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5"/>
  </p:notesMasterIdLst>
  <p:sldIdLst>
    <p:sldId id="256" r:id="rId2"/>
    <p:sldId id="268" r:id="rId3"/>
    <p:sldId id="269" r:id="rId4"/>
    <p:sldId id="270" r:id="rId5"/>
    <p:sldId id="271" r:id="rId6"/>
    <p:sldId id="276" r:id="rId7"/>
    <p:sldId id="272" r:id="rId8"/>
    <p:sldId id="273" r:id="rId9"/>
    <p:sldId id="274" r:id="rId10"/>
    <p:sldId id="275" r:id="rId11"/>
    <p:sldId id="279" r:id="rId12"/>
    <p:sldId id="281" r:id="rId13"/>
    <p:sldId id="282" r:id="rId14"/>
    <p:sldId id="283" r:id="rId15"/>
    <p:sldId id="284" r:id="rId16"/>
    <p:sldId id="285" r:id="rId17"/>
    <p:sldId id="286" r:id="rId18"/>
    <p:sldId id="287" r:id="rId19"/>
    <p:sldId id="288" r:id="rId20"/>
    <p:sldId id="289" r:id="rId21"/>
    <p:sldId id="290" r:id="rId22"/>
    <p:sldId id="278" r:id="rId23"/>
    <p:sldId id="258" r:id="rId24"/>
    <p:sldId id="259" r:id="rId25"/>
    <p:sldId id="291" r:id="rId26"/>
    <p:sldId id="260" r:id="rId27"/>
    <p:sldId id="263" r:id="rId28"/>
    <p:sldId id="264" r:id="rId29"/>
    <p:sldId id="265" r:id="rId30"/>
    <p:sldId id="266" r:id="rId31"/>
    <p:sldId id="267" r:id="rId32"/>
    <p:sldId id="280" r:id="rId33"/>
    <p:sldId id="292" r:id="rId3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83" d="100"/>
          <a:sy n="83" d="100"/>
        </p:scale>
        <p:origin x="686" y="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3134" y="7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0B7257A-D357-447F-84C8-424961D21BC0}" type="datetimeFigureOut">
              <a:rPr lang="en-US" smtClean="0"/>
              <a:t>7/16/2018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AE4FE4D-C5B7-452A-9069-FA3CEF4D1F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1453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E4FE4D-C5B7-452A-9069-FA3CEF4D1FEF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856428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/>
            <a:fld id="{FB562A9F-FFF6-413B-BC40-4B81B24B2C70}" type="slidenum">
              <a:rPr lang="en-US" sz="1200" smtClean="0"/>
              <a:pPr eaLnBrk="1" hangingPunct="1"/>
              <a:t>11</a:t>
            </a:fld>
            <a:endParaRPr lang="en-US" sz="1200" smtClean="0"/>
          </a:p>
        </p:txBody>
      </p:sp>
      <p:sp>
        <p:nvSpPr>
          <p:cNvPr id="491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2588" y="685800"/>
            <a:ext cx="6088062" cy="3425825"/>
          </a:xfrm>
          <a:ln/>
        </p:spPr>
      </p:sp>
      <p:sp>
        <p:nvSpPr>
          <p:cNvPr id="4915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2813" y="4340225"/>
            <a:ext cx="5026025" cy="41116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285750" indent="-285750" eaLnBrk="1" hangingPunct="1">
              <a:buFont typeface="Arial" pitchFamily="34" charset="0"/>
              <a:buChar char="•"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09878691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/>
            <a:fld id="{FB562A9F-FFF6-413B-BC40-4B81B24B2C70}" type="slidenum">
              <a:rPr lang="en-US" sz="1200" smtClean="0"/>
              <a:pPr eaLnBrk="1" hangingPunct="1"/>
              <a:t>12</a:t>
            </a:fld>
            <a:endParaRPr lang="en-US" sz="1200" smtClean="0"/>
          </a:p>
        </p:txBody>
      </p:sp>
      <p:sp>
        <p:nvSpPr>
          <p:cNvPr id="491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2588" y="685800"/>
            <a:ext cx="6088062" cy="3425825"/>
          </a:xfrm>
          <a:ln/>
        </p:spPr>
      </p:sp>
      <p:sp>
        <p:nvSpPr>
          <p:cNvPr id="4915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2813" y="4340225"/>
            <a:ext cx="5026025" cy="41116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285750" indent="-285750" eaLnBrk="1" hangingPunct="1">
              <a:buFont typeface="Arial" pitchFamily="34" charset="0"/>
              <a:buChar char="•"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99795373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/>
            <a:fld id="{FB562A9F-FFF6-413B-BC40-4B81B24B2C70}" type="slidenum">
              <a:rPr lang="en-US" sz="1200" smtClean="0"/>
              <a:pPr eaLnBrk="1" hangingPunct="1"/>
              <a:t>13</a:t>
            </a:fld>
            <a:endParaRPr lang="en-US" sz="1200" smtClean="0"/>
          </a:p>
        </p:txBody>
      </p:sp>
      <p:sp>
        <p:nvSpPr>
          <p:cNvPr id="491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2588" y="685800"/>
            <a:ext cx="6088062" cy="3425825"/>
          </a:xfrm>
          <a:ln/>
        </p:spPr>
      </p:sp>
      <p:sp>
        <p:nvSpPr>
          <p:cNvPr id="4915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2813" y="4340225"/>
            <a:ext cx="5026025" cy="41116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285750" indent="-285750" eaLnBrk="1" hangingPunct="1">
              <a:buFont typeface="Arial" pitchFamily="34" charset="0"/>
              <a:buChar char="•"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86584265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/>
            <a:fld id="{FB562A9F-FFF6-413B-BC40-4B81B24B2C70}" type="slidenum">
              <a:rPr lang="en-US" sz="1200" smtClean="0"/>
              <a:pPr eaLnBrk="1" hangingPunct="1"/>
              <a:t>14</a:t>
            </a:fld>
            <a:endParaRPr lang="en-US" sz="1200" smtClean="0"/>
          </a:p>
        </p:txBody>
      </p:sp>
      <p:sp>
        <p:nvSpPr>
          <p:cNvPr id="491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2588" y="685800"/>
            <a:ext cx="6088062" cy="3425825"/>
          </a:xfrm>
          <a:ln/>
        </p:spPr>
      </p:sp>
      <p:sp>
        <p:nvSpPr>
          <p:cNvPr id="4915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2813" y="4340225"/>
            <a:ext cx="5026025" cy="41116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285750" indent="-285750" eaLnBrk="1" hangingPunct="1">
              <a:buFont typeface="Arial" pitchFamily="34" charset="0"/>
              <a:buChar char="•"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47681549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/>
            <a:fld id="{FB562A9F-FFF6-413B-BC40-4B81B24B2C70}" type="slidenum">
              <a:rPr lang="en-US" sz="1200" smtClean="0"/>
              <a:pPr eaLnBrk="1" hangingPunct="1"/>
              <a:t>15</a:t>
            </a:fld>
            <a:endParaRPr lang="en-US" sz="1200" smtClean="0"/>
          </a:p>
        </p:txBody>
      </p:sp>
      <p:sp>
        <p:nvSpPr>
          <p:cNvPr id="491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2588" y="685800"/>
            <a:ext cx="6088062" cy="3425825"/>
          </a:xfrm>
          <a:ln/>
        </p:spPr>
      </p:sp>
      <p:sp>
        <p:nvSpPr>
          <p:cNvPr id="4915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2813" y="4340225"/>
            <a:ext cx="5026025" cy="41116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285750" indent="-285750" eaLnBrk="1" hangingPunct="1">
              <a:buFont typeface="Arial" pitchFamily="34" charset="0"/>
              <a:buChar char="•"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428545794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/>
            <a:fld id="{FB562A9F-FFF6-413B-BC40-4B81B24B2C70}" type="slidenum">
              <a:rPr lang="en-US" sz="1200" smtClean="0"/>
              <a:pPr eaLnBrk="1" hangingPunct="1"/>
              <a:t>16</a:t>
            </a:fld>
            <a:endParaRPr lang="en-US" sz="1200" smtClean="0"/>
          </a:p>
        </p:txBody>
      </p:sp>
      <p:sp>
        <p:nvSpPr>
          <p:cNvPr id="491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2588" y="685800"/>
            <a:ext cx="6088062" cy="3425825"/>
          </a:xfrm>
          <a:ln/>
        </p:spPr>
      </p:sp>
      <p:sp>
        <p:nvSpPr>
          <p:cNvPr id="4915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2813" y="4340225"/>
            <a:ext cx="5026025" cy="41116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285750" indent="-285750" eaLnBrk="1" hangingPunct="1">
              <a:buFont typeface="Arial" pitchFamily="34" charset="0"/>
              <a:buChar char="•"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592285292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/>
            <a:fld id="{FB562A9F-FFF6-413B-BC40-4B81B24B2C70}" type="slidenum">
              <a:rPr lang="en-US" sz="1200" smtClean="0"/>
              <a:pPr eaLnBrk="1" hangingPunct="1"/>
              <a:t>17</a:t>
            </a:fld>
            <a:endParaRPr lang="en-US" sz="1200" smtClean="0"/>
          </a:p>
        </p:txBody>
      </p:sp>
      <p:sp>
        <p:nvSpPr>
          <p:cNvPr id="491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2588" y="685800"/>
            <a:ext cx="6088062" cy="3425825"/>
          </a:xfrm>
          <a:ln/>
        </p:spPr>
      </p:sp>
      <p:sp>
        <p:nvSpPr>
          <p:cNvPr id="4915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2813" y="4340225"/>
            <a:ext cx="5026025" cy="41116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285750" indent="-285750" eaLnBrk="1" hangingPunct="1">
              <a:buFont typeface="Arial" pitchFamily="34" charset="0"/>
              <a:buChar char="•"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4158813955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/>
            <a:fld id="{FB562A9F-FFF6-413B-BC40-4B81B24B2C70}" type="slidenum">
              <a:rPr lang="en-US" sz="1200" smtClean="0"/>
              <a:pPr eaLnBrk="1" hangingPunct="1"/>
              <a:t>18</a:t>
            </a:fld>
            <a:endParaRPr lang="en-US" sz="1200" smtClean="0"/>
          </a:p>
        </p:txBody>
      </p:sp>
      <p:sp>
        <p:nvSpPr>
          <p:cNvPr id="491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2588" y="685800"/>
            <a:ext cx="6088062" cy="3425825"/>
          </a:xfrm>
          <a:ln/>
        </p:spPr>
      </p:sp>
      <p:sp>
        <p:nvSpPr>
          <p:cNvPr id="4915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2813" y="4340225"/>
            <a:ext cx="5026025" cy="41116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285750" indent="-285750" eaLnBrk="1" hangingPunct="1">
              <a:buFont typeface="Arial" pitchFamily="34" charset="0"/>
              <a:buChar char="•"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4208540794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/>
            <a:fld id="{FB562A9F-FFF6-413B-BC40-4B81B24B2C70}" type="slidenum">
              <a:rPr lang="en-US" sz="1200" smtClean="0"/>
              <a:pPr eaLnBrk="1" hangingPunct="1"/>
              <a:t>19</a:t>
            </a:fld>
            <a:endParaRPr lang="en-US" sz="1200" smtClean="0"/>
          </a:p>
        </p:txBody>
      </p:sp>
      <p:sp>
        <p:nvSpPr>
          <p:cNvPr id="491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2588" y="685800"/>
            <a:ext cx="6088062" cy="3425825"/>
          </a:xfrm>
          <a:ln/>
        </p:spPr>
      </p:sp>
      <p:sp>
        <p:nvSpPr>
          <p:cNvPr id="4915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2813" y="4340225"/>
            <a:ext cx="5026025" cy="41116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285750" indent="-285750" eaLnBrk="1" hangingPunct="1">
              <a:buFont typeface="Arial" pitchFamily="34" charset="0"/>
              <a:buChar char="•"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4250841598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/>
            <a:fld id="{FB562A9F-FFF6-413B-BC40-4B81B24B2C70}" type="slidenum">
              <a:rPr lang="en-US" sz="1200" smtClean="0"/>
              <a:pPr eaLnBrk="1" hangingPunct="1"/>
              <a:t>20</a:t>
            </a:fld>
            <a:endParaRPr lang="en-US" sz="1200" smtClean="0"/>
          </a:p>
        </p:txBody>
      </p:sp>
      <p:sp>
        <p:nvSpPr>
          <p:cNvPr id="491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2588" y="685800"/>
            <a:ext cx="6088062" cy="3425825"/>
          </a:xfrm>
          <a:ln/>
        </p:spPr>
      </p:sp>
      <p:sp>
        <p:nvSpPr>
          <p:cNvPr id="4915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2813" y="4340225"/>
            <a:ext cx="5026025" cy="41116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285750" indent="-285750" eaLnBrk="1" hangingPunct="1">
              <a:buFont typeface="Arial" pitchFamily="34" charset="0"/>
              <a:buChar char="•"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15179467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E4FE4D-C5B7-452A-9069-FA3CEF4D1FEF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6321430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/>
            <a:fld id="{FB562A9F-FFF6-413B-BC40-4B81B24B2C70}" type="slidenum">
              <a:rPr lang="en-US" sz="1200" smtClean="0"/>
              <a:pPr eaLnBrk="1" hangingPunct="1"/>
              <a:t>21</a:t>
            </a:fld>
            <a:endParaRPr lang="en-US" sz="1200" smtClean="0"/>
          </a:p>
        </p:txBody>
      </p:sp>
      <p:sp>
        <p:nvSpPr>
          <p:cNvPr id="491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2588" y="685800"/>
            <a:ext cx="6088062" cy="3425825"/>
          </a:xfrm>
          <a:ln/>
        </p:spPr>
      </p:sp>
      <p:sp>
        <p:nvSpPr>
          <p:cNvPr id="4915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2813" y="4340225"/>
            <a:ext cx="5026025" cy="41116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285750" indent="-285750" eaLnBrk="1" hangingPunct="1">
              <a:buFont typeface="Arial" pitchFamily="34" charset="0"/>
              <a:buChar char="•"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836527427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/>
            <a:fld id="{FB562A9F-FFF6-413B-BC40-4B81B24B2C70}" type="slidenum">
              <a:rPr lang="en-US" sz="1200" smtClean="0"/>
              <a:pPr eaLnBrk="1" hangingPunct="1"/>
              <a:t>22</a:t>
            </a:fld>
            <a:endParaRPr lang="en-US" sz="1200" smtClean="0"/>
          </a:p>
        </p:txBody>
      </p:sp>
      <p:sp>
        <p:nvSpPr>
          <p:cNvPr id="491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2588" y="685800"/>
            <a:ext cx="6088062" cy="3425825"/>
          </a:xfrm>
          <a:ln/>
        </p:spPr>
      </p:sp>
      <p:sp>
        <p:nvSpPr>
          <p:cNvPr id="4915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2813" y="4340225"/>
            <a:ext cx="5026025" cy="41116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285750" indent="-285750" eaLnBrk="1" hangingPunct="1">
              <a:buFont typeface="Arial" pitchFamily="34" charset="0"/>
              <a:buChar char="•"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877697005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B0F6732-8F6B-447D-A81A-BAF9965CB744}" type="slidenum">
              <a:rPr lang="en-US" altLang="en-US"/>
              <a:pPr/>
              <a:t>23</a:t>
            </a:fld>
            <a:endParaRPr lang="en-US" altLang="en-US"/>
          </a:p>
        </p:txBody>
      </p:sp>
      <p:sp>
        <p:nvSpPr>
          <p:cNvPr id="563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632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62381121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DF20F1D-667D-4F54-A9CA-14BB7463E809}" type="slidenum">
              <a:rPr lang="en-US" altLang="en-US"/>
              <a:pPr/>
              <a:t>24</a:t>
            </a:fld>
            <a:endParaRPr lang="en-US" altLang="en-US"/>
          </a:p>
        </p:txBody>
      </p:sp>
      <p:sp>
        <p:nvSpPr>
          <p:cNvPr id="204802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03" name="Rectangle 1027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r>
              <a:rPr lang="en-US" altLang="en-US" dirty="0" smtClean="0"/>
              <a:t>Ic3()=0 =&gt;</a:t>
            </a:r>
            <a:r>
              <a:rPr lang="en-US" altLang="en-US" dirty="0" err="1" smtClean="0"/>
              <a:t>bnd</a:t>
            </a: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845454419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DF20F1D-667D-4F54-A9CA-14BB7463E809}" type="slidenum">
              <a:rPr lang="en-US" altLang="en-US"/>
              <a:pPr/>
              <a:t>25</a:t>
            </a:fld>
            <a:endParaRPr lang="en-US" altLang="en-US"/>
          </a:p>
        </p:txBody>
      </p:sp>
      <p:sp>
        <p:nvSpPr>
          <p:cNvPr id="204802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03" name="Rectangle 1027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r>
              <a:rPr lang="en-US" altLang="en-US" dirty="0" smtClean="0"/>
              <a:t>Ic3()=0 =&gt;</a:t>
            </a:r>
            <a:r>
              <a:rPr lang="en-US" altLang="en-US" dirty="0" err="1" smtClean="0"/>
              <a:t>bnd</a:t>
            </a: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185360289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A513F9A-F57E-4F71-A23C-DC6DB583C729}" type="slidenum">
              <a:rPr lang="en-US" altLang="en-US"/>
              <a:pPr/>
              <a:t>26</a:t>
            </a:fld>
            <a:endParaRPr lang="en-US" altLang="en-US"/>
          </a:p>
        </p:txBody>
      </p:sp>
      <p:sp>
        <p:nvSpPr>
          <p:cNvPr id="206850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6851" name="Rectangle 1027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solidFill>
            <a:srgbClr val="FFFFFF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marL="228600" indent="-228600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06350306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/>
            <a:fld id="{FB562A9F-FFF6-413B-BC40-4B81B24B2C70}" type="slidenum">
              <a:rPr lang="en-US" sz="1200" smtClean="0"/>
              <a:pPr eaLnBrk="1" hangingPunct="1"/>
              <a:t>27</a:t>
            </a:fld>
            <a:endParaRPr lang="en-US" sz="1200" smtClean="0"/>
          </a:p>
        </p:txBody>
      </p:sp>
      <p:sp>
        <p:nvSpPr>
          <p:cNvPr id="491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2588" y="685800"/>
            <a:ext cx="6088062" cy="3425825"/>
          </a:xfrm>
          <a:ln/>
        </p:spPr>
      </p:sp>
      <p:sp>
        <p:nvSpPr>
          <p:cNvPr id="4915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2813" y="4340225"/>
            <a:ext cx="5026025" cy="41116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285750" indent="-285750" eaLnBrk="1" hangingPunct="1">
              <a:buFont typeface="Arial" pitchFamily="34" charset="0"/>
              <a:buChar char="•"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972797916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/>
            <a:fld id="{FB562A9F-FFF6-413B-BC40-4B81B24B2C70}" type="slidenum">
              <a:rPr lang="en-US" sz="1200" smtClean="0"/>
              <a:pPr eaLnBrk="1" hangingPunct="1"/>
              <a:t>28</a:t>
            </a:fld>
            <a:endParaRPr lang="en-US" sz="1200" smtClean="0"/>
          </a:p>
        </p:txBody>
      </p:sp>
      <p:sp>
        <p:nvSpPr>
          <p:cNvPr id="491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2588" y="685800"/>
            <a:ext cx="6088062" cy="3425825"/>
          </a:xfrm>
          <a:ln/>
        </p:spPr>
      </p:sp>
      <p:sp>
        <p:nvSpPr>
          <p:cNvPr id="4915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2813" y="4340225"/>
            <a:ext cx="5026025" cy="41116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285750" indent="-285750" eaLnBrk="1" hangingPunct="1">
              <a:buFont typeface="Arial" pitchFamily="34" charset="0"/>
              <a:buChar char="•"/>
            </a:pPr>
            <a:r>
              <a:rPr lang="en-US" dirty="0" smtClean="0"/>
              <a:t>Breaking rhythm</a:t>
            </a:r>
          </a:p>
        </p:txBody>
      </p:sp>
    </p:spTree>
    <p:extLst>
      <p:ext uri="{BB962C8B-B14F-4D97-AF65-F5344CB8AC3E}">
        <p14:creationId xmlns:p14="http://schemas.microsoft.com/office/powerpoint/2010/main" val="56027875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/>
            <a:fld id="{FB562A9F-FFF6-413B-BC40-4B81B24B2C70}" type="slidenum">
              <a:rPr lang="en-US" sz="1200" smtClean="0"/>
              <a:pPr eaLnBrk="1" hangingPunct="1"/>
              <a:t>29</a:t>
            </a:fld>
            <a:endParaRPr lang="en-US" sz="1200" smtClean="0"/>
          </a:p>
        </p:txBody>
      </p:sp>
      <p:sp>
        <p:nvSpPr>
          <p:cNvPr id="491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2588" y="685800"/>
            <a:ext cx="6088062" cy="3425825"/>
          </a:xfrm>
          <a:ln/>
        </p:spPr>
      </p:sp>
      <p:sp>
        <p:nvSpPr>
          <p:cNvPr id="4915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2813" y="4340225"/>
            <a:ext cx="5026025" cy="41116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285750" indent="-285750" eaLnBrk="1" hangingPunct="1">
              <a:buFont typeface="Arial" pitchFamily="34" charset="0"/>
              <a:buChar char="•"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917115516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/>
            <a:fld id="{FB562A9F-FFF6-413B-BC40-4B81B24B2C70}" type="slidenum">
              <a:rPr lang="en-US" sz="1200" smtClean="0"/>
              <a:pPr eaLnBrk="1" hangingPunct="1"/>
              <a:t>30</a:t>
            </a:fld>
            <a:endParaRPr lang="en-US" sz="1200" smtClean="0"/>
          </a:p>
        </p:txBody>
      </p:sp>
      <p:sp>
        <p:nvSpPr>
          <p:cNvPr id="491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2588" y="685800"/>
            <a:ext cx="6088062" cy="3425825"/>
          </a:xfrm>
          <a:ln/>
        </p:spPr>
      </p:sp>
      <p:sp>
        <p:nvSpPr>
          <p:cNvPr id="4915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2813" y="4340225"/>
            <a:ext cx="5026025" cy="41116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285750" indent="-285750" eaLnBrk="1" hangingPunct="1">
              <a:buFont typeface="Arial" pitchFamily="34" charset="0"/>
              <a:buChar char="•"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65088834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E4FE4D-C5B7-452A-9069-FA3CEF4D1FEF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3402890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/>
            <a:fld id="{FB562A9F-FFF6-413B-BC40-4B81B24B2C70}" type="slidenum">
              <a:rPr lang="en-US" sz="1200" smtClean="0"/>
              <a:pPr eaLnBrk="1" hangingPunct="1"/>
              <a:t>31</a:t>
            </a:fld>
            <a:endParaRPr lang="en-US" sz="1200" smtClean="0"/>
          </a:p>
        </p:txBody>
      </p:sp>
      <p:sp>
        <p:nvSpPr>
          <p:cNvPr id="491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2588" y="685800"/>
            <a:ext cx="6088062" cy="3425825"/>
          </a:xfrm>
          <a:ln/>
        </p:spPr>
      </p:sp>
      <p:sp>
        <p:nvSpPr>
          <p:cNvPr id="4915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2813" y="4340225"/>
            <a:ext cx="5026025" cy="41116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285750" indent="-285750" eaLnBrk="1" hangingPunct="1">
              <a:buFont typeface="Arial" pitchFamily="34" charset="0"/>
              <a:buChar char="•"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196774101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/>
            <a:fld id="{FB562A9F-FFF6-413B-BC40-4B81B24B2C70}" type="slidenum">
              <a:rPr lang="en-US" sz="1200" smtClean="0"/>
              <a:pPr eaLnBrk="1" hangingPunct="1"/>
              <a:t>32</a:t>
            </a:fld>
            <a:endParaRPr lang="en-US" sz="1200" smtClean="0"/>
          </a:p>
        </p:txBody>
      </p:sp>
      <p:sp>
        <p:nvSpPr>
          <p:cNvPr id="491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2588" y="685800"/>
            <a:ext cx="6088062" cy="3425825"/>
          </a:xfrm>
          <a:ln/>
        </p:spPr>
      </p:sp>
      <p:sp>
        <p:nvSpPr>
          <p:cNvPr id="4915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2813" y="4340225"/>
            <a:ext cx="5026025" cy="41116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285750" indent="-285750" eaLnBrk="1" hangingPunct="1">
              <a:buFont typeface="Arial" pitchFamily="34" charset="0"/>
              <a:buChar char="•"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422352679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/>
            <a:fld id="{FB562A9F-FFF6-413B-BC40-4B81B24B2C70}" type="slidenum">
              <a:rPr lang="en-US" sz="1200" smtClean="0"/>
              <a:pPr eaLnBrk="1" hangingPunct="1"/>
              <a:t>33</a:t>
            </a:fld>
            <a:endParaRPr lang="en-US" sz="1200" smtClean="0"/>
          </a:p>
        </p:txBody>
      </p:sp>
      <p:sp>
        <p:nvSpPr>
          <p:cNvPr id="491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2588" y="685800"/>
            <a:ext cx="6088062" cy="3425825"/>
          </a:xfrm>
          <a:ln/>
        </p:spPr>
      </p:sp>
      <p:sp>
        <p:nvSpPr>
          <p:cNvPr id="4915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2813" y="4340225"/>
            <a:ext cx="5026025" cy="41116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285750" indent="-285750" eaLnBrk="1" hangingPunct="1">
              <a:buFont typeface="Arial" pitchFamily="34" charset="0"/>
              <a:buChar char="•"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95173802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E4FE4D-C5B7-452A-9069-FA3CEF4D1FEF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576321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E4FE4D-C5B7-452A-9069-FA3CEF4D1FEF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092466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E4FE4D-C5B7-452A-9069-FA3CEF4D1FEF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064901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E4FE4D-C5B7-452A-9069-FA3CEF4D1FEF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556780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E4FE4D-C5B7-452A-9069-FA3CEF4D1FEF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543757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E4FE4D-C5B7-452A-9069-FA3CEF4D1FEF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80040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11A0A5-65FB-42D8-969E-252A8DA59E55}" type="datetimeFigureOut">
              <a:rPr lang="en-US" smtClean="0"/>
              <a:t>7/16/2018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3ADCEB-C641-441A-B8FE-53C98D25E6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5416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11A0A5-65FB-42D8-969E-252A8DA59E55}" type="datetimeFigureOut">
              <a:rPr lang="en-US" smtClean="0"/>
              <a:t>7/16/2018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3ADCEB-C641-441A-B8FE-53C98D25E6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3081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11A0A5-65FB-42D8-969E-252A8DA59E55}" type="datetimeFigureOut">
              <a:rPr lang="en-US" smtClean="0"/>
              <a:t>7/16/2018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3ADCEB-C641-441A-B8FE-53C98D25E6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38555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11A0A5-65FB-42D8-969E-252A8DA59E55}" type="datetimeFigureOut">
              <a:rPr lang="en-US" smtClean="0"/>
              <a:t>7/16/2018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3ADCEB-C641-441A-B8FE-53C98D25E6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71585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11A0A5-65FB-42D8-969E-252A8DA59E55}" type="datetimeFigureOut">
              <a:rPr lang="en-US" smtClean="0"/>
              <a:t>7/16/2018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3ADCEB-C641-441A-B8FE-53C98D25E6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84401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11A0A5-65FB-42D8-969E-252A8DA59E55}" type="datetimeFigureOut">
              <a:rPr lang="en-US" smtClean="0"/>
              <a:t>7/16/2018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3ADCEB-C641-441A-B8FE-53C98D25E6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07203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11A0A5-65FB-42D8-969E-252A8DA59E55}" type="datetimeFigureOut">
              <a:rPr lang="en-US" smtClean="0"/>
              <a:t>7/16/2018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3ADCEB-C641-441A-B8FE-53C98D25E6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40394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11A0A5-65FB-42D8-969E-252A8DA59E55}" type="datetimeFigureOut">
              <a:rPr lang="en-US" smtClean="0"/>
              <a:t>7/16/2018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3ADCEB-C641-441A-B8FE-53C98D25E6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3579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11A0A5-65FB-42D8-969E-252A8DA59E55}" type="datetimeFigureOut">
              <a:rPr lang="en-US" smtClean="0"/>
              <a:t>7/16/2018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3ADCEB-C641-441A-B8FE-53C98D25E6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494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11A0A5-65FB-42D8-969E-252A8DA59E55}" type="datetimeFigureOut">
              <a:rPr lang="en-US" smtClean="0"/>
              <a:t>7/16/2018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3ADCEB-C641-441A-B8FE-53C98D25E6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17899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11A0A5-65FB-42D8-969E-252A8DA59E55}" type="datetimeFigureOut">
              <a:rPr lang="en-US" smtClean="0"/>
              <a:t>7/16/2018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3ADCEB-C641-441A-B8FE-53C98D25E6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96302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11A0A5-65FB-42D8-969E-252A8DA59E55}" type="datetimeFigureOut">
              <a:rPr lang="en-US" smtClean="0"/>
              <a:t>7/16/2018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3ADCEB-C641-441A-B8FE-53C98D25E6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68138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hyperlink" Target="http://ccrm.vims.edu/yinglong/Courses/MSCI698-2018/" TargetMode="External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2.png"/><Relationship Id="rId7" Type="http://schemas.openxmlformats.org/officeDocument/2006/relationships/image" Target="../media/image7.png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20.png"/><Relationship Id="rId9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1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Introduction to FORTRAN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Serial programming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48077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"/>
          <p:cNvSpPr txBox="1">
            <a:spLocks noChangeArrowheads="1"/>
          </p:cNvSpPr>
          <p:nvPr/>
        </p:nvSpPr>
        <p:spPr>
          <a:xfrm>
            <a:off x="2664794" y="98128"/>
            <a:ext cx="5943600" cy="457200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2500" lnSpcReduction="1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en-US" sz="3200" b="1" dirty="0" smtClean="0"/>
              <a:t>Standard IO</a:t>
            </a:r>
            <a:endParaRPr lang="en-US" altLang="en-US" sz="32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2664794" y="1044033"/>
            <a:ext cx="286424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</a:t>
            </a:r>
            <a:r>
              <a:rPr lang="en-US" dirty="0" smtClean="0"/>
              <a:t>ead(*,*)</a:t>
            </a:r>
          </a:p>
          <a:p>
            <a:r>
              <a:rPr lang="en-US" dirty="0"/>
              <a:t>w</a:t>
            </a:r>
            <a:r>
              <a:rPr lang="en-US" dirty="0" smtClean="0"/>
              <a:t>rite(12,’(i10,20(1x,e14.3))’)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2867018" y="435138"/>
            <a:ext cx="9268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channel</a:t>
            </a:r>
            <a:endParaRPr lang="en-US" dirty="0"/>
          </a:p>
        </p:txBody>
      </p:sp>
      <p:cxnSp>
        <p:nvCxnSpPr>
          <p:cNvPr id="7" name="Straight Arrow Connector 6"/>
          <p:cNvCxnSpPr>
            <a:stCxn id="5" idx="2"/>
          </p:cNvCxnSpPr>
          <p:nvPr/>
        </p:nvCxnSpPr>
        <p:spPr>
          <a:xfrm>
            <a:off x="3330447" y="804470"/>
            <a:ext cx="20146" cy="35532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4223846" y="762728"/>
            <a:ext cx="14400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Format string</a:t>
            </a:r>
            <a:endParaRPr lang="en-US" dirty="0"/>
          </a:p>
        </p:txBody>
      </p:sp>
      <p:cxnSp>
        <p:nvCxnSpPr>
          <p:cNvPr id="42" name="Straight Arrow Connector 41"/>
          <p:cNvCxnSpPr/>
          <p:nvPr/>
        </p:nvCxnSpPr>
        <p:spPr>
          <a:xfrm>
            <a:off x="4573093" y="1066089"/>
            <a:ext cx="20146" cy="35532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Arrow Connector 42"/>
          <p:cNvCxnSpPr/>
          <p:nvPr/>
        </p:nvCxnSpPr>
        <p:spPr>
          <a:xfrm flipH="1">
            <a:off x="3562161" y="1011870"/>
            <a:ext cx="741301" cy="23188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701084" y="1788548"/>
            <a:ext cx="987102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Read/write files of ASCII or binary (machine dependent) format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err="1" smtClean="0"/>
              <a:t>Netcdf</a:t>
            </a:r>
            <a:r>
              <a:rPr lang="en-US" dirty="0" smtClean="0"/>
              <a:t> I/O has its own lib functions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List-directed inputs follow </a:t>
            </a:r>
            <a:r>
              <a:rPr lang="en-US" dirty="0" err="1" smtClean="0"/>
              <a:t>var</a:t>
            </a:r>
            <a:r>
              <a:rPr lang="en-US" dirty="0" smtClean="0"/>
              <a:t> types: read*, a,char1,ii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 smtClean="0"/>
              <a:t>F90 allows very succinct array IO: print*, a(1:100)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Define a channel with open statement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Good idea to echo inputs with outputs (you may be surprised with what you see!)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 smtClean="0"/>
              <a:t>Simply changing from read to write usually works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A time-honored way of debugging is to insert write statements in your code to examine </a:t>
            </a:r>
            <a:r>
              <a:rPr lang="en-US" dirty="0" err="1" smtClean="0"/>
              <a:t>vars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2924342" y="4172020"/>
            <a:ext cx="22763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o</a:t>
            </a:r>
            <a:r>
              <a:rPr lang="en-US" dirty="0" smtClean="0"/>
              <a:t>pen(12,file=‘</a:t>
            </a:r>
            <a:r>
              <a:rPr lang="en-US" dirty="0" err="1" smtClean="0"/>
              <a:t>my.out</a:t>
            </a:r>
            <a:r>
              <a:rPr lang="en-US" dirty="0" smtClean="0"/>
              <a:t>’)</a:t>
            </a:r>
            <a:endParaRPr lang="en-US" dirty="0"/>
          </a:p>
        </p:txBody>
      </p:sp>
      <p:sp>
        <p:nvSpPr>
          <p:cNvPr id="44" name="TextBox 43"/>
          <p:cNvSpPr txBox="1"/>
          <p:nvPr/>
        </p:nvSpPr>
        <p:spPr>
          <a:xfrm>
            <a:off x="2924342" y="4541352"/>
            <a:ext cx="37920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o</a:t>
            </a:r>
            <a:r>
              <a:rPr lang="en-US" dirty="0" smtClean="0"/>
              <a:t>pen(12,file=‘</a:t>
            </a:r>
            <a:r>
              <a:rPr lang="en-US" dirty="0" err="1" smtClean="0"/>
              <a:t>my.out’,status</a:t>
            </a:r>
            <a:r>
              <a:rPr lang="en-US" dirty="0" smtClean="0"/>
              <a:t>=‘replace’)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 flipH="1">
            <a:off x="6723342" y="4005200"/>
            <a:ext cx="34493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o</a:t>
            </a:r>
            <a:r>
              <a:rPr lang="en-US" dirty="0" smtClean="0">
                <a:solidFill>
                  <a:srgbClr val="FF0000"/>
                </a:solidFill>
              </a:rPr>
              <a:t>ld</a:t>
            </a:r>
            <a:r>
              <a:rPr lang="en-US" dirty="0" smtClean="0"/>
              <a:t>, unknown, </a:t>
            </a:r>
            <a:r>
              <a:rPr lang="en-US" dirty="0" smtClean="0">
                <a:solidFill>
                  <a:srgbClr val="FF0000"/>
                </a:solidFill>
              </a:rPr>
              <a:t>replace</a:t>
            </a:r>
            <a:r>
              <a:rPr lang="en-US" dirty="0" smtClean="0"/>
              <a:t>, </a:t>
            </a:r>
            <a:r>
              <a:rPr lang="en-US" dirty="0" err="1" smtClean="0"/>
              <a:t>readwrite</a:t>
            </a:r>
            <a:endParaRPr lang="en-US" dirty="0"/>
          </a:p>
        </p:txBody>
      </p:sp>
      <p:cxnSp>
        <p:nvCxnSpPr>
          <p:cNvPr id="29" name="Straight Arrow Connector 28"/>
          <p:cNvCxnSpPr/>
          <p:nvPr/>
        </p:nvCxnSpPr>
        <p:spPr>
          <a:xfrm flipH="1">
            <a:off x="6388510" y="4321654"/>
            <a:ext cx="327832" cy="21969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Box 44"/>
          <p:cNvSpPr txBox="1"/>
          <p:nvPr/>
        </p:nvSpPr>
        <p:spPr>
          <a:xfrm>
            <a:off x="2949187" y="5082976"/>
            <a:ext cx="57792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o</a:t>
            </a:r>
            <a:r>
              <a:rPr lang="en-US" dirty="0" smtClean="0"/>
              <a:t>pen(12, file=‘</a:t>
            </a:r>
            <a:r>
              <a:rPr lang="en-US" dirty="0" err="1" smtClean="0"/>
              <a:t>my.out</a:t>
            </a:r>
            <a:r>
              <a:rPr lang="en-US" dirty="0" smtClean="0"/>
              <a:t>’, status=‘</a:t>
            </a:r>
            <a:r>
              <a:rPr lang="en-US" dirty="0" err="1" smtClean="0"/>
              <a:t>old’,access</a:t>
            </a:r>
            <a:r>
              <a:rPr lang="en-US" dirty="0" smtClean="0"/>
              <a:t>=‘</a:t>
            </a:r>
            <a:r>
              <a:rPr lang="en-US" dirty="0" err="1" smtClean="0"/>
              <a:t>direct’,err</a:t>
            </a:r>
            <a:r>
              <a:rPr lang="en-US" dirty="0" smtClean="0"/>
              <a:t>=99,…)</a:t>
            </a:r>
            <a:endParaRPr lang="en-US" dirty="0"/>
          </a:p>
        </p:txBody>
      </p:sp>
      <p:sp>
        <p:nvSpPr>
          <p:cNvPr id="31" name="TextBox 30"/>
          <p:cNvSpPr txBox="1"/>
          <p:nvPr/>
        </p:nvSpPr>
        <p:spPr>
          <a:xfrm>
            <a:off x="7342301" y="1177585"/>
            <a:ext cx="262623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</a:t>
            </a:r>
            <a:r>
              <a:rPr lang="en-US" dirty="0" smtClean="0"/>
              <a:t>ead*,                read(*,*)</a:t>
            </a:r>
          </a:p>
          <a:p>
            <a:r>
              <a:rPr lang="en-US" dirty="0" smtClean="0"/>
              <a:t>print*,                 write(*,*)</a:t>
            </a:r>
            <a:endParaRPr lang="en-US" dirty="0"/>
          </a:p>
        </p:txBody>
      </p:sp>
      <p:sp>
        <p:nvSpPr>
          <p:cNvPr id="47" name="Left-Right Arrow 46"/>
          <p:cNvSpPr/>
          <p:nvPr/>
        </p:nvSpPr>
        <p:spPr>
          <a:xfrm>
            <a:off x="8344625" y="1269880"/>
            <a:ext cx="404446" cy="194636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Left-Right Arrow 47"/>
          <p:cNvSpPr/>
          <p:nvPr/>
        </p:nvSpPr>
        <p:spPr>
          <a:xfrm>
            <a:off x="8356348" y="1554163"/>
            <a:ext cx="404446" cy="194636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TextBox 48"/>
          <p:cNvSpPr txBox="1"/>
          <p:nvPr/>
        </p:nvSpPr>
        <p:spPr>
          <a:xfrm>
            <a:off x="2664794" y="6160752"/>
            <a:ext cx="497963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Exercise: write I/O statements for integer, char, real</a:t>
            </a:r>
            <a:endParaRPr lang="en-US" dirty="0"/>
          </a:p>
        </p:txBody>
      </p:sp>
      <p:sp>
        <p:nvSpPr>
          <p:cNvPr id="51" name="TextBox 50"/>
          <p:cNvSpPr txBox="1"/>
          <p:nvPr/>
        </p:nvSpPr>
        <p:spPr>
          <a:xfrm>
            <a:off x="2963038" y="5584616"/>
            <a:ext cx="10374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c</a:t>
            </a:r>
            <a:r>
              <a:rPr lang="en-US" dirty="0" smtClean="0"/>
              <a:t>lose(12)</a:t>
            </a:r>
            <a:endParaRPr lang="en-US" dirty="0"/>
          </a:p>
        </p:txBody>
      </p:sp>
      <p:sp>
        <p:nvSpPr>
          <p:cNvPr id="52" name="TextBox 51"/>
          <p:cNvSpPr txBox="1"/>
          <p:nvPr/>
        </p:nvSpPr>
        <p:spPr>
          <a:xfrm>
            <a:off x="5152564" y="5584616"/>
            <a:ext cx="46875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Most compilers will forgive you if you forget this</a:t>
            </a:r>
            <a:endParaRPr lang="en-US" dirty="0"/>
          </a:p>
        </p:txBody>
      </p:sp>
      <p:cxnSp>
        <p:nvCxnSpPr>
          <p:cNvPr id="54" name="Straight Arrow Connector 53"/>
          <p:cNvCxnSpPr>
            <a:stCxn id="52" idx="1"/>
          </p:cNvCxnSpPr>
          <p:nvPr/>
        </p:nvCxnSpPr>
        <p:spPr>
          <a:xfrm flipH="1">
            <a:off x="4062506" y="5769282"/>
            <a:ext cx="1090058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/>
          <p:cNvSpPr txBox="1"/>
          <p:nvPr/>
        </p:nvSpPr>
        <p:spPr>
          <a:xfrm>
            <a:off x="6942733" y="4456273"/>
            <a:ext cx="11071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Read only</a:t>
            </a:r>
            <a:endParaRPr lang="en-US" dirty="0"/>
          </a:p>
        </p:txBody>
      </p:sp>
      <p:cxnSp>
        <p:nvCxnSpPr>
          <p:cNvPr id="6" name="Straight Arrow Connector 5"/>
          <p:cNvCxnSpPr/>
          <p:nvPr/>
        </p:nvCxnSpPr>
        <p:spPr>
          <a:xfrm flipH="1" flipV="1">
            <a:off x="7001165" y="4273277"/>
            <a:ext cx="92362" cy="23356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8465404" y="4506840"/>
            <a:ext cx="11596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Write only</a:t>
            </a:r>
            <a:endParaRPr lang="en-US" dirty="0"/>
          </a:p>
        </p:txBody>
      </p:sp>
      <p:cxnSp>
        <p:nvCxnSpPr>
          <p:cNvPr id="27" name="Straight Arrow Connector 26"/>
          <p:cNvCxnSpPr/>
          <p:nvPr/>
        </p:nvCxnSpPr>
        <p:spPr>
          <a:xfrm flipH="1" flipV="1">
            <a:off x="8523836" y="4323844"/>
            <a:ext cx="92362" cy="23356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702655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010" name="Rectangle 2"/>
          <p:cNvSpPr>
            <a:spLocks noGrp="1" noChangeArrowheads="1"/>
          </p:cNvSpPr>
          <p:nvPr>
            <p:ph type="title"/>
          </p:nvPr>
        </p:nvSpPr>
        <p:spPr>
          <a:xfrm>
            <a:off x="4355123" y="90854"/>
            <a:ext cx="1896208" cy="457200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n-US" sz="3200" b="1" dirty="0" smtClean="0"/>
              <a:t>Debugging</a:t>
            </a:r>
            <a:endParaRPr lang="en-US" sz="3200" b="1" dirty="0"/>
          </a:p>
        </p:txBody>
      </p:sp>
      <p:sp>
        <p:nvSpPr>
          <p:cNvPr id="2" name="TextBox 1"/>
          <p:cNvSpPr txBox="1"/>
          <p:nvPr/>
        </p:nvSpPr>
        <p:spPr>
          <a:xfrm>
            <a:off x="410308" y="1224280"/>
            <a:ext cx="11371384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2400" dirty="0" smtClean="0"/>
              <a:t>Murphy’s law of programming: bugs </a:t>
            </a:r>
            <a:r>
              <a:rPr lang="en-US" sz="2400" i="1" dirty="0" smtClean="0"/>
              <a:t>will</a:t>
            </a:r>
            <a:r>
              <a:rPr lang="en-US" sz="2400" dirty="0" smtClean="0"/>
              <a:t> occur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2400" dirty="0" smtClean="0"/>
              <a:t>Type of errors</a:t>
            </a:r>
          </a:p>
          <a:p>
            <a:pPr marL="800100" lvl="1" indent="-342900">
              <a:buFont typeface="Wingdings" panose="05000000000000000000" pitchFamily="2" charset="2"/>
              <a:buChar char="§"/>
            </a:pPr>
            <a:r>
              <a:rPr lang="en-US" sz="2400" dirty="0" smtClean="0"/>
              <a:t>Syntax error: compiler will tell you (you can help by using implicit none; </a:t>
            </a:r>
            <a:r>
              <a:rPr lang="en-US" sz="2400" dirty="0" err="1" smtClean="0"/>
              <a:t>init</a:t>
            </a:r>
            <a:r>
              <a:rPr lang="en-US" sz="2400" dirty="0" smtClean="0"/>
              <a:t> </a:t>
            </a:r>
            <a:r>
              <a:rPr lang="en-US" sz="2400" dirty="0" err="1" smtClean="0"/>
              <a:t>vars</a:t>
            </a:r>
            <a:r>
              <a:rPr lang="en-US" sz="2400" dirty="0" smtClean="0"/>
              <a:t>)</a:t>
            </a:r>
          </a:p>
          <a:p>
            <a:pPr marL="800100" lvl="1" indent="-342900">
              <a:buFont typeface="Wingdings" panose="05000000000000000000" pitchFamily="2" charset="2"/>
              <a:buChar char="§"/>
            </a:pPr>
            <a:r>
              <a:rPr lang="en-US" sz="2400" dirty="0" smtClean="0"/>
              <a:t>Run-time error: illegal operation is attempted (e.g. division by 0)</a:t>
            </a:r>
          </a:p>
          <a:p>
            <a:pPr marL="800100" lvl="1" indent="-342900">
              <a:buFont typeface="Wingdings" panose="05000000000000000000" pitchFamily="2" charset="2"/>
              <a:buChar char="§"/>
            </a:pPr>
            <a:r>
              <a:rPr lang="en-US" sz="2400" dirty="0" smtClean="0"/>
              <a:t>Logical error: program runs but produces wrong results</a:t>
            </a:r>
          </a:p>
          <a:p>
            <a:pPr marL="1257300" lvl="2" indent="-342900">
              <a:buFont typeface="Wingdings" panose="05000000000000000000" pitchFamily="2" charset="2"/>
              <a:buChar char="§"/>
            </a:pPr>
            <a:r>
              <a:rPr lang="en-US" sz="2400" dirty="0" smtClean="0"/>
              <a:t>Hardest to debug; takes experience/discipline to find</a:t>
            </a:r>
          </a:p>
          <a:p>
            <a:pPr marL="1257300" lvl="2" indent="-342900">
              <a:buFont typeface="Wingdings" panose="05000000000000000000" pitchFamily="2" charset="2"/>
              <a:buChar char="§"/>
            </a:pPr>
            <a:r>
              <a:rPr lang="en-US" sz="2400" dirty="0" smtClean="0"/>
              <a:t>Sometimes it’s due to thought error: test your own assumptions in the code!!</a:t>
            </a:r>
          </a:p>
          <a:p>
            <a:pPr marL="1257300" lvl="2" indent="-342900">
              <a:buFont typeface="Wingdings" panose="05000000000000000000" pitchFamily="2" charset="2"/>
              <a:buChar char="§"/>
            </a:pPr>
            <a:r>
              <a:rPr lang="en-US" sz="2400" dirty="0" smtClean="0"/>
              <a:t>Symbolic debuggers may help (for serial program)</a:t>
            </a:r>
          </a:p>
          <a:p>
            <a:pPr marL="1257300" lvl="2" indent="-342900">
              <a:buFont typeface="Wingdings" panose="05000000000000000000" pitchFamily="2" charset="2"/>
              <a:buChar char="§"/>
            </a:pPr>
            <a:r>
              <a:rPr lang="en-US" sz="2400" dirty="0" smtClean="0">
                <a:solidFill>
                  <a:srgbClr val="FF0000"/>
                </a:solidFill>
              </a:rPr>
              <a:t>Print out intermediate </a:t>
            </a:r>
            <a:r>
              <a:rPr lang="en-US" sz="2400" dirty="0" err="1" smtClean="0">
                <a:solidFill>
                  <a:srgbClr val="FF0000"/>
                </a:solidFill>
              </a:rPr>
              <a:t>vars</a:t>
            </a:r>
            <a:r>
              <a:rPr lang="en-US" sz="2400" dirty="0" smtClean="0">
                <a:solidFill>
                  <a:srgbClr val="FF0000"/>
                </a:solidFill>
              </a:rPr>
              <a:t>: </a:t>
            </a:r>
            <a:r>
              <a:rPr lang="en-US" sz="2400" dirty="0" smtClean="0">
                <a:solidFill>
                  <a:srgbClr val="FF0000"/>
                </a:solidFill>
              </a:rPr>
              <a:t>more work </a:t>
            </a:r>
            <a:r>
              <a:rPr lang="en-US" sz="2400" dirty="0" smtClean="0">
                <a:solidFill>
                  <a:srgbClr val="FF0000"/>
                </a:solidFill>
              </a:rPr>
              <a:t>but is the slam-dunk way of debugging (especially in parallel)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2400" dirty="0" smtClean="0"/>
              <a:t>Don’t blame computers/compilers; it’s your fault (so take a deep breath)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2400" dirty="0" smtClean="0"/>
              <a:t>Divide and conquer: isolate sections of code that you suspect are hiding bugs</a:t>
            </a:r>
            <a:endParaRPr lang="en-US" sz="2400" dirty="0"/>
          </a:p>
        </p:txBody>
      </p:sp>
      <p:pic>
        <p:nvPicPr>
          <p:cNvPr id="4" name="Picture 2" descr="C:\yinglong\FTP_LINK\headbang.gif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566031" y="76200"/>
            <a:ext cx="1614488" cy="114808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1434721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010" name="Rectangle 2"/>
          <p:cNvSpPr>
            <a:spLocks noGrp="1" noChangeArrowheads="1"/>
          </p:cNvSpPr>
          <p:nvPr>
            <p:ph type="title"/>
          </p:nvPr>
        </p:nvSpPr>
        <p:spPr>
          <a:xfrm>
            <a:off x="4451838" y="55685"/>
            <a:ext cx="2872154" cy="515815"/>
          </a:xfrm>
        </p:spPr>
        <p:txBody>
          <a:bodyPr>
            <a:normAutofit/>
          </a:bodyPr>
          <a:lstStyle/>
          <a:p>
            <a:pPr algn="ctr" eaLnBrk="1" hangingPunct="1">
              <a:defRPr/>
            </a:pPr>
            <a:r>
              <a:rPr lang="en-US" sz="2800" b="1" dirty="0" smtClean="0"/>
              <a:t>Program design</a:t>
            </a:r>
            <a:endParaRPr lang="en-US" sz="28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254533" y="706937"/>
            <a:ext cx="11676185" cy="49859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 smtClean="0"/>
              <a:t>‘Program is easy. It’s knowing what to program that’s hard’: conceptualization is key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 smtClean="0"/>
              <a:t>It pays to plan ahead, especially for large complex programs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 smtClean="0"/>
              <a:t>Top-down approach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000" dirty="0" smtClean="0"/>
              <a:t>Take a large task and break it down into smaller more manageable pieces. Test each small piece independently (unit test)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000" dirty="0" smtClean="0"/>
              <a:t>First, articulate your ‘needs’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000" dirty="0" smtClean="0"/>
              <a:t>Clearly define inputs and outputs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000" dirty="0" smtClean="0"/>
              <a:t>Design the algorithm for each piece using pseudocode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000" dirty="0" smtClean="0"/>
              <a:t>Turn pseudocode into program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000" dirty="0" smtClean="0"/>
              <a:t>Test the program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sz="2000" dirty="0" smtClean="0"/>
              <a:t>Often the most time consuming part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sz="2000" dirty="0" smtClean="0"/>
              <a:t>Robustness: the program needs to work with ANY legal inputs</a:t>
            </a:r>
          </a:p>
          <a:p>
            <a:pPr marL="1657350" lvl="3" indent="-285750">
              <a:buFont typeface="Arial" panose="020B0604020202020204" pitchFamily="34" charset="0"/>
              <a:buChar char="•"/>
            </a:pPr>
            <a:r>
              <a:rPr lang="en-US" sz="2000" dirty="0" smtClean="0"/>
              <a:t>This puts burden on the conceptual design phase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sz="2000" dirty="0" smtClean="0"/>
              <a:t>Unit test for each smaller piece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sz="2000" dirty="0" smtClean="0"/>
              <a:t>Assembly of units: builds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sz="2000" dirty="0" smtClean="0"/>
              <a:t>Alpha, beta tests; release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5724550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010" name="Rectangle 2"/>
          <p:cNvSpPr>
            <a:spLocks noGrp="1" noChangeArrowheads="1"/>
          </p:cNvSpPr>
          <p:nvPr>
            <p:ph type="title"/>
          </p:nvPr>
        </p:nvSpPr>
        <p:spPr>
          <a:xfrm>
            <a:off x="4451838" y="55685"/>
            <a:ext cx="2872154" cy="515815"/>
          </a:xfrm>
        </p:spPr>
        <p:txBody>
          <a:bodyPr>
            <a:normAutofit/>
          </a:bodyPr>
          <a:lstStyle/>
          <a:p>
            <a:pPr algn="ctr" eaLnBrk="1" hangingPunct="1">
              <a:defRPr/>
            </a:pPr>
            <a:r>
              <a:rPr lang="en-US" sz="2800" b="1" dirty="0" smtClean="0"/>
              <a:t>Pseudocode</a:t>
            </a:r>
            <a:endParaRPr lang="en-US" sz="2800" b="1" dirty="0"/>
          </a:p>
        </p:txBody>
      </p:sp>
      <p:sp>
        <p:nvSpPr>
          <p:cNvPr id="2" name="TextBox 1"/>
          <p:cNvSpPr txBox="1"/>
          <p:nvPr/>
        </p:nvSpPr>
        <p:spPr>
          <a:xfrm>
            <a:off x="4150829" y="720881"/>
            <a:ext cx="34690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 mixture of English and FORTRAN 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2822331" y="2804746"/>
            <a:ext cx="4316053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dirty="0" smtClean="0"/>
              <a:t>Read in UG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 smtClean="0"/>
              <a:t>Check negative area 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 smtClean="0">
                <a:solidFill>
                  <a:srgbClr val="FF0000"/>
                </a:solidFill>
              </a:rPr>
              <a:t>Construct neighborhood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 smtClean="0"/>
              <a:t>Remove </a:t>
            </a:r>
            <a:r>
              <a:rPr lang="en-US" dirty="0" err="1" smtClean="0"/>
              <a:t>elem’s</a:t>
            </a:r>
            <a:r>
              <a:rPr lang="en-US" dirty="0" smtClean="0"/>
              <a:t> that are too constrained 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>
                <a:solidFill>
                  <a:srgbClr val="FF0000"/>
                </a:solidFill>
              </a:rPr>
              <a:t>Construct </a:t>
            </a:r>
            <a:r>
              <a:rPr lang="en-US" dirty="0" smtClean="0">
                <a:solidFill>
                  <a:srgbClr val="FF0000"/>
                </a:solidFill>
              </a:rPr>
              <a:t>neighborhood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 smtClean="0"/>
              <a:t>Fix skew </a:t>
            </a:r>
            <a:r>
              <a:rPr lang="en-US" dirty="0" err="1" smtClean="0"/>
              <a:t>elem</a:t>
            </a:r>
            <a:r>
              <a:rPr lang="en-US" dirty="0"/>
              <a:t> </a:t>
            </a:r>
            <a:r>
              <a:rPr lang="en-US" dirty="0" smtClean="0"/>
              <a:t>by edge swapping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>
                <a:solidFill>
                  <a:srgbClr val="FF0000"/>
                </a:solidFill>
              </a:rPr>
              <a:t>Construct </a:t>
            </a:r>
            <a:r>
              <a:rPr lang="en-US" dirty="0" smtClean="0">
                <a:solidFill>
                  <a:srgbClr val="FF0000"/>
                </a:solidFill>
              </a:rPr>
              <a:t>neighborhood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 smtClean="0"/>
              <a:t>Refine grid by splitting a side</a:t>
            </a:r>
          </a:p>
        </p:txBody>
      </p:sp>
      <p:cxnSp>
        <p:nvCxnSpPr>
          <p:cNvPr id="6" name="Straight Arrow Connector 5"/>
          <p:cNvCxnSpPr>
            <a:endCxn id="10" idx="1"/>
          </p:cNvCxnSpPr>
          <p:nvPr/>
        </p:nvCxnSpPr>
        <p:spPr>
          <a:xfrm flipV="1">
            <a:off x="5574323" y="2131997"/>
            <a:ext cx="1918328" cy="144669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7798759" y="1604417"/>
            <a:ext cx="2383666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Compute </a:t>
            </a:r>
            <a:r>
              <a:rPr lang="en-US" dirty="0"/>
              <a:t>node </a:t>
            </a:r>
            <a:r>
              <a:rPr lang="en-US" dirty="0" smtClean="0"/>
              <a:t>ball</a:t>
            </a:r>
          </a:p>
          <a:p>
            <a:r>
              <a:rPr lang="en-US" dirty="0" smtClean="0"/>
              <a:t>Compute sides</a:t>
            </a:r>
          </a:p>
          <a:p>
            <a:r>
              <a:rPr lang="en-US" dirty="0" smtClean="0"/>
              <a:t>Elem-</a:t>
            </a:r>
            <a:r>
              <a:rPr lang="en-US" dirty="0" err="1" smtClean="0"/>
              <a:t>elem</a:t>
            </a:r>
            <a:r>
              <a:rPr lang="en-US" dirty="0" smtClean="0"/>
              <a:t> connectivity</a:t>
            </a:r>
          </a:p>
          <a:p>
            <a:r>
              <a:rPr lang="en-US" dirty="0" smtClean="0"/>
              <a:t>….</a:t>
            </a:r>
            <a:endParaRPr lang="en-US" dirty="0"/>
          </a:p>
        </p:txBody>
      </p:sp>
      <p:sp>
        <p:nvSpPr>
          <p:cNvPr id="10" name="Left Brace 9"/>
          <p:cNvSpPr/>
          <p:nvPr/>
        </p:nvSpPr>
        <p:spPr>
          <a:xfrm>
            <a:off x="7492651" y="1622029"/>
            <a:ext cx="386862" cy="1019936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3287584" y="2268416"/>
            <a:ext cx="21661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Grid adaptation code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4370637" y="5293419"/>
            <a:ext cx="27333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Put these into a subroutine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7" name="Curved Right Arrow 16"/>
          <p:cNvSpPr/>
          <p:nvPr/>
        </p:nvSpPr>
        <p:spPr>
          <a:xfrm flipV="1">
            <a:off x="2308346" y="3389526"/>
            <a:ext cx="448408" cy="1661744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1617785" y="4097407"/>
            <a:ext cx="8011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iterate</a:t>
            </a:r>
            <a:endParaRPr lang="en-US" dirty="0"/>
          </a:p>
        </p:txBody>
      </p:sp>
      <p:cxnSp>
        <p:nvCxnSpPr>
          <p:cNvPr id="23" name="Straight Arrow Connector 22"/>
          <p:cNvCxnSpPr/>
          <p:nvPr/>
        </p:nvCxnSpPr>
        <p:spPr>
          <a:xfrm>
            <a:off x="6989885" y="3815951"/>
            <a:ext cx="1055077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8141677" y="3719372"/>
            <a:ext cx="25667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3-elem ball; 4-elem ball…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90896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010" name="Rectangle 2"/>
          <p:cNvSpPr>
            <a:spLocks noGrp="1" noChangeArrowheads="1"/>
          </p:cNvSpPr>
          <p:nvPr>
            <p:ph type="title"/>
          </p:nvPr>
        </p:nvSpPr>
        <p:spPr>
          <a:xfrm>
            <a:off x="3398982" y="62369"/>
            <a:ext cx="4368356" cy="515815"/>
          </a:xfrm>
        </p:spPr>
        <p:txBody>
          <a:bodyPr>
            <a:normAutofit fontScale="90000"/>
          </a:bodyPr>
          <a:lstStyle/>
          <a:p>
            <a:pPr algn="ctr" eaLnBrk="1" hangingPunct="1">
              <a:defRPr/>
            </a:pPr>
            <a:r>
              <a:rPr lang="en-US" sz="2800" b="1" dirty="0" smtClean="0"/>
              <a:t>Logical operators and if construct</a:t>
            </a:r>
            <a:endParaRPr lang="en-US" sz="28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711197" y="451714"/>
            <a:ext cx="10640291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 smtClean="0"/>
              <a:t>.true.(=1); .false.(=0)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 smtClean="0"/>
              <a:t>.and. is like multiplication; .or. is like addition (and thus the precedence): both commutable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 smtClean="0"/>
              <a:t>Negation operator (.not.) changes .and. </a:t>
            </a:r>
            <a:r>
              <a:rPr lang="en-US" sz="2000" dirty="0"/>
              <a:t>t</a:t>
            </a:r>
            <a:r>
              <a:rPr lang="en-US" sz="2000" dirty="0" smtClean="0"/>
              <a:t>o .or., and vice versa: associative law</a:t>
            </a:r>
            <a:endParaRPr lang="en-US" sz="2000" dirty="0"/>
          </a:p>
        </p:txBody>
      </p:sp>
      <p:sp>
        <p:nvSpPr>
          <p:cNvPr id="5" name="TextBox 4"/>
          <p:cNvSpPr txBox="1"/>
          <p:nvPr/>
        </p:nvSpPr>
        <p:spPr>
          <a:xfrm>
            <a:off x="2646136" y="1426506"/>
            <a:ext cx="601757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latin typeface="Matura MT Script Capitals" panose="03020802060602070202" pitchFamily="66" charset="0"/>
              </a:rPr>
              <a:t>l1.and.l2.or.l3 </a:t>
            </a:r>
            <a:r>
              <a:rPr lang="en-US" sz="2000" dirty="0" smtClean="0">
                <a:solidFill>
                  <a:srgbClr val="FF0000"/>
                </a:solidFill>
                <a:latin typeface="Matura MT Script Capitals" panose="03020802060602070202" pitchFamily="66" charset="0"/>
              </a:rPr>
              <a:t>not</a:t>
            </a:r>
            <a:r>
              <a:rPr lang="en-US" sz="2000" dirty="0" smtClean="0">
                <a:latin typeface="Matura MT Script Capitals" panose="03020802060602070202" pitchFamily="66" charset="0"/>
              </a:rPr>
              <a:t> same as </a:t>
            </a:r>
            <a:r>
              <a:rPr lang="en-US" sz="2000" dirty="0">
                <a:latin typeface="Matura MT Script Capitals" panose="03020802060602070202" pitchFamily="66" charset="0"/>
              </a:rPr>
              <a:t>l1.and</a:t>
            </a:r>
            <a:r>
              <a:rPr lang="en-US" sz="2000" dirty="0" smtClean="0">
                <a:latin typeface="Matura MT Script Capitals" panose="03020802060602070202" pitchFamily="66" charset="0"/>
              </a:rPr>
              <a:t>.(l2.or.l3)</a:t>
            </a:r>
          </a:p>
          <a:p>
            <a:r>
              <a:rPr lang="en-US" sz="2000" dirty="0" smtClean="0">
                <a:latin typeface="Matura MT Script Capitals" panose="03020802060602070202" pitchFamily="66" charset="0"/>
              </a:rPr>
              <a:t>.not.(l1.and.l2) same as .not.l1.or. .not.l2 </a:t>
            </a:r>
            <a:endParaRPr lang="en-US" sz="2000" dirty="0">
              <a:latin typeface="Matura MT Script Capitals" panose="03020802060602070202" pitchFamily="66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38907" y="2216732"/>
            <a:ext cx="1893454" cy="258532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i</a:t>
            </a:r>
            <a:r>
              <a:rPr lang="en-US" dirty="0" smtClean="0"/>
              <a:t>f() then</a:t>
            </a:r>
          </a:p>
          <a:p>
            <a:r>
              <a:rPr lang="en-US" dirty="0" smtClean="0"/>
              <a:t>…</a:t>
            </a:r>
          </a:p>
          <a:p>
            <a:r>
              <a:rPr lang="en-US" dirty="0"/>
              <a:t>e</a:t>
            </a:r>
            <a:r>
              <a:rPr lang="en-US" dirty="0" smtClean="0"/>
              <a:t>lse if () then</a:t>
            </a:r>
          </a:p>
          <a:p>
            <a:r>
              <a:rPr lang="en-US" dirty="0" smtClean="0"/>
              <a:t>…</a:t>
            </a:r>
          </a:p>
          <a:p>
            <a:r>
              <a:rPr lang="en-US" dirty="0"/>
              <a:t>e</a:t>
            </a:r>
            <a:r>
              <a:rPr lang="en-US" dirty="0" smtClean="0"/>
              <a:t>lse if() then</a:t>
            </a:r>
          </a:p>
          <a:p>
            <a:r>
              <a:rPr lang="en-US" dirty="0" smtClean="0"/>
              <a:t>….</a:t>
            </a:r>
          </a:p>
          <a:p>
            <a:r>
              <a:rPr lang="en-US" dirty="0"/>
              <a:t>e</a:t>
            </a:r>
            <a:r>
              <a:rPr lang="en-US" dirty="0" smtClean="0"/>
              <a:t>lse</a:t>
            </a:r>
          </a:p>
          <a:p>
            <a:r>
              <a:rPr lang="en-US" dirty="0" smtClean="0"/>
              <a:t>….</a:t>
            </a:r>
          </a:p>
          <a:p>
            <a:r>
              <a:rPr lang="en-US" dirty="0" err="1" smtClean="0"/>
              <a:t>endif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2796483" y="2632153"/>
            <a:ext cx="795464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The execution will stop as soon as one logical expression is evaluated to be true! (and the rest will be skipped)</a:t>
            </a:r>
            <a:endParaRPr lang="en-US" dirty="0"/>
          </a:p>
        </p:txBody>
      </p:sp>
      <p:sp>
        <p:nvSpPr>
          <p:cNvPr id="19" name="TextBox 18"/>
          <p:cNvSpPr txBox="1"/>
          <p:nvPr/>
        </p:nvSpPr>
        <p:spPr>
          <a:xfrm>
            <a:off x="9358704" y="3776245"/>
            <a:ext cx="1893454" cy="230832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i</a:t>
            </a:r>
            <a:r>
              <a:rPr lang="en-US" dirty="0" smtClean="0"/>
              <a:t>f() then</a:t>
            </a:r>
          </a:p>
          <a:p>
            <a:r>
              <a:rPr lang="en-US" dirty="0"/>
              <a:t> </a:t>
            </a:r>
            <a:r>
              <a:rPr lang="en-US" dirty="0" smtClean="0"/>
              <a:t>  if() then</a:t>
            </a:r>
          </a:p>
          <a:p>
            <a:r>
              <a:rPr lang="en-US" dirty="0"/>
              <a:t> </a:t>
            </a:r>
            <a:r>
              <a:rPr lang="en-US" dirty="0" smtClean="0"/>
              <a:t>  else if() then</a:t>
            </a:r>
          </a:p>
          <a:p>
            <a:r>
              <a:rPr lang="en-US" dirty="0"/>
              <a:t> </a:t>
            </a:r>
            <a:r>
              <a:rPr lang="en-US" dirty="0" smtClean="0"/>
              <a:t>  else</a:t>
            </a:r>
          </a:p>
          <a:p>
            <a:r>
              <a:rPr lang="en-US" dirty="0"/>
              <a:t> </a:t>
            </a:r>
            <a:r>
              <a:rPr lang="en-US" dirty="0" smtClean="0"/>
              <a:t>  </a:t>
            </a:r>
            <a:r>
              <a:rPr lang="en-US" dirty="0" err="1" smtClean="0"/>
              <a:t>endif</a:t>
            </a:r>
            <a:endParaRPr lang="en-US" dirty="0" smtClean="0"/>
          </a:p>
          <a:p>
            <a:r>
              <a:rPr lang="en-US" dirty="0"/>
              <a:t>e</a:t>
            </a:r>
            <a:r>
              <a:rPr lang="en-US" dirty="0" smtClean="0"/>
              <a:t>lse if () then</a:t>
            </a:r>
          </a:p>
          <a:p>
            <a:r>
              <a:rPr lang="en-US" dirty="0" smtClean="0"/>
              <a:t>…</a:t>
            </a:r>
          </a:p>
          <a:p>
            <a:r>
              <a:rPr lang="en-US" dirty="0" err="1" smtClean="0"/>
              <a:t>endif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7860146" y="4322623"/>
            <a:ext cx="10243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Nested if</a:t>
            </a:r>
            <a:endParaRPr lang="en-US" dirty="0"/>
          </a:p>
        </p:txBody>
      </p:sp>
      <p:cxnSp>
        <p:nvCxnSpPr>
          <p:cNvPr id="15" name="Straight Arrow Connector 14"/>
          <p:cNvCxnSpPr/>
          <p:nvPr/>
        </p:nvCxnSpPr>
        <p:spPr>
          <a:xfrm flipV="1">
            <a:off x="8996218" y="4498113"/>
            <a:ext cx="498763" cy="1847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340291" y="5073317"/>
            <a:ext cx="845272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Tips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K</a:t>
            </a:r>
            <a:r>
              <a:rPr lang="en-US" dirty="0" smtClean="0"/>
              <a:t>eep the logics straight for your problem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Mutually exclusive branches are generally preferred (but not always possible)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Avoid comparing 2 real numbers; use a tolerance instead (comparing integers is fine)</a:t>
            </a:r>
            <a:endParaRPr lang="en-US" dirty="0"/>
          </a:p>
        </p:txBody>
      </p:sp>
      <p:sp>
        <p:nvSpPr>
          <p:cNvPr id="21" name="TextBox 20"/>
          <p:cNvSpPr txBox="1"/>
          <p:nvPr/>
        </p:nvSpPr>
        <p:spPr>
          <a:xfrm>
            <a:off x="5024581" y="6470342"/>
            <a:ext cx="22962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i</a:t>
            </a:r>
            <a:r>
              <a:rPr lang="en-US" dirty="0" smtClean="0"/>
              <a:t>f(abs(a-b)&lt;1.e-5) then</a:t>
            </a:r>
            <a:endParaRPr lang="en-US" dirty="0"/>
          </a:p>
        </p:txBody>
      </p:sp>
      <p:sp>
        <p:nvSpPr>
          <p:cNvPr id="22" name="TextBox 21"/>
          <p:cNvSpPr txBox="1"/>
          <p:nvPr/>
        </p:nvSpPr>
        <p:spPr>
          <a:xfrm>
            <a:off x="1117598" y="6412222"/>
            <a:ext cx="24510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i</a:t>
            </a:r>
            <a:r>
              <a:rPr lang="en-US" dirty="0" smtClean="0"/>
              <a:t>nstead of: if(a==b) then</a:t>
            </a:r>
            <a:endParaRPr lang="en-US" dirty="0"/>
          </a:p>
        </p:txBody>
      </p:sp>
      <p:sp>
        <p:nvSpPr>
          <p:cNvPr id="25" name="Right Arrow 24"/>
          <p:cNvSpPr/>
          <p:nvPr/>
        </p:nvSpPr>
        <p:spPr>
          <a:xfrm>
            <a:off x="3929345" y="6544908"/>
            <a:ext cx="637309" cy="17336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33485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010" name="Rectangle 2"/>
          <p:cNvSpPr>
            <a:spLocks noGrp="1" noChangeArrowheads="1"/>
          </p:cNvSpPr>
          <p:nvPr>
            <p:ph type="title"/>
          </p:nvPr>
        </p:nvSpPr>
        <p:spPr>
          <a:xfrm>
            <a:off x="3435927" y="10249"/>
            <a:ext cx="4368356" cy="515815"/>
          </a:xfrm>
        </p:spPr>
        <p:txBody>
          <a:bodyPr>
            <a:normAutofit/>
          </a:bodyPr>
          <a:lstStyle/>
          <a:p>
            <a:pPr algn="ctr" eaLnBrk="1" hangingPunct="1">
              <a:defRPr/>
            </a:pPr>
            <a:r>
              <a:rPr lang="en-US" sz="2800" b="1" dirty="0" smtClean="0"/>
              <a:t>Do loop</a:t>
            </a:r>
            <a:endParaRPr lang="en-US" sz="28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3768435" y="526064"/>
            <a:ext cx="3907288" cy="92333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[name] do index=</a:t>
            </a:r>
            <a:r>
              <a:rPr lang="en-US" dirty="0" err="1" smtClean="0"/>
              <a:t>istart</a:t>
            </a:r>
            <a:r>
              <a:rPr lang="en-US" dirty="0" smtClean="0"/>
              <a:t>, </a:t>
            </a:r>
            <a:r>
              <a:rPr lang="en-US" dirty="0" err="1" smtClean="0"/>
              <a:t>iend</a:t>
            </a:r>
            <a:r>
              <a:rPr lang="en-US" dirty="0" smtClean="0"/>
              <a:t>, increment</a:t>
            </a:r>
          </a:p>
          <a:p>
            <a:r>
              <a:rPr lang="en-US" dirty="0" smtClean="0"/>
              <a:t>…</a:t>
            </a:r>
          </a:p>
          <a:p>
            <a:r>
              <a:rPr lang="en-US" dirty="0" err="1"/>
              <a:t>e</a:t>
            </a:r>
            <a:r>
              <a:rPr lang="en-US" dirty="0" err="1" smtClean="0"/>
              <a:t>nddo</a:t>
            </a:r>
            <a:r>
              <a:rPr lang="en-US" dirty="0" smtClean="0"/>
              <a:t> [name]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263707" y="1558421"/>
            <a:ext cx="11577311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i="1" dirty="0"/>
              <a:t>i</a:t>
            </a:r>
            <a:r>
              <a:rPr lang="en-US" i="1" dirty="0" smtClean="0"/>
              <a:t>ndex</a:t>
            </a:r>
            <a:r>
              <a:rPr lang="en-US" dirty="0" smtClean="0"/>
              <a:t>, </a:t>
            </a:r>
            <a:r>
              <a:rPr lang="en-US" dirty="0" err="1" smtClean="0"/>
              <a:t>istart,iend</a:t>
            </a:r>
            <a:r>
              <a:rPr lang="en-US" dirty="0" smtClean="0"/>
              <a:t>, increment are all integer (expressions). F90 converts non-integers to integers for you (of course a better way is to use </a:t>
            </a:r>
            <a:r>
              <a:rPr lang="en-US" dirty="0" err="1" smtClean="0"/>
              <a:t>int</a:t>
            </a:r>
            <a:r>
              <a:rPr lang="en-US" dirty="0" smtClean="0"/>
              <a:t>() explicitly)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i="1" dirty="0"/>
              <a:t>i</a:t>
            </a:r>
            <a:r>
              <a:rPr lang="en-US" i="1" dirty="0" smtClean="0"/>
              <a:t>ndex</a:t>
            </a:r>
            <a:r>
              <a:rPr lang="en-US" dirty="0" smtClean="0"/>
              <a:t> can NOT be changed inside the loop!!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The loop starts with index=</a:t>
            </a:r>
            <a:r>
              <a:rPr lang="en-US" dirty="0" err="1" smtClean="0"/>
              <a:t>istart</a:t>
            </a:r>
            <a:r>
              <a:rPr lang="en-US" dirty="0" smtClean="0"/>
              <a:t>, and index is incremented by </a:t>
            </a:r>
            <a:r>
              <a:rPr lang="en-US" i="1" dirty="0"/>
              <a:t>increment</a:t>
            </a:r>
            <a:r>
              <a:rPr lang="en-US" dirty="0"/>
              <a:t> </a:t>
            </a:r>
            <a:r>
              <a:rPr lang="en-US" dirty="0" smtClean="0"/>
              <a:t>each iteration and the loop is terminated when index&gt;</a:t>
            </a:r>
            <a:r>
              <a:rPr lang="en-US" dirty="0" err="1" smtClean="0"/>
              <a:t>iend</a:t>
            </a:r>
            <a:r>
              <a:rPr lang="en-US" dirty="0" smtClean="0"/>
              <a:t>. The total # of iteration is (</a:t>
            </a:r>
            <a:r>
              <a:rPr lang="en-US" dirty="0" err="1" smtClean="0"/>
              <a:t>iend-istart</a:t>
            </a:r>
            <a:r>
              <a:rPr lang="en-US" dirty="0" smtClean="0"/>
              <a:t>+</a:t>
            </a:r>
            <a:r>
              <a:rPr lang="en-US" dirty="0"/>
              <a:t> </a:t>
            </a:r>
            <a:r>
              <a:rPr lang="en-US" dirty="0" smtClean="0"/>
              <a:t>increment)/</a:t>
            </a:r>
            <a:r>
              <a:rPr lang="en-US" dirty="0"/>
              <a:t> </a:t>
            </a:r>
            <a:r>
              <a:rPr lang="en-US" dirty="0" smtClean="0"/>
              <a:t>increment, so the loop is not executed if # of iteration is &lt;1 (useful for handling of exceptional cases)!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i="1" dirty="0"/>
              <a:t>i</a:t>
            </a:r>
            <a:r>
              <a:rPr lang="en-US" i="1" dirty="0" smtClean="0"/>
              <a:t>ndex</a:t>
            </a:r>
            <a:r>
              <a:rPr lang="en-US" dirty="0" smtClean="0"/>
              <a:t> is undefined after the </a:t>
            </a:r>
            <a:r>
              <a:rPr lang="en-US" dirty="0" err="1" smtClean="0"/>
              <a:t>enddo</a:t>
            </a:r>
            <a:r>
              <a:rPr lang="en-US" dirty="0" smtClean="0"/>
              <a:t> (and so do NOT use it afterwards!)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4378034" y="3959170"/>
            <a:ext cx="1566454" cy="92333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/>
              <a:t>[name] </a:t>
            </a:r>
            <a:r>
              <a:rPr lang="en-US" dirty="0" smtClean="0"/>
              <a:t>do</a:t>
            </a:r>
          </a:p>
          <a:p>
            <a:r>
              <a:rPr lang="en-US" dirty="0" smtClean="0"/>
              <a:t>….</a:t>
            </a:r>
          </a:p>
          <a:p>
            <a:r>
              <a:rPr lang="en-US" dirty="0" err="1"/>
              <a:t>e</a:t>
            </a:r>
            <a:r>
              <a:rPr lang="en-US" dirty="0" err="1" smtClean="0"/>
              <a:t>nddo</a:t>
            </a:r>
            <a:r>
              <a:rPr lang="en-US" dirty="0" smtClean="0"/>
              <a:t> </a:t>
            </a:r>
            <a:r>
              <a:rPr lang="en-US" dirty="0"/>
              <a:t>[name] 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281380" y="5095242"/>
            <a:ext cx="76174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Also known as do while loop; must have an exit statement to avoid infinite loop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1995054" y="987729"/>
            <a:ext cx="9170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</a:t>
            </a:r>
            <a:r>
              <a:rPr lang="en-US" baseline="30000" dirty="0" smtClean="0"/>
              <a:t>st</a:t>
            </a:r>
            <a:r>
              <a:rPr lang="en-US" dirty="0" smtClean="0"/>
              <a:t> form</a:t>
            </a:r>
            <a:endParaRPr lang="en-US" dirty="0"/>
          </a:p>
        </p:txBody>
      </p:sp>
      <p:sp>
        <p:nvSpPr>
          <p:cNvPr id="23" name="TextBox 22"/>
          <p:cNvSpPr txBox="1"/>
          <p:nvPr/>
        </p:nvSpPr>
        <p:spPr>
          <a:xfrm>
            <a:off x="2447635" y="4334393"/>
            <a:ext cx="10502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2nd form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599366" y="5682629"/>
            <a:ext cx="109460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Loop control: cycle (go to next iteration) and exit (jump out of current loop)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‘</a:t>
            </a:r>
            <a:r>
              <a:rPr lang="en-US" i="1" dirty="0" smtClean="0"/>
              <a:t>name</a:t>
            </a:r>
            <a:r>
              <a:rPr lang="en-US" dirty="0" smtClean="0"/>
              <a:t>’ is global in scope (i.e. you cannot use same names in different routines; each </a:t>
            </a:r>
            <a:r>
              <a:rPr lang="en-US" i="1" dirty="0" smtClean="0"/>
              <a:t>name</a:t>
            </a:r>
            <a:r>
              <a:rPr lang="en-US" dirty="0" smtClean="0"/>
              <a:t> must be unique)</a:t>
            </a:r>
            <a:endParaRPr lang="en-US" dirty="0"/>
          </a:p>
        </p:txBody>
      </p:sp>
      <p:cxnSp>
        <p:nvCxnSpPr>
          <p:cNvPr id="3" name="Straight Connector 2"/>
          <p:cNvCxnSpPr/>
          <p:nvPr/>
        </p:nvCxnSpPr>
        <p:spPr>
          <a:xfrm>
            <a:off x="0" y="3820624"/>
            <a:ext cx="12219709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781766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010" name="Rectangle 2"/>
          <p:cNvSpPr>
            <a:spLocks noGrp="1" noChangeArrowheads="1"/>
          </p:cNvSpPr>
          <p:nvPr>
            <p:ph type="title"/>
          </p:nvPr>
        </p:nvSpPr>
        <p:spPr>
          <a:xfrm>
            <a:off x="3435927" y="10249"/>
            <a:ext cx="4368356" cy="515815"/>
          </a:xfrm>
        </p:spPr>
        <p:txBody>
          <a:bodyPr>
            <a:normAutofit/>
          </a:bodyPr>
          <a:lstStyle/>
          <a:p>
            <a:pPr algn="ctr" eaLnBrk="1" hangingPunct="1">
              <a:defRPr/>
            </a:pPr>
            <a:r>
              <a:rPr lang="en-US" sz="2800" b="1" dirty="0" smtClean="0"/>
              <a:t>Arrays</a:t>
            </a:r>
            <a:endParaRPr lang="en-US" sz="2800" b="1" dirty="0"/>
          </a:p>
        </p:txBody>
      </p:sp>
      <p:sp>
        <p:nvSpPr>
          <p:cNvPr id="2" name="Freeform 1"/>
          <p:cNvSpPr/>
          <p:nvPr/>
        </p:nvSpPr>
        <p:spPr>
          <a:xfrm>
            <a:off x="11344289" y="3144705"/>
            <a:ext cx="508000" cy="2817091"/>
          </a:xfrm>
          <a:custGeom>
            <a:avLst/>
            <a:gdLst>
              <a:gd name="connsiteX0" fmla="*/ 0 w 508000"/>
              <a:gd name="connsiteY0" fmla="*/ 0 h 2817091"/>
              <a:gd name="connsiteX1" fmla="*/ 18473 w 508000"/>
              <a:gd name="connsiteY1" fmla="*/ 2798619 h 2817091"/>
              <a:gd name="connsiteX2" fmla="*/ 508000 w 508000"/>
              <a:gd name="connsiteY2" fmla="*/ 2817091 h 2817091"/>
              <a:gd name="connsiteX3" fmla="*/ 480291 w 508000"/>
              <a:gd name="connsiteY3" fmla="*/ 64655 h 28170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08000" h="2817091">
                <a:moveTo>
                  <a:pt x="0" y="0"/>
                </a:moveTo>
                <a:lnTo>
                  <a:pt x="18473" y="2798619"/>
                </a:lnTo>
                <a:lnTo>
                  <a:pt x="508000" y="2817091"/>
                </a:lnTo>
                <a:lnTo>
                  <a:pt x="480291" y="64655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" name="Straight Connector 4"/>
          <p:cNvCxnSpPr/>
          <p:nvPr/>
        </p:nvCxnSpPr>
        <p:spPr>
          <a:xfrm>
            <a:off x="11362762" y="3740451"/>
            <a:ext cx="49876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11367382" y="4012922"/>
            <a:ext cx="49876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11316584" y="4239213"/>
            <a:ext cx="49876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11330439" y="4511684"/>
            <a:ext cx="49876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11316588" y="4830335"/>
            <a:ext cx="49876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11358154" y="5093570"/>
            <a:ext cx="49876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11317408" y="3692021"/>
            <a:ext cx="5533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a</a:t>
            </a:r>
            <a:r>
              <a:rPr lang="en-US" dirty="0" smtClean="0"/>
              <a:t>(1)</a:t>
            </a:r>
            <a:endParaRPr lang="en-US" dirty="0"/>
          </a:p>
        </p:txBody>
      </p:sp>
      <p:sp>
        <p:nvSpPr>
          <p:cNvPr id="19" name="TextBox 18"/>
          <p:cNvSpPr txBox="1"/>
          <p:nvPr/>
        </p:nvSpPr>
        <p:spPr>
          <a:xfrm>
            <a:off x="11331267" y="3936782"/>
            <a:ext cx="5533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a(2)</a:t>
            </a:r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11345126" y="4209251"/>
            <a:ext cx="5533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a(3)</a:t>
            </a:r>
            <a:endParaRPr lang="en-US" dirty="0"/>
          </a:p>
        </p:txBody>
      </p:sp>
      <p:sp>
        <p:nvSpPr>
          <p:cNvPr id="21" name="TextBox 20"/>
          <p:cNvSpPr txBox="1"/>
          <p:nvPr/>
        </p:nvSpPr>
        <p:spPr>
          <a:xfrm>
            <a:off x="11331274" y="4518667"/>
            <a:ext cx="5533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a(4)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11906879" y="4248383"/>
            <a:ext cx="2952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</a:t>
            </a:r>
            <a:endParaRPr lang="en-US" dirty="0"/>
          </a:p>
        </p:txBody>
      </p:sp>
      <p:sp>
        <p:nvSpPr>
          <p:cNvPr id="12" name="Right Brace 11"/>
          <p:cNvSpPr/>
          <p:nvPr/>
        </p:nvSpPr>
        <p:spPr>
          <a:xfrm>
            <a:off x="11879170" y="3740451"/>
            <a:ext cx="45719" cy="1353119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Box 21"/>
          <p:cNvSpPr txBox="1"/>
          <p:nvPr/>
        </p:nvSpPr>
        <p:spPr>
          <a:xfrm>
            <a:off x="189335" y="400149"/>
            <a:ext cx="12002665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Arrays occupy consecutive memory space in the computer so accessing individual elements of an array is fast (cache efficiency)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Array elements can be used like ordinary </a:t>
            </a:r>
            <a:r>
              <a:rPr lang="en-US" dirty="0" err="1" smtClean="0"/>
              <a:t>vars</a:t>
            </a:r>
            <a:endParaRPr lang="en-US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It’s a good idea to </a:t>
            </a:r>
            <a:r>
              <a:rPr lang="en-US" dirty="0" err="1" smtClean="0"/>
              <a:t>init</a:t>
            </a:r>
            <a:r>
              <a:rPr lang="en-US" dirty="0" smtClean="0"/>
              <a:t> all arrays!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Referencing an index out of defined range leads to </a:t>
            </a:r>
            <a:r>
              <a:rPr lang="en-US" dirty="0" err="1" smtClean="0"/>
              <a:t>segfault</a:t>
            </a:r>
            <a:r>
              <a:rPr lang="en-US" dirty="0" smtClean="0"/>
              <a:t>; add –CB –g –</a:t>
            </a:r>
            <a:r>
              <a:rPr lang="en-US" dirty="0" err="1" smtClean="0"/>
              <a:t>traceback</a:t>
            </a:r>
            <a:r>
              <a:rPr lang="en-US" dirty="0" smtClean="0"/>
              <a:t> (</a:t>
            </a:r>
            <a:r>
              <a:rPr lang="en-US" dirty="0" err="1" smtClean="0"/>
              <a:t>ifort</a:t>
            </a:r>
            <a:r>
              <a:rPr lang="en-US" dirty="0" smtClean="0"/>
              <a:t>) or –</a:t>
            </a:r>
            <a:r>
              <a:rPr lang="en-US" dirty="0" err="1" smtClean="0"/>
              <a:t>Mbounds</a:t>
            </a:r>
            <a:r>
              <a:rPr lang="en-US" dirty="0" smtClean="0"/>
              <a:t> (</a:t>
            </a:r>
            <a:r>
              <a:rPr lang="en-US" dirty="0" err="1" smtClean="0"/>
              <a:t>pg</a:t>
            </a:r>
            <a:r>
              <a:rPr lang="en-US" dirty="0" smtClean="0"/>
              <a:t>) to compiler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In F90, the order for multi-dimensional arrays follows column major (i.e., 1</a:t>
            </a:r>
            <a:r>
              <a:rPr lang="en-US" baseline="30000" dirty="0" smtClean="0"/>
              <a:t>st</a:t>
            </a:r>
            <a:r>
              <a:rPr lang="en-US" dirty="0" smtClean="0"/>
              <a:t> index 1</a:t>
            </a:r>
            <a:r>
              <a:rPr lang="en-US" baseline="30000" dirty="0" smtClean="0"/>
              <a:t>st</a:t>
            </a:r>
            <a:r>
              <a:rPr lang="en-US" dirty="0" smtClean="0"/>
              <a:t>, followed by 2</a:t>
            </a:r>
            <a:r>
              <a:rPr lang="en-US" baseline="30000" dirty="0" smtClean="0"/>
              <a:t>nd</a:t>
            </a:r>
            <a:r>
              <a:rPr lang="en-US" dirty="0" smtClean="0"/>
              <a:t> index; opposite to C but same as m-lab). You can examine this by studying: print*, b(:,:)</a:t>
            </a:r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628072" y="2544609"/>
            <a:ext cx="17926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Array declaration</a:t>
            </a:r>
            <a:endParaRPr lang="en-US" dirty="0"/>
          </a:p>
        </p:txBody>
      </p:sp>
      <p:sp>
        <p:nvSpPr>
          <p:cNvPr id="25" name="TextBox 24"/>
          <p:cNvSpPr txBox="1"/>
          <p:nvPr/>
        </p:nvSpPr>
        <p:spPr>
          <a:xfrm>
            <a:off x="2927927" y="2359874"/>
            <a:ext cx="416511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i</a:t>
            </a:r>
            <a:r>
              <a:rPr lang="en-US" dirty="0" smtClean="0"/>
              <a:t>nteger :: </a:t>
            </a:r>
            <a:r>
              <a:rPr lang="en-US" dirty="0" err="1" smtClean="0"/>
              <a:t>ind</a:t>
            </a:r>
            <a:r>
              <a:rPr lang="en-US" dirty="0" smtClean="0"/>
              <a:t>(100)</a:t>
            </a:r>
          </a:p>
          <a:p>
            <a:r>
              <a:rPr lang="en-US" dirty="0"/>
              <a:t>r</a:t>
            </a:r>
            <a:r>
              <a:rPr lang="en-US" dirty="0" smtClean="0"/>
              <a:t>eal*8 :: a(101), b(2,2)=0, a1(101), a2(101)</a:t>
            </a:r>
          </a:p>
          <a:p>
            <a:r>
              <a:rPr lang="en-US" dirty="0" smtClean="0"/>
              <a:t>Character(</a:t>
            </a:r>
            <a:r>
              <a:rPr lang="en-US" dirty="0" err="1" smtClean="0"/>
              <a:t>len</a:t>
            </a:r>
            <a:r>
              <a:rPr lang="en-US" dirty="0" smtClean="0"/>
              <a:t>=20) :: char1(2:10)</a:t>
            </a:r>
            <a:endParaRPr lang="en-US" dirty="0"/>
          </a:p>
        </p:txBody>
      </p:sp>
      <p:sp>
        <p:nvSpPr>
          <p:cNvPr id="26" name="TextBox 25"/>
          <p:cNvSpPr txBox="1"/>
          <p:nvPr/>
        </p:nvSpPr>
        <p:spPr>
          <a:xfrm>
            <a:off x="7038849" y="2488125"/>
            <a:ext cx="48860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(default starting index is 1 in F90; non-standard start is occasionally useful)</a:t>
            </a:r>
            <a:endParaRPr lang="en-US" dirty="0"/>
          </a:p>
        </p:txBody>
      </p:sp>
      <p:sp>
        <p:nvSpPr>
          <p:cNvPr id="27" name="TextBox 26"/>
          <p:cNvSpPr txBox="1"/>
          <p:nvPr/>
        </p:nvSpPr>
        <p:spPr>
          <a:xfrm>
            <a:off x="302045" y="3447406"/>
            <a:ext cx="1078807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Shape of array A(</a:t>
            </a:r>
            <a:r>
              <a:rPr lang="en-US" dirty="0" err="1" smtClean="0"/>
              <a:t>m,n,l</a:t>
            </a:r>
            <a:r>
              <a:rPr lang="en-US" dirty="0" smtClean="0"/>
              <a:t>) is m by n by 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Array referencing and operation </a:t>
            </a:r>
            <a:endParaRPr lang="en-US" dirty="0"/>
          </a:p>
        </p:txBody>
      </p:sp>
      <p:sp>
        <p:nvSpPr>
          <p:cNvPr id="28" name="TextBox 27"/>
          <p:cNvSpPr txBox="1"/>
          <p:nvPr/>
        </p:nvSpPr>
        <p:spPr>
          <a:xfrm>
            <a:off x="1582834" y="4322784"/>
            <a:ext cx="17764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a</a:t>
            </a:r>
            <a:r>
              <a:rPr lang="en-US" dirty="0" smtClean="0"/>
              <a:t>(1:3)=(/0,-1,-2/)</a:t>
            </a:r>
            <a:endParaRPr lang="en-US" dirty="0"/>
          </a:p>
        </p:txBody>
      </p:sp>
      <p:sp>
        <p:nvSpPr>
          <p:cNvPr id="29" name="TextBox 28"/>
          <p:cNvSpPr txBox="1"/>
          <p:nvPr/>
        </p:nvSpPr>
        <p:spPr>
          <a:xfrm>
            <a:off x="819089" y="4322784"/>
            <a:ext cx="6719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Slice:</a:t>
            </a:r>
            <a:endParaRPr lang="en-US" dirty="0"/>
          </a:p>
        </p:txBody>
      </p:sp>
      <p:sp>
        <p:nvSpPr>
          <p:cNvPr id="30" name="TextBox 29"/>
          <p:cNvSpPr txBox="1"/>
          <p:nvPr/>
        </p:nvSpPr>
        <p:spPr>
          <a:xfrm>
            <a:off x="1656725" y="4867615"/>
            <a:ext cx="430303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a=a1+a2 (since all arrays are of same </a:t>
            </a:r>
            <a:r>
              <a:rPr lang="en-US" i="1" dirty="0" smtClean="0"/>
              <a:t>shape</a:t>
            </a:r>
            <a:r>
              <a:rPr lang="en-US" dirty="0" smtClean="0"/>
              <a:t>)</a:t>
            </a:r>
          </a:p>
          <a:p>
            <a:r>
              <a:rPr lang="en-US" dirty="0" smtClean="0"/>
              <a:t>(same as a(:)=a1(:)+a2(:)</a:t>
            </a:r>
            <a:endParaRPr lang="en-US" dirty="0"/>
          </a:p>
        </p:txBody>
      </p:sp>
      <p:sp>
        <p:nvSpPr>
          <p:cNvPr id="31" name="Rectangle 30"/>
          <p:cNvSpPr/>
          <p:nvPr/>
        </p:nvSpPr>
        <p:spPr>
          <a:xfrm>
            <a:off x="6349734" y="4851889"/>
            <a:ext cx="435728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a=a*a1+0.1*sin(a2)-4  (simpler than m-lab!)</a:t>
            </a:r>
            <a:endParaRPr lang="en-US" dirty="0"/>
          </a:p>
        </p:txBody>
      </p:sp>
      <p:sp>
        <p:nvSpPr>
          <p:cNvPr id="32" name="TextBox 31"/>
          <p:cNvSpPr txBox="1"/>
          <p:nvPr/>
        </p:nvSpPr>
        <p:spPr>
          <a:xfrm>
            <a:off x="857796" y="5592601"/>
            <a:ext cx="16132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Segfault</a:t>
            </a:r>
            <a:r>
              <a:rPr lang="en-US" dirty="0" smtClean="0"/>
              <a:t>: b(0,2)</a:t>
            </a:r>
            <a:endParaRPr lang="en-US" dirty="0"/>
          </a:p>
        </p:txBody>
      </p:sp>
      <p:sp>
        <p:nvSpPr>
          <p:cNvPr id="33" name="TextBox 32"/>
          <p:cNvSpPr txBox="1"/>
          <p:nvPr/>
        </p:nvSpPr>
        <p:spPr>
          <a:xfrm>
            <a:off x="55418" y="6021891"/>
            <a:ext cx="1162568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Use </a:t>
            </a:r>
            <a:r>
              <a:rPr lang="en-US" dirty="0" err="1" smtClean="0"/>
              <a:t>vectorized</a:t>
            </a:r>
            <a:r>
              <a:rPr lang="en-US" dirty="0" smtClean="0"/>
              <a:t> operations/functions as much as possible. Vectorization is a great asset in HPC (latest CPU chips or GPU)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Most of F90 intrinsic function allow arrays as arguments! </a:t>
            </a:r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 flipV="1">
            <a:off x="-101599" y="2359874"/>
            <a:ext cx="12358255" cy="71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042231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010" name="Rectangle 2"/>
          <p:cNvSpPr>
            <a:spLocks noGrp="1" noChangeArrowheads="1"/>
          </p:cNvSpPr>
          <p:nvPr>
            <p:ph type="title"/>
          </p:nvPr>
        </p:nvSpPr>
        <p:spPr>
          <a:xfrm>
            <a:off x="3435927" y="10249"/>
            <a:ext cx="4368356" cy="515815"/>
          </a:xfrm>
        </p:spPr>
        <p:txBody>
          <a:bodyPr>
            <a:normAutofit/>
          </a:bodyPr>
          <a:lstStyle/>
          <a:p>
            <a:pPr algn="ctr" eaLnBrk="1" hangingPunct="1">
              <a:defRPr/>
            </a:pPr>
            <a:r>
              <a:rPr lang="en-US" sz="2800" b="1" dirty="0" smtClean="0"/>
              <a:t>Dynamic arrays</a:t>
            </a:r>
            <a:endParaRPr lang="en-US" sz="28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157018" y="738909"/>
            <a:ext cx="1165629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The arrays we have seen so far are statically allocated, i.e. the memory space is allocated with the declaration statements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Sometimes the size of the arrays is unknown beforehand (as part of input e.g.). Dynamic arrays can help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108364" y="2189018"/>
            <a:ext cx="12614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Declaration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3796145" y="2281382"/>
            <a:ext cx="25664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</a:t>
            </a:r>
            <a:r>
              <a:rPr lang="en-US" dirty="0" smtClean="0"/>
              <a:t>eal*8, </a:t>
            </a:r>
            <a:r>
              <a:rPr lang="en-US" dirty="0" err="1" smtClean="0"/>
              <a:t>allocatable</a:t>
            </a:r>
            <a:r>
              <a:rPr lang="en-US" dirty="0" smtClean="0"/>
              <a:t> :: a(:,:)</a:t>
            </a:r>
            <a:endParaRPr lang="en-US" dirty="0"/>
          </a:p>
        </p:txBody>
      </p:sp>
      <p:sp>
        <p:nvSpPr>
          <p:cNvPr id="34" name="TextBox 33"/>
          <p:cNvSpPr txBox="1"/>
          <p:nvPr/>
        </p:nvSpPr>
        <p:spPr>
          <a:xfrm>
            <a:off x="1108364" y="3085129"/>
            <a:ext cx="9395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Allocate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3980873" y="3168073"/>
            <a:ext cx="24084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a</a:t>
            </a:r>
            <a:r>
              <a:rPr lang="en-US" dirty="0" smtClean="0"/>
              <a:t>llocate(a(10,20),stat=</a:t>
            </a:r>
            <a:r>
              <a:rPr lang="en-US" dirty="0" err="1" smtClean="0"/>
              <a:t>i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36" name="TextBox 35"/>
          <p:cNvSpPr txBox="1"/>
          <p:nvPr/>
        </p:nvSpPr>
        <p:spPr>
          <a:xfrm>
            <a:off x="1108364" y="4304513"/>
            <a:ext cx="39756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Deallocate (when it’s no longer needed)</a:t>
            </a:r>
            <a:endParaRPr lang="en-US" dirty="0"/>
          </a:p>
        </p:txBody>
      </p:sp>
      <p:sp>
        <p:nvSpPr>
          <p:cNvPr id="37" name="TextBox 36"/>
          <p:cNvSpPr txBox="1"/>
          <p:nvPr/>
        </p:nvSpPr>
        <p:spPr>
          <a:xfrm>
            <a:off x="5453850" y="4323629"/>
            <a:ext cx="14060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deallocate(a)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2470205" y="3787216"/>
            <a:ext cx="265188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Use it just like static arrays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8045" y="5154565"/>
            <a:ext cx="11989991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Although the program will attempt to honor your allocation, </a:t>
            </a:r>
            <a:r>
              <a:rPr lang="en-US" dirty="0"/>
              <a:t>for large </a:t>
            </a:r>
            <a:r>
              <a:rPr lang="en-US" dirty="0" smtClean="0"/>
              <a:t>arrays it’s a good idea to test out memory consumption immediately after especially; e.g. a(10000,10000)=0 to see if it crashes (memory leak)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Allocate/deallocate takes time (so avoid doing it too frequently)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Dynamic arrays are deallocated at the end of program by most compilers, but explicit deallocation avoids memory leaks and is highly recommended for parallel codes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3459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010" name="Rectangle 2"/>
          <p:cNvSpPr>
            <a:spLocks noGrp="1" noChangeArrowheads="1"/>
          </p:cNvSpPr>
          <p:nvPr>
            <p:ph type="title"/>
          </p:nvPr>
        </p:nvSpPr>
        <p:spPr>
          <a:xfrm>
            <a:off x="3435927" y="10249"/>
            <a:ext cx="4368356" cy="515815"/>
          </a:xfrm>
        </p:spPr>
        <p:txBody>
          <a:bodyPr>
            <a:normAutofit/>
          </a:bodyPr>
          <a:lstStyle/>
          <a:p>
            <a:pPr algn="ctr" eaLnBrk="1" hangingPunct="1">
              <a:defRPr/>
            </a:pPr>
            <a:r>
              <a:rPr lang="en-US" sz="2800" b="1" dirty="0" smtClean="0"/>
              <a:t>Pointers</a:t>
            </a:r>
            <a:endParaRPr lang="en-US" sz="2800" b="1" dirty="0"/>
          </a:p>
        </p:txBody>
      </p:sp>
      <p:sp>
        <p:nvSpPr>
          <p:cNvPr id="2" name="TextBox 1"/>
          <p:cNvSpPr txBox="1"/>
          <p:nvPr/>
        </p:nvSpPr>
        <p:spPr>
          <a:xfrm>
            <a:off x="249383" y="526064"/>
            <a:ext cx="1166552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Previous </a:t>
            </a:r>
            <a:r>
              <a:rPr lang="en-US" dirty="0" err="1" smtClean="0"/>
              <a:t>vars</a:t>
            </a:r>
            <a:r>
              <a:rPr lang="en-US" dirty="0"/>
              <a:t> </a:t>
            </a:r>
            <a:r>
              <a:rPr lang="en-US" dirty="0" smtClean="0"/>
              <a:t>are statically defined (i.e. with a memory space and a data value). Sometimes it’s useful to define a pointer, which stores only the memory address of a </a:t>
            </a:r>
            <a:r>
              <a:rPr lang="en-US" dirty="0" err="1" smtClean="0"/>
              <a:t>var</a:t>
            </a:r>
            <a:r>
              <a:rPr lang="en-US" dirty="0" smtClean="0"/>
              <a:t> (or array)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 smtClean="0"/>
              <a:t>FORTRAN pointers are different from C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Pointers work like UNIX’s </a:t>
            </a:r>
            <a:r>
              <a:rPr lang="en-US" dirty="0" err="1" smtClean="0"/>
              <a:t>symlinks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062182" y="2189018"/>
            <a:ext cx="13485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Declaration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3528291" y="2050518"/>
            <a:ext cx="331571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</a:t>
            </a:r>
            <a:r>
              <a:rPr lang="en-US" dirty="0" smtClean="0"/>
              <a:t>eal, pointer :: p1=null(),p2=null()</a:t>
            </a:r>
          </a:p>
          <a:p>
            <a:r>
              <a:rPr lang="en-US" dirty="0"/>
              <a:t>r</a:t>
            </a:r>
            <a:r>
              <a:rPr lang="en-US" dirty="0" smtClean="0"/>
              <a:t>eal, target :: t1,t2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1200727" y="3426691"/>
            <a:ext cx="12774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Assignment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3624632" y="3288191"/>
            <a:ext cx="84830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</a:t>
            </a:r>
            <a:r>
              <a:rPr lang="en-US" dirty="0" smtClean="0"/>
              <a:t>1=&gt;t1</a:t>
            </a:r>
          </a:p>
          <a:p>
            <a:r>
              <a:rPr lang="en-US" dirty="0"/>
              <a:t>p</a:t>
            </a:r>
            <a:r>
              <a:rPr lang="en-US" dirty="0" smtClean="0"/>
              <a:t>2=&gt;t2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3624632" y="3934522"/>
            <a:ext cx="7777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</a:t>
            </a:r>
            <a:r>
              <a:rPr lang="en-US" dirty="0" smtClean="0"/>
              <a:t>1=p2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4922982" y="3934522"/>
            <a:ext cx="27413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(dereferenced to be: t1=t2)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3624632" y="4516673"/>
            <a:ext cx="40305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p1=&gt;t2            (link to t1 is lost; like ln –sf)</a:t>
            </a:r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309714" y="5450154"/>
            <a:ext cx="433682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One use of pointers is to create linked list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It also saves memory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18444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010" name="Rectangle 2"/>
          <p:cNvSpPr>
            <a:spLocks noGrp="1" noChangeArrowheads="1"/>
          </p:cNvSpPr>
          <p:nvPr>
            <p:ph type="title"/>
          </p:nvPr>
        </p:nvSpPr>
        <p:spPr>
          <a:xfrm>
            <a:off x="3435927" y="10249"/>
            <a:ext cx="4368356" cy="515815"/>
          </a:xfrm>
        </p:spPr>
        <p:txBody>
          <a:bodyPr>
            <a:normAutofit/>
          </a:bodyPr>
          <a:lstStyle/>
          <a:p>
            <a:pPr algn="ctr" eaLnBrk="1" hangingPunct="1">
              <a:defRPr/>
            </a:pPr>
            <a:r>
              <a:rPr lang="en-US" sz="2800" b="1" dirty="0" smtClean="0"/>
              <a:t>Procedures</a:t>
            </a:r>
            <a:endParaRPr lang="en-US" sz="28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461819" y="665019"/>
            <a:ext cx="11259127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Important part of modular programming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 smtClean="0"/>
              <a:t>Facilitate unit tests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 smtClean="0"/>
              <a:t>Reusable code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 smtClean="0"/>
              <a:t>Isolation from unintended side effects: data hiding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Two types of procedures: subroutines and functions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 smtClean="0"/>
              <a:t>The main difference is that function returns a single value, while a routine returns any # of values (or none)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625600" y="2770909"/>
            <a:ext cx="2224455" cy="147732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/>
              <a:t>p</a:t>
            </a:r>
            <a:r>
              <a:rPr lang="en-US" dirty="0" smtClean="0"/>
              <a:t>rogram main</a:t>
            </a:r>
          </a:p>
          <a:p>
            <a:r>
              <a:rPr lang="en-US" dirty="0" smtClean="0"/>
              <a:t>…</a:t>
            </a:r>
          </a:p>
          <a:p>
            <a:r>
              <a:rPr lang="en-US" dirty="0"/>
              <a:t>c</a:t>
            </a:r>
            <a:r>
              <a:rPr lang="en-US" dirty="0" smtClean="0"/>
              <a:t>all routine1(a1,a2,…)</a:t>
            </a:r>
          </a:p>
          <a:p>
            <a:r>
              <a:rPr lang="en-US" dirty="0"/>
              <a:t>c</a:t>
            </a:r>
            <a:r>
              <a:rPr lang="en-US" dirty="0" smtClean="0"/>
              <a:t>=</a:t>
            </a:r>
            <a:r>
              <a:rPr lang="en-US" dirty="0" err="1" smtClean="0"/>
              <a:t>myfun</a:t>
            </a:r>
            <a:r>
              <a:rPr lang="en-US" dirty="0" smtClean="0"/>
              <a:t>(b1,b2,…)</a:t>
            </a:r>
          </a:p>
          <a:p>
            <a:r>
              <a:rPr lang="en-US" dirty="0"/>
              <a:t>e</a:t>
            </a:r>
            <a:r>
              <a:rPr lang="en-US" dirty="0" smtClean="0"/>
              <a:t>nd program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4936837" y="2743153"/>
            <a:ext cx="2971263" cy="92333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/>
              <a:t>s</a:t>
            </a:r>
            <a:r>
              <a:rPr lang="en-US" dirty="0" smtClean="0"/>
              <a:t>ubroutine routine1(b1,b2,…)</a:t>
            </a:r>
          </a:p>
          <a:p>
            <a:r>
              <a:rPr lang="en-US" dirty="0" smtClean="0"/>
              <a:t>…</a:t>
            </a:r>
          </a:p>
          <a:p>
            <a:r>
              <a:rPr lang="en-US" dirty="0" smtClean="0"/>
              <a:t>end subroutine</a:t>
            </a:r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8460509" y="2743153"/>
            <a:ext cx="2515497" cy="92333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function </a:t>
            </a:r>
            <a:r>
              <a:rPr lang="en-US" dirty="0" err="1" smtClean="0"/>
              <a:t>myfun</a:t>
            </a:r>
            <a:r>
              <a:rPr lang="en-US" dirty="0" smtClean="0"/>
              <a:t>(d1,d2,…)</a:t>
            </a:r>
          </a:p>
          <a:p>
            <a:r>
              <a:rPr lang="en-US" dirty="0" smtClean="0"/>
              <a:t>…</a:t>
            </a:r>
          </a:p>
          <a:p>
            <a:r>
              <a:rPr lang="en-US" dirty="0" smtClean="0"/>
              <a:t>end function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7634742" y="2322595"/>
            <a:ext cx="19752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Dummy arguments</a:t>
            </a:r>
            <a:endParaRPr lang="en-US" dirty="0"/>
          </a:p>
        </p:txBody>
      </p:sp>
      <p:cxnSp>
        <p:nvCxnSpPr>
          <p:cNvPr id="8" name="Straight Arrow Connector 7"/>
          <p:cNvCxnSpPr>
            <a:stCxn id="6" idx="1"/>
          </p:cNvCxnSpPr>
          <p:nvPr/>
        </p:nvCxnSpPr>
        <p:spPr>
          <a:xfrm flipH="1">
            <a:off x="7449876" y="2507261"/>
            <a:ext cx="184866" cy="29572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stCxn id="6" idx="3"/>
          </p:cNvCxnSpPr>
          <p:nvPr/>
        </p:nvCxnSpPr>
        <p:spPr>
          <a:xfrm>
            <a:off x="9610026" y="2507261"/>
            <a:ext cx="679283" cy="26364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196588" y="4280310"/>
            <a:ext cx="8836576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Make sure the dummy arguments and actual arguments match (in order); otherwise the results would be unpredictable!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A</a:t>
            </a:r>
            <a:r>
              <a:rPr lang="en-US" dirty="0" smtClean="0"/>
              <a:t>rray shapes must match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FORTRAN uses ‘pass-by-reference scheme’ (different from C), i.e., actual and dummy arguments occupy same memory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 smtClean="0"/>
              <a:t>Changes in dummy argument value in routines will change the actual argument value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 smtClean="0"/>
              <a:t>To prevent unintended changes, always use intent clause (in, out, </a:t>
            </a:r>
            <a:r>
              <a:rPr lang="en-US" dirty="0" err="1" smtClean="0"/>
              <a:t>inout</a:t>
            </a:r>
            <a:r>
              <a:rPr lang="en-US" dirty="0" smtClean="0"/>
              <a:t>), so compiler can help you</a:t>
            </a:r>
            <a:endParaRPr lang="en-US" dirty="0"/>
          </a:p>
        </p:txBody>
      </p:sp>
      <p:sp>
        <p:nvSpPr>
          <p:cNvPr id="23" name="TextBox 22"/>
          <p:cNvSpPr txBox="1"/>
          <p:nvPr/>
        </p:nvSpPr>
        <p:spPr>
          <a:xfrm>
            <a:off x="0" y="2470456"/>
            <a:ext cx="18353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Actual arguments</a:t>
            </a:r>
            <a:endParaRPr lang="en-US" dirty="0"/>
          </a:p>
        </p:txBody>
      </p:sp>
      <p:cxnSp>
        <p:nvCxnSpPr>
          <p:cNvPr id="24" name="Straight Arrow Connector 23"/>
          <p:cNvCxnSpPr/>
          <p:nvPr/>
        </p:nvCxnSpPr>
        <p:spPr>
          <a:xfrm>
            <a:off x="1352242" y="2802983"/>
            <a:ext cx="1778383" cy="66042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9286398" y="5147336"/>
            <a:ext cx="2738827" cy="175432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/>
              <a:t>s</a:t>
            </a:r>
            <a:r>
              <a:rPr lang="en-US" dirty="0" smtClean="0"/>
              <a:t>ubroutine routine1(b1,b2)</a:t>
            </a:r>
          </a:p>
          <a:p>
            <a:r>
              <a:rPr lang="en-US" dirty="0"/>
              <a:t>i</a:t>
            </a:r>
            <a:r>
              <a:rPr lang="en-US" dirty="0" smtClean="0"/>
              <a:t>mplicit none</a:t>
            </a:r>
          </a:p>
          <a:p>
            <a:r>
              <a:rPr lang="en-US" dirty="0"/>
              <a:t>r</a:t>
            </a:r>
            <a:r>
              <a:rPr lang="en-US" dirty="0" smtClean="0"/>
              <a:t>eal, </a:t>
            </a:r>
            <a:r>
              <a:rPr lang="en-US" dirty="0" smtClean="0">
                <a:solidFill>
                  <a:srgbClr val="FF0000"/>
                </a:solidFill>
              </a:rPr>
              <a:t>intent(in</a:t>
            </a:r>
            <a:r>
              <a:rPr lang="en-US" dirty="0" smtClean="0"/>
              <a:t>) :: b1</a:t>
            </a:r>
          </a:p>
          <a:p>
            <a:r>
              <a:rPr lang="en-US" dirty="0"/>
              <a:t>i</a:t>
            </a:r>
            <a:r>
              <a:rPr lang="en-US" dirty="0" smtClean="0"/>
              <a:t>nteger, </a:t>
            </a:r>
            <a:r>
              <a:rPr lang="en-US" dirty="0" smtClean="0">
                <a:solidFill>
                  <a:srgbClr val="FF0000"/>
                </a:solidFill>
              </a:rPr>
              <a:t>intent(</a:t>
            </a:r>
            <a:r>
              <a:rPr lang="en-US" dirty="0" err="1" smtClean="0">
                <a:solidFill>
                  <a:srgbClr val="FF0000"/>
                </a:solidFill>
              </a:rPr>
              <a:t>inout</a:t>
            </a:r>
            <a:r>
              <a:rPr lang="en-US" dirty="0" smtClean="0">
                <a:solidFill>
                  <a:srgbClr val="FF0000"/>
                </a:solidFill>
              </a:rPr>
              <a:t>)</a:t>
            </a:r>
            <a:r>
              <a:rPr lang="en-US" dirty="0" smtClean="0"/>
              <a:t> :: b2</a:t>
            </a:r>
          </a:p>
          <a:p>
            <a:r>
              <a:rPr lang="en-US" dirty="0" smtClean="0"/>
              <a:t>…</a:t>
            </a:r>
          </a:p>
          <a:p>
            <a:r>
              <a:rPr lang="en-US" dirty="0"/>
              <a:t>e</a:t>
            </a:r>
            <a:r>
              <a:rPr lang="en-US" dirty="0" smtClean="0"/>
              <a:t>nd subroutine</a:t>
            </a:r>
            <a:endParaRPr lang="en-US" dirty="0"/>
          </a:p>
        </p:txBody>
      </p:sp>
      <p:cxnSp>
        <p:nvCxnSpPr>
          <p:cNvPr id="14" name="Straight Arrow Connector 13"/>
          <p:cNvCxnSpPr/>
          <p:nvPr/>
        </p:nvCxnSpPr>
        <p:spPr>
          <a:xfrm>
            <a:off x="1073191" y="2802983"/>
            <a:ext cx="1711634" cy="90222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984776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"/>
          <p:cNvSpPr txBox="1">
            <a:spLocks noChangeArrowheads="1"/>
          </p:cNvSpPr>
          <p:nvPr/>
        </p:nvSpPr>
        <p:spPr>
          <a:xfrm>
            <a:off x="2664794" y="152400"/>
            <a:ext cx="5943600" cy="457200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2500" lnSpcReduction="1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en-US" sz="3200" b="1" dirty="0" smtClean="0"/>
              <a:t>A simple example</a:t>
            </a:r>
            <a:endParaRPr lang="en-US" altLang="en-US" sz="3200" b="1" dirty="0"/>
          </a:p>
        </p:txBody>
      </p:sp>
      <p:sp>
        <p:nvSpPr>
          <p:cNvPr id="32" name="Rectangle 3"/>
          <p:cNvSpPr txBox="1">
            <a:spLocks noChangeArrowheads="1"/>
          </p:cNvSpPr>
          <p:nvPr/>
        </p:nvSpPr>
        <p:spPr>
          <a:xfrm>
            <a:off x="7281129" y="2622835"/>
            <a:ext cx="2988285" cy="1237029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lIns="91440" tIns="45720" rIns="91440" bIns="45720" rtlCol="0">
            <a:normAutofit fontScale="925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altLang="en-US" sz="2800" dirty="0"/>
              <a:t>p</a:t>
            </a:r>
            <a:r>
              <a:rPr lang="en-US" altLang="en-US" sz="2800" dirty="0" smtClean="0"/>
              <a:t>rint*, ‘Hello world’</a:t>
            </a:r>
          </a:p>
          <a:p>
            <a:pPr algn="l"/>
            <a:r>
              <a:rPr lang="en-US" altLang="en-US" sz="2800" dirty="0" smtClean="0"/>
              <a:t>end</a:t>
            </a:r>
            <a:endParaRPr lang="en-US" altLang="en-US" dirty="0"/>
          </a:p>
        </p:txBody>
      </p:sp>
      <p:sp>
        <p:nvSpPr>
          <p:cNvPr id="2" name="TextBox 1"/>
          <p:cNvSpPr txBox="1"/>
          <p:nvPr/>
        </p:nvSpPr>
        <p:spPr>
          <a:xfrm>
            <a:off x="8327039" y="2253503"/>
            <a:ext cx="8964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</a:t>
            </a:r>
            <a:r>
              <a:rPr lang="en-US" dirty="0" smtClean="0"/>
              <a:t>est.f90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123092" y="914196"/>
            <a:ext cx="769326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In FORTRAN, many libs are loaded for you by default (e.g. data type, </a:t>
            </a:r>
            <a:r>
              <a:rPr lang="en-US" dirty="0" err="1" smtClean="0"/>
              <a:t>maths</a:t>
            </a:r>
            <a:r>
              <a:rPr lang="en-US" dirty="0" smtClean="0"/>
              <a:t>, IO </a:t>
            </a:r>
            <a:r>
              <a:rPr lang="en-US" dirty="0" err="1" smtClean="0"/>
              <a:t>etc</a:t>
            </a:r>
            <a:r>
              <a:rPr lang="en-US" dirty="0" smtClean="0"/>
              <a:t>), so the program can be very concise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07003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010" name="Rectangle 2"/>
          <p:cNvSpPr>
            <a:spLocks noGrp="1" noChangeArrowheads="1"/>
          </p:cNvSpPr>
          <p:nvPr>
            <p:ph type="title"/>
          </p:nvPr>
        </p:nvSpPr>
        <p:spPr>
          <a:xfrm>
            <a:off x="3435927" y="10249"/>
            <a:ext cx="4368356" cy="515815"/>
          </a:xfrm>
        </p:spPr>
        <p:txBody>
          <a:bodyPr>
            <a:normAutofit/>
          </a:bodyPr>
          <a:lstStyle/>
          <a:p>
            <a:pPr algn="ctr" eaLnBrk="1" hangingPunct="1">
              <a:defRPr/>
            </a:pPr>
            <a:r>
              <a:rPr lang="en-US" sz="2800" b="1" dirty="0" smtClean="0"/>
              <a:t>Modules</a:t>
            </a:r>
            <a:endParaRPr lang="en-US" sz="28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286327" y="371514"/>
            <a:ext cx="11296073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A great way to put data and methods (procedures) in same place: object oriented programming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A module consists of data and procedures that manipulate the data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Advantages of using modules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 smtClean="0"/>
              <a:t>Makes data sharing easy across program units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 smtClean="0"/>
              <a:t>Procedures inside a module have explicit interface, so compilers will check data types for you!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 smtClean="0"/>
              <a:t>Procedures outside a module (called external procedures) do not have </a:t>
            </a:r>
            <a:r>
              <a:rPr lang="en-US" dirty="0"/>
              <a:t>explicit interface, so compilers </a:t>
            </a:r>
            <a:r>
              <a:rPr lang="en-US" dirty="0" smtClean="0"/>
              <a:t>won’t </a:t>
            </a:r>
            <a:r>
              <a:rPr lang="en-US" dirty="0"/>
              <a:t>check data types for </a:t>
            </a:r>
            <a:r>
              <a:rPr lang="en-US" dirty="0" smtClean="0"/>
              <a:t>you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Public/private to expose/hide methods; use ‘save’ to hold values btw program units 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766619" y="3685309"/>
            <a:ext cx="2224455" cy="175432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/>
              <a:t>p</a:t>
            </a:r>
            <a:r>
              <a:rPr lang="en-US" dirty="0" smtClean="0"/>
              <a:t>rogram main</a:t>
            </a:r>
          </a:p>
          <a:p>
            <a:r>
              <a:rPr lang="en-US" dirty="0"/>
              <a:t>u</a:t>
            </a:r>
            <a:r>
              <a:rPr lang="en-US" dirty="0" smtClean="0"/>
              <a:t>se </a:t>
            </a:r>
            <a:r>
              <a:rPr lang="en-US" dirty="0" err="1" smtClean="0"/>
              <a:t>mymodule</a:t>
            </a:r>
            <a:endParaRPr lang="en-US" dirty="0" smtClean="0"/>
          </a:p>
          <a:p>
            <a:r>
              <a:rPr lang="en-US" dirty="0" smtClean="0"/>
              <a:t>…</a:t>
            </a:r>
          </a:p>
          <a:p>
            <a:r>
              <a:rPr lang="en-US" dirty="0"/>
              <a:t>c</a:t>
            </a:r>
            <a:r>
              <a:rPr lang="en-US" dirty="0" smtClean="0"/>
              <a:t>all routine1(a1,a2,…)</a:t>
            </a:r>
          </a:p>
          <a:p>
            <a:endParaRPr lang="en-US" dirty="0" smtClean="0"/>
          </a:p>
          <a:p>
            <a:r>
              <a:rPr lang="en-US" dirty="0" smtClean="0"/>
              <a:t>end program</a:t>
            </a:r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3687711" y="2890306"/>
            <a:ext cx="3061031" cy="286232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/>
              <a:t>m</a:t>
            </a:r>
            <a:r>
              <a:rPr lang="en-US" dirty="0" smtClean="0"/>
              <a:t>odule </a:t>
            </a:r>
            <a:r>
              <a:rPr lang="en-US" dirty="0" err="1" smtClean="0"/>
              <a:t>mymodule</a:t>
            </a:r>
            <a:endParaRPr lang="en-US" dirty="0" smtClean="0"/>
          </a:p>
          <a:p>
            <a:r>
              <a:rPr lang="en-US" dirty="0"/>
              <a:t>i</a:t>
            </a:r>
            <a:r>
              <a:rPr lang="en-US" dirty="0" smtClean="0"/>
              <a:t>mplicit none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public</a:t>
            </a:r>
          </a:p>
          <a:p>
            <a:r>
              <a:rPr lang="en-US" dirty="0"/>
              <a:t>r</a:t>
            </a:r>
            <a:r>
              <a:rPr lang="en-US" dirty="0" smtClean="0"/>
              <a:t>eal, </a:t>
            </a:r>
            <a:r>
              <a:rPr lang="en-US" dirty="0" smtClean="0">
                <a:solidFill>
                  <a:srgbClr val="FF0000"/>
                </a:solidFill>
              </a:rPr>
              <a:t>save</a:t>
            </a:r>
            <a:r>
              <a:rPr lang="en-US" dirty="0" smtClean="0"/>
              <a:t> :: r1,r2</a:t>
            </a:r>
          </a:p>
          <a:p>
            <a:r>
              <a:rPr lang="en-US" dirty="0" smtClean="0"/>
              <a:t>…</a:t>
            </a:r>
          </a:p>
          <a:p>
            <a:r>
              <a:rPr lang="en-US" dirty="0" smtClean="0"/>
              <a:t>contains</a:t>
            </a:r>
          </a:p>
          <a:p>
            <a:r>
              <a:rPr lang="en-US" dirty="0" smtClean="0"/>
              <a:t>  subroutine routine1(b1,b2,…)</a:t>
            </a:r>
          </a:p>
          <a:p>
            <a:r>
              <a:rPr lang="en-US" dirty="0" smtClean="0"/>
              <a:t>  …</a:t>
            </a:r>
          </a:p>
          <a:p>
            <a:r>
              <a:rPr lang="en-US" dirty="0" smtClean="0"/>
              <a:t>  end subroutine</a:t>
            </a:r>
          </a:p>
          <a:p>
            <a:r>
              <a:rPr lang="en-US" dirty="0" smtClean="0"/>
              <a:t>End module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6844145" y="3033105"/>
            <a:ext cx="488603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Data declared are shared in this module and also exposed with ‘use </a:t>
            </a:r>
            <a:r>
              <a:rPr lang="en-US" dirty="0" err="1" smtClean="0"/>
              <a:t>mymodule</a:t>
            </a:r>
            <a:r>
              <a:rPr lang="en-US" dirty="0" smtClean="0"/>
              <a:t>’ (because of </a:t>
            </a:r>
            <a:r>
              <a:rPr lang="en-US" dirty="0" smtClean="0">
                <a:solidFill>
                  <a:srgbClr val="FF0000"/>
                </a:solidFill>
              </a:rPr>
              <a:t>save</a:t>
            </a:r>
            <a:r>
              <a:rPr lang="en-US" dirty="0" smtClean="0"/>
              <a:t>) </a:t>
            </a:r>
            <a:endParaRPr lang="en-US" dirty="0"/>
          </a:p>
        </p:txBody>
      </p:sp>
      <p:cxnSp>
        <p:nvCxnSpPr>
          <p:cNvPr id="11" name="Straight Arrow Connector 10"/>
          <p:cNvCxnSpPr>
            <a:stCxn id="9" idx="1"/>
          </p:cNvCxnSpPr>
          <p:nvPr/>
        </p:nvCxnSpPr>
        <p:spPr>
          <a:xfrm flipH="1">
            <a:off x="5551055" y="3356271"/>
            <a:ext cx="1293090" cy="52218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7232073" y="4741428"/>
            <a:ext cx="16678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Method section</a:t>
            </a:r>
            <a:endParaRPr lang="en-US" dirty="0"/>
          </a:p>
        </p:txBody>
      </p:sp>
      <p:sp>
        <p:nvSpPr>
          <p:cNvPr id="23" name="Right Brace 22"/>
          <p:cNvSpPr/>
          <p:nvPr/>
        </p:nvSpPr>
        <p:spPr>
          <a:xfrm>
            <a:off x="6945745" y="4445657"/>
            <a:ext cx="203200" cy="960874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81438" y="6049970"/>
            <a:ext cx="1199467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Sometimes it’s useful to pass a procedure as an argument (e.g. a routine needs to use a customized function, so the function should be an argument of the routine): external statement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13901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010" name="Rectangle 2"/>
          <p:cNvSpPr>
            <a:spLocks noGrp="1" noChangeArrowheads="1"/>
          </p:cNvSpPr>
          <p:nvPr>
            <p:ph type="title"/>
          </p:nvPr>
        </p:nvSpPr>
        <p:spPr>
          <a:xfrm>
            <a:off x="2209800" y="76200"/>
            <a:ext cx="7772400" cy="457200"/>
          </a:xfrm>
        </p:spPr>
        <p:txBody>
          <a:bodyPr>
            <a:normAutofit fontScale="90000"/>
          </a:bodyPr>
          <a:lstStyle/>
          <a:p>
            <a:pPr algn="ctr" eaLnBrk="1" hangingPunct="1">
              <a:defRPr/>
            </a:pPr>
            <a:r>
              <a:rPr lang="en-US" sz="3200" b="1" dirty="0"/>
              <a:t>Good practice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831272" y="746930"/>
            <a:ext cx="10557164" cy="46782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2000" dirty="0"/>
              <a:t>Use implicit none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2000" dirty="0"/>
              <a:t>Use modern standards (F90, F03, not F77)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2000" dirty="0" smtClean="0"/>
              <a:t>Initialize </a:t>
            </a:r>
            <a:r>
              <a:rPr lang="en-US" sz="2000" dirty="0" err="1" smtClean="0"/>
              <a:t>vars</a:t>
            </a:r>
            <a:r>
              <a:rPr lang="en-US" sz="2000" dirty="0" smtClean="0"/>
              <a:t> (or make sure they are </a:t>
            </a:r>
            <a:r>
              <a:rPr lang="en-US" sz="2000" dirty="0" err="1" smtClean="0"/>
              <a:t>init’ed</a:t>
            </a:r>
            <a:r>
              <a:rPr lang="en-US" sz="2000" dirty="0" smtClean="0"/>
              <a:t> before usage)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2000" dirty="0" smtClean="0"/>
              <a:t>Modularize </a:t>
            </a:r>
            <a:r>
              <a:rPr lang="en-US" sz="2000" dirty="0"/>
              <a:t>but don’t overdo it</a:t>
            </a:r>
          </a:p>
          <a:p>
            <a:pPr marL="800100" lvl="1" indent="-342900">
              <a:buFont typeface="Courier New" panose="02070309020205020404" pitchFamily="49" charset="0"/>
              <a:buChar char="o"/>
            </a:pPr>
            <a:r>
              <a:rPr lang="en-US" sz="2000" dirty="0"/>
              <a:t>As a start (esp. during development), break the code into logical blocks</a:t>
            </a:r>
          </a:p>
          <a:p>
            <a:pPr marL="800100" lvl="1" indent="-342900">
              <a:buFont typeface="Courier New" panose="02070309020205020404" pitchFamily="49" charset="0"/>
              <a:buChar char="o"/>
            </a:pPr>
            <a:r>
              <a:rPr lang="en-US" sz="2000" dirty="0"/>
              <a:t>Use routines when the tasks and I/O are well defined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2000" dirty="0"/>
              <a:t>Don’t skimp on inline comments – and these are as important as real code (meaning: you need to update them)</a:t>
            </a:r>
          </a:p>
          <a:p>
            <a:pPr marL="800100" lvl="1" indent="-342900">
              <a:buFont typeface="Courier New" panose="02070309020205020404" pitchFamily="49" charset="0"/>
              <a:buChar char="o"/>
            </a:pPr>
            <a:r>
              <a:rPr lang="en-US" sz="2000" dirty="0" smtClean="0"/>
              <a:t>Tools like </a:t>
            </a:r>
            <a:r>
              <a:rPr lang="en-US" sz="2000" dirty="0" err="1" smtClean="0"/>
              <a:t>Doxygen</a:t>
            </a:r>
            <a:r>
              <a:rPr lang="en-US" sz="2000" dirty="0" smtClean="0"/>
              <a:t> </a:t>
            </a:r>
            <a:r>
              <a:rPr lang="en-US" sz="2000" dirty="0"/>
              <a:t>can convert well formatted comments into manual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2000" dirty="0"/>
              <a:t>Use double for real </a:t>
            </a:r>
            <a:r>
              <a:rPr lang="en-US" sz="2000" dirty="0" smtClean="0"/>
              <a:t>numbers</a:t>
            </a:r>
            <a:endParaRPr lang="en-US" sz="2000" dirty="0"/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2000" dirty="0"/>
              <a:t>Avoid obsolete statements (</a:t>
            </a:r>
            <a:r>
              <a:rPr lang="en-US" sz="2000" dirty="0" err="1"/>
              <a:t>goto</a:t>
            </a:r>
            <a:r>
              <a:rPr lang="en-US" sz="2000" dirty="0"/>
              <a:t>, continue, if(I)); use explicit loop controls instead (cycle, exit &lt;name&gt;). This is especially important for parallel code 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2000" dirty="0"/>
              <a:t>Simplicity of the algorithm is a virtue</a:t>
            </a:r>
          </a:p>
          <a:p>
            <a:pPr marL="800100" lvl="1" indent="-342900">
              <a:buFont typeface="Wingdings" panose="05000000000000000000" pitchFamily="2" charset="2"/>
              <a:buChar char="§"/>
            </a:pPr>
            <a:r>
              <a:rPr lang="en-US" sz="2000" dirty="0"/>
              <a:t>Be a straight shooter whenever possible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2000" dirty="0"/>
              <a:t>C</a:t>
            </a:r>
            <a:r>
              <a:rPr lang="en-US" sz="2000" dirty="0" smtClean="0"/>
              <a:t>ompile </a:t>
            </a:r>
            <a:r>
              <a:rPr lang="en-US" sz="2000" dirty="0"/>
              <a:t>with flags to check memory bounds (-</a:t>
            </a:r>
            <a:r>
              <a:rPr lang="en-US" sz="2000" dirty="0" err="1"/>
              <a:t>Mbounds</a:t>
            </a:r>
            <a:r>
              <a:rPr lang="en-US" sz="2000" dirty="0"/>
              <a:t> in </a:t>
            </a:r>
            <a:r>
              <a:rPr lang="en-US" sz="2000" dirty="0" smtClean="0"/>
              <a:t>PG; -g –</a:t>
            </a:r>
            <a:r>
              <a:rPr lang="en-US" sz="2000" dirty="0" err="1" smtClean="0"/>
              <a:t>traceback</a:t>
            </a:r>
            <a:r>
              <a:rPr lang="en-US" sz="2000" dirty="0" smtClean="0"/>
              <a:t> -CB in intel)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6265054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010" name="Rectangle 2"/>
          <p:cNvSpPr>
            <a:spLocks noGrp="1" noChangeArrowheads="1"/>
          </p:cNvSpPr>
          <p:nvPr>
            <p:ph type="title"/>
          </p:nvPr>
        </p:nvSpPr>
        <p:spPr>
          <a:xfrm>
            <a:off x="2209800" y="39350"/>
            <a:ext cx="7772400" cy="457200"/>
          </a:xfrm>
        </p:spPr>
        <p:txBody>
          <a:bodyPr>
            <a:normAutofit fontScale="90000"/>
          </a:bodyPr>
          <a:lstStyle/>
          <a:p>
            <a:pPr algn="ctr" eaLnBrk="1" hangingPunct="1">
              <a:defRPr/>
            </a:pPr>
            <a:r>
              <a:rPr lang="en-US" sz="3200" b="1" dirty="0"/>
              <a:t>T</a:t>
            </a:r>
            <a:r>
              <a:rPr lang="en-US" sz="3200" b="1" dirty="0" smtClean="0"/>
              <a:t>ips</a:t>
            </a:r>
            <a:endParaRPr lang="en-US" sz="3200" b="1" dirty="0"/>
          </a:p>
        </p:txBody>
      </p:sp>
      <p:sp>
        <p:nvSpPr>
          <p:cNvPr id="2" name="TextBox 1"/>
          <p:cNvSpPr txBox="1"/>
          <p:nvPr/>
        </p:nvSpPr>
        <p:spPr>
          <a:xfrm>
            <a:off x="378691" y="778453"/>
            <a:ext cx="11212946" cy="53245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2000" dirty="0"/>
              <a:t>Don’t use both lower- and upper-case letters in FORTRAN – stick to 1 case only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2000" dirty="0"/>
              <a:t>Use generic intrinsic functions (‘max’ instead of ‘</a:t>
            </a:r>
            <a:r>
              <a:rPr lang="en-US" sz="2000" dirty="0" err="1"/>
              <a:t>dmax</a:t>
            </a:r>
            <a:r>
              <a:rPr lang="en-US" sz="2000" dirty="0"/>
              <a:t>’, ‘</a:t>
            </a:r>
            <a:r>
              <a:rPr lang="en-US" sz="2000" dirty="0" err="1"/>
              <a:t>imax</a:t>
            </a:r>
            <a:r>
              <a:rPr lang="en-US" sz="2000" dirty="0"/>
              <a:t>’)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2000" dirty="0"/>
              <a:t>Don’t  use </a:t>
            </a:r>
            <a:r>
              <a:rPr lang="en-US" sz="2000" i="1" dirty="0" err="1"/>
              <a:t>readwrite</a:t>
            </a:r>
            <a:r>
              <a:rPr lang="en-US" sz="2000" dirty="0"/>
              <a:t> in I/O – this’d lead to </a:t>
            </a:r>
            <a:r>
              <a:rPr lang="en-US" sz="2000" dirty="0" smtClean="0"/>
              <a:t>non-reproducible </a:t>
            </a:r>
            <a:r>
              <a:rPr lang="en-US" sz="2000" dirty="0"/>
              <a:t>results. Use ‘replace’/clobber in write (in </a:t>
            </a:r>
            <a:r>
              <a:rPr lang="en-US" sz="2000" dirty="0" err="1"/>
              <a:t>matlab</a:t>
            </a:r>
            <a:r>
              <a:rPr lang="en-US" sz="2000" dirty="0"/>
              <a:t>/python/</a:t>
            </a:r>
            <a:r>
              <a:rPr lang="en-US" sz="2000" dirty="0" err="1"/>
              <a:t>perl</a:t>
            </a:r>
            <a:r>
              <a:rPr lang="en-US" sz="2000" dirty="0"/>
              <a:t>, use system </a:t>
            </a:r>
            <a:r>
              <a:rPr lang="en-US" sz="2000" dirty="0" err="1"/>
              <a:t>cmds</a:t>
            </a:r>
            <a:r>
              <a:rPr lang="en-US" sz="2000" dirty="0"/>
              <a:t> to </a:t>
            </a:r>
            <a:r>
              <a:rPr lang="en-US" sz="2000" dirty="0" smtClean="0"/>
              <a:t>explicitly remove </a:t>
            </a:r>
            <a:r>
              <a:rPr lang="en-US" sz="2000" dirty="0"/>
              <a:t>outputs first)</a:t>
            </a:r>
          </a:p>
          <a:p>
            <a:pPr marL="800100" lvl="1" indent="-342900">
              <a:buFont typeface="Courier New" panose="02070309020205020404" pitchFamily="49" charset="0"/>
              <a:buChar char="o"/>
            </a:pPr>
            <a:r>
              <a:rPr lang="en-US" sz="2000" dirty="0"/>
              <a:t>‘Double negative’ in logics (to avoid some tricky bugs)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2000" dirty="0" smtClean="0"/>
              <a:t>For max </a:t>
            </a:r>
            <a:r>
              <a:rPr lang="en-US" sz="2000" dirty="0"/>
              <a:t>usability, declare all major parameters near the beginning (with a lot of comments)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2000" dirty="0"/>
              <a:t>Strictly align the blocks (and echo end of loop control with comments</a:t>
            </a:r>
            <a:r>
              <a:rPr lang="en-US" sz="2000" dirty="0" smtClean="0"/>
              <a:t>): aesthetics </a:t>
            </a:r>
            <a:r>
              <a:rPr lang="en-US" sz="2000" dirty="0" smtClean="0">
                <a:sym typeface="Wingdings" panose="05000000000000000000" pitchFamily="2" charset="2"/>
              </a:rPr>
              <a:t></a:t>
            </a:r>
            <a:r>
              <a:rPr lang="en-US" sz="2000" dirty="0" err="1" smtClean="0">
                <a:sym typeface="Wingdings" panose="05000000000000000000" pitchFamily="2" charset="2"/>
              </a:rPr>
              <a:t>readbility</a:t>
            </a:r>
            <a:endParaRPr lang="en-US" sz="2000" dirty="0"/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2000" dirty="0"/>
              <a:t>Deallocate array at the end (this’ll become very important for parallel to prevent memory leaks)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2000" dirty="0"/>
              <a:t>Beware saved variables in routines (e.g., </a:t>
            </a:r>
            <a:r>
              <a:rPr lang="en-US" sz="2000" dirty="0" smtClean="0"/>
              <a:t>if/where </a:t>
            </a:r>
            <a:r>
              <a:rPr lang="en-US" sz="2000" dirty="0"/>
              <a:t>it’s assigned)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2000" dirty="0"/>
              <a:t>Beware leading </a:t>
            </a:r>
            <a:r>
              <a:rPr lang="en-US" sz="2000" dirty="0" smtClean="0"/>
              <a:t>spaces in chars</a:t>
            </a:r>
            <a:endParaRPr lang="en-US" sz="2000" dirty="0"/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2000" dirty="0"/>
              <a:t>Try not to change argument names between routine calls </a:t>
            </a:r>
            <a:r>
              <a:rPr lang="en-US" sz="2000" dirty="0" smtClean="0"/>
              <a:t>unless the routine is of generic purpose  </a:t>
            </a:r>
            <a:r>
              <a:rPr lang="en-US" sz="2000" dirty="0"/>
              <a:t>(</a:t>
            </a:r>
            <a:r>
              <a:rPr lang="en-US" sz="2000" dirty="0" smtClean="0"/>
              <a:t>easier </a:t>
            </a:r>
            <a:r>
              <a:rPr lang="en-US" sz="2000" dirty="0"/>
              <a:t>to do global search like </a:t>
            </a:r>
            <a:r>
              <a:rPr lang="en-US" sz="2000" dirty="0" err="1"/>
              <a:t>grep</a:t>
            </a:r>
            <a:r>
              <a:rPr lang="en-US" sz="2000" dirty="0"/>
              <a:t>); discipline pays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2000" dirty="0"/>
              <a:t>Always be critical about your own code and </a:t>
            </a:r>
            <a:r>
              <a:rPr lang="en-US" sz="2000" dirty="0" smtClean="0"/>
              <a:t>do house-cleaning </a:t>
            </a:r>
            <a:r>
              <a:rPr lang="en-US" sz="2000" dirty="0"/>
              <a:t>periodically; keep it ‘lean and </a:t>
            </a:r>
            <a:r>
              <a:rPr lang="en-US" sz="2000" dirty="0" smtClean="0"/>
              <a:t>mean’ with simplest possible logics</a:t>
            </a:r>
            <a:endParaRPr lang="en-US" sz="2000" dirty="0"/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2000" dirty="0"/>
              <a:t>Cache </a:t>
            </a:r>
            <a:r>
              <a:rPr lang="en-US" sz="2000" dirty="0" smtClean="0"/>
              <a:t>efficiency; vectorization</a:t>
            </a:r>
            <a:endParaRPr lang="en-US" sz="2000" dirty="0"/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2000" dirty="0"/>
              <a:t>Watch out for large arrays </a:t>
            </a:r>
          </a:p>
          <a:p>
            <a:pPr marL="800100" lvl="1" indent="-342900">
              <a:buFont typeface="Wingdings" panose="05000000000000000000" pitchFamily="2" charset="2"/>
              <a:buChar char="§"/>
            </a:pPr>
            <a:r>
              <a:rPr lang="en-US" sz="2000" dirty="0"/>
              <a:t>Test large </a:t>
            </a:r>
            <a:r>
              <a:rPr lang="en-US" sz="2000" dirty="0" err="1"/>
              <a:t>allocatable</a:t>
            </a:r>
            <a:r>
              <a:rPr lang="en-US" sz="2000" dirty="0"/>
              <a:t> array immediately after declaration</a:t>
            </a:r>
          </a:p>
        </p:txBody>
      </p:sp>
    </p:spTree>
    <p:extLst>
      <p:ext uri="{BB962C8B-B14F-4D97-AF65-F5344CB8AC3E}">
        <p14:creationId xmlns:p14="http://schemas.microsoft.com/office/powerpoint/2010/main" val="34713290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title"/>
          </p:nvPr>
        </p:nvSpPr>
        <p:spPr>
          <a:xfrm>
            <a:off x="4038600" y="152400"/>
            <a:ext cx="3886200" cy="457200"/>
          </a:xfrm>
        </p:spPr>
        <p:txBody>
          <a:bodyPr/>
          <a:lstStyle/>
          <a:p>
            <a:r>
              <a:rPr lang="en-US" altLang="en-US" sz="2400" b="1"/>
              <a:t>Example 1: Ball of a vertex</a:t>
            </a:r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879435" y="914400"/>
            <a:ext cx="9247909" cy="5410200"/>
          </a:xfrm>
          <a:ln>
            <a:solidFill>
              <a:schemeClr val="tx1"/>
            </a:solidFill>
          </a:ln>
        </p:spPr>
        <p:txBody>
          <a:bodyPr>
            <a:normAutofit fontScale="92500" lnSpcReduction="20000"/>
          </a:bodyPr>
          <a:lstStyle/>
          <a:p>
            <a:pPr>
              <a:buFontTx/>
              <a:buNone/>
            </a:pPr>
            <a:r>
              <a:rPr lang="en-US" altLang="en-US" sz="2400" dirty="0" smtClean="0"/>
              <a:t>integer, parameter :: </a:t>
            </a:r>
            <a:r>
              <a:rPr lang="en-US" sz="2400" dirty="0" err="1" smtClean="0"/>
              <a:t>mnei</a:t>
            </a:r>
            <a:r>
              <a:rPr lang="en-US" sz="2400" dirty="0" smtClean="0"/>
              <a:t>=12</a:t>
            </a:r>
            <a:endParaRPr lang="en-US" altLang="en-US" sz="2400" dirty="0" smtClean="0"/>
          </a:p>
          <a:p>
            <a:pPr>
              <a:buFontTx/>
              <a:buNone/>
            </a:pPr>
            <a:r>
              <a:rPr lang="en-US" altLang="en-US" sz="2400" dirty="0" smtClean="0"/>
              <a:t>integer :: </a:t>
            </a:r>
            <a:r>
              <a:rPr lang="en-US" altLang="en-US" sz="2400" dirty="0" err="1"/>
              <a:t>i</a:t>
            </a:r>
            <a:r>
              <a:rPr lang="en-US" altLang="en-US" sz="2400" dirty="0" err="1" smtClean="0"/>
              <a:t>,j,node,np</a:t>
            </a:r>
            <a:r>
              <a:rPr lang="en-US" altLang="en-US" sz="2400" dirty="0" smtClean="0"/>
              <a:t> ne, </a:t>
            </a:r>
            <a:r>
              <a:rPr lang="en-US" altLang="en-US" sz="2400" dirty="0" err="1" smtClean="0"/>
              <a:t>tria</a:t>
            </a:r>
            <a:r>
              <a:rPr lang="en-US" altLang="en-US" sz="2400" dirty="0" smtClean="0"/>
              <a:t>(3,ne) !stores </a:t>
            </a:r>
            <a:r>
              <a:rPr lang="en-US" altLang="en-US" sz="2400" dirty="0"/>
              <a:t>the vertex indices of element </a:t>
            </a:r>
            <a:r>
              <a:rPr lang="en-US" altLang="en-US" sz="2400" dirty="0" smtClean="0"/>
              <a:t>1:ne</a:t>
            </a:r>
            <a:endParaRPr lang="en-US" altLang="en-US" sz="2400" dirty="0"/>
          </a:p>
          <a:p>
            <a:pPr>
              <a:buFontTx/>
              <a:buNone/>
            </a:pPr>
            <a:r>
              <a:rPr lang="en-US" altLang="en-US" sz="2400" dirty="0" smtClean="0"/>
              <a:t>integer, </a:t>
            </a:r>
            <a:r>
              <a:rPr lang="en-US" altLang="en-US" sz="2400" dirty="0" err="1" smtClean="0"/>
              <a:t>allocatable</a:t>
            </a:r>
            <a:r>
              <a:rPr lang="en-US" altLang="en-US" sz="2400" dirty="0" smtClean="0"/>
              <a:t>:: </a:t>
            </a:r>
            <a:r>
              <a:rPr lang="en-US" altLang="en-US" sz="2400" dirty="0" err="1" smtClean="0"/>
              <a:t>nnei</a:t>
            </a:r>
            <a:r>
              <a:rPr lang="en-US" altLang="en-US" sz="2400" dirty="0" smtClean="0"/>
              <a:t>(:), neigh(:,:)</a:t>
            </a:r>
          </a:p>
          <a:p>
            <a:pPr>
              <a:buFontTx/>
              <a:buNone/>
            </a:pPr>
            <a:endParaRPr lang="en-US" altLang="en-US" sz="2400" dirty="0" smtClean="0"/>
          </a:p>
          <a:p>
            <a:pPr>
              <a:buFontTx/>
              <a:buNone/>
            </a:pPr>
            <a:r>
              <a:rPr lang="en-US" altLang="en-US" sz="2400" dirty="0" smtClean="0"/>
              <a:t>!read in hgrid.gr3 and set </a:t>
            </a:r>
            <a:r>
              <a:rPr lang="en-US" altLang="en-US" sz="2400" dirty="0" err="1" smtClean="0"/>
              <a:t>ne,np</a:t>
            </a:r>
            <a:r>
              <a:rPr lang="en-US" altLang="en-US" sz="2400" dirty="0" smtClean="0"/>
              <a:t>, </a:t>
            </a:r>
            <a:r>
              <a:rPr lang="en-US" altLang="en-US" sz="2400" dirty="0" err="1" smtClean="0"/>
              <a:t>tria</a:t>
            </a:r>
            <a:r>
              <a:rPr lang="en-US" altLang="en-US" sz="2400" dirty="0" smtClean="0"/>
              <a:t>()</a:t>
            </a:r>
          </a:p>
          <a:p>
            <a:pPr>
              <a:buFontTx/>
              <a:buNone/>
            </a:pPr>
            <a:r>
              <a:rPr lang="en-US" altLang="en-US" sz="2400" dirty="0" smtClean="0"/>
              <a:t>allocate(</a:t>
            </a:r>
            <a:r>
              <a:rPr lang="en-US" altLang="en-US" sz="2400" dirty="0" err="1" smtClean="0"/>
              <a:t>nnei</a:t>
            </a:r>
            <a:r>
              <a:rPr lang="en-US" altLang="en-US" sz="2400" dirty="0" smtClean="0"/>
              <a:t>(np),neigh(</a:t>
            </a:r>
            <a:r>
              <a:rPr lang="en-US" altLang="en-US" sz="2400" dirty="0" err="1" smtClean="0"/>
              <a:t>mnei,np</a:t>
            </a:r>
            <a:r>
              <a:rPr lang="en-US" altLang="en-US" sz="2400" dirty="0" smtClean="0"/>
              <a:t>))</a:t>
            </a:r>
            <a:endParaRPr lang="en-US" altLang="en-US" sz="2400" dirty="0"/>
          </a:p>
          <a:p>
            <a:pPr>
              <a:buFontTx/>
              <a:buNone/>
            </a:pPr>
            <a:r>
              <a:rPr lang="en-US" altLang="en-US" sz="2400" dirty="0" smtClean="0"/>
              <a:t>neigh=0</a:t>
            </a:r>
            <a:r>
              <a:rPr lang="en-US" altLang="en-US" sz="2400" dirty="0"/>
              <a:t>;</a:t>
            </a:r>
            <a:r>
              <a:rPr lang="en-US" altLang="en-US" sz="2400" dirty="0" smtClean="0"/>
              <a:t> </a:t>
            </a:r>
            <a:r>
              <a:rPr lang="en-US" altLang="en-US" sz="2400" dirty="0" err="1" smtClean="0"/>
              <a:t>nnei</a:t>
            </a:r>
            <a:r>
              <a:rPr lang="en-US" altLang="en-US" sz="2400" dirty="0" smtClean="0"/>
              <a:t>=0</a:t>
            </a:r>
            <a:r>
              <a:rPr lang="en-US" altLang="en-US" sz="2400" dirty="0"/>
              <a:t>; </a:t>
            </a:r>
            <a:r>
              <a:rPr lang="en-US" altLang="en-US" sz="2400" dirty="0" smtClean="0"/>
              <a:t>!Initialize</a:t>
            </a:r>
            <a:endParaRPr lang="en-US" altLang="en-US" sz="2400" dirty="0"/>
          </a:p>
          <a:p>
            <a:pPr>
              <a:buFontTx/>
              <a:buNone/>
            </a:pPr>
            <a:r>
              <a:rPr lang="en-US" altLang="en-US" sz="2400" dirty="0"/>
              <a:t>do </a:t>
            </a:r>
            <a:r>
              <a:rPr lang="en-US" altLang="en-US" sz="2400" dirty="0" err="1"/>
              <a:t>i</a:t>
            </a:r>
            <a:r>
              <a:rPr lang="en-US" altLang="en-US" sz="2400" dirty="0"/>
              <a:t>=1,ne</a:t>
            </a:r>
          </a:p>
          <a:p>
            <a:pPr>
              <a:buFontTx/>
              <a:buNone/>
            </a:pPr>
            <a:r>
              <a:rPr lang="en-US" altLang="en-US" sz="2400" dirty="0"/>
              <a:t>do j=1,3</a:t>
            </a:r>
          </a:p>
          <a:p>
            <a:pPr>
              <a:buFontTx/>
              <a:buNone/>
            </a:pPr>
            <a:r>
              <a:rPr lang="en-US" altLang="en-US" sz="2400" dirty="0"/>
              <a:t>  </a:t>
            </a:r>
            <a:r>
              <a:rPr lang="en-US" altLang="en-US" sz="2400" dirty="0" smtClean="0"/>
              <a:t>node=</a:t>
            </a:r>
            <a:r>
              <a:rPr lang="en-US" altLang="en-US" sz="2400" dirty="0" err="1" smtClean="0"/>
              <a:t>tria</a:t>
            </a:r>
            <a:r>
              <a:rPr lang="en-US" altLang="en-US" sz="2400" dirty="0" smtClean="0"/>
              <a:t>(</a:t>
            </a:r>
            <a:r>
              <a:rPr lang="en-US" altLang="en-US" sz="2400" dirty="0" err="1" smtClean="0"/>
              <a:t>j,i</a:t>
            </a:r>
            <a:r>
              <a:rPr lang="en-US" altLang="en-US" sz="2400" dirty="0" smtClean="0"/>
              <a:t>)</a:t>
            </a:r>
            <a:endParaRPr lang="en-US" altLang="en-US" sz="2400" dirty="0"/>
          </a:p>
          <a:p>
            <a:pPr>
              <a:buFontTx/>
              <a:buNone/>
            </a:pPr>
            <a:r>
              <a:rPr lang="en-US" altLang="en-US" sz="2400" dirty="0"/>
              <a:t>  </a:t>
            </a:r>
            <a:r>
              <a:rPr lang="en-US" altLang="en-US" sz="2400" dirty="0" err="1"/>
              <a:t>nnei</a:t>
            </a:r>
            <a:r>
              <a:rPr lang="en-US" altLang="en-US" sz="2400" dirty="0"/>
              <a:t>(node)= </a:t>
            </a:r>
            <a:r>
              <a:rPr lang="en-US" altLang="en-US" sz="2400" dirty="0" err="1"/>
              <a:t>nnei</a:t>
            </a:r>
            <a:r>
              <a:rPr lang="en-US" altLang="en-US" sz="2400" dirty="0"/>
              <a:t>(node)+1</a:t>
            </a:r>
          </a:p>
          <a:p>
            <a:pPr>
              <a:buFontTx/>
              <a:buNone/>
            </a:pPr>
            <a:r>
              <a:rPr lang="en-US" altLang="en-US" sz="2400" dirty="0"/>
              <a:t>  </a:t>
            </a:r>
            <a:r>
              <a:rPr lang="en-US" altLang="en-US" sz="2400" dirty="0" smtClean="0"/>
              <a:t>neigh(</a:t>
            </a:r>
            <a:r>
              <a:rPr lang="en-US" altLang="en-US" sz="2400" dirty="0" err="1" smtClean="0"/>
              <a:t>nnei</a:t>
            </a:r>
            <a:r>
              <a:rPr lang="en-US" altLang="en-US" sz="2400" dirty="0" smtClean="0"/>
              <a:t>(node),node)=</a:t>
            </a:r>
            <a:r>
              <a:rPr lang="en-US" altLang="en-US" sz="2400" dirty="0" err="1"/>
              <a:t>i</a:t>
            </a:r>
            <a:endParaRPr lang="en-US" altLang="en-US" sz="2400" dirty="0"/>
          </a:p>
          <a:p>
            <a:pPr>
              <a:buFontTx/>
              <a:buNone/>
            </a:pPr>
            <a:r>
              <a:rPr lang="en-US" altLang="en-US" sz="2400" dirty="0" err="1"/>
              <a:t>e</a:t>
            </a:r>
            <a:r>
              <a:rPr lang="en-US" altLang="en-US" sz="2400" dirty="0" err="1" smtClean="0"/>
              <a:t>nddo</a:t>
            </a:r>
            <a:r>
              <a:rPr lang="en-US" altLang="en-US" sz="2400" dirty="0" smtClean="0"/>
              <a:t> !j</a:t>
            </a:r>
            <a:endParaRPr lang="en-US" altLang="en-US" sz="2400" dirty="0"/>
          </a:p>
          <a:p>
            <a:pPr>
              <a:buFontTx/>
              <a:buNone/>
            </a:pPr>
            <a:r>
              <a:rPr lang="en-US" altLang="en-US" sz="2400" dirty="0" err="1"/>
              <a:t>enddo</a:t>
            </a:r>
            <a:r>
              <a:rPr lang="en-US" altLang="en-US" sz="2400" dirty="0"/>
              <a:t> </a:t>
            </a:r>
            <a:r>
              <a:rPr lang="en-US" altLang="en-US" sz="2400" dirty="0" smtClean="0"/>
              <a:t> !</a:t>
            </a:r>
            <a:r>
              <a:rPr lang="en-US" altLang="en-US" sz="2400" dirty="0" err="1" smtClean="0"/>
              <a:t>i</a:t>
            </a:r>
            <a:endParaRPr lang="en-US" altLang="en-US" sz="2400" dirty="0" smtClean="0"/>
          </a:p>
          <a:p>
            <a:pPr>
              <a:buFontTx/>
              <a:buNone/>
            </a:pPr>
            <a:r>
              <a:rPr lang="en-US" altLang="en-US" sz="2400" dirty="0"/>
              <a:t>d</a:t>
            </a:r>
            <a:r>
              <a:rPr lang="en-US" altLang="en-US" sz="2400" dirty="0" smtClean="0"/>
              <a:t>eallocate(</a:t>
            </a:r>
            <a:r>
              <a:rPr lang="en-US" altLang="en-US" sz="2400" dirty="0" err="1" smtClean="0"/>
              <a:t>nnei,neigh</a:t>
            </a:r>
            <a:r>
              <a:rPr lang="en-US" altLang="en-US" sz="2400" dirty="0" smtClean="0"/>
              <a:t>)</a:t>
            </a:r>
            <a:endParaRPr lang="en-US" altLang="en-US" sz="2400" dirty="0"/>
          </a:p>
        </p:txBody>
      </p:sp>
      <p:grpSp>
        <p:nvGrpSpPr>
          <p:cNvPr id="55327" name="Group 31"/>
          <p:cNvGrpSpPr>
            <a:grpSpLocks/>
          </p:cNvGrpSpPr>
          <p:nvPr/>
        </p:nvGrpSpPr>
        <p:grpSpPr bwMode="auto">
          <a:xfrm>
            <a:off x="8670636" y="3657600"/>
            <a:ext cx="2641600" cy="2590800"/>
            <a:chOff x="3792" y="2304"/>
            <a:chExt cx="1664" cy="1632"/>
          </a:xfrm>
        </p:grpSpPr>
        <p:grpSp>
          <p:nvGrpSpPr>
            <p:cNvPr id="55320" name="Group 24"/>
            <p:cNvGrpSpPr>
              <a:grpSpLocks/>
            </p:cNvGrpSpPr>
            <p:nvPr/>
          </p:nvGrpSpPr>
          <p:grpSpPr bwMode="auto">
            <a:xfrm>
              <a:off x="3792" y="2304"/>
              <a:ext cx="1664" cy="1632"/>
              <a:chOff x="3424" y="2112"/>
              <a:chExt cx="1664" cy="1632"/>
            </a:xfrm>
          </p:grpSpPr>
          <p:grpSp>
            <p:nvGrpSpPr>
              <p:cNvPr id="55309" name="Group 13"/>
              <p:cNvGrpSpPr>
                <a:grpSpLocks/>
              </p:cNvGrpSpPr>
              <p:nvPr/>
            </p:nvGrpSpPr>
            <p:grpSpPr bwMode="auto">
              <a:xfrm flipV="1">
                <a:off x="3424" y="2112"/>
                <a:ext cx="1664" cy="1632"/>
                <a:chOff x="9360" y="9360"/>
                <a:chExt cx="2448" cy="2324"/>
              </a:xfrm>
            </p:grpSpPr>
            <p:sp>
              <p:nvSpPr>
                <p:cNvPr id="55310" name="AutoShape 14"/>
                <p:cNvSpPr>
                  <a:spLocks noChangeArrowheads="1"/>
                </p:cNvSpPr>
                <p:nvPr/>
              </p:nvSpPr>
              <p:spPr bwMode="auto">
                <a:xfrm rot="1175089">
                  <a:off x="9360" y="9588"/>
                  <a:ext cx="2448" cy="1872"/>
                </a:xfrm>
                <a:prstGeom prst="hexagon">
                  <a:avLst>
                    <a:gd name="adj" fmla="val 21062"/>
                    <a:gd name="vf" fmla="val 115470"/>
                  </a:avLst>
                </a:prstGeom>
                <a:solidFill>
                  <a:srgbClr val="FFFFFF"/>
                </a:solidFill>
                <a:ln w="2857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5311" name="Line 15"/>
                <p:cNvSpPr>
                  <a:spLocks noChangeAspect="1" noChangeShapeType="1"/>
                </p:cNvSpPr>
                <p:nvPr/>
              </p:nvSpPr>
              <p:spPr bwMode="auto">
                <a:xfrm>
                  <a:off x="10104" y="9360"/>
                  <a:ext cx="418" cy="1533"/>
                </a:xfrm>
                <a:prstGeom prst="line">
                  <a:avLst/>
                </a:prstGeom>
                <a:noFill/>
                <a:ln w="28575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5312" name="Line 16"/>
                <p:cNvSpPr>
                  <a:spLocks noChangeAspect="1" noChangeShapeType="1"/>
                </p:cNvSpPr>
                <p:nvPr/>
              </p:nvSpPr>
              <p:spPr bwMode="auto">
                <a:xfrm rot="21404805" flipV="1">
                  <a:off x="10492" y="9952"/>
                  <a:ext cx="1210" cy="908"/>
                </a:xfrm>
                <a:prstGeom prst="line">
                  <a:avLst/>
                </a:prstGeom>
                <a:noFill/>
                <a:ln w="28575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5313" name="Line 17"/>
                <p:cNvSpPr>
                  <a:spLocks noChangeAspect="1" noChangeShapeType="1"/>
                </p:cNvSpPr>
                <p:nvPr/>
              </p:nvSpPr>
              <p:spPr bwMode="auto">
                <a:xfrm rot="136545" flipH="1" flipV="1">
                  <a:off x="9406" y="10147"/>
                  <a:ext cx="1109" cy="693"/>
                </a:xfrm>
                <a:prstGeom prst="line">
                  <a:avLst/>
                </a:prstGeom>
                <a:noFill/>
                <a:ln w="28575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5314" name="Line 18"/>
                <p:cNvSpPr>
                  <a:spLocks noChangeShapeType="1"/>
                </p:cNvSpPr>
                <p:nvPr/>
              </p:nvSpPr>
              <p:spPr bwMode="auto">
                <a:xfrm rot="125682" flipH="1">
                  <a:off x="9499" y="10865"/>
                  <a:ext cx="1008" cy="288"/>
                </a:xfrm>
                <a:prstGeom prst="line">
                  <a:avLst/>
                </a:prstGeom>
                <a:noFill/>
                <a:ln w="28575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5315" name="Line 19"/>
                <p:cNvSpPr>
                  <a:spLocks noChangeAspect="1" noChangeShapeType="1"/>
                </p:cNvSpPr>
                <p:nvPr/>
              </p:nvSpPr>
              <p:spPr bwMode="auto">
                <a:xfrm rot="-249910">
                  <a:off x="10514" y="10837"/>
                  <a:ext cx="1210" cy="151"/>
                </a:xfrm>
                <a:prstGeom prst="line">
                  <a:avLst/>
                </a:prstGeom>
                <a:noFill/>
                <a:ln w="28575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55316" name="Line 20"/>
                <p:cNvSpPr>
                  <a:spLocks noChangeAspect="1" noChangeShapeType="1"/>
                </p:cNvSpPr>
                <p:nvPr/>
              </p:nvSpPr>
              <p:spPr bwMode="auto">
                <a:xfrm>
                  <a:off x="10512" y="10884"/>
                  <a:ext cx="533" cy="800"/>
                </a:xfrm>
                <a:prstGeom prst="line">
                  <a:avLst/>
                </a:prstGeom>
                <a:noFill/>
                <a:ln w="28575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55317" name="Oval 21"/>
              <p:cNvSpPr>
                <a:spLocks noChangeArrowheads="1"/>
              </p:cNvSpPr>
              <p:nvPr/>
            </p:nvSpPr>
            <p:spPr bwMode="auto">
              <a:xfrm flipV="1">
                <a:off x="4184" y="2656"/>
                <a:ext cx="49" cy="51"/>
              </a:xfrm>
              <a:prstGeom prst="ellipse">
                <a:avLst/>
              </a:prstGeom>
              <a:solidFill>
                <a:srgbClr val="000000"/>
              </a:solidFill>
              <a:ln w="285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5319" name="Text Box 23"/>
              <p:cNvSpPr txBox="1">
                <a:spLocks noChangeArrowheads="1"/>
              </p:cNvSpPr>
              <p:nvPr/>
            </p:nvSpPr>
            <p:spPr bwMode="auto">
              <a:xfrm>
                <a:off x="4166" y="2666"/>
                <a:ext cx="150" cy="23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 altLang="en-US" i="1"/>
                  <a:t>i</a:t>
                </a:r>
              </a:p>
            </p:txBody>
          </p:sp>
        </p:grpSp>
        <p:sp>
          <p:nvSpPr>
            <p:cNvPr id="55321" name="Text Box 25"/>
            <p:cNvSpPr txBox="1">
              <a:spLocks noChangeArrowheads="1"/>
            </p:cNvSpPr>
            <p:nvPr/>
          </p:nvSpPr>
          <p:spPr bwMode="auto">
            <a:xfrm>
              <a:off x="4166" y="3194"/>
              <a:ext cx="190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/>
                <a:t>1</a:t>
              </a:r>
            </a:p>
          </p:txBody>
        </p:sp>
        <p:sp>
          <p:nvSpPr>
            <p:cNvPr id="55322" name="Text Box 26"/>
            <p:cNvSpPr txBox="1">
              <a:spLocks noChangeArrowheads="1"/>
            </p:cNvSpPr>
            <p:nvPr/>
          </p:nvSpPr>
          <p:spPr bwMode="auto">
            <a:xfrm>
              <a:off x="4608" y="3264"/>
              <a:ext cx="190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/>
                <a:t>2</a:t>
              </a:r>
            </a:p>
          </p:txBody>
        </p:sp>
        <p:sp>
          <p:nvSpPr>
            <p:cNvPr id="55323" name="Text Box 27"/>
            <p:cNvSpPr txBox="1">
              <a:spLocks noChangeArrowheads="1"/>
            </p:cNvSpPr>
            <p:nvPr/>
          </p:nvSpPr>
          <p:spPr bwMode="auto">
            <a:xfrm>
              <a:off x="5040" y="2976"/>
              <a:ext cx="190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/>
                <a:t>3</a:t>
              </a:r>
            </a:p>
          </p:txBody>
        </p:sp>
        <p:sp>
          <p:nvSpPr>
            <p:cNvPr id="55324" name="Text Box 28"/>
            <p:cNvSpPr txBox="1">
              <a:spLocks noChangeArrowheads="1"/>
            </p:cNvSpPr>
            <p:nvPr/>
          </p:nvSpPr>
          <p:spPr bwMode="auto">
            <a:xfrm>
              <a:off x="4848" y="2496"/>
              <a:ext cx="190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/>
                <a:t>4</a:t>
              </a:r>
            </a:p>
          </p:txBody>
        </p:sp>
        <p:sp>
          <p:nvSpPr>
            <p:cNvPr id="55325" name="Text Box 29"/>
            <p:cNvSpPr txBox="1">
              <a:spLocks noChangeArrowheads="1"/>
            </p:cNvSpPr>
            <p:nvPr/>
          </p:nvSpPr>
          <p:spPr bwMode="auto">
            <a:xfrm>
              <a:off x="4320" y="2496"/>
              <a:ext cx="190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/>
                <a:t>5</a:t>
              </a:r>
            </a:p>
          </p:txBody>
        </p:sp>
        <p:sp>
          <p:nvSpPr>
            <p:cNvPr id="55326" name="Text Box 30"/>
            <p:cNvSpPr txBox="1">
              <a:spLocks noChangeArrowheads="1"/>
            </p:cNvSpPr>
            <p:nvPr/>
          </p:nvSpPr>
          <p:spPr bwMode="auto">
            <a:xfrm>
              <a:off x="3936" y="2832"/>
              <a:ext cx="190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/>
                <a:t>6</a:t>
              </a:r>
            </a:p>
          </p:txBody>
        </p:sp>
      </p:grpSp>
      <p:sp>
        <p:nvSpPr>
          <p:cNvPr id="2" name="TextBox 1"/>
          <p:cNvSpPr txBox="1"/>
          <p:nvPr/>
        </p:nvSpPr>
        <p:spPr>
          <a:xfrm>
            <a:off x="376804" y="4830980"/>
            <a:ext cx="18228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Test array bound!</a:t>
            </a:r>
            <a:endParaRPr lang="en-US" dirty="0"/>
          </a:p>
        </p:txBody>
      </p:sp>
      <p:cxnSp>
        <p:nvCxnSpPr>
          <p:cNvPr id="4" name="Straight Arrow Connector 3"/>
          <p:cNvCxnSpPr>
            <a:stCxn id="2" idx="3"/>
          </p:cNvCxnSpPr>
          <p:nvPr/>
        </p:nvCxnSpPr>
        <p:spPr>
          <a:xfrm>
            <a:off x="2199675" y="5015646"/>
            <a:ext cx="75205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389890" y="914400"/>
            <a:ext cx="22115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How do we set </a:t>
            </a:r>
            <a:r>
              <a:rPr lang="en-US" dirty="0" err="1" smtClean="0"/>
              <a:t>mnei</a:t>
            </a:r>
            <a:r>
              <a:rPr lang="en-US" dirty="0" smtClean="0"/>
              <a:t>?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0" y="1283732"/>
            <a:ext cx="27790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Note the order of </a:t>
            </a:r>
            <a:r>
              <a:rPr lang="en-US" dirty="0" err="1" smtClean="0"/>
              <a:t>tria,neigh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7708187" y="2640712"/>
            <a:ext cx="17016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Cache efficiency</a:t>
            </a:r>
            <a:endParaRPr lang="en-US" dirty="0"/>
          </a:p>
        </p:txBody>
      </p:sp>
      <p:cxnSp>
        <p:nvCxnSpPr>
          <p:cNvPr id="8" name="Straight Arrow Connector 7"/>
          <p:cNvCxnSpPr/>
          <p:nvPr/>
        </p:nvCxnSpPr>
        <p:spPr>
          <a:xfrm flipH="1">
            <a:off x="6751782" y="2835564"/>
            <a:ext cx="925063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349753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778" name="Rectangle 2050"/>
          <p:cNvSpPr>
            <a:spLocks noGrp="1" noChangeArrowheads="1"/>
          </p:cNvSpPr>
          <p:nvPr>
            <p:ph type="title"/>
          </p:nvPr>
        </p:nvSpPr>
        <p:spPr>
          <a:xfrm>
            <a:off x="3886200" y="152400"/>
            <a:ext cx="4267200" cy="457200"/>
          </a:xfrm>
        </p:spPr>
        <p:txBody>
          <a:bodyPr/>
          <a:lstStyle/>
          <a:p>
            <a:r>
              <a:rPr lang="en-US" altLang="en-US" sz="2400" b="1"/>
              <a:t>Example 2: Ball of an element</a:t>
            </a:r>
          </a:p>
        </p:txBody>
      </p:sp>
      <p:sp>
        <p:nvSpPr>
          <p:cNvPr id="203779" name="Rectangle 2051"/>
          <p:cNvSpPr>
            <a:spLocks noGrp="1" noChangeArrowheads="1"/>
          </p:cNvSpPr>
          <p:nvPr>
            <p:ph type="body" idx="1"/>
          </p:nvPr>
        </p:nvSpPr>
        <p:spPr>
          <a:xfrm>
            <a:off x="609600" y="609600"/>
            <a:ext cx="11720945" cy="59436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altLang="en-US" sz="2000" dirty="0"/>
              <a:t>neigh(1:mnei, </a:t>
            </a:r>
            <a:r>
              <a:rPr lang="en-US" altLang="en-US" sz="2000" dirty="0" smtClean="0"/>
              <a:t>1:np) </a:t>
            </a:r>
            <a:r>
              <a:rPr lang="en-US" altLang="en-US" sz="2000" dirty="0"/>
              <a:t>stores the ball of a vertex. Let </a:t>
            </a:r>
            <a:r>
              <a:rPr lang="en-US" altLang="en-US" sz="2000" dirty="0" smtClean="0"/>
              <a:t>ic3(1:3,1:ne) </a:t>
            </a:r>
            <a:r>
              <a:rPr lang="en-US" altLang="en-US" sz="2000" dirty="0"/>
              <a:t>store the desired info, i.e., the 3 neighboring elements of a given element.</a:t>
            </a:r>
          </a:p>
          <a:p>
            <a:pPr>
              <a:buNone/>
            </a:pPr>
            <a:r>
              <a:rPr lang="en-US" altLang="en-US" sz="2000" dirty="0"/>
              <a:t>i</a:t>
            </a:r>
            <a:r>
              <a:rPr lang="en-US" altLang="en-US" sz="2000" dirty="0" smtClean="0"/>
              <a:t>nteger :: </a:t>
            </a:r>
            <a:r>
              <a:rPr lang="en-US" altLang="en-US" sz="2000" dirty="0" err="1" smtClean="0"/>
              <a:t>nx</a:t>
            </a:r>
            <a:r>
              <a:rPr lang="en-US" altLang="en-US" sz="2000" dirty="0" smtClean="0"/>
              <a:t>(3,2)</a:t>
            </a:r>
          </a:p>
          <a:p>
            <a:pPr>
              <a:buNone/>
            </a:pPr>
            <a:r>
              <a:rPr lang="en-US" altLang="en-US" sz="2000" dirty="0" smtClean="0"/>
              <a:t>!     </a:t>
            </a:r>
            <a:r>
              <a:rPr lang="en-US" altLang="en-US" sz="2000" dirty="0"/>
              <a:t>Setup cyclic node </a:t>
            </a:r>
            <a:r>
              <a:rPr lang="en-US" altLang="en-US" sz="2000" dirty="0" smtClean="0"/>
              <a:t>index</a:t>
            </a:r>
            <a:endParaRPr lang="en-US" altLang="en-US" sz="2000" dirty="0"/>
          </a:p>
          <a:p>
            <a:pPr>
              <a:buNone/>
            </a:pPr>
            <a:r>
              <a:rPr lang="en-US" altLang="en-US" sz="2000" dirty="0" smtClean="0"/>
              <a:t>      do </a:t>
            </a:r>
            <a:r>
              <a:rPr lang="en-US" altLang="en-US" sz="2000" dirty="0" err="1"/>
              <a:t>i</a:t>
            </a:r>
            <a:r>
              <a:rPr lang="en-US" altLang="en-US" sz="2000" dirty="0"/>
              <a:t>=1,3</a:t>
            </a:r>
          </a:p>
          <a:p>
            <a:pPr>
              <a:buNone/>
            </a:pPr>
            <a:r>
              <a:rPr lang="en-US" altLang="en-US" sz="2000" dirty="0"/>
              <a:t>        do j=1,2</a:t>
            </a:r>
          </a:p>
          <a:p>
            <a:pPr>
              <a:buNone/>
            </a:pPr>
            <a:r>
              <a:rPr lang="en-US" altLang="en-US" sz="2000" dirty="0"/>
              <a:t>          </a:t>
            </a:r>
            <a:r>
              <a:rPr lang="en-US" altLang="en-US" sz="2000" dirty="0" err="1"/>
              <a:t>nx</a:t>
            </a:r>
            <a:r>
              <a:rPr lang="en-US" altLang="en-US" sz="2000" dirty="0"/>
              <a:t>(</a:t>
            </a:r>
            <a:r>
              <a:rPr lang="en-US" altLang="en-US" sz="2000" dirty="0" err="1"/>
              <a:t>i,j</a:t>
            </a:r>
            <a:r>
              <a:rPr lang="en-US" altLang="en-US" sz="2000" dirty="0"/>
              <a:t>)=</a:t>
            </a:r>
            <a:r>
              <a:rPr lang="en-US" altLang="en-US" sz="2000" dirty="0" err="1"/>
              <a:t>i+j</a:t>
            </a:r>
            <a:endParaRPr lang="en-US" altLang="en-US" sz="2000" dirty="0"/>
          </a:p>
          <a:p>
            <a:pPr>
              <a:buNone/>
            </a:pPr>
            <a:r>
              <a:rPr lang="en-US" altLang="en-US" sz="2000" dirty="0"/>
              <a:t>          if(</a:t>
            </a:r>
            <a:r>
              <a:rPr lang="en-US" altLang="en-US" sz="2000" dirty="0" err="1"/>
              <a:t>nx</a:t>
            </a:r>
            <a:r>
              <a:rPr lang="en-US" altLang="en-US" sz="2000" dirty="0"/>
              <a:t>(</a:t>
            </a:r>
            <a:r>
              <a:rPr lang="en-US" altLang="en-US" sz="2000" dirty="0" err="1"/>
              <a:t>i,j</a:t>
            </a:r>
            <a:r>
              <a:rPr lang="en-US" altLang="en-US" sz="2000" dirty="0"/>
              <a:t>)&gt;3) </a:t>
            </a:r>
            <a:r>
              <a:rPr lang="en-US" altLang="en-US" sz="2000" dirty="0" err="1"/>
              <a:t>nx</a:t>
            </a:r>
            <a:r>
              <a:rPr lang="en-US" altLang="en-US" sz="2000" dirty="0"/>
              <a:t>(</a:t>
            </a:r>
            <a:r>
              <a:rPr lang="en-US" altLang="en-US" sz="2000" dirty="0" err="1"/>
              <a:t>i,j</a:t>
            </a:r>
            <a:r>
              <a:rPr lang="en-US" altLang="en-US" sz="2000" dirty="0"/>
              <a:t>)=</a:t>
            </a:r>
            <a:r>
              <a:rPr lang="en-US" altLang="en-US" sz="2000" dirty="0" err="1"/>
              <a:t>nx</a:t>
            </a:r>
            <a:r>
              <a:rPr lang="en-US" altLang="en-US" sz="2000" dirty="0"/>
              <a:t>(</a:t>
            </a:r>
            <a:r>
              <a:rPr lang="en-US" altLang="en-US" sz="2000" dirty="0" err="1"/>
              <a:t>i,j</a:t>
            </a:r>
            <a:r>
              <a:rPr lang="en-US" altLang="en-US" sz="2000" dirty="0"/>
              <a:t>)-3</a:t>
            </a:r>
          </a:p>
          <a:p>
            <a:pPr>
              <a:buNone/>
            </a:pPr>
            <a:r>
              <a:rPr lang="en-US" altLang="en-US" sz="2000" dirty="0"/>
              <a:t>          if(</a:t>
            </a:r>
            <a:r>
              <a:rPr lang="en-US" altLang="en-US" sz="2000" dirty="0" err="1"/>
              <a:t>nx</a:t>
            </a:r>
            <a:r>
              <a:rPr lang="en-US" altLang="en-US" sz="2000" dirty="0"/>
              <a:t>(</a:t>
            </a:r>
            <a:r>
              <a:rPr lang="en-US" altLang="en-US" sz="2000" dirty="0" err="1"/>
              <a:t>i,j</a:t>
            </a:r>
            <a:r>
              <a:rPr lang="en-US" altLang="en-US" sz="2000" dirty="0"/>
              <a:t>)&lt;1.or.nx(</a:t>
            </a:r>
            <a:r>
              <a:rPr lang="en-US" altLang="en-US" sz="2000" dirty="0" err="1"/>
              <a:t>i,j</a:t>
            </a:r>
            <a:r>
              <a:rPr lang="en-US" altLang="en-US" sz="2000" dirty="0"/>
              <a:t>)&gt;3) then</a:t>
            </a:r>
          </a:p>
          <a:p>
            <a:pPr>
              <a:buNone/>
            </a:pPr>
            <a:r>
              <a:rPr lang="en-US" altLang="en-US" sz="2000" dirty="0"/>
              <a:t>            write</a:t>
            </a:r>
            <a:r>
              <a:rPr lang="en-US" altLang="en-US" sz="2000" dirty="0" smtClean="0"/>
              <a:t>(*,*)</a:t>
            </a:r>
            <a:r>
              <a:rPr lang="en-US" altLang="en-US" sz="2000" dirty="0"/>
              <a:t>'MAIN: </a:t>
            </a:r>
            <a:r>
              <a:rPr lang="en-US" altLang="en-US" sz="2000" dirty="0" err="1"/>
              <a:t>nx</a:t>
            </a:r>
            <a:r>
              <a:rPr lang="en-US" altLang="en-US" sz="2000" dirty="0"/>
              <a:t> wrong',</a:t>
            </a:r>
            <a:r>
              <a:rPr lang="en-US" altLang="en-US" sz="2000" dirty="0" err="1"/>
              <a:t>i,j,nx</a:t>
            </a:r>
            <a:r>
              <a:rPr lang="en-US" altLang="en-US" sz="2000" dirty="0"/>
              <a:t>(</a:t>
            </a:r>
            <a:r>
              <a:rPr lang="en-US" altLang="en-US" sz="2000" dirty="0" err="1"/>
              <a:t>i,j</a:t>
            </a:r>
            <a:r>
              <a:rPr lang="en-US" altLang="en-US" sz="2000" dirty="0"/>
              <a:t>)</a:t>
            </a:r>
          </a:p>
          <a:p>
            <a:pPr>
              <a:buNone/>
            </a:pPr>
            <a:r>
              <a:rPr lang="en-US" altLang="en-US" sz="2000" dirty="0"/>
              <a:t> </a:t>
            </a:r>
            <a:r>
              <a:rPr lang="en-US" altLang="en-US" sz="2000" dirty="0" smtClean="0"/>
              <a:t>            stop</a:t>
            </a:r>
            <a:endParaRPr lang="en-US" altLang="en-US" sz="2000" dirty="0"/>
          </a:p>
          <a:p>
            <a:pPr>
              <a:buNone/>
            </a:pPr>
            <a:r>
              <a:rPr lang="en-US" altLang="en-US" sz="2000" dirty="0"/>
              <a:t>          </a:t>
            </a:r>
            <a:r>
              <a:rPr lang="en-US" altLang="en-US" sz="2000" dirty="0" err="1"/>
              <a:t>endif</a:t>
            </a:r>
            <a:endParaRPr lang="en-US" altLang="en-US" sz="2000" dirty="0"/>
          </a:p>
          <a:p>
            <a:pPr>
              <a:buNone/>
            </a:pPr>
            <a:r>
              <a:rPr lang="en-US" altLang="en-US" sz="2000" dirty="0"/>
              <a:t>        </a:t>
            </a:r>
            <a:r>
              <a:rPr lang="en-US" altLang="en-US" sz="2000" dirty="0" err="1"/>
              <a:t>enddo</a:t>
            </a:r>
            <a:r>
              <a:rPr lang="en-US" altLang="en-US" sz="2000" dirty="0"/>
              <a:t> !j</a:t>
            </a:r>
          </a:p>
          <a:p>
            <a:pPr>
              <a:buNone/>
            </a:pPr>
            <a:r>
              <a:rPr lang="en-US" altLang="en-US" sz="2000" dirty="0"/>
              <a:t>      </a:t>
            </a:r>
            <a:r>
              <a:rPr lang="en-US" altLang="en-US" sz="2000" dirty="0" err="1"/>
              <a:t>enddo</a:t>
            </a:r>
            <a:r>
              <a:rPr lang="en-US" altLang="en-US" sz="2000" dirty="0"/>
              <a:t> !</a:t>
            </a:r>
            <a:r>
              <a:rPr lang="en-US" altLang="en-US" sz="2000" dirty="0" err="1"/>
              <a:t>i</a:t>
            </a:r>
            <a:endParaRPr lang="en-US" altLang="en-US" sz="2000" dirty="0"/>
          </a:p>
          <a:p>
            <a:pPr>
              <a:lnSpc>
                <a:spcPct val="90000"/>
              </a:lnSpc>
              <a:buFontTx/>
              <a:buNone/>
            </a:pPr>
            <a:endParaRPr lang="en-US" altLang="en-US" sz="2000" dirty="0"/>
          </a:p>
        </p:txBody>
      </p:sp>
      <p:grpSp>
        <p:nvGrpSpPr>
          <p:cNvPr id="4" name="Group 3"/>
          <p:cNvGrpSpPr/>
          <p:nvPr/>
        </p:nvGrpSpPr>
        <p:grpSpPr>
          <a:xfrm>
            <a:off x="9121334" y="1584090"/>
            <a:ext cx="2572517" cy="2342873"/>
            <a:chOff x="9619483" y="4515127"/>
            <a:chExt cx="2572517" cy="2342873"/>
          </a:xfrm>
        </p:grpSpPr>
        <p:grpSp>
          <p:nvGrpSpPr>
            <p:cNvPr id="203806" name="Group 2078"/>
            <p:cNvGrpSpPr>
              <a:grpSpLocks/>
            </p:cNvGrpSpPr>
            <p:nvPr/>
          </p:nvGrpSpPr>
          <p:grpSpPr bwMode="auto">
            <a:xfrm>
              <a:off x="9619483" y="4724400"/>
              <a:ext cx="2571751" cy="2133600"/>
              <a:chOff x="4080" y="2208"/>
              <a:chExt cx="1620" cy="1344"/>
            </a:xfrm>
          </p:grpSpPr>
          <p:sp>
            <p:nvSpPr>
              <p:cNvPr id="203798" name="Freeform 2070"/>
              <p:cNvSpPr>
                <a:spLocks/>
              </p:cNvSpPr>
              <p:nvPr/>
            </p:nvSpPr>
            <p:spPr bwMode="auto">
              <a:xfrm>
                <a:off x="4320" y="2304"/>
                <a:ext cx="912" cy="816"/>
              </a:xfrm>
              <a:custGeom>
                <a:avLst/>
                <a:gdLst>
                  <a:gd name="T0" fmla="*/ 0 w 912"/>
                  <a:gd name="T1" fmla="*/ 672 h 816"/>
                  <a:gd name="T2" fmla="*/ 576 w 912"/>
                  <a:gd name="T3" fmla="*/ 0 h 816"/>
                  <a:gd name="T4" fmla="*/ 912 w 912"/>
                  <a:gd name="T5" fmla="*/ 816 h 816"/>
                  <a:gd name="T6" fmla="*/ 0 w 912"/>
                  <a:gd name="T7" fmla="*/ 672 h 8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912" h="816">
                    <a:moveTo>
                      <a:pt x="0" y="672"/>
                    </a:moveTo>
                    <a:lnTo>
                      <a:pt x="576" y="0"/>
                    </a:lnTo>
                    <a:lnTo>
                      <a:pt x="912" y="816"/>
                    </a:lnTo>
                    <a:lnTo>
                      <a:pt x="0" y="672"/>
                    </a:lnTo>
                    <a:close/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2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3799" name="Freeform 2071"/>
              <p:cNvSpPr>
                <a:spLocks/>
              </p:cNvSpPr>
              <p:nvPr/>
            </p:nvSpPr>
            <p:spPr bwMode="auto">
              <a:xfrm>
                <a:off x="4080" y="2208"/>
                <a:ext cx="816" cy="768"/>
              </a:xfrm>
              <a:custGeom>
                <a:avLst/>
                <a:gdLst>
                  <a:gd name="T0" fmla="*/ 240 w 816"/>
                  <a:gd name="T1" fmla="*/ 768 h 768"/>
                  <a:gd name="T2" fmla="*/ 0 w 816"/>
                  <a:gd name="T3" fmla="*/ 0 h 768"/>
                  <a:gd name="T4" fmla="*/ 816 w 816"/>
                  <a:gd name="T5" fmla="*/ 96 h 76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816" h="768">
                    <a:moveTo>
                      <a:pt x="240" y="768"/>
                    </a:moveTo>
                    <a:lnTo>
                      <a:pt x="0" y="0"/>
                    </a:lnTo>
                    <a:lnTo>
                      <a:pt x="816" y="96"/>
                    </a:ln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3800" name="Freeform 2072"/>
              <p:cNvSpPr>
                <a:spLocks/>
              </p:cNvSpPr>
              <p:nvPr/>
            </p:nvSpPr>
            <p:spPr bwMode="auto">
              <a:xfrm>
                <a:off x="4896" y="2304"/>
                <a:ext cx="720" cy="816"/>
              </a:xfrm>
              <a:custGeom>
                <a:avLst/>
                <a:gdLst>
                  <a:gd name="T0" fmla="*/ 0 w 720"/>
                  <a:gd name="T1" fmla="*/ 0 h 816"/>
                  <a:gd name="T2" fmla="*/ 720 w 720"/>
                  <a:gd name="T3" fmla="*/ 240 h 816"/>
                  <a:gd name="T4" fmla="*/ 336 w 720"/>
                  <a:gd name="T5" fmla="*/ 816 h 8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720" h="816">
                    <a:moveTo>
                      <a:pt x="0" y="0"/>
                    </a:moveTo>
                    <a:lnTo>
                      <a:pt x="720" y="240"/>
                    </a:lnTo>
                    <a:lnTo>
                      <a:pt x="336" y="816"/>
                    </a:ln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3801" name="Freeform 2073"/>
              <p:cNvSpPr>
                <a:spLocks/>
              </p:cNvSpPr>
              <p:nvPr/>
            </p:nvSpPr>
            <p:spPr bwMode="auto">
              <a:xfrm>
                <a:off x="4320" y="2976"/>
                <a:ext cx="912" cy="576"/>
              </a:xfrm>
              <a:custGeom>
                <a:avLst/>
                <a:gdLst>
                  <a:gd name="T0" fmla="*/ 912 w 912"/>
                  <a:gd name="T1" fmla="*/ 144 h 576"/>
                  <a:gd name="T2" fmla="*/ 384 w 912"/>
                  <a:gd name="T3" fmla="*/ 576 h 576"/>
                  <a:gd name="T4" fmla="*/ 0 w 912"/>
                  <a:gd name="T5" fmla="*/ 0 h 5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912" h="576">
                    <a:moveTo>
                      <a:pt x="912" y="144"/>
                    </a:moveTo>
                    <a:lnTo>
                      <a:pt x="384" y="576"/>
                    </a:lnTo>
                    <a:lnTo>
                      <a:pt x="0" y="0"/>
                    </a:ln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3802" name="Text Box 2074"/>
              <p:cNvSpPr txBox="1">
                <a:spLocks noChangeArrowheads="1"/>
              </p:cNvSpPr>
              <p:nvPr/>
            </p:nvSpPr>
            <p:spPr bwMode="auto">
              <a:xfrm>
                <a:off x="4646" y="3072"/>
                <a:ext cx="190" cy="23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 altLang="en-US"/>
                  <a:t>1</a:t>
                </a:r>
              </a:p>
            </p:txBody>
          </p:sp>
          <p:sp>
            <p:nvSpPr>
              <p:cNvPr id="203803" name="Text Box 2075"/>
              <p:cNvSpPr txBox="1">
                <a:spLocks noChangeArrowheads="1"/>
              </p:cNvSpPr>
              <p:nvPr/>
            </p:nvSpPr>
            <p:spPr bwMode="auto">
              <a:xfrm>
                <a:off x="5016" y="2523"/>
                <a:ext cx="684" cy="23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 altLang="en-US" dirty="0" smtClean="0"/>
                  <a:t>2 (</a:t>
                </a:r>
                <a:r>
                  <a:rPr lang="en-US" altLang="en-US" dirty="0" err="1" smtClean="0"/>
                  <a:t>nelem</a:t>
                </a:r>
                <a:r>
                  <a:rPr lang="en-US" altLang="en-US" dirty="0" smtClean="0"/>
                  <a:t>)</a:t>
                </a:r>
                <a:endParaRPr lang="en-US" altLang="en-US" dirty="0"/>
              </a:p>
            </p:txBody>
          </p:sp>
          <p:sp>
            <p:nvSpPr>
              <p:cNvPr id="203804" name="Text Box 2076"/>
              <p:cNvSpPr txBox="1">
                <a:spLocks noChangeArrowheads="1"/>
              </p:cNvSpPr>
              <p:nvPr/>
            </p:nvSpPr>
            <p:spPr bwMode="auto">
              <a:xfrm>
                <a:off x="4320" y="2352"/>
                <a:ext cx="190" cy="23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 altLang="en-US"/>
                  <a:t>3</a:t>
                </a:r>
              </a:p>
            </p:txBody>
          </p:sp>
          <p:sp>
            <p:nvSpPr>
              <p:cNvPr id="203805" name="Text Box 2077"/>
              <p:cNvSpPr txBox="1">
                <a:spLocks noChangeArrowheads="1"/>
              </p:cNvSpPr>
              <p:nvPr/>
            </p:nvSpPr>
            <p:spPr bwMode="auto">
              <a:xfrm>
                <a:off x="4742" y="2570"/>
                <a:ext cx="150" cy="23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 altLang="en-US" i="1">
                    <a:solidFill>
                      <a:srgbClr val="FF0000"/>
                    </a:solidFill>
                  </a:rPr>
                  <a:t>i</a:t>
                </a:r>
              </a:p>
            </p:txBody>
          </p:sp>
        </p:grpSp>
        <p:sp>
          <p:nvSpPr>
            <p:cNvPr id="2" name="TextBox 1"/>
            <p:cNvSpPr txBox="1"/>
            <p:nvPr/>
          </p:nvSpPr>
          <p:spPr>
            <a:xfrm>
              <a:off x="11409413" y="6092586"/>
              <a:ext cx="78258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node1</a:t>
              </a:r>
              <a:endParaRPr lang="en-US" dirty="0"/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10529937" y="4515127"/>
              <a:ext cx="78258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node2</a:t>
              </a:r>
              <a:endParaRPr lang="en-US" dirty="0"/>
            </a:p>
          </p:txBody>
        </p:sp>
      </p:grpSp>
      <p:grpSp>
        <p:nvGrpSpPr>
          <p:cNvPr id="3" name="Group 2"/>
          <p:cNvGrpSpPr/>
          <p:nvPr/>
        </p:nvGrpSpPr>
        <p:grpSpPr>
          <a:xfrm>
            <a:off x="9167052" y="4999684"/>
            <a:ext cx="2680515" cy="1611186"/>
            <a:chOff x="9177750" y="1564948"/>
            <a:chExt cx="2680515" cy="1611186"/>
          </a:xfrm>
        </p:grpSpPr>
        <p:grpSp>
          <p:nvGrpSpPr>
            <p:cNvPr id="15" name="Group 14"/>
            <p:cNvGrpSpPr/>
            <p:nvPr/>
          </p:nvGrpSpPr>
          <p:grpSpPr>
            <a:xfrm>
              <a:off x="9177750" y="1564948"/>
              <a:ext cx="2680515" cy="1611186"/>
              <a:chOff x="6054212" y="618803"/>
              <a:chExt cx="3581022" cy="2124947"/>
            </a:xfrm>
          </p:grpSpPr>
          <p:sp>
            <p:nvSpPr>
              <p:cNvPr id="16" name="Isosceles Triangle 15"/>
              <p:cNvSpPr/>
              <p:nvPr/>
            </p:nvSpPr>
            <p:spPr>
              <a:xfrm>
                <a:off x="6268883" y="618803"/>
                <a:ext cx="3314700" cy="1706880"/>
              </a:xfrm>
              <a:prstGeom prst="triangle">
                <a:avLst>
                  <a:gd name="adj" fmla="val 24863"/>
                </a:avLst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120170" tIns="60085" rIns="120170" bIns="60085"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TextBox 16"/>
              <p:cNvSpPr txBox="1"/>
              <p:nvPr/>
            </p:nvSpPr>
            <p:spPr>
              <a:xfrm>
                <a:off x="6054212" y="2244217"/>
                <a:ext cx="332455" cy="336787"/>
              </a:xfrm>
              <a:prstGeom prst="rect">
                <a:avLst/>
              </a:prstGeom>
              <a:noFill/>
            </p:spPr>
            <p:txBody>
              <a:bodyPr wrap="none" lIns="120170" tIns="60085" rIns="120170" bIns="60085" rtlCol="0">
                <a:spAutoFit/>
              </a:bodyPr>
              <a:lstStyle/>
              <a:p>
                <a:r>
                  <a:rPr lang="en-US" sz="1400" dirty="0" smtClean="0"/>
                  <a:t>1</a:t>
                </a:r>
                <a:endParaRPr lang="en-US" sz="1400" dirty="0"/>
              </a:p>
            </p:txBody>
          </p:sp>
          <p:sp>
            <p:nvSpPr>
              <p:cNvPr id="18" name="TextBox 17"/>
              <p:cNvSpPr txBox="1"/>
              <p:nvPr/>
            </p:nvSpPr>
            <p:spPr>
              <a:xfrm>
                <a:off x="9302779" y="2325683"/>
                <a:ext cx="332455" cy="336787"/>
              </a:xfrm>
              <a:prstGeom prst="rect">
                <a:avLst/>
              </a:prstGeom>
              <a:noFill/>
            </p:spPr>
            <p:txBody>
              <a:bodyPr wrap="none" lIns="120170" tIns="60085" rIns="120170" bIns="60085" rtlCol="0">
                <a:spAutoFit/>
              </a:bodyPr>
              <a:lstStyle/>
              <a:p>
                <a:r>
                  <a:rPr lang="en-US" sz="1400" dirty="0"/>
                  <a:t>2</a:t>
                </a:r>
              </a:p>
            </p:txBody>
          </p:sp>
          <p:sp>
            <p:nvSpPr>
              <p:cNvPr id="19" name="TextBox 18"/>
              <p:cNvSpPr txBox="1"/>
              <p:nvPr/>
            </p:nvSpPr>
            <p:spPr>
              <a:xfrm>
                <a:off x="8174978" y="1071194"/>
                <a:ext cx="696337" cy="336787"/>
              </a:xfrm>
              <a:prstGeom prst="rect">
                <a:avLst/>
              </a:prstGeom>
              <a:noFill/>
            </p:spPr>
            <p:txBody>
              <a:bodyPr wrap="none" lIns="120170" tIns="60085" rIns="120170" bIns="60085" rtlCol="0">
                <a:spAutoFit/>
              </a:bodyPr>
              <a:lstStyle/>
              <a:p>
                <a:r>
                  <a:rPr lang="en-US" sz="1400" dirty="0" smtClean="0"/>
                  <a:t>Side 1</a:t>
                </a:r>
                <a:endParaRPr lang="en-US" sz="1400" dirty="0"/>
              </a:p>
            </p:txBody>
          </p:sp>
          <p:sp>
            <p:nvSpPr>
              <p:cNvPr id="20" name="TextBox 19"/>
              <p:cNvSpPr txBox="1"/>
              <p:nvPr/>
            </p:nvSpPr>
            <p:spPr>
              <a:xfrm>
                <a:off x="6104017" y="1263034"/>
                <a:ext cx="696337" cy="336787"/>
              </a:xfrm>
              <a:prstGeom prst="rect">
                <a:avLst/>
              </a:prstGeom>
              <a:noFill/>
            </p:spPr>
            <p:txBody>
              <a:bodyPr wrap="none" lIns="120170" tIns="60085" rIns="120170" bIns="60085" rtlCol="0">
                <a:spAutoFit/>
              </a:bodyPr>
              <a:lstStyle/>
              <a:p>
                <a:r>
                  <a:rPr lang="en-US" sz="1400" dirty="0" smtClean="0"/>
                  <a:t>Side 2</a:t>
                </a:r>
                <a:endParaRPr lang="en-US" sz="1400" dirty="0"/>
              </a:p>
            </p:txBody>
          </p:sp>
          <p:sp>
            <p:nvSpPr>
              <p:cNvPr id="21" name="TextBox 20"/>
              <p:cNvSpPr txBox="1"/>
              <p:nvPr/>
            </p:nvSpPr>
            <p:spPr>
              <a:xfrm>
                <a:off x="7363338" y="2406963"/>
                <a:ext cx="696337" cy="336787"/>
              </a:xfrm>
              <a:prstGeom prst="rect">
                <a:avLst/>
              </a:prstGeom>
              <a:noFill/>
            </p:spPr>
            <p:txBody>
              <a:bodyPr wrap="none" lIns="120170" tIns="60085" rIns="120170" bIns="60085" rtlCol="0">
                <a:spAutoFit/>
              </a:bodyPr>
              <a:lstStyle/>
              <a:p>
                <a:r>
                  <a:rPr lang="en-US" sz="1400" dirty="0" smtClean="0"/>
                  <a:t>Side 3</a:t>
                </a:r>
                <a:endParaRPr lang="en-US" sz="1400" dirty="0"/>
              </a:p>
            </p:txBody>
          </p:sp>
          <p:sp>
            <p:nvSpPr>
              <p:cNvPr id="22" name="Arc 21"/>
              <p:cNvSpPr/>
              <p:nvPr/>
            </p:nvSpPr>
            <p:spPr>
              <a:xfrm rot="7388098">
                <a:off x="6951287" y="803301"/>
                <a:ext cx="975360" cy="1371600"/>
              </a:xfrm>
              <a:prstGeom prst="arc">
                <a:avLst/>
              </a:prstGeom>
              <a:ln>
                <a:solidFill>
                  <a:schemeClr val="tx1"/>
                </a:solidFill>
                <a:headEnd type="triangle"/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lIns="120170" tIns="60085" rIns="120170" bIns="60085"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23" name="TextBox 22"/>
            <p:cNvSpPr txBox="1"/>
            <p:nvPr/>
          </p:nvSpPr>
          <p:spPr>
            <a:xfrm>
              <a:off x="9828401" y="1573146"/>
              <a:ext cx="287258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 smtClean="0"/>
                <a:t>3</a:t>
              </a:r>
              <a:endParaRPr lang="en-US" sz="1600" dirty="0"/>
            </a:p>
          </p:txBody>
        </p:sp>
      </p:grpSp>
    </p:spTree>
    <p:extLst>
      <p:ext uri="{BB962C8B-B14F-4D97-AF65-F5344CB8AC3E}">
        <p14:creationId xmlns:p14="http://schemas.microsoft.com/office/powerpoint/2010/main" val="20181529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778" name="Rectangle 2050"/>
          <p:cNvSpPr>
            <a:spLocks noGrp="1" noChangeArrowheads="1"/>
          </p:cNvSpPr>
          <p:nvPr>
            <p:ph type="title"/>
          </p:nvPr>
        </p:nvSpPr>
        <p:spPr>
          <a:xfrm>
            <a:off x="3886200" y="152400"/>
            <a:ext cx="4267200" cy="457200"/>
          </a:xfrm>
        </p:spPr>
        <p:txBody>
          <a:bodyPr/>
          <a:lstStyle/>
          <a:p>
            <a:r>
              <a:rPr lang="en-US" altLang="en-US" sz="2400" b="1"/>
              <a:t>Example 2: Ball of an element</a:t>
            </a:r>
          </a:p>
        </p:txBody>
      </p:sp>
      <p:sp>
        <p:nvSpPr>
          <p:cNvPr id="203779" name="Rectangle 2051"/>
          <p:cNvSpPr>
            <a:spLocks noGrp="1" noChangeArrowheads="1"/>
          </p:cNvSpPr>
          <p:nvPr>
            <p:ph type="body" idx="1"/>
          </p:nvPr>
        </p:nvSpPr>
        <p:spPr>
          <a:xfrm>
            <a:off x="609600" y="609600"/>
            <a:ext cx="11720945" cy="59436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altLang="en-US" sz="1800" dirty="0"/>
              <a:t>neigh(1:mnei, </a:t>
            </a:r>
            <a:r>
              <a:rPr lang="en-US" altLang="en-US" sz="1800" dirty="0" smtClean="0"/>
              <a:t>1:np) </a:t>
            </a:r>
            <a:r>
              <a:rPr lang="en-US" altLang="en-US" sz="1800" dirty="0" smtClean="0"/>
              <a:t>now stores </a:t>
            </a:r>
            <a:r>
              <a:rPr lang="en-US" altLang="en-US" sz="1800" dirty="0"/>
              <a:t>the ball of a vertex. Let </a:t>
            </a:r>
            <a:r>
              <a:rPr lang="en-US" altLang="en-US" sz="1800" dirty="0" smtClean="0"/>
              <a:t>ic3(1:3,1:ne) </a:t>
            </a:r>
            <a:r>
              <a:rPr lang="en-US" altLang="en-US" sz="1800" dirty="0"/>
              <a:t>store the desired info, i.e., the 3 neighboring elements of a given element.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en-US" sz="1800" dirty="0" smtClean="0"/>
              <a:t>ic3=0  </a:t>
            </a:r>
            <a:r>
              <a:rPr lang="en-US" altLang="en-US" sz="1800" dirty="0"/>
              <a:t>!Why</a:t>
            </a:r>
            <a:r>
              <a:rPr lang="en-US" altLang="en-US" sz="1800" dirty="0" smtClean="0"/>
              <a:t>?</a:t>
            </a:r>
            <a:endParaRPr lang="en-US" altLang="en-US" sz="1800" dirty="0"/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en-US" sz="1800" dirty="0"/>
              <a:t>do </a:t>
            </a:r>
            <a:r>
              <a:rPr lang="en-US" altLang="en-US" sz="1800" dirty="0" err="1"/>
              <a:t>i</a:t>
            </a:r>
            <a:r>
              <a:rPr lang="en-US" altLang="en-US" sz="1800" dirty="0"/>
              <a:t>=1,ne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en-US" sz="1800" dirty="0"/>
              <a:t>do </a:t>
            </a:r>
            <a:r>
              <a:rPr lang="en-US" altLang="en-US" sz="1800" dirty="0" smtClean="0"/>
              <a:t>j=1,3 !sides</a:t>
            </a:r>
            <a:endParaRPr lang="en-US" altLang="en-US" sz="1800" dirty="0"/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en-US" sz="1800" dirty="0"/>
              <a:t>  </a:t>
            </a:r>
            <a:r>
              <a:rPr lang="en-US" altLang="en-US" sz="1800" dirty="0" smtClean="0"/>
              <a:t>node1=</a:t>
            </a:r>
            <a:r>
              <a:rPr lang="en-US" altLang="en-US" sz="1800" dirty="0" err="1" smtClean="0"/>
              <a:t>tria</a:t>
            </a:r>
            <a:r>
              <a:rPr lang="en-US" altLang="en-US" sz="1800" dirty="0" smtClean="0"/>
              <a:t>(</a:t>
            </a:r>
            <a:r>
              <a:rPr lang="en-US" altLang="en-US" sz="1800" dirty="0" err="1" smtClean="0"/>
              <a:t>nx</a:t>
            </a:r>
            <a:r>
              <a:rPr lang="en-US" altLang="en-US" sz="1800" dirty="0" smtClean="0"/>
              <a:t>(j,1),i) !start </a:t>
            </a:r>
            <a:r>
              <a:rPr lang="en-US" altLang="en-US" sz="1800" dirty="0"/>
              <a:t>nodes of </a:t>
            </a:r>
            <a:r>
              <a:rPr lang="en-US" altLang="en-US" sz="1800" dirty="0" smtClean="0"/>
              <a:t>side </a:t>
            </a:r>
            <a:r>
              <a:rPr lang="en-US" altLang="en-US" sz="1800" dirty="0" smtClean="0"/>
              <a:t>j</a:t>
            </a:r>
          </a:p>
          <a:p>
            <a:pPr>
              <a:buNone/>
            </a:pPr>
            <a:r>
              <a:rPr lang="en-US" altLang="en-US" sz="1800" dirty="0"/>
              <a:t> </a:t>
            </a:r>
            <a:r>
              <a:rPr lang="en-US" altLang="en-US" sz="1800" dirty="0" smtClean="0"/>
              <a:t> node2=</a:t>
            </a:r>
            <a:r>
              <a:rPr lang="en-US" altLang="en-US" sz="1800" dirty="0" err="1" smtClean="0"/>
              <a:t>tria</a:t>
            </a:r>
            <a:r>
              <a:rPr lang="en-US" altLang="en-US" sz="1800" dirty="0" smtClean="0"/>
              <a:t>(</a:t>
            </a:r>
            <a:r>
              <a:rPr lang="en-US" altLang="en-US" sz="1800" dirty="0" err="1" smtClean="0"/>
              <a:t>nx</a:t>
            </a:r>
            <a:r>
              <a:rPr lang="en-US" altLang="en-US" sz="1800" dirty="0" smtClean="0"/>
              <a:t>(j,2),i</a:t>
            </a:r>
            <a:r>
              <a:rPr lang="en-US" altLang="en-US" sz="1800" dirty="0"/>
              <a:t>) </a:t>
            </a:r>
            <a:r>
              <a:rPr lang="en-US" altLang="en-US" sz="1800" dirty="0" smtClean="0"/>
              <a:t>!end </a:t>
            </a:r>
            <a:r>
              <a:rPr lang="en-US" altLang="en-US" sz="1800" dirty="0"/>
              <a:t>nodes of </a:t>
            </a:r>
            <a:r>
              <a:rPr lang="en-US" altLang="en-US" sz="1800" dirty="0" smtClean="0"/>
              <a:t>side</a:t>
            </a:r>
            <a:r>
              <a:rPr lang="en-US" altLang="en-US" sz="1800" dirty="0" smtClean="0"/>
              <a:t> </a:t>
            </a:r>
            <a:r>
              <a:rPr lang="en-US" altLang="en-US" sz="1800" dirty="0" smtClean="0"/>
              <a:t>j</a:t>
            </a:r>
            <a:endParaRPr lang="en-US" altLang="en-US" sz="1800" dirty="0"/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en-US" sz="1800" dirty="0"/>
              <a:t>  do k=1,nnei(node1)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en-US" sz="1800" dirty="0"/>
              <a:t>     </a:t>
            </a:r>
            <a:r>
              <a:rPr lang="en-US" altLang="en-US" sz="1800" dirty="0" err="1"/>
              <a:t>nelem</a:t>
            </a:r>
            <a:r>
              <a:rPr lang="en-US" altLang="en-US" sz="1800" dirty="0"/>
              <a:t>= </a:t>
            </a:r>
            <a:r>
              <a:rPr lang="en-US" altLang="en-US" sz="1800" dirty="0" smtClean="0"/>
              <a:t>neigh(k,node1)</a:t>
            </a:r>
            <a:r>
              <a:rPr lang="en-US" altLang="en-US" sz="2000" dirty="0" smtClean="0"/>
              <a:t> </a:t>
            </a:r>
            <a:endParaRPr lang="en-US" altLang="en-US" sz="1800" dirty="0"/>
          </a:p>
          <a:p>
            <a:pPr>
              <a:buNone/>
            </a:pPr>
            <a:r>
              <a:rPr lang="en-US" altLang="en-US" sz="1800" dirty="0"/>
              <a:t>	</a:t>
            </a:r>
            <a:r>
              <a:rPr lang="en-US" altLang="en-US" sz="1800" dirty="0" smtClean="0"/>
              <a:t> if(</a:t>
            </a:r>
            <a:r>
              <a:rPr lang="en-US" altLang="en-US" sz="1800" dirty="0" err="1" smtClean="0"/>
              <a:t>nelem</a:t>
            </a:r>
            <a:r>
              <a:rPr lang="en-US" altLang="en-US" sz="1800" dirty="0" smtClean="0"/>
              <a:t>/=</a:t>
            </a:r>
            <a:r>
              <a:rPr lang="en-US" altLang="en-US" sz="1800" dirty="0" err="1" smtClean="0"/>
              <a:t>i.and</a:t>
            </a:r>
            <a:r>
              <a:rPr lang="en-US" altLang="en-US" sz="1800" dirty="0"/>
              <a:t>.(</a:t>
            </a:r>
            <a:r>
              <a:rPr lang="en-US" altLang="en-US" sz="1800" dirty="0" err="1" smtClean="0"/>
              <a:t>tria</a:t>
            </a:r>
            <a:r>
              <a:rPr lang="en-US" altLang="en-US" sz="1800" dirty="0" smtClean="0"/>
              <a:t>(</a:t>
            </a:r>
            <a:r>
              <a:rPr lang="en-US" altLang="en-US" sz="1800" dirty="0"/>
              <a:t>1</a:t>
            </a:r>
            <a:r>
              <a:rPr lang="en-US" altLang="en-US" sz="1800" dirty="0" smtClean="0"/>
              <a:t>,nelem)==node2.or.</a:t>
            </a:r>
            <a:r>
              <a:rPr lang="en-US" altLang="en-US" sz="1800" dirty="0"/>
              <a:t> </a:t>
            </a:r>
            <a:r>
              <a:rPr lang="en-US" altLang="en-US" sz="1800" dirty="0" err="1" smtClean="0"/>
              <a:t>tria</a:t>
            </a:r>
            <a:r>
              <a:rPr lang="en-US" altLang="en-US" sz="1800" dirty="0" smtClean="0"/>
              <a:t>(2,nelem</a:t>
            </a:r>
            <a:r>
              <a:rPr lang="en-US" altLang="en-US" sz="1800" dirty="0"/>
              <a:t>)==</a:t>
            </a:r>
            <a:r>
              <a:rPr lang="en-US" altLang="en-US" sz="1800" dirty="0" smtClean="0"/>
              <a:t>node2.or. </a:t>
            </a:r>
            <a:r>
              <a:rPr lang="en-US" altLang="en-US" sz="1800" dirty="0" err="1" smtClean="0"/>
              <a:t>tria</a:t>
            </a:r>
            <a:r>
              <a:rPr lang="en-US" altLang="en-US" sz="1800" dirty="0" smtClean="0"/>
              <a:t>(3,nelem</a:t>
            </a:r>
            <a:r>
              <a:rPr lang="en-US" altLang="en-US" sz="1800" dirty="0"/>
              <a:t>)==</a:t>
            </a:r>
            <a:r>
              <a:rPr lang="en-US" altLang="en-US" sz="1800" dirty="0" smtClean="0"/>
              <a:t>node2)) then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en-US" sz="1800" dirty="0" smtClean="0"/>
              <a:t>        ic3(</a:t>
            </a:r>
            <a:r>
              <a:rPr lang="en-US" altLang="en-US" sz="1800" dirty="0" err="1" smtClean="0"/>
              <a:t>j,i</a:t>
            </a:r>
            <a:r>
              <a:rPr lang="en-US" altLang="en-US" sz="1800" dirty="0" smtClean="0"/>
              <a:t>)=</a:t>
            </a:r>
            <a:r>
              <a:rPr lang="en-US" altLang="en-US" sz="1800" dirty="0" err="1"/>
              <a:t>nelem</a:t>
            </a:r>
            <a:r>
              <a:rPr lang="en-US" altLang="en-US" sz="1800" dirty="0"/>
              <a:t>; </a:t>
            </a:r>
            <a:r>
              <a:rPr lang="en-US" altLang="en-US" sz="1800" dirty="0" smtClean="0"/>
              <a:t>exit;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en-US" sz="1800" dirty="0"/>
              <a:t> </a:t>
            </a:r>
            <a:r>
              <a:rPr lang="en-US" altLang="en-US" sz="1800" dirty="0" smtClean="0"/>
              <a:t>   </a:t>
            </a:r>
            <a:r>
              <a:rPr lang="en-US" altLang="en-US" sz="1800" dirty="0" err="1" smtClean="0"/>
              <a:t>endif</a:t>
            </a:r>
            <a:endParaRPr lang="en-US" altLang="en-US" sz="1800" dirty="0"/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en-US" sz="1800" dirty="0"/>
              <a:t>  </a:t>
            </a:r>
            <a:r>
              <a:rPr lang="en-US" altLang="en-US" sz="1800" dirty="0" err="1" smtClean="0"/>
              <a:t>enddo</a:t>
            </a:r>
            <a:r>
              <a:rPr lang="en-US" altLang="en-US" sz="1800" dirty="0" smtClean="0"/>
              <a:t> !k</a:t>
            </a:r>
            <a:endParaRPr lang="en-US" altLang="en-US" sz="1800" dirty="0"/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en-US" sz="1800" dirty="0" err="1"/>
              <a:t>e</a:t>
            </a:r>
            <a:r>
              <a:rPr lang="en-US" altLang="en-US" sz="1800" dirty="0" err="1" smtClean="0"/>
              <a:t>nddo</a:t>
            </a:r>
            <a:r>
              <a:rPr lang="en-US" altLang="en-US" sz="1800" dirty="0" smtClean="0"/>
              <a:t> !j=1,3</a:t>
            </a:r>
            <a:endParaRPr lang="en-US" altLang="en-US" sz="1800" dirty="0"/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en-US" sz="1800" dirty="0" err="1"/>
              <a:t>enddo</a:t>
            </a:r>
            <a:r>
              <a:rPr lang="en-US" altLang="en-US" sz="1800" dirty="0"/>
              <a:t> </a:t>
            </a:r>
            <a:r>
              <a:rPr lang="en-US" altLang="en-US" sz="1800" dirty="0" smtClean="0"/>
              <a:t> !</a:t>
            </a:r>
            <a:r>
              <a:rPr lang="en-US" altLang="en-US" sz="1800" dirty="0" err="1" smtClean="0"/>
              <a:t>i</a:t>
            </a:r>
            <a:endParaRPr lang="en-US" altLang="en-US" sz="1800" dirty="0"/>
          </a:p>
        </p:txBody>
      </p:sp>
      <p:grpSp>
        <p:nvGrpSpPr>
          <p:cNvPr id="203806" name="Group 2078"/>
          <p:cNvGrpSpPr>
            <a:grpSpLocks/>
          </p:cNvGrpSpPr>
          <p:nvPr/>
        </p:nvGrpSpPr>
        <p:grpSpPr bwMode="auto">
          <a:xfrm>
            <a:off x="9619483" y="4724400"/>
            <a:ext cx="2571751" cy="2133600"/>
            <a:chOff x="4080" y="2208"/>
            <a:chExt cx="1620" cy="1344"/>
          </a:xfrm>
        </p:grpSpPr>
        <p:sp>
          <p:nvSpPr>
            <p:cNvPr id="203798" name="Freeform 2070"/>
            <p:cNvSpPr>
              <a:spLocks/>
            </p:cNvSpPr>
            <p:nvPr/>
          </p:nvSpPr>
          <p:spPr bwMode="auto">
            <a:xfrm>
              <a:off x="4320" y="2304"/>
              <a:ext cx="912" cy="816"/>
            </a:xfrm>
            <a:custGeom>
              <a:avLst/>
              <a:gdLst>
                <a:gd name="T0" fmla="*/ 0 w 912"/>
                <a:gd name="T1" fmla="*/ 672 h 816"/>
                <a:gd name="T2" fmla="*/ 576 w 912"/>
                <a:gd name="T3" fmla="*/ 0 h 816"/>
                <a:gd name="T4" fmla="*/ 912 w 912"/>
                <a:gd name="T5" fmla="*/ 816 h 816"/>
                <a:gd name="T6" fmla="*/ 0 w 912"/>
                <a:gd name="T7" fmla="*/ 672 h 8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12" h="816">
                  <a:moveTo>
                    <a:pt x="0" y="672"/>
                  </a:moveTo>
                  <a:lnTo>
                    <a:pt x="576" y="0"/>
                  </a:lnTo>
                  <a:lnTo>
                    <a:pt x="912" y="816"/>
                  </a:lnTo>
                  <a:lnTo>
                    <a:pt x="0" y="672"/>
                  </a:lnTo>
                  <a:close/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2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3799" name="Freeform 2071"/>
            <p:cNvSpPr>
              <a:spLocks/>
            </p:cNvSpPr>
            <p:nvPr/>
          </p:nvSpPr>
          <p:spPr bwMode="auto">
            <a:xfrm>
              <a:off x="4080" y="2208"/>
              <a:ext cx="816" cy="768"/>
            </a:xfrm>
            <a:custGeom>
              <a:avLst/>
              <a:gdLst>
                <a:gd name="T0" fmla="*/ 240 w 816"/>
                <a:gd name="T1" fmla="*/ 768 h 768"/>
                <a:gd name="T2" fmla="*/ 0 w 816"/>
                <a:gd name="T3" fmla="*/ 0 h 768"/>
                <a:gd name="T4" fmla="*/ 816 w 816"/>
                <a:gd name="T5" fmla="*/ 96 h 7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16" h="768">
                  <a:moveTo>
                    <a:pt x="240" y="768"/>
                  </a:moveTo>
                  <a:lnTo>
                    <a:pt x="0" y="0"/>
                  </a:lnTo>
                  <a:lnTo>
                    <a:pt x="816" y="96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3800" name="Freeform 2072"/>
            <p:cNvSpPr>
              <a:spLocks/>
            </p:cNvSpPr>
            <p:nvPr/>
          </p:nvSpPr>
          <p:spPr bwMode="auto">
            <a:xfrm>
              <a:off x="4896" y="2304"/>
              <a:ext cx="720" cy="816"/>
            </a:xfrm>
            <a:custGeom>
              <a:avLst/>
              <a:gdLst>
                <a:gd name="T0" fmla="*/ 0 w 720"/>
                <a:gd name="T1" fmla="*/ 0 h 816"/>
                <a:gd name="T2" fmla="*/ 720 w 720"/>
                <a:gd name="T3" fmla="*/ 240 h 816"/>
                <a:gd name="T4" fmla="*/ 336 w 720"/>
                <a:gd name="T5" fmla="*/ 816 h 8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20" h="816">
                  <a:moveTo>
                    <a:pt x="0" y="0"/>
                  </a:moveTo>
                  <a:lnTo>
                    <a:pt x="720" y="240"/>
                  </a:lnTo>
                  <a:lnTo>
                    <a:pt x="336" y="816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3801" name="Freeform 2073"/>
            <p:cNvSpPr>
              <a:spLocks/>
            </p:cNvSpPr>
            <p:nvPr/>
          </p:nvSpPr>
          <p:spPr bwMode="auto">
            <a:xfrm>
              <a:off x="4320" y="2976"/>
              <a:ext cx="912" cy="576"/>
            </a:xfrm>
            <a:custGeom>
              <a:avLst/>
              <a:gdLst>
                <a:gd name="T0" fmla="*/ 912 w 912"/>
                <a:gd name="T1" fmla="*/ 144 h 576"/>
                <a:gd name="T2" fmla="*/ 384 w 912"/>
                <a:gd name="T3" fmla="*/ 576 h 576"/>
                <a:gd name="T4" fmla="*/ 0 w 912"/>
                <a:gd name="T5" fmla="*/ 0 h 5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12" h="576">
                  <a:moveTo>
                    <a:pt x="912" y="144"/>
                  </a:moveTo>
                  <a:lnTo>
                    <a:pt x="384" y="576"/>
                  </a:lnTo>
                  <a:lnTo>
                    <a:pt x="0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3802" name="Text Box 2074"/>
            <p:cNvSpPr txBox="1">
              <a:spLocks noChangeArrowheads="1"/>
            </p:cNvSpPr>
            <p:nvPr/>
          </p:nvSpPr>
          <p:spPr bwMode="auto">
            <a:xfrm>
              <a:off x="4646" y="3072"/>
              <a:ext cx="190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/>
                <a:t>1</a:t>
              </a:r>
            </a:p>
          </p:txBody>
        </p:sp>
        <p:sp>
          <p:nvSpPr>
            <p:cNvPr id="203803" name="Text Box 2075"/>
            <p:cNvSpPr txBox="1">
              <a:spLocks noChangeArrowheads="1"/>
            </p:cNvSpPr>
            <p:nvPr/>
          </p:nvSpPr>
          <p:spPr bwMode="auto">
            <a:xfrm>
              <a:off x="5016" y="2523"/>
              <a:ext cx="684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dirty="0" smtClean="0"/>
                <a:t>2 (</a:t>
              </a:r>
              <a:r>
                <a:rPr lang="en-US" altLang="en-US" dirty="0" err="1" smtClean="0"/>
                <a:t>nelem</a:t>
              </a:r>
              <a:r>
                <a:rPr lang="en-US" altLang="en-US" dirty="0" smtClean="0"/>
                <a:t>)</a:t>
              </a:r>
              <a:endParaRPr lang="en-US" altLang="en-US" dirty="0"/>
            </a:p>
          </p:txBody>
        </p:sp>
        <p:sp>
          <p:nvSpPr>
            <p:cNvPr id="203804" name="Text Box 2076"/>
            <p:cNvSpPr txBox="1">
              <a:spLocks noChangeArrowheads="1"/>
            </p:cNvSpPr>
            <p:nvPr/>
          </p:nvSpPr>
          <p:spPr bwMode="auto">
            <a:xfrm>
              <a:off x="4320" y="2352"/>
              <a:ext cx="190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/>
                <a:t>3</a:t>
              </a:r>
            </a:p>
          </p:txBody>
        </p:sp>
        <p:sp>
          <p:nvSpPr>
            <p:cNvPr id="203805" name="Text Box 2077"/>
            <p:cNvSpPr txBox="1">
              <a:spLocks noChangeArrowheads="1"/>
            </p:cNvSpPr>
            <p:nvPr/>
          </p:nvSpPr>
          <p:spPr bwMode="auto">
            <a:xfrm>
              <a:off x="4742" y="2570"/>
              <a:ext cx="150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i="1">
                  <a:solidFill>
                    <a:srgbClr val="FF0000"/>
                  </a:solidFill>
                </a:rPr>
                <a:t>i</a:t>
              </a:r>
            </a:p>
          </p:txBody>
        </p:sp>
      </p:grpSp>
      <p:sp>
        <p:nvSpPr>
          <p:cNvPr id="2" name="TextBox 1"/>
          <p:cNvSpPr txBox="1"/>
          <p:nvPr/>
        </p:nvSpPr>
        <p:spPr>
          <a:xfrm>
            <a:off x="11409413" y="6092586"/>
            <a:ext cx="7825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node1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10529937" y="4515127"/>
            <a:ext cx="7825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node2</a:t>
            </a:r>
            <a:endParaRPr lang="en-US" dirty="0"/>
          </a:p>
        </p:txBody>
      </p:sp>
      <p:grpSp>
        <p:nvGrpSpPr>
          <p:cNvPr id="15" name="Group 14"/>
          <p:cNvGrpSpPr/>
          <p:nvPr/>
        </p:nvGrpSpPr>
        <p:grpSpPr>
          <a:xfrm>
            <a:off x="9177750" y="1564948"/>
            <a:ext cx="2680515" cy="1611186"/>
            <a:chOff x="6054212" y="618803"/>
            <a:chExt cx="3581022" cy="2124947"/>
          </a:xfrm>
        </p:grpSpPr>
        <p:sp>
          <p:nvSpPr>
            <p:cNvPr id="16" name="Isosceles Triangle 15"/>
            <p:cNvSpPr/>
            <p:nvPr/>
          </p:nvSpPr>
          <p:spPr>
            <a:xfrm>
              <a:off x="6268883" y="618803"/>
              <a:ext cx="3314700" cy="1706880"/>
            </a:xfrm>
            <a:prstGeom prst="triangle">
              <a:avLst>
                <a:gd name="adj" fmla="val 24863"/>
              </a:avLst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20170" tIns="60085" rIns="120170" bIns="60085" rtlCol="0" anchor="ctr"/>
            <a:lstStyle/>
            <a:p>
              <a:pPr algn="ctr"/>
              <a:endParaRPr lang="en-US"/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6054212" y="2244217"/>
              <a:ext cx="332455" cy="336787"/>
            </a:xfrm>
            <a:prstGeom prst="rect">
              <a:avLst/>
            </a:prstGeom>
            <a:noFill/>
          </p:spPr>
          <p:txBody>
            <a:bodyPr wrap="none" lIns="120170" tIns="60085" rIns="120170" bIns="60085" rtlCol="0">
              <a:spAutoFit/>
            </a:bodyPr>
            <a:lstStyle/>
            <a:p>
              <a:r>
                <a:rPr lang="en-US" sz="1400" dirty="0" smtClean="0"/>
                <a:t>1</a:t>
              </a:r>
              <a:endParaRPr lang="en-US" sz="1400" dirty="0"/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9302779" y="2325683"/>
              <a:ext cx="332455" cy="336787"/>
            </a:xfrm>
            <a:prstGeom prst="rect">
              <a:avLst/>
            </a:prstGeom>
            <a:noFill/>
          </p:spPr>
          <p:txBody>
            <a:bodyPr wrap="none" lIns="120170" tIns="60085" rIns="120170" bIns="60085" rtlCol="0">
              <a:spAutoFit/>
            </a:bodyPr>
            <a:lstStyle/>
            <a:p>
              <a:r>
                <a:rPr lang="en-US" sz="1400" dirty="0"/>
                <a:t>2</a:t>
              </a: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8174978" y="1071194"/>
              <a:ext cx="696337" cy="336787"/>
            </a:xfrm>
            <a:prstGeom prst="rect">
              <a:avLst/>
            </a:prstGeom>
            <a:noFill/>
          </p:spPr>
          <p:txBody>
            <a:bodyPr wrap="none" lIns="120170" tIns="60085" rIns="120170" bIns="60085" rtlCol="0">
              <a:spAutoFit/>
            </a:bodyPr>
            <a:lstStyle/>
            <a:p>
              <a:r>
                <a:rPr lang="en-US" sz="1400" dirty="0" smtClean="0"/>
                <a:t>Side 1</a:t>
              </a:r>
              <a:endParaRPr lang="en-US" sz="1400" dirty="0"/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6104017" y="1263034"/>
              <a:ext cx="696337" cy="336787"/>
            </a:xfrm>
            <a:prstGeom prst="rect">
              <a:avLst/>
            </a:prstGeom>
            <a:noFill/>
          </p:spPr>
          <p:txBody>
            <a:bodyPr wrap="none" lIns="120170" tIns="60085" rIns="120170" bIns="60085" rtlCol="0">
              <a:spAutoFit/>
            </a:bodyPr>
            <a:lstStyle/>
            <a:p>
              <a:r>
                <a:rPr lang="en-US" sz="1400" dirty="0" smtClean="0"/>
                <a:t>Side 2</a:t>
              </a:r>
              <a:endParaRPr lang="en-US" sz="1400" dirty="0"/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7363338" y="2406963"/>
              <a:ext cx="696337" cy="336787"/>
            </a:xfrm>
            <a:prstGeom prst="rect">
              <a:avLst/>
            </a:prstGeom>
            <a:noFill/>
          </p:spPr>
          <p:txBody>
            <a:bodyPr wrap="none" lIns="120170" tIns="60085" rIns="120170" bIns="60085" rtlCol="0">
              <a:spAutoFit/>
            </a:bodyPr>
            <a:lstStyle/>
            <a:p>
              <a:r>
                <a:rPr lang="en-US" sz="1400" dirty="0" smtClean="0"/>
                <a:t>Side 3</a:t>
              </a:r>
              <a:endParaRPr lang="en-US" sz="1400" dirty="0"/>
            </a:p>
          </p:txBody>
        </p:sp>
        <p:sp>
          <p:nvSpPr>
            <p:cNvPr id="22" name="Arc 21"/>
            <p:cNvSpPr/>
            <p:nvPr/>
          </p:nvSpPr>
          <p:spPr>
            <a:xfrm rot="7388098">
              <a:off x="6951287" y="803301"/>
              <a:ext cx="975360" cy="1371600"/>
            </a:xfrm>
            <a:prstGeom prst="arc">
              <a:avLst/>
            </a:prstGeom>
            <a:ln>
              <a:solidFill>
                <a:schemeClr val="tx1"/>
              </a:solidFill>
              <a:headEnd type="triangl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lIns="120170" tIns="60085" rIns="120170" bIns="60085" rtlCol="0" anchor="ctr"/>
            <a:lstStyle/>
            <a:p>
              <a:pPr algn="ctr"/>
              <a:endParaRPr lang="en-US"/>
            </a:p>
          </p:txBody>
        </p:sp>
      </p:grpSp>
      <p:sp>
        <p:nvSpPr>
          <p:cNvPr id="23" name="TextBox 22"/>
          <p:cNvSpPr txBox="1"/>
          <p:nvPr/>
        </p:nvSpPr>
        <p:spPr>
          <a:xfrm>
            <a:off x="9828401" y="1573146"/>
            <a:ext cx="28725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3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9490436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826" name="Rectangle 2"/>
          <p:cNvSpPr>
            <a:spLocks noGrp="1" noChangeArrowheads="1"/>
          </p:cNvSpPr>
          <p:nvPr>
            <p:ph type="title"/>
          </p:nvPr>
        </p:nvSpPr>
        <p:spPr>
          <a:xfrm>
            <a:off x="3352800" y="152400"/>
            <a:ext cx="5638800" cy="457200"/>
          </a:xfrm>
        </p:spPr>
        <p:txBody>
          <a:bodyPr/>
          <a:lstStyle/>
          <a:p>
            <a:r>
              <a:rPr lang="en-US" altLang="en-US" sz="2400" b="1" dirty="0"/>
              <a:t>Example 3: Enumerate all </a:t>
            </a:r>
            <a:r>
              <a:rPr lang="en-US" altLang="en-US" sz="2400" b="1" dirty="0" smtClean="0"/>
              <a:t>sides </a:t>
            </a:r>
            <a:r>
              <a:rPr lang="en-US" altLang="en-US" sz="2400" b="1" dirty="0"/>
              <a:t>of a grid</a:t>
            </a:r>
          </a:p>
        </p:txBody>
      </p:sp>
      <p:sp>
        <p:nvSpPr>
          <p:cNvPr id="2058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17600" y="792018"/>
            <a:ext cx="10631055" cy="5715000"/>
          </a:xfrm>
        </p:spPr>
        <p:txBody>
          <a:bodyPr>
            <a:normAutofit fontScale="92500" lnSpcReduction="20000"/>
          </a:bodyPr>
          <a:lstStyle/>
          <a:p>
            <a:pPr>
              <a:buFontTx/>
              <a:buNone/>
            </a:pPr>
            <a:r>
              <a:rPr lang="en-US" altLang="en-US" dirty="0" smtClean="0"/>
              <a:t>ic3(1:3,1:ne) </a:t>
            </a:r>
            <a:r>
              <a:rPr lang="en-US" altLang="en-US" dirty="0" smtClean="0"/>
              <a:t> now stores </a:t>
            </a:r>
            <a:r>
              <a:rPr lang="en-US" altLang="en-US" dirty="0"/>
              <a:t>the </a:t>
            </a:r>
            <a:r>
              <a:rPr lang="en-US" altLang="en-US" dirty="0" err="1" smtClean="0"/>
              <a:t>elem-elem</a:t>
            </a:r>
            <a:r>
              <a:rPr lang="en-US" altLang="en-US" dirty="0" smtClean="0"/>
              <a:t> neighborhood </a:t>
            </a:r>
            <a:r>
              <a:rPr lang="en-US" altLang="en-US" dirty="0"/>
              <a:t>info. </a:t>
            </a:r>
          </a:p>
          <a:p>
            <a:pPr>
              <a:buFontTx/>
              <a:buNone/>
            </a:pPr>
            <a:r>
              <a:rPr lang="en-US" altLang="en-US" dirty="0"/>
              <a:t>Let </a:t>
            </a:r>
            <a:r>
              <a:rPr lang="en-US" altLang="en-US" dirty="0" smtClean="0"/>
              <a:t>Tab(1:2,1:nsmax) </a:t>
            </a:r>
            <a:r>
              <a:rPr lang="en-US" altLang="en-US" dirty="0"/>
              <a:t>store the </a:t>
            </a:r>
            <a:r>
              <a:rPr lang="en-US" altLang="en-US" dirty="0" smtClean="0"/>
              <a:t>2 side </a:t>
            </a:r>
            <a:r>
              <a:rPr lang="en-US" altLang="en-US" dirty="0"/>
              <a:t>nodes.</a:t>
            </a:r>
          </a:p>
          <a:p>
            <a:pPr>
              <a:buFontTx/>
              <a:buNone/>
            </a:pPr>
            <a:endParaRPr lang="en-US" altLang="en-US" dirty="0" smtClean="0"/>
          </a:p>
          <a:p>
            <a:pPr>
              <a:buFontTx/>
              <a:buNone/>
            </a:pPr>
            <a:r>
              <a:rPr lang="en-US" altLang="en-US" dirty="0"/>
              <a:t>n</a:t>
            </a:r>
            <a:r>
              <a:rPr lang="en-US" altLang="en-US" dirty="0" smtClean="0"/>
              <a:t>s=0 !# of sides</a:t>
            </a:r>
            <a:endParaRPr lang="en-US" altLang="en-US" dirty="0"/>
          </a:p>
          <a:p>
            <a:pPr>
              <a:buFontTx/>
              <a:buNone/>
            </a:pPr>
            <a:r>
              <a:rPr lang="en-US" altLang="en-US" dirty="0"/>
              <a:t>do </a:t>
            </a:r>
            <a:r>
              <a:rPr lang="en-US" altLang="en-US" dirty="0" err="1"/>
              <a:t>i</a:t>
            </a:r>
            <a:r>
              <a:rPr lang="en-US" altLang="en-US" dirty="0"/>
              <a:t>=1,ne</a:t>
            </a:r>
          </a:p>
          <a:p>
            <a:pPr>
              <a:buFontTx/>
              <a:buNone/>
            </a:pPr>
            <a:r>
              <a:rPr lang="en-US" altLang="en-US" dirty="0"/>
              <a:t>do </a:t>
            </a:r>
            <a:r>
              <a:rPr lang="en-US" altLang="en-US" dirty="0" smtClean="0"/>
              <a:t>j=1,3 !sides</a:t>
            </a:r>
          </a:p>
          <a:p>
            <a:pPr>
              <a:buNone/>
            </a:pPr>
            <a:r>
              <a:rPr lang="en-US" altLang="en-US" dirty="0"/>
              <a:t> </a:t>
            </a:r>
            <a:r>
              <a:rPr lang="en-US" altLang="en-US" dirty="0" smtClean="0"/>
              <a:t> node1=</a:t>
            </a:r>
            <a:r>
              <a:rPr lang="en-US" altLang="en-US" dirty="0" err="1" smtClean="0"/>
              <a:t>tria</a:t>
            </a:r>
            <a:r>
              <a:rPr lang="en-US" altLang="en-US" dirty="0" smtClean="0"/>
              <a:t>(</a:t>
            </a:r>
            <a:r>
              <a:rPr lang="en-US" altLang="en-US" dirty="0" err="1" smtClean="0"/>
              <a:t>nx</a:t>
            </a:r>
            <a:r>
              <a:rPr lang="en-US" altLang="en-US" dirty="0" smtClean="0"/>
              <a:t>(j,1),</a:t>
            </a:r>
            <a:r>
              <a:rPr lang="en-US" altLang="en-US" dirty="0"/>
              <a:t>i) </a:t>
            </a:r>
            <a:r>
              <a:rPr lang="en-US" altLang="en-US" dirty="0" smtClean="0"/>
              <a:t>!start </a:t>
            </a:r>
            <a:r>
              <a:rPr lang="en-US" altLang="en-US" dirty="0"/>
              <a:t>nodes of </a:t>
            </a:r>
            <a:r>
              <a:rPr lang="en-US" altLang="en-US" dirty="0" smtClean="0"/>
              <a:t>side </a:t>
            </a:r>
            <a:r>
              <a:rPr lang="en-US" altLang="en-US" dirty="0"/>
              <a:t>j</a:t>
            </a:r>
          </a:p>
          <a:p>
            <a:pPr>
              <a:buNone/>
            </a:pPr>
            <a:r>
              <a:rPr lang="en-US" altLang="en-US" dirty="0"/>
              <a:t>  </a:t>
            </a:r>
            <a:r>
              <a:rPr lang="en-US" altLang="en-US" dirty="0" smtClean="0"/>
              <a:t>node2=</a:t>
            </a:r>
            <a:r>
              <a:rPr lang="en-US" altLang="en-US" dirty="0" err="1" smtClean="0"/>
              <a:t>tria</a:t>
            </a:r>
            <a:r>
              <a:rPr lang="en-US" altLang="en-US" dirty="0" smtClean="0"/>
              <a:t>(</a:t>
            </a:r>
            <a:r>
              <a:rPr lang="en-US" altLang="en-US" dirty="0" err="1" smtClean="0"/>
              <a:t>nx</a:t>
            </a:r>
            <a:r>
              <a:rPr lang="en-US" altLang="en-US" dirty="0" smtClean="0"/>
              <a:t>(j,2),</a:t>
            </a:r>
            <a:r>
              <a:rPr lang="en-US" altLang="en-US" dirty="0"/>
              <a:t>i</a:t>
            </a:r>
            <a:r>
              <a:rPr lang="en-US" altLang="en-US" dirty="0" smtClean="0"/>
              <a:t>)</a:t>
            </a:r>
            <a:endParaRPr lang="en-US" altLang="en-US" dirty="0"/>
          </a:p>
          <a:p>
            <a:pPr>
              <a:buFontTx/>
              <a:buNone/>
            </a:pPr>
            <a:r>
              <a:rPr lang="en-US" altLang="en-US" dirty="0"/>
              <a:t>  </a:t>
            </a:r>
            <a:r>
              <a:rPr lang="en-US" altLang="en-US" dirty="0" smtClean="0"/>
              <a:t>if(ic3(</a:t>
            </a:r>
            <a:r>
              <a:rPr lang="en-US" altLang="en-US" dirty="0" err="1" smtClean="0"/>
              <a:t>j,i</a:t>
            </a:r>
            <a:r>
              <a:rPr lang="en-US" altLang="en-US" dirty="0" smtClean="0"/>
              <a:t>)=</a:t>
            </a:r>
            <a:r>
              <a:rPr lang="en-US" altLang="en-US" dirty="0" smtClean="0">
                <a:latin typeface="Symbol" panose="05050102010706020507" pitchFamily="18" charset="2"/>
              </a:rPr>
              <a:t>0</a:t>
            </a:r>
            <a:r>
              <a:rPr lang="en-US" altLang="en-US" dirty="0" smtClean="0"/>
              <a:t>.or.ic3(</a:t>
            </a:r>
            <a:r>
              <a:rPr lang="en-US" altLang="en-US" dirty="0" err="1" smtClean="0"/>
              <a:t>j,i</a:t>
            </a:r>
            <a:r>
              <a:rPr lang="en-US" altLang="en-US" dirty="0" smtClean="0"/>
              <a:t>)&gt;</a:t>
            </a:r>
            <a:r>
              <a:rPr lang="en-US" altLang="en-US" dirty="0" err="1"/>
              <a:t>i</a:t>
            </a:r>
            <a:r>
              <a:rPr lang="en-US" altLang="en-US" dirty="0" smtClean="0"/>
              <a:t>) then !new side</a:t>
            </a:r>
            <a:endParaRPr lang="en-US" altLang="en-US" dirty="0"/>
          </a:p>
          <a:p>
            <a:pPr>
              <a:buFontTx/>
              <a:buNone/>
            </a:pPr>
            <a:r>
              <a:rPr lang="en-US" altLang="en-US" dirty="0"/>
              <a:t>	 </a:t>
            </a:r>
            <a:r>
              <a:rPr lang="en-US" altLang="en-US" dirty="0" smtClean="0"/>
              <a:t> ns=ns+1</a:t>
            </a:r>
            <a:r>
              <a:rPr lang="en-US" altLang="en-US" dirty="0"/>
              <a:t>; </a:t>
            </a:r>
            <a:endParaRPr lang="en-US" altLang="en-US" dirty="0" smtClean="0"/>
          </a:p>
          <a:p>
            <a:pPr>
              <a:buFontTx/>
              <a:buNone/>
            </a:pPr>
            <a:r>
              <a:rPr lang="en-US" altLang="en-US" dirty="0"/>
              <a:t> </a:t>
            </a:r>
            <a:r>
              <a:rPr lang="en-US" altLang="en-US" dirty="0" smtClean="0"/>
              <a:t>    Tab(1,ns)=</a:t>
            </a:r>
            <a:r>
              <a:rPr lang="en-US" altLang="en-US" dirty="0"/>
              <a:t>node1; </a:t>
            </a:r>
            <a:r>
              <a:rPr lang="en-US" altLang="en-US" dirty="0" smtClean="0"/>
              <a:t>Tab(2,ns)=node2</a:t>
            </a:r>
          </a:p>
          <a:p>
            <a:pPr>
              <a:buFontTx/>
              <a:buNone/>
            </a:pPr>
            <a:r>
              <a:rPr lang="en-US" altLang="en-US" dirty="0"/>
              <a:t> </a:t>
            </a:r>
            <a:r>
              <a:rPr lang="en-US" altLang="en-US" dirty="0" smtClean="0"/>
              <a:t> </a:t>
            </a:r>
            <a:r>
              <a:rPr lang="en-US" altLang="en-US" dirty="0" err="1" smtClean="0"/>
              <a:t>endif</a:t>
            </a:r>
            <a:endParaRPr lang="en-US" altLang="en-US" dirty="0"/>
          </a:p>
          <a:p>
            <a:pPr>
              <a:buFontTx/>
              <a:buNone/>
            </a:pPr>
            <a:r>
              <a:rPr lang="en-US" altLang="en-US" dirty="0" err="1"/>
              <a:t>e</a:t>
            </a:r>
            <a:r>
              <a:rPr lang="en-US" altLang="en-US" dirty="0" err="1" smtClean="0"/>
              <a:t>nddo</a:t>
            </a:r>
            <a:r>
              <a:rPr lang="en-US" altLang="en-US" dirty="0" smtClean="0"/>
              <a:t> !j</a:t>
            </a:r>
            <a:endParaRPr lang="en-US" altLang="en-US" dirty="0"/>
          </a:p>
          <a:p>
            <a:pPr>
              <a:buFontTx/>
              <a:buNone/>
            </a:pPr>
            <a:r>
              <a:rPr lang="en-US" altLang="en-US" dirty="0" err="1"/>
              <a:t>enddo</a:t>
            </a:r>
            <a:r>
              <a:rPr lang="en-US" altLang="en-US" dirty="0"/>
              <a:t> </a:t>
            </a:r>
            <a:r>
              <a:rPr lang="en-US" altLang="en-US" dirty="0" smtClean="0"/>
              <a:t> !</a:t>
            </a:r>
            <a:r>
              <a:rPr lang="en-US" altLang="en-US" dirty="0" err="1" smtClean="0"/>
              <a:t>i</a:t>
            </a:r>
            <a:endParaRPr lang="en-US" altLang="en-US" dirty="0"/>
          </a:p>
        </p:txBody>
      </p:sp>
      <p:grpSp>
        <p:nvGrpSpPr>
          <p:cNvPr id="4" name="Group 2078"/>
          <p:cNvGrpSpPr>
            <a:grpSpLocks/>
          </p:cNvGrpSpPr>
          <p:nvPr/>
        </p:nvGrpSpPr>
        <p:grpSpPr bwMode="auto">
          <a:xfrm>
            <a:off x="9277737" y="4465782"/>
            <a:ext cx="2438401" cy="2133600"/>
            <a:chOff x="4080" y="2208"/>
            <a:chExt cx="1536" cy="1344"/>
          </a:xfrm>
        </p:grpSpPr>
        <p:sp>
          <p:nvSpPr>
            <p:cNvPr id="5" name="Freeform 2070"/>
            <p:cNvSpPr>
              <a:spLocks/>
            </p:cNvSpPr>
            <p:nvPr/>
          </p:nvSpPr>
          <p:spPr bwMode="auto">
            <a:xfrm>
              <a:off x="4320" y="2304"/>
              <a:ext cx="912" cy="816"/>
            </a:xfrm>
            <a:custGeom>
              <a:avLst/>
              <a:gdLst>
                <a:gd name="T0" fmla="*/ 0 w 912"/>
                <a:gd name="T1" fmla="*/ 672 h 816"/>
                <a:gd name="T2" fmla="*/ 576 w 912"/>
                <a:gd name="T3" fmla="*/ 0 h 816"/>
                <a:gd name="T4" fmla="*/ 912 w 912"/>
                <a:gd name="T5" fmla="*/ 816 h 816"/>
                <a:gd name="T6" fmla="*/ 0 w 912"/>
                <a:gd name="T7" fmla="*/ 672 h 8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12" h="816">
                  <a:moveTo>
                    <a:pt x="0" y="672"/>
                  </a:moveTo>
                  <a:lnTo>
                    <a:pt x="576" y="0"/>
                  </a:lnTo>
                  <a:lnTo>
                    <a:pt x="912" y="816"/>
                  </a:lnTo>
                  <a:lnTo>
                    <a:pt x="0" y="672"/>
                  </a:lnTo>
                  <a:close/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2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6" name="Freeform 2071"/>
            <p:cNvSpPr>
              <a:spLocks/>
            </p:cNvSpPr>
            <p:nvPr/>
          </p:nvSpPr>
          <p:spPr bwMode="auto">
            <a:xfrm>
              <a:off x="4080" y="2208"/>
              <a:ext cx="816" cy="768"/>
            </a:xfrm>
            <a:custGeom>
              <a:avLst/>
              <a:gdLst>
                <a:gd name="T0" fmla="*/ 240 w 816"/>
                <a:gd name="T1" fmla="*/ 768 h 768"/>
                <a:gd name="T2" fmla="*/ 0 w 816"/>
                <a:gd name="T3" fmla="*/ 0 h 768"/>
                <a:gd name="T4" fmla="*/ 816 w 816"/>
                <a:gd name="T5" fmla="*/ 96 h 7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16" h="768">
                  <a:moveTo>
                    <a:pt x="240" y="768"/>
                  </a:moveTo>
                  <a:lnTo>
                    <a:pt x="0" y="0"/>
                  </a:lnTo>
                  <a:lnTo>
                    <a:pt x="816" y="96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" name="Freeform 2072"/>
            <p:cNvSpPr>
              <a:spLocks/>
            </p:cNvSpPr>
            <p:nvPr/>
          </p:nvSpPr>
          <p:spPr bwMode="auto">
            <a:xfrm>
              <a:off x="4896" y="2304"/>
              <a:ext cx="720" cy="816"/>
            </a:xfrm>
            <a:custGeom>
              <a:avLst/>
              <a:gdLst>
                <a:gd name="T0" fmla="*/ 0 w 720"/>
                <a:gd name="T1" fmla="*/ 0 h 816"/>
                <a:gd name="T2" fmla="*/ 720 w 720"/>
                <a:gd name="T3" fmla="*/ 240 h 816"/>
                <a:gd name="T4" fmla="*/ 336 w 720"/>
                <a:gd name="T5" fmla="*/ 816 h 8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20" h="816">
                  <a:moveTo>
                    <a:pt x="0" y="0"/>
                  </a:moveTo>
                  <a:lnTo>
                    <a:pt x="720" y="240"/>
                  </a:lnTo>
                  <a:lnTo>
                    <a:pt x="336" y="816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" name="Freeform 2073"/>
            <p:cNvSpPr>
              <a:spLocks/>
            </p:cNvSpPr>
            <p:nvPr/>
          </p:nvSpPr>
          <p:spPr bwMode="auto">
            <a:xfrm>
              <a:off x="4320" y="2976"/>
              <a:ext cx="912" cy="576"/>
            </a:xfrm>
            <a:custGeom>
              <a:avLst/>
              <a:gdLst>
                <a:gd name="T0" fmla="*/ 912 w 912"/>
                <a:gd name="T1" fmla="*/ 144 h 576"/>
                <a:gd name="T2" fmla="*/ 384 w 912"/>
                <a:gd name="T3" fmla="*/ 576 h 576"/>
                <a:gd name="T4" fmla="*/ 0 w 912"/>
                <a:gd name="T5" fmla="*/ 0 h 5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12" h="576">
                  <a:moveTo>
                    <a:pt x="912" y="144"/>
                  </a:moveTo>
                  <a:lnTo>
                    <a:pt x="384" y="576"/>
                  </a:lnTo>
                  <a:lnTo>
                    <a:pt x="0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" name="Text Box 2074"/>
            <p:cNvSpPr txBox="1">
              <a:spLocks noChangeArrowheads="1"/>
            </p:cNvSpPr>
            <p:nvPr/>
          </p:nvSpPr>
          <p:spPr bwMode="auto">
            <a:xfrm>
              <a:off x="4646" y="3072"/>
              <a:ext cx="473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dirty="0" smtClean="0"/>
                <a:t>Side 1</a:t>
              </a:r>
              <a:endParaRPr lang="en-US" altLang="en-US" dirty="0"/>
            </a:p>
          </p:txBody>
        </p:sp>
        <p:sp>
          <p:nvSpPr>
            <p:cNvPr id="10" name="Text Box 2075"/>
            <p:cNvSpPr txBox="1">
              <a:spLocks noChangeArrowheads="1"/>
            </p:cNvSpPr>
            <p:nvPr/>
          </p:nvSpPr>
          <p:spPr bwMode="auto">
            <a:xfrm>
              <a:off x="5016" y="2523"/>
              <a:ext cx="473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dirty="0" smtClean="0"/>
                <a:t>Side 2</a:t>
              </a:r>
              <a:endParaRPr lang="en-US" altLang="en-US" dirty="0"/>
            </a:p>
          </p:txBody>
        </p:sp>
        <p:sp>
          <p:nvSpPr>
            <p:cNvPr id="11" name="Text Box 2076"/>
            <p:cNvSpPr txBox="1">
              <a:spLocks noChangeArrowheads="1"/>
            </p:cNvSpPr>
            <p:nvPr/>
          </p:nvSpPr>
          <p:spPr bwMode="auto">
            <a:xfrm>
              <a:off x="4320" y="2352"/>
              <a:ext cx="473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dirty="0" smtClean="0"/>
                <a:t>Side 3</a:t>
              </a:r>
              <a:endParaRPr lang="en-US" altLang="en-US" dirty="0"/>
            </a:p>
          </p:txBody>
        </p:sp>
        <p:sp>
          <p:nvSpPr>
            <p:cNvPr id="12" name="Text Box 2077"/>
            <p:cNvSpPr txBox="1">
              <a:spLocks noChangeArrowheads="1"/>
            </p:cNvSpPr>
            <p:nvPr/>
          </p:nvSpPr>
          <p:spPr bwMode="auto">
            <a:xfrm>
              <a:off x="4742" y="2570"/>
              <a:ext cx="150" cy="2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i="1">
                  <a:solidFill>
                    <a:srgbClr val="FF0000"/>
                  </a:solidFill>
                </a:rPr>
                <a:t>i</a:t>
              </a:r>
            </a:p>
          </p:txBody>
        </p:sp>
      </p:grpSp>
      <p:sp>
        <p:nvSpPr>
          <p:cNvPr id="13" name="TextBox 12"/>
          <p:cNvSpPr txBox="1"/>
          <p:nvPr/>
        </p:nvSpPr>
        <p:spPr>
          <a:xfrm>
            <a:off x="11067667" y="5833968"/>
            <a:ext cx="7825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node1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10188191" y="4256509"/>
            <a:ext cx="7825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node2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36861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010" name="Rectangle 2"/>
          <p:cNvSpPr>
            <a:spLocks noGrp="1" noChangeArrowheads="1"/>
          </p:cNvSpPr>
          <p:nvPr>
            <p:ph type="title"/>
          </p:nvPr>
        </p:nvSpPr>
        <p:spPr>
          <a:xfrm>
            <a:off x="2209800" y="76200"/>
            <a:ext cx="7772400" cy="533400"/>
          </a:xfrm>
        </p:spPr>
        <p:txBody>
          <a:bodyPr/>
          <a:lstStyle/>
          <a:p>
            <a:pPr eaLnBrk="1" hangingPunct="1">
              <a:defRPr/>
            </a:pPr>
            <a:r>
              <a:rPr lang="en-US" sz="3200" dirty="0"/>
              <a:t>Bad example 1</a:t>
            </a:r>
          </a:p>
        </p:txBody>
      </p:sp>
      <p:sp>
        <p:nvSpPr>
          <p:cNvPr id="3" name="Rectangle 2"/>
          <p:cNvSpPr/>
          <p:nvPr/>
        </p:nvSpPr>
        <p:spPr>
          <a:xfrm>
            <a:off x="1709172" y="800635"/>
            <a:ext cx="7467600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/>
              <a:t> 20 M = MOD(N,5)</a:t>
            </a:r>
          </a:p>
          <a:p>
            <a:r>
              <a:rPr lang="en-US" sz="2000" dirty="0"/>
              <a:t>      IF (M.EQ.0) GO TO 40</a:t>
            </a:r>
          </a:p>
          <a:p>
            <a:r>
              <a:rPr lang="en-US" sz="2000" dirty="0"/>
              <a:t>      DO 30 I = 1,M</a:t>
            </a:r>
          </a:p>
          <a:p>
            <a:r>
              <a:rPr lang="en-US" sz="2000" dirty="0"/>
              <a:t>          DX(I) = DA*DX(I)</a:t>
            </a:r>
          </a:p>
          <a:p>
            <a:r>
              <a:rPr lang="en-US" sz="2000" dirty="0"/>
              <a:t>   30 CONTINUE</a:t>
            </a:r>
          </a:p>
          <a:p>
            <a:r>
              <a:rPr lang="en-US" sz="2000" dirty="0"/>
              <a:t>      IF (N.LT.5) RETURN</a:t>
            </a:r>
          </a:p>
          <a:p>
            <a:r>
              <a:rPr lang="en-US" sz="2000" dirty="0"/>
              <a:t>   40 MP1 = M + 1</a:t>
            </a:r>
          </a:p>
          <a:p>
            <a:r>
              <a:rPr lang="en-US" sz="2000" dirty="0"/>
              <a:t>      DO 50 I = MP1,N,5</a:t>
            </a:r>
          </a:p>
          <a:p>
            <a:r>
              <a:rPr lang="en-US" sz="2000" dirty="0"/>
              <a:t>          DX(I) = DA*DX(I)</a:t>
            </a:r>
          </a:p>
          <a:p>
            <a:r>
              <a:rPr lang="en-US" sz="2000" dirty="0"/>
              <a:t>          DX(I+1) = DA*DX(I+1)</a:t>
            </a:r>
          </a:p>
          <a:p>
            <a:r>
              <a:rPr lang="en-US" sz="2000" dirty="0"/>
              <a:t>          DX(I+2) = DA*DX(I+2)</a:t>
            </a:r>
          </a:p>
          <a:p>
            <a:r>
              <a:rPr lang="en-US" sz="2000" dirty="0"/>
              <a:t>          DX(I+3) = DA*DX(I+3)</a:t>
            </a:r>
          </a:p>
          <a:p>
            <a:r>
              <a:rPr lang="en-US" sz="2000" dirty="0"/>
              <a:t>          DX(I+4) = DA*DX(I+4)</a:t>
            </a:r>
          </a:p>
          <a:p>
            <a:r>
              <a:rPr lang="en-US" sz="2000" dirty="0"/>
              <a:t>   50 CONTINUE</a:t>
            </a:r>
          </a:p>
          <a:p>
            <a:r>
              <a:rPr lang="en-US" sz="2000" dirty="0"/>
              <a:t>      RETURN</a:t>
            </a:r>
          </a:p>
          <a:p>
            <a:r>
              <a:rPr lang="en-US" sz="2000" dirty="0"/>
              <a:t>      END</a:t>
            </a:r>
          </a:p>
        </p:txBody>
      </p:sp>
    </p:spTree>
    <p:extLst>
      <p:ext uri="{BB962C8B-B14F-4D97-AF65-F5344CB8AC3E}">
        <p14:creationId xmlns:p14="http://schemas.microsoft.com/office/powerpoint/2010/main" val="40279248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010" name="Rectangle 2"/>
          <p:cNvSpPr>
            <a:spLocks noGrp="1" noChangeArrowheads="1"/>
          </p:cNvSpPr>
          <p:nvPr>
            <p:ph type="title"/>
          </p:nvPr>
        </p:nvSpPr>
        <p:spPr>
          <a:xfrm>
            <a:off x="2209800" y="-19050"/>
            <a:ext cx="7772400" cy="533400"/>
          </a:xfrm>
        </p:spPr>
        <p:txBody>
          <a:bodyPr/>
          <a:lstStyle/>
          <a:p>
            <a:pPr eaLnBrk="1" hangingPunct="1">
              <a:defRPr/>
            </a:pPr>
            <a:r>
              <a:rPr lang="en-US" sz="3200" dirty="0"/>
              <a:t>Bad example 2</a:t>
            </a:r>
          </a:p>
        </p:txBody>
      </p:sp>
      <p:sp>
        <p:nvSpPr>
          <p:cNvPr id="3" name="Rectangle 2"/>
          <p:cNvSpPr/>
          <p:nvPr/>
        </p:nvSpPr>
        <p:spPr>
          <a:xfrm>
            <a:off x="662797" y="723311"/>
            <a:ext cx="3495675" cy="5509200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sz="1600" dirty="0"/>
              <a:t> if(</a:t>
            </a:r>
            <a:r>
              <a:rPr lang="en-US" sz="1600" dirty="0" err="1"/>
              <a:t>iupwind_t</a:t>
            </a:r>
            <a:r>
              <a:rPr lang="en-US" sz="1600" dirty="0"/>
              <a:t>/=0.and.iupwind_s/=0) then</a:t>
            </a:r>
          </a:p>
          <a:p>
            <a:r>
              <a:rPr lang="en-US" sz="1600" dirty="0"/>
              <a:t>          call </a:t>
            </a:r>
            <a:r>
              <a:rPr lang="en-US" sz="1600" dirty="0" err="1"/>
              <a:t>exchange_upwind_ts</a:t>
            </a:r>
            <a:r>
              <a:rPr lang="en-US" sz="1600" dirty="0"/>
              <a:t>()</a:t>
            </a:r>
          </a:p>
          <a:p>
            <a:r>
              <a:rPr lang="en-US" sz="1600" dirty="0"/>
              <a:t> else !one of them uses ELM</a:t>
            </a:r>
          </a:p>
          <a:p>
            <a:r>
              <a:rPr lang="en-US" sz="1600" dirty="0"/>
              <a:t>#</a:t>
            </a:r>
            <a:r>
              <a:rPr lang="en-US" sz="1600" dirty="0" err="1"/>
              <a:t>ifdef</a:t>
            </a:r>
            <a:r>
              <a:rPr lang="en-US" sz="1600" dirty="0"/>
              <a:t> INCLUDE_TIMING</a:t>
            </a:r>
          </a:p>
          <a:p>
            <a:r>
              <a:rPr lang="en-US" sz="1600" dirty="0"/>
              <a:t>          </a:t>
            </a:r>
            <a:r>
              <a:rPr lang="en-US" sz="1600" dirty="0" err="1"/>
              <a:t>cwtmp</a:t>
            </a:r>
            <a:r>
              <a:rPr lang="en-US" sz="1600" dirty="0"/>
              <a:t>=</a:t>
            </a:r>
            <a:r>
              <a:rPr lang="en-US" sz="1600" dirty="0" err="1"/>
              <a:t>mpi_wtime</a:t>
            </a:r>
            <a:r>
              <a:rPr lang="en-US" sz="1600" dirty="0"/>
              <a:t>()</a:t>
            </a:r>
          </a:p>
          <a:p>
            <a:r>
              <a:rPr lang="en-US" sz="1600" dirty="0"/>
              <a:t>#</a:t>
            </a:r>
            <a:r>
              <a:rPr lang="en-US" sz="1600" dirty="0" err="1"/>
              <a:t>endif</a:t>
            </a:r>
            <a:endParaRPr lang="en-US" sz="1600" dirty="0"/>
          </a:p>
          <a:p>
            <a:r>
              <a:rPr lang="en-US" sz="1600" dirty="0"/>
              <a:t>          if(</a:t>
            </a:r>
            <a:r>
              <a:rPr lang="en-US" sz="1600" dirty="0" err="1"/>
              <a:t>iupwind_t</a:t>
            </a:r>
            <a:r>
              <a:rPr lang="en-US" sz="1600" dirty="0"/>
              <a:t>/=0) then</a:t>
            </a:r>
          </a:p>
          <a:p>
            <a:r>
              <a:rPr lang="en-US" sz="1600" dirty="0"/>
              <a:t>            call exchange_p3dw(</a:t>
            </a:r>
            <a:r>
              <a:rPr lang="en-US" sz="1600" dirty="0" err="1"/>
              <a:t>tnd</a:t>
            </a:r>
            <a:r>
              <a:rPr lang="en-US" sz="1600" dirty="0"/>
              <a:t>)</a:t>
            </a:r>
          </a:p>
          <a:p>
            <a:r>
              <a:rPr lang="en-US" sz="1600" dirty="0"/>
              <a:t>            call exchange_s3dw(</a:t>
            </a:r>
            <a:r>
              <a:rPr lang="en-US" sz="1600" dirty="0" err="1"/>
              <a:t>tsd</a:t>
            </a:r>
            <a:r>
              <a:rPr lang="en-US" sz="1600" dirty="0"/>
              <a:t>)</a:t>
            </a:r>
          </a:p>
          <a:p>
            <a:r>
              <a:rPr lang="en-US" sz="1600" dirty="0"/>
              <a:t>          </a:t>
            </a:r>
            <a:r>
              <a:rPr lang="en-US" sz="1600" dirty="0" err="1"/>
              <a:t>endif</a:t>
            </a:r>
            <a:endParaRPr lang="en-US" sz="1600" dirty="0"/>
          </a:p>
          <a:p>
            <a:r>
              <a:rPr lang="en-US" sz="1600" dirty="0"/>
              <a:t>          if(</a:t>
            </a:r>
            <a:r>
              <a:rPr lang="en-US" sz="1600" dirty="0" err="1"/>
              <a:t>iupwind_s</a:t>
            </a:r>
            <a:r>
              <a:rPr lang="en-US" sz="1600" dirty="0"/>
              <a:t>/=0) then</a:t>
            </a:r>
          </a:p>
          <a:p>
            <a:r>
              <a:rPr lang="en-US" sz="1600" dirty="0"/>
              <a:t>            call exchange_p3dw(</a:t>
            </a:r>
            <a:r>
              <a:rPr lang="en-US" sz="1600" dirty="0" err="1"/>
              <a:t>snd</a:t>
            </a:r>
            <a:r>
              <a:rPr lang="en-US" sz="1600" dirty="0"/>
              <a:t>)</a:t>
            </a:r>
          </a:p>
          <a:p>
            <a:r>
              <a:rPr lang="en-US" sz="1600" dirty="0"/>
              <a:t>            call exchange_s3dw(</a:t>
            </a:r>
            <a:r>
              <a:rPr lang="en-US" sz="1600" dirty="0" err="1"/>
              <a:t>ssd</a:t>
            </a:r>
            <a:r>
              <a:rPr lang="en-US" sz="1600" dirty="0"/>
              <a:t>)</a:t>
            </a:r>
          </a:p>
          <a:p>
            <a:r>
              <a:rPr lang="en-US" sz="1600" dirty="0"/>
              <a:t>          </a:t>
            </a:r>
            <a:r>
              <a:rPr lang="en-US" sz="1600" dirty="0" err="1"/>
              <a:t>endif</a:t>
            </a:r>
            <a:endParaRPr lang="en-US" sz="1600" dirty="0"/>
          </a:p>
          <a:p>
            <a:r>
              <a:rPr lang="en-US" sz="1600" dirty="0"/>
              <a:t>#</a:t>
            </a:r>
            <a:r>
              <a:rPr lang="en-US" sz="1600" dirty="0" err="1"/>
              <a:t>ifdef</a:t>
            </a:r>
            <a:r>
              <a:rPr lang="en-US" sz="1600" dirty="0"/>
              <a:t> INCLUDE_TIMING</a:t>
            </a:r>
          </a:p>
          <a:p>
            <a:r>
              <a:rPr lang="en-US" sz="1600" dirty="0"/>
              <a:t>          </a:t>
            </a:r>
            <a:r>
              <a:rPr lang="en-US" sz="1600" dirty="0" err="1"/>
              <a:t>wtimer</a:t>
            </a:r>
            <a:r>
              <a:rPr lang="en-US" sz="1600" dirty="0"/>
              <a:t>(9,2)=</a:t>
            </a:r>
            <a:r>
              <a:rPr lang="en-US" sz="1600" dirty="0" err="1"/>
              <a:t>wtimer</a:t>
            </a:r>
            <a:r>
              <a:rPr lang="en-US" sz="1600" dirty="0"/>
              <a:t>(9,2)+</a:t>
            </a:r>
            <a:r>
              <a:rPr lang="en-US" sz="1600" dirty="0" err="1"/>
              <a:t>mpi_wtime</a:t>
            </a:r>
            <a:r>
              <a:rPr lang="en-US" sz="1600" dirty="0"/>
              <a:t>()-</a:t>
            </a:r>
            <a:r>
              <a:rPr lang="en-US" sz="1600" dirty="0" err="1"/>
              <a:t>cwtmp</a:t>
            </a:r>
            <a:endParaRPr lang="en-US" sz="1600" dirty="0"/>
          </a:p>
          <a:p>
            <a:r>
              <a:rPr lang="en-US" sz="1600" dirty="0"/>
              <a:t>#</a:t>
            </a:r>
            <a:r>
              <a:rPr lang="en-US" sz="1600" dirty="0" err="1"/>
              <a:t>endif</a:t>
            </a:r>
            <a:endParaRPr lang="en-US" sz="1600" dirty="0"/>
          </a:p>
          <a:p>
            <a:r>
              <a:rPr lang="en-US" sz="1600" dirty="0"/>
              <a:t>        </a:t>
            </a:r>
            <a:r>
              <a:rPr lang="en-US" sz="1600" dirty="0" err="1"/>
              <a:t>endif</a:t>
            </a:r>
            <a:endParaRPr lang="en-US" sz="1600" dirty="0"/>
          </a:p>
          <a:p>
            <a:r>
              <a:rPr lang="en-US" sz="1600" dirty="0"/>
              <a:t>      </a:t>
            </a:r>
            <a:r>
              <a:rPr lang="en-US" sz="1600" dirty="0" err="1"/>
              <a:t>endif</a:t>
            </a:r>
            <a:r>
              <a:rPr lang="en-US" sz="1600" dirty="0"/>
              <a:t> !upwind</a:t>
            </a:r>
          </a:p>
        </p:txBody>
      </p:sp>
      <p:sp>
        <p:nvSpPr>
          <p:cNvPr id="4" name="Rectangle 3"/>
          <p:cNvSpPr/>
          <p:nvPr/>
        </p:nvSpPr>
        <p:spPr>
          <a:xfrm>
            <a:off x="5410202" y="457201"/>
            <a:ext cx="5257799" cy="6524863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sz="1100" dirty="0"/>
              <a:t>subroutine </a:t>
            </a:r>
            <a:r>
              <a:rPr lang="en-US" sz="1100" dirty="0" err="1"/>
              <a:t>exchange_upwind_ts</a:t>
            </a:r>
            <a:r>
              <a:rPr lang="en-US" sz="1100" dirty="0"/>
              <a:t>()</a:t>
            </a:r>
          </a:p>
          <a:p>
            <a:r>
              <a:rPr lang="en-US" sz="1100" dirty="0"/>
              <a:t>!-------------------------------------------------------------------------------</a:t>
            </a:r>
          </a:p>
          <a:p>
            <a:r>
              <a:rPr lang="en-US" sz="1100" dirty="0"/>
              <a:t>!-- Imports</a:t>
            </a:r>
          </a:p>
          <a:p>
            <a:r>
              <a:rPr lang="en-US" sz="1100" dirty="0"/>
              <a:t>  use </a:t>
            </a:r>
            <a:r>
              <a:rPr lang="en-US" sz="1100" dirty="0" err="1"/>
              <a:t>elfe_glbl</a:t>
            </a:r>
            <a:endParaRPr lang="en-US" sz="1100" dirty="0"/>
          </a:p>
          <a:p>
            <a:r>
              <a:rPr lang="en-US" sz="1100" dirty="0"/>
              <a:t>  use </a:t>
            </a:r>
            <a:r>
              <a:rPr lang="en-US" sz="1100" dirty="0" err="1"/>
              <a:t>elfe_msgp</a:t>
            </a:r>
            <a:endParaRPr lang="en-US" sz="1100" dirty="0"/>
          </a:p>
          <a:p>
            <a:endParaRPr lang="en-US" sz="1100" dirty="0"/>
          </a:p>
          <a:p>
            <a:r>
              <a:rPr lang="en-US" sz="1100" dirty="0"/>
              <a:t>!-- </a:t>
            </a:r>
            <a:r>
              <a:rPr lang="en-US" sz="1100" dirty="0" err="1"/>
              <a:t>Suborutine</a:t>
            </a:r>
            <a:r>
              <a:rPr lang="en-US" sz="1100" dirty="0"/>
              <a:t> IO </a:t>
            </a:r>
            <a:r>
              <a:rPr lang="en-US" sz="1100" dirty="0" err="1"/>
              <a:t>vars</a:t>
            </a:r>
            <a:endParaRPr lang="en-US" sz="1100" dirty="0"/>
          </a:p>
          <a:p>
            <a:endParaRPr lang="en-US" sz="1100" dirty="0"/>
          </a:p>
          <a:p>
            <a:r>
              <a:rPr lang="en-US" sz="1100" dirty="0"/>
              <a:t>!-- Local </a:t>
            </a:r>
            <a:r>
              <a:rPr lang="en-US" sz="1100" dirty="0" err="1"/>
              <a:t>vars</a:t>
            </a:r>
            <a:endParaRPr lang="en-US" sz="1100" dirty="0"/>
          </a:p>
          <a:p>
            <a:r>
              <a:rPr lang="en-US" sz="1100" dirty="0"/>
              <a:t>  integer :: </a:t>
            </a:r>
            <a:r>
              <a:rPr lang="en-US" sz="1100" dirty="0" err="1"/>
              <a:t>istat</a:t>
            </a:r>
            <a:endParaRPr lang="en-US" sz="1100" dirty="0"/>
          </a:p>
          <a:p>
            <a:r>
              <a:rPr lang="en-US" sz="1100" dirty="0"/>
              <a:t>  real(</a:t>
            </a:r>
            <a:r>
              <a:rPr lang="en-US" sz="1100" dirty="0" err="1"/>
              <a:t>rkind</a:t>
            </a:r>
            <a:r>
              <a:rPr lang="en-US" sz="1100" dirty="0"/>
              <a:t>), </a:t>
            </a:r>
            <a:r>
              <a:rPr lang="en-US" sz="1100" dirty="0" err="1"/>
              <a:t>allocatable</a:t>
            </a:r>
            <a:r>
              <a:rPr lang="en-US" sz="1100" dirty="0"/>
              <a:t> :: </a:t>
            </a:r>
            <a:r>
              <a:rPr lang="en-US" sz="1100" dirty="0" err="1"/>
              <a:t>swild</a:t>
            </a:r>
            <a:r>
              <a:rPr lang="en-US" sz="1100" dirty="0"/>
              <a:t>(:,:,:)  ! Buffer for exchange</a:t>
            </a:r>
          </a:p>
          <a:p>
            <a:endParaRPr lang="en-US" sz="1100" dirty="0"/>
          </a:p>
          <a:p>
            <a:r>
              <a:rPr lang="en-US" sz="1100" dirty="0"/>
              <a:t>  real(</a:t>
            </a:r>
            <a:r>
              <a:rPr lang="en-US" sz="1100" dirty="0" err="1"/>
              <a:t>rkind</a:t>
            </a:r>
            <a:r>
              <a:rPr lang="en-US" sz="1100" dirty="0"/>
              <a:t>) :: </a:t>
            </a:r>
            <a:r>
              <a:rPr lang="en-US" sz="1100" dirty="0" err="1"/>
              <a:t>cwtmp</a:t>
            </a:r>
            <a:r>
              <a:rPr lang="en-US" sz="1100" dirty="0"/>
              <a:t> ! Temporary for time</a:t>
            </a:r>
          </a:p>
          <a:p>
            <a:endParaRPr lang="en-US" sz="1100" dirty="0"/>
          </a:p>
          <a:p>
            <a:r>
              <a:rPr lang="en-US" sz="1100" dirty="0"/>
              <a:t>!-- Exec</a:t>
            </a:r>
          </a:p>
          <a:p>
            <a:r>
              <a:rPr lang="en-US" sz="1100" dirty="0"/>
              <a:t>!-------------------------------------------------------------------------------</a:t>
            </a:r>
          </a:p>
          <a:p>
            <a:r>
              <a:rPr lang="en-US" sz="1100" dirty="0"/>
              <a:t>  allocate(</a:t>
            </a:r>
            <a:r>
              <a:rPr lang="en-US" sz="1100" dirty="0" err="1"/>
              <a:t>swild</a:t>
            </a:r>
            <a:r>
              <a:rPr lang="en-US" sz="1100" dirty="0"/>
              <a:t>(4,nvrt,nsa),stat=</a:t>
            </a:r>
            <a:r>
              <a:rPr lang="en-US" sz="1100" dirty="0" err="1"/>
              <a:t>istat</a:t>
            </a:r>
            <a:r>
              <a:rPr lang="en-US" sz="1100" dirty="0"/>
              <a:t>)</a:t>
            </a:r>
          </a:p>
          <a:p>
            <a:r>
              <a:rPr lang="en-US" sz="1100" dirty="0"/>
              <a:t>  if(</a:t>
            </a:r>
            <a:r>
              <a:rPr lang="en-US" sz="1100" dirty="0" err="1"/>
              <a:t>istat</a:t>
            </a:r>
            <a:r>
              <a:rPr lang="en-US" sz="1100" dirty="0"/>
              <a:t>/=0) call </a:t>
            </a:r>
            <a:r>
              <a:rPr lang="en-US" sz="1100" dirty="0" err="1"/>
              <a:t>parallel_abort</a:t>
            </a:r>
            <a:r>
              <a:rPr lang="en-US" sz="1100" dirty="0"/>
              <a:t>('MAIN: fail to allocate swild98')</a:t>
            </a:r>
          </a:p>
          <a:p>
            <a:endParaRPr lang="en-US" sz="1100" dirty="0"/>
          </a:p>
          <a:p>
            <a:r>
              <a:rPr lang="en-US" sz="1100" dirty="0"/>
              <a:t>  </a:t>
            </a:r>
            <a:r>
              <a:rPr lang="en-US" sz="1100" dirty="0" err="1"/>
              <a:t>swild</a:t>
            </a:r>
            <a:r>
              <a:rPr lang="en-US" sz="1100" dirty="0"/>
              <a:t>(1,:,1:npa)=</a:t>
            </a:r>
            <a:r>
              <a:rPr lang="en-US" sz="1100" dirty="0" err="1"/>
              <a:t>tnd</a:t>
            </a:r>
            <a:r>
              <a:rPr lang="en-US" sz="1100" dirty="0"/>
              <a:t>(:,:)</a:t>
            </a:r>
          </a:p>
          <a:p>
            <a:r>
              <a:rPr lang="en-US" sz="1100" dirty="0"/>
              <a:t>  </a:t>
            </a:r>
            <a:r>
              <a:rPr lang="en-US" sz="1100" dirty="0" err="1"/>
              <a:t>swild</a:t>
            </a:r>
            <a:r>
              <a:rPr lang="en-US" sz="1100" dirty="0"/>
              <a:t>(2,:,1:npa)=</a:t>
            </a:r>
            <a:r>
              <a:rPr lang="en-US" sz="1100" dirty="0" err="1"/>
              <a:t>snd</a:t>
            </a:r>
            <a:r>
              <a:rPr lang="en-US" sz="1100" dirty="0"/>
              <a:t>(:,:)</a:t>
            </a:r>
          </a:p>
          <a:p>
            <a:r>
              <a:rPr lang="en-US" sz="1100" dirty="0"/>
              <a:t>  </a:t>
            </a:r>
            <a:r>
              <a:rPr lang="en-US" sz="1100" dirty="0" err="1"/>
              <a:t>swild</a:t>
            </a:r>
            <a:r>
              <a:rPr lang="en-US" sz="1100" dirty="0"/>
              <a:t>(3,:,:) = </a:t>
            </a:r>
            <a:r>
              <a:rPr lang="en-US" sz="1100" dirty="0" err="1"/>
              <a:t>tsd</a:t>
            </a:r>
            <a:r>
              <a:rPr lang="en-US" sz="1100" dirty="0"/>
              <a:t>(:,:)</a:t>
            </a:r>
          </a:p>
          <a:p>
            <a:r>
              <a:rPr lang="en-US" sz="1100" dirty="0"/>
              <a:t>  </a:t>
            </a:r>
            <a:r>
              <a:rPr lang="en-US" sz="1100" dirty="0" err="1"/>
              <a:t>swild</a:t>
            </a:r>
            <a:r>
              <a:rPr lang="en-US" sz="1100" dirty="0"/>
              <a:t>(4,:,:) = </a:t>
            </a:r>
            <a:r>
              <a:rPr lang="en-US" sz="1100" dirty="0" err="1"/>
              <a:t>ssd</a:t>
            </a:r>
            <a:r>
              <a:rPr lang="en-US" sz="1100" dirty="0"/>
              <a:t>(:,:)</a:t>
            </a:r>
          </a:p>
          <a:p>
            <a:endParaRPr lang="en-US" sz="1100" dirty="0"/>
          </a:p>
          <a:p>
            <a:r>
              <a:rPr lang="en-US" sz="1100" dirty="0"/>
              <a:t>#</a:t>
            </a:r>
            <a:r>
              <a:rPr lang="en-US" sz="1100" dirty="0" err="1"/>
              <a:t>ifdef</a:t>
            </a:r>
            <a:r>
              <a:rPr lang="en-US" sz="1100" dirty="0"/>
              <a:t> INCLUDE_TIMING</a:t>
            </a:r>
          </a:p>
          <a:p>
            <a:r>
              <a:rPr lang="en-US" sz="1100" dirty="0"/>
              <a:t>  </a:t>
            </a:r>
            <a:r>
              <a:rPr lang="en-US" sz="1100" dirty="0" err="1"/>
              <a:t>cwtmp</a:t>
            </a:r>
            <a:r>
              <a:rPr lang="en-US" sz="1100" dirty="0"/>
              <a:t>=</a:t>
            </a:r>
            <a:r>
              <a:rPr lang="en-US" sz="1100" dirty="0" err="1"/>
              <a:t>mpi_wtime</a:t>
            </a:r>
            <a:r>
              <a:rPr lang="en-US" sz="1100" dirty="0"/>
              <a:t>()</a:t>
            </a:r>
          </a:p>
          <a:p>
            <a:r>
              <a:rPr lang="en-US" sz="1100" dirty="0"/>
              <a:t>#</a:t>
            </a:r>
            <a:r>
              <a:rPr lang="en-US" sz="1100" dirty="0" err="1"/>
              <a:t>endif</a:t>
            </a:r>
            <a:endParaRPr lang="en-US" sz="1100" dirty="0"/>
          </a:p>
          <a:p>
            <a:r>
              <a:rPr lang="en-US" sz="1100" dirty="0"/>
              <a:t>  call exchange_p3d_4(</a:t>
            </a:r>
            <a:r>
              <a:rPr lang="en-US" sz="1100" dirty="0" err="1"/>
              <a:t>swild</a:t>
            </a:r>
            <a:r>
              <a:rPr lang="en-US" sz="1100" dirty="0"/>
              <a:t>)</a:t>
            </a:r>
          </a:p>
          <a:p>
            <a:r>
              <a:rPr lang="en-US" sz="1100" dirty="0"/>
              <a:t>#</a:t>
            </a:r>
            <a:r>
              <a:rPr lang="en-US" sz="1100" dirty="0" err="1"/>
              <a:t>ifdef</a:t>
            </a:r>
            <a:r>
              <a:rPr lang="en-US" sz="1100" dirty="0"/>
              <a:t> INCLUDE_TIMING</a:t>
            </a:r>
          </a:p>
          <a:p>
            <a:r>
              <a:rPr lang="en-US" sz="1100" dirty="0"/>
              <a:t>  </a:t>
            </a:r>
            <a:r>
              <a:rPr lang="en-US" sz="1100" dirty="0" err="1"/>
              <a:t>wtimer</a:t>
            </a:r>
            <a:r>
              <a:rPr lang="en-US" sz="1100" dirty="0"/>
              <a:t>(9,2)=</a:t>
            </a:r>
            <a:r>
              <a:rPr lang="en-US" sz="1100" dirty="0" err="1"/>
              <a:t>wtimer</a:t>
            </a:r>
            <a:r>
              <a:rPr lang="en-US" sz="1100" dirty="0"/>
              <a:t>(9,2)+</a:t>
            </a:r>
            <a:r>
              <a:rPr lang="en-US" sz="1100" dirty="0" err="1"/>
              <a:t>mpi_wtime</a:t>
            </a:r>
            <a:r>
              <a:rPr lang="en-US" sz="1100" dirty="0"/>
              <a:t>()-</a:t>
            </a:r>
            <a:r>
              <a:rPr lang="en-US" sz="1100" dirty="0" err="1"/>
              <a:t>cwtmp</a:t>
            </a:r>
            <a:endParaRPr lang="en-US" sz="1100" dirty="0"/>
          </a:p>
          <a:p>
            <a:r>
              <a:rPr lang="en-US" sz="1100" dirty="0"/>
              <a:t>#</a:t>
            </a:r>
            <a:r>
              <a:rPr lang="en-US" sz="1100" dirty="0" err="1"/>
              <a:t>endif</a:t>
            </a:r>
            <a:endParaRPr lang="en-US" sz="1100" dirty="0"/>
          </a:p>
          <a:p>
            <a:endParaRPr lang="en-US" sz="1100" dirty="0"/>
          </a:p>
          <a:p>
            <a:r>
              <a:rPr lang="en-US" sz="1100" dirty="0"/>
              <a:t>  </a:t>
            </a:r>
            <a:r>
              <a:rPr lang="en-US" sz="1100" dirty="0" err="1"/>
              <a:t>tnd</a:t>
            </a:r>
            <a:r>
              <a:rPr lang="en-US" sz="1100" dirty="0"/>
              <a:t>(:,:)=</a:t>
            </a:r>
            <a:r>
              <a:rPr lang="en-US" sz="1100" dirty="0" err="1"/>
              <a:t>swild</a:t>
            </a:r>
            <a:r>
              <a:rPr lang="en-US" sz="1100" dirty="0"/>
              <a:t>(1,:,1:npa)</a:t>
            </a:r>
          </a:p>
          <a:p>
            <a:r>
              <a:rPr lang="en-US" sz="1100" dirty="0"/>
              <a:t>  </a:t>
            </a:r>
            <a:r>
              <a:rPr lang="en-US" sz="1100" dirty="0" err="1"/>
              <a:t>snd</a:t>
            </a:r>
            <a:r>
              <a:rPr lang="en-US" sz="1100" dirty="0"/>
              <a:t>(:,:)=</a:t>
            </a:r>
            <a:r>
              <a:rPr lang="en-US" sz="1100" dirty="0" err="1"/>
              <a:t>swild</a:t>
            </a:r>
            <a:r>
              <a:rPr lang="en-US" sz="1100" dirty="0"/>
              <a:t>(2,:,1:npa)</a:t>
            </a:r>
          </a:p>
          <a:p>
            <a:r>
              <a:rPr lang="en-US" sz="1100" dirty="0"/>
              <a:t>  </a:t>
            </a:r>
            <a:r>
              <a:rPr lang="en-US" sz="1100" dirty="0" err="1"/>
              <a:t>tsd</a:t>
            </a:r>
            <a:r>
              <a:rPr lang="en-US" sz="1100" dirty="0"/>
              <a:t>(:,:)=</a:t>
            </a:r>
            <a:r>
              <a:rPr lang="en-US" sz="1100" dirty="0" err="1"/>
              <a:t>swild</a:t>
            </a:r>
            <a:r>
              <a:rPr lang="en-US" sz="1100" dirty="0"/>
              <a:t>(3,:,:)</a:t>
            </a:r>
          </a:p>
          <a:p>
            <a:r>
              <a:rPr lang="en-US" sz="1100" dirty="0"/>
              <a:t>  </a:t>
            </a:r>
            <a:r>
              <a:rPr lang="en-US" sz="1100" dirty="0" err="1"/>
              <a:t>ssd</a:t>
            </a:r>
            <a:r>
              <a:rPr lang="en-US" sz="1100" dirty="0"/>
              <a:t>(:,:)=</a:t>
            </a:r>
            <a:r>
              <a:rPr lang="en-US" sz="1100" dirty="0" err="1"/>
              <a:t>swild</a:t>
            </a:r>
            <a:r>
              <a:rPr lang="en-US" sz="1100" dirty="0"/>
              <a:t>(4,:,:)</a:t>
            </a:r>
          </a:p>
          <a:p>
            <a:r>
              <a:rPr lang="en-US" sz="1100" dirty="0"/>
              <a:t>  deallocate(</a:t>
            </a:r>
            <a:r>
              <a:rPr lang="en-US" sz="1100" dirty="0" err="1"/>
              <a:t>swild</a:t>
            </a:r>
            <a:r>
              <a:rPr lang="en-US" sz="1100" dirty="0"/>
              <a:t>)</a:t>
            </a:r>
          </a:p>
          <a:p>
            <a:r>
              <a:rPr lang="en-US" sz="1100" dirty="0"/>
              <a:t>end subroutine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9982200" y="1471517"/>
            <a:ext cx="18748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Over-modularized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05802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010" name="Rectangle 2"/>
          <p:cNvSpPr>
            <a:spLocks noGrp="1" noChangeArrowheads="1"/>
          </p:cNvSpPr>
          <p:nvPr>
            <p:ph type="title"/>
          </p:nvPr>
        </p:nvSpPr>
        <p:spPr>
          <a:xfrm>
            <a:off x="2209800" y="-9525"/>
            <a:ext cx="7772400" cy="533400"/>
          </a:xfrm>
        </p:spPr>
        <p:txBody>
          <a:bodyPr/>
          <a:lstStyle/>
          <a:p>
            <a:pPr eaLnBrk="1" hangingPunct="1">
              <a:defRPr/>
            </a:pPr>
            <a:r>
              <a:rPr lang="en-US" sz="3200" dirty="0"/>
              <a:t>Bad example 3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600200" y="533401"/>
            <a:ext cx="4648201" cy="292387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000" dirty="0" err="1"/>
              <a:t>av</a:t>
            </a:r>
            <a:r>
              <a:rPr lang="en-US" sz="2000" dirty="0"/>
              <a:t>(1:np)=0</a:t>
            </a:r>
          </a:p>
          <a:p>
            <a:r>
              <a:rPr lang="en-US" sz="2000" dirty="0"/>
              <a:t>do </a:t>
            </a:r>
            <a:r>
              <a:rPr lang="en-US" sz="2000" dirty="0" err="1"/>
              <a:t>i</a:t>
            </a:r>
            <a:r>
              <a:rPr lang="en-US" sz="2000" dirty="0"/>
              <a:t>=1,ne</a:t>
            </a:r>
          </a:p>
          <a:p>
            <a:r>
              <a:rPr lang="en-US" sz="2000" dirty="0"/>
              <a:t>   do j=1,i34(</a:t>
            </a:r>
            <a:r>
              <a:rPr lang="en-US" sz="2000" dirty="0" err="1"/>
              <a:t>i</a:t>
            </a:r>
            <a:r>
              <a:rPr lang="en-US" sz="2000" dirty="0"/>
              <a:t>)</a:t>
            </a:r>
          </a:p>
          <a:p>
            <a:r>
              <a:rPr lang="en-US" sz="2000" dirty="0"/>
              <a:t>      </a:t>
            </a:r>
            <a:r>
              <a:rPr lang="en-US" sz="2000" dirty="0" err="1"/>
              <a:t>nd</a:t>
            </a:r>
            <a:r>
              <a:rPr lang="en-US" sz="2000" dirty="0"/>
              <a:t>=</a:t>
            </a:r>
            <a:r>
              <a:rPr lang="en-US" sz="2000" dirty="0" err="1"/>
              <a:t>elnode</a:t>
            </a:r>
            <a:r>
              <a:rPr lang="en-US" sz="2000" dirty="0"/>
              <a:t>(</a:t>
            </a:r>
            <a:r>
              <a:rPr lang="en-US" sz="2000" dirty="0" err="1"/>
              <a:t>j,i</a:t>
            </a:r>
            <a:r>
              <a:rPr lang="en-US" sz="2000" dirty="0"/>
              <a:t>)</a:t>
            </a:r>
          </a:p>
          <a:p>
            <a:r>
              <a:rPr lang="en-US" sz="2000" dirty="0"/>
              <a:t>      </a:t>
            </a:r>
            <a:r>
              <a:rPr lang="en-US" sz="2000" dirty="0" err="1"/>
              <a:t>av</a:t>
            </a:r>
            <a:r>
              <a:rPr lang="en-US" sz="2000" dirty="0"/>
              <a:t>(</a:t>
            </a:r>
            <a:r>
              <a:rPr lang="en-US" sz="2000" dirty="0" err="1"/>
              <a:t>nd</a:t>
            </a:r>
            <a:r>
              <a:rPr lang="en-US" sz="2000" dirty="0"/>
              <a:t>)=</a:t>
            </a:r>
            <a:r>
              <a:rPr lang="en-US" sz="2000" dirty="0" err="1"/>
              <a:t>av</a:t>
            </a:r>
            <a:r>
              <a:rPr lang="en-US" sz="2000" dirty="0"/>
              <a:t>(</a:t>
            </a:r>
            <a:r>
              <a:rPr lang="en-US" sz="2000" dirty="0" err="1"/>
              <a:t>nd</a:t>
            </a:r>
            <a:r>
              <a:rPr lang="en-US" sz="2000" dirty="0"/>
              <a:t>)+area(</a:t>
            </a:r>
            <a:r>
              <a:rPr lang="en-US" sz="2000" dirty="0" err="1"/>
              <a:t>i</a:t>
            </a:r>
            <a:r>
              <a:rPr lang="en-US" sz="2000" dirty="0"/>
              <a:t>)</a:t>
            </a:r>
          </a:p>
          <a:p>
            <a:r>
              <a:rPr lang="en-US" sz="2000" dirty="0"/>
              <a:t>   </a:t>
            </a:r>
            <a:r>
              <a:rPr lang="en-US" sz="2000" dirty="0" err="1"/>
              <a:t>enddo</a:t>
            </a:r>
            <a:r>
              <a:rPr lang="en-US" sz="2000" dirty="0"/>
              <a:t> !j</a:t>
            </a:r>
          </a:p>
          <a:p>
            <a:r>
              <a:rPr lang="en-US" sz="2000" dirty="0" err="1"/>
              <a:t>enddo</a:t>
            </a:r>
            <a:r>
              <a:rPr lang="en-US" sz="2000" dirty="0"/>
              <a:t> !</a:t>
            </a:r>
            <a:r>
              <a:rPr lang="en-US" sz="2000" dirty="0" err="1"/>
              <a:t>i</a:t>
            </a:r>
            <a:endParaRPr lang="en-US" sz="2000" dirty="0"/>
          </a:p>
          <a:p>
            <a:endParaRPr lang="en-US" sz="2000" dirty="0"/>
          </a:p>
          <a:p>
            <a:r>
              <a:rPr lang="en-US" sz="2000" dirty="0" err="1"/>
              <a:t>av</a:t>
            </a:r>
            <a:r>
              <a:rPr lang="en-US" sz="2000" dirty="0"/>
              <a:t>(1:np)= </a:t>
            </a:r>
            <a:r>
              <a:rPr lang="en-US" sz="2000" dirty="0" err="1"/>
              <a:t>av</a:t>
            </a:r>
            <a:r>
              <a:rPr lang="en-US" sz="2000" dirty="0"/>
              <a:t>(1:np)/</a:t>
            </a:r>
            <a:r>
              <a:rPr lang="en-US" sz="2000" dirty="0" err="1"/>
              <a:t>nne</a:t>
            </a:r>
            <a:r>
              <a:rPr lang="en-US" sz="2000" dirty="0"/>
              <a:t>(1:np)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782455" y="4161711"/>
            <a:ext cx="3534561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A better </a:t>
            </a:r>
            <a:r>
              <a:rPr lang="en-US" sz="2400" dirty="0" smtClean="0"/>
              <a:t>alternative to </a:t>
            </a:r>
            <a:r>
              <a:rPr lang="en-US" sz="2400" dirty="0" smtClean="0"/>
              <a:t>explicitly expose algorithm </a:t>
            </a:r>
            <a:r>
              <a:rPr lang="en-US" sz="2400" dirty="0" smtClean="0"/>
              <a:t>(good </a:t>
            </a:r>
            <a:r>
              <a:rPr lang="en-US" sz="2400" dirty="0"/>
              <a:t>for parallel</a:t>
            </a:r>
            <a:r>
              <a:rPr lang="en-US" sz="2400" dirty="0" smtClean="0"/>
              <a:t>!)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Also expose the need for ghost exchange</a:t>
            </a:r>
            <a:endParaRPr lang="en-US" sz="2400" dirty="0"/>
          </a:p>
        </p:txBody>
      </p:sp>
      <p:sp>
        <p:nvSpPr>
          <p:cNvPr id="6" name="TextBox 5"/>
          <p:cNvSpPr txBox="1"/>
          <p:nvPr/>
        </p:nvSpPr>
        <p:spPr>
          <a:xfrm>
            <a:off x="1683490" y="4038601"/>
            <a:ext cx="4564911" cy="255454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000" dirty="0" err="1"/>
              <a:t>av</a:t>
            </a:r>
            <a:r>
              <a:rPr lang="en-US" sz="2000" dirty="0"/>
              <a:t>(1:np)=0</a:t>
            </a:r>
          </a:p>
          <a:p>
            <a:r>
              <a:rPr lang="en-US" sz="2000" dirty="0"/>
              <a:t>do </a:t>
            </a:r>
            <a:r>
              <a:rPr lang="en-US" sz="2000" dirty="0" err="1"/>
              <a:t>i</a:t>
            </a:r>
            <a:r>
              <a:rPr lang="en-US" sz="2000" dirty="0"/>
              <a:t>=1,np</a:t>
            </a:r>
          </a:p>
          <a:p>
            <a:r>
              <a:rPr lang="en-US" sz="2000" dirty="0"/>
              <a:t>   do j=1,nne(</a:t>
            </a:r>
            <a:r>
              <a:rPr lang="en-US" sz="2000" dirty="0" err="1"/>
              <a:t>i</a:t>
            </a:r>
            <a:r>
              <a:rPr lang="en-US" sz="2000" dirty="0"/>
              <a:t>)</a:t>
            </a:r>
          </a:p>
          <a:p>
            <a:r>
              <a:rPr lang="en-US" sz="2000" dirty="0"/>
              <a:t>      </a:t>
            </a:r>
            <a:r>
              <a:rPr lang="en-US" sz="2000" dirty="0" err="1"/>
              <a:t>ie</a:t>
            </a:r>
            <a:r>
              <a:rPr lang="en-US" sz="2000" dirty="0"/>
              <a:t>=</a:t>
            </a:r>
            <a:r>
              <a:rPr lang="en-US" sz="2000" dirty="0" err="1"/>
              <a:t>indel</a:t>
            </a:r>
            <a:r>
              <a:rPr lang="en-US" sz="2000" dirty="0"/>
              <a:t>(</a:t>
            </a:r>
            <a:r>
              <a:rPr lang="en-US" sz="2000" dirty="0" err="1"/>
              <a:t>j,i</a:t>
            </a:r>
            <a:r>
              <a:rPr lang="en-US" sz="2000" dirty="0"/>
              <a:t>)</a:t>
            </a:r>
          </a:p>
          <a:p>
            <a:r>
              <a:rPr lang="en-US" sz="2000" dirty="0"/>
              <a:t>      </a:t>
            </a:r>
            <a:r>
              <a:rPr lang="en-US" sz="2000" dirty="0" err="1"/>
              <a:t>av</a:t>
            </a:r>
            <a:r>
              <a:rPr lang="en-US" sz="2000" dirty="0"/>
              <a:t>(</a:t>
            </a:r>
            <a:r>
              <a:rPr lang="en-US" sz="2000" dirty="0" err="1"/>
              <a:t>i</a:t>
            </a:r>
            <a:r>
              <a:rPr lang="en-US" sz="2000" dirty="0"/>
              <a:t>)=</a:t>
            </a:r>
            <a:r>
              <a:rPr lang="en-US" sz="2000" dirty="0" err="1"/>
              <a:t>av</a:t>
            </a:r>
            <a:r>
              <a:rPr lang="en-US" sz="2000" dirty="0"/>
              <a:t>(</a:t>
            </a:r>
            <a:r>
              <a:rPr lang="en-US" sz="2000" dirty="0" err="1"/>
              <a:t>i</a:t>
            </a:r>
            <a:r>
              <a:rPr lang="en-US" sz="2000" dirty="0"/>
              <a:t>)+area(</a:t>
            </a:r>
            <a:r>
              <a:rPr lang="en-US" sz="2000" dirty="0" err="1"/>
              <a:t>ie</a:t>
            </a:r>
            <a:r>
              <a:rPr lang="en-US" sz="2000" dirty="0"/>
              <a:t>)</a:t>
            </a:r>
          </a:p>
          <a:p>
            <a:r>
              <a:rPr lang="en-US" sz="2000" dirty="0"/>
              <a:t>   </a:t>
            </a:r>
            <a:r>
              <a:rPr lang="en-US" sz="2000" dirty="0" err="1"/>
              <a:t>enddo</a:t>
            </a:r>
            <a:r>
              <a:rPr lang="en-US" sz="2000" dirty="0"/>
              <a:t> !j</a:t>
            </a:r>
          </a:p>
          <a:p>
            <a:r>
              <a:rPr lang="en-US" sz="2000" dirty="0"/>
              <a:t>   </a:t>
            </a:r>
            <a:r>
              <a:rPr lang="en-US" sz="2000" dirty="0" err="1"/>
              <a:t>av</a:t>
            </a:r>
            <a:r>
              <a:rPr lang="en-US" sz="2000" dirty="0"/>
              <a:t>(</a:t>
            </a:r>
            <a:r>
              <a:rPr lang="en-US" sz="2000" dirty="0" err="1"/>
              <a:t>i</a:t>
            </a:r>
            <a:r>
              <a:rPr lang="en-US" sz="2000" dirty="0"/>
              <a:t>)=</a:t>
            </a:r>
            <a:r>
              <a:rPr lang="en-US" sz="2000" dirty="0" err="1"/>
              <a:t>av</a:t>
            </a:r>
            <a:r>
              <a:rPr lang="en-US" sz="2000" dirty="0"/>
              <a:t>(</a:t>
            </a:r>
            <a:r>
              <a:rPr lang="en-US" sz="2000" dirty="0" err="1"/>
              <a:t>i</a:t>
            </a:r>
            <a:r>
              <a:rPr lang="en-US" sz="2000" dirty="0"/>
              <a:t>)/</a:t>
            </a:r>
            <a:r>
              <a:rPr lang="en-US" sz="2000" dirty="0" err="1"/>
              <a:t>nne</a:t>
            </a:r>
            <a:r>
              <a:rPr lang="en-US" sz="2000" dirty="0"/>
              <a:t>(</a:t>
            </a:r>
            <a:r>
              <a:rPr lang="en-US" sz="2000" dirty="0" err="1"/>
              <a:t>i</a:t>
            </a:r>
            <a:r>
              <a:rPr lang="en-US" sz="2000" dirty="0"/>
              <a:t>)</a:t>
            </a:r>
          </a:p>
          <a:p>
            <a:r>
              <a:rPr lang="en-US" sz="2000" dirty="0" err="1"/>
              <a:t>enddo</a:t>
            </a:r>
            <a:r>
              <a:rPr lang="en-US" sz="2000" dirty="0"/>
              <a:t> !</a:t>
            </a:r>
            <a:r>
              <a:rPr lang="en-US" sz="2000" dirty="0" err="1"/>
              <a:t>i</a:t>
            </a:r>
            <a:endParaRPr lang="en-US" sz="2000" dirty="0"/>
          </a:p>
        </p:txBody>
      </p:sp>
      <p:grpSp>
        <p:nvGrpSpPr>
          <p:cNvPr id="7" name="Group 30"/>
          <p:cNvGrpSpPr>
            <a:grpSpLocks/>
          </p:cNvGrpSpPr>
          <p:nvPr/>
        </p:nvGrpSpPr>
        <p:grpSpPr bwMode="auto">
          <a:xfrm>
            <a:off x="7627090" y="898518"/>
            <a:ext cx="2590800" cy="1981200"/>
            <a:chOff x="3696" y="720"/>
            <a:chExt cx="1632" cy="1248"/>
          </a:xfrm>
          <a:noFill/>
        </p:grpSpPr>
        <p:sp>
          <p:nvSpPr>
            <p:cNvPr id="8" name="AutoShape 31" descr="50%"/>
            <p:cNvSpPr>
              <a:spLocks noChangeArrowheads="1"/>
            </p:cNvSpPr>
            <p:nvPr/>
          </p:nvSpPr>
          <p:spPr bwMode="auto">
            <a:xfrm>
              <a:off x="3696" y="720"/>
              <a:ext cx="1632" cy="1248"/>
            </a:xfrm>
            <a:prstGeom prst="hexagon">
              <a:avLst>
                <a:gd name="adj" fmla="val 38940"/>
                <a:gd name="vf" fmla="val 115470"/>
              </a:avLst>
            </a:prstGeom>
            <a:grp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" name="Freeform 32" descr="50%"/>
            <p:cNvSpPr>
              <a:spLocks/>
            </p:cNvSpPr>
            <p:nvPr/>
          </p:nvSpPr>
          <p:spPr bwMode="auto">
            <a:xfrm>
              <a:off x="4176" y="720"/>
              <a:ext cx="672" cy="624"/>
            </a:xfrm>
            <a:custGeom>
              <a:avLst/>
              <a:gdLst>
                <a:gd name="T0" fmla="*/ 0 w 672"/>
                <a:gd name="T1" fmla="*/ 0 h 624"/>
                <a:gd name="T2" fmla="*/ 336 w 672"/>
                <a:gd name="T3" fmla="*/ 624 h 624"/>
                <a:gd name="T4" fmla="*/ 672 w 672"/>
                <a:gd name="T5" fmla="*/ 0 h 624"/>
                <a:gd name="T6" fmla="*/ 0 60000 65536"/>
                <a:gd name="T7" fmla="*/ 0 60000 65536"/>
                <a:gd name="T8" fmla="*/ 0 60000 65536"/>
                <a:gd name="T9" fmla="*/ 0 w 672"/>
                <a:gd name="T10" fmla="*/ 0 h 624"/>
                <a:gd name="T11" fmla="*/ 672 w 672"/>
                <a:gd name="T12" fmla="*/ 624 h 62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672" h="624">
                  <a:moveTo>
                    <a:pt x="0" y="0"/>
                  </a:moveTo>
                  <a:lnTo>
                    <a:pt x="336" y="624"/>
                  </a:lnTo>
                  <a:lnTo>
                    <a:pt x="672" y="0"/>
                  </a:lnTo>
                </a:path>
              </a:pathLst>
            </a:custGeom>
            <a:grp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0" name="Freeform 33" descr="50%"/>
            <p:cNvSpPr>
              <a:spLocks/>
            </p:cNvSpPr>
            <p:nvPr/>
          </p:nvSpPr>
          <p:spPr bwMode="auto">
            <a:xfrm>
              <a:off x="3696" y="1344"/>
              <a:ext cx="816" cy="624"/>
            </a:xfrm>
            <a:custGeom>
              <a:avLst/>
              <a:gdLst>
                <a:gd name="T0" fmla="*/ 480 w 816"/>
                <a:gd name="T1" fmla="*/ 624 h 624"/>
                <a:gd name="T2" fmla="*/ 816 w 816"/>
                <a:gd name="T3" fmla="*/ 0 h 624"/>
                <a:gd name="T4" fmla="*/ 0 w 816"/>
                <a:gd name="T5" fmla="*/ 0 h 624"/>
                <a:gd name="T6" fmla="*/ 0 60000 65536"/>
                <a:gd name="T7" fmla="*/ 0 60000 65536"/>
                <a:gd name="T8" fmla="*/ 0 60000 65536"/>
                <a:gd name="T9" fmla="*/ 0 w 816"/>
                <a:gd name="T10" fmla="*/ 0 h 624"/>
                <a:gd name="T11" fmla="*/ 816 w 816"/>
                <a:gd name="T12" fmla="*/ 624 h 62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816" h="624">
                  <a:moveTo>
                    <a:pt x="480" y="624"/>
                  </a:moveTo>
                  <a:lnTo>
                    <a:pt x="816" y="0"/>
                  </a:lnTo>
                  <a:lnTo>
                    <a:pt x="0" y="0"/>
                  </a:lnTo>
                </a:path>
              </a:pathLst>
            </a:custGeom>
            <a:grp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1" name="Freeform 34" descr="50%"/>
            <p:cNvSpPr>
              <a:spLocks/>
            </p:cNvSpPr>
            <p:nvPr/>
          </p:nvSpPr>
          <p:spPr bwMode="auto">
            <a:xfrm>
              <a:off x="4512" y="1344"/>
              <a:ext cx="816" cy="624"/>
            </a:xfrm>
            <a:custGeom>
              <a:avLst/>
              <a:gdLst>
                <a:gd name="T0" fmla="*/ 336 w 816"/>
                <a:gd name="T1" fmla="*/ 624 h 624"/>
                <a:gd name="T2" fmla="*/ 0 w 816"/>
                <a:gd name="T3" fmla="*/ 0 h 624"/>
                <a:gd name="T4" fmla="*/ 816 w 816"/>
                <a:gd name="T5" fmla="*/ 0 h 624"/>
                <a:gd name="T6" fmla="*/ 0 60000 65536"/>
                <a:gd name="T7" fmla="*/ 0 60000 65536"/>
                <a:gd name="T8" fmla="*/ 0 60000 65536"/>
                <a:gd name="T9" fmla="*/ 0 w 816"/>
                <a:gd name="T10" fmla="*/ 0 h 624"/>
                <a:gd name="T11" fmla="*/ 816 w 816"/>
                <a:gd name="T12" fmla="*/ 624 h 62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816" h="624">
                  <a:moveTo>
                    <a:pt x="336" y="624"/>
                  </a:moveTo>
                  <a:lnTo>
                    <a:pt x="0" y="0"/>
                  </a:lnTo>
                  <a:lnTo>
                    <a:pt x="816" y="0"/>
                  </a:lnTo>
                </a:path>
              </a:pathLst>
            </a:custGeom>
            <a:grp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en-US"/>
            </a:p>
          </p:txBody>
        </p:sp>
      </p:grpSp>
      <p:sp>
        <p:nvSpPr>
          <p:cNvPr id="12" name="Oval 35"/>
          <p:cNvSpPr>
            <a:spLocks noChangeArrowheads="1"/>
          </p:cNvSpPr>
          <p:nvPr/>
        </p:nvSpPr>
        <p:spPr bwMode="auto">
          <a:xfrm>
            <a:off x="8880233" y="1848090"/>
            <a:ext cx="70494" cy="107277"/>
          </a:xfrm>
          <a:prstGeom prst="ellipse">
            <a:avLst/>
          </a:prstGeom>
          <a:solidFill>
            <a:schemeClr val="tx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square" anchor="ctr">
            <a:spAutoFit/>
          </a:bodyPr>
          <a:lstStyle/>
          <a:p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9341590" y="2055013"/>
            <a:ext cx="342900" cy="342899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19" name="Oval 18"/>
          <p:cNvSpPr/>
          <p:nvPr/>
        </p:nvSpPr>
        <p:spPr>
          <a:xfrm>
            <a:off x="9341590" y="1393819"/>
            <a:ext cx="342900" cy="342899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27666196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"/>
          <p:cNvSpPr txBox="1">
            <a:spLocks noChangeArrowheads="1"/>
          </p:cNvSpPr>
          <p:nvPr/>
        </p:nvSpPr>
        <p:spPr>
          <a:xfrm>
            <a:off x="2664794" y="152400"/>
            <a:ext cx="5943600" cy="457200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2500" lnSpcReduction="1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en-US" sz="3200" b="1" dirty="0" smtClean="0"/>
              <a:t>Central Processing Unit</a:t>
            </a:r>
            <a:endParaRPr lang="en-US" altLang="en-US" sz="3200" b="1" dirty="0"/>
          </a:p>
        </p:txBody>
      </p:sp>
      <p:sp>
        <p:nvSpPr>
          <p:cNvPr id="4" name="Rectangle 3"/>
          <p:cNvSpPr/>
          <p:nvPr/>
        </p:nvSpPr>
        <p:spPr>
          <a:xfrm>
            <a:off x="4246684" y="1468315"/>
            <a:ext cx="3253153" cy="425547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4417535" y="1837564"/>
            <a:ext cx="275319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Internal memory (registers)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5142061" y="3165175"/>
            <a:ext cx="130414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Control unit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4465754" y="4563096"/>
            <a:ext cx="265675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Arithmetic logic unit (ALU)</a:t>
            </a:r>
            <a:endParaRPr lang="en-US" dirty="0"/>
          </a:p>
        </p:txBody>
      </p:sp>
      <p:cxnSp>
        <p:nvCxnSpPr>
          <p:cNvPr id="7" name="Straight Arrow Connector 6"/>
          <p:cNvCxnSpPr>
            <a:stCxn id="5" idx="2"/>
            <a:endCxn id="8" idx="0"/>
          </p:cNvCxnSpPr>
          <p:nvPr/>
        </p:nvCxnSpPr>
        <p:spPr>
          <a:xfrm>
            <a:off x="5794130" y="2206896"/>
            <a:ext cx="1" cy="958279"/>
          </a:xfrm>
          <a:prstGeom prst="straightConnector1">
            <a:avLst/>
          </a:prstGeom>
          <a:ln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>
            <a:stCxn id="8" idx="2"/>
            <a:endCxn id="9" idx="0"/>
          </p:cNvCxnSpPr>
          <p:nvPr/>
        </p:nvCxnSpPr>
        <p:spPr>
          <a:xfrm>
            <a:off x="5794131" y="3534507"/>
            <a:ext cx="0" cy="1028589"/>
          </a:xfrm>
          <a:prstGeom prst="straightConnector1">
            <a:avLst/>
          </a:prstGeom>
          <a:ln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1636519" y="3411387"/>
            <a:ext cx="1433854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Input devices</a:t>
            </a:r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8301431" y="3340993"/>
            <a:ext cx="1605376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Output devices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5507032" y="5868754"/>
            <a:ext cx="5741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CPU</a:t>
            </a:r>
            <a:endParaRPr lang="en-US" dirty="0"/>
          </a:p>
        </p:txBody>
      </p:sp>
      <p:sp>
        <p:nvSpPr>
          <p:cNvPr id="19" name="TextBox 18"/>
          <p:cNvSpPr txBox="1"/>
          <p:nvPr/>
        </p:nvSpPr>
        <p:spPr>
          <a:xfrm>
            <a:off x="4386309" y="690334"/>
            <a:ext cx="1511504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Main memory</a:t>
            </a:r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6033401" y="700563"/>
            <a:ext cx="2007665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Secondary memory</a:t>
            </a:r>
            <a:endParaRPr lang="en-US" dirty="0"/>
          </a:p>
        </p:txBody>
      </p:sp>
      <p:cxnSp>
        <p:nvCxnSpPr>
          <p:cNvPr id="18" name="Straight Arrow Connector 17"/>
          <p:cNvCxnSpPr>
            <a:stCxn id="16" idx="3"/>
            <a:endCxn id="4" idx="1"/>
          </p:cNvCxnSpPr>
          <p:nvPr/>
        </p:nvCxnSpPr>
        <p:spPr>
          <a:xfrm>
            <a:off x="3070373" y="3596053"/>
            <a:ext cx="1176311" cy="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>
            <a:endCxn id="17" idx="1"/>
          </p:cNvCxnSpPr>
          <p:nvPr/>
        </p:nvCxnSpPr>
        <p:spPr>
          <a:xfrm flipV="1">
            <a:off x="7499837" y="3525659"/>
            <a:ext cx="801594" cy="884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>
            <a:stCxn id="19" idx="2"/>
          </p:cNvCxnSpPr>
          <p:nvPr/>
        </p:nvCxnSpPr>
        <p:spPr>
          <a:xfrm>
            <a:off x="5142061" y="1059666"/>
            <a:ext cx="0" cy="40660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/>
          <p:nvPr/>
        </p:nvCxnSpPr>
        <p:spPr>
          <a:xfrm>
            <a:off x="6965000" y="1059665"/>
            <a:ext cx="0" cy="40660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Freeform 26"/>
          <p:cNvSpPr/>
          <p:nvPr/>
        </p:nvSpPr>
        <p:spPr>
          <a:xfrm>
            <a:off x="7122507" y="1995854"/>
            <a:ext cx="267288" cy="2787161"/>
          </a:xfrm>
          <a:custGeom>
            <a:avLst/>
            <a:gdLst>
              <a:gd name="connsiteX0" fmla="*/ 0 w 167054"/>
              <a:gd name="connsiteY0" fmla="*/ 2540977 h 2540977"/>
              <a:gd name="connsiteX1" fmla="*/ 167054 w 167054"/>
              <a:gd name="connsiteY1" fmla="*/ 2532185 h 2540977"/>
              <a:gd name="connsiteX2" fmla="*/ 158262 w 167054"/>
              <a:gd name="connsiteY2" fmla="*/ 0 h 2540977"/>
              <a:gd name="connsiteX3" fmla="*/ 52754 w 167054"/>
              <a:gd name="connsiteY3" fmla="*/ 8793 h 25409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67054" h="2540977">
                <a:moveTo>
                  <a:pt x="0" y="2540977"/>
                </a:moveTo>
                <a:lnTo>
                  <a:pt x="167054" y="2532185"/>
                </a:lnTo>
                <a:cubicBezTo>
                  <a:pt x="164123" y="1688123"/>
                  <a:pt x="161193" y="844062"/>
                  <a:pt x="158262" y="0"/>
                </a:cubicBezTo>
                <a:lnTo>
                  <a:pt x="52754" y="8793"/>
                </a:lnTo>
              </a:path>
            </a:pathLst>
          </a:custGeom>
          <a:noFill/>
          <a:ln>
            <a:headEnd type="triangle" w="med" len="med"/>
            <a:tailEnd type="triangl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TextBox 34"/>
          <p:cNvSpPr txBox="1"/>
          <p:nvPr/>
        </p:nvSpPr>
        <p:spPr>
          <a:xfrm>
            <a:off x="596778" y="6171949"/>
            <a:ext cx="1096890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* Control </a:t>
            </a:r>
            <a:r>
              <a:rPr lang="en-US" dirty="0" smtClean="0"/>
              <a:t>unit interprets the computer program, fetches relevant data, sends to ALU for calculation, and does the IO </a:t>
            </a:r>
          </a:p>
          <a:p>
            <a:r>
              <a:rPr lang="en-US" dirty="0" smtClean="0"/>
              <a:t>* CPU </a:t>
            </a:r>
            <a:r>
              <a:rPr lang="en-US" dirty="0"/>
              <a:t>c</a:t>
            </a:r>
            <a:r>
              <a:rPr lang="en-US" dirty="0" smtClean="0"/>
              <a:t>lock speed; cache access/size</a:t>
            </a:r>
            <a:endParaRPr lang="en-US" dirty="0"/>
          </a:p>
        </p:txBody>
      </p:sp>
      <p:sp>
        <p:nvSpPr>
          <p:cNvPr id="36" name="TextBox 35"/>
          <p:cNvSpPr txBox="1"/>
          <p:nvPr/>
        </p:nvSpPr>
        <p:spPr>
          <a:xfrm>
            <a:off x="1312392" y="4105925"/>
            <a:ext cx="20821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(e.g. screen, mouse)</a:t>
            </a:r>
            <a:endParaRPr lang="en-US" dirty="0"/>
          </a:p>
        </p:txBody>
      </p:sp>
      <p:sp>
        <p:nvSpPr>
          <p:cNvPr id="37" name="TextBox 36"/>
          <p:cNvSpPr txBox="1"/>
          <p:nvPr/>
        </p:nvSpPr>
        <p:spPr>
          <a:xfrm>
            <a:off x="8434961" y="3916723"/>
            <a:ext cx="13383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(e.g. screen)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55664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010" name="Rectangle 2"/>
          <p:cNvSpPr>
            <a:spLocks noGrp="1" noChangeArrowheads="1"/>
          </p:cNvSpPr>
          <p:nvPr>
            <p:ph type="title"/>
          </p:nvPr>
        </p:nvSpPr>
        <p:spPr>
          <a:xfrm>
            <a:off x="2209800" y="76200"/>
            <a:ext cx="7772400" cy="533400"/>
          </a:xfrm>
        </p:spPr>
        <p:txBody>
          <a:bodyPr/>
          <a:lstStyle/>
          <a:p>
            <a:pPr eaLnBrk="1" hangingPunct="1">
              <a:defRPr/>
            </a:pPr>
            <a:r>
              <a:rPr lang="en-US" sz="3200" dirty="0"/>
              <a:t>Bad example 4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667000" y="685800"/>
            <a:ext cx="6242588" cy="406265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000" dirty="0"/>
              <a:t>do it=1,nstep</a:t>
            </a:r>
          </a:p>
          <a:p>
            <a:r>
              <a:rPr lang="en-US" sz="2000" dirty="0"/>
              <a:t>  </a:t>
            </a:r>
            <a:r>
              <a:rPr lang="en-US" sz="2000" dirty="0" smtClean="0"/>
              <a:t>….</a:t>
            </a:r>
          </a:p>
          <a:p>
            <a:r>
              <a:rPr lang="en-US" sz="2000" dirty="0"/>
              <a:t> </a:t>
            </a:r>
            <a:r>
              <a:rPr lang="en-US" sz="2000" dirty="0" smtClean="0"/>
              <a:t>!Find parent elements for a group of points</a:t>
            </a:r>
            <a:endParaRPr lang="en-US" sz="2000" dirty="0"/>
          </a:p>
          <a:p>
            <a:r>
              <a:rPr lang="en-US" sz="2000" dirty="0"/>
              <a:t>  do </a:t>
            </a:r>
            <a:r>
              <a:rPr lang="en-US" sz="2000" dirty="0" err="1" smtClean="0"/>
              <a:t>i</a:t>
            </a:r>
            <a:r>
              <a:rPr lang="en-US" sz="2000" dirty="0" smtClean="0"/>
              <a:t>=1,nxy !points</a:t>
            </a:r>
            <a:endParaRPr lang="en-US" sz="2000" dirty="0"/>
          </a:p>
          <a:p>
            <a:r>
              <a:rPr lang="en-US" sz="2000" dirty="0"/>
              <a:t>     x=x0(</a:t>
            </a:r>
            <a:r>
              <a:rPr lang="en-US" sz="2000" dirty="0" err="1"/>
              <a:t>i</a:t>
            </a:r>
            <a:r>
              <a:rPr lang="en-US" sz="2000" dirty="0"/>
              <a:t>); y=y0(</a:t>
            </a:r>
            <a:r>
              <a:rPr lang="en-US" sz="2000" dirty="0" err="1"/>
              <a:t>i</a:t>
            </a:r>
            <a:r>
              <a:rPr lang="en-US" sz="2000" dirty="0"/>
              <a:t>)</a:t>
            </a:r>
          </a:p>
          <a:p>
            <a:r>
              <a:rPr lang="en-US" sz="2000" dirty="0"/>
              <a:t>     </a:t>
            </a:r>
            <a:r>
              <a:rPr lang="en-US" sz="2000" dirty="0" err="1"/>
              <a:t>ifound</a:t>
            </a:r>
            <a:r>
              <a:rPr lang="en-US" sz="2000" dirty="0"/>
              <a:t>=0</a:t>
            </a:r>
          </a:p>
          <a:p>
            <a:r>
              <a:rPr lang="en-US" sz="2000" dirty="0"/>
              <a:t>     do j=1,ne</a:t>
            </a:r>
          </a:p>
          <a:p>
            <a:r>
              <a:rPr lang="en-US" sz="2000" dirty="0"/>
              <a:t>        !Check if point </a:t>
            </a:r>
            <a:r>
              <a:rPr lang="en-US" sz="2000" dirty="0" err="1"/>
              <a:t>i</a:t>
            </a:r>
            <a:r>
              <a:rPr lang="en-US" sz="2000" dirty="0"/>
              <a:t> is inside elem. </a:t>
            </a:r>
            <a:r>
              <a:rPr lang="en-US" sz="2000" dirty="0" smtClean="0"/>
              <a:t>j</a:t>
            </a:r>
            <a:endParaRPr lang="en-US" sz="2000" dirty="0"/>
          </a:p>
          <a:p>
            <a:r>
              <a:rPr lang="en-US" sz="2000" dirty="0"/>
              <a:t>        ….</a:t>
            </a:r>
          </a:p>
          <a:p>
            <a:r>
              <a:rPr lang="en-US" sz="2000" dirty="0"/>
              <a:t>        if(</a:t>
            </a:r>
            <a:r>
              <a:rPr lang="en-US" sz="2000" dirty="0" err="1"/>
              <a:t>ifound</a:t>
            </a:r>
            <a:r>
              <a:rPr lang="en-US" sz="2000" dirty="0"/>
              <a:t>==1) exit</a:t>
            </a:r>
          </a:p>
          <a:p>
            <a:r>
              <a:rPr lang="en-US" sz="2000" dirty="0"/>
              <a:t>     </a:t>
            </a:r>
            <a:r>
              <a:rPr lang="en-US" sz="2000" dirty="0" err="1"/>
              <a:t>enddo</a:t>
            </a:r>
            <a:r>
              <a:rPr lang="en-US" sz="2000" dirty="0"/>
              <a:t> !j</a:t>
            </a:r>
          </a:p>
          <a:p>
            <a:r>
              <a:rPr lang="en-US" sz="2000" dirty="0"/>
              <a:t>  </a:t>
            </a:r>
            <a:r>
              <a:rPr lang="en-US" sz="2000" dirty="0" err="1"/>
              <a:t>enddo</a:t>
            </a:r>
            <a:r>
              <a:rPr lang="en-US" sz="2000" dirty="0"/>
              <a:t> !</a:t>
            </a:r>
            <a:r>
              <a:rPr lang="en-US" sz="2000" dirty="0" err="1"/>
              <a:t>i</a:t>
            </a:r>
            <a:endParaRPr lang="en-US" sz="2000" dirty="0"/>
          </a:p>
          <a:p>
            <a:r>
              <a:rPr lang="en-US" sz="2000" dirty="0" err="1"/>
              <a:t>e</a:t>
            </a:r>
            <a:r>
              <a:rPr lang="en-US" sz="2000" dirty="0" err="1" smtClean="0"/>
              <a:t>nddo</a:t>
            </a:r>
            <a:r>
              <a:rPr lang="en-US" sz="2000" dirty="0" smtClean="0"/>
              <a:t> </a:t>
            </a:r>
            <a:r>
              <a:rPr lang="en-US" sz="2000" dirty="0"/>
              <a:t>!it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850767" y="5085424"/>
            <a:ext cx="9868214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Suggestions:</a:t>
            </a:r>
          </a:p>
          <a:p>
            <a:pPr marL="457200" indent="-457200">
              <a:buAutoNum type="arabicParenR"/>
            </a:pPr>
            <a:r>
              <a:rPr lang="en-US" sz="2000" dirty="0"/>
              <a:t>Put the search outside it-loop</a:t>
            </a:r>
          </a:p>
          <a:p>
            <a:pPr marL="457200" indent="-457200">
              <a:buAutoNum type="arabicParenR"/>
            </a:pPr>
            <a:r>
              <a:rPr lang="en-US" sz="2000" dirty="0"/>
              <a:t>Reverse </a:t>
            </a:r>
            <a:r>
              <a:rPr lang="en-US" sz="2000" dirty="0" err="1"/>
              <a:t>i</a:t>
            </a:r>
            <a:r>
              <a:rPr lang="en-US" sz="2000" dirty="0"/>
              <a:t>- and j-loops if </a:t>
            </a:r>
            <a:r>
              <a:rPr lang="en-US" sz="2000" dirty="0" err="1"/>
              <a:t>nxy</a:t>
            </a:r>
            <a:r>
              <a:rPr lang="en-US" sz="2000" dirty="0"/>
              <a:t> &lt;&lt; </a:t>
            </a:r>
            <a:r>
              <a:rPr lang="en-US" sz="2000" dirty="0" smtClean="0"/>
              <a:t>ne (and use arrays to store intermediate info like </a:t>
            </a:r>
            <a:r>
              <a:rPr lang="en-US" sz="2000" dirty="0" err="1" smtClean="0"/>
              <a:t>ifound</a:t>
            </a:r>
            <a:r>
              <a:rPr lang="en-US" sz="2000" dirty="0" smtClean="0"/>
              <a:t>())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2022989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010" name="Rectangle 2"/>
          <p:cNvSpPr>
            <a:spLocks noGrp="1" noChangeArrowheads="1"/>
          </p:cNvSpPr>
          <p:nvPr>
            <p:ph type="title"/>
          </p:nvPr>
        </p:nvSpPr>
        <p:spPr>
          <a:xfrm>
            <a:off x="2209800" y="76200"/>
            <a:ext cx="7772400" cy="533400"/>
          </a:xfrm>
        </p:spPr>
        <p:txBody>
          <a:bodyPr/>
          <a:lstStyle/>
          <a:p>
            <a:pPr eaLnBrk="1" hangingPunct="1">
              <a:defRPr/>
            </a:pPr>
            <a:r>
              <a:rPr lang="en-US" sz="3200" dirty="0"/>
              <a:t>A good example</a:t>
            </a:r>
          </a:p>
        </p:txBody>
      </p:sp>
      <p:sp>
        <p:nvSpPr>
          <p:cNvPr id="2" name="Rectangle 1"/>
          <p:cNvSpPr/>
          <p:nvPr/>
        </p:nvSpPr>
        <p:spPr>
          <a:xfrm>
            <a:off x="2133600" y="1039092"/>
            <a:ext cx="7924800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function </a:t>
            </a:r>
            <a:r>
              <a:rPr lang="en-US" dirty="0" err="1"/>
              <a:t>signa</a:t>
            </a:r>
            <a:r>
              <a:rPr lang="en-US" dirty="0"/>
              <a:t>(x1,x2,x3,y1,y2,y3)</a:t>
            </a:r>
          </a:p>
          <a:p>
            <a:r>
              <a:rPr lang="en-US" dirty="0"/>
              <a:t>!-------------------------------------------------------------------------------</a:t>
            </a:r>
          </a:p>
          <a:p>
            <a:r>
              <a:rPr lang="en-US" dirty="0"/>
              <a:t>! Compute signed area formed by pts 1,2,3 (positive counter-clockwise)</a:t>
            </a:r>
          </a:p>
          <a:p>
            <a:r>
              <a:rPr lang="en-US" dirty="0"/>
              <a:t>!-------------------------------------------------------------------------------</a:t>
            </a:r>
          </a:p>
          <a:p>
            <a:r>
              <a:rPr lang="en-US" dirty="0"/>
              <a:t>  use </a:t>
            </a:r>
            <a:r>
              <a:rPr lang="en-US" dirty="0" err="1"/>
              <a:t>schism_glbl</a:t>
            </a:r>
            <a:r>
              <a:rPr lang="en-US" dirty="0"/>
              <a:t>, </a:t>
            </a:r>
            <a:r>
              <a:rPr lang="en-US" dirty="0">
                <a:solidFill>
                  <a:srgbClr val="FF0000"/>
                </a:solidFill>
              </a:rPr>
              <a:t>only</a:t>
            </a:r>
            <a:r>
              <a:rPr lang="en-US" dirty="0"/>
              <a:t> : </a:t>
            </a:r>
            <a:r>
              <a:rPr lang="en-US" dirty="0" err="1"/>
              <a:t>rkind,errmsg</a:t>
            </a:r>
            <a:endParaRPr lang="en-US" dirty="0"/>
          </a:p>
          <a:p>
            <a:r>
              <a:rPr lang="en-US" dirty="0"/>
              <a:t>  implicit none</a:t>
            </a:r>
          </a:p>
          <a:p>
            <a:r>
              <a:rPr lang="en-US" dirty="0"/>
              <a:t>  real(</a:t>
            </a:r>
            <a:r>
              <a:rPr lang="en-US" dirty="0" err="1"/>
              <a:t>rkind</a:t>
            </a:r>
            <a:r>
              <a:rPr lang="en-US" dirty="0"/>
              <a:t>) :: </a:t>
            </a:r>
            <a:r>
              <a:rPr lang="en-US" dirty="0" err="1"/>
              <a:t>signa</a:t>
            </a:r>
            <a:endParaRPr lang="en-US" dirty="0"/>
          </a:p>
          <a:p>
            <a:r>
              <a:rPr lang="en-US" dirty="0"/>
              <a:t>  real(</a:t>
            </a:r>
            <a:r>
              <a:rPr lang="en-US" dirty="0" err="1"/>
              <a:t>rkind</a:t>
            </a:r>
            <a:r>
              <a:rPr lang="en-US" dirty="0"/>
              <a:t>),intent(in) :: x1,x2,x3,y1,y2,y3</a:t>
            </a:r>
          </a:p>
          <a:p>
            <a:r>
              <a:rPr lang="en-US" dirty="0"/>
              <a:t>  </a:t>
            </a:r>
          </a:p>
          <a:p>
            <a:r>
              <a:rPr lang="en-US" dirty="0"/>
              <a:t>  !local</a:t>
            </a:r>
          </a:p>
          <a:p>
            <a:r>
              <a:rPr lang="en-US" dirty="0"/>
              <a:t>  real(</a:t>
            </a:r>
            <a:r>
              <a:rPr lang="en-US" dirty="0" err="1"/>
              <a:t>rkind</a:t>
            </a:r>
            <a:r>
              <a:rPr lang="en-US" dirty="0"/>
              <a:t>), </a:t>
            </a:r>
            <a:r>
              <a:rPr lang="en-US" dirty="0" err="1"/>
              <a:t>allocatable</a:t>
            </a:r>
            <a:r>
              <a:rPr lang="en-US" dirty="0"/>
              <a:t> :: wild(:)</a:t>
            </a:r>
          </a:p>
          <a:p>
            <a:endParaRPr lang="en-US" dirty="0"/>
          </a:p>
          <a:p>
            <a:r>
              <a:rPr lang="en-US" dirty="0"/>
              <a:t>  </a:t>
            </a:r>
            <a:r>
              <a:rPr lang="en-US" dirty="0" err="1"/>
              <a:t>allocatable</a:t>
            </a:r>
            <a:r>
              <a:rPr lang="en-US" dirty="0"/>
              <a:t>(wild(100))</a:t>
            </a:r>
          </a:p>
          <a:p>
            <a:r>
              <a:rPr lang="en-US" dirty="0"/>
              <a:t>  </a:t>
            </a:r>
            <a:r>
              <a:rPr lang="en-US" dirty="0" err="1"/>
              <a:t>signa</a:t>
            </a:r>
            <a:r>
              <a:rPr lang="en-US" dirty="0"/>
              <a:t>=((x1-x3)*(y2-y3)-(x2-x3)*(y1-y3))/2d0</a:t>
            </a:r>
          </a:p>
          <a:p>
            <a:r>
              <a:rPr lang="en-US" dirty="0"/>
              <a:t>  ….</a:t>
            </a:r>
          </a:p>
          <a:p>
            <a:r>
              <a:rPr lang="en-US" dirty="0"/>
              <a:t>  deallocate(wild)</a:t>
            </a:r>
          </a:p>
          <a:p>
            <a:endParaRPr lang="en-US" dirty="0"/>
          </a:p>
          <a:p>
            <a:r>
              <a:rPr lang="en-US" dirty="0"/>
              <a:t>end function </a:t>
            </a:r>
            <a:r>
              <a:rPr lang="en-US" dirty="0" err="1"/>
              <a:t>signa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08356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010" name="Rectangle 2"/>
          <p:cNvSpPr>
            <a:spLocks noGrp="1" noChangeArrowheads="1"/>
          </p:cNvSpPr>
          <p:nvPr>
            <p:ph type="title"/>
          </p:nvPr>
        </p:nvSpPr>
        <p:spPr>
          <a:xfrm>
            <a:off x="2193595" y="9412"/>
            <a:ext cx="7772400" cy="533400"/>
          </a:xfrm>
        </p:spPr>
        <p:txBody>
          <a:bodyPr/>
          <a:lstStyle/>
          <a:p>
            <a:pPr algn="ctr" eaLnBrk="1" hangingPunct="1">
              <a:defRPr/>
            </a:pPr>
            <a:r>
              <a:rPr lang="en-US" sz="3200" b="1" dirty="0" smtClean="0"/>
              <a:t>Home work</a:t>
            </a:r>
            <a:endParaRPr lang="en-US" sz="32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291400" y="1017946"/>
            <a:ext cx="11576790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*Please think about how to imbed hypothesis testing inside your code</a:t>
            </a:r>
            <a:r>
              <a:rPr lang="en-US" sz="2400" dirty="0"/>
              <a:t>. Verify your outputs with xmgredit5</a:t>
            </a:r>
            <a:endParaRPr lang="en-US" sz="2400" dirty="0" smtClean="0"/>
          </a:p>
          <a:p>
            <a:r>
              <a:rPr lang="en-US" sz="2400" dirty="0" smtClean="0"/>
              <a:t>*hgrid.gr3 for 1-4 can be downloaded from the course </a:t>
            </a:r>
            <a:r>
              <a:rPr lang="en-US" sz="2400" dirty="0"/>
              <a:t>web site: </a:t>
            </a:r>
            <a:r>
              <a:rPr lang="en-US" sz="2400" dirty="0">
                <a:hlinkClick r:id="rId3"/>
              </a:rPr>
              <a:t>http://ccrm.vims.edu/yinglong/Courses/MSCI698-2018</a:t>
            </a:r>
            <a:r>
              <a:rPr lang="en-US" sz="2400" dirty="0" smtClean="0">
                <a:hlinkClick r:id="rId3"/>
              </a:rPr>
              <a:t>/</a:t>
            </a:r>
            <a:endParaRPr lang="en-US" sz="2400" dirty="0" smtClean="0"/>
          </a:p>
          <a:p>
            <a:endParaRPr lang="en-US" sz="2400" dirty="0"/>
          </a:p>
          <a:p>
            <a:endParaRPr lang="en-US" sz="2400" dirty="0" smtClean="0"/>
          </a:p>
          <a:p>
            <a:pPr marL="342900" indent="-342900">
              <a:buFont typeface="+mj-lt"/>
              <a:buAutoNum type="arabicPeriod"/>
            </a:pPr>
            <a:r>
              <a:rPr lang="en-US" sz="2400" dirty="0" smtClean="0"/>
              <a:t>Complete the programs to calculate (1) node balls (elements around a node), (2) element balls. 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2400" dirty="0" smtClean="0"/>
              <a:t>Complete the programs to calculate sides, and also 2 adjacent elements of each side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2400" dirty="0" smtClean="0"/>
              <a:t>Write a f90 program to find the neighboring nodes of a node, and order them in counter-clockwise fashion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Hint: you’ll need to distinguish between internal and boundary nodes</a:t>
            </a:r>
          </a:p>
          <a:p>
            <a:r>
              <a:rPr lang="en-US" sz="2400" dirty="0" smtClean="0"/>
              <a:t>4*. Compute </a:t>
            </a:r>
            <a:r>
              <a:rPr lang="en-US" sz="2400" dirty="0" smtClean="0"/>
              <a:t>the shoreline (i.e. where depth=0). Output the shoreline points as list of points</a:t>
            </a:r>
          </a:p>
        </p:txBody>
      </p:sp>
    </p:spTree>
    <p:extLst>
      <p:ext uri="{BB962C8B-B14F-4D97-AF65-F5344CB8AC3E}">
        <p14:creationId xmlns:p14="http://schemas.microsoft.com/office/powerpoint/2010/main" val="15896112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010" name="Rectangle 2"/>
          <p:cNvSpPr>
            <a:spLocks noGrp="1" noChangeArrowheads="1"/>
          </p:cNvSpPr>
          <p:nvPr>
            <p:ph type="title"/>
          </p:nvPr>
        </p:nvSpPr>
        <p:spPr>
          <a:xfrm>
            <a:off x="2193595" y="9412"/>
            <a:ext cx="7772400" cy="533400"/>
          </a:xfrm>
        </p:spPr>
        <p:txBody>
          <a:bodyPr/>
          <a:lstStyle/>
          <a:p>
            <a:pPr algn="ctr" eaLnBrk="1" hangingPunct="1">
              <a:defRPr/>
            </a:pPr>
            <a:r>
              <a:rPr lang="en-US" sz="3200" b="1" dirty="0" smtClean="0"/>
              <a:t>Home work</a:t>
            </a:r>
            <a:endParaRPr lang="en-US" sz="32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218022" y="573628"/>
            <a:ext cx="812905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Solve 1D advection equation using FV upwind scheme. Plot out the results</a:t>
            </a:r>
            <a:endParaRPr lang="en-US" sz="20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" name="TextBox 3"/>
              <p:cNvSpPr txBox="1"/>
              <p:nvPr/>
            </p:nvSpPr>
            <p:spPr>
              <a:xfrm>
                <a:off x="312583" y="1104747"/>
                <a:ext cx="3760264" cy="702308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4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𝜕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𝐶</m:t>
                          </m:r>
                        </m:num>
                        <m:den>
                          <m:r>
                            <a:rPr lang="en-US" sz="24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𝜕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𝑡</m:t>
                          </m:r>
                        </m:den>
                      </m:f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𝑢</m:t>
                      </m:r>
                      <m:f>
                        <m:f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𝜕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𝐶</m:t>
                          </m:r>
                        </m:num>
                        <m:den>
                          <m:r>
                            <a:rPr lang="en-US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𝜕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</m:den>
                      </m:f>
                      <m:r>
                        <a:rPr lang="en-US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=0, 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𝑥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∈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0,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𝐿</m:t>
                          </m:r>
                        </m:e>
                      </m:d>
                    </m:oMath>
                  </m:oMathPara>
                </a14:m>
                <a:endParaRPr lang="en-US" sz="2400" b="0" dirty="0" smtClean="0">
                  <a:ea typeface="Cambria Math" panose="02040503050406030204" pitchFamily="18" charset="0"/>
                </a:endParaRPr>
              </a:p>
            </p:txBody>
          </p:sp>
        </mc:Choice>
        <mc:Fallback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2583" y="1104747"/>
                <a:ext cx="3760264" cy="702308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6" name="Straight Arrow Connector 5"/>
          <p:cNvCxnSpPr/>
          <p:nvPr/>
        </p:nvCxnSpPr>
        <p:spPr>
          <a:xfrm flipV="1">
            <a:off x="6874786" y="6156214"/>
            <a:ext cx="5099538" cy="4396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7428701" y="6041914"/>
            <a:ext cx="0" cy="29014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7888832" y="6053637"/>
            <a:ext cx="0" cy="29014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8348963" y="6065360"/>
            <a:ext cx="0" cy="29014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8809094" y="6077083"/>
            <a:ext cx="0" cy="29014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7277858" y="6411191"/>
            <a:ext cx="5164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x</a:t>
            </a:r>
            <a:r>
              <a:rPr lang="en-US" dirty="0" smtClean="0"/>
              <a:t>=0</a:t>
            </a:r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10613073" y="6299849"/>
            <a:ext cx="12522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x=</a:t>
            </a:r>
            <a:r>
              <a:rPr lang="en-US" i="1" dirty="0" smtClean="0"/>
              <a:t>L</a:t>
            </a:r>
            <a:r>
              <a:rPr lang="en-US" dirty="0" smtClean="0"/>
              <a:t>=100km</a:t>
            </a:r>
            <a:endParaRPr lang="en-US" dirty="0"/>
          </a:p>
        </p:txBody>
      </p:sp>
      <p:cxnSp>
        <p:nvCxnSpPr>
          <p:cNvPr id="18" name="Straight Connector 17"/>
          <p:cNvCxnSpPr/>
          <p:nvPr/>
        </p:nvCxnSpPr>
        <p:spPr>
          <a:xfrm>
            <a:off x="11000934" y="6033121"/>
            <a:ext cx="0" cy="29014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7885058" y="4797947"/>
            <a:ext cx="9240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/>
              <a:t>u</a:t>
            </a:r>
            <a:r>
              <a:rPr lang="en-US" dirty="0" smtClean="0"/>
              <a:t>=1m/s</a:t>
            </a:r>
            <a:endParaRPr lang="en-US" dirty="0"/>
          </a:p>
        </p:txBody>
      </p:sp>
      <p:cxnSp>
        <p:nvCxnSpPr>
          <p:cNvPr id="20" name="Straight Arrow Connector 19"/>
          <p:cNvCxnSpPr/>
          <p:nvPr/>
        </p:nvCxnSpPr>
        <p:spPr>
          <a:xfrm>
            <a:off x="7885058" y="5268693"/>
            <a:ext cx="817684" cy="879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/>
              <p:cNvSpPr txBox="1"/>
              <p:nvPr/>
            </p:nvSpPr>
            <p:spPr>
              <a:xfrm>
                <a:off x="506936" y="1989746"/>
                <a:ext cx="2968890" cy="41998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𝐶</m:t>
                      </m:r>
                      <m:d>
                        <m:d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,0</m:t>
                          </m:r>
                        </m:e>
                      </m:d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  <m:sup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sSup>
                            <m:sSup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(</m:t>
                              </m:r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sSub>
                                <m:sSubPr>
                                  <m:ctrlP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b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0</m:t>
                                  </m:r>
                                </m:sub>
                              </m:sSub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)</m:t>
                              </m:r>
                            </m:e>
                            <m:sup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/</m:t>
                          </m:r>
                          <m:sSup>
                            <m:sSup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𝜎</m:t>
                              </m:r>
                            </m:e>
                            <m:sup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sup>
                      </m:sSup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21" name="Text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6936" y="1989746"/>
                <a:ext cx="2968890" cy="419987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/>
              <p:cNvSpPr txBox="1"/>
              <p:nvPr/>
            </p:nvSpPr>
            <p:spPr>
              <a:xfrm>
                <a:off x="506936" y="2502651"/>
                <a:ext cx="1505412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𝐶</m:t>
                      </m:r>
                      <m:d>
                        <m:d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0,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</m:d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=0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22" name="TextBox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6936" y="2502651"/>
                <a:ext cx="1505412" cy="369332"/>
              </a:xfrm>
              <a:prstGeom prst="rect">
                <a:avLst/>
              </a:prstGeom>
              <a:blipFill>
                <a:blip r:embed="rId5"/>
                <a:stretch>
                  <a:fillRect l="-4049" r="-4858" b="-6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Rectangle 22"/>
              <p:cNvSpPr/>
              <p:nvPr/>
            </p:nvSpPr>
            <p:spPr>
              <a:xfrm>
                <a:off x="393505" y="2943578"/>
                <a:ext cx="3598421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0</m:t>
                          </m:r>
                        </m:sub>
                      </m:sSub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=10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𝑘𝑚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,  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𝜎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=1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𝑘𝑚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23" name="Rectangle 2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3505" y="2943578"/>
                <a:ext cx="3598421" cy="461665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4" name="TextBox 23"/>
          <p:cNvSpPr txBox="1"/>
          <p:nvPr/>
        </p:nvSpPr>
        <p:spPr>
          <a:xfrm>
            <a:off x="201037" y="4197783"/>
            <a:ext cx="6492009" cy="193899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 smtClean="0"/>
              <a:t>Suggest </a:t>
            </a:r>
            <a:r>
              <a:rPr lang="en-US" sz="2400" dirty="0" err="1" smtClean="0">
                <a:latin typeface="Symbol" panose="05050102010706020507" pitchFamily="18" charset="2"/>
              </a:rPr>
              <a:t>D</a:t>
            </a:r>
            <a:r>
              <a:rPr lang="en-US" sz="2400" dirty="0" err="1" smtClean="0"/>
              <a:t>x</a:t>
            </a:r>
            <a:r>
              <a:rPr lang="en-US" sz="2400" dirty="0" smtClean="0"/>
              <a:t>=100m, </a:t>
            </a:r>
            <a:r>
              <a:rPr lang="en-US" sz="2400" dirty="0" smtClean="0">
                <a:latin typeface="Symbol" panose="05050102010706020507" pitchFamily="18" charset="2"/>
              </a:rPr>
              <a:t>D</a:t>
            </a:r>
            <a:r>
              <a:rPr lang="en-US" sz="2400" dirty="0" smtClean="0"/>
              <a:t>t=50 sec (for CFL). Total simulation time=1 day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 smtClean="0"/>
              <a:t>Also try </a:t>
            </a:r>
            <a:r>
              <a:rPr lang="en-US" sz="2400" dirty="0" err="1" smtClean="0"/>
              <a:t>dt</a:t>
            </a:r>
            <a:r>
              <a:rPr lang="en-US" sz="2400" dirty="0" smtClean="0"/>
              <a:t>=90s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 smtClean="0"/>
              <a:t>Plot out the profile at each time step and use m-lab to show animation</a:t>
            </a:r>
            <a:endParaRPr lang="en-US" sz="2400" dirty="0"/>
          </a:p>
        </p:txBody>
      </p:sp>
      <p:sp>
        <p:nvSpPr>
          <p:cNvPr id="26" name="Freeform 25"/>
          <p:cNvSpPr/>
          <p:nvPr/>
        </p:nvSpPr>
        <p:spPr>
          <a:xfrm>
            <a:off x="7716295" y="5348642"/>
            <a:ext cx="1126836" cy="850068"/>
          </a:xfrm>
          <a:custGeom>
            <a:avLst/>
            <a:gdLst>
              <a:gd name="connsiteX0" fmla="*/ 0 w 1126836"/>
              <a:gd name="connsiteY0" fmla="*/ 849749 h 850068"/>
              <a:gd name="connsiteX1" fmla="*/ 397163 w 1126836"/>
              <a:gd name="connsiteY1" fmla="*/ 711203 h 850068"/>
              <a:gd name="connsiteX2" fmla="*/ 609600 w 1126836"/>
              <a:gd name="connsiteY2" fmla="*/ 3 h 850068"/>
              <a:gd name="connsiteX3" fmla="*/ 822036 w 1126836"/>
              <a:gd name="connsiteY3" fmla="*/ 720440 h 850068"/>
              <a:gd name="connsiteX4" fmla="*/ 1126836 w 1126836"/>
              <a:gd name="connsiteY4" fmla="*/ 831276 h 8500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26836" h="850068">
                <a:moveTo>
                  <a:pt x="0" y="849749"/>
                </a:moveTo>
                <a:cubicBezTo>
                  <a:pt x="147781" y="851288"/>
                  <a:pt x="295563" y="852827"/>
                  <a:pt x="397163" y="711203"/>
                </a:cubicBezTo>
                <a:cubicBezTo>
                  <a:pt x="498763" y="569579"/>
                  <a:pt x="538788" y="-1536"/>
                  <a:pt x="609600" y="3"/>
                </a:cubicBezTo>
                <a:cubicBezTo>
                  <a:pt x="680412" y="1542"/>
                  <a:pt x="735830" y="581895"/>
                  <a:pt x="822036" y="720440"/>
                </a:cubicBezTo>
                <a:cubicBezTo>
                  <a:pt x="908242" y="858985"/>
                  <a:pt x="1017539" y="845130"/>
                  <a:pt x="1126836" y="831276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/>
          <p:cNvSpPr txBox="1"/>
          <p:nvPr/>
        </p:nvSpPr>
        <p:spPr>
          <a:xfrm>
            <a:off x="5382849" y="2414891"/>
            <a:ext cx="143532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 smtClean="0"/>
              <a:t>Upwinding</a:t>
            </a:r>
            <a:r>
              <a:rPr lang="en-US" sz="2000" dirty="0" smtClean="0"/>
              <a:t>: </a:t>
            </a:r>
            <a:endParaRPr lang="en-US" sz="2000" dirty="0"/>
          </a:p>
        </p:txBody>
      </p:sp>
      <p:sp>
        <p:nvSpPr>
          <p:cNvPr id="5" name="Left Brace 4"/>
          <p:cNvSpPr/>
          <p:nvPr/>
        </p:nvSpPr>
        <p:spPr>
          <a:xfrm>
            <a:off x="258618" y="1311417"/>
            <a:ext cx="248318" cy="1902838"/>
          </a:xfrm>
          <a:prstGeom prst="lef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8205478" y="6283702"/>
            <a:ext cx="2375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err="1" smtClean="0"/>
              <a:t>i</a:t>
            </a:r>
            <a:endParaRPr lang="en-US" i="1" dirty="0"/>
          </a:p>
        </p:txBody>
      </p:sp>
      <p:sp>
        <p:nvSpPr>
          <p:cNvPr id="25" name="TextBox 24"/>
          <p:cNvSpPr txBox="1"/>
          <p:nvPr/>
        </p:nvSpPr>
        <p:spPr>
          <a:xfrm>
            <a:off x="8686678" y="6316662"/>
            <a:ext cx="4700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/>
              <a:t>i+1</a:t>
            </a:r>
            <a:endParaRPr lang="en-US" i="1" dirty="0"/>
          </a:p>
        </p:txBody>
      </p:sp>
      <p:sp>
        <p:nvSpPr>
          <p:cNvPr id="27" name="TextBox 26"/>
          <p:cNvSpPr txBox="1"/>
          <p:nvPr/>
        </p:nvSpPr>
        <p:spPr>
          <a:xfrm>
            <a:off x="7638601" y="6217361"/>
            <a:ext cx="4251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/>
              <a:t>i-1</a:t>
            </a:r>
            <a:endParaRPr lang="en-US" i="1" dirty="0"/>
          </a:p>
        </p:txBody>
      </p:sp>
      <p:sp>
        <p:nvSpPr>
          <p:cNvPr id="9" name="Oval 8"/>
          <p:cNvSpPr/>
          <p:nvPr/>
        </p:nvSpPr>
        <p:spPr>
          <a:xfrm>
            <a:off x="7620129" y="6139028"/>
            <a:ext cx="103520" cy="97755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Oval 27"/>
          <p:cNvSpPr/>
          <p:nvPr/>
        </p:nvSpPr>
        <p:spPr>
          <a:xfrm>
            <a:off x="8058853" y="6143650"/>
            <a:ext cx="103520" cy="97755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Oval 28"/>
          <p:cNvSpPr/>
          <p:nvPr/>
        </p:nvSpPr>
        <p:spPr>
          <a:xfrm>
            <a:off x="8525288" y="6157506"/>
            <a:ext cx="103520" cy="97755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8489232" y="5824129"/>
                <a:ext cx="251864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𝐶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489232" y="5824129"/>
                <a:ext cx="251864" cy="276999"/>
              </a:xfrm>
              <a:prstGeom prst="rect">
                <a:avLst/>
              </a:prstGeom>
              <a:blipFill>
                <a:blip r:embed="rId7"/>
                <a:stretch>
                  <a:fillRect l="-24390" r="-9756" b="-1739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TextBox 29"/>
              <p:cNvSpPr txBox="1"/>
              <p:nvPr/>
            </p:nvSpPr>
            <p:spPr>
              <a:xfrm>
                <a:off x="7915721" y="5784752"/>
                <a:ext cx="471476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𝐶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−1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30" name="TextBox 2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15721" y="5784752"/>
                <a:ext cx="471476" cy="276999"/>
              </a:xfrm>
              <a:prstGeom prst="rect">
                <a:avLst/>
              </a:prstGeom>
              <a:blipFill>
                <a:blip r:embed="rId8"/>
                <a:stretch>
                  <a:fillRect l="-11688" r="-3896" b="-1777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TextBox 30"/>
              <p:cNvSpPr txBox="1"/>
              <p:nvPr/>
            </p:nvSpPr>
            <p:spPr>
              <a:xfrm>
                <a:off x="5798486" y="1393447"/>
                <a:ext cx="6175838" cy="753604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∆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𝑥</m:t>
                      </m:r>
                      <m:f>
                        <m:fPr>
                          <m:ctrlPr>
                            <a:rPr lang="en-US" sz="24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Sup>
                            <m:sSubSupPr>
                              <m:ctrlPr>
                                <a:rPr lang="en-US" sz="2400" i="1" smtClean="0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𝐶</m:t>
                              </m:r>
                            </m:e>
                            <m:sub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sub>
                            <m:sup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+1</m:t>
                              </m:r>
                            </m:sup>
                          </m:sSubSup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sSubSup>
                            <m:sSubSup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𝐶</m:t>
                              </m:r>
                            </m:e>
                            <m:sub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sub>
                            <m:sup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sup>
                          </m:sSubSup>
                        </m:num>
                        <m:den>
                          <m:r>
                            <a:rPr lang="en-US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∆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𝑡</m:t>
                          </m:r>
                        </m:den>
                      </m:f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𝑢𝐶</m:t>
                      </m:r>
                      <m:sSubSup>
                        <m:sSubSup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|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</m:sub>
                        <m:sup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+1</m:t>
                          </m:r>
                        </m:sup>
                      </m:sSubSup>
                      <m:r>
                        <a:rPr lang="en-US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=0, </m:t>
                      </m:r>
                      <m:d>
                        <m:dPr>
                          <m:ctrlPr>
                            <a:rPr lang="en-US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𝑖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=1,…,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𝑁</m:t>
                          </m:r>
                        </m:e>
                      </m:d>
                    </m:oMath>
                  </m:oMathPara>
                </a14:m>
                <a:endParaRPr lang="en-US" sz="2400" b="0" dirty="0" smtClean="0">
                  <a:ea typeface="Cambria Math" panose="02040503050406030204" pitchFamily="18" charset="0"/>
                </a:endParaRPr>
              </a:p>
            </p:txBody>
          </p:sp>
        </mc:Choice>
        <mc:Fallback xmlns="">
          <p:sp>
            <p:nvSpPr>
              <p:cNvPr id="31" name="TextBox 3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98486" y="1393447"/>
                <a:ext cx="6175838" cy="753604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Rectangle 10"/>
              <p:cNvSpPr/>
              <p:nvPr/>
            </p:nvSpPr>
            <p:spPr>
              <a:xfrm>
                <a:off x="7373175" y="2364563"/>
                <a:ext cx="2631361" cy="49667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i="1" smtClean="0">
                          <a:latin typeface="Cambria Math" panose="02040503050406030204" pitchFamily="18" charset="0"/>
                        </a:rPr>
                        <m:t>𝐶</m:t>
                      </m:r>
                      <m:sSubSup>
                        <m:sSubSup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|</m:t>
                          </m:r>
                        </m:e>
                        <m:sub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𝑖</m:t>
                          </m:r>
                        </m:sub>
                        <m:sup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𝑖</m:t>
                          </m:r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+1</m:t>
                          </m:r>
                        </m:sup>
                      </m:sSubSup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sSubSup>
                        <m:sSubSup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𝐶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</m:sub>
                        <m:sup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</m:sSubSup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−</m:t>
                      </m:r>
                      <m:sSubSup>
                        <m:sSubSup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𝐶</m:t>
                          </m:r>
                        </m:e>
                        <m:sub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𝑖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−1</m:t>
                          </m:r>
                        </m:sub>
                        <m:sup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</m:sSubSup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11" name="Rectangle 1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73175" y="2364563"/>
                <a:ext cx="2631361" cy="496674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9" name="TextBox 18"/>
          <p:cNvSpPr txBox="1"/>
          <p:nvPr/>
        </p:nvSpPr>
        <p:spPr>
          <a:xfrm>
            <a:off x="5493043" y="1629031"/>
            <a:ext cx="50892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FV:</a:t>
            </a:r>
            <a:endParaRPr lang="en-US" sz="2000" dirty="0"/>
          </a:p>
        </p:txBody>
      </p:sp>
      <p:sp>
        <p:nvSpPr>
          <p:cNvPr id="32" name="Right Arrow 31"/>
          <p:cNvSpPr/>
          <p:nvPr/>
        </p:nvSpPr>
        <p:spPr>
          <a:xfrm>
            <a:off x="4368800" y="2147051"/>
            <a:ext cx="535709" cy="19807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60431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"/>
          <p:cNvSpPr txBox="1">
            <a:spLocks noChangeArrowheads="1"/>
          </p:cNvSpPr>
          <p:nvPr/>
        </p:nvSpPr>
        <p:spPr>
          <a:xfrm>
            <a:off x="2664794" y="152400"/>
            <a:ext cx="5943600" cy="457200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2500" lnSpcReduction="1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en-US" sz="3200" b="1" dirty="0" smtClean="0"/>
              <a:t>Data representation</a:t>
            </a:r>
            <a:endParaRPr lang="en-US" altLang="en-US" sz="3200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442546" y="653865"/>
                <a:ext cx="10873154" cy="37601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en-US" dirty="0" smtClean="0"/>
                  <a:t>Computers only recognize binary system: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10010=1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4</m:t>
                        </m:r>
                      </m:sup>
                    </m:sSup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+1×</m:t>
                    </m:r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</m:t>
                        </m:r>
                      </m:sup>
                    </m:sSup>
                  </m:oMath>
                </a14:m>
                <a:endParaRPr lang="en-US" dirty="0" smtClean="0"/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en-US" dirty="0" smtClean="0"/>
                  <a:t>Most fundamental unit in computer is a </a:t>
                </a:r>
                <a:r>
                  <a:rPr lang="en-US" i="1" dirty="0" smtClean="0"/>
                  <a:t>bit</a:t>
                </a:r>
                <a:r>
                  <a:rPr lang="en-US" dirty="0" smtClean="0"/>
                  <a:t> (1 or 0, or on/off)</a:t>
                </a:r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en-US" dirty="0" smtClean="0"/>
                  <a:t>1 byte=8 bits; used to measure memory (1 GB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≈</m:t>
                    </m:r>
                  </m:oMath>
                </a14:m>
                <a:r>
                  <a:rPr lang="en-US" dirty="0" smtClean="0"/>
                  <a:t>10</a:t>
                </a:r>
                <a:r>
                  <a:rPr lang="en-US" baseline="30000" dirty="0" smtClean="0"/>
                  <a:t>9</a:t>
                </a:r>
                <a:r>
                  <a:rPr lang="en-US" dirty="0" smtClean="0"/>
                  <a:t> bytes)</a:t>
                </a:r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en-US" dirty="0" smtClean="0"/>
                  <a:t>A </a:t>
                </a:r>
                <a:r>
                  <a:rPr lang="en-US" b="1" dirty="0" smtClean="0"/>
                  <a:t>word</a:t>
                </a:r>
                <a:r>
                  <a:rPr lang="en-US" dirty="0" smtClean="0"/>
                  <a:t> consists of multiple bytes</a:t>
                </a:r>
              </a:p>
              <a:p>
                <a:pPr marL="742950" lvl="1" indent="-285750">
                  <a:buFont typeface="Arial" panose="020B0604020202020204" pitchFamily="34" charset="0"/>
                  <a:buChar char="•"/>
                </a:pPr>
                <a:r>
                  <a:rPr lang="en-US" dirty="0"/>
                  <a:t>A</a:t>
                </a:r>
                <a:r>
                  <a:rPr lang="en-US" dirty="0" smtClean="0"/>
                  <a:t>n integer or single real number uses 4 bytes (32 bits)</a:t>
                </a:r>
              </a:p>
              <a:p>
                <a:pPr marL="742950" lvl="1" indent="-285750">
                  <a:buFont typeface="Arial" panose="020B0604020202020204" pitchFamily="34" charset="0"/>
                  <a:buChar char="•"/>
                </a:pPr>
                <a:r>
                  <a:rPr lang="en-US" dirty="0" smtClean="0"/>
                  <a:t>A double real number uses 8 bytes (64 bits)</a:t>
                </a:r>
              </a:p>
              <a:p>
                <a:pPr marL="742950" lvl="1" indent="-285750">
                  <a:buFont typeface="Arial" panose="020B0604020202020204" pitchFamily="34" charset="0"/>
                  <a:buChar char="•"/>
                </a:pPr>
                <a:r>
                  <a:rPr lang="en-US" dirty="0" smtClean="0"/>
                  <a:t>So you can calculate the memory consumption of your program by summing up from all numbers, arrays </a:t>
                </a:r>
                <a:r>
                  <a:rPr lang="en-US" dirty="0" err="1" smtClean="0"/>
                  <a:t>etc</a:t>
                </a:r>
                <a:endParaRPr lang="en-US" dirty="0" smtClean="0"/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en-US" dirty="0" smtClean="0"/>
                  <a:t>Types of data in a computer</a:t>
                </a:r>
              </a:p>
              <a:p>
                <a:pPr marL="742950" lvl="1" indent="-285750">
                  <a:buFont typeface="Arial" panose="020B0604020202020204" pitchFamily="34" charset="0"/>
                  <a:buChar char="•"/>
                </a:pPr>
                <a:r>
                  <a:rPr lang="en-US" dirty="0" smtClean="0">
                    <a:solidFill>
                      <a:srgbClr val="FF0000"/>
                    </a:solidFill>
                  </a:rPr>
                  <a:t>Characters</a:t>
                </a:r>
                <a:r>
                  <a:rPr lang="en-US" dirty="0" smtClean="0"/>
                  <a:t>: ASCII encoding for (26x2) letters, digits, and common symbols (“,&amp;,…)</a:t>
                </a:r>
              </a:p>
              <a:p>
                <a:pPr marL="1200150" lvl="2" indent="-285750">
                  <a:buFont typeface="Arial" panose="020B0604020202020204" pitchFamily="34" charset="0"/>
                  <a:buChar char="•"/>
                </a:pPr>
                <a:r>
                  <a:rPr lang="en-US" dirty="0" smtClean="0"/>
                  <a:t>1 byte for a char </a:t>
                </a:r>
              </a:p>
              <a:p>
                <a:pPr marL="742950" lvl="1" indent="-285750">
                  <a:buFont typeface="Arial" panose="020B0604020202020204" pitchFamily="34" charset="0"/>
                  <a:buChar char="•"/>
                </a:pPr>
                <a:r>
                  <a:rPr lang="en-US" dirty="0" smtClean="0">
                    <a:solidFill>
                      <a:srgbClr val="FF0000"/>
                    </a:solidFill>
                  </a:rPr>
                  <a:t>Integers</a:t>
                </a:r>
                <a:r>
                  <a:rPr lang="en-US" dirty="0" smtClean="0"/>
                  <a:t>: beware overflow condition (min/max of integer); 8-byte (long) integer in FORTRAN</a:t>
                </a:r>
              </a:p>
              <a:p>
                <a:pPr marL="742950" lvl="1" indent="-285750">
                  <a:buFont typeface="Arial" panose="020B0604020202020204" pitchFamily="34" charset="0"/>
                  <a:buChar char="•"/>
                </a:pPr>
                <a:r>
                  <a:rPr lang="en-US" dirty="0" smtClean="0">
                    <a:solidFill>
                      <a:srgbClr val="FF0000"/>
                    </a:solidFill>
                  </a:rPr>
                  <a:t>Real</a:t>
                </a:r>
                <a:r>
                  <a:rPr lang="en-US" dirty="0" smtClean="0"/>
                  <a:t>: precision and range; single vs double; round-off errors</a:t>
                </a:r>
                <a:endParaRPr lang="en-US" dirty="0"/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2546" y="653865"/>
                <a:ext cx="10873154" cy="3760132"/>
              </a:xfrm>
              <a:prstGeom prst="rect">
                <a:avLst/>
              </a:prstGeom>
              <a:blipFill>
                <a:blip r:embed="rId3"/>
                <a:stretch>
                  <a:fillRect l="-393" t="-81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Rectangle 2"/>
              <p:cNvSpPr/>
              <p:nvPr/>
            </p:nvSpPr>
            <p:spPr>
              <a:xfrm>
                <a:off x="3530225" y="4347184"/>
                <a:ext cx="3200813" cy="40825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altLang="en-US" dirty="0" smtClean="0">
                    <a:latin typeface="Symbol" panose="05050102010706020507" pitchFamily="18" charset="2"/>
                  </a:rPr>
                  <a:t>p</a:t>
                </a:r>
                <a:r>
                  <a:rPr lang="en-US" altLang="en-US" dirty="0" smtClean="0">
                    <a:latin typeface="Symbol" panose="05050102010706020507" pitchFamily="18" charset="2"/>
                    <a:sym typeface="Symbol" panose="05050102010706020507" pitchFamily="18" charset="2"/>
                  </a:rPr>
                  <a:t></a:t>
                </a:r>
                <a:r>
                  <a:rPr lang="en-US" altLang="en-US" dirty="0" smtClean="0"/>
                  <a:t>3.1415926</a:t>
                </a:r>
                <a:r>
                  <a:rPr lang="en-US" altLang="en-US" dirty="0"/>
                  <a:t>,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altLang="en-US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alt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e>
                    </m:rad>
                  </m:oMath>
                </a14:m>
                <a:r>
                  <a:rPr lang="en-US" altLang="en-US" dirty="0" smtClean="0">
                    <a:latin typeface="Symbol" panose="05050102010706020507" pitchFamily="18" charset="2"/>
                    <a:sym typeface="Symbol" panose="05050102010706020507" pitchFamily="18" charset="2"/>
                  </a:rPr>
                  <a:t> </a:t>
                </a:r>
                <a:r>
                  <a:rPr lang="en-US" altLang="en-US" dirty="0" smtClean="0"/>
                  <a:t>1.41421356</a:t>
                </a:r>
                <a:endParaRPr lang="en-US" dirty="0"/>
              </a:p>
            </p:txBody>
          </p:sp>
        </mc:Choice>
        <mc:Fallback xmlns="">
          <p:sp>
            <p:nvSpPr>
              <p:cNvPr id="3" name="Rectangle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30225" y="4347184"/>
                <a:ext cx="3200813" cy="408253"/>
              </a:xfrm>
              <a:prstGeom prst="rect">
                <a:avLst/>
              </a:prstGeom>
              <a:blipFill>
                <a:blip r:embed="rId4"/>
                <a:stretch>
                  <a:fillRect l="-1524" t="-2985" b="-2089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Rectangle 5"/>
          <p:cNvSpPr/>
          <p:nvPr/>
        </p:nvSpPr>
        <p:spPr>
          <a:xfrm>
            <a:off x="442546" y="4755437"/>
            <a:ext cx="8349762" cy="21852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altLang="en-US" sz="2400" dirty="0"/>
              <a:t>In computational geometry, the problem becomes </a:t>
            </a:r>
            <a:r>
              <a:rPr lang="en-US" altLang="en-US" sz="2400" dirty="0" smtClean="0"/>
              <a:t>tricky: </a:t>
            </a:r>
            <a:r>
              <a:rPr lang="en-US" altLang="en-US" sz="2400" dirty="0"/>
              <a:t>algorithms may completely fail due to a very small </a:t>
            </a:r>
            <a:r>
              <a:rPr lang="en-US" altLang="en-US" sz="2400" dirty="0" err="1" smtClean="0"/>
              <a:t>roundoff</a:t>
            </a:r>
            <a:r>
              <a:rPr lang="en-US" altLang="en-US" sz="2400" dirty="0" smtClean="0"/>
              <a:t> error</a:t>
            </a:r>
            <a:r>
              <a:rPr lang="en-US" altLang="en-US" sz="2400" dirty="0"/>
              <a:t>!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altLang="en-US" sz="2400" dirty="0" smtClean="0"/>
              <a:t>Remedies</a:t>
            </a:r>
            <a:endParaRPr lang="en-US" altLang="en-US" sz="2400" dirty="0"/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altLang="en-US" sz="2000" dirty="0"/>
              <a:t>Replace the actual value with its bounds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altLang="en-US" sz="2000" dirty="0"/>
              <a:t>Estimate the numerical errors</a:t>
            </a:r>
            <a:endParaRPr lang="en-US" altLang="en-US" sz="1600" dirty="0"/>
          </a:p>
        </p:txBody>
      </p:sp>
      <p:grpSp>
        <p:nvGrpSpPr>
          <p:cNvPr id="24" name="Group 24"/>
          <p:cNvGrpSpPr>
            <a:grpSpLocks/>
          </p:cNvGrpSpPr>
          <p:nvPr/>
        </p:nvGrpSpPr>
        <p:grpSpPr bwMode="auto">
          <a:xfrm>
            <a:off x="8988669" y="3978275"/>
            <a:ext cx="2971800" cy="2879725"/>
            <a:chOff x="1632" y="2240"/>
            <a:chExt cx="1872" cy="1814"/>
          </a:xfrm>
        </p:grpSpPr>
        <p:grpSp>
          <p:nvGrpSpPr>
            <p:cNvPr id="29" name="Group 23"/>
            <p:cNvGrpSpPr>
              <a:grpSpLocks/>
            </p:cNvGrpSpPr>
            <p:nvPr/>
          </p:nvGrpSpPr>
          <p:grpSpPr bwMode="auto">
            <a:xfrm>
              <a:off x="1632" y="2352"/>
              <a:ext cx="1872" cy="1702"/>
              <a:chOff x="1152" y="2042"/>
              <a:chExt cx="1872" cy="1702"/>
            </a:xfrm>
          </p:grpSpPr>
          <p:sp>
            <p:nvSpPr>
              <p:cNvPr id="31" name="Freeform 18"/>
              <p:cNvSpPr>
                <a:spLocks/>
              </p:cNvSpPr>
              <p:nvPr/>
            </p:nvSpPr>
            <p:spPr bwMode="auto">
              <a:xfrm>
                <a:off x="1152" y="2208"/>
                <a:ext cx="1872" cy="1536"/>
              </a:xfrm>
              <a:custGeom>
                <a:avLst/>
                <a:gdLst>
                  <a:gd name="T0" fmla="*/ 288 w 1872"/>
                  <a:gd name="T1" fmla="*/ 96 h 1536"/>
                  <a:gd name="T2" fmla="*/ 816 w 1872"/>
                  <a:gd name="T3" fmla="*/ 192 h 1536"/>
                  <a:gd name="T4" fmla="*/ 1392 w 1872"/>
                  <a:gd name="T5" fmla="*/ 0 h 1536"/>
                  <a:gd name="T6" fmla="*/ 1872 w 1872"/>
                  <a:gd name="T7" fmla="*/ 480 h 1536"/>
                  <a:gd name="T8" fmla="*/ 1872 w 1872"/>
                  <a:gd name="T9" fmla="*/ 1104 h 1536"/>
                  <a:gd name="T10" fmla="*/ 1488 w 1872"/>
                  <a:gd name="T11" fmla="*/ 1488 h 1536"/>
                  <a:gd name="T12" fmla="*/ 672 w 1872"/>
                  <a:gd name="T13" fmla="*/ 1536 h 1536"/>
                  <a:gd name="T14" fmla="*/ 0 w 1872"/>
                  <a:gd name="T15" fmla="*/ 432 h 1536"/>
                  <a:gd name="T16" fmla="*/ 288 w 1872"/>
                  <a:gd name="T17" fmla="*/ 96 h 15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872" h="1536">
                    <a:moveTo>
                      <a:pt x="288" y="96"/>
                    </a:moveTo>
                    <a:lnTo>
                      <a:pt x="816" y="192"/>
                    </a:lnTo>
                    <a:lnTo>
                      <a:pt x="1392" y="0"/>
                    </a:lnTo>
                    <a:lnTo>
                      <a:pt x="1872" y="480"/>
                    </a:lnTo>
                    <a:lnTo>
                      <a:pt x="1872" y="1104"/>
                    </a:lnTo>
                    <a:lnTo>
                      <a:pt x="1488" y="1488"/>
                    </a:lnTo>
                    <a:lnTo>
                      <a:pt x="672" y="1536"/>
                    </a:lnTo>
                    <a:lnTo>
                      <a:pt x="0" y="432"/>
                    </a:lnTo>
                    <a:lnTo>
                      <a:pt x="288" y="96"/>
                    </a:lnTo>
                    <a:close/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2" name="Line 20"/>
              <p:cNvSpPr>
                <a:spLocks noChangeShapeType="1"/>
              </p:cNvSpPr>
              <p:nvPr/>
            </p:nvSpPr>
            <p:spPr bwMode="auto">
              <a:xfrm rot="21312528" flipV="1">
                <a:off x="1440" y="2256"/>
                <a:ext cx="1104" cy="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prstDash val="dash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3" name="Text Box 21"/>
              <p:cNvSpPr txBox="1">
                <a:spLocks noChangeArrowheads="1"/>
              </p:cNvSpPr>
              <p:nvPr/>
            </p:nvSpPr>
            <p:spPr bwMode="auto">
              <a:xfrm>
                <a:off x="1334" y="2042"/>
                <a:ext cx="223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 altLang="en-US"/>
                  <a:t>P</a:t>
                </a:r>
              </a:p>
            </p:txBody>
          </p:sp>
        </p:grpSp>
        <p:sp>
          <p:nvSpPr>
            <p:cNvPr id="30" name="Text Box 22"/>
            <p:cNvSpPr txBox="1">
              <a:spLocks noChangeArrowheads="1"/>
            </p:cNvSpPr>
            <p:nvPr/>
          </p:nvSpPr>
          <p:spPr bwMode="auto">
            <a:xfrm>
              <a:off x="2865" y="2240"/>
              <a:ext cx="255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/>
                <a:t>Q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1905207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"/>
          <p:cNvSpPr txBox="1">
            <a:spLocks noChangeArrowheads="1"/>
          </p:cNvSpPr>
          <p:nvPr/>
        </p:nvSpPr>
        <p:spPr>
          <a:xfrm>
            <a:off x="2664794" y="152400"/>
            <a:ext cx="5943600" cy="457200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2500" lnSpcReduction="1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en-US" sz="3200" b="1" dirty="0" smtClean="0"/>
              <a:t>Computer languages</a:t>
            </a:r>
            <a:endParaRPr lang="en-US" altLang="en-US" sz="32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460398" y="707293"/>
            <a:ext cx="11263212" cy="67403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 smtClean="0"/>
              <a:t>The only ‘language’ a computer understands is Assembly (machine language that consists of 1s and 0s)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 smtClean="0"/>
              <a:t>All other ‘high-level’ languages must be compiled and linked (to libs) into Assembly before execution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 smtClean="0"/>
              <a:t>Evolution of FORTRAN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dirty="0" smtClean="0"/>
              <a:t>Most popular language used in scientific computing (and parallel computing)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dirty="0" smtClean="0"/>
              <a:t>FORTRAN77 standard 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sz="2400" dirty="0"/>
              <a:t>T</a:t>
            </a:r>
            <a:r>
              <a:rPr lang="en-US" sz="2400" dirty="0" smtClean="0"/>
              <a:t>he 1</a:t>
            </a:r>
            <a:r>
              <a:rPr lang="en-US" sz="2400" baseline="30000" dirty="0" smtClean="0"/>
              <a:t>st</a:t>
            </a:r>
            <a:r>
              <a:rPr lang="en-US" sz="2400" dirty="0" smtClean="0"/>
              <a:t> real standard for FORTRAN 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sz="2400" dirty="0"/>
              <a:t>F</a:t>
            </a:r>
            <a:r>
              <a:rPr lang="en-US" sz="2400" dirty="0" smtClean="0"/>
              <a:t>ixed source format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rgbClr val="FF0000"/>
                </a:solidFill>
              </a:rPr>
              <a:t>FORTRAN90/95</a:t>
            </a:r>
            <a:r>
              <a:rPr lang="en-US" sz="2400" dirty="0" smtClean="0"/>
              <a:t> 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sz="2400" dirty="0"/>
              <a:t>F</a:t>
            </a:r>
            <a:r>
              <a:rPr lang="en-US" sz="2400" dirty="0" smtClean="0"/>
              <a:t>irst major upgrade since 77, and the current ‘default’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sz="2400" dirty="0" smtClean="0"/>
              <a:t>Compiler backward compatible with 77 (but it’s a bad idea to mix the two!)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sz="2400" dirty="0" smtClean="0"/>
              <a:t>Free source format (like C)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sz="2400" dirty="0" smtClean="0"/>
              <a:t>Array </a:t>
            </a:r>
            <a:r>
              <a:rPr lang="en-US" sz="2400" dirty="0" err="1" smtClean="0"/>
              <a:t>subsetting</a:t>
            </a:r>
            <a:r>
              <a:rPr lang="en-US" sz="2400" dirty="0" smtClean="0"/>
              <a:t>, operations (vectorization!)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sz="2400" dirty="0" smtClean="0"/>
              <a:t>Derived data types; pointers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dirty="0" smtClean="0"/>
              <a:t>FORTRAN2003: object oriented programming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endParaRPr lang="en-US" sz="2400" dirty="0" smtClean="0"/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1303636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"/>
          <p:cNvSpPr txBox="1">
            <a:spLocks noChangeArrowheads="1"/>
          </p:cNvSpPr>
          <p:nvPr/>
        </p:nvSpPr>
        <p:spPr>
          <a:xfrm>
            <a:off x="2664794" y="152400"/>
            <a:ext cx="5943600" cy="457200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2500" lnSpcReduction="1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en-US" sz="3200" b="1" dirty="0" smtClean="0"/>
              <a:t>3D modeling</a:t>
            </a:r>
            <a:endParaRPr lang="en-US" altLang="en-US" sz="32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357977" y="2489082"/>
            <a:ext cx="43108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/>
              <a:t>D</a:t>
            </a:r>
            <a:endParaRPr lang="en-US" sz="4000" dirty="0"/>
          </a:p>
        </p:txBody>
      </p:sp>
      <p:sp>
        <p:nvSpPr>
          <p:cNvPr id="5" name="TextBox 4"/>
          <p:cNvSpPr txBox="1"/>
          <p:nvPr/>
        </p:nvSpPr>
        <p:spPr>
          <a:xfrm>
            <a:off x="369701" y="1573330"/>
            <a:ext cx="43108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/>
              <a:t>D</a:t>
            </a:r>
            <a:endParaRPr lang="en-US" sz="4000" dirty="0"/>
          </a:p>
        </p:txBody>
      </p:sp>
      <p:sp>
        <p:nvSpPr>
          <p:cNvPr id="6" name="TextBox 5"/>
          <p:cNvSpPr txBox="1"/>
          <p:nvPr/>
        </p:nvSpPr>
        <p:spPr>
          <a:xfrm>
            <a:off x="387284" y="3815711"/>
            <a:ext cx="43108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/>
              <a:t>D</a:t>
            </a:r>
            <a:endParaRPr lang="en-US" sz="4000" dirty="0"/>
          </a:p>
        </p:txBody>
      </p:sp>
      <p:sp>
        <p:nvSpPr>
          <p:cNvPr id="2" name="TextBox 1"/>
          <p:cNvSpPr txBox="1"/>
          <p:nvPr/>
        </p:nvSpPr>
        <p:spPr>
          <a:xfrm>
            <a:off x="718729" y="2581415"/>
            <a:ext cx="8846396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err="1"/>
              <a:t>i</a:t>
            </a:r>
            <a:r>
              <a:rPr lang="en-US" sz="2800" dirty="0" err="1" smtClean="0"/>
              <a:t>scipline</a:t>
            </a:r>
            <a:r>
              <a:rPr lang="en-US" sz="2800" dirty="0" smtClean="0"/>
              <a:t>: follow thru with a well defined plan methodically; </a:t>
            </a:r>
            <a:br>
              <a:rPr lang="en-US" sz="2800" dirty="0" smtClean="0"/>
            </a:br>
            <a:r>
              <a:rPr lang="en-US" sz="2800" dirty="0" smtClean="0"/>
              <a:t>                 resist distractions</a:t>
            </a:r>
            <a:endParaRPr lang="en-US" sz="2800" dirty="0"/>
          </a:p>
        </p:txBody>
      </p:sp>
      <p:sp>
        <p:nvSpPr>
          <p:cNvPr id="7" name="TextBox 6"/>
          <p:cNvSpPr txBox="1"/>
          <p:nvPr/>
        </p:nvSpPr>
        <p:spPr>
          <a:xfrm>
            <a:off x="701146" y="1680326"/>
            <a:ext cx="488813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err="1"/>
              <a:t>e</a:t>
            </a:r>
            <a:r>
              <a:rPr lang="en-US" sz="2800" dirty="0" err="1" smtClean="0"/>
              <a:t>liberation</a:t>
            </a:r>
            <a:r>
              <a:rPr lang="en-US" sz="2800" dirty="0" smtClean="0"/>
              <a:t>: good planning is key</a:t>
            </a:r>
            <a:endParaRPr lang="en-US" sz="2800" dirty="0"/>
          </a:p>
        </p:txBody>
      </p:sp>
      <p:sp>
        <p:nvSpPr>
          <p:cNvPr id="8" name="TextBox 7"/>
          <p:cNvSpPr txBox="1"/>
          <p:nvPr/>
        </p:nvSpPr>
        <p:spPr>
          <a:xfrm>
            <a:off x="718729" y="3939028"/>
            <a:ext cx="1030795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err="1"/>
              <a:t>i</a:t>
            </a:r>
            <a:r>
              <a:rPr lang="en-US" sz="2800" dirty="0" err="1" smtClean="0"/>
              <a:t>lligence</a:t>
            </a:r>
            <a:r>
              <a:rPr lang="en-US" sz="2800" dirty="0" smtClean="0"/>
              <a:t>: work hard and get used to multi-tasking; attention to details</a:t>
            </a:r>
            <a:endParaRPr lang="en-US" sz="2800" dirty="0"/>
          </a:p>
        </p:txBody>
      </p:sp>
      <p:sp>
        <p:nvSpPr>
          <p:cNvPr id="3" name="TextBox 2"/>
          <p:cNvSpPr txBox="1"/>
          <p:nvPr/>
        </p:nvSpPr>
        <p:spPr>
          <a:xfrm>
            <a:off x="1652953" y="5697415"/>
            <a:ext cx="810401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Computers do not lie (well, </a:t>
            </a:r>
            <a:r>
              <a:rPr lang="en-US" sz="2000" dirty="0" smtClean="0"/>
              <a:t>unless </a:t>
            </a:r>
            <a:r>
              <a:rPr lang="en-US" sz="2000" dirty="0" smtClean="0"/>
              <a:t>you teeter </a:t>
            </a:r>
            <a:r>
              <a:rPr lang="en-US" sz="2000" dirty="0" smtClean="0"/>
              <a:t>around </a:t>
            </a:r>
            <a:r>
              <a:rPr lang="en-US" sz="2000" dirty="0" smtClean="0"/>
              <a:t>the machine precision)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112613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" grpId="0"/>
      <p:bldP spid="8" grpId="0"/>
      <p:bldP spid="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"/>
          <p:cNvSpPr txBox="1">
            <a:spLocks noChangeArrowheads="1"/>
          </p:cNvSpPr>
          <p:nvPr/>
        </p:nvSpPr>
        <p:spPr>
          <a:xfrm>
            <a:off x="2664794" y="152400"/>
            <a:ext cx="5943600" cy="457200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2500" lnSpcReduction="1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en-US" sz="3200" b="1" dirty="0" smtClean="0"/>
              <a:t>FORTRAN program structure</a:t>
            </a:r>
            <a:endParaRPr lang="en-US" altLang="en-US" sz="32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571234" y="541038"/>
            <a:ext cx="11263212" cy="56015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 smtClean="0"/>
              <a:t>Declaration section: non-executable statements at the start of program that define the variables used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 smtClean="0"/>
              <a:t>Execution section: usually the main part; statements describing the actions to be performed by the program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 smtClean="0"/>
              <a:t>Termination section: statement(s) stopping the execution of the program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0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 smtClean="0"/>
              <a:t>Comments can be inserted anywhere (and you are highly encouraged to do so!)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000" dirty="0" smtClean="0"/>
              <a:t>Treat inline comments seriously (this is your live documentation &amp; 1</a:t>
            </a:r>
            <a:r>
              <a:rPr lang="en-US" sz="2000" baseline="30000" dirty="0" smtClean="0"/>
              <a:t>st</a:t>
            </a:r>
            <a:r>
              <a:rPr lang="en-US" sz="2000" dirty="0" smtClean="0"/>
              <a:t> line of help for readers!)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000" dirty="0" smtClean="0"/>
              <a:t>Update them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000" dirty="0" smtClean="0"/>
              <a:t>In F90, ‘!’ starts comment section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 smtClean="0"/>
              <a:t>Characters are not case sensitive (so ‘write’ is same as ‘WRITE’ or ‘Write’)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000" dirty="0" smtClean="0"/>
              <a:t>A legacy from F77 era and a major sore point for modern programmers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000" dirty="0" smtClean="0"/>
              <a:t>I personally use lower case </a:t>
            </a:r>
            <a:r>
              <a:rPr lang="en-US" sz="2000" dirty="0" err="1" smtClean="0"/>
              <a:t>thru’out</a:t>
            </a:r>
            <a:r>
              <a:rPr lang="en-US" sz="2000" dirty="0" smtClean="0"/>
              <a:t>: pick a style and stick to it!! </a:t>
            </a:r>
            <a:r>
              <a:rPr lang="en-US" sz="2000" dirty="0" smtClean="0"/>
              <a:t>(or, </a:t>
            </a:r>
            <a:r>
              <a:rPr lang="en-US" sz="2000" dirty="0" err="1" smtClean="0"/>
              <a:t>grep</a:t>
            </a:r>
            <a:r>
              <a:rPr lang="en-US" sz="2000" dirty="0" smtClean="0"/>
              <a:t> –</a:t>
            </a:r>
            <a:r>
              <a:rPr lang="en-US" sz="2000" dirty="0" err="1" smtClean="0"/>
              <a:t>i</a:t>
            </a:r>
            <a:r>
              <a:rPr lang="en-US" sz="2000" dirty="0" smtClean="0"/>
              <a:t> can help somewhat)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 smtClean="0"/>
              <a:t>Constants and variables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000" dirty="0"/>
              <a:t>Name can contain up to 31 chars, with combination of alphabets, digits and ‘_’; it must start with an alphabet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000" dirty="0" smtClean="0"/>
              <a:t>Constants: does not change </a:t>
            </a:r>
            <a:r>
              <a:rPr lang="en-US" sz="2000" dirty="0" err="1" smtClean="0"/>
              <a:t>thru’out</a:t>
            </a:r>
            <a:r>
              <a:rPr lang="en-US" sz="2000" dirty="0" smtClean="0"/>
              <a:t> the execution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000" dirty="0" smtClean="0"/>
              <a:t>Variables: values may change during the execution (so why do we need constants?)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sz="2000" dirty="0" smtClean="0"/>
              <a:t>Use readable names as much as possible</a:t>
            </a:r>
            <a:endParaRPr lang="en-US" sz="2000" dirty="0"/>
          </a:p>
        </p:txBody>
      </p:sp>
      <p:sp>
        <p:nvSpPr>
          <p:cNvPr id="2" name="Left Brace 1"/>
          <p:cNvSpPr/>
          <p:nvPr/>
        </p:nvSpPr>
        <p:spPr>
          <a:xfrm>
            <a:off x="369455" y="711200"/>
            <a:ext cx="201779" cy="979055"/>
          </a:xfrm>
          <a:prstGeom prst="lef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3042833" y="6142571"/>
            <a:ext cx="365446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Valid </a:t>
            </a:r>
            <a:r>
              <a:rPr lang="en-US" dirty="0" err="1" smtClean="0"/>
              <a:t>var</a:t>
            </a:r>
            <a:r>
              <a:rPr lang="en-US" dirty="0" smtClean="0"/>
              <a:t> names: time, </a:t>
            </a:r>
            <a:r>
              <a:rPr lang="en-US" dirty="0" err="1" smtClean="0"/>
              <a:t>my_own_data</a:t>
            </a:r>
            <a:endParaRPr lang="en-US" dirty="0" smtClean="0"/>
          </a:p>
          <a:p>
            <a:r>
              <a:rPr lang="en-US" dirty="0" smtClean="0"/>
              <a:t>Invalid names: A$, 3_days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99239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"/>
          <p:cNvSpPr txBox="1">
            <a:spLocks noChangeArrowheads="1"/>
          </p:cNvSpPr>
          <p:nvPr/>
        </p:nvSpPr>
        <p:spPr>
          <a:xfrm>
            <a:off x="2752717" y="-4771"/>
            <a:ext cx="5943600" cy="457200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2500" lnSpcReduction="1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en-US" sz="3200" b="1" dirty="0" smtClean="0"/>
              <a:t>Examples</a:t>
            </a:r>
            <a:endParaRPr lang="en-US" altLang="en-US" sz="32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6893170" y="331908"/>
            <a:ext cx="3235569" cy="313932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 smtClean="0"/>
              <a:t>program first</a:t>
            </a:r>
          </a:p>
          <a:p>
            <a:r>
              <a:rPr lang="en-US" dirty="0"/>
              <a:t>i</a:t>
            </a:r>
            <a:r>
              <a:rPr lang="en-US" dirty="0" smtClean="0"/>
              <a:t>nteger, parameter :: </a:t>
            </a:r>
            <a:r>
              <a:rPr lang="en-US" dirty="0" err="1" smtClean="0"/>
              <a:t>rkind</a:t>
            </a:r>
            <a:r>
              <a:rPr lang="en-US" dirty="0" smtClean="0"/>
              <a:t>=8</a:t>
            </a:r>
          </a:p>
          <a:p>
            <a:r>
              <a:rPr lang="en-US" dirty="0" smtClean="0"/>
              <a:t>integer :: </a:t>
            </a:r>
            <a:r>
              <a:rPr lang="en-US" dirty="0" err="1" smtClean="0"/>
              <a:t>i</a:t>
            </a:r>
            <a:endParaRPr lang="en-US" dirty="0" smtClean="0"/>
          </a:p>
          <a:p>
            <a:r>
              <a:rPr lang="en-US" dirty="0"/>
              <a:t>r</a:t>
            </a:r>
            <a:r>
              <a:rPr lang="en-US" dirty="0" smtClean="0"/>
              <a:t>eal(kind=</a:t>
            </a:r>
            <a:r>
              <a:rPr lang="en-US" dirty="0" err="1" smtClean="0"/>
              <a:t>rkind</a:t>
            </a:r>
            <a:r>
              <a:rPr lang="en-US" dirty="0" smtClean="0"/>
              <a:t>) :: a</a:t>
            </a:r>
          </a:p>
          <a:p>
            <a:r>
              <a:rPr lang="en-US" dirty="0"/>
              <a:t>l</a:t>
            </a:r>
            <a:r>
              <a:rPr lang="en-US" dirty="0" smtClean="0"/>
              <a:t>ogical :: </a:t>
            </a:r>
            <a:r>
              <a:rPr lang="en-US" dirty="0" err="1" smtClean="0"/>
              <a:t>ltmp</a:t>
            </a:r>
            <a:endParaRPr lang="en-US" dirty="0" smtClean="0"/>
          </a:p>
          <a:p>
            <a:endParaRPr lang="en-US" dirty="0"/>
          </a:p>
          <a:p>
            <a:r>
              <a:rPr lang="en-US" dirty="0" err="1" smtClean="0">
                <a:solidFill>
                  <a:srgbClr val="FF0000"/>
                </a:solidFill>
              </a:rPr>
              <a:t>i</a:t>
            </a:r>
            <a:r>
              <a:rPr lang="en-US" dirty="0" smtClean="0">
                <a:solidFill>
                  <a:srgbClr val="FF0000"/>
                </a:solidFill>
              </a:rPr>
              <a:t>=-10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a=5.5</a:t>
            </a:r>
          </a:p>
          <a:p>
            <a:endParaRPr lang="en-US" dirty="0"/>
          </a:p>
          <a:p>
            <a:r>
              <a:rPr lang="en-US" dirty="0"/>
              <a:t>s</a:t>
            </a:r>
            <a:r>
              <a:rPr lang="en-US" dirty="0" smtClean="0"/>
              <a:t>top</a:t>
            </a:r>
          </a:p>
          <a:p>
            <a:r>
              <a:rPr lang="en-US" dirty="0"/>
              <a:t>e</a:t>
            </a:r>
            <a:r>
              <a:rPr lang="en-US" dirty="0" smtClean="0"/>
              <a:t>nd program first</a:t>
            </a:r>
          </a:p>
        </p:txBody>
      </p:sp>
      <p:sp>
        <p:nvSpPr>
          <p:cNvPr id="6" name="Left Brace 5"/>
          <p:cNvSpPr/>
          <p:nvPr/>
        </p:nvSpPr>
        <p:spPr>
          <a:xfrm>
            <a:off x="6508558" y="509453"/>
            <a:ext cx="384612" cy="1151885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5373565" y="799600"/>
            <a:ext cx="12614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Declaration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5409859" y="1901569"/>
            <a:ext cx="10986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Execution</a:t>
            </a:r>
            <a:endParaRPr lang="en-US" dirty="0"/>
          </a:p>
        </p:txBody>
      </p:sp>
      <p:sp>
        <p:nvSpPr>
          <p:cNvPr id="10" name="Left Brace 9"/>
          <p:cNvSpPr/>
          <p:nvPr/>
        </p:nvSpPr>
        <p:spPr>
          <a:xfrm>
            <a:off x="6679673" y="1990424"/>
            <a:ext cx="167054" cy="543937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Left Brace 10"/>
          <p:cNvSpPr/>
          <p:nvPr/>
        </p:nvSpPr>
        <p:spPr>
          <a:xfrm>
            <a:off x="6638794" y="2945398"/>
            <a:ext cx="167054" cy="378069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5347789" y="2945398"/>
            <a:ext cx="13129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Termination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8912110" y="1913365"/>
            <a:ext cx="19688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(</a:t>
            </a:r>
            <a:r>
              <a:rPr lang="en-US" dirty="0" err="1" smtClean="0"/>
              <a:t>i</a:t>
            </a:r>
            <a:r>
              <a:rPr lang="en-US" dirty="0" smtClean="0"/>
              <a:t>=-10.1; </a:t>
            </a:r>
            <a:r>
              <a:rPr lang="en-US" dirty="0" err="1" smtClean="0"/>
              <a:t>i</a:t>
            </a:r>
            <a:r>
              <a:rPr lang="en-US" dirty="0" smtClean="0"/>
              <a:t>=-10.1e0)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8912109" y="2189049"/>
            <a:ext cx="24064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(a=5.5d0; a=5; a=5.5e0)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177876" y="3554961"/>
            <a:ext cx="11704365" cy="32932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 smtClean="0"/>
              <a:t>F90 will do the necessary type conversion for you (but this takes extra time), so mixed options are OK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 dirty="0" smtClean="0"/>
              <a:t>If one of the operand is real/double, the result will be converted to real/double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 dirty="0" smtClean="0"/>
              <a:t>Order of operation follows math convention (x, / over +, - </a:t>
            </a:r>
            <a:r>
              <a:rPr lang="en-US" sz="1600" dirty="0" err="1" smtClean="0"/>
              <a:t>etc</a:t>
            </a:r>
            <a:r>
              <a:rPr lang="en-US" sz="1600" dirty="0" smtClean="0"/>
              <a:t>)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sz="1600" dirty="0" smtClean="0"/>
              <a:t>“Please execute my dear Aunt Sally”: parentheses, exponents, multiplication &amp; division, addition &amp; subtraction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sz="1600" dirty="0" smtClean="0"/>
              <a:t>Otherwise from left to right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sz="1600" dirty="0" smtClean="0"/>
              <a:t>Logical operators have lowest precedence: if(</a:t>
            </a:r>
            <a:r>
              <a:rPr lang="en-US" sz="1600" dirty="0" err="1" smtClean="0"/>
              <a:t>a+b</a:t>
            </a:r>
            <a:r>
              <a:rPr lang="en-US" sz="1600" dirty="0" smtClean="0"/>
              <a:t>&gt;c*d)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sz="1600" dirty="0" smtClean="0">
                <a:solidFill>
                  <a:srgbClr val="FF0000"/>
                </a:solidFill>
              </a:rPr>
              <a:t>Use </a:t>
            </a:r>
            <a:r>
              <a:rPr lang="en-US" sz="1600" dirty="0">
                <a:solidFill>
                  <a:srgbClr val="FF0000"/>
                </a:solidFill>
              </a:rPr>
              <a:t>parentheses for </a:t>
            </a:r>
            <a:r>
              <a:rPr lang="en-US" sz="1600" dirty="0" smtClean="0">
                <a:solidFill>
                  <a:srgbClr val="FF0000"/>
                </a:solidFill>
              </a:rPr>
              <a:t>clarity or if you are not sure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 dirty="0" smtClean="0"/>
              <a:t>Beware integer divisions!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 err="1" smtClean="0"/>
              <a:t>Matlab</a:t>
            </a:r>
            <a:r>
              <a:rPr lang="en-US" sz="1600" dirty="0" smtClean="0"/>
              <a:t>/</a:t>
            </a:r>
            <a:r>
              <a:rPr lang="en-US" sz="1600" dirty="0" err="1" smtClean="0"/>
              <a:t>perl</a:t>
            </a:r>
            <a:r>
              <a:rPr lang="en-US" sz="1600" dirty="0" smtClean="0"/>
              <a:t> and others do not distinguish integers/real/double. So why does FORTRAN (or other languages) bother?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 dirty="0" smtClean="0"/>
              <a:t>Arithmetic operation speed is different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 dirty="0" smtClean="0"/>
              <a:t>Integers are needed as array indices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 dirty="0" smtClean="0"/>
              <a:t>Ranges are different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 dirty="0" smtClean="0"/>
              <a:t>Integers are less ambiguous in comparison operations</a:t>
            </a:r>
            <a:endParaRPr lang="en-US" sz="1600" dirty="0"/>
          </a:p>
        </p:txBody>
      </p:sp>
      <p:sp>
        <p:nvSpPr>
          <p:cNvPr id="16" name="TextBox 15"/>
          <p:cNvSpPr txBox="1"/>
          <p:nvPr/>
        </p:nvSpPr>
        <p:spPr>
          <a:xfrm>
            <a:off x="10638024" y="600491"/>
            <a:ext cx="10956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Constant!</a:t>
            </a:r>
            <a:endParaRPr lang="en-US" dirty="0"/>
          </a:p>
        </p:txBody>
      </p:sp>
      <p:cxnSp>
        <p:nvCxnSpPr>
          <p:cNvPr id="18" name="Straight Arrow Connector 17"/>
          <p:cNvCxnSpPr/>
          <p:nvPr/>
        </p:nvCxnSpPr>
        <p:spPr>
          <a:xfrm flipH="1">
            <a:off x="9714169" y="799600"/>
            <a:ext cx="841812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77295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"/>
          <p:cNvSpPr txBox="1">
            <a:spLocks noChangeArrowheads="1"/>
          </p:cNvSpPr>
          <p:nvPr/>
        </p:nvSpPr>
        <p:spPr>
          <a:xfrm>
            <a:off x="2714260" y="-15816"/>
            <a:ext cx="5943600" cy="457200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2500" lnSpcReduction="1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en-US" sz="3200" b="1" dirty="0" smtClean="0"/>
              <a:t>More examples</a:t>
            </a:r>
            <a:endParaRPr lang="en-US" altLang="en-US" sz="3200" b="1" dirty="0"/>
          </a:p>
        </p:txBody>
      </p:sp>
      <p:sp>
        <p:nvSpPr>
          <p:cNvPr id="2" name="TextBox 1"/>
          <p:cNvSpPr txBox="1"/>
          <p:nvPr/>
        </p:nvSpPr>
        <p:spPr>
          <a:xfrm>
            <a:off x="5763090" y="366326"/>
            <a:ext cx="1837592" cy="480131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i</a:t>
            </a:r>
            <a:r>
              <a:rPr lang="en-US" dirty="0" smtClean="0">
                <a:solidFill>
                  <a:srgbClr val="FF0000"/>
                </a:solidFill>
              </a:rPr>
              <a:t>mplicit none</a:t>
            </a:r>
          </a:p>
          <a:p>
            <a:r>
              <a:rPr lang="en-US" dirty="0" smtClean="0"/>
              <a:t>integer :: </a:t>
            </a:r>
            <a:r>
              <a:rPr lang="en-US" dirty="0" err="1" smtClean="0"/>
              <a:t>i,j</a:t>
            </a:r>
            <a:r>
              <a:rPr lang="en-US" dirty="0" smtClean="0"/>
              <a:t>=100</a:t>
            </a:r>
          </a:p>
          <a:p>
            <a:r>
              <a:rPr lang="en-US" dirty="0" smtClean="0"/>
              <a:t>real(8) :: </a:t>
            </a:r>
            <a:r>
              <a:rPr lang="en-US" dirty="0" err="1" smtClean="0"/>
              <a:t>a,b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err="1" smtClean="0"/>
              <a:t>i</a:t>
            </a:r>
            <a:r>
              <a:rPr lang="en-US" dirty="0" smtClean="0"/>
              <a:t>=10/3+4.2</a:t>
            </a:r>
          </a:p>
          <a:p>
            <a:r>
              <a:rPr lang="en-US" dirty="0" smtClean="0"/>
              <a:t>a=</a:t>
            </a:r>
            <a:r>
              <a:rPr lang="en-US" dirty="0" err="1" smtClean="0"/>
              <a:t>i</a:t>
            </a:r>
            <a:r>
              <a:rPr lang="en-US" dirty="0" smtClean="0"/>
              <a:t>*1.1-3.1</a:t>
            </a:r>
          </a:p>
          <a:p>
            <a:r>
              <a:rPr lang="en-US" dirty="0"/>
              <a:t>i</a:t>
            </a:r>
            <a:r>
              <a:rPr lang="en-US" dirty="0" smtClean="0"/>
              <a:t>f(</a:t>
            </a:r>
            <a:r>
              <a:rPr lang="en-US" dirty="0" err="1" smtClean="0"/>
              <a:t>i</a:t>
            </a:r>
            <a:r>
              <a:rPr lang="en-US" dirty="0" smtClean="0"/>
              <a:t>==2) then</a:t>
            </a:r>
          </a:p>
          <a:p>
            <a:r>
              <a:rPr lang="en-US" dirty="0" err="1"/>
              <a:t>e</a:t>
            </a:r>
            <a:r>
              <a:rPr lang="en-US" dirty="0" err="1" smtClean="0"/>
              <a:t>ndif</a:t>
            </a:r>
            <a:endParaRPr lang="en-US" dirty="0" smtClean="0"/>
          </a:p>
          <a:p>
            <a:endParaRPr lang="en-US" dirty="0"/>
          </a:p>
          <a:p>
            <a:r>
              <a:rPr lang="en-US" dirty="0"/>
              <a:t>i</a:t>
            </a:r>
            <a:r>
              <a:rPr lang="en-US" dirty="0" smtClean="0"/>
              <a:t>f(a&gt;3) then</a:t>
            </a:r>
          </a:p>
          <a:p>
            <a:r>
              <a:rPr lang="en-US" dirty="0" err="1" smtClean="0"/>
              <a:t>endif</a:t>
            </a:r>
            <a:endParaRPr lang="en-US" dirty="0"/>
          </a:p>
          <a:p>
            <a:endParaRPr lang="en-US" dirty="0" smtClean="0"/>
          </a:p>
          <a:p>
            <a:r>
              <a:rPr lang="en-US" dirty="0" smtClean="0"/>
              <a:t>If(</a:t>
            </a:r>
            <a:r>
              <a:rPr lang="en-US" dirty="0" err="1" smtClean="0"/>
              <a:t>iabs</a:t>
            </a:r>
            <a:r>
              <a:rPr lang="en-US" dirty="0" smtClean="0"/>
              <a:t>(a)==j) then</a:t>
            </a:r>
            <a:endParaRPr lang="en-US" dirty="0"/>
          </a:p>
          <a:p>
            <a:endParaRPr lang="en-US" dirty="0" smtClean="0"/>
          </a:p>
          <a:p>
            <a:r>
              <a:rPr lang="en-US" dirty="0"/>
              <a:t>b</a:t>
            </a:r>
            <a:r>
              <a:rPr lang="en-US" dirty="0" smtClean="0"/>
              <a:t>=a**2</a:t>
            </a:r>
          </a:p>
          <a:p>
            <a:r>
              <a:rPr lang="en-US" dirty="0"/>
              <a:t>b</a:t>
            </a:r>
            <a:r>
              <a:rPr lang="en-US" dirty="0" smtClean="0"/>
              <a:t>=a**0.5</a:t>
            </a:r>
            <a:endParaRPr lang="en-US" dirty="0"/>
          </a:p>
          <a:p>
            <a:r>
              <a:rPr lang="en-US" dirty="0" smtClean="0"/>
              <a:t>end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8047027" y="1932616"/>
            <a:ext cx="16818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Non-ambiguous</a:t>
            </a:r>
            <a:endParaRPr lang="en-US" dirty="0"/>
          </a:p>
        </p:txBody>
      </p:sp>
      <p:cxnSp>
        <p:nvCxnSpPr>
          <p:cNvPr id="8" name="Straight Arrow Connector 7"/>
          <p:cNvCxnSpPr/>
          <p:nvPr/>
        </p:nvCxnSpPr>
        <p:spPr>
          <a:xfrm flipH="1">
            <a:off x="7194173" y="2108489"/>
            <a:ext cx="852854" cy="879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7936936" y="2823516"/>
            <a:ext cx="12186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a</a:t>
            </a:r>
            <a:r>
              <a:rPr lang="en-US" dirty="0" smtClean="0"/>
              <a:t>mbiguous</a:t>
            </a:r>
            <a:endParaRPr lang="en-US" dirty="0"/>
          </a:p>
        </p:txBody>
      </p:sp>
      <p:cxnSp>
        <p:nvCxnSpPr>
          <p:cNvPr id="18" name="Straight Arrow Connector 17"/>
          <p:cNvCxnSpPr/>
          <p:nvPr/>
        </p:nvCxnSpPr>
        <p:spPr>
          <a:xfrm flipH="1">
            <a:off x="7084082" y="2999389"/>
            <a:ext cx="852854" cy="879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tangle 15"/>
          <p:cNvSpPr/>
          <p:nvPr/>
        </p:nvSpPr>
        <p:spPr>
          <a:xfrm>
            <a:off x="8047027" y="1331861"/>
            <a:ext cx="353239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err="1" smtClean="0"/>
              <a:t>i</a:t>
            </a:r>
            <a:r>
              <a:rPr lang="en-US" dirty="0" smtClean="0"/>
              <a:t>=10./3+4.2</a:t>
            </a:r>
          </a:p>
          <a:p>
            <a:r>
              <a:rPr lang="en-US" dirty="0" err="1" smtClean="0"/>
              <a:t>i</a:t>
            </a:r>
            <a:r>
              <a:rPr lang="en-US" dirty="0" smtClean="0"/>
              <a:t>=</a:t>
            </a:r>
            <a:r>
              <a:rPr lang="en-US" dirty="0" err="1" smtClean="0"/>
              <a:t>int</a:t>
            </a:r>
            <a:r>
              <a:rPr lang="en-US" dirty="0" smtClean="0"/>
              <a:t>(10./3)+4.2;   </a:t>
            </a:r>
            <a:r>
              <a:rPr lang="en-US" dirty="0" err="1" smtClean="0"/>
              <a:t>i</a:t>
            </a:r>
            <a:r>
              <a:rPr lang="en-US" dirty="0" smtClean="0"/>
              <a:t>=</a:t>
            </a:r>
            <a:r>
              <a:rPr lang="en-US" dirty="0" err="1" smtClean="0"/>
              <a:t>nint</a:t>
            </a:r>
            <a:r>
              <a:rPr lang="en-US" dirty="0" smtClean="0"/>
              <a:t>(10./3)+4.2</a:t>
            </a:r>
            <a:endParaRPr lang="en-US" dirty="0"/>
          </a:p>
        </p:txBody>
      </p:sp>
      <p:cxnSp>
        <p:nvCxnSpPr>
          <p:cNvPr id="20" name="Straight Arrow Connector 19"/>
          <p:cNvCxnSpPr/>
          <p:nvPr/>
        </p:nvCxnSpPr>
        <p:spPr>
          <a:xfrm flipH="1">
            <a:off x="7194173" y="1676198"/>
            <a:ext cx="852854" cy="879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1283677" y="1144589"/>
            <a:ext cx="942887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-10.</a:t>
            </a:r>
          </a:p>
          <a:p>
            <a:r>
              <a:rPr lang="en-US" dirty="0" smtClean="0"/>
              <a:t>123.e20</a:t>
            </a:r>
          </a:p>
          <a:p>
            <a:r>
              <a:rPr lang="en-US" dirty="0" smtClean="0"/>
              <a:t>2.d-3</a:t>
            </a:r>
            <a:endParaRPr lang="en-US" dirty="0"/>
          </a:p>
        </p:txBody>
      </p:sp>
      <p:sp>
        <p:nvSpPr>
          <p:cNvPr id="22" name="TextBox 21"/>
          <p:cNvSpPr txBox="1"/>
          <p:nvPr/>
        </p:nvSpPr>
        <p:spPr>
          <a:xfrm>
            <a:off x="1418492" y="2901490"/>
            <a:ext cx="361483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11e3     (missing a decimal point)</a:t>
            </a:r>
          </a:p>
          <a:p>
            <a:r>
              <a:rPr lang="en-US" dirty="0" smtClean="0"/>
              <a:t>12.1e1.5 (exponent must be integer)</a:t>
            </a:r>
            <a:endParaRPr lang="en-US" dirty="0"/>
          </a:p>
        </p:txBody>
      </p:sp>
      <p:sp>
        <p:nvSpPr>
          <p:cNvPr id="21" name="TextBox 20"/>
          <p:cNvSpPr txBox="1"/>
          <p:nvPr/>
        </p:nvSpPr>
        <p:spPr>
          <a:xfrm>
            <a:off x="967153" y="819275"/>
            <a:ext cx="11129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Valid real:</a:t>
            </a:r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967152" y="2454644"/>
            <a:ext cx="12708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Invalid real:</a:t>
            </a:r>
            <a:endParaRPr lang="en-US" dirty="0"/>
          </a:p>
        </p:txBody>
      </p:sp>
      <p:sp>
        <p:nvSpPr>
          <p:cNvPr id="23" name="TextBox 22"/>
          <p:cNvSpPr txBox="1"/>
          <p:nvPr/>
        </p:nvSpPr>
        <p:spPr>
          <a:xfrm>
            <a:off x="967152" y="4175143"/>
            <a:ext cx="34403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Characters: surrounded by ‘ ’ or “ ”</a:t>
            </a:r>
            <a:endParaRPr lang="en-US" dirty="0"/>
          </a:p>
        </p:txBody>
      </p:sp>
      <p:sp>
        <p:nvSpPr>
          <p:cNvPr id="26" name="TextBox 25"/>
          <p:cNvSpPr txBox="1"/>
          <p:nvPr/>
        </p:nvSpPr>
        <p:spPr>
          <a:xfrm>
            <a:off x="251800" y="4727149"/>
            <a:ext cx="3118887" cy="175432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c</a:t>
            </a:r>
            <a:r>
              <a:rPr lang="en-US" dirty="0" smtClean="0"/>
              <a:t>haracter(</a:t>
            </a:r>
            <a:r>
              <a:rPr lang="en-US" dirty="0" err="1" smtClean="0"/>
              <a:t>len</a:t>
            </a:r>
            <a:r>
              <a:rPr lang="en-US" dirty="0" smtClean="0"/>
              <a:t>=12) :: char1</a:t>
            </a:r>
          </a:p>
          <a:p>
            <a:endParaRPr lang="en-US" dirty="0" smtClean="0"/>
          </a:p>
          <a:p>
            <a:r>
              <a:rPr lang="en-US" dirty="0"/>
              <a:t>c</a:t>
            </a:r>
            <a:r>
              <a:rPr lang="en-US" dirty="0" smtClean="0"/>
              <a:t>har1=‘3.1415926’</a:t>
            </a:r>
          </a:p>
          <a:p>
            <a:r>
              <a:rPr lang="en-US" dirty="0"/>
              <a:t>c</a:t>
            </a:r>
            <a:r>
              <a:rPr lang="en-US" dirty="0" smtClean="0"/>
              <a:t>har1=‘{^}’</a:t>
            </a:r>
          </a:p>
          <a:p>
            <a:r>
              <a:rPr lang="en-US" dirty="0"/>
              <a:t>c</a:t>
            </a:r>
            <a:r>
              <a:rPr lang="en-US" dirty="0" smtClean="0"/>
              <a:t>har1=“I’m an idiot”</a:t>
            </a:r>
          </a:p>
          <a:p>
            <a:r>
              <a:rPr lang="en-US" dirty="0" smtClean="0"/>
              <a:t>….</a:t>
            </a:r>
            <a:endParaRPr lang="en-US" dirty="0"/>
          </a:p>
        </p:txBody>
      </p:sp>
      <p:cxnSp>
        <p:nvCxnSpPr>
          <p:cNvPr id="28" name="Straight Connector 27"/>
          <p:cNvCxnSpPr/>
          <p:nvPr/>
        </p:nvCxnSpPr>
        <p:spPr>
          <a:xfrm>
            <a:off x="5636594" y="741761"/>
            <a:ext cx="0" cy="611623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 flipH="1">
            <a:off x="79131" y="3903785"/>
            <a:ext cx="5557463" cy="879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>
            <a:off x="5629564" y="5281105"/>
            <a:ext cx="6516795" cy="5275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Box 32"/>
          <p:cNvSpPr txBox="1"/>
          <p:nvPr/>
        </p:nvSpPr>
        <p:spPr>
          <a:xfrm>
            <a:off x="5783008" y="5254488"/>
            <a:ext cx="6363351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Default typing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rgbClr val="FF0000"/>
                </a:solidFill>
              </a:rPr>
              <a:t>A legacy from F77: I-N rule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rgbClr val="FF0000"/>
                </a:solidFill>
              </a:rPr>
              <a:t>Can be convenient for simple programs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Modern standard says it’s better to explicitly declare types and use implicit none</a:t>
            </a:r>
            <a:endParaRPr lang="en-US" dirty="0"/>
          </a:p>
        </p:txBody>
      </p:sp>
      <p:sp>
        <p:nvSpPr>
          <p:cNvPr id="34" name="TextBox 33"/>
          <p:cNvSpPr txBox="1"/>
          <p:nvPr/>
        </p:nvSpPr>
        <p:spPr>
          <a:xfrm>
            <a:off x="7901806" y="4134627"/>
            <a:ext cx="25053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Faster alternative: b=a*a</a:t>
            </a:r>
            <a:endParaRPr lang="en-US" dirty="0"/>
          </a:p>
        </p:txBody>
      </p:sp>
      <p:cxnSp>
        <p:nvCxnSpPr>
          <p:cNvPr id="35" name="Straight Arrow Connector 34"/>
          <p:cNvCxnSpPr/>
          <p:nvPr/>
        </p:nvCxnSpPr>
        <p:spPr>
          <a:xfrm flipH="1">
            <a:off x="7048952" y="4310500"/>
            <a:ext cx="852854" cy="879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Box 35"/>
          <p:cNvSpPr txBox="1"/>
          <p:nvPr/>
        </p:nvSpPr>
        <p:spPr>
          <a:xfrm>
            <a:off x="7901806" y="4472063"/>
            <a:ext cx="27890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Faster alternative: b=</a:t>
            </a:r>
            <a:r>
              <a:rPr lang="en-US" dirty="0" err="1" smtClean="0"/>
              <a:t>sqrt</a:t>
            </a:r>
            <a:r>
              <a:rPr lang="en-US" dirty="0" smtClean="0"/>
              <a:t>(a)</a:t>
            </a:r>
            <a:endParaRPr lang="en-US" dirty="0"/>
          </a:p>
        </p:txBody>
      </p:sp>
      <p:cxnSp>
        <p:nvCxnSpPr>
          <p:cNvPr id="37" name="Straight Arrow Connector 36"/>
          <p:cNvCxnSpPr/>
          <p:nvPr/>
        </p:nvCxnSpPr>
        <p:spPr>
          <a:xfrm flipH="1">
            <a:off x="7048952" y="4647936"/>
            <a:ext cx="852854" cy="879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Box 37"/>
          <p:cNvSpPr txBox="1"/>
          <p:nvPr/>
        </p:nvSpPr>
        <p:spPr>
          <a:xfrm>
            <a:off x="8425873" y="3633384"/>
            <a:ext cx="35804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Use intrinsic function of proper type</a:t>
            </a:r>
            <a:endParaRPr lang="en-US" dirty="0"/>
          </a:p>
        </p:txBody>
      </p:sp>
      <p:cxnSp>
        <p:nvCxnSpPr>
          <p:cNvPr id="39" name="Straight Arrow Connector 38"/>
          <p:cNvCxnSpPr/>
          <p:nvPr/>
        </p:nvCxnSpPr>
        <p:spPr>
          <a:xfrm flipH="1">
            <a:off x="7573019" y="3809257"/>
            <a:ext cx="852854" cy="879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TextBox 39"/>
          <p:cNvSpPr txBox="1"/>
          <p:nvPr/>
        </p:nvSpPr>
        <p:spPr>
          <a:xfrm>
            <a:off x="3076640" y="5875003"/>
            <a:ext cx="19375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Space is significant</a:t>
            </a:r>
            <a:endParaRPr lang="en-US" dirty="0"/>
          </a:p>
        </p:txBody>
      </p:sp>
      <p:cxnSp>
        <p:nvCxnSpPr>
          <p:cNvPr id="41" name="Straight Arrow Connector 40"/>
          <p:cNvCxnSpPr/>
          <p:nvPr/>
        </p:nvCxnSpPr>
        <p:spPr>
          <a:xfrm flipH="1">
            <a:off x="2287833" y="6050876"/>
            <a:ext cx="852854" cy="879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TextBox 41"/>
          <p:cNvSpPr txBox="1"/>
          <p:nvPr/>
        </p:nvSpPr>
        <p:spPr>
          <a:xfrm>
            <a:off x="8250282" y="645478"/>
            <a:ext cx="22794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Good to initialize </a:t>
            </a:r>
            <a:r>
              <a:rPr lang="en-US" dirty="0" err="1" smtClean="0"/>
              <a:t>vars</a:t>
            </a:r>
            <a:r>
              <a:rPr lang="en-US" dirty="0" smtClean="0"/>
              <a:t>!</a:t>
            </a:r>
            <a:endParaRPr lang="en-US" dirty="0"/>
          </a:p>
        </p:txBody>
      </p:sp>
      <p:cxnSp>
        <p:nvCxnSpPr>
          <p:cNvPr id="43" name="Straight Arrow Connector 42"/>
          <p:cNvCxnSpPr/>
          <p:nvPr/>
        </p:nvCxnSpPr>
        <p:spPr>
          <a:xfrm flipH="1">
            <a:off x="7406993" y="800693"/>
            <a:ext cx="852854" cy="879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Curved Left Arrow 3"/>
          <p:cNvSpPr/>
          <p:nvPr/>
        </p:nvSpPr>
        <p:spPr>
          <a:xfrm>
            <a:off x="11137184" y="572655"/>
            <a:ext cx="934743" cy="5487014"/>
          </a:xfrm>
          <a:prstGeom prst="curvedLeftArrow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17582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2183</TotalTime>
  <Words>4173</Words>
  <Application>Microsoft Office PowerPoint</Application>
  <PresentationFormat>Widescreen</PresentationFormat>
  <Paragraphs>717</Paragraphs>
  <Slides>33</Slides>
  <Notes>32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33</vt:i4>
      </vt:variant>
    </vt:vector>
  </HeadingPairs>
  <TitlesOfParts>
    <vt:vector size="43" baseType="lpstr">
      <vt:lpstr>Arial</vt:lpstr>
      <vt:lpstr>Calibri</vt:lpstr>
      <vt:lpstr>Calibri Light</vt:lpstr>
      <vt:lpstr>Cambria Math</vt:lpstr>
      <vt:lpstr>Courier New</vt:lpstr>
      <vt:lpstr>Matura MT Script Capitals</vt:lpstr>
      <vt:lpstr>Symbol</vt:lpstr>
      <vt:lpstr>Times New Roman</vt:lpstr>
      <vt:lpstr>Wingdings</vt:lpstr>
      <vt:lpstr>Office Theme</vt:lpstr>
      <vt:lpstr>Introduction to FORTRAN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Debugging</vt:lpstr>
      <vt:lpstr>Program design</vt:lpstr>
      <vt:lpstr>Pseudocode</vt:lpstr>
      <vt:lpstr>Logical operators and if construct</vt:lpstr>
      <vt:lpstr>Do loop</vt:lpstr>
      <vt:lpstr>Arrays</vt:lpstr>
      <vt:lpstr>Dynamic arrays</vt:lpstr>
      <vt:lpstr>Pointers</vt:lpstr>
      <vt:lpstr>Procedures</vt:lpstr>
      <vt:lpstr>Modules</vt:lpstr>
      <vt:lpstr>Good practice</vt:lpstr>
      <vt:lpstr>Tips</vt:lpstr>
      <vt:lpstr>Example 1: Ball of a vertex</vt:lpstr>
      <vt:lpstr>Example 2: Ball of an element</vt:lpstr>
      <vt:lpstr>Example 2: Ball of an element</vt:lpstr>
      <vt:lpstr>Example 3: Enumerate all sides of a grid</vt:lpstr>
      <vt:lpstr>Bad example 1</vt:lpstr>
      <vt:lpstr>Bad example 2</vt:lpstr>
      <vt:lpstr>Bad example 3</vt:lpstr>
      <vt:lpstr>Bad example 4</vt:lpstr>
      <vt:lpstr>A good example</vt:lpstr>
      <vt:lpstr>Home work</vt:lpstr>
      <vt:lpstr>Home work</vt:lpstr>
    </vt:vector>
  </TitlesOfParts>
  <Company>Virginia Institute of Marine Science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UNIX®</dc:title>
  <dc:creator>Y. Joseph Zhang</dc:creator>
  <cp:lastModifiedBy>Y. Joseph Zhang</cp:lastModifiedBy>
  <cp:revision>107</cp:revision>
  <dcterms:created xsi:type="dcterms:W3CDTF">2018-06-09T20:26:55Z</dcterms:created>
  <dcterms:modified xsi:type="dcterms:W3CDTF">2018-07-17T00:24:59Z</dcterms:modified>
</cp:coreProperties>
</file>