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64" r:id="rId5"/>
    <p:sldId id="261" r:id="rId6"/>
    <p:sldId id="262" r:id="rId7"/>
    <p:sldId id="259" r:id="rId8"/>
    <p:sldId id="265" r:id="rId9"/>
    <p:sldId id="260" r:id="rId10"/>
    <p:sldId id="263" r:id="rId11"/>
    <p:sldId id="266" r:id="rId12"/>
    <p:sldId id="267" r:id="rId13"/>
    <p:sldId id="268" r:id="rId14"/>
    <p:sldId id="269" r:id="rId15"/>
    <p:sldId id="270" r:id="rId16"/>
    <p:sldId id="271" r:id="rId17"/>
    <p:sldId id="272" r:id="rId18"/>
    <p:sldId id="274" r:id="rId19"/>
    <p:sldId id="275" r:id="rId20"/>
    <p:sldId id="273" r:id="rId21"/>
    <p:sldId id="278" r:id="rId22"/>
    <p:sldId id="277" r:id="rId23"/>
    <p:sldId id="276"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9" d="100"/>
          <a:sy n="109" d="100"/>
        </p:scale>
        <p:origin x="672" y="96"/>
      </p:cViewPr>
      <p:guideLst/>
    </p:cSldViewPr>
  </p:slideViewPr>
  <p:notesTextViewPr>
    <p:cViewPr>
      <p:scale>
        <a:sx n="1" d="1"/>
        <a:sy n="1" d="1"/>
      </p:scale>
      <p:origin x="0" y="0"/>
    </p:cViewPr>
  </p:notesTextViewPr>
  <p:sorterViewPr>
    <p:cViewPr>
      <p:scale>
        <a:sx n="100" d="100"/>
        <a:sy n="100" d="100"/>
      </p:scale>
      <p:origin x="0" y="-1920"/>
    </p:cViewPr>
  </p:sorterViewPr>
  <p:notesViewPr>
    <p:cSldViewPr snapToGrid="0">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7257A-D357-447F-84C8-424961D21BC0}" type="datetimeFigureOut">
              <a:rPr lang="en-US" smtClean="0"/>
              <a:t>7/3/2018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E4FE4D-C5B7-452A-9069-FA3CEF4D1FEF}" type="slidenum">
              <a:rPr lang="en-US" smtClean="0"/>
              <a:t>‹#›</a:t>
            </a:fld>
            <a:endParaRPr lang="en-US"/>
          </a:p>
        </p:txBody>
      </p:sp>
    </p:spTree>
    <p:extLst>
      <p:ext uri="{BB962C8B-B14F-4D97-AF65-F5344CB8AC3E}">
        <p14:creationId xmlns:p14="http://schemas.microsoft.com/office/powerpoint/2010/main" val="38214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 </a:t>
            </a:r>
            <a:r>
              <a:rPr lang="en-US" dirty="0" err="1" smtClean="0"/>
              <a:t>dir</a:t>
            </a:r>
            <a:r>
              <a:rPr lang="en-US" dirty="0" smtClean="0"/>
              <a:t>: /</a:t>
            </a:r>
            <a:r>
              <a:rPr lang="en-US" dirty="0" err="1" smtClean="0"/>
              <a:t>sciclone</a:t>
            </a:r>
            <a:r>
              <a:rPr lang="en-US" dirty="0" smtClean="0"/>
              <a:t>/home10/</a:t>
            </a:r>
            <a:r>
              <a:rPr lang="en-US" dirty="0" err="1" smtClean="0"/>
              <a:t>yinglong</a:t>
            </a:r>
            <a:r>
              <a:rPr lang="en-US" dirty="0" smtClean="0"/>
              <a:t>/vims20/NCKU/RUN02g/Nudge</a:t>
            </a:r>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a:t>
            </a:fld>
            <a:endParaRPr lang="en-US"/>
          </a:p>
        </p:txBody>
      </p:sp>
    </p:spTree>
    <p:extLst>
      <p:ext uri="{BB962C8B-B14F-4D97-AF65-F5344CB8AC3E}">
        <p14:creationId xmlns:p14="http://schemas.microsoft.com/office/powerpoint/2010/main" val="4095535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11</a:t>
            </a:fld>
            <a:endParaRPr lang="en-US"/>
          </a:p>
        </p:txBody>
      </p:sp>
    </p:spTree>
    <p:extLst>
      <p:ext uri="{BB962C8B-B14F-4D97-AF65-F5344CB8AC3E}">
        <p14:creationId xmlns:p14="http://schemas.microsoft.com/office/powerpoint/2010/main" val="1543525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12</a:t>
            </a:fld>
            <a:endParaRPr lang="en-US"/>
          </a:p>
        </p:txBody>
      </p:sp>
    </p:spTree>
    <p:extLst>
      <p:ext uri="{BB962C8B-B14F-4D97-AF65-F5344CB8AC3E}">
        <p14:creationId xmlns:p14="http://schemas.microsoft.com/office/powerpoint/2010/main" val="4105816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13</a:t>
            </a:fld>
            <a:endParaRPr lang="en-US"/>
          </a:p>
        </p:txBody>
      </p:sp>
    </p:spTree>
    <p:extLst>
      <p:ext uri="{BB962C8B-B14F-4D97-AF65-F5344CB8AC3E}">
        <p14:creationId xmlns:p14="http://schemas.microsoft.com/office/powerpoint/2010/main" val="17104680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14</a:t>
            </a:fld>
            <a:endParaRPr lang="en-US"/>
          </a:p>
        </p:txBody>
      </p:sp>
    </p:spTree>
    <p:extLst>
      <p:ext uri="{BB962C8B-B14F-4D97-AF65-F5344CB8AC3E}">
        <p14:creationId xmlns:p14="http://schemas.microsoft.com/office/powerpoint/2010/main" val="1695361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15</a:t>
            </a:fld>
            <a:endParaRPr lang="en-US"/>
          </a:p>
        </p:txBody>
      </p:sp>
    </p:spTree>
    <p:extLst>
      <p:ext uri="{BB962C8B-B14F-4D97-AF65-F5344CB8AC3E}">
        <p14:creationId xmlns:p14="http://schemas.microsoft.com/office/powerpoint/2010/main" val="38382639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16</a:t>
            </a:fld>
            <a:endParaRPr lang="en-US"/>
          </a:p>
        </p:txBody>
      </p:sp>
    </p:spTree>
    <p:extLst>
      <p:ext uri="{BB962C8B-B14F-4D97-AF65-F5344CB8AC3E}">
        <p14:creationId xmlns:p14="http://schemas.microsoft.com/office/powerpoint/2010/main" val="4072297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17</a:t>
            </a:fld>
            <a:endParaRPr lang="en-US"/>
          </a:p>
        </p:txBody>
      </p:sp>
    </p:spTree>
    <p:extLst>
      <p:ext uri="{BB962C8B-B14F-4D97-AF65-F5344CB8AC3E}">
        <p14:creationId xmlns:p14="http://schemas.microsoft.com/office/powerpoint/2010/main" val="3751050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18</a:t>
            </a:fld>
            <a:endParaRPr lang="en-US"/>
          </a:p>
        </p:txBody>
      </p:sp>
    </p:spTree>
    <p:extLst>
      <p:ext uri="{BB962C8B-B14F-4D97-AF65-F5344CB8AC3E}">
        <p14:creationId xmlns:p14="http://schemas.microsoft.com/office/powerpoint/2010/main" val="16103970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19</a:t>
            </a:fld>
            <a:endParaRPr lang="en-US"/>
          </a:p>
        </p:txBody>
      </p:sp>
    </p:spTree>
    <p:extLst>
      <p:ext uri="{BB962C8B-B14F-4D97-AF65-F5344CB8AC3E}">
        <p14:creationId xmlns:p14="http://schemas.microsoft.com/office/powerpoint/2010/main" val="15484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20</a:t>
            </a:fld>
            <a:endParaRPr lang="en-US"/>
          </a:p>
        </p:txBody>
      </p:sp>
    </p:spTree>
    <p:extLst>
      <p:ext uri="{BB962C8B-B14F-4D97-AF65-F5344CB8AC3E}">
        <p14:creationId xmlns:p14="http://schemas.microsoft.com/office/powerpoint/2010/main" val="545314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3</a:t>
            </a:fld>
            <a:endParaRPr lang="en-US"/>
          </a:p>
        </p:txBody>
      </p:sp>
    </p:spTree>
    <p:extLst>
      <p:ext uri="{BB962C8B-B14F-4D97-AF65-F5344CB8AC3E}">
        <p14:creationId xmlns:p14="http://schemas.microsoft.com/office/powerpoint/2010/main" val="4071684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21</a:t>
            </a:fld>
            <a:endParaRPr lang="en-US"/>
          </a:p>
        </p:txBody>
      </p:sp>
    </p:spTree>
    <p:extLst>
      <p:ext uri="{BB962C8B-B14F-4D97-AF65-F5344CB8AC3E}">
        <p14:creationId xmlns:p14="http://schemas.microsoft.com/office/powerpoint/2010/main" val="659187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22</a:t>
            </a:fld>
            <a:endParaRPr lang="en-US"/>
          </a:p>
        </p:txBody>
      </p:sp>
    </p:spTree>
    <p:extLst>
      <p:ext uri="{BB962C8B-B14F-4D97-AF65-F5344CB8AC3E}">
        <p14:creationId xmlns:p14="http://schemas.microsoft.com/office/powerpoint/2010/main" val="16342883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23</a:t>
            </a:fld>
            <a:endParaRPr lang="en-US"/>
          </a:p>
        </p:txBody>
      </p:sp>
    </p:spTree>
    <p:extLst>
      <p:ext uri="{BB962C8B-B14F-4D97-AF65-F5344CB8AC3E}">
        <p14:creationId xmlns:p14="http://schemas.microsoft.com/office/powerpoint/2010/main" val="21134401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24</a:t>
            </a:fld>
            <a:endParaRPr lang="en-US"/>
          </a:p>
        </p:txBody>
      </p:sp>
    </p:spTree>
    <p:extLst>
      <p:ext uri="{BB962C8B-B14F-4D97-AF65-F5344CB8AC3E}">
        <p14:creationId xmlns:p14="http://schemas.microsoft.com/office/powerpoint/2010/main" val="38079720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25</a:t>
            </a:fld>
            <a:endParaRPr lang="en-US"/>
          </a:p>
        </p:txBody>
      </p:sp>
    </p:spTree>
    <p:extLst>
      <p:ext uri="{BB962C8B-B14F-4D97-AF65-F5344CB8AC3E}">
        <p14:creationId xmlns:p14="http://schemas.microsoft.com/office/powerpoint/2010/main" val="2020272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4</a:t>
            </a:fld>
            <a:endParaRPr lang="en-US"/>
          </a:p>
        </p:txBody>
      </p:sp>
    </p:spTree>
    <p:extLst>
      <p:ext uri="{BB962C8B-B14F-4D97-AF65-F5344CB8AC3E}">
        <p14:creationId xmlns:p14="http://schemas.microsoft.com/office/powerpoint/2010/main" val="2942473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5</a:t>
            </a:fld>
            <a:endParaRPr lang="en-US"/>
          </a:p>
        </p:txBody>
      </p:sp>
    </p:spTree>
    <p:extLst>
      <p:ext uri="{BB962C8B-B14F-4D97-AF65-F5344CB8AC3E}">
        <p14:creationId xmlns:p14="http://schemas.microsoft.com/office/powerpoint/2010/main" val="51358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6</a:t>
            </a:fld>
            <a:endParaRPr lang="en-US"/>
          </a:p>
        </p:txBody>
      </p:sp>
    </p:spTree>
    <p:extLst>
      <p:ext uri="{BB962C8B-B14F-4D97-AF65-F5344CB8AC3E}">
        <p14:creationId xmlns:p14="http://schemas.microsoft.com/office/powerpoint/2010/main" val="2319545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7</a:t>
            </a:fld>
            <a:endParaRPr lang="en-US"/>
          </a:p>
        </p:txBody>
      </p:sp>
    </p:spTree>
    <p:extLst>
      <p:ext uri="{BB962C8B-B14F-4D97-AF65-F5344CB8AC3E}">
        <p14:creationId xmlns:p14="http://schemas.microsoft.com/office/powerpoint/2010/main" val="1971870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a:t>
            </a:r>
            <a:r>
              <a:rPr lang="en-US" baseline="0" dirty="0" smtClean="0"/>
              <a:t> </a:t>
            </a:r>
            <a:r>
              <a:rPr lang="en-US" baseline="0" dirty="0" err="1" smtClean="0"/>
              <a:t>dir</a:t>
            </a:r>
            <a:r>
              <a:rPr lang="en-US" baseline="0" dirty="0" smtClean="0"/>
              <a:t>: /</a:t>
            </a:r>
            <a:r>
              <a:rPr lang="en-US" baseline="0" dirty="0" err="1" smtClean="0"/>
              <a:t>sciclone</a:t>
            </a:r>
            <a:r>
              <a:rPr lang="en-US" baseline="0" dirty="0" smtClean="0"/>
              <a:t>/home10/</a:t>
            </a:r>
            <a:r>
              <a:rPr lang="en-US" baseline="0" dirty="0" err="1" smtClean="0"/>
              <a:t>yinglong</a:t>
            </a:r>
            <a:r>
              <a:rPr lang="en-US" baseline="0" dirty="0" smtClean="0"/>
              <a:t>/vims20/TMP/RUN03a</a:t>
            </a:r>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8</a:t>
            </a:fld>
            <a:endParaRPr lang="en-US"/>
          </a:p>
        </p:txBody>
      </p:sp>
    </p:spTree>
    <p:extLst>
      <p:ext uri="{BB962C8B-B14F-4D97-AF65-F5344CB8AC3E}">
        <p14:creationId xmlns:p14="http://schemas.microsoft.com/office/powerpoint/2010/main" val="3143097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9</a:t>
            </a:fld>
            <a:endParaRPr lang="en-US"/>
          </a:p>
        </p:txBody>
      </p:sp>
    </p:spTree>
    <p:extLst>
      <p:ext uri="{BB962C8B-B14F-4D97-AF65-F5344CB8AC3E}">
        <p14:creationId xmlns:p14="http://schemas.microsoft.com/office/powerpoint/2010/main" val="227492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E4FE4D-C5B7-452A-9069-FA3CEF4D1FEF}" type="slidenum">
              <a:rPr lang="en-US" smtClean="0"/>
              <a:t>10</a:t>
            </a:fld>
            <a:endParaRPr lang="en-US"/>
          </a:p>
        </p:txBody>
      </p:sp>
    </p:spTree>
    <p:extLst>
      <p:ext uri="{BB962C8B-B14F-4D97-AF65-F5344CB8AC3E}">
        <p14:creationId xmlns:p14="http://schemas.microsoft.com/office/powerpoint/2010/main" val="50271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11A0A5-65FB-42D8-969E-252A8DA59E55}"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399541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11A0A5-65FB-42D8-969E-252A8DA59E55}"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345308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11A0A5-65FB-42D8-969E-252A8DA59E55}"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82385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11A0A5-65FB-42D8-969E-252A8DA59E55}"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148715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11A0A5-65FB-42D8-969E-252A8DA59E55}" type="datetimeFigureOut">
              <a:rPr lang="en-US" smtClean="0"/>
              <a:t>7/3/2018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121844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11A0A5-65FB-42D8-969E-252A8DA59E55}"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710720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11A0A5-65FB-42D8-969E-252A8DA59E55}" type="datetimeFigureOut">
              <a:rPr lang="en-US" smtClean="0"/>
              <a:t>7/3/2018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1794039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11A0A5-65FB-42D8-969E-252A8DA59E55}" type="datetimeFigureOut">
              <a:rPr lang="en-US" smtClean="0"/>
              <a:t>7/3/2018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21335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11A0A5-65FB-42D8-969E-252A8DA59E55}" type="datetimeFigureOut">
              <a:rPr lang="en-US" smtClean="0"/>
              <a:t>7/3/2018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19249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11A0A5-65FB-42D8-969E-252A8DA59E55}"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1681789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11A0A5-65FB-42D8-969E-252A8DA59E55}" type="datetimeFigureOut">
              <a:rPr lang="en-US" smtClean="0"/>
              <a:t>7/3/2018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ADCEB-C641-441A-B8FE-53C98D25E6BF}" type="slidenum">
              <a:rPr lang="en-US" smtClean="0"/>
              <a:t>‹#›</a:t>
            </a:fld>
            <a:endParaRPr lang="en-US"/>
          </a:p>
        </p:txBody>
      </p:sp>
    </p:spTree>
    <p:extLst>
      <p:ext uri="{BB962C8B-B14F-4D97-AF65-F5344CB8AC3E}">
        <p14:creationId xmlns:p14="http://schemas.microsoft.com/office/powerpoint/2010/main" val="479630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11A0A5-65FB-42D8-969E-252A8DA59E55}" type="datetimeFigureOut">
              <a:rPr lang="en-US" smtClean="0"/>
              <a:t>7/3/2018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ADCEB-C641-441A-B8FE-53C98D25E6BF}" type="slidenum">
              <a:rPr lang="en-US" smtClean="0"/>
              <a:t>‹#›</a:t>
            </a:fld>
            <a:endParaRPr lang="en-US"/>
          </a:p>
        </p:txBody>
      </p:sp>
    </p:spTree>
    <p:extLst>
      <p:ext uri="{BB962C8B-B14F-4D97-AF65-F5344CB8AC3E}">
        <p14:creationId xmlns:p14="http://schemas.microsoft.com/office/powerpoint/2010/main" val="676813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unix.stackexchange.com/questions/104714/what-is-the-difference-between-unix-linux-bsd-and-gnu"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foo.c"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yinglong@chinook.sciclone.wm.edu:bin/comet_bin"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UNIX®</a:t>
            </a:r>
            <a:endParaRPr lang="en-US" dirty="0"/>
          </a:p>
        </p:txBody>
      </p:sp>
      <p:sp>
        <p:nvSpPr>
          <p:cNvPr id="3" name="Subtitle 2"/>
          <p:cNvSpPr>
            <a:spLocks noGrp="1"/>
          </p:cNvSpPr>
          <p:nvPr>
            <p:ph type="subTitle" idx="1"/>
          </p:nvPr>
        </p:nvSpPr>
        <p:spPr/>
        <p:txBody>
          <a:bodyPr>
            <a:normAutofit/>
          </a:bodyPr>
          <a:lstStyle/>
          <a:p>
            <a:r>
              <a:rPr lang="en-US" sz="3200" dirty="0" smtClean="0"/>
              <a:t>…with focus on </a:t>
            </a:r>
            <a:r>
              <a:rPr lang="en-US" sz="3200" dirty="0" err="1" smtClean="0"/>
              <a:t>linux</a:t>
            </a:r>
            <a:r>
              <a:rPr lang="en-US" sz="3200" dirty="0" smtClean="0"/>
              <a:t> HPC</a:t>
            </a:r>
            <a:endParaRPr lang="en-US" sz="3200" dirty="0"/>
          </a:p>
        </p:txBody>
      </p:sp>
    </p:spTree>
    <p:extLst>
      <p:ext uri="{BB962C8B-B14F-4D97-AF65-F5344CB8AC3E}">
        <p14:creationId xmlns:p14="http://schemas.microsoft.com/office/powerpoint/2010/main" val="1904807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Some useful commands</a:t>
            </a:r>
            <a:endParaRPr lang="en-US" sz="2400" b="1" dirty="0"/>
          </a:p>
        </p:txBody>
      </p:sp>
      <p:sp>
        <p:nvSpPr>
          <p:cNvPr id="6" name="TextBox 5"/>
          <p:cNvSpPr txBox="1"/>
          <p:nvPr/>
        </p:nvSpPr>
        <p:spPr>
          <a:xfrm>
            <a:off x="260861" y="600210"/>
            <a:ext cx="11670278" cy="3693319"/>
          </a:xfrm>
          <a:prstGeom prst="rect">
            <a:avLst/>
          </a:prstGeom>
          <a:noFill/>
        </p:spPr>
        <p:txBody>
          <a:bodyPr wrap="square" rtlCol="0">
            <a:spAutoFit/>
          </a:bodyPr>
          <a:lstStyle/>
          <a:p>
            <a:pPr marL="285750" indent="-285750">
              <a:buFont typeface="Arial" panose="020B0604020202020204" pitchFamily="34" charset="0"/>
              <a:buChar char="•"/>
            </a:pPr>
            <a:r>
              <a:rPr lang="en-US" dirty="0"/>
              <a:t>h</a:t>
            </a:r>
            <a:r>
              <a:rPr lang="en-US" dirty="0" smtClean="0"/>
              <a:t>ostname: reminder of which system you are on</a:t>
            </a:r>
          </a:p>
          <a:p>
            <a:pPr marL="285750" indent="-285750">
              <a:buFont typeface="Arial" panose="020B0604020202020204" pitchFamily="34" charset="0"/>
              <a:buChar char="•"/>
            </a:pPr>
            <a:r>
              <a:rPr lang="en-US" dirty="0"/>
              <a:t>d</a:t>
            </a:r>
            <a:r>
              <a:rPr lang="en-US" dirty="0" smtClean="0"/>
              <a:t>ate: system clock (day light saving adjusted)</a:t>
            </a:r>
          </a:p>
          <a:p>
            <a:pPr marL="285750" indent="-285750">
              <a:buFont typeface="Arial" panose="020B0604020202020204" pitchFamily="34" charset="0"/>
              <a:buChar char="•"/>
            </a:pPr>
            <a:r>
              <a:rPr lang="en-US" dirty="0"/>
              <a:t>c</a:t>
            </a:r>
            <a:r>
              <a:rPr lang="en-US" dirty="0" smtClean="0"/>
              <a:t>at: simply dump a file to standard output (screen)  </a:t>
            </a:r>
          </a:p>
          <a:p>
            <a:pPr marL="285750" indent="-285750">
              <a:buFont typeface="Arial" panose="020B0604020202020204" pitchFamily="34" charset="0"/>
              <a:buChar char="•"/>
            </a:pPr>
            <a:r>
              <a:rPr lang="en-US" dirty="0" err="1" smtClean="0"/>
              <a:t>df</a:t>
            </a:r>
            <a:r>
              <a:rPr lang="en-US" dirty="0" smtClean="0"/>
              <a:t> –h: find out which disk the current </a:t>
            </a:r>
            <a:r>
              <a:rPr lang="en-US" dirty="0" err="1" smtClean="0"/>
              <a:t>dir</a:t>
            </a:r>
            <a:r>
              <a:rPr lang="en-US" dirty="0" smtClean="0"/>
              <a:t> is mounted on and how full the disk is</a:t>
            </a:r>
          </a:p>
          <a:p>
            <a:pPr marL="285750" indent="-285750">
              <a:buFont typeface="Arial" panose="020B0604020202020204" pitchFamily="34" charset="0"/>
              <a:buChar char="•"/>
            </a:pPr>
            <a:r>
              <a:rPr lang="en-US" dirty="0"/>
              <a:t>d</a:t>
            </a:r>
            <a:r>
              <a:rPr lang="en-US" dirty="0" smtClean="0"/>
              <a:t>iff: compare 2 files and display the differences (for non ASCII files, only returns true/false)</a:t>
            </a:r>
          </a:p>
          <a:p>
            <a:pPr marL="285750" indent="-285750">
              <a:buFont typeface="Arial" panose="020B0604020202020204" pitchFamily="34" charset="0"/>
              <a:buChar char="•"/>
            </a:pPr>
            <a:r>
              <a:rPr lang="en-US" dirty="0"/>
              <a:t>h</a:t>
            </a:r>
            <a:r>
              <a:rPr lang="en-US" dirty="0" smtClean="0"/>
              <a:t>istory: of </a:t>
            </a:r>
            <a:r>
              <a:rPr lang="en-US" dirty="0" err="1" smtClean="0"/>
              <a:t>cmd’s</a:t>
            </a:r>
            <a:r>
              <a:rPr lang="en-US" dirty="0" smtClean="0"/>
              <a:t> (try to use with </a:t>
            </a:r>
            <a:r>
              <a:rPr lang="en-US" dirty="0" err="1" smtClean="0"/>
              <a:t>grep</a:t>
            </a:r>
            <a:r>
              <a:rPr lang="en-US" dirty="0" smtClean="0"/>
              <a:t>)</a:t>
            </a:r>
          </a:p>
          <a:p>
            <a:pPr marL="285750" indent="-285750">
              <a:buFont typeface="Arial" panose="020B0604020202020204" pitchFamily="34" charset="0"/>
              <a:buChar char="•"/>
            </a:pPr>
            <a:r>
              <a:rPr lang="en-US" dirty="0"/>
              <a:t>a</a:t>
            </a:r>
            <a:r>
              <a:rPr lang="en-US" dirty="0" smtClean="0"/>
              <a:t>lias: </a:t>
            </a:r>
            <a:r>
              <a:rPr lang="en-US" dirty="0"/>
              <a:t>a nice way to shorten long and/or often typed commands </a:t>
            </a:r>
            <a:r>
              <a:rPr lang="en-US" dirty="0" smtClean="0"/>
              <a:t>(e.g. alias </a:t>
            </a:r>
            <a:r>
              <a:rPr lang="en-US" dirty="0"/>
              <a:t>h </a:t>
            </a:r>
            <a:r>
              <a:rPr lang="en-US" dirty="0" smtClean="0"/>
              <a:t>history)</a:t>
            </a:r>
          </a:p>
          <a:p>
            <a:pPr marL="285750" indent="-285750">
              <a:buFont typeface="Arial" panose="020B0604020202020204" pitchFamily="34" charset="0"/>
              <a:buChar char="•"/>
            </a:pPr>
            <a:r>
              <a:rPr lang="en-US" dirty="0" err="1"/>
              <a:t>s</a:t>
            </a:r>
            <a:r>
              <a:rPr lang="en-US" dirty="0" err="1" smtClean="0"/>
              <a:t>etenv</a:t>
            </a:r>
            <a:r>
              <a:rPr lang="en-US" dirty="0" smtClean="0"/>
              <a:t>/export: set </a:t>
            </a:r>
            <a:r>
              <a:rPr lang="en-US" dirty="0" err="1" smtClean="0"/>
              <a:t>env</a:t>
            </a:r>
            <a:r>
              <a:rPr lang="en-US" dirty="0" smtClean="0"/>
              <a:t> </a:t>
            </a:r>
            <a:r>
              <a:rPr lang="en-US" dirty="0" err="1" smtClean="0"/>
              <a:t>vars</a:t>
            </a:r>
            <a:r>
              <a:rPr lang="en-US" dirty="0" smtClean="0"/>
              <a:t>  (e.g. </a:t>
            </a:r>
            <a:r>
              <a:rPr lang="en-US" dirty="0" err="1" smtClean="0"/>
              <a:t>shorthands</a:t>
            </a:r>
            <a:r>
              <a:rPr lang="en-US" dirty="0" smtClean="0"/>
              <a:t> like $SCH_SVN)</a:t>
            </a:r>
          </a:p>
          <a:p>
            <a:pPr marL="285750" indent="-285750">
              <a:buFont typeface="Arial" panose="020B0604020202020204" pitchFamily="34" charset="0"/>
              <a:buChar char="•"/>
            </a:pPr>
            <a:r>
              <a:rPr lang="en-US" dirty="0" err="1" smtClean="0"/>
              <a:t>awk</a:t>
            </a:r>
            <a:r>
              <a:rPr lang="en-US" dirty="0" smtClean="0"/>
              <a:t>, </a:t>
            </a:r>
            <a:r>
              <a:rPr lang="en-US" dirty="0" err="1" smtClean="0"/>
              <a:t>sed</a:t>
            </a:r>
            <a:r>
              <a:rPr lang="en-US" dirty="0" smtClean="0"/>
              <a:t>: powerful 1 liners  </a:t>
            </a:r>
          </a:p>
          <a:p>
            <a:pPr marL="285750" indent="-285750">
              <a:buFont typeface="Arial" panose="020B0604020202020204" pitchFamily="34" charset="0"/>
              <a:buChar char="•"/>
            </a:pPr>
            <a:r>
              <a:rPr lang="en-US" dirty="0" smtClean="0"/>
              <a:t>A few hints on optional flags</a:t>
            </a:r>
          </a:p>
          <a:p>
            <a:pPr marL="742950" lvl="1" indent="-285750">
              <a:buFont typeface="Arial" panose="020B0604020202020204" pitchFamily="34" charset="0"/>
              <a:buChar char="•"/>
            </a:pPr>
            <a:r>
              <a:rPr lang="en-US" dirty="0" smtClean="0"/>
              <a:t>-r (readable; recursive); -l (long); -L (</a:t>
            </a:r>
            <a:r>
              <a:rPr lang="en-US" dirty="0" err="1" smtClean="0"/>
              <a:t>symlink</a:t>
            </a:r>
            <a:r>
              <a:rPr lang="en-US" dirty="0" smtClean="0"/>
              <a:t>); -h (human readable or </a:t>
            </a:r>
            <a:r>
              <a:rPr lang="en-US" dirty="0" err="1" smtClean="0"/>
              <a:t>symlink</a:t>
            </a:r>
            <a:r>
              <a:rPr lang="en-US" dirty="0" smtClean="0"/>
              <a:t>); -</a:t>
            </a:r>
            <a:r>
              <a:rPr lang="en-US" dirty="0" err="1" smtClean="0"/>
              <a:t>i</a:t>
            </a:r>
            <a:r>
              <a:rPr lang="en-US" dirty="0" smtClean="0"/>
              <a:t> (interactive); -v (verbose)</a:t>
            </a:r>
          </a:p>
          <a:p>
            <a:pPr marL="285750" indent="-285750">
              <a:buFont typeface="Arial" panose="020B0604020202020204" pitchFamily="34" charset="0"/>
              <a:buChar char="•"/>
            </a:pPr>
            <a:r>
              <a:rPr lang="en-US" dirty="0" smtClean="0"/>
              <a:t>Modules: indispensable for HPC</a:t>
            </a:r>
          </a:p>
          <a:p>
            <a:pPr marL="742950" lvl="1" indent="-285750">
              <a:buFont typeface="Arial" panose="020B0604020202020204" pitchFamily="34" charset="0"/>
              <a:buChar char="•"/>
            </a:pPr>
            <a:r>
              <a:rPr lang="en-US" dirty="0"/>
              <a:t>a</a:t>
            </a:r>
            <a:r>
              <a:rPr lang="en-US" dirty="0" smtClean="0"/>
              <a:t>vail, load, list, switch, purge, show…</a:t>
            </a:r>
          </a:p>
        </p:txBody>
      </p:sp>
    </p:spTree>
    <p:extLst>
      <p:ext uri="{BB962C8B-B14F-4D97-AF65-F5344CB8AC3E}">
        <p14:creationId xmlns:p14="http://schemas.microsoft.com/office/powerpoint/2010/main" val="2639503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Exercise</a:t>
            </a:r>
            <a:endParaRPr lang="en-US" sz="2400" b="1" dirty="0"/>
          </a:p>
        </p:txBody>
      </p:sp>
      <p:sp>
        <p:nvSpPr>
          <p:cNvPr id="6" name="TextBox 5"/>
          <p:cNvSpPr txBox="1"/>
          <p:nvPr/>
        </p:nvSpPr>
        <p:spPr>
          <a:xfrm>
            <a:off x="260861" y="600210"/>
            <a:ext cx="11670278"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Play with </a:t>
            </a:r>
            <a:r>
              <a:rPr lang="en-US" dirty="0" err="1" smtClean="0"/>
              <a:t>symlinks</a:t>
            </a:r>
            <a:endParaRPr lang="en-US" dirty="0" smtClean="0"/>
          </a:p>
        </p:txBody>
      </p:sp>
    </p:spTree>
    <p:extLst>
      <p:ext uri="{BB962C8B-B14F-4D97-AF65-F5344CB8AC3E}">
        <p14:creationId xmlns:p14="http://schemas.microsoft.com/office/powerpoint/2010/main" val="40391129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Processes</a:t>
            </a:r>
            <a:endParaRPr lang="en-US" sz="2400" b="1" dirty="0"/>
          </a:p>
        </p:txBody>
      </p:sp>
      <p:sp>
        <p:nvSpPr>
          <p:cNvPr id="6" name="TextBox 5"/>
          <p:cNvSpPr txBox="1"/>
          <p:nvPr/>
        </p:nvSpPr>
        <p:spPr>
          <a:xfrm>
            <a:off x="66898" y="394692"/>
            <a:ext cx="11670278" cy="6109365"/>
          </a:xfrm>
          <a:prstGeom prst="rect">
            <a:avLst/>
          </a:prstGeom>
          <a:noFill/>
        </p:spPr>
        <p:txBody>
          <a:bodyPr wrap="square" rtlCol="0">
            <a:spAutoFit/>
          </a:bodyPr>
          <a:lstStyle/>
          <a:p>
            <a:pPr marL="285750" indent="-285750">
              <a:buFont typeface="Arial" panose="020B0604020202020204" pitchFamily="34" charset="0"/>
              <a:buChar char="•"/>
            </a:pPr>
            <a:r>
              <a:rPr lang="en-US" sz="1700" dirty="0" smtClean="0"/>
              <a:t>Interactive processes</a:t>
            </a:r>
          </a:p>
          <a:p>
            <a:pPr marL="742950" lvl="1" indent="-285750">
              <a:buFont typeface="Arial" panose="020B0604020202020204" pitchFamily="34" charset="0"/>
              <a:buChar char="•"/>
            </a:pPr>
            <a:r>
              <a:rPr lang="en-US" sz="1700" dirty="0"/>
              <a:t>I</a:t>
            </a:r>
            <a:r>
              <a:rPr lang="en-US" sz="1700" dirty="0" smtClean="0"/>
              <a:t>nitialized </a:t>
            </a:r>
            <a:r>
              <a:rPr lang="en-US" sz="1700" dirty="0"/>
              <a:t>and controlled through a terminal </a:t>
            </a:r>
            <a:r>
              <a:rPr lang="en-US" sz="1700" dirty="0" smtClean="0"/>
              <a:t>session</a:t>
            </a:r>
          </a:p>
          <a:p>
            <a:pPr marL="742950" lvl="1" indent="-285750">
              <a:buFont typeface="Arial" panose="020B0604020202020204" pitchFamily="34" charset="0"/>
              <a:buChar char="•"/>
            </a:pPr>
            <a:r>
              <a:rPr lang="en-US" sz="1700" dirty="0" smtClean="0"/>
              <a:t>Can be run on the foreground or background</a:t>
            </a:r>
          </a:p>
          <a:p>
            <a:pPr marL="742950" lvl="1" indent="-285750">
              <a:buFont typeface="Arial" panose="020B0604020202020204" pitchFamily="34" charset="0"/>
              <a:buChar char="•"/>
            </a:pPr>
            <a:r>
              <a:rPr lang="en-US" sz="1700" dirty="0" smtClean="0"/>
              <a:t>Foreground job: terminal will be fully occupied by the job (no other jobs can start until this is done)</a:t>
            </a:r>
          </a:p>
          <a:p>
            <a:pPr marL="742950" lvl="1" indent="-285750">
              <a:buFont typeface="Arial" panose="020B0604020202020204" pitchFamily="34" charset="0"/>
              <a:buChar char="•"/>
            </a:pPr>
            <a:r>
              <a:rPr lang="en-US" sz="1700" dirty="0" smtClean="0"/>
              <a:t>Background job: only useful if it does not require user inputs; multiple jobs run on same time (beware interferences!)</a:t>
            </a:r>
          </a:p>
          <a:p>
            <a:pPr marL="1200150" lvl="2" indent="-285750">
              <a:buFont typeface="Arial" panose="020B0604020202020204" pitchFamily="34" charset="0"/>
              <a:buChar char="•"/>
            </a:pPr>
            <a:r>
              <a:rPr lang="en-US" sz="1700" dirty="0" smtClean="0"/>
              <a:t>Initiated with a ‘&amp;”, or foreground job followed by ctrl-z and </a:t>
            </a:r>
            <a:r>
              <a:rPr lang="en-US" sz="1700" dirty="0" err="1" smtClean="0"/>
              <a:t>bg</a:t>
            </a:r>
            <a:r>
              <a:rPr lang="en-US" sz="1700" dirty="0" smtClean="0"/>
              <a:t>; use </a:t>
            </a:r>
            <a:r>
              <a:rPr lang="en-US" sz="1700" dirty="0" err="1" smtClean="0"/>
              <a:t>fg</a:t>
            </a:r>
            <a:r>
              <a:rPr lang="en-US" sz="1700" dirty="0" smtClean="0"/>
              <a:t> to pop it back, but this may be tricky with multiple </a:t>
            </a:r>
            <a:r>
              <a:rPr lang="en-US" sz="1700" dirty="0" err="1" smtClean="0"/>
              <a:t>bg</a:t>
            </a:r>
            <a:r>
              <a:rPr lang="en-US" sz="1700" dirty="0" smtClean="0"/>
              <a:t> jobs</a:t>
            </a:r>
          </a:p>
          <a:p>
            <a:pPr marL="1200150" lvl="2" indent="-285750">
              <a:buFont typeface="Arial" panose="020B0604020202020204" pitchFamily="34" charset="0"/>
              <a:buChar char="•"/>
            </a:pPr>
            <a:r>
              <a:rPr lang="en-US" sz="1700" dirty="0" smtClean="0"/>
              <a:t>Job control is needed: </a:t>
            </a:r>
            <a:r>
              <a:rPr lang="en-US" sz="1700" dirty="0" err="1" smtClean="0"/>
              <a:t>ps</a:t>
            </a:r>
            <a:r>
              <a:rPr lang="en-US" sz="1700" dirty="0" smtClean="0"/>
              <a:t>, top, kill. </a:t>
            </a:r>
            <a:r>
              <a:rPr lang="en-US" sz="1700" dirty="0" smtClean="0">
                <a:solidFill>
                  <a:srgbClr val="FF0000"/>
                </a:solidFill>
              </a:rPr>
              <a:t>Parallel jobs need to be killed using special </a:t>
            </a:r>
            <a:r>
              <a:rPr lang="en-US" sz="1700" dirty="0" err="1" smtClean="0">
                <a:solidFill>
                  <a:srgbClr val="FF0000"/>
                </a:solidFill>
              </a:rPr>
              <a:t>cmd’s</a:t>
            </a:r>
            <a:endParaRPr lang="en-US" sz="1700" dirty="0" smtClean="0">
              <a:solidFill>
                <a:srgbClr val="FF0000"/>
              </a:solidFill>
            </a:endParaRPr>
          </a:p>
          <a:p>
            <a:pPr marL="1200150" lvl="2" indent="-285750">
              <a:buFont typeface="Arial" panose="020B0604020202020204" pitchFamily="34" charset="0"/>
              <a:buChar char="•"/>
            </a:pPr>
            <a:r>
              <a:rPr lang="en-US" sz="1700" dirty="0" smtClean="0"/>
              <a:t>Hanging </a:t>
            </a:r>
            <a:r>
              <a:rPr lang="en-US" sz="1700" dirty="0" err="1" smtClean="0"/>
              <a:t>bg</a:t>
            </a:r>
            <a:r>
              <a:rPr lang="en-US" sz="1700" dirty="0" smtClean="0"/>
              <a:t> jobs (e.g. waiting for further instructions)</a:t>
            </a:r>
          </a:p>
          <a:p>
            <a:pPr marL="1200150" lvl="2" indent="-285750">
              <a:buFont typeface="Arial" panose="020B0604020202020204" pitchFamily="34" charset="0"/>
              <a:buChar char="•"/>
            </a:pPr>
            <a:r>
              <a:rPr lang="en-US" sz="1700" dirty="0" smtClean="0"/>
              <a:t>Use &gt;,&lt; to redirect output/inputs. ‘&gt;&amp;’ combined with </a:t>
            </a:r>
            <a:r>
              <a:rPr lang="en-US" sz="1700" dirty="0" err="1" smtClean="0"/>
              <a:t>stdout</a:t>
            </a:r>
            <a:r>
              <a:rPr lang="en-US" sz="1700" dirty="0" smtClean="0"/>
              <a:t> (overwrite in C shell). Use &gt;&gt; to append</a:t>
            </a:r>
          </a:p>
          <a:p>
            <a:pPr marL="1200150" lvl="2" indent="-285750">
              <a:buFont typeface="Arial" panose="020B0604020202020204" pitchFamily="34" charset="0"/>
              <a:buChar char="•"/>
            </a:pPr>
            <a:r>
              <a:rPr lang="en-US" sz="1700" dirty="0" smtClean="0"/>
              <a:t>Automatic processes</a:t>
            </a:r>
          </a:p>
          <a:p>
            <a:pPr marL="1657350" lvl="3" indent="-285750">
              <a:buFont typeface="Arial" panose="020B0604020202020204" pitchFamily="34" charset="0"/>
              <a:buChar char="•"/>
            </a:pPr>
            <a:r>
              <a:rPr lang="en-US" sz="1700" dirty="0" smtClean="0"/>
              <a:t>Daemons: server </a:t>
            </a:r>
            <a:r>
              <a:rPr lang="en-US" sz="1700" dirty="0"/>
              <a:t>processes that run </a:t>
            </a:r>
            <a:r>
              <a:rPr lang="en-US" sz="1700" dirty="0" smtClean="0"/>
              <a:t>continuously (e.g., system processes; </a:t>
            </a:r>
            <a:r>
              <a:rPr lang="en-US" sz="1700" dirty="0" err="1" smtClean="0"/>
              <a:t>crontab</a:t>
            </a:r>
            <a:r>
              <a:rPr lang="en-US" sz="1700" dirty="0" smtClean="0"/>
              <a:t> jobs like daily forecast)</a:t>
            </a:r>
          </a:p>
          <a:p>
            <a:pPr marL="1657350" lvl="3" indent="-285750">
              <a:buFont typeface="Arial" panose="020B0604020202020204" pitchFamily="34" charset="0"/>
              <a:buChar char="•"/>
            </a:pPr>
            <a:r>
              <a:rPr lang="en-US" sz="1700" dirty="0" smtClean="0"/>
              <a:t>Batch jobs: controlled by batch scripts</a:t>
            </a:r>
          </a:p>
          <a:p>
            <a:pPr marL="285750" indent="-285750">
              <a:buFont typeface="Arial" panose="020B0604020202020204" pitchFamily="34" charset="0"/>
              <a:buChar char="•"/>
            </a:pPr>
            <a:r>
              <a:rPr lang="en-US" sz="1700" dirty="0" smtClean="0"/>
              <a:t>Memory management</a:t>
            </a:r>
          </a:p>
          <a:p>
            <a:pPr marL="742950" lvl="1" indent="-285750">
              <a:buFont typeface="Arial" panose="020B0604020202020204" pitchFamily="34" charset="0"/>
              <a:buChar char="•"/>
            </a:pPr>
            <a:r>
              <a:rPr lang="en-US" sz="1700" dirty="0" smtClean="0"/>
              <a:t>When </a:t>
            </a:r>
            <a:r>
              <a:rPr lang="en-US" sz="1700" dirty="0"/>
              <a:t>the currently running processes expect more memory than the system has physically available, a Linux system will not crash; it will start paging, or swapping, meaning the process uses the memory on disk or in swap space, moving contents of the physical memory (pieces of running programs or entire programs in the case of swapping) to disk, thus reclaiming the physical memory to handle more processes. This slows the system down enormously since access to disk is much slower than access to </a:t>
            </a:r>
            <a:r>
              <a:rPr lang="en-US" sz="1700" dirty="0" smtClean="0"/>
              <a:t>memory</a:t>
            </a:r>
            <a:endParaRPr lang="en-US" sz="1700" dirty="0"/>
          </a:p>
          <a:p>
            <a:pPr marL="742950" lvl="1" indent="-285750">
              <a:buFont typeface="Arial" panose="020B0604020202020204" pitchFamily="34" charset="0"/>
              <a:buChar char="•"/>
            </a:pPr>
            <a:r>
              <a:rPr lang="en-US" sz="1700" dirty="0" smtClean="0"/>
              <a:t>Use top to find out if this is the case. If so, you’d consider killing the job (or you’ll receive a nice reminder from system manager)</a:t>
            </a:r>
          </a:p>
          <a:p>
            <a:pPr marL="285750" indent="-285750">
              <a:buFont typeface="Arial" panose="020B0604020202020204" pitchFamily="34" charset="0"/>
              <a:buChar char="•"/>
            </a:pPr>
            <a:r>
              <a:rPr lang="en-US" sz="1700" dirty="0" smtClean="0"/>
              <a:t>I/O contention: modern HPC systems consist of multiple disks and some use </a:t>
            </a:r>
            <a:r>
              <a:rPr lang="en-US" sz="1700" dirty="0" err="1" smtClean="0"/>
              <a:t>lustre</a:t>
            </a:r>
            <a:r>
              <a:rPr lang="en-US" sz="1700" dirty="0" smtClean="0"/>
              <a:t> stripes; consider moving jobs to another disk</a:t>
            </a:r>
          </a:p>
          <a:p>
            <a:pPr marL="285750" indent="-285750">
              <a:buFont typeface="Arial" panose="020B0604020202020204" pitchFamily="34" charset="0"/>
              <a:buChar char="•"/>
            </a:pPr>
            <a:r>
              <a:rPr lang="en-US" sz="1700" dirty="0" smtClean="0"/>
              <a:t>Scheduling jobs: at; sleep; </a:t>
            </a:r>
            <a:r>
              <a:rPr lang="en-US" sz="1700" dirty="0" err="1" smtClean="0"/>
              <a:t>cron</a:t>
            </a:r>
            <a:r>
              <a:rPr lang="en-US" sz="1700" dirty="0" smtClean="0"/>
              <a:t> scripts; batch scripts (PBS, SLURM)</a:t>
            </a:r>
          </a:p>
        </p:txBody>
      </p:sp>
    </p:spTree>
    <p:extLst>
      <p:ext uri="{BB962C8B-B14F-4D97-AF65-F5344CB8AC3E}">
        <p14:creationId xmlns:p14="http://schemas.microsoft.com/office/powerpoint/2010/main" val="2374121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Editing</a:t>
            </a:r>
            <a:endParaRPr lang="en-US" sz="2400" b="1" dirty="0"/>
          </a:p>
        </p:txBody>
      </p:sp>
      <p:sp>
        <p:nvSpPr>
          <p:cNvPr id="6" name="TextBox 5"/>
          <p:cNvSpPr txBox="1"/>
          <p:nvPr/>
        </p:nvSpPr>
        <p:spPr>
          <a:xfrm>
            <a:off x="66898" y="394692"/>
            <a:ext cx="11670278" cy="6463308"/>
          </a:xfrm>
          <a:prstGeom prst="rect">
            <a:avLst/>
          </a:prstGeom>
          <a:noFill/>
        </p:spPr>
        <p:txBody>
          <a:bodyPr wrap="square" rtlCol="0">
            <a:spAutoFit/>
          </a:bodyPr>
          <a:lstStyle/>
          <a:p>
            <a:pPr marL="285750" indent="-285750">
              <a:buFont typeface="Arial" panose="020B0604020202020204" pitchFamily="34" charset="0"/>
              <a:buChar char="•"/>
            </a:pPr>
            <a:r>
              <a:rPr lang="en-US" sz="1600" dirty="0" err="1" smtClean="0"/>
              <a:t>Emacs</a:t>
            </a:r>
            <a:r>
              <a:rPr lang="en-US" sz="1600" dirty="0" smtClean="0"/>
              <a:t>, </a:t>
            </a:r>
            <a:r>
              <a:rPr lang="en-US" sz="1600" dirty="0" err="1" smtClean="0"/>
              <a:t>nano</a:t>
            </a:r>
            <a:r>
              <a:rPr lang="en-US" sz="1600" dirty="0" smtClean="0"/>
              <a:t>: optional packages</a:t>
            </a:r>
          </a:p>
          <a:p>
            <a:pPr marL="285750" indent="-285750">
              <a:buFont typeface="Arial" panose="020B0604020202020204" pitchFamily="34" charset="0"/>
              <a:buChar char="•"/>
            </a:pPr>
            <a:r>
              <a:rPr lang="en-US" sz="1600" dirty="0" smtClean="0"/>
              <a:t>vi</a:t>
            </a:r>
            <a:r>
              <a:rPr lang="en-US" sz="1600" dirty="0"/>
              <a:t>: basic yet powerful and widely available</a:t>
            </a:r>
          </a:p>
          <a:p>
            <a:pPr marL="742950" lvl="1" indent="-285750">
              <a:buFont typeface="Arial" panose="020B0604020202020204" pitchFamily="34" charset="0"/>
              <a:buChar char="•"/>
            </a:pPr>
            <a:r>
              <a:rPr lang="en-US" sz="1600" dirty="0"/>
              <a:t>a will append: it moves the cursor one position to the right before switching to insert </a:t>
            </a:r>
            <a:r>
              <a:rPr lang="en-US" sz="1600" dirty="0" smtClean="0"/>
              <a:t>mode</a:t>
            </a:r>
            <a:endParaRPr lang="en-US" sz="1600" dirty="0"/>
          </a:p>
          <a:p>
            <a:pPr marL="742950" lvl="1" indent="-285750">
              <a:buFont typeface="Arial" panose="020B0604020202020204" pitchFamily="34" charset="0"/>
              <a:buChar char="•"/>
            </a:pPr>
            <a:r>
              <a:rPr lang="en-US" sz="1600" dirty="0" err="1"/>
              <a:t>i</a:t>
            </a:r>
            <a:r>
              <a:rPr lang="en-US" sz="1600" dirty="0"/>
              <a:t> will </a:t>
            </a:r>
            <a:r>
              <a:rPr lang="en-US" sz="1600" dirty="0" smtClean="0"/>
              <a:t>insert</a:t>
            </a:r>
            <a:endParaRPr lang="en-US" sz="1600" dirty="0"/>
          </a:p>
          <a:p>
            <a:pPr marL="742950" lvl="1" indent="-285750">
              <a:buFont typeface="Arial" panose="020B0604020202020204" pitchFamily="34" charset="0"/>
              <a:buChar char="•"/>
            </a:pPr>
            <a:r>
              <a:rPr lang="en-US" sz="1600" dirty="0"/>
              <a:t>o will insert a blank line under the current cursor position and move the cursor to that line</a:t>
            </a:r>
            <a:r>
              <a:rPr lang="en-US" sz="1600" dirty="0" smtClean="0"/>
              <a:t>.</a:t>
            </a:r>
          </a:p>
          <a:p>
            <a:pPr marL="742950" lvl="1" indent="-285750">
              <a:buFont typeface="Arial" panose="020B0604020202020204" pitchFamily="34" charset="0"/>
              <a:buChar char="•"/>
            </a:pPr>
            <a:r>
              <a:rPr lang="en-US" sz="1600" dirty="0" smtClean="0"/>
              <a:t>n </a:t>
            </a:r>
            <a:r>
              <a:rPr lang="en-US" sz="1600" dirty="0" err="1"/>
              <a:t>dd</a:t>
            </a:r>
            <a:r>
              <a:rPr lang="en-US" sz="1600" dirty="0"/>
              <a:t> will delete n lines starting from the current cursor position</a:t>
            </a:r>
            <a:r>
              <a:rPr lang="en-US" sz="1600" dirty="0" smtClean="0"/>
              <a:t>.</a:t>
            </a:r>
            <a:endParaRPr lang="en-US" sz="1600" dirty="0"/>
          </a:p>
          <a:p>
            <a:pPr marL="742950" lvl="1" indent="-285750">
              <a:buFont typeface="Arial" panose="020B0604020202020204" pitchFamily="34" charset="0"/>
              <a:buChar char="•"/>
            </a:pPr>
            <a:r>
              <a:rPr lang="en-US" sz="1600" dirty="0"/>
              <a:t>n </a:t>
            </a:r>
            <a:r>
              <a:rPr lang="en-US" sz="1600" dirty="0" err="1"/>
              <a:t>dw</a:t>
            </a:r>
            <a:r>
              <a:rPr lang="en-US" sz="1600" dirty="0"/>
              <a:t> will delete n words at the right side of the cursor</a:t>
            </a:r>
            <a:r>
              <a:rPr lang="en-US" sz="1600" dirty="0" smtClean="0"/>
              <a:t>.</a:t>
            </a:r>
            <a:endParaRPr lang="en-US" sz="1600" dirty="0"/>
          </a:p>
          <a:p>
            <a:pPr marL="742950" lvl="1" indent="-285750">
              <a:buFont typeface="Arial" panose="020B0604020202020204" pitchFamily="34" charset="0"/>
              <a:buChar char="•"/>
            </a:pPr>
            <a:r>
              <a:rPr lang="en-US" sz="1600" dirty="0"/>
              <a:t>x will delete the character on which the cursor is </a:t>
            </a:r>
            <a:r>
              <a:rPr lang="en-US" sz="1600" dirty="0" smtClean="0"/>
              <a:t>positioned</a:t>
            </a:r>
            <a:endParaRPr lang="en-US" sz="1600" dirty="0"/>
          </a:p>
          <a:p>
            <a:pPr marL="742950" lvl="1" indent="-285750">
              <a:buFont typeface="Arial" panose="020B0604020202020204" pitchFamily="34" charset="0"/>
              <a:buChar char="•"/>
            </a:pPr>
            <a:r>
              <a:rPr lang="en-US" sz="1600" dirty="0"/>
              <a:t>:n moves to line n of the file</a:t>
            </a:r>
            <a:r>
              <a:rPr lang="en-US" sz="1600" dirty="0" smtClean="0"/>
              <a:t>.</a:t>
            </a:r>
            <a:endParaRPr lang="en-US" sz="1600" dirty="0"/>
          </a:p>
          <a:p>
            <a:pPr marL="742950" lvl="1" indent="-285750">
              <a:buFont typeface="Arial" panose="020B0604020202020204" pitchFamily="34" charset="0"/>
              <a:buChar char="•"/>
            </a:pPr>
            <a:r>
              <a:rPr lang="en-US" sz="1600" dirty="0"/>
              <a:t>:w will save (write) the </a:t>
            </a:r>
            <a:r>
              <a:rPr lang="en-US" sz="1600" dirty="0" smtClean="0"/>
              <a:t>file</a:t>
            </a:r>
            <a:endParaRPr lang="en-US" sz="1600" dirty="0"/>
          </a:p>
          <a:p>
            <a:pPr marL="742950" lvl="1" indent="-285750">
              <a:buFont typeface="Arial" panose="020B0604020202020204" pitchFamily="34" charset="0"/>
              <a:buChar char="•"/>
            </a:pPr>
            <a:r>
              <a:rPr lang="en-US" sz="1600" dirty="0"/>
              <a:t>:q will exit the editor</a:t>
            </a:r>
            <a:r>
              <a:rPr lang="en-US" sz="1600" dirty="0" smtClean="0"/>
              <a:t>.</a:t>
            </a:r>
            <a:endParaRPr lang="en-US" sz="1600" dirty="0"/>
          </a:p>
          <a:p>
            <a:pPr marL="742950" lvl="1" indent="-285750">
              <a:buFont typeface="Arial" panose="020B0604020202020204" pitchFamily="34" charset="0"/>
              <a:buChar char="•"/>
            </a:pPr>
            <a:r>
              <a:rPr lang="en-US" sz="1600" dirty="0"/>
              <a:t>:q! forces the exit when you want to quit a file containing unsaved changes</a:t>
            </a:r>
            <a:r>
              <a:rPr lang="en-US" sz="1600" dirty="0" smtClean="0"/>
              <a:t>.</a:t>
            </a:r>
            <a:endParaRPr lang="en-US" sz="1600" dirty="0"/>
          </a:p>
          <a:p>
            <a:pPr marL="742950" lvl="1" indent="-285750">
              <a:buFont typeface="Arial" panose="020B0604020202020204" pitchFamily="34" charset="0"/>
              <a:buChar char="•"/>
            </a:pPr>
            <a:r>
              <a:rPr lang="en-US" sz="1600" dirty="0"/>
              <a:t>:</a:t>
            </a:r>
            <a:r>
              <a:rPr lang="en-US" sz="1600" dirty="0" err="1" smtClean="0"/>
              <a:t>wq</a:t>
            </a:r>
            <a:r>
              <a:rPr lang="en-US" sz="1600" dirty="0" smtClean="0"/>
              <a:t> or :x </a:t>
            </a:r>
            <a:r>
              <a:rPr lang="en-US" sz="1600" dirty="0"/>
              <a:t>will save and </a:t>
            </a:r>
            <a:r>
              <a:rPr lang="en-US" sz="1600" dirty="0" smtClean="0"/>
              <a:t>exit</a:t>
            </a:r>
            <a:endParaRPr lang="en-US" sz="1600" dirty="0"/>
          </a:p>
          <a:p>
            <a:pPr marL="742950" lvl="1" indent="-285750">
              <a:buFont typeface="Arial" panose="020B0604020202020204" pitchFamily="34" charset="0"/>
              <a:buChar char="•"/>
            </a:pPr>
            <a:r>
              <a:rPr lang="en-US" sz="1600" dirty="0"/>
              <a:t>:w </a:t>
            </a:r>
            <a:r>
              <a:rPr lang="en-US" sz="1600" dirty="0" err="1"/>
              <a:t>newfile</a:t>
            </a:r>
            <a:r>
              <a:rPr lang="en-US" sz="1600" dirty="0"/>
              <a:t> will save the text to </a:t>
            </a:r>
            <a:r>
              <a:rPr lang="en-US" sz="1600" dirty="0" err="1"/>
              <a:t>newfile</a:t>
            </a:r>
            <a:r>
              <a:rPr lang="en-US" sz="1600" dirty="0" smtClean="0"/>
              <a:t>.</a:t>
            </a:r>
            <a:endParaRPr lang="en-US" sz="1600" dirty="0"/>
          </a:p>
          <a:p>
            <a:pPr marL="742950" lvl="1" indent="-285750">
              <a:buFont typeface="Arial" panose="020B0604020202020204" pitchFamily="34" charset="0"/>
              <a:buChar char="•"/>
            </a:pPr>
            <a:r>
              <a:rPr lang="en-US" sz="1600" dirty="0"/>
              <a:t>:</a:t>
            </a:r>
            <a:r>
              <a:rPr lang="en-US" sz="1600" dirty="0" err="1"/>
              <a:t>wq</a:t>
            </a:r>
            <a:r>
              <a:rPr lang="en-US" sz="1600" dirty="0"/>
              <a:t>! overrides read-only permission (if you have the permission to override permissions, for instance when you are using the root </a:t>
            </a:r>
            <a:r>
              <a:rPr lang="en-US" sz="1600" dirty="0" smtClean="0"/>
              <a:t>account</a:t>
            </a:r>
            <a:r>
              <a:rPr lang="en-US" sz="1600" dirty="0"/>
              <a:t>)</a:t>
            </a:r>
          </a:p>
          <a:p>
            <a:pPr marL="742950" lvl="1" indent="-285750">
              <a:buFont typeface="Arial" panose="020B0604020202020204" pitchFamily="34" charset="0"/>
              <a:buChar char="•"/>
            </a:pPr>
            <a:r>
              <a:rPr lang="en-US" sz="1600" dirty="0"/>
              <a:t>/</a:t>
            </a:r>
            <a:r>
              <a:rPr lang="en-US" sz="1600" dirty="0" err="1"/>
              <a:t>astring</a:t>
            </a:r>
            <a:r>
              <a:rPr lang="en-US" sz="1600" dirty="0"/>
              <a:t> will search the string in the file and position the cursor on the first match below its position</a:t>
            </a:r>
            <a:r>
              <a:rPr lang="en-US" sz="1600" dirty="0" smtClean="0"/>
              <a:t>.</a:t>
            </a:r>
          </a:p>
          <a:p>
            <a:pPr marL="742950" lvl="1" indent="-285750">
              <a:buFont typeface="Arial" panose="020B0604020202020204" pitchFamily="34" charset="0"/>
              <a:buChar char="•"/>
            </a:pPr>
            <a:r>
              <a:rPr lang="en-US" sz="1600" dirty="0" smtClean="0"/>
              <a:t>?</a:t>
            </a:r>
            <a:r>
              <a:rPr lang="en-US" sz="1600" dirty="0" err="1" smtClean="0"/>
              <a:t>astring</a:t>
            </a:r>
            <a:r>
              <a:rPr lang="en-US" sz="1600" dirty="0" smtClean="0"/>
              <a:t>: search backward</a:t>
            </a:r>
            <a:endParaRPr lang="en-US" sz="1600" dirty="0"/>
          </a:p>
          <a:p>
            <a:pPr marL="742950" lvl="1" indent="-285750">
              <a:buFont typeface="Arial" panose="020B0604020202020204" pitchFamily="34" charset="0"/>
              <a:buChar char="•"/>
            </a:pPr>
            <a:r>
              <a:rPr lang="en-US" sz="1600" dirty="0"/>
              <a:t>/ </a:t>
            </a:r>
            <a:r>
              <a:rPr lang="en-US" sz="1600" dirty="0" smtClean="0"/>
              <a:t>or ? will </a:t>
            </a:r>
            <a:r>
              <a:rPr lang="en-US" sz="1600" dirty="0"/>
              <a:t>perform the same search again, moving the cursor to the next </a:t>
            </a:r>
            <a:r>
              <a:rPr lang="en-US" sz="1600" dirty="0" smtClean="0"/>
              <a:t>match</a:t>
            </a:r>
            <a:r>
              <a:rPr lang="en-US" sz="1600" dirty="0"/>
              <a:t> </a:t>
            </a:r>
            <a:r>
              <a:rPr lang="en-US" sz="1600" dirty="0" smtClean="0"/>
              <a:t>(or simply press ‘n’)</a:t>
            </a:r>
            <a:endParaRPr lang="en-US" sz="1600" dirty="0"/>
          </a:p>
          <a:p>
            <a:pPr marL="742950" lvl="1" indent="-285750">
              <a:buFont typeface="Arial" panose="020B0604020202020204" pitchFamily="34" charset="0"/>
              <a:buChar char="•"/>
            </a:pPr>
            <a:r>
              <a:rPr lang="en-US" sz="1600" dirty="0"/>
              <a:t>:1, $s/word/</a:t>
            </a:r>
            <a:r>
              <a:rPr lang="en-US" sz="1600" dirty="0" err="1"/>
              <a:t>anotherword</a:t>
            </a:r>
            <a:r>
              <a:rPr lang="en-US" sz="1600" dirty="0"/>
              <a:t>/g will replace word with </a:t>
            </a:r>
            <a:r>
              <a:rPr lang="en-US" sz="1600" dirty="0" smtClean="0"/>
              <a:t>another word </a:t>
            </a:r>
            <a:r>
              <a:rPr lang="en-US" sz="1600" dirty="0"/>
              <a:t>throughout the file</a:t>
            </a:r>
            <a:r>
              <a:rPr lang="en-US" sz="1600" dirty="0" smtClean="0"/>
              <a:t>.</a:t>
            </a:r>
            <a:endParaRPr lang="en-US" sz="1600" dirty="0"/>
          </a:p>
          <a:p>
            <a:pPr marL="742950" lvl="1" indent="-285750">
              <a:buFont typeface="Arial" panose="020B0604020202020204" pitchFamily="34" charset="0"/>
              <a:buChar char="•"/>
            </a:pPr>
            <a:r>
              <a:rPr lang="en-US" sz="1600" dirty="0" err="1"/>
              <a:t>yy</a:t>
            </a:r>
            <a:r>
              <a:rPr lang="en-US" sz="1600" dirty="0"/>
              <a:t> will copy a </a:t>
            </a:r>
            <a:r>
              <a:rPr lang="en-US" sz="1600" dirty="0" smtClean="0"/>
              <a:t>line </a:t>
            </a:r>
            <a:r>
              <a:rPr lang="en-US" sz="1600" dirty="0"/>
              <a:t>of text</a:t>
            </a:r>
            <a:r>
              <a:rPr lang="en-US" sz="1600" dirty="0" smtClean="0"/>
              <a:t>. Use :n1,n2 y to yank from lines n1 to n2</a:t>
            </a:r>
            <a:endParaRPr lang="en-US" sz="1600" dirty="0"/>
          </a:p>
          <a:p>
            <a:pPr marL="742950" lvl="1" indent="-285750">
              <a:buFont typeface="Arial" panose="020B0604020202020204" pitchFamily="34" charset="0"/>
              <a:buChar char="•"/>
            </a:pPr>
            <a:r>
              <a:rPr lang="en-US" sz="1600" dirty="0" smtClean="0"/>
              <a:t>p </a:t>
            </a:r>
            <a:r>
              <a:rPr lang="en-US" sz="1600" dirty="0"/>
              <a:t>will paste </a:t>
            </a:r>
            <a:r>
              <a:rPr lang="en-US" sz="1600" dirty="0" smtClean="0"/>
              <a:t>the yanked lines</a:t>
            </a:r>
          </a:p>
          <a:p>
            <a:pPr marL="742950" lvl="1" indent="-285750">
              <a:buFont typeface="Arial" panose="020B0604020202020204" pitchFamily="34" charset="0"/>
              <a:buChar char="•"/>
            </a:pPr>
            <a:r>
              <a:rPr lang="en-US" sz="1600" dirty="0" err="1"/>
              <a:t>u</a:t>
            </a:r>
            <a:r>
              <a:rPr lang="en-US" sz="1600" dirty="0" err="1" smtClean="0"/>
              <a:t>,^r</a:t>
            </a:r>
            <a:r>
              <a:rPr lang="en-US" sz="1600" dirty="0" smtClean="0"/>
              <a:t>: undo/redo</a:t>
            </a:r>
          </a:p>
          <a:p>
            <a:pPr marL="742950" lvl="1" indent="-285750">
              <a:buFont typeface="Arial" panose="020B0604020202020204" pitchFamily="34" charset="0"/>
              <a:buChar char="•"/>
            </a:pPr>
            <a:r>
              <a:rPr lang="en-US" sz="1600" dirty="0" smtClean="0"/>
              <a:t>:r &lt;file&gt; append a file below current line</a:t>
            </a:r>
            <a:endParaRPr lang="en-US" sz="1600" dirty="0"/>
          </a:p>
          <a:p>
            <a:pPr marL="742950" lvl="1" indent="-285750">
              <a:buFont typeface="Arial" panose="020B0604020202020204" pitchFamily="34" charset="0"/>
              <a:buChar char="•"/>
            </a:pPr>
            <a:r>
              <a:rPr lang="en-US" sz="1600" dirty="0"/>
              <a:t>:recover will recover a file after an unexpected interruption.</a:t>
            </a:r>
            <a:endParaRPr lang="en-US" sz="1600" dirty="0" smtClean="0"/>
          </a:p>
        </p:txBody>
      </p:sp>
    </p:spTree>
    <p:extLst>
      <p:ext uri="{BB962C8B-B14F-4D97-AF65-F5344CB8AC3E}">
        <p14:creationId xmlns:p14="http://schemas.microsoft.com/office/powerpoint/2010/main" val="3276919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House keeping tips</a:t>
            </a:r>
            <a:endParaRPr lang="en-US" sz="2400" b="1" dirty="0"/>
          </a:p>
        </p:txBody>
      </p:sp>
      <p:sp>
        <p:nvSpPr>
          <p:cNvPr id="6" name="TextBox 5"/>
          <p:cNvSpPr txBox="1"/>
          <p:nvPr/>
        </p:nvSpPr>
        <p:spPr>
          <a:xfrm>
            <a:off x="131553" y="791856"/>
            <a:ext cx="11670278" cy="3477875"/>
          </a:xfrm>
          <a:prstGeom prst="rect">
            <a:avLst/>
          </a:prstGeom>
          <a:noFill/>
        </p:spPr>
        <p:txBody>
          <a:bodyPr wrap="square" rtlCol="0">
            <a:spAutoFit/>
          </a:bodyPr>
          <a:lstStyle/>
          <a:p>
            <a:pPr marL="285750" indent="-285750">
              <a:buFont typeface="Arial" panose="020B0604020202020204" pitchFamily="34" charset="0"/>
              <a:buChar char="•"/>
            </a:pPr>
            <a:r>
              <a:rPr lang="en-US" sz="2000" dirty="0"/>
              <a:t>Make a bin directory for your </a:t>
            </a:r>
            <a:r>
              <a:rPr lang="en-US" sz="2000" dirty="0" smtClean="0"/>
              <a:t>favorite program </a:t>
            </a:r>
            <a:r>
              <a:rPr lang="en-US" sz="2000" dirty="0"/>
              <a:t>files and </a:t>
            </a:r>
            <a:r>
              <a:rPr lang="en-US" sz="2000" dirty="0" smtClean="0"/>
              <a:t>scripts (and consider adding bin to the $PATH)</a:t>
            </a:r>
            <a:endParaRPr lang="en-US" sz="2000" dirty="0"/>
          </a:p>
          <a:p>
            <a:pPr marL="285750" indent="-285750">
              <a:buFont typeface="Arial" panose="020B0604020202020204" pitchFamily="34" charset="0"/>
              <a:buChar char="•"/>
            </a:pPr>
            <a:r>
              <a:rPr lang="en-US" sz="2000" dirty="0"/>
              <a:t>Organize non-executable files in appropriate directories</a:t>
            </a:r>
            <a:r>
              <a:rPr lang="en-US" sz="2000" dirty="0" smtClean="0"/>
              <a:t>, and give them descriptive names (so you can easily guess what content they have by just looking at the names)</a:t>
            </a:r>
          </a:p>
          <a:p>
            <a:pPr marL="285750" indent="-285750">
              <a:buFont typeface="Arial" panose="020B0604020202020204" pitchFamily="34" charset="0"/>
              <a:buChar char="•"/>
            </a:pPr>
            <a:r>
              <a:rPr lang="en-US" sz="2000" dirty="0" smtClean="0"/>
              <a:t>Use </a:t>
            </a:r>
            <a:r>
              <a:rPr lang="en-US" sz="2000" dirty="0" err="1" smtClean="0"/>
              <a:t>symlinks</a:t>
            </a:r>
            <a:r>
              <a:rPr lang="en-US" sz="2000" dirty="0" smtClean="0"/>
              <a:t> to save space and also keep provenance and automatic updates</a:t>
            </a:r>
          </a:p>
          <a:p>
            <a:pPr marL="285750" indent="-285750">
              <a:buFont typeface="Arial" panose="020B0604020202020204" pitchFamily="34" charset="0"/>
              <a:buChar char="•"/>
            </a:pPr>
            <a:r>
              <a:rPr lang="en-US" sz="2000" dirty="0" smtClean="0"/>
              <a:t>Compress files that need to be archived (tar, </a:t>
            </a:r>
            <a:r>
              <a:rPr lang="en-US" sz="2000" dirty="0" err="1" smtClean="0"/>
              <a:t>gzip</a:t>
            </a:r>
            <a:r>
              <a:rPr lang="en-US" sz="2000" dirty="0" smtClean="0"/>
              <a:t> …)</a:t>
            </a:r>
          </a:p>
          <a:p>
            <a:pPr marL="285750" indent="-285750">
              <a:buFont typeface="Arial" panose="020B0604020202020204" pitchFamily="34" charset="0"/>
              <a:buChar char="•"/>
            </a:pPr>
            <a:r>
              <a:rPr lang="en-US" sz="2000" dirty="0" smtClean="0"/>
              <a:t>Manage startup default </a:t>
            </a:r>
            <a:r>
              <a:rPr lang="en-US" sz="2000" dirty="0" err="1" smtClean="0"/>
              <a:t>env</a:t>
            </a:r>
            <a:endParaRPr lang="en-US" sz="2000" dirty="0" smtClean="0"/>
          </a:p>
          <a:p>
            <a:pPr marL="742950" lvl="1" indent="-285750">
              <a:buFont typeface="Arial" panose="020B0604020202020204" pitchFamily="34" charset="0"/>
              <a:buChar char="•"/>
            </a:pPr>
            <a:r>
              <a:rPr lang="en-US" sz="2000" dirty="0" smtClean="0"/>
              <a:t>Use </a:t>
            </a:r>
            <a:r>
              <a:rPr lang="en-US" sz="2000" dirty="0" err="1" smtClean="0"/>
              <a:t>env</a:t>
            </a:r>
            <a:r>
              <a:rPr lang="en-US" sz="2000" dirty="0" smtClean="0"/>
              <a:t> </a:t>
            </a:r>
            <a:r>
              <a:rPr lang="en-US" sz="2000" dirty="0" err="1" smtClean="0"/>
              <a:t>vars</a:t>
            </a:r>
            <a:r>
              <a:rPr lang="en-US" sz="2000" dirty="0" smtClean="0"/>
              <a:t> as shortcuts</a:t>
            </a:r>
            <a:endParaRPr lang="en-US" sz="2000" dirty="0"/>
          </a:p>
          <a:p>
            <a:pPr marL="1200150" lvl="2" indent="-285750">
              <a:buFont typeface="Arial" panose="020B0604020202020204" pitchFamily="34" charset="0"/>
              <a:buChar char="•"/>
            </a:pPr>
            <a:r>
              <a:rPr lang="en-US" sz="2000" dirty="0" err="1"/>
              <a:t>s</a:t>
            </a:r>
            <a:r>
              <a:rPr lang="en-US" sz="2000" dirty="0" err="1" smtClean="0"/>
              <a:t>etenv</a:t>
            </a:r>
            <a:r>
              <a:rPr lang="en-US" sz="2000" dirty="0"/>
              <a:t>  </a:t>
            </a:r>
            <a:r>
              <a:rPr lang="en-US" sz="2000" dirty="0" smtClean="0"/>
              <a:t>VARIABLE value (</a:t>
            </a:r>
            <a:r>
              <a:rPr lang="en-US" sz="2000" dirty="0" err="1" smtClean="0"/>
              <a:t>csh</a:t>
            </a:r>
            <a:r>
              <a:rPr lang="en-US" sz="2000" dirty="0"/>
              <a:t>) or export </a:t>
            </a:r>
            <a:r>
              <a:rPr lang="en-US" sz="2000" dirty="0" smtClean="0"/>
              <a:t>VARIABLE=value (bash); echo $VARIABLE to see its content</a:t>
            </a:r>
          </a:p>
          <a:p>
            <a:pPr marL="1200150" lvl="2" indent="-285750">
              <a:buFont typeface="Arial" panose="020B0604020202020204" pitchFamily="34" charset="0"/>
              <a:buChar char="•"/>
            </a:pPr>
            <a:r>
              <a:rPr lang="en-US" sz="2000" dirty="0" err="1" smtClean="0"/>
              <a:t>Env</a:t>
            </a:r>
            <a:r>
              <a:rPr lang="en-US" sz="2000" dirty="0" smtClean="0"/>
              <a:t> </a:t>
            </a:r>
            <a:r>
              <a:rPr lang="en-US" sz="2000" dirty="0" err="1" smtClean="0"/>
              <a:t>vars</a:t>
            </a:r>
            <a:r>
              <a:rPr lang="en-US" sz="2000" dirty="0" smtClean="0"/>
              <a:t> can be used just as ordinary </a:t>
            </a:r>
            <a:r>
              <a:rPr lang="en-US" sz="2000" dirty="0" err="1" smtClean="0"/>
              <a:t>vars</a:t>
            </a:r>
            <a:endParaRPr lang="en-US" sz="2000" dirty="0" smtClean="0"/>
          </a:p>
          <a:p>
            <a:pPr marL="742950" lvl="1" indent="-285750">
              <a:buFont typeface="Arial" panose="020B0604020202020204" pitchFamily="34" charset="0"/>
              <a:buChar char="•"/>
            </a:pPr>
            <a:r>
              <a:rPr lang="en-US" sz="2000" dirty="0" smtClean="0"/>
              <a:t>Put these into .</a:t>
            </a:r>
            <a:r>
              <a:rPr lang="en-US" sz="2000" dirty="0" err="1" smtClean="0"/>
              <a:t>cshrc</a:t>
            </a:r>
            <a:r>
              <a:rPr lang="en-US" sz="2000" dirty="0" smtClean="0"/>
              <a:t> or .</a:t>
            </a:r>
            <a:r>
              <a:rPr lang="en-US" sz="2000" dirty="0" err="1" smtClean="0"/>
              <a:t>bashrc</a:t>
            </a:r>
            <a:r>
              <a:rPr lang="en-US" sz="2000" dirty="0" smtClean="0"/>
              <a:t> (so they are defined upon startup)</a:t>
            </a:r>
          </a:p>
          <a:p>
            <a:pPr marL="742950" lvl="1" indent="-285750">
              <a:buFont typeface="Arial" panose="020B0604020202020204" pitchFamily="34" charset="0"/>
              <a:buChar char="•"/>
            </a:pPr>
            <a:r>
              <a:rPr lang="en-US" sz="2000" dirty="0" smtClean="0"/>
              <a:t>Also load modules and set aliases (your favorite </a:t>
            </a:r>
            <a:r>
              <a:rPr lang="en-US" sz="2000" dirty="0" err="1" smtClean="0"/>
              <a:t>cmds</a:t>
            </a:r>
            <a:r>
              <a:rPr lang="en-US" sz="2000" dirty="0" smtClean="0"/>
              <a:t>) in those files</a:t>
            </a:r>
          </a:p>
        </p:txBody>
      </p:sp>
    </p:spTree>
    <p:extLst>
      <p:ext uri="{BB962C8B-B14F-4D97-AF65-F5344CB8AC3E}">
        <p14:creationId xmlns:p14="http://schemas.microsoft.com/office/powerpoint/2010/main" val="1251173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HPC specific </a:t>
            </a:r>
            <a:r>
              <a:rPr lang="en-US" sz="2400" b="1" dirty="0" err="1" smtClean="0"/>
              <a:t>cmd’s</a:t>
            </a:r>
            <a:endParaRPr lang="en-US" sz="2400" b="1" dirty="0"/>
          </a:p>
        </p:txBody>
      </p:sp>
      <p:sp>
        <p:nvSpPr>
          <p:cNvPr id="6" name="TextBox 5"/>
          <p:cNvSpPr txBox="1"/>
          <p:nvPr/>
        </p:nvSpPr>
        <p:spPr>
          <a:xfrm>
            <a:off x="260861" y="662547"/>
            <a:ext cx="11670278" cy="2554545"/>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Batch scripts</a:t>
            </a:r>
          </a:p>
          <a:p>
            <a:pPr marL="742950" lvl="1" indent="-285750">
              <a:buFont typeface="Arial" panose="020B0604020202020204" pitchFamily="34" charset="0"/>
              <a:buChar char="•"/>
            </a:pPr>
            <a:r>
              <a:rPr lang="en-US" sz="2000" dirty="0" err="1" smtClean="0"/>
              <a:t>Sciclone</a:t>
            </a:r>
            <a:r>
              <a:rPr lang="en-US" sz="2000" dirty="0" smtClean="0"/>
              <a:t> uses </a:t>
            </a:r>
            <a:r>
              <a:rPr lang="en-US" dirty="0" smtClean="0"/>
              <a:t>Torque </a:t>
            </a:r>
            <a:r>
              <a:rPr lang="en-US" dirty="0"/>
              <a:t>(PBS) to schedule and run jobs</a:t>
            </a:r>
            <a:endParaRPr lang="en-US" sz="2000" dirty="0" smtClean="0"/>
          </a:p>
          <a:p>
            <a:pPr marL="285750" indent="-285750">
              <a:buFont typeface="Arial" panose="020B0604020202020204" pitchFamily="34" charset="0"/>
              <a:buChar char="•"/>
            </a:pPr>
            <a:r>
              <a:rPr lang="en-US" sz="2000" dirty="0" smtClean="0"/>
              <a:t>Submission: </a:t>
            </a:r>
            <a:r>
              <a:rPr lang="en-US" sz="2000" dirty="0" err="1" smtClean="0"/>
              <a:t>qsub</a:t>
            </a:r>
            <a:r>
              <a:rPr lang="en-US" sz="2000" dirty="0" smtClean="0"/>
              <a:t>, </a:t>
            </a:r>
            <a:r>
              <a:rPr lang="en-US" sz="2000" dirty="0" err="1" smtClean="0"/>
              <a:t>sbatch</a:t>
            </a:r>
            <a:r>
              <a:rPr lang="en-US" sz="2000" dirty="0" smtClean="0"/>
              <a:t> &lt;batch script&gt;</a:t>
            </a:r>
          </a:p>
          <a:p>
            <a:pPr marL="742950" lvl="1" indent="-285750">
              <a:buFont typeface="Arial" panose="020B0604020202020204" pitchFamily="34" charset="0"/>
              <a:buChar char="•"/>
            </a:pPr>
            <a:r>
              <a:rPr lang="en-US" sz="2000" dirty="0" smtClean="0"/>
              <a:t>Submitting jobs to compute nodes from head node</a:t>
            </a:r>
          </a:p>
          <a:p>
            <a:pPr marL="742950" lvl="1" indent="-285750">
              <a:buFont typeface="Arial" panose="020B0604020202020204" pitchFamily="34" charset="0"/>
              <a:buChar char="•"/>
            </a:pPr>
            <a:r>
              <a:rPr lang="en-US" sz="2000" dirty="0" smtClean="0"/>
              <a:t>You can see the list of compute nodes used in your </a:t>
            </a:r>
            <a:r>
              <a:rPr lang="en-US" sz="2000" dirty="0" err="1" smtClean="0"/>
              <a:t>stdout</a:t>
            </a:r>
            <a:r>
              <a:rPr lang="en-US" sz="2000" dirty="0" smtClean="0"/>
              <a:t> (e.g. err2.out below)</a:t>
            </a:r>
          </a:p>
          <a:p>
            <a:pPr marL="742950" lvl="1" indent="-285750">
              <a:buFont typeface="Arial" panose="020B0604020202020204" pitchFamily="34" charset="0"/>
              <a:buChar char="•"/>
            </a:pPr>
            <a:r>
              <a:rPr lang="en-US" sz="2000" dirty="0" smtClean="0"/>
              <a:t>System messages may be also found in &lt;job name&gt;.[</a:t>
            </a:r>
            <a:r>
              <a:rPr lang="en-US" sz="2000" dirty="0" err="1" smtClean="0"/>
              <a:t>eo</a:t>
            </a:r>
            <a:r>
              <a:rPr lang="en-US" sz="2000" dirty="0" smtClean="0"/>
              <a:t>]&lt;</a:t>
            </a:r>
            <a:r>
              <a:rPr lang="en-US" sz="2000" dirty="0" err="1" smtClean="0"/>
              <a:t>jid</a:t>
            </a:r>
            <a:r>
              <a:rPr lang="en-US" sz="2000" dirty="0" smtClean="0"/>
              <a:t>&gt; </a:t>
            </a:r>
          </a:p>
          <a:p>
            <a:pPr marL="742950" lvl="1" indent="-285750">
              <a:buFont typeface="Arial" panose="020B0604020202020204" pitchFamily="34" charset="0"/>
              <a:buChar char="•"/>
            </a:pPr>
            <a:r>
              <a:rPr lang="en-US" sz="2000" dirty="0" smtClean="0"/>
              <a:t>Can also be used to launch a lot of serial jobs</a:t>
            </a:r>
          </a:p>
          <a:p>
            <a:pPr marL="285750" indent="-285750">
              <a:buFont typeface="Arial" panose="020B0604020202020204" pitchFamily="34" charset="0"/>
              <a:buChar char="•"/>
            </a:pPr>
            <a:r>
              <a:rPr lang="en-US" sz="2000" dirty="0" smtClean="0"/>
              <a:t>Job control: </a:t>
            </a:r>
            <a:r>
              <a:rPr lang="en-US" sz="2000" dirty="0" err="1" smtClean="0"/>
              <a:t>qstat</a:t>
            </a:r>
            <a:r>
              <a:rPr lang="en-US" sz="2000" dirty="0" smtClean="0"/>
              <a:t>, </a:t>
            </a:r>
            <a:r>
              <a:rPr lang="en-US" sz="2000" dirty="0" err="1" smtClean="0"/>
              <a:t>qdel</a:t>
            </a:r>
            <a:r>
              <a:rPr lang="en-US" sz="2000" dirty="0" smtClean="0"/>
              <a:t>, </a:t>
            </a:r>
            <a:r>
              <a:rPr lang="en-US" sz="2000" dirty="0" err="1" smtClean="0"/>
              <a:t>qalter</a:t>
            </a:r>
            <a:r>
              <a:rPr lang="en-US" sz="2000" dirty="0" smtClean="0"/>
              <a:t>…</a:t>
            </a:r>
          </a:p>
        </p:txBody>
      </p:sp>
      <p:sp>
        <p:nvSpPr>
          <p:cNvPr id="2" name="Rectangle 1"/>
          <p:cNvSpPr/>
          <p:nvPr/>
        </p:nvSpPr>
        <p:spPr>
          <a:xfrm>
            <a:off x="4957685" y="3050969"/>
            <a:ext cx="6973454" cy="3693319"/>
          </a:xfrm>
          <a:prstGeom prst="rect">
            <a:avLst/>
          </a:prstGeom>
          <a:ln>
            <a:solidFill>
              <a:schemeClr val="tx1"/>
            </a:solidFill>
          </a:ln>
        </p:spPr>
        <p:txBody>
          <a:bodyPr wrap="square">
            <a:spAutoFit/>
          </a:bodyPr>
          <a:lstStyle/>
          <a:p>
            <a:r>
              <a:rPr lang="en-US" dirty="0"/>
              <a:t>#!/</a:t>
            </a:r>
            <a:r>
              <a:rPr lang="en-US" dirty="0" err="1"/>
              <a:t>usr</a:t>
            </a:r>
            <a:r>
              <a:rPr lang="en-US" dirty="0"/>
              <a:t>/bin/</a:t>
            </a:r>
            <a:r>
              <a:rPr lang="en-US" dirty="0" err="1"/>
              <a:t>tcsh</a:t>
            </a:r>
            <a:endParaRPr lang="en-US" dirty="0"/>
          </a:p>
          <a:p>
            <a:r>
              <a:rPr lang="en-US" dirty="0"/>
              <a:t>#PBS -N R01a</a:t>
            </a:r>
          </a:p>
          <a:p>
            <a:r>
              <a:rPr lang="en-US" dirty="0"/>
              <a:t>#Use vims1 queue for jobs up to 500 hours</a:t>
            </a:r>
          </a:p>
          <a:p>
            <a:r>
              <a:rPr lang="en-US" dirty="0"/>
              <a:t>###PBS -q vims1</a:t>
            </a:r>
          </a:p>
          <a:p>
            <a:r>
              <a:rPr lang="en-US" dirty="0"/>
              <a:t>#PBS -l </a:t>
            </a:r>
            <a:r>
              <a:rPr lang="en-US" dirty="0" err="1"/>
              <a:t>walltime</a:t>
            </a:r>
            <a:r>
              <a:rPr lang="en-US" dirty="0"/>
              <a:t>=8:00:00</a:t>
            </a:r>
          </a:p>
          <a:p>
            <a:r>
              <a:rPr lang="en-US" dirty="0"/>
              <a:t>###whirlwind for WW; hurricane for HU</a:t>
            </a:r>
          </a:p>
          <a:p>
            <a:r>
              <a:rPr lang="en-US" dirty="0"/>
              <a:t>#PBS -l nodes=3:hurricane:ppn=8</a:t>
            </a:r>
          </a:p>
          <a:p>
            <a:r>
              <a:rPr lang="en-US" dirty="0"/>
              <a:t>##PBS -M yjzhang@vims.edu</a:t>
            </a:r>
          </a:p>
          <a:p>
            <a:r>
              <a:rPr lang="en-US" dirty="0"/>
              <a:t>##PBS -m be</a:t>
            </a:r>
          </a:p>
          <a:p>
            <a:endParaRPr lang="en-US" dirty="0"/>
          </a:p>
          <a:p>
            <a:r>
              <a:rPr lang="en-US" dirty="0"/>
              <a:t>cd $PBS_O_WORKDIR</a:t>
            </a:r>
          </a:p>
          <a:p>
            <a:r>
              <a:rPr lang="en-US" dirty="0"/>
              <a:t>##For HU (turn off affinity)</a:t>
            </a:r>
          </a:p>
          <a:p>
            <a:r>
              <a:rPr lang="en-US" dirty="0"/>
              <a:t>mvp2run -a -v -C 0.05 ./</a:t>
            </a:r>
            <a:r>
              <a:rPr lang="en-US" dirty="0" err="1"/>
              <a:t>pschism_WHIRLWIND_Intel_VL</a:t>
            </a:r>
            <a:r>
              <a:rPr lang="en-US" dirty="0"/>
              <a:t> </a:t>
            </a:r>
            <a:r>
              <a:rPr lang="en-US" dirty="0" smtClean="0"/>
              <a:t>&gt;&amp; </a:t>
            </a:r>
            <a:r>
              <a:rPr lang="en-US" dirty="0"/>
              <a:t>err2.out</a:t>
            </a:r>
          </a:p>
        </p:txBody>
      </p:sp>
    </p:spTree>
    <p:extLst>
      <p:ext uri="{BB962C8B-B14F-4D97-AF65-F5344CB8AC3E}">
        <p14:creationId xmlns:p14="http://schemas.microsoft.com/office/powerpoint/2010/main" val="2281378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4679" y="1770911"/>
            <a:ext cx="11670278" cy="1107996"/>
          </a:xfrm>
          <a:prstGeom prst="rect">
            <a:avLst/>
          </a:prstGeom>
          <a:noFill/>
        </p:spPr>
        <p:txBody>
          <a:bodyPr wrap="square" rtlCol="0">
            <a:spAutoFit/>
          </a:bodyPr>
          <a:lstStyle/>
          <a:p>
            <a:pPr algn="ctr"/>
            <a:r>
              <a:rPr lang="en-US" sz="6600" dirty="0" smtClean="0"/>
              <a:t>Version control</a:t>
            </a:r>
          </a:p>
        </p:txBody>
      </p:sp>
    </p:spTree>
    <p:extLst>
      <p:ext uri="{BB962C8B-B14F-4D97-AF65-F5344CB8AC3E}">
        <p14:creationId xmlns:p14="http://schemas.microsoft.com/office/powerpoint/2010/main" val="4257368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02681"/>
            <a:ext cx="11670278" cy="461665"/>
          </a:xfrm>
          <a:prstGeom prst="rect">
            <a:avLst/>
          </a:prstGeom>
          <a:noFill/>
        </p:spPr>
        <p:txBody>
          <a:bodyPr wrap="square" rtlCol="0">
            <a:spAutoFit/>
          </a:bodyPr>
          <a:lstStyle/>
          <a:p>
            <a:pPr algn="ctr"/>
            <a:r>
              <a:rPr lang="en-US" sz="2400" dirty="0" smtClean="0"/>
              <a:t>SVN: sub version</a:t>
            </a:r>
          </a:p>
        </p:txBody>
      </p:sp>
      <p:sp>
        <p:nvSpPr>
          <p:cNvPr id="3" name="Rectangle 2"/>
          <p:cNvSpPr/>
          <p:nvPr/>
        </p:nvSpPr>
        <p:spPr>
          <a:xfrm>
            <a:off x="331533" y="634685"/>
            <a:ext cx="10492509" cy="4678204"/>
          </a:xfrm>
          <a:prstGeom prst="rect">
            <a:avLst/>
          </a:prstGeom>
        </p:spPr>
        <p:txBody>
          <a:bodyPr wrap="square">
            <a:spAutoFit/>
          </a:bodyPr>
          <a:lstStyle/>
          <a:p>
            <a:r>
              <a:rPr lang="en-US" sz="2000" b="1" dirty="0"/>
              <a:t>What Is Subversion?</a:t>
            </a:r>
          </a:p>
          <a:p>
            <a:pPr marL="285750" indent="-285750">
              <a:buFont typeface="Arial" panose="020B0604020202020204" pitchFamily="34" charset="0"/>
              <a:buChar char="•"/>
            </a:pPr>
            <a:r>
              <a:rPr lang="en-US" sz="2000" dirty="0"/>
              <a:t>Subversion is a free/open source </a:t>
            </a:r>
            <a:r>
              <a:rPr lang="en-US" sz="2000" i="1" dirty="0"/>
              <a:t>version control system</a:t>
            </a:r>
            <a:r>
              <a:rPr lang="en-US" sz="2000" dirty="0"/>
              <a:t> (VCS). </a:t>
            </a:r>
            <a:endParaRPr lang="en-US" sz="2000" dirty="0" smtClean="0"/>
          </a:p>
          <a:p>
            <a:pPr marL="285750" indent="-285750">
              <a:buFont typeface="Arial" panose="020B0604020202020204" pitchFamily="34" charset="0"/>
              <a:buChar char="•"/>
            </a:pPr>
            <a:r>
              <a:rPr lang="en-US" sz="2000" dirty="0"/>
              <a:t>M</a:t>
            </a:r>
            <a:r>
              <a:rPr lang="en-US" sz="2000" dirty="0" smtClean="0"/>
              <a:t>anages </a:t>
            </a:r>
            <a:r>
              <a:rPr lang="en-US" sz="2000" dirty="0"/>
              <a:t>files and directories, and the changes made to them, over </a:t>
            </a:r>
            <a:r>
              <a:rPr lang="en-US" sz="2000" dirty="0" smtClean="0"/>
              <a:t>time (like your own secretary)</a:t>
            </a:r>
          </a:p>
          <a:p>
            <a:pPr marL="285750" indent="-285750">
              <a:buFont typeface="Arial" panose="020B0604020202020204" pitchFamily="34" charset="0"/>
              <a:buChar char="•"/>
            </a:pPr>
            <a:r>
              <a:rPr lang="en-US" sz="2000" dirty="0"/>
              <a:t>A</a:t>
            </a:r>
            <a:r>
              <a:rPr lang="en-US" sz="2000" dirty="0" smtClean="0"/>
              <a:t>llows </a:t>
            </a:r>
            <a:r>
              <a:rPr lang="en-US" sz="2000" dirty="0"/>
              <a:t>you to recover older versions of your data or examine the history of how your data </a:t>
            </a:r>
            <a:r>
              <a:rPr lang="en-US" sz="2000" dirty="0" smtClean="0"/>
              <a:t>changed; like a “time machine”</a:t>
            </a:r>
            <a:endParaRPr lang="en-US" sz="2000" dirty="0"/>
          </a:p>
          <a:p>
            <a:pPr marL="285750" indent="-285750">
              <a:buFont typeface="Arial" panose="020B0604020202020204" pitchFamily="34" charset="0"/>
              <a:buChar char="•"/>
            </a:pPr>
            <a:r>
              <a:rPr lang="en-US" sz="2000" dirty="0"/>
              <a:t>Subversion can operate across networks, which allows it to be used by people on different </a:t>
            </a:r>
            <a:r>
              <a:rPr lang="en-US" sz="2000" dirty="0" smtClean="0"/>
              <a:t>computers</a:t>
            </a:r>
          </a:p>
          <a:p>
            <a:pPr marL="285750" indent="-285750">
              <a:buFont typeface="Arial" panose="020B0604020202020204" pitchFamily="34" charset="0"/>
              <a:buChar char="•"/>
            </a:pPr>
            <a:r>
              <a:rPr lang="en-US" sz="2000" dirty="0"/>
              <a:t>T</a:t>
            </a:r>
            <a:r>
              <a:rPr lang="en-US" sz="2000" dirty="0" smtClean="0"/>
              <a:t>he </a:t>
            </a:r>
            <a:r>
              <a:rPr lang="en-US" sz="2000" dirty="0"/>
              <a:t>ability for various people to modify and manage the same set of data from their respective locations fosters </a:t>
            </a:r>
            <a:r>
              <a:rPr lang="en-US" sz="2000" dirty="0" smtClean="0"/>
              <a:t>collaboration</a:t>
            </a:r>
          </a:p>
          <a:p>
            <a:pPr marL="285750" indent="-285750">
              <a:buFont typeface="Arial" panose="020B0604020202020204" pitchFamily="34" charset="0"/>
              <a:buChar char="•"/>
            </a:pPr>
            <a:r>
              <a:rPr lang="en-US" sz="2000" dirty="0" smtClean="0"/>
              <a:t>Progress </a:t>
            </a:r>
            <a:r>
              <a:rPr lang="en-US" sz="2000" dirty="0"/>
              <a:t>can occur more quickly without a single conduit through which all modifications must </a:t>
            </a:r>
            <a:r>
              <a:rPr lang="en-US" sz="2000" dirty="0" smtClean="0"/>
              <a:t>occur</a:t>
            </a:r>
          </a:p>
          <a:p>
            <a:pPr marL="285750" indent="-285750">
              <a:buFont typeface="Arial" panose="020B0604020202020204" pitchFamily="34" charset="0"/>
              <a:buChar char="•"/>
            </a:pPr>
            <a:r>
              <a:rPr lang="en-US" sz="2000" dirty="0"/>
              <a:t>B</a:t>
            </a:r>
            <a:r>
              <a:rPr lang="en-US" sz="2000" dirty="0" smtClean="0"/>
              <a:t>ecause </a:t>
            </a:r>
            <a:r>
              <a:rPr lang="en-US" sz="2000" dirty="0"/>
              <a:t>the work is versioned, you need not fear that quality is the trade-off for losing that conduit—if some incorrect change is made to the data, just undo that </a:t>
            </a:r>
            <a:r>
              <a:rPr lang="en-US" sz="2000" dirty="0" smtClean="0"/>
              <a:t>change</a:t>
            </a:r>
          </a:p>
          <a:p>
            <a:pPr marL="285750" indent="-285750">
              <a:buFont typeface="Arial" panose="020B0604020202020204" pitchFamily="34" charset="0"/>
              <a:buChar char="•"/>
            </a:pPr>
            <a:r>
              <a:rPr lang="en-US" sz="2000" dirty="0" err="1" smtClean="0"/>
              <a:t>Git</a:t>
            </a:r>
            <a:r>
              <a:rPr lang="en-US" sz="2000" dirty="0" smtClean="0"/>
              <a:t> is another popular version control system</a:t>
            </a:r>
            <a:endParaRPr lang="en-US" sz="2000" dirty="0"/>
          </a:p>
        </p:txBody>
      </p:sp>
    </p:spTree>
    <p:extLst>
      <p:ext uri="{BB962C8B-B14F-4D97-AF65-F5344CB8AC3E}">
        <p14:creationId xmlns:p14="http://schemas.microsoft.com/office/powerpoint/2010/main" val="8093440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02681"/>
            <a:ext cx="11670278" cy="461665"/>
          </a:xfrm>
          <a:prstGeom prst="rect">
            <a:avLst/>
          </a:prstGeom>
          <a:noFill/>
        </p:spPr>
        <p:txBody>
          <a:bodyPr wrap="square" rtlCol="0">
            <a:spAutoFit/>
          </a:bodyPr>
          <a:lstStyle/>
          <a:p>
            <a:pPr algn="ctr"/>
            <a:r>
              <a:rPr lang="en-US" sz="2400" dirty="0" smtClean="0"/>
              <a:t>SVN: repository</a:t>
            </a:r>
          </a:p>
        </p:txBody>
      </p:sp>
      <p:pic>
        <p:nvPicPr>
          <p:cNvPr id="15" name="Picture 14"/>
          <p:cNvPicPr>
            <a:picLocks noChangeAspect="1"/>
          </p:cNvPicPr>
          <p:nvPr/>
        </p:nvPicPr>
        <p:blipFill>
          <a:blip r:embed="rId3"/>
          <a:stretch>
            <a:fillRect/>
          </a:stretch>
        </p:blipFill>
        <p:spPr>
          <a:xfrm>
            <a:off x="4294757" y="1246509"/>
            <a:ext cx="2967687" cy="3255812"/>
          </a:xfrm>
          <a:prstGeom prst="rect">
            <a:avLst/>
          </a:prstGeom>
        </p:spPr>
      </p:pic>
      <p:sp>
        <p:nvSpPr>
          <p:cNvPr id="16" name="Rectangle 15"/>
          <p:cNvSpPr/>
          <p:nvPr/>
        </p:nvSpPr>
        <p:spPr>
          <a:xfrm>
            <a:off x="4708179" y="564346"/>
            <a:ext cx="2140842" cy="369332"/>
          </a:xfrm>
          <a:prstGeom prst="rect">
            <a:avLst/>
          </a:prstGeom>
        </p:spPr>
        <p:txBody>
          <a:bodyPr wrap="none">
            <a:spAutoFit/>
          </a:bodyPr>
          <a:lstStyle/>
          <a:p>
            <a:r>
              <a:rPr lang="en-US" b="1" dirty="0" smtClean="0"/>
              <a:t>Client/server </a:t>
            </a:r>
            <a:r>
              <a:rPr lang="en-US" b="1" dirty="0"/>
              <a:t>system</a:t>
            </a:r>
          </a:p>
        </p:txBody>
      </p:sp>
      <p:sp>
        <p:nvSpPr>
          <p:cNvPr id="17" name="TextBox 16"/>
          <p:cNvSpPr txBox="1"/>
          <p:nvPr/>
        </p:nvSpPr>
        <p:spPr>
          <a:xfrm>
            <a:off x="1947124" y="4947037"/>
            <a:ext cx="7240838" cy="1200329"/>
          </a:xfrm>
          <a:prstGeom prst="rect">
            <a:avLst/>
          </a:prstGeom>
          <a:noFill/>
        </p:spPr>
        <p:txBody>
          <a:bodyPr wrap="square" rtlCol="0">
            <a:spAutoFit/>
          </a:bodyPr>
          <a:lstStyle/>
          <a:p>
            <a:pPr marL="285750" indent="-285750">
              <a:buFont typeface="Arial" panose="020B0604020202020204" pitchFamily="34" charset="0"/>
              <a:buChar char="•"/>
            </a:pPr>
            <a:r>
              <a:rPr lang="en-US" dirty="0" smtClean="0"/>
              <a:t>Repo address is simply a </a:t>
            </a:r>
            <a:r>
              <a:rPr lang="en-US" dirty="0" err="1" smtClean="0"/>
              <a:t>url</a:t>
            </a:r>
            <a:endParaRPr lang="en-US" dirty="0" smtClean="0"/>
          </a:p>
          <a:p>
            <a:pPr marL="285750" indent="-285750">
              <a:buFont typeface="Arial" panose="020B0604020202020204" pitchFamily="34" charset="0"/>
              <a:buChar char="•"/>
            </a:pPr>
            <a:r>
              <a:rPr lang="en-US" dirty="0"/>
              <a:t>SVN allows a single repo (while </a:t>
            </a:r>
            <a:r>
              <a:rPr lang="en-US" dirty="0" err="1"/>
              <a:t>git</a:t>
            </a:r>
            <a:r>
              <a:rPr lang="en-US" dirty="0"/>
              <a:t> allows </a:t>
            </a:r>
            <a:r>
              <a:rPr lang="en-US" dirty="0" smtClean="0"/>
              <a:t>many, distributed)</a:t>
            </a:r>
            <a:endParaRPr lang="en-US" dirty="0"/>
          </a:p>
          <a:p>
            <a:pPr marL="285750" indent="-285750">
              <a:buFont typeface="Arial" panose="020B0604020202020204" pitchFamily="34" charset="0"/>
              <a:buChar char="•"/>
            </a:pPr>
            <a:r>
              <a:rPr lang="en-US" dirty="0" smtClean="0"/>
              <a:t>Clients must have access (read/write) privilege to central repo</a:t>
            </a:r>
          </a:p>
          <a:p>
            <a:pPr marL="285750" indent="-285750">
              <a:buFont typeface="Arial" panose="020B0604020202020204" pitchFamily="34" charset="0"/>
              <a:buChar char="•"/>
            </a:pPr>
            <a:r>
              <a:rPr lang="en-US" dirty="0" smtClean="0"/>
              <a:t>Clients communicate with repo via </a:t>
            </a:r>
            <a:r>
              <a:rPr lang="en-US" dirty="0" err="1" smtClean="0"/>
              <a:t>svn</a:t>
            </a:r>
            <a:r>
              <a:rPr lang="en-US" dirty="0" smtClean="0"/>
              <a:t> </a:t>
            </a:r>
            <a:r>
              <a:rPr lang="en-US" dirty="0" err="1" smtClean="0"/>
              <a:t>cmd’s</a:t>
            </a:r>
            <a:endParaRPr lang="en-US" dirty="0" smtClean="0"/>
          </a:p>
        </p:txBody>
      </p:sp>
    </p:spTree>
    <p:extLst>
      <p:ext uri="{BB962C8B-B14F-4D97-AF65-F5344CB8AC3E}">
        <p14:creationId xmlns:p14="http://schemas.microsoft.com/office/powerpoint/2010/main" val="4260877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02681"/>
            <a:ext cx="11670278" cy="461665"/>
          </a:xfrm>
          <a:prstGeom prst="rect">
            <a:avLst/>
          </a:prstGeom>
          <a:noFill/>
        </p:spPr>
        <p:txBody>
          <a:bodyPr wrap="square" rtlCol="0">
            <a:spAutoFit/>
          </a:bodyPr>
          <a:lstStyle/>
          <a:p>
            <a:pPr algn="ctr"/>
            <a:r>
              <a:rPr lang="en-US" sz="2400" dirty="0" smtClean="0"/>
              <a:t>SVN: how does it work?</a:t>
            </a:r>
          </a:p>
        </p:txBody>
      </p:sp>
      <p:pic>
        <p:nvPicPr>
          <p:cNvPr id="2" name="Picture 1"/>
          <p:cNvPicPr>
            <a:picLocks noChangeAspect="1"/>
          </p:cNvPicPr>
          <p:nvPr/>
        </p:nvPicPr>
        <p:blipFill>
          <a:blip r:embed="rId3"/>
          <a:stretch>
            <a:fillRect/>
          </a:stretch>
        </p:blipFill>
        <p:spPr>
          <a:xfrm>
            <a:off x="678473" y="1823671"/>
            <a:ext cx="4381500" cy="4152900"/>
          </a:xfrm>
          <a:prstGeom prst="rect">
            <a:avLst/>
          </a:prstGeom>
        </p:spPr>
      </p:pic>
      <p:sp>
        <p:nvSpPr>
          <p:cNvPr id="4" name="Rectangle 3"/>
          <p:cNvSpPr/>
          <p:nvPr/>
        </p:nvSpPr>
        <p:spPr>
          <a:xfrm>
            <a:off x="4147120" y="765681"/>
            <a:ext cx="3289683" cy="369332"/>
          </a:xfrm>
          <a:prstGeom prst="rect">
            <a:avLst/>
          </a:prstGeom>
        </p:spPr>
        <p:txBody>
          <a:bodyPr wrap="none">
            <a:spAutoFit/>
          </a:bodyPr>
          <a:lstStyle/>
          <a:p>
            <a:r>
              <a:rPr lang="en-US" b="1" dirty="0"/>
              <a:t>The copy-modify-merge solution</a:t>
            </a:r>
          </a:p>
        </p:txBody>
      </p:sp>
      <p:pic>
        <p:nvPicPr>
          <p:cNvPr id="5" name="Picture 4"/>
          <p:cNvPicPr>
            <a:picLocks noChangeAspect="1"/>
          </p:cNvPicPr>
          <p:nvPr/>
        </p:nvPicPr>
        <p:blipFill>
          <a:blip r:embed="rId4"/>
          <a:stretch>
            <a:fillRect/>
          </a:stretch>
        </p:blipFill>
        <p:spPr>
          <a:xfrm>
            <a:off x="6318738" y="1823671"/>
            <a:ext cx="4267200" cy="4476750"/>
          </a:xfrm>
          <a:prstGeom prst="rect">
            <a:avLst/>
          </a:prstGeom>
        </p:spPr>
      </p:pic>
      <p:sp>
        <p:nvSpPr>
          <p:cNvPr id="7" name="TextBox 6"/>
          <p:cNvSpPr txBox="1"/>
          <p:nvPr/>
        </p:nvSpPr>
        <p:spPr>
          <a:xfrm>
            <a:off x="3569677" y="6471138"/>
            <a:ext cx="976806" cy="369332"/>
          </a:xfrm>
          <a:prstGeom prst="rect">
            <a:avLst/>
          </a:prstGeom>
          <a:noFill/>
        </p:spPr>
        <p:txBody>
          <a:bodyPr wrap="none" rtlCol="0">
            <a:spAutoFit/>
          </a:bodyPr>
          <a:lstStyle/>
          <a:p>
            <a:r>
              <a:rPr lang="en-US" dirty="0" smtClean="0"/>
              <a:t>Conflict!</a:t>
            </a:r>
            <a:endParaRPr lang="en-US" dirty="0"/>
          </a:p>
        </p:txBody>
      </p:sp>
      <p:cxnSp>
        <p:nvCxnSpPr>
          <p:cNvPr id="9" name="Straight Arrow Connector 8"/>
          <p:cNvCxnSpPr/>
          <p:nvPr/>
        </p:nvCxnSpPr>
        <p:spPr>
          <a:xfrm flipH="1" flipV="1">
            <a:off x="3780692" y="5249008"/>
            <a:ext cx="149470" cy="923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545644" y="1395343"/>
            <a:ext cx="1891159" cy="369332"/>
          </a:xfrm>
          <a:prstGeom prst="rect">
            <a:avLst/>
          </a:prstGeom>
          <a:noFill/>
        </p:spPr>
        <p:txBody>
          <a:bodyPr wrap="none" rtlCol="0">
            <a:spAutoFit/>
          </a:bodyPr>
          <a:lstStyle/>
          <a:p>
            <a:r>
              <a:rPr lang="en-US" dirty="0" smtClean="0"/>
              <a:t>‘Update’ to merge</a:t>
            </a:r>
            <a:endParaRPr lang="en-US" dirty="0"/>
          </a:p>
        </p:txBody>
      </p:sp>
      <p:cxnSp>
        <p:nvCxnSpPr>
          <p:cNvPr id="12" name="Straight Arrow Connector 11"/>
          <p:cNvCxnSpPr>
            <a:stCxn id="10" idx="2"/>
          </p:cNvCxnSpPr>
          <p:nvPr/>
        </p:nvCxnSpPr>
        <p:spPr>
          <a:xfrm>
            <a:off x="6491224" y="1764675"/>
            <a:ext cx="481076" cy="13302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0" idx="2"/>
          </p:cNvCxnSpPr>
          <p:nvPr/>
        </p:nvCxnSpPr>
        <p:spPr>
          <a:xfrm>
            <a:off x="6491224" y="1764675"/>
            <a:ext cx="3101184" cy="3581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1507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9668"/>
            <a:ext cx="12192000" cy="461665"/>
          </a:xfrm>
          <a:prstGeom prst="rect">
            <a:avLst/>
          </a:prstGeom>
          <a:noFill/>
        </p:spPr>
        <p:txBody>
          <a:bodyPr wrap="square" rtlCol="0">
            <a:spAutoFit/>
          </a:bodyPr>
          <a:lstStyle/>
          <a:p>
            <a:pPr algn="ctr"/>
            <a:r>
              <a:rPr lang="en-US" sz="2400" b="1" dirty="0" smtClean="0"/>
              <a:t>UNIX</a:t>
            </a:r>
            <a:endParaRPr lang="en-US" sz="2400" b="1" dirty="0"/>
          </a:p>
        </p:txBody>
      </p:sp>
      <p:grpSp>
        <p:nvGrpSpPr>
          <p:cNvPr id="4" name="Group 3"/>
          <p:cNvGrpSpPr/>
          <p:nvPr/>
        </p:nvGrpSpPr>
        <p:grpSpPr>
          <a:xfrm rot="15891859">
            <a:off x="6804083" y="890358"/>
            <a:ext cx="5108415" cy="4967837"/>
            <a:chOff x="1940768" y="3013788"/>
            <a:chExt cx="1257889" cy="1375332"/>
          </a:xfrm>
        </p:grpSpPr>
        <p:pic>
          <p:nvPicPr>
            <p:cNvPr id="7" name="Picture 6" descr="Healthcare IT in a &lt;strong&gt;Nutshell&lt;/strong&gt; | ed-informatics.org"/>
            <p:cNvPicPr>
              <a:picLocks/>
            </p:cNvPicPr>
            <p:nvPr/>
          </p:nvPicPr>
          <p:blipFill rotWithShape="1">
            <a:blip r:embed="rId3">
              <a:duotone>
                <a:schemeClr val="bg2">
                  <a:shade val="45000"/>
                  <a:satMod val="135000"/>
                </a:schemeClr>
                <a:prstClr val="white"/>
              </a:duotone>
              <a:extLst>
                <a:ext uri="{28A0092B-C50C-407E-A947-70E740481C1C}">
                  <a14:useLocalDpi xmlns:a14="http://schemas.microsoft.com/office/drawing/2010/main" val="0"/>
                </a:ext>
              </a:extLst>
            </a:blip>
            <a:srcRect l="54349" t="34438" r="4112"/>
            <a:stretch/>
          </p:blipFill>
          <p:spPr>
            <a:xfrm>
              <a:off x="2011680" y="3108960"/>
              <a:ext cx="1186977" cy="1280160"/>
            </a:xfrm>
            <a:prstGeom prst="rect">
              <a:avLst/>
            </a:prstGeom>
          </p:spPr>
        </p:pic>
        <p:sp>
          <p:nvSpPr>
            <p:cNvPr id="8" name="Rectangle 7"/>
            <p:cNvSpPr/>
            <p:nvPr/>
          </p:nvSpPr>
          <p:spPr>
            <a:xfrm>
              <a:off x="1940768" y="3013788"/>
              <a:ext cx="89574" cy="4112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294920" y="671691"/>
            <a:ext cx="11390811" cy="6186309"/>
          </a:xfrm>
          <a:prstGeom prst="rect">
            <a:avLst/>
          </a:prstGeom>
          <a:noFill/>
        </p:spPr>
        <p:txBody>
          <a:bodyPr wrap="square" rtlCol="0">
            <a:spAutoFit/>
          </a:bodyPr>
          <a:lstStyle/>
          <a:p>
            <a:pPr marL="285750" indent="-285750">
              <a:buFont typeface="Arial" panose="020B0604020202020204" pitchFamily="34" charset="0"/>
              <a:buChar char="•"/>
            </a:pPr>
            <a:r>
              <a:rPr lang="da-DK" dirty="0" smtClean="0"/>
              <a:t>An </a:t>
            </a:r>
            <a:r>
              <a:rPr lang="da-DK" dirty="0"/>
              <a:t>operating system </a:t>
            </a:r>
            <a:r>
              <a:rPr lang="da-DK" dirty="0" smtClean="0"/>
              <a:t>originally designed </a:t>
            </a:r>
            <a:r>
              <a:rPr lang="da-DK" dirty="0"/>
              <a:t>at </a:t>
            </a:r>
            <a:r>
              <a:rPr lang="da-DK" dirty="0" smtClean="0"/>
              <a:t>AT&amp;T</a:t>
            </a:r>
          </a:p>
          <a:p>
            <a:pPr marL="285750" indent="-285750">
              <a:buFont typeface="Arial" panose="020B0604020202020204" pitchFamily="34" charset="0"/>
              <a:buChar char="•"/>
            </a:pPr>
            <a:r>
              <a:rPr lang="da-DK" dirty="0" smtClean="0"/>
              <a:t>Very popular among scientist and engineers, especially those engaged in scientific computing</a:t>
            </a:r>
          </a:p>
          <a:p>
            <a:pPr marL="742950" lvl="1" indent="-285750">
              <a:buFont typeface="Arial" panose="020B0604020202020204" pitchFamily="34" charset="0"/>
              <a:buChar char="•"/>
            </a:pPr>
            <a:r>
              <a:rPr lang="da-DK" dirty="0" smtClean="0"/>
              <a:t>Consists of </a:t>
            </a:r>
            <a:r>
              <a:rPr lang="en-US" dirty="0"/>
              <a:t>kernel, file system structure, </a:t>
            </a:r>
            <a:r>
              <a:rPr lang="en-US" dirty="0" smtClean="0"/>
              <a:t>and commands</a:t>
            </a:r>
            <a:endParaRPr lang="da-DK" dirty="0" smtClean="0"/>
          </a:p>
          <a:p>
            <a:pPr marL="285750" indent="-285750">
              <a:buFont typeface="Arial" panose="020B0604020202020204" pitchFamily="34" charset="0"/>
              <a:buChar char="•"/>
            </a:pPr>
            <a:r>
              <a:rPr lang="en-US" dirty="0">
                <a:hlinkClick r:id="rId4"/>
              </a:rPr>
              <a:t>What is the difference between Unix, Linux, BSD and GNU? </a:t>
            </a:r>
            <a:endParaRPr lang="en-US" b="1" dirty="0"/>
          </a:p>
          <a:p>
            <a:pPr marL="742950" lvl="1" indent="-285750">
              <a:buFont typeface="Arial" panose="020B0604020202020204" pitchFamily="34" charset="0"/>
              <a:buChar char="•"/>
            </a:pPr>
            <a:r>
              <a:rPr lang="en-US" dirty="0" smtClean="0"/>
              <a:t>Different implementations of Portable </a:t>
            </a:r>
            <a:r>
              <a:rPr lang="en-US" dirty="0"/>
              <a:t>Operating System Interface (</a:t>
            </a:r>
            <a:r>
              <a:rPr lang="en-US" b="1" dirty="0"/>
              <a:t>POSIX</a:t>
            </a:r>
            <a:r>
              <a:rPr lang="en-US" dirty="0" smtClean="0"/>
              <a:t>)</a:t>
            </a:r>
          </a:p>
          <a:p>
            <a:pPr marL="742950" lvl="1" indent="-285750">
              <a:buFont typeface="Arial" panose="020B0604020202020204" pitchFamily="34" charset="0"/>
              <a:buChar char="•"/>
            </a:pPr>
            <a:r>
              <a:rPr lang="en-US" dirty="0" smtClean="0"/>
              <a:t>Strictly speaking </a:t>
            </a:r>
            <a:r>
              <a:rPr lang="en-US" dirty="0" err="1" smtClean="0"/>
              <a:t>linux</a:t>
            </a:r>
            <a:r>
              <a:rPr lang="en-US" dirty="0" smtClean="0"/>
              <a:t> is just a kernel, so it usually goes with GNU/</a:t>
            </a:r>
            <a:r>
              <a:rPr lang="en-US" dirty="0" err="1" smtClean="0"/>
              <a:t>linux</a:t>
            </a:r>
            <a:endParaRPr lang="en-US" dirty="0" smtClean="0"/>
          </a:p>
          <a:p>
            <a:pPr marL="742950" lvl="1" indent="-285750">
              <a:buFont typeface="Arial" panose="020B0604020202020204" pitchFamily="34" charset="0"/>
              <a:buChar char="•"/>
            </a:pPr>
            <a:r>
              <a:rPr lang="en-US" dirty="0" smtClean="0"/>
              <a:t>GNU is a set of rules philosophies </a:t>
            </a:r>
            <a:r>
              <a:rPr lang="en-US" dirty="0"/>
              <a:t>that govern free </a:t>
            </a:r>
            <a:r>
              <a:rPr lang="en-US" dirty="0" smtClean="0"/>
              <a:t>software; BSD is another one</a:t>
            </a:r>
          </a:p>
          <a:p>
            <a:pPr marL="742950" lvl="1" indent="-285750">
              <a:buFont typeface="Arial" panose="020B0604020202020204" pitchFamily="34" charset="0"/>
              <a:buChar char="•"/>
            </a:pPr>
            <a:r>
              <a:rPr lang="en-US" dirty="0" smtClean="0"/>
              <a:t>UNIX/BSD </a:t>
            </a:r>
            <a:r>
              <a:rPr lang="en-US" dirty="0"/>
              <a:t>are "older" implementations of </a:t>
            </a:r>
            <a:r>
              <a:rPr lang="en-US" dirty="0" smtClean="0"/>
              <a:t>POSIX</a:t>
            </a:r>
          </a:p>
          <a:p>
            <a:pPr marL="742950" lvl="1" indent="-285750">
              <a:buFont typeface="Arial" panose="020B0604020202020204" pitchFamily="34" charset="0"/>
              <a:buChar char="•"/>
            </a:pPr>
            <a:r>
              <a:rPr lang="en-US" dirty="0" smtClean="0"/>
              <a:t>There are now only minor differences between these different implementations so they are mostly used interchangeably</a:t>
            </a:r>
          </a:p>
          <a:p>
            <a:pPr marL="285750" indent="-285750">
              <a:buFont typeface="Arial" panose="020B0604020202020204" pitchFamily="34" charset="0"/>
              <a:buChar char="•"/>
            </a:pPr>
            <a:r>
              <a:rPr lang="en-US" dirty="0"/>
              <a:t>Shell: command </a:t>
            </a:r>
            <a:r>
              <a:rPr lang="en-US" dirty="0" smtClean="0"/>
              <a:t>interpreters  </a:t>
            </a:r>
          </a:p>
          <a:p>
            <a:pPr marL="742950" lvl="1" indent="-285750">
              <a:buFont typeface="Arial" panose="020B0604020202020204" pitchFamily="34" charset="0"/>
              <a:buChar char="•"/>
            </a:pPr>
            <a:r>
              <a:rPr lang="en-US" dirty="0" smtClean="0"/>
              <a:t>There are different </a:t>
            </a:r>
            <a:r>
              <a:rPr lang="en-US" dirty="0"/>
              <a:t>"flavors" of Unix available </a:t>
            </a:r>
            <a:r>
              <a:rPr lang="en-US" dirty="0" smtClean="0"/>
              <a:t>today, which means different </a:t>
            </a:r>
            <a:r>
              <a:rPr lang="en-US" dirty="0"/>
              <a:t>command interpreters </a:t>
            </a:r>
            <a:r>
              <a:rPr lang="en-US" dirty="0" smtClean="0"/>
              <a:t>(‘shells’) handle </a:t>
            </a:r>
            <a:r>
              <a:rPr lang="en-US" dirty="0"/>
              <a:t>your input in their own unique </a:t>
            </a:r>
            <a:r>
              <a:rPr lang="en-US" dirty="0" smtClean="0"/>
              <a:t>way</a:t>
            </a:r>
          </a:p>
          <a:p>
            <a:pPr marL="742950" lvl="1" indent="-285750">
              <a:buFont typeface="Arial" panose="020B0604020202020204" pitchFamily="34" charset="0"/>
              <a:buChar char="•"/>
            </a:pPr>
            <a:r>
              <a:rPr lang="en-US" dirty="0" smtClean="0"/>
              <a:t>Popular shells: C, Bourne, Bash (‘Bourne </a:t>
            </a:r>
            <a:r>
              <a:rPr lang="en-US" dirty="0"/>
              <a:t>Again </a:t>
            </a:r>
            <a:r>
              <a:rPr lang="en-US" dirty="0" smtClean="0"/>
              <a:t>Shell’; a replacement for Bourne; e.g. Mac OS)</a:t>
            </a:r>
          </a:p>
          <a:p>
            <a:pPr marL="742950" lvl="1" indent="-285750">
              <a:buFont typeface="Arial" panose="020B0604020202020204" pitchFamily="34" charset="0"/>
              <a:buChar char="•"/>
            </a:pPr>
            <a:r>
              <a:rPr lang="en-US" dirty="0" smtClean="0"/>
              <a:t>echo $SHELL (‘$’ signifies environmental variables) </a:t>
            </a:r>
          </a:p>
          <a:p>
            <a:pPr marL="742950" lvl="1" indent="-285750">
              <a:buFont typeface="Arial" panose="020B0604020202020204" pitchFamily="34" charset="0"/>
              <a:buChar char="•"/>
            </a:pPr>
            <a:r>
              <a:rPr lang="en-US" dirty="0" smtClean="0"/>
              <a:t>When you type in a command from a terminal or virtual terminal, the shell is responsible for translating it into something the OS understands (usually in C++) </a:t>
            </a:r>
          </a:p>
          <a:p>
            <a:pPr marL="285750" indent="-285750">
              <a:buFont typeface="Arial" panose="020B0604020202020204" pitchFamily="34" charset="0"/>
              <a:buChar char="•"/>
            </a:pPr>
            <a:r>
              <a:rPr lang="en-US" dirty="0" smtClean="0"/>
              <a:t>Command syntax:                      command [flags] argument1 argument2 ... </a:t>
            </a:r>
          </a:p>
          <a:p>
            <a:pPr marL="742950" lvl="1" indent="-285750">
              <a:buFont typeface="Arial" panose="020B0604020202020204" pitchFamily="34" charset="0"/>
              <a:buChar char="•"/>
            </a:pPr>
            <a:r>
              <a:rPr lang="en-US" dirty="0" smtClean="0"/>
              <a:t>Arguments are usually ‘files’ (in UNIX, directories and files can both be called ‘files’) </a:t>
            </a:r>
          </a:p>
          <a:p>
            <a:pPr marL="285750" indent="-285750">
              <a:buFont typeface="Arial" panose="020B0604020202020204" pitchFamily="34" charset="0"/>
              <a:buChar char="•"/>
            </a:pPr>
            <a:r>
              <a:rPr lang="en-US" dirty="0" smtClean="0"/>
              <a:t>Some controls for terminal outputs: ctrl-C (abort), ctrl-z (suspend a running program), </a:t>
            </a:r>
            <a:r>
              <a:rPr lang="en-US" dirty="0" err="1" smtClean="0"/>
              <a:t>bg</a:t>
            </a:r>
            <a:r>
              <a:rPr lang="en-US" dirty="0" smtClean="0"/>
              <a:t> (push to background), </a:t>
            </a:r>
            <a:r>
              <a:rPr lang="en-US" dirty="0" err="1" smtClean="0"/>
              <a:t>fg</a:t>
            </a:r>
            <a:r>
              <a:rPr lang="en-US" dirty="0" smtClean="0"/>
              <a:t> (push to foreground; won’t work if you’ve lost the terminal)</a:t>
            </a:r>
          </a:p>
          <a:p>
            <a:pPr marL="285750" indent="-285750">
              <a:buFont typeface="Arial" panose="020B0604020202020204" pitchFamily="34" charset="0"/>
              <a:buChar char="•"/>
            </a:pPr>
            <a:r>
              <a:rPr lang="en-US" dirty="0" smtClean="0"/>
              <a:t>Online help: man &lt;</a:t>
            </a:r>
            <a:r>
              <a:rPr lang="en-US" dirty="0" err="1" smtClean="0"/>
              <a:t>cmd</a:t>
            </a:r>
            <a:r>
              <a:rPr lang="en-US" dirty="0" smtClean="0"/>
              <a:t>&gt;</a:t>
            </a:r>
            <a:endParaRPr lang="en-US" dirty="0"/>
          </a:p>
        </p:txBody>
      </p:sp>
    </p:spTree>
    <p:extLst>
      <p:ext uri="{BB962C8B-B14F-4D97-AF65-F5344CB8AC3E}">
        <p14:creationId xmlns:p14="http://schemas.microsoft.com/office/powerpoint/2010/main" val="21867007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6907"/>
            <a:ext cx="11670278" cy="461665"/>
          </a:xfrm>
          <a:prstGeom prst="rect">
            <a:avLst/>
          </a:prstGeom>
          <a:noFill/>
        </p:spPr>
        <p:txBody>
          <a:bodyPr wrap="square" rtlCol="0">
            <a:spAutoFit/>
          </a:bodyPr>
          <a:lstStyle/>
          <a:p>
            <a:pPr algn="ctr"/>
            <a:r>
              <a:rPr lang="en-US" sz="2400" dirty="0" smtClean="0"/>
              <a:t>SVN: how does it work? </a:t>
            </a:r>
          </a:p>
        </p:txBody>
      </p:sp>
      <p:sp>
        <p:nvSpPr>
          <p:cNvPr id="3" name="Rectangle 2"/>
          <p:cNvSpPr/>
          <p:nvPr/>
        </p:nvSpPr>
        <p:spPr>
          <a:xfrm>
            <a:off x="315932" y="936980"/>
            <a:ext cx="11038414" cy="4247317"/>
          </a:xfrm>
          <a:prstGeom prst="rect">
            <a:avLst/>
          </a:prstGeom>
        </p:spPr>
        <p:txBody>
          <a:bodyPr wrap="square">
            <a:spAutoFit/>
          </a:bodyPr>
          <a:lstStyle/>
          <a:p>
            <a:pPr marL="285750" indent="-285750">
              <a:buFont typeface="Arial" panose="020B0604020202020204" pitchFamily="34" charset="0"/>
              <a:buChar char="•"/>
            </a:pPr>
            <a:r>
              <a:rPr lang="en-US" dirty="0" smtClean="0"/>
              <a:t>Subversion </a:t>
            </a:r>
            <a:r>
              <a:rPr lang="en-US" dirty="0"/>
              <a:t>client commits (that is, communicates the changes made to) any number of files and directories as a </a:t>
            </a:r>
            <a:r>
              <a:rPr lang="en-US" i="1" dirty="0"/>
              <a:t>single</a:t>
            </a:r>
            <a:r>
              <a:rPr lang="en-US" dirty="0"/>
              <a:t> atomic </a:t>
            </a:r>
            <a:r>
              <a:rPr lang="en-US" dirty="0" smtClean="0"/>
              <a:t>transaction, i.e. either </a:t>
            </a:r>
            <a:r>
              <a:rPr lang="en-US" dirty="0"/>
              <a:t>all of the changes are accepted into the repository, or none of them </a:t>
            </a:r>
            <a:r>
              <a:rPr lang="en-US" dirty="0" smtClean="0"/>
              <a:t>is (to avoid system interruption </a:t>
            </a:r>
            <a:r>
              <a:rPr lang="en-US" dirty="0" err="1" smtClean="0"/>
              <a:t>etc</a:t>
            </a:r>
            <a:r>
              <a:rPr lang="en-US" dirty="0" smtClean="0"/>
              <a:t>)</a:t>
            </a:r>
          </a:p>
          <a:p>
            <a:pPr marL="285750" indent="-285750">
              <a:buFont typeface="Arial" panose="020B0604020202020204" pitchFamily="34" charset="0"/>
              <a:buChar char="•"/>
            </a:pPr>
            <a:r>
              <a:rPr lang="en-US" dirty="0" smtClean="0"/>
              <a:t>Working copy</a:t>
            </a:r>
          </a:p>
          <a:p>
            <a:pPr marL="742950" lvl="1" indent="-285750">
              <a:buFont typeface="Arial" panose="020B0604020202020204" pitchFamily="34" charset="0"/>
              <a:buChar char="•"/>
            </a:pPr>
            <a:r>
              <a:rPr lang="en-US" dirty="0"/>
              <a:t>O</a:t>
            </a:r>
            <a:r>
              <a:rPr lang="en-US" dirty="0" smtClean="0"/>
              <a:t>rdinary </a:t>
            </a:r>
            <a:r>
              <a:rPr lang="en-US" dirty="0"/>
              <a:t>directory tree on your local system, containing a collection of </a:t>
            </a:r>
            <a:r>
              <a:rPr lang="en-US" dirty="0" smtClean="0"/>
              <a:t>files </a:t>
            </a:r>
          </a:p>
          <a:p>
            <a:pPr marL="742950" lvl="1" indent="-285750">
              <a:buFont typeface="Arial" panose="020B0604020202020204" pitchFamily="34" charset="0"/>
              <a:buChar char="•"/>
            </a:pPr>
            <a:r>
              <a:rPr lang="en-US" dirty="0" smtClean="0"/>
              <a:t>You </a:t>
            </a:r>
            <a:r>
              <a:rPr lang="en-US" dirty="0"/>
              <a:t>can edit these files however you wish, and if they're source code files, you can compile your program from them in the usual </a:t>
            </a:r>
            <a:r>
              <a:rPr lang="en-US" dirty="0" smtClean="0"/>
              <a:t>way </a:t>
            </a:r>
          </a:p>
          <a:p>
            <a:pPr marL="742950" lvl="1" indent="-285750">
              <a:buFont typeface="Arial" panose="020B0604020202020204" pitchFamily="34" charset="0"/>
              <a:buChar char="•"/>
            </a:pPr>
            <a:r>
              <a:rPr lang="en-US" dirty="0" smtClean="0"/>
              <a:t>Your </a:t>
            </a:r>
            <a:r>
              <a:rPr lang="en-US" dirty="0"/>
              <a:t>working copy is your own private work area: Subversion will never incorporate other people's changes, nor make your own changes available to others, until you explicitly tell it to do </a:t>
            </a:r>
            <a:r>
              <a:rPr lang="en-US" dirty="0" smtClean="0"/>
              <a:t>so </a:t>
            </a:r>
          </a:p>
          <a:p>
            <a:pPr marL="742950" lvl="1" indent="-285750">
              <a:buFont typeface="Arial" panose="020B0604020202020204" pitchFamily="34" charset="0"/>
              <a:buChar char="•"/>
            </a:pPr>
            <a:r>
              <a:rPr lang="en-US" dirty="0" smtClean="0"/>
              <a:t>You </a:t>
            </a:r>
            <a:r>
              <a:rPr lang="en-US" dirty="0"/>
              <a:t>can even have multiple working copies of the same </a:t>
            </a:r>
            <a:r>
              <a:rPr lang="en-US" dirty="0" smtClean="0"/>
              <a:t>repo</a:t>
            </a:r>
          </a:p>
          <a:p>
            <a:pPr marL="742950" lvl="1" indent="-285750">
              <a:buFont typeface="Arial" panose="020B0604020202020204" pitchFamily="34" charset="0"/>
              <a:buChar char="•"/>
            </a:pPr>
            <a:r>
              <a:rPr lang="en-US" dirty="0"/>
              <a:t>After you've made some changes to the files in your working copy and verified that they work properly, Subversion provides you with commands to “publish” your changes to the other people working with you on your project (by writing to the repository). </a:t>
            </a:r>
            <a:endParaRPr lang="en-US" dirty="0" smtClean="0"/>
          </a:p>
          <a:p>
            <a:pPr marL="742950" lvl="1" indent="-285750">
              <a:buFont typeface="Arial" panose="020B0604020202020204" pitchFamily="34" charset="0"/>
              <a:buChar char="•"/>
            </a:pPr>
            <a:r>
              <a:rPr lang="en-US" dirty="0" smtClean="0"/>
              <a:t>If </a:t>
            </a:r>
            <a:r>
              <a:rPr lang="en-US" dirty="0"/>
              <a:t>other people publish their own changes, Subversion provides you with commands to merge those changes into your working copy (by reading from the repository</a:t>
            </a:r>
            <a:r>
              <a:rPr lang="en-US" dirty="0" smtClean="0"/>
              <a:t>)</a:t>
            </a:r>
            <a:endParaRPr lang="en-US" dirty="0"/>
          </a:p>
        </p:txBody>
      </p:sp>
      <p:sp>
        <p:nvSpPr>
          <p:cNvPr id="2" name="Flowchart: Magnetic Disk 1"/>
          <p:cNvSpPr/>
          <p:nvPr/>
        </p:nvSpPr>
        <p:spPr>
          <a:xfrm>
            <a:off x="5064369" y="5416062"/>
            <a:ext cx="1213339" cy="61546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Repo</a:t>
            </a:r>
            <a:endParaRPr lang="en-US" dirty="0"/>
          </a:p>
        </p:txBody>
      </p:sp>
      <p:sp>
        <p:nvSpPr>
          <p:cNvPr id="4" name="Flowchart: Off-page Connector 3"/>
          <p:cNvSpPr/>
          <p:nvPr/>
        </p:nvSpPr>
        <p:spPr>
          <a:xfrm>
            <a:off x="5292968" y="6435969"/>
            <a:ext cx="756139" cy="334108"/>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Client</a:t>
            </a:r>
            <a:endParaRPr lang="en-US" dirty="0"/>
          </a:p>
        </p:txBody>
      </p:sp>
      <p:sp>
        <p:nvSpPr>
          <p:cNvPr id="5" name="Up Arrow 4"/>
          <p:cNvSpPr/>
          <p:nvPr/>
        </p:nvSpPr>
        <p:spPr>
          <a:xfrm>
            <a:off x="5451230" y="6117863"/>
            <a:ext cx="87924" cy="23176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5835139" y="6117863"/>
            <a:ext cx="82084" cy="2477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789466" y="6066637"/>
            <a:ext cx="672685" cy="369332"/>
          </a:xfrm>
          <a:prstGeom prst="rect">
            <a:avLst/>
          </a:prstGeom>
          <a:noFill/>
        </p:spPr>
        <p:txBody>
          <a:bodyPr wrap="none" rtlCol="0">
            <a:spAutoFit/>
          </a:bodyPr>
          <a:lstStyle/>
          <a:p>
            <a:r>
              <a:rPr lang="en-US" dirty="0" smtClean="0"/>
              <a:t>write</a:t>
            </a:r>
            <a:endParaRPr lang="en-US" dirty="0"/>
          </a:p>
        </p:txBody>
      </p:sp>
      <p:sp>
        <p:nvSpPr>
          <p:cNvPr id="9" name="TextBox 8"/>
          <p:cNvSpPr txBox="1"/>
          <p:nvPr/>
        </p:nvSpPr>
        <p:spPr>
          <a:xfrm>
            <a:off x="5908431" y="6057899"/>
            <a:ext cx="609654" cy="369332"/>
          </a:xfrm>
          <a:prstGeom prst="rect">
            <a:avLst/>
          </a:prstGeom>
          <a:noFill/>
        </p:spPr>
        <p:txBody>
          <a:bodyPr wrap="none" rtlCol="0">
            <a:spAutoFit/>
          </a:bodyPr>
          <a:lstStyle/>
          <a:p>
            <a:r>
              <a:rPr lang="en-US" dirty="0" smtClean="0"/>
              <a:t>read</a:t>
            </a:r>
            <a:endParaRPr lang="en-US" dirty="0"/>
          </a:p>
        </p:txBody>
      </p:sp>
    </p:spTree>
    <p:extLst>
      <p:ext uri="{BB962C8B-B14F-4D97-AF65-F5344CB8AC3E}">
        <p14:creationId xmlns:p14="http://schemas.microsoft.com/office/powerpoint/2010/main" val="16628705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73020"/>
            <a:ext cx="11670278" cy="461665"/>
          </a:xfrm>
          <a:prstGeom prst="rect">
            <a:avLst/>
          </a:prstGeom>
          <a:noFill/>
        </p:spPr>
        <p:txBody>
          <a:bodyPr wrap="square" rtlCol="0">
            <a:spAutoFit/>
          </a:bodyPr>
          <a:lstStyle/>
          <a:p>
            <a:pPr algn="ctr"/>
            <a:r>
              <a:rPr lang="en-US" sz="2400" dirty="0" smtClean="0"/>
              <a:t>SVN: status</a:t>
            </a:r>
          </a:p>
        </p:txBody>
      </p:sp>
      <p:sp>
        <p:nvSpPr>
          <p:cNvPr id="3" name="Rectangle 2"/>
          <p:cNvSpPr/>
          <p:nvPr/>
        </p:nvSpPr>
        <p:spPr>
          <a:xfrm>
            <a:off x="588884" y="3334143"/>
            <a:ext cx="6799029" cy="1477328"/>
          </a:xfrm>
          <a:prstGeom prst="rect">
            <a:avLst/>
          </a:prstGeom>
        </p:spPr>
        <p:txBody>
          <a:bodyPr wrap="square">
            <a:spAutoFit/>
          </a:bodyPr>
          <a:lstStyle/>
          <a:p>
            <a:r>
              <a:rPr lang="en-US" dirty="0"/>
              <a:t>/</a:t>
            </a:r>
            <a:r>
              <a:rPr lang="en-US" dirty="0" err="1"/>
              <a:t>sciclone</a:t>
            </a:r>
            <a:r>
              <a:rPr lang="en-US" dirty="0"/>
              <a:t>/home10/</a:t>
            </a:r>
            <a:r>
              <a:rPr lang="en-US" dirty="0" err="1"/>
              <a:t>yinglong</a:t>
            </a:r>
            <a:r>
              <a:rPr lang="en-US" dirty="0"/>
              <a:t>/SCHISM/</a:t>
            </a:r>
            <a:r>
              <a:rPr lang="en-US" dirty="0" err="1"/>
              <a:t>svn</a:t>
            </a:r>
            <a:r>
              <a:rPr lang="en-US" dirty="0"/>
              <a:t>/trunk% </a:t>
            </a:r>
            <a:r>
              <a:rPr lang="en-US" dirty="0" err="1"/>
              <a:t>svn</a:t>
            </a:r>
            <a:r>
              <a:rPr lang="en-US" dirty="0"/>
              <a:t> status -u .</a:t>
            </a:r>
          </a:p>
          <a:p>
            <a:r>
              <a:rPr lang="en-US" dirty="0"/>
              <a:t>?                    </a:t>
            </a:r>
            <a:r>
              <a:rPr lang="en-US" dirty="0" err="1"/>
              <a:t>mk</a:t>
            </a:r>
            <a:r>
              <a:rPr lang="en-US" dirty="0"/>
              <a:t>/</a:t>
            </a:r>
            <a:r>
              <a:rPr lang="en-US" dirty="0" err="1"/>
              <a:t>Make.defs.local</a:t>
            </a:r>
            <a:endParaRPr lang="en-US" dirty="0"/>
          </a:p>
          <a:p>
            <a:r>
              <a:rPr lang="en-US" dirty="0"/>
              <a:t>M       *     4731   </a:t>
            </a:r>
            <a:r>
              <a:rPr lang="en-US" dirty="0" err="1"/>
              <a:t>mk</a:t>
            </a:r>
            <a:r>
              <a:rPr lang="en-US" dirty="0"/>
              <a:t>/</a:t>
            </a:r>
            <a:r>
              <a:rPr lang="en-US" dirty="0" err="1"/>
              <a:t>include_modules</a:t>
            </a:r>
            <a:endParaRPr lang="en-US" dirty="0"/>
          </a:p>
          <a:p>
            <a:r>
              <a:rPr lang="en-US" dirty="0"/>
              <a:t>        </a:t>
            </a:r>
            <a:r>
              <a:rPr lang="en-US" dirty="0" smtClean="0"/>
              <a:t>   *     </a:t>
            </a:r>
            <a:r>
              <a:rPr lang="en-US" dirty="0"/>
              <a:t>4731   </a:t>
            </a:r>
            <a:r>
              <a:rPr lang="en-US" dirty="0" err="1" smtClean="0"/>
              <a:t>src</a:t>
            </a:r>
            <a:r>
              <a:rPr lang="en-US" dirty="0" smtClean="0"/>
              <a:t>/</a:t>
            </a:r>
            <a:r>
              <a:rPr lang="en-US" dirty="0" err="1" smtClean="0"/>
              <a:t>Fabm</a:t>
            </a:r>
            <a:r>
              <a:rPr lang="en-US" dirty="0" smtClean="0"/>
              <a:t>/fabm_schism.F90</a:t>
            </a:r>
          </a:p>
          <a:p>
            <a:r>
              <a:rPr lang="en-US" dirty="0" smtClean="0"/>
              <a:t>M                   </a:t>
            </a:r>
            <a:r>
              <a:rPr lang="en-US" dirty="0" err="1" smtClean="0"/>
              <a:t>src</a:t>
            </a:r>
            <a:r>
              <a:rPr lang="en-US" dirty="0" smtClean="0"/>
              <a:t>/schism_init.F90 </a:t>
            </a:r>
            <a:endParaRPr lang="en-US" dirty="0"/>
          </a:p>
        </p:txBody>
      </p:sp>
      <p:sp>
        <p:nvSpPr>
          <p:cNvPr id="2" name="TextBox 1"/>
          <p:cNvSpPr txBox="1"/>
          <p:nvPr/>
        </p:nvSpPr>
        <p:spPr>
          <a:xfrm>
            <a:off x="588884" y="1067623"/>
            <a:ext cx="6799029" cy="1477328"/>
          </a:xfrm>
          <a:prstGeom prst="rect">
            <a:avLst/>
          </a:prstGeom>
          <a:noFill/>
        </p:spPr>
        <p:txBody>
          <a:bodyPr wrap="square" rtlCol="0">
            <a:spAutoFit/>
          </a:bodyPr>
          <a:lstStyle/>
          <a:p>
            <a:pPr marL="285750" indent="-285750">
              <a:buFont typeface="Arial" panose="020B0604020202020204" pitchFamily="34" charset="0"/>
              <a:buChar char="•"/>
            </a:pPr>
            <a:r>
              <a:rPr lang="en-US" dirty="0"/>
              <a:t>Revision: Each time the repository accepts a commit, this creates a new state of the </a:t>
            </a:r>
            <a:r>
              <a:rPr lang="en-US" dirty="0" smtClean="0"/>
              <a:t>file system </a:t>
            </a:r>
            <a:r>
              <a:rPr lang="en-US" dirty="0"/>
              <a:t>tree, called a revision. Each revision is assigned a unique natural number, one greater than the number assigned to the previous </a:t>
            </a:r>
            <a:r>
              <a:rPr lang="en-US" dirty="0" smtClean="0"/>
              <a:t>revision</a:t>
            </a:r>
          </a:p>
          <a:p>
            <a:pPr marL="285750" indent="-285750">
              <a:buFont typeface="Arial" panose="020B0604020202020204" pitchFamily="34" charset="0"/>
              <a:buChar char="•"/>
            </a:pPr>
            <a:r>
              <a:rPr lang="en-US" dirty="0" smtClean="0"/>
              <a:t>Revision # is global (i.e. for entire repo)</a:t>
            </a:r>
            <a:endParaRPr lang="en-US" dirty="0"/>
          </a:p>
        </p:txBody>
      </p:sp>
      <p:sp>
        <p:nvSpPr>
          <p:cNvPr id="5" name="TextBox 4"/>
          <p:cNvSpPr txBox="1"/>
          <p:nvPr/>
        </p:nvSpPr>
        <p:spPr>
          <a:xfrm>
            <a:off x="9179547" y="2544951"/>
            <a:ext cx="2348143" cy="369332"/>
          </a:xfrm>
          <a:prstGeom prst="rect">
            <a:avLst/>
          </a:prstGeom>
          <a:noFill/>
        </p:spPr>
        <p:txBody>
          <a:bodyPr wrap="none" rtlCol="0">
            <a:spAutoFit/>
          </a:bodyPr>
          <a:lstStyle/>
          <a:p>
            <a:r>
              <a:rPr lang="en-US" b="1" dirty="0" smtClean="0"/>
              <a:t>Revisions (‘snapshots’)</a:t>
            </a:r>
            <a:endParaRPr lang="en-US" b="1" dirty="0"/>
          </a:p>
        </p:txBody>
      </p:sp>
      <p:grpSp>
        <p:nvGrpSpPr>
          <p:cNvPr id="7" name="Group 6"/>
          <p:cNvGrpSpPr/>
          <p:nvPr/>
        </p:nvGrpSpPr>
        <p:grpSpPr>
          <a:xfrm>
            <a:off x="7858125" y="3132140"/>
            <a:ext cx="4333875" cy="3284294"/>
            <a:chOff x="7718546" y="3490546"/>
            <a:chExt cx="4333875" cy="3284294"/>
          </a:xfrm>
        </p:grpSpPr>
        <p:pic>
          <p:nvPicPr>
            <p:cNvPr id="8" name="Picture 7"/>
            <p:cNvPicPr>
              <a:picLocks noChangeAspect="1"/>
            </p:cNvPicPr>
            <p:nvPr/>
          </p:nvPicPr>
          <p:blipFill>
            <a:blip r:embed="rId3"/>
            <a:stretch>
              <a:fillRect/>
            </a:stretch>
          </p:blipFill>
          <p:spPr>
            <a:xfrm>
              <a:off x="7718546" y="3564915"/>
              <a:ext cx="4333875" cy="3209925"/>
            </a:xfrm>
            <a:prstGeom prst="rect">
              <a:avLst/>
            </a:prstGeom>
          </p:spPr>
        </p:pic>
        <p:sp>
          <p:nvSpPr>
            <p:cNvPr id="9" name="Rectangle 8"/>
            <p:cNvSpPr/>
            <p:nvPr/>
          </p:nvSpPr>
          <p:spPr>
            <a:xfrm>
              <a:off x="8853854" y="3490546"/>
              <a:ext cx="949569" cy="2620108"/>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189468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6907"/>
            <a:ext cx="11670278" cy="461665"/>
          </a:xfrm>
          <a:prstGeom prst="rect">
            <a:avLst/>
          </a:prstGeom>
          <a:noFill/>
        </p:spPr>
        <p:txBody>
          <a:bodyPr wrap="square" rtlCol="0">
            <a:spAutoFit/>
          </a:bodyPr>
          <a:lstStyle/>
          <a:p>
            <a:pPr algn="ctr"/>
            <a:r>
              <a:rPr lang="en-US" sz="2400" dirty="0" smtClean="0"/>
              <a:t>SVN: status </a:t>
            </a:r>
          </a:p>
        </p:txBody>
      </p:sp>
      <p:sp>
        <p:nvSpPr>
          <p:cNvPr id="3" name="Rectangle 2"/>
          <p:cNvSpPr/>
          <p:nvPr/>
        </p:nvSpPr>
        <p:spPr>
          <a:xfrm>
            <a:off x="171778" y="475982"/>
            <a:ext cx="11888337" cy="5632311"/>
          </a:xfrm>
          <a:prstGeom prst="rect">
            <a:avLst/>
          </a:prstGeom>
        </p:spPr>
        <p:txBody>
          <a:bodyPr wrap="square">
            <a:spAutoFit/>
          </a:bodyPr>
          <a:lstStyle/>
          <a:p>
            <a:pPr marL="285750" indent="-285750">
              <a:buFont typeface="Arial" panose="020B0604020202020204" pitchFamily="34" charset="0"/>
              <a:buChar char="•"/>
            </a:pPr>
            <a:r>
              <a:rPr lang="en-US" dirty="0" err="1" smtClean="0"/>
              <a:t>Svn</a:t>
            </a:r>
            <a:r>
              <a:rPr lang="en-US" dirty="0" smtClean="0"/>
              <a:t> will compare your working copy with repo and </a:t>
            </a:r>
            <a:r>
              <a:rPr lang="en-US" dirty="0"/>
              <a:t>tell which of the following four states a working file is in</a:t>
            </a:r>
            <a:r>
              <a:rPr lang="en-US" dirty="0" smtClean="0"/>
              <a:t>:</a:t>
            </a:r>
            <a:endParaRPr lang="en-US" dirty="0"/>
          </a:p>
          <a:p>
            <a:pPr marL="742950" lvl="1" indent="-285750">
              <a:buFont typeface="Arial" panose="020B0604020202020204" pitchFamily="34" charset="0"/>
              <a:buChar char="•"/>
            </a:pPr>
            <a:r>
              <a:rPr lang="en-US" dirty="0"/>
              <a:t>Unchanged, and current</a:t>
            </a:r>
          </a:p>
          <a:p>
            <a:pPr lvl="1"/>
            <a:r>
              <a:rPr lang="en-US" dirty="0"/>
              <a:t>The file is unchanged in the working directory, and no changes to that file have been committed to the repository since its working revision. An </a:t>
            </a:r>
            <a:r>
              <a:rPr lang="en-US" dirty="0" err="1"/>
              <a:t>svn</a:t>
            </a:r>
            <a:r>
              <a:rPr lang="en-US" dirty="0"/>
              <a:t> commit of the file will do nothing, and an </a:t>
            </a:r>
            <a:r>
              <a:rPr lang="en-US" dirty="0" err="1"/>
              <a:t>svn</a:t>
            </a:r>
            <a:r>
              <a:rPr lang="en-US" dirty="0"/>
              <a:t> update of the file will do </a:t>
            </a:r>
            <a:r>
              <a:rPr lang="en-US" dirty="0" smtClean="0"/>
              <a:t>nothing</a:t>
            </a: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Locally changed, and current</a:t>
            </a:r>
          </a:p>
          <a:p>
            <a:pPr lvl="1"/>
            <a:r>
              <a:rPr lang="en-US" dirty="0"/>
              <a:t>The file has been changed in the working directory, and no changes to that file have been committed to the repository since you last updated. There are local changes that have not been committed to the repository; thus an </a:t>
            </a:r>
            <a:r>
              <a:rPr lang="en-US" dirty="0" err="1"/>
              <a:t>svn</a:t>
            </a:r>
            <a:r>
              <a:rPr lang="en-US" dirty="0"/>
              <a:t> commit of the file will succeed in publishing your changes, and an </a:t>
            </a:r>
            <a:r>
              <a:rPr lang="en-US" dirty="0" err="1"/>
              <a:t>svn</a:t>
            </a:r>
            <a:r>
              <a:rPr lang="en-US" dirty="0"/>
              <a:t> update of the file will do </a:t>
            </a:r>
            <a:r>
              <a:rPr lang="en-US" dirty="0" smtClean="0"/>
              <a:t>nothing</a:t>
            </a: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Unchanged, and out of date</a:t>
            </a:r>
          </a:p>
          <a:p>
            <a:pPr lvl="1"/>
            <a:r>
              <a:rPr lang="en-US" dirty="0"/>
              <a:t>The file has not been changed in the working directory, but it has been changed in the repository. The file should eventually be updated in order to make it current with the latest public revision. An </a:t>
            </a:r>
            <a:r>
              <a:rPr lang="en-US" dirty="0" err="1"/>
              <a:t>svn</a:t>
            </a:r>
            <a:r>
              <a:rPr lang="en-US" dirty="0"/>
              <a:t> commit of the file will do nothing, and an </a:t>
            </a:r>
            <a:r>
              <a:rPr lang="en-US" dirty="0" err="1"/>
              <a:t>svn</a:t>
            </a:r>
            <a:r>
              <a:rPr lang="en-US" dirty="0"/>
              <a:t> update of the file will fold the latest changes into your working </a:t>
            </a:r>
            <a:r>
              <a:rPr lang="en-US" dirty="0" smtClean="0"/>
              <a:t>copy</a:t>
            </a: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Locally changed, and out of </a:t>
            </a:r>
            <a:r>
              <a:rPr lang="en-US" dirty="0" smtClean="0"/>
              <a:t>date (you are bad and lazy; </a:t>
            </a:r>
            <a:r>
              <a:rPr lang="en-US" dirty="0"/>
              <a:t>k</a:t>
            </a:r>
            <a:r>
              <a:rPr lang="en-US" dirty="0" smtClean="0"/>
              <a:t>eep up!)</a:t>
            </a:r>
            <a:endParaRPr lang="en-US" dirty="0"/>
          </a:p>
          <a:p>
            <a:pPr lvl="1"/>
            <a:r>
              <a:rPr lang="en-US" dirty="0"/>
              <a:t>The file has been changed both in the working directory and in the repository. An </a:t>
            </a:r>
            <a:r>
              <a:rPr lang="en-US" dirty="0" err="1"/>
              <a:t>svn</a:t>
            </a:r>
            <a:r>
              <a:rPr lang="en-US" dirty="0"/>
              <a:t> commit of the file will fail with an “out-of-date” error. The file should be updated first; an </a:t>
            </a:r>
            <a:r>
              <a:rPr lang="en-US" dirty="0" err="1"/>
              <a:t>svn</a:t>
            </a:r>
            <a:r>
              <a:rPr lang="en-US" dirty="0"/>
              <a:t> update command will attempt to merge the public changes with the local changes. If Subversion can't complete the merge in a plausible way automatically, it leaves it to the user to resolve the </a:t>
            </a:r>
            <a:r>
              <a:rPr lang="en-US" dirty="0" smtClean="0">
                <a:solidFill>
                  <a:srgbClr val="FF0000"/>
                </a:solidFill>
              </a:rPr>
              <a:t>conflict</a:t>
            </a:r>
            <a:endParaRPr lang="en-US" dirty="0">
              <a:solidFill>
                <a:srgbClr val="FF0000"/>
              </a:solidFill>
            </a:endParaRPr>
          </a:p>
        </p:txBody>
      </p:sp>
    </p:spTree>
    <p:extLst>
      <p:ext uri="{BB962C8B-B14F-4D97-AF65-F5344CB8AC3E}">
        <p14:creationId xmlns:p14="http://schemas.microsoft.com/office/powerpoint/2010/main" val="4184656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16605"/>
            <a:ext cx="11670278" cy="461665"/>
          </a:xfrm>
          <a:prstGeom prst="rect">
            <a:avLst/>
          </a:prstGeom>
          <a:noFill/>
        </p:spPr>
        <p:txBody>
          <a:bodyPr wrap="square" rtlCol="0">
            <a:spAutoFit/>
          </a:bodyPr>
          <a:lstStyle/>
          <a:p>
            <a:pPr algn="ctr"/>
            <a:r>
              <a:rPr lang="en-US" sz="2400" dirty="0" smtClean="0"/>
              <a:t>SVN: basic mode</a:t>
            </a:r>
          </a:p>
        </p:txBody>
      </p:sp>
      <p:sp>
        <p:nvSpPr>
          <p:cNvPr id="3" name="Rectangle 2"/>
          <p:cNvSpPr/>
          <p:nvPr/>
        </p:nvSpPr>
        <p:spPr>
          <a:xfrm>
            <a:off x="489794" y="381554"/>
            <a:ext cx="10492509" cy="6740307"/>
          </a:xfrm>
          <a:prstGeom prst="rect">
            <a:avLst/>
          </a:prstGeom>
        </p:spPr>
        <p:txBody>
          <a:bodyPr wrap="square">
            <a:spAutoFit/>
          </a:bodyPr>
          <a:lstStyle/>
          <a:p>
            <a:pPr marL="285750" indent="-285750">
              <a:buFont typeface="Arial" panose="020B0604020202020204" pitchFamily="34" charset="0"/>
              <a:buChar char="•"/>
            </a:pPr>
            <a:r>
              <a:rPr lang="en-US" dirty="0" smtClean="0"/>
              <a:t>%</a:t>
            </a:r>
            <a:r>
              <a:rPr lang="en-US" dirty="0" err="1" smtClean="0"/>
              <a:t>whoami</a:t>
            </a:r>
            <a:endParaRPr lang="en-US" dirty="0" smtClean="0"/>
          </a:p>
          <a:p>
            <a:r>
              <a:rPr lang="en-US" dirty="0" err="1" smtClean="0"/>
              <a:t>yinglong</a:t>
            </a:r>
            <a:endParaRPr lang="en-US" dirty="0" smtClean="0"/>
          </a:p>
          <a:p>
            <a:pPr marL="285750" indent="-285750">
              <a:buFont typeface="Arial" panose="020B0604020202020204" pitchFamily="34" charset="0"/>
              <a:buChar char="•"/>
            </a:pPr>
            <a:r>
              <a:rPr lang="en-US" dirty="0" smtClean="0"/>
              <a:t>%</a:t>
            </a:r>
            <a:r>
              <a:rPr lang="en-US" dirty="0" err="1" smtClean="0"/>
              <a:t>svn</a:t>
            </a:r>
            <a:r>
              <a:rPr lang="en-US" dirty="0" smtClean="0"/>
              <a:t> co </a:t>
            </a:r>
            <a:r>
              <a:rPr lang="en-US" dirty="0" smtClean="0">
                <a:hlinkClick r:id="rId3"/>
              </a:rPr>
              <a:t>https://.../</a:t>
            </a:r>
            <a:r>
              <a:rPr lang="en-US" dirty="0" err="1" smtClean="0">
                <a:hlinkClick r:id="rId3"/>
              </a:rPr>
              <a:t>foo.c</a:t>
            </a:r>
            <a:r>
              <a:rPr lang="en-US" dirty="0" smtClean="0"/>
              <a:t>  (checkout a copy of </a:t>
            </a:r>
            <a:r>
              <a:rPr lang="en-US" dirty="0" err="1" smtClean="0"/>
              <a:t>foo.c</a:t>
            </a:r>
            <a:r>
              <a:rPr lang="en-US" dirty="0" smtClean="0"/>
              <a:t> from repo and bring it to version control)</a:t>
            </a:r>
          </a:p>
          <a:p>
            <a:r>
              <a:rPr lang="en-US" dirty="0"/>
              <a:t>A    </a:t>
            </a:r>
            <a:r>
              <a:rPr lang="en-US" dirty="0" err="1" smtClean="0"/>
              <a:t>foo.c</a:t>
            </a:r>
            <a:endParaRPr lang="en-US" dirty="0"/>
          </a:p>
          <a:p>
            <a:r>
              <a:rPr lang="en-US" dirty="0"/>
              <a:t>Checked out revision 56</a:t>
            </a:r>
            <a:endParaRPr lang="en-US" dirty="0" smtClean="0"/>
          </a:p>
          <a:p>
            <a:pPr marL="285750" indent="-285750">
              <a:buFont typeface="Arial" panose="020B0604020202020204" pitchFamily="34" charset="0"/>
              <a:buChar char="•"/>
            </a:pPr>
            <a:r>
              <a:rPr lang="en-US" dirty="0" err="1"/>
              <a:t>f</a:t>
            </a:r>
            <a:r>
              <a:rPr lang="en-US" dirty="0" err="1" smtClean="0"/>
              <a:t>oo.c</a:t>
            </a:r>
            <a:r>
              <a:rPr lang="en-US" dirty="0" smtClean="0"/>
              <a:t> is now your own working copy! </a:t>
            </a:r>
          </a:p>
          <a:p>
            <a:pPr marL="285750" indent="-285750">
              <a:buFont typeface="Arial" panose="020B0604020202020204" pitchFamily="34" charset="0"/>
              <a:buChar char="•"/>
            </a:pPr>
            <a:r>
              <a:rPr lang="en-US" dirty="0" smtClean="0"/>
              <a:t>Edit it and test</a:t>
            </a:r>
          </a:p>
          <a:p>
            <a:pPr marL="285750" indent="-285750">
              <a:buFont typeface="Arial" panose="020B0604020202020204" pitchFamily="34" charset="0"/>
              <a:buChar char="•"/>
            </a:pPr>
            <a:r>
              <a:rPr lang="en-US" dirty="0" smtClean="0"/>
              <a:t>When ready to ‘publish’, commit it</a:t>
            </a:r>
          </a:p>
          <a:p>
            <a:r>
              <a:rPr lang="en-US" dirty="0"/>
              <a:t> </a:t>
            </a:r>
            <a:r>
              <a:rPr lang="en-US" dirty="0" smtClean="0"/>
              <a:t> %</a:t>
            </a:r>
            <a:r>
              <a:rPr lang="en-US" dirty="0" err="1" smtClean="0"/>
              <a:t>svn</a:t>
            </a:r>
            <a:r>
              <a:rPr lang="en-US" dirty="0" smtClean="0"/>
              <a:t> ci </a:t>
            </a:r>
            <a:r>
              <a:rPr lang="en-US" dirty="0" err="1" smtClean="0"/>
              <a:t>foo.c</a:t>
            </a:r>
            <a:r>
              <a:rPr lang="en-US" dirty="0" smtClean="0"/>
              <a:t> –m “work on </a:t>
            </a:r>
            <a:r>
              <a:rPr lang="en-US" dirty="0" err="1" smtClean="0"/>
              <a:t>foo.c</a:t>
            </a:r>
            <a:r>
              <a:rPr lang="en-US" dirty="0" smtClean="0"/>
              <a:t>”</a:t>
            </a:r>
            <a:endParaRPr lang="en-US" dirty="0"/>
          </a:p>
          <a:p>
            <a:r>
              <a:rPr lang="en-US" dirty="0"/>
              <a:t> Sending        </a:t>
            </a:r>
            <a:r>
              <a:rPr lang="en-US" dirty="0" err="1" smtClean="0"/>
              <a:t>foo.c</a:t>
            </a:r>
            <a:endParaRPr lang="en-US" dirty="0"/>
          </a:p>
          <a:p>
            <a:r>
              <a:rPr lang="en-US" dirty="0"/>
              <a:t>Transmitting file data .</a:t>
            </a:r>
          </a:p>
          <a:p>
            <a:r>
              <a:rPr lang="en-US" dirty="0"/>
              <a:t>Committed revision </a:t>
            </a:r>
            <a:r>
              <a:rPr lang="en-US" dirty="0" smtClean="0"/>
              <a:t>59.   &lt;-why not 57?</a:t>
            </a:r>
          </a:p>
          <a:p>
            <a:pPr marL="285750" indent="-285750">
              <a:buFont typeface="Arial" panose="020B0604020202020204" pitchFamily="34" charset="0"/>
              <a:buChar char="•"/>
            </a:pPr>
            <a:r>
              <a:rPr lang="en-US" dirty="0" smtClean="0"/>
              <a:t>Now everyone who has access to repo knows you have changed </a:t>
            </a:r>
            <a:r>
              <a:rPr lang="en-US" dirty="0" err="1" smtClean="0"/>
              <a:t>foo.c</a:t>
            </a:r>
            <a:r>
              <a:rPr lang="en-US" dirty="0" smtClean="0"/>
              <a:t>. They may want to merge their own copy with this ‘official’ version</a:t>
            </a:r>
          </a:p>
          <a:p>
            <a:r>
              <a:rPr lang="en-US" dirty="0"/>
              <a:t> </a:t>
            </a:r>
            <a:r>
              <a:rPr lang="en-US" dirty="0" smtClean="0"/>
              <a:t>  %</a:t>
            </a:r>
            <a:r>
              <a:rPr lang="en-US" dirty="0" err="1" smtClean="0"/>
              <a:t>whoami</a:t>
            </a:r>
            <a:endParaRPr lang="en-US" dirty="0" smtClean="0"/>
          </a:p>
          <a:p>
            <a:r>
              <a:rPr lang="en-US" dirty="0" smtClean="0"/>
              <a:t>   </a:t>
            </a:r>
            <a:r>
              <a:rPr lang="en-US" dirty="0" err="1"/>
              <a:t>f</a:t>
            </a:r>
            <a:r>
              <a:rPr lang="en-US" dirty="0" err="1" smtClean="0"/>
              <a:t>eiye</a:t>
            </a:r>
            <a:endParaRPr lang="en-US" dirty="0" smtClean="0"/>
          </a:p>
          <a:p>
            <a:r>
              <a:rPr lang="en-US" dirty="0" smtClean="0"/>
              <a:t>  %</a:t>
            </a:r>
            <a:r>
              <a:rPr lang="en-US" dirty="0" err="1" smtClean="0"/>
              <a:t>svn</a:t>
            </a:r>
            <a:r>
              <a:rPr lang="en-US" dirty="0" smtClean="0"/>
              <a:t> up</a:t>
            </a:r>
          </a:p>
          <a:p>
            <a:r>
              <a:rPr lang="en-US" dirty="0" smtClean="0"/>
              <a:t>  Updating </a:t>
            </a:r>
            <a:r>
              <a:rPr lang="en-US" dirty="0"/>
              <a:t>'.':</a:t>
            </a:r>
          </a:p>
          <a:p>
            <a:r>
              <a:rPr lang="en-US" dirty="0" smtClean="0"/>
              <a:t>  U    </a:t>
            </a:r>
            <a:r>
              <a:rPr lang="en-US" dirty="0" err="1" smtClean="0"/>
              <a:t>foo.c</a:t>
            </a:r>
            <a:endParaRPr lang="en-US" dirty="0"/>
          </a:p>
          <a:p>
            <a:r>
              <a:rPr lang="en-US" dirty="0" smtClean="0"/>
              <a:t>  Updated </a:t>
            </a:r>
            <a:r>
              <a:rPr lang="en-US" dirty="0"/>
              <a:t>to revision </a:t>
            </a:r>
            <a:r>
              <a:rPr lang="en-US" dirty="0" smtClean="0"/>
              <a:t>59.</a:t>
            </a:r>
          </a:p>
          <a:p>
            <a:pPr marL="285750" indent="-285750">
              <a:buFont typeface="Arial" panose="020B0604020202020204" pitchFamily="34" charset="0"/>
              <a:buChar char="•"/>
            </a:pPr>
            <a:r>
              <a:rPr lang="en-US" dirty="0" smtClean="0"/>
              <a:t>Now both users are ‘in sync’ with each other and with repo</a:t>
            </a:r>
          </a:p>
          <a:p>
            <a:pPr marL="285750" indent="-285750">
              <a:buFont typeface="Arial" panose="020B0604020202020204" pitchFamily="34" charset="0"/>
              <a:buChar char="•"/>
            </a:pPr>
            <a:r>
              <a:rPr lang="en-US" dirty="0" smtClean="0"/>
              <a:t>In general, it’s a good practice for all users to remain in sync (even for highly experimental work; more on branching later)</a:t>
            </a:r>
          </a:p>
          <a:p>
            <a:r>
              <a:rPr lang="en-US" dirty="0"/>
              <a:t> </a:t>
            </a:r>
            <a:r>
              <a:rPr lang="en-US" dirty="0" smtClean="0"/>
              <a:t> </a:t>
            </a:r>
            <a:endParaRPr lang="en-US" dirty="0"/>
          </a:p>
        </p:txBody>
      </p:sp>
    </p:spTree>
    <p:extLst>
      <p:ext uri="{BB962C8B-B14F-4D97-AF65-F5344CB8AC3E}">
        <p14:creationId xmlns:p14="http://schemas.microsoft.com/office/powerpoint/2010/main" val="36379905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1670278" cy="461665"/>
          </a:xfrm>
          <a:prstGeom prst="rect">
            <a:avLst/>
          </a:prstGeom>
          <a:noFill/>
        </p:spPr>
        <p:txBody>
          <a:bodyPr wrap="square" rtlCol="0">
            <a:spAutoFit/>
          </a:bodyPr>
          <a:lstStyle/>
          <a:p>
            <a:pPr algn="ctr"/>
            <a:r>
              <a:rPr lang="en-US" sz="2400" dirty="0" smtClean="0"/>
              <a:t>SVN: commands</a:t>
            </a:r>
          </a:p>
        </p:txBody>
      </p:sp>
      <p:sp>
        <p:nvSpPr>
          <p:cNvPr id="3" name="Rectangle 2"/>
          <p:cNvSpPr/>
          <p:nvPr/>
        </p:nvSpPr>
        <p:spPr>
          <a:xfrm>
            <a:off x="120518" y="292378"/>
            <a:ext cx="11898567" cy="6740307"/>
          </a:xfrm>
          <a:prstGeom prst="rect">
            <a:avLst/>
          </a:prstGeom>
        </p:spPr>
        <p:txBody>
          <a:bodyPr wrap="square">
            <a:spAutoFit/>
          </a:bodyPr>
          <a:lstStyle/>
          <a:p>
            <a:r>
              <a:rPr lang="en-US" sz="1600" dirty="0" smtClean="0"/>
              <a:t>%</a:t>
            </a:r>
            <a:r>
              <a:rPr lang="en-US" sz="1600" dirty="0" err="1" smtClean="0"/>
              <a:t>pwd</a:t>
            </a:r>
            <a:endParaRPr lang="en-US" sz="1600" dirty="0" smtClean="0"/>
          </a:p>
          <a:p>
            <a:r>
              <a:rPr lang="en-US" sz="1600" dirty="0"/>
              <a:t>/</a:t>
            </a:r>
            <a:r>
              <a:rPr lang="en-US" sz="1600" dirty="0" err="1" smtClean="0"/>
              <a:t>sciclone</a:t>
            </a:r>
            <a:r>
              <a:rPr lang="en-US" sz="1600" dirty="0" smtClean="0"/>
              <a:t>/home10/</a:t>
            </a:r>
            <a:r>
              <a:rPr lang="en-US" sz="1600" dirty="0" err="1" smtClean="0"/>
              <a:t>yinglong</a:t>
            </a:r>
            <a:r>
              <a:rPr lang="en-US" sz="1600" dirty="0" smtClean="0"/>
              <a:t>/SCHISM/</a:t>
            </a:r>
            <a:r>
              <a:rPr lang="en-US" sz="1600" dirty="0" err="1" smtClean="0"/>
              <a:t>svn</a:t>
            </a:r>
            <a:r>
              <a:rPr lang="en-US" sz="1600" dirty="0" smtClean="0"/>
              <a:t>/</a:t>
            </a:r>
          </a:p>
          <a:p>
            <a:r>
              <a:rPr lang="en-US" sz="1600" dirty="0" smtClean="0"/>
              <a:t>%</a:t>
            </a:r>
            <a:r>
              <a:rPr lang="en-US" sz="1600" dirty="0" err="1" smtClean="0"/>
              <a:t>svn</a:t>
            </a:r>
            <a:r>
              <a:rPr lang="en-US" sz="1600" dirty="0" smtClean="0"/>
              <a:t> ls </a:t>
            </a:r>
            <a:r>
              <a:rPr lang="en-US" sz="1600" dirty="0"/>
              <a:t>$</a:t>
            </a:r>
            <a:r>
              <a:rPr lang="en-US" sz="1600" dirty="0" smtClean="0"/>
              <a:t>SCH_SVN</a:t>
            </a:r>
          </a:p>
          <a:p>
            <a:r>
              <a:rPr lang="en-US" sz="1600" dirty="0"/>
              <a:t>%</a:t>
            </a:r>
            <a:r>
              <a:rPr lang="en-US" sz="1600" dirty="0" err="1" smtClean="0"/>
              <a:t>svn</a:t>
            </a:r>
            <a:r>
              <a:rPr lang="en-US" sz="1600" dirty="0" smtClean="0"/>
              <a:t> co $SCH_SVN/trunk </a:t>
            </a:r>
          </a:p>
          <a:p>
            <a:r>
              <a:rPr lang="en-US" sz="1600" dirty="0" smtClean="0"/>
              <a:t>%</a:t>
            </a:r>
            <a:r>
              <a:rPr lang="en-US" sz="1600" dirty="0" err="1" smtClean="0"/>
              <a:t>svn</a:t>
            </a:r>
            <a:r>
              <a:rPr lang="en-US" sz="1600" dirty="0" smtClean="0"/>
              <a:t> up (update to get others’ commits)  (repo master is usually in charge of gatekeeping) </a:t>
            </a:r>
          </a:p>
          <a:p>
            <a:r>
              <a:rPr lang="en-US" sz="1600" dirty="0" smtClean="0"/>
              <a:t>%cd trunk; (do your own editing/changes)</a:t>
            </a:r>
          </a:p>
          <a:p>
            <a:r>
              <a:rPr lang="en-US" sz="1600" dirty="0" smtClean="0"/>
              <a:t>%</a:t>
            </a:r>
            <a:r>
              <a:rPr lang="en-US" sz="1600" dirty="0" err="1" smtClean="0"/>
              <a:t>svn</a:t>
            </a:r>
            <a:r>
              <a:rPr lang="en-US" sz="1600" dirty="0" smtClean="0"/>
              <a:t> status –u . (good to check status for all changes before ci!)</a:t>
            </a:r>
          </a:p>
          <a:p>
            <a:r>
              <a:rPr lang="en-US" sz="1600" dirty="0" smtClean="0"/>
              <a:t>%</a:t>
            </a:r>
            <a:r>
              <a:rPr lang="en-US" sz="1600" dirty="0" err="1" smtClean="0"/>
              <a:t>svn</a:t>
            </a:r>
            <a:r>
              <a:rPr lang="en-US" sz="1600" dirty="0" smtClean="0"/>
              <a:t> ci  (publish all your changes in trunk; note I’ve set default commit editor as vi in my .</a:t>
            </a:r>
            <a:r>
              <a:rPr lang="en-US" sz="1600" dirty="0" err="1" smtClean="0"/>
              <a:t>cshrc</a:t>
            </a:r>
            <a:r>
              <a:rPr lang="en-US" sz="1600" dirty="0" smtClean="0"/>
              <a:t>)</a:t>
            </a:r>
          </a:p>
          <a:p>
            <a:r>
              <a:rPr lang="en-US" sz="1600" dirty="0" smtClean="0"/>
              <a:t>%</a:t>
            </a:r>
            <a:r>
              <a:rPr lang="en-US" sz="1600" dirty="0" err="1" smtClean="0"/>
              <a:t>svn</a:t>
            </a:r>
            <a:r>
              <a:rPr lang="en-US" sz="1600" dirty="0" smtClean="0"/>
              <a:t> log (examine previous commit messages)</a:t>
            </a:r>
          </a:p>
          <a:p>
            <a:r>
              <a:rPr lang="en-US" sz="1600" dirty="0" smtClean="0"/>
              <a:t>%</a:t>
            </a:r>
            <a:r>
              <a:rPr lang="en-US" sz="1600" dirty="0" err="1" smtClean="0"/>
              <a:t>svn</a:t>
            </a:r>
            <a:r>
              <a:rPr lang="en-US" sz="1600" dirty="0" smtClean="0"/>
              <a:t> diff … (look at differences between working copy and repo, or even 2 versions of repo)</a:t>
            </a:r>
          </a:p>
          <a:p>
            <a:endParaRPr lang="en-US" sz="1600" dirty="0"/>
          </a:p>
          <a:p>
            <a:r>
              <a:rPr lang="en-US" sz="1600" dirty="0" smtClean="0"/>
              <a:t>Now branching off (for your dev work)</a:t>
            </a:r>
          </a:p>
          <a:p>
            <a:r>
              <a:rPr lang="en-US" sz="1600" dirty="0"/>
              <a:t>%</a:t>
            </a:r>
            <a:r>
              <a:rPr lang="en-US" sz="1600" dirty="0" err="1"/>
              <a:t>svn</a:t>
            </a:r>
            <a:r>
              <a:rPr lang="en-US" sz="1600" dirty="0"/>
              <a:t> </a:t>
            </a:r>
            <a:r>
              <a:rPr lang="en-US" sz="1600" dirty="0" err="1"/>
              <a:t>cp</a:t>
            </a:r>
            <a:r>
              <a:rPr lang="en-US" sz="1600" dirty="0"/>
              <a:t> </a:t>
            </a:r>
            <a:r>
              <a:rPr lang="en-US" sz="1600" dirty="0" smtClean="0"/>
              <a:t>   $SCH_SVN/trunk/     $SCH_SVN/branches/branch1</a:t>
            </a:r>
            <a:endParaRPr lang="en-US" sz="1600" dirty="0"/>
          </a:p>
          <a:p>
            <a:r>
              <a:rPr lang="en-US" sz="1600" dirty="0"/>
              <a:t>   </a:t>
            </a:r>
            <a:r>
              <a:rPr lang="en-US" sz="1600" dirty="0" err="1" smtClean="0"/>
              <a:t>svn</a:t>
            </a:r>
            <a:r>
              <a:rPr lang="en-US" sz="1600" dirty="0" smtClean="0"/>
              <a:t> </a:t>
            </a:r>
            <a:r>
              <a:rPr lang="en-US" sz="1600" dirty="0"/>
              <a:t>co $</a:t>
            </a:r>
            <a:r>
              <a:rPr lang="en-US" sz="1600" dirty="0" smtClean="0"/>
              <a:t>SCH_SVN/branches/branch1 (get a local copy so you cam work on it</a:t>
            </a:r>
            <a:endParaRPr lang="en-US" sz="1600" dirty="0"/>
          </a:p>
          <a:p>
            <a:r>
              <a:rPr lang="en-US" sz="1600" dirty="0"/>
              <a:t>    ....</a:t>
            </a:r>
          </a:p>
          <a:p>
            <a:r>
              <a:rPr lang="en-US" sz="1600" dirty="0"/>
              <a:t>    </a:t>
            </a:r>
            <a:r>
              <a:rPr lang="en-US" sz="1600" dirty="0" err="1" smtClean="0"/>
              <a:t>svn</a:t>
            </a:r>
            <a:r>
              <a:rPr lang="en-US" sz="1600" dirty="0"/>
              <a:t> merge -r 100:101 $</a:t>
            </a:r>
            <a:r>
              <a:rPr lang="en-US" sz="1600" dirty="0" smtClean="0"/>
              <a:t>SCH_SVN/trunk/   (merge the differences of 2 releases in trunk to branch, so branch and trunk are in sync)</a:t>
            </a:r>
          </a:p>
          <a:p>
            <a:endParaRPr lang="en-US" sz="1600" dirty="0" smtClean="0"/>
          </a:p>
          <a:p>
            <a:r>
              <a:rPr lang="en-US" sz="1600" dirty="0" smtClean="0"/>
              <a:t>After you are happy with branch, merge it back to trunk and close out the branch   </a:t>
            </a:r>
          </a:p>
          <a:p>
            <a:r>
              <a:rPr lang="en-US" sz="1600" dirty="0" smtClean="0"/>
              <a:t>   cd </a:t>
            </a:r>
            <a:r>
              <a:rPr lang="en-US" sz="1600" dirty="0"/>
              <a:t>../trunk</a:t>
            </a:r>
            <a:r>
              <a:rPr lang="en-US" sz="1600" dirty="0" smtClean="0"/>
              <a:t>/</a:t>
            </a:r>
          </a:p>
          <a:p>
            <a:r>
              <a:rPr lang="en-US" sz="1600" dirty="0"/>
              <a:t>   </a:t>
            </a:r>
            <a:r>
              <a:rPr lang="en-US" sz="1600" dirty="0" err="1"/>
              <a:t>svn</a:t>
            </a:r>
            <a:r>
              <a:rPr lang="en-US" sz="1600" dirty="0"/>
              <a:t> merge --reintegrate $</a:t>
            </a:r>
            <a:r>
              <a:rPr lang="en-US" sz="1600" dirty="0" smtClean="0"/>
              <a:t>SCH_SVN/branches/branch1</a:t>
            </a:r>
          </a:p>
          <a:p>
            <a:r>
              <a:rPr lang="en-US" sz="1600" dirty="0"/>
              <a:t> </a:t>
            </a:r>
            <a:r>
              <a:rPr lang="en-US" sz="1600" dirty="0" smtClean="0"/>
              <a:t>  </a:t>
            </a:r>
            <a:r>
              <a:rPr lang="en-US" sz="1600" dirty="0" err="1" smtClean="0"/>
              <a:t>svn</a:t>
            </a:r>
            <a:r>
              <a:rPr lang="en-US" sz="1600" dirty="0" smtClean="0"/>
              <a:t> ci</a:t>
            </a:r>
            <a:endParaRPr lang="en-US" sz="1600" dirty="0"/>
          </a:p>
          <a:p>
            <a:r>
              <a:rPr lang="en-US" sz="1600" dirty="0"/>
              <a:t>   </a:t>
            </a:r>
            <a:r>
              <a:rPr lang="en-US" sz="1600" dirty="0" err="1"/>
              <a:t>svn</a:t>
            </a:r>
            <a:r>
              <a:rPr lang="en-US" sz="1600" dirty="0"/>
              <a:t> delete $</a:t>
            </a:r>
            <a:r>
              <a:rPr lang="en-US" sz="1600" dirty="0" smtClean="0"/>
              <a:t>SCH_SVN/branches/branch1</a:t>
            </a:r>
          </a:p>
          <a:p>
            <a:endParaRPr lang="en-US" sz="1600" dirty="0"/>
          </a:p>
          <a:p>
            <a:r>
              <a:rPr lang="en-US" sz="1600" dirty="0" smtClean="0"/>
              <a:t>Caveat</a:t>
            </a:r>
          </a:p>
          <a:p>
            <a:pPr marL="285750" indent="-285750">
              <a:buFont typeface="Arial" panose="020B0604020202020204" pitchFamily="34" charset="0"/>
              <a:buChar char="•"/>
            </a:pPr>
            <a:r>
              <a:rPr lang="en-US" sz="1600" dirty="0" err="1"/>
              <a:t>s</a:t>
            </a:r>
            <a:r>
              <a:rPr lang="en-US" sz="1600" dirty="0" err="1" smtClean="0"/>
              <a:t>vn</a:t>
            </a:r>
            <a:r>
              <a:rPr lang="en-US" sz="1600" dirty="0" smtClean="0"/>
              <a:t> is sensitive to </a:t>
            </a:r>
            <a:r>
              <a:rPr lang="en-US" sz="1600" dirty="0" err="1" smtClean="0"/>
              <a:t>dir</a:t>
            </a:r>
            <a:r>
              <a:rPr lang="en-US" sz="1600" dirty="0" smtClean="0"/>
              <a:t> tree so try not to mess with the </a:t>
            </a:r>
            <a:r>
              <a:rPr lang="en-US" sz="1600" dirty="0" err="1" smtClean="0"/>
              <a:t>dir</a:t>
            </a:r>
            <a:r>
              <a:rPr lang="en-US" sz="1600" dirty="0" smtClean="0"/>
              <a:t> structure.</a:t>
            </a:r>
          </a:p>
          <a:p>
            <a:pPr marL="285750" indent="-285750">
              <a:buFont typeface="Arial" panose="020B0604020202020204" pitchFamily="34" charset="0"/>
              <a:buChar char="•"/>
            </a:pPr>
            <a:r>
              <a:rPr lang="en-US" sz="1600" dirty="0" smtClean="0"/>
              <a:t>If you have to rename/change </a:t>
            </a:r>
            <a:r>
              <a:rPr lang="en-US" sz="1600" dirty="0" err="1" smtClean="0"/>
              <a:t>dir</a:t>
            </a:r>
            <a:r>
              <a:rPr lang="en-US" sz="1600" dirty="0" smtClean="0"/>
              <a:t> </a:t>
            </a:r>
            <a:r>
              <a:rPr lang="en-US" sz="1600" dirty="0" err="1" smtClean="0"/>
              <a:t>struc</a:t>
            </a:r>
            <a:r>
              <a:rPr lang="en-US" sz="1600" dirty="0" smtClean="0"/>
              <a:t>, better use </a:t>
            </a:r>
            <a:r>
              <a:rPr lang="en-US" sz="1600" dirty="0" err="1" smtClean="0"/>
              <a:t>svn</a:t>
            </a:r>
            <a:r>
              <a:rPr lang="en-US" sz="1600" dirty="0" smtClean="0"/>
              <a:t> </a:t>
            </a:r>
            <a:r>
              <a:rPr lang="en-US" sz="1600" dirty="0" err="1" smtClean="0"/>
              <a:t>cp</a:t>
            </a:r>
            <a:r>
              <a:rPr lang="en-US" sz="1600" dirty="0"/>
              <a:t> </a:t>
            </a:r>
            <a:r>
              <a:rPr lang="en-US" sz="1600" dirty="0" smtClean="0"/>
              <a:t>to work directly on repo (not working copy) and then re-check out from repo</a:t>
            </a:r>
          </a:p>
          <a:p>
            <a:pPr marL="285750" indent="-285750">
              <a:buFont typeface="Arial" panose="020B0604020202020204" pitchFamily="34" charset="0"/>
              <a:buChar char="•"/>
            </a:pPr>
            <a:r>
              <a:rPr lang="en-US" sz="1600" dirty="0" smtClean="0"/>
              <a:t>When conflicts occur, you have to resolve it yourself – you can avoid a lot of pain by staying in sync!</a:t>
            </a:r>
            <a:endParaRPr lang="en-US" sz="1600" dirty="0"/>
          </a:p>
        </p:txBody>
      </p:sp>
    </p:spTree>
    <p:extLst>
      <p:ext uri="{BB962C8B-B14F-4D97-AF65-F5344CB8AC3E}">
        <p14:creationId xmlns:p14="http://schemas.microsoft.com/office/powerpoint/2010/main" val="1785997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11670278" cy="461665"/>
          </a:xfrm>
          <a:prstGeom prst="rect">
            <a:avLst/>
          </a:prstGeom>
          <a:noFill/>
        </p:spPr>
        <p:txBody>
          <a:bodyPr wrap="square" rtlCol="0">
            <a:spAutoFit/>
          </a:bodyPr>
          <a:lstStyle/>
          <a:p>
            <a:pPr algn="ctr"/>
            <a:r>
              <a:rPr lang="en-US" sz="2400" dirty="0" smtClean="0"/>
              <a:t>SVN: exercise</a:t>
            </a:r>
          </a:p>
        </p:txBody>
      </p:sp>
      <p:sp>
        <p:nvSpPr>
          <p:cNvPr id="3" name="Rectangle 2"/>
          <p:cNvSpPr/>
          <p:nvPr/>
        </p:nvSpPr>
        <p:spPr>
          <a:xfrm>
            <a:off x="5023695" y="1171609"/>
            <a:ext cx="2528898" cy="338554"/>
          </a:xfrm>
          <a:prstGeom prst="rect">
            <a:avLst/>
          </a:prstGeom>
        </p:spPr>
        <p:txBody>
          <a:bodyPr wrap="square">
            <a:spAutoFit/>
          </a:bodyPr>
          <a:lstStyle/>
          <a:p>
            <a:r>
              <a:rPr lang="en-US" sz="1600" dirty="0"/>
              <a:t>$SCH_SVN/drill2/</a:t>
            </a:r>
          </a:p>
        </p:txBody>
      </p:sp>
    </p:spTree>
    <p:extLst>
      <p:ext uri="{BB962C8B-B14F-4D97-AF65-F5344CB8AC3E}">
        <p14:creationId xmlns:p14="http://schemas.microsoft.com/office/powerpoint/2010/main" val="3670585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Set up environment</a:t>
            </a:r>
            <a:endParaRPr lang="en-US" sz="2400" b="1" dirty="0"/>
          </a:p>
        </p:txBody>
      </p:sp>
      <p:sp>
        <p:nvSpPr>
          <p:cNvPr id="6" name="TextBox 5"/>
          <p:cNvSpPr txBox="1"/>
          <p:nvPr/>
        </p:nvSpPr>
        <p:spPr>
          <a:xfrm>
            <a:off x="117498" y="578198"/>
            <a:ext cx="11670278"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Login files</a:t>
            </a:r>
          </a:p>
          <a:p>
            <a:pPr marL="742950" lvl="1" indent="-285750">
              <a:buFont typeface="Arial" panose="020B0604020202020204" pitchFamily="34" charset="0"/>
              <a:buChar char="•"/>
            </a:pPr>
            <a:r>
              <a:rPr lang="en-US" sz="2000" i="1" dirty="0" smtClean="0"/>
              <a:t>.</a:t>
            </a:r>
            <a:r>
              <a:rPr lang="en-US" sz="2000" i="1" dirty="0" err="1" smtClean="0"/>
              <a:t>cshrc</a:t>
            </a:r>
            <a:r>
              <a:rPr lang="en-US" sz="2000" i="1" dirty="0" smtClean="0"/>
              <a:t> </a:t>
            </a:r>
            <a:r>
              <a:rPr lang="en-US" sz="2000" dirty="0" smtClean="0"/>
              <a:t>or</a:t>
            </a:r>
            <a:r>
              <a:rPr lang="en-US" sz="2000" i="1" dirty="0" smtClean="0"/>
              <a:t> .</a:t>
            </a:r>
            <a:r>
              <a:rPr lang="en-US" sz="2000" i="1" dirty="0" err="1" smtClean="0"/>
              <a:t>bashrc</a:t>
            </a:r>
            <a:r>
              <a:rPr lang="en-US" sz="2000" dirty="0" smtClean="0"/>
              <a:t>: invoked after every </a:t>
            </a:r>
            <a:r>
              <a:rPr lang="en-US" sz="2000" dirty="0"/>
              <a:t>successful </a:t>
            </a:r>
            <a:r>
              <a:rPr lang="en-US" sz="2000" dirty="0" smtClean="0"/>
              <a:t>login; you can put your favorite </a:t>
            </a:r>
            <a:r>
              <a:rPr lang="en-US" sz="2000" dirty="0" err="1" smtClean="0"/>
              <a:t>cmd’s</a:t>
            </a:r>
            <a:r>
              <a:rPr lang="en-US" sz="2000" dirty="0" smtClean="0"/>
              <a:t>, aliases </a:t>
            </a:r>
            <a:r>
              <a:rPr lang="en-US" sz="2000" dirty="0" err="1" smtClean="0"/>
              <a:t>etc</a:t>
            </a:r>
            <a:r>
              <a:rPr lang="en-US" sz="2000" dirty="0" smtClean="0"/>
              <a:t> here</a:t>
            </a:r>
            <a:endParaRPr lang="en-US" sz="2000" dirty="0"/>
          </a:p>
          <a:p>
            <a:pPr marL="742950" lvl="1" indent="-285750">
              <a:buFont typeface="Arial" panose="020B0604020202020204" pitchFamily="34" charset="0"/>
              <a:buChar char="•"/>
            </a:pPr>
            <a:r>
              <a:rPr lang="en-US" sz="2000" i="1" dirty="0" smtClean="0"/>
              <a:t>.login</a:t>
            </a:r>
            <a:r>
              <a:rPr lang="en-US" sz="2000" dirty="0" smtClean="0"/>
              <a:t>: only invoked during first successful login</a:t>
            </a:r>
          </a:p>
          <a:p>
            <a:pPr marL="742950" lvl="1" indent="-285750">
              <a:buFont typeface="Arial" panose="020B0604020202020204" pitchFamily="34" charset="0"/>
              <a:buChar char="•"/>
            </a:pPr>
            <a:r>
              <a:rPr lang="en-US" sz="2000" dirty="0" smtClean="0"/>
              <a:t>Others: .</a:t>
            </a:r>
            <a:r>
              <a:rPr lang="en-US" sz="2000" dirty="0" err="1" smtClean="0"/>
              <a:t>Xauthority</a:t>
            </a:r>
            <a:r>
              <a:rPr lang="en-US" sz="2000" dirty="0" smtClean="0"/>
              <a:t>, .</a:t>
            </a:r>
            <a:r>
              <a:rPr lang="en-US" sz="2000" dirty="0" err="1" smtClean="0"/>
              <a:t>ssh</a:t>
            </a:r>
            <a:r>
              <a:rPr lang="en-US" sz="2000" dirty="0" smtClean="0"/>
              <a:t>,…</a:t>
            </a:r>
          </a:p>
          <a:p>
            <a:pPr marL="285750" indent="-285750">
              <a:buFont typeface="Arial" panose="020B0604020202020204" pitchFamily="34" charset="0"/>
              <a:buChar char="•"/>
            </a:pPr>
            <a:r>
              <a:rPr lang="en-US" sz="2000" dirty="0" smtClean="0"/>
              <a:t>Important root </a:t>
            </a:r>
            <a:r>
              <a:rPr lang="en-US" sz="2000" dirty="0" err="1" smtClean="0"/>
              <a:t>dir</a:t>
            </a:r>
            <a:r>
              <a:rPr lang="en-US" sz="2000" dirty="0" smtClean="0"/>
              <a:t>: /bin (or </a:t>
            </a:r>
            <a:r>
              <a:rPr lang="en-US" sz="2000" dirty="0" err="1" smtClean="0"/>
              <a:t>dirs</a:t>
            </a:r>
            <a:r>
              <a:rPr lang="en-US" sz="2000" dirty="0" smtClean="0"/>
              <a:t> that contain ‘bin’)</a:t>
            </a:r>
          </a:p>
          <a:p>
            <a:pPr marL="742950" lvl="1" indent="-285750">
              <a:buFont typeface="Arial" panose="020B0604020202020204" pitchFamily="34" charset="0"/>
              <a:buChar char="•"/>
            </a:pPr>
            <a:r>
              <a:rPr lang="en-US" sz="2000" dirty="0"/>
              <a:t>When you want the system to execute a command, you almost never have to give the full path to that </a:t>
            </a:r>
            <a:r>
              <a:rPr lang="en-US" sz="2000" dirty="0" smtClean="0"/>
              <a:t>command. Why so?</a:t>
            </a:r>
          </a:p>
          <a:p>
            <a:r>
              <a:rPr lang="en-US" sz="2000" dirty="0"/>
              <a:t>e.g.: [yinglong@comet-ln3 ~]$ ls /bin</a:t>
            </a:r>
          </a:p>
          <a:p>
            <a:r>
              <a:rPr lang="en-US" sz="2000" dirty="0"/>
              <a:t>arch    </a:t>
            </a:r>
            <a:r>
              <a:rPr lang="en-US" sz="2000" dirty="0" smtClean="0"/>
              <a:t>   </a:t>
            </a:r>
            <a:r>
              <a:rPr lang="en-US" sz="2000" dirty="0" err="1"/>
              <a:t>dbus-uuidgen</a:t>
            </a:r>
            <a:r>
              <a:rPr lang="en-US" sz="2000" dirty="0"/>
              <a:t>   </a:t>
            </a:r>
            <a:r>
              <a:rPr lang="en-US" sz="2000" dirty="0" err="1"/>
              <a:t>iptables</a:t>
            </a:r>
            <a:r>
              <a:rPr lang="en-US" sz="2000" dirty="0"/>
              <a:t>-xml    </a:t>
            </a:r>
            <a:r>
              <a:rPr lang="en-US" sz="2000" dirty="0" smtClean="0"/>
              <a:t> </a:t>
            </a:r>
            <a:r>
              <a:rPr lang="en-US" sz="2000" dirty="0">
                <a:solidFill>
                  <a:srgbClr val="FF0000"/>
                </a:solidFill>
              </a:rPr>
              <a:t>mv</a:t>
            </a:r>
            <a:r>
              <a:rPr lang="en-US" sz="2000" dirty="0"/>
              <a:t>   </a:t>
            </a:r>
            <a:r>
              <a:rPr lang="en-US" sz="2000" dirty="0" smtClean="0"/>
              <a:t>   sort  </a:t>
            </a:r>
            <a:r>
              <a:rPr lang="en-US" sz="2000" dirty="0" err="1" smtClean="0"/>
              <a:t>awk</a:t>
            </a:r>
            <a:r>
              <a:rPr lang="en-US" sz="2000" dirty="0" smtClean="0"/>
              <a:t>         </a:t>
            </a:r>
            <a:r>
              <a:rPr lang="en-US" sz="2000" dirty="0" err="1"/>
              <a:t>dd</a:t>
            </a:r>
            <a:r>
              <a:rPr lang="en-US" sz="2000" dirty="0"/>
              <a:t> </a:t>
            </a:r>
            <a:r>
              <a:rPr lang="en-US" sz="2000" dirty="0" smtClean="0"/>
              <a:t>  </a:t>
            </a:r>
            <a:r>
              <a:rPr lang="en-US" sz="2000" dirty="0"/>
              <a:t>iptables-xml-1.4.7     </a:t>
            </a:r>
            <a:r>
              <a:rPr lang="en-US" sz="2000" dirty="0" err="1" smtClean="0"/>
              <a:t>nano</a:t>
            </a:r>
            <a:r>
              <a:rPr lang="en-US" sz="2000" dirty="0" smtClean="0"/>
              <a:t>   sty   </a:t>
            </a:r>
            <a:r>
              <a:rPr lang="en-US" sz="2000" dirty="0" err="1" smtClean="0"/>
              <a:t>basename</a:t>
            </a:r>
            <a:r>
              <a:rPr lang="en-US" sz="2000" dirty="0" smtClean="0"/>
              <a:t>    </a:t>
            </a:r>
            <a:r>
              <a:rPr lang="en-US" sz="2000" dirty="0" err="1"/>
              <a:t>df</a:t>
            </a:r>
            <a:r>
              <a:rPr lang="en-US" sz="2000" dirty="0"/>
              <a:t>             </a:t>
            </a:r>
            <a:r>
              <a:rPr lang="en-US" sz="2000" dirty="0" err="1"/>
              <a:t>kbd_mode</a:t>
            </a:r>
            <a:r>
              <a:rPr lang="en-US" sz="2000" dirty="0"/>
              <a:t>    </a:t>
            </a:r>
            <a:r>
              <a:rPr lang="en-US" sz="2000" dirty="0" smtClean="0"/>
              <a:t> </a:t>
            </a:r>
            <a:r>
              <a:rPr lang="en-US" sz="2000" dirty="0" err="1"/>
              <a:t>netstat</a:t>
            </a:r>
            <a:r>
              <a:rPr lang="en-US" sz="2000" dirty="0"/>
              <a:t> </a:t>
            </a:r>
            <a:r>
              <a:rPr lang="en-US" sz="2000" dirty="0" smtClean="0"/>
              <a:t>  </a:t>
            </a:r>
            <a:r>
              <a:rPr lang="en-US" sz="2000" dirty="0" err="1" smtClean="0"/>
              <a:t>su</a:t>
            </a:r>
            <a:r>
              <a:rPr lang="en-US" sz="2000" dirty="0"/>
              <a:t> </a:t>
            </a:r>
            <a:r>
              <a:rPr lang="en-US" sz="2000" dirty="0" smtClean="0"/>
              <a:t> bash    </a:t>
            </a:r>
            <a:r>
              <a:rPr lang="en-US" sz="2000" dirty="0" err="1"/>
              <a:t>dmesg</a:t>
            </a:r>
            <a:r>
              <a:rPr lang="en-US" sz="2000" dirty="0"/>
              <a:t>    </a:t>
            </a:r>
            <a:r>
              <a:rPr lang="en-US" sz="2000" dirty="0" err="1" smtClean="0"/>
              <a:t>keyctl</a:t>
            </a:r>
            <a:r>
              <a:rPr lang="en-US" sz="2000" dirty="0" smtClean="0"/>
              <a:t>     nice  sync  </a:t>
            </a:r>
            <a:r>
              <a:rPr lang="en-US" sz="2000" dirty="0" smtClean="0">
                <a:solidFill>
                  <a:srgbClr val="FF0000"/>
                </a:solidFill>
              </a:rPr>
              <a:t>cat</a:t>
            </a:r>
            <a:r>
              <a:rPr lang="en-US" sz="2000" dirty="0" smtClean="0"/>
              <a:t>  </a:t>
            </a:r>
            <a:r>
              <a:rPr lang="en-US" sz="2000" dirty="0" err="1"/>
              <a:t>dnsdomainname</a:t>
            </a:r>
            <a:r>
              <a:rPr lang="en-US" sz="2000" dirty="0"/>
              <a:t>  </a:t>
            </a:r>
            <a:r>
              <a:rPr lang="en-US" sz="2000" dirty="0">
                <a:solidFill>
                  <a:srgbClr val="FF0000"/>
                </a:solidFill>
              </a:rPr>
              <a:t>kill</a:t>
            </a:r>
            <a:r>
              <a:rPr lang="en-US" sz="2000" dirty="0"/>
              <a:t> </a:t>
            </a:r>
            <a:r>
              <a:rPr lang="en-US" sz="2000" dirty="0" smtClean="0"/>
              <a:t>  </a:t>
            </a:r>
            <a:r>
              <a:rPr lang="en-US" sz="2000" dirty="0" err="1"/>
              <a:t>nisdomainname</a:t>
            </a:r>
            <a:r>
              <a:rPr lang="en-US" sz="2000" dirty="0"/>
              <a:t>    </a:t>
            </a:r>
            <a:r>
              <a:rPr lang="en-US" sz="2000" dirty="0">
                <a:solidFill>
                  <a:srgbClr val="FF0000"/>
                </a:solidFill>
              </a:rPr>
              <a:t>tar</a:t>
            </a:r>
          </a:p>
          <a:p>
            <a:r>
              <a:rPr lang="en-US" sz="2000" dirty="0" err="1"/>
              <a:t>cgclassify</a:t>
            </a:r>
            <a:r>
              <a:rPr lang="en-US" sz="2000" dirty="0"/>
              <a:t>    </a:t>
            </a:r>
            <a:r>
              <a:rPr lang="en-US" sz="2000" dirty="0" smtClean="0"/>
              <a:t>  </a:t>
            </a:r>
            <a:r>
              <a:rPr lang="en-US" sz="2000" dirty="0" err="1"/>
              <a:t>domainname</a:t>
            </a:r>
            <a:r>
              <a:rPr lang="en-US" sz="2000" dirty="0"/>
              <a:t>     </a:t>
            </a:r>
            <a:r>
              <a:rPr lang="en-US" sz="2000" dirty="0" err="1"/>
              <a:t>ksh</a:t>
            </a:r>
            <a:r>
              <a:rPr lang="en-US" sz="2000" dirty="0"/>
              <a:t> </a:t>
            </a:r>
            <a:r>
              <a:rPr lang="en-US" sz="2000" dirty="0" smtClean="0"/>
              <a:t>  </a:t>
            </a:r>
            <a:r>
              <a:rPr lang="en-US" sz="2000" dirty="0" smtClean="0">
                <a:solidFill>
                  <a:srgbClr val="FF0000"/>
                </a:solidFill>
              </a:rPr>
              <a:t>ping</a:t>
            </a:r>
            <a:r>
              <a:rPr lang="en-US" sz="2000" dirty="0" smtClean="0"/>
              <a:t>   </a:t>
            </a:r>
            <a:r>
              <a:rPr lang="en-US" sz="2000" dirty="0" err="1" smtClean="0"/>
              <a:t>taskset</a:t>
            </a:r>
            <a:r>
              <a:rPr lang="en-US" sz="2000" dirty="0"/>
              <a:t> </a:t>
            </a:r>
            <a:r>
              <a:rPr lang="en-US" sz="2000" dirty="0" err="1" smtClean="0"/>
              <a:t>cgcreate</a:t>
            </a:r>
            <a:r>
              <a:rPr lang="en-US" sz="2000" dirty="0" smtClean="0"/>
              <a:t>    </a:t>
            </a:r>
            <a:r>
              <a:rPr lang="en-US" sz="2000" dirty="0" err="1" smtClean="0"/>
              <a:t>dumpkeys</a:t>
            </a:r>
            <a:r>
              <a:rPr lang="en-US" sz="2000" dirty="0" smtClean="0"/>
              <a:t>   ksh93  ping6  </a:t>
            </a:r>
            <a:r>
              <a:rPr lang="en-US" sz="2000" dirty="0" err="1"/>
              <a:t>tcsh</a:t>
            </a:r>
            <a:endParaRPr lang="en-US" sz="2000" dirty="0"/>
          </a:p>
          <a:p>
            <a:r>
              <a:rPr lang="en-US" sz="2000" dirty="0" err="1"/>
              <a:t>cgdelete</a:t>
            </a:r>
            <a:r>
              <a:rPr lang="en-US" sz="2000" dirty="0"/>
              <a:t>  </a:t>
            </a:r>
            <a:r>
              <a:rPr lang="en-US" sz="2000" dirty="0" smtClean="0"/>
              <a:t> </a:t>
            </a:r>
            <a:r>
              <a:rPr lang="en-US" sz="2000" dirty="0" smtClean="0">
                <a:solidFill>
                  <a:srgbClr val="FF0000"/>
                </a:solidFill>
              </a:rPr>
              <a:t>echo</a:t>
            </a:r>
            <a:r>
              <a:rPr lang="en-US" sz="2000" dirty="0" smtClean="0"/>
              <a:t>    </a:t>
            </a:r>
            <a:r>
              <a:rPr lang="en-US" sz="2000" dirty="0"/>
              <a:t>link  </a:t>
            </a:r>
            <a:r>
              <a:rPr lang="en-US" sz="2000" dirty="0" smtClean="0"/>
              <a:t> </a:t>
            </a:r>
            <a:r>
              <a:rPr lang="en-US" sz="2000" dirty="0" err="1"/>
              <a:t>plymouth</a:t>
            </a:r>
            <a:r>
              <a:rPr lang="en-US" sz="2000" dirty="0"/>
              <a:t>  </a:t>
            </a:r>
            <a:r>
              <a:rPr lang="en-US" sz="2000" dirty="0" smtClean="0"/>
              <a:t>  touch  </a:t>
            </a:r>
            <a:r>
              <a:rPr lang="en-US" sz="2000" dirty="0" err="1" smtClean="0"/>
              <a:t>chgrp</a:t>
            </a:r>
            <a:r>
              <a:rPr lang="en-US" sz="2000" dirty="0" smtClean="0"/>
              <a:t>     </a:t>
            </a:r>
            <a:r>
              <a:rPr lang="en-US" sz="2000" dirty="0"/>
              <a:t>false          </a:t>
            </a:r>
            <a:r>
              <a:rPr lang="en-US" sz="2000" b="1" dirty="0">
                <a:solidFill>
                  <a:srgbClr val="FF0000"/>
                </a:solidFill>
              </a:rPr>
              <a:t>ls</a:t>
            </a:r>
            <a:r>
              <a:rPr lang="en-US" sz="2000" dirty="0"/>
              <a:t>        </a:t>
            </a:r>
            <a:r>
              <a:rPr lang="en-US" sz="2000" dirty="0" smtClean="0"/>
              <a:t>    </a:t>
            </a:r>
            <a:r>
              <a:rPr lang="en-US" sz="2000" dirty="0"/>
              <a:t>red              </a:t>
            </a:r>
            <a:r>
              <a:rPr lang="en-US" sz="2000" dirty="0" smtClean="0"/>
              <a:t>true     </a:t>
            </a:r>
            <a:r>
              <a:rPr lang="en-US" sz="2000" dirty="0" err="1" smtClean="0">
                <a:solidFill>
                  <a:srgbClr val="FF0000"/>
                </a:solidFill>
              </a:rPr>
              <a:t>cp</a:t>
            </a:r>
            <a:endParaRPr lang="en-US" sz="2000" dirty="0" smtClean="0"/>
          </a:p>
          <a:p>
            <a:pPr marL="285750" indent="-285750">
              <a:buFont typeface="Arial" panose="020B0604020202020204" pitchFamily="34" charset="0"/>
              <a:buChar char="•"/>
            </a:pPr>
            <a:r>
              <a:rPr lang="en-US" sz="2000" dirty="0" smtClean="0"/>
              <a:t>Environment variables: </a:t>
            </a:r>
            <a:r>
              <a:rPr lang="en-US" sz="2000" dirty="0" err="1" smtClean="0"/>
              <a:t>env</a:t>
            </a:r>
            <a:r>
              <a:rPr lang="en-US" sz="2000" dirty="0" smtClean="0"/>
              <a:t> (list all)</a:t>
            </a:r>
          </a:p>
          <a:p>
            <a:pPr marL="742950" lvl="1" indent="-285750">
              <a:buFont typeface="Arial" panose="020B0604020202020204" pitchFamily="34" charset="0"/>
              <a:buChar char="•"/>
            </a:pPr>
            <a:r>
              <a:rPr lang="en-US" sz="2000" dirty="0" smtClean="0"/>
              <a:t>Start with a ‘$’</a:t>
            </a:r>
          </a:p>
        </p:txBody>
      </p:sp>
    </p:spTree>
    <p:extLst>
      <p:ext uri="{BB962C8B-B14F-4D97-AF65-F5344CB8AC3E}">
        <p14:creationId xmlns:p14="http://schemas.microsoft.com/office/powerpoint/2010/main" val="2178242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Set up environment</a:t>
            </a:r>
            <a:endParaRPr lang="en-US" sz="2400" b="1" dirty="0"/>
          </a:p>
        </p:txBody>
      </p:sp>
      <p:sp>
        <p:nvSpPr>
          <p:cNvPr id="6" name="TextBox 5"/>
          <p:cNvSpPr txBox="1"/>
          <p:nvPr/>
        </p:nvSpPr>
        <p:spPr>
          <a:xfrm>
            <a:off x="193965" y="560946"/>
            <a:ext cx="11670278" cy="6186309"/>
          </a:xfrm>
          <a:prstGeom prst="rect">
            <a:avLst/>
          </a:prstGeom>
          <a:noFill/>
        </p:spPr>
        <p:txBody>
          <a:bodyPr wrap="square" rtlCol="0">
            <a:spAutoFit/>
          </a:bodyPr>
          <a:lstStyle/>
          <a:p>
            <a:pPr marL="285750" indent="-285750">
              <a:buFont typeface="Arial" panose="020B0604020202020204" pitchFamily="34" charset="0"/>
              <a:buChar char="•"/>
            </a:pPr>
            <a:r>
              <a:rPr lang="en-US" dirty="0"/>
              <a:t>So how does the shell know where to find the </a:t>
            </a:r>
            <a:r>
              <a:rPr lang="en-US" dirty="0" err="1"/>
              <a:t>cmd’s</a:t>
            </a:r>
            <a:r>
              <a:rPr lang="en-US" dirty="0"/>
              <a:t>? A special </a:t>
            </a:r>
            <a:r>
              <a:rPr lang="en-US" dirty="0" err="1"/>
              <a:t>env</a:t>
            </a:r>
            <a:r>
              <a:rPr lang="en-US" dirty="0"/>
              <a:t> </a:t>
            </a:r>
            <a:r>
              <a:rPr lang="en-US" dirty="0" err="1"/>
              <a:t>var</a:t>
            </a:r>
            <a:r>
              <a:rPr lang="en-US" dirty="0"/>
              <a:t> $PATH takes care of this</a:t>
            </a:r>
          </a:p>
          <a:p>
            <a:pPr marL="742950" lvl="1" indent="-285750">
              <a:buFont typeface="Arial" panose="020B0604020202020204" pitchFamily="34" charset="0"/>
              <a:buChar char="•"/>
            </a:pPr>
            <a:r>
              <a:rPr lang="en-US" dirty="0"/>
              <a:t>echo $PATH: </a:t>
            </a:r>
            <a:r>
              <a:rPr lang="de-DE" dirty="0"/>
              <a:t>/opt/local/bin:/usr/X11R6/bin:/usr/bin:/usr/sbin/:/bin  (note the search starts from 1st to last)</a:t>
            </a:r>
          </a:p>
          <a:p>
            <a:pPr marL="742950" lvl="1" indent="-285750">
              <a:buFont typeface="Arial" panose="020B0604020202020204" pitchFamily="34" charset="0"/>
              <a:buChar char="•"/>
            </a:pPr>
            <a:r>
              <a:rPr lang="de-DE" dirty="0"/>
              <a:t>If multiple copies of a program are found in the path, the 1st got executed</a:t>
            </a:r>
          </a:p>
          <a:p>
            <a:pPr marL="742950" lvl="1" indent="-285750">
              <a:buFont typeface="Arial" panose="020B0604020202020204" pitchFamily="34" charset="0"/>
              <a:buChar char="•"/>
            </a:pPr>
            <a:r>
              <a:rPr lang="de-DE" dirty="0"/>
              <a:t>‘which‘  cmd</a:t>
            </a:r>
          </a:p>
          <a:p>
            <a:pPr lvl="1"/>
            <a:r>
              <a:rPr lang="de-DE" dirty="0"/>
              <a:t>e.g.: which mv;   which –a mv  (find all copies)</a:t>
            </a:r>
          </a:p>
          <a:p>
            <a:pPr marL="742950" lvl="1" indent="-285750">
              <a:buFont typeface="Arial" panose="020B0604020202020204" pitchFamily="34" charset="0"/>
              <a:buChar char="•"/>
            </a:pPr>
            <a:r>
              <a:rPr lang="de-DE" dirty="0"/>
              <a:t>You can append the $PATH to easily execute your favorate customized cmd‘s from your own dir</a:t>
            </a:r>
          </a:p>
          <a:p>
            <a:pPr lvl="1"/>
            <a:r>
              <a:rPr lang="de-DE" dirty="0"/>
              <a:t>e.g.: export PATH=$</a:t>
            </a:r>
            <a:r>
              <a:rPr lang="de-DE" dirty="0" smtClean="0"/>
              <a:t>PATH:~/bin    </a:t>
            </a:r>
            <a:r>
              <a:rPr lang="de-DE" dirty="0"/>
              <a:t>(bash)</a:t>
            </a:r>
          </a:p>
          <a:p>
            <a:pPr marL="742950" lvl="1" indent="-285750">
              <a:buFont typeface="Arial" panose="020B0604020202020204" pitchFamily="34" charset="0"/>
              <a:buChar char="•"/>
            </a:pPr>
            <a:r>
              <a:rPr lang="de-DE" dirty="0"/>
              <a:t>If 2 users have different orders of paths, the same cmd may mean different things</a:t>
            </a:r>
          </a:p>
          <a:p>
            <a:pPr marL="742950" lvl="1" indent="-285750">
              <a:buFont typeface="Arial" panose="020B0604020202020204" pitchFamily="34" charset="0"/>
              <a:buChar char="•"/>
            </a:pPr>
            <a:r>
              <a:rPr lang="de-DE" dirty="0"/>
              <a:t>Avoid accidentally overwriting system cmd‘s!</a:t>
            </a:r>
          </a:p>
          <a:p>
            <a:pPr marL="285750" indent="-285750">
              <a:buFont typeface="Arial" panose="020B0604020202020204" pitchFamily="34" charset="0"/>
              <a:buChar char="•"/>
            </a:pPr>
            <a:r>
              <a:rPr lang="en-US" dirty="0"/>
              <a:t>$LD_LIBRARY_PATH – determines what libraries are available at run time; useful for HPC applications</a:t>
            </a:r>
          </a:p>
          <a:p>
            <a:pPr marL="285750" indent="-285750">
              <a:buFont typeface="Arial" panose="020B0604020202020204" pitchFamily="34" charset="0"/>
              <a:buChar char="•"/>
            </a:pPr>
            <a:r>
              <a:rPr lang="en-US" dirty="0" smtClean="0"/>
              <a:t>Some </a:t>
            </a:r>
            <a:r>
              <a:rPr lang="en-US" dirty="0"/>
              <a:t>important configuration </a:t>
            </a:r>
            <a:r>
              <a:rPr lang="en-US" dirty="0" smtClean="0"/>
              <a:t>files in </a:t>
            </a:r>
            <a:r>
              <a:rPr lang="en-US" dirty="0" err="1" smtClean="0"/>
              <a:t>etc</a:t>
            </a:r>
            <a:r>
              <a:rPr lang="en-US" dirty="0" smtClean="0"/>
              <a:t>/</a:t>
            </a:r>
          </a:p>
          <a:p>
            <a:pPr marL="742950" lvl="1" indent="-285750">
              <a:buFont typeface="Arial" panose="020B0604020202020204" pitchFamily="34" charset="0"/>
              <a:buChar char="•"/>
            </a:pPr>
            <a:r>
              <a:rPr lang="en-US" dirty="0"/>
              <a:t>a</a:t>
            </a:r>
            <a:r>
              <a:rPr lang="en-US" dirty="0" smtClean="0"/>
              <a:t>liases: mail </a:t>
            </a:r>
            <a:r>
              <a:rPr lang="en-US" dirty="0"/>
              <a:t>aliases file for use with the </a:t>
            </a:r>
            <a:r>
              <a:rPr lang="en-US" dirty="0" err="1"/>
              <a:t>Sendmail</a:t>
            </a:r>
            <a:r>
              <a:rPr lang="en-US" dirty="0"/>
              <a:t> and Postfix mail </a:t>
            </a:r>
            <a:r>
              <a:rPr lang="en-US" dirty="0" smtClean="0"/>
              <a:t>server</a:t>
            </a:r>
            <a:endParaRPr lang="en-US" dirty="0"/>
          </a:p>
          <a:p>
            <a:pPr marL="742950" lvl="1" indent="-285750">
              <a:buFont typeface="Arial" panose="020B0604020202020204" pitchFamily="34" charset="0"/>
              <a:buChar char="•"/>
            </a:pPr>
            <a:r>
              <a:rPr lang="en-US" dirty="0"/>
              <a:t>a</a:t>
            </a:r>
            <a:r>
              <a:rPr lang="en-US" dirty="0" smtClean="0"/>
              <a:t>pache: </a:t>
            </a:r>
            <a:r>
              <a:rPr lang="en-US" dirty="0" err="1"/>
              <a:t>c</a:t>
            </a:r>
            <a:r>
              <a:rPr lang="en-US" dirty="0" err="1" smtClean="0"/>
              <a:t>onfig</a:t>
            </a:r>
            <a:r>
              <a:rPr lang="en-US" dirty="0" smtClean="0"/>
              <a:t> </a:t>
            </a:r>
            <a:r>
              <a:rPr lang="en-US" dirty="0"/>
              <a:t>files for the Apache web </a:t>
            </a:r>
            <a:r>
              <a:rPr lang="en-US" dirty="0" smtClean="0"/>
              <a:t>server</a:t>
            </a:r>
            <a:endParaRPr lang="en-US" dirty="0"/>
          </a:p>
          <a:p>
            <a:pPr marL="742950" lvl="1" indent="-285750">
              <a:buFont typeface="Arial" panose="020B0604020202020204" pitchFamily="34" charset="0"/>
              <a:buChar char="•"/>
            </a:pPr>
            <a:r>
              <a:rPr lang="en-US" dirty="0" err="1"/>
              <a:t>c</a:t>
            </a:r>
            <a:r>
              <a:rPr lang="en-US" dirty="0" err="1" smtClean="0"/>
              <a:t>shrc</a:t>
            </a:r>
            <a:r>
              <a:rPr lang="en-US" dirty="0" smtClean="0"/>
              <a:t> (</a:t>
            </a:r>
            <a:r>
              <a:rPr lang="en-US" dirty="0" err="1" smtClean="0"/>
              <a:t>bashrc</a:t>
            </a:r>
            <a:r>
              <a:rPr lang="en-US" dirty="0" smtClean="0"/>
              <a:t>): system-wide </a:t>
            </a:r>
            <a:r>
              <a:rPr lang="en-US" dirty="0"/>
              <a:t>configuration file for the </a:t>
            </a:r>
            <a:r>
              <a:rPr lang="en-US" dirty="0" smtClean="0"/>
              <a:t>shell</a:t>
            </a:r>
            <a:endParaRPr lang="en-US" dirty="0"/>
          </a:p>
          <a:p>
            <a:pPr marL="742950" lvl="1" indent="-285750">
              <a:buFont typeface="Arial" panose="020B0604020202020204" pitchFamily="34" charset="0"/>
              <a:buChar char="•"/>
            </a:pPr>
            <a:r>
              <a:rPr lang="en-US" dirty="0" err="1" smtClean="0"/>
              <a:t>crontab</a:t>
            </a:r>
            <a:r>
              <a:rPr lang="en-US" dirty="0" smtClean="0"/>
              <a:t> </a:t>
            </a:r>
            <a:r>
              <a:rPr lang="en-US" dirty="0"/>
              <a:t>and the cron.* </a:t>
            </a:r>
            <a:r>
              <a:rPr lang="en-US" dirty="0" err="1" smtClean="0"/>
              <a:t>dir</a:t>
            </a:r>
            <a:r>
              <a:rPr lang="en-US" dirty="0" smtClean="0"/>
              <a:t>: </a:t>
            </a:r>
            <a:r>
              <a:rPr lang="en-US" dirty="0"/>
              <a:t>c</a:t>
            </a:r>
            <a:r>
              <a:rPr lang="en-US" dirty="0" smtClean="0"/>
              <a:t>onfiguration </a:t>
            </a:r>
            <a:r>
              <a:rPr lang="en-US" dirty="0"/>
              <a:t>of tasks that need to be executed periodically - backups, updates of the system databases, cleaning of the system, rotating logs etc</a:t>
            </a:r>
            <a:r>
              <a:rPr lang="en-US" dirty="0" smtClean="0"/>
              <a:t>.</a:t>
            </a:r>
          </a:p>
          <a:p>
            <a:pPr marL="742950" lvl="1" indent="-285750">
              <a:buFont typeface="Arial" panose="020B0604020202020204" pitchFamily="34" charset="0"/>
              <a:buChar char="•"/>
            </a:pPr>
            <a:r>
              <a:rPr lang="en-US" dirty="0"/>
              <a:t>g</a:t>
            </a:r>
            <a:r>
              <a:rPr lang="en-US" dirty="0" smtClean="0"/>
              <a:t>roup: configuration </a:t>
            </a:r>
            <a:r>
              <a:rPr lang="en-US" dirty="0"/>
              <a:t>file for user </a:t>
            </a:r>
            <a:r>
              <a:rPr lang="en-US" dirty="0" smtClean="0"/>
              <a:t>groups</a:t>
            </a:r>
          </a:p>
          <a:p>
            <a:pPr marL="742950" lvl="1" indent="-285750">
              <a:buFont typeface="Arial" panose="020B0604020202020204" pitchFamily="34" charset="0"/>
              <a:buChar char="•"/>
            </a:pPr>
            <a:r>
              <a:rPr lang="en-US" dirty="0"/>
              <a:t>h</a:t>
            </a:r>
            <a:r>
              <a:rPr lang="en-US" dirty="0" smtClean="0"/>
              <a:t>osts: A </a:t>
            </a:r>
            <a:r>
              <a:rPr lang="en-US" dirty="0"/>
              <a:t>list of machines that can be contacted using the network, but without the need for a domain name </a:t>
            </a:r>
            <a:r>
              <a:rPr lang="en-US" dirty="0" smtClean="0"/>
              <a:t>service (i.e., shorthand like hurricane instead of </a:t>
            </a:r>
            <a:r>
              <a:rPr lang="en-US" dirty="0" err="1" smtClean="0"/>
              <a:t>hurricane@sciclone</a:t>
            </a:r>
            <a:r>
              <a:rPr lang="en-US" dirty="0" smtClean="0"/>
              <a:t>....)</a:t>
            </a:r>
            <a:endParaRPr lang="en-US" dirty="0"/>
          </a:p>
          <a:p>
            <a:pPr marL="742950" lvl="1" indent="-285750">
              <a:buFont typeface="Arial" panose="020B0604020202020204" pitchFamily="34" charset="0"/>
              <a:buChar char="•"/>
            </a:pPr>
            <a:r>
              <a:rPr lang="en-US" dirty="0"/>
              <a:t>m</a:t>
            </a:r>
            <a:r>
              <a:rPr lang="en-US" dirty="0" smtClean="0"/>
              <a:t>ail: Directory </a:t>
            </a:r>
            <a:r>
              <a:rPr lang="en-US" dirty="0"/>
              <a:t>containing instructions for the behavior of the mail server</a:t>
            </a:r>
          </a:p>
          <a:p>
            <a:pPr marL="742950" lvl="1" indent="-285750">
              <a:buFont typeface="Arial" panose="020B0604020202020204" pitchFamily="34" charset="0"/>
              <a:buChar char="•"/>
            </a:pPr>
            <a:r>
              <a:rPr lang="en-US" dirty="0" smtClean="0"/>
              <a:t>X11: Settings </a:t>
            </a:r>
            <a:r>
              <a:rPr lang="en-US" dirty="0"/>
              <a:t>for the graphical server, X</a:t>
            </a:r>
            <a:endParaRPr lang="en-US" dirty="0" smtClean="0"/>
          </a:p>
          <a:p>
            <a:pPr marL="742950" lvl="1"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3978651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File and directory structure</a:t>
            </a:r>
            <a:endParaRPr lang="en-US" sz="2400" b="1" dirty="0"/>
          </a:p>
        </p:txBody>
      </p:sp>
      <p:sp>
        <p:nvSpPr>
          <p:cNvPr id="6" name="TextBox 5"/>
          <p:cNvSpPr txBox="1"/>
          <p:nvPr/>
        </p:nvSpPr>
        <p:spPr>
          <a:xfrm>
            <a:off x="249383" y="394692"/>
            <a:ext cx="11670278" cy="5909310"/>
          </a:xfrm>
          <a:prstGeom prst="rect">
            <a:avLst/>
          </a:prstGeom>
          <a:noFill/>
        </p:spPr>
        <p:txBody>
          <a:bodyPr wrap="square" rtlCol="0">
            <a:spAutoFit/>
          </a:bodyPr>
          <a:lstStyle/>
          <a:p>
            <a:pPr marL="285750" indent="-285750">
              <a:buFont typeface="Arial" panose="020B0604020202020204" pitchFamily="34" charset="0"/>
              <a:buChar char="•"/>
            </a:pPr>
            <a:r>
              <a:rPr lang="en-US" dirty="0"/>
              <a:t>Absolute pathnames begin with a slash, /, and start at the root </a:t>
            </a:r>
            <a:r>
              <a:rPr lang="en-US" dirty="0" smtClean="0"/>
              <a:t>directory</a:t>
            </a:r>
          </a:p>
          <a:p>
            <a:endParaRPr lang="en-US" dirty="0" smtClean="0"/>
          </a:p>
          <a:p>
            <a:r>
              <a:rPr lang="en-US" dirty="0" smtClean="0"/>
              <a:t>e.g</a:t>
            </a:r>
            <a:r>
              <a:rPr lang="en-US" dirty="0"/>
              <a:t>. /</a:t>
            </a:r>
            <a:r>
              <a:rPr lang="en-US" dirty="0" err="1" smtClean="0"/>
              <a:t>sciclone</a:t>
            </a:r>
            <a:r>
              <a:rPr lang="en-US" dirty="0" smtClean="0"/>
              <a:t>/home10/</a:t>
            </a:r>
            <a:r>
              <a:rPr lang="en-US" dirty="0" err="1" smtClean="0"/>
              <a:t>yinglong</a:t>
            </a:r>
            <a:r>
              <a:rPr lang="en-US" dirty="0" smtClean="0"/>
              <a:t>/vims20/CA_DWR/</a:t>
            </a:r>
            <a:endParaRPr lang="en-US" dirty="0"/>
          </a:p>
          <a:p>
            <a:pPr marL="285750" indent="-285750">
              <a:buFont typeface="Arial" panose="020B0604020202020204" pitchFamily="34" charset="0"/>
              <a:buChar char="•"/>
            </a:pPr>
            <a:r>
              <a:rPr lang="en-US" dirty="0"/>
              <a:t>A relative pathname begins with the directory you are in (commonly referred to as </a:t>
            </a:r>
            <a:r>
              <a:rPr lang="en-US" i="1" dirty="0"/>
              <a:t>working</a:t>
            </a:r>
            <a:r>
              <a:rPr lang="en-US" dirty="0"/>
              <a:t> directory</a:t>
            </a:r>
            <a:r>
              <a:rPr lang="en-US" dirty="0" smtClean="0"/>
              <a:t>), and either go up (parent, grandparent …) or down. ‘.’ is the current dir.</a:t>
            </a:r>
          </a:p>
          <a:p>
            <a:endParaRPr lang="en-US" dirty="0" smtClean="0"/>
          </a:p>
          <a:p>
            <a:r>
              <a:rPr lang="en-US" dirty="0" smtClean="0"/>
              <a:t>e.g. /</a:t>
            </a:r>
            <a:r>
              <a:rPr lang="en-US" dirty="0" err="1" smtClean="0"/>
              <a:t>sciclone</a:t>
            </a:r>
            <a:r>
              <a:rPr lang="en-US" dirty="0" smtClean="0"/>
              <a:t>/home10/</a:t>
            </a:r>
            <a:r>
              <a:rPr lang="en-US" dirty="0" err="1" smtClean="0"/>
              <a:t>yinglong</a:t>
            </a:r>
            <a:r>
              <a:rPr lang="en-US" dirty="0" smtClean="0"/>
              <a:t>/vims20/CA_DWR</a:t>
            </a:r>
            <a:r>
              <a:rPr lang="en-US" dirty="0"/>
              <a:t>% </a:t>
            </a:r>
            <a:r>
              <a:rPr lang="en-US" dirty="0" err="1"/>
              <a:t>pwd</a:t>
            </a:r>
            <a:endParaRPr lang="en-US" dirty="0"/>
          </a:p>
          <a:p>
            <a:r>
              <a:rPr lang="en-US" dirty="0"/>
              <a:t>/</a:t>
            </a:r>
            <a:r>
              <a:rPr lang="en-US" dirty="0" err="1" smtClean="0"/>
              <a:t>sciclone</a:t>
            </a:r>
            <a:r>
              <a:rPr lang="en-US" dirty="0" smtClean="0"/>
              <a:t>/data10/</a:t>
            </a:r>
            <a:r>
              <a:rPr lang="en-US" dirty="0" err="1" smtClean="0"/>
              <a:t>yinglong</a:t>
            </a:r>
            <a:r>
              <a:rPr lang="en-US" dirty="0" smtClean="0"/>
              <a:t>/vims20/CA_DWR</a:t>
            </a:r>
          </a:p>
          <a:p>
            <a:endParaRPr lang="en-US" dirty="0" smtClean="0"/>
          </a:p>
          <a:p>
            <a:r>
              <a:rPr lang="en-US" dirty="0" smtClean="0"/>
              <a:t>/</a:t>
            </a:r>
            <a:r>
              <a:rPr lang="en-US" dirty="0" err="1" smtClean="0"/>
              <a:t>sciclone</a:t>
            </a:r>
            <a:r>
              <a:rPr lang="en-US" dirty="0" smtClean="0"/>
              <a:t>/home10/</a:t>
            </a:r>
            <a:r>
              <a:rPr lang="en-US" dirty="0" err="1" smtClean="0"/>
              <a:t>yinglong</a:t>
            </a:r>
            <a:r>
              <a:rPr lang="en-US" dirty="0" smtClean="0"/>
              <a:t>/vims20/CA_DWR</a:t>
            </a:r>
            <a:r>
              <a:rPr lang="en-US" dirty="0"/>
              <a:t>% ls ../</a:t>
            </a:r>
          </a:p>
          <a:p>
            <a:r>
              <a:rPr lang="en-US" dirty="0" err="1"/>
              <a:t>BlackSea</a:t>
            </a:r>
            <a:r>
              <a:rPr lang="en-US" dirty="0"/>
              <a:t>            LINK                       SURA  CA_DWR              MPAS                       </a:t>
            </a:r>
            <a:r>
              <a:rPr lang="en-US" dirty="0" err="1"/>
              <a:t>Test_ICE</a:t>
            </a:r>
            <a:endParaRPr lang="en-US" dirty="0"/>
          </a:p>
          <a:p>
            <a:r>
              <a:rPr lang="en-US" dirty="0" err="1"/>
              <a:t>ChesapeakeBay</a:t>
            </a:r>
            <a:r>
              <a:rPr lang="en-US" dirty="0"/>
              <a:t>       </a:t>
            </a:r>
            <a:r>
              <a:rPr lang="en-US" dirty="0" err="1"/>
              <a:t>nam</a:t>
            </a:r>
            <a:r>
              <a:rPr lang="en-US" dirty="0"/>
              <a:t>                        </a:t>
            </a:r>
            <a:r>
              <a:rPr lang="en-US" dirty="0" err="1"/>
              <a:t>Test_MOI</a:t>
            </a:r>
            <a:endParaRPr lang="en-US" dirty="0"/>
          </a:p>
          <a:p>
            <a:endParaRPr lang="en-US" dirty="0" smtClean="0"/>
          </a:p>
          <a:p>
            <a:r>
              <a:rPr lang="en-US" dirty="0"/>
              <a:t>/</a:t>
            </a:r>
            <a:r>
              <a:rPr lang="en-US" dirty="0" err="1"/>
              <a:t>sciclone</a:t>
            </a:r>
            <a:r>
              <a:rPr lang="en-US" dirty="0"/>
              <a:t>/home10/</a:t>
            </a:r>
            <a:r>
              <a:rPr lang="en-US" dirty="0" err="1"/>
              <a:t>yinglong</a:t>
            </a:r>
            <a:r>
              <a:rPr lang="en-US" dirty="0"/>
              <a:t>/vims20/CA_DWR% ls </a:t>
            </a:r>
            <a:r>
              <a:rPr lang="en-US" dirty="0" smtClean="0"/>
              <a:t>RUN71   &lt;-same as ./RUN71/</a:t>
            </a:r>
            <a:endParaRPr lang="en-US" dirty="0"/>
          </a:p>
          <a:p>
            <a:r>
              <a:rPr lang="en-US" dirty="0"/>
              <a:t>bctides.in              manning.gr3             run71_out.tgz</a:t>
            </a:r>
          </a:p>
          <a:p>
            <a:r>
              <a:rPr lang="en-US" dirty="0"/>
              <a:t>ccfb_gate.th            midr_culvert_l.th       </a:t>
            </a:r>
            <a:r>
              <a:rPr lang="en-US" dirty="0" err="1"/>
              <a:t>run_whirlwind</a:t>
            </a:r>
            <a:endParaRPr lang="en-US" dirty="0"/>
          </a:p>
          <a:p>
            <a:endParaRPr lang="en-US" dirty="0" smtClean="0"/>
          </a:p>
          <a:p>
            <a:pPr marL="285750" indent="-285750">
              <a:buFont typeface="Arial" panose="020B0604020202020204" pitchFamily="34" charset="0"/>
              <a:buChar char="•"/>
            </a:pPr>
            <a:r>
              <a:rPr lang="en-US" dirty="0" smtClean="0"/>
              <a:t>Generally file </a:t>
            </a:r>
            <a:r>
              <a:rPr lang="en-US" dirty="0"/>
              <a:t>and directory names should be composed only of letters of the alphabet, digits, </a:t>
            </a:r>
            <a:r>
              <a:rPr lang="en-US" dirty="0" smtClean="0"/>
              <a:t>".", ‘-’, and "_“ (underscore)</a:t>
            </a:r>
          </a:p>
          <a:p>
            <a:pPr marL="285750" indent="-285750">
              <a:buFont typeface="Arial" panose="020B0604020202020204" pitchFamily="34" charset="0"/>
              <a:buChar char="•"/>
            </a:pPr>
            <a:r>
              <a:rPr lang="en-US" dirty="0" smtClean="0"/>
              <a:t>In many vendor distributions of </a:t>
            </a:r>
            <a:r>
              <a:rPr lang="en-US" dirty="0" err="1" smtClean="0"/>
              <a:t>linux</a:t>
            </a:r>
            <a:r>
              <a:rPr lang="en-US" dirty="0" smtClean="0"/>
              <a:t>, colored schemes are used to differentiate different types of files (</a:t>
            </a:r>
            <a:r>
              <a:rPr lang="en-US" dirty="0" err="1" smtClean="0"/>
              <a:t>dir</a:t>
            </a:r>
            <a:r>
              <a:rPr lang="en-US" dirty="0" smtClean="0"/>
              <a:t>, file, socket, link </a:t>
            </a:r>
            <a:r>
              <a:rPr lang="en-US" dirty="0" err="1" smtClean="0"/>
              <a:t>etc</a:t>
            </a:r>
            <a:r>
              <a:rPr lang="en-US" dirty="0" smtClean="0"/>
              <a:t>)</a:t>
            </a:r>
          </a:p>
        </p:txBody>
      </p:sp>
    </p:spTree>
    <p:extLst>
      <p:ext uri="{BB962C8B-B14F-4D97-AF65-F5344CB8AC3E}">
        <p14:creationId xmlns:p14="http://schemas.microsoft.com/office/powerpoint/2010/main" val="1609742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Special characters</a:t>
            </a:r>
            <a:endParaRPr lang="en-US" sz="2400" b="1" dirty="0"/>
          </a:p>
        </p:txBody>
      </p:sp>
      <p:sp>
        <p:nvSpPr>
          <p:cNvPr id="6" name="TextBox 5"/>
          <p:cNvSpPr txBox="1"/>
          <p:nvPr/>
        </p:nvSpPr>
        <p:spPr>
          <a:xfrm>
            <a:off x="260861" y="394692"/>
            <a:ext cx="11670278" cy="646330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Some characters have special functions in UNIX and are ‘reserved’</a:t>
            </a:r>
          </a:p>
          <a:p>
            <a:pPr marL="742950" lvl="1" indent="-285750">
              <a:buFont typeface="Arial" panose="020B0604020202020204" pitchFamily="34" charset="0"/>
              <a:buChar char="•"/>
            </a:pPr>
            <a:r>
              <a:rPr lang="en-US" dirty="0"/>
              <a:t>’?’:  wild card, matching any single char exactly 1 time  (e.g. echo </a:t>
            </a:r>
            <a:r>
              <a:rPr lang="en-US" dirty="0" err="1"/>
              <a:t>schout</a:t>
            </a:r>
            <a:r>
              <a:rPr lang="en-US" dirty="0"/>
              <a:t>_[0-9]???_*.</a:t>
            </a:r>
            <a:r>
              <a:rPr lang="en-US" dirty="0" err="1"/>
              <a:t>nc</a:t>
            </a:r>
            <a:r>
              <a:rPr lang="en-US" dirty="0"/>
              <a:t>)</a:t>
            </a:r>
          </a:p>
          <a:p>
            <a:pPr marL="742950" lvl="1" indent="-285750">
              <a:buFont typeface="Arial" panose="020B0604020202020204" pitchFamily="34" charset="0"/>
              <a:buChar char="•"/>
            </a:pPr>
            <a:r>
              <a:rPr lang="en-US" dirty="0" smtClean="0"/>
              <a:t>’*’: wild card (matching all or none): </a:t>
            </a:r>
            <a:r>
              <a:rPr lang="en-US" dirty="0"/>
              <a:t>echo </a:t>
            </a:r>
            <a:r>
              <a:rPr lang="en-US" dirty="0" err="1"/>
              <a:t>schout</a:t>
            </a:r>
            <a:r>
              <a:rPr lang="en-US" dirty="0"/>
              <a:t>_[0-9</a:t>
            </a:r>
            <a:r>
              <a:rPr lang="en-US" dirty="0" smtClean="0"/>
              <a:t>]*.</a:t>
            </a:r>
            <a:r>
              <a:rPr lang="en-US" dirty="0" err="1"/>
              <a:t>nc</a:t>
            </a:r>
            <a:endParaRPr lang="en-US" dirty="0"/>
          </a:p>
          <a:p>
            <a:pPr marL="742950" lvl="1" indent="-285750">
              <a:buFont typeface="Arial" panose="020B0604020202020204" pitchFamily="34" charset="0"/>
              <a:buChar char="•"/>
            </a:pPr>
            <a:r>
              <a:rPr lang="en-US" dirty="0" smtClean="0"/>
              <a:t>‘.’: current </a:t>
            </a:r>
            <a:r>
              <a:rPr lang="en-US" dirty="0" err="1" smtClean="0"/>
              <a:t>dir</a:t>
            </a:r>
            <a:r>
              <a:rPr lang="en-US" dirty="0" smtClean="0"/>
              <a:t> (when at the start)</a:t>
            </a:r>
          </a:p>
          <a:p>
            <a:pPr marL="742950" lvl="1" indent="-285750">
              <a:buFont typeface="Arial" panose="020B0604020202020204" pitchFamily="34" charset="0"/>
              <a:buChar char="•"/>
            </a:pPr>
            <a:r>
              <a:rPr lang="en-US" dirty="0" smtClean="0"/>
              <a:t>‘/’: used in </a:t>
            </a:r>
            <a:r>
              <a:rPr lang="en-US" dirty="0" err="1" smtClean="0"/>
              <a:t>dir</a:t>
            </a:r>
            <a:r>
              <a:rPr lang="en-US" dirty="0" smtClean="0"/>
              <a:t> path to separate parts</a:t>
            </a:r>
          </a:p>
          <a:p>
            <a:pPr marL="742950" lvl="1" indent="-285750">
              <a:buFont typeface="Arial" panose="020B0604020202020204" pitchFamily="34" charset="0"/>
              <a:buChar char="•"/>
            </a:pPr>
            <a:r>
              <a:rPr lang="en-US" dirty="0" smtClean="0"/>
              <a:t>‘~’: home </a:t>
            </a:r>
            <a:r>
              <a:rPr lang="en-US" dirty="0" err="1" smtClean="0"/>
              <a:t>dir</a:t>
            </a:r>
            <a:r>
              <a:rPr lang="en-US" dirty="0" smtClean="0"/>
              <a:t> (can be followed by a </a:t>
            </a:r>
            <a:r>
              <a:rPr lang="en-US" dirty="0" err="1" smtClean="0"/>
              <a:t>uid</a:t>
            </a:r>
            <a:r>
              <a:rPr lang="en-US" dirty="0" smtClean="0"/>
              <a:t> e.g. ~</a:t>
            </a:r>
            <a:r>
              <a:rPr lang="en-US" dirty="0" err="1" smtClean="0"/>
              <a:t>yinglong</a:t>
            </a:r>
            <a:r>
              <a:rPr lang="en-US" dirty="0" smtClean="0"/>
              <a:t>/)</a:t>
            </a:r>
          </a:p>
          <a:p>
            <a:pPr marL="742950" lvl="1" indent="-285750">
              <a:buFont typeface="Arial" panose="020B0604020202020204" pitchFamily="34" charset="0"/>
              <a:buChar char="•"/>
            </a:pPr>
            <a:r>
              <a:rPr lang="en-US" dirty="0" smtClean="0"/>
              <a:t>‘$’: </a:t>
            </a:r>
            <a:r>
              <a:rPr lang="en-US" dirty="0" err="1" smtClean="0"/>
              <a:t>env</a:t>
            </a:r>
            <a:r>
              <a:rPr lang="en-US" dirty="0" smtClean="0"/>
              <a:t> variables</a:t>
            </a:r>
          </a:p>
          <a:p>
            <a:pPr marL="742950" lvl="1" indent="-285750">
              <a:buFont typeface="Arial" panose="020B0604020202020204" pitchFamily="34" charset="0"/>
              <a:buChar char="•"/>
            </a:pPr>
            <a:r>
              <a:rPr lang="en-US" dirty="0" smtClean="0"/>
              <a:t>‘[ ]’: range</a:t>
            </a:r>
          </a:p>
          <a:p>
            <a:pPr marL="742950" lvl="1" indent="-285750">
              <a:buFont typeface="Arial" panose="020B0604020202020204" pitchFamily="34" charset="0"/>
              <a:buChar char="•"/>
            </a:pPr>
            <a:r>
              <a:rPr lang="en-US" dirty="0" smtClean="0"/>
              <a:t>‘&gt;’, ‘&lt;‘, ‘&gt;&gt;’: </a:t>
            </a:r>
            <a:r>
              <a:rPr lang="en-US" dirty="0"/>
              <a:t>redirection </a:t>
            </a:r>
            <a:r>
              <a:rPr lang="en-US" dirty="0" smtClean="0"/>
              <a:t>operators that redirect in/out from standard screen I/O</a:t>
            </a:r>
          </a:p>
          <a:p>
            <a:pPr marL="742950" lvl="1" indent="-285750">
              <a:buFont typeface="Arial" panose="020B0604020202020204" pitchFamily="34" charset="0"/>
              <a:buChar char="•"/>
            </a:pPr>
            <a:r>
              <a:rPr lang="en-US" dirty="0" smtClean="0"/>
              <a:t>‘|’ (pipe</a:t>
            </a:r>
            <a:r>
              <a:rPr lang="en-US" dirty="0"/>
              <a:t>):  a convenient way to channel the output of one command into the input of another without creating an intermediate </a:t>
            </a:r>
            <a:r>
              <a:rPr lang="en-US" dirty="0" smtClean="0"/>
              <a:t>file</a:t>
            </a:r>
          </a:p>
          <a:p>
            <a:pPr lvl="1"/>
            <a:endParaRPr lang="en-US" dirty="0"/>
          </a:p>
          <a:p>
            <a:pPr lvl="1"/>
            <a:r>
              <a:rPr lang="en-US" dirty="0" smtClean="0"/>
              <a:t>e.g.: </a:t>
            </a:r>
            <a:r>
              <a:rPr lang="fr-FR" dirty="0" err="1"/>
              <a:t>ps</a:t>
            </a:r>
            <a:r>
              <a:rPr lang="fr-FR" dirty="0"/>
              <a:t> -aux | sort</a:t>
            </a:r>
          </a:p>
          <a:p>
            <a:pPr lvl="1"/>
            <a:r>
              <a:rPr lang="fr-FR" dirty="0" smtClean="0"/>
              <a:t>         </a:t>
            </a:r>
            <a:r>
              <a:rPr lang="fr-FR" dirty="0" err="1" smtClean="0"/>
              <a:t>ps</a:t>
            </a:r>
            <a:r>
              <a:rPr lang="fr-FR" dirty="0" smtClean="0"/>
              <a:t> </a:t>
            </a:r>
            <a:r>
              <a:rPr lang="fr-FR" dirty="0"/>
              <a:t>-aux | sort | more</a:t>
            </a:r>
            <a:endParaRPr lang="en-US" dirty="0" smtClean="0"/>
          </a:p>
          <a:p>
            <a:pPr marL="742950" lvl="1" indent="-285750">
              <a:buFont typeface="Arial" panose="020B0604020202020204" pitchFamily="34" charset="0"/>
              <a:buChar char="•"/>
            </a:pPr>
            <a:r>
              <a:rPr lang="en-US" dirty="0" smtClean="0"/>
              <a:t>"  </a:t>
            </a:r>
            <a:r>
              <a:rPr lang="en-US" dirty="0"/>
              <a:t>`  {  }  </a:t>
            </a:r>
            <a:r>
              <a:rPr lang="en-US" dirty="0" smtClean="0"/>
              <a:t>#, &amp;</a:t>
            </a:r>
          </a:p>
          <a:p>
            <a:pPr marL="285750" indent="-285750">
              <a:buFont typeface="Arial" panose="020B0604020202020204" pitchFamily="34" charset="0"/>
              <a:buChar char="•"/>
            </a:pPr>
            <a:r>
              <a:rPr lang="en-US" dirty="0" smtClean="0"/>
              <a:t>There is a way to use these special characters in </a:t>
            </a:r>
            <a:r>
              <a:rPr lang="en-US" dirty="0" err="1" smtClean="0"/>
              <a:t>dir</a:t>
            </a:r>
            <a:r>
              <a:rPr lang="en-US" dirty="0" smtClean="0"/>
              <a:t>/file names, by using a backslash ‘\’, but this is not recommended (a common origin for these </a:t>
            </a:r>
            <a:r>
              <a:rPr lang="en-US" dirty="0" err="1" smtClean="0"/>
              <a:t>dir</a:t>
            </a:r>
            <a:r>
              <a:rPr lang="en-US" dirty="0" smtClean="0"/>
              <a:t>/file names is transfers from Windows)</a:t>
            </a:r>
          </a:p>
          <a:p>
            <a:pPr marL="742950" lvl="1" indent="-285750">
              <a:buFont typeface="Arial" panose="020B0604020202020204" pitchFamily="34" charset="0"/>
              <a:buChar char="•"/>
            </a:pPr>
            <a:r>
              <a:rPr lang="en-US" dirty="0" smtClean="0"/>
              <a:t>Backslash is commonly called escape char, and is useful in remote </a:t>
            </a:r>
            <a:r>
              <a:rPr lang="en-US" dirty="0" err="1" smtClean="0"/>
              <a:t>cmd’s</a:t>
            </a:r>
            <a:endParaRPr lang="en-US" dirty="0" smtClean="0"/>
          </a:p>
          <a:p>
            <a:pPr marL="285750" indent="-285750">
              <a:buFont typeface="Arial" panose="020B0604020202020204" pitchFamily="34" charset="0"/>
              <a:buChar char="•"/>
            </a:pPr>
            <a:r>
              <a:rPr lang="en-US" dirty="0" smtClean="0"/>
              <a:t>History </a:t>
            </a:r>
            <a:r>
              <a:rPr lang="en-US" dirty="0" err="1" smtClean="0"/>
              <a:t>cmd</a:t>
            </a:r>
            <a:r>
              <a:rPr lang="en-US" dirty="0" smtClean="0"/>
              <a:t>: ‘!’</a:t>
            </a:r>
            <a:endParaRPr lang="en-US" dirty="0"/>
          </a:p>
          <a:p>
            <a:pPr marL="742950" lvl="1" indent="-285750">
              <a:buFont typeface="Arial" panose="020B0604020202020204" pitchFamily="34" charset="0"/>
              <a:buChar char="•"/>
            </a:pPr>
            <a:r>
              <a:rPr lang="en-US" dirty="0" smtClean="0"/>
              <a:t>!$: last argument of last </a:t>
            </a:r>
            <a:r>
              <a:rPr lang="en-US" dirty="0" err="1" smtClean="0"/>
              <a:t>cmd</a:t>
            </a:r>
            <a:endParaRPr lang="en-US" dirty="0" smtClean="0"/>
          </a:p>
          <a:p>
            <a:pPr marL="742950" lvl="1" indent="-285750">
              <a:buFont typeface="Arial" panose="020B0604020202020204" pitchFamily="34" charset="0"/>
              <a:buChar char="•"/>
            </a:pPr>
            <a:r>
              <a:rPr lang="en-US" dirty="0"/>
              <a:t>!</a:t>
            </a:r>
            <a:r>
              <a:rPr lang="en-US" dirty="0" smtClean="0"/>
              <a:t>&lt;char&gt;: last </a:t>
            </a:r>
            <a:r>
              <a:rPr lang="en-US" dirty="0" err="1" smtClean="0"/>
              <a:t>cmd</a:t>
            </a:r>
            <a:r>
              <a:rPr lang="en-US" dirty="0" smtClean="0"/>
              <a:t> that starts with &lt;char&gt;</a:t>
            </a:r>
          </a:p>
          <a:p>
            <a:pPr marL="285750" indent="-285750">
              <a:buFont typeface="Arial" panose="020B0604020202020204" pitchFamily="34" charset="0"/>
              <a:buChar char="•"/>
            </a:pPr>
            <a:r>
              <a:rPr lang="en-US" dirty="0" smtClean="0"/>
              <a:t>Push </a:t>
            </a:r>
            <a:r>
              <a:rPr lang="en-US" dirty="0" err="1" smtClean="0"/>
              <a:t>cmd</a:t>
            </a:r>
            <a:r>
              <a:rPr lang="en-US" dirty="0" smtClean="0"/>
              <a:t> to background: &amp; (same as ctrl-z; </a:t>
            </a:r>
            <a:r>
              <a:rPr lang="en-US" dirty="0" err="1" smtClean="0"/>
              <a:t>bg</a:t>
            </a:r>
            <a:r>
              <a:rPr lang="en-US" dirty="0" smtClean="0"/>
              <a:t>)</a:t>
            </a:r>
          </a:p>
          <a:p>
            <a:pPr marL="742950" lvl="1" indent="-285750">
              <a:buFont typeface="Arial" panose="020B0604020202020204" pitchFamily="34" charset="0"/>
              <a:buChar char="•"/>
            </a:pPr>
            <a:r>
              <a:rPr lang="en-US" dirty="0" smtClean="0"/>
              <a:t>Use </a:t>
            </a:r>
            <a:r>
              <a:rPr lang="en-US" dirty="0" err="1" smtClean="0"/>
              <a:t>ps</a:t>
            </a:r>
            <a:r>
              <a:rPr lang="en-US" dirty="0" smtClean="0"/>
              <a:t> </a:t>
            </a:r>
            <a:r>
              <a:rPr lang="en-US" dirty="0" err="1" smtClean="0"/>
              <a:t>cmd</a:t>
            </a:r>
            <a:r>
              <a:rPr lang="en-US" dirty="0" smtClean="0"/>
              <a:t> to find out running processes, and kill </a:t>
            </a:r>
            <a:r>
              <a:rPr lang="en-US" dirty="0" err="1" smtClean="0"/>
              <a:t>cmd</a:t>
            </a:r>
            <a:r>
              <a:rPr lang="en-US" dirty="0" smtClean="0"/>
              <a:t> to kill a process (however, better way is to use </a:t>
            </a:r>
            <a:r>
              <a:rPr lang="en-US" dirty="0" err="1" smtClean="0"/>
              <a:t>ps</a:t>
            </a:r>
            <a:r>
              <a:rPr lang="en-US" dirty="0" smtClean="0"/>
              <a:t> -u)</a:t>
            </a:r>
          </a:p>
        </p:txBody>
      </p:sp>
    </p:spTree>
    <p:extLst>
      <p:ext uri="{BB962C8B-B14F-4D97-AF65-F5344CB8AC3E}">
        <p14:creationId xmlns:p14="http://schemas.microsoft.com/office/powerpoint/2010/main" val="376398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File and directory structure</a:t>
            </a:r>
            <a:endParaRPr lang="en-US" sz="2400" b="1" dirty="0"/>
          </a:p>
        </p:txBody>
      </p:sp>
      <p:sp>
        <p:nvSpPr>
          <p:cNvPr id="6" name="TextBox 5"/>
          <p:cNvSpPr txBox="1"/>
          <p:nvPr/>
        </p:nvSpPr>
        <p:spPr>
          <a:xfrm>
            <a:off x="260861" y="394692"/>
            <a:ext cx="11670278" cy="6370975"/>
          </a:xfrm>
          <a:prstGeom prst="rect">
            <a:avLst/>
          </a:prstGeom>
          <a:noFill/>
        </p:spPr>
        <p:txBody>
          <a:bodyPr wrap="square" rtlCol="0">
            <a:spAutoFit/>
          </a:bodyPr>
          <a:lstStyle/>
          <a:p>
            <a:pPr marL="285750" indent="-285750">
              <a:buFont typeface="Arial" panose="020B0604020202020204" pitchFamily="34" charset="0"/>
              <a:buChar char="•"/>
            </a:pPr>
            <a:r>
              <a:rPr lang="en-US" sz="1700" dirty="0" smtClean="0"/>
              <a:t>A </a:t>
            </a:r>
            <a:r>
              <a:rPr lang="en-US" sz="1700" dirty="0"/>
              <a:t>period is often used to add a suffix on to a base </a:t>
            </a:r>
            <a:r>
              <a:rPr lang="en-US" sz="1700" dirty="0" smtClean="0"/>
              <a:t>filename, e.g. FORTRAN programs are named .f, .F, .F90 </a:t>
            </a:r>
            <a:r>
              <a:rPr lang="en-US" sz="1700" dirty="0" err="1" smtClean="0"/>
              <a:t>etc</a:t>
            </a:r>
            <a:endParaRPr lang="en-US" sz="1700" dirty="0" smtClean="0"/>
          </a:p>
          <a:p>
            <a:pPr marL="285750" indent="-285750">
              <a:buFont typeface="Arial" panose="020B0604020202020204" pitchFamily="34" charset="0"/>
              <a:buChar char="•"/>
            </a:pPr>
            <a:r>
              <a:rPr lang="en-US" sz="1700" dirty="0" smtClean="0"/>
              <a:t>Hidden files/</a:t>
            </a:r>
            <a:r>
              <a:rPr lang="en-US" sz="1700" dirty="0" err="1" smtClean="0"/>
              <a:t>dirs</a:t>
            </a:r>
            <a:endParaRPr lang="en-US" sz="1700" dirty="0" smtClean="0"/>
          </a:p>
          <a:p>
            <a:pPr marL="742950" lvl="1" indent="-285750">
              <a:buFont typeface="Arial" panose="020B0604020202020204" pitchFamily="34" charset="0"/>
              <a:buChar char="•"/>
            </a:pPr>
            <a:r>
              <a:rPr lang="en-US" sz="1700" dirty="0" smtClean="0"/>
              <a:t>Starts with a period ‘.’</a:t>
            </a:r>
          </a:p>
          <a:p>
            <a:pPr marL="742950" lvl="1" indent="-285750">
              <a:buFont typeface="Arial" panose="020B0604020202020204" pitchFamily="34" charset="0"/>
              <a:buChar char="•"/>
            </a:pPr>
            <a:r>
              <a:rPr lang="en-US" sz="1700" dirty="0" smtClean="0"/>
              <a:t>Serves special functions (e.g. login files, version control files </a:t>
            </a:r>
            <a:r>
              <a:rPr lang="en-US" sz="1700" dirty="0" err="1" smtClean="0"/>
              <a:t>etc</a:t>
            </a:r>
            <a:r>
              <a:rPr lang="en-US" sz="1700" dirty="0" smtClean="0"/>
              <a:t>)</a:t>
            </a:r>
          </a:p>
          <a:p>
            <a:pPr marL="742950" lvl="1" indent="-285750">
              <a:buFont typeface="Arial" panose="020B0604020202020204" pitchFamily="34" charset="0"/>
              <a:buChar char="•"/>
            </a:pPr>
            <a:r>
              <a:rPr lang="en-US" sz="1700" dirty="0" smtClean="0"/>
              <a:t>Use ls –la to see them</a:t>
            </a:r>
          </a:p>
          <a:p>
            <a:pPr marL="285750" indent="-285750">
              <a:buFont typeface="Arial" panose="020B0604020202020204" pitchFamily="34" charset="0"/>
              <a:buChar char="•"/>
            </a:pPr>
            <a:r>
              <a:rPr lang="en-US" sz="1700" dirty="0" smtClean="0"/>
              <a:t>File types and permission</a:t>
            </a:r>
          </a:p>
          <a:p>
            <a:pPr marL="742950" lvl="1" indent="-285750">
              <a:buFont typeface="Arial" panose="020B0604020202020204" pitchFamily="34" charset="0"/>
              <a:buChar char="•"/>
            </a:pPr>
            <a:r>
              <a:rPr lang="en-US" sz="1700" dirty="0" smtClean="0"/>
              <a:t>Use ls –al (or ‘ll –a’ as an alias) to view permissions</a:t>
            </a:r>
          </a:p>
          <a:p>
            <a:pPr lvl="1"/>
            <a:endParaRPr lang="en-US" sz="1700" dirty="0" smtClean="0"/>
          </a:p>
          <a:p>
            <a:pPr lvl="1"/>
            <a:r>
              <a:rPr lang="en-US" sz="1700" dirty="0"/>
              <a:t>e.g. /</a:t>
            </a:r>
            <a:r>
              <a:rPr lang="en-US" sz="1700" dirty="0" err="1"/>
              <a:t>sciclone</a:t>
            </a:r>
            <a:r>
              <a:rPr lang="en-US" sz="1700" dirty="0"/>
              <a:t>/home10/</a:t>
            </a:r>
            <a:r>
              <a:rPr lang="en-US" sz="1700" dirty="0" err="1"/>
              <a:t>yinglong</a:t>
            </a:r>
            <a:r>
              <a:rPr lang="en-US" sz="1700" dirty="0"/>
              <a:t>% </a:t>
            </a:r>
            <a:r>
              <a:rPr lang="en-US" sz="1700" dirty="0" err="1"/>
              <a:t>ll</a:t>
            </a:r>
            <a:r>
              <a:rPr lang="en-US" sz="1700" dirty="0"/>
              <a:t> -al</a:t>
            </a:r>
          </a:p>
          <a:p>
            <a:pPr lvl="1"/>
            <a:r>
              <a:rPr lang="en-US" sz="1700" dirty="0"/>
              <a:t>total 337372</a:t>
            </a:r>
          </a:p>
          <a:p>
            <a:pPr lvl="1"/>
            <a:r>
              <a:rPr lang="en-US" sz="1700" dirty="0" err="1"/>
              <a:t>drwxr</a:t>
            </a:r>
            <a:r>
              <a:rPr lang="en-US" sz="1700" dirty="0"/>
              <a:t>-</a:t>
            </a:r>
            <a:r>
              <a:rPr lang="en-US" sz="1700" dirty="0" err="1"/>
              <a:t>sr</a:t>
            </a:r>
            <a:r>
              <a:rPr lang="en-US" sz="1700" dirty="0"/>
              <a:t>-x.  46 </a:t>
            </a:r>
            <a:r>
              <a:rPr lang="en-US" sz="1700" dirty="0" err="1"/>
              <a:t>yinglong</a:t>
            </a:r>
            <a:r>
              <a:rPr lang="en-US" sz="1700" dirty="0"/>
              <a:t> vims1      4096 Jun  9 19:01 .</a:t>
            </a:r>
          </a:p>
          <a:p>
            <a:pPr lvl="1"/>
            <a:r>
              <a:rPr lang="en-US" sz="1700" dirty="0" err="1"/>
              <a:t>drwxr</a:t>
            </a:r>
            <a:r>
              <a:rPr lang="en-US" sz="1700" dirty="0"/>
              <a:t>-</a:t>
            </a:r>
            <a:r>
              <a:rPr lang="en-US" sz="1700" dirty="0" err="1"/>
              <a:t>xr</a:t>
            </a:r>
            <a:r>
              <a:rPr lang="en-US" sz="1700" dirty="0"/>
              <a:t>-x. 124 root     </a:t>
            </a:r>
            <a:r>
              <a:rPr lang="en-US" sz="1700" dirty="0" err="1"/>
              <a:t>root</a:t>
            </a:r>
            <a:r>
              <a:rPr lang="en-US" sz="1700" dirty="0"/>
              <a:t>       4096 Apr 11  2017 ..</a:t>
            </a:r>
          </a:p>
          <a:p>
            <a:pPr lvl="1"/>
            <a:r>
              <a:rPr lang="en-US" sz="1700" dirty="0" err="1"/>
              <a:t>drwxrwxr</a:t>
            </a:r>
            <a:r>
              <a:rPr lang="en-US" sz="1700" dirty="0"/>
              <a:t>-x.  21 </a:t>
            </a:r>
            <a:r>
              <a:rPr lang="en-US" sz="1700" dirty="0" err="1"/>
              <a:t>yinglong</a:t>
            </a:r>
            <a:r>
              <a:rPr lang="en-US" sz="1700" dirty="0"/>
              <a:t> vims1      4096 Jun  6  2012 AMB24Stuff</a:t>
            </a:r>
          </a:p>
          <a:p>
            <a:pPr lvl="1"/>
            <a:r>
              <a:rPr lang="en-US" sz="1700" dirty="0"/>
              <a:t>-</a:t>
            </a:r>
            <a:r>
              <a:rPr lang="en-US" sz="1700" dirty="0" err="1"/>
              <a:t>rw</a:t>
            </a:r>
            <a:r>
              <a:rPr lang="en-US" sz="1700" dirty="0"/>
              <a:t>-r--r--.   1 </a:t>
            </a:r>
            <a:r>
              <a:rPr lang="en-US" sz="1700" dirty="0" err="1"/>
              <a:t>yinglong</a:t>
            </a:r>
            <a:r>
              <a:rPr lang="en-US" sz="1700" dirty="0"/>
              <a:t> </a:t>
            </a:r>
            <a:r>
              <a:rPr lang="en-US" sz="1700" dirty="0" err="1"/>
              <a:t>ohsuf</a:t>
            </a:r>
            <a:r>
              <a:rPr lang="en-US" sz="1700" dirty="0"/>
              <a:t>       617 Mar  6  2017 .</a:t>
            </a:r>
            <a:r>
              <a:rPr lang="en-US" sz="1700" dirty="0" err="1"/>
              <a:t>bash_history</a:t>
            </a:r>
            <a:endParaRPr lang="en-US" sz="1700" dirty="0"/>
          </a:p>
          <a:p>
            <a:pPr lvl="1"/>
            <a:r>
              <a:rPr lang="en-US" sz="1700" dirty="0"/>
              <a:t>-</a:t>
            </a:r>
            <a:r>
              <a:rPr lang="en-US" sz="1700" dirty="0" err="1"/>
              <a:t>rw</a:t>
            </a:r>
            <a:r>
              <a:rPr lang="en-US" sz="1700" dirty="0"/>
              <a:t>-r--r--.   1 </a:t>
            </a:r>
            <a:r>
              <a:rPr lang="en-US" sz="1700" dirty="0" err="1"/>
              <a:t>yinglong</a:t>
            </a:r>
            <a:r>
              <a:rPr lang="en-US" sz="1700" dirty="0"/>
              <a:t> vims1       190 Jun 22  2017 .</a:t>
            </a:r>
            <a:r>
              <a:rPr lang="en-US" sz="1700" dirty="0" err="1"/>
              <a:t>bash_profile</a:t>
            </a:r>
            <a:endParaRPr lang="en-US" sz="1700" dirty="0"/>
          </a:p>
          <a:p>
            <a:pPr lvl="1"/>
            <a:r>
              <a:rPr lang="en-US" sz="1700" dirty="0"/>
              <a:t>-</a:t>
            </a:r>
            <a:r>
              <a:rPr lang="en-US" sz="1700" dirty="0" err="1"/>
              <a:t>rw</a:t>
            </a:r>
            <a:r>
              <a:rPr lang="en-US" sz="1700" dirty="0"/>
              <a:t>-</a:t>
            </a:r>
            <a:r>
              <a:rPr lang="en-US" sz="1700" dirty="0" err="1"/>
              <a:t>rw</a:t>
            </a:r>
            <a:r>
              <a:rPr lang="en-US" sz="1700" dirty="0"/>
              <a:t>-r--.   1 </a:t>
            </a:r>
            <a:r>
              <a:rPr lang="en-US" sz="1700" dirty="0" err="1"/>
              <a:t>yinglong</a:t>
            </a:r>
            <a:r>
              <a:rPr lang="en-US" sz="1700" dirty="0"/>
              <a:t> vims1       623 Jul  7  2003 </a:t>
            </a:r>
            <a:r>
              <a:rPr lang="en-US" sz="1700" dirty="0" err="1" smtClean="0"/>
              <a:t>bathymetry.color</a:t>
            </a:r>
            <a:endParaRPr lang="en-US" sz="1700" dirty="0" smtClean="0"/>
          </a:p>
          <a:p>
            <a:pPr marL="742950" lvl="1" indent="-285750">
              <a:buFont typeface="Arial" panose="020B0604020202020204" pitchFamily="34" charset="0"/>
              <a:buChar char="•"/>
            </a:pPr>
            <a:r>
              <a:rPr lang="en-US" sz="1700" dirty="0" smtClean="0"/>
              <a:t>Another useful </a:t>
            </a:r>
            <a:r>
              <a:rPr lang="en-US" sz="1700" dirty="0" err="1" smtClean="0"/>
              <a:t>cmd</a:t>
            </a:r>
            <a:r>
              <a:rPr lang="en-US" sz="1700" dirty="0" smtClean="0"/>
              <a:t> is: </a:t>
            </a:r>
            <a:r>
              <a:rPr lang="en-US" sz="1700" dirty="0" err="1" smtClean="0"/>
              <a:t>ll</a:t>
            </a:r>
            <a:r>
              <a:rPr lang="en-US" sz="1700" dirty="0" smtClean="0"/>
              <a:t> –</a:t>
            </a:r>
            <a:r>
              <a:rPr lang="en-US" sz="1700" dirty="0" err="1" smtClean="0"/>
              <a:t>ltr</a:t>
            </a:r>
            <a:r>
              <a:rPr lang="en-US" sz="1700" dirty="0" smtClean="0"/>
              <a:t> (to sort in time)</a:t>
            </a:r>
          </a:p>
          <a:p>
            <a:pPr marL="742950" lvl="1" indent="-285750">
              <a:buFont typeface="Arial" panose="020B0604020202020204" pitchFamily="34" charset="0"/>
              <a:buChar char="•"/>
            </a:pPr>
            <a:r>
              <a:rPr lang="en-US" sz="1700" dirty="0" smtClean="0"/>
              <a:t>Find your group(s): id</a:t>
            </a:r>
          </a:p>
          <a:p>
            <a:pPr marL="742950" lvl="1" indent="-285750">
              <a:buFont typeface="Arial" panose="020B0604020202020204" pitchFamily="34" charset="0"/>
              <a:buChar char="•"/>
            </a:pPr>
            <a:r>
              <a:rPr lang="en-US" sz="1700" dirty="0" smtClean="0"/>
              <a:t>Change permission: </a:t>
            </a:r>
            <a:r>
              <a:rPr lang="en-US" sz="1700" dirty="0" err="1" smtClean="0"/>
              <a:t>chmod</a:t>
            </a:r>
            <a:endParaRPr lang="en-US" sz="1700" dirty="0" smtClean="0"/>
          </a:p>
          <a:p>
            <a:pPr marL="1200150" lvl="2" indent="-285750">
              <a:buFont typeface="Arial" panose="020B0604020202020204" pitchFamily="34" charset="0"/>
              <a:buChar char="•"/>
            </a:pPr>
            <a:r>
              <a:rPr lang="en-US" sz="1700" dirty="0" smtClean="0"/>
              <a:t>-a = -</a:t>
            </a:r>
            <a:r>
              <a:rPr lang="en-US" sz="1700" dirty="0" err="1" smtClean="0"/>
              <a:t>ugo</a:t>
            </a:r>
            <a:endParaRPr lang="en-US" sz="1700" dirty="0" smtClean="0"/>
          </a:p>
          <a:p>
            <a:pPr marL="1200150" lvl="2" indent="-285750">
              <a:buFont typeface="Arial" panose="020B0604020202020204" pitchFamily="34" charset="0"/>
              <a:buChar char="•"/>
            </a:pPr>
            <a:r>
              <a:rPr lang="en-US" sz="1700" dirty="0" smtClean="0"/>
              <a:t>To ‘hide’ a file from others: </a:t>
            </a:r>
            <a:r>
              <a:rPr lang="en-US" sz="1700" dirty="0" err="1" smtClean="0"/>
              <a:t>chmod</a:t>
            </a:r>
            <a:r>
              <a:rPr lang="en-US" sz="1700" dirty="0" smtClean="0"/>
              <a:t> go-r &lt;file&gt;</a:t>
            </a:r>
          </a:p>
          <a:p>
            <a:pPr marL="1200150" lvl="2" indent="-285750">
              <a:buFont typeface="Arial" panose="020B0604020202020204" pitchFamily="34" charset="0"/>
              <a:buChar char="•"/>
            </a:pPr>
            <a:r>
              <a:rPr lang="en-US" sz="1700" dirty="0" smtClean="0"/>
              <a:t>To expose all files in a </a:t>
            </a:r>
            <a:r>
              <a:rPr lang="en-US" sz="1700" dirty="0" err="1" smtClean="0"/>
              <a:t>dir</a:t>
            </a:r>
            <a:r>
              <a:rPr lang="en-US" sz="1700" dirty="0" smtClean="0"/>
              <a:t> and all subdir (‘recursive): </a:t>
            </a:r>
            <a:r>
              <a:rPr lang="en-US" sz="1700" dirty="0" err="1" smtClean="0"/>
              <a:t>chmod</a:t>
            </a:r>
            <a:r>
              <a:rPr lang="en-US" sz="1700" dirty="0" smtClean="0"/>
              <a:t> –R </a:t>
            </a:r>
            <a:r>
              <a:rPr lang="en-US" sz="1700" dirty="0" err="1" smtClean="0"/>
              <a:t>a+rX</a:t>
            </a:r>
            <a:r>
              <a:rPr lang="en-US" sz="1700" dirty="0" smtClean="0"/>
              <a:t> .</a:t>
            </a:r>
          </a:p>
          <a:p>
            <a:pPr marL="1200150" lvl="2" indent="-285750">
              <a:buFont typeface="Arial" panose="020B0604020202020204" pitchFamily="34" charset="0"/>
              <a:buChar char="•"/>
            </a:pPr>
            <a:r>
              <a:rPr lang="en-US" sz="1700" dirty="0" smtClean="0"/>
              <a:t>Alternatively, set universal permission for all of your </a:t>
            </a:r>
            <a:r>
              <a:rPr lang="en-US" sz="1700" dirty="0" err="1" smtClean="0"/>
              <a:t>dirs</a:t>
            </a:r>
            <a:r>
              <a:rPr lang="en-US" sz="1700" dirty="0" smtClean="0"/>
              <a:t> in login files via </a:t>
            </a:r>
            <a:r>
              <a:rPr lang="en-US" sz="1700" dirty="0" err="1" smtClean="0"/>
              <a:t>umask</a:t>
            </a:r>
            <a:endParaRPr lang="en-US" sz="1700" dirty="0" smtClean="0"/>
          </a:p>
          <a:p>
            <a:pPr marL="742950" lvl="1" indent="-285750">
              <a:buFont typeface="Arial" panose="020B0604020202020204" pitchFamily="34" charset="0"/>
              <a:buChar char="•"/>
            </a:pPr>
            <a:r>
              <a:rPr lang="en-US" sz="1700" dirty="0" err="1"/>
              <a:t>chown</a:t>
            </a:r>
            <a:r>
              <a:rPr lang="en-US" sz="1700" dirty="0"/>
              <a:t> (change owner) and </a:t>
            </a:r>
            <a:r>
              <a:rPr lang="en-US" sz="1700" dirty="0" err="1"/>
              <a:t>chgrp</a:t>
            </a:r>
            <a:r>
              <a:rPr lang="en-US" sz="1700" dirty="0"/>
              <a:t> (change group) commands: </a:t>
            </a:r>
            <a:r>
              <a:rPr lang="en-US" sz="1700" dirty="0" err="1"/>
              <a:t>chown</a:t>
            </a:r>
            <a:r>
              <a:rPr lang="en-US" sz="1700" dirty="0"/>
              <a:t> </a:t>
            </a:r>
            <a:r>
              <a:rPr lang="en-US" sz="1700" dirty="0" smtClean="0"/>
              <a:t>(-R) </a:t>
            </a:r>
            <a:r>
              <a:rPr lang="en-US" sz="1700" dirty="0" err="1" smtClean="0"/>
              <a:t>newuser</a:t>
            </a:r>
            <a:r>
              <a:rPr lang="en-US" sz="1700" dirty="0" smtClean="0"/>
              <a:t> </a:t>
            </a:r>
            <a:r>
              <a:rPr lang="en-US" sz="1700" dirty="0"/>
              <a:t>file</a:t>
            </a:r>
            <a:endParaRPr lang="en-US" sz="1700" dirty="0" smtClean="0"/>
          </a:p>
        </p:txBody>
      </p:sp>
      <p:cxnSp>
        <p:nvCxnSpPr>
          <p:cNvPr id="3" name="Straight Arrow Connector 2"/>
          <p:cNvCxnSpPr/>
          <p:nvPr/>
        </p:nvCxnSpPr>
        <p:spPr>
          <a:xfrm flipH="1">
            <a:off x="7278255" y="3321638"/>
            <a:ext cx="9421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8349672" y="3153151"/>
            <a:ext cx="3519055" cy="646331"/>
          </a:xfrm>
          <a:prstGeom prst="rect">
            <a:avLst/>
          </a:prstGeom>
          <a:noFill/>
        </p:spPr>
        <p:txBody>
          <a:bodyPr wrap="square" rtlCol="0">
            <a:spAutoFit/>
          </a:bodyPr>
          <a:lstStyle/>
          <a:p>
            <a:r>
              <a:rPr lang="en-US" dirty="0" smtClean="0"/>
              <a:t>A </a:t>
            </a:r>
            <a:r>
              <a:rPr lang="en-US" dirty="0" err="1" smtClean="0"/>
              <a:t>dir</a:t>
            </a:r>
            <a:r>
              <a:rPr lang="en-US" dirty="0" smtClean="0"/>
              <a:t> has to be ‘executable’ in order to be readable</a:t>
            </a:r>
            <a:endParaRPr lang="en-US" dirty="0"/>
          </a:p>
        </p:txBody>
      </p:sp>
      <p:cxnSp>
        <p:nvCxnSpPr>
          <p:cNvPr id="7" name="Straight Arrow Connector 6"/>
          <p:cNvCxnSpPr/>
          <p:nvPr/>
        </p:nvCxnSpPr>
        <p:spPr>
          <a:xfrm flipH="1">
            <a:off x="7148947" y="4183797"/>
            <a:ext cx="9421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220364" y="4015310"/>
            <a:ext cx="3519055" cy="369332"/>
          </a:xfrm>
          <a:prstGeom prst="rect">
            <a:avLst/>
          </a:prstGeom>
          <a:noFill/>
        </p:spPr>
        <p:txBody>
          <a:bodyPr wrap="square" rtlCol="0">
            <a:spAutoFit/>
          </a:bodyPr>
          <a:lstStyle/>
          <a:p>
            <a:r>
              <a:rPr lang="en-US" dirty="0" smtClean="0"/>
              <a:t>Hidden file</a:t>
            </a:r>
            <a:endParaRPr lang="en-US" dirty="0"/>
          </a:p>
        </p:txBody>
      </p:sp>
      <p:pic>
        <p:nvPicPr>
          <p:cNvPr id="2" name="Picture 1"/>
          <p:cNvPicPr>
            <a:picLocks noChangeAspect="1"/>
          </p:cNvPicPr>
          <p:nvPr/>
        </p:nvPicPr>
        <p:blipFill>
          <a:blip r:embed="rId3"/>
          <a:stretch>
            <a:fillRect/>
          </a:stretch>
        </p:blipFill>
        <p:spPr>
          <a:xfrm>
            <a:off x="9776257" y="748846"/>
            <a:ext cx="1857375" cy="2409825"/>
          </a:xfrm>
          <a:prstGeom prst="rect">
            <a:avLst/>
          </a:prstGeom>
        </p:spPr>
      </p:pic>
      <p:pic>
        <p:nvPicPr>
          <p:cNvPr id="9" name="Picture 8"/>
          <p:cNvPicPr>
            <a:picLocks noChangeAspect="1"/>
          </p:cNvPicPr>
          <p:nvPr/>
        </p:nvPicPr>
        <p:blipFill>
          <a:blip r:embed="rId4"/>
          <a:stretch>
            <a:fillRect/>
          </a:stretch>
        </p:blipFill>
        <p:spPr>
          <a:xfrm>
            <a:off x="9519081" y="5447824"/>
            <a:ext cx="2371725" cy="1200150"/>
          </a:xfrm>
          <a:prstGeom prst="rect">
            <a:avLst/>
          </a:prstGeom>
        </p:spPr>
      </p:pic>
    </p:spTree>
    <p:extLst>
      <p:ext uri="{BB962C8B-B14F-4D97-AF65-F5344CB8AC3E}">
        <p14:creationId xmlns:p14="http://schemas.microsoft.com/office/powerpoint/2010/main" val="3235026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Find and view files</a:t>
            </a:r>
            <a:endParaRPr lang="en-US" sz="2400" b="1" dirty="0"/>
          </a:p>
        </p:txBody>
      </p:sp>
      <p:sp>
        <p:nvSpPr>
          <p:cNvPr id="6" name="TextBox 5"/>
          <p:cNvSpPr txBox="1"/>
          <p:nvPr/>
        </p:nvSpPr>
        <p:spPr>
          <a:xfrm>
            <a:off x="314038" y="461665"/>
            <a:ext cx="11670278" cy="5078313"/>
          </a:xfrm>
          <a:prstGeom prst="rect">
            <a:avLst/>
          </a:prstGeom>
          <a:noFill/>
        </p:spPr>
        <p:txBody>
          <a:bodyPr wrap="square" rtlCol="0">
            <a:spAutoFit/>
          </a:bodyPr>
          <a:lstStyle/>
          <a:p>
            <a:pPr marL="285750" indent="-285750">
              <a:buFont typeface="Arial" panose="020B0604020202020204" pitchFamily="34" charset="0"/>
              <a:buChar char="•"/>
            </a:pPr>
            <a:r>
              <a:rPr lang="en-US" dirty="0"/>
              <a:t>f</a:t>
            </a:r>
            <a:r>
              <a:rPr lang="en-US" dirty="0" smtClean="0"/>
              <a:t>ind</a:t>
            </a:r>
          </a:p>
          <a:p>
            <a:r>
              <a:rPr lang="en-US" dirty="0" smtClean="0"/>
              <a:t>e.g</a:t>
            </a:r>
            <a:r>
              <a:rPr lang="en-US" dirty="0"/>
              <a:t>.: </a:t>
            </a:r>
            <a:r>
              <a:rPr lang="en-US" dirty="0" smtClean="0"/>
              <a:t> find </a:t>
            </a:r>
            <a:r>
              <a:rPr lang="en-US" dirty="0"/>
              <a:t>. -name "*.</a:t>
            </a:r>
            <a:r>
              <a:rPr lang="en-US" dirty="0" err="1" smtClean="0"/>
              <a:t>tmp</a:t>
            </a:r>
            <a:r>
              <a:rPr lang="en-US" dirty="0" smtClean="0"/>
              <a:t>”    (will search subdirs)</a:t>
            </a:r>
          </a:p>
          <a:p>
            <a:pPr marL="285750" indent="-285750">
              <a:buFont typeface="Arial" panose="020B0604020202020204" pitchFamily="34" charset="0"/>
              <a:buChar char="•"/>
            </a:pPr>
            <a:r>
              <a:rPr lang="en-US" dirty="0"/>
              <a:t>l</a:t>
            </a:r>
            <a:r>
              <a:rPr lang="en-US" dirty="0" smtClean="0"/>
              <a:t>ocate</a:t>
            </a:r>
            <a:r>
              <a:rPr lang="en-US" dirty="0"/>
              <a:t>: </a:t>
            </a:r>
            <a:r>
              <a:rPr lang="en-US" dirty="0" smtClean="0"/>
              <a:t>e.g. locate </a:t>
            </a:r>
            <a:r>
              <a:rPr lang="en-US" dirty="0" err="1" smtClean="0"/>
              <a:t>acroread</a:t>
            </a:r>
            <a:r>
              <a:rPr lang="en-US" dirty="0" smtClean="0"/>
              <a:t> (simpler but less powerful)</a:t>
            </a:r>
          </a:p>
          <a:p>
            <a:pPr marL="285750" indent="-285750">
              <a:buFont typeface="Arial" panose="020B0604020202020204" pitchFamily="34" charset="0"/>
              <a:buChar char="•"/>
            </a:pPr>
            <a:r>
              <a:rPr lang="en-US" dirty="0" err="1"/>
              <a:t>g</a:t>
            </a:r>
            <a:r>
              <a:rPr lang="en-US" dirty="0" err="1" smtClean="0"/>
              <a:t>rep</a:t>
            </a:r>
            <a:r>
              <a:rPr lang="en-US" dirty="0" smtClean="0"/>
              <a:t>: very powerful </a:t>
            </a:r>
            <a:r>
              <a:rPr lang="en-US" dirty="0" err="1" smtClean="0"/>
              <a:t>cmd</a:t>
            </a:r>
            <a:r>
              <a:rPr lang="en-US" dirty="0" smtClean="0"/>
              <a:t> </a:t>
            </a:r>
            <a:r>
              <a:rPr lang="en-US" dirty="0"/>
              <a:t>to filter input lines and returning certain patterns to the </a:t>
            </a:r>
            <a:r>
              <a:rPr lang="en-US" dirty="0" smtClean="0"/>
              <a:t>output</a:t>
            </a:r>
          </a:p>
          <a:p>
            <a:r>
              <a:rPr lang="en-US" dirty="0"/>
              <a:t> </a:t>
            </a:r>
            <a:r>
              <a:rPr lang="en-US" dirty="0" smtClean="0"/>
              <a:t>    </a:t>
            </a:r>
            <a:r>
              <a:rPr lang="en-US" dirty="0" err="1" smtClean="0"/>
              <a:t>grep</a:t>
            </a:r>
            <a:r>
              <a:rPr lang="en-US" dirty="0" smtClean="0"/>
              <a:t> “&lt;pattern&gt;” &lt;files&gt;    (can be piped with find/locate): </a:t>
            </a:r>
            <a:r>
              <a:rPr lang="en-US" dirty="0" err="1" smtClean="0"/>
              <a:t>ps</a:t>
            </a:r>
            <a:r>
              <a:rPr lang="en-US" dirty="0" smtClean="0"/>
              <a:t> -aux | </a:t>
            </a:r>
            <a:r>
              <a:rPr lang="en-US" dirty="0" err="1" smtClean="0"/>
              <a:t>grep</a:t>
            </a:r>
            <a:r>
              <a:rPr lang="en-US" dirty="0" smtClean="0"/>
              <a:t> “RUN06” </a:t>
            </a:r>
          </a:p>
          <a:p>
            <a:pPr marL="285750" indent="-285750">
              <a:buFont typeface="Arial" panose="020B0604020202020204" pitchFamily="34" charset="0"/>
              <a:buChar char="•"/>
            </a:pPr>
            <a:r>
              <a:rPr lang="en-US" dirty="0"/>
              <a:t>‘less is </a:t>
            </a:r>
            <a:r>
              <a:rPr lang="en-US" dirty="0" smtClean="0"/>
              <a:t>more’: less allows scroll back, highlighting of search string </a:t>
            </a:r>
            <a:r>
              <a:rPr lang="en-US" dirty="0" err="1" smtClean="0"/>
              <a:t>etc</a:t>
            </a:r>
            <a:r>
              <a:rPr lang="en-US" dirty="0" smtClean="0"/>
              <a:t> (e.g. </a:t>
            </a:r>
            <a:r>
              <a:rPr lang="en-US" dirty="0" err="1" smtClean="0"/>
              <a:t>ncdump</a:t>
            </a:r>
            <a:r>
              <a:rPr lang="en-US" dirty="0" smtClean="0"/>
              <a:t> .</a:t>
            </a:r>
            <a:r>
              <a:rPr lang="en-US" dirty="0" err="1" smtClean="0"/>
              <a:t>nc</a:t>
            </a:r>
            <a:r>
              <a:rPr lang="en-US" dirty="0" smtClean="0"/>
              <a:t> | less)</a:t>
            </a:r>
          </a:p>
          <a:p>
            <a:pPr marL="285750" indent="-285750">
              <a:buFont typeface="Arial" panose="020B0604020202020204" pitchFamily="34" charset="0"/>
              <a:buChar char="•"/>
            </a:pPr>
            <a:r>
              <a:rPr lang="en-US" dirty="0"/>
              <a:t>h</a:t>
            </a:r>
            <a:r>
              <a:rPr lang="en-US" dirty="0" smtClean="0"/>
              <a:t>ead/tail: </a:t>
            </a:r>
            <a:r>
              <a:rPr lang="en-US" dirty="0"/>
              <a:t>display the </a:t>
            </a:r>
            <a:r>
              <a:rPr lang="en-US" i="1" dirty="0"/>
              <a:t>n</a:t>
            </a:r>
            <a:r>
              <a:rPr lang="en-US" dirty="0"/>
              <a:t> first/last lines </a:t>
            </a:r>
            <a:r>
              <a:rPr lang="en-US" dirty="0" smtClean="0"/>
              <a:t>of file(s) respectively</a:t>
            </a:r>
          </a:p>
          <a:p>
            <a:pPr marL="285750" indent="-285750">
              <a:buFont typeface="Arial" panose="020B0604020202020204" pitchFamily="34" charset="0"/>
              <a:buChar char="•"/>
            </a:pPr>
            <a:r>
              <a:rPr lang="en-US" dirty="0"/>
              <a:t>L</a:t>
            </a:r>
            <a:r>
              <a:rPr lang="en-US" dirty="0" smtClean="0"/>
              <a:t>inks: shorts</a:t>
            </a:r>
          </a:p>
          <a:p>
            <a:pPr marL="742950" lvl="1" indent="-285750">
              <a:buFont typeface="Arial" panose="020B0604020202020204" pitchFamily="34" charset="0"/>
              <a:buChar char="•"/>
            </a:pPr>
            <a:r>
              <a:rPr lang="en-US" dirty="0" smtClean="0"/>
              <a:t>Most useful is </a:t>
            </a:r>
            <a:r>
              <a:rPr lang="en-US" dirty="0" err="1" smtClean="0"/>
              <a:t>softlink</a:t>
            </a:r>
            <a:r>
              <a:rPr lang="en-US" dirty="0" smtClean="0"/>
              <a:t> (‘symbolic link’), essentially a pointer (much like in C; we’ll cover pointer in FORTRAN as well later)</a:t>
            </a:r>
          </a:p>
          <a:p>
            <a:pPr marL="742950" lvl="1" indent="-285750">
              <a:buFont typeface="Arial" panose="020B0604020202020204" pitchFamily="34" charset="0"/>
              <a:buChar char="•"/>
            </a:pPr>
            <a:r>
              <a:rPr lang="en-US" dirty="0" smtClean="0"/>
              <a:t>The links are of very small size compared to target</a:t>
            </a:r>
          </a:p>
          <a:p>
            <a:pPr marL="742950" lvl="1" indent="-285750">
              <a:buFont typeface="Arial" panose="020B0604020202020204" pitchFamily="34" charset="0"/>
              <a:buChar char="•"/>
            </a:pPr>
            <a:r>
              <a:rPr lang="en-US" dirty="0" smtClean="0"/>
              <a:t>Use </a:t>
            </a:r>
            <a:r>
              <a:rPr lang="en-US" dirty="0" err="1" smtClean="0"/>
              <a:t>ll</a:t>
            </a:r>
            <a:r>
              <a:rPr lang="en-US" dirty="0" smtClean="0"/>
              <a:t> to find links (some systems also color them differently)</a:t>
            </a:r>
          </a:p>
          <a:p>
            <a:pPr marL="742950" lvl="1" indent="-285750">
              <a:buFont typeface="Arial" panose="020B0604020202020204" pitchFamily="34" charset="0"/>
              <a:buChar char="•"/>
            </a:pPr>
            <a:r>
              <a:rPr lang="en-US" dirty="0"/>
              <a:t>Creation: ln -s </a:t>
            </a:r>
            <a:r>
              <a:rPr lang="en-US" dirty="0" err="1"/>
              <a:t>targetfile</a:t>
            </a:r>
            <a:r>
              <a:rPr lang="en-US" dirty="0"/>
              <a:t> </a:t>
            </a:r>
            <a:r>
              <a:rPr lang="en-US" dirty="0" err="1" smtClean="0"/>
              <a:t>linkname</a:t>
            </a:r>
            <a:r>
              <a:rPr lang="en-US" dirty="0" smtClean="0"/>
              <a:t>  (target can be a </a:t>
            </a:r>
            <a:r>
              <a:rPr lang="en-US" dirty="0" err="1" smtClean="0"/>
              <a:t>dir</a:t>
            </a:r>
            <a:r>
              <a:rPr lang="en-US" dirty="0" smtClean="0"/>
              <a:t>!); this is much faster than </a:t>
            </a:r>
            <a:r>
              <a:rPr lang="en-US" dirty="0" err="1" smtClean="0"/>
              <a:t>cp</a:t>
            </a:r>
            <a:r>
              <a:rPr lang="en-US" dirty="0" smtClean="0"/>
              <a:t>/</a:t>
            </a:r>
            <a:r>
              <a:rPr lang="en-US" dirty="0" err="1" smtClean="0"/>
              <a:t>rsync</a:t>
            </a:r>
            <a:r>
              <a:rPr lang="en-US" dirty="0" smtClean="0"/>
              <a:t>!</a:t>
            </a:r>
          </a:p>
          <a:p>
            <a:pPr marL="742950" lvl="1" indent="-285750">
              <a:buFont typeface="Arial" panose="020B0604020202020204" pitchFamily="34" charset="0"/>
              <a:buChar char="•"/>
            </a:pPr>
            <a:r>
              <a:rPr lang="en-US" dirty="0" smtClean="0"/>
              <a:t>Use ‘-f’ to force overwrite</a:t>
            </a:r>
          </a:p>
          <a:p>
            <a:pPr marL="742950" lvl="1" indent="-285750">
              <a:buFont typeface="Arial" panose="020B0604020202020204" pitchFamily="34" charset="0"/>
              <a:buChar char="•"/>
            </a:pPr>
            <a:r>
              <a:rPr lang="en-US" dirty="0" smtClean="0"/>
              <a:t>Chain of links: change ONE, change ALL! (live updates)</a:t>
            </a:r>
          </a:p>
          <a:p>
            <a:pPr marL="742950" lvl="1" indent="-285750">
              <a:buFont typeface="Arial" panose="020B0604020202020204" pitchFamily="34" charset="0"/>
              <a:buChar char="•"/>
            </a:pPr>
            <a:r>
              <a:rPr lang="en-US" dirty="0" err="1" smtClean="0"/>
              <a:t>Symlinks</a:t>
            </a:r>
            <a:r>
              <a:rPr lang="en-US" dirty="0" smtClean="0"/>
              <a:t> are great tool for software engineering (provenance), but edit it with caution!!</a:t>
            </a:r>
          </a:p>
          <a:p>
            <a:pPr marL="742950" lvl="1" indent="-285750">
              <a:buFont typeface="Arial" panose="020B0604020202020204" pitchFamily="34" charset="0"/>
              <a:buChar char="•"/>
            </a:pPr>
            <a:r>
              <a:rPr lang="en-US" dirty="0" smtClean="0"/>
              <a:t>Pitfalls: too many levels of link; implications for other </a:t>
            </a:r>
            <a:r>
              <a:rPr lang="en-US" dirty="0" err="1" smtClean="0"/>
              <a:t>cmd’s</a:t>
            </a:r>
            <a:r>
              <a:rPr lang="en-US" dirty="0" smtClean="0"/>
              <a:t> (e.g. </a:t>
            </a:r>
            <a:r>
              <a:rPr lang="en-US" dirty="0" err="1" smtClean="0"/>
              <a:t>cp</a:t>
            </a:r>
            <a:r>
              <a:rPr lang="en-US" dirty="0" smtClean="0"/>
              <a:t>, </a:t>
            </a:r>
            <a:r>
              <a:rPr lang="en-US" dirty="0" err="1" smtClean="0"/>
              <a:t>rsync</a:t>
            </a:r>
            <a:r>
              <a:rPr lang="en-US" dirty="0" smtClean="0"/>
              <a:t>..)</a:t>
            </a:r>
          </a:p>
          <a:p>
            <a:pPr marL="742950" lvl="1" indent="-285750">
              <a:buFont typeface="Arial" panose="020B0604020202020204" pitchFamily="34" charset="0"/>
              <a:buChar char="•"/>
            </a:pPr>
            <a:endParaRPr lang="en-US" dirty="0" smtClean="0"/>
          </a:p>
        </p:txBody>
      </p:sp>
      <p:sp>
        <p:nvSpPr>
          <p:cNvPr id="11" name="Flowchart: Document 10"/>
          <p:cNvSpPr/>
          <p:nvPr/>
        </p:nvSpPr>
        <p:spPr>
          <a:xfrm>
            <a:off x="6258892" y="5967120"/>
            <a:ext cx="979055" cy="59112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file1</a:t>
            </a:r>
            <a:endParaRPr lang="en-US" dirty="0"/>
          </a:p>
        </p:txBody>
      </p:sp>
      <p:sp>
        <p:nvSpPr>
          <p:cNvPr id="12" name="Flowchart: Document 11"/>
          <p:cNvSpPr/>
          <p:nvPr/>
        </p:nvSpPr>
        <p:spPr>
          <a:xfrm>
            <a:off x="7883437" y="5956688"/>
            <a:ext cx="979055" cy="59112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file2</a:t>
            </a:r>
            <a:endParaRPr lang="en-US" dirty="0"/>
          </a:p>
        </p:txBody>
      </p:sp>
      <p:sp>
        <p:nvSpPr>
          <p:cNvPr id="13" name="Flowchart: Document 12"/>
          <p:cNvSpPr/>
          <p:nvPr/>
        </p:nvSpPr>
        <p:spPr>
          <a:xfrm>
            <a:off x="9372868" y="5956688"/>
            <a:ext cx="979055" cy="59112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file3</a:t>
            </a:r>
            <a:endParaRPr lang="en-US" dirty="0"/>
          </a:p>
        </p:txBody>
      </p:sp>
      <p:sp>
        <p:nvSpPr>
          <p:cNvPr id="14" name="Flowchart: Document 13"/>
          <p:cNvSpPr/>
          <p:nvPr/>
        </p:nvSpPr>
        <p:spPr>
          <a:xfrm>
            <a:off x="10781546" y="5909310"/>
            <a:ext cx="979055" cy="591127"/>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file4</a:t>
            </a:r>
            <a:endParaRPr lang="en-US" dirty="0"/>
          </a:p>
        </p:txBody>
      </p:sp>
      <p:cxnSp>
        <p:nvCxnSpPr>
          <p:cNvPr id="16" name="Straight Arrow Connector 15"/>
          <p:cNvCxnSpPr>
            <a:stCxn id="12" idx="1"/>
            <a:endCxn id="11" idx="3"/>
          </p:cNvCxnSpPr>
          <p:nvPr/>
        </p:nvCxnSpPr>
        <p:spPr>
          <a:xfrm flipH="1">
            <a:off x="7237947" y="6252252"/>
            <a:ext cx="645490" cy="10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2" idx="3"/>
          </p:cNvCxnSpPr>
          <p:nvPr/>
        </p:nvCxnSpPr>
        <p:spPr>
          <a:xfrm flipH="1">
            <a:off x="8862492" y="6238396"/>
            <a:ext cx="510376" cy="1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3" idx="3"/>
          </p:cNvCxnSpPr>
          <p:nvPr/>
        </p:nvCxnSpPr>
        <p:spPr>
          <a:xfrm flipH="1">
            <a:off x="10351923" y="6224540"/>
            <a:ext cx="510376" cy="277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8704418" y="5539978"/>
            <a:ext cx="978281" cy="369332"/>
          </a:xfrm>
          <a:prstGeom prst="rect">
            <a:avLst/>
          </a:prstGeom>
          <a:noFill/>
        </p:spPr>
        <p:txBody>
          <a:bodyPr wrap="none" rtlCol="0">
            <a:spAutoFit/>
          </a:bodyPr>
          <a:lstStyle/>
          <a:p>
            <a:r>
              <a:rPr lang="en-US" dirty="0" err="1" smtClean="0"/>
              <a:t>symlinks</a:t>
            </a:r>
            <a:endParaRPr lang="en-US" dirty="0"/>
          </a:p>
        </p:txBody>
      </p:sp>
    </p:spTree>
    <p:extLst>
      <p:ext uri="{BB962C8B-B14F-4D97-AF65-F5344CB8AC3E}">
        <p14:creationId xmlns:p14="http://schemas.microsoft.com/office/powerpoint/2010/main" val="1391647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12192000" cy="461665"/>
          </a:xfrm>
          <a:prstGeom prst="rect">
            <a:avLst/>
          </a:prstGeom>
          <a:noFill/>
        </p:spPr>
        <p:txBody>
          <a:bodyPr wrap="square" rtlCol="0">
            <a:spAutoFit/>
          </a:bodyPr>
          <a:lstStyle/>
          <a:p>
            <a:pPr algn="ctr"/>
            <a:r>
              <a:rPr lang="en-US" sz="2400" b="1" dirty="0" smtClean="0"/>
              <a:t>Login and file transfer</a:t>
            </a:r>
            <a:endParaRPr lang="en-US" sz="2400" b="1" dirty="0"/>
          </a:p>
        </p:txBody>
      </p:sp>
      <p:sp>
        <p:nvSpPr>
          <p:cNvPr id="6" name="TextBox 5"/>
          <p:cNvSpPr txBox="1"/>
          <p:nvPr/>
        </p:nvSpPr>
        <p:spPr>
          <a:xfrm>
            <a:off x="260861" y="461665"/>
            <a:ext cx="11670278" cy="6186309"/>
          </a:xfrm>
          <a:prstGeom prst="rect">
            <a:avLst/>
          </a:prstGeom>
          <a:noFill/>
        </p:spPr>
        <p:txBody>
          <a:bodyPr wrap="square" rtlCol="0">
            <a:spAutoFit/>
          </a:bodyPr>
          <a:lstStyle/>
          <a:p>
            <a:pPr marL="285750" indent="-285750">
              <a:buFont typeface="Arial" panose="020B0604020202020204" pitchFamily="34" charset="0"/>
              <a:buChar char="•"/>
            </a:pPr>
            <a:r>
              <a:rPr lang="en-US" dirty="0" err="1"/>
              <a:t>s</a:t>
            </a:r>
            <a:r>
              <a:rPr lang="en-US" dirty="0" err="1" smtClean="0"/>
              <a:t>sh</a:t>
            </a:r>
            <a:r>
              <a:rPr lang="en-US" dirty="0" smtClean="0"/>
              <a:t> &lt;your ID&gt;@&lt;hostname&gt;</a:t>
            </a:r>
          </a:p>
          <a:p>
            <a:pPr marL="742950" lvl="1" indent="-285750">
              <a:buFont typeface="Arial" panose="020B0604020202020204" pitchFamily="34" charset="0"/>
              <a:buChar char="•"/>
            </a:pPr>
            <a:r>
              <a:rPr lang="en-US" dirty="0" smtClean="0"/>
              <a:t>Add ‘-X’ or ‘-Y’ to tunnel X window (for GUI)</a:t>
            </a:r>
          </a:p>
          <a:p>
            <a:pPr marL="285750" indent="-285750">
              <a:buFont typeface="Arial" panose="020B0604020202020204" pitchFamily="34" charset="0"/>
              <a:buChar char="•"/>
            </a:pPr>
            <a:r>
              <a:rPr lang="en-US" dirty="0" smtClean="0"/>
              <a:t>Transfer files within a system</a:t>
            </a:r>
          </a:p>
          <a:p>
            <a:pPr marL="742950" lvl="1" indent="-285750">
              <a:buFont typeface="Arial" panose="020B0604020202020204" pitchFamily="34" charset="0"/>
              <a:buChar char="•"/>
            </a:pPr>
            <a:r>
              <a:rPr lang="en-US" dirty="0" err="1" smtClean="0"/>
              <a:t>cp</a:t>
            </a:r>
            <a:r>
              <a:rPr lang="en-US" dirty="0" smtClean="0"/>
              <a:t>, mv: use ‘-</a:t>
            </a:r>
            <a:r>
              <a:rPr lang="en-US" dirty="0" err="1" smtClean="0"/>
              <a:t>i</a:t>
            </a:r>
            <a:r>
              <a:rPr lang="en-US" dirty="0" smtClean="0"/>
              <a:t>’ to avoid accidentally overwrite files; use ‘-f’ to force overwrite; use ‘-r’ for recursive transfer (for mv this is implied); ‘-L’ for copying target not link</a:t>
            </a:r>
          </a:p>
          <a:p>
            <a:pPr marL="742950" lvl="1" indent="-285750">
              <a:buFont typeface="Arial" panose="020B0604020202020204" pitchFamily="34" charset="0"/>
              <a:buChar char="•"/>
            </a:pPr>
            <a:r>
              <a:rPr lang="en-US" dirty="0" err="1"/>
              <a:t>r</a:t>
            </a:r>
            <a:r>
              <a:rPr lang="en-US" dirty="0" err="1" smtClean="0"/>
              <a:t>sync</a:t>
            </a:r>
            <a:r>
              <a:rPr lang="en-US" dirty="0" smtClean="0"/>
              <a:t>: same as </a:t>
            </a:r>
            <a:r>
              <a:rPr lang="en-US" dirty="0" err="1" smtClean="0"/>
              <a:t>cp</a:t>
            </a:r>
            <a:r>
              <a:rPr lang="en-US" dirty="0" smtClean="0"/>
              <a:t> but only copy the difference so more efficient</a:t>
            </a:r>
          </a:p>
          <a:p>
            <a:pPr marL="1200150" lvl="2" indent="-285750">
              <a:buFont typeface="Arial" panose="020B0604020202020204" pitchFamily="34" charset="0"/>
              <a:buChar char="•"/>
            </a:pPr>
            <a:r>
              <a:rPr lang="en-US" dirty="0" smtClean="0"/>
              <a:t>Flags: -a, -z, -L .. </a:t>
            </a:r>
          </a:p>
          <a:p>
            <a:pPr marL="285750" indent="-285750">
              <a:buFont typeface="Arial" panose="020B0604020202020204" pitchFamily="34" charset="0"/>
              <a:buChar char="•"/>
            </a:pPr>
            <a:r>
              <a:rPr lang="en-US" dirty="0"/>
              <a:t>Transfer files </a:t>
            </a:r>
            <a:r>
              <a:rPr lang="en-US" dirty="0" smtClean="0"/>
              <a:t>across different systems</a:t>
            </a:r>
          </a:p>
          <a:p>
            <a:pPr marL="742950" lvl="1" indent="-285750">
              <a:buFont typeface="Arial" panose="020B0604020202020204" pitchFamily="34" charset="0"/>
              <a:buChar char="•"/>
            </a:pPr>
            <a:r>
              <a:rPr lang="en-US" dirty="0" smtClean="0"/>
              <a:t>ftp, </a:t>
            </a:r>
            <a:r>
              <a:rPr lang="en-US" dirty="0" err="1" smtClean="0"/>
              <a:t>scp</a:t>
            </a:r>
            <a:r>
              <a:rPr lang="en-US" dirty="0" smtClean="0"/>
              <a:t>, </a:t>
            </a:r>
            <a:r>
              <a:rPr lang="en-US" dirty="0" err="1" smtClean="0"/>
              <a:t>rcp</a:t>
            </a:r>
            <a:r>
              <a:rPr lang="en-US" dirty="0" smtClean="0"/>
              <a:t>…</a:t>
            </a:r>
          </a:p>
          <a:p>
            <a:pPr marL="742950" lvl="1" indent="-285750">
              <a:buFont typeface="Arial" panose="020B0604020202020204" pitchFamily="34" charset="0"/>
              <a:buChar char="•"/>
            </a:pPr>
            <a:r>
              <a:rPr lang="en-US" dirty="0" smtClean="0"/>
              <a:t>Best is </a:t>
            </a:r>
            <a:r>
              <a:rPr lang="en-US" dirty="0" err="1" smtClean="0"/>
              <a:t>rsync</a:t>
            </a:r>
            <a:r>
              <a:rPr lang="en-US" dirty="0" smtClean="0"/>
              <a:t> (if enabled), with a password, especially for large files</a:t>
            </a:r>
          </a:p>
          <a:p>
            <a:pPr lvl="1"/>
            <a:r>
              <a:rPr lang="en-US" dirty="0" smtClean="0"/>
              <a:t>e.g</a:t>
            </a:r>
            <a:r>
              <a:rPr lang="en-US" dirty="0"/>
              <a:t>.: </a:t>
            </a:r>
            <a:r>
              <a:rPr lang="en-US" dirty="0" err="1"/>
              <a:t>rsync</a:t>
            </a:r>
            <a:r>
              <a:rPr lang="en-US" dirty="0"/>
              <a:t> -</a:t>
            </a:r>
            <a:r>
              <a:rPr lang="en-US" dirty="0" err="1"/>
              <a:t>aLz</a:t>
            </a:r>
            <a:r>
              <a:rPr lang="en-US" dirty="0"/>
              <a:t> bin </a:t>
            </a:r>
            <a:r>
              <a:rPr lang="en-US" dirty="0" err="1" smtClean="0">
                <a:hlinkClick r:id="rId3"/>
              </a:rPr>
              <a:t>yinglong@chinook.sciclone.wm.edu:bin</a:t>
            </a:r>
            <a:r>
              <a:rPr lang="en-US" dirty="0" smtClean="0">
                <a:hlinkClick r:id="rId3"/>
              </a:rPr>
              <a:t>/</a:t>
            </a:r>
            <a:r>
              <a:rPr lang="en-US" dirty="0" err="1" smtClean="0">
                <a:hlinkClick r:id="rId3"/>
              </a:rPr>
              <a:t>comet_bin</a:t>
            </a:r>
            <a:endParaRPr lang="en-US" dirty="0" smtClean="0"/>
          </a:p>
          <a:p>
            <a:pPr lvl="1"/>
            <a:endParaRPr lang="en-US" dirty="0" smtClean="0"/>
          </a:p>
          <a:p>
            <a:pPr marL="285750" indent="-285750">
              <a:buFont typeface="Arial" panose="020B0604020202020204" pitchFamily="34" charset="0"/>
              <a:buChar char="•"/>
            </a:pPr>
            <a:r>
              <a:rPr lang="en-US" dirty="0" smtClean="0"/>
              <a:t>tar: archiving (very useful to compress multiple files/</a:t>
            </a:r>
            <a:r>
              <a:rPr lang="en-US" dirty="0" err="1" smtClean="0"/>
              <a:t>dirs</a:t>
            </a:r>
            <a:r>
              <a:rPr lang="en-US" dirty="0" smtClean="0"/>
              <a:t> into a </a:t>
            </a:r>
            <a:r>
              <a:rPr lang="en-US" i="1" dirty="0" err="1" smtClean="0"/>
              <a:t>tarball</a:t>
            </a:r>
            <a:r>
              <a:rPr lang="en-US" i="1" dirty="0" smtClean="0"/>
              <a:t> </a:t>
            </a:r>
            <a:r>
              <a:rPr lang="en-US" dirty="0" smtClean="0"/>
              <a:t>before transfer; e.g. </a:t>
            </a:r>
            <a:r>
              <a:rPr lang="en-US" dirty="0" err="1" smtClean="0"/>
              <a:t>rsync</a:t>
            </a:r>
            <a:r>
              <a:rPr lang="en-US" dirty="0" smtClean="0"/>
              <a:t>)</a:t>
            </a:r>
          </a:p>
          <a:p>
            <a:pPr marL="742950" lvl="1" indent="-285750">
              <a:buFont typeface="Arial" panose="020B0604020202020204" pitchFamily="34" charset="0"/>
              <a:buChar char="•"/>
            </a:pPr>
            <a:r>
              <a:rPr lang="en-US" dirty="0"/>
              <a:t>-v: </a:t>
            </a:r>
            <a:r>
              <a:rPr lang="en-US" dirty="0" smtClean="0"/>
              <a:t>verbose</a:t>
            </a:r>
            <a:endParaRPr lang="en-US" dirty="0"/>
          </a:p>
          <a:p>
            <a:pPr marL="742950" lvl="1" indent="-285750">
              <a:buFont typeface="Arial" panose="020B0604020202020204" pitchFamily="34" charset="0"/>
              <a:buChar char="•"/>
            </a:pPr>
            <a:r>
              <a:rPr lang="en-US" dirty="0"/>
              <a:t>-t: test, shows content of a </a:t>
            </a:r>
            <a:r>
              <a:rPr lang="en-US" dirty="0" err="1" smtClean="0"/>
              <a:t>tarball</a:t>
            </a:r>
            <a:endParaRPr lang="en-US" dirty="0"/>
          </a:p>
          <a:p>
            <a:pPr marL="742950" lvl="1" indent="-285750">
              <a:buFont typeface="Arial" panose="020B0604020202020204" pitchFamily="34" charset="0"/>
              <a:buChar char="•"/>
            </a:pPr>
            <a:r>
              <a:rPr lang="en-US" dirty="0"/>
              <a:t>-x: extract </a:t>
            </a:r>
            <a:r>
              <a:rPr lang="en-US" dirty="0" smtClean="0"/>
              <a:t>archive</a:t>
            </a:r>
            <a:endParaRPr lang="en-US" dirty="0"/>
          </a:p>
          <a:p>
            <a:pPr marL="742950" lvl="1" indent="-285750">
              <a:buFont typeface="Arial" panose="020B0604020202020204" pitchFamily="34" charset="0"/>
              <a:buChar char="•"/>
            </a:pPr>
            <a:r>
              <a:rPr lang="en-US" dirty="0"/>
              <a:t>-c: create archive </a:t>
            </a:r>
            <a:endParaRPr lang="en-US" dirty="0" smtClean="0"/>
          </a:p>
          <a:p>
            <a:pPr marL="742950" lvl="1" indent="-285750">
              <a:buFont typeface="Arial" panose="020B0604020202020204" pitchFamily="34" charset="0"/>
              <a:buChar char="•"/>
            </a:pPr>
            <a:r>
              <a:rPr lang="en-US" dirty="0" smtClean="0"/>
              <a:t>-h: follow </a:t>
            </a:r>
            <a:r>
              <a:rPr lang="en-US" dirty="0" err="1" smtClean="0"/>
              <a:t>symlink</a:t>
            </a:r>
            <a:r>
              <a:rPr lang="en-US" dirty="0" smtClean="0"/>
              <a:t> </a:t>
            </a:r>
          </a:p>
          <a:p>
            <a:pPr marL="742950" lvl="1" indent="-285750">
              <a:buFont typeface="Arial" panose="020B0604020202020204" pitchFamily="34" charset="0"/>
              <a:buChar char="•"/>
            </a:pPr>
            <a:r>
              <a:rPr lang="en-US" dirty="0" smtClean="0"/>
              <a:t>-f: specify destination</a:t>
            </a:r>
          </a:p>
          <a:p>
            <a:pPr marL="742950" lvl="1" indent="-285750">
              <a:buFont typeface="Arial" panose="020B0604020202020204" pitchFamily="34" charset="0"/>
              <a:buChar char="•"/>
            </a:pPr>
            <a:r>
              <a:rPr lang="en-US" dirty="0" smtClean="0"/>
              <a:t>-z: compress (with </a:t>
            </a:r>
            <a:r>
              <a:rPr lang="en-US" dirty="0" err="1" smtClean="0"/>
              <a:t>gzip</a:t>
            </a:r>
            <a:r>
              <a:rPr lang="en-US" dirty="0" smtClean="0"/>
              <a:t>) </a:t>
            </a:r>
          </a:p>
          <a:p>
            <a:pPr marL="742950" lvl="1" indent="-285750">
              <a:buFont typeface="Arial" panose="020B0604020202020204" pitchFamily="34" charset="0"/>
              <a:buChar char="•"/>
            </a:pPr>
            <a:r>
              <a:rPr lang="en-US" dirty="0" smtClean="0"/>
              <a:t>During creation, ../ will be stripped out (so be careful!)</a:t>
            </a:r>
          </a:p>
          <a:p>
            <a:pPr marL="285750" indent="-285750">
              <a:buFont typeface="Arial" panose="020B0604020202020204" pitchFamily="34" charset="0"/>
              <a:buChar char="•"/>
            </a:pPr>
            <a:r>
              <a:rPr lang="en-US" dirty="0" smtClean="0"/>
              <a:t>Globus is getting popular, but requires the systems be mounted there</a:t>
            </a:r>
            <a:endParaRPr lang="en-US" dirty="0"/>
          </a:p>
        </p:txBody>
      </p:sp>
    </p:spTree>
    <p:extLst>
      <p:ext uri="{BB962C8B-B14F-4D97-AF65-F5344CB8AC3E}">
        <p14:creationId xmlns:p14="http://schemas.microsoft.com/office/powerpoint/2010/main" val="2289412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1123</TotalTime>
  <Words>3820</Words>
  <Application>Microsoft Office PowerPoint</Application>
  <PresentationFormat>Widescreen</PresentationFormat>
  <Paragraphs>393</Paragraphs>
  <Slides>25</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Introduction to UNIX®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Virginia Institute of Marine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UNIX®</dc:title>
  <dc:creator>Y. Joseph Zhang</dc:creator>
  <cp:lastModifiedBy>Y. Joseph Zhang</cp:lastModifiedBy>
  <cp:revision>51</cp:revision>
  <dcterms:created xsi:type="dcterms:W3CDTF">2018-06-09T20:26:55Z</dcterms:created>
  <dcterms:modified xsi:type="dcterms:W3CDTF">2018-07-03T13:30:51Z</dcterms:modified>
</cp:coreProperties>
</file>