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5" r:id="rId2"/>
    <p:sldId id="266" r:id="rId3"/>
    <p:sldId id="267" r:id="rId4"/>
    <p:sldId id="268" r:id="rId5"/>
    <p:sldId id="270" r:id="rId6"/>
    <p:sldId id="357" r:id="rId7"/>
    <p:sldId id="271" r:id="rId8"/>
    <p:sldId id="358" r:id="rId9"/>
    <p:sldId id="274" r:id="rId10"/>
    <p:sldId id="275" r:id="rId11"/>
    <p:sldId id="365" r:id="rId12"/>
    <p:sldId id="278" r:id="rId13"/>
    <p:sldId id="279" r:id="rId14"/>
    <p:sldId id="280" r:id="rId15"/>
    <p:sldId id="281" r:id="rId16"/>
    <p:sldId id="361" r:id="rId17"/>
    <p:sldId id="283" r:id="rId18"/>
    <p:sldId id="284" r:id="rId19"/>
    <p:sldId id="285" r:id="rId20"/>
    <p:sldId id="362" r:id="rId21"/>
    <p:sldId id="299" r:id="rId22"/>
    <p:sldId id="303" r:id="rId23"/>
    <p:sldId id="300" r:id="rId24"/>
    <p:sldId id="302" r:id="rId25"/>
    <p:sldId id="304" r:id="rId26"/>
    <p:sldId id="310" r:id="rId27"/>
    <p:sldId id="363" r:id="rId28"/>
    <p:sldId id="36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611"/>
    </p:cViewPr>
  </p:sorterViewPr>
  <p:notesViewPr>
    <p:cSldViewPr>
      <p:cViewPr varScale="1">
        <p:scale>
          <a:sx n="80" d="100"/>
          <a:sy n="80" d="100"/>
        </p:scale>
        <p:origin x="-205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12B127-A111-48DA-9055-EA70071555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9050E8-75AF-442D-B37A-320B087B62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35CD3-EBD8-462B-ACC8-23FDACFC4D2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740175-6CA8-44BD-82D2-E0E46DD588F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740175-6CA8-44BD-82D2-E0E46DD588F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114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D6EE7-2CFB-432B-B208-2577D339DA6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BBDD09-A228-435C-B561-A92889ADB46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556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B453F6-49E6-433F-9F97-044DE4EE741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566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BBEA57-E431-4622-B9C6-6E49E638763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04800" indent="-304800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BBEA57-E431-4622-B9C6-6E49E638763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04800" indent="-3048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8940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09E30C-6F53-4AB5-A638-A01A482258A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DD70B6-5676-4987-AA31-89E0699CBF93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2D1405-1722-4F37-91F6-8B332A441CD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/>
            <a:r>
              <a:rPr lang="en-US" altLang="en-US"/>
              <a:t>	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C63D70-4FD4-44D1-807F-AFE9D1CBAB1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50530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205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C15052-4550-41A6-BE0C-24EAA230CD01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r>
              <a:rPr lang="en-US" altLang="en-US" sz="1400"/>
              <a:t>1.Ball of a vertex.</a:t>
            </a:r>
          </a:p>
        </p:txBody>
      </p:sp>
    </p:spTree>
    <p:extLst>
      <p:ext uri="{BB962C8B-B14F-4D97-AF65-F5344CB8AC3E}">
        <p14:creationId xmlns:p14="http://schemas.microsoft.com/office/powerpoint/2010/main" val="253589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DFEEF2-0866-4D6E-B440-935F4970759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4FE3A2-778A-4CD5-A7EF-8A49A7DC4EBB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C03B3-44B3-4605-B874-1A9D58FE8BE5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033D90-2C27-4DAA-9838-D23F5198337C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A3621-F733-4240-AF8D-D5AF580FB0CB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C7C6C-69D9-4F4B-A6C1-0307AB1F73F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C7C6C-69D9-4F4B-A6C1-0307AB1F73F4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5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C7C6C-69D9-4F4B-A6C1-0307AB1F73F4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163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99F267-9BE8-444B-90D8-ABBB2172A2D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29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04258-E3CC-4AC3-B730-940D523BF16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40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04800" indent="-304800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596500-4313-4E4C-8E28-6DC41075636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15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596500-4313-4E4C-8E28-6DC41075636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15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942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44937E-67D4-4FE6-B0F8-56569FCB631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1094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6B0130-97FB-4F88-927D-6B7E6B0F6AF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477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59C31A-0218-4A8B-A86C-F718FABCDB2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8600" indent="-228600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B807F-F1BF-4BBC-84AD-4BE20BCF9F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1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91B86-0FCA-4673-895F-D7E9CBF45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15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37FB1-F7C9-46FA-A9F6-9B274C2CA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70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72997-1108-4616-9A4A-623F5B57F5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34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CCCAF-E252-49DE-A199-4739FC0DD6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22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00ED-5855-4F92-966F-4D6D5334C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79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1025F-A79E-4A55-A01B-7F4AA913D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74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3637E-B847-4CD6-8754-20F6621AF4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66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DDE40-6A73-453E-A65A-4A8FE595AF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74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78313-65BC-43D0-BB90-B3A81C659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92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0CA02-1072-47D5-A5A6-16E78007DB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71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E37ED23-DEEA-447C-8D20-E0F49311EA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28800"/>
            <a:ext cx="8229600" cy="1143000"/>
          </a:xfrm>
          <a:solidFill>
            <a:schemeClr val="accent2"/>
          </a:solidFill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Unstructured grid: an introduction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2209800" cy="3048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000" dirty="0" smtClean="0"/>
              <a:t>UG</a:t>
            </a:r>
            <a:endParaRPr lang="en-US" altLang="en-US" sz="20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838200"/>
            <a:ext cx="7162800" cy="5562600"/>
          </a:xfrm>
        </p:spPr>
        <p:txBody>
          <a:bodyPr/>
          <a:lstStyle/>
          <a:p>
            <a:pPr marL="609600" indent="-609600"/>
            <a:r>
              <a:rPr lang="en-US" altLang="en-US" sz="2800"/>
              <a:t> A sample grid file</a:t>
            </a:r>
          </a:p>
          <a:p>
            <a:pPr marL="609600" indent="-609600">
              <a:buFontTx/>
              <a:buNone/>
            </a:pPr>
            <a:endParaRPr lang="en-US" altLang="en-US" sz="2000"/>
          </a:p>
          <a:p>
            <a:pPr marL="609600" indent="-609600">
              <a:buFontTx/>
              <a:buNone/>
            </a:pPr>
            <a:r>
              <a:rPr lang="en-US" altLang="en-US" sz="2000"/>
              <a:t> 44343  24025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1        -90.4293         30.1689      0.30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2        -90.4313         30.1625      0.30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3        -90.4327         30.1559      0.20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4        -90.4320         30.1498      0.20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………………………………………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………………………………………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1       3      1    2    3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2       3      2    4    5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3       3      15943    16197    15942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 ………………………………………</a:t>
            </a:r>
          </a:p>
          <a:p>
            <a:pPr marL="609600" indent="-609600">
              <a:buFontTx/>
              <a:buNone/>
            </a:pPr>
            <a:r>
              <a:rPr lang="en-US" altLang="en-US" sz="2000"/>
              <a:t>         ………………………………………</a:t>
            </a:r>
          </a:p>
        </p:txBody>
      </p:sp>
      <p:sp>
        <p:nvSpPr>
          <p:cNvPr id="2" name="Left Brace 1"/>
          <p:cNvSpPr/>
          <p:nvPr/>
        </p:nvSpPr>
        <p:spPr>
          <a:xfrm flipH="1">
            <a:off x="5562600" y="2288232"/>
            <a:ext cx="3048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19800" y="2666999"/>
            <a:ext cx="2736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node location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flipH="1">
            <a:off x="5691208" y="4473187"/>
            <a:ext cx="3048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68061" y="4957463"/>
            <a:ext cx="3264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</a:t>
            </a:r>
            <a:r>
              <a:rPr lang="en-US" dirty="0" err="1" smtClean="0"/>
              <a:t>elem</a:t>
            </a:r>
            <a:r>
              <a:rPr lang="en-US" dirty="0" smtClean="0"/>
              <a:t> connectivity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086600" cy="7620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400" b="1" dirty="0" smtClean="0"/>
              <a:t>Visualization of UG</a:t>
            </a:r>
            <a:endParaRPr lang="en-US" alt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447800"/>
            <a:ext cx="7772400" cy="4114800"/>
          </a:xfrm>
        </p:spPr>
        <p:txBody>
          <a:bodyPr/>
          <a:lstStyle/>
          <a:p>
            <a:r>
              <a:rPr lang="en-US" dirty="0" smtClean="0"/>
              <a:t>xmgredit5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2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</p:spPr>
        <p:txBody>
          <a:bodyPr/>
          <a:lstStyle/>
          <a:p>
            <a:r>
              <a:rPr lang="en-US" altLang="en-US"/>
              <a:t>Data structures and algorithms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10600" cy="4495800"/>
          </a:xfrm>
        </p:spPr>
        <p:txBody>
          <a:bodyPr/>
          <a:lstStyle/>
          <a:p>
            <a:r>
              <a:rPr lang="en-US" altLang="en-US" dirty="0"/>
              <a:t>Why data structure:</a:t>
            </a:r>
          </a:p>
          <a:p>
            <a:pPr>
              <a:buFontTx/>
              <a:buNone/>
            </a:pPr>
            <a:r>
              <a:rPr lang="en-US" altLang="en-US" dirty="0"/>
              <a:t>	In </a:t>
            </a:r>
            <a:r>
              <a:rPr lang="en-US" altLang="en-US" dirty="0" smtClean="0"/>
              <a:t>UG operations, </a:t>
            </a:r>
            <a:r>
              <a:rPr lang="en-US" altLang="en-US" dirty="0"/>
              <a:t>various queries like “which element contains a given point?” are frequently encountered.</a:t>
            </a:r>
          </a:p>
          <a:p>
            <a:pPr>
              <a:buFontTx/>
              <a:buNone/>
            </a:pPr>
            <a:r>
              <a:rPr lang="en-US" altLang="en-US" dirty="0"/>
              <a:t>	This raises the question of how various types geometrical entities (e.g., elements</a:t>
            </a:r>
            <a:r>
              <a:rPr lang="en-US" altLang="en-US" dirty="0" smtClean="0"/>
              <a:t>, vertices</a:t>
            </a:r>
            <a:r>
              <a:rPr lang="en-US" altLang="en-US" dirty="0"/>
              <a:t>, edges, boundary) can be effectively stored in a computer to facilitate future queries.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54864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r>
              <a:rPr lang="en-US" altLang="en-US" sz="2800" b="1"/>
              <a:t>Data structures and algorithms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4267200"/>
          </a:xfrm>
        </p:spPr>
        <p:txBody>
          <a:bodyPr/>
          <a:lstStyle/>
          <a:p>
            <a:r>
              <a:rPr lang="en-US" altLang="en-US"/>
              <a:t>Algorithm + Data structures = Program (Wirth 1986)</a:t>
            </a:r>
          </a:p>
          <a:p>
            <a:pPr>
              <a:buFontTx/>
              <a:buNone/>
            </a:pPr>
            <a:r>
              <a:rPr lang="en-US" altLang="en-US"/>
              <a:t>	Usually the more complex a data structure, the simpler the algorithm will be, but the memory requirements may be penalized.</a:t>
            </a:r>
          </a:p>
          <a:p>
            <a:r>
              <a:rPr lang="en-US" altLang="en-US"/>
              <a:t>Suitable data structure should be chosen for different applications taking into consideration of computer memory constraint.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60960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r>
              <a:rPr lang="en-US" altLang="en-US" sz="3600"/>
              <a:t>One-dimensional data structure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55431"/>
            <a:ext cx="8610600" cy="5257800"/>
          </a:xfrm>
        </p:spPr>
        <p:txBody>
          <a:bodyPr/>
          <a:lstStyle/>
          <a:p>
            <a:r>
              <a:rPr lang="en-US" altLang="en-US" dirty="0"/>
              <a:t>Array: requires fixed amount of </a:t>
            </a:r>
            <a:r>
              <a:rPr lang="en-US" altLang="en-US" i="1" dirty="0"/>
              <a:t>contiguous</a:t>
            </a:r>
            <a:r>
              <a:rPr lang="en-US" altLang="en-US" dirty="0"/>
              <a:t> memory and allows direct access to its </a:t>
            </a:r>
            <a:r>
              <a:rPr lang="en-US" altLang="en-US" dirty="0" smtClean="0"/>
              <a:t>element. Easiest to access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a(1), a(2), a(3),…</a:t>
            </a:r>
            <a:endParaRPr lang="en-US" altLang="en-US" dirty="0"/>
          </a:p>
          <a:p>
            <a:r>
              <a:rPr lang="en-US" altLang="en-US" dirty="0"/>
              <a:t>List: items are stored in a “linear” way, and each is linked to its </a:t>
            </a:r>
            <a:r>
              <a:rPr lang="en-US" altLang="en-US" i="1" dirty="0"/>
              <a:t>neighbors</a:t>
            </a:r>
            <a:r>
              <a:rPr lang="en-US" altLang="en-US" dirty="0"/>
              <a:t> by </a:t>
            </a:r>
            <a:r>
              <a:rPr lang="en-US" altLang="en-US" i="1" dirty="0"/>
              <a:t>pointers</a:t>
            </a:r>
            <a:r>
              <a:rPr lang="en-US" altLang="en-US" dirty="0" smtClean="0"/>
              <a:t>. More expensive to search than arrays</a:t>
            </a:r>
            <a:endParaRPr lang="en-US" altLang="en-US" dirty="0"/>
          </a:p>
          <a:p>
            <a:pPr lvl="1">
              <a:buFontTx/>
              <a:buNone/>
            </a:pPr>
            <a:endParaRPr lang="en-US" altLang="en-US" dirty="0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1828800" y="5756031"/>
            <a:ext cx="762000" cy="457200"/>
          </a:xfrm>
          <a:prstGeom prst="flowChartPredefined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6172200" y="5756031"/>
            <a:ext cx="762000" cy="457200"/>
          </a:xfrm>
          <a:prstGeom prst="flowChartPredefined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3200400" y="5756031"/>
            <a:ext cx="762000" cy="457200"/>
          </a:xfrm>
          <a:prstGeom prst="flowChartPredefined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4648200" y="5756031"/>
            <a:ext cx="762000" cy="457200"/>
          </a:xfrm>
          <a:prstGeom prst="flowChartPredefined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2514600" y="59084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3962400" y="59084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5410200" y="590843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V="1">
            <a:off x="2286000" y="6213231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V="1">
            <a:off x="6553200" y="6213231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1981200" y="6365631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head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6308725" y="6330706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tail</a:t>
            </a:r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6934200" y="590843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7613650" y="5756031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NULL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3155950" y="4983408"/>
            <a:ext cx="2603500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 double linked list</a:t>
            </a:r>
          </a:p>
        </p:txBody>
      </p:sp>
      <p:sp>
        <p:nvSpPr>
          <p:cNvPr id="44054" name="Line 22"/>
          <p:cNvSpPr>
            <a:spLocks noChangeShapeType="1"/>
          </p:cNvSpPr>
          <p:nvPr/>
        </p:nvSpPr>
        <p:spPr bwMode="auto">
          <a:xfrm flipH="1">
            <a:off x="2489200" y="60608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 flipH="1">
            <a:off x="3937000" y="60608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 flipH="1">
            <a:off x="5384800" y="606083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Line 25"/>
          <p:cNvSpPr>
            <a:spLocks noChangeShapeType="1"/>
          </p:cNvSpPr>
          <p:nvPr/>
        </p:nvSpPr>
        <p:spPr bwMode="auto">
          <a:xfrm flipH="1">
            <a:off x="6908800" y="606083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152400" y="5756031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NULL</a:t>
            </a:r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1066800" y="590843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 flipH="1">
            <a:off x="1041400" y="606083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04800"/>
            <a:ext cx="4876800" cy="457200"/>
          </a:xfrm>
        </p:spPr>
        <p:txBody>
          <a:bodyPr/>
          <a:lstStyle/>
          <a:p>
            <a:r>
              <a:rPr lang="en-US" altLang="en-US" sz="2800"/>
              <a:t>One-dimensional data structure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10600" cy="1828800"/>
          </a:xfrm>
        </p:spPr>
        <p:txBody>
          <a:bodyPr/>
          <a:lstStyle/>
          <a:p>
            <a:r>
              <a:rPr lang="en-US" altLang="en-US" sz="2800" dirty="0"/>
              <a:t>Stack: a last-in-first-out list (LIFO). Only the last item is directly accessible.</a:t>
            </a:r>
          </a:p>
          <a:p>
            <a:r>
              <a:rPr lang="en-US" altLang="en-US" sz="2800" dirty="0"/>
              <a:t>Queue: a first-in-first-out structure (FIFO).  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390900" y="2382715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dirty="0" smtClean="0"/>
              <a:t>Stack</a:t>
            </a:r>
            <a:endParaRPr lang="en-US" altLang="en-US" sz="2400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838331" y="3754315"/>
            <a:ext cx="5334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3838331" y="40591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3838331" y="43639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3838331" y="46687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3838331" y="49735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3838331" y="52783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3838331" y="55831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3838331" y="58879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3838331" y="61927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3838331" y="649751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3914531" y="314471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3457331" y="3144715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4828931" y="299231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out</a:t>
            </a:r>
          </a:p>
        </p:txBody>
      </p:sp>
      <p:sp>
        <p:nvSpPr>
          <p:cNvPr id="22" name="Rectangle 24"/>
          <p:cNvSpPr>
            <a:spLocks noChangeArrowheads="1"/>
          </p:cNvSpPr>
          <p:nvPr/>
        </p:nvSpPr>
        <p:spPr bwMode="auto">
          <a:xfrm>
            <a:off x="3838331" y="3678115"/>
            <a:ext cx="530225" cy="304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5"/>
          <p:cNvSpPr>
            <a:spLocks noChangeArrowheads="1"/>
          </p:cNvSpPr>
          <p:nvPr/>
        </p:nvSpPr>
        <p:spPr bwMode="auto">
          <a:xfrm rot="3024062">
            <a:off x="4271718" y="2993903"/>
            <a:ext cx="530225" cy="3048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4143131" y="3297115"/>
            <a:ext cx="304800" cy="381000"/>
          </a:xfrm>
          <a:custGeom>
            <a:avLst/>
            <a:gdLst>
              <a:gd name="T0" fmla="*/ 0 w 240"/>
              <a:gd name="T1" fmla="*/ 240 h 240"/>
              <a:gd name="T2" fmla="*/ 96 w 240"/>
              <a:gd name="T3" fmla="*/ 96 h 240"/>
              <a:gd name="T4" fmla="*/ 240 w 240"/>
              <a:gd name="T5" fmla="*/ 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240">
                <a:moveTo>
                  <a:pt x="0" y="240"/>
                </a:moveTo>
                <a:cubicBezTo>
                  <a:pt x="28" y="188"/>
                  <a:pt x="56" y="136"/>
                  <a:pt x="96" y="96"/>
                </a:cubicBezTo>
                <a:cubicBezTo>
                  <a:pt x="136" y="56"/>
                  <a:pt x="216" y="16"/>
                  <a:pt x="2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3444631" y="6202240"/>
            <a:ext cx="32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1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3457331" y="5887915"/>
            <a:ext cx="32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2</a:t>
            </a:r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3457331" y="5506915"/>
            <a:ext cx="32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3</a:t>
            </a: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5959597" y="3537438"/>
            <a:ext cx="5334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>
            <a:off x="5959597" y="38422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>
            <a:off x="5959597" y="41470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>
            <a:off x="5959597" y="44518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>
            <a:off x="5959597" y="47566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>
            <a:off x="5959597" y="50614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>
            <a:off x="5959597" y="53662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5959597" y="56710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>
            <a:off x="5959597" y="59758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5959597" y="62806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>
            <a:off x="6035797" y="292783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5578597" y="2927838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</a:t>
            </a: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6340597" y="6433038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out</a:t>
            </a:r>
          </a:p>
        </p:txBody>
      </p: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5959597" y="3461238"/>
            <a:ext cx="530225" cy="304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5565897" y="5985363"/>
            <a:ext cx="32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1</a:t>
            </a:r>
          </a:p>
        </p:txBody>
      </p:sp>
      <p:sp>
        <p:nvSpPr>
          <p:cNvPr id="43" name="Text Box 48"/>
          <p:cNvSpPr txBox="1">
            <a:spLocks noChangeArrowheads="1"/>
          </p:cNvSpPr>
          <p:nvPr/>
        </p:nvSpPr>
        <p:spPr bwMode="auto">
          <a:xfrm>
            <a:off x="5578597" y="5671038"/>
            <a:ext cx="32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2</a:t>
            </a:r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5578597" y="5290038"/>
            <a:ext cx="32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3</a:t>
            </a:r>
          </a:p>
        </p:txBody>
      </p:sp>
      <p:sp>
        <p:nvSpPr>
          <p:cNvPr id="45" name="Rectangle 51"/>
          <p:cNvSpPr>
            <a:spLocks noChangeArrowheads="1"/>
          </p:cNvSpPr>
          <p:nvPr/>
        </p:nvSpPr>
        <p:spPr bwMode="auto">
          <a:xfrm>
            <a:off x="5543550" y="2502876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2"/>
                </a:solidFill>
              </a:rPr>
              <a:t>Queue</a:t>
            </a:r>
          </a:p>
        </p:txBody>
      </p:sp>
      <p:sp>
        <p:nvSpPr>
          <p:cNvPr id="46" name="Rectangle 52"/>
          <p:cNvSpPr>
            <a:spLocks noChangeArrowheads="1"/>
          </p:cNvSpPr>
          <p:nvPr/>
        </p:nvSpPr>
        <p:spPr bwMode="auto">
          <a:xfrm>
            <a:off x="5959597" y="6052038"/>
            <a:ext cx="530225" cy="304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53"/>
          <p:cNvSpPr>
            <a:spLocks noChangeShapeType="1"/>
          </p:cNvSpPr>
          <p:nvPr/>
        </p:nvSpPr>
        <p:spPr bwMode="auto">
          <a:xfrm>
            <a:off x="6251697" y="635683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76200"/>
            <a:ext cx="4876800" cy="457200"/>
          </a:xfrm>
        </p:spPr>
        <p:txBody>
          <a:bodyPr/>
          <a:lstStyle/>
          <a:p>
            <a:r>
              <a:rPr lang="en-US" altLang="en-US" sz="2800" dirty="0"/>
              <a:t>One-dimensional data structure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0174" y="488950"/>
            <a:ext cx="8610600" cy="1929179"/>
          </a:xfrm>
        </p:spPr>
        <p:txBody>
          <a:bodyPr/>
          <a:lstStyle/>
          <a:p>
            <a:r>
              <a:rPr lang="en-US" altLang="en-US" sz="2400" dirty="0" smtClean="0"/>
              <a:t>Priority </a:t>
            </a:r>
            <a:r>
              <a:rPr lang="en-US" altLang="en-US" sz="2400" dirty="0"/>
              <a:t>queue: each entry is endowed with a priority for processing.</a:t>
            </a:r>
          </a:p>
          <a:p>
            <a:r>
              <a:rPr lang="en-US" altLang="en-US" sz="2400" dirty="0"/>
              <a:t>Binary tree: a tree structure whose nodes contain a key and 2 pointers to its 2 children, and the keys also obey some ordering relationship.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7731" y="2297479"/>
            <a:ext cx="8782050" cy="4537075"/>
            <a:chOff x="349250" y="838200"/>
            <a:chExt cx="8782050" cy="4537075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5257800" y="18288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3352800" y="9144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8800" y="18288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4495800" y="27432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6019800" y="27432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2362200" y="27432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3657600" y="37338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2743200" y="47244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6781800" y="38100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5" name="AutoShape 13"/>
            <p:cNvCxnSpPr>
              <a:cxnSpLocks noChangeShapeType="1"/>
              <a:stCxn id="7" idx="3"/>
              <a:endCxn id="8" idx="7"/>
            </p:cNvCxnSpPr>
            <p:nvPr/>
          </p:nvCxnSpPr>
          <p:spPr bwMode="auto">
            <a:xfrm flipH="1">
              <a:off x="2349500" y="1435100"/>
              <a:ext cx="1092200" cy="482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AutoShape 14"/>
            <p:cNvCxnSpPr>
              <a:cxnSpLocks noChangeShapeType="1"/>
              <a:stCxn id="7" idx="5"/>
              <a:endCxn id="6" idx="2"/>
            </p:cNvCxnSpPr>
            <p:nvPr/>
          </p:nvCxnSpPr>
          <p:spPr bwMode="auto">
            <a:xfrm>
              <a:off x="3873500" y="1435100"/>
              <a:ext cx="1384300" cy="6985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5"/>
            <p:cNvCxnSpPr>
              <a:cxnSpLocks noChangeShapeType="1"/>
              <a:endCxn id="11" idx="0"/>
            </p:cNvCxnSpPr>
            <p:nvPr/>
          </p:nvCxnSpPr>
          <p:spPr bwMode="auto">
            <a:xfrm>
              <a:off x="2362200" y="2362200"/>
              <a:ext cx="30480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6"/>
            <p:cNvCxnSpPr>
              <a:cxnSpLocks noChangeShapeType="1"/>
              <a:stCxn id="6" idx="3"/>
              <a:endCxn id="9" idx="7"/>
            </p:cNvCxnSpPr>
            <p:nvPr/>
          </p:nvCxnSpPr>
          <p:spPr bwMode="auto">
            <a:xfrm flipH="1">
              <a:off x="5016500" y="2349500"/>
              <a:ext cx="330200" cy="482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7"/>
            <p:cNvCxnSpPr>
              <a:cxnSpLocks noChangeShapeType="1"/>
              <a:stCxn id="6" idx="5"/>
              <a:endCxn id="10" idx="1"/>
            </p:cNvCxnSpPr>
            <p:nvPr/>
          </p:nvCxnSpPr>
          <p:spPr bwMode="auto">
            <a:xfrm>
              <a:off x="5778500" y="2349500"/>
              <a:ext cx="330200" cy="482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8"/>
            <p:cNvCxnSpPr>
              <a:cxnSpLocks noChangeShapeType="1"/>
              <a:stCxn id="9" idx="3"/>
              <a:endCxn id="12" idx="7"/>
            </p:cNvCxnSpPr>
            <p:nvPr/>
          </p:nvCxnSpPr>
          <p:spPr bwMode="auto">
            <a:xfrm flipH="1">
              <a:off x="4178300" y="3263900"/>
              <a:ext cx="406400" cy="558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9"/>
            <p:cNvCxnSpPr>
              <a:cxnSpLocks noChangeShapeType="1"/>
              <a:stCxn id="12" idx="3"/>
              <a:endCxn id="13" idx="7"/>
            </p:cNvCxnSpPr>
            <p:nvPr/>
          </p:nvCxnSpPr>
          <p:spPr bwMode="auto">
            <a:xfrm flipH="1">
              <a:off x="3263900" y="4254500"/>
              <a:ext cx="482600" cy="558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20"/>
            <p:cNvCxnSpPr>
              <a:cxnSpLocks noChangeShapeType="1"/>
              <a:stCxn id="10" idx="5"/>
              <a:endCxn id="14" idx="1"/>
            </p:cNvCxnSpPr>
            <p:nvPr/>
          </p:nvCxnSpPr>
          <p:spPr bwMode="auto">
            <a:xfrm>
              <a:off x="6540500" y="3263900"/>
              <a:ext cx="330200" cy="635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5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1949450" y="1905000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2514600" y="2784475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2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5283200" y="1905000"/>
              <a:ext cx="488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4568825" y="2784475"/>
              <a:ext cx="488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6096000" y="2784475"/>
              <a:ext cx="488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19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3778250" y="3810000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4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2895600" y="4800600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6842125" y="3886200"/>
              <a:ext cx="54927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/>
                <a:t>23</a:t>
              </a: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3987800" y="1219200"/>
              <a:ext cx="370840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7832725" y="955675"/>
              <a:ext cx="6746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root</a:t>
              </a:r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5867400" y="2133600"/>
              <a:ext cx="182880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7924800" y="1752600"/>
              <a:ext cx="1206500" cy="822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Internal </a:t>
              </a:r>
            </a:p>
            <a:p>
              <a:r>
                <a:rPr lang="en-US" altLang="en-US"/>
                <a:t>node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7391400" y="4114800"/>
              <a:ext cx="45720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7985125" y="3851275"/>
              <a:ext cx="6397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leaf</a:t>
              </a: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838200" y="1066800"/>
              <a:ext cx="0" cy="426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381000" y="838200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0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365125" y="1717675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49250" y="2784475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2</a:t>
              </a:r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381000" y="3775075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3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381000" y="4918075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749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76200"/>
            <a:ext cx="4495800" cy="381000"/>
          </a:xfrm>
        </p:spPr>
        <p:txBody>
          <a:bodyPr/>
          <a:lstStyle/>
          <a:p>
            <a:r>
              <a:rPr lang="en-US" altLang="en-US" sz="2400"/>
              <a:t>One-dimensional data structure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610600" cy="2438400"/>
          </a:xfrm>
        </p:spPr>
        <p:txBody>
          <a:bodyPr/>
          <a:lstStyle/>
          <a:p>
            <a:r>
              <a:rPr lang="en-US" altLang="en-US" sz="2800"/>
              <a:t>Hashing: a dictionary in which each address contains several items.</a:t>
            </a:r>
          </a:p>
          <a:p>
            <a:pPr>
              <a:buFontTx/>
              <a:buNone/>
            </a:pPr>
            <a:r>
              <a:rPr lang="en-US" altLang="en-US" sz="2800"/>
              <a:t>	e.g., h(x,y)=[x+y] for each node in a grid.</a:t>
            </a:r>
          </a:p>
          <a:p>
            <a:pPr>
              <a:buFontTx/>
              <a:buNone/>
            </a:pPr>
            <a:r>
              <a:rPr lang="en-US" altLang="en-US" sz="2800"/>
              <a:t>	It handles and speeds up queries of the presence of an item in a set, but not the neighborhood information.</a:t>
            </a: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3200400" y="3048000"/>
            <a:ext cx="33528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3657600" y="37338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3810000" y="38862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3657600" y="41910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4572000" y="38862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4038600" y="38100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4572000" y="46482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4724400" y="48006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5257800" y="41910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5943600" y="37338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5562600" y="35052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5181600" y="32766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5638800" y="38862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Freeform 19"/>
          <p:cNvSpPr>
            <a:spLocks/>
          </p:cNvSpPr>
          <p:nvPr/>
        </p:nvSpPr>
        <p:spPr bwMode="auto">
          <a:xfrm>
            <a:off x="1371600" y="5715000"/>
            <a:ext cx="6248400" cy="228600"/>
          </a:xfrm>
          <a:custGeom>
            <a:avLst/>
            <a:gdLst>
              <a:gd name="T0" fmla="*/ 0 w 3936"/>
              <a:gd name="T1" fmla="*/ 0 h 144"/>
              <a:gd name="T2" fmla="*/ 0 w 3936"/>
              <a:gd name="T3" fmla="*/ 144 h 144"/>
              <a:gd name="T4" fmla="*/ 3936 w 3936"/>
              <a:gd name="T5" fmla="*/ 144 h 144"/>
              <a:gd name="T6" fmla="*/ 3936 w 3936"/>
              <a:gd name="T7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36" h="144">
                <a:moveTo>
                  <a:pt x="0" y="0"/>
                </a:moveTo>
                <a:lnTo>
                  <a:pt x="0" y="144"/>
                </a:lnTo>
                <a:lnTo>
                  <a:pt x="3936" y="144"/>
                </a:lnTo>
                <a:lnTo>
                  <a:pt x="393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16764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20574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25146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39"/>
          <p:cNvSpPr>
            <a:spLocks noChangeShapeType="1"/>
          </p:cNvSpPr>
          <p:nvPr/>
        </p:nvSpPr>
        <p:spPr bwMode="auto">
          <a:xfrm>
            <a:off x="32766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3" name="Line 41"/>
          <p:cNvSpPr>
            <a:spLocks noChangeShapeType="1"/>
          </p:cNvSpPr>
          <p:nvPr/>
        </p:nvSpPr>
        <p:spPr bwMode="auto">
          <a:xfrm>
            <a:off x="42672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Line 42"/>
          <p:cNvSpPr>
            <a:spLocks noChangeShapeType="1"/>
          </p:cNvSpPr>
          <p:nvPr/>
        </p:nvSpPr>
        <p:spPr bwMode="auto">
          <a:xfrm>
            <a:off x="6096000" y="571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Oval 43"/>
          <p:cNvSpPr>
            <a:spLocks noChangeArrowheads="1"/>
          </p:cNvSpPr>
          <p:nvPr/>
        </p:nvSpPr>
        <p:spPr bwMode="auto">
          <a:xfrm>
            <a:off x="3505200" y="3581400"/>
            <a:ext cx="838200" cy="11430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6" name="Freeform 44"/>
          <p:cNvSpPr>
            <a:spLocks/>
          </p:cNvSpPr>
          <p:nvPr/>
        </p:nvSpPr>
        <p:spPr bwMode="auto">
          <a:xfrm>
            <a:off x="1511300" y="4279900"/>
            <a:ext cx="1981200" cy="1447800"/>
          </a:xfrm>
          <a:custGeom>
            <a:avLst/>
            <a:gdLst>
              <a:gd name="T0" fmla="*/ 1336 w 1336"/>
              <a:gd name="T1" fmla="*/ 0 h 912"/>
              <a:gd name="T2" fmla="*/ 856 w 1336"/>
              <a:gd name="T3" fmla="*/ 288 h 912"/>
              <a:gd name="T4" fmla="*/ 856 w 1336"/>
              <a:gd name="T5" fmla="*/ 336 h 912"/>
              <a:gd name="T6" fmla="*/ 136 w 1336"/>
              <a:gd name="T7" fmla="*/ 528 h 912"/>
              <a:gd name="T8" fmla="*/ 40 w 1336"/>
              <a:gd name="T9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36" h="912">
                <a:moveTo>
                  <a:pt x="1336" y="0"/>
                </a:moveTo>
                <a:cubicBezTo>
                  <a:pt x="1136" y="116"/>
                  <a:pt x="936" y="232"/>
                  <a:pt x="856" y="288"/>
                </a:cubicBezTo>
                <a:cubicBezTo>
                  <a:pt x="776" y="344"/>
                  <a:pt x="976" y="296"/>
                  <a:pt x="856" y="336"/>
                </a:cubicBezTo>
                <a:cubicBezTo>
                  <a:pt x="736" y="376"/>
                  <a:pt x="272" y="432"/>
                  <a:pt x="136" y="528"/>
                </a:cubicBezTo>
                <a:cubicBezTo>
                  <a:pt x="0" y="624"/>
                  <a:pt x="20" y="768"/>
                  <a:pt x="40" y="9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7" name="Oval 45"/>
          <p:cNvSpPr>
            <a:spLocks noChangeArrowheads="1"/>
          </p:cNvSpPr>
          <p:nvPr/>
        </p:nvSpPr>
        <p:spPr bwMode="auto">
          <a:xfrm>
            <a:off x="4495800" y="45720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99" name="Freeform 47"/>
          <p:cNvSpPr>
            <a:spLocks/>
          </p:cNvSpPr>
          <p:nvPr/>
        </p:nvSpPr>
        <p:spPr bwMode="auto">
          <a:xfrm>
            <a:off x="4876800" y="4800600"/>
            <a:ext cx="1676400" cy="914400"/>
          </a:xfrm>
          <a:custGeom>
            <a:avLst/>
            <a:gdLst>
              <a:gd name="T0" fmla="*/ 0 w 912"/>
              <a:gd name="T1" fmla="*/ 0 h 528"/>
              <a:gd name="T2" fmla="*/ 528 w 912"/>
              <a:gd name="T3" fmla="*/ 192 h 528"/>
              <a:gd name="T4" fmla="*/ 912 w 912"/>
              <a:gd name="T5" fmla="*/ 528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528">
                <a:moveTo>
                  <a:pt x="0" y="0"/>
                </a:moveTo>
                <a:cubicBezTo>
                  <a:pt x="188" y="52"/>
                  <a:pt x="376" y="104"/>
                  <a:pt x="528" y="192"/>
                </a:cubicBezTo>
                <a:cubicBezTo>
                  <a:pt x="680" y="280"/>
                  <a:pt x="796" y="404"/>
                  <a:pt x="912" y="5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0" name="Oval 48"/>
          <p:cNvSpPr>
            <a:spLocks noChangeArrowheads="1"/>
          </p:cNvSpPr>
          <p:nvPr/>
        </p:nvSpPr>
        <p:spPr bwMode="auto">
          <a:xfrm>
            <a:off x="4876800" y="3124200"/>
            <a:ext cx="1219200" cy="12192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201" name="Freeform 49"/>
          <p:cNvSpPr>
            <a:spLocks/>
          </p:cNvSpPr>
          <p:nvPr/>
        </p:nvSpPr>
        <p:spPr bwMode="auto">
          <a:xfrm>
            <a:off x="3962400" y="4038600"/>
            <a:ext cx="990600" cy="1828800"/>
          </a:xfrm>
          <a:custGeom>
            <a:avLst/>
            <a:gdLst>
              <a:gd name="T0" fmla="*/ 624 w 624"/>
              <a:gd name="T1" fmla="*/ 0 h 1008"/>
              <a:gd name="T2" fmla="*/ 288 w 624"/>
              <a:gd name="T3" fmla="*/ 192 h 1008"/>
              <a:gd name="T4" fmla="*/ 48 w 624"/>
              <a:gd name="T5" fmla="*/ 672 h 1008"/>
              <a:gd name="T6" fmla="*/ 0 w 624"/>
              <a:gd name="T7" fmla="*/ 1008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1008">
                <a:moveTo>
                  <a:pt x="624" y="0"/>
                </a:moveTo>
                <a:cubicBezTo>
                  <a:pt x="504" y="40"/>
                  <a:pt x="384" y="80"/>
                  <a:pt x="288" y="192"/>
                </a:cubicBezTo>
                <a:cubicBezTo>
                  <a:pt x="192" y="304"/>
                  <a:pt x="96" y="536"/>
                  <a:pt x="48" y="672"/>
                </a:cubicBezTo>
                <a:cubicBezTo>
                  <a:pt x="0" y="808"/>
                  <a:pt x="0" y="908"/>
                  <a:pt x="0" y="10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3" name="Text Box 51"/>
          <p:cNvSpPr txBox="1">
            <a:spLocks noChangeArrowheads="1"/>
          </p:cNvSpPr>
          <p:nvPr/>
        </p:nvSpPr>
        <p:spPr bwMode="auto">
          <a:xfrm>
            <a:off x="5943600" y="4191000"/>
            <a:ext cx="374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Brush Script MT" panose="03060802040406070304" pitchFamily="66" charset="0"/>
              </a:rPr>
              <a:t>U</a:t>
            </a:r>
          </a:p>
        </p:txBody>
      </p:sp>
      <p:sp>
        <p:nvSpPr>
          <p:cNvPr id="49204" name="Freeform 52"/>
          <p:cNvSpPr>
            <a:spLocks/>
          </p:cNvSpPr>
          <p:nvPr/>
        </p:nvSpPr>
        <p:spPr bwMode="auto">
          <a:xfrm>
            <a:off x="2743200" y="3962400"/>
            <a:ext cx="1828800" cy="1752600"/>
          </a:xfrm>
          <a:custGeom>
            <a:avLst/>
            <a:gdLst>
              <a:gd name="T0" fmla="*/ 1152 w 1152"/>
              <a:gd name="T1" fmla="*/ 0 h 1104"/>
              <a:gd name="T2" fmla="*/ 0 w 1152"/>
              <a:gd name="T3" fmla="*/ 1104 h 1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52" h="1104">
                <a:moveTo>
                  <a:pt x="1152" y="0"/>
                </a:moveTo>
                <a:cubicBezTo>
                  <a:pt x="1152" y="0"/>
                  <a:pt x="576" y="552"/>
                  <a:pt x="0" y="1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5" name="Text Box 53"/>
          <p:cNvSpPr txBox="1">
            <a:spLocks noChangeArrowheads="1"/>
          </p:cNvSpPr>
          <p:nvPr/>
        </p:nvSpPr>
        <p:spPr bwMode="auto">
          <a:xfrm>
            <a:off x="6537325" y="3124200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Keys</a:t>
            </a:r>
          </a:p>
        </p:txBody>
      </p:sp>
      <p:sp>
        <p:nvSpPr>
          <p:cNvPr id="49206" name="Line 54"/>
          <p:cNvSpPr>
            <a:spLocks noChangeShapeType="1"/>
          </p:cNvSpPr>
          <p:nvPr/>
        </p:nvSpPr>
        <p:spPr bwMode="auto">
          <a:xfrm flipH="1">
            <a:off x="5638800" y="33528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5943600" cy="838200"/>
          </a:xfrm>
        </p:spPr>
        <p:txBody>
          <a:bodyPr/>
          <a:lstStyle/>
          <a:p>
            <a:r>
              <a:rPr lang="en-US" altLang="en-US" sz="3200" b="1"/>
              <a:t>Two-dimensional data structure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2057400"/>
          </a:xfrm>
        </p:spPr>
        <p:txBody>
          <a:bodyPr/>
          <a:lstStyle/>
          <a:p>
            <a:r>
              <a:rPr lang="en-US" altLang="en-US"/>
              <a:t>Used to facilitate queries in mesh generation.</a:t>
            </a:r>
          </a:p>
          <a:p>
            <a:r>
              <a:rPr lang="en-US" altLang="en-US"/>
              <a:t>Grid-based data structures:</a:t>
            </a:r>
          </a:p>
          <a:p>
            <a:pPr lvl="1"/>
            <a:r>
              <a:rPr lang="en-US" altLang="en-US"/>
              <a:t>Uniform grid: </a:t>
            </a:r>
          </a:p>
        </p:txBody>
      </p:sp>
      <p:grpSp>
        <p:nvGrpSpPr>
          <p:cNvPr id="50194" name="Group 18"/>
          <p:cNvGrpSpPr>
            <a:grpSpLocks/>
          </p:cNvGrpSpPr>
          <p:nvPr/>
        </p:nvGrpSpPr>
        <p:grpSpPr bwMode="auto">
          <a:xfrm>
            <a:off x="2895600" y="3733800"/>
            <a:ext cx="3200400" cy="1752600"/>
            <a:chOff x="1056" y="2640"/>
            <a:chExt cx="2016" cy="1104"/>
          </a:xfrm>
        </p:grpSpPr>
        <p:sp>
          <p:nvSpPr>
            <p:cNvPr id="50180" name="Rectangle 4"/>
            <p:cNvSpPr>
              <a:spLocks noChangeArrowheads="1"/>
            </p:cNvSpPr>
            <p:nvPr/>
          </p:nvSpPr>
          <p:spPr bwMode="auto">
            <a:xfrm>
              <a:off x="1056" y="2640"/>
              <a:ext cx="2016" cy="11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1" name="Line 5"/>
            <p:cNvSpPr>
              <a:spLocks noChangeShapeType="1"/>
            </p:cNvSpPr>
            <p:nvPr/>
          </p:nvSpPr>
          <p:spPr bwMode="auto">
            <a:xfrm>
              <a:off x="2064" y="2640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1056" y="32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4" name="Oval 8"/>
            <p:cNvSpPr>
              <a:spLocks noChangeArrowheads="1"/>
            </p:cNvSpPr>
            <p:nvPr/>
          </p:nvSpPr>
          <p:spPr bwMode="auto">
            <a:xfrm>
              <a:off x="1392" y="345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5" name="Oval 9"/>
            <p:cNvSpPr>
              <a:spLocks noChangeArrowheads="1"/>
            </p:cNvSpPr>
            <p:nvPr/>
          </p:nvSpPr>
          <p:spPr bwMode="auto">
            <a:xfrm>
              <a:off x="1488" y="355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6" name="Oval 10"/>
            <p:cNvSpPr>
              <a:spLocks noChangeArrowheads="1"/>
            </p:cNvSpPr>
            <p:nvPr/>
          </p:nvSpPr>
          <p:spPr bwMode="auto">
            <a:xfrm>
              <a:off x="1488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Oval 11"/>
            <p:cNvSpPr>
              <a:spLocks noChangeArrowheads="1"/>
            </p:cNvSpPr>
            <p:nvPr/>
          </p:nvSpPr>
          <p:spPr bwMode="auto">
            <a:xfrm>
              <a:off x="1296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8" name="Oval 12"/>
            <p:cNvSpPr>
              <a:spLocks noChangeArrowheads="1"/>
            </p:cNvSpPr>
            <p:nvPr/>
          </p:nvSpPr>
          <p:spPr bwMode="auto">
            <a:xfrm>
              <a:off x="1392" y="288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9" name="Oval 13"/>
            <p:cNvSpPr>
              <a:spLocks noChangeArrowheads="1"/>
            </p:cNvSpPr>
            <p:nvPr/>
          </p:nvSpPr>
          <p:spPr bwMode="auto">
            <a:xfrm>
              <a:off x="2352" y="350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Oval 14"/>
            <p:cNvSpPr>
              <a:spLocks noChangeArrowheads="1"/>
            </p:cNvSpPr>
            <p:nvPr/>
          </p:nvSpPr>
          <p:spPr bwMode="auto">
            <a:xfrm>
              <a:off x="1392" y="29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1" name="AutoShape 15"/>
            <p:cNvSpPr>
              <a:spLocks noChangeArrowheads="1"/>
            </p:cNvSpPr>
            <p:nvPr/>
          </p:nvSpPr>
          <p:spPr bwMode="auto">
            <a:xfrm>
              <a:off x="1584" y="2736"/>
              <a:ext cx="192" cy="144"/>
            </a:xfrm>
            <a:prstGeom prst="triangle">
              <a:avLst>
                <a:gd name="adj" fmla="val 86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2" name="AutoShape 16"/>
            <p:cNvSpPr>
              <a:spLocks noChangeArrowheads="1"/>
            </p:cNvSpPr>
            <p:nvPr/>
          </p:nvSpPr>
          <p:spPr bwMode="auto">
            <a:xfrm>
              <a:off x="2544" y="3312"/>
              <a:ext cx="336" cy="288"/>
            </a:xfrm>
            <a:prstGeom prst="hexagon">
              <a:avLst>
                <a:gd name="adj" fmla="val 24306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3" name="Oval 17"/>
            <p:cNvSpPr>
              <a:spLocks noChangeArrowheads="1"/>
            </p:cNvSpPr>
            <p:nvPr/>
          </p:nvSpPr>
          <p:spPr bwMode="auto">
            <a:xfrm>
              <a:off x="1632" y="3360"/>
              <a:ext cx="240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4495800" cy="457200"/>
          </a:xfrm>
        </p:spPr>
        <p:txBody>
          <a:bodyPr/>
          <a:lstStyle/>
          <a:p>
            <a:r>
              <a:rPr lang="en-US" altLang="en-US" sz="2400"/>
              <a:t>Two-dimensional data structure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10600" cy="5715000"/>
          </a:xfrm>
        </p:spPr>
        <p:txBody>
          <a:bodyPr/>
          <a:lstStyle/>
          <a:p>
            <a:pPr lvl="1"/>
            <a:r>
              <a:rPr lang="en-US" altLang="en-US" dirty="0"/>
              <a:t>Hierarchy of uniform grids: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sz="2800" dirty="0"/>
              <a:t>Topological data structures: mesh entities form a hierarchy of topological structures.   </a:t>
            </a:r>
          </a:p>
          <a:p>
            <a:pPr>
              <a:buFontTx/>
              <a:buNone/>
            </a:pPr>
            <a:r>
              <a:rPr lang="en-US" altLang="en-US" sz="2800" dirty="0"/>
              <a:t>	points	  edges	faces	       elements	region</a:t>
            </a:r>
          </a:p>
          <a:p>
            <a:pPr>
              <a:buFontTx/>
              <a:buNone/>
            </a:pPr>
            <a:r>
              <a:rPr lang="en-US" altLang="en-US" sz="2800" dirty="0"/>
              <a:t>							</a:t>
            </a:r>
          </a:p>
        </p:txBody>
      </p:sp>
      <p:grpSp>
        <p:nvGrpSpPr>
          <p:cNvPr id="51217" name="Group 17"/>
          <p:cNvGrpSpPr>
            <a:grpSpLocks/>
          </p:cNvGrpSpPr>
          <p:nvPr/>
        </p:nvGrpSpPr>
        <p:grpSpPr bwMode="auto">
          <a:xfrm>
            <a:off x="609600" y="2057400"/>
            <a:ext cx="3200400" cy="1752600"/>
            <a:chOff x="1056" y="2640"/>
            <a:chExt cx="2016" cy="1104"/>
          </a:xfrm>
        </p:grpSpPr>
        <p:sp>
          <p:nvSpPr>
            <p:cNvPr id="51204" name="Rectangle 4"/>
            <p:cNvSpPr>
              <a:spLocks noChangeArrowheads="1"/>
            </p:cNvSpPr>
            <p:nvPr/>
          </p:nvSpPr>
          <p:spPr bwMode="auto">
            <a:xfrm>
              <a:off x="1056" y="2640"/>
              <a:ext cx="2016" cy="11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5" name="Line 5"/>
            <p:cNvSpPr>
              <a:spLocks noChangeShapeType="1"/>
            </p:cNvSpPr>
            <p:nvPr/>
          </p:nvSpPr>
          <p:spPr bwMode="auto">
            <a:xfrm>
              <a:off x="2064" y="2640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06" name="Line 6"/>
            <p:cNvSpPr>
              <a:spLocks noChangeShapeType="1"/>
            </p:cNvSpPr>
            <p:nvPr/>
          </p:nvSpPr>
          <p:spPr bwMode="auto">
            <a:xfrm>
              <a:off x="1056" y="32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1392" y="345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8" name="Oval 8"/>
            <p:cNvSpPr>
              <a:spLocks noChangeArrowheads="1"/>
            </p:cNvSpPr>
            <p:nvPr/>
          </p:nvSpPr>
          <p:spPr bwMode="auto">
            <a:xfrm>
              <a:off x="1488" y="355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9" name="Oval 9"/>
            <p:cNvSpPr>
              <a:spLocks noChangeArrowheads="1"/>
            </p:cNvSpPr>
            <p:nvPr/>
          </p:nvSpPr>
          <p:spPr bwMode="auto">
            <a:xfrm>
              <a:off x="1488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0" name="Oval 10"/>
            <p:cNvSpPr>
              <a:spLocks noChangeArrowheads="1"/>
            </p:cNvSpPr>
            <p:nvPr/>
          </p:nvSpPr>
          <p:spPr bwMode="auto">
            <a:xfrm>
              <a:off x="1296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1" name="Oval 11"/>
            <p:cNvSpPr>
              <a:spLocks noChangeArrowheads="1"/>
            </p:cNvSpPr>
            <p:nvPr/>
          </p:nvSpPr>
          <p:spPr bwMode="auto">
            <a:xfrm>
              <a:off x="1392" y="288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2" name="Oval 12"/>
            <p:cNvSpPr>
              <a:spLocks noChangeArrowheads="1"/>
            </p:cNvSpPr>
            <p:nvPr/>
          </p:nvSpPr>
          <p:spPr bwMode="auto">
            <a:xfrm>
              <a:off x="2352" y="350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3" name="Oval 13"/>
            <p:cNvSpPr>
              <a:spLocks noChangeArrowheads="1"/>
            </p:cNvSpPr>
            <p:nvPr/>
          </p:nvSpPr>
          <p:spPr bwMode="auto">
            <a:xfrm>
              <a:off x="1392" y="29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4" name="AutoShape 14"/>
            <p:cNvSpPr>
              <a:spLocks noChangeArrowheads="1"/>
            </p:cNvSpPr>
            <p:nvPr/>
          </p:nvSpPr>
          <p:spPr bwMode="auto">
            <a:xfrm>
              <a:off x="1584" y="2736"/>
              <a:ext cx="192" cy="144"/>
            </a:xfrm>
            <a:prstGeom prst="triangle">
              <a:avLst>
                <a:gd name="adj" fmla="val 86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5" name="AutoShape 15"/>
            <p:cNvSpPr>
              <a:spLocks noChangeArrowheads="1"/>
            </p:cNvSpPr>
            <p:nvPr/>
          </p:nvSpPr>
          <p:spPr bwMode="auto">
            <a:xfrm>
              <a:off x="2544" y="3312"/>
              <a:ext cx="336" cy="288"/>
            </a:xfrm>
            <a:prstGeom prst="hexagon">
              <a:avLst>
                <a:gd name="adj" fmla="val 24306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6" name="Oval 16"/>
            <p:cNvSpPr>
              <a:spLocks noChangeArrowheads="1"/>
            </p:cNvSpPr>
            <p:nvPr/>
          </p:nvSpPr>
          <p:spPr bwMode="auto">
            <a:xfrm>
              <a:off x="1632" y="3360"/>
              <a:ext cx="240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18" name="AutoShape 18"/>
          <p:cNvSpPr>
            <a:spLocks noChangeArrowheads="1"/>
          </p:cNvSpPr>
          <p:nvPr/>
        </p:nvSpPr>
        <p:spPr bwMode="auto">
          <a:xfrm>
            <a:off x="4267200" y="2438400"/>
            <a:ext cx="609600" cy="1524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5486400" y="2057400"/>
            <a:ext cx="1600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225" name="Group 25"/>
          <p:cNvGrpSpPr>
            <a:grpSpLocks/>
          </p:cNvGrpSpPr>
          <p:nvPr/>
        </p:nvGrpSpPr>
        <p:grpSpPr bwMode="auto">
          <a:xfrm>
            <a:off x="5791200" y="2209800"/>
            <a:ext cx="762000" cy="457200"/>
            <a:chOff x="1296" y="2736"/>
            <a:chExt cx="480" cy="288"/>
          </a:xfrm>
        </p:grpSpPr>
        <p:sp>
          <p:nvSpPr>
            <p:cNvPr id="51220" name="Oval 20"/>
            <p:cNvSpPr>
              <a:spLocks noChangeArrowheads="1"/>
            </p:cNvSpPr>
            <p:nvPr/>
          </p:nvSpPr>
          <p:spPr bwMode="auto">
            <a:xfrm>
              <a:off x="1488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1" name="Oval 21"/>
            <p:cNvSpPr>
              <a:spLocks noChangeArrowheads="1"/>
            </p:cNvSpPr>
            <p:nvPr/>
          </p:nvSpPr>
          <p:spPr bwMode="auto">
            <a:xfrm>
              <a:off x="1296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2" name="Oval 22"/>
            <p:cNvSpPr>
              <a:spLocks noChangeArrowheads="1"/>
            </p:cNvSpPr>
            <p:nvPr/>
          </p:nvSpPr>
          <p:spPr bwMode="auto">
            <a:xfrm>
              <a:off x="1392" y="288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3" name="Oval 23"/>
            <p:cNvSpPr>
              <a:spLocks noChangeArrowheads="1"/>
            </p:cNvSpPr>
            <p:nvPr/>
          </p:nvSpPr>
          <p:spPr bwMode="auto">
            <a:xfrm>
              <a:off x="1392" y="29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4" name="AutoShape 24"/>
            <p:cNvSpPr>
              <a:spLocks noChangeArrowheads="1"/>
            </p:cNvSpPr>
            <p:nvPr/>
          </p:nvSpPr>
          <p:spPr bwMode="auto">
            <a:xfrm>
              <a:off x="1584" y="2736"/>
              <a:ext cx="192" cy="144"/>
            </a:xfrm>
            <a:prstGeom prst="triangle">
              <a:avLst>
                <a:gd name="adj" fmla="val 86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26" name="Line 26"/>
          <p:cNvSpPr>
            <a:spLocks noChangeShapeType="1"/>
          </p:cNvSpPr>
          <p:nvPr/>
        </p:nvSpPr>
        <p:spPr bwMode="auto">
          <a:xfrm>
            <a:off x="5486400" y="25019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6248400" y="2057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37" name="Group 37"/>
          <p:cNvGrpSpPr>
            <a:grpSpLocks/>
          </p:cNvGrpSpPr>
          <p:nvPr/>
        </p:nvGrpSpPr>
        <p:grpSpPr bwMode="auto">
          <a:xfrm>
            <a:off x="1676400" y="5473700"/>
            <a:ext cx="482600" cy="76200"/>
            <a:chOff x="1088" y="3312"/>
            <a:chExt cx="304" cy="48"/>
          </a:xfrm>
        </p:grpSpPr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1104" y="331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3" name="Line 33"/>
            <p:cNvSpPr>
              <a:spLocks noChangeShapeType="1"/>
            </p:cNvSpPr>
            <p:nvPr/>
          </p:nvSpPr>
          <p:spPr bwMode="auto">
            <a:xfrm flipH="1">
              <a:off x="1088" y="33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38" name="Group 38"/>
          <p:cNvGrpSpPr>
            <a:grpSpLocks/>
          </p:cNvGrpSpPr>
          <p:nvPr/>
        </p:nvGrpSpPr>
        <p:grpSpPr bwMode="auto">
          <a:xfrm>
            <a:off x="3276600" y="5473700"/>
            <a:ext cx="495300" cy="76200"/>
            <a:chOff x="2136" y="3312"/>
            <a:chExt cx="312" cy="48"/>
          </a:xfrm>
        </p:grpSpPr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2160" y="331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4" name="Line 34"/>
            <p:cNvSpPr>
              <a:spLocks noChangeShapeType="1"/>
            </p:cNvSpPr>
            <p:nvPr/>
          </p:nvSpPr>
          <p:spPr bwMode="auto">
            <a:xfrm flipH="1">
              <a:off x="2136" y="33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39" name="Group 39"/>
          <p:cNvGrpSpPr>
            <a:grpSpLocks/>
          </p:cNvGrpSpPr>
          <p:nvPr/>
        </p:nvGrpSpPr>
        <p:grpSpPr bwMode="auto">
          <a:xfrm>
            <a:off x="4876800" y="5473700"/>
            <a:ext cx="508000" cy="76200"/>
            <a:chOff x="3184" y="3312"/>
            <a:chExt cx="320" cy="48"/>
          </a:xfrm>
        </p:grpSpPr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3216" y="331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5" name="Line 35"/>
            <p:cNvSpPr>
              <a:spLocks noChangeShapeType="1"/>
            </p:cNvSpPr>
            <p:nvPr/>
          </p:nvSpPr>
          <p:spPr bwMode="auto">
            <a:xfrm flipH="1">
              <a:off x="3184" y="33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40" name="Group 40"/>
          <p:cNvGrpSpPr>
            <a:grpSpLocks/>
          </p:cNvGrpSpPr>
          <p:nvPr/>
        </p:nvGrpSpPr>
        <p:grpSpPr bwMode="auto">
          <a:xfrm>
            <a:off x="7010400" y="5473700"/>
            <a:ext cx="495300" cy="76200"/>
            <a:chOff x="4464" y="3304"/>
            <a:chExt cx="312" cy="48"/>
          </a:xfrm>
        </p:grpSpPr>
        <p:sp>
          <p:nvSpPr>
            <p:cNvPr id="51232" name="Line 32"/>
            <p:cNvSpPr>
              <a:spLocks noChangeShapeType="1"/>
            </p:cNvSpPr>
            <p:nvPr/>
          </p:nvSpPr>
          <p:spPr bwMode="auto">
            <a:xfrm>
              <a:off x="4488" y="330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6" name="Line 36"/>
            <p:cNvSpPr>
              <a:spLocks noChangeShapeType="1"/>
            </p:cNvSpPr>
            <p:nvPr/>
          </p:nvSpPr>
          <p:spPr bwMode="auto">
            <a:xfrm flipH="1">
              <a:off x="4464" y="33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Oval 1"/>
          <p:cNvSpPr/>
          <p:nvPr/>
        </p:nvSpPr>
        <p:spPr>
          <a:xfrm>
            <a:off x="457200" y="1905000"/>
            <a:ext cx="19050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1295400"/>
            <a:ext cx="7962900" cy="4495800"/>
          </a:xfrm>
        </p:spPr>
        <p:txBody>
          <a:bodyPr/>
          <a:lstStyle/>
          <a:p>
            <a:r>
              <a:rPr lang="en-US" altLang="en-US" dirty="0" smtClean="0"/>
              <a:t>Mesh and manifold</a:t>
            </a:r>
          </a:p>
          <a:p>
            <a:r>
              <a:rPr lang="en-US" altLang="en-US" dirty="0" smtClean="0"/>
              <a:t>Unstructured </a:t>
            </a:r>
            <a:r>
              <a:rPr lang="en-US" altLang="en-US" dirty="0" smtClean="0"/>
              <a:t>grids; visualization</a:t>
            </a:r>
          </a:p>
          <a:p>
            <a:r>
              <a:rPr lang="en-US" altLang="en-US" dirty="0" smtClean="0"/>
              <a:t>Data structures for UG</a:t>
            </a:r>
          </a:p>
          <a:p>
            <a:r>
              <a:rPr lang="en-US" altLang="en-US" dirty="0" err="1" smtClean="0"/>
              <a:t>Delauney</a:t>
            </a:r>
            <a:r>
              <a:rPr lang="en-US" altLang="en-US" dirty="0" smtClean="0"/>
              <a:t> and </a:t>
            </a:r>
            <a:r>
              <a:rPr lang="en-US" altLang="en-US" dirty="0" err="1" smtClean="0"/>
              <a:t>Voronoi</a:t>
            </a:r>
            <a:r>
              <a:rPr lang="en-US" altLang="en-US" dirty="0" smtClean="0"/>
              <a:t> diagram</a:t>
            </a:r>
            <a:endParaRPr lang="en-US" altLang="en-US" dirty="0" smtClean="0"/>
          </a:p>
          <a:p>
            <a:r>
              <a:rPr lang="en-US" altLang="en-US" dirty="0" smtClean="0"/>
              <a:t>UG connectivity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ChangeArrowheads="1"/>
          </p:cNvSpPr>
          <p:nvPr/>
        </p:nvSpPr>
        <p:spPr bwMode="auto">
          <a:xfrm>
            <a:off x="304800" y="41148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6248400" cy="533400"/>
          </a:xfrm>
        </p:spPr>
        <p:txBody>
          <a:bodyPr/>
          <a:lstStyle/>
          <a:p>
            <a:r>
              <a:rPr lang="en-US" altLang="en-US" sz="2800" b="1"/>
              <a:t>Topological data structure</a:t>
            </a:r>
          </a:p>
        </p:txBody>
      </p:sp>
      <p:grpSp>
        <p:nvGrpSpPr>
          <p:cNvPr id="165929" name="Group 41"/>
          <p:cNvGrpSpPr>
            <a:grpSpLocks/>
          </p:cNvGrpSpPr>
          <p:nvPr/>
        </p:nvGrpSpPr>
        <p:grpSpPr bwMode="auto">
          <a:xfrm>
            <a:off x="1035050" y="2362200"/>
            <a:ext cx="2241550" cy="2209800"/>
            <a:chOff x="2352" y="2256"/>
            <a:chExt cx="1412" cy="1392"/>
          </a:xfrm>
        </p:grpSpPr>
        <p:grpSp>
          <p:nvGrpSpPr>
            <p:cNvPr id="165920" name="Group 32"/>
            <p:cNvGrpSpPr>
              <a:grpSpLocks/>
            </p:cNvGrpSpPr>
            <p:nvPr/>
          </p:nvGrpSpPr>
          <p:grpSpPr bwMode="auto">
            <a:xfrm>
              <a:off x="2352" y="2304"/>
              <a:ext cx="1344" cy="1344"/>
              <a:chOff x="1920" y="2400"/>
              <a:chExt cx="1344" cy="1344"/>
            </a:xfrm>
          </p:grpSpPr>
          <p:sp>
            <p:nvSpPr>
              <p:cNvPr id="165911" name="Freeform 23"/>
              <p:cNvSpPr>
                <a:spLocks/>
              </p:cNvSpPr>
              <p:nvPr/>
            </p:nvSpPr>
            <p:spPr bwMode="auto">
              <a:xfrm>
                <a:off x="2112" y="2592"/>
                <a:ext cx="1008" cy="624"/>
              </a:xfrm>
              <a:custGeom>
                <a:avLst/>
                <a:gdLst>
                  <a:gd name="T0" fmla="*/ 480 w 1008"/>
                  <a:gd name="T1" fmla="*/ 0 h 624"/>
                  <a:gd name="T2" fmla="*/ 0 w 1008"/>
                  <a:gd name="T3" fmla="*/ 624 h 624"/>
                  <a:gd name="T4" fmla="*/ 1008 w 1008"/>
                  <a:gd name="T5" fmla="*/ 576 h 624"/>
                  <a:gd name="T6" fmla="*/ 480 w 1008"/>
                  <a:gd name="T7" fmla="*/ 0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8" h="624">
                    <a:moveTo>
                      <a:pt x="480" y="0"/>
                    </a:moveTo>
                    <a:lnTo>
                      <a:pt x="0" y="624"/>
                    </a:lnTo>
                    <a:lnTo>
                      <a:pt x="1008" y="576"/>
                    </a:lnTo>
                    <a:lnTo>
                      <a:pt x="48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12" name="Freeform 24"/>
              <p:cNvSpPr>
                <a:spLocks/>
              </p:cNvSpPr>
              <p:nvPr/>
            </p:nvSpPr>
            <p:spPr bwMode="auto">
              <a:xfrm>
                <a:off x="1920" y="2544"/>
                <a:ext cx="672" cy="672"/>
              </a:xfrm>
              <a:custGeom>
                <a:avLst/>
                <a:gdLst>
                  <a:gd name="T0" fmla="*/ 192 w 672"/>
                  <a:gd name="T1" fmla="*/ 672 h 672"/>
                  <a:gd name="T2" fmla="*/ 0 w 672"/>
                  <a:gd name="T3" fmla="*/ 0 h 672"/>
                  <a:gd name="T4" fmla="*/ 672 w 672"/>
                  <a:gd name="T5" fmla="*/ 48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2" h="672">
                    <a:moveTo>
                      <a:pt x="192" y="672"/>
                    </a:moveTo>
                    <a:lnTo>
                      <a:pt x="0" y="0"/>
                    </a:lnTo>
                    <a:lnTo>
                      <a:pt x="672" y="4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13" name="Freeform 25"/>
              <p:cNvSpPr>
                <a:spLocks/>
              </p:cNvSpPr>
              <p:nvPr/>
            </p:nvSpPr>
            <p:spPr bwMode="auto">
              <a:xfrm>
                <a:off x="2112" y="3168"/>
                <a:ext cx="1008" cy="576"/>
              </a:xfrm>
              <a:custGeom>
                <a:avLst/>
                <a:gdLst>
                  <a:gd name="T0" fmla="*/ 0 w 1008"/>
                  <a:gd name="T1" fmla="*/ 48 h 576"/>
                  <a:gd name="T2" fmla="*/ 528 w 1008"/>
                  <a:gd name="T3" fmla="*/ 576 h 576"/>
                  <a:gd name="T4" fmla="*/ 1008 w 1008"/>
                  <a:gd name="T5" fmla="*/ 0 h 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8" h="576">
                    <a:moveTo>
                      <a:pt x="0" y="48"/>
                    </a:moveTo>
                    <a:lnTo>
                      <a:pt x="528" y="576"/>
                    </a:lnTo>
                    <a:lnTo>
                      <a:pt x="100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14" name="Freeform 26"/>
              <p:cNvSpPr>
                <a:spLocks/>
              </p:cNvSpPr>
              <p:nvPr/>
            </p:nvSpPr>
            <p:spPr bwMode="auto">
              <a:xfrm>
                <a:off x="2592" y="2400"/>
                <a:ext cx="672" cy="768"/>
              </a:xfrm>
              <a:custGeom>
                <a:avLst/>
                <a:gdLst>
                  <a:gd name="T0" fmla="*/ 0 w 672"/>
                  <a:gd name="T1" fmla="*/ 192 h 768"/>
                  <a:gd name="T2" fmla="*/ 672 w 672"/>
                  <a:gd name="T3" fmla="*/ 0 h 768"/>
                  <a:gd name="T4" fmla="*/ 528 w 672"/>
                  <a:gd name="T5" fmla="*/ 768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2" h="768">
                    <a:moveTo>
                      <a:pt x="0" y="192"/>
                    </a:moveTo>
                    <a:lnTo>
                      <a:pt x="672" y="0"/>
                    </a:lnTo>
                    <a:lnTo>
                      <a:pt x="528" y="76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921" name="Text Box 33"/>
            <p:cNvSpPr txBox="1">
              <a:spLocks noChangeArrowheads="1"/>
            </p:cNvSpPr>
            <p:nvPr/>
          </p:nvSpPr>
          <p:spPr bwMode="auto">
            <a:xfrm>
              <a:off x="2918" y="2714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/>
                <a:t>K</a:t>
              </a:r>
            </a:p>
          </p:txBody>
        </p:sp>
        <p:sp>
          <p:nvSpPr>
            <p:cNvPr id="165922" name="Text Box 34"/>
            <p:cNvSpPr txBox="1">
              <a:spLocks noChangeArrowheads="1"/>
            </p:cNvSpPr>
            <p:nvPr/>
          </p:nvSpPr>
          <p:spPr bwMode="auto">
            <a:xfrm>
              <a:off x="2352" y="297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165923" name="Text Box 35"/>
            <p:cNvSpPr txBox="1">
              <a:spLocks noChangeArrowheads="1"/>
            </p:cNvSpPr>
            <p:nvPr/>
          </p:nvSpPr>
          <p:spPr bwMode="auto">
            <a:xfrm>
              <a:off x="3552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2</a:t>
              </a:r>
            </a:p>
          </p:txBody>
        </p:sp>
        <p:sp>
          <p:nvSpPr>
            <p:cNvPr id="165924" name="Text Box 36"/>
            <p:cNvSpPr txBox="1">
              <a:spLocks noChangeArrowheads="1"/>
            </p:cNvSpPr>
            <p:nvPr/>
          </p:nvSpPr>
          <p:spPr bwMode="auto">
            <a:xfrm>
              <a:off x="2928" y="225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3</a:t>
              </a:r>
            </a:p>
          </p:txBody>
        </p:sp>
        <p:sp>
          <p:nvSpPr>
            <p:cNvPr id="165925" name="Text Box 37"/>
            <p:cNvSpPr txBox="1">
              <a:spLocks noChangeArrowheads="1"/>
            </p:cNvSpPr>
            <p:nvPr/>
          </p:nvSpPr>
          <p:spPr bwMode="auto">
            <a:xfrm>
              <a:off x="3312" y="2496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/>
                <a:t>K</a:t>
              </a:r>
              <a:r>
                <a:rPr lang="en-US" altLang="en-US" baseline="-25000"/>
                <a:t>1</a:t>
              </a:r>
              <a:endParaRPr lang="en-US" altLang="en-US" i="1"/>
            </a:p>
          </p:txBody>
        </p:sp>
        <p:sp>
          <p:nvSpPr>
            <p:cNvPr id="165926" name="Text Box 38"/>
            <p:cNvSpPr txBox="1">
              <a:spLocks noChangeArrowheads="1"/>
            </p:cNvSpPr>
            <p:nvPr/>
          </p:nvSpPr>
          <p:spPr bwMode="auto">
            <a:xfrm>
              <a:off x="2496" y="2544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/>
                <a:t>K</a:t>
              </a:r>
              <a:r>
                <a:rPr lang="en-US" altLang="en-US" baseline="-25000"/>
                <a:t>2</a:t>
              </a:r>
              <a:endParaRPr lang="en-US" altLang="en-US" i="1"/>
            </a:p>
          </p:txBody>
        </p:sp>
        <p:sp>
          <p:nvSpPr>
            <p:cNvPr id="165927" name="Text Box 39"/>
            <p:cNvSpPr txBox="1">
              <a:spLocks noChangeArrowheads="1"/>
            </p:cNvSpPr>
            <p:nvPr/>
          </p:nvSpPr>
          <p:spPr bwMode="auto">
            <a:xfrm>
              <a:off x="2880" y="3168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/>
                <a:t>K</a:t>
              </a:r>
              <a:r>
                <a:rPr lang="en-US" altLang="en-US" baseline="-25000"/>
                <a:t>3</a:t>
              </a:r>
              <a:endParaRPr lang="en-US" altLang="en-US" i="1"/>
            </a:p>
          </p:txBody>
        </p:sp>
      </p:grpSp>
      <p:sp>
        <p:nvSpPr>
          <p:cNvPr id="165928" name="Text Box 40"/>
          <p:cNvSpPr txBox="1">
            <a:spLocks noChangeArrowheads="1"/>
          </p:cNvSpPr>
          <p:nvPr/>
        </p:nvSpPr>
        <p:spPr bwMode="auto">
          <a:xfrm>
            <a:off x="1187450" y="1219200"/>
            <a:ext cx="24812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k </a:t>
            </a:r>
            <a:r>
              <a:rPr lang="en-US" altLang="en-US"/>
              <a:t>= neigh(</a:t>
            </a:r>
            <a:r>
              <a:rPr lang="en-US" altLang="en-US" i="1"/>
              <a:t>i,j</a:t>
            </a:r>
            <a:r>
              <a:rPr lang="en-US" altLang="en-US"/>
              <a:t>),</a:t>
            </a:r>
          </a:p>
          <a:p>
            <a:r>
              <a:rPr lang="en-US" altLang="en-US"/>
              <a:t>(</a:t>
            </a:r>
            <a:r>
              <a:rPr lang="en-US" altLang="en-US" i="1"/>
              <a:t>i</a:t>
            </a:r>
            <a:r>
              <a:rPr lang="en-US" altLang="en-US"/>
              <a:t>=1,…ne, </a:t>
            </a:r>
            <a:r>
              <a:rPr lang="en-US" altLang="en-US" i="1"/>
              <a:t>j</a:t>
            </a:r>
            <a:r>
              <a:rPr lang="en-US" altLang="en-US"/>
              <a:t>=1,2,3)</a:t>
            </a:r>
          </a:p>
        </p:txBody>
      </p:sp>
      <p:grpSp>
        <p:nvGrpSpPr>
          <p:cNvPr id="165941" name="Group 53"/>
          <p:cNvGrpSpPr>
            <a:grpSpLocks/>
          </p:cNvGrpSpPr>
          <p:nvPr/>
        </p:nvGrpSpPr>
        <p:grpSpPr bwMode="auto">
          <a:xfrm>
            <a:off x="5029200" y="2209800"/>
            <a:ext cx="2641600" cy="2590800"/>
            <a:chOff x="3424" y="2112"/>
            <a:chExt cx="1664" cy="1632"/>
          </a:xfrm>
        </p:grpSpPr>
        <p:grpSp>
          <p:nvGrpSpPr>
            <p:cNvPr id="165931" name="Group 43"/>
            <p:cNvGrpSpPr>
              <a:grpSpLocks/>
            </p:cNvGrpSpPr>
            <p:nvPr/>
          </p:nvGrpSpPr>
          <p:grpSpPr bwMode="auto">
            <a:xfrm>
              <a:off x="3424" y="2112"/>
              <a:ext cx="1664" cy="1632"/>
              <a:chOff x="9360" y="9360"/>
              <a:chExt cx="2448" cy="2324"/>
            </a:xfrm>
          </p:grpSpPr>
          <p:sp>
            <p:nvSpPr>
              <p:cNvPr id="165932" name="AutoShape 44"/>
              <p:cNvSpPr>
                <a:spLocks noChangeArrowheads="1"/>
              </p:cNvSpPr>
              <p:nvPr/>
            </p:nvSpPr>
            <p:spPr bwMode="auto">
              <a:xfrm rot="1175089">
                <a:off x="9360" y="9588"/>
                <a:ext cx="2448" cy="1872"/>
              </a:xfrm>
              <a:prstGeom prst="hexagon">
                <a:avLst>
                  <a:gd name="adj" fmla="val 21062"/>
                  <a:gd name="vf" fmla="val 115470"/>
                </a:avLst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3" name="Line 45"/>
              <p:cNvSpPr>
                <a:spLocks noChangeAspect="1" noChangeShapeType="1"/>
              </p:cNvSpPr>
              <p:nvPr/>
            </p:nvSpPr>
            <p:spPr bwMode="auto">
              <a:xfrm>
                <a:off x="10104" y="9360"/>
                <a:ext cx="418" cy="153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4" name="Line 46"/>
              <p:cNvSpPr>
                <a:spLocks noChangeAspect="1" noChangeShapeType="1"/>
              </p:cNvSpPr>
              <p:nvPr/>
            </p:nvSpPr>
            <p:spPr bwMode="auto">
              <a:xfrm rot="21404805" flipV="1">
                <a:off x="10492" y="9952"/>
                <a:ext cx="1210" cy="90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5" name="Line 47"/>
              <p:cNvSpPr>
                <a:spLocks noChangeAspect="1" noChangeShapeType="1"/>
              </p:cNvSpPr>
              <p:nvPr/>
            </p:nvSpPr>
            <p:spPr bwMode="auto">
              <a:xfrm rot="136545" flipH="1" flipV="1">
                <a:off x="9406" y="10147"/>
                <a:ext cx="1109" cy="69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6" name="Line 48"/>
              <p:cNvSpPr>
                <a:spLocks noChangeShapeType="1"/>
              </p:cNvSpPr>
              <p:nvPr/>
            </p:nvSpPr>
            <p:spPr bwMode="auto">
              <a:xfrm rot="125682" flipH="1">
                <a:off x="9499" y="10865"/>
                <a:ext cx="1008" cy="28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7" name="Line 49"/>
              <p:cNvSpPr>
                <a:spLocks noChangeAspect="1" noChangeShapeType="1"/>
              </p:cNvSpPr>
              <p:nvPr/>
            </p:nvSpPr>
            <p:spPr bwMode="auto">
              <a:xfrm rot="-249910">
                <a:off x="10514" y="10837"/>
                <a:ext cx="1210" cy="15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38" name="Line 50"/>
              <p:cNvSpPr>
                <a:spLocks noChangeAspect="1" noChangeShapeType="1"/>
              </p:cNvSpPr>
              <p:nvPr/>
            </p:nvSpPr>
            <p:spPr bwMode="auto">
              <a:xfrm>
                <a:off x="10512" y="10884"/>
                <a:ext cx="533" cy="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939" name="Oval 51"/>
            <p:cNvSpPr>
              <a:spLocks noChangeArrowheads="1"/>
            </p:cNvSpPr>
            <p:nvPr/>
          </p:nvSpPr>
          <p:spPr bwMode="auto">
            <a:xfrm>
              <a:off x="4182" y="3165"/>
              <a:ext cx="49" cy="51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5942" name="Text Box 54"/>
          <p:cNvSpPr txBox="1">
            <a:spLocks noChangeArrowheads="1"/>
          </p:cNvSpPr>
          <p:nvPr/>
        </p:nvSpPr>
        <p:spPr bwMode="auto">
          <a:xfrm>
            <a:off x="6208713" y="3505200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i</a:t>
            </a:r>
          </a:p>
        </p:txBody>
      </p:sp>
      <p:sp>
        <p:nvSpPr>
          <p:cNvPr id="165943" name="Text Box 55"/>
          <p:cNvSpPr txBox="1">
            <a:spLocks noChangeArrowheads="1"/>
          </p:cNvSpPr>
          <p:nvPr/>
        </p:nvSpPr>
        <p:spPr bwMode="auto">
          <a:xfrm>
            <a:off x="6689725" y="400367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165944" name="Text Box 56"/>
          <p:cNvSpPr txBox="1">
            <a:spLocks noChangeArrowheads="1"/>
          </p:cNvSpPr>
          <p:nvPr/>
        </p:nvSpPr>
        <p:spPr bwMode="auto">
          <a:xfrm>
            <a:off x="6934200" y="34290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165945" name="Text Box 57"/>
          <p:cNvSpPr txBox="1">
            <a:spLocks noChangeArrowheads="1"/>
          </p:cNvSpPr>
          <p:nvPr/>
        </p:nvSpPr>
        <p:spPr bwMode="auto">
          <a:xfrm>
            <a:off x="6400800" y="28956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</a:t>
            </a:r>
            <a:r>
              <a:rPr lang="en-US" altLang="en-US" baseline="-25000"/>
              <a:t>3</a:t>
            </a:r>
            <a:endParaRPr lang="en-US" altLang="en-US"/>
          </a:p>
        </p:txBody>
      </p:sp>
      <p:sp>
        <p:nvSpPr>
          <p:cNvPr id="165946" name="Text Box 58"/>
          <p:cNvSpPr txBox="1">
            <a:spLocks noChangeArrowheads="1"/>
          </p:cNvSpPr>
          <p:nvPr/>
        </p:nvSpPr>
        <p:spPr bwMode="auto">
          <a:xfrm>
            <a:off x="5562600" y="28956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</a:t>
            </a:r>
            <a:r>
              <a:rPr lang="en-US" altLang="en-US" baseline="-25000"/>
              <a:t>4</a:t>
            </a:r>
            <a:endParaRPr lang="en-US" altLang="en-US"/>
          </a:p>
        </p:txBody>
      </p:sp>
      <p:sp>
        <p:nvSpPr>
          <p:cNvPr id="165947" name="Text Box 59"/>
          <p:cNvSpPr txBox="1">
            <a:spLocks noChangeArrowheads="1"/>
          </p:cNvSpPr>
          <p:nvPr/>
        </p:nvSpPr>
        <p:spPr bwMode="auto">
          <a:xfrm>
            <a:off x="5319713" y="3505200"/>
            <a:ext cx="471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</a:t>
            </a:r>
            <a:r>
              <a:rPr lang="en-US" altLang="en-US" baseline="-25000"/>
              <a:t>5</a:t>
            </a:r>
            <a:endParaRPr lang="en-US" altLang="en-US"/>
          </a:p>
        </p:txBody>
      </p:sp>
      <p:sp>
        <p:nvSpPr>
          <p:cNvPr id="165948" name="Text Box 60"/>
          <p:cNvSpPr txBox="1">
            <a:spLocks noChangeArrowheads="1"/>
          </p:cNvSpPr>
          <p:nvPr/>
        </p:nvSpPr>
        <p:spPr bwMode="auto">
          <a:xfrm>
            <a:off x="5929313" y="4038600"/>
            <a:ext cx="471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</a:t>
            </a:r>
            <a:r>
              <a:rPr lang="en-US" altLang="en-US" baseline="-25000"/>
              <a:t>6</a:t>
            </a:r>
            <a:endParaRPr lang="en-US" altLang="en-US"/>
          </a:p>
        </p:txBody>
      </p:sp>
      <p:sp>
        <p:nvSpPr>
          <p:cNvPr id="165949" name="Text Box 61"/>
          <p:cNvSpPr txBox="1">
            <a:spLocks noChangeArrowheads="1"/>
          </p:cNvSpPr>
          <p:nvPr/>
        </p:nvSpPr>
        <p:spPr bwMode="auto">
          <a:xfrm>
            <a:off x="4876800" y="1219200"/>
            <a:ext cx="33099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E </a:t>
            </a:r>
            <a:r>
              <a:rPr lang="en-US" altLang="en-US"/>
              <a:t>= elem(</a:t>
            </a:r>
            <a:r>
              <a:rPr lang="en-US" altLang="en-US" i="1"/>
              <a:t>i</a:t>
            </a:r>
            <a:r>
              <a:rPr lang="en-US" altLang="en-US"/>
              <a:t>,</a:t>
            </a:r>
            <a:r>
              <a:rPr lang="en-US" altLang="en-US" i="1"/>
              <a:t>j</a:t>
            </a:r>
            <a:r>
              <a:rPr lang="en-US" altLang="en-US"/>
              <a:t>),</a:t>
            </a:r>
          </a:p>
          <a:p>
            <a:r>
              <a:rPr lang="en-US" altLang="en-US"/>
              <a:t>(</a:t>
            </a:r>
            <a:r>
              <a:rPr lang="en-US" altLang="en-US" i="1"/>
              <a:t>i</a:t>
            </a:r>
            <a:r>
              <a:rPr lang="en-US" altLang="en-US"/>
              <a:t>=1,…np, </a:t>
            </a:r>
            <a:r>
              <a:rPr lang="en-US" altLang="en-US" i="1"/>
              <a:t>j</a:t>
            </a:r>
            <a:r>
              <a:rPr lang="en-US" altLang="en-US"/>
              <a:t>=1,…,nnei(</a:t>
            </a:r>
            <a:r>
              <a:rPr lang="en-US" altLang="en-US" i="1"/>
              <a:t>i</a:t>
            </a:r>
            <a:r>
              <a:rPr lang="en-US" altLang="en-US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422197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304800" y="41148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610600" cy="3733800"/>
          </a:xfrm>
        </p:spPr>
        <p:txBody>
          <a:bodyPr/>
          <a:lstStyle/>
          <a:p>
            <a:r>
              <a:rPr lang="en-US" altLang="en-US" sz="2800" dirty="0"/>
              <a:t>Main idea: given a boundary discretization and a set of field points, find a triangulation that has these points as vertices and also satisfies certain condition.</a:t>
            </a:r>
          </a:p>
          <a:p>
            <a:r>
              <a:rPr lang="en-US" altLang="en-US" sz="2800" dirty="0" err="1"/>
              <a:t>Delauney</a:t>
            </a:r>
            <a:r>
              <a:rPr lang="en-US" altLang="en-US" sz="2800" dirty="0"/>
              <a:t> triangulation: given a set of points </a:t>
            </a:r>
            <a:r>
              <a:rPr lang="en-US" altLang="en-US" sz="2800" dirty="0">
                <a:latin typeface="Script MT Bold" panose="03040602040607080904" pitchFamily="66" charset="0"/>
              </a:rPr>
              <a:t>S</a:t>
            </a:r>
            <a:r>
              <a:rPr lang="en-US" altLang="en-US" sz="2800" dirty="0"/>
              <a:t>, a triangulation is called a </a:t>
            </a:r>
            <a:r>
              <a:rPr lang="en-US" altLang="en-US" sz="2800" dirty="0" err="1"/>
              <a:t>Delauney</a:t>
            </a:r>
            <a:r>
              <a:rPr lang="en-US" altLang="en-US" sz="2800" dirty="0"/>
              <a:t> triangulation if the </a:t>
            </a:r>
            <a:r>
              <a:rPr lang="en-US" altLang="en-US" sz="2800" i="1" dirty="0"/>
              <a:t>open</a:t>
            </a:r>
            <a:r>
              <a:rPr lang="en-US" altLang="en-US" sz="2800" dirty="0"/>
              <a:t> circumcircles (balls, discs) of each element contain no point of </a:t>
            </a:r>
            <a:r>
              <a:rPr lang="en-US" altLang="en-US" sz="2800" dirty="0">
                <a:latin typeface="Script MT Bold" panose="03040602040607080904" pitchFamily="66" charset="0"/>
              </a:rPr>
              <a:t>S</a:t>
            </a:r>
            <a:r>
              <a:rPr lang="en-US" altLang="en-US" sz="2800" dirty="0"/>
              <a:t>. The empty-circle criterion is also known as </a:t>
            </a:r>
            <a:r>
              <a:rPr lang="en-US" altLang="en-US" sz="2800" dirty="0" err="1"/>
              <a:t>Delauney</a:t>
            </a:r>
            <a:r>
              <a:rPr lang="en-US" altLang="en-US" sz="2800" dirty="0"/>
              <a:t> criterion.</a:t>
            </a:r>
          </a:p>
          <a:p>
            <a:endParaRPr lang="en-US" altLang="en-US" sz="2800" dirty="0"/>
          </a:p>
        </p:txBody>
      </p:sp>
      <p:sp>
        <p:nvSpPr>
          <p:cNvPr id="83977" name="Rectangle 9"/>
          <p:cNvSpPr>
            <a:spLocks noGrp="1" noChangeArrowheads="1"/>
          </p:cNvSpPr>
          <p:nvPr>
            <p:ph type="title"/>
          </p:nvPr>
        </p:nvSpPr>
        <p:spPr>
          <a:xfrm>
            <a:off x="2250831" y="104043"/>
            <a:ext cx="4800600" cy="533400"/>
          </a:xfrm>
        </p:spPr>
        <p:txBody>
          <a:bodyPr/>
          <a:lstStyle/>
          <a:p>
            <a:r>
              <a:rPr lang="en-US" altLang="en-US" sz="3200" b="1" dirty="0" err="1"/>
              <a:t>Delauney</a:t>
            </a:r>
            <a:r>
              <a:rPr lang="en-US" altLang="en-US" sz="3200" b="1" dirty="0"/>
              <a:t> triangulation</a:t>
            </a:r>
          </a:p>
        </p:txBody>
      </p: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4648200" y="4440115"/>
            <a:ext cx="3429000" cy="2209800"/>
            <a:chOff x="384" y="2784"/>
            <a:chExt cx="2160" cy="1392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84" y="2880"/>
              <a:ext cx="1248" cy="12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152" y="2784"/>
              <a:ext cx="1392" cy="13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384" y="2996"/>
              <a:ext cx="1008" cy="996"/>
            </a:xfrm>
            <a:custGeom>
              <a:avLst/>
              <a:gdLst>
                <a:gd name="T0" fmla="*/ 1008 w 1008"/>
                <a:gd name="T1" fmla="*/ 1008 h 1008"/>
                <a:gd name="T2" fmla="*/ 960 w 1008"/>
                <a:gd name="T3" fmla="*/ 0 h 1008"/>
                <a:gd name="T4" fmla="*/ 0 w 1008"/>
                <a:gd name="T5" fmla="*/ 624 h 1008"/>
                <a:gd name="T6" fmla="*/ 1008 w 1008"/>
                <a:gd name="T7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8" h="1008">
                  <a:moveTo>
                    <a:pt x="1008" y="1008"/>
                  </a:moveTo>
                  <a:lnTo>
                    <a:pt x="960" y="0"/>
                  </a:lnTo>
                  <a:lnTo>
                    <a:pt x="0" y="624"/>
                  </a:lnTo>
                  <a:lnTo>
                    <a:pt x="1008" y="100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auto">
            <a:xfrm>
              <a:off x="1344" y="2976"/>
              <a:ext cx="1152" cy="1008"/>
            </a:xfrm>
            <a:custGeom>
              <a:avLst/>
              <a:gdLst>
                <a:gd name="T0" fmla="*/ 48 w 1152"/>
                <a:gd name="T1" fmla="*/ 1008 h 1008"/>
                <a:gd name="T2" fmla="*/ 1152 w 1152"/>
                <a:gd name="T3" fmla="*/ 720 h 1008"/>
                <a:gd name="T4" fmla="*/ 0 w 1152"/>
                <a:gd name="T5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2" h="1008">
                  <a:moveTo>
                    <a:pt x="48" y="1008"/>
                  </a:moveTo>
                  <a:lnTo>
                    <a:pt x="1152" y="72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4343400" y="558311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8061325" y="570059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Q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5089525" y="4709990"/>
            <a:ext cx="493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B</a:t>
            </a:r>
            <a:r>
              <a:rPr lang="en-US" altLang="en-US" i="1" baseline="-25000"/>
              <a:t>P</a:t>
            </a:r>
            <a:endParaRPr lang="en-US" altLang="en-US" i="1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7010400" y="4821115"/>
            <a:ext cx="515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B</a:t>
            </a:r>
            <a:r>
              <a:rPr lang="en-US" altLang="en-US" i="1" baseline="-25000"/>
              <a:t>Q</a:t>
            </a:r>
            <a:endParaRPr lang="en-US" altLang="en-US" i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304800" y="41148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/>
              <a:t>	let </a:t>
            </a:r>
            <a:r>
              <a:rPr lang="en-US" altLang="en-US" dirty="0">
                <a:latin typeface="Script MT Bold" panose="03040602040607080904" pitchFamily="66" charset="0"/>
              </a:rPr>
              <a:t>S</a:t>
            </a:r>
            <a:r>
              <a:rPr lang="en-US" altLang="en-US" dirty="0"/>
              <a:t> be a finite set of points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, (</a:t>
            </a:r>
            <a:r>
              <a:rPr lang="en-US" altLang="en-US" i="1" dirty="0" err="1"/>
              <a:t>i</a:t>
            </a:r>
            <a:r>
              <a:rPr lang="en-US" altLang="en-US" dirty="0"/>
              <a:t>=1,…,</a:t>
            </a:r>
            <a:r>
              <a:rPr lang="en-US" altLang="en-US" i="1" dirty="0"/>
              <a:t>N</a:t>
            </a:r>
            <a:r>
              <a:rPr lang="en-US" altLang="en-US" dirty="0"/>
              <a:t>), then the </a:t>
            </a:r>
            <a:r>
              <a:rPr lang="en-US" altLang="en-US" dirty="0" err="1"/>
              <a:t>Voronoi</a:t>
            </a:r>
            <a:r>
              <a:rPr lang="en-US" altLang="en-US" dirty="0"/>
              <a:t> diagram for </a:t>
            </a:r>
            <a:r>
              <a:rPr lang="en-US" altLang="en-US" dirty="0">
                <a:latin typeface="Script MT Bold" panose="03040602040607080904" pitchFamily="66" charset="0"/>
              </a:rPr>
              <a:t>S</a:t>
            </a:r>
            <a:r>
              <a:rPr lang="en-US" altLang="en-US" dirty="0"/>
              <a:t> is the set of cells </a:t>
            </a:r>
            <a:r>
              <a:rPr lang="en-US" altLang="en-US" i="1" dirty="0"/>
              <a:t>V</a:t>
            </a:r>
            <a:r>
              <a:rPr lang="en-US" altLang="en-US" i="1" baseline="-25000" dirty="0"/>
              <a:t>i</a:t>
            </a:r>
            <a:r>
              <a:rPr lang="en-US" altLang="en-US" dirty="0"/>
              <a:t> defined as:  </a:t>
            </a:r>
          </a:p>
          <a:p>
            <a:pPr>
              <a:buFontTx/>
              <a:buNone/>
            </a:pPr>
            <a:r>
              <a:rPr lang="en-US" altLang="en-US" dirty="0"/>
              <a:t>	</a:t>
            </a:r>
          </a:p>
          <a:p>
            <a:pPr>
              <a:buFontTx/>
              <a:buNone/>
            </a:pPr>
            <a:r>
              <a:rPr lang="en-US" altLang="en-US" dirty="0"/>
              <a:t>	i.e., </a:t>
            </a:r>
            <a:r>
              <a:rPr lang="en-US" altLang="en-US" i="1" dirty="0"/>
              <a:t>V</a:t>
            </a:r>
            <a:r>
              <a:rPr lang="en-US" altLang="en-US" i="1" baseline="-25000" dirty="0"/>
              <a:t>i</a:t>
            </a:r>
            <a:r>
              <a:rPr lang="en-US" altLang="en-US" dirty="0"/>
              <a:t>  is the set of points closer to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than any other point in </a:t>
            </a:r>
            <a:r>
              <a:rPr lang="en-US" altLang="en-US" dirty="0">
                <a:latin typeface="Script MT Bold" panose="03040602040607080904" pitchFamily="66" charset="0"/>
              </a:rPr>
              <a:t>S</a:t>
            </a:r>
            <a:r>
              <a:rPr lang="en-US" altLang="en-US" dirty="0"/>
              <a:t>. </a:t>
            </a:r>
            <a:r>
              <a:rPr lang="en-US" altLang="en-US" i="1" dirty="0"/>
              <a:t>V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’s</a:t>
            </a:r>
            <a:r>
              <a:rPr lang="en-US" altLang="en-US" dirty="0"/>
              <a:t> are necessarily non-overlapping convex polygons that tile the space and constitute a </a:t>
            </a:r>
            <a:r>
              <a:rPr lang="en-US" altLang="en-US" dirty="0" err="1"/>
              <a:t>Voronoi</a:t>
            </a:r>
            <a:r>
              <a:rPr lang="en-US" altLang="en-US" dirty="0"/>
              <a:t> diagram.</a:t>
            </a:r>
          </a:p>
          <a:p>
            <a:endParaRPr lang="en-US" altLang="en-US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4800600" cy="533400"/>
          </a:xfrm>
        </p:spPr>
        <p:txBody>
          <a:bodyPr/>
          <a:lstStyle/>
          <a:p>
            <a:r>
              <a:rPr lang="en-US" altLang="en-US" sz="3200" b="1"/>
              <a:t>Voronoi diagram</a:t>
            </a:r>
          </a:p>
        </p:txBody>
      </p:sp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2209800" y="2819400"/>
          <a:ext cx="453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0" name="Equation" r:id="rId4" imgW="4533840" imgH="444240" progId="Equation.3">
                  <p:embed/>
                </p:oleObj>
              </mc:Choice>
              <mc:Fallback>
                <p:oleObj name="Equation" r:id="rId4" imgW="453384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19400"/>
                        <a:ext cx="4533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4800600" cy="533400"/>
          </a:xfrm>
        </p:spPr>
        <p:txBody>
          <a:bodyPr/>
          <a:lstStyle/>
          <a:p>
            <a:r>
              <a:rPr lang="en-US" altLang="en-US" sz="3200" b="1"/>
              <a:t>Voronoi diagram</a:t>
            </a:r>
          </a:p>
        </p:txBody>
      </p:sp>
      <p:pic>
        <p:nvPicPr>
          <p:cNvPr id="86026" name="Picture 10" descr="\\Amb24\yinglong\home\GIF\Delaune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66775"/>
            <a:ext cx="6324600" cy="553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075" name="Group 59"/>
          <p:cNvGrpSpPr>
            <a:grpSpLocks/>
          </p:cNvGrpSpPr>
          <p:nvPr/>
        </p:nvGrpSpPr>
        <p:grpSpPr bwMode="auto">
          <a:xfrm>
            <a:off x="863600" y="647700"/>
            <a:ext cx="7086600" cy="5867400"/>
            <a:chOff x="544" y="408"/>
            <a:chExt cx="4464" cy="3696"/>
          </a:xfrm>
        </p:grpSpPr>
        <p:grpSp>
          <p:nvGrpSpPr>
            <p:cNvPr id="86061" name="Group 45"/>
            <p:cNvGrpSpPr>
              <a:grpSpLocks/>
            </p:cNvGrpSpPr>
            <p:nvPr/>
          </p:nvGrpSpPr>
          <p:grpSpPr bwMode="auto">
            <a:xfrm>
              <a:off x="544" y="408"/>
              <a:ext cx="4464" cy="3696"/>
              <a:chOff x="528" y="432"/>
              <a:chExt cx="4464" cy="3696"/>
            </a:xfrm>
          </p:grpSpPr>
          <p:sp>
            <p:nvSpPr>
              <p:cNvPr id="86051" name="Line 35"/>
              <p:cNvSpPr>
                <a:spLocks noChangeShapeType="1"/>
              </p:cNvSpPr>
              <p:nvPr/>
            </p:nvSpPr>
            <p:spPr bwMode="auto">
              <a:xfrm flipH="1">
                <a:off x="528" y="2448"/>
                <a:ext cx="72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6059" name="Group 43"/>
              <p:cNvGrpSpPr>
                <a:grpSpLocks/>
              </p:cNvGrpSpPr>
              <p:nvPr/>
            </p:nvGrpSpPr>
            <p:grpSpPr bwMode="auto">
              <a:xfrm>
                <a:off x="768" y="432"/>
                <a:ext cx="4224" cy="3696"/>
                <a:chOff x="672" y="432"/>
                <a:chExt cx="4224" cy="3696"/>
              </a:xfrm>
            </p:grpSpPr>
            <p:sp>
              <p:nvSpPr>
                <p:cNvPr id="86050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1776" y="432"/>
                  <a:ext cx="336" cy="9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28" name="Oval 12"/>
                <p:cNvSpPr>
                  <a:spLocks noChangeArrowheads="1"/>
                </p:cNvSpPr>
                <p:nvPr/>
              </p:nvSpPr>
              <p:spPr bwMode="auto">
                <a:xfrm>
                  <a:off x="2088" y="136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29" name="Oval 13"/>
                <p:cNvSpPr>
                  <a:spLocks noChangeArrowheads="1"/>
                </p:cNvSpPr>
                <p:nvPr/>
              </p:nvSpPr>
              <p:spPr bwMode="auto">
                <a:xfrm>
                  <a:off x="1368" y="175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0" name="Oval 14"/>
                <p:cNvSpPr>
                  <a:spLocks noChangeArrowheads="1"/>
                </p:cNvSpPr>
                <p:nvPr/>
              </p:nvSpPr>
              <p:spPr bwMode="auto">
                <a:xfrm>
                  <a:off x="1136" y="2416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1" name="Oval 15"/>
                <p:cNvSpPr>
                  <a:spLocks noChangeArrowheads="1"/>
                </p:cNvSpPr>
                <p:nvPr/>
              </p:nvSpPr>
              <p:spPr bwMode="auto">
                <a:xfrm>
                  <a:off x="2128" y="272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2" name="Oval 16"/>
                <p:cNvSpPr>
                  <a:spLocks noChangeArrowheads="1"/>
                </p:cNvSpPr>
                <p:nvPr/>
              </p:nvSpPr>
              <p:spPr bwMode="auto">
                <a:xfrm>
                  <a:off x="2136" y="3520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3" name="Oval 17"/>
                <p:cNvSpPr>
                  <a:spLocks noChangeArrowheads="1"/>
                </p:cNvSpPr>
                <p:nvPr/>
              </p:nvSpPr>
              <p:spPr bwMode="auto">
                <a:xfrm>
                  <a:off x="3288" y="3520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4" name="Oval 18"/>
                <p:cNvSpPr>
                  <a:spLocks noChangeArrowheads="1"/>
                </p:cNvSpPr>
                <p:nvPr/>
              </p:nvSpPr>
              <p:spPr bwMode="auto">
                <a:xfrm>
                  <a:off x="3472" y="3184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5" name="Oval 19"/>
                <p:cNvSpPr>
                  <a:spLocks noChangeArrowheads="1"/>
                </p:cNvSpPr>
                <p:nvPr/>
              </p:nvSpPr>
              <p:spPr bwMode="auto">
                <a:xfrm>
                  <a:off x="3272" y="244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6" name="Oval 20"/>
                <p:cNvSpPr>
                  <a:spLocks noChangeArrowheads="1"/>
                </p:cNvSpPr>
                <p:nvPr/>
              </p:nvSpPr>
              <p:spPr bwMode="auto">
                <a:xfrm>
                  <a:off x="2656" y="223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7" name="Oval 21"/>
                <p:cNvSpPr>
                  <a:spLocks noChangeArrowheads="1"/>
                </p:cNvSpPr>
                <p:nvPr/>
              </p:nvSpPr>
              <p:spPr bwMode="auto">
                <a:xfrm>
                  <a:off x="2472" y="156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8" name="Oval 22"/>
                <p:cNvSpPr>
                  <a:spLocks noChangeArrowheads="1"/>
                </p:cNvSpPr>
                <p:nvPr/>
              </p:nvSpPr>
              <p:spPr bwMode="auto">
                <a:xfrm>
                  <a:off x="3344" y="1040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39" name="Oval 23"/>
                <p:cNvSpPr>
                  <a:spLocks noChangeArrowheads="1"/>
                </p:cNvSpPr>
                <p:nvPr/>
              </p:nvSpPr>
              <p:spPr bwMode="auto">
                <a:xfrm>
                  <a:off x="3864" y="139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40" name="Oval 24"/>
                <p:cNvSpPr>
                  <a:spLocks noChangeArrowheads="1"/>
                </p:cNvSpPr>
                <p:nvPr/>
              </p:nvSpPr>
              <p:spPr bwMode="auto">
                <a:xfrm>
                  <a:off x="3840" y="2104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41" name="Oval 25"/>
                <p:cNvSpPr>
                  <a:spLocks noChangeArrowheads="1"/>
                </p:cNvSpPr>
                <p:nvPr/>
              </p:nvSpPr>
              <p:spPr bwMode="auto">
                <a:xfrm>
                  <a:off x="4248" y="2384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42" name="Oval 26"/>
                <p:cNvSpPr>
                  <a:spLocks noChangeArrowheads="1"/>
                </p:cNvSpPr>
                <p:nvPr/>
              </p:nvSpPr>
              <p:spPr bwMode="auto">
                <a:xfrm>
                  <a:off x="4080" y="316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044" name="Freeform 28"/>
                <p:cNvSpPr>
                  <a:spLocks/>
                </p:cNvSpPr>
                <p:nvPr/>
              </p:nvSpPr>
              <p:spPr bwMode="auto">
                <a:xfrm>
                  <a:off x="1152" y="1392"/>
                  <a:ext cx="1536" cy="1344"/>
                </a:xfrm>
                <a:custGeom>
                  <a:avLst/>
                  <a:gdLst>
                    <a:gd name="T0" fmla="*/ 960 w 1536"/>
                    <a:gd name="T1" fmla="*/ 0 h 1344"/>
                    <a:gd name="T2" fmla="*/ 240 w 1536"/>
                    <a:gd name="T3" fmla="*/ 384 h 1344"/>
                    <a:gd name="T4" fmla="*/ 0 w 1536"/>
                    <a:gd name="T5" fmla="*/ 1056 h 1344"/>
                    <a:gd name="T6" fmla="*/ 1008 w 1536"/>
                    <a:gd name="T7" fmla="*/ 1344 h 1344"/>
                    <a:gd name="T8" fmla="*/ 1536 w 1536"/>
                    <a:gd name="T9" fmla="*/ 864 h 1344"/>
                    <a:gd name="T10" fmla="*/ 1344 w 1536"/>
                    <a:gd name="T11" fmla="*/ 192 h 1344"/>
                    <a:gd name="T12" fmla="*/ 960 w 1536"/>
                    <a:gd name="T13" fmla="*/ 0 h 1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36" h="1344">
                      <a:moveTo>
                        <a:pt x="960" y="0"/>
                      </a:moveTo>
                      <a:lnTo>
                        <a:pt x="240" y="384"/>
                      </a:lnTo>
                      <a:lnTo>
                        <a:pt x="0" y="1056"/>
                      </a:lnTo>
                      <a:lnTo>
                        <a:pt x="1008" y="1344"/>
                      </a:lnTo>
                      <a:lnTo>
                        <a:pt x="1536" y="864"/>
                      </a:lnTo>
                      <a:lnTo>
                        <a:pt x="1344" y="192"/>
                      </a:lnTo>
                      <a:lnTo>
                        <a:pt x="96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45" name="Freeform 29"/>
                <p:cNvSpPr>
                  <a:spLocks/>
                </p:cNvSpPr>
                <p:nvPr/>
              </p:nvSpPr>
              <p:spPr bwMode="auto">
                <a:xfrm>
                  <a:off x="2160" y="2256"/>
                  <a:ext cx="1344" cy="1296"/>
                </a:xfrm>
                <a:custGeom>
                  <a:avLst/>
                  <a:gdLst>
                    <a:gd name="T0" fmla="*/ 0 w 1344"/>
                    <a:gd name="T1" fmla="*/ 480 h 1296"/>
                    <a:gd name="T2" fmla="*/ 0 w 1344"/>
                    <a:gd name="T3" fmla="*/ 1296 h 1296"/>
                    <a:gd name="T4" fmla="*/ 1152 w 1344"/>
                    <a:gd name="T5" fmla="*/ 1296 h 1296"/>
                    <a:gd name="T6" fmla="*/ 1344 w 1344"/>
                    <a:gd name="T7" fmla="*/ 960 h 1296"/>
                    <a:gd name="T8" fmla="*/ 1152 w 1344"/>
                    <a:gd name="T9" fmla="*/ 240 h 1296"/>
                    <a:gd name="T10" fmla="*/ 528 w 1344"/>
                    <a:gd name="T11" fmla="*/ 0 h 1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344" h="1296">
                      <a:moveTo>
                        <a:pt x="0" y="480"/>
                      </a:moveTo>
                      <a:lnTo>
                        <a:pt x="0" y="1296"/>
                      </a:lnTo>
                      <a:lnTo>
                        <a:pt x="1152" y="1296"/>
                      </a:lnTo>
                      <a:lnTo>
                        <a:pt x="1344" y="960"/>
                      </a:lnTo>
                      <a:lnTo>
                        <a:pt x="1152" y="240"/>
                      </a:lnTo>
                      <a:lnTo>
                        <a:pt x="52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46" name="Freeform 30"/>
                <p:cNvSpPr>
                  <a:spLocks/>
                </p:cNvSpPr>
                <p:nvPr/>
              </p:nvSpPr>
              <p:spPr bwMode="auto">
                <a:xfrm>
                  <a:off x="3312" y="2112"/>
                  <a:ext cx="960" cy="1104"/>
                </a:xfrm>
                <a:custGeom>
                  <a:avLst/>
                  <a:gdLst>
                    <a:gd name="T0" fmla="*/ 192 w 960"/>
                    <a:gd name="T1" fmla="*/ 1104 h 1104"/>
                    <a:gd name="T2" fmla="*/ 816 w 960"/>
                    <a:gd name="T3" fmla="*/ 1104 h 1104"/>
                    <a:gd name="T4" fmla="*/ 960 w 960"/>
                    <a:gd name="T5" fmla="*/ 288 h 1104"/>
                    <a:gd name="T6" fmla="*/ 576 w 960"/>
                    <a:gd name="T7" fmla="*/ 0 h 1104"/>
                    <a:gd name="T8" fmla="*/ 0 w 960"/>
                    <a:gd name="T9" fmla="*/ 384 h 1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0" h="1104">
                      <a:moveTo>
                        <a:pt x="192" y="1104"/>
                      </a:moveTo>
                      <a:lnTo>
                        <a:pt x="816" y="1104"/>
                      </a:lnTo>
                      <a:lnTo>
                        <a:pt x="960" y="288"/>
                      </a:lnTo>
                      <a:lnTo>
                        <a:pt x="576" y="0"/>
                      </a:lnTo>
                      <a:lnTo>
                        <a:pt x="0" y="3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47" name="Freeform 31"/>
                <p:cNvSpPr>
                  <a:spLocks/>
                </p:cNvSpPr>
                <p:nvPr/>
              </p:nvSpPr>
              <p:spPr bwMode="auto">
                <a:xfrm>
                  <a:off x="2496" y="1056"/>
                  <a:ext cx="1392" cy="1056"/>
                </a:xfrm>
                <a:custGeom>
                  <a:avLst/>
                  <a:gdLst>
                    <a:gd name="T0" fmla="*/ 1344 w 1392"/>
                    <a:gd name="T1" fmla="*/ 1056 h 1056"/>
                    <a:gd name="T2" fmla="*/ 1392 w 1392"/>
                    <a:gd name="T3" fmla="*/ 384 h 1056"/>
                    <a:gd name="T4" fmla="*/ 864 w 1392"/>
                    <a:gd name="T5" fmla="*/ 0 h 1056"/>
                    <a:gd name="T6" fmla="*/ 0 w 1392"/>
                    <a:gd name="T7" fmla="*/ 528 h 10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92" h="1056">
                      <a:moveTo>
                        <a:pt x="1344" y="1056"/>
                      </a:moveTo>
                      <a:lnTo>
                        <a:pt x="1392" y="384"/>
                      </a:lnTo>
                      <a:lnTo>
                        <a:pt x="864" y="0"/>
                      </a:lnTo>
                      <a:lnTo>
                        <a:pt x="0" y="52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49" name="Line 33"/>
                <p:cNvSpPr>
                  <a:spLocks noChangeShapeType="1"/>
                </p:cNvSpPr>
                <p:nvPr/>
              </p:nvSpPr>
              <p:spPr bwMode="auto">
                <a:xfrm flipH="1" flipV="1">
                  <a:off x="672" y="960"/>
                  <a:ext cx="720" cy="8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52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920" y="3552"/>
                  <a:ext cx="240" cy="4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53" name="Line 37"/>
                <p:cNvSpPr>
                  <a:spLocks noChangeShapeType="1"/>
                </p:cNvSpPr>
                <p:nvPr/>
              </p:nvSpPr>
              <p:spPr bwMode="auto">
                <a:xfrm>
                  <a:off x="3312" y="3552"/>
                  <a:ext cx="144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54" name="Line 38"/>
                <p:cNvSpPr>
                  <a:spLocks noChangeShapeType="1"/>
                </p:cNvSpPr>
                <p:nvPr/>
              </p:nvSpPr>
              <p:spPr bwMode="auto">
                <a:xfrm>
                  <a:off x="4128" y="3216"/>
                  <a:ext cx="33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5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4272" y="2256"/>
                  <a:ext cx="62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56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3888" y="1200"/>
                  <a:ext cx="816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057" name="Line 41"/>
                <p:cNvSpPr>
                  <a:spLocks noChangeShapeType="1"/>
                </p:cNvSpPr>
                <p:nvPr/>
              </p:nvSpPr>
              <p:spPr bwMode="auto">
                <a:xfrm flipH="1" flipV="1">
                  <a:off x="3312" y="480"/>
                  <a:ext cx="4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6062" name="Oval 46"/>
            <p:cNvSpPr>
              <a:spLocks noChangeArrowheads="1"/>
            </p:cNvSpPr>
            <p:nvPr/>
          </p:nvSpPr>
          <p:spPr bwMode="auto">
            <a:xfrm>
              <a:off x="1480" y="123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3" name="Oval 47"/>
            <p:cNvSpPr>
              <a:spLocks noChangeArrowheads="1"/>
            </p:cNvSpPr>
            <p:nvPr/>
          </p:nvSpPr>
          <p:spPr bwMode="auto">
            <a:xfrm>
              <a:off x="1008" y="17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4" name="Oval 48"/>
            <p:cNvSpPr>
              <a:spLocks noChangeArrowheads="1"/>
            </p:cNvSpPr>
            <p:nvPr/>
          </p:nvSpPr>
          <p:spPr bwMode="auto">
            <a:xfrm>
              <a:off x="1752" y="212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5" name="Oval 49"/>
            <p:cNvSpPr>
              <a:spLocks noChangeArrowheads="1"/>
            </p:cNvSpPr>
            <p:nvPr/>
          </p:nvSpPr>
          <p:spPr bwMode="auto">
            <a:xfrm>
              <a:off x="1456" y="300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6" name="Oval 50"/>
            <p:cNvSpPr>
              <a:spLocks noChangeArrowheads="1"/>
            </p:cNvSpPr>
            <p:nvPr/>
          </p:nvSpPr>
          <p:spPr bwMode="auto">
            <a:xfrm>
              <a:off x="2952" y="292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7" name="Oval 51"/>
            <p:cNvSpPr>
              <a:spLocks noChangeArrowheads="1"/>
            </p:cNvSpPr>
            <p:nvPr/>
          </p:nvSpPr>
          <p:spPr bwMode="auto">
            <a:xfrm>
              <a:off x="3024" y="393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8" name="Oval 52"/>
            <p:cNvSpPr>
              <a:spLocks noChangeArrowheads="1"/>
            </p:cNvSpPr>
            <p:nvPr/>
          </p:nvSpPr>
          <p:spPr bwMode="auto">
            <a:xfrm>
              <a:off x="3840" y="36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9" name="Oval 53"/>
            <p:cNvSpPr>
              <a:spLocks noChangeArrowheads="1"/>
            </p:cNvSpPr>
            <p:nvPr/>
          </p:nvSpPr>
          <p:spPr bwMode="auto">
            <a:xfrm>
              <a:off x="3840" y="268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0" name="Oval 54"/>
            <p:cNvSpPr>
              <a:spLocks noChangeArrowheads="1"/>
            </p:cNvSpPr>
            <p:nvPr/>
          </p:nvSpPr>
          <p:spPr bwMode="auto">
            <a:xfrm>
              <a:off x="4704" y="288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1" name="Oval 55"/>
            <p:cNvSpPr>
              <a:spLocks noChangeArrowheads="1"/>
            </p:cNvSpPr>
            <p:nvPr/>
          </p:nvSpPr>
          <p:spPr bwMode="auto">
            <a:xfrm>
              <a:off x="4368" y="172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2" name="Oval 56"/>
            <p:cNvSpPr>
              <a:spLocks noChangeArrowheads="1"/>
            </p:cNvSpPr>
            <p:nvPr/>
          </p:nvSpPr>
          <p:spPr bwMode="auto">
            <a:xfrm>
              <a:off x="3400" y="173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3" name="Oval 57"/>
            <p:cNvSpPr>
              <a:spLocks noChangeArrowheads="1"/>
            </p:cNvSpPr>
            <p:nvPr/>
          </p:nvSpPr>
          <p:spPr bwMode="auto">
            <a:xfrm>
              <a:off x="4056" y="59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4" name="Oval 58"/>
            <p:cNvSpPr>
              <a:spLocks noChangeArrowheads="1"/>
            </p:cNvSpPr>
            <p:nvPr/>
          </p:nvSpPr>
          <p:spPr bwMode="auto">
            <a:xfrm>
              <a:off x="2664" y="74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304800" y="41148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5334000" cy="533400"/>
          </a:xfrm>
        </p:spPr>
        <p:txBody>
          <a:bodyPr/>
          <a:lstStyle/>
          <a:p>
            <a:r>
              <a:rPr lang="en-US" altLang="en-US" sz="3200" b="1"/>
              <a:t>Theoretical issues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5715000"/>
          </a:xfrm>
          <a:noFill/>
          <a:ln/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/>
              <a:t>Duality between </a:t>
            </a:r>
            <a:r>
              <a:rPr lang="en-US" altLang="en-US" dirty="0" err="1"/>
              <a:t>Voronoi</a:t>
            </a:r>
            <a:r>
              <a:rPr lang="en-US" altLang="en-US" dirty="0"/>
              <a:t> diagram and </a:t>
            </a:r>
            <a:r>
              <a:rPr lang="en-US" altLang="en-US" dirty="0" err="1"/>
              <a:t>Delauney</a:t>
            </a:r>
            <a:r>
              <a:rPr lang="en-US" altLang="en-US" dirty="0"/>
              <a:t> </a:t>
            </a:r>
            <a:r>
              <a:rPr lang="en-US" altLang="en-US" dirty="0" err="1"/>
              <a:t>traingulation</a:t>
            </a:r>
            <a:r>
              <a:rPr lang="en-US" altLang="en-US" dirty="0"/>
              <a:t>.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/>
              <a:t>Delauney</a:t>
            </a:r>
            <a:r>
              <a:rPr lang="en-US" altLang="en-US" dirty="0"/>
              <a:t> triangulation of a set of points exists and moreover, it is unique.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Symmetry of </a:t>
            </a:r>
            <a:r>
              <a:rPr lang="en-US" altLang="en-US" dirty="0" err="1"/>
              <a:t>Delauney</a:t>
            </a:r>
            <a:r>
              <a:rPr lang="en-US" altLang="en-US" dirty="0"/>
              <a:t> criterion:</a:t>
            </a:r>
          </a:p>
          <a:p>
            <a:pPr marL="609600" indent="-609600">
              <a:buFontTx/>
              <a:buNone/>
            </a:pPr>
            <a:r>
              <a:rPr lang="en-US" altLang="en-US" dirty="0"/>
              <a:t>	</a:t>
            </a:r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2895600" y="3886200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4" name="Equation" r:id="rId4" imgW="2374560" imgH="444240" progId="Equation.3">
                  <p:embed/>
                </p:oleObj>
              </mc:Choice>
              <mc:Fallback>
                <p:oleObj name="Equation" r:id="rId4" imgW="237456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86200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0128" name="Group 16"/>
          <p:cNvGrpSpPr>
            <a:grpSpLocks/>
          </p:cNvGrpSpPr>
          <p:nvPr/>
        </p:nvGrpSpPr>
        <p:grpSpPr bwMode="auto">
          <a:xfrm>
            <a:off x="2590800" y="4419600"/>
            <a:ext cx="3429000" cy="2209800"/>
            <a:chOff x="384" y="2784"/>
            <a:chExt cx="2160" cy="1392"/>
          </a:xfrm>
        </p:grpSpPr>
        <p:sp>
          <p:nvSpPr>
            <p:cNvPr id="90118" name="Oval 6"/>
            <p:cNvSpPr>
              <a:spLocks noChangeArrowheads="1"/>
            </p:cNvSpPr>
            <p:nvPr/>
          </p:nvSpPr>
          <p:spPr bwMode="auto">
            <a:xfrm>
              <a:off x="384" y="2880"/>
              <a:ext cx="1248" cy="12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9" name="Oval 7"/>
            <p:cNvSpPr>
              <a:spLocks noChangeArrowheads="1"/>
            </p:cNvSpPr>
            <p:nvPr/>
          </p:nvSpPr>
          <p:spPr bwMode="auto">
            <a:xfrm>
              <a:off x="1152" y="2784"/>
              <a:ext cx="1392" cy="13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5" name="Freeform 13"/>
            <p:cNvSpPr>
              <a:spLocks/>
            </p:cNvSpPr>
            <p:nvPr/>
          </p:nvSpPr>
          <p:spPr bwMode="auto">
            <a:xfrm>
              <a:off x="384" y="2996"/>
              <a:ext cx="1008" cy="996"/>
            </a:xfrm>
            <a:custGeom>
              <a:avLst/>
              <a:gdLst>
                <a:gd name="T0" fmla="*/ 1008 w 1008"/>
                <a:gd name="T1" fmla="*/ 1008 h 1008"/>
                <a:gd name="T2" fmla="*/ 960 w 1008"/>
                <a:gd name="T3" fmla="*/ 0 h 1008"/>
                <a:gd name="T4" fmla="*/ 0 w 1008"/>
                <a:gd name="T5" fmla="*/ 624 h 1008"/>
                <a:gd name="T6" fmla="*/ 1008 w 1008"/>
                <a:gd name="T7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8" h="1008">
                  <a:moveTo>
                    <a:pt x="1008" y="1008"/>
                  </a:moveTo>
                  <a:lnTo>
                    <a:pt x="960" y="0"/>
                  </a:lnTo>
                  <a:lnTo>
                    <a:pt x="0" y="624"/>
                  </a:lnTo>
                  <a:lnTo>
                    <a:pt x="1008" y="100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7" name="Freeform 15"/>
            <p:cNvSpPr>
              <a:spLocks/>
            </p:cNvSpPr>
            <p:nvPr/>
          </p:nvSpPr>
          <p:spPr bwMode="auto">
            <a:xfrm>
              <a:off x="1344" y="2976"/>
              <a:ext cx="1152" cy="1008"/>
            </a:xfrm>
            <a:custGeom>
              <a:avLst/>
              <a:gdLst>
                <a:gd name="T0" fmla="*/ 48 w 1152"/>
                <a:gd name="T1" fmla="*/ 1008 h 1008"/>
                <a:gd name="T2" fmla="*/ 1152 w 1152"/>
                <a:gd name="T3" fmla="*/ 720 h 1008"/>
                <a:gd name="T4" fmla="*/ 0 w 1152"/>
                <a:gd name="T5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2" h="1008">
                  <a:moveTo>
                    <a:pt x="48" y="1008"/>
                  </a:moveTo>
                  <a:lnTo>
                    <a:pt x="1152" y="72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2286000" y="5562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6003925" y="5680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Q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3032125" y="4689475"/>
            <a:ext cx="493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B</a:t>
            </a:r>
            <a:r>
              <a:rPr lang="en-US" altLang="en-US" i="1" baseline="-25000"/>
              <a:t>P</a:t>
            </a:r>
            <a:endParaRPr lang="en-US" altLang="en-US" i="1"/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4953000" y="4800600"/>
            <a:ext cx="515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B</a:t>
            </a:r>
            <a:r>
              <a:rPr lang="en-US" altLang="en-US" i="1" baseline="-25000"/>
              <a:t>Q</a:t>
            </a:r>
            <a:endParaRPr lang="en-US" alt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228600" y="35052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5334000" cy="533400"/>
          </a:xfrm>
        </p:spPr>
        <p:txBody>
          <a:bodyPr/>
          <a:lstStyle/>
          <a:p>
            <a:r>
              <a:rPr lang="en-US" altLang="en-US" sz="2800" b="1"/>
              <a:t>General Lemma of Delauney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76200" y="914400"/>
            <a:ext cx="8610600" cy="1752600"/>
          </a:xfrm>
          <a:noFill/>
          <a:ln/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solidFill>
                  <a:srgbClr val="FF0000"/>
                </a:solidFill>
              </a:rPr>
              <a:t>A triangulation </a:t>
            </a:r>
            <a:r>
              <a:rPr lang="en-US" altLang="en-US" i="1">
                <a:solidFill>
                  <a:srgbClr val="FF0000"/>
                </a:solidFill>
                <a:latin typeface="Script MT Bold" panose="03040602040607080904" pitchFamily="66" charset="0"/>
              </a:rPr>
              <a:t>T</a:t>
            </a:r>
            <a:r>
              <a:rPr lang="en-US" altLang="en-US">
                <a:solidFill>
                  <a:srgbClr val="FF0000"/>
                </a:solidFill>
              </a:rPr>
              <a:t> is a Delauney triangulation if for each and every pair of elements in it, the empty circle criterion holds.</a:t>
            </a:r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4483100" y="3232150"/>
          <a:ext cx="177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6" name="Equation" r:id="rId4" imgW="177480" imgH="393480" progId="Equation.3">
                  <p:embed/>
                </p:oleObj>
              </mc:Choice>
              <mc:Fallback>
                <p:oleObj name="Equation" r:id="rId4" imgW="1774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232150"/>
                        <a:ext cx="177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304800" y="41148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0" y="29308"/>
            <a:ext cx="3124200" cy="381000"/>
          </a:xfrm>
        </p:spPr>
        <p:txBody>
          <a:bodyPr/>
          <a:lstStyle/>
          <a:p>
            <a:r>
              <a:rPr lang="en-US" altLang="en-US" sz="2800" b="1" dirty="0" smtClean="0"/>
              <a:t>Search operation</a:t>
            </a:r>
            <a:endParaRPr lang="en-US" altLang="en-US" sz="2800" b="1" dirty="0"/>
          </a:p>
        </p:txBody>
      </p:sp>
      <p:sp>
        <p:nvSpPr>
          <p:cNvPr id="105487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763000" cy="25614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The most expensive operation is to search for the “parent” triangle a given point falls in. Efficient data structure for this operation includes quad-tree neighborhood space, </a:t>
            </a:r>
            <a:r>
              <a:rPr lang="en-US" altLang="en-US" dirty="0" err="1"/>
              <a:t>sweepline</a:t>
            </a:r>
            <a:r>
              <a:rPr lang="en-US" altLang="en-US" dirty="0"/>
              <a:t> </a:t>
            </a:r>
            <a:r>
              <a:rPr lang="en-US" altLang="en-US" dirty="0" smtClean="0"/>
              <a:t>algorithm, bucket sort (using 2D data </a:t>
            </a:r>
            <a:r>
              <a:rPr lang="en-US" altLang="en-US" dirty="0" err="1" smtClean="0"/>
              <a:t>struc</a:t>
            </a:r>
            <a:r>
              <a:rPr lang="en-US" altLang="en-US" dirty="0" smtClean="0"/>
              <a:t>) </a:t>
            </a:r>
            <a:r>
              <a:rPr lang="en-US" altLang="en-US" dirty="0"/>
              <a:t>etc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304800" y="4114800"/>
            <a:ext cx="8610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2209800" y="17585"/>
            <a:ext cx="4191000" cy="381000"/>
          </a:xfrm>
        </p:spPr>
        <p:txBody>
          <a:bodyPr/>
          <a:lstStyle/>
          <a:p>
            <a:r>
              <a:rPr lang="en-US" altLang="en-US" sz="2800" b="1" dirty="0" smtClean="0"/>
              <a:t>Neighborhood in UG</a:t>
            </a:r>
            <a:endParaRPr lang="en-US" altLang="en-US" sz="2800" b="1" dirty="0"/>
          </a:p>
        </p:txBody>
      </p:sp>
      <p:sp>
        <p:nvSpPr>
          <p:cNvPr id="105487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134168" y="392388"/>
            <a:ext cx="89154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Grid is well formed (manifold)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A </a:t>
            </a:r>
            <a:r>
              <a:rPr lang="en-US" altLang="en-US" sz="2400" i="1" dirty="0" smtClean="0"/>
              <a:t>N</a:t>
            </a:r>
            <a:r>
              <a:rPr lang="en-US" altLang="en-US" sz="2400" dirty="0" smtClean="0"/>
              <a:t>-polygonal </a:t>
            </a:r>
            <a:r>
              <a:rPr lang="en-US" altLang="en-US" sz="2400" dirty="0" err="1" smtClean="0"/>
              <a:t>elem</a:t>
            </a:r>
            <a:r>
              <a:rPr lang="en-US" altLang="en-US" sz="2400" dirty="0" smtClean="0"/>
              <a:t> consists of </a:t>
            </a:r>
            <a:r>
              <a:rPr lang="en-US" altLang="en-US" sz="2400" i="1" dirty="0" smtClean="0"/>
              <a:t>N</a:t>
            </a:r>
            <a:r>
              <a:rPr lang="en-US" altLang="en-US" sz="2400" dirty="0" smtClean="0"/>
              <a:t> nodes and </a:t>
            </a:r>
            <a:r>
              <a:rPr lang="en-US" altLang="en-US" sz="2400" i="1" dirty="0" smtClean="0"/>
              <a:t>N</a:t>
            </a:r>
            <a:r>
              <a:rPr lang="en-US" altLang="en-US" sz="2400" dirty="0" smtClean="0"/>
              <a:t> sides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Surrounded by </a:t>
            </a:r>
            <a:r>
              <a:rPr lang="en-US" altLang="en-US" sz="2000" i="1" dirty="0" smtClean="0"/>
              <a:t>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elem</a:t>
            </a:r>
            <a:endParaRPr lang="en-US" altLang="en-US" sz="2000" dirty="0" smtClean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A side (edge) consists of 2 end nodes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A node is surrounded by arbitrary # of sides/</a:t>
            </a:r>
            <a:r>
              <a:rPr lang="en-US" altLang="en-US" sz="2400" dirty="0" err="1" smtClean="0"/>
              <a:t>elem</a:t>
            </a:r>
            <a:r>
              <a:rPr lang="en-US" altLang="en-US" sz="2400" dirty="0" smtClean="0"/>
              <a:t>/nodes (‘ball’)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Internal ball: # of </a:t>
            </a:r>
            <a:r>
              <a:rPr lang="en-US" altLang="en-US" sz="2000" dirty="0" err="1" smtClean="0"/>
              <a:t>elem</a:t>
            </a:r>
            <a:r>
              <a:rPr lang="en-US" altLang="en-US" sz="2000" dirty="0" smtClean="0"/>
              <a:t> = # of nodes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Boundary ball: # of </a:t>
            </a:r>
            <a:r>
              <a:rPr lang="en-US" altLang="en-US" sz="2000" dirty="0" err="1" smtClean="0"/>
              <a:t>elem</a:t>
            </a:r>
            <a:r>
              <a:rPr lang="en-US" altLang="en-US" sz="2000" dirty="0" smtClean="0"/>
              <a:t> &lt; # of nodes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A side is surrounded by 1 (boundary) or 2 (internal) elements; arbitrary # of sides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Relationship btw </a:t>
            </a:r>
            <a:r>
              <a:rPr lang="en-US" altLang="en-US" sz="2400" dirty="0" err="1" smtClean="0"/>
              <a:t>ne,np,ns</a:t>
            </a:r>
            <a:r>
              <a:rPr lang="en-US" altLang="en-US" sz="2400" dirty="0" smtClean="0"/>
              <a:t> 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79510" y="4428614"/>
            <a:ext cx="369325" cy="398342"/>
          </a:xfrm>
          <a:prstGeom prst="rect">
            <a:avLst/>
          </a:prstGeom>
          <a:noFill/>
        </p:spPr>
        <p:txBody>
          <a:bodyPr wrap="none" lIns="120170" tIns="60085" rIns="120170" bIns="60085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-31336" y="4776370"/>
            <a:ext cx="3272599" cy="1964039"/>
            <a:chOff x="342900" y="4681829"/>
            <a:chExt cx="4255525" cy="2556479"/>
          </a:xfrm>
        </p:grpSpPr>
        <p:sp>
          <p:nvSpPr>
            <p:cNvPr id="8" name="AutoShape 31" descr="50%"/>
            <p:cNvSpPr>
              <a:spLocks noChangeArrowheads="1"/>
            </p:cNvSpPr>
            <p:nvPr/>
          </p:nvSpPr>
          <p:spPr bwMode="auto">
            <a:xfrm>
              <a:off x="342900" y="4681829"/>
              <a:ext cx="3886200" cy="2113280"/>
            </a:xfrm>
            <a:prstGeom prst="hexagon">
              <a:avLst>
                <a:gd name="adj" fmla="val 38940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32" descr="50%"/>
            <p:cNvSpPr>
              <a:spLocks/>
            </p:cNvSpPr>
            <p:nvPr/>
          </p:nvSpPr>
          <p:spPr bwMode="auto">
            <a:xfrm>
              <a:off x="1177094" y="4706181"/>
              <a:ext cx="2188224" cy="1032285"/>
            </a:xfrm>
            <a:custGeom>
              <a:avLst/>
              <a:gdLst>
                <a:gd name="T0" fmla="*/ 0 w 672"/>
                <a:gd name="T1" fmla="*/ 0 h 624"/>
                <a:gd name="T2" fmla="*/ 336 w 672"/>
                <a:gd name="T3" fmla="*/ 624 h 624"/>
                <a:gd name="T4" fmla="*/ 672 w 672"/>
                <a:gd name="T5" fmla="*/ 0 h 624"/>
                <a:gd name="T6" fmla="*/ 0 60000 65536"/>
                <a:gd name="T7" fmla="*/ 0 60000 65536"/>
                <a:gd name="T8" fmla="*/ 0 60000 65536"/>
                <a:gd name="T9" fmla="*/ 0 w 672"/>
                <a:gd name="T10" fmla="*/ 0 h 624"/>
                <a:gd name="T11" fmla="*/ 672 w 672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2" h="624">
                  <a:moveTo>
                    <a:pt x="0" y="0"/>
                  </a:moveTo>
                  <a:lnTo>
                    <a:pt x="336" y="624"/>
                  </a:lnTo>
                  <a:lnTo>
                    <a:pt x="67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Oval 35"/>
            <p:cNvSpPr>
              <a:spLocks noChangeArrowheads="1"/>
            </p:cNvSpPr>
            <p:nvPr/>
          </p:nvSpPr>
          <p:spPr bwMode="auto">
            <a:xfrm>
              <a:off x="2228249" y="5695750"/>
              <a:ext cx="168695" cy="145546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120170" tIns="60085" rIns="120170" bIns="60085" anchor="ctr">
              <a:spAutoFit/>
            </a:bodyPr>
            <a:lstStyle/>
            <a:p>
              <a:endParaRPr lang="en-US"/>
            </a:p>
          </p:txBody>
        </p:sp>
        <p:sp>
          <p:nvSpPr>
            <p:cNvPr id="11" name="Text Box 36"/>
            <p:cNvSpPr txBox="1">
              <a:spLocks noChangeArrowheads="1"/>
            </p:cNvSpPr>
            <p:nvPr/>
          </p:nvSpPr>
          <p:spPr bwMode="auto">
            <a:xfrm>
              <a:off x="2147888" y="5772336"/>
              <a:ext cx="306807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 dirty="0" err="1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914650" y="5915423"/>
              <a:ext cx="514350" cy="36575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31286" y="6802705"/>
              <a:ext cx="369325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29100" y="5697829"/>
              <a:ext cx="369325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59636" y="6839966"/>
              <a:ext cx="439857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i="1" baseline="-250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914650" y="5210150"/>
              <a:ext cx="514350" cy="36575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1223316" y="5894807"/>
              <a:ext cx="548334" cy="3863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238271" y="5901325"/>
              <a:ext cx="439857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i="1" baseline="-250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Arc 18"/>
            <p:cNvSpPr/>
            <p:nvPr/>
          </p:nvSpPr>
          <p:spPr>
            <a:xfrm rot="5400000">
              <a:off x="3424200" y="5487286"/>
              <a:ext cx="975360" cy="1371600"/>
            </a:xfrm>
            <a:prstGeom prst="arc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346509" y="5727032"/>
              <a:ext cx="1973179" cy="1068404"/>
            </a:xfrm>
            <a:custGeom>
              <a:avLst/>
              <a:gdLst>
                <a:gd name="connsiteX0" fmla="*/ 0 w 1973179"/>
                <a:gd name="connsiteY0" fmla="*/ 0 h 1068404"/>
                <a:gd name="connsiteX1" fmla="*/ 1973179 w 1973179"/>
                <a:gd name="connsiteY1" fmla="*/ 28875 h 1068404"/>
                <a:gd name="connsiteX2" fmla="*/ 847024 w 1973179"/>
                <a:gd name="connsiteY2" fmla="*/ 1068404 h 1068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3179" h="1068404">
                  <a:moveTo>
                    <a:pt x="0" y="0"/>
                  </a:moveTo>
                  <a:lnTo>
                    <a:pt x="1973179" y="28875"/>
                  </a:lnTo>
                  <a:lnTo>
                    <a:pt x="847024" y="1068404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2252312" y="5706175"/>
              <a:ext cx="45719" cy="45719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2" name="Freeform 21"/>
            <p:cNvSpPr/>
            <p:nvPr/>
          </p:nvSpPr>
          <p:spPr bwMode="auto">
            <a:xfrm>
              <a:off x="2319688" y="5715000"/>
              <a:ext cx="1896177" cy="1058779"/>
            </a:xfrm>
            <a:custGeom>
              <a:avLst/>
              <a:gdLst>
                <a:gd name="connsiteX0" fmla="*/ 1896177 w 1896177"/>
                <a:gd name="connsiteY0" fmla="*/ 0 h 1058779"/>
                <a:gd name="connsiteX1" fmla="*/ 0 w 1896177"/>
                <a:gd name="connsiteY1" fmla="*/ 57751 h 1058779"/>
                <a:gd name="connsiteX2" fmla="*/ 1097280 w 1896177"/>
                <a:gd name="connsiteY2" fmla="*/ 1058779 h 105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96177" h="1058779">
                  <a:moveTo>
                    <a:pt x="1896177" y="0"/>
                  </a:moveTo>
                  <a:lnTo>
                    <a:pt x="0" y="57751"/>
                  </a:lnTo>
                  <a:lnTo>
                    <a:pt x="1097280" y="1058779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149748" y="4815569"/>
            <a:ext cx="3028950" cy="2098040"/>
            <a:chOff x="6000750" y="3022600"/>
            <a:chExt cx="3028950" cy="2098040"/>
          </a:xfrm>
        </p:grpSpPr>
        <p:pic>
          <p:nvPicPr>
            <p:cNvPr id="24" name="Picture 10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750" y="3190240"/>
              <a:ext cx="3028950" cy="1930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 Box 105"/>
            <p:cNvSpPr txBox="1">
              <a:spLocks noChangeArrowheads="1"/>
            </p:cNvSpPr>
            <p:nvPr/>
          </p:nvSpPr>
          <p:spPr bwMode="auto">
            <a:xfrm>
              <a:off x="8148637" y="3366347"/>
              <a:ext cx="242752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26" name="Text Box 106"/>
            <p:cNvSpPr txBox="1">
              <a:spLocks noChangeArrowheads="1"/>
            </p:cNvSpPr>
            <p:nvPr/>
          </p:nvSpPr>
          <p:spPr bwMode="auto">
            <a:xfrm>
              <a:off x="6518569" y="4159234"/>
              <a:ext cx="369325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27" name="Text Box 107"/>
            <p:cNvSpPr txBox="1">
              <a:spLocks noChangeArrowheads="1"/>
            </p:cNvSpPr>
            <p:nvPr/>
          </p:nvSpPr>
          <p:spPr bwMode="auto">
            <a:xfrm>
              <a:off x="8401051" y="4226560"/>
              <a:ext cx="369325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/>
                <a:t>2</a:t>
              </a:r>
            </a:p>
          </p:txBody>
        </p:sp>
        <p:sp>
          <p:nvSpPr>
            <p:cNvPr id="28" name="Text Box 108"/>
            <p:cNvSpPr txBox="1">
              <a:spLocks noChangeArrowheads="1"/>
            </p:cNvSpPr>
            <p:nvPr/>
          </p:nvSpPr>
          <p:spPr bwMode="auto">
            <a:xfrm>
              <a:off x="7324064" y="3022600"/>
              <a:ext cx="369325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dirty="0"/>
                <a:t>3</a:t>
              </a:r>
            </a:p>
          </p:txBody>
        </p:sp>
        <p:sp>
          <p:nvSpPr>
            <p:cNvPr id="29" name="Text Box 113"/>
            <p:cNvSpPr txBox="1">
              <a:spLocks noChangeArrowheads="1"/>
            </p:cNvSpPr>
            <p:nvPr/>
          </p:nvSpPr>
          <p:spPr bwMode="auto">
            <a:xfrm>
              <a:off x="6565107" y="3413760"/>
              <a:ext cx="369325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dirty="0"/>
                <a:t>2</a:t>
              </a:r>
            </a:p>
          </p:txBody>
        </p:sp>
        <p:sp>
          <p:nvSpPr>
            <p:cNvPr id="30" name="Oval 114"/>
            <p:cNvSpPr>
              <a:spLocks noChangeArrowheads="1"/>
            </p:cNvSpPr>
            <p:nvPr/>
          </p:nvSpPr>
          <p:spPr bwMode="auto">
            <a:xfrm>
              <a:off x="6565107" y="3367368"/>
              <a:ext cx="457200" cy="560145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20170" tIns="60085" rIns="120170" bIns="60085" anchor="ctr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115"/>
            <p:cNvSpPr txBox="1">
              <a:spLocks noChangeArrowheads="1"/>
            </p:cNvSpPr>
            <p:nvPr/>
          </p:nvSpPr>
          <p:spPr bwMode="auto">
            <a:xfrm>
              <a:off x="8058151" y="3413760"/>
              <a:ext cx="369325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  <p:sp>
          <p:nvSpPr>
            <p:cNvPr id="32" name="Oval 116"/>
            <p:cNvSpPr>
              <a:spLocks noChangeArrowheads="1"/>
            </p:cNvSpPr>
            <p:nvPr/>
          </p:nvSpPr>
          <p:spPr bwMode="auto">
            <a:xfrm>
              <a:off x="8058150" y="3336888"/>
              <a:ext cx="457200" cy="560145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20170" tIns="60085" rIns="120170" bIns="60085" anchor="ctr">
              <a:spAutoFit/>
            </a:bodyPr>
            <a:lstStyle/>
            <a:p>
              <a:endParaRPr lang="en-US"/>
            </a:p>
          </p:txBody>
        </p:sp>
        <p:sp>
          <p:nvSpPr>
            <p:cNvPr id="33" name="Text Box 117"/>
            <p:cNvSpPr txBox="1">
              <a:spLocks noChangeArrowheads="1"/>
            </p:cNvSpPr>
            <p:nvPr/>
          </p:nvSpPr>
          <p:spPr bwMode="auto">
            <a:xfrm>
              <a:off x="7372351" y="4307840"/>
              <a:ext cx="369325" cy="398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/>
                <a:t>3</a:t>
              </a:r>
            </a:p>
          </p:txBody>
        </p:sp>
        <p:sp>
          <p:nvSpPr>
            <p:cNvPr id="34" name="Oval 118"/>
            <p:cNvSpPr>
              <a:spLocks noChangeArrowheads="1"/>
            </p:cNvSpPr>
            <p:nvPr/>
          </p:nvSpPr>
          <p:spPr bwMode="auto">
            <a:xfrm>
              <a:off x="7372350" y="4230968"/>
              <a:ext cx="457200" cy="560145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20170" tIns="60085" rIns="120170" bIns="60085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73136" y="5145222"/>
            <a:ext cx="2748153" cy="1371078"/>
            <a:chOff x="5674733" y="5222325"/>
            <a:chExt cx="4037311" cy="2253959"/>
          </a:xfrm>
        </p:grpSpPr>
        <p:pic>
          <p:nvPicPr>
            <p:cNvPr id="36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4733" y="5222325"/>
              <a:ext cx="4037311" cy="22539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9113753" y="6911938"/>
              <a:ext cx="369325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074381" y="5237699"/>
              <a:ext cx="369324" cy="398343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130468" y="6911938"/>
              <a:ext cx="439857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i="1" baseline="-250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8430884" y="6166424"/>
              <a:ext cx="514350" cy="36575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6635010" y="6223978"/>
              <a:ext cx="824789" cy="39782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r>
                <a:rPr lang="en-US" sz="14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42" name="Text Box 36"/>
            <p:cNvSpPr txBox="1">
              <a:spLocks noChangeArrowheads="1"/>
            </p:cNvSpPr>
            <p:nvPr/>
          </p:nvSpPr>
          <p:spPr bwMode="auto">
            <a:xfrm>
              <a:off x="7600950" y="6833027"/>
              <a:ext cx="306807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 dirty="0" err="1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Oval 35"/>
            <p:cNvSpPr>
              <a:spLocks noChangeArrowheads="1"/>
            </p:cNvSpPr>
            <p:nvPr/>
          </p:nvSpPr>
          <p:spPr bwMode="auto">
            <a:xfrm>
              <a:off x="7679905" y="6788654"/>
              <a:ext cx="168695" cy="145546"/>
            </a:xfrm>
            <a:prstGeom prst="ellipse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120170" tIns="60085" rIns="120170" bIns="60085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/>
            <p:nvPr/>
          </p:nvSpPr>
          <p:spPr bwMode="auto">
            <a:xfrm>
              <a:off x="7399168" y="6799079"/>
              <a:ext cx="45719" cy="45719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 flipH="1">
              <a:off x="5893239" y="6813001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flipH="1">
              <a:off x="6096000" y="68580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flipH="1">
              <a:off x="6298761" y="68580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6501522" y="68580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H="1">
              <a:off x="6704283" y="68580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flipH="1">
              <a:off x="6907044" y="68580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 flipH="1">
              <a:off x="7109805" y="68580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 flipH="1">
              <a:off x="8099913" y="6897671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 flipH="1">
              <a:off x="8302674" y="6897671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 flipH="1">
              <a:off x="8505435" y="6868796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H="1">
              <a:off x="8708196" y="6868796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>
              <a:off x="8910957" y="6868796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 flipH="1">
              <a:off x="9113718" y="6868796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flipH="1">
              <a:off x="7341039" y="6896500"/>
              <a:ext cx="126561" cy="14044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" name="TextBox 2"/>
          <p:cNvSpPr txBox="1"/>
          <p:nvPr/>
        </p:nvSpPr>
        <p:spPr>
          <a:xfrm>
            <a:off x="614807" y="4287659"/>
            <a:ext cx="1677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Internal ball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1898" y="4191000"/>
            <a:ext cx="1963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Boundary ball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6365753" y="3333587"/>
            <a:ext cx="2680515" cy="1611186"/>
            <a:chOff x="6054212" y="618803"/>
            <a:chExt cx="3581022" cy="2124947"/>
          </a:xfrm>
        </p:grpSpPr>
        <p:sp>
          <p:nvSpPr>
            <p:cNvPr id="68" name="Isosceles Triangle 67"/>
            <p:cNvSpPr/>
            <p:nvPr/>
          </p:nvSpPr>
          <p:spPr>
            <a:xfrm>
              <a:off x="6268883" y="618803"/>
              <a:ext cx="3314700" cy="1706880"/>
            </a:xfrm>
            <a:prstGeom prst="triangle">
              <a:avLst>
                <a:gd name="adj" fmla="val 2486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054212" y="2244217"/>
              <a:ext cx="332455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9302779" y="2325683"/>
              <a:ext cx="332455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/>
                <a:t>2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174978" y="1071194"/>
              <a:ext cx="696337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Side 1</a:t>
              </a:r>
              <a:endParaRPr lang="en-US" sz="14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104017" y="1263034"/>
              <a:ext cx="696337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Side 2</a:t>
              </a:r>
              <a:endParaRPr lang="en-US" sz="14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363338" y="2406963"/>
              <a:ext cx="696337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Side 3</a:t>
              </a:r>
              <a:endParaRPr lang="en-US" sz="1400" dirty="0"/>
            </a:p>
          </p:txBody>
        </p:sp>
        <p:sp>
          <p:nvSpPr>
            <p:cNvPr id="74" name="Arc 73"/>
            <p:cNvSpPr/>
            <p:nvPr/>
          </p:nvSpPr>
          <p:spPr>
            <a:xfrm rot="7388098">
              <a:off x="6951287" y="803301"/>
              <a:ext cx="975360" cy="1371600"/>
            </a:xfrm>
            <a:prstGeom prst="arc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7016404" y="3341785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456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2209800" y="17585"/>
            <a:ext cx="4191000" cy="381000"/>
          </a:xfrm>
        </p:spPr>
        <p:txBody>
          <a:bodyPr/>
          <a:lstStyle/>
          <a:p>
            <a:r>
              <a:rPr lang="en-US" altLang="en-US" sz="2800" b="1" dirty="0" smtClean="0"/>
              <a:t>UG operations</a:t>
            </a:r>
            <a:endParaRPr lang="en-US" altLang="en-US" sz="2800" b="1" dirty="0"/>
          </a:p>
        </p:txBody>
      </p:sp>
      <p:grpSp>
        <p:nvGrpSpPr>
          <p:cNvPr id="61" name="Group 60"/>
          <p:cNvGrpSpPr/>
          <p:nvPr/>
        </p:nvGrpSpPr>
        <p:grpSpPr>
          <a:xfrm>
            <a:off x="309251" y="3810037"/>
            <a:ext cx="4838700" cy="2571750"/>
            <a:chOff x="1752600" y="3124200"/>
            <a:chExt cx="4838700" cy="257175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52600" y="3124200"/>
              <a:ext cx="3924300" cy="2571750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676900" y="3141784"/>
              <a:ext cx="914400" cy="2533650"/>
            </a:xfrm>
            <a:prstGeom prst="rect">
              <a:avLst/>
            </a:prstGeom>
          </p:spPr>
        </p:pic>
      </p:grpSp>
      <p:sp>
        <p:nvSpPr>
          <p:cNvPr id="60" name="TextBox 59"/>
          <p:cNvSpPr txBox="1"/>
          <p:nvPr/>
        </p:nvSpPr>
        <p:spPr>
          <a:xfrm>
            <a:off x="152400" y="509551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UG code relies on many mapping arrays (exchange memory consumption for speed): 99% of the operations can be accomplished in a neighborhood (implication for parallel computing)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Cache loss due to non-consecutive memory access (space filling curve)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Grid </a:t>
            </a:r>
            <a:r>
              <a:rPr lang="en-US" sz="2000" dirty="0" err="1" smtClean="0"/>
              <a:t>adaptivity</a:t>
            </a:r>
            <a:r>
              <a:rPr lang="en-US" sz="2000" dirty="0" smtClean="0"/>
              <a:t> is relatively easy in UG, but tradeoff btw memory and speed can be tricky; also has implication </a:t>
            </a:r>
            <a:r>
              <a:rPr lang="en-US" sz="2000" smtClean="0"/>
              <a:t>for parallelization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Directional split in UG is harder than SG. A commonly used local frame is the side frame</a:t>
            </a:r>
            <a:endParaRPr lang="en-US" sz="20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6400800" y="4648200"/>
            <a:ext cx="2371458" cy="1824155"/>
            <a:chOff x="10998714" y="4362144"/>
            <a:chExt cx="2371458" cy="1824155"/>
          </a:xfrm>
        </p:grpSpPr>
        <p:sp>
          <p:nvSpPr>
            <p:cNvPr id="65" name="Freeform 64"/>
            <p:cNvSpPr/>
            <p:nvPr/>
          </p:nvSpPr>
          <p:spPr>
            <a:xfrm>
              <a:off x="10998714" y="4809856"/>
              <a:ext cx="2371458" cy="1376443"/>
            </a:xfrm>
            <a:custGeom>
              <a:avLst/>
              <a:gdLst>
                <a:gd name="connsiteX0" fmla="*/ 760575 w 1580972"/>
                <a:gd name="connsiteY0" fmla="*/ 0 h 1290415"/>
                <a:gd name="connsiteX1" fmla="*/ 0 w 1580972"/>
                <a:gd name="connsiteY1" fmla="*/ 623843 h 1290415"/>
                <a:gd name="connsiteX2" fmla="*/ 777667 w 1580972"/>
                <a:gd name="connsiteY2" fmla="*/ 1290415 h 1290415"/>
                <a:gd name="connsiteX3" fmla="*/ 1580972 w 1580972"/>
                <a:gd name="connsiteY3" fmla="*/ 623843 h 1290415"/>
                <a:gd name="connsiteX4" fmla="*/ 760575 w 1580972"/>
                <a:gd name="connsiteY4" fmla="*/ 0 h 1290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972" h="1290415">
                  <a:moveTo>
                    <a:pt x="760575" y="0"/>
                  </a:moveTo>
                  <a:lnTo>
                    <a:pt x="0" y="623843"/>
                  </a:lnTo>
                  <a:lnTo>
                    <a:pt x="777667" y="1290415"/>
                  </a:lnTo>
                  <a:lnTo>
                    <a:pt x="1580972" y="623843"/>
                  </a:lnTo>
                  <a:lnTo>
                    <a:pt x="760575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>
              <a:stCxn id="65" idx="0"/>
              <a:endCxn id="65" idx="2"/>
            </p:cNvCxnSpPr>
            <p:nvPr/>
          </p:nvCxnSpPr>
          <p:spPr>
            <a:xfrm>
              <a:off x="12139576" y="4809856"/>
              <a:ext cx="25638" cy="13764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/>
            <p:nvPr/>
          </p:nvSpPr>
          <p:spPr>
            <a:xfrm>
              <a:off x="11513798" y="5265010"/>
              <a:ext cx="417278" cy="30609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12228240" y="5613842"/>
              <a:ext cx="417278" cy="30609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12139577" y="5511145"/>
              <a:ext cx="51121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V="1">
              <a:off x="12139576" y="4502442"/>
              <a:ext cx="0" cy="51422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11618088" y="4362144"/>
              <a:ext cx="427033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i="1" dirty="0" err="1" smtClean="0"/>
                <a:t>y</a:t>
              </a:r>
              <a:r>
                <a:rPr lang="en-US" i="1" baseline="-25000" dirty="0" err="1"/>
                <a:t>s</a:t>
              </a:r>
              <a:endParaRPr lang="en-US" i="1" baseline="-250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2254548" y="5165127"/>
              <a:ext cx="425429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i="1" dirty="0" err="1" smtClean="0"/>
                <a:t>x</a:t>
              </a:r>
              <a:r>
                <a:rPr lang="en-US" i="1" baseline="-25000" dirty="0" err="1" smtClean="0"/>
                <a:t>s</a:t>
              </a:r>
              <a:endParaRPr lang="en-US" i="1" baseline="-250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1878831" y="5362105"/>
              <a:ext cx="295587" cy="398342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i="1" dirty="0" err="1" smtClean="0"/>
                <a:t>i</a:t>
              </a:r>
              <a:endParaRPr lang="en-US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507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altLang="en-US"/>
              <a:t>General definitions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486400"/>
          </a:xfrm>
        </p:spPr>
        <p:txBody>
          <a:bodyPr/>
          <a:lstStyle/>
          <a:p>
            <a:r>
              <a:rPr lang="en-US" altLang="en-US" dirty="0"/>
              <a:t>Convex hull: the convex outline of a given set of points </a:t>
            </a:r>
            <a:r>
              <a:rPr lang="en-US" altLang="en-US" dirty="0">
                <a:latin typeface="Script MT Bold" panose="03040602040607080904" pitchFamily="66" charset="0"/>
              </a:rPr>
              <a:t>S</a:t>
            </a:r>
            <a:r>
              <a:rPr lang="en-US" altLang="en-US" dirty="0"/>
              <a:t> in 2D or 3D space (</a:t>
            </a:r>
            <a:r>
              <a:rPr lang="en-US" altLang="en-US" dirty="0">
                <a:latin typeface="Script MT Bold" panose="03040602040607080904" pitchFamily="66" charset="0"/>
              </a:rPr>
              <a:t>R</a:t>
            </a:r>
            <a:r>
              <a:rPr lang="en-US" altLang="en-US" baseline="30000" dirty="0"/>
              <a:t>2</a:t>
            </a:r>
            <a:r>
              <a:rPr lang="en-US" altLang="en-US" dirty="0"/>
              <a:t> and </a:t>
            </a:r>
            <a:r>
              <a:rPr lang="en-US" altLang="en-US" dirty="0">
                <a:latin typeface="Script MT Bold" panose="03040602040607080904" pitchFamily="66" charset="0"/>
              </a:rPr>
              <a:t>R</a:t>
            </a:r>
            <a:r>
              <a:rPr lang="en-US" altLang="en-US" baseline="30000" dirty="0"/>
              <a:t>3</a:t>
            </a:r>
            <a:r>
              <a:rPr lang="en-US" altLang="en-US" dirty="0"/>
              <a:t>), denoted as </a:t>
            </a:r>
            <a:r>
              <a:rPr lang="en-US" altLang="en-US" dirty="0" err="1">
                <a:latin typeface="Brush Script MT" panose="03060802040406070304" pitchFamily="66" charset="0"/>
              </a:rPr>
              <a:t>Conv</a:t>
            </a:r>
            <a:r>
              <a:rPr lang="en-US" altLang="en-US" dirty="0"/>
              <a:t>(</a:t>
            </a:r>
            <a:r>
              <a:rPr lang="en-US" altLang="en-US" dirty="0">
                <a:latin typeface="Script MT Bold" panose="03040602040607080904" pitchFamily="66" charset="0"/>
              </a:rPr>
              <a:t>S</a:t>
            </a:r>
            <a:r>
              <a:rPr lang="en-US" altLang="en-US" dirty="0"/>
              <a:t>).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pic>
        <p:nvPicPr>
          <p:cNvPr id="22534" name="Picture 6" descr="\\Amb24\yinglong\home\GIF\convex-hul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438400"/>
            <a:ext cx="4122738" cy="377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5" name="Picture 7" descr="\\Amb24\yinglong\home\GIF\concave-hull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67000"/>
            <a:ext cx="3810000" cy="35623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2209800" cy="3048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000" dirty="0" smtClean="0"/>
              <a:t>Simplex</a:t>
            </a:r>
            <a:endParaRPr lang="en-US" altLang="en-US" sz="20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6172200"/>
          </a:xfrm>
        </p:spPr>
        <p:txBody>
          <a:bodyPr/>
          <a:lstStyle/>
          <a:p>
            <a:pPr marL="609600" indent="-609600"/>
            <a:r>
              <a:rPr lang="en-US" altLang="en-US" sz="2800" dirty="0" smtClean="0"/>
              <a:t>Simplest possible shape in N-dimension (triangles in 2D, tetrahedron in 3D </a:t>
            </a:r>
            <a:r>
              <a:rPr lang="en-US" altLang="en-US" sz="2800" dirty="0" err="1" smtClean="0"/>
              <a:t>etc</a:t>
            </a:r>
            <a:r>
              <a:rPr lang="en-US" altLang="en-US" sz="2800" dirty="0" smtClean="0"/>
              <a:t>)</a:t>
            </a:r>
          </a:p>
          <a:p>
            <a:pPr marL="609600" indent="-609600"/>
            <a:r>
              <a:rPr lang="en-US" altLang="en-US" sz="2800" dirty="0" smtClean="0"/>
              <a:t>Covering-up </a:t>
            </a:r>
            <a:r>
              <a:rPr lang="en-US" altLang="en-US" sz="2800" dirty="0"/>
              <a:t>of a domain by </a:t>
            </a:r>
            <a:r>
              <a:rPr lang="en-US" altLang="en-US" sz="2800" dirty="0" err="1"/>
              <a:t>simplices</a:t>
            </a:r>
            <a:r>
              <a:rPr lang="en-US" altLang="en-US" sz="2800" dirty="0"/>
              <a:t>:</a:t>
            </a:r>
          </a:p>
          <a:p>
            <a:pPr marL="609600" indent="-609600">
              <a:buFontTx/>
              <a:buNone/>
            </a:pPr>
            <a:r>
              <a:rPr lang="en-US" altLang="en-US" sz="2800" dirty="0"/>
              <a:t> 	Let </a:t>
            </a:r>
            <a:r>
              <a:rPr lang="en-US" altLang="en-US" sz="2800" dirty="0">
                <a:latin typeface="Script MT Bold" panose="03040602040607080904" pitchFamily="66" charset="0"/>
              </a:rPr>
              <a:t>S</a:t>
            </a:r>
            <a:r>
              <a:rPr lang="en-US" altLang="en-US" sz="2800" dirty="0"/>
              <a:t> be a set of points in space, then </a:t>
            </a:r>
            <a:r>
              <a:rPr lang="en-US" altLang="en-US" sz="2800" dirty="0">
                <a:latin typeface="Script MT Bold" panose="03040602040607080904" pitchFamily="66" charset="0"/>
              </a:rPr>
              <a:t>T</a:t>
            </a:r>
            <a:r>
              <a:rPr lang="en-US" altLang="en-US" sz="2800" dirty="0"/>
              <a:t> is a simplicial covering-up of </a:t>
            </a:r>
            <a:r>
              <a:rPr lang="en-US" altLang="en-US" sz="2800" dirty="0" err="1">
                <a:latin typeface="Brush Script MT" panose="03060802040406070304" pitchFamily="66" charset="0"/>
              </a:rPr>
              <a:t>Conv</a:t>
            </a:r>
            <a:r>
              <a:rPr lang="en-US" altLang="en-US" sz="2800" dirty="0"/>
              <a:t>(</a:t>
            </a:r>
            <a:r>
              <a:rPr lang="en-US" altLang="en-US" sz="2800" dirty="0">
                <a:latin typeface="Script MT Bold" panose="03040602040607080904" pitchFamily="66" charset="0"/>
              </a:rPr>
              <a:t>S</a:t>
            </a:r>
            <a:r>
              <a:rPr lang="en-US" altLang="en-US" sz="2800" dirty="0"/>
              <a:t>) if: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sz="2400" dirty="0"/>
              <a:t>The set of element vertices in </a:t>
            </a:r>
            <a:r>
              <a:rPr lang="en-US" altLang="en-US" sz="2400" dirty="0">
                <a:latin typeface="Script MT Bold" panose="03040602040607080904" pitchFamily="66" charset="0"/>
              </a:rPr>
              <a:t>T</a:t>
            </a:r>
            <a:r>
              <a:rPr lang="en-US" altLang="en-US" sz="2400" dirty="0"/>
              <a:t> is exactly </a:t>
            </a:r>
            <a:r>
              <a:rPr lang="en-US" altLang="en-US" sz="2400" dirty="0">
                <a:latin typeface="Script MT Bold" panose="03040602040607080904" pitchFamily="66" charset="0"/>
              </a:rPr>
              <a:t>S</a:t>
            </a:r>
            <a:r>
              <a:rPr lang="en-US" altLang="en-US" sz="2400" dirty="0"/>
              <a:t>;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sz="2400" dirty="0"/>
              <a:t>The union of elements (i.e., the </a:t>
            </a:r>
            <a:r>
              <a:rPr lang="en-US" altLang="en-US" sz="2400" dirty="0" err="1"/>
              <a:t>simplices</a:t>
            </a:r>
            <a:r>
              <a:rPr lang="en-US" altLang="en-US" sz="2400" dirty="0"/>
              <a:t>) in </a:t>
            </a:r>
            <a:r>
              <a:rPr lang="en-US" altLang="en-US" sz="2400" dirty="0">
                <a:latin typeface="Script MT Bold" panose="03040602040607080904" pitchFamily="66" charset="0"/>
              </a:rPr>
              <a:t>T</a:t>
            </a:r>
            <a:r>
              <a:rPr lang="en-US" altLang="en-US" sz="2400" dirty="0"/>
              <a:t> is exactly </a:t>
            </a:r>
            <a:r>
              <a:rPr lang="en-US" altLang="en-US" sz="2400" dirty="0" err="1">
                <a:latin typeface="Brush Script MT" panose="03060802040406070304" pitchFamily="66" charset="0"/>
              </a:rPr>
              <a:t>Conv</a:t>
            </a:r>
            <a:r>
              <a:rPr lang="en-US" altLang="en-US" sz="2400" dirty="0"/>
              <a:t>(</a:t>
            </a:r>
            <a:r>
              <a:rPr lang="en-US" altLang="en-US" sz="2400" dirty="0">
                <a:latin typeface="Script MT Bold" panose="03040602040607080904" pitchFamily="66" charset="0"/>
              </a:rPr>
              <a:t>S</a:t>
            </a:r>
            <a:r>
              <a:rPr lang="en-US" altLang="en-US" sz="2400" dirty="0"/>
              <a:t>);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sz="2400" dirty="0"/>
              <a:t>The interior of every element is non-empty;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sz="2400" dirty="0"/>
              <a:t>The intersection of the </a:t>
            </a:r>
            <a:r>
              <a:rPr lang="en-US" altLang="en-US" sz="2400" i="1" dirty="0"/>
              <a:t>interior</a:t>
            </a:r>
            <a:r>
              <a:rPr lang="en-US" altLang="en-US" sz="2400" dirty="0"/>
              <a:t> of any 2 elements is an empty </a:t>
            </a:r>
            <a:r>
              <a:rPr lang="en-US" altLang="en-US" sz="2400" dirty="0" smtClean="0"/>
              <a:t>set (no overlapping)</a:t>
            </a:r>
          </a:p>
          <a:p>
            <a:pPr marL="990600" lvl="1" indent="-533400">
              <a:buFontTx/>
              <a:buAutoNum type="arabicPeriod"/>
            </a:pPr>
            <a:r>
              <a:rPr lang="en-US" altLang="en-US" sz="2400" dirty="0" smtClean="0"/>
              <a:t>Note </a:t>
            </a:r>
            <a:r>
              <a:rPr lang="en-US" altLang="en-US" sz="2400" dirty="0" smtClean="0">
                <a:latin typeface="Script MT Bold" panose="03040602040607080904" pitchFamily="66" charset="0"/>
              </a:rPr>
              <a:t>T </a:t>
            </a:r>
            <a:r>
              <a:rPr lang="en-US" altLang="en-US" sz="2400" dirty="0" smtClean="0"/>
              <a:t>may not be well formed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2209800" cy="3048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000" dirty="0" smtClean="0"/>
              <a:t>Mesh</a:t>
            </a:r>
            <a:endParaRPr lang="en-US" altLang="en-US" sz="20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47244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dirty="0" smtClean="0"/>
              <a:t>Mesh: </a:t>
            </a:r>
            <a:r>
              <a:rPr lang="en-US" altLang="en-US" dirty="0" smtClean="0">
                <a:latin typeface="Script MT Bold" panose="03040602040607080904" pitchFamily="66" charset="0"/>
              </a:rPr>
              <a:t>M</a:t>
            </a:r>
            <a:r>
              <a:rPr lang="en-US" altLang="en-US" dirty="0" smtClean="0"/>
              <a:t> is a mesh of domain </a:t>
            </a:r>
            <a:r>
              <a:rPr lang="en-US" altLang="en-US" dirty="0" smtClean="0">
                <a:latin typeface="Symbol" panose="05050102010706020507" pitchFamily="18" charset="2"/>
              </a:rPr>
              <a:t>W </a:t>
            </a:r>
            <a:r>
              <a:rPr lang="en-US" altLang="en-US" dirty="0" smtClean="0"/>
              <a:t>if: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The union of elements in </a:t>
            </a:r>
            <a:r>
              <a:rPr lang="en-US" altLang="en-US" dirty="0" smtClean="0">
                <a:latin typeface="Script MT Bold" panose="03040602040607080904" pitchFamily="66" charset="0"/>
              </a:rPr>
              <a:t>M</a:t>
            </a:r>
            <a:r>
              <a:rPr lang="en-US" altLang="en-US" dirty="0" smtClean="0"/>
              <a:t> is exactly </a:t>
            </a:r>
            <a:r>
              <a:rPr lang="en-US" altLang="en-US" b="1" dirty="0" smtClean="0">
                <a:latin typeface="Symbol" panose="05050102010706020507" pitchFamily="18" charset="2"/>
              </a:rPr>
              <a:t>W</a:t>
            </a:r>
            <a:r>
              <a:rPr lang="en-US" altLang="en-US" dirty="0" smtClean="0"/>
              <a:t>;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The interior of every element is non-empty;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The intersection of the interior of any 2 elements is an empty set.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dirty="0" smtClean="0"/>
              <a:t>	Note that the set of points are not given beforehand and the elements may not be </a:t>
            </a:r>
            <a:r>
              <a:rPr lang="en-US" altLang="en-US" dirty="0" err="1" smtClean="0"/>
              <a:t>simplices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2209800" cy="3048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000" dirty="0" smtClean="0"/>
              <a:t>Triangulation</a:t>
            </a:r>
            <a:endParaRPr lang="en-US" altLang="en-US" sz="20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808" y="762000"/>
            <a:ext cx="86868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Triangulation</a:t>
            </a:r>
            <a:r>
              <a:rPr lang="en-US" altLang="en-US" dirty="0"/>
              <a:t>: a </a:t>
            </a:r>
            <a:r>
              <a:rPr lang="en-US" altLang="en-US" i="1" dirty="0"/>
              <a:t>conformal</a:t>
            </a:r>
            <a:r>
              <a:rPr lang="en-US" altLang="en-US" dirty="0"/>
              <a:t> covering-up of the domain in which the intersection of any 2 elements is either the empty set, or a vertex, or an edge or a face (3D).   </a:t>
            </a:r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600200" y="1619250"/>
            <a:ext cx="5703888" cy="5337175"/>
            <a:chOff x="1083" y="432"/>
            <a:chExt cx="3593" cy="3362"/>
          </a:xfrm>
        </p:grpSpPr>
        <p:pic>
          <p:nvPicPr>
            <p:cNvPr id="5" name="Picture 5" descr="\\Amb24\yinglong\home\GIF\triangulatio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3" y="432"/>
              <a:ext cx="3593" cy="33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448" y="3408"/>
              <a:ext cx="11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Triangulation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1600200" y="1447800"/>
            <a:ext cx="6022975" cy="5429250"/>
            <a:chOff x="983" y="450"/>
            <a:chExt cx="3794" cy="3420"/>
          </a:xfrm>
        </p:grpSpPr>
        <p:pic>
          <p:nvPicPr>
            <p:cNvPr id="8" name="Picture 8" descr="\\Amb24\yinglong\home\GIF\covering-up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3" y="450"/>
              <a:ext cx="3794" cy="34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294" y="3338"/>
              <a:ext cx="10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Covering-up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118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2209800" cy="3048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000"/>
              <a:t>General definitions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985" y="990600"/>
            <a:ext cx="8686800" cy="4495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Conformal mesh: a mesh in which the intersection of any 2 elements is either empty set, a vertex, an edge or a face.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Manifold: a conformal mesh in which the internal edges are shared exactly by 2 elements and the boundary edges are shared by only one element. Manifolds are geometrically and topologically valid meshes</a:t>
            </a:r>
            <a:r>
              <a:rPr lang="en-US" altLang="en-US" sz="2800" dirty="0" smtClean="0"/>
              <a:t>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W</a:t>
            </a:r>
            <a:r>
              <a:rPr lang="en-US" altLang="en-US" sz="2800" dirty="0" smtClean="0"/>
              <a:t>e usually refer to manifold as ‘mesh’ with the understanding that the latter is well formed</a:t>
            </a:r>
          </a:p>
          <a:p>
            <a:pPr marL="609600" indent="-609600">
              <a:lnSpc>
                <a:spcPct val="90000"/>
              </a:lnSpc>
            </a:pPr>
            <a:endParaRPr lang="en-US" altLang="en-US" sz="2800" dirty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487755"/>
              </p:ext>
            </p:extLst>
          </p:nvPr>
        </p:nvGraphicFramePr>
        <p:xfrm>
          <a:off x="5638800" y="6112887"/>
          <a:ext cx="279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Equation" r:id="rId4" imgW="279360" imgH="253800" progId="Equation.3">
                  <p:embed/>
                </p:oleObj>
              </mc:Choice>
              <mc:Fallback>
                <p:oleObj name="Equation" r:id="rId4" imgW="27936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6112887"/>
                        <a:ext cx="2794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42678"/>
              </p:ext>
            </p:extLst>
          </p:nvPr>
        </p:nvGraphicFramePr>
        <p:xfrm>
          <a:off x="3268785" y="6111910"/>
          <a:ext cx="279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Equation" r:id="rId6" imgW="279360" imgH="253800" progId="Equation.3">
                  <p:embed/>
                </p:oleObj>
              </mc:Choice>
              <mc:Fallback>
                <p:oleObj name="Equation" r:id="rId6" imgW="27936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785" y="6111910"/>
                        <a:ext cx="2794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981200" y="6008077"/>
            <a:ext cx="525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Manifold     Conformal mesh    </a:t>
            </a:r>
            <a:r>
              <a:rPr lang="en-US" altLang="en-US" dirty="0" err="1"/>
              <a:t>Mesh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875" name="Picture 3" descr="\\Amb24\yinglong\home\GIF\mesh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563" y="765175"/>
            <a:ext cx="5222875" cy="53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76" name="Picture 4" descr="\\Amb24\yinglong\home\GIF\conformal-mesh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38" y="839788"/>
            <a:ext cx="5189537" cy="517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77" name="Picture 5" descr="\\Amb24\yinglong\home\GIF\manifold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525" y="828675"/>
            <a:ext cx="5314950" cy="52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80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2209800" cy="304800"/>
          </a:xfrm>
          <a:solidFill>
            <a:schemeClr val="hlink"/>
          </a:solidFill>
        </p:spPr>
        <p:txBody>
          <a:bodyPr/>
          <a:lstStyle/>
          <a:p>
            <a:r>
              <a:rPr lang="en-US" altLang="en-US" sz="2000"/>
              <a:t>General definitions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686800" cy="6019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Connectivity: connection between mesh </a:t>
            </a:r>
            <a:r>
              <a:rPr lang="en-US" altLang="en-US" sz="2800" dirty="0" smtClean="0"/>
              <a:t>vertices (we follow counterclockwise convention)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</a:pPr>
            <a:endParaRPr lang="en-US" altLang="en-US" sz="2800" dirty="0"/>
          </a:p>
          <a:p>
            <a:pPr marL="609600" indent="-609600">
              <a:lnSpc>
                <a:spcPct val="90000"/>
              </a:lnSpc>
            </a:pPr>
            <a:endParaRPr lang="en-US" altLang="en-US" sz="2800" dirty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Structured mesh: a finite-difference-type mesh, where the connectivity information etc. can be accessed easily via a set of integers (element indices). Sometimes it is also called a grid.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Unstructured mesh.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Mixed </a:t>
            </a:r>
            <a:r>
              <a:rPr lang="en-US" altLang="en-US" sz="2800" dirty="0" smtClean="0"/>
              <a:t>mesh: really just UG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/>
              <a:t>Finite element mesh: mesh enriched by some ingredients like </a:t>
            </a:r>
            <a:r>
              <a:rPr lang="en-US" altLang="en-US" sz="2800" dirty="0" err="1"/>
              <a:t>d.o.f</a:t>
            </a:r>
            <a:r>
              <a:rPr lang="en-US" altLang="en-US" sz="2800" dirty="0"/>
              <a:t>., interpolation scheme etc. Nodes may be different from supporting mesh vertices.</a:t>
            </a:r>
          </a:p>
          <a:p>
            <a:pPr marL="609600" indent="-609600">
              <a:lnSpc>
                <a:spcPct val="90000"/>
              </a:lnSpc>
            </a:pPr>
            <a:endParaRPr lang="en-US" altLang="en-US" sz="2800" dirty="0"/>
          </a:p>
        </p:txBody>
      </p:sp>
      <p:grpSp>
        <p:nvGrpSpPr>
          <p:cNvPr id="31757" name="Group 13"/>
          <p:cNvGrpSpPr>
            <a:grpSpLocks/>
          </p:cNvGrpSpPr>
          <p:nvPr/>
        </p:nvGrpSpPr>
        <p:grpSpPr bwMode="auto">
          <a:xfrm>
            <a:off x="2057400" y="1295400"/>
            <a:ext cx="4572000" cy="1641475"/>
            <a:chOff x="1440" y="2928"/>
            <a:chExt cx="2880" cy="1034"/>
          </a:xfrm>
        </p:grpSpPr>
        <p:sp>
          <p:nvSpPr>
            <p:cNvPr id="31748" name="AutoShape 4"/>
            <p:cNvSpPr>
              <a:spLocks noChangeArrowheads="1"/>
            </p:cNvSpPr>
            <p:nvPr/>
          </p:nvSpPr>
          <p:spPr bwMode="auto">
            <a:xfrm flipV="1">
              <a:off x="3072" y="3216"/>
              <a:ext cx="1056" cy="528"/>
            </a:xfrm>
            <a:custGeom>
              <a:avLst/>
              <a:gdLst>
                <a:gd name="G0" fmla="+- 5236 0 0"/>
                <a:gd name="G1" fmla="+- 21600 0 5236"/>
                <a:gd name="G2" fmla="*/ 5236 1 2"/>
                <a:gd name="G3" fmla="+- 21600 0 G2"/>
                <a:gd name="G4" fmla="+/ 5236 21600 2"/>
                <a:gd name="G5" fmla="+/ G1 0 2"/>
                <a:gd name="G6" fmla="*/ 21600 21600 5236"/>
                <a:gd name="G7" fmla="*/ G6 1 2"/>
                <a:gd name="G8" fmla="+- 21600 0 G7"/>
                <a:gd name="G9" fmla="*/ 21600 1 2"/>
                <a:gd name="G10" fmla="+- 5236 0 G9"/>
                <a:gd name="G11" fmla="?: G10 G8 0"/>
                <a:gd name="G12" fmla="?: G10 G7 21600"/>
                <a:gd name="T0" fmla="*/ 18982 w 21600"/>
                <a:gd name="T1" fmla="*/ 10800 h 21600"/>
                <a:gd name="T2" fmla="*/ 10800 w 21600"/>
                <a:gd name="T3" fmla="*/ 21600 h 21600"/>
                <a:gd name="T4" fmla="*/ 2618 w 21600"/>
                <a:gd name="T5" fmla="*/ 10800 h 21600"/>
                <a:gd name="T6" fmla="*/ 10800 w 21600"/>
                <a:gd name="T7" fmla="*/ 0 h 21600"/>
                <a:gd name="T8" fmla="*/ 4418 w 21600"/>
                <a:gd name="T9" fmla="*/ 4418 h 21600"/>
                <a:gd name="T10" fmla="*/ 17182 w 21600"/>
                <a:gd name="T11" fmla="*/ 171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236" y="21600"/>
                  </a:lnTo>
                  <a:lnTo>
                    <a:pt x="16364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9" name="AutoShape 5"/>
            <p:cNvSpPr>
              <a:spLocks noChangeArrowheads="1"/>
            </p:cNvSpPr>
            <p:nvPr/>
          </p:nvSpPr>
          <p:spPr bwMode="auto">
            <a:xfrm>
              <a:off x="1584" y="3072"/>
              <a:ext cx="672" cy="720"/>
            </a:xfrm>
            <a:prstGeom prst="triangle">
              <a:avLst>
                <a:gd name="adj" fmla="val 10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0" name="Text Box 6"/>
            <p:cNvSpPr txBox="1">
              <a:spLocks noChangeArrowheads="1"/>
            </p:cNvSpPr>
            <p:nvPr/>
          </p:nvSpPr>
          <p:spPr bwMode="auto">
            <a:xfrm>
              <a:off x="1440" y="367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31751" name="Text Box 7"/>
            <p:cNvSpPr txBox="1">
              <a:spLocks noChangeArrowheads="1"/>
            </p:cNvSpPr>
            <p:nvPr/>
          </p:nvSpPr>
          <p:spPr bwMode="auto">
            <a:xfrm>
              <a:off x="2236" y="364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2</a:t>
              </a:r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2256" y="292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3</a:t>
              </a: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2870" y="357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4108" y="362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2</a:t>
              </a:r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3878" y="300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3</a:t>
              </a:r>
            </a:p>
          </p:txBody>
        </p: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3148" y="297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1102</Words>
  <Application>Microsoft Office PowerPoint</Application>
  <PresentationFormat>On-screen Show (4:3)</PresentationFormat>
  <Paragraphs>266</Paragraphs>
  <Slides>28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Brush Script MT</vt:lpstr>
      <vt:lpstr>Script MT Bold</vt:lpstr>
      <vt:lpstr>Symbol</vt:lpstr>
      <vt:lpstr>Tahoma</vt:lpstr>
      <vt:lpstr>Times New Roman</vt:lpstr>
      <vt:lpstr>Default Design</vt:lpstr>
      <vt:lpstr>Equation</vt:lpstr>
      <vt:lpstr>Unstructured grid: an introduction</vt:lpstr>
      <vt:lpstr>Overview</vt:lpstr>
      <vt:lpstr>General definitions</vt:lpstr>
      <vt:lpstr>Simplex</vt:lpstr>
      <vt:lpstr>Mesh</vt:lpstr>
      <vt:lpstr>Triangulation</vt:lpstr>
      <vt:lpstr>General definitions</vt:lpstr>
      <vt:lpstr>PowerPoint Presentation</vt:lpstr>
      <vt:lpstr>General definitions</vt:lpstr>
      <vt:lpstr>UG</vt:lpstr>
      <vt:lpstr>Visualization of UG</vt:lpstr>
      <vt:lpstr>Data structures and algorithms</vt:lpstr>
      <vt:lpstr>Data structures and algorithms</vt:lpstr>
      <vt:lpstr>One-dimensional data structure</vt:lpstr>
      <vt:lpstr>One-dimensional data structure</vt:lpstr>
      <vt:lpstr>One-dimensional data structure</vt:lpstr>
      <vt:lpstr>One-dimensional data structure</vt:lpstr>
      <vt:lpstr>Two-dimensional data structure</vt:lpstr>
      <vt:lpstr>Two-dimensional data structure</vt:lpstr>
      <vt:lpstr>Topological data structure</vt:lpstr>
      <vt:lpstr>Delauney triangulation</vt:lpstr>
      <vt:lpstr>Voronoi diagram</vt:lpstr>
      <vt:lpstr>Voronoi diagram</vt:lpstr>
      <vt:lpstr>Theoretical issues</vt:lpstr>
      <vt:lpstr>General Lemma of Delauney</vt:lpstr>
      <vt:lpstr>Search operation</vt:lpstr>
      <vt:lpstr>Neighborhood in UG</vt:lpstr>
      <vt:lpstr>UG operations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lastModifiedBy>Y. Joseph Zhang</cp:lastModifiedBy>
  <cp:revision>250</cp:revision>
  <dcterms:created xsi:type="dcterms:W3CDTF">2000-12-13T19:13:03Z</dcterms:created>
  <dcterms:modified xsi:type="dcterms:W3CDTF">2018-06-29T19:57:11Z</dcterms:modified>
</cp:coreProperties>
</file>