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9" r:id="rId21"/>
    <p:sldId id="261" r:id="rId22"/>
    <p:sldId id="25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307" r:id="rId36"/>
    <p:sldId id="308" r:id="rId37"/>
    <p:sldId id="310" r:id="rId38"/>
    <p:sldId id="309" r:id="rId39"/>
    <p:sldId id="292" r:id="rId40"/>
    <p:sldId id="306" r:id="rId41"/>
    <p:sldId id="294" r:id="rId42"/>
    <p:sldId id="293" r:id="rId43"/>
    <p:sldId id="295" r:id="rId44"/>
    <p:sldId id="296" r:id="rId45"/>
    <p:sldId id="297" r:id="rId46"/>
    <p:sldId id="298" r:id="rId47"/>
    <p:sldId id="299" r:id="rId48"/>
    <p:sldId id="300" r:id="rId49"/>
    <p:sldId id="301" r:id="rId50"/>
    <p:sldId id="303" r:id="rId51"/>
    <p:sldId id="304" r:id="rId52"/>
    <p:sldId id="305" r:id="rId53"/>
    <p:sldId id="260"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8" d="100"/>
          <a:sy n="88" d="100"/>
        </p:scale>
        <p:origin x="45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2CED59-E00F-421E-B662-897C6BF6E23D}" type="datetimeFigureOut">
              <a:rPr lang="en-US" smtClean="0"/>
              <a:t>7/21/2018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FF0F5-2AEB-450F-8B2E-81F3A4B12901}" type="slidenum">
              <a:rPr lang="en-US" smtClean="0"/>
              <a:t>‹#›</a:t>
            </a:fld>
            <a:endParaRPr lang="en-US"/>
          </a:p>
        </p:txBody>
      </p:sp>
    </p:spTree>
    <p:extLst>
      <p:ext uri="{BB962C8B-B14F-4D97-AF65-F5344CB8AC3E}">
        <p14:creationId xmlns:p14="http://schemas.microsoft.com/office/powerpoint/2010/main" val="179394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2CED59-E00F-421E-B662-897C6BF6E23D}" type="datetimeFigureOut">
              <a:rPr lang="en-US" smtClean="0"/>
              <a:t>7/21/2018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FF0F5-2AEB-450F-8B2E-81F3A4B12901}" type="slidenum">
              <a:rPr lang="en-US" smtClean="0"/>
              <a:t>‹#›</a:t>
            </a:fld>
            <a:endParaRPr lang="en-US"/>
          </a:p>
        </p:txBody>
      </p:sp>
    </p:spTree>
    <p:extLst>
      <p:ext uri="{BB962C8B-B14F-4D97-AF65-F5344CB8AC3E}">
        <p14:creationId xmlns:p14="http://schemas.microsoft.com/office/powerpoint/2010/main" val="406945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2CED59-E00F-421E-B662-897C6BF6E23D}" type="datetimeFigureOut">
              <a:rPr lang="en-US" smtClean="0"/>
              <a:t>7/21/2018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FF0F5-2AEB-450F-8B2E-81F3A4B12901}" type="slidenum">
              <a:rPr lang="en-US" smtClean="0"/>
              <a:t>‹#›</a:t>
            </a:fld>
            <a:endParaRPr lang="en-US"/>
          </a:p>
        </p:txBody>
      </p:sp>
    </p:spTree>
    <p:extLst>
      <p:ext uri="{BB962C8B-B14F-4D97-AF65-F5344CB8AC3E}">
        <p14:creationId xmlns:p14="http://schemas.microsoft.com/office/powerpoint/2010/main" val="1015210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2CED59-E00F-421E-B662-897C6BF6E23D}" type="datetimeFigureOut">
              <a:rPr lang="en-US" smtClean="0"/>
              <a:t>7/21/2018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FF0F5-2AEB-450F-8B2E-81F3A4B12901}" type="slidenum">
              <a:rPr lang="en-US" smtClean="0"/>
              <a:t>‹#›</a:t>
            </a:fld>
            <a:endParaRPr lang="en-US"/>
          </a:p>
        </p:txBody>
      </p:sp>
    </p:spTree>
    <p:extLst>
      <p:ext uri="{BB962C8B-B14F-4D97-AF65-F5344CB8AC3E}">
        <p14:creationId xmlns:p14="http://schemas.microsoft.com/office/powerpoint/2010/main" val="61012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2CED59-E00F-421E-B662-897C6BF6E23D}" type="datetimeFigureOut">
              <a:rPr lang="en-US" smtClean="0"/>
              <a:t>7/21/2018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FF0F5-2AEB-450F-8B2E-81F3A4B12901}" type="slidenum">
              <a:rPr lang="en-US" smtClean="0"/>
              <a:t>‹#›</a:t>
            </a:fld>
            <a:endParaRPr lang="en-US"/>
          </a:p>
        </p:txBody>
      </p:sp>
    </p:spTree>
    <p:extLst>
      <p:ext uri="{BB962C8B-B14F-4D97-AF65-F5344CB8AC3E}">
        <p14:creationId xmlns:p14="http://schemas.microsoft.com/office/powerpoint/2010/main" val="536957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2CED59-E00F-421E-B662-897C6BF6E23D}" type="datetimeFigureOut">
              <a:rPr lang="en-US" smtClean="0"/>
              <a:t>7/21/2018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AFF0F5-2AEB-450F-8B2E-81F3A4B12901}" type="slidenum">
              <a:rPr lang="en-US" smtClean="0"/>
              <a:t>‹#›</a:t>
            </a:fld>
            <a:endParaRPr lang="en-US"/>
          </a:p>
        </p:txBody>
      </p:sp>
    </p:spTree>
    <p:extLst>
      <p:ext uri="{BB962C8B-B14F-4D97-AF65-F5344CB8AC3E}">
        <p14:creationId xmlns:p14="http://schemas.microsoft.com/office/powerpoint/2010/main" val="2671576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2CED59-E00F-421E-B662-897C6BF6E23D}" type="datetimeFigureOut">
              <a:rPr lang="en-US" smtClean="0"/>
              <a:t>7/21/2018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AFF0F5-2AEB-450F-8B2E-81F3A4B12901}" type="slidenum">
              <a:rPr lang="en-US" smtClean="0"/>
              <a:t>‹#›</a:t>
            </a:fld>
            <a:endParaRPr lang="en-US"/>
          </a:p>
        </p:txBody>
      </p:sp>
    </p:spTree>
    <p:extLst>
      <p:ext uri="{BB962C8B-B14F-4D97-AF65-F5344CB8AC3E}">
        <p14:creationId xmlns:p14="http://schemas.microsoft.com/office/powerpoint/2010/main" val="4178752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2CED59-E00F-421E-B662-897C6BF6E23D}" type="datetimeFigureOut">
              <a:rPr lang="en-US" smtClean="0"/>
              <a:t>7/21/2018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AFF0F5-2AEB-450F-8B2E-81F3A4B12901}" type="slidenum">
              <a:rPr lang="en-US" smtClean="0"/>
              <a:t>‹#›</a:t>
            </a:fld>
            <a:endParaRPr lang="en-US"/>
          </a:p>
        </p:txBody>
      </p:sp>
    </p:spTree>
    <p:extLst>
      <p:ext uri="{BB962C8B-B14F-4D97-AF65-F5344CB8AC3E}">
        <p14:creationId xmlns:p14="http://schemas.microsoft.com/office/powerpoint/2010/main" val="2683460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2CED59-E00F-421E-B662-897C6BF6E23D}" type="datetimeFigureOut">
              <a:rPr lang="en-US" smtClean="0"/>
              <a:t>7/21/2018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AFF0F5-2AEB-450F-8B2E-81F3A4B12901}" type="slidenum">
              <a:rPr lang="en-US" smtClean="0"/>
              <a:t>‹#›</a:t>
            </a:fld>
            <a:endParaRPr lang="en-US"/>
          </a:p>
        </p:txBody>
      </p:sp>
    </p:spTree>
    <p:extLst>
      <p:ext uri="{BB962C8B-B14F-4D97-AF65-F5344CB8AC3E}">
        <p14:creationId xmlns:p14="http://schemas.microsoft.com/office/powerpoint/2010/main" val="2937287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2CED59-E00F-421E-B662-897C6BF6E23D}" type="datetimeFigureOut">
              <a:rPr lang="en-US" smtClean="0"/>
              <a:t>7/21/2018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AFF0F5-2AEB-450F-8B2E-81F3A4B12901}" type="slidenum">
              <a:rPr lang="en-US" smtClean="0"/>
              <a:t>‹#›</a:t>
            </a:fld>
            <a:endParaRPr lang="en-US"/>
          </a:p>
        </p:txBody>
      </p:sp>
    </p:spTree>
    <p:extLst>
      <p:ext uri="{BB962C8B-B14F-4D97-AF65-F5344CB8AC3E}">
        <p14:creationId xmlns:p14="http://schemas.microsoft.com/office/powerpoint/2010/main" val="3735183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2CED59-E00F-421E-B662-897C6BF6E23D}" type="datetimeFigureOut">
              <a:rPr lang="en-US" smtClean="0"/>
              <a:t>7/21/2018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AFF0F5-2AEB-450F-8B2E-81F3A4B12901}" type="slidenum">
              <a:rPr lang="en-US" smtClean="0"/>
              <a:t>‹#›</a:t>
            </a:fld>
            <a:endParaRPr lang="en-US"/>
          </a:p>
        </p:txBody>
      </p:sp>
    </p:spTree>
    <p:extLst>
      <p:ext uri="{BB962C8B-B14F-4D97-AF65-F5344CB8AC3E}">
        <p14:creationId xmlns:p14="http://schemas.microsoft.com/office/powerpoint/2010/main" val="3779101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2CED59-E00F-421E-B662-897C6BF6E23D}" type="datetimeFigureOut">
              <a:rPr lang="en-US" smtClean="0"/>
              <a:t>7/21/2018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FF0F5-2AEB-450F-8B2E-81F3A4B12901}" type="slidenum">
              <a:rPr lang="en-US" smtClean="0"/>
              <a:t>‹#›</a:t>
            </a:fld>
            <a:endParaRPr lang="en-US"/>
          </a:p>
        </p:txBody>
      </p:sp>
    </p:spTree>
    <p:extLst>
      <p:ext uri="{BB962C8B-B14F-4D97-AF65-F5344CB8AC3E}">
        <p14:creationId xmlns:p14="http://schemas.microsoft.com/office/powerpoint/2010/main" val="1912976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www.openmp.org/"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31417"/>
            <a:ext cx="9144000" cy="2387600"/>
          </a:xfrm>
        </p:spPr>
        <p:txBody>
          <a:bodyPr/>
          <a:lstStyle/>
          <a:p>
            <a:r>
              <a:rPr lang="en-US" dirty="0" smtClean="0"/>
              <a:t>Parallel computing</a:t>
            </a:r>
            <a:endParaRPr lang="en-US" dirty="0"/>
          </a:p>
        </p:txBody>
      </p:sp>
      <p:sp>
        <p:nvSpPr>
          <p:cNvPr id="3" name="Subtitle 2"/>
          <p:cNvSpPr>
            <a:spLocks noGrp="1"/>
          </p:cNvSpPr>
          <p:nvPr>
            <p:ph type="subTitle" idx="1"/>
          </p:nvPr>
        </p:nvSpPr>
        <p:spPr>
          <a:xfrm>
            <a:off x="1524000" y="3311092"/>
            <a:ext cx="9144000" cy="1655762"/>
          </a:xfrm>
        </p:spPr>
        <p:txBody>
          <a:bodyPr/>
          <a:lstStyle/>
          <a:p>
            <a:endParaRPr lang="en-US" dirty="0"/>
          </a:p>
        </p:txBody>
      </p:sp>
    </p:spTree>
    <p:extLst>
      <p:ext uri="{BB962C8B-B14F-4D97-AF65-F5344CB8AC3E}">
        <p14:creationId xmlns:p14="http://schemas.microsoft.com/office/powerpoint/2010/main" val="1128931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87252" y="-118626"/>
            <a:ext cx="5185009" cy="584775"/>
          </a:xfrm>
          <a:prstGeom prst="rect">
            <a:avLst/>
          </a:prstGeom>
        </p:spPr>
        <p:txBody>
          <a:bodyPr wrap="none">
            <a:spAutoFit/>
          </a:bodyPr>
          <a:lstStyle/>
          <a:p>
            <a:r>
              <a:rPr lang="en-US" sz="3200" b="1" dirty="0" err="1" smtClean="0">
                <a:solidFill>
                  <a:srgbClr val="000000"/>
                </a:solidFill>
                <a:latin typeface="Arial" panose="020B0604020202020204" pitchFamily="34" charset="0"/>
              </a:rPr>
              <a:t>OpenMP</a:t>
            </a:r>
            <a:r>
              <a:rPr lang="en-US" sz="3200" b="1" dirty="0" smtClean="0">
                <a:solidFill>
                  <a:srgbClr val="000000"/>
                </a:solidFill>
                <a:latin typeface="Arial" panose="020B0604020202020204" pitchFamily="34" charset="0"/>
              </a:rPr>
              <a:t> execution model</a:t>
            </a:r>
            <a:endParaRPr lang="en-US" sz="3200" b="1" dirty="0"/>
          </a:p>
        </p:txBody>
      </p:sp>
      <p:sp>
        <p:nvSpPr>
          <p:cNvPr id="2" name="Rectangle 1"/>
          <p:cNvSpPr/>
          <p:nvPr/>
        </p:nvSpPr>
        <p:spPr>
          <a:xfrm>
            <a:off x="233680" y="268387"/>
            <a:ext cx="11734800" cy="1915909"/>
          </a:xfrm>
          <a:prstGeom prst="rect">
            <a:avLst/>
          </a:prstGeom>
        </p:spPr>
        <p:txBody>
          <a:bodyPr wrap="square">
            <a:spAutoFit/>
          </a:bodyPr>
          <a:lstStyle/>
          <a:p>
            <a:pPr marL="171450" indent="-171450">
              <a:buFont typeface="Arial" panose="020B0604020202020204" pitchFamily="34" charset="0"/>
              <a:buChar char="•"/>
            </a:pPr>
            <a:endParaRPr lang="en-US" sz="1050" dirty="0">
              <a:solidFill>
                <a:srgbClr val="000000"/>
              </a:solidFill>
              <a:latin typeface="Arial" panose="020B0604020202020204" pitchFamily="34" charset="0"/>
            </a:endParaRPr>
          </a:p>
          <a:p>
            <a:pPr marL="342900" indent="-342900">
              <a:buFont typeface="Arial" panose="020B0604020202020204" pitchFamily="34" charset="0"/>
              <a:buChar char="•"/>
            </a:pPr>
            <a:r>
              <a:rPr lang="en-US" sz="2400" dirty="0">
                <a:solidFill>
                  <a:srgbClr val="000000"/>
                </a:solidFill>
                <a:latin typeface="Arial" panose="020B0604020202020204" pitchFamily="34" charset="0"/>
              </a:rPr>
              <a:t>In </a:t>
            </a:r>
            <a:r>
              <a:rPr lang="en-US" sz="2400" dirty="0" err="1">
                <a:solidFill>
                  <a:srgbClr val="000000"/>
                </a:solidFill>
                <a:latin typeface="Arial" panose="020B0604020202020204" pitchFamily="34" charset="0"/>
              </a:rPr>
              <a:t>OpenMP</a:t>
            </a:r>
            <a:r>
              <a:rPr lang="en-US" sz="2400" dirty="0">
                <a:solidFill>
                  <a:srgbClr val="000000"/>
                </a:solidFill>
                <a:latin typeface="Arial" panose="020B0604020202020204" pitchFamily="34" charset="0"/>
              </a:rPr>
              <a:t>, execution begins only on the master thread. Child threads are spawned and released as needed</a:t>
            </a:r>
            <a:r>
              <a:rPr lang="en-US" sz="2400" dirty="0" smtClean="0">
                <a:solidFill>
                  <a:srgbClr val="000000"/>
                </a:solidFill>
                <a:latin typeface="Arial" panose="020B0604020202020204" pitchFamily="34" charset="0"/>
              </a:rPr>
              <a:t>.</a:t>
            </a:r>
          </a:p>
          <a:p>
            <a:pPr marL="800100" lvl="1" indent="-342900">
              <a:buFont typeface="Arial" panose="020B0604020202020204" pitchFamily="34" charset="0"/>
              <a:buChar char="•"/>
            </a:pPr>
            <a:r>
              <a:rPr lang="en-US" sz="2000" dirty="0" smtClean="0">
                <a:solidFill>
                  <a:srgbClr val="000000"/>
                </a:solidFill>
                <a:latin typeface="Arial" panose="020B0604020202020204" pitchFamily="34" charset="0"/>
              </a:rPr>
              <a:t>Threads </a:t>
            </a:r>
            <a:r>
              <a:rPr lang="en-US" sz="2000" dirty="0">
                <a:solidFill>
                  <a:srgbClr val="000000"/>
                </a:solidFill>
                <a:latin typeface="Arial" panose="020B0604020202020204" pitchFamily="34" charset="0"/>
              </a:rPr>
              <a:t>are spawned when program enters a parallel region.</a:t>
            </a:r>
          </a:p>
          <a:p>
            <a:pPr marL="742950" lvl="1" indent="-285750">
              <a:buFont typeface="Arial" panose="020B0604020202020204" pitchFamily="34" charset="0"/>
              <a:buChar char="•"/>
            </a:pPr>
            <a:r>
              <a:rPr lang="en-US" sz="2000" dirty="0">
                <a:solidFill>
                  <a:srgbClr val="000000"/>
                </a:solidFill>
                <a:latin typeface="Arial" panose="020B0604020202020204" pitchFamily="34" charset="0"/>
              </a:rPr>
              <a:t>Threads are released when program exits a parallel region</a:t>
            </a:r>
          </a:p>
          <a:p>
            <a:pPr marL="285750" indent="-285750">
              <a:buFont typeface="Arial" panose="020B0604020202020204" pitchFamily="34" charset="0"/>
              <a:buChar char="•"/>
            </a:pPr>
            <a:endParaRPr lang="en-US" sz="2000" dirty="0">
              <a:solidFill>
                <a:srgbClr val="000000"/>
              </a:solidFill>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1776730" y="1789112"/>
            <a:ext cx="8648700" cy="5210175"/>
          </a:xfrm>
          <a:prstGeom prst="rect">
            <a:avLst/>
          </a:prstGeom>
        </p:spPr>
      </p:pic>
    </p:spTree>
    <p:extLst>
      <p:ext uri="{BB962C8B-B14F-4D97-AF65-F5344CB8AC3E}">
        <p14:creationId xmlns:p14="http://schemas.microsoft.com/office/powerpoint/2010/main" val="2249842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86212" y="338574"/>
            <a:ext cx="3593228" cy="584775"/>
          </a:xfrm>
          <a:prstGeom prst="rect">
            <a:avLst/>
          </a:prstGeom>
        </p:spPr>
        <p:txBody>
          <a:bodyPr wrap="none">
            <a:spAutoFit/>
          </a:bodyPr>
          <a:lstStyle/>
          <a:p>
            <a:r>
              <a:rPr lang="en-US" sz="3200" b="1" dirty="0" err="1" smtClean="0">
                <a:solidFill>
                  <a:srgbClr val="000000"/>
                </a:solidFill>
                <a:latin typeface="Arial" panose="020B0604020202020204" pitchFamily="34" charset="0"/>
              </a:rPr>
              <a:t>OpenMP</a:t>
            </a:r>
            <a:r>
              <a:rPr lang="en-US" sz="3200" b="1" dirty="0" smtClean="0">
                <a:solidFill>
                  <a:srgbClr val="000000"/>
                </a:solidFill>
                <a:latin typeface="Arial" panose="020B0604020202020204" pitchFamily="34" charset="0"/>
              </a:rPr>
              <a:t> example</a:t>
            </a:r>
            <a:endParaRPr lang="en-US" sz="3200" b="1" dirty="0"/>
          </a:p>
        </p:txBody>
      </p:sp>
      <p:pic>
        <p:nvPicPr>
          <p:cNvPr id="3" name="Picture 2"/>
          <p:cNvPicPr>
            <a:picLocks noChangeAspect="1"/>
          </p:cNvPicPr>
          <p:nvPr/>
        </p:nvPicPr>
        <p:blipFill>
          <a:blip r:embed="rId2"/>
          <a:stretch>
            <a:fillRect/>
          </a:stretch>
        </p:blipFill>
        <p:spPr>
          <a:xfrm>
            <a:off x="1300162" y="1749062"/>
            <a:ext cx="9801475" cy="2640058"/>
          </a:xfrm>
          <a:prstGeom prst="rect">
            <a:avLst/>
          </a:prstGeom>
        </p:spPr>
      </p:pic>
      <p:sp>
        <p:nvSpPr>
          <p:cNvPr id="2" name="TextBox 1"/>
          <p:cNvSpPr txBox="1"/>
          <p:nvPr/>
        </p:nvSpPr>
        <p:spPr>
          <a:xfrm>
            <a:off x="1802674" y="4275908"/>
            <a:ext cx="2536272" cy="400110"/>
          </a:xfrm>
          <a:prstGeom prst="rect">
            <a:avLst/>
          </a:prstGeom>
          <a:noFill/>
        </p:spPr>
        <p:txBody>
          <a:bodyPr wrap="none" rtlCol="0">
            <a:spAutoFit/>
          </a:bodyPr>
          <a:lstStyle/>
          <a:p>
            <a:r>
              <a:rPr lang="en-US" sz="2000" dirty="0" smtClean="0">
                <a:latin typeface="Bahnschrift Light" panose="020B0502040204020203" pitchFamily="34" charset="0"/>
              </a:rPr>
              <a:t>$</a:t>
            </a:r>
            <a:r>
              <a:rPr lang="en-US" sz="2000" dirty="0" err="1" smtClean="0">
                <a:latin typeface="Bahnschrift Light" panose="020B0502040204020203" pitchFamily="34" charset="0"/>
              </a:rPr>
              <a:t>omp</a:t>
            </a:r>
            <a:r>
              <a:rPr lang="en-US" sz="2000" dirty="0" smtClean="0">
                <a:latin typeface="Bahnschrift Light" panose="020B0502040204020203" pitchFamily="34" charset="0"/>
              </a:rPr>
              <a:t> end parallel do</a:t>
            </a:r>
            <a:endParaRPr lang="en-US" sz="2000" dirty="0">
              <a:latin typeface="Bahnschrift Light" panose="020B0502040204020203" pitchFamily="34" charset="0"/>
            </a:endParaRPr>
          </a:p>
        </p:txBody>
      </p:sp>
      <p:sp>
        <p:nvSpPr>
          <p:cNvPr id="4" name="TextBox 3"/>
          <p:cNvSpPr txBox="1"/>
          <p:nvPr/>
        </p:nvSpPr>
        <p:spPr>
          <a:xfrm>
            <a:off x="1619794" y="5425440"/>
            <a:ext cx="7260257" cy="400110"/>
          </a:xfrm>
          <a:prstGeom prst="rect">
            <a:avLst/>
          </a:prstGeom>
          <a:noFill/>
        </p:spPr>
        <p:txBody>
          <a:bodyPr wrap="none" rtlCol="0">
            <a:spAutoFit/>
          </a:bodyPr>
          <a:lstStyle/>
          <a:p>
            <a:r>
              <a:rPr lang="en-US" sz="2000" b="1" dirty="0" smtClean="0">
                <a:solidFill>
                  <a:srgbClr val="FF0000"/>
                </a:solidFill>
              </a:rPr>
              <a:t>Important: user can NOT control the order of execution with OMP!</a:t>
            </a:r>
            <a:endParaRPr lang="en-US" sz="2000" b="1" dirty="0">
              <a:solidFill>
                <a:srgbClr val="FF0000"/>
              </a:solidFill>
            </a:endParaRPr>
          </a:p>
        </p:txBody>
      </p:sp>
    </p:spTree>
    <p:extLst>
      <p:ext uri="{BB962C8B-B14F-4D97-AF65-F5344CB8AC3E}">
        <p14:creationId xmlns:p14="http://schemas.microsoft.com/office/powerpoint/2010/main" val="3625730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86212" y="338574"/>
            <a:ext cx="3621504" cy="584775"/>
          </a:xfrm>
          <a:prstGeom prst="rect">
            <a:avLst/>
          </a:prstGeom>
        </p:spPr>
        <p:txBody>
          <a:bodyPr wrap="none">
            <a:spAutoFit/>
          </a:bodyPr>
          <a:lstStyle/>
          <a:p>
            <a:r>
              <a:rPr lang="en-US" sz="3200" b="1" dirty="0" smtClean="0">
                <a:solidFill>
                  <a:srgbClr val="000000"/>
                </a:solidFill>
                <a:latin typeface="Arial" panose="020B0604020202020204" pitchFamily="34" charset="0"/>
              </a:rPr>
              <a:t>Running </a:t>
            </a:r>
            <a:r>
              <a:rPr lang="en-US" sz="3200" b="1" dirty="0" err="1" smtClean="0">
                <a:solidFill>
                  <a:srgbClr val="000000"/>
                </a:solidFill>
                <a:latin typeface="Arial" panose="020B0604020202020204" pitchFamily="34" charset="0"/>
              </a:rPr>
              <a:t>OpenMP</a:t>
            </a:r>
            <a:endParaRPr lang="en-US" sz="3200" b="1" dirty="0"/>
          </a:p>
        </p:txBody>
      </p:sp>
      <p:sp>
        <p:nvSpPr>
          <p:cNvPr id="4" name="Rectangle 3"/>
          <p:cNvSpPr/>
          <p:nvPr/>
        </p:nvSpPr>
        <p:spPr>
          <a:xfrm>
            <a:off x="2743200" y="3963015"/>
            <a:ext cx="6096000" cy="1384995"/>
          </a:xfrm>
          <a:prstGeom prst="rect">
            <a:avLst/>
          </a:prstGeom>
        </p:spPr>
        <p:txBody>
          <a:bodyPr>
            <a:spAutoFit/>
          </a:bodyPr>
          <a:lstStyle/>
          <a:p>
            <a:r>
              <a:rPr lang="en-US" sz="2800" dirty="0">
                <a:solidFill>
                  <a:srgbClr val="000000"/>
                </a:solidFill>
                <a:latin typeface="Courier New" panose="02070309020205020404" pitchFamily="49" charset="0"/>
              </a:rPr>
              <a:t>#!/bin/</a:t>
            </a:r>
            <a:r>
              <a:rPr lang="en-US" sz="2800" dirty="0" err="1">
                <a:solidFill>
                  <a:srgbClr val="000000"/>
                </a:solidFill>
                <a:latin typeface="Courier New" panose="02070309020205020404" pitchFamily="49" charset="0"/>
              </a:rPr>
              <a:t>tcsh</a:t>
            </a:r>
            <a:endParaRPr lang="en-US" sz="2800" dirty="0">
              <a:solidFill>
                <a:srgbClr val="000000"/>
              </a:solidFill>
              <a:latin typeface="Courier New" panose="02070309020205020404" pitchFamily="49" charset="0"/>
            </a:endParaRPr>
          </a:p>
          <a:p>
            <a:pPr marR="42610"/>
            <a:r>
              <a:rPr lang="en-US" sz="2800" dirty="0" err="1">
                <a:solidFill>
                  <a:srgbClr val="000000"/>
                </a:solidFill>
                <a:latin typeface="Courier New" panose="02070309020205020404" pitchFamily="49" charset="0"/>
              </a:rPr>
              <a:t>setenv</a:t>
            </a:r>
            <a:r>
              <a:rPr lang="en-US" sz="2800" dirty="0">
                <a:solidFill>
                  <a:srgbClr val="000000"/>
                </a:solidFill>
                <a:latin typeface="Courier New" panose="02070309020205020404" pitchFamily="49" charset="0"/>
              </a:rPr>
              <a:t> OMP_NUM_THREADS 4</a:t>
            </a:r>
          </a:p>
          <a:p>
            <a:pPr marR="45960"/>
            <a:r>
              <a:rPr lang="en-US" sz="2800" dirty="0" smtClean="0">
                <a:solidFill>
                  <a:srgbClr val="000000"/>
                </a:solidFill>
                <a:latin typeface="Courier New" panose="02070309020205020404" pitchFamily="49" charset="0"/>
              </a:rPr>
              <a:t>./</a:t>
            </a:r>
            <a:r>
              <a:rPr lang="en-US" sz="2800" dirty="0" err="1" smtClean="0">
                <a:solidFill>
                  <a:srgbClr val="000000"/>
                </a:solidFill>
                <a:latin typeface="Courier New" panose="02070309020205020404" pitchFamily="49" charset="0"/>
              </a:rPr>
              <a:t>mycode</a:t>
            </a:r>
            <a:r>
              <a:rPr lang="en-US" sz="2800" dirty="0" smtClean="0">
                <a:solidFill>
                  <a:srgbClr val="000000"/>
                </a:solidFill>
                <a:latin typeface="Courier New" panose="02070309020205020404" pitchFamily="49" charset="0"/>
              </a:rPr>
              <a:t> </a:t>
            </a:r>
            <a:r>
              <a:rPr lang="en-US" sz="2800" dirty="0">
                <a:solidFill>
                  <a:srgbClr val="000000"/>
                </a:solidFill>
                <a:latin typeface="Courier New" panose="02070309020205020404" pitchFamily="49" charset="0"/>
              </a:rPr>
              <a:t>&lt; my.in &gt; </a:t>
            </a:r>
            <a:r>
              <a:rPr lang="en-US" sz="2800" dirty="0" err="1">
                <a:solidFill>
                  <a:srgbClr val="000000"/>
                </a:solidFill>
                <a:latin typeface="Courier New" panose="02070309020205020404" pitchFamily="49" charset="0"/>
              </a:rPr>
              <a:t>my.out</a:t>
            </a:r>
            <a:r>
              <a:rPr lang="en-US" sz="2800" dirty="0">
                <a:solidFill>
                  <a:srgbClr val="000000"/>
                </a:solidFill>
                <a:latin typeface="Courier New" panose="02070309020205020404" pitchFamily="49" charset="0"/>
              </a:rPr>
              <a:t> </a:t>
            </a:r>
            <a:endParaRPr lang="en-US" sz="2800" dirty="0"/>
          </a:p>
        </p:txBody>
      </p:sp>
      <p:sp>
        <p:nvSpPr>
          <p:cNvPr id="6" name="Rectangle 5"/>
          <p:cNvSpPr/>
          <p:nvPr/>
        </p:nvSpPr>
        <p:spPr>
          <a:xfrm>
            <a:off x="2011680" y="1760166"/>
            <a:ext cx="7650480" cy="1361911"/>
          </a:xfrm>
          <a:prstGeom prst="rect">
            <a:avLst/>
          </a:prstGeom>
        </p:spPr>
        <p:txBody>
          <a:bodyPr wrap="square">
            <a:spAutoFit/>
          </a:bodyPr>
          <a:lstStyle/>
          <a:p>
            <a:endParaRPr lang="en-US" sz="1050" dirty="0">
              <a:solidFill>
                <a:srgbClr val="000000"/>
              </a:solidFill>
              <a:latin typeface="Arial" panose="020B0604020202020204" pitchFamily="34" charset="0"/>
            </a:endParaRPr>
          </a:p>
          <a:p>
            <a:r>
              <a:rPr lang="en-US" sz="2400" dirty="0">
                <a:solidFill>
                  <a:srgbClr val="000000"/>
                </a:solidFill>
                <a:latin typeface="Arial" panose="020B0604020202020204" pitchFamily="34" charset="0"/>
              </a:rPr>
              <a:t>OMP_NUM_THREADS environment variable sets the number of processors the </a:t>
            </a:r>
            <a:r>
              <a:rPr lang="en-US" sz="2400" dirty="0" err="1">
                <a:solidFill>
                  <a:srgbClr val="000000"/>
                </a:solidFill>
                <a:latin typeface="Arial" panose="020B0604020202020204" pitchFamily="34" charset="0"/>
              </a:rPr>
              <a:t>OpenMP</a:t>
            </a:r>
            <a:r>
              <a:rPr lang="en-US" sz="2400" dirty="0">
                <a:solidFill>
                  <a:srgbClr val="000000"/>
                </a:solidFill>
                <a:latin typeface="Arial" panose="020B0604020202020204" pitchFamily="34" charset="0"/>
              </a:rPr>
              <a:t> program will have at its disposal.</a:t>
            </a:r>
          </a:p>
        </p:txBody>
      </p:sp>
    </p:spTree>
    <p:extLst>
      <p:ext uri="{BB962C8B-B14F-4D97-AF65-F5344CB8AC3E}">
        <p14:creationId xmlns:p14="http://schemas.microsoft.com/office/powerpoint/2010/main" val="2988701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86212" y="338574"/>
            <a:ext cx="4525791" cy="523220"/>
          </a:xfrm>
          <a:prstGeom prst="rect">
            <a:avLst/>
          </a:prstGeom>
        </p:spPr>
        <p:txBody>
          <a:bodyPr wrap="none">
            <a:spAutoFit/>
          </a:bodyPr>
          <a:lstStyle/>
          <a:p>
            <a:r>
              <a:rPr lang="en-US" sz="2800" b="1" dirty="0"/>
              <a:t>Pitfall #1: Data dependencies</a:t>
            </a:r>
            <a:endParaRPr lang="en-US" sz="4400" b="1" dirty="0"/>
          </a:p>
        </p:txBody>
      </p:sp>
      <p:sp>
        <p:nvSpPr>
          <p:cNvPr id="2" name="Rectangle 1"/>
          <p:cNvSpPr/>
          <p:nvPr/>
        </p:nvSpPr>
        <p:spPr>
          <a:xfrm>
            <a:off x="1798320" y="1483360"/>
            <a:ext cx="8605520" cy="3647152"/>
          </a:xfrm>
          <a:prstGeom prst="rect">
            <a:avLst/>
          </a:prstGeom>
        </p:spPr>
        <p:txBody>
          <a:bodyPr wrap="square">
            <a:spAutoFit/>
          </a:bodyPr>
          <a:lstStyle/>
          <a:p>
            <a:endParaRPr lang="en-US" sz="1100" dirty="0">
              <a:solidFill>
                <a:srgbClr val="000000"/>
              </a:solidFill>
              <a:latin typeface="Arial" panose="020B0604020202020204" pitchFamily="34" charset="0"/>
            </a:endParaRPr>
          </a:p>
          <a:p>
            <a:r>
              <a:rPr lang="en-US" sz="2400" dirty="0">
                <a:solidFill>
                  <a:srgbClr val="000000"/>
                </a:solidFill>
                <a:latin typeface="Arial" panose="020B0604020202020204" pitchFamily="34" charset="0"/>
              </a:rPr>
              <a:t>Consider the following code:</a:t>
            </a:r>
          </a:p>
          <a:p>
            <a:r>
              <a:rPr lang="en-US" sz="2000" dirty="0">
                <a:solidFill>
                  <a:srgbClr val="000000"/>
                </a:solidFill>
                <a:latin typeface="Courier New" panose="02070309020205020404" pitchFamily="49" charset="0"/>
              </a:rPr>
              <a:t>a</a:t>
            </a:r>
            <a:r>
              <a:rPr lang="en-US" sz="2000" dirty="0" smtClean="0">
                <a:solidFill>
                  <a:srgbClr val="000000"/>
                </a:solidFill>
                <a:latin typeface="Courier New" panose="02070309020205020404" pitchFamily="49" charset="0"/>
              </a:rPr>
              <a:t>(1) </a:t>
            </a:r>
            <a:r>
              <a:rPr lang="en-US" sz="2000" dirty="0">
                <a:solidFill>
                  <a:srgbClr val="000000"/>
                </a:solidFill>
                <a:latin typeface="Courier New" panose="02070309020205020404" pitchFamily="49" charset="0"/>
              </a:rPr>
              <a:t>= 1;</a:t>
            </a:r>
          </a:p>
          <a:p>
            <a:r>
              <a:rPr lang="en-US" sz="2000" dirty="0">
                <a:solidFill>
                  <a:srgbClr val="000000"/>
                </a:solidFill>
                <a:latin typeface="Courier New" panose="02070309020205020404" pitchFamily="49" charset="0"/>
              </a:rPr>
              <a:t>d</a:t>
            </a:r>
            <a:r>
              <a:rPr lang="en-US" sz="2000" dirty="0" smtClean="0">
                <a:solidFill>
                  <a:srgbClr val="000000"/>
                </a:solidFill>
                <a:latin typeface="Courier New" panose="02070309020205020404" pitchFamily="49" charset="0"/>
              </a:rPr>
              <a:t>o </a:t>
            </a:r>
            <a:r>
              <a:rPr lang="en-US" sz="2000" dirty="0" err="1" smtClean="0">
                <a:solidFill>
                  <a:srgbClr val="000000"/>
                </a:solidFill>
                <a:latin typeface="Courier New" panose="02070309020205020404" pitchFamily="49" charset="0"/>
              </a:rPr>
              <a:t>i</a:t>
            </a:r>
            <a:r>
              <a:rPr lang="en-US" sz="2000" dirty="0" smtClean="0">
                <a:solidFill>
                  <a:srgbClr val="000000"/>
                </a:solidFill>
                <a:latin typeface="Courier New" panose="02070309020205020404" pitchFamily="49" charset="0"/>
              </a:rPr>
              <a:t>=1,5</a:t>
            </a:r>
            <a:endParaRPr lang="en-US" sz="2000" dirty="0">
              <a:solidFill>
                <a:srgbClr val="000000"/>
              </a:solidFill>
              <a:latin typeface="Courier New" panose="02070309020205020404" pitchFamily="49" charset="0"/>
            </a:endParaRPr>
          </a:p>
          <a:p>
            <a:r>
              <a:rPr lang="en-US" sz="2000" dirty="0" smtClean="0">
                <a:solidFill>
                  <a:srgbClr val="000000"/>
                </a:solidFill>
                <a:latin typeface="Courier New" panose="02070309020205020404" pitchFamily="49" charset="0"/>
              </a:rPr>
              <a:t>  a(</a:t>
            </a:r>
            <a:r>
              <a:rPr lang="en-US" sz="2000" dirty="0" err="1" smtClean="0">
                <a:solidFill>
                  <a:srgbClr val="000000"/>
                </a:solidFill>
                <a:latin typeface="Courier New" panose="02070309020205020404" pitchFamily="49" charset="0"/>
              </a:rPr>
              <a:t>i</a:t>
            </a:r>
            <a:r>
              <a:rPr lang="en-US" sz="2000" dirty="0" smtClean="0">
                <a:solidFill>
                  <a:srgbClr val="000000"/>
                </a:solidFill>
                <a:latin typeface="Courier New" panose="02070309020205020404" pitchFamily="49" charset="0"/>
              </a:rPr>
              <a:t>) </a:t>
            </a:r>
            <a:r>
              <a:rPr lang="en-US" sz="2000" dirty="0">
                <a:solidFill>
                  <a:srgbClr val="000000"/>
                </a:solidFill>
                <a:latin typeface="Courier New" panose="02070309020205020404" pitchFamily="49" charset="0"/>
              </a:rPr>
              <a:t>= </a:t>
            </a:r>
            <a:r>
              <a:rPr lang="en-US" sz="2000" dirty="0" err="1">
                <a:solidFill>
                  <a:srgbClr val="000000"/>
                </a:solidFill>
                <a:latin typeface="Courier New" panose="02070309020205020404" pitchFamily="49" charset="0"/>
              </a:rPr>
              <a:t>i</a:t>
            </a:r>
            <a:r>
              <a:rPr lang="en-US" sz="2000" dirty="0">
                <a:solidFill>
                  <a:srgbClr val="000000"/>
                </a:solidFill>
                <a:latin typeface="Courier New" panose="02070309020205020404" pitchFamily="49" charset="0"/>
              </a:rPr>
              <a:t> + </a:t>
            </a:r>
            <a:r>
              <a:rPr lang="en-US" sz="2000" dirty="0" smtClean="0">
                <a:solidFill>
                  <a:srgbClr val="000000"/>
                </a:solidFill>
                <a:latin typeface="Courier New" panose="02070309020205020404" pitchFamily="49" charset="0"/>
              </a:rPr>
              <a:t>a(i-1</a:t>
            </a:r>
            <a:r>
              <a:rPr lang="en-US" sz="2000" dirty="0">
                <a:solidFill>
                  <a:srgbClr val="000000"/>
                </a:solidFill>
                <a:latin typeface="Courier New" panose="02070309020205020404" pitchFamily="49" charset="0"/>
              </a:rPr>
              <a:t>)</a:t>
            </a:r>
            <a:endParaRPr lang="en-US" sz="2000" dirty="0" smtClean="0">
              <a:solidFill>
                <a:srgbClr val="000000"/>
              </a:solidFill>
              <a:latin typeface="Courier New" panose="02070309020205020404" pitchFamily="49" charset="0"/>
            </a:endParaRPr>
          </a:p>
          <a:p>
            <a:r>
              <a:rPr lang="en-US" sz="2000" dirty="0" err="1">
                <a:solidFill>
                  <a:srgbClr val="000000"/>
                </a:solidFill>
                <a:latin typeface="Courier New" panose="02070309020205020404" pitchFamily="49" charset="0"/>
              </a:rPr>
              <a:t>e</a:t>
            </a:r>
            <a:r>
              <a:rPr lang="en-US" sz="2000" dirty="0" err="1" smtClean="0">
                <a:solidFill>
                  <a:srgbClr val="000000"/>
                </a:solidFill>
                <a:latin typeface="Courier New" panose="02070309020205020404" pitchFamily="49" charset="0"/>
              </a:rPr>
              <a:t>nddo</a:t>
            </a:r>
            <a:endParaRPr lang="en-US" sz="2000" dirty="0" smtClean="0">
              <a:solidFill>
                <a:srgbClr val="000000"/>
              </a:solidFill>
              <a:latin typeface="Courier New" panose="02070309020205020404" pitchFamily="49" charset="0"/>
            </a:endParaRPr>
          </a:p>
          <a:p>
            <a:endParaRPr lang="en-US" sz="2000" dirty="0">
              <a:solidFill>
                <a:srgbClr val="000000"/>
              </a:solidFill>
              <a:latin typeface="Courier New" panose="02070309020205020404" pitchFamily="49" charset="0"/>
            </a:endParaRPr>
          </a:p>
          <a:p>
            <a:pPr marL="342900" indent="-342900">
              <a:buFont typeface="Arial" panose="020B0604020202020204" pitchFamily="34" charset="0"/>
              <a:buChar char="•"/>
            </a:pPr>
            <a:r>
              <a:rPr lang="en-US" sz="2400" dirty="0">
                <a:solidFill>
                  <a:srgbClr val="000000"/>
                </a:solidFill>
                <a:latin typeface="Arial" panose="020B0604020202020204" pitchFamily="34" charset="0"/>
              </a:rPr>
              <a:t>There are dependencies between loop iterations. </a:t>
            </a:r>
          </a:p>
          <a:p>
            <a:pPr marL="342900" indent="-342900">
              <a:buFont typeface="Arial" panose="020B0604020202020204" pitchFamily="34" charset="0"/>
              <a:buChar char="•"/>
            </a:pPr>
            <a:r>
              <a:rPr lang="en-US" sz="2400" dirty="0">
                <a:solidFill>
                  <a:srgbClr val="000000"/>
                </a:solidFill>
                <a:latin typeface="Arial" panose="020B0604020202020204" pitchFamily="34" charset="0"/>
              </a:rPr>
              <a:t>Sections of loops split between threads will not necessarily execute in order</a:t>
            </a:r>
          </a:p>
          <a:p>
            <a:pPr marL="342900" indent="-342900">
              <a:buFont typeface="Arial" panose="020B0604020202020204" pitchFamily="34" charset="0"/>
              <a:buChar char="•"/>
            </a:pPr>
            <a:r>
              <a:rPr lang="en-US" sz="2400" dirty="0">
                <a:solidFill>
                  <a:srgbClr val="000000"/>
                </a:solidFill>
                <a:latin typeface="Arial" panose="020B0604020202020204" pitchFamily="34" charset="0"/>
              </a:rPr>
              <a:t>Out of order loop execution will result in undefined behavior</a:t>
            </a:r>
          </a:p>
        </p:txBody>
      </p:sp>
    </p:spTree>
    <p:extLst>
      <p:ext uri="{BB962C8B-B14F-4D97-AF65-F5344CB8AC3E}">
        <p14:creationId xmlns:p14="http://schemas.microsoft.com/office/powerpoint/2010/main" val="2265931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81824" y="26139"/>
            <a:ext cx="3800079" cy="523220"/>
          </a:xfrm>
          <a:prstGeom prst="rect">
            <a:avLst/>
          </a:prstGeom>
        </p:spPr>
        <p:txBody>
          <a:bodyPr wrap="none">
            <a:spAutoFit/>
          </a:bodyPr>
          <a:lstStyle/>
          <a:p>
            <a:r>
              <a:rPr lang="en-US" sz="2800" b="1" dirty="0"/>
              <a:t>Pitfall </a:t>
            </a:r>
            <a:r>
              <a:rPr lang="en-US" sz="2800" b="1" dirty="0" smtClean="0"/>
              <a:t>#2: race condition</a:t>
            </a:r>
            <a:endParaRPr lang="en-US" sz="4400" b="1" dirty="0"/>
          </a:p>
        </p:txBody>
      </p:sp>
      <p:sp>
        <p:nvSpPr>
          <p:cNvPr id="3" name="Rectangle 2"/>
          <p:cNvSpPr/>
          <p:nvPr/>
        </p:nvSpPr>
        <p:spPr>
          <a:xfrm>
            <a:off x="123154" y="2695322"/>
            <a:ext cx="11957085" cy="1915909"/>
          </a:xfrm>
          <a:prstGeom prst="rect">
            <a:avLst/>
          </a:prstGeom>
        </p:spPr>
        <p:txBody>
          <a:bodyPr wrap="square">
            <a:spAutoFit/>
          </a:bodyPr>
          <a:lstStyle/>
          <a:p>
            <a:pPr marL="171450" indent="-171450">
              <a:buFont typeface="Arial" panose="020B0604020202020204" pitchFamily="34" charset="0"/>
              <a:buChar char="•"/>
            </a:pPr>
            <a:endParaRPr lang="en-US" sz="1050" dirty="0">
              <a:solidFill>
                <a:srgbClr val="000000"/>
              </a:solidFill>
              <a:latin typeface="Arial" panose="020B0604020202020204" pitchFamily="34" charset="0"/>
            </a:endParaRPr>
          </a:p>
          <a:p>
            <a:pPr marL="285750" indent="-285750">
              <a:buFont typeface="Arial" panose="020B0604020202020204" pitchFamily="34" charset="0"/>
              <a:buChar char="•"/>
            </a:pPr>
            <a:r>
              <a:rPr lang="en-US" dirty="0">
                <a:solidFill>
                  <a:srgbClr val="000000"/>
                </a:solidFill>
                <a:latin typeface="Arial" panose="020B0604020202020204" pitchFamily="34" charset="0"/>
              </a:rPr>
              <a:t>By default, all threads share a common address space. Therefore, all threads will be modifying </a:t>
            </a:r>
            <a:r>
              <a:rPr lang="en-US" i="1" dirty="0" smtClean="0">
                <a:solidFill>
                  <a:srgbClr val="000000"/>
                </a:solidFill>
                <a:latin typeface="Arial" panose="020B0604020202020204" pitchFamily="34" charset="0"/>
              </a:rPr>
              <a:t>temp </a:t>
            </a:r>
            <a:r>
              <a:rPr lang="en-US" dirty="0" smtClean="0">
                <a:solidFill>
                  <a:srgbClr val="000000"/>
                </a:solidFill>
                <a:latin typeface="Arial" panose="020B0604020202020204" pitchFamily="34" charset="0"/>
              </a:rPr>
              <a:t>simultaneously, resulting in race condition (which may corrupt memory in the worst scenario!)</a:t>
            </a:r>
          </a:p>
          <a:p>
            <a:pPr marL="285750" indent="-285750">
              <a:buFont typeface="Arial" panose="020B0604020202020204" pitchFamily="34" charset="0"/>
              <a:buChar char="•"/>
            </a:pPr>
            <a:r>
              <a:rPr lang="en-US" dirty="0">
                <a:solidFill>
                  <a:srgbClr val="000000"/>
                </a:solidFill>
                <a:latin typeface="Arial" panose="020B0604020202020204" pitchFamily="34" charset="0"/>
              </a:rPr>
              <a:t>R</a:t>
            </a:r>
            <a:r>
              <a:rPr lang="en-US" dirty="0" smtClean="0">
                <a:solidFill>
                  <a:srgbClr val="000000"/>
                </a:solidFill>
                <a:latin typeface="Arial" panose="020B0604020202020204" pitchFamily="34" charset="0"/>
              </a:rPr>
              <a:t>ace condition is the most common bug in </a:t>
            </a:r>
            <a:r>
              <a:rPr lang="en-US" dirty="0" err="1" smtClean="0">
                <a:solidFill>
                  <a:srgbClr val="000000"/>
                </a:solidFill>
                <a:latin typeface="Arial" panose="020B0604020202020204" pitchFamily="34" charset="0"/>
              </a:rPr>
              <a:t>openMP</a:t>
            </a:r>
            <a:r>
              <a:rPr lang="en-US" dirty="0" smtClean="0">
                <a:solidFill>
                  <a:srgbClr val="000000"/>
                </a:solidFill>
                <a:latin typeface="Arial" panose="020B0604020202020204" pitchFamily="34" charset="0"/>
              </a:rPr>
              <a:t> and is also the trickiest to find, as program may actually work properly most of time and the errors are random (welcome to the parallel world)</a:t>
            </a:r>
          </a:p>
          <a:p>
            <a:pPr marL="285750" indent="-285750">
              <a:buFont typeface="Arial" panose="020B0604020202020204" pitchFamily="34" charset="0"/>
              <a:buChar char="•"/>
            </a:pPr>
            <a:r>
              <a:rPr lang="en-US" dirty="0" smtClean="0">
                <a:solidFill>
                  <a:srgbClr val="000000"/>
                </a:solidFill>
                <a:latin typeface="Arial" panose="020B0604020202020204" pitchFamily="34" charset="0"/>
              </a:rPr>
              <a:t>Solution is to declare temp as a private </a:t>
            </a:r>
            <a:r>
              <a:rPr lang="en-US" dirty="0" err="1" smtClean="0">
                <a:solidFill>
                  <a:srgbClr val="000000"/>
                </a:solidFill>
                <a:latin typeface="Arial" panose="020B0604020202020204" pitchFamily="34" charset="0"/>
              </a:rPr>
              <a:t>var</a:t>
            </a:r>
            <a:r>
              <a:rPr lang="en-US" dirty="0" smtClean="0">
                <a:solidFill>
                  <a:srgbClr val="000000"/>
                </a:solidFill>
                <a:latin typeface="Arial" panose="020B0604020202020204" pitchFamily="34" charset="0"/>
              </a:rPr>
              <a:t> (i.e. each thread has different copy of it (in memory))</a:t>
            </a:r>
          </a:p>
          <a:p>
            <a:pPr marL="285750" indent="-285750">
              <a:buFont typeface="Arial" panose="020B0604020202020204" pitchFamily="34" charset="0"/>
              <a:buChar char="•"/>
            </a:pPr>
            <a:r>
              <a:rPr lang="en-US" dirty="0" smtClean="0">
                <a:solidFill>
                  <a:srgbClr val="000000"/>
                </a:solidFill>
                <a:latin typeface="Arial" panose="020B0604020202020204" pitchFamily="34" charset="0"/>
              </a:rPr>
              <a:t>Note the iteration </a:t>
            </a:r>
            <a:r>
              <a:rPr lang="en-US" dirty="0" err="1" smtClean="0">
                <a:solidFill>
                  <a:srgbClr val="000000"/>
                </a:solidFill>
                <a:latin typeface="Arial" panose="020B0604020202020204" pitchFamily="34" charset="0"/>
              </a:rPr>
              <a:t>var</a:t>
            </a:r>
            <a:r>
              <a:rPr lang="en-US" dirty="0" smtClean="0">
                <a:solidFill>
                  <a:srgbClr val="000000"/>
                </a:solidFill>
                <a:latin typeface="Arial" panose="020B0604020202020204" pitchFamily="34" charset="0"/>
              </a:rPr>
              <a:t> is always private!! Arrays are usually shared</a:t>
            </a:r>
            <a:endParaRPr lang="en-US" dirty="0">
              <a:solidFill>
                <a:srgbClr val="000000"/>
              </a:solidFill>
              <a:latin typeface="Arial" panose="020B0604020202020204" pitchFamily="34" charset="0"/>
            </a:endParaRPr>
          </a:p>
        </p:txBody>
      </p:sp>
      <p:sp>
        <p:nvSpPr>
          <p:cNvPr id="4" name="TextBox 3"/>
          <p:cNvSpPr txBox="1"/>
          <p:nvPr/>
        </p:nvSpPr>
        <p:spPr>
          <a:xfrm>
            <a:off x="3999195" y="549359"/>
            <a:ext cx="3565336" cy="2246769"/>
          </a:xfrm>
          <a:prstGeom prst="rect">
            <a:avLst/>
          </a:prstGeom>
          <a:noFill/>
          <a:ln>
            <a:solidFill>
              <a:schemeClr val="tx1"/>
            </a:solidFill>
          </a:ln>
        </p:spPr>
        <p:txBody>
          <a:bodyPr wrap="square" rtlCol="0">
            <a:spAutoFit/>
          </a:bodyPr>
          <a:lstStyle/>
          <a:p>
            <a:r>
              <a:rPr lang="en-US" sz="2000" dirty="0" smtClean="0"/>
              <a:t>$OMP parallel do</a:t>
            </a:r>
          </a:p>
          <a:p>
            <a:r>
              <a:rPr lang="en-US" sz="2000" dirty="0"/>
              <a:t>d</a:t>
            </a:r>
            <a:r>
              <a:rPr lang="en-US" sz="2000" dirty="0" smtClean="0"/>
              <a:t>o </a:t>
            </a:r>
            <a:r>
              <a:rPr lang="en-US" sz="2000" dirty="0" err="1" smtClean="0"/>
              <a:t>i</a:t>
            </a:r>
            <a:r>
              <a:rPr lang="en-US" sz="2000" dirty="0" smtClean="0"/>
              <a:t>=1,10</a:t>
            </a:r>
          </a:p>
          <a:p>
            <a:r>
              <a:rPr lang="en-US" sz="2000" dirty="0"/>
              <a:t> </a:t>
            </a:r>
            <a:r>
              <a:rPr lang="en-US" sz="2000" dirty="0" smtClean="0"/>
              <a:t> temp=2*a(</a:t>
            </a:r>
            <a:r>
              <a:rPr lang="en-US" sz="2000" dirty="0" err="1" smtClean="0"/>
              <a:t>i</a:t>
            </a:r>
            <a:r>
              <a:rPr lang="en-US" sz="2000" dirty="0" smtClean="0"/>
              <a:t>)</a:t>
            </a:r>
          </a:p>
          <a:p>
            <a:r>
              <a:rPr lang="en-US" sz="2000" dirty="0"/>
              <a:t> </a:t>
            </a:r>
            <a:r>
              <a:rPr lang="en-US" sz="2000" dirty="0" smtClean="0"/>
              <a:t> a(</a:t>
            </a:r>
            <a:r>
              <a:rPr lang="en-US" sz="2000" dirty="0" err="1" smtClean="0"/>
              <a:t>i</a:t>
            </a:r>
            <a:r>
              <a:rPr lang="en-US" sz="2000" dirty="0" smtClean="0"/>
              <a:t>)=temp</a:t>
            </a:r>
          </a:p>
          <a:p>
            <a:r>
              <a:rPr lang="en-US" sz="2000" dirty="0"/>
              <a:t> </a:t>
            </a:r>
            <a:r>
              <a:rPr lang="en-US" sz="2000" dirty="0" smtClean="0"/>
              <a:t> b(</a:t>
            </a:r>
            <a:r>
              <a:rPr lang="en-US" sz="2000" dirty="0" err="1" smtClean="0"/>
              <a:t>i</a:t>
            </a:r>
            <a:r>
              <a:rPr lang="en-US" sz="2000" dirty="0" smtClean="0"/>
              <a:t>)=temp/c(</a:t>
            </a:r>
            <a:r>
              <a:rPr lang="en-US" sz="2000" dirty="0" err="1" smtClean="0"/>
              <a:t>i</a:t>
            </a:r>
            <a:r>
              <a:rPr lang="en-US" sz="2000" dirty="0" smtClean="0"/>
              <a:t>)</a:t>
            </a:r>
          </a:p>
          <a:p>
            <a:r>
              <a:rPr lang="en-US" sz="2000" dirty="0" err="1"/>
              <a:t>e</a:t>
            </a:r>
            <a:r>
              <a:rPr lang="en-US" sz="2000" dirty="0" err="1" smtClean="0"/>
              <a:t>nddo</a:t>
            </a:r>
            <a:r>
              <a:rPr lang="en-US" sz="2000" dirty="0" smtClean="0"/>
              <a:t> !</a:t>
            </a:r>
            <a:r>
              <a:rPr lang="en-US" sz="2000" dirty="0" err="1" smtClean="0"/>
              <a:t>i</a:t>
            </a:r>
            <a:endParaRPr lang="en-US" sz="2000" dirty="0" smtClean="0"/>
          </a:p>
          <a:p>
            <a:r>
              <a:rPr lang="en-US" sz="2000" dirty="0" smtClean="0"/>
              <a:t>$OMP end parallel do</a:t>
            </a:r>
            <a:endParaRPr lang="en-US" sz="2000" dirty="0"/>
          </a:p>
        </p:txBody>
      </p:sp>
      <p:sp>
        <p:nvSpPr>
          <p:cNvPr id="6" name="TextBox 5"/>
          <p:cNvSpPr txBox="1"/>
          <p:nvPr/>
        </p:nvSpPr>
        <p:spPr>
          <a:xfrm>
            <a:off x="3643596" y="4611231"/>
            <a:ext cx="5358164" cy="2246769"/>
          </a:xfrm>
          <a:prstGeom prst="rect">
            <a:avLst/>
          </a:prstGeom>
          <a:noFill/>
          <a:ln>
            <a:solidFill>
              <a:schemeClr val="tx1"/>
            </a:solidFill>
          </a:ln>
        </p:spPr>
        <p:txBody>
          <a:bodyPr wrap="square" rtlCol="0">
            <a:spAutoFit/>
          </a:bodyPr>
          <a:lstStyle/>
          <a:p>
            <a:r>
              <a:rPr lang="en-US" sz="2000" dirty="0" smtClean="0"/>
              <a:t>$OMP parallel do default(shared) private(</a:t>
            </a:r>
            <a:r>
              <a:rPr lang="en-US" sz="2000" dirty="0" err="1"/>
              <a:t>i</a:t>
            </a:r>
            <a:r>
              <a:rPr lang="en-US" sz="2000" dirty="0" err="1" smtClean="0"/>
              <a:t>,temp</a:t>
            </a:r>
            <a:r>
              <a:rPr lang="en-US" sz="2000" dirty="0" smtClean="0"/>
              <a:t>)</a:t>
            </a:r>
          </a:p>
          <a:p>
            <a:r>
              <a:rPr lang="en-US" sz="2000" dirty="0"/>
              <a:t>d</a:t>
            </a:r>
            <a:r>
              <a:rPr lang="en-US" sz="2000" dirty="0" smtClean="0"/>
              <a:t>o </a:t>
            </a:r>
            <a:r>
              <a:rPr lang="en-US" sz="2000" dirty="0" err="1" smtClean="0"/>
              <a:t>i</a:t>
            </a:r>
            <a:r>
              <a:rPr lang="en-US" sz="2000" dirty="0" smtClean="0"/>
              <a:t>=1,10</a:t>
            </a:r>
          </a:p>
          <a:p>
            <a:r>
              <a:rPr lang="en-US" sz="2000" dirty="0"/>
              <a:t> </a:t>
            </a:r>
            <a:r>
              <a:rPr lang="en-US" sz="2000" dirty="0" smtClean="0"/>
              <a:t> temp=2*a(</a:t>
            </a:r>
            <a:r>
              <a:rPr lang="en-US" sz="2000" dirty="0" err="1" smtClean="0"/>
              <a:t>i</a:t>
            </a:r>
            <a:r>
              <a:rPr lang="en-US" sz="2000" dirty="0" smtClean="0"/>
              <a:t>)</a:t>
            </a:r>
          </a:p>
          <a:p>
            <a:r>
              <a:rPr lang="en-US" sz="2000" dirty="0"/>
              <a:t> </a:t>
            </a:r>
            <a:r>
              <a:rPr lang="en-US" sz="2000" dirty="0" smtClean="0"/>
              <a:t> a(</a:t>
            </a:r>
            <a:r>
              <a:rPr lang="en-US" sz="2000" dirty="0" err="1" smtClean="0"/>
              <a:t>i</a:t>
            </a:r>
            <a:r>
              <a:rPr lang="en-US" sz="2000" dirty="0" smtClean="0"/>
              <a:t>)=temp</a:t>
            </a:r>
          </a:p>
          <a:p>
            <a:r>
              <a:rPr lang="en-US" sz="2000" dirty="0"/>
              <a:t> </a:t>
            </a:r>
            <a:r>
              <a:rPr lang="en-US" sz="2000" dirty="0" smtClean="0"/>
              <a:t> b(</a:t>
            </a:r>
            <a:r>
              <a:rPr lang="en-US" sz="2000" dirty="0" err="1" smtClean="0"/>
              <a:t>i</a:t>
            </a:r>
            <a:r>
              <a:rPr lang="en-US" sz="2000" dirty="0" smtClean="0"/>
              <a:t>)=temp/c(</a:t>
            </a:r>
            <a:r>
              <a:rPr lang="en-US" sz="2000" dirty="0" err="1" smtClean="0"/>
              <a:t>i</a:t>
            </a:r>
            <a:r>
              <a:rPr lang="en-US" sz="2000" dirty="0" smtClean="0"/>
              <a:t>)</a:t>
            </a:r>
          </a:p>
          <a:p>
            <a:r>
              <a:rPr lang="en-US" sz="2000" dirty="0" err="1"/>
              <a:t>e</a:t>
            </a:r>
            <a:r>
              <a:rPr lang="en-US" sz="2000" dirty="0" err="1" smtClean="0"/>
              <a:t>nddo</a:t>
            </a:r>
            <a:r>
              <a:rPr lang="en-US" sz="2000" dirty="0" smtClean="0"/>
              <a:t> !</a:t>
            </a:r>
            <a:r>
              <a:rPr lang="en-US" sz="2000" dirty="0" err="1" smtClean="0"/>
              <a:t>i</a:t>
            </a:r>
            <a:endParaRPr lang="en-US" sz="2000" dirty="0" smtClean="0"/>
          </a:p>
          <a:p>
            <a:r>
              <a:rPr lang="en-US" sz="2000" dirty="0" smtClean="0"/>
              <a:t>$OMP end parallel do</a:t>
            </a:r>
            <a:endParaRPr lang="en-US" sz="2000" dirty="0"/>
          </a:p>
        </p:txBody>
      </p:sp>
    </p:spTree>
    <p:extLst>
      <p:ext uri="{BB962C8B-B14F-4D97-AF65-F5344CB8AC3E}">
        <p14:creationId xmlns:p14="http://schemas.microsoft.com/office/powerpoint/2010/main" val="42711785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47172" y="145534"/>
            <a:ext cx="2655920" cy="523220"/>
          </a:xfrm>
          <a:prstGeom prst="rect">
            <a:avLst/>
          </a:prstGeom>
        </p:spPr>
        <p:txBody>
          <a:bodyPr wrap="none">
            <a:spAutoFit/>
          </a:bodyPr>
          <a:lstStyle/>
          <a:p>
            <a:r>
              <a:rPr lang="en-US" sz="2800" b="1" dirty="0" smtClean="0"/>
              <a:t>Private variables</a:t>
            </a:r>
            <a:endParaRPr lang="en-US" sz="4400" b="1" dirty="0"/>
          </a:p>
        </p:txBody>
      </p:sp>
      <p:sp>
        <p:nvSpPr>
          <p:cNvPr id="2" name="Rectangle 1"/>
          <p:cNvSpPr/>
          <p:nvPr/>
        </p:nvSpPr>
        <p:spPr>
          <a:xfrm>
            <a:off x="406400" y="851634"/>
            <a:ext cx="11013440" cy="3416320"/>
          </a:xfrm>
          <a:prstGeom prst="rect">
            <a:avLst/>
          </a:prstGeom>
        </p:spPr>
        <p:txBody>
          <a:bodyPr wrap="square">
            <a:spAutoFit/>
          </a:bodyPr>
          <a:lstStyle/>
          <a:p>
            <a:pPr marL="285750" indent="-285750">
              <a:buFont typeface="Arial" panose="020B0604020202020204" pitchFamily="34" charset="0"/>
              <a:buChar char="•"/>
            </a:pPr>
            <a:r>
              <a:rPr lang="en-US" sz="2400" dirty="0" smtClean="0">
                <a:solidFill>
                  <a:srgbClr val="000000"/>
                </a:solidFill>
              </a:rPr>
              <a:t>Caution</a:t>
            </a:r>
            <a:r>
              <a:rPr lang="en-US" sz="2400" dirty="0">
                <a:solidFill>
                  <a:srgbClr val="000000"/>
                </a:solidFill>
              </a:rPr>
              <a:t>: The value of any variable specified as </a:t>
            </a:r>
            <a:r>
              <a:rPr lang="en-US" sz="2400" i="1" dirty="0" smtClean="0">
                <a:solidFill>
                  <a:srgbClr val="000000"/>
                </a:solidFill>
              </a:rPr>
              <a:t>private </a:t>
            </a:r>
            <a:r>
              <a:rPr lang="en-US" sz="2400" dirty="0" smtClean="0">
                <a:solidFill>
                  <a:srgbClr val="000000"/>
                </a:solidFill>
              </a:rPr>
              <a:t>is </a:t>
            </a:r>
            <a:r>
              <a:rPr lang="en-US" sz="2400" i="1" dirty="0" smtClean="0">
                <a:solidFill>
                  <a:srgbClr val="000000"/>
                </a:solidFill>
              </a:rPr>
              <a:t>undefined </a:t>
            </a:r>
            <a:r>
              <a:rPr lang="en-US" sz="2400" dirty="0" smtClean="0">
                <a:solidFill>
                  <a:srgbClr val="000000"/>
                </a:solidFill>
              </a:rPr>
              <a:t>both </a:t>
            </a:r>
            <a:r>
              <a:rPr lang="en-US" sz="2400" dirty="0">
                <a:solidFill>
                  <a:srgbClr val="000000"/>
                </a:solidFill>
              </a:rPr>
              <a:t>upon entering and leaving the construct in which it is specified</a:t>
            </a:r>
          </a:p>
          <a:p>
            <a:pPr marL="285750" indent="-285750">
              <a:buFont typeface="Arial" panose="020B0604020202020204" pitchFamily="34" charset="0"/>
              <a:buChar char="•"/>
            </a:pPr>
            <a:r>
              <a:rPr lang="en-US" sz="2400" dirty="0">
                <a:solidFill>
                  <a:srgbClr val="000000"/>
                </a:solidFill>
              </a:rPr>
              <a:t>Use </a:t>
            </a:r>
            <a:r>
              <a:rPr lang="en-US" sz="2400" i="1" dirty="0" err="1" smtClean="0">
                <a:solidFill>
                  <a:srgbClr val="000000"/>
                </a:solidFill>
              </a:rPr>
              <a:t>firstprivate</a:t>
            </a:r>
            <a:r>
              <a:rPr lang="en-US" sz="2400" i="1" dirty="0" smtClean="0">
                <a:solidFill>
                  <a:srgbClr val="000000"/>
                </a:solidFill>
              </a:rPr>
              <a:t> </a:t>
            </a:r>
            <a:r>
              <a:rPr lang="en-US" sz="2400" dirty="0" smtClean="0">
                <a:solidFill>
                  <a:srgbClr val="000000"/>
                </a:solidFill>
              </a:rPr>
              <a:t>and </a:t>
            </a:r>
            <a:r>
              <a:rPr lang="en-US" sz="2400" i="1" dirty="0" err="1">
                <a:solidFill>
                  <a:srgbClr val="000000"/>
                </a:solidFill>
              </a:rPr>
              <a:t>lastprivate</a:t>
            </a:r>
            <a:r>
              <a:rPr lang="en-US" sz="2400" i="1" dirty="0">
                <a:solidFill>
                  <a:srgbClr val="000000"/>
                </a:solidFill>
              </a:rPr>
              <a:t> </a:t>
            </a:r>
            <a:r>
              <a:rPr lang="en-US" sz="2400" dirty="0">
                <a:solidFill>
                  <a:srgbClr val="000000"/>
                </a:solidFill>
              </a:rPr>
              <a:t>clauses to retain values of variables declared as </a:t>
            </a:r>
            <a:r>
              <a:rPr lang="en-US" sz="2400" i="1" dirty="0" smtClean="0">
                <a:solidFill>
                  <a:srgbClr val="000000"/>
                </a:solidFill>
              </a:rPr>
              <a:t>private</a:t>
            </a:r>
          </a:p>
          <a:p>
            <a:pPr marL="285750" indent="-285750">
              <a:buFont typeface="Arial" panose="020B0604020202020204" pitchFamily="34" charset="0"/>
              <a:buChar char="•"/>
            </a:pPr>
            <a:r>
              <a:rPr lang="en-US" sz="2400" dirty="0"/>
              <a:t>Make sure you also check </a:t>
            </a:r>
            <a:r>
              <a:rPr lang="en-US" sz="2400" dirty="0" smtClean="0"/>
              <a:t>procedures </a:t>
            </a:r>
            <a:r>
              <a:rPr lang="en-US" sz="2400" dirty="0"/>
              <a:t>called within parallel regions for data dependencies</a:t>
            </a:r>
            <a:r>
              <a:rPr lang="en-US" sz="2400" dirty="0" smtClean="0"/>
              <a:t>!</a:t>
            </a:r>
          </a:p>
          <a:p>
            <a:pPr marL="742950" lvl="1" indent="-285750">
              <a:buFont typeface="Arial" panose="020B0604020202020204" pitchFamily="34" charset="0"/>
              <a:buChar char="•"/>
            </a:pPr>
            <a:r>
              <a:rPr lang="en-US" sz="2400" dirty="0" smtClean="0">
                <a:solidFill>
                  <a:srgbClr val="000000"/>
                </a:solidFill>
              </a:rPr>
              <a:t>Each thread goes into procedures </a:t>
            </a:r>
            <a:r>
              <a:rPr lang="en-US" sz="2400" dirty="0" smtClean="0">
                <a:solidFill>
                  <a:srgbClr val="000000"/>
                </a:solidFill>
              </a:rPr>
              <a:t>independently</a:t>
            </a:r>
          </a:p>
          <a:p>
            <a:pPr marL="742950" lvl="1" indent="-285750">
              <a:buFont typeface="Arial" panose="020B0604020202020204" pitchFamily="34" charset="0"/>
              <a:buChar char="•"/>
            </a:pPr>
            <a:r>
              <a:rPr lang="en-US" sz="2400" dirty="0" smtClean="0">
                <a:solidFill>
                  <a:srgbClr val="000000"/>
                </a:solidFill>
              </a:rPr>
              <a:t>May be more convenient to use default(private) to allow easy use of private scalars in routines</a:t>
            </a:r>
            <a:endParaRPr lang="en-US" sz="2400" dirty="0">
              <a:solidFill>
                <a:srgbClr val="000000"/>
              </a:solidFill>
            </a:endParaRPr>
          </a:p>
        </p:txBody>
      </p:sp>
    </p:spTree>
    <p:extLst>
      <p:ext uri="{BB962C8B-B14F-4D97-AF65-F5344CB8AC3E}">
        <p14:creationId xmlns:p14="http://schemas.microsoft.com/office/powerpoint/2010/main" val="6055116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47172" y="145534"/>
            <a:ext cx="3379002" cy="523220"/>
          </a:xfrm>
          <a:prstGeom prst="rect">
            <a:avLst/>
          </a:prstGeom>
        </p:spPr>
        <p:txBody>
          <a:bodyPr wrap="none">
            <a:spAutoFit/>
          </a:bodyPr>
          <a:lstStyle/>
          <a:p>
            <a:r>
              <a:rPr lang="en-US" sz="2800" b="1" dirty="0" smtClean="0"/>
              <a:t>Reduction operations</a:t>
            </a:r>
            <a:endParaRPr lang="en-US" sz="4400" b="1" dirty="0"/>
          </a:p>
        </p:txBody>
      </p:sp>
      <p:sp>
        <p:nvSpPr>
          <p:cNvPr id="2" name="Rectangle 1"/>
          <p:cNvSpPr/>
          <p:nvPr/>
        </p:nvSpPr>
        <p:spPr>
          <a:xfrm>
            <a:off x="396240" y="751304"/>
            <a:ext cx="11013440" cy="1938992"/>
          </a:xfrm>
          <a:prstGeom prst="rect">
            <a:avLst/>
          </a:prstGeom>
        </p:spPr>
        <p:txBody>
          <a:bodyPr wrap="square">
            <a:spAutoFit/>
          </a:bodyPr>
          <a:lstStyle/>
          <a:p>
            <a:pPr marL="285750" indent="-285750">
              <a:buFont typeface="Arial" panose="020B0604020202020204" pitchFamily="34" charset="0"/>
              <a:buChar char="•"/>
            </a:pPr>
            <a:r>
              <a:rPr lang="en-US" sz="2400" dirty="0" smtClean="0">
                <a:solidFill>
                  <a:srgbClr val="000000"/>
                </a:solidFill>
              </a:rPr>
              <a:t>It’s </a:t>
            </a:r>
            <a:r>
              <a:rPr lang="en-US" sz="2400" dirty="0" smtClean="0">
                <a:solidFill>
                  <a:srgbClr val="000000"/>
                </a:solidFill>
              </a:rPr>
              <a:t>a common task to find </a:t>
            </a:r>
            <a:r>
              <a:rPr lang="en-US" sz="2400" dirty="0" smtClean="0">
                <a:solidFill>
                  <a:srgbClr val="000000"/>
                </a:solidFill>
              </a:rPr>
              <a:t>max/min, sum </a:t>
            </a:r>
            <a:r>
              <a:rPr lang="en-US" sz="2400" dirty="0" err="1" smtClean="0">
                <a:solidFill>
                  <a:srgbClr val="000000"/>
                </a:solidFill>
              </a:rPr>
              <a:t>etc</a:t>
            </a:r>
            <a:r>
              <a:rPr lang="en-US" sz="2400" dirty="0" smtClean="0">
                <a:solidFill>
                  <a:srgbClr val="000000"/>
                </a:solidFill>
              </a:rPr>
              <a:t> of arrays </a:t>
            </a:r>
            <a:r>
              <a:rPr lang="en-US" sz="2400" dirty="0" err="1" smtClean="0">
                <a:solidFill>
                  <a:srgbClr val="000000"/>
                </a:solidFill>
              </a:rPr>
              <a:t>etc</a:t>
            </a:r>
            <a:endParaRPr lang="en-US" sz="2400" dirty="0" smtClean="0">
              <a:solidFill>
                <a:srgbClr val="000000"/>
              </a:solidFill>
            </a:endParaRPr>
          </a:p>
          <a:p>
            <a:pPr marL="285750" indent="-285750">
              <a:buFont typeface="Arial" panose="020B0604020202020204" pitchFamily="34" charset="0"/>
              <a:buChar char="•"/>
            </a:pPr>
            <a:r>
              <a:rPr lang="en-US" sz="2400" dirty="0" smtClean="0">
                <a:solidFill>
                  <a:srgbClr val="000000"/>
                </a:solidFill>
              </a:rPr>
              <a:t>Making intermediate </a:t>
            </a:r>
            <a:r>
              <a:rPr lang="en-US" sz="2400" dirty="0" err="1" smtClean="0">
                <a:solidFill>
                  <a:srgbClr val="000000"/>
                </a:solidFill>
              </a:rPr>
              <a:t>var</a:t>
            </a:r>
            <a:r>
              <a:rPr lang="en-US" sz="2400" dirty="0" smtClean="0">
                <a:solidFill>
                  <a:srgbClr val="000000"/>
                </a:solidFill>
              </a:rPr>
              <a:t> private only solves part of the problem, as we still need to find a </a:t>
            </a:r>
            <a:r>
              <a:rPr lang="en-US" sz="2400" i="1" dirty="0" smtClean="0">
                <a:solidFill>
                  <a:srgbClr val="000000"/>
                </a:solidFill>
              </a:rPr>
              <a:t>global</a:t>
            </a:r>
            <a:r>
              <a:rPr lang="en-US" sz="2400" dirty="0" smtClean="0">
                <a:solidFill>
                  <a:srgbClr val="000000"/>
                </a:solidFill>
              </a:rPr>
              <a:t> value from all private copies</a:t>
            </a:r>
          </a:p>
          <a:p>
            <a:pPr marL="285750" indent="-285750">
              <a:buFont typeface="Arial" panose="020B0604020202020204" pitchFamily="34" charset="0"/>
              <a:buChar char="•"/>
            </a:pPr>
            <a:r>
              <a:rPr lang="en-US" sz="2400" dirty="0" err="1" smtClean="0">
                <a:solidFill>
                  <a:srgbClr val="000000"/>
                </a:solidFill>
              </a:rPr>
              <a:t>openMP</a:t>
            </a:r>
            <a:r>
              <a:rPr lang="en-US" sz="2400" dirty="0" smtClean="0">
                <a:solidFill>
                  <a:srgbClr val="000000"/>
                </a:solidFill>
              </a:rPr>
              <a:t> provides reduction operators that go with loops</a:t>
            </a:r>
          </a:p>
          <a:p>
            <a:pPr marL="285750" indent="-285750">
              <a:buFont typeface="Arial" panose="020B0604020202020204" pitchFamily="34" charset="0"/>
              <a:buChar char="•"/>
            </a:pPr>
            <a:r>
              <a:rPr lang="en-US" sz="2400" dirty="0" smtClean="0">
                <a:solidFill>
                  <a:srgbClr val="000000"/>
                </a:solidFill>
              </a:rPr>
              <a:t>Reduction </a:t>
            </a:r>
            <a:r>
              <a:rPr lang="en-US" sz="2400" dirty="0" err="1" smtClean="0">
                <a:solidFill>
                  <a:srgbClr val="000000"/>
                </a:solidFill>
              </a:rPr>
              <a:t>vars</a:t>
            </a:r>
            <a:r>
              <a:rPr lang="en-US" sz="2400" dirty="0" smtClean="0">
                <a:solidFill>
                  <a:srgbClr val="000000"/>
                </a:solidFill>
              </a:rPr>
              <a:t> are always shared</a:t>
            </a:r>
            <a:endParaRPr lang="en-US" sz="2400" dirty="0">
              <a:solidFill>
                <a:srgbClr val="000000"/>
              </a:solidFill>
            </a:endParaRPr>
          </a:p>
        </p:txBody>
      </p:sp>
      <p:sp>
        <p:nvSpPr>
          <p:cNvPr id="3" name="Rectangle 2"/>
          <p:cNvSpPr/>
          <p:nvPr/>
        </p:nvSpPr>
        <p:spPr>
          <a:xfrm>
            <a:off x="4810532" y="3366254"/>
            <a:ext cx="5321393" cy="3046988"/>
          </a:xfrm>
          <a:prstGeom prst="rect">
            <a:avLst/>
          </a:prstGeom>
          <a:ln>
            <a:solidFill>
              <a:schemeClr val="tx1"/>
            </a:solidFill>
          </a:ln>
        </p:spPr>
        <p:txBody>
          <a:bodyPr wrap="none">
            <a:spAutoFit/>
          </a:bodyPr>
          <a:lstStyle/>
          <a:p>
            <a:r>
              <a:rPr lang="en-US" sz="2400" dirty="0" smtClean="0"/>
              <a:t>sum1=0</a:t>
            </a:r>
          </a:p>
          <a:p>
            <a:r>
              <a:rPr lang="en-US" sz="2400" dirty="0" smtClean="0"/>
              <a:t>!$</a:t>
            </a:r>
            <a:r>
              <a:rPr lang="en-US" sz="2400" dirty="0"/>
              <a:t>OMP </a:t>
            </a:r>
            <a:r>
              <a:rPr lang="en-US" sz="2400" dirty="0" smtClean="0"/>
              <a:t>parallel default(shared) </a:t>
            </a:r>
            <a:r>
              <a:rPr lang="en-US" sz="2400" dirty="0" smtClean="0"/>
              <a:t>private(</a:t>
            </a:r>
            <a:r>
              <a:rPr lang="en-US" sz="2400" dirty="0" err="1" smtClean="0"/>
              <a:t>i</a:t>
            </a:r>
            <a:r>
              <a:rPr lang="en-US" sz="2400" dirty="0" smtClean="0"/>
              <a:t>)</a:t>
            </a:r>
            <a:endParaRPr lang="en-US" sz="2400" dirty="0" smtClean="0"/>
          </a:p>
          <a:p>
            <a:r>
              <a:rPr lang="en-US" sz="2400" dirty="0" smtClean="0"/>
              <a:t>!$OMP do </a:t>
            </a:r>
            <a:r>
              <a:rPr lang="en-US" sz="2400" dirty="0"/>
              <a:t>reduction(+: </a:t>
            </a:r>
            <a:r>
              <a:rPr lang="en-US" sz="2400" dirty="0" smtClean="0"/>
              <a:t>sum1)</a:t>
            </a:r>
          </a:p>
          <a:p>
            <a:r>
              <a:rPr lang="en-US" sz="2400" dirty="0"/>
              <a:t>d</a:t>
            </a:r>
            <a:r>
              <a:rPr lang="en-US" sz="2400" dirty="0" smtClean="0"/>
              <a:t>o </a:t>
            </a:r>
            <a:r>
              <a:rPr lang="en-US" sz="2400" dirty="0" err="1" smtClean="0"/>
              <a:t>i</a:t>
            </a:r>
            <a:r>
              <a:rPr lang="en-US" sz="2400" dirty="0" smtClean="0"/>
              <a:t>=1,n</a:t>
            </a:r>
          </a:p>
          <a:p>
            <a:r>
              <a:rPr lang="en-US" sz="2400" dirty="0"/>
              <a:t> </a:t>
            </a:r>
            <a:r>
              <a:rPr lang="en-US" sz="2400" dirty="0" smtClean="0"/>
              <a:t>  sum1=sum1+a(</a:t>
            </a:r>
            <a:r>
              <a:rPr lang="en-US" sz="2400" dirty="0" err="1" smtClean="0"/>
              <a:t>i</a:t>
            </a:r>
            <a:r>
              <a:rPr lang="en-US" sz="2400" dirty="0" smtClean="0"/>
              <a:t>)</a:t>
            </a:r>
          </a:p>
          <a:p>
            <a:r>
              <a:rPr lang="en-US" sz="2400" dirty="0" err="1"/>
              <a:t>e</a:t>
            </a:r>
            <a:r>
              <a:rPr lang="en-US" sz="2400" dirty="0" err="1" smtClean="0"/>
              <a:t>nddo</a:t>
            </a:r>
            <a:r>
              <a:rPr lang="en-US" sz="2400" dirty="0" smtClean="0"/>
              <a:t> !</a:t>
            </a:r>
            <a:r>
              <a:rPr lang="en-US" sz="2400" dirty="0" err="1" smtClean="0"/>
              <a:t>i</a:t>
            </a:r>
            <a:endParaRPr lang="en-US" sz="2400" dirty="0" smtClean="0"/>
          </a:p>
          <a:p>
            <a:r>
              <a:rPr lang="en-US" sz="2400" dirty="0" smtClean="0"/>
              <a:t>$OMP end do</a:t>
            </a:r>
          </a:p>
          <a:p>
            <a:r>
              <a:rPr lang="en-US" sz="2400" dirty="0" smtClean="0"/>
              <a:t>$OMP end parallel</a:t>
            </a:r>
            <a:endParaRPr lang="en-US" sz="2400" dirty="0"/>
          </a:p>
        </p:txBody>
      </p:sp>
      <p:sp>
        <p:nvSpPr>
          <p:cNvPr id="4" name="TextBox 3"/>
          <p:cNvSpPr txBox="1"/>
          <p:nvPr/>
        </p:nvSpPr>
        <p:spPr>
          <a:xfrm>
            <a:off x="1625600" y="3366254"/>
            <a:ext cx="2312108" cy="369332"/>
          </a:xfrm>
          <a:prstGeom prst="rect">
            <a:avLst/>
          </a:prstGeom>
          <a:noFill/>
        </p:spPr>
        <p:txBody>
          <a:bodyPr wrap="none" rtlCol="0">
            <a:spAutoFit/>
          </a:bodyPr>
          <a:lstStyle/>
          <a:p>
            <a:r>
              <a:rPr lang="en-US" dirty="0" smtClean="0"/>
              <a:t>Outside parallel region</a:t>
            </a:r>
            <a:endParaRPr lang="en-US" dirty="0"/>
          </a:p>
        </p:txBody>
      </p:sp>
      <p:cxnSp>
        <p:nvCxnSpPr>
          <p:cNvPr id="7" name="Straight Arrow Connector 6"/>
          <p:cNvCxnSpPr/>
          <p:nvPr/>
        </p:nvCxnSpPr>
        <p:spPr>
          <a:xfrm>
            <a:off x="4124960" y="3596640"/>
            <a:ext cx="685572" cy="10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25600" y="3721934"/>
            <a:ext cx="1858394" cy="369332"/>
          </a:xfrm>
          <a:prstGeom prst="rect">
            <a:avLst/>
          </a:prstGeom>
          <a:noFill/>
        </p:spPr>
        <p:txBody>
          <a:bodyPr wrap="none" rtlCol="0">
            <a:spAutoFit/>
          </a:bodyPr>
          <a:lstStyle/>
          <a:p>
            <a:r>
              <a:rPr lang="en-US" dirty="0" smtClean="0"/>
              <a:t>Spawning threads</a:t>
            </a:r>
            <a:endParaRPr lang="en-US" dirty="0"/>
          </a:p>
        </p:txBody>
      </p:sp>
      <p:cxnSp>
        <p:nvCxnSpPr>
          <p:cNvPr id="9" name="Straight Arrow Connector 8"/>
          <p:cNvCxnSpPr/>
          <p:nvPr/>
        </p:nvCxnSpPr>
        <p:spPr>
          <a:xfrm>
            <a:off x="4124960" y="3952320"/>
            <a:ext cx="685572" cy="10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25600" y="5988150"/>
            <a:ext cx="1958293" cy="369332"/>
          </a:xfrm>
          <a:prstGeom prst="rect">
            <a:avLst/>
          </a:prstGeom>
          <a:noFill/>
        </p:spPr>
        <p:txBody>
          <a:bodyPr wrap="none" rtlCol="0">
            <a:spAutoFit/>
          </a:bodyPr>
          <a:lstStyle/>
          <a:p>
            <a:r>
              <a:rPr lang="en-US" dirty="0" smtClean="0"/>
              <a:t>Destroying threads</a:t>
            </a:r>
            <a:endParaRPr lang="en-US" dirty="0"/>
          </a:p>
        </p:txBody>
      </p:sp>
      <p:cxnSp>
        <p:nvCxnSpPr>
          <p:cNvPr id="11" name="Straight Arrow Connector 10"/>
          <p:cNvCxnSpPr/>
          <p:nvPr/>
        </p:nvCxnSpPr>
        <p:spPr>
          <a:xfrm>
            <a:off x="4124960" y="6218536"/>
            <a:ext cx="685572" cy="10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1354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047875" y="352425"/>
            <a:ext cx="8096250" cy="6153150"/>
          </a:xfrm>
          <a:prstGeom prst="rect">
            <a:avLst/>
          </a:prstGeom>
        </p:spPr>
      </p:pic>
    </p:spTree>
    <p:extLst>
      <p:ext uri="{BB962C8B-B14F-4D97-AF65-F5344CB8AC3E}">
        <p14:creationId xmlns:p14="http://schemas.microsoft.com/office/powerpoint/2010/main" val="36920140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0920" y="229869"/>
            <a:ext cx="7879080" cy="6472101"/>
          </a:xfrm>
          <a:prstGeom prst="rect">
            <a:avLst/>
          </a:prstGeom>
        </p:spPr>
      </p:pic>
      <p:sp>
        <p:nvSpPr>
          <p:cNvPr id="3" name="Oval 2"/>
          <p:cNvSpPr/>
          <p:nvPr/>
        </p:nvSpPr>
        <p:spPr>
          <a:xfrm>
            <a:off x="3335383" y="2159726"/>
            <a:ext cx="1907177" cy="4441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8138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4028" y="176014"/>
            <a:ext cx="4237057" cy="461665"/>
          </a:xfrm>
          <a:prstGeom prst="rect">
            <a:avLst/>
          </a:prstGeom>
        </p:spPr>
        <p:txBody>
          <a:bodyPr wrap="none">
            <a:spAutoFit/>
          </a:bodyPr>
          <a:lstStyle/>
          <a:p>
            <a:r>
              <a:rPr lang="en-US" sz="2400" b="1" dirty="0">
                <a:solidFill>
                  <a:srgbClr val="000000"/>
                </a:solidFill>
                <a:latin typeface="Arial" panose="020B0604020202020204" pitchFamily="34" charset="0"/>
              </a:rPr>
              <a:t>Pitfall #3: Parallel Overhead</a:t>
            </a:r>
            <a:endParaRPr lang="en-US" sz="2400" b="1" dirty="0"/>
          </a:p>
        </p:txBody>
      </p:sp>
      <p:sp>
        <p:nvSpPr>
          <p:cNvPr id="4" name="Rectangle 3"/>
          <p:cNvSpPr/>
          <p:nvPr/>
        </p:nvSpPr>
        <p:spPr>
          <a:xfrm>
            <a:off x="518160" y="769758"/>
            <a:ext cx="11348720" cy="5616922"/>
          </a:xfrm>
          <a:prstGeom prst="rect">
            <a:avLst/>
          </a:prstGeom>
        </p:spPr>
        <p:txBody>
          <a:bodyPr wrap="square">
            <a:spAutoFit/>
          </a:bodyPr>
          <a:lstStyle/>
          <a:p>
            <a:pPr marL="171450" indent="-171450">
              <a:buFont typeface="Arial" panose="020B0604020202020204" pitchFamily="34" charset="0"/>
              <a:buChar char="•"/>
            </a:pPr>
            <a:endParaRPr lang="en-US" sz="1100" dirty="0">
              <a:solidFill>
                <a:srgbClr val="000000"/>
              </a:solidFill>
              <a:latin typeface="Arial" panose="020B0604020202020204" pitchFamily="34" charset="0"/>
            </a:endParaRPr>
          </a:p>
          <a:p>
            <a:pPr marL="457200" indent="-457200">
              <a:buFont typeface="Arial" panose="020B0604020202020204" pitchFamily="34" charset="0"/>
              <a:buChar char="•"/>
            </a:pPr>
            <a:r>
              <a:rPr lang="en-US" sz="2800" dirty="0">
                <a:solidFill>
                  <a:srgbClr val="000000"/>
                </a:solidFill>
                <a:latin typeface="Arial" panose="020B0604020202020204" pitchFamily="34" charset="0"/>
              </a:rPr>
              <a:t>Spawning and releasing threads results in </a:t>
            </a:r>
            <a:r>
              <a:rPr lang="en-US" sz="2800" i="1" dirty="0" smtClean="0">
                <a:solidFill>
                  <a:srgbClr val="000000"/>
                </a:solidFill>
                <a:latin typeface="Arial" panose="020B0604020202020204" pitchFamily="34" charset="0"/>
              </a:rPr>
              <a:t>significant </a:t>
            </a:r>
            <a:r>
              <a:rPr lang="en-US" sz="2800" dirty="0" smtClean="0">
                <a:solidFill>
                  <a:srgbClr val="000000"/>
                </a:solidFill>
                <a:latin typeface="Arial" panose="020B0604020202020204" pitchFamily="34" charset="0"/>
              </a:rPr>
              <a:t>overhead</a:t>
            </a:r>
            <a:endParaRPr lang="en-US" sz="2800" dirty="0">
              <a:solidFill>
                <a:srgbClr val="000000"/>
              </a:solidFill>
              <a:latin typeface="Arial" panose="020B0604020202020204" pitchFamily="34" charset="0"/>
            </a:endParaRPr>
          </a:p>
          <a:p>
            <a:pPr marL="457200" indent="-457200">
              <a:buFont typeface="Arial" panose="020B0604020202020204" pitchFamily="34" charset="0"/>
              <a:buChar char="•"/>
            </a:pPr>
            <a:r>
              <a:rPr lang="en-US" sz="2800" dirty="0">
                <a:solidFill>
                  <a:srgbClr val="000000"/>
                </a:solidFill>
                <a:latin typeface="Arial" panose="020B0604020202020204" pitchFamily="34" charset="0"/>
              </a:rPr>
              <a:t>Therefore, you want to make your parallel regions as large as </a:t>
            </a:r>
            <a:r>
              <a:rPr lang="en-US" sz="2800" dirty="0" smtClean="0">
                <a:solidFill>
                  <a:srgbClr val="000000"/>
                </a:solidFill>
                <a:latin typeface="Arial" panose="020B0604020202020204" pitchFamily="34" charset="0"/>
              </a:rPr>
              <a:t>possible</a:t>
            </a:r>
          </a:p>
          <a:p>
            <a:pPr marL="914400" lvl="1" indent="-457200">
              <a:buFont typeface="Arial" panose="020B0604020202020204" pitchFamily="34" charset="0"/>
              <a:buChar char="•"/>
            </a:pPr>
            <a:r>
              <a:rPr lang="en-US" sz="2400" dirty="0" smtClean="0">
                <a:solidFill>
                  <a:srgbClr val="000000"/>
                </a:solidFill>
                <a:latin typeface="Arial" panose="020B0604020202020204" pitchFamily="34" charset="0"/>
              </a:rPr>
              <a:t>Parallelize </a:t>
            </a:r>
            <a:r>
              <a:rPr lang="en-US" sz="2400" dirty="0">
                <a:solidFill>
                  <a:srgbClr val="000000"/>
                </a:solidFill>
                <a:latin typeface="Arial" panose="020B0604020202020204" pitchFamily="34" charset="0"/>
              </a:rPr>
              <a:t>over the largest loop that you can (even though it will involve more work to declare all of the private variables and eliminate dependencies)</a:t>
            </a:r>
          </a:p>
          <a:p>
            <a:pPr marL="800100" lvl="1" indent="-342900">
              <a:buFont typeface="Arial" panose="020B0604020202020204" pitchFamily="34" charset="0"/>
              <a:buChar char="•"/>
            </a:pPr>
            <a:r>
              <a:rPr lang="en-US" sz="2400" dirty="0">
                <a:solidFill>
                  <a:srgbClr val="000000"/>
                </a:solidFill>
                <a:latin typeface="Arial" panose="020B0604020202020204" pitchFamily="34" charset="0"/>
              </a:rPr>
              <a:t>Coarse granularity is your friend</a:t>
            </a:r>
            <a:r>
              <a:rPr lang="en-US" sz="2400" dirty="0" smtClean="0">
                <a:solidFill>
                  <a:srgbClr val="000000"/>
                </a:solidFill>
                <a:latin typeface="Arial" panose="020B0604020202020204" pitchFamily="34" charset="0"/>
              </a:rPr>
              <a:t>!</a:t>
            </a:r>
          </a:p>
          <a:p>
            <a:pPr marL="800100" lvl="1" indent="-342900">
              <a:buFont typeface="Arial" panose="020B0604020202020204" pitchFamily="34" charset="0"/>
              <a:buChar char="•"/>
            </a:pPr>
            <a:r>
              <a:rPr lang="en-US" sz="2400" dirty="0">
                <a:solidFill>
                  <a:srgbClr val="000000"/>
                </a:solidFill>
                <a:latin typeface="Arial" panose="020B0604020202020204" pitchFamily="34" charset="0"/>
              </a:rPr>
              <a:t>We showed how to separate ‘parallel’ and ‘do’ clauses</a:t>
            </a:r>
          </a:p>
          <a:p>
            <a:pPr marL="342900" indent="-342900">
              <a:buFont typeface="Arial" panose="020B0604020202020204" pitchFamily="34" charset="0"/>
              <a:buChar char="•"/>
            </a:pPr>
            <a:r>
              <a:rPr lang="en-US" sz="2400" dirty="0">
                <a:solidFill>
                  <a:srgbClr val="000000"/>
                </a:solidFill>
                <a:latin typeface="Arial" panose="020B0604020202020204" pitchFamily="34" charset="0"/>
              </a:rPr>
              <a:t>U</a:t>
            </a:r>
            <a:r>
              <a:rPr lang="en-US" sz="2400" dirty="0" smtClean="0">
                <a:solidFill>
                  <a:srgbClr val="000000"/>
                </a:solidFill>
                <a:latin typeface="Arial" panose="020B0604020202020204" pitchFamily="34" charset="0"/>
              </a:rPr>
              <a:t>seful </a:t>
            </a:r>
            <a:r>
              <a:rPr lang="en-US" sz="2400" dirty="0">
                <a:solidFill>
                  <a:srgbClr val="000000"/>
                </a:solidFill>
                <a:latin typeface="Arial" panose="020B0604020202020204" pitchFamily="34" charset="0"/>
              </a:rPr>
              <a:t>directives to avoid releasing and spawning </a:t>
            </a:r>
            <a:r>
              <a:rPr lang="en-US" sz="2400" dirty="0" smtClean="0">
                <a:solidFill>
                  <a:srgbClr val="000000"/>
                </a:solidFill>
                <a:latin typeface="Arial" panose="020B0604020202020204" pitchFamily="34" charset="0"/>
              </a:rPr>
              <a:t>threads</a:t>
            </a:r>
          </a:p>
          <a:p>
            <a:pPr marL="800100" lvl="1" indent="-342900">
              <a:buFont typeface="Arial" panose="020B0604020202020204" pitchFamily="34" charset="0"/>
              <a:buChar char="•"/>
            </a:pPr>
            <a:r>
              <a:rPr lang="en-US" sz="2400" dirty="0" err="1" smtClean="0">
                <a:solidFill>
                  <a:srgbClr val="000000"/>
                </a:solidFill>
                <a:latin typeface="Arial" panose="020B0604020202020204" pitchFamily="34" charset="0"/>
              </a:rPr>
              <a:t>nowait</a:t>
            </a:r>
            <a:r>
              <a:rPr lang="en-US" sz="2400" dirty="0" smtClean="0">
                <a:solidFill>
                  <a:srgbClr val="000000"/>
                </a:solidFill>
                <a:latin typeface="Arial" panose="020B0604020202020204" pitchFamily="34" charset="0"/>
              </a:rPr>
              <a:t>: </a:t>
            </a:r>
            <a:r>
              <a:rPr lang="en-US" sz="2400" dirty="0" err="1" smtClean="0">
                <a:solidFill>
                  <a:srgbClr val="000000"/>
                </a:solidFill>
                <a:latin typeface="Arial" panose="020B0604020202020204" pitchFamily="34" charset="0"/>
              </a:rPr>
              <a:t>enddo</a:t>
            </a:r>
            <a:r>
              <a:rPr lang="en-US" sz="2400" dirty="0" smtClean="0">
                <a:solidFill>
                  <a:srgbClr val="000000"/>
                </a:solidFill>
                <a:latin typeface="Arial" panose="020B0604020202020204" pitchFamily="34" charset="0"/>
              </a:rPr>
              <a:t> implies thread destruction; use </a:t>
            </a:r>
            <a:r>
              <a:rPr lang="en-US" sz="2400" dirty="0" err="1" smtClean="0">
                <a:solidFill>
                  <a:srgbClr val="000000"/>
                </a:solidFill>
                <a:latin typeface="Arial" panose="020B0604020202020204" pitchFamily="34" charset="0"/>
              </a:rPr>
              <a:t>nowait</a:t>
            </a:r>
            <a:r>
              <a:rPr lang="en-US" sz="2400" dirty="0" smtClean="0">
                <a:solidFill>
                  <a:srgbClr val="000000"/>
                </a:solidFill>
                <a:latin typeface="Arial" panose="020B0604020202020204" pitchFamily="34" charset="0"/>
              </a:rPr>
              <a:t> to avoid</a:t>
            </a:r>
          </a:p>
          <a:p>
            <a:pPr marL="800100" lvl="1" indent="-342900">
              <a:buFont typeface="Arial" panose="020B0604020202020204" pitchFamily="34" charset="0"/>
              <a:buChar char="•"/>
            </a:pPr>
            <a:r>
              <a:rPr lang="en-US" sz="2400" dirty="0">
                <a:solidFill>
                  <a:srgbClr val="000000"/>
                </a:solidFill>
                <a:latin typeface="Arial" panose="020B0604020202020204" pitchFamily="34" charset="0"/>
              </a:rPr>
              <a:t>!$OMP </a:t>
            </a:r>
            <a:r>
              <a:rPr lang="en-US" sz="2400" dirty="0" smtClean="0">
                <a:solidFill>
                  <a:srgbClr val="000000"/>
                </a:solidFill>
                <a:latin typeface="Arial" panose="020B0604020202020204" pitchFamily="34" charset="0"/>
              </a:rPr>
              <a:t>master: only master thread executes</a:t>
            </a:r>
          </a:p>
          <a:p>
            <a:pPr marL="800100" lvl="1" indent="-342900">
              <a:buFont typeface="Arial" panose="020B0604020202020204" pitchFamily="34" charset="0"/>
              <a:buChar char="•"/>
            </a:pPr>
            <a:r>
              <a:rPr lang="en-US" sz="2400" dirty="0" smtClean="0">
                <a:solidFill>
                  <a:srgbClr val="000000"/>
                </a:solidFill>
                <a:latin typeface="Arial" panose="020B0604020202020204" pitchFamily="34" charset="0"/>
              </a:rPr>
              <a:t>$OMP single: only 1 thread executes</a:t>
            </a:r>
          </a:p>
          <a:p>
            <a:pPr marL="800100" lvl="1" indent="-342900">
              <a:buFont typeface="Arial" panose="020B0604020202020204" pitchFamily="34" charset="0"/>
              <a:buChar char="•"/>
            </a:pPr>
            <a:r>
              <a:rPr lang="en-US" sz="2400" dirty="0">
                <a:solidFill>
                  <a:srgbClr val="000000"/>
                </a:solidFill>
                <a:latin typeface="Arial" panose="020B0604020202020204" pitchFamily="34" charset="0"/>
              </a:rPr>
              <a:t>!$OMP </a:t>
            </a:r>
            <a:r>
              <a:rPr lang="en-US" sz="2400" dirty="0" smtClean="0">
                <a:solidFill>
                  <a:srgbClr val="000000"/>
                </a:solidFill>
                <a:latin typeface="Arial" panose="020B0604020202020204" pitchFamily="34" charset="0"/>
              </a:rPr>
              <a:t>barrier: rendezvous of all threads (like </a:t>
            </a:r>
            <a:r>
              <a:rPr lang="en-US" sz="2400" dirty="0" err="1" smtClean="0">
                <a:solidFill>
                  <a:srgbClr val="000000"/>
                </a:solidFill>
                <a:latin typeface="Arial" panose="020B0604020202020204" pitchFamily="34" charset="0"/>
              </a:rPr>
              <a:t>mpi_barrier</a:t>
            </a:r>
            <a:r>
              <a:rPr lang="en-US" sz="2400" dirty="0" smtClean="0">
                <a:solidFill>
                  <a:srgbClr val="000000"/>
                </a:solidFill>
                <a:latin typeface="Arial" panose="020B0604020202020204" pitchFamily="34" charset="0"/>
              </a:rPr>
              <a:t>) </a:t>
            </a:r>
            <a:endParaRPr lang="en-US" sz="2400" dirty="0">
              <a:solidFill>
                <a:srgbClr val="000000"/>
              </a:solidFill>
              <a:latin typeface="Arial" panose="020B0604020202020204" pitchFamily="34" charset="0"/>
            </a:endParaRPr>
          </a:p>
          <a:p>
            <a:pPr marL="342900" indent="-342900">
              <a:buFont typeface="Arial" panose="020B0604020202020204" pitchFamily="34" charset="0"/>
              <a:buChar char="•"/>
            </a:pPr>
            <a:endParaRPr lang="en-US" sz="2400" dirty="0">
              <a:solidFill>
                <a:srgbClr val="000000"/>
              </a:solidFill>
              <a:latin typeface="Arial" panose="020B0604020202020204" pitchFamily="34" charset="0"/>
            </a:endParaRPr>
          </a:p>
        </p:txBody>
      </p:sp>
    </p:spTree>
    <p:extLst>
      <p:ext uri="{BB962C8B-B14F-4D97-AF65-F5344CB8AC3E}">
        <p14:creationId xmlns:p14="http://schemas.microsoft.com/office/powerpoint/2010/main" val="965954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0873" y="1886989"/>
            <a:ext cx="9144000" cy="856067"/>
          </a:xfrm>
        </p:spPr>
        <p:txBody>
          <a:bodyPr>
            <a:normAutofit/>
          </a:bodyPr>
          <a:lstStyle/>
          <a:p>
            <a:r>
              <a:rPr lang="en-US" sz="4000" dirty="0" err="1" smtClean="0"/>
              <a:t>OpenMP</a:t>
            </a:r>
            <a:endParaRPr lang="en-US" sz="4000" dirty="0"/>
          </a:p>
        </p:txBody>
      </p:sp>
      <p:sp>
        <p:nvSpPr>
          <p:cNvPr id="3" name="Subtitle 2"/>
          <p:cNvSpPr>
            <a:spLocks noGrp="1"/>
          </p:cNvSpPr>
          <p:nvPr>
            <p:ph type="subTitle" idx="1"/>
          </p:nvPr>
        </p:nvSpPr>
        <p:spPr>
          <a:xfrm>
            <a:off x="1524000" y="3311092"/>
            <a:ext cx="9144000" cy="1655762"/>
          </a:xfrm>
        </p:spPr>
        <p:txBody>
          <a:bodyPr/>
          <a:lstStyle/>
          <a:p>
            <a:r>
              <a:rPr lang="en-US" dirty="0" smtClean="0"/>
              <a:t>Shared memory computing</a:t>
            </a:r>
            <a:endParaRPr lang="en-US" dirty="0"/>
          </a:p>
        </p:txBody>
      </p:sp>
    </p:spTree>
    <p:extLst>
      <p:ext uri="{BB962C8B-B14F-4D97-AF65-F5344CB8AC3E}">
        <p14:creationId xmlns:p14="http://schemas.microsoft.com/office/powerpoint/2010/main" val="2783935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69362" y="26491"/>
            <a:ext cx="1840568" cy="461665"/>
          </a:xfrm>
          <a:prstGeom prst="rect">
            <a:avLst/>
          </a:prstGeom>
        </p:spPr>
        <p:txBody>
          <a:bodyPr wrap="none">
            <a:spAutoFit/>
          </a:bodyPr>
          <a:lstStyle/>
          <a:p>
            <a:r>
              <a:rPr lang="en-US" sz="2400" b="1" dirty="0" smtClean="0">
                <a:solidFill>
                  <a:srgbClr val="000000"/>
                </a:solidFill>
                <a:latin typeface="Arial" panose="020B0604020202020204" pitchFamily="34" charset="0"/>
              </a:rPr>
              <a:t>Scheduling</a:t>
            </a:r>
            <a:endParaRPr lang="en-US" sz="2400" b="1" dirty="0"/>
          </a:p>
        </p:txBody>
      </p:sp>
      <p:sp>
        <p:nvSpPr>
          <p:cNvPr id="2" name="Rectangle 1"/>
          <p:cNvSpPr/>
          <p:nvPr/>
        </p:nvSpPr>
        <p:spPr>
          <a:xfrm>
            <a:off x="1473200" y="856734"/>
            <a:ext cx="10251440" cy="523220"/>
          </a:xfrm>
          <a:prstGeom prst="rect">
            <a:avLst/>
          </a:prstGeom>
        </p:spPr>
        <p:txBody>
          <a:bodyPr wrap="square">
            <a:spAutoFit/>
          </a:bodyPr>
          <a:lstStyle/>
          <a:p>
            <a:r>
              <a:rPr lang="en-US" sz="2800" dirty="0"/>
              <a:t>!$OMP do </a:t>
            </a:r>
            <a:r>
              <a:rPr lang="en-US" sz="2800" dirty="0" smtClean="0"/>
              <a:t>schedule(</a:t>
            </a:r>
            <a:r>
              <a:rPr lang="en-US" sz="2800" dirty="0" err="1" smtClean="0"/>
              <a:t>static|dynamic|guided|runtime</a:t>
            </a:r>
            <a:r>
              <a:rPr lang="en-US" sz="2800" dirty="0" smtClean="0"/>
              <a:t>     [</a:t>
            </a:r>
            <a:r>
              <a:rPr lang="en-US" sz="2800" dirty="0" err="1" smtClean="0"/>
              <a:t>chunksize</a:t>
            </a:r>
            <a:r>
              <a:rPr lang="en-US" sz="2800" dirty="0" smtClean="0"/>
              <a:t>])</a:t>
            </a:r>
            <a:endParaRPr lang="en-US" sz="2800" dirty="0"/>
          </a:p>
        </p:txBody>
      </p:sp>
      <p:sp>
        <p:nvSpPr>
          <p:cNvPr id="5" name="TextBox 4"/>
          <p:cNvSpPr txBox="1"/>
          <p:nvPr/>
        </p:nvSpPr>
        <p:spPr>
          <a:xfrm>
            <a:off x="6085840" y="487402"/>
            <a:ext cx="848181" cy="369332"/>
          </a:xfrm>
          <a:prstGeom prst="rect">
            <a:avLst/>
          </a:prstGeom>
          <a:noFill/>
        </p:spPr>
        <p:txBody>
          <a:bodyPr wrap="none" rtlCol="0">
            <a:spAutoFit/>
          </a:bodyPr>
          <a:lstStyle/>
          <a:p>
            <a:r>
              <a:rPr lang="en-US" dirty="0" smtClean="0"/>
              <a:t>default</a:t>
            </a:r>
            <a:endParaRPr lang="en-US" dirty="0"/>
          </a:p>
        </p:txBody>
      </p:sp>
      <p:cxnSp>
        <p:nvCxnSpPr>
          <p:cNvPr id="7" name="Straight Arrow Connector 6"/>
          <p:cNvCxnSpPr/>
          <p:nvPr/>
        </p:nvCxnSpPr>
        <p:spPr>
          <a:xfrm flipH="1">
            <a:off x="5989321" y="721360"/>
            <a:ext cx="96519" cy="284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14300" y="1296015"/>
            <a:ext cx="11846560" cy="5632311"/>
          </a:xfrm>
          <a:prstGeom prst="rect">
            <a:avLst/>
          </a:prstGeom>
        </p:spPr>
        <p:txBody>
          <a:bodyPr wrap="square">
            <a:spAutoFit/>
          </a:bodyPr>
          <a:lstStyle/>
          <a:p>
            <a:pPr marL="342900" indent="-342900">
              <a:buFont typeface="Arial" panose="020B0604020202020204" pitchFamily="34" charset="0"/>
              <a:buChar char="•"/>
            </a:pPr>
            <a:r>
              <a:rPr lang="en-US" sz="2000" dirty="0" smtClean="0">
                <a:solidFill>
                  <a:srgbClr val="000000"/>
                </a:solidFill>
              </a:rPr>
              <a:t>Static</a:t>
            </a:r>
          </a:p>
          <a:p>
            <a:pPr marL="800100" lvl="1" indent="-342900">
              <a:buFont typeface="Arial" panose="020B0604020202020204" pitchFamily="34" charset="0"/>
              <a:buChar char="•"/>
            </a:pPr>
            <a:r>
              <a:rPr lang="en-US" sz="2000" dirty="0" smtClean="0">
                <a:solidFill>
                  <a:srgbClr val="000000"/>
                </a:solidFill>
              </a:rPr>
              <a:t>Divides </a:t>
            </a:r>
            <a:r>
              <a:rPr lang="en-US" sz="2000" dirty="0">
                <a:solidFill>
                  <a:srgbClr val="000000"/>
                </a:solidFill>
              </a:rPr>
              <a:t>workload into equal-sized chunks</a:t>
            </a:r>
          </a:p>
          <a:p>
            <a:pPr marL="1257300" lvl="2" indent="-342900">
              <a:buFont typeface="Arial" panose="020B0604020202020204" pitchFamily="34" charset="0"/>
              <a:buChar char="•"/>
            </a:pPr>
            <a:r>
              <a:rPr lang="en-US" sz="2000" dirty="0">
                <a:solidFill>
                  <a:srgbClr val="000000"/>
                </a:solidFill>
              </a:rPr>
              <a:t>Default </a:t>
            </a:r>
            <a:r>
              <a:rPr lang="en-US" sz="2000" i="1" dirty="0" err="1" smtClean="0">
                <a:solidFill>
                  <a:srgbClr val="000000"/>
                </a:solidFill>
              </a:rPr>
              <a:t>chunksize</a:t>
            </a:r>
            <a:r>
              <a:rPr lang="en-US" sz="2000" i="1" dirty="0" smtClean="0">
                <a:solidFill>
                  <a:srgbClr val="000000"/>
                </a:solidFill>
              </a:rPr>
              <a:t> </a:t>
            </a:r>
            <a:r>
              <a:rPr lang="en-US" sz="2000" dirty="0" smtClean="0">
                <a:solidFill>
                  <a:srgbClr val="000000"/>
                </a:solidFill>
              </a:rPr>
              <a:t>is </a:t>
            </a:r>
            <a:r>
              <a:rPr lang="en-US" sz="2000" dirty="0" err="1" smtClean="0">
                <a:solidFill>
                  <a:srgbClr val="000000"/>
                </a:solidFill>
              </a:rPr>
              <a:t>Nwork</a:t>
            </a:r>
            <a:r>
              <a:rPr lang="en-US" sz="2000" dirty="0" smtClean="0">
                <a:solidFill>
                  <a:srgbClr val="000000"/>
                </a:solidFill>
              </a:rPr>
              <a:t>/</a:t>
            </a:r>
            <a:r>
              <a:rPr lang="en-US" sz="2000" dirty="0" err="1" smtClean="0">
                <a:solidFill>
                  <a:srgbClr val="000000"/>
                </a:solidFill>
              </a:rPr>
              <a:t>Nthreads</a:t>
            </a:r>
            <a:endParaRPr lang="en-US" sz="2000" dirty="0" smtClean="0">
              <a:solidFill>
                <a:srgbClr val="000000"/>
              </a:solidFill>
            </a:endParaRPr>
          </a:p>
          <a:p>
            <a:pPr marL="1257300" lvl="2" indent="-342900">
              <a:buFont typeface="Arial" panose="020B0604020202020204" pitchFamily="34" charset="0"/>
              <a:buChar char="•"/>
            </a:pPr>
            <a:r>
              <a:rPr lang="en-US" sz="2000" dirty="0" smtClean="0">
                <a:solidFill>
                  <a:srgbClr val="000000"/>
                </a:solidFill>
              </a:rPr>
              <a:t>Setting </a:t>
            </a:r>
            <a:r>
              <a:rPr lang="en-US" sz="2000" i="1" dirty="0" err="1" smtClean="0">
                <a:solidFill>
                  <a:srgbClr val="000000"/>
                </a:solidFill>
              </a:rPr>
              <a:t>chunksize</a:t>
            </a:r>
            <a:r>
              <a:rPr lang="en-US" sz="2000" i="1" dirty="0" smtClean="0">
                <a:solidFill>
                  <a:srgbClr val="000000"/>
                </a:solidFill>
              </a:rPr>
              <a:t> </a:t>
            </a:r>
            <a:r>
              <a:rPr lang="en-US" sz="2000" dirty="0" smtClean="0">
                <a:solidFill>
                  <a:srgbClr val="000000"/>
                </a:solidFill>
              </a:rPr>
              <a:t>to </a:t>
            </a:r>
            <a:r>
              <a:rPr lang="en-US" sz="2000" dirty="0">
                <a:solidFill>
                  <a:srgbClr val="000000"/>
                </a:solidFill>
              </a:rPr>
              <a:t>less than this will result in chunks being assigned in an interleaved manner</a:t>
            </a:r>
          </a:p>
          <a:p>
            <a:pPr marL="800100" lvl="1" indent="-342900">
              <a:buFont typeface="Arial" panose="020B0604020202020204" pitchFamily="34" charset="0"/>
              <a:buChar char="•"/>
            </a:pPr>
            <a:r>
              <a:rPr lang="en-US" sz="2000" dirty="0" smtClean="0">
                <a:solidFill>
                  <a:srgbClr val="000000"/>
                </a:solidFill>
              </a:rPr>
              <a:t>Lowest </a:t>
            </a:r>
            <a:r>
              <a:rPr lang="en-US" sz="2000" dirty="0">
                <a:solidFill>
                  <a:srgbClr val="000000"/>
                </a:solidFill>
              </a:rPr>
              <a:t>overhead</a:t>
            </a:r>
          </a:p>
          <a:p>
            <a:pPr marL="800100" lvl="1" indent="-342900">
              <a:buFont typeface="Arial" panose="020B0604020202020204" pitchFamily="34" charset="0"/>
              <a:buChar char="•"/>
            </a:pPr>
            <a:r>
              <a:rPr lang="en-US" sz="2000" dirty="0">
                <a:solidFill>
                  <a:srgbClr val="000000"/>
                </a:solidFill>
              </a:rPr>
              <a:t>Least optimal workload </a:t>
            </a:r>
            <a:r>
              <a:rPr lang="en-US" sz="2000" dirty="0" smtClean="0">
                <a:solidFill>
                  <a:srgbClr val="000000"/>
                </a:solidFill>
              </a:rPr>
              <a:t>distribution</a:t>
            </a:r>
            <a:endParaRPr lang="en-US" sz="2000" dirty="0">
              <a:solidFill>
                <a:srgbClr val="000000"/>
              </a:solidFill>
            </a:endParaRPr>
          </a:p>
          <a:p>
            <a:pPr marL="342900" indent="-342900">
              <a:buFont typeface="Arial" panose="020B0604020202020204" pitchFamily="34" charset="0"/>
              <a:buChar char="•"/>
            </a:pPr>
            <a:r>
              <a:rPr lang="en-US" sz="2000" dirty="0" smtClean="0">
                <a:solidFill>
                  <a:srgbClr val="000000"/>
                </a:solidFill>
              </a:rPr>
              <a:t>Dynamic</a:t>
            </a:r>
          </a:p>
          <a:p>
            <a:pPr marL="742950" lvl="1" indent="-285750">
              <a:buFont typeface="Arial" panose="020B0604020202020204" pitchFamily="34" charset="0"/>
              <a:buChar char="•"/>
            </a:pPr>
            <a:r>
              <a:rPr lang="en-US" sz="2000" dirty="0" smtClean="0"/>
              <a:t>Dynamically </a:t>
            </a:r>
            <a:r>
              <a:rPr lang="en-US" sz="2000" dirty="0"/>
              <a:t>assigned chunks to threads</a:t>
            </a:r>
          </a:p>
          <a:p>
            <a:pPr marL="742950" lvl="1" indent="-285750">
              <a:buFont typeface="Arial" panose="020B0604020202020204" pitchFamily="34" charset="0"/>
              <a:buChar char="•"/>
            </a:pPr>
            <a:r>
              <a:rPr lang="en-US" sz="2000" dirty="0"/>
              <a:t>Default </a:t>
            </a:r>
            <a:r>
              <a:rPr lang="en-US" sz="2000" i="1" dirty="0" err="1" smtClean="0"/>
              <a:t>chunksize</a:t>
            </a:r>
            <a:r>
              <a:rPr lang="en-US" sz="2000" i="1" dirty="0" smtClean="0"/>
              <a:t> </a:t>
            </a:r>
            <a:r>
              <a:rPr lang="en-US" sz="2000" dirty="0" smtClean="0"/>
              <a:t>is </a:t>
            </a:r>
            <a:r>
              <a:rPr lang="en-US" sz="2000" dirty="0"/>
              <a:t>1</a:t>
            </a:r>
          </a:p>
          <a:p>
            <a:pPr marL="742950" lvl="1" indent="-285750">
              <a:buFont typeface="Arial" panose="020B0604020202020204" pitchFamily="34" charset="0"/>
              <a:buChar char="•"/>
            </a:pPr>
            <a:r>
              <a:rPr lang="en-US" sz="2000" dirty="0"/>
              <a:t>Highest overhead</a:t>
            </a:r>
          </a:p>
          <a:p>
            <a:pPr marL="742950" lvl="1" indent="-285750">
              <a:buFont typeface="Arial" panose="020B0604020202020204" pitchFamily="34" charset="0"/>
              <a:buChar char="•"/>
            </a:pPr>
            <a:r>
              <a:rPr lang="en-US" sz="2000" dirty="0"/>
              <a:t>Optimal workload distribution</a:t>
            </a:r>
          </a:p>
          <a:p>
            <a:pPr marL="342900" indent="-342900">
              <a:buFont typeface="Arial" panose="020B0604020202020204" pitchFamily="34" charset="0"/>
              <a:buChar char="•"/>
            </a:pPr>
            <a:r>
              <a:rPr lang="en-US" sz="2000" dirty="0" smtClean="0">
                <a:solidFill>
                  <a:srgbClr val="000000"/>
                </a:solidFill>
              </a:rPr>
              <a:t>Guided</a:t>
            </a:r>
            <a:endParaRPr lang="en-US" sz="2000" dirty="0"/>
          </a:p>
          <a:p>
            <a:pPr marL="742950" lvl="1" indent="-285750">
              <a:buFont typeface="Arial" panose="020B0604020202020204" pitchFamily="34" charset="0"/>
              <a:buChar char="•"/>
            </a:pPr>
            <a:r>
              <a:rPr lang="en-US" sz="2000" dirty="0"/>
              <a:t>Starts with big chunks proportional to (number of unassigned iterations)/(number of threads), then makes them progressively smaller until </a:t>
            </a:r>
            <a:r>
              <a:rPr lang="en-US" sz="2000" dirty="0" err="1"/>
              <a:t>chunksize</a:t>
            </a:r>
            <a:r>
              <a:rPr lang="en-US" sz="2000" dirty="0"/>
              <a:t> is reached</a:t>
            </a:r>
          </a:p>
          <a:p>
            <a:pPr marL="742950" lvl="1" indent="-285750">
              <a:buFont typeface="Arial" panose="020B0604020202020204" pitchFamily="34" charset="0"/>
              <a:buChar char="•"/>
            </a:pPr>
            <a:r>
              <a:rPr lang="en-US" sz="2000" dirty="0"/>
              <a:t>Attempts to seek a balance between overhead and workload </a:t>
            </a:r>
            <a:r>
              <a:rPr lang="en-US" sz="2000" dirty="0" smtClean="0"/>
              <a:t>optimization</a:t>
            </a:r>
          </a:p>
          <a:p>
            <a:pPr marL="285750" indent="-285750">
              <a:buFont typeface="Arial" panose="020B0604020202020204" pitchFamily="34" charset="0"/>
              <a:buChar char="•"/>
            </a:pPr>
            <a:r>
              <a:rPr lang="en-US" sz="2000" dirty="0" smtClean="0"/>
              <a:t>Runtime</a:t>
            </a:r>
            <a:endParaRPr lang="en-US" sz="2000" dirty="0"/>
          </a:p>
          <a:p>
            <a:pPr marL="742950" lvl="1" indent="-285750">
              <a:buFont typeface="Arial" panose="020B0604020202020204" pitchFamily="34" charset="0"/>
              <a:buChar char="•"/>
            </a:pPr>
            <a:r>
              <a:rPr lang="en-US" sz="2000" dirty="0"/>
              <a:t>Scheduling can </a:t>
            </a:r>
            <a:r>
              <a:rPr lang="en-US" sz="2000" dirty="0" smtClean="0"/>
              <a:t>also be </a:t>
            </a:r>
            <a:r>
              <a:rPr lang="en-US" sz="2000" dirty="0"/>
              <a:t>selected at runtime using OMP_SCHEDULE</a:t>
            </a:r>
          </a:p>
          <a:p>
            <a:pPr marL="742950" lvl="1" indent="-285750">
              <a:buFont typeface="Arial" panose="020B0604020202020204" pitchFamily="34" charset="0"/>
              <a:buChar char="•"/>
            </a:pPr>
            <a:r>
              <a:rPr lang="en-US" sz="2000" dirty="0"/>
              <a:t>e.g. </a:t>
            </a:r>
            <a:r>
              <a:rPr lang="en-US" sz="2000" dirty="0" err="1"/>
              <a:t>setenv</a:t>
            </a:r>
            <a:r>
              <a:rPr lang="en-US" sz="2000" dirty="0"/>
              <a:t> OMP_SCHEDULE “guided, 100</a:t>
            </a:r>
            <a:r>
              <a:rPr lang="en-US" sz="2000" dirty="0" smtClean="0"/>
              <a:t>”</a:t>
            </a:r>
            <a:endParaRPr lang="en-US" sz="2000" dirty="0"/>
          </a:p>
        </p:txBody>
      </p:sp>
    </p:spTree>
    <p:extLst>
      <p:ext uri="{BB962C8B-B14F-4D97-AF65-F5344CB8AC3E}">
        <p14:creationId xmlns:p14="http://schemas.microsoft.com/office/powerpoint/2010/main" val="15052692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2684" y="58189"/>
            <a:ext cx="9144000" cy="856067"/>
          </a:xfrm>
        </p:spPr>
        <p:txBody>
          <a:bodyPr>
            <a:normAutofit/>
          </a:bodyPr>
          <a:lstStyle/>
          <a:p>
            <a:r>
              <a:rPr lang="en-US" sz="4000" dirty="0" smtClean="0"/>
              <a:t>Homework</a:t>
            </a:r>
            <a:endParaRPr lang="en-US" sz="4000" dirty="0"/>
          </a:p>
        </p:txBody>
      </p:sp>
      <p:sp>
        <p:nvSpPr>
          <p:cNvPr id="4" name="TextBox 3"/>
          <p:cNvSpPr txBox="1"/>
          <p:nvPr/>
        </p:nvSpPr>
        <p:spPr>
          <a:xfrm>
            <a:off x="670560" y="1959956"/>
            <a:ext cx="11159786"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smtClean="0"/>
              <a:t>Use </a:t>
            </a:r>
            <a:r>
              <a:rPr lang="en-US" sz="2400" dirty="0" err="1" smtClean="0"/>
              <a:t>openMP</a:t>
            </a:r>
            <a:r>
              <a:rPr lang="en-US" sz="2400" dirty="0" smtClean="0"/>
              <a:t> to parallelize the serial programs you wrote previously, and study scaling</a:t>
            </a:r>
          </a:p>
        </p:txBody>
      </p:sp>
    </p:spTree>
    <p:extLst>
      <p:ext uri="{BB962C8B-B14F-4D97-AF65-F5344CB8AC3E}">
        <p14:creationId xmlns:p14="http://schemas.microsoft.com/office/powerpoint/2010/main" val="8928970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0873" y="1886989"/>
            <a:ext cx="9144000" cy="856067"/>
          </a:xfrm>
        </p:spPr>
        <p:txBody>
          <a:bodyPr>
            <a:normAutofit/>
          </a:bodyPr>
          <a:lstStyle/>
          <a:p>
            <a:r>
              <a:rPr lang="en-US" sz="4000" b="1" dirty="0" smtClean="0"/>
              <a:t>Message Passing Interface (MPI)</a:t>
            </a:r>
            <a:endParaRPr lang="en-US" sz="4000" b="1" dirty="0"/>
          </a:p>
        </p:txBody>
      </p:sp>
      <p:sp>
        <p:nvSpPr>
          <p:cNvPr id="3" name="Subtitle 2"/>
          <p:cNvSpPr>
            <a:spLocks noGrp="1"/>
          </p:cNvSpPr>
          <p:nvPr>
            <p:ph type="subTitle" idx="1"/>
          </p:nvPr>
        </p:nvSpPr>
        <p:spPr>
          <a:xfrm>
            <a:off x="1524000" y="3311092"/>
            <a:ext cx="9144000" cy="1655762"/>
          </a:xfrm>
        </p:spPr>
        <p:txBody>
          <a:bodyPr/>
          <a:lstStyle/>
          <a:p>
            <a:endParaRPr lang="en-US" dirty="0"/>
          </a:p>
        </p:txBody>
      </p:sp>
    </p:spTree>
    <p:extLst>
      <p:ext uri="{BB962C8B-B14F-4D97-AF65-F5344CB8AC3E}">
        <p14:creationId xmlns:p14="http://schemas.microsoft.com/office/powerpoint/2010/main" val="3059081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1162594" y="152400"/>
            <a:ext cx="7988300" cy="7620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dirty="0" smtClean="0"/>
              <a:t> Current needs</a:t>
            </a:r>
          </a:p>
        </p:txBody>
      </p:sp>
      <p:pic>
        <p:nvPicPr>
          <p:cNvPr id="9" name="Picture 5" descr="NEWAP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941320" y="1526177"/>
            <a:ext cx="5245100" cy="41148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474720" y="5717177"/>
            <a:ext cx="4273550" cy="461963"/>
          </a:xfrm>
          <a:prstGeom prst="rect">
            <a:avLst/>
          </a:prstGeom>
          <a:noFill/>
        </p:spPr>
        <p:txBody>
          <a:bodyPr wrap="none">
            <a:spAutoFit/>
          </a:bodyPr>
          <a:lstStyle/>
          <a:p>
            <a:pPr>
              <a:defRPr/>
            </a:pPr>
            <a:r>
              <a:rPr lang="en-US" dirty="0">
                <a:effectLst>
                  <a:outerShdw blurRad="38100" dist="38100" dir="2700000" algn="tl">
                    <a:srgbClr val="000000">
                      <a:alpha val="43137"/>
                    </a:srgbClr>
                  </a:outerShdw>
                </a:effectLst>
                <a:latin typeface="+mn-lt"/>
                <a:cs typeface="+mn-cs"/>
              </a:rPr>
              <a:t>Which axis is most important?</a:t>
            </a:r>
          </a:p>
        </p:txBody>
      </p:sp>
      <p:sp>
        <p:nvSpPr>
          <p:cNvPr id="11" name="Oval 10"/>
          <p:cNvSpPr/>
          <p:nvPr/>
        </p:nvSpPr>
        <p:spPr>
          <a:xfrm>
            <a:off x="3703320" y="3278777"/>
            <a:ext cx="2590800" cy="1828800"/>
          </a:xfrm>
          <a:prstGeom prst="ellipse">
            <a:avLst/>
          </a:prstGeom>
          <a:solidFill>
            <a:srgbClr val="FF0000">
              <a:alpha val="55000"/>
            </a:srgbClr>
          </a:solidFill>
          <a:ln>
            <a:noFill/>
          </a:ln>
          <a:effectLst>
            <a:glow rad="228600">
              <a:schemeClr val="accent1">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2"/>
                </a:solidFill>
              </a:rPr>
              <a:t>Current</a:t>
            </a:r>
          </a:p>
          <a:p>
            <a:pPr algn="ctr">
              <a:defRPr/>
            </a:pPr>
            <a:r>
              <a:rPr lang="en-US" dirty="0">
                <a:solidFill>
                  <a:schemeClr val="bg2"/>
                </a:solidFill>
              </a:rPr>
              <a:t>Desktop</a:t>
            </a:r>
          </a:p>
          <a:p>
            <a:pPr algn="ctr">
              <a:defRPr/>
            </a:pPr>
            <a:r>
              <a:rPr lang="en-US" dirty="0">
                <a:solidFill>
                  <a:schemeClr val="bg2"/>
                </a:solidFill>
              </a:rPr>
              <a:t>Domain</a:t>
            </a:r>
          </a:p>
        </p:txBody>
      </p:sp>
    </p:spTree>
    <p:extLst>
      <p:ext uri="{BB962C8B-B14F-4D97-AF65-F5344CB8AC3E}">
        <p14:creationId xmlns:p14="http://schemas.microsoft.com/office/powerpoint/2010/main" val="59070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a:xfrm>
            <a:off x="460375" y="152400"/>
            <a:ext cx="4614863" cy="369888"/>
          </a:xfrm>
          <a:prstGeom prst="rect">
            <a:avLst/>
          </a:prstGeom>
        </p:spPr>
        <p:txBody>
          <a:bodyPr vert="horz" wrap="non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000" smtClean="0">
                <a:latin typeface="+mn-lt"/>
                <a:ea typeface="+mn-ea"/>
                <a:cs typeface="+mn-cs"/>
              </a:rPr>
              <a:t>Most popular culprit: CPU vs. DRAM</a:t>
            </a:r>
            <a:endParaRPr lang="en-US" sz="2000" dirty="0" smtClean="0">
              <a:latin typeface="+mn-lt"/>
              <a:ea typeface="+mn-ea"/>
              <a:cs typeface="+mn-cs"/>
            </a:endParaRPr>
          </a:p>
        </p:txBody>
      </p:sp>
      <p:pic>
        <p:nvPicPr>
          <p:cNvPr id="6" name="Picture 4" descr="CPU 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866606" y="853440"/>
            <a:ext cx="3984625"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56806" y="5577840"/>
            <a:ext cx="8686800" cy="830263"/>
          </a:xfrm>
          <a:prstGeom prst="rect">
            <a:avLst/>
          </a:prstGeom>
          <a:noFill/>
        </p:spPr>
        <p:txBody>
          <a:bodyPr>
            <a:spAutoFit/>
          </a:bodyPr>
          <a:lstStyle/>
          <a:p>
            <a:pPr>
              <a:defRPr/>
            </a:pPr>
            <a:r>
              <a:rPr lang="en-US" sz="1600" dirty="0">
                <a:solidFill>
                  <a:schemeClr val="tx2"/>
                </a:solidFill>
                <a:latin typeface="+mn-lt"/>
                <a:cs typeface="+mn-cs"/>
              </a:rPr>
              <a:t>This is limiting the percentage of “speed of light” performance that you can expect to get from any one processor </a:t>
            </a:r>
            <a:r>
              <a:rPr lang="en-US" sz="1600" b="1" i="1" dirty="0">
                <a:solidFill>
                  <a:schemeClr val="tx2"/>
                </a:solidFill>
                <a:latin typeface="+mn-lt"/>
                <a:cs typeface="+mn-cs"/>
              </a:rPr>
              <a:t>especially for scientific codes</a:t>
            </a:r>
            <a:r>
              <a:rPr lang="en-US" sz="1600" dirty="0">
                <a:solidFill>
                  <a:schemeClr val="tx2"/>
                </a:solidFill>
                <a:latin typeface="+mn-lt"/>
                <a:cs typeface="+mn-cs"/>
              </a:rPr>
              <a:t>.  This is why every workshop going has an “Optimization” talk that gets into these dirty details.</a:t>
            </a:r>
          </a:p>
        </p:txBody>
      </p:sp>
    </p:spTree>
    <p:extLst>
      <p:ext uri="{BB962C8B-B14F-4D97-AF65-F5344CB8AC3E}">
        <p14:creationId xmlns:p14="http://schemas.microsoft.com/office/powerpoint/2010/main" val="2482599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685800" y="76200"/>
            <a:ext cx="10374086"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200" dirty="0" smtClean="0"/>
              <a:t>Next culprit:</a:t>
            </a:r>
            <a:br>
              <a:rPr lang="en-US" sz="3200" dirty="0" smtClean="0"/>
            </a:br>
            <a:r>
              <a:rPr lang="en-US" sz="3200" dirty="0" smtClean="0"/>
              <a:t>Single thread performance is falling off</a:t>
            </a:r>
          </a:p>
        </p:txBody>
      </p:sp>
      <p:pic>
        <p:nvPicPr>
          <p:cNvPr id="9" name="Picture 3" descr="Pict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268" y="1415144"/>
            <a:ext cx="6802438"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
          <p:cNvSpPr txBox="1">
            <a:spLocks noChangeArrowheads="1"/>
          </p:cNvSpPr>
          <p:nvPr/>
        </p:nvSpPr>
        <p:spPr bwMode="auto">
          <a:xfrm>
            <a:off x="7765868" y="6520544"/>
            <a:ext cx="2209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r>
              <a:rPr lang="en-US" sz="1000" b="1">
                <a:latin typeface="Arial" charset="0"/>
              </a:rPr>
              <a:t>Source: published SPECInt data</a:t>
            </a:r>
          </a:p>
        </p:txBody>
      </p:sp>
      <p:sp>
        <p:nvSpPr>
          <p:cNvPr id="2" name="TextBox 1"/>
          <p:cNvSpPr txBox="1"/>
          <p:nvPr/>
        </p:nvSpPr>
        <p:spPr>
          <a:xfrm>
            <a:off x="9779726" y="3152503"/>
            <a:ext cx="1216230" cy="369332"/>
          </a:xfrm>
          <a:prstGeom prst="rect">
            <a:avLst/>
          </a:prstGeom>
          <a:noFill/>
        </p:spPr>
        <p:txBody>
          <a:bodyPr wrap="none" rtlCol="0">
            <a:spAutoFit/>
          </a:bodyPr>
          <a:lstStyle/>
          <a:p>
            <a:r>
              <a:rPr lang="en-US" dirty="0" smtClean="0"/>
              <a:t>Moors Law</a:t>
            </a:r>
            <a:endParaRPr lang="en-US" dirty="0"/>
          </a:p>
        </p:txBody>
      </p:sp>
    </p:spTree>
    <p:extLst>
      <p:ext uri="{BB962C8B-B14F-4D97-AF65-F5344CB8AC3E}">
        <p14:creationId xmlns:p14="http://schemas.microsoft.com/office/powerpoint/2010/main" val="2691012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879529" y="100034"/>
            <a:ext cx="7772400" cy="533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200" dirty="0" smtClean="0"/>
              <a:t>Weather forecast problem</a:t>
            </a:r>
          </a:p>
        </p:txBody>
      </p:sp>
      <p:sp>
        <p:nvSpPr>
          <p:cNvPr id="7" name="Rectangle 2"/>
          <p:cNvSpPr txBox="1">
            <a:spLocks noChangeArrowheads="1"/>
          </p:cNvSpPr>
          <p:nvPr/>
        </p:nvSpPr>
        <p:spPr bwMode="auto">
          <a:xfrm>
            <a:off x="1768608" y="633434"/>
            <a:ext cx="7696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defRPr/>
            </a:pPr>
            <a:r>
              <a:rPr lang="en-US" sz="2400" kern="0" dirty="0" smtClean="0"/>
              <a:t>Richardson's Computation, 1917</a:t>
            </a:r>
            <a:endParaRPr lang="en-US" sz="2400" kern="0" dirty="0"/>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3054" y="1642687"/>
            <a:ext cx="4173737" cy="413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6"/>
          <p:cNvSpPr txBox="1">
            <a:spLocks noChangeArrowheads="1"/>
          </p:cNvSpPr>
          <p:nvPr/>
        </p:nvSpPr>
        <p:spPr bwMode="auto">
          <a:xfrm>
            <a:off x="4437785" y="6225425"/>
            <a:ext cx="2655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200" i="1" dirty="0"/>
              <a:t>Courtesy John Burkhardt, Virginia Tech</a:t>
            </a:r>
          </a:p>
        </p:txBody>
      </p:sp>
    </p:spTree>
    <p:extLst>
      <p:ext uri="{BB962C8B-B14F-4D97-AF65-F5344CB8AC3E}">
        <p14:creationId xmlns:p14="http://schemas.microsoft.com/office/powerpoint/2010/main" val="2034645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1604555" y="137160"/>
            <a:ext cx="7772400" cy="533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200" dirty="0" smtClean="0"/>
              <a:t>Flynn’s Taxonomy</a:t>
            </a:r>
          </a:p>
        </p:txBody>
      </p:sp>
      <p:sp>
        <p:nvSpPr>
          <p:cNvPr id="9" name="TextBox 8"/>
          <p:cNvSpPr txBox="1"/>
          <p:nvPr/>
        </p:nvSpPr>
        <p:spPr>
          <a:xfrm>
            <a:off x="1299755" y="1299754"/>
            <a:ext cx="8382000" cy="3539430"/>
          </a:xfrm>
          <a:prstGeom prst="rect">
            <a:avLst/>
          </a:prstGeom>
          <a:noFill/>
        </p:spPr>
        <p:txBody>
          <a:bodyPr wrap="square" rtlCol="0">
            <a:spAutoFit/>
          </a:bodyPr>
          <a:lstStyle/>
          <a:p>
            <a:pPr marL="342900" indent="-342900">
              <a:buFont typeface="Arial" pitchFamily="34" charset="0"/>
              <a:buChar char="•"/>
            </a:pPr>
            <a:r>
              <a:rPr lang="en-US" sz="2800" dirty="0" smtClean="0"/>
              <a:t>SISD (Single-instruction single-data): serial</a:t>
            </a:r>
          </a:p>
          <a:p>
            <a:pPr marL="342900" indent="-342900">
              <a:buFont typeface="Arial" pitchFamily="34" charset="0"/>
              <a:buChar char="•"/>
            </a:pPr>
            <a:r>
              <a:rPr lang="en-US" sz="2800" dirty="0" smtClean="0"/>
              <a:t>SIMD (Single-instruction multi-data)</a:t>
            </a:r>
          </a:p>
          <a:p>
            <a:pPr marL="800100" lvl="1" indent="-342900">
              <a:buFont typeface="Arial" pitchFamily="34" charset="0"/>
              <a:buChar char="•"/>
            </a:pPr>
            <a:r>
              <a:rPr lang="en-US" sz="2800" dirty="0" smtClean="0"/>
              <a:t>Single CPU, multiple subordinate ALU</a:t>
            </a:r>
          </a:p>
          <a:p>
            <a:pPr marL="342900" indent="-342900">
              <a:buFont typeface="Arial" pitchFamily="34" charset="0"/>
              <a:buChar char="•"/>
            </a:pPr>
            <a:r>
              <a:rPr lang="en-US" sz="2800" dirty="0" smtClean="0"/>
              <a:t>MISD (Multi-instruction single-data)</a:t>
            </a:r>
          </a:p>
          <a:p>
            <a:pPr marL="800100" lvl="1" indent="-342900">
              <a:buFont typeface="Arial" pitchFamily="34" charset="0"/>
              <a:buChar char="•"/>
            </a:pPr>
            <a:r>
              <a:rPr lang="en-US" sz="2800" dirty="0" err="1" smtClean="0"/>
              <a:t>Vectorization</a:t>
            </a:r>
            <a:endParaRPr lang="en-US" sz="2800" dirty="0" smtClean="0"/>
          </a:p>
          <a:p>
            <a:pPr marL="342900" indent="-342900">
              <a:buFont typeface="Arial" pitchFamily="34" charset="0"/>
              <a:buChar char="•"/>
            </a:pPr>
            <a:r>
              <a:rPr lang="en-US" sz="2800" dirty="0" smtClean="0">
                <a:solidFill>
                  <a:srgbClr val="FF0000"/>
                </a:solidFill>
              </a:rPr>
              <a:t>MIMD</a:t>
            </a:r>
            <a:r>
              <a:rPr lang="en-US" sz="2800" dirty="0" smtClean="0"/>
              <a:t> (Multi-instruction multi-data)</a:t>
            </a:r>
          </a:p>
          <a:p>
            <a:pPr marL="800100" lvl="1" indent="-342900">
              <a:buFont typeface="Arial" pitchFamily="34" charset="0"/>
              <a:buChar char="•"/>
            </a:pPr>
            <a:r>
              <a:rPr lang="en-US" sz="2800" dirty="0" smtClean="0"/>
              <a:t>Each CPU has its own data</a:t>
            </a:r>
          </a:p>
          <a:p>
            <a:pPr marL="800100" lvl="1" indent="-342900">
              <a:buFont typeface="Arial" pitchFamily="34" charset="0"/>
              <a:buChar char="•"/>
            </a:pPr>
            <a:r>
              <a:rPr lang="en-US" sz="2800" dirty="0" smtClean="0"/>
              <a:t>Shared-memory </a:t>
            </a:r>
            <a:r>
              <a:rPr lang="en-US" sz="2800" dirty="0" err="1" smtClean="0"/>
              <a:t>vs</a:t>
            </a:r>
            <a:r>
              <a:rPr lang="en-US" sz="2800" dirty="0" smtClean="0"/>
              <a:t> distributed-memory systems</a:t>
            </a:r>
            <a:endParaRPr lang="en-US" sz="2800" dirty="0"/>
          </a:p>
        </p:txBody>
      </p:sp>
    </p:spTree>
    <p:extLst>
      <p:ext uri="{BB962C8B-B14F-4D97-AF65-F5344CB8AC3E}">
        <p14:creationId xmlns:p14="http://schemas.microsoft.com/office/powerpoint/2010/main" val="3230337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711235" y="-139338"/>
            <a:ext cx="77724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smtClean="0"/>
              <a:t>MIMD</a:t>
            </a:r>
            <a:endParaRPr lang="en-US" sz="4000" dirty="0" smtClean="0"/>
          </a:p>
        </p:txBody>
      </p:sp>
      <p:sp>
        <p:nvSpPr>
          <p:cNvPr id="5" name="Rectangle 3"/>
          <p:cNvSpPr txBox="1">
            <a:spLocks noChangeArrowheads="1"/>
          </p:cNvSpPr>
          <p:nvPr/>
        </p:nvSpPr>
        <p:spPr>
          <a:xfrm>
            <a:off x="4976948" y="2692034"/>
            <a:ext cx="1251858" cy="22968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buFontTx/>
              <a:buNone/>
            </a:pPr>
            <a:r>
              <a:rPr lang="en-US" sz="900" dirty="0" smtClean="0">
                <a:solidFill>
                  <a:srgbClr val="333333"/>
                </a:solidFill>
                <a:latin typeface="Lucida Console" pitchFamily="49" charset="0"/>
              </a:rPr>
              <a:t>Hello from 5. </a:t>
            </a:r>
          </a:p>
          <a:p>
            <a:pPr>
              <a:lnSpc>
                <a:spcPct val="80000"/>
              </a:lnSpc>
              <a:buFontTx/>
              <a:buNone/>
            </a:pPr>
            <a:r>
              <a:rPr lang="en-US" sz="900" dirty="0" smtClean="0">
                <a:solidFill>
                  <a:srgbClr val="333333"/>
                </a:solidFill>
                <a:latin typeface="Lucida Console" pitchFamily="49" charset="0"/>
              </a:rPr>
              <a:t>Hello from 3. </a:t>
            </a:r>
          </a:p>
          <a:p>
            <a:pPr>
              <a:lnSpc>
                <a:spcPct val="80000"/>
              </a:lnSpc>
              <a:buFontTx/>
              <a:buNone/>
            </a:pPr>
            <a:r>
              <a:rPr lang="en-US" sz="900" dirty="0" smtClean="0">
                <a:solidFill>
                  <a:srgbClr val="333333"/>
                </a:solidFill>
                <a:latin typeface="Lucida Console" pitchFamily="49" charset="0"/>
              </a:rPr>
              <a:t>Hello from 1. </a:t>
            </a:r>
          </a:p>
          <a:p>
            <a:pPr>
              <a:lnSpc>
                <a:spcPct val="80000"/>
              </a:lnSpc>
              <a:buFontTx/>
              <a:buNone/>
            </a:pPr>
            <a:r>
              <a:rPr lang="en-US" sz="900" dirty="0" smtClean="0">
                <a:solidFill>
                  <a:srgbClr val="333333"/>
                </a:solidFill>
                <a:latin typeface="Lucida Console" pitchFamily="49" charset="0"/>
              </a:rPr>
              <a:t>Hello from 2. </a:t>
            </a:r>
          </a:p>
          <a:p>
            <a:pPr>
              <a:lnSpc>
                <a:spcPct val="80000"/>
              </a:lnSpc>
              <a:buFontTx/>
              <a:buNone/>
            </a:pPr>
            <a:r>
              <a:rPr lang="en-US" sz="900" dirty="0" smtClean="0">
                <a:solidFill>
                  <a:srgbClr val="333333"/>
                </a:solidFill>
                <a:latin typeface="Lucida Console" pitchFamily="49" charset="0"/>
              </a:rPr>
              <a:t>Hello from 7. </a:t>
            </a:r>
          </a:p>
          <a:p>
            <a:pPr>
              <a:lnSpc>
                <a:spcPct val="80000"/>
              </a:lnSpc>
              <a:buFontTx/>
              <a:buNone/>
            </a:pPr>
            <a:r>
              <a:rPr lang="en-US" sz="900" dirty="0" smtClean="0">
                <a:solidFill>
                  <a:srgbClr val="333333"/>
                </a:solidFill>
                <a:latin typeface="Lucida Console" pitchFamily="49" charset="0"/>
              </a:rPr>
              <a:t>Hello from 0. </a:t>
            </a:r>
          </a:p>
          <a:p>
            <a:pPr>
              <a:lnSpc>
                <a:spcPct val="80000"/>
              </a:lnSpc>
              <a:buFontTx/>
              <a:buNone/>
            </a:pPr>
            <a:r>
              <a:rPr lang="en-US" sz="900" dirty="0" smtClean="0">
                <a:solidFill>
                  <a:srgbClr val="333333"/>
                </a:solidFill>
                <a:latin typeface="Lucida Console" pitchFamily="49" charset="0"/>
              </a:rPr>
              <a:t>Hello from 6. </a:t>
            </a:r>
          </a:p>
          <a:p>
            <a:pPr>
              <a:lnSpc>
                <a:spcPct val="80000"/>
              </a:lnSpc>
              <a:buFontTx/>
              <a:buNone/>
            </a:pPr>
            <a:r>
              <a:rPr lang="en-US" sz="900" dirty="0" smtClean="0">
                <a:solidFill>
                  <a:srgbClr val="333333"/>
                </a:solidFill>
                <a:latin typeface="Lucida Console" pitchFamily="49" charset="0"/>
              </a:rPr>
              <a:t>Hello from 4.</a:t>
            </a:r>
          </a:p>
          <a:p>
            <a:pPr>
              <a:lnSpc>
                <a:spcPct val="80000"/>
              </a:lnSpc>
              <a:buFontTx/>
              <a:buNone/>
            </a:pPr>
            <a:r>
              <a:rPr lang="en-US" sz="900" dirty="0" smtClean="0">
                <a:solidFill>
                  <a:srgbClr val="333333"/>
                </a:solidFill>
                <a:cs typeface="Arial" charset="0"/>
              </a:rPr>
              <a:t>	</a:t>
            </a:r>
            <a:endParaRPr lang="en-US" sz="900" dirty="0" smtClean="0"/>
          </a:p>
        </p:txBody>
      </p:sp>
      <p:sp>
        <p:nvSpPr>
          <p:cNvPr id="6" name="Text Box 4"/>
          <p:cNvSpPr txBox="1">
            <a:spLocks noChangeArrowheads="1"/>
          </p:cNvSpPr>
          <p:nvPr/>
        </p:nvSpPr>
        <p:spPr bwMode="auto">
          <a:xfrm>
            <a:off x="6892835" y="5243875"/>
            <a:ext cx="3048000" cy="14747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a:solidFill>
                  <a:srgbClr val="333333"/>
                </a:solidFill>
                <a:latin typeface="Courier New" pitchFamily="49" charset="0"/>
              </a:rPr>
              <a:t>#include &lt;stdio.h&gt; </a:t>
            </a:r>
          </a:p>
          <a:p>
            <a:pPr eaLnBrk="1" hangingPunct="1"/>
            <a:r>
              <a:rPr lang="en-US" sz="800">
                <a:solidFill>
                  <a:srgbClr val="333333"/>
                </a:solidFill>
                <a:latin typeface="Courier New" pitchFamily="49" charset="0"/>
              </a:rPr>
              <a:t>#include "mpi.h" </a:t>
            </a:r>
          </a:p>
          <a:p>
            <a:pPr eaLnBrk="1" hangingPunct="1"/>
            <a:endParaRPr lang="en-US" sz="800">
              <a:solidFill>
                <a:srgbClr val="333333"/>
              </a:solidFill>
              <a:latin typeface="Courier New" pitchFamily="49" charset="0"/>
            </a:endParaRPr>
          </a:p>
          <a:p>
            <a:pPr eaLnBrk="1" hangingPunct="1"/>
            <a:r>
              <a:rPr lang="en-US" sz="800">
                <a:solidFill>
                  <a:srgbClr val="333333"/>
                </a:solidFill>
                <a:latin typeface="Courier New" pitchFamily="49" charset="0"/>
              </a:rPr>
              <a:t>main(int argc, char** argv){ </a:t>
            </a:r>
          </a:p>
          <a:p>
            <a:pPr eaLnBrk="1" hangingPunct="1"/>
            <a:r>
              <a:rPr lang="en-US" sz="800">
                <a:solidFill>
                  <a:srgbClr val="333333"/>
                </a:solidFill>
                <a:latin typeface="Courier New" pitchFamily="49" charset="0"/>
              </a:rPr>
              <a:t>   int my_PE_num; </a:t>
            </a:r>
          </a:p>
          <a:p>
            <a:pPr eaLnBrk="1" hangingPunct="1"/>
            <a:r>
              <a:rPr lang="en-US" sz="800">
                <a:solidFill>
                  <a:srgbClr val="333333"/>
                </a:solidFill>
                <a:latin typeface="Courier New" pitchFamily="49" charset="0"/>
              </a:rPr>
              <a:t>   MPI_Init(&amp;argc, &amp;argv); </a:t>
            </a:r>
          </a:p>
          <a:p>
            <a:pPr eaLnBrk="1" hangingPunct="1"/>
            <a:r>
              <a:rPr lang="en-US" sz="800">
                <a:solidFill>
                  <a:srgbClr val="333333"/>
                </a:solidFill>
                <a:latin typeface="Courier New" pitchFamily="49" charset="0"/>
              </a:rPr>
              <a:t>   MPI_Comm_rank(MPI_COMM_WORLD, &amp;my_PE_num); </a:t>
            </a:r>
          </a:p>
          <a:p>
            <a:pPr eaLnBrk="1" hangingPunct="1"/>
            <a:r>
              <a:rPr lang="en-US" sz="800">
                <a:solidFill>
                  <a:srgbClr val="333333"/>
                </a:solidFill>
                <a:latin typeface="Courier New" pitchFamily="49" charset="0"/>
              </a:rPr>
              <a:t>   printf("Hello from %d.\n", my_PE_num); </a:t>
            </a:r>
          </a:p>
          <a:p>
            <a:pPr eaLnBrk="1" hangingPunct="1"/>
            <a:r>
              <a:rPr lang="en-US" sz="800">
                <a:solidFill>
                  <a:srgbClr val="333333"/>
                </a:solidFill>
                <a:latin typeface="Courier New" pitchFamily="49" charset="0"/>
              </a:rPr>
              <a:t>   MPI_Finalize(); </a:t>
            </a:r>
          </a:p>
          <a:p>
            <a:pPr eaLnBrk="1" hangingPunct="1"/>
            <a:r>
              <a:rPr lang="en-US" sz="800">
                <a:solidFill>
                  <a:srgbClr val="333333"/>
                </a:solidFill>
                <a:latin typeface="Courier New" pitchFamily="49" charset="0"/>
              </a:rPr>
              <a:t>} </a:t>
            </a:r>
          </a:p>
          <a:p>
            <a:pPr eaLnBrk="1" hangingPunct="1"/>
            <a:endParaRPr lang="en-US" sz="800">
              <a:latin typeface="Courier New" pitchFamily="49" charset="0"/>
            </a:endParaRPr>
          </a:p>
        </p:txBody>
      </p:sp>
      <p:sp>
        <p:nvSpPr>
          <p:cNvPr id="7" name="Text Box 5"/>
          <p:cNvSpPr txBox="1">
            <a:spLocks noChangeArrowheads="1"/>
          </p:cNvSpPr>
          <p:nvPr/>
        </p:nvSpPr>
        <p:spPr bwMode="auto">
          <a:xfrm>
            <a:off x="1558835" y="5243875"/>
            <a:ext cx="3048000" cy="14747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a:solidFill>
                  <a:srgbClr val="333333"/>
                </a:solidFill>
                <a:latin typeface="Courier New" pitchFamily="49" charset="0"/>
              </a:rPr>
              <a:t>#include &lt;stdio.h&gt; </a:t>
            </a:r>
          </a:p>
          <a:p>
            <a:pPr eaLnBrk="1" hangingPunct="1"/>
            <a:r>
              <a:rPr lang="en-US" sz="800">
                <a:solidFill>
                  <a:srgbClr val="333333"/>
                </a:solidFill>
                <a:latin typeface="Courier New" pitchFamily="49" charset="0"/>
              </a:rPr>
              <a:t>#include "mpi.h" </a:t>
            </a:r>
          </a:p>
          <a:p>
            <a:pPr eaLnBrk="1" hangingPunct="1"/>
            <a:endParaRPr lang="en-US" sz="800">
              <a:solidFill>
                <a:srgbClr val="333333"/>
              </a:solidFill>
              <a:latin typeface="Courier New" pitchFamily="49" charset="0"/>
            </a:endParaRPr>
          </a:p>
          <a:p>
            <a:pPr eaLnBrk="1" hangingPunct="1"/>
            <a:r>
              <a:rPr lang="en-US" sz="800">
                <a:solidFill>
                  <a:srgbClr val="333333"/>
                </a:solidFill>
                <a:latin typeface="Courier New" pitchFamily="49" charset="0"/>
              </a:rPr>
              <a:t>main(int argc, char** argv){ </a:t>
            </a:r>
          </a:p>
          <a:p>
            <a:pPr eaLnBrk="1" hangingPunct="1"/>
            <a:r>
              <a:rPr lang="en-US" sz="800">
                <a:solidFill>
                  <a:srgbClr val="333333"/>
                </a:solidFill>
                <a:latin typeface="Courier New" pitchFamily="49" charset="0"/>
              </a:rPr>
              <a:t>   int my_PE_num; </a:t>
            </a:r>
          </a:p>
          <a:p>
            <a:pPr eaLnBrk="1" hangingPunct="1"/>
            <a:r>
              <a:rPr lang="en-US" sz="800">
                <a:solidFill>
                  <a:srgbClr val="333333"/>
                </a:solidFill>
                <a:latin typeface="Courier New" pitchFamily="49" charset="0"/>
              </a:rPr>
              <a:t>   MPI_Init(&amp;argc, &amp;argv); </a:t>
            </a:r>
          </a:p>
          <a:p>
            <a:pPr eaLnBrk="1" hangingPunct="1"/>
            <a:r>
              <a:rPr lang="en-US" sz="800">
                <a:solidFill>
                  <a:srgbClr val="333333"/>
                </a:solidFill>
                <a:latin typeface="Courier New" pitchFamily="49" charset="0"/>
              </a:rPr>
              <a:t>   MPI_Comm_rank(MPI_COMM_WORLD, &amp;my_PE_num); </a:t>
            </a:r>
          </a:p>
          <a:p>
            <a:pPr eaLnBrk="1" hangingPunct="1"/>
            <a:r>
              <a:rPr lang="en-US" sz="800">
                <a:solidFill>
                  <a:srgbClr val="333333"/>
                </a:solidFill>
                <a:latin typeface="Courier New" pitchFamily="49" charset="0"/>
              </a:rPr>
              <a:t>   printf("Hello from %d.\n", my_PE_num); </a:t>
            </a:r>
          </a:p>
          <a:p>
            <a:pPr eaLnBrk="1" hangingPunct="1"/>
            <a:r>
              <a:rPr lang="en-US" sz="800">
                <a:solidFill>
                  <a:srgbClr val="333333"/>
                </a:solidFill>
                <a:latin typeface="Courier New" pitchFamily="49" charset="0"/>
              </a:rPr>
              <a:t>   MPI_Finalize(); </a:t>
            </a:r>
          </a:p>
          <a:p>
            <a:pPr eaLnBrk="1" hangingPunct="1"/>
            <a:r>
              <a:rPr lang="en-US" sz="800">
                <a:solidFill>
                  <a:srgbClr val="333333"/>
                </a:solidFill>
                <a:latin typeface="Courier New" pitchFamily="49" charset="0"/>
              </a:rPr>
              <a:t>} </a:t>
            </a:r>
          </a:p>
          <a:p>
            <a:pPr eaLnBrk="1" hangingPunct="1"/>
            <a:endParaRPr lang="en-US" sz="800">
              <a:latin typeface="Courier New" pitchFamily="49" charset="0"/>
            </a:endParaRPr>
          </a:p>
        </p:txBody>
      </p:sp>
      <p:sp>
        <p:nvSpPr>
          <p:cNvPr id="10" name="Text Box 6"/>
          <p:cNvSpPr txBox="1">
            <a:spLocks noChangeArrowheads="1"/>
          </p:cNvSpPr>
          <p:nvPr/>
        </p:nvSpPr>
        <p:spPr bwMode="auto">
          <a:xfrm>
            <a:off x="6892835" y="2146662"/>
            <a:ext cx="3048000" cy="14747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a:solidFill>
                  <a:srgbClr val="333333"/>
                </a:solidFill>
                <a:latin typeface="Courier New" pitchFamily="49" charset="0"/>
              </a:rPr>
              <a:t>#include &lt;stdio.h&gt; </a:t>
            </a:r>
          </a:p>
          <a:p>
            <a:pPr eaLnBrk="1" hangingPunct="1"/>
            <a:r>
              <a:rPr lang="en-US" sz="800">
                <a:solidFill>
                  <a:srgbClr val="333333"/>
                </a:solidFill>
                <a:latin typeface="Courier New" pitchFamily="49" charset="0"/>
              </a:rPr>
              <a:t>#include "mpi.h" </a:t>
            </a:r>
          </a:p>
          <a:p>
            <a:pPr eaLnBrk="1" hangingPunct="1"/>
            <a:endParaRPr lang="en-US" sz="800">
              <a:solidFill>
                <a:srgbClr val="333333"/>
              </a:solidFill>
              <a:latin typeface="Courier New" pitchFamily="49" charset="0"/>
            </a:endParaRPr>
          </a:p>
          <a:p>
            <a:pPr eaLnBrk="1" hangingPunct="1"/>
            <a:r>
              <a:rPr lang="en-US" sz="800">
                <a:solidFill>
                  <a:srgbClr val="333333"/>
                </a:solidFill>
                <a:latin typeface="Courier New" pitchFamily="49" charset="0"/>
              </a:rPr>
              <a:t>main(int argc, char** argv){ </a:t>
            </a:r>
          </a:p>
          <a:p>
            <a:pPr eaLnBrk="1" hangingPunct="1"/>
            <a:r>
              <a:rPr lang="en-US" sz="800">
                <a:solidFill>
                  <a:srgbClr val="333333"/>
                </a:solidFill>
                <a:latin typeface="Courier New" pitchFamily="49" charset="0"/>
              </a:rPr>
              <a:t>   int my_PE_num; </a:t>
            </a:r>
          </a:p>
          <a:p>
            <a:pPr eaLnBrk="1" hangingPunct="1"/>
            <a:r>
              <a:rPr lang="en-US" sz="800">
                <a:solidFill>
                  <a:srgbClr val="333333"/>
                </a:solidFill>
                <a:latin typeface="Courier New" pitchFamily="49" charset="0"/>
              </a:rPr>
              <a:t>   MPI_Init(&amp;argc, &amp;argv); </a:t>
            </a:r>
          </a:p>
          <a:p>
            <a:pPr eaLnBrk="1" hangingPunct="1"/>
            <a:r>
              <a:rPr lang="en-US" sz="800">
                <a:solidFill>
                  <a:srgbClr val="333333"/>
                </a:solidFill>
                <a:latin typeface="Courier New" pitchFamily="49" charset="0"/>
              </a:rPr>
              <a:t>   MPI_Comm_rank(MPI_COMM_WORLD, &amp;my_PE_num); </a:t>
            </a:r>
          </a:p>
          <a:p>
            <a:pPr eaLnBrk="1" hangingPunct="1"/>
            <a:r>
              <a:rPr lang="en-US" sz="800">
                <a:solidFill>
                  <a:srgbClr val="333333"/>
                </a:solidFill>
                <a:latin typeface="Courier New" pitchFamily="49" charset="0"/>
              </a:rPr>
              <a:t>   printf("Hello from %d.\n", my_PE_num); </a:t>
            </a:r>
          </a:p>
          <a:p>
            <a:pPr eaLnBrk="1" hangingPunct="1"/>
            <a:r>
              <a:rPr lang="en-US" sz="800">
                <a:solidFill>
                  <a:srgbClr val="333333"/>
                </a:solidFill>
                <a:latin typeface="Courier New" pitchFamily="49" charset="0"/>
              </a:rPr>
              <a:t>   MPI_Finalize(); </a:t>
            </a:r>
          </a:p>
          <a:p>
            <a:pPr eaLnBrk="1" hangingPunct="1"/>
            <a:r>
              <a:rPr lang="en-US" sz="800">
                <a:solidFill>
                  <a:srgbClr val="333333"/>
                </a:solidFill>
                <a:latin typeface="Courier New" pitchFamily="49" charset="0"/>
              </a:rPr>
              <a:t>} </a:t>
            </a:r>
          </a:p>
          <a:p>
            <a:pPr eaLnBrk="1" hangingPunct="1"/>
            <a:endParaRPr lang="en-US" sz="800">
              <a:latin typeface="Courier New" pitchFamily="49" charset="0"/>
            </a:endParaRPr>
          </a:p>
        </p:txBody>
      </p:sp>
      <p:sp>
        <p:nvSpPr>
          <p:cNvPr id="11" name="Text Box 7"/>
          <p:cNvSpPr txBox="1">
            <a:spLocks noChangeArrowheads="1"/>
          </p:cNvSpPr>
          <p:nvPr/>
        </p:nvSpPr>
        <p:spPr bwMode="auto">
          <a:xfrm>
            <a:off x="6892835" y="622662"/>
            <a:ext cx="3048000" cy="14747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a:solidFill>
                  <a:srgbClr val="333333"/>
                </a:solidFill>
                <a:latin typeface="Courier New" pitchFamily="49" charset="0"/>
              </a:rPr>
              <a:t>#include &lt;stdio.h&gt; </a:t>
            </a:r>
          </a:p>
          <a:p>
            <a:pPr eaLnBrk="1" hangingPunct="1"/>
            <a:r>
              <a:rPr lang="en-US" sz="800">
                <a:solidFill>
                  <a:srgbClr val="333333"/>
                </a:solidFill>
                <a:latin typeface="Courier New" pitchFamily="49" charset="0"/>
              </a:rPr>
              <a:t>#include "mpi.h" </a:t>
            </a:r>
          </a:p>
          <a:p>
            <a:pPr eaLnBrk="1" hangingPunct="1"/>
            <a:endParaRPr lang="en-US" sz="800">
              <a:solidFill>
                <a:srgbClr val="333333"/>
              </a:solidFill>
              <a:latin typeface="Courier New" pitchFamily="49" charset="0"/>
            </a:endParaRPr>
          </a:p>
          <a:p>
            <a:pPr eaLnBrk="1" hangingPunct="1"/>
            <a:r>
              <a:rPr lang="en-US" sz="800">
                <a:solidFill>
                  <a:srgbClr val="333333"/>
                </a:solidFill>
                <a:latin typeface="Courier New" pitchFamily="49" charset="0"/>
              </a:rPr>
              <a:t>main(int argc, char** argv){ </a:t>
            </a:r>
          </a:p>
          <a:p>
            <a:pPr eaLnBrk="1" hangingPunct="1"/>
            <a:r>
              <a:rPr lang="en-US" sz="800">
                <a:solidFill>
                  <a:srgbClr val="333333"/>
                </a:solidFill>
                <a:latin typeface="Courier New" pitchFamily="49" charset="0"/>
              </a:rPr>
              <a:t>   int my_PE_num; </a:t>
            </a:r>
          </a:p>
          <a:p>
            <a:pPr eaLnBrk="1" hangingPunct="1"/>
            <a:r>
              <a:rPr lang="en-US" sz="800">
                <a:solidFill>
                  <a:srgbClr val="333333"/>
                </a:solidFill>
                <a:latin typeface="Courier New" pitchFamily="49" charset="0"/>
              </a:rPr>
              <a:t>   MPI_Init(&amp;argc, &amp;argv); </a:t>
            </a:r>
          </a:p>
          <a:p>
            <a:pPr eaLnBrk="1" hangingPunct="1"/>
            <a:r>
              <a:rPr lang="en-US" sz="800">
                <a:solidFill>
                  <a:srgbClr val="333333"/>
                </a:solidFill>
                <a:latin typeface="Courier New" pitchFamily="49" charset="0"/>
              </a:rPr>
              <a:t>   MPI_Comm_rank(MPI_COMM_WORLD, &amp;my_PE_num); </a:t>
            </a:r>
          </a:p>
          <a:p>
            <a:pPr eaLnBrk="1" hangingPunct="1"/>
            <a:r>
              <a:rPr lang="en-US" sz="800">
                <a:solidFill>
                  <a:srgbClr val="333333"/>
                </a:solidFill>
                <a:latin typeface="Courier New" pitchFamily="49" charset="0"/>
              </a:rPr>
              <a:t>   printf("Hello from %d.\n", my_PE_num); </a:t>
            </a:r>
          </a:p>
          <a:p>
            <a:pPr eaLnBrk="1" hangingPunct="1"/>
            <a:r>
              <a:rPr lang="en-US" sz="800">
                <a:solidFill>
                  <a:srgbClr val="333333"/>
                </a:solidFill>
                <a:latin typeface="Courier New" pitchFamily="49" charset="0"/>
              </a:rPr>
              <a:t>   MPI_Finalize(); </a:t>
            </a:r>
          </a:p>
          <a:p>
            <a:pPr eaLnBrk="1" hangingPunct="1"/>
            <a:r>
              <a:rPr lang="en-US" sz="800">
                <a:solidFill>
                  <a:srgbClr val="333333"/>
                </a:solidFill>
                <a:latin typeface="Courier New" pitchFamily="49" charset="0"/>
              </a:rPr>
              <a:t>} </a:t>
            </a:r>
          </a:p>
          <a:p>
            <a:pPr eaLnBrk="1" hangingPunct="1"/>
            <a:endParaRPr lang="en-US" sz="800">
              <a:latin typeface="Courier New" pitchFamily="49" charset="0"/>
            </a:endParaRPr>
          </a:p>
        </p:txBody>
      </p:sp>
      <p:sp>
        <p:nvSpPr>
          <p:cNvPr id="12" name="Text Box 8"/>
          <p:cNvSpPr txBox="1">
            <a:spLocks noChangeArrowheads="1"/>
          </p:cNvSpPr>
          <p:nvPr/>
        </p:nvSpPr>
        <p:spPr bwMode="auto">
          <a:xfrm>
            <a:off x="6892835" y="3670662"/>
            <a:ext cx="3048000" cy="14747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a:solidFill>
                  <a:srgbClr val="333333"/>
                </a:solidFill>
                <a:latin typeface="Courier New" pitchFamily="49" charset="0"/>
              </a:rPr>
              <a:t>#include &lt;stdio.h&gt; </a:t>
            </a:r>
          </a:p>
          <a:p>
            <a:pPr eaLnBrk="1" hangingPunct="1"/>
            <a:r>
              <a:rPr lang="en-US" sz="800">
                <a:solidFill>
                  <a:srgbClr val="333333"/>
                </a:solidFill>
                <a:latin typeface="Courier New" pitchFamily="49" charset="0"/>
              </a:rPr>
              <a:t>#include "mpi.h" </a:t>
            </a:r>
          </a:p>
          <a:p>
            <a:pPr eaLnBrk="1" hangingPunct="1"/>
            <a:endParaRPr lang="en-US" sz="800">
              <a:solidFill>
                <a:srgbClr val="333333"/>
              </a:solidFill>
              <a:latin typeface="Courier New" pitchFamily="49" charset="0"/>
            </a:endParaRPr>
          </a:p>
          <a:p>
            <a:pPr eaLnBrk="1" hangingPunct="1"/>
            <a:r>
              <a:rPr lang="en-US" sz="800">
                <a:solidFill>
                  <a:srgbClr val="333333"/>
                </a:solidFill>
                <a:latin typeface="Courier New" pitchFamily="49" charset="0"/>
              </a:rPr>
              <a:t>main(int argc, char** argv){ </a:t>
            </a:r>
          </a:p>
          <a:p>
            <a:pPr eaLnBrk="1" hangingPunct="1"/>
            <a:r>
              <a:rPr lang="en-US" sz="800">
                <a:solidFill>
                  <a:srgbClr val="333333"/>
                </a:solidFill>
                <a:latin typeface="Courier New" pitchFamily="49" charset="0"/>
              </a:rPr>
              <a:t>   int my_PE_num; </a:t>
            </a:r>
          </a:p>
          <a:p>
            <a:pPr eaLnBrk="1" hangingPunct="1"/>
            <a:r>
              <a:rPr lang="en-US" sz="800">
                <a:solidFill>
                  <a:srgbClr val="333333"/>
                </a:solidFill>
                <a:latin typeface="Courier New" pitchFamily="49" charset="0"/>
              </a:rPr>
              <a:t>   MPI_Init(&amp;argc, &amp;argv); </a:t>
            </a:r>
          </a:p>
          <a:p>
            <a:pPr eaLnBrk="1" hangingPunct="1"/>
            <a:r>
              <a:rPr lang="en-US" sz="800">
                <a:solidFill>
                  <a:srgbClr val="333333"/>
                </a:solidFill>
                <a:latin typeface="Courier New" pitchFamily="49" charset="0"/>
              </a:rPr>
              <a:t>   MPI_Comm_rank(MPI_COMM_WORLD, &amp;my_PE_num); </a:t>
            </a:r>
          </a:p>
          <a:p>
            <a:pPr eaLnBrk="1" hangingPunct="1"/>
            <a:r>
              <a:rPr lang="en-US" sz="800">
                <a:solidFill>
                  <a:srgbClr val="333333"/>
                </a:solidFill>
                <a:latin typeface="Courier New" pitchFamily="49" charset="0"/>
              </a:rPr>
              <a:t>   printf("Hello from %d.\n", my_PE_num); </a:t>
            </a:r>
          </a:p>
          <a:p>
            <a:pPr eaLnBrk="1" hangingPunct="1"/>
            <a:r>
              <a:rPr lang="en-US" sz="800">
                <a:solidFill>
                  <a:srgbClr val="333333"/>
                </a:solidFill>
                <a:latin typeface="Courier New" pitchFamily="49" charset="0"/>
              </a:rPr>
              <a:t>   MPI_Finalize(); </a:t>
            </a:r>
          </a:p>
          <a:p>
            <a:pPr eaLnBrk="1" hangingPunct="1"/>
            <a:r>
              <a:rPr lang="en-US" sz="800">
                <a:solidFill>
                  <a:srgbClr val="333333"/>
                </a:solidFill>
                <a:latin typeface="Courier New" pitchFamily="49" charset="0"/>
              </a:rPr>
              <a:t>} </a:t>
            </a:r>
          </a:p>
          <a:p>
            <a:pPr eaLnBrk="1" hangingPunct="1"/>
            <a:endParaRPr lang="en-US" sz="800">
              <a:latin typeface="Courier New" pitchFamily="49" charset="0"/>
            </a:endParaRPr>
          </a:p>
        </p:txBody>
      </p:sp>
      <p:sp>
        <p:nvSpPr>
          <p:cNvPr id="13" name="Text Box 9"/>
          <p:cNvSpPr txBox="1">
            <a:spLocks noChangeArrowheads="1"/>
          </p:cNvSpPr>
          <p:nvPr/>
        </p:nvSpPr>
        <p:spPr bwMode="auto">
          <a:xfrm>
            <a:off x="1558835" y="3670662"/>
            <a:ext cx="3048000" cy="14747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a:solidFill>
                  <a:srgbClr val="333333"/>
                </a:solidFill>
                <a:latin typeface="Courier New" pitchFamily="49" charset="0"/>
              </a:rPr>
              <a:t>#include &lt;stdio.h&gt; </a:t>
            </a:r>
          </a:p>
          <a:p>
            <a:pPr eaLnBrk="1" hangingPunct="1"/>
            <a:r>
              <a:rPr lang="en-US" sz="800">
                <a:solidFill>
                  <a:srgbClr val="333333"/>
                </a:solidFill>
                <a:latin typeface="Courier New" pitchFamily="49" charset="0"/>
              </a:rPr>
              <a:t>#include "mpi.h" </a:t>
            </a:r>
          </a:p>
          <a:p>
            <a:pPr eaLnBrk="1" hangingPunct="1"/>
            <a:endParaRPr lang="en-US" sz="800">
              <a:solidFill>
                <a:srgbClr val="333333"/>
              </a:solidFill>
              <a:latin typeface="Courier New" pitchFamily="49" charset="0"/>
            </a:endParaRPr>
          </a:p>
          <a:p>
            <a:pPr eaLnBrk="1" hangingPunct="1"/>
            <a:r>
              <a:rPr lang="en-US" sz="800">
                <a:solidFill>
                  <a:srgbClr val="333333"/>
                </a:solidFill>
                <a:latin typeface="Courier New" pitchFamily="49" charset="0"/>
              </a:rPr>
              <a:t>main(int argc, char** argv){ </a:t>
            </a:r>
          </a:p>
          <a:p>
            <a:pPr eaLnBrk="1" hangingPunct="1"/>
            <a:r>
              <a:rPr lang="en-US" sz="800">
                <a:solidFill>
                  <a:srgbClr val="333333"/>
                </a:solidFill>
                <a:latin typeface="Courier New" pitchFamily="49" charset="0"/>
              </a:rPr>
              <a:t>   int my_PE_num; </a:t>
            </a:r>
          </a:p>
          <a:p>
            <a:pPr eaLnBrk="1" hangingPunct="1"/>
            <a:r>
              <a:rPr lang="en-US" sz="800">
                <a:solidFill>
                  <a:srgbClr val="333333"/>
                </a:solidFill>
                <a:latin typeface="Courier New" pitchFamily="49" charset="0"/>
              </a:rPr>
              <a:t>   MPI_Init(&amp;argc, &amp;argv); </a:t>
            </a:r>
          </a:p>
          <a:p>
            <a:pPr eaLnBrk="1" hangingPunct="1"/>
            <a:r>
              <a:rPr lang="en-US" sz="800">
                <a:solidFill>
                  <a:srgbClr val="333333"/>
                </a:solidFill>
                <a:latin typeface="Courier New" pitchFamily="49" charset="0"/>
              </a:rPr>
              <a:t>   MPI_Comm_rank(MPI_COMM_WORLD, &amp;my_PE_num); </a:t>
            </a:r>
          </a:p>
          <a:p>
            <a:pPr eaLnBrk="1" hangingPunct="1"/>
            <a:r>
              <a:rPr lang="en-US" sz="800">
                <a:solidFill>
                  <a:srgbClr val="333333"/>
                </a:solidFill>
                <a:latin typeface="Courier New" pitchFamily="49" charset="0"/>
              </a:rPr>
              <a:t>   printf("Hello from %d.\n", my_PE_num); </a:t>
            </a:r>
          </a:p>
          <a:p>
            <a:pPr eaLnBrk="1" hangingPunct="1"/>
            <a:r>
              <a:rPr lang="en-US" sz="800">
                <a:solidFill>
                  <a:srgbClr val="333333"/>
                </a:solidFill>
                <a:latin typeface="Courier New" pitchFamily="49" charset="0"/>
              </a:rPr>
              <a:t>   MPI_Finalize(); </a:t>
            </a:r>
          </a:p>
          <a:p>
            <a:pPr eaLnBrk="1" hangingPunct="1"/>
            <a:r>
              <a:rPr lang="en-US" sz="800">
                <a:solidFill>
                  <a:srgbClr val="333333"/>
                </a:solidFill>
                <a:latin typeface="Courier New" pitchFamily="49" charset="0"/>
              </a:rPr>
              <a:t>} </a:t>
            </a:r>
          </a:p>
          <a:p>
            <a:pPr eaLnBrk="1" hangingPunct="1"/>
            <a:endParaRPr lang="en-US" sz="800">
              <a:latin typeface="Courier New" pitchFamily="49" charset="0"/>
            </a:endParaRPr>
          </a:p>
        </p:txBody>
      </p:sp>
      <p:sp>
        <p:nvSpPr>
          <p:cNvPr id="14" name="Text Box 10"/>
          <p:cNvSpPr txBox="1">
            <a:spLocks noChangeArrowheads="1"/>
          </p:cNvSpPr>
          <p:nvPr/>
        </p:nvSpPr>
        <p:spPr bwMode="auto">
          <a:xfrm>
            <a:off x="1558835" y="2146662"/>
            <a:ext cx="3048000" cy="14747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a:solidFill>
                  <a:srgbClr val="333333"/>
                </a:solidFill>
                <a:latin typeface="Courier New" pitchFamily="49" charset="0"/>
              </a:rPr>
              <a:t>#include &lt;stdio.h&gt; </a:t>
            </a:r>
          </a:p>
          <a:p>
            <a:pPr eaLnBrk="1" hangingPunct="1"/>
            <a:r>
              <a:rPr lang="en-US" sz="800">
                <a:solidFill>
                  <a:srgbClr val="333333"/>
                </a:solidFill>
                <a:latin typeface="Courier New" pitchFamily="49" charset="0"/>
              </a:rPr>
              <a:t>#include "mpi.h" </a:t>
            </a:r>
          </a:p>
          <a:p>
            <a:pPr eaLnBrk="1" hangingPunct="1"/>
            <a:endParaRPr lang="en-US" sz="800">
              <a:solidFill>
                <a:srgbClr val="333333"/>
              </a:solidFill>
              <a:latin typeface="Courier New" pitchFamily="49" charset="0"/>
            </a:endParaRPr>
          </a:p>
          <a:p>
            <a:pPr eaLnBrk="1" hangingPunct="1"/>
            <a:r>
              <a:rPr lang="en-US" sz="800">
                <a:solidFill>
                  <a:srgbClr val="333333"/>
                </a:solidFill>
                <a:latin typeface="Courier New" pitchFamily="49" charset="0"/>
              </a:rPr>
              <a:t>main(int argc, char** argv){ </a:t>
            </a:r>
          </a:p>
          <a:p>
            <a:pPr eaLnBrk="1" hangingPunct="1"/>
            <a:r>
              <a:rPr lang="en-US" sz="800">
                <a:solidFill>
                  <a:srgbClr val="333333"/>
                </a:solidFill>
                <a:latin typeface="Courier New" pitchFamily="49" charset="0"/>
              </a:rPr>
              <a:t>   int my_PE_num; </a:t>
            </a:r>
          </a:p>
          <a:p>
            <a:pPr eaLnBrk="1" hangingPunct="1"/>
            <a:r>
              <a:rPr lang="en-US" sz="800">
                <a:solidFill>
                  <a:srgbClr val="333333"/>
                </a:solidFill>
                <a:latin typeface="Courier New" pitchFamily="49" charset="0"/>
              </a:rPr>
              <a:t>   MPI_Init(&amp;argc, &amp;argv); </a:t>
            </a:r>
          </a:p>
          <a:p>
            <a:pPr eaLnBrk="1" hangingPunct="1"/>
            <a:r>
              <a:rPr lang="en-US" sz="800">
                <a:solidFill>
                  <a:srgbClr val="333333"/>
                </a:solidFill>
                <a:latin typeface="Courier New" pitchFamily="49" charset="0"/>
              </a:rPr>
              <a:t>   MPI_Comm_rank(MPI_COMM_WORLD, &amp;my_PE_num); </a:t>
            </a:r>
          </a:p>
          <a:p>
            <a:pPr eaLnBrk="1" hangingPunct="1"/>
            <a:r>
              <a:rPr lang="en-US" sz="800">
                <a:solidFill>
                  <a:srgbClr val="333333"/>
                </a:solidFill>
                <a:latin typeface="Courier New" pitchFamily="49" charset="0"/>
              </a:rPr>
              <a:t>   printf("Hello from %d.\n", my_PE_num); </a:t>
            </a:r>
          </a:p>
          <a:p>
            <a:pPr eaLnBrk="1" hangingPunct="1"/>
            <a:r>
              <a:rPr lang="en-US" sz="800">
                <a:solidFill>
                  <a:srgbClr val="333333"/>
                </a:solidFill>
                <a:latin typeface="Courier New" pitchFamily="49" charset="0"/>
              </a:rPr>
              <a:t>   MPI_Finalize(); </a:t>
            </a:r>
          </a:p>
          <a:p>
            <a:pPr eaLnBrk="1" hangingPunct="1"/>
            <a:r>
              <a:rPr lang="en-US" sz="800">
                <a:solidFill>
                  <a:srgbClr val="333333"/>
                </a:solidFill>
                <a:latin typeface="Courier New" pitchFamily="49" charset="0"/>
              </a:rPr>
              <a:t>} </a:t>
            </a:r>
          </a:p>
          <a:p>
            <a:pPr eaLnBrk="1" hangingPunct="1"/>
            <a:endParaRPr lang="en-US" sz="800">
              <a:latin typeface="Courier New" pitchFamily="49" charset="0"/>
            </a:endParaRPr>
          </a:p>
        </p:txBody>
      </p:sp>
      <p:sp>
        <p:nvSpPr>
          <p:cNvPr id="15" name="Text Box 11"/>
          <p:cNvSpPr txBox="1">
            <a:spLocks noChangeArrowheads="1"/>
          </p:cNvSpPr>
          <p:nvPr/>
        </p:nvSpPr>
        <p:spPr bwMode="auto">
          <a:xfrm>
            <a:off x="1558835" y="622662"/>
            <a:ext cx="3048000" cy="14747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800">
                <a:solidFill>
                  <a:srgbClr val="333333"/>
                </a:solidFill>
                <a:latin typeface="Courier New" pitchFamily="49" charset="0"/>
              </a:rPr>
              <a:t>#include &lt;stdio.h&gt; </a:t>
            </a:r>
          </a:p>
          <a:p>
            <a:pPr eaLnBrk="1" hangingPunct="1"/>
            <a:r>
              <a:rPr lang="en-US" sz="800">
                <a:solidFill>
                  <a:srgbClr val="333333"/>
                </a:solidFill>
                <a:latin typeface="Courier New" pitchFamily="49" charset="0"/>
              </a:rPr>
              <a:t>#include "mpi.h" </a:t>
            </a:r>
          </a:p>
          <a:p>
            <a:pPr eaLnBrk="1" hangingPunct="1"/>
            <a:endParaRPr lang="en-US" sz="800">
              <a:solidFill>
                <a:srgbClr val="333333"/>
              </a:solidFill>
              <a:latin typeface="Courier New" pitchFamily="49" charset="0"/>
            </a:endParaRPr>
          </a:p>
          <a:p>
            <a:pPr eaLnBrk="1" hangingPunct="1"/>
            <a:r>
              <a:rPr lang="en-US" sz="800">
                <a:solidFill>
                  <a:srgbClr val="333333"/>
                </a:solidFill>
                <a:latin typeface="Courier New" pitchFamily="49" charset="0"/>
              </a:rPr>
              <a:t>main(int argc, char** argv){ </a:t>
            </a:r>
          </a:p>
          <a:p>
            <a:pPr eaLnBrk="1" hangingPunct="1"/>
            <a:r>
              <a:rPr lang="en-US" sz="800">
                <a:solidFill>
                  <a:srgbClr val="333333"/>
                </a:solidFill>
                <a:latin typeface="Courier New" pitchFamily="49" charset="0"/>
              </a:rPr>
              <a:t>   int my_PE_num; </a:t>
            </a:r>
          </a:p>
          <a:p>
            <a:pPr eaLnBrk="1" hangingPunct="1"/>
            <a:r>
              <a:rPr lang="en-US" sz="800">
                <a:solidFill>
                  <a:srgbClr val="333333"/>
                </a:solidFill>
                <a:latin typeface="Courier New" pitchFamily="49" charset="0"/>
              </a:rPr>
              <a:t>   MPI_Init(&amp;argc, &amp;argv); </a:t>
            </a:r>
          </a:p>
          <a:p>
            <a:pPr eaLnBrk="1" hangingPunct="1"/>
            <a:r>
              <a:rPr lang="en-US" sz="800">
                <a:solidFill>
                  <a:srgbClr val="333333"/>
                </a:solidFill>
                <a:latin typeface="Courier New" pitchFamily="49" charset="0"/>
              </a:rPr>
              <a:t>   MPI_Comm_rank(MPI_COMM_WORLD, &amp;my_PE_num); </a:t>
            </a:r>
          </a:p>
          <a:p>
            <a:pPr eaLnBrk="1" hangingPunct="1"/>
            <a:r>
              <a:rPr lang="en-US" sz="800">
                <a:solidFill>
                  <a:srgbClr val="333333"/>
                </a:solidFill>
                <a:latin typeface="Courier New" pitchFamily="49" charset="0"/>
              </a:rPr>
              <a:t>   printf("Hello from %d.\n", my_PE_num); </a:t>
            </a:r>
          </a:p>
          <a:p>
            <a:pPr eaLnBrk="1" hangingPunct="1"/>
            <a:r>
              <a:rPr lang="en-US" sz="800">
                <a:solidFill>
                  <a:srgbClr val="333333"/>
                </a:solidFill>
                <a:latin typeface="Courier New" pitchFamily="49" charset="0"/>
              </a:rPr>
              <a:t>   MPI_Finalize(); </a:t>
            </a:r>
          </a:p>
          <a:p>
            <a:pPr eaLnBrk="1" hangingPunct="1"/>
            <a:r>
              <a:rPr lang="en-US" sz="800">
                <a:solidFill>
                  <a:srgbClr val="333333"/>
                </a:solidFill>
                <a:latin typeface="Courier New" pitchFamily="49" charset="0"/>
              </a:rPr>
              <a:t>} </a:t>
            </a:r>
          </a:p>
          <a:p>
            <a:pPr eaLnBrk="1" hangingPunct="1"/>
            <a:endParaRPr lang="en-US" sz="800">
              <a:latin typeface="Courier New" pitchFamily="49" charset="0"/>
            </a:endParaRPr>
          </a:p>
        </p:txBody>
      </p:sp>
      <p:sp>
        <p:nvSpPr>
          <p:cNvPr id="16" name="Line 12"/>
          <p:cNvSpPr>
            <a:spLocks noChangeShapeType="1"/>
          </p:cNvSpPr>
          <p:nvPr/>
        </p:nvSpPr>
        <p:spPr bwMode="auto">
          <a:xfrm>
            <a:off x="4149635" y="1613262"/>
            <a:ext cx="914400" cy="2209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Line 14"/>
          <p:cNvSpPr>
            <a:spLocks noChangeShapeType="1"/>
          </p:cNvSpPr>
          <p:nvPr/>
        </p:nvSpPr>
        <p:spPr bwMode="auto">
          <a:xfrm>
            <a:off x="4149635" y="3137262"/>
            <a:ext cx="914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Line 15"/>
          <p:cNvSpPr>
            <a:spLocks noChangeShapeType="1"/>
          </p:cNvSpPr>
          <p:nvPr/>
        </p:nvSpPr>
        <p:spPr bwMode="auto">
          <a:xfrm flipV="1">
            <a:off x="4149635" y="3594462"/>
            <a:ext cx="9144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Line 16"/>
          <p:cNvSpPr>
            <a:spLocks noChangeShapeType="1"/>
          </p:cNvSpPr>
          <p:nvPr/>
        </p:nvSpPr>
        <p:spPr bwMode="auto">
          <a:xfrm flipV="1">
            <a:off x="4149635" y="3365862"/>
            <a:ext cx="914400" cy="2819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Line 17"/>
          <p:cNvSpPr>
            <a:spLocks noChangeShapeType="1"/>
          </p:cNvSpPr>
          <p:nvPr/>
        </p:nvSpPr>
        <p:spPr bwMode="auto">
          <a:xfrm flipH="1">
            <a:off x="5978435" y="1613262"/>
            <a:ext cx="1143000" cy="2438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 name="Line 18"/>
          <p:cNvSpPr>
            <a:spLocks noChangeShapeType="1"/>
          </p:cNvSpPr>
          <p:nvPr/>
        </p:nvSpPr>
        <p:spPr bwMode="auto">
          <a:xfrm flipH="1">
            <a:off x="5978435" y="3137262"/>
            <a:ext cx="11430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 name="Line 19"/>
          <p:cNvSpPr>
            <a:spLocks noChangeShapeType="1"/>
          </p:cNvSpPr>
          <p:nvPr/>
        </p:nvSpPr>
        <p:spPr bwMode="auto">
          <a:xfrm flipH="1" flipV="1">
            <a:off x="6054635" y="3975462"/>
            <a:ext cx="10668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 name="Line 20"/>
          <p:cNvSpPr>
            <a:spLocks noChangeShapeType="1"/>
          </p:cNvSpPr>
          <p:nvPr/>
        </p:nvSpPr>
        <p:spPr bwMode="auto">
          <a:xfrm flipH="1" flipV="1">
            <a:off x="5978435" y="3746862"/>
            <a:ext cx="1143000" cy="2514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503542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txBox="1">
            <a:spLocks noChangeArrowheads="1"/>
          </p:cNvSpPr>
          <p:nvPr/>
        </p:nvSpPr>
        <p:spPr>
          <a:xfrm>
            <a:off x="2181497" y="165463"/>
            <a:ext cx="7772400" cy="60960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smtClean="0"/>
              <a:t>Why Use MPI?</a:t>
            </a:r>
            <a:endParaRPr lang="en-US" sz="4000" dirty="0" smtClean="0"/>
          </a:p>
        </p:txBody>
      </p:sp>
      <p:sp>
        <p:nvSpPr>
          <p:cNvPr id="25" name="Rectangle 3"/>
          <p:cNvSpPr txBox="1">
            <a:spLocks noChangeArrowheads="1"/>
          </p:cNvSpPr>
          <p:nvPr/>
        </p:nvSpPr>
        <p:spPr>
          <a:xfrm>
            <a:off x="165463" y="851263"/>
            <a:ext cx="11922034" cy="609600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buFontTx/>
              <a:buNone/>
            </a:pPr>
            <a:endParaRPr lang="en-US" b="1" dirty="0" smtClean="0"/>
          </a:p>
          <a:p>
            <a:pPr>
              <a:lnSpc>
                <a:spcPct val="80000"/>
              </a:lnSpc>
            </a:pPr>
            <a:r>
              <a:rPr lang="en-US" b="1" dirty="0" smtClean="0"/>
              <a:t> Has been around a longtime (~20 years </a:t>
            </a:r>
            <a:r>
              <a:rPr lang="en-US" b="1" dirty="0" err="1" smtClean="0"/>
              <a:t>inc.</a:t>
            </a:r>
            <a:r>
              <a:rPr lang="en-US" b="1" dirty="0" smtClean="0"/>
              <a:t> PVM)</a:t>
            </a:r>
          </a:p>
          <a:p>
            <a:pPr>
              <a:lnSpc>
                <a:spcPct val="80000"/>
              </a:lnSpc>
            </a:pPr>
            <a:r>
              <a:rPr lang="en-US" b="1" dirty="0" smtClean="0"/>
              <a:t> Dominant</a:t>
            </a:r>
          </a:p>
          <a:p>
            <a:pPr>
              <a:lnSpc>
                <a:spcPct val="80000"/>
              </a:lnSpc>
            </a:pPr>
            <a:r>
              <a:rPr lang="en-US" b="1" dirty="0" smtClean="0"/>
              <a:t> Will be around a longtime (on all new platforms/roadmaps)</a:t>
            </a:r>
          </a:p>
          <a:p>
            <a:pPr>
              <a:lnSpc>
                <a:spcPct val="80000"/>
              </a:lnSpc>
            </a:pPr>
            <a:r>
              <a:rPr lang="en-US" b="1" dirty="0" smtClean="0"/>
              <a:t> Lots of libraries</a:t>
            </a:r>
          </a:p>
          <a:p>
            <a:pPr>
              <a:lnSpc>
                <a:spcPct val="80000"/>
              </a:lnSpc>
            </a:pPr>
            <a:r>
              <a:rPr lang="en-US" b="1" dirty="0" smtClean="0"/>
              <a:t> Lots of algorithms</a:t>
            </a:r>
          </a:p>
          <a:p>
            <a:pPr>
              <a:lnSpc>
                <a:spcPct val="80000"/>
              </a:lnSpc>
            </a:pPr>
            <a:r>
              <a:rPr lang="en-US" b="1" dirty="0" smtClean="0"/>
              <a:t> Very scalable (100K+ cores right now)</a:t>
            </a:r>
          </a:p>
          <a:p>
            <a:pPr>
              <a:lnSpc>
                <a:spcPct val="80000"/>
              </a:lnSpc>
            </a:pPr>
            <a:r>
              <a:rPr lang="en-US" b="1" dirty="0" smtClean="0"/>
              <a:t> Portable</a:t>
            </a:r>
          </a:p>
          <a:p>
            <a:pPr>
              <a:lnSpc>
                <a:spcPct val="80000"/>
              </a:lnSpc>
            </a:pPr>
            <a:r>
              <a:rPr lang="en-US" b="1" dirty="0" smtClean="0"/>
              <a:t> Works with hybrid models</a:t>
            </a:r>
          </a:p>
          <a:p>
            <a:pPr>
              <a:lnSpc>
                <a:spcPct val="80000"/>
              </a:lnSpc>
            </a:pPr>
            <a:r>
              <a:rPr lang="en-US" b="1" dirty="0" smtClean="0">
                <a:solidFill>
                  <a:srgbClr val="FF0000"/>
                </a:solidFill>
              </a:rPr>
              <a:t> Explicit parallel routines force the programmer to address parallelization from the beginning, not as an afterthought</a:t>
            </a:r>
          </a:p>
          <a:p>
            <a:pPr marL="457200" lvl="3">
              <a:lnSpc>
                <a:spcPct val="80000"/>
              </a:lnSpc>
            </a:pPr>
            <a:r>
              <a:rPr lang="en-US" b="1" dirty="0" smtClean="0"/>
              <a:t> </a:t>
            </a:r>
            <a:r>
              <a:rPr lang="en-US" sz="2400" b="1" dirty="0" smtClean="0"/>
              <a:t>Automatic parallelization has been “a few years away” for the past 20 years.</a:t>
            </a:r>
          </a:p>
          <a:p>
            <a:pPr>
              <a:lnSpc>
                <a:spcPct val="80000"/>
              </a:lnSpc>
            </a:pPr>
            <a:endParaRPr lang="en-US" b="1" dirty="0" smtClean="0"/>
          </a:p>
          <a:p>
            <a:pPr>
              <a:lnSpc>
                <a:spcPct val="80000"/>
              </a:lnSpc>
            </a:pPr>
            <a:r>
              <a:rPr lang="en-US" b="1" dirty="0" smtClean="0"/>
              <a:t> Therefore:</a:t>
            </a:r>
          </a:p>
          <a:p>
            <a:pPr lvl="1">
              <a:lnSpc>
                <a:spcPct val="80000"/>
              </a:lnSpc>
            </a:pPr>
            <a:r>
              <a:rPr lang="en-US" b="1" dirty="0" smtClean="0"/>
              <a:t>A good long term learning investment</a:t>
            </a:r>
          </a:p>
          <a:p>
            <a:pPr lvl="1">
              <a:lnSpc>
                <a:spcPct val="80000"/>
              </a:lnSpc>
            </a:pPr>
            <a:r>
              <a:rPr lang="en-US" b="1" dirty="0" smtClean="0"/>
              <a:t>Good/possible to understand whether you are coder or a manager</a:t>
            </a:r>
          </a:p>
          <a:p>
            <a:pPr lvl="1">
              <a:lnSpc>
                <a:spcPct val="80000"/>
              </a:lnSpc>
              <a:buFontTx/>
              <a:buNone/>
            </a:pPr>
            <a:endParaRPr lang="en-US" b="1" dirty="0" smtClean="0"/>
          </a:p>
        </p:txBody>
      </p:sp>
    </p:spTree>
    <p:extLst>
      <p:ext uri="{BB962C8B-B14F-4D97-AF65-F5344CB8AC3E}">
        <p14:creationId xmlns:p14="http://schemas.microsoft.com/office/powerpoint/2010/main" val="1550832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448560" y="67188"/>
            <a:ext cx="7193280" cy="6510264"/>
          </a:xfrm>
          <a:prstGeom prst="rect">
            <a:avLst/>
          </a:prstGeom>
        </p:spPr>
      </p:pic>
      <p:sp>
        <p:nvSpPr>
          <p:cNvPr id="6" name="TextBox 5"/>
          <p:cNvSpPr txBox="1"/>
          <p:nvPr/>
        </p:nvSpPr>
        <p:spPr>
          <a:xfrm>
            <a:off x="802640" y="3322320"/>
            <a:ext cx="558166" cy="369332"/>
          </a:xfrm>
          <a:prstGeom prst="rect">
            <a:avLst/>
          </a:prstGeom>
          <a:noFill/>
        </p:spPr>
        <p:txBody>
          <a:bodyPr wrap="none" rtlCol="0">
            <a:spAutoFit/>
          </a:bodyPr>
          <a:lstStyle/>
          <a:p>
            <a:r>
              <a:rPr lang="en-US" dirty="0" smtClean="0"/>
              <a:t>MPI</a:t>
            </a:r>
            <a:endParaRPr lang="en-US" dirty="0"/>
          </a:p>
        </p:txBody>
      </p:sp>
    </p:spTree>
    <p:extLst>
      <p:ext uri="{BB962C8B-B14F-4D97-AF65-F5344CB8AC3E}">
        <p14:creationId xmlns:p14="http://schemas.microsoft.com/office/powerpoint/2010/main" val="13109685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03120" y="191589"/>
            <a:ext cx="7772400" cy="4963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smtClean="0"/>
              <a:t>Introduction to MPI</a:t>
            </a:r>
          </a:p>
        </p:txBody>
      </p:sp>
      <p:sp>
        <p:nvSpPr>
          <p:cNvPr id="5" name="Rectangle 3"/>
          <p:cNvSpPr txBox="1">
            <a:spLocks noChangeArrowheads="1"/>
          </p:cNvSpPr>
          <p:nvPr/>
        </p:nvSpPr>
        <p:spPr>
          <a:xfrm>
            <a:off x="148044" y="748937"/>
            <a:ext cx="11861075" cy="602633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buFontTx/>
              <a:buNone/>
            </a:pPr>
            <a:r>
              <a:rPr lang="en-US" sz="2000" dirty="0" smtClean="0">
                <a:solidFill>
                  <a:srgbClr val="333333"/>
                </a:solidFill>
              </a:rPr>
              <a:t>What is MPI? </a:t>
            </a:r>
            <a:r>
              <a:rPr lang="en-US" sz="2000" dirty="0" smtClean="0">
                <a:solidFill>
                  <a:srgbClr val="333333"/>
                </a:solidFill>
                <a:cs typeface="Arial" charset="0"/>
              </a:rPr>
              <a:t>The Message-Passing Interface Standard(MPI) is a </a:t>
            </a:r>
            <a:r>
              <a:rPr lang="en-US" sz="2000" dirty="0" smtClean="0">
                <a:solidFill>
                  <a:srgbClr val="FF0000"/>
                </a:solidFill>
                <a:cs typeface="Arial" charset="0"/>
              </a:rPr>
              <a:t>library</a:t>
            </a:r>
            <a:r>
              <a:rPr lang="en-US" sz="2000" dirty="0" smtClean="0">
                <a:solidFill>
                  <a:srgbClr val="333333"/>
                </a:solidFill>
                <a:cs typeface="Arial" charset="0"/>
              </a:rPr>
              <a:t> that allows you to do problems in parallel using message-passing to communicate between processes. </a:t>
            </a:r>
          </a:p>
          <a:p>
            <a:pPr>
              <a:lnSpc>
                <a:spcPct val="80000"/>
              </a:lnSpc>
              <a:buFontTx/>
              <a:buNone/>
            </a:pPr>
            <a:endParaRPr lang="en-US" sz="2000" dirty="0" smtClean="0">
              <a:solidFill>
                <a:srgbClr val="333333"/>
              </a:solidFill>
              <a:cs typeface="Arial" charset="0"/>
            </a:endParaRPr>
          </a:p>
          <a:p>
            <a:pPr>
              <a:lnSpc>
                <a:spcPct val="80000"/>
              </a:lnSpc>
            </a:pPr>
            <a:r>
              <a:rPr lang="en-US" sz="2000" b="1" dirty="0" smtClean="0">
                <a:solidFill>
                  <a:srgbClr val="333333"/>
                </a:solidFill>
              </a:rPr>
              <a:t> Library</a:t>
            </a:r>
            <a:r>
              <a:rPr lang="en-US" sz="2000" dirty="0" smtClean="0">
                <a:solidFill>
                  <a:srgbClr val="333333"/>
                </a:solidFill>
              </a:rPr>
              <a:t/>
            </a:r>
            <a:br>
              <a:rPr lang="en-US" sz="2000" dirty="0" smtClean="0">
                <a:solidFill>
                  <a:srgbClr val="333333"/>
                </a:solidFill>
              </a:rPr>
            </a:br>
            <a:r>
              <a:rPr lang="en-US" sz="2000" dirty="0" smtClean="0">
                <a:solidFill>
                  <a:srgbClr val="333333"/>
                </a:solidFill>
              </a:rPr>
              <a:t>It is not a language (like FORTRAN 90, UPC or HPF), or even an extension to a language. Instead, it is a library that your native, standard, serial compiler (f77, f90, cc, CC) uses.</a:t>
            </a:r>
          </a:p>
          <a:p>
            <a:pPr>
              <a:lnSpc>
                <a:spcPct val="80000"/>
              </a:lnSpc>
              <a:buFontTx/>
              <a:buNone/>
            </a:pPr>
            <a:r>
              <a:rPr lang="en-US" sz="2000" dirty="0" smtClean="0">
                <a:solidFill>
                  <a:srgbClr val="333333"/>
                </a:solidFill>
              </a:rPr>
              <a:t> </a:t>
            </a:r>
            <a:endParaRPr lang="en-US" sz="2000" dirty="0" smtClean="0">
              <a:solidFill>
                <a:srgbClr val="333333"/>
              </a:solidFill>
              <a:cs typeface="Arial" charset="0"/>
            </a:endParaRPr>
          </a:p>
          <a:p>
            <a:pPr>
              <a:lnSpc>
                <a:spcPct val="80000"/>
              </a:lnSpc>
            </a:pPr>
            <a:r>
              <a:rPr lang="en-US" sz="2000" b="1" dirty="0" smtClean="0">
                <a:solidFill>
                  <a:srgbClr val="333333"/>
                </a:solidFill>
              </a:rPr>
              <a:t> Message Passing</a:t>
            </a:r>
            <a:r>
              <a:rPr lang="en-US" sz="2000" dirty="0" smtClean="0">
                <a:solidFill>
                  <a:srgbClr val="333333"/>
                </a:solidFill>
              </a:rPr>
              <a:t/>
            </a:r>
            <a:br>
              <a:rPr lang="en-US" sz="2000" dirty="0" smtClean="0">
                <a:solidFill>
                  <a:srgbClr val="333333"/>
                </a:solidFill>
              </a:rPr>
            </a:br>
            <a:r>
              <a:rPr lang="en-US" sz="2000" dirty="0" smtClean="0">
                <a:solidFill>
                  <a:srgbClr val="333333"/>
                </a:solidFill>
              </a:rPr>
              <a:t>Message passing is sometimes referred to as a paradigm itself. But it is really just a method of passing data between </a:t>
            </a:r>
            <a:r>
              <a:rPr lang="en-US" sz="2000" dirty="0" smtClean="0">
                <a:solidFill>
                  <a:srgbClr val="FFC000"/>
                </a:solidFill>
              </a:rPr>
              <a:t>processes</a:t>
            </a:r>
            <a:r>
              <a:rPr lang="en-US" sz="2000" dirty="0" smtClean="0">
                <a:solidFill>
                  <a:srgbClr val="333333"/>
                </a:solidFill>
              </a:rPr>
              <a:t> that is flexible enough to implement most paradigms (Data Parallel, Work Sharing, etc.) with it.  </a:t>
            </a:r>
            <a:r>
              <a:rPr lang="en-US" sz="2000" dirty="0" smtClean="0">
                <a:solidFill>
                  <a:srgbClr val="FF0000"/>
                </a:solidFill>
              </a:rPr>
              <a:t>It can be defined as having independent processors, with no shared data, communicate through subroutine calls.</a:t>
            </a:r>
            <a:endParaRPr lang="en-US" sz="2000" dirty="0" smtClean="0">
              <a:solidFill>
                <a:srgbClr val="333333"/>
              </a:solidFill>
              <a:cs typeface="Arial" charset="0"/>
            </a:endParaRPr>
          </a:p>
          <a:p>
            <a:pPr>
              <a:lnSpc>
                <a:spcPct val="80000"/>
              </a:lnSpc>
            </a:pPr>
            <a:r>
              <a:rPr lang="en-US" sz="2000" b="1" dirty="0" smtClean="0">
                <a:solidFill>
                  <a:srgbClr val="333333"/>
                </a:solidFill>
              </a:rPr>
              <a:t> Communicate</a:t>
            </a:r>
            <a:br>
              <a:rPr lang="en-US" sz="2000" b="1" dirty="0" smtClean="0">
                <a:solidFill>
                  <a:srgbClr val="333333"/>
                </a:solidFill>
              </a:rPr>
            </a:br>
            <a:r>
              <a:rPr lang="en-US" sz="2000" dirty="0" smtClean="0">
                <a:solidFill>
                  <a:srgbClr val="333333"/>
                </a:solidFill>
              </a:rPr>
              <a:t>This communication may be via a dedicated MPP torus network, or merely an office LAN. To the MPI programmer, it looks much the same (agnostic). </a:t>
            </a:r>
          </a:p>
          <a:p>
            <a:pPr>
              <a:lnSpc>
                <a:spcPct val="80000"/>
              </a:lnSpc>
              <a:buFontTx/>
              <a:buNone/>
            </a:pPr>
            <a:endParaRPr lang="en-US" sz="2000" dirty="0" smtClean="0">
              <a:solidFill>
                <a:srgbClr val="333333"/>
              </a:solidFill>
              <a:cs typeface="Arial" charset="0"/>
            </a:endParaRPr>
          </a:p>
          <a:p>
            <a:pPr>
              <a:lnSpc>
                <a:spcPct val="80000"/>
              </a:lnSpc>
            </a:pPr>
            <a:r>
              <a:rPr lang="en-US" sz="2000" b="1" dirty="0" smtClean="0">
                <a:solidFill>
                  <a:srgbClr val="FF0000"/>
                </a:solidFill>
              </a:rPr>
              <a:t> MPI Processes</a:t>
            </a:r>
            <a:r>
              <a:rPr lang="en-US" sz="2000" dirty="0" smtClean="0">
                <a:solidFill>
                  <a:srgbClr val="333333"/>
                </a:solidFill>
              </a:rPr>
              <a:t/>
            </a:r>
            <a:br>
              <a:rPr lang="en-US" sz="2000" dirty="0" smtClean="0">
                <a:solidFill>
                  <a:srgbClr val="333333"/>
                </a:solidFill>
              </a:rPr>
            </a:br>
            <a:r>
              <a:rPr lang="en-US" sz="2000" dirty="0" smtClean="0">
                <a:solidFill>
                  <a:srgbClr val="333333"/>
                </a:solidFill>
              </a:rPr>
              <a:t>These can be 4000 PEs on </a:t>
            </a:r>
            <a:r>
              <a:rPr lang="en-US" sz="2000" dirty="0" err="1" smtClean="0">
                <a:solidFill>
                  <a:srgbClr val="333333"/>
                </a:solidFill>
              </a:rPr>
              <a:t>BigBen</a:t>
            </a:r>
            <a:r>
              <a:rPr lang="en-US" sz="2000" dirty="0" smtClean="0">
                <a:solidFill>
                  <a:srgbClr val="333333"/>
                </a:solidFill>
              </a:rPr>
              <a:t>, or 4 processes on a single workstation. In most cases, MPI processes are mapped to PE (Processing Element, such as a CPU) (exception: hyper threading; logical processes)</a:t>
            </a:r>
            <a:endParaRPr lang="en-US" sz="2000" dirty="0" smtClean="0"/>
          </a:p>
        </p:txBody>
      </p:sp>
    </p:spTree>
    <p:extLst>
      <p:ext uri="{BB962C8B-B14F-4D97-AF65-F5344CB8AC3E}">
        <p14:creationId xmlns:p14="http://schemas.microsoft.com/office/powerpoint/2010/main" val="3786331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791788" y="143691"/>
            <a:ext cx="7772400" cy="561703"/>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smtClean="0"/>
              <a:t>Basic MPI</a:t>
            </a:r>
          </a:p>
        </p:txBody>
      </p:sp>
      <p:sp>
        <p:nvSpPr>
          <p:cNvPr id="7" name="Rectangle 3"/>
          <p:cNvSpPr txBox="1">
            <a:spLocks noChangeArrowheads="1"/>
          </p:cNvSpPr>
          <p:nvPr/>
        </p:nvSpPr>
        <p:spPr>
          <a:xfrm>
            <a:off x="374469" y="981891"/>
            <a:ext cx="11329851" cy="55626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Tx/>
              <a:buNone/>
            </a:pPr>
            <a:r>
              <a:rPr lang="en-US" b="1" dirty="0" smtClean="0">
                <a:solidFill>
                  <a:srgbClr val="333333"/>
                </a:solidFill>
              </a:rPr>
              <a:t>In order to do parallel programming, you require some basic functionality, namely, the ability to: </a:t>
            </a:r>
          </a:p>
          <a:p>
            <a:pPr>
              <a:buFontTx/>
              <a:buNone/>
            </a:pPr>
            <a:endParaRPr lang="en-US" b="1" dirty="0" smtClean="0">
              <a:solidFill>
                <a:srgbClr val="333333"/>
              </a:solidFill>
              <a:cs typeface="Arial" charset="0"/>
            </a:endParaRPr>
          </a:p>
          <a:p>
            <a:pPr lvl="1"/>
            <a:r>
              <a:rPr lang="en-US" b="1" dirty="0" smtClean="0">
                <a:solidFill>
                  <a:srgbClr val="FF0000"/>
                </a:solidFill>
              </a:rPr>
              <a:t>Start Processes </a:t>
            </a:r>
            <a:endParaRPr lang="en-US" b="1" dirty="0" smtClean="0">
              <a:solidFill>
                <a:srgbClr val="FF0000"/>
              </a:solidFill>
              <a:cs typeface="Arial" charset="0"/>
            </a:endParaRPr>
          </a:p>
          <a:p>
            <a:pPr lvl="1"/>
            <a:r>
              <a:rPr lang="en-US" b="1" dirty="0" smtClean="0">
                <a:solidFill>
                  <a:srgbClr val="FF0000"/>
                </a:solidFill>
              </a:rPr>
              <a:t>Send Messages </a:t>
            </a:r>
            <a:endParaRPr lang="en-US" b="1" dirty="0" smtClean="0">
              <a:solidFill>
                <a:srgbClr val="FF0000"/>
              </a:solidFill>
              <a:cs typeface="Arial" charset="0"/>
            </a:endParaRPr>
          </a:p>
          <a:p>
            <a:pPr lvl="1"/>
            <a:r>
              <a:rPr lang="en-US" b="1" dirty="0" smtClean="0">
                <a:solidFill>
                  <a:srgbClr val="FF0000"/>
                </a:solidFill>
              </a:rPr>
              <a:t>Receive Messages </a:t>
            </a:r>
            <a:endParaRPr lang="en-US" b="1" dirty="0" smtClean="0">
              <a:solidFill>
                <a:srgbClr val="FF0000"/>
              </a:solidFill>
              <a:cs typeface="Arial" charset="0"/>
            </a:endParaRPr>
          </a:p>
          <a:p>
            <a:pPr lvl="1"/>
            <a:r>
              <a:rPr lang="en-US" b="1" dirty="0" smtClean="0">
                <a:solidFill>
                  <a:srgbClr val="FF0000"/>
                </a:solidFill>
              </a:rPr>
              <a:t>Synchronize </a:t>
            </a:r>
          </a:p>
          <a:p>
            <a:endParaRPr lang="en-US" b="1" dirty="0" smtClean="0">
              <a:solidFill>
                <a:srgbClr val="333333"/>
              </a:solidFill>
            </a:endParaRPr>
          </a:p>
          <a:p>
            <a:pPr>
              <a:buFontTx/>
              <a:buNone/>
            </a:pPr>
            <a:r>
              <a:rPr lang="en-US" b="1" dirty="0" smtClean="0">
                <a:solidFill>
                  <a:srgbClr val="333333"/>
                </a:solidFill>
                <a:cs typeface="Arial" charset="0"/>
              </a:rPr>
              <a:t>With these four capabilities, you can construct any program. We will look at the basic versions of the MPI routines that implement this. Of course, MPI offers over 125 functions. Many of these are more convenient and efficient for certain tasks. However, with what we learn here, we will be able to implement just about any algorithm. Moreover, the vast majority of MPI codes are built using primarily these routines.</a:t>
            </a:r>
            <a:endParaRPr lang="en-US" b="1" dirty="0" smtClean="0"/>
          </a:p>
        </p:txBody>
      </p:sp>
    </p:spTree>
    <p:extLst>
      <p:ext uri="{BB962C8B-B14F-4D97-AF65-F5344CB8AC3E}">
        <p14:creationId xmlns:p14="http://schemas.microsoft.com/office/powerpoint/2010/main" val="1883815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57549" y="283029"/>
            <a:ext cx="7772400" cy="509451"/>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smtClean="0"/>
              <a:t>Hello World: Fortran Code</a:t>
            </a:r>
          </a:p>
        </p:txBody>
      </p:sp>
      <p:sp>
        <p:nvSpPr>
          <p:cNvPr id="5" name="Rectangle 3"/>
          <p:cNvSpPr txBox="1">
            <a:spLocks noChangeArrowheads="1"/>
          </p:cNvSpPr>
          <p:nvPr/>
        </p:nvSpPr>
        <p:spPr>
          <a:xfrm>
            <a:off x="1174569" y="1149532"/>
            <a:ext cx="9738359" cy="57084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Tx/>
              <a:buNone/>
            </a:pPr>
            <a:r>
              <a:rPr lang="en-US" dirty="0" smtClean="0">
                <a:solidFill>
                  <a:srgbClr val="333333"/>
                </a:solidFill>
              </a:rPr>
              <a:t>Here is the Fortran version:</a:t>
            </a:r>
          </a:p>
          <a:p>
            <a:pPr>
              <a:buFontTx/>
              <a:buNone/>
            </a:pPr>
            <a:r>
              <a:rPr lang="en-US" sz="4000" b="1" dirty="0" smtClean="0">
                <a:solidFill>
                  <a:srgbClr val="333333"/>
                </a:solidFill>
                <a:latin typeface="Lucida Console" pitchFamily="49" charset="0"/>
              </a:rPr>
              <a:t>	</a:t>
            </a:r>
            <a:r>
              <a:rPr lang="en-US" sz="2000" b="1" dirty="0" smtClean="0">
                <a:solidFill>
                  <a:srgbClr val="333333"/>
                </a:solidFill>
                <a:latin typeface="Lucida Console" pitchFamily="49" charset="0"/>
              </a:rPr>
              <a:t>program shifter </a:t>
            </a:r>
          </a:p>
          <a:p>
            <a:pPr>
              <a:buFontTx/>
              <a:buNone/>
            </a:pPr>
            <a:r>
              <a:rPr lang="en-US" sz="2000" b="1" dirty="0" smtClean="0">
                <a:solidFill>
                  <a:srgbClr val="333333"/>
                </a:solidFill>
                <a:latin typeface="Lucida Console" pitchFamily="49" charset="0"/>
              </a:rPr>
              <a:t>   	include '</a:t>
            </a:r>
            <a:r>
              <a:rPr lang="en-US" sz="2000" b="1" dirty="0" err="1" smtClean="0">
                <a:solidFill>
                  <a:srgbClr val="333333"/>
                </a:solidFill>
                <a:latin typeface="Lucida Console" pitchFamily="49" charset="0"/>
              </a:rPr>
              <a:t>mpif.h</a:t>
            </a:r>
            <a:r>
              <a:rPr lang="en-US" sz="2000" b="1" dirty="0" smtClean="0">
                <a:solidFill>
                  <a:srgbClr val="333333"/>
                </a:solidFill>
                <a:latin typeface="Lucida Console" pitchFamily="49" charset="0"/>
              </a:rPr>
              <a:t>' </a:t>
            </a:r>
          </a:p>
          <a:p>
            <a:pPr>
              <a:buFontTx/>
              <a:buNone/>
            </a:pPr>
            <a:endParaRPr lang="en-US" sz="2000" b="1" dirty="0" smtClean="0">
              <a:solidFill>
                <a:srgbClr val="333333"/>
              </a:solidFill>
              <a:latin typeface="Lucida Console" pitchFamily="49" charset="0"/>
            </a:endParaRPr>
          </a:p>
          <a:p>
            <a:pPr>
              <a:buFontTx/>
              <a:buNone/>
            </a:pPr>
            <a:r>
              <a:rPr lang="en-US" sz="2000" b="1" dirty="0" smtClean="0">
                <a:solidFill>
                  <a:srgbClr val="333333"/>
                </a:solidFill>
                <a:latin typeface="Lucida Console" pitchFamily="49" charset="0"/>
              </a:rPr>
              <a:t>	integer </a:t>
            </a:r>
            <a:r>
              <a:rPr lang="en-US" sz="2000" b="1" dirty="0" err="1" smtClean="0">
                <a:solidFill>
                  <a:srgbClr val="333333"/>
                </a:solidFill>
                <a:latin typeface="Lucida Console" pitchFamily="49" charset="0"/>
              </a:rPr>
              <a:t>my_pe_num</a:t>
            </a:r>
            <a:r>
              <a:rPr lang="en-US" sz="2000" b="1" dirty="0" smtClean="0">
                <a:solidFill>
                  <a:srgbClr val="333333"/>
                </a:solidFill>
                <a:latin typeface="Lucida Console" pitchFamily="49" charset="0"/>
              </a:rPr>
              <a:t>, </a:t>
            </a:r>
            <a:r>
              <a:rPr lang="en-US" sz="2000" b="1" dirty="0" err="1" smtClean="0">
                <a:solidFill>
                  <a:srgbClr val="333333"/>
                </a:solidFill>
                <a:latin typeface="Lucida Console" pitchFamily="49" charset="0"/>
              </a:rPr>
              <a:t>errcode</a:t>
            </a:r>
            <a:r>
              <a:rPr lang="en-US" sz="2000" b="1" dirty="0" smtClean="0">
                <a:solidFill>
                  <a:srgbClr val="333333"/>
                </a:solidFill>
                <a:latin typeface="Lucida Console" pitchFamily="49" charset="0"/>
              </a:rPr>
              <a:t> </a:t>
            </a:r>
          </a:p>
          <a:p>
            <a:pPr>
              <a:buFontTx/>
              <a:buNone/>
            </a:pPr>
            <a:r>
              <a:rPr lang="en-US" sz="2000" b="1" dirty="0" smtClean="0">
                <a:solidFill>
                  <a:srgbClr val="333333"/>
                </a:solidFill>
                <a:latin typeface="Lucida Console" pitchFamily="49" charset="0"/>
              </a:rPr>
              <a:t>	call MPI_INIT(</a:t>
            </a:r>
            <a:r>
              <a:rPr lang="en-US" sz="2000" b="1" dirty="0" err="1" smtClean="0">
                <a:solidFill>
                  <a:srgbClr val="333333"/>
                </a:solidFill>
                <a:latin typeface="Lucida Console" pitchFamily="49" charset="0"/>
              </a:rPr>
              <a:t>errcode</a:t>
            </a:r>
            <a:r>
              <a:rPr lang="en-US" sz="2000" b="1" dirty="0" smtClean="0">
                <a:solidFill>
                  <a:srgbClr val="333333"/>
                </a:solidFill>
                <a:latin typeface="Lucida Console" pitchFamily="49" charset="0"/>
              </a:rPr>
              <a:t>) </a:t>
            </a:r>
          </a:p>
          <a:p>
            <a:pPr>
              <a:buFontTx/>
              <a:buNone/>
            </a:pPr>
            <a:r>
              <a:rPr lang="en-US" sz="2000" b="1" dirty="0" smtClean="0">
                <a:solidFill>
                  <a:srgbClr val="333333"/>
                </a:solidFill>
                <a:latin typeface="Lucida Console" pitchFamily="49" charset="0"/>
              </a:rPr>
              <a:t>	call MPI_COMM_RANK(MPI_COMM_WORLD, </a:t>
            </a:r>
            <a:r>
              <a:rPr lang="en-US" sz="2000" b="1" dirty="0" err="1" smtClean="0">
                <a:solidFill>
                  <a:srgbClr val="333333"/>
                </a:solidFill>
                <a:latin typeface="Lucida Console" pitchFamily="49" charset="0"/>
              </a:rPr>
              <a:t>my_pe_num</a:t>
            </a:r>
            <a:r>
              <a:rPr lang="en-US" sz="2000" b="1" dirty="0" smtClean="0">
                <a:solidFill>
                  <a:srgbClr val="333333"/>
                </a:solidFill>
                <a:latin typeface="Lucida Console" pitchFamily="49" charset="0"/>
              </a:rPr>
              <a:t>, </a:t>
            </a:r>
            <a:r>
              <a:rPr lang="en-US" sz="2000" b="1" dirty="0" err="1" smtClean="0">
                <a:solidFill>
                  <a:srgbClr val="333333"/>
                </a:solidFill>
                <a:latin typeface="Lucida Console" pitchFamily="49" charset="0"/>
              </a:rPr>
              <a:t>errcode</a:t>
            </a:r>
            <a:r>
              <a:rPr lang="en-US" sz="2000" b="1" dirty="0" smtClean="0">
                <a:solidFill>
                  <a:srgbClr val="333333"/>
                </a:solidFill>
                <a:latin typeface="Lucida Console" pitchFamily="49" charset="0"/>
              </a:rPr>
              <a:t>) </a:t>
            </a:r>
          </a:p>
          <a:p>
            <a:pPr>
              <a:buFontTx/>
              <a:buNone/>
            </a:pPr>
            <a:r>
              <a:rPr lang="en-US" sz="2000" b="1" dirty="0" smtClean="0">
                <a:solidFill>
                  <a:srgbClr val="333333"/>
                </a:solidFill>
                <a:latin typeface="Lucida Console" pitchFamily="49" charset="0"/>
              </a:rPr>
              <a:t>	print *, 'Hello from ', </a:t>
            </a:r>
            <a:r>
              <a:rPr lang="en-US" sz="2000" b="1" dirty="0" err="1" smtClean="0">
                <a:solidFill>
                  <a:srgbClr val="333333"/>
                </a:solidFill>
                <a:latin typeface="Lucida Console" pitchFamily="49" charset="0"/>
              </a:rPr>
              <a:t>my_pe_num</a:t>
            </a:r>
            <a:r>
              <a:rPr lang="en-US" sz="2000" b="1" dirty="0" smtClean="0">
                <a:solidFill>
                  <a:srgbClr val="333333"/>
                </a:solidFill>
                <a:latin typeface="Lucida Console" pitchFamily="49" charset="0"/>
              </a:rPr>
              <a:t>,'.' </a:t>
            </a:r>
          </a:p>
          <a:p>
            <a:pPr>
              <a:buFontTx/>
              <a:buNone/>
            </a:pPr>
            <a:r>
              <a:rPr lang="en-US" sz="2000" b="1" dirty="0" smtClean="0">
                <a:solidFill>
                  <a:srgbClr val="333333"/>
                </a:solidFill>
                <a:latin typeface="Lucida Console" pitchFamily="49" charset="0"/>
              </a:rPr>
              <a:t>	call MPI_FINALIZE(</a:t>
            </a:r>
            <a:r>
              <a:rPr lang="en-US" sz="2000" b="1" dirty="0" err="1" smtClean="0">
                <a:solidFill>
                  <a:srgbClr val="333333"/>
                </a:solidFill>
                <a:latin typeface="Lucida Console" pitchFamily="49" charset="0"/>
              </a:rPr>
              <a:t>errcode</a:t>
            </a:r>
            <a:r>
              <a:rPr lang="en-US" sz="2000" b="1" dirty="0" smtClean="0">
                <a:solidFill>
                  <a:srgbClr val="333333"/>
                </a:solidFill>
                <a:latin typeface="Lucida Console" pitchFamily="49" charset="0"/>
              </a:rPr>
              <a:t>) </a:t>
            </a:r>
          </a:p>
          <a:p>
            <a:pPr>
              <a:buFontTx/>
              <a:buNone/>
            </a:pPr>
            <a:r>
              <a:rPr lang="en-US" sz="2000" b="1" dirty="0" smtClean="0">
                <a:solidFill>
                  <a:srgbClr val="333333"/>
                </a:solidFill>
                <a:latin typeface="Lucida Console" pitchFamily="49" charset="0"/>
              </a:rPr>
              <a:t>	end </a:t>
            </a:r>
          </a:p>
          <a:p>
            <a:pPr>
              <a:buFontTx/>
              <a:buNone/>
            </a:pPr>
            <a:endParaRPr lang="en-US" sz="2000" b="1" dirty="0" smtClean="0">
              <a:solidFill>
                <a:srgbClr val="333333"/>
              </a:solidFill>
              <a:latin typeface="Lucida Console" pitchFamily="49" charset="0"/>
            </a:endParaRPr>
          </a:p>
          <a:p>
            <a:pPr>
              <a:buFontTx/>
              <a:buNone/>
            </a:pPr>
            <a:endParaRPr lang="en-US" dirty="0" smtClean="0"/>
          </a:p>
        </p:txBody>
      </p:sp>
    </p:spTree>
    <p:extLst>
      <p:ext uri="{BB962C8B-B14F-4D97-AF65-F5344CB8AC3E}">
        <p14:creationId xmlns:p14="http://schemas.microsoft.com/office/powerpoint/2010/main" val="2429588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183674" y="261257"/>
            <a:ext cx="7772400" cy="478971"/>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Compiling and Running</a:t>
            </a:r>
          </a:p>
        </p:txBody>
      </p:sp>
      <p:sp>
        <p:nvSpPr>
          <p:cNvPr id="7" name="Rectangle 3"/>
          <p:cNvSpPr txBox="1">
            <a:spLocks noChangeArrowheads="1"/>
          </p:cNvSpPr>
          <p:nvPr/>
        </p:nvSpPr>
        <p:spPr>
          <a:xfrm>
            <a:off x="868679" y="883920"/>
            <a:ext cx="10522131" cy="56126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buFontTx/>
              <a:buNone/>
            </a:pPr>
            <a:r>
              <a:rPr lang="en-US" dirty="0" smtClean="0">
                <a:solidFill>
                  <a:srgbClr val="333333"/>
                </a:solidFill>
              </a:rPr>
              <a:t>Before we think about what </a:t>
            </a:r>
            <a:r>
              <a:rPr lang="en-US" i="1" dirty="0" smtClean="0">
                <a:solidFill>
                  <a:srgbClr val="333333"/>
                </a:solidFill>
              </a:rPr>
              <a:t>exactly</a:t>
            </a:r>
            <a:r>
              <a:rPr lang="en-US" dirty="0" smtClean="0">
                <a:solidFill>
                  <a:srgbClr val="333333"/>
                </a:solidFill>
              </a:rPr>
              <a:t> is happening when this executes, let’s compile and run this thing - just so you don’t think you are missing any magic.  We compile using a normal ANSI C or Fortran 90 compiler (many other languages are also available).  </a:t>
            </a:r>
            <a:r>
              <a:rPr lang="en-US" dirty="0" smtClean="0">
                <a:solidFill>
                  <a:srgbClr val="333333"/>
                </a:solidFill>
                <a:cs typeface="Arial" charset="0"/>
              </a:rPr>
              <a:t>While logged in to pople.psc.edu:</a:t>
            </a:r>
          </a:p>
          <a:p>
            <a:pPr>
              <a:lnSpc>
                <a:spcPct val="80000"/>
              </a:lnSpc>
              <a:buFontTx/>
              <a:buNone/>
            </a:pPr>
            <a:endParaRPr lang="en-US" dirty="0" smtClean="0">
              <a:solidFill>
                <a:srgbClr val="333333"/>
              </a:solidFill>
              <a:cs typeface="Arial" charset="0"/>
            </a:endParaRPr>
          </a:p>
          <a:p>
            <a:pPr>
              <a:lnSpc>
                <a:spcPct val="80000"/>
              </a:lnSpc>
              <a:buFontTx/>
              <a:buNone/>
            </a:pPr>
            <a:r>
              <a:rPr lang="en-US" dirty="0" smtClean="0">
                <a:solidFill>
                  <a:srgbClr val="333333"/>
                </a:solidFill>
                <a:cs typeface="Arial" charset="0"/>
              </a:rPr>
              <a:t>For C codes: </a:t>
            </a:r>
          </a:p>
          <a:p>
            <a:pPr>
              <a:lnSpc>
                <a:spcPct val="80000"/>
              </a:lnSpc>
              <a:buFontTx/>
              <a:buNone/>
            </a:pPr>
            <a:endParaRPr lang="en-US" sz="1600" dirty="0" smtClean="0">
              <a:solidFill>
                <a:srgbClr val="333333"/>
              </a:solidFill>
              <a:latin typeface="Lucida Console" pitchFamily="49" charset="0"/>
            </a:endParaRPr>
          </a:p>
          <a:p>
            <a:pPr>
              <a:lnSpc>
                <a:spcPct val="80000"/>
              </a:lnSpc>
              <a:buFontTx/>
              <a:buNone/>
            </a:pPr>
            <a:r>
              <a:rPr lang="en-US" sz="1600" dirty="0" err="1" smtClean="0">
                <a:solidFill>
                  <a:srgbClr val="333333"/>
                </a:solidFill>
                <a:latin typeface="Lucida Console" pitchFamily="49" charset="0"/>
              </a:rPr>
              <a:t>icc</a:t>
            </a:r>
            <a:r>
              <a:rPr lang="en-US" sz="1600" dirty="0" smtClean="0">
                <a:solidFill>
                  <a:srgbClr val="333333"/>
                </a:solidFill>
                <a:latin typeface="Lucida Console" pitchFamily="49" charset="0"/>
              </a:rPr>
              <a:t> –</a:t>
            </a:r>
            <a:r>
              <a:rPr lang="en-US" sz="1600" dirty="0" err="1" smtClean="0">
                <a:solidFill>
                  <a:srgbClr val="333333"/>
                </a:solidFill>
                <a:latin typeface="Lucida Console" pitchFamily="49" charset="0"/>
              </a:rPr>
              <a:t>lmpi</a:t>
            </a:r>
            <a:r>
              <a:rPr lang="en-US" sz="1600" dirty="0" smtClean="0">
                <a:solidFill>
                  <a:srgbClr val="333333"/>
                </a:solidFill>
                <a:latin typeface="Lucida Console" pitchFamily="49" charset="0"/>
              </a:rPr>
              <a:t> </a:t>
            </a:r>
            <a:r>
              <a:rPr lang="en-US" sz="1600" dirty="0" err="1" smtClean="0">
                <a:solidFill>
                  <a:srgbClr val="333333"/>
                </a:solidFill>
                <a:latin typeface="Lucida Console" pitchFamily="49" charset="0"/>
              </a:rPr>
              <a:t>hello.c</a:t>
            </a:r>
            <a:r>
              <a:rPr lang="en-US" dirty="0" smtClean="0">
                <a:solidFill>
                  <a:srgbClr val="333333"/>
                </a:solidFill>
              </a:rPr>
              <a:t> </a:t>
            </a:r>
          </a:p>
          <a:p>
            <a:pPr>
              <a:lnSpc>
                <a:spcPct val="80000"/>
              </a:lnSpc>
              <a:buFontTx/>
              <a:buNone/>
            </a:pPr>
            <a:endParaRPr lang="en-US" dirty="0" smtClean="0">
              <a:solidFill>
                <a:srgbClr val="333333"/>
              </a:solidFill>
            </a:endParaRPr>
          </a:p>
          <a:p>
            <a:pPr>
              <a:lnSpc>
                <a:spcPct val="80000"/>
              </a:lnSpc>
              <a:buFontTx/>
              <a:buNone/>
            </a:pPr>
            <a:r>
              <a:rPr lang="en-US" dirty="0" smtClean="0">
                <a:solidFill>
                  <a:srgbClr val="333333"/>
                </a:solidFill>
              </a:rPr>
              <a:t>For Fortran codes: </a:t>
            </a:r>
          </a:p>
          <a:p>
            <a:pPr>
              <a:lnSpc>
                <a:spcPct val="80000"/>
              </a:lnSpc>
              <a:buFontTx/>
              <a:buNone/>
            </a:pPr>
            <a:endParaRPr lang="en-US" dirty="0" smtClean="0">
              <a:solidFill>
                <a:srgbClr val="333333"/>
              </a:solidFill>
            </a:endParaRPr>
          </a:p>
          <a:p>
            <a:pPr>
              <a:lnSpc>
                <a:spcPct val="80000"/>
              </a:lnSpc>
              <a:buFontTx/>
              <a:buNone/>
            </a:pPr>
            <a:r>
              <a:rPr lang="en-US" sz="1600" dirty="0" err="1">
                <a:solidFill>
                  <a:srgbClr val="333333"/>
                </a:solidFill>
                <a:latin typeface="Lucida Console" pitchFamily="49" charset="0"/>
              </a:rPr>
              <a:t>i</a:t>
            </a:r>
            <a:r>
              <a:rPr lang="en-US" sz="1600" dirty="0" err="1" smtClean="0">
                <a:solidFill>
                  <a:srgbClr val="333333"/>
                </a:solidFill>
                <a:latin typeface="Lucida Console" pitchFamily="49" charset="0"/>
              </a:rPr>
              <a:t>fort</a:t>
            </a:r>
            <a:r>
              <a:rPr lang="en-US" sz="1600" dirty="0" smtClean="0">
                <a:solidFill>
                  <a:srgbClr val="333333"/>
                </a:solidFill>
                <a:latin typeface="Lucida Console" pitchFamily="49" charset="0"/>
              </a:rPr>
              <a:t> -</a:t>
            </a:r>
            <a:r>
              <a:rPr lang="en-US" sz="1600" dirty="0" err="1" smtClean="0">
                <a:solidFill>
                  <a:srgbClr val="333333"/>
                </a:solidFill>
                <a:latin typeface="Lucida Console" pitchFamily="49" charset="0"/>
              </a:rPr>
              <a:t>lmpi</a:t>
            </a:r>
            <a:r>
              <a:rPr lang="en-US" sz="1600" dirty="0" smtClean="0">
                <a:solidFill>
                  <a:srgbClr val="333333"/>
                </a:solidFill>
                <a:latin typeface="Lucida Console" pitchFamily="49" charset="0"/>
              </a:rPr>
              <a:t> </a:t>
            </a:r>
            <a:r>
              <a:rPr lang="en-US" sz="1600" dirty="0" err="1" smtClean="0">
                <a:solidFill>
                  <a:srgbClr val="333333"/>
                </a:solidFill>
                <a:latin typeface="Lucida Console" pitchFamily="49" charset="0"/>
              </a:rPr>
              <a:t>hello.f</a:t>
            </a:r>
            <a:endParaRPr lang="en-US" sz="1600" dirty="0" smtClean="0">
              <a:solidFill>
                <a:srgbClr val="333333"/>
              </a:solidFill>
              <a:latin typeface="Lucida Console" pitchFamily="49" charset="0"/>
            </a:endParaRPr>
          </a:p>
          <a:p>
            <a:pPr>
              <a:lnSpc>
                <a:spcPct val="80000"/>
              </a:lnSpc>
              <a:buFontTx/>
              <a:buNone/>
            </a:pPr>
            <a:r>
              <a:rPr lang="en-US" dirty="0" smtClean="0">
                <a:solidFill>
                  <a:srgbClr val="333333"/>
                </a:solidFill>
              </a:rPr>
              <a:t> </a:t>
            </a:r>
          </a:p>
          <a:p>
            <a:pPr>
              <a:lnSpc>
                <a:spcPct val="80000"/>
              </a:lnSpc>
              <a:buFontTx/>
              <a:buNone/>
            </a:pPr>
            <a:r>
              <a:rPr lang="en-US" dirty="0" smtClean="0">
                <a:solidFill>
                  <a:srgbClr val="333333"/>
                </a:solidFill>
              </a:rPr>
              <a:t>We now have an executable called </a:t>
            </a:r>
            <a:r>
              <a:rPr lang="en-US" sz="1600" b="1" dirty="0" err="1" smtClean="0">
                <a:solidFill>
                  <a:srgbClr val="333333"/>
                </a:solidFill>
                <a:latin typeface="Lucida Console" pitchFamily="49" charset="0"/>
              </a:rPr>
              <a:t>a.out</a:t>
            </a:r>
            <a:r>
              <a:rPr lang="en-US" dirty="0" smtClean="0">
                <a:solidFill>
                  <a:srgbClr val="333333"/>
                </a:solidFill>
              </a:rPr>
              <a:t> (the default – we could choose anything).</a:t>
            </a:r>
            <a:endParaRPr lang="en-US" sz="1800" dirty="0" smtClean="0">
              <a:solidFill>
                <a:srgbClr val="333333"/>
              </a:solidFill>
              <a:latin typeface="Lucida Console" pitchFamily="49" charset="0"/>
            </a:endParaRPr>
          </a:p>
        </p:txBody>
      </p:sp>
    </p:spTree>
    <p:extLst>
      <p:ext uri="{BB962C8B-B14F-4D97-AF65-F5344CB8AC3E}">
        <p14:creationId xmlns:p14="http://schemas.microsoft.com/office/powerpoint/2010/main" val="3397876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48840" y="287383"/>
            <a:ext cx="7772400" cy="444137"/>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Running</a:t>
            </a:r>
          </a:p>
        </p:txBody>
      </p:sp>
      <p:sp>
        <p:nvSpPr>
          <p:cNvPr id="5" name="Rectangle 3"/>
          <p:cNvSpPr txBox="1">
            <a:spLocks noChangeArrowheads="1"/>
          </p:cNvSpPr>
          <p:nvPr/>
        </p:nvSpPr>
        <p:spPr>
          <a:xfrm>
            <a:off x="450669" y="971005"/>
            <a:ext cx="10313126" cy="55691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buFontTx/>
              <a:buNone/>
            </a:pPr>
            <a:r>
              <a:rPr lang="en-US" sz="2000" dirty="0" smtClean="0">
                <a:solidFill>
                  <a:srgbClr val="333333"/>
                </a:solidFill>
              </a:rPr>
              <a:t>To run an MPI executable we must tell the machine how many copies we wish to run at runtime. On our </a:t>
            </a:r>
            <a:r>
              <a:rPr lang="en-US" sz="2000" dirty="0" err="1" smtClean="0">
                <a:solidFill>
                  <a:srgbClr val="333333"/>
                </a:solidFill>
              </a:rPr>
              <a:t>Altix</a:t>
            </a:r>
            <a:r>
              <a:rPr lang="en-US" sz="2000" dirty="0" smtClean="0">
                <a:solidFill>
                  <a:srgbClr val="333333"/>
                </a:solidFill>
              </a:rPr>
              <a:t>, you can choose any number up to 4K. We'll try 8.  On the </a:t>
            </a:r>
            <a:r>
              <a:rPr lang="en-US" sz="2000" dirty="0" err="1" smtClean="0">
                <a:solidFill>
                  <a:srgbClr val="333333"/>
                </a:solidFill>
              </a:rPr>
              <a:t>Altix</a:t>
            </a:r>
            <a:r>
              <a:rPr lang="en-US" sz="2000" dirty="0" smtClean="0">
                <a:solidFill>
                  <a:srgbClr val="333333"/>
                </a:solidFill>
              </a:rPr>
              <a:t> the exact command is</a:t>
            </a:r>
            <a:r>
              <a:rPr lang="en-US" dirty="0" smtClean="0">
                <a:solidFill>
                  <a:srgbClr val="333333"/>
                </a:solidFill>
              </a:rPr>
              <a:t> </a:t>
            </a:r>
            <a:r>
              <a:rPr lang="en-US" sz="1700" dirty="0" err="1" smtClean="0">
                <a:solidFill>
                  <a:srgbClr val="333333"/>
                </a:solidFill>
                <a:latin typeface="Lucida Console" pitchFamily="49" charset="0"/>
              </a:rPr>
              <a:t>mpirun</a:t>
            </a:r>
            <a:r>
              <a:rPr lang="en-US" sz="1700" dirty="0" smtClean="0">
                <a:solidFill>
                  <a:srgbClr val="333333"/>
                </a:solidFill>
                <a:latin typeface="Lucida Console" pitchFamily="49" charset="0"/>
              </a:rPr>
              <a:t>:</a:t>
            </a:r>
          </a:p>
          <a:p>
            <a:pPr>
              <a:lnSpc>
                <a:spcPct val="80000"/>
              </a:lnSpc>
              <a:buFontTx/>
              <a:buNone/>
            </a:pPr>
            <a:endParaRPr lang="en-US" sz="1700" dirty="0" smtClean="0">
              <a:solidFill>
                <a:srgbClr val="333333"/>
              </a:solidFill>
              <a:latin typeface="Lucida Console" pitchFamily="49" charset="0"/>
            </a:endParaRPr>
          </a:p>
          <a:p>
            <a:pPr>
              <a:lnSpc>
                <a:spcPct val="80000"/>
              </a:lnSpc>
              <a:buFontTx/>
              <a:buNone/>
            </a:pPr>
            <a:r>
              <a:rPr lang="en-US" sz="1700" dirty="0" err="1" smtClean="0">
                <a:solidFill>
                  <a:srgbClr val="333333"/>
                </a:solidFill>
                <a:latin typeface="Lucida Console" pitchFamily="49" charset="0"/>
              </a:rPr>
              <a:t>mpirun</a:t>
            </a:r>
            <a:r>
              <a:rPr lang="en-US" sz="1700" dirty="0" smtClean="0">
                <a:solidFill>
                  <a:srgbClr val="333333"/>
                </a:solidFill>
                <a:latin typeface="Lucida Console" pitchFamily="49" charset="0"/>
              </a:rPr>
              <a:t> –np 8 </a:t>
            </a:r>
            <a:r>
              <a:rPr lang="en-US" sz="1700" dirty="0" err="1" smtClean="0">
                <a:solidFill>
                  <a:srgbClr val="333333"/>
                </a:solidFill>
                <a:latin typeface="Lucida Console" pitchFamily="49" charset="0"/>
              </a:rPr>
              <a:t>a.out</a:t>
            </a:r>
            <a:endParaRPr lang="en-US" sz="1700" dirty="0" smtClean="0">
              <a:solidFill>
                <a:srgbClr val="333333"/>
              </a:solidFill>
              <a:latin typeface="Lucida Console" pitchFamily="49" charset="0"/>
            </a:endParaRPr>
          </a:p>
          <a:p>
            <a:pPr>
              <a:lnSpc>
                <a:spcPct val="80000"/>
              </a:lnSpc>
              <a:buFontTx/>
              <a:buNone/>
            </a:pPr>
            <a:r>
              <a:rPr lang="en-US" sz="1700" dirty="0" smtClean="0">
                <a:solidFill>
                  <a:srgbClr val="333333"/>
                </a:solidFill>
                <a:latin typeface="Lucida Console" pitchFamily="49" charset="0"/>
              </a:rPr>
              <a:t>Hello from 5. </a:t>
            </a:r>
          </a:p>
          <a:p>
            <a:pPr>
              <a:lnSpc>
                <a:spcPct val="80000"/>
              </a:lnSpc>
              <a:buFontTx/>
              <a:buNone/>
            </a:pPr>
            <a:r>
              <a:rPr lang="en-US" sz="1700" dirty="0" smtClean="0">
                <a:solidFill>
                  <a:srgbClr val="333333"/>
                </a:solidFill>
                <a:latin typeface="Lucida Console" pitchFamily="49" charset="0"/>
              </a:rPr>
              <a:t>Hello from 3. </a:t>
            </a:r>
          </a:p>
          <a:p>
            <a:pPr>
              <a:lnSpc>
                <a:spcPct val="80000"/>
              </a:lnSpc>
              <a:buFontTx/>
              <a:buNone/>
            </a:pPr>
            <a:r>
              <a:rPr lang="en-US" sz="1700" dirty="0" smtClean="0">
                <a:solidFill>
                  <a:srgbClr val="333333"/>
                </a:solidFill>
                <a:latin typeface="Lucida Console" pitchFamily="49" charset="0"/>
              </a:rPr>
              <a:t>Hello from 1. </a:t>
            </a:r>
          </a:p>
          <a:p>
            <a:pPr>
              <a:lnSpc>
                <a:spcPct val="80000"/>
              </a:lnSpc>
              <a:buFontTx/>
              <a:buNone/>
            </a:pPr>
            <a:r>
              <a:rPr lang="en-US" sz="1700" dirty="0" smtClean="0">
                <a:solidFill>
                  <a:srgbClr val="333333"/>
                </a:solidFill>
                <a:latin typeface="Lucida Console" pitchFamily="49" charset="0"/>
              </a:rPr>
              <a:t>Hello from 2. </a:t>
            </a:r>
          </a:p>
          <a:p>
            <a:pPr>
              <a:lnSpc>
                <a:spcPct val="80000"/>
              </a:lnSpc>
              <a:buFontTx/>
              <a:buNone/>
            </a:pPr>
            <a:r>
              <a:rPr lang="en-US" sz="1700" dirty="0" smtClean="0">
                <a:solidFill>
                  <a:srgbClr val="333333"/>
                </a:solidFill>
                <a:latin typeface="Lucida Console" pitchFamily="49" charset="0"/>
              </a:rPr>
              <a:t>Hello from 7. </a:t>
            </a:r>
          </a:p>
          <a:p>
            <a:pPr>
              <a:lnSpc>
                <a:spcPct val="80000"/>
              </a:lnSpc>
              <a:buFontTx/>
              <a:buNone/>
            </a:pPr>
            <a:r>
              <a:rPr lang="en-US" sz="1700" dirty="0" smtClean="0">
                <a:solidFill>
                  <a:srgbClr val="333333"/>
                </a:solidFill>
                <a:latin typeface="Lucida Console" pitchFamily="49" charset="0"/>
              </a:rPr>
              <a:t>Hello from 0. </a:t>
            </a:r>
          </a:p>
          <a:p>
            <a:pPr>
              <a:lnSpc>
                <a:spcPct val="80000"/>
              </a:lnSpc>
              <a:buFontTx/>
              <a:buNone/>
            </a:pPr>
            <a:r>
              <a:rPr lang="en-US" sz="1700" dirty="0" smtClean="0">
                <a:solidFill>
                  <a:srgbClr val="333333"/>
                </a:solidFill>
                <a:latin typeface="Lucida Console" pitchFamily="49" charset="0"/>
              </a:rPr>
              <a:t>Hello from 6. </a:t>
            </a:r>
          </a:p>
          <a:p>
            <a:pPr>
              <a:lnSpc>
                <a:spcPct val="80000"/>
              </a:lnSpc>
              <a:buFontTx/>
              <a:buNone/>
            </a:pPr>
            <a:r>
              <a:rPr lang="en-US" sz="1700" dirty="0" smtClean="0">
                <a:solidFill>
                  <a:srgbClr val="333333"/>
                </a:solidFill>
                <a:latin typeface="Lucida Console" pitchFamily="49" charset="0"/>
              </a:rPr>
              <a:t>Hello from 4.</a:t>
            </a:r>
          </a:p>
          <a:p>
            <a:pPr>
              <a:lnSpc>
                <a:spcPct val="80000"/>
              </a:lnSpc>
              <a:buFontTx/>
              <a:buNone/>
            </a:pPr>
            <a:endParaRPr lang="en-US" sz="1700" dirty="0" smtClean="0">
              <a:solidFill>
                <a:srgbClr val="333333"/>
              </a:solidFill>
              <a:latin typeface="Lucida Console" pitchFamily="49" charset="0"/>
            </a:endParaRPr>
          </a:p>
          <a:p>
            <a:pPr>
              <a:lnSpc>
                <a:spcPct val="80000"/>
              </a:lnSpc>
              <a:buFontTx/>
              <a:buNone/>
            </a:pPr>
            <a:r>
              <a:rPr lang="en-US" sz="2000" dirty="0" smtClean="0">
                <a:solidFill>
                  <a:srgbClr val="333333"/>
                </a:solidFill>
              </a:rPr>
              <a:t>Which is (almost) what we desired when we started.</a:t>
            </a:r>
          </a:p>
          <a:p>
            <a:pPr marL="114300" lvl="1">
              <a:lnSpc>
                <a:spcPct val="80000"/>
              </a:lnSpc>
              <a:buFontTx/>
              <a:buNone/>
            </a:pPr>
            <a:endParaRPr lang="en-US" dirty="0" smtClean="0">
              <a:solidFill>
                <a:srgbClr val="333333"/>
              </a:solidFill>
            </a:endParaRPr>
          </a:p>
          <a:p>
            <a:pPr marL="114300" lvl="1">
              <a:lnSpc>
                <a:spcPct val="80000"/>
              </a:lnSpc>
              <a:buFontTx/>
              <a:buNone/>
            </a:pPr>
            <a:endParaRPr lang="en-US" dirty="0" smtClean="0">
              <a:solidFill>
                <a:srgbClr val="333333"/>
              </a:solidFill>
            </a:endParaRPr>
          </a:p>
          <a:p>
            <a:pPr marL="114300" lvl="1">
              <a:lnSpc>
                <a:spcPct val="80000"/>
              </a:lnSpc>
              <a:buFontTx/>
              <a:buNone/>
            </a:pPr>
            <a:endParaRPr lang="en-US" dirty="0" smtClean="0">
              <a:solidFill>
                <a:srgbClr val="333333"/>
              </a:solidFill>
            </a:endParaRPr>
          </a:p>
        </p:txBody>
      </p:sp>
      <p:sp>
        <p:nvSpPr>
          <p:cNvPr id="2" name="TextBox 1"/>
          <p:cNvSpPr txBox="1"/>
          <p:nvPr/>
        </p:nvSpPr>
        <p:spPr>
          <a:xfrm>
            <a:off x="7637417" y="2124892"/>
            <a:ext cx="4373698" cy="369332"/>
          </a:xfrm>
          <a:prstGeom prst="rect">
            <a:avLst/>
          </a:prstGeom>
          <a:noFill/>
        </p:spPr>
        <p:txBody>
          <a:bodyPr wrap="none" rtlCol="0">
            <a:spAutoFit/>
          </a:bodyPr>
          <a:lstStyle/>
          <a:p>
            <a:r>
              <a:rPr lang="en-US" dirty="0" smtClean="0"/>
              <a:t>Most HPC systems support batch scheduling</a:t>
            </a:r>
            <a:endParaRPr lang="en-US" dirty="0"/>
          </a:p>
        </p:txBody>
      </p:sp>
      <p:cxnSp>
        <p:nvCxnSpPr>
          <p:cNvPr id="8" name="Straight Arrow Connector 7"/>
          <p:cNvCxnSpPr>
            <a:stCxn id="2" idx="1"/>
          </p:cNvCxnSpPr>
          <p:nvPr/>
        </p:nvCxnSpPr>
        <p:spPr>
          <a:xfrm flipH="1">
            <a:off x="7132320" y="2309558"/>
            <a:ext cx="5050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2796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13212"/>
            <a:ext cx="12192000" cy="444137"/>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Important MPI routines</a:t>
            </a:r>
          </a:p>
        </p:txBody>
      </p:sp>
      <p:sp>
        <p:nvSpPr>
          <p:cNvPr id="3" name="TextBox 2"/>
          <p:cNvSpPr txBox="1"/>
          <p:nvPr/>
        </p:nvSpPr>
        <p:spPr>
          <a:xfrm>
            <a:off x="418009" y="1097280"/>
            <a:ext cx="11190515"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err="1" smtClean="0"/>
              <a:t>mpi_init</a:t>
            </a:r>
            <a:r>
              <a:rPr lang="en-US" sz="2000" dirty="0" smtClean="0"/>
              <a:t>(</a:t>
            </a:r>
            <a:r>
              <a:rPr lang="en-US" sz="2000" dirty="0" err="1" smtClean="0"/>
              <a:t>ierr</a:t>
            </a:r>
            <a:r>
              <a:rPr lang="en-US" sz="2000" dirty="0" smtClean="0"/>
              <a:t>): </a:t>
            </a:r>
            <a:r>
              <a:rPr lang="en-US" sz="2000" dirty="0" err="1" smtClean="0"/>
              <a:t>init</a:t>
            </a:r>
            <a:r>
              <a:rPr lang="en-US" sz="2000" dirty="0" smtClean="0"/>
              <a:t> MPI </a:t>
            </a:r>
            <a:r>
              <a:rPr lang="en-US" sz="2000" dirty="0" err="1" smtClean="0"/>
              <a:t>env</a:t>
            </a:r>
            <a:r>
              <a:rPr lang="en-US" sz="2000" dirty="0" smtClean="0"/>
              <a:t> (</a:t>
            </a:r>
            <a:r>
              <a:rPr lang="en-US" sz="2000" dirty="0" err="1" smtClean="0"/>
              <a:t>ierr</a:t>
            </a:r>
            <a:r>
              <a:rPr lang="en-US" sz="2000" dirty="0" smtClean="0"/>
              <a:t> is the returned error code: 0 for no error)</a:t>
            </a:r>
          </a:p>
          <a:p>
            <a:pPr marL="285750" indent="-285750">
              <a:buFont typeface="Arial" panose="020B0604020202020204" pitchFamily="34" charset="0"/>
              <a:buChar char="•"/>
            </a:pPr>
            <a:r>
              <a:rPr lang="en-US" sz="2000" dirty="0" err="1" smtClean="0"/>
              <a:t>mpi_comm_dup</a:t>
            </a:r>
            <a:r>
              <a:rPr lang="en-US" sz="2000" dirty="0" smtClean="0"/>
              <a:t>(</a:t>
            </a:r>
            <a:r>
              <a:rPr lang="en-US" sz="2000" dirty="0" err="1" smtClean="0"/>
              <a:t>MPI_COMM_WORLD,comm,ierr</a:t>
            </a:r>
            <a:r>
              <a:rPr lang="en-US" sz="2000" dirty="0" smtClean="0"/>
              <a:t>): duplicate the </a:t>
            </a:r>
            <a:r>
              <a:rPr lang="en-US" sz="2000" dirty="0" err="1" smtClean="0"/>
              <a:t>comm</a:t>
            </a:r>
            <a:r>
              <a:rPr lang="en-US" sz="2000" dirty="0" smtClean="0"/>
              <a:t> world and isolate it in your application (so it won’t interfere with other ‘worlds’)</a:t>
            </a:r>
          </a:p>
          <a:p>
            <a:pPr marL="285750" indent="-285750">
              <a:buFont typeface="Arial" panose="020B0604020202020204" pitchFamily="34" charset="0"/>
              <a:buChar char="•"/>
            </a:pPr>
            <a:r>
              <a:rPr lang="en-US" sz="2000" dirty="0" err="1"/>
              <a:t>mpi_comm_size</a:t>
            </a:r>
            <a:r>
              <a:rPr lang="en-US" sz="2000" dirty="0"/>
              <a:t>(</a:t>
            </a:r>
            <a:r>
              <a:rPr lang="en-US" sz="2000" dirty="0" err="1"/>
              <a:t>comm,nproc,ierr</a:t>
            </a:r>
            <a:r>
              <a:rPr lang="en-US" sz="2000" dirty="0" smtClean="0"/>
              <a:t>): return # of MPI processes. Each process is assigned a ‘rank’, from 0 to nproc-1</a:t>
            </a:r>
          </a:p>
          <a:p>
            <a:pPr marL="285750" indent="-285750">
              <a:buFont typeface="Arial" panose="020B0604020202020204" pitchFamily="34" charset="0"/>
              <a:buChar char="•"/>
            </a:pPr>
            <a:r>
              <a:rPr lang="en-US" sz="2000" dirty="0" err="1"/>
              <a:t>mpi_comm_rank</a:t>
            </a:r>
            <a:r>
              <a:rPr lang="en-US" sz="2000" dirty="0"/>
              <a:t>(</a:t>
            </a:r>
            <a:r>
              <a:rPr lang="en-US" sz="2000" dirty="0" err="1"/>
              <a:t>comm,myrank,ierr</a:t>
            </a:r>
            <a:r>
              <a:rPr lang="en-US" sz="2000" dirty="0" smtClean="0"/>
              <a:t>): get the rank for the calling process</a:t>
            </a:r>
          </a:p>
          <a:p>
            <a:pPr marL="285750" indent="-285750">
              <a:buFont typeface="Arial" panose="020B0604020202020204" pitchFamily="34" charset="0"/>
              <a:buChar char="•"/>
            </a:pPr>
            <a:r>
              <a:rPr lang="en-US" sz="2000" dirty="0" err="1" smtClean="0"/>
              <a:t>mpi_barrier</a:t>
            </a:r>
            <a:r>
              <a:rPr lang="en-US" sz="2000" dirty="0" smtClean="0"/>
              <a:t>(</a:t>
            </a:r>
            <a:r>
              <a:rPr lang="en-US" sz="2000" dirty="0" err="1" smtClean="0"/>
              <a:t>comm,ierr</a:t>
            </a:r>
            <a:r>
              <a:rPr lang="en-US" sz="2000" dirty="0" smtClean="0"/>
              <a:t>): all rank must arrive at this barrier before proceeding (i.e. synchronization; useful for debug also)</a:t>
            </a:r>
          </a:p>
          <a:p>
            <a:pPr marL="285750" indent="-285750">
              <a:buFont typeface="Arial" panose="020B0604020202020204" pitchFamily="34" charset="0"/>
              <a:buChar char="•"/>
            </a:pPr>
            <a:r>
              <a:rPr lang="en-US" sz="2000" dirty="0" err="1"/>
              <a:t>mpi_abort</a:t>
            </a:r>
            <a:r>
              <a:rPr lang="en-US" sz="2000" dirty="0"/>
              <a:t>(</a:t>
            </a:r>
            <a:r>
              <a:rPr lang="en-US" sz="2000" dirty="0" err="1"/>
              <a:t>comm,error,ierror</a:t>
            </a:r>
            <a:r>
              <a:rPr lang="en-US" sz="2000" dirty="0" smtClean="0"/>
              <a:t>): fatal error. ‘error’ is a predefined code like MPI_SUCCESS</a:t>
            </a:r>
          </a:p>
          <a:p>
            <a:pPr marL="285750" indent="-285750">
              <a:buFont typeface="Arial" panose="020B0604020202020204" pitchFamily="34" charset="0"/>
              <a:buChar char="•"/>
            </a:pPr>
            <a:r>
              <a:rPr lang="en-US" sz="2000" dirty="0" err="1"/>
              <a:t>mpi_finalize</a:t>
            </a:r>
            <a:r>
              <a:rPr lang="en-US" sz="2000" dirty="0"/>
              <a:t>(</a:t>
            </a:r>
            <a:r>
              <a:rPr lang="en-US" sz="2000" dirty="0" err="1"/>
              <a:t>ierr</a:t>
            </a:r>
            <a:r>
              <a:rPr lang="en-US" sz="2000" dirty="0" smtClean="0"/>
              <a:t>): finalize MPI </a:t>
            </a:r>
            <a:r>
              <a:rPr lang="en-US" sz="2000" dirty="0" err="1" smtClean="0"/>
              <a:t>env</a:t>
            </a:r>
            <a:r>
              <a:rPr lang="en-US" sz="2000" dirty="0" smtClean="0"/>
              <a:t> and exit</a:t>
            </a:r>
            <a:endParaRPr lang="en-US" sz="2000" dirty="0"/>
          </a:p>
        </p:txBody>
      </p:sp>
    </p:spTree>
    <p:extLst>
      <p:ext uri="{BB962C8B-B14F-4D97-AF65-F5344CB8AC3E}">
        <p14:creationId xmlns:p14="http://schemas.microsoft.com/office/powerpoint/2010/main" val="238709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13212"/>
            <a:ext cx="12192000" cy="444137"/>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Sending/receiving messages</a:t>
            </a:r>
          </a:p>
        </p:txBody>
      </p:sp>
      <p:sp>
        <p:nvSpPr>
          <p:cNvPr id="3" name="TextBox 2"/>
          <p:cNvSpPr txBox="1"/>
          <p:nvPr/>
        </p:nvSpPr>
        <p:spPr>
          <a:xfrm>
            <a:off x="239484" y="470263"/>
            <a:ext cx="11713031" cy="4524315"/>
          </a:xfrm>
          <a:prstGeom prst="rect">
            <a:avLst/>
          </a:prstGeom>
          <a:noFill/>
        </p:spPr>
        <p:txBody>
          <a:bodyPr wrap="square" rtlCol="0">
            <a:spAutoFit/>
          </a:bodyPr>
          <a:lstStyle/>
          <a:p>
            <a:pPr marL="285750" indent="-285750">
              <a:buFont typeface="Arial" panose="020B0604020202020204" pitchFamily="34" charset="0"/>
              <a:buChar char="•"/>
            </a:pPr>
            <a:r>
              <a:rPr lang="en-US" dirty="0" err="1" smtClean="0"/>
              <a:t>mpi_irecv</a:t>
            </a:r>
            <a:r>
              <a:rPr lang="en-US" dirty="0"/>
              <a:t>( void *</a:t>
            </a:r>
            <a:r>
              <a:rPr lang="en-US" dirty="0" err="1"/>
              <a:t>buf</a:t>
            </a:r>
            <a:r>
              <a:rPr lang="en-US" dirty="0"/>
              <a:t>, </a:t>
            </a:r>
            <a:r>
              <a:rPr lang="en-US" dirty="0" err="1"/>
              <a:t>int</a:t>
            </a:r>
            <a:r>
              <a:rPr lang="en-US" dirty="0"/>
              <a:t> count, </a:t>
            </a:r>
            <a:r>
              <a:rPr lang="en-US" dirty="0" err="1"/>
              <a:t>MPI_Datatype</a:t>
            </a:r>
            <a:r>
              <a:rPr lang="en-US" dirty="0"/>
              <a:t> datatype, </a:t>
            </a:r>
            <a:r>
              <a:rPr lang="en-US" dirty="0" err="1"/>
              <a:t>int</a:t>
            </a:r>
            <a:r>
              <a:rPr lang="en-US" dirty="0"/>
              <a:t> source, </a:t>
            </a:r>
            <a:r>
              <a:rPr lang="en-US" dirty="0" err="1"/>
              <a:t>int</a:t>
            </a:r>
            <a:r>
              <a:rPr lang="en-US" dirty="0"/>
              <a:t> tag, </a:t>
            </a:r>
            <a:r>
              <a:rPr lang="en-US" dirty="0" err="1"/>
              <a:t>MPI_Comm</a:t>
            </a:r>
            <a:r>
              <a:rPr lang="en-US" dirty="0"/>
              <a:t> </a:t>
            </a:r>
            <a:r>
              <a:rPr lang="en-US" dirty="0" err="1"/>
              <a:t>comm</a:t>
            </a:r>
            <a:r>
              <a:rPr lang="en-US" dirty="0"/>
              <a:t>, </a:t>
            </a:r>
            <a:r>
              <a:rPr lang="en-US" dirty="0" err="1"/>
              <a:t>MPI_Request</a:t>
            </a:r>
            <a:r>
              <a:rPr lang="en-US" dirty="0"/>
              <a:t> *</a:t>
            </a:r>
            <a:r>
              <a:rPr lang="en-US" dirty="0" smtClean="0"/>
              <a:t>request, </a:t>
            </a:r>
            <a:r>
              <a:rPr lang="en-US" dirty="0" err="1"/>
              <a:t>i</a:t>
            </a:r>
            <a:r>
              <a:rPr lang="en-US" dirty="0" err="1" smtClean="0"/>
              <a:t>nt</a:t>
            </a:r>
            <a:r>
              <a:rPr lang="en-US" dirty="0" smtClean="0"/>
              <a:t> </a:t>
            </a:r>
            <a:r>
              <a:rPr lang="en-US" dirty="0" err="1" smtClean="0"/>
              <a:t>ierr</a:t>
            </a:r>
            <a:r>
              <a:rPr lang="en-US" dirty="0" smtClean="0"/>
              <a:t>) </a:t>
            </a:r>
            <a:r>
              <a:rPr lang="en-US" dirty="0"/>
              <a:t>– </a:t>
            </a:r>
            <a:r>
              <a:rPr lang="en-US" b="1" dirty="0" err="1">
                <a:solidFill>
                  <a:srgbClr val="FF0000"/>
                </a:solidFill>
              </a:rPr>
              <a:t>nonblock</a:t>
            </a:r>
            <a:r>
              <a:rPr lang="en-US" dirty="0"/>
              <a:t> </a:t>
            </a:r>
            <a:r>
              <a:rPr lang="en-US" dirty="0" smtClean="0"/>
              <a:t>receive </a:t>
            </a:r>
          </a:p>
          <a:p>
            <a:r>
              <a:rPr lang="en-US" dirty="0"/>
              <a:t> </a:t>
            </a:r>
            <a:r>
              <a:rPr lang="en-US" dirty="0" smtClean="0"/>
              <a:t>      Inputs</a:t>
            </a:r>
            <a:r>
              <a:rPr lang="en-US" dirty="0"/>
              <a:t>: </a:t>
            </a:r>
            <a:r>
              <a:rPr lang="en-US" dirty="0" err="1"/>
              <a:t>buf</a:t>
            </a:r>
            <a:r>
              <a:rPr lang="en-US" dirty="0"/>
              <a:t> - initial address of receive buffer (choice); </a:t>
            </a:r>
            <a:r>
              <a:rPr lang="en-US" dirty="0" smtClean="0"/>
              <a:t>(e.g. 1st entry of an array)</a:t>
            </a:r>
          </a:p>
          <a:p>
            <a:r>
              <a:rPr lang="en-US" dirty="0"/>
              <a:t> </a:t>
            </a:r>
            <a:r>
              <a:rPr lang="en-US" dirty="0" smtClean="0"/>
              <a:t>      count </a:t>
            </a:r>
            <a:r>
              <a:rPr lang="en-US" dirty="0"/>
              <a:t>- number of elements in receive buffer (integer); </a:t>
            </a:r>
            <a:r>
              <a:rPr lang="en-US" dirty="0" smtClean="0"/>
              <a:t>(e.g., # of entries in an array)</a:t>
            </a:r>
          </a:p>
          <a:p>
            <a:r>
              <a:rPr lang="en-US" dirty="0"/>
              <a:t> </a:t>
            </a:r>
            <a:r>
              <a:rPr lang="en-US" dirty="0" smtClean="0"/>
              <a:t>      datatype </a:t>
            </a:r>
            <a:r>
              <a:rPr lang="en-US" dirty="0"/>
              <a:t>- datatype of each receive buffer element (handle</a:t>
            </a:r>
            <a:r>
              <a:rPr lang="en-US" dirty="0" smtClean="0"/>
              <a:t>); (e.g., MPI_REAL8, MPI_INT </a:t>
            </a:r>
            <a:r>
              <a:rPr lang="en-US" dirty="0" err="1" smtClean="0"/>
              <a:t>etc</a:t>
            </a:r>
            <a:r>
              <a:rPr lang="en-US" dirty="0" smtClean="0"/>
              <a:t>) </a:t>
            </a:r>
          </a:p>
          <a:p>
            <a:r>
              <a:rPr lang="en-US" dirty="0"/>
              <a:t> </a:t>
            </a:r>
            <a:r>
              <a:rPr lang="en-US" dirty="0" smtClean="0"/>
              <a:t>      source </a:t>
            </a:r>
            <a:r>
              <a:rPr lang="en-US" dirty="0"/>
              <a:t>- rank of source (integer</a:t>
            </a:r>
            <a:r>
              <a:rPr lang="en-US" dirty="0" smtClean="0"/>
              <a:t>). This is the </a:t>
            </a:r>
            <a:r>
              <a:rPr lang="en-US" dirty="0" smtClean="0">
                <a:solidFill>
                  <a:srgbClr val="FF0000"/>
                </a:solidFill>
              </a:rPr>
              <a:t>originating rank </a:t>
            </a:r>
            <a:r>
              <a:rPr lang="en-US" dirty="0" smtClean="0"/>
              <a:t>where the message comes from</a:t>
            </a:r>
          </a:p>
          <a:p>
            <a:r>
              <a:rPr lang="en-US" dirty="0"/>
              <a:t> </a:t>
            </a:r>
            <a:r>
              <a:rPr lang="en-US" dirty="0" smtClean="0"/>
              <a:t>      Tag </a:t>
            </a:r>
            <a:r>
              <a:rPr lang="en-US" dirty="0"/>
              <a:t>- message tag (integer</a:t>
            </a:r>
            <a:r>
              <a:rPr lang="en-US" dirty="0" smtClean="0"/>
              <a:t>) </a:t>
            </a:r>
          </a:p>
          <a:p>
            <a:r>
              <a:rPr lang="en-US" dirty="0"/>
              <a:t> </a:t>
            </a:r>
            <a:r>
              <a:rPr lang="en-US" dirty="0" smtClean="0"/>
              <a:t>      </a:t>
            </a:r>
            <a:r>
              <a:rPr lang="en-US" dirty="0" err="1" smtClean="0"/>
              <a:t>comm</a:t>
            </a:r>
            <a:r>
              <a:rPr lang="en-US" dirty="0" smtClean="0"/>
              <a:t> </a:t>
            </a:r>
            <a:r>
              <a:rPr lang="en-US" dirty="0"/>
              <a:t>- communicator (handle). </a:t>
            </a:r>
            <a:endParaRPr lang="en-US" dirty="0" smtClean="0"/>
          </a:p>
          <a:p>
            <a:r>
              <a:rPr lang="en-US" dirty="0"/>
              <a:t> </a:t>
            </a:r>
            <a:r>
              <a:rPr lang="en-US" dirty="0" smtClean="0"/>
              <a:t>      Output</a:t>
            </a:r>
            <a:r>
              <a:rPr lang="en-US" dirty="0"/>
              <a:t>: </a:t>
            </a:r>
            <a:endParaRPr lang="en-US" dirty="0" smtClean="0"/>
          </a:p>
          <a:p>
            <a:r>
              <a:rPr lang="en-US" dirty="0"/>
              <a:t> </a:t>
            </a:r>
            <a:r>
              <a:rPr lang="en-US" dirty="0" smtClean="0"/>
              <a:t>      request </a:t>
            </a:r>
            <a:r>
              <a:rPr lang="en-US" dirty="0"/>
              <a:t>- communication request (handle</a:t>
            </a:r>
            <a:r>
              <a:rPr lang="en-US" dirty="0" smtClean="0"/>
              <a:t>), used for checking status (pending, processing, finished </a:t>
            </a:r>
            <a:r>
              <a:rPr lang="en-US" dirty="0" err="1" smtClean="0"/>
              <a:t>etc</a:t>
            </a:r>
            <a:r>
              <a:rPr lang="en-US" dirty="0" smtClean="0"/>
              <a:t>)</a:t>
            </a:r>
          </a:p>
          <a:p>
            <a:r>
              <a:rPr lang="en-US" dirty="0"/>
              <a:t> </a:t>
            </a:r>
            <a:r>
              <a:rPr lang="en-US" dirty="0" smtClean="0"/>
              <a:t>      </a:t>
            </a:r>
            <a:r>
              <a:rPr lang="en-US" dirty="0" err="1" smtClean="0"/>
              <a:t>ierr</a:t>
            </a:r>
            <a:r>
              <a:rPr lang="en-US" dirty="0" smtClean="0"/>
              <a:t>: error code</a:t>
            </a:r>
          </a:p>
          <a:p>
            <a:pPr marL="285750" indent="-285750">
              <a:buFont typeface="Arial" panose="020B0604020202020204" pitchFamily="34" charset="0"/>
              <a:buChar char="•"/>
            </a:pPr>
            <a:r>
              <a:rPr lang="en-US" dirty="0" smtClean="0"/>
              <a:t>After non-block receive, need to check if all ‘requests’ are successful</a:t>
            </a:r>
          </a:p>
          <a:p>
            <a:pPr marL="742950" lvl="1" indent="-285750">
              <a:buFont typeface="Arial" panose="020B0604020202020204" pitchFamily="34" charset="0"/>
              <a:buChar char="•"/>
            </a:pPr>
            <a:r>
              <a:rPr lang="en-US" dirty="0" err="1" smtClean="0"/>
              <a:t>mpi_waitall</a:t>
            </a:r>
            <a:r>
              <a:rPr lang="en-US" dirty="0" smtClean="0"/>
              <a:t>(</a:t>
            </a:r>
            <a:r>
              <a:rPr lang="en-US" dirty="0" err="1" smtClean="0"/>
              <a:t>nn,request,rstat,ierr</a:t>
            </a:r>
            <a:r>
              <a:rPr lang="en-US" dirty="0" smtClean="0"/>
              <a:t>)</a:t>
            </a:r>
          </a:p>
          <a:p>
            <a:pPr lvl="1"/>
            <a:r>
              <a:rPr lang="en-US" dirty="0"/>
              <a:t> </a:t>
            </a:r>
            <a:r>
              <a:rPr lang="en-US" dirty="0" smtClean="0"/>
              <a:t>     </a:t>
            </a:r>
            <a:r>
              <a:rPr lang="en-US" dirty="0" err="1" smtClean="0"/>
              <a:t>nn</a:t>
            </a:r>
            <a:r>
              <a:rPr lang="en-US" dirty="0" smtClean="0"/>
              <a:t>: dimension of request()</a:t>
            </a:r>
          </a:p>
          <a:p>
            <a:pPr lvl="1"/>
            <a:r>
              <a:rPr lang="en-US" dirty="0"/>
              <a:t> </a:t>
            </a:r>
            <a:r>
              <a:rPr lang="en-US" dirty="0" smtClean="0"/>
              <a:t>     request(</a:t>
            </a:r>
            <a:r>
              <a:rPr lang="en-US" dirty="0" err="1" smtClean="0"/>
              <a:t>nn</a:t>
            </a:r>
            <a:r>
              <a:rPr lang="en-US" dirty="0" smtClean="0"/>
              <a:t>): from </a:t>
            </a:r>
            <a:r>
              <a:rPr lang="en-US" dirty="0" err="1" smtClean="0"/>
              <a:t>irecv</a:t>
            </a:r>
            <a:endParaRPr lang="en-US" dirty="0" smtClean="0"/>
          </a:p>
          <a:p>
            <a:pPr lvl="1"/>
            <a:r>
              <a:rPr lang="en-US" dirty="0"/>
              <a:t> </a:t>
            </a:r>
            <a:r>
              <a:rPr lang="en-US" dirty="0" smtClean="0"/>
              <a:t>     Output</a:t>
            </a:r>
            <a:r>
              <a:rPr lang="en-US" dirty="0"/>
              <a:t>: </a:t>
            </a:r>
            <a:r>
              <a:rPr lang="en-US" dirty="0" err="1" smtClean="0"/>
              <a:t>rstat</a:t>
            </a:r>
            <a:r>
              <a:rPr lang="en-US" dirty="0" smtClean="0"/>
              <a:t>(</a:t>
            </a:r>
            <a:r>
              <a:rPr lang="en-US" dirty="0" err="1" smtClean="0"/>
              <a:t>MPI_STATUS_SIZE,nn</a:t>
            </a:r>
            <a:r>
              <a:rPr lang="en-US" dirty="0" smtClean="0"/>
              <a:t>), array of status</a:t>
            </a:r>
          </a:p>
        </p:txBody>
      </p:sp>
    </p:spTree>
    <p:extLst>
      <p:ext uri="{BB962C8B-B14F-4D97-AF65-F5344CB8AC3E}">
        <p14:creationId xmlns:p14="http://schemas.microsoft.com/office/powerpoint/2010/main" val="1242772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13212"/>
            <a:ext cx="12192000" cy="444137"/>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Sending/receiving messages</a:t>
            </a:r>
          </a:p>
        </p:txBody>
      </p:sp>
      <p:sp>
        <p:nvSpPr>
          <p:cNvPr id="5" name="Rectangle 4"/>
          <p:cNvSpPr/>
          <p:nvPr/>
        </p:nvSpPr>
        <p:spPr>
          <a:xfrm>
            <a:off x="435428" y="681170"/>
            <a:ext cx="10990217" cy="2862322"/>
          </a:xfrm>
          <a:prstGeom prst="rect">
            <a:avLst/>
          </a:prstGeom>
        </p:spPr>
        <p:txBody>
          <a:bodyPr wrap="square">
            <a:spAutoFit/>
          </a:bodyPr>
          <a:lstStyle/>
          <a:p>
            <a:r>
              <a:rPr lang="en-US" sz="2000" dirty="0" err="1" smtClean="0"/>
              <a:t>MPI_Isend</a:t>
            </a:r>
            <a:r>
              <a:rPr lang="en-US" sz="2000" dirty="0"/>
              <a:t>( void *</a:t>
            </a:r>
            <a:r>
              <a:rPr lang="en-US" sz="2000" dirty="0" err="1"/>
              <a:t>buf</a:t>
            </a:r>
            <a:r>
              <a:rPr lang="en-US" sz="2000" dirty="0"/>
              <a:t>, </a:t>
            </a:r>
            <a:r>
              <a:rPr lang="en-US" sz="2000" dirty="0" err="1"/>
              <a:t>int</a:t>
            </a:r>
            <a:r>
              <a:rPr lang="en-US" sz="2000" dirty="0"/>
              <a:t> count, </a:t>
            </a:r>
            <a:r>
              <a:rPr lang="en-US" sz="2000" dirty="0" err="1"/>
              <a:t>MPI_Datatype</a:t>
            </a:r>
            <a:r>
              <a:rPr lang="en-US" sz="2000" dirty="0"/>
              <a:t> datatype, </a:t>
            </a:r>
            <a:r>
              <a:rPr lang="en-US" sz="2000" dirty="0" err="1"/>
              <a:t>int</a:t>
            </a:r>
            <a:r>
              <a:rPr lang="en-US" sz="2000" dirty="0"/>
              <a:t> </a:t>
            </a:r>
            <a:r>
              <a:rPr lang="en-US" sz="2000" dirty="0" err="1"/>
              <a:t>dest</a:t>
            </a:r>
            <a:r>
              <a:rPr lang="en-US" sz="2000" dirty="0"/>
              <a:t>, </a:t>
            </a:r>
            <a:r>
              <a:rPr lang="en-US" sz="2000" dirty="0" err="1"/>
              <a:t>int</a:t>
            </a:r>
            <a:r>
              <a:rPr lang="en-US" sz="2000" dirty="0"/>
              <a:t> tag, </a:t>
            </a:r>
            <a:r>
              <a:rPr lang="en-US" sz="2000" dirty="0" err="1"/>
              <a:t>MPI_Comm</a:t>
            </a:r>
            <a:r>
              <a:rPr lang="en-US" sz="2000" dirty="0"/>
              <a:t> </a:t>
            </a:r>
            <a:r>
              <a:rPr lang="en-US" sz="2000" dirty="0" err="1"/>
              <a:t>comm</a:t>
            </a:r>
            <a:r>
              <a:rPr lang="en-US" sz="2000" dirty="0"/>
              <a:t>, </a:t>
            </a:r>
            <a:r>
              <a:rPr lang="en-US" sz="2000" dirty="0" err="1"/>
              <a:t>MPI_Request</a:t>
            </a:r>
            <a:r>
              <a:rPr lang="en-US" sz="2000" dirty="0"/>
              <a:t> *request, </a:t>
            </a:r>
            <a:r>
              <a:rPr lang="en-US" sz="2000" dirty="0" err="1"/>
              <a:t>int</a:t>
            </a:r>
            <a:r>
              <a:rPr lang="en-US" sz="2000" dirty="0"/>
              <a:t> </a:t>
            </a:r>
            <a:r>
              <a:rPr lang="en-US" sz="2000" dirty="0" err="1"/>
              <a:t>ierr</a:t>
            </a:r>
            <a:r>
              <a:rPr lang="en-US" sz="2000" dirty="0"/>
              <a:t>) – non-block send </a:t>
            </a:r>
            <a:endParaRPr lang="en-US" sz="2000" dirty="0" smtClean="0"/>
          </a:p>
          <a:p>
            <a:r>
              <a:rPr lang="en-US" sz="2000" dirty="0" smtClean="0"/>
              <a:t>Inputs</a:t>
            </a:r>
            <a:r>
              <a:rPr lang="en-US" sz="2000" dirty="0"/>
              <a:t>: </a:t>
            </a:r>
            <a:r>
              <a:rPr lang="en-US" sz="2000" dirty="0" err="1"/>
              <a:t>buf</a:t>
            </a:r>
            <a:r>
              <a:rPr lang="en-US" sz="2000" dirty="0"/>
              <a:t> - initial address of send buffer (choice); </a:t>
            </a:r>
            <a:endParaRPr lang="en-US" sz="2000" dirty="0" smtClean="0"/>
          </a:p>
          <a:p>
            <a:r>
              <a:rPr lang="en-US" sz="2000" dirty="0"/>
              <a:t> </a:t>
            </a:r>
            <a:r>
              <a:rPr lang="en-US" sz="2000" dirty="0" smtClean="0"/>
              <a:t> count </a:t>
            </a:r>
            <a:r>
              <a:rPr lang="en-US" sz="2000" dirty="0"/>
              <a:t>- number of elements in send buffer (integer); </a:t>
            </a:r>
            <a:endParaRPr lang="en-US" sz="2000" dirty="0" smtClean="0"/>
          </a:p>
          <a:p>
            <a:r>
              <a:rPr lang="en-US" sz="2000" dirty="0"/>
              <a:t> </a:t>
            </a:r>
            <a:r>
              <a:rPr lang="en-US" sz="2000" dirty="0" smtClean="0"/>
              <a:t> datatype </a:t>
            </a:r>
            <a:r>
              <a:rPr lang="en-US" sz="2000" dirty="0"/>
              <a:t>- datatype of each send buffer element (handle); </a:t>
            </a:r>
            <a:endParaRPr lang="en-US" sz="2000" dirty="0" smtClean="0"/>
          </a:p>
          <a:p>
            <a:r>
              <a:rPr lang="en-US" sz="2000" dirty="0"/>
              <a:t> </a:t>
            </a:r>
            <a:r>
              <a:rPr lang="en-US" sz="2000" dirty="0" smtClean="0"/>
              <a:t> </a:t>
            </a:r>
            <a:r>
              <a:rPr lang="en-US" sz="2000" dirty="0" err="1" smtClean="0"/>
              <a:t>dest</a:t>
            </a:r>
            <a:r>
              <a:rPr lang="en-US" sz="2000" dirty="0" smtClean="0"/>
              <a:t> </a:t>
            </a:r>
            <a:r>
              <a:rPr lang="en-US" sz="2000" dirty="0"/>
              <a:t>- rank of destination (integer); </a:t>
            </a:r>
            <a:endParaRPr lang="en-US" sz="2000" dirty="0" smtClean="0"/>
          </a:p>
          <a:p>
            <a:r>
              <a:rPr lang="en-US" sz="2000" dirty="0"/>
              <a:t> </a:t>
            </a:r>
            <a:r>
              <a:rPr lang="en-US" sz="2000" dirty="0" smtClean="0"/>
              <a:t>  tag </a:t>
            </a:r>
            <a:r>
              <a:rPr lang="en-US" sz="2000" dirty="0"/>
              <a:t>- message tag (integer); </a:t>
            </a:r>
            <a:endParaRPr lang="en-US" sz="2000" dirty="0" smtClean="0"/>
          </a:p>
          <a:p>
            <a:r>
              <a:rPr lang="en-US" sz="2000" dirty="0"/>
              <a:t> </a:t>
            </a:r>
            <a:r>
              <a:rPr lang="en-US" sz="2000" dirty="0" smtClean="0"/>
              <a:t>  </a:t>
            </a:r>
            <a:r>
              <a:rPr lang="en-US" sz="2000" dirty="0" err="1" smtClean="0"/>
              <a:t>comm</a:t>
            </a:r>
            <a:r>
              <a:rPr lang="en-US" sz="2000" dirty="0" smtClean="0"/>
              <a:t> </a:t>
            </a:r>
            <a:r>
              <a:rPr lang="en-US" sz="2000" dirty="0"/>
              <a:t>- communicator (handle). </a:t>
            </a:r>
            <a:endParaRPr lang="en-US" sz="2000" dirty="0" smtClean="0"/>
          </a:p>
          <a:p>
            <a:r>
              <a:rPr lang="en-US" sz="2000" dirty="0" smtClean="0"/>
              <a:t>Output</a:t>
            </a:r>
            <a:r>
              <a:rPr lang="en-US" sz="2000" dirty="0"/>
              <a:t>: request - communication request (handle).</a:t>
            </a:r>
          </a:p>
        </p:txBody>
      </p:sp>
      <p:sp>
        <p:nvSpPr>
          <p:cNvPr id="2" name="Rectangle 1"/>
          <p:cNvSpPr/>
          <p:nvPr/>
        </p:nvSpPr>
        <p:spPr>
          <a:xfrm>
            <a:off x="5930536" y="2368956"/>
            <a:ext cx="6096000" cy="1754326"/>
          </a:xfrm>
          <a:prstGeom prst="rect">
            <a:avLst/>
          </a:prstGeom>
        </p:spPr>
        <p:txBody>
          <a:bodyPr>
            <a:spAutoFit/>
          </a:bodyPr>
          <a:lstStyle/>
          <a:p>
            <a:pPr marL="285750" indent="-285750">
              <a:buFont typeface="Arial" panose="020B0604020202020204" pitchFamily="34" charset="0"/>
              <a:buChar char="•"/>
            </a:pPr>
            <a:r>
              <a:rPr lang="en-US" dirty="0"/>
              <a:t>After non-block receive, need to check if all ‘requests’ are successful</a:t>
            </a:r>
          </a:p>
          <a:p>
            <a:pPr marL="742950" lvl="1" indent="-285750">
              <a:buFont typeface="Arial" panose="020B0604020202020204" pitchFamily="34" charset="0"/>
              <a:buChar char="•"/>
            </a:pPr>
            <a:r>
              <a:rPr lang="en-US" dirty="0" err="1" smtClean="0"/>
              <a:t>mpi_waitall</a:t>
            </a:r>
            <a:r>
              <a:rPr lang="en-US" dirty="0" smtClean="0"/>
              <a:t>(</a:t>
            </a:r>
            <a:r>
              <a:rPr lang="en-US" dirty="0" err="1" smtClean="0"/>
              <a:t>nn,request,sstat,ierr</a:t>
            </a:r>
            <a:r>
              <a:rPr lang="en-US" dirty="0"/>
              <a:t>)</a:t>
            </a:r>
          </a:p>
          <a:p>
            <a:pPr lvl="1"/>
            <a:r>
              <a:rPr lang="en-US" dirty="0"/>
              <a:t>      </a:t>
            </a:r>
            <a:r>
              <a:rPr lang="en-US" dirty="0" err="1"/>
              <a:t>nn</a:t>
            </a:r>
            <a:r>
              <a:rPr lang="en-US" dirty="0"/>
              <a:t>: dimension of request()</a:t>
            </a:r>
          </a:p>
          <a:p>
            <a:pPr lvl="1"/>
            <a:r>
              <a:rPr lang="en-US" dirty="0"/>
              <a:t>      request(</a:t>
            </a:r>
            <a:r>
              <a:rPr lang="en-US" dirty="0" err="1"/>
              <a:t>nn</a:t>
            </a:r>
            <a:r>
              <a:rPr lang="en-US" dirty="0"/>
              <a:t>): from </a:t>
            </a:r>
            <a:r>
              <a:rPr lang="en-US" dirty="0" err="1" smtClean="0"/>
              <a:t>isend</a:t>
            </a:r>
            <a:endParaRPr lang="en-US" dirty="0"/>
          </a:p>
          <a:p>
            <a:pPr lvl="1"/>
            <a:r>
              <a:rPr lang="en-US" dirty="0"/>
              <a:t>      Output: </a:t>
            </a:r>
            <a:r>
              <a:rPr lang="en-US" dirty="0" err="1"/>
              <a:t>rstat</a:t>
            </a:r>
            <a:r>
              <a:rPr lang="en-US" dirty="0"/>
              <a:t>(</a:t>
            </a:r>
            <a:r>
              <a:rPr lang="en-US" dirty="0" err="1"/>
              <a:t>MPI_STATUS_SIZE,nn</a:t>
            </a:r>
            <a:r>
              <a:rPr lang="en-US" dirty="0"/>
              <a:t>), array of status</a:t>
            </a:r>
          </a:p>
        </p:txBody>
      </p:sp>
      <p:sp>
        <p:nvSpPr>
          <p:cNvPr id="6" name="TextBox 5"/>
          <p:cNvSpPr txBox="1"/>
          <p:nvPr/>
        </p:nvSpPr>
        <p:spPr>
          <a:xfrm>
            <a:off x="696685" y="4123282"/>
            <a:ext cx="10728960" cy="2308324"/>
          </a:xfrm>
          <a:prstGeom prst="rect">
            <a:avLst/>
          </a:prstGeom>
          <a:noFill/>
          <a:ln>
            <a:solidFill>
              <a:schemeClr val="tx1"/>
            </a:solidFill>
          </a:ln>
        </p:spPr>
        <p:txBody>
          <a:bodyPr wrap="square" rtlCol="0">
            <a:spAutoFit/>
          </a:bodyPr>
          <a:lstStyle/>
          <a:p>
            <a:r>
              <a:rPr lang="en-US" dirty="0" smtClean="0"/>
              <a:t>e.g.:  </a:t>
            </a:r>
          </a:p>
          <a:p>
            <a:r>
              <a:rPr lang="en-US" dirty="0"/>
              <a:t>i</a:t>
            </a:r>
            <a:r>
              <a:rPr lang="en-US" dirty="0" smtClean="0"/>
              <a:t>nteger :: </a:t>
            </a:r>
            <a:r>
              <a:rPr lang="en-US" dirty="0" err="1" smtClean="0"/>
              <a:t>comm,rqst</a:t>
            </a:r>
            <a:r>
              <a:rPr lang="en-US" dirty="0" smtClean="0"/>
              <a:t>(1)</a:t>
            </a:r>
          </a:p>
          <a:p>
            <a:r>
              <a:rPr lang="en-US" dirty="0"/>
              <a:t>r</a:t>
            </a:r>
            <a:r>
              <a:rPr lang="en-US" dirty="0" smtClean="0"/>
              <a:t>eal*8 :: aa</a:t>
            </a:r>
            <a:endParaRPr lang="en-US" dirty="0"/>
          </a:p>
          <a:p>
            <a:r>
              <a:rPr lang="en-US" dirty="0" smtClean="0"/>
              <a:t>If(</a:t>
            </a:r>
            <a:r>
              <a:rPr lang="en-US" dirty="0" err="1" smtClean="0"/>
              <a:t>myrank</a:t>
            </a:r>
            <a:r>
              <a:rPr lang="en-US" dirty="0" smtClean="0"/>
              <a:t>/=2) then</a:t>
            </a:r>
          </a:p>
          <a:p>
            <a:r>
              <a:rPr lang="en-US" dirty="0"/>
              <a:t> </a:t>
            </a:r>
            <a:r>
              <a:rPr lang="en-US" dirty="0" smtClean="0"/>
              <a:t>  </a:t>
            </a:r>
            <a:r>
              <a:rPr lang="en-US" dirty="0" err="1" smtClean="0"/>
              <a:t>mpi_irecv</a:t>
            </a:r>
            <a:r>
              <a:rPr lang="en-US" dirty="0" smtClean="0"/>
              <a:t>(aa,1,MPI_REAL8, 2,comm,rqst,ierr)</a:t>
            </a:r>
          </a:p>
          <a:p>
            <a:r>
              <a:rPr lang="en-US" dirty="0" smtClean="0"/>
              <a:t>Else</a:t>
            </a:r>
          </a:p>
          <a:p>
            <a:r>
              <a:rPr lang="en-US" dirty="0"/>
              <a:t> </a:t>
            </a:r>
            <a:r>
              <a:rPr lang="en-US" dirty="0" smtClean="0"/>
              <a:t>  </a:t>
            </a:r>
            <a:r>
              <a:rPr lang="en-US" dirty="0" err="1" smtClean="0"/>
              <a:t>mpi_isend</a:t>
            </a:r>
            <a:r>
              <a:rPr lang="en-US" dirty="0" smtClean="0"/>
              <a:t>()</a:t>
            </a:r>
          </a:p>
          <a:p>
            <a:r>
              <a:rPr lang="en-US" dirty="0" err="1" smtClean="0"/>
              <a:t>endif</a:t>
            </a:r>
            <a:r>
              <a:rPr lang="en-US" dirty="0" smtClean="0"/>
              <a:t>  </a:t>
            </a:r>
            <a:endParaRPr lang="en-US" dirty="0"/>
          </a:p>
        </p:txBody>
      </p:sp>
    </p:spTree>
    <p:extLst>
      <p:ext uri="{BB962C8B-B14F-4D97-AF65-F5344CB8AC3E}">
        <p14:creationId xmlns:p14="http://schemas.microsoft.com/office/powerpoint/2010/main" val="3865846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13212"/>
            <a:ext cx="12192000" cy="444137"/>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Global reduction routines</a:t>
            </a:r>
          </a:p>
        </p:txBody>
      </p:sp>
      <p:sp>
        <p:nvSpPr>
          <p:cNvPr id="3" name="TextBox 2"/>
          <p:cNvSpPr txBox="1"/>
          <p:nvPr/>
        </p:nvSpPr>
        <p:spPr>
          <a:xfrm>
            <a:off x="287384" y="862146"/>
            <a:ext cx="11625942" cy="2862322"/>
          </a:xfrm>
          <a:prstGeom prst="rect">
            <a:avLst/>
          </a:prstGeom>
          <a:noFill/>
        </p:spPr>
        <p:txBody>
          <a:bodyPr wrap="square" rtlCol="0">
            <a:spAutoFit/>
          </a:bodyPr>
          <a:lstStyle/>
          <a:p>
            <a:pPr marL="285750" indent="-285750">
              <a:buFont typeface="Arial" panose="020B0604020202020204" pitchFamily="34" charset="0"/>
              <a:buChar char="•"/>
            </a:pPr>
            <a:r>
              <a:rPr lang="en-US" dirty="0" err="1" smtClean="0"/>
              <a:t>MPI_Allreduce</a:t>
            </a:r>
            <a:r>
              <a:rPr lang="en-US" dirty="0" smtClean="0"/>
              <a:t> </a:t>
            </a:r>
            <a:r>
              <a:rPr lang="en-US" dirty="0"/>
              <a:t>( void *</a:t>
            </a:r>
            <a:r>
              <a:rPr lang="en-US" dirty="0" err="1"/>
              <a:t>sendbuf</a:t>
            </a:r>
            <a:r>
              <a:rPr lang="en-US" dirty="0"/>
              <a:t>, void *</a:t>
            </a:r>
            <a:r>
              <a:rPr lang="en-US" dirty="0" err="1"/>
              <a:t>recvbuf</a:t>
            </a:r>
            <a:r>
              <a:rPr lang="en-US" dirty="0"/>
              <a:t>, </a:t>
            </a:r>
            <a:r>
              <a:rPr lang="en-US" dirty="0" err="1"/>
              <a:t>int</a:t>
            </a:r>
            <a:r>
              <a:rPr lang="en-US" dirty="0"/>
              <a:t> count, </a:t>
            </a:r>
            <a:r>
              <a:rPr lang="en-US" dirty="0" err="1"/>
              <a:t>MPI_Datatype</a:t>
            </a:r>
            <a:r>
              <a:rPr lang="en-US" dirty="0"/>
              <a:t> datatype, </a:t>
            </a:r>
            <a:r>
              <a:rPr lang="en-US" dirty="0" err="1"/>
              <a:t>MPI_Op</a:t>
            </a:r>
            <a:r>
              <a:rPr lang="en-US" dirty="0"/>
              <a:t> op, </a:t>
            </a:r>
            <a:r>
              <a:rPr lang="en-US" dirty="0" err="1"/>
              <a:t>MPI_Comm</a:t>
            </a:r>
            <a:r>
              <a:rPr lang="en-US" dirty="0"/>
              <a:t> </a:t>
            </a:r>
            <a:r>
              <a:rPr lang="en-US" dirty="0" err="1" smtClean="0"/>
              <a:t>comm</a:t>
            </a:r>
            <a:r>
              <a:rPr lang="en-US" dirty="0" smtClean="0"/>
              <a:t>, </a:t>
            </a:r>
            <a:r>
              <a:rPr lang="en-US" dirty="0" err="1" smtClean="0"/>
              <a:t>int</a:t>
            </a:r>
            <a:r>
              <a:rPr lang="en-US" dirty="0" smtClean="0"/>
              <a:t> </a:t>
            </a:r>
            <a:r>
              <a:rPr lang="en-US" dirty="0" err="1" smtClean="0"/>
              <a:t>ierr</a:t>
            </a:r>
            <a:r>
              <a:rPr lang="en-US" dirty="0" smtClean="0"/>
              <a:t>) </a:t>
            </a:r>
            <a:r>
              <a:rPr lang="en-US" dirty="0"/>
              <a:t>– Combines values from all processes and distribute the result back to all processes </a:t>
            </a:r>
            <a:endParaRPr lang="en-US" dirty="0" smtClean="0"/>
          </a:p>
          <a:p>
            <a:r>
              <a:rPr lang="en-US" dirty="0"/>
              <a:t> </a:t>
            </a:r>
            <a:r>
              <a:rPr lang="en-US" dirty="0" smtClean="0"/>
              <a:t>  Inputs</a:t>
            </a:r>
            <a:r>
              <a:rPr lang="en-US" dirty="0"/>
              <a:t>: </a:t>
            </a:r>
            <a:endParaRPr lang="en-US" dirty="0" smtClean="0"/>
          </a:p>
          <a:p>
            <a:r>
              <a:rPr lang="en-US" dirty="0"/>
              <a:t> </a:t>
            </a:r>
            <a:r>
              <a:rPr lang="en-US" dirty="0" smtClean="0"/>
              <a:t>     </a:t>
            </a:r>
            <a:r>
              <a:rPr lang="en-US" dirty="0" err="1" smtClean="0"/>
              <a:t>sendbuf</a:t>
            </a:r>
            <a:r>
              <a:rPr lang="en-US" dirty="0" smtClean="0"/>
              <a:t> </a:t>
            </a:r>
            <a:r>
              <a:rPr lang="en-US" dirty="0"/>
              <a:t>- starting address of send buffer (choice); </a:t>
            </a:r>
            <a:endParaRPr lang="en-US" dirty="0" smtClean="0"/>
          </a:p>
          <a:p>
            <a:r>
              <a:rPr lang="en-US" dirty="0"/>
              <a:t> </a:t>
            </a:r>
            <a:r>
              <a:rPr lang="en-US" dirty="0" smtClean="0"/>
              <a:t>     count </a:t>
            </a:r>
            <a:r>
              <a:rPr lang="en-US" dirty="0"/>
              <a:t>- number of elements in send buffer (integer). Also the size of the output (i.e., </a:t>
            </a:r>
            <a:r>
              <a:rPr lang="en-US" dirty="0" err="1"/>
              <a:t>ith</a:t>
            </a:r>
            <a:r>
              <a:rPr lang="en-US" dirty="0"/>
              <a:t> elements from each processor are summed up and returned as </a:t>
            </a:r>
            <a:r>
              <a:rPr lang="en-US" dirty="0" err="1"/>
              <a:t>ith</a:t>
            </a:r>
            <a:r>
              <a:rPr lang="en-US" dirty="0"/>
              <a:t> element of output); </a:t>
            </a:r>
            <a:endParaRPr lang="en-US" dirty="0" smtClean="0"/>
          </a:p>
          <a:p>
            <a:r>
              <a:rPr lang="en-US" dirty="0"/>
              <a:t> </a:t>
            </a:r>
            <a:r>
              <a:rPr lang="en-US" dirty="0" smtClean="0"/>
              <a:t>     datatype </a:t>
            </a:r>
            <a:r>
              <a:rPr lang="en-US" dirty="0"/>
              <a:t>- data type of elements of send buffer (handle); </a:t>
            </a:r>
            <a:endParaRPr lang="en-US" dirty="0" smtClean="0"/>
          </a:p>
          <a:p>
            <a:r>
              <a:rPr lang="en-US" dirty="0"/>
              <a:t> </a:t>
            </a:r>
            <a:r>
              <a:rPr lang="en-US" dirty="0" smtClean="0"/>
              <a:t>     op </a:t>
            </a:r>
            <a:r>
              <a:rPr lang="en-US" dirty="0"/>
              <a:t>- operation (handle) (e.g., MPI_SUM, MPI_LOR); </a:t>
            </a:r>
            <a:endParaRPr lang="en-US" dirty="0" smtClean="0"/>
          </a:p>
          <a:p>
            <a:r>
              <a:rPr lang="en-US" dirty="0"/>
              <a:t> </a:t>
            </a:r>
            <a:r>
              <a:rPr lang="en-US" dirty="0" smtClean="0"/>
              <a:t>     </a:t>
            </a:r>
            <a:r>
              <a:rPr lang="en-US" dirty="0" err="1" smtClean="0"/>
              <a:t>comm</a:t>
            </a:r>
            <a:r>
              <a:rPr lang="en-US" dirty="0" smtClean="0"/>
              <a:t> </a:t>
            </a:r>
            <a:r>
              <a:rPr lang="en-US" dirty="0"/>
              <a:t>- communicator (handle). </a:t>
            </a:r>
            <a:endParaRPr lang="en-US" dirty="0" smtClean="0"/>
          </a:p>
          <a:p>
            <a:r>
              <a:rPr lang="en-US" dirty="0"/>
              <a:t> </a:t>
            </a:r>
            <a:r>
              <a:rPr lang="en-US" dirty="0" smtClean="0"/>
              <a:t>     Output</a:t>
            </a:r>
            <a:r>
              <a:rPr lang="en-US" dirty="0"/>
              <a:t>: </a:t>
            </a:r>
            <a:r>
              <a:rPr lang="en-US" dirty="0" err="1"/>
              <a:t>recvbuf</a:t>
            </a:r>
            <a:r>
              <a:rPr lang="en-US" dirty="0"/>
              <a:t> - starting address of receive buffer (choice).</a:t>
            </a:r>
          </a:p>
        </p:txBody>
      </p:sp>
      <p:sp>
        <p:nvSpPr>
          <p:cNvPr id="2" name="Rectangle 1"/>
          <p:cNvSpPr/>
          <p:nvPr/>
        </p:nvSpPr>
        <p:spPr>
          <a:xfrm>
            <a:off x="1175658" y="4604546"/>
            <a:ext cx="9666514" cy="646331"/>
          </a:xfrm>
          <a:prstGeom prst="rect">
            <a:avLst/>
          </a:prstGeom>
        </p:spPr>
        <p:txBody>
          <a:bodyPr wrap="square">
            <a:spAutoFit/>
          </a:bodyPr>
          <a:lstStyle/>
          <a:p>
            <a:r>
              <a:rPr lang="en-US" dirty="0" smtClean="0"/>
              <a:t>e.g.:</a:t>
            </a:r>
          </a:p>
          <a:p>
            <a:r>
              <a:rPr lang="en-US" dirty="0" smtClean="0"/>
              <a:t>call </a:t>
            </a:r>
            <a:r>
              <a:rPr lang="en-US" dirty="0" err="1" smtClean="0"/>
              <a:t>mpi_allreduce</a:t>
            </a:r>
            <a:r>
              <a:rPr lang="en-US" dirty="0" smtClean="0"/>
              <a:t>(q_block_lcl,q_block,nhtblocks,MPI_REAL8,MPI_SUM,comm,ierr</a:t>
            </a:r>
            <a:r>
              <a:rPr lang="en-US" dirty="0"/>
              <a:t>)</a:t>
            </a:r>
          </a:p>
        </p:txBody>
      </p:sp>
    </p:spTree>
    <p:extLst>
      <p:ext uri="{BB962C8B-B14F-4D97-AF65-F5344CB8AC3E}">
        <p14:creationId xmlns:p14="http://schemas.microsoft.com/office/powerpoint/2010/main" val="19602242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558142" y="130629"/>
            <a:ext cx="7772400" cy="426720"/>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Do Not Make Any Assumptions!</a:t>
            </a:r>
          </a:p>
        </p:txBody>
      </p:sp>
      <p:sp>
        <p:nvSpPr>
          <p:cNvPr id="7" name="Rectangle 3"/>
          <p:cNvSpPr txBox="1">
            <a:spLocks noChangeArrowheads="1"/>
          </p:cNvSpPr>
          <p:nvPr/>
        </p:nvSpPr>
        <p:spPr>
          <a:xfrm>
            <a:off x="441959" y="692331"/>
            <a:ext cx="11392989" cy="59610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Tx/>
              <a:buNone/>
            </a:pPr>
            <a:r>
              <a:rPr lang="en-US" sz="2800" dirty="0" smtClean="0">
                <a:solidFill>
                  <a:srgbClr val="333333"/>
                </a:solidFill>
                <a:cs typeface="Arial" charset="0"/>
              </a:rPr>
              <a:t>Do not make any assumptions about the mechanics of the actual message- passing. Remember that MPI is designed to operate not only on fast MPP networks, but also on Internet size meta-computers. As such, the order and timing of messages may be considerably skewed. </a:t>
            </a:r>
          </a:p>
          <a:p>
            <a:pPr>
              <a:buFontTx/>
              <a:buNone/>
            </a:pPr>
            <a:r>
              <a:rPr lang="en-US" sz="2800" b="1" dirty="0" smtClean="0">
                <a:solidFill>
                  <a:srgbClr val="333333"/>
                </a:solidFill>
                <a:cs typeface="Arial" charset="0"/>
              </a:rPr>
              <a:t>MPI makes only one guarantee: two messages sent from one process to another process will arrive in that relative order. However, a message sent later from another process may arrive before, or between, those two messages</a:t>
            </a:r>
          </a:p>
          <a:p>
            <a:pPr>
              <a:buFontTx/>
              <a:buNone/>
            </a:pPr>
            <a:r>
              <a:rPr lang="en-US" sz="2800" dirty="0" smtClean="0">
                <a:solidFill>
                  <a:srgbClr val="333333"/>
                </a:solidFill>
                <a:cs typeface="Arial" charset="0"/>
              </a:rPr>
              <a:t>Remember that buffer sizes, as well as the data chunks you want to communicate, can change greatly from one platform or run to the next.  You may have to use the non-blocking calls to accommodate these limits and avoid deadlocks. </a:t>
            </a:r>
          </a:p>
          <a:p>
            <a:pPr>
              <a:buFontTx/>
              <a:buNone/>
            </a:pPr>
            <a:endParaRPr lang="en-US" sz="2800" dirty="0" smtClean="0"/>
          </a:p>
        </p:txBody>
      </p:sp>
    </p:spTree>
    <p:extLst>
      <p:ext uri="{BB962C8B-B14F-4D97-AF65-F5344CB8AC3E}">
        <p14:creationId xmlns:p14="http://schemas.microsoft.com/office/powerpoint/2010/main" val="2907901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14612" y="223837"/>
            <a:ext cx="6962775" cy="6410325"/>
          </a:xfrm>
          <a:prstGeom prst="rect">
            <a:avLst/>
          </a:prstGeom>
        </p:spPr>
      </p:pic>
      <p:sp>
        <p:nvSpPr>
          <p:cNvPr id="3" name="TextBox 2"/>
          <p:cNvSpPr txBox="1"/>
          <p:nvPr/>
        </p:nvSpPr>
        <p:spPr>
          <a:xfrm>
            <a:off x="690880" y="3769360"/>
            <a:ext cx="981359" cy="369332"/>
          </a:xfrm>
          <a:prstGeom prst="rect">
            <a:avLst/>
          </a:prstGeom>
          <a:noFill/>
        </p:spPr>
        <p:txBody>
          <a:bodyPr wrap="none" rtlCol="0">
            <a:spAutoFit/>
          </a:bodyPr>
          <a:lstStyle/>
          <a:p>
            <a:r>
              <a:rPr lang="en-US" dirty="0" err="1" smtClean="0"/>
              <a:t>openMP</a:t>
            </a:r>
            <a:endParaRPr lang="en-US" dirty="0"/>
          </a:p>
        </p:txBody>
      </p:sp>
    </p:spTree>
    <p:extLst>
      <p:ext uri="{BB962C8B-B14F-4D97-AF65-F5344CB8AC3E}">
        <p14:creationId xmlns:p14="http://schemas.microsoft.com/office/powerpoint/2010/main" val="16831829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704703" y="191588"/>
            <a:ext cx="7772400" cy="592183"/>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b="1" dirty="0" smtClean="0"/>
              <a:t>Networks</a:t>
            </a:r>
          </a:p>
        </p:txBody>
      </p:sp>
      <p:sp>
        <p:nvSpPr>
          <p:cNvPr id="9" name="Rectangle 3"/>
          <p:cNvSpPr txBox="1">
            <a:spLocks noChangeArrowheads="1"/>
          </p:cNvSpPr>
          <p:nvPr/>
        </p:nvSpPr>
        <p:spPr>
          <a:xfrm>
            <a:off x="1295400" y="1484809"/>
            <a:ext cx="9372600" cy="49769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sz="3200" dirty="0" err="1" smtClean="0"/>
              <a:t>Infiniband</a:t>
            </a:r>
            <a:r>
              <a:rPr lang="en-US" sz="3200" dirty="0" smtClean="0"/>
              <a:t>, </a:t>
            </a:r>
            <a:r>
              <a:rPr lang="en-US" sz="3200" dirty="0" err="1" smtClean="0"/>
              <a:t>Myrinet</a:t>
            </a:r>
            <a:r>
              <a:rPr lang="en-US" sz="3200" dirty="0" smtClean="0"/>
              <a:t>, GigE, …</a:t>
            </a:r>
          </a:p>
          <a:p>
            <a:pPr lvl="1">
              <a:defRPr/>
            </a:pPr>
            <a:r>
              <a:rPr lang="en-US" sz="2800" dirty="0" smtClean="0"/>
              <a:t>Networks that are more designed to run on a small number of processors</a:t>
            </a:r>
          </a:p>
          <a:p>
            <a:pPr>
              <a:defRPr/>
            </a:pPr>
            <a:r>
              <a:rPr lang="en-US" sz="3200" dirty="0" err="1" smtClean="0"/>
              <a:t>Seastar</a:t>
            </a:r>
            <a:r>
              <a:rPr lang="en-US" sz="3200" dirty="0" smtClean="0"/>
              <a:t> (Cray), Federation (IBM), Constellation (Sun), </a:t>
            </a:r>
            <a:r>
              <a:rPr lang="en-US" sz="3200" dirty="0" err="1" smtClean="0"/>
              <a:t>NUMALink</a:t>
            </a:r>
            <a:r>
              <a:rPr lang="en-US" sz="3200" dirty="0" smtClean="0"/>
              <a:t> (SGI)…</a:t>
            </a:r>
          </a:p>
          <a:p>
            <a:pPr lvl="1">
              <a:defRPr/>
            </a:pPr>
            <a:r>
              <a:rPr lang="en-US" sz="2800" dirty="0" smtClean="0"/>
              <a:t>Networks designed to scale to tens of thousands of processors.</a:t>
            </a:r>
          </a:p>
        </p:txBody>
      </p:sp>
    </p:spTree>
    <p:extLst>
      <p:ext uri="{BB962C8B-B14F-4D97-AF65-F5344CB8AC3E}">
        <p14:creationId xmlns:p14="http://schemas.microsoft.com/office/powerpoint/2010/main" val="4324166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38200" y="365126"/>
            <a:ext cx="10515600" cy="618944"/>
          </a:xfrm>
        </p:spPr>
        <p:txBody>
          <a:bodyPr>
            <a:normAutofit fontScale="90000"/>
          </a:bodyPr>
          <a:lstStyle/>
          <a:p>
            <a:pPr algn="ctr" eaLnBrk="1" hangingPunct="1">
              <a:defRPr/>
            </a:pPr>
            <a:r>
              <a:rPr lang="en-US" dirty="0" smtClean="0"/>
              <a:t>Ethernet with Workstations</a:t>
            </a:r>
          </a:p>
        </p:txBody>
      </p:sp>
      <p:pic>
        <p:nvPicPr>
          <p:cNvPr id="32771" name="Picture 4" descr="Token_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752600"/>
            <a:ext cx="5715000" cy="450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599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254340" y="178526"/>
            <a:ext cx="7988300" cy="609600"/>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dirty="0" smtClean="0"/>
              <a:t>Hypercube (CM-2 version)</a:t>
            </a:r>
          </a:p>
        </p:txBody>
      </p:sp>
      <p:pic>
        <p:nvPicPr>
          <p:cNvPr id="5" name="Picture 4" descr="CM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7640" y="1304109"/>
            <a:ext cx="5181600"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3"/>
          <p:cNvSpPr txBox="1">
            <a:spLocks noChangeArrowheads="1"/>
          </p:cNvSpPr>
          <p:nvPr/>
        </p:nvSpPr>
        <p:spPr bwMode="auto">
          <a:xfrm>
            <a:off x="4663440" y="5647509"/>
            <a:ext cx="3836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solidFill>
                  <a:srgbClr val="FF0000"/>
                </a:solidFill>
              </a:rPr>
              <a:t>Not remotely drawn properly.</a:t>
            </a:r>
          </a:p>
        </p:txBody>
      </p:sp>
    </p:spTree>
    <p:extLst>
      <p:ext uri="{BB962C8B-B14F-4D97-AF65-F5344CB8AC3E}">
        <p14:creationId xmlns:p14="http://schemas.microsoft.com/office/powerpoint/2010/main" val="17749032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123712" y="-58783"/>
            <a:ext cx="7988300" cy="838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200" b="1" dirty="0" smtClean="0"/>
              <a:t>MPPs (Massively Parallel Processors)</a:t>
            </a:r>
          </a:p>
        </p:txBody>
      </p:sp>
      <p:sp>
        <p:nvSpPr>
          <p:cNvPr id="7" name="Rectangle 3"/>
          <p:cNvSpPr txBox="1">
            <a:spLocks noChangeArrowheads="1"/>
          </p:cNvSpPr>
          <p:nvPr/>
        </p:nvSpPr>
        <p:spPr>
          <a:xfrm>
            <a:off x="1375954" y="2275635"/>
            <a:ext cx="3814763" cy="12747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sz="1400" smtClean="0"/>
              <a:t>IBM BlueGene/L (LLNL)</a:t>
            </a:r>
          </a:p>
          <a:p>
            <a:pPr lvl="1">
              <a:defRPr/>
            </a:pPr>
            <a:r>
              <a:rPr lang="en-US" sz="1200" smtClean="0"/>
              <a:t>131,072 700 Mhz processors</a:t>
            </a:r>
          </a:p>
          <a:p>
            <a:pPr lvl="1">
              <a:defRPr/>
            </a:pPr>
            <a:r>
              <a:rPr lang="en-US" sz="1200" smtClean="0"/>
              <a:t>256 MB or RAM per processor</a:t>
            </a:r>
          </a:p>
          <a:p>
            <a:pPr lvl="1">
              <a:defRPr/>
            </a:pPr>
            <a:r>
              <a:rPr lang="en-US" sz="1200" smtClean="0"/>
              <a:t>Balanced compute speed with interconnect</a:t>
            </a:r>
          </a:p>
          <a:p>
            <a:pPr>
              <a:defRPr/>
            </a:pPr>
            <a:endParaRPr lang="en-US" sz="1400" dirty="0" smtClean="0"/>
          </a:p>
        </p:txBody>
      </p:sp>
      <p:sp>
        <p:nvSpPr>
          <p:cNvPr id="9" name="Rectangle 4"/>
          <p:cNvSpPr txBox="1">
            <a:spLocks noChangeArrowheads="1"/>
          </p:cNvSpPr>
          <p:nvPr/>
        </p:nvSpPr>
        <p:spPr>
          <a:xfrm>
            <a:off x="6633754" y="5275217"/>
            <a:ext cx="4495800" cy="14017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200" smtClean="0"/>
              <a:t>Red Storm (Sandia National Labs)</a:t>
            </a:r>
          </a:p>
          <a:p>
            <a:pPr lvl="1">
              <a:defRPr/>
            </a:pPr>
            <a:r>
              <a:rPr lang="en-US" sz="1200" smtClean="0"/>
              <a:t>12,960 Dual Core 2.4 Ghz Opterons</a:t>
            </a:r>
          </a:p>
          <a:p>
            <a:pPr lvl="1">
              <a:defRPr/>
            </a:pPr>
            <a:r>
              <a:rPr lang="en-US" sz="1200" smtClean="0"/>
              <a:t>4 GB of RAM per processor</a:t>
            </a:r>
          </a:p>
          <a:p>
            <a:pPr lvl="1">
              <a:defRPr/>
            </a:pPr>
            <a:r>
              <a:rPr lang="en-US" sz="1200" smtClean="0"/>
              <a:t>Proprietary SeaStar interconnect</a:t>
            </a:r>
            <a:endParaRPr lang="en-US" sz="1200" dirty="0" smtClean="0"/>
          </a:p>
        </p:txBody>
      </p:sp>
      <p:pic>
        <p:nvPicPr>
          <p:cNvPr id="10" name="Picture 5" descr="bgl-high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554" y="3342435"/>
            <a:ext cx="3962400"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3754" y="2913017"/>
            <a:ext cx="3581400"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909354" y="1312817"/>
            <a:ext cx="6973888" cy="708025"/>
          </a:xfrm>
          <a:prstGeom prst="rect">
            <a:avLst/>
          </a:prstGeom>
          <a:noFill/>
        </p:spPr>
        <p:txBody>
          <a:bodyPr wrap="none">
            <a:spAutoFit/>
          </a:bodyPr>
          <a:lstStyle/>
          <a:p>
            <a:pPr>
              <a:defRPr/>
            </a:pPr>
            <a:r>
              <a:rPr lang="en-US" sz="2000" dirty="0">
                <a:latin typeface="+mn-lt"/>
                <a:cs typeface="+mn-cs"/>
              </a:rPr>
              <a:t>Distributed memory at largest scale.  Often shared memory</a:t>
            </a:r>
          </a:p>
          <a:p>
            <a:pPr>
              <a:defRPr/>
            </a:pPr>
            <a:r>
              <a:rPr lang="en-US" sz="2000" dirty="0">
                <a:latin typeface="+mn-lt"/>
                <a:cs typeface="+mn-cs"/>
              </a:rPr>
              <a:t> at lower hierarchies.</a:t>
            </a:r>
          </a:p>
        </p:txBody>
      </p:sp>
    </p:spTree>
    <p:extLst>
      <p:ext uri="{BB962C8B-B14F-4D97-AF65-F5344CB8AC3E}">
        <p14:creationId xmlns:p14="http://schemas.microsoft.com/office/powerpoint/2010/main" val="19913588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3570514" y="-1496"/>
            <a:ext cx="5486400" cy="914400"/>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b="1" dirty="0" smtClean="0"/>
              <a:t>The exotic future is here!</a:t>
            </a:r>
          </a:p>
        </p:txBody>
      </p:sp>
      <p:grpSp>
        <p:nvGrpSpPr>
          <p:cNvPr id="13" name="Group 29"/>
          <p:cNvGrpSpPr>
            <a:grpSpLocks/>
          </p:cNvGrpSpPr>
          <p:nvPr/>
        </p:nvGrpSpPr>
        <p:grpSpPr bwMode="auto">
          <a:xfrm>
            <a:off x="5074920" y="1590028"/>
            <a:ext cx="2628900" cy="3081338"/>
            <a:chOff x="4610100" y="3305174"/>
            <a:chExt cx="2628900" cy="3081755"/>
          </a:xfrm>
        </p:grpSpPr>
        <p:pic>
          <p:nvPicPr>
            <p:cNvPr id="14" name="Picture 6" descr="C:\Documents and Settings\NYSTROM.PSC\My Documents\PSC\Presentations\PSC Multicore Workshop 20070827-29\Content\teraflop_chi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1063" y="3305174"/>
              <a:ext cx="22574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10"/>
            <p:cNvSpPr txBox="1">
              <a:spLocks/>
            </p:cNvSpPr>
            <p:nvPr/>
          </p:nvSpPr>
          <p:spPr bwMode="auto">
            <a:xfrm>
              <a:off x="4610100" y="6048375"/>
              <a:ext cx="26289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ltLang="en-US" sz="800">
                  <a:solidFill>
                    <a:srgbClr val="5D5DFF"/>
                  </a:solidFill>
                </a:rPr>
                <a:t>http://techresearch.intel.com/articles/</a:t>
              </a:r>
              <a:br>
                <a:rPr lang="en-US" altLang="en-US" sz="800">
                  <a:solidFill>
                    <a:srgbClr val="5D5DFF"/>
                  </a:solidFill>
                </a:rPr>
              </a:br>
              <a:r>
                <a:rPr lang="en-US" altLang="en-US" sz="800">
                  <a:solidFill>
                    <a:srgbClr val="5D5DFF"/>
                  </a:solidFill>
                </a:rPr>
                <a:t>Tera-Scale/1449.htm</a:t>
              </a:r>
            </a:p>
          </p:txBody>
        </p:sp>
      </p:grpSp>
      <p:sp>
        <p:nvSpPr>
          <p:cNvPr id="16" name="TextBox 15"/>
          <p:cNvSpPr txBox="1"/>
          <p:nvPr/>
        </p:nvSpPr>
        <p:spPr>
          <a:xfrm>
            <a:off x="481148" y="4922520"/>
            <a:ext cx="7475220" cy="646331"/>
          </a:xfrm>
          <a:prstGeom prst="rect">
            <a:avLst/>
          </a:prstGeom>
          <a:noFill/>
        </p:spPr>
        <p:txBody>
          <a:bodyPr wrap="square">
            <a:spAutoFit/>
          </a:bodyPr>
          <a:lstStyle/>
          <a:p>
            <a:pPr>
              <a:defRPr/>
            </a:pPr>
            <a:r>
              <a:rPr lang="en-US" dirty="0">
                <a:solidFill>
                  <a:schemeClr val="tx2"/>
                </a:solidFill>
              </a:rPr>
              <a:t>F</a:t>
            </a:r>
            <a:r>
              <a:rPr lang="en-US" dirty="0" smtClean="0">
                <a:solidFill>
                  <a:schemeClr val="tx2"/>
                </a:solidFill>
                <a:latin typeface="+mn-lt"/>
              </a:rPr>
              <a:t>ollowed </a:t>
            </a:r>
            <a:r>
              <a:rPr lang="en-US" dirty="0">
                <a:solidFill>
                  <a:schemeClr val="tx2"/>
                </a:solidFill>
                <a:latin typeface="+mn-lt"/>
              </a:rPr>
              <a:t>by their 24-48 core production chip,</a:t>
            </a:r>
          </a:p>
          <a:p>
            <a:pPr>
              <a:defRPr/>
            </a:pPr>
            <a:r>
              <a:rPr lang="en-US" dirty="0" err="1">
                <a:solidFill>
                  <a:schemeClr val="tx2"/>
                </a:solidFill>
                <a:latin typeface="+mn-lt"/>
              </a:rPr>
              <a:t>Larabee</a:t>
            </a:r>
            <a:r>
              <a:rPr lang="en-US" dirty="0">
                <a:solidFill>
                  <a:schemeClr val="tx2"/>
                </a:solidFill>
                <a:latin typeface="+mn-lt"/>
              </a:rPr>
              <a:t> (2009, 2010 for 48 core</a:t>
            </a:r>
            <a:r>
              <a:rPr lang="en-US" dirty="0" smtClean="0">
                <a:solidFill>
                  <a:schemeClr val="tx2"/>
                </a:solidFill>
                <a:latin typeface="+mn-lt"/>
              </a:rPr>
              <a:t>); </a:t>
            </a:r>
            <a:r>
              <a:rPr lang="en-US" dirty="0" err="1" smtClean="0">
                <a:solidFill>
                  <a:schemeClr val="tx2"/>
                </a:solidFill>
                <a:latin typeface="+mn-lt"/>
              </a:rPr>
              <a:t>Skylake</a:t>
            </a:r>
            <a:r>
              <a:rPr lang="en-US" dirty="0" smtClean="0">
                <a:solidFill>
                  <a:schemeClr val="tx2"/>
                </a:solidFill>
                <a:latin typeface="+mn-lt"/>
              </a:rPr>
              <a:t> (40 cores on dual socket).</a:t>
            </a:r>
            <a:endParaRPr lang="en-US" dirty="0">
              <a:solidFill>
                <a:schemeClr val="tx2"/>
              </a:solidFill>
              <a:latin typeface="+mn-lt"/>
            </a:endParaRPr>
          </a:p>
        </p:txBody>
      </p:sp>
      <p:sp>
        <p:nvSpPr>
          <p:cNvPr id="17" name="TextBox 16"/>
          <p:cNvSpPr txBox="1"/>
          <p:nvPr/>
        </p:nvSpPr>
        <p:spPr>
          <a:xfrm>
            <a:off x="152400" y="1066800"/>
            <a:ext cx="5668603" cy="369332"/>
          </a:xfrm>
          <a:prstGeom prst="rect">
            <a:avLst/>
          </a:prstGeom>
          <a:noFill/>
        </p:spPr>
        <p:txBody>
          <a:bodyPr wrap="none">
            <a:spAutoFit/>
          </a:bodyPr>
          <a:lstStyle/>
          <a:p>
            <a:pPr>
              <a:defRPr/>
            </a:pPr>
            <a:r>
              <a:rPr lang="en-US" dirty="0">
                <a:solidFill>
                  <a:schemeClr val="tx2"/>
                </a:solidFill>
                <a:latin typeface="+mn-lt"/>
              </a:rPr>
              <a:t>Intel's 80 core Polaris research </a:t>
            </a:r>
            <a:r>
              <a:rPr lang="en-US" dirty="0" smtClean="0">
                <a:solidFill>
                  <a:schemeClr val="tx2"/>
                </a:solidFill>
                <a:latin typeface="+mn-lt"/>
              </a:rPr>
              <a:t>chip (now Knights Landing)</a:t>
            </a:r>
            <a:endParaRPr lang="en-US" dirty="0">
              <a:solidFill>
                <a:schemeClr val="tx2"/>
              </a:solidFill>
              <a:latin typeface="+mn-lt"/>
            </a:endParaRPr>
          </a:p>
        </p:txBody>
      </p:sp>
    </p:spTree>
    <p:extLst>
      <p:ext uri="{BB962C8B-B14F-4D97-AF65-F5344CB8AC3E}">
        <p14:creationId xmlns:p14="http://schemas.microsoft.com/office/powerpoint/2010/main" val="30032817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2157549" y="-87086"/>
            <a:ext cx="77724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200" b="1" dirty="0" smtClean="0"/>
              <a:t>Alternatives:</a:t>
            </a:r>
            <a:br>
              <a:rPr lang="en-US" sz="3200" b="1" dirty="0" smtClean="0"/>
            </a:br>
            <a:r>
              <a:rPr lang="en-US" sz="3200" b="1" dirty="0" smtClean="0"/>
              <a:t>General-Purpose GPU Computing</a:t>
            </a:r>
          </a:p>
        </p:txBody>
      </p:sp>
      <p:pic>
        <p:nvPicPr>
          <p:cNvPr id="10" name="Picture 5" descr="block-g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589" y="1055914"/>
            <a:ext cx="66675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6"/>
          <p:cNvSpPr txBox="1">
            <a:spLocks noChangeArrowheads="1"/>
          </p:cNvSpPr>
          <p:nvPr/>
        </p:nvSpPr>
        <p:spPr bwMode="auto">
          <a:xfrm>
            <a:off x="1262743" y="4750751"/>
            <a:ext cx="9562011" cy="1938992"/>
          </a:xfrm>
          <a:prstGeom prst="rect">
            <a:avLst/>
          </a:prstGeom>
          <a:noFill/>
          <a:ln w="12700">
            <a:noFill/>
            <a:miter lim="800000"/>
            <a:headEnd type="none" w="sm" len="sm"/>
            <a:tailEnd type="none" w="sm" len="sm"/>
          </a:ln>
        </p:spPr>
        <p:txBody>
          <a:bodyPr wrap="square">
            <a:spAutoFit/>
          </a:bodyPr>
          <a:lstStyle/>
          <a:p>
            <a:pPr>
              <a:defRPr/>
            </a:pPr>
            <a:r>
              <a:rPr lang="en-US" sz="2000" dirty="0">
                <a:latin typeface="+mn-lt"/>
              </a:rPr>
              <a:t>GPU performance has doubled about every 6 months since the 1990s, much better than CPU performance gains.  This is made possible by the explicit parallelism exposed in the graphics hardware and algorithms (just add more pipelines).</a:t>
            </a:r>
          </a:p>
          <a:p>
            <a:pPr>
              <a:defRPr/>
            </a:pPr>
            <a:endParaRPr lang="en-US" sz="2000" dirty="0">
              <a:latin typeface="+mn-lt"/>
            </a:endParaRPr>
          </a:p>
          <a:p>
            <a:pPr>
              <a:defRPr/>
            </a:pPr>
            <a:r>
              <a:rPr lang="en-US" sz="2000" dirty="0">
                <a:latin typeface="+mn-lt"/>
              </a:rPr>
              <a:t>Very SIMD oriented.  Limited to algorithms that can be done in a very, very data parallel fashion.  </a:t>
            </a:r>
            <a:r>
              <a:rPr lang="en-US" sz="2000" dirty="0">
                <a:solidFill>
                  <a:srgbClr val="FFC000"/>
                </a:solidFill>
                <a:latin typeface="+mn-lt"/>
              </a:rPr>
              <a:t>Also not really designed to move data on and off board very quickly.</a:t>
            </a:r>
          </a:p>
        </p:txBody>
      </p:sp>
    </p:spTree>
    <p:extLst>
      <p:ext uri="{BB962C8B-B14F-4D97-AF65-F5344CB8AC3E}">
        <p14:creationId xmlns:p14="http://schemas.microsoft.com/office/powerpoint/2010/main" val="15000575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148840" y="330926"/>
            <a:ext cx="7772400" cy="513805"/>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b="1" dirty="0" smtClean="0"/>
              <a:t>Capacity vs. Capability</a:t>
            </a:r>
          </a:p>
        </p:txBody>
      </p:sp>
      <p:sp>
        <p:nvSpPr>
          <p:cNvPr id="6" name="Rectangle 3"/>
          <p:cNvSpPr txBox="1">
            <a:spLocks noChangeArrowheads="1"/>
          </p:cNvSpPr>
          <p:nvPr/>
        </p:nvSpPr>
        <p:spPr>
          <a:xfrm>
            <a:off x="1504405" y="1267097"/>
            <a:ext cx="9372600" cy="52120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sz="2800" dirty="0" smtClean="0"/>
              <a:t>Capacity computing</a:t>
            </a:r>
          </a:p>
          <a:p>
            <a:pPr lvl="1">
              <a:defRPr/>
            </a:pPr>
            <a:r>
              <a:rPr lang="en-US" sz="2400" dirty="0" smtClean="0"/>
              <a:t>Creating large supercomputers to facilitate large throughput of small parallel jobs (HTC)</a:t>
            </a:r>
          </a:p>
          <a:p>
            <a:pPr lvl="2">
              <a:defRPr/>
            </a:pPr>
            <a:r>
              <a:rPr lang="en-US" sz="2000" dirty="0" smtClean="0"/>
              <a:t>Cheaper, slower interconnects</a:t>
            </a:r>
          </a:p>
          <a:p>
            <a:pPr lvl="2">
              <a:defRPr/>
            </a:pPr>
            <a:r>
              <a:rPr lang="en-US" sz="2000" dirty="0" smtClean="0"/>
              <a:t>Clusters running Linux, OS X, or Windows</a:t>
            </a:r>
          </a:p>
          <a:p>
            <a:pPr lvl="2">
              <a:defRPr/>
            </a:pPr>
            <a:r>
              <a:rPr lang="en-US" sz="2000" dirty="0" smtClean="0"/>
              <a:t>Easy to build</a:t>
            </a:r>
          </a:p>
          <a:p>
            <a:pPr>
              <a:defRPr/>
            </a:pPr>
            <a:r>
              <a:rPr lang="en-US" sz="2800" dirty="0" smtClean="0"/>
              <a:t>Capability computing (HPC)</a:t>
            </a:r>
          </a:p>
          <a:p>
            <a:pPr lvl="1">
              <a:defRPr/>
            </a:pPr>
            <a:r>
              <a:rPr lang="en-US" sz="2400" dirty="0" smtClean="0"/>
              <a:t>Creating large supercomputers to enable computation on large scale</a:t>
            </a:r>
          </a:p>
          <a:p>
            <a:pPr lvl="2">
              <a:defRPr/>
            </a:pPr>
            <a:r>
              <a:rPr lang="en-US" sz="2000" dirty="0" smtClean="0"/>
              <a:t>Running the entire machine to perform one task</a:t>
            </a:r>
          </a:p>
          <a:p>
            <a:pPr lvl="2">
              <a:defRPr/>
            </a:pPr>
            <a:r>
              <a:rPr lang="en-US" sz="2000" dirty="0" smtClean="0"/>
              <a:t>Good fast interconnect and balanced performance important</a:t>
            </a:r>
          </a:p>
          <a:p>
            <a:pPr lvl="2">
              <a:defRPr/>
            </a:pPr>
            <a:r>
              <a:rPr lang="en-US" sz="2000" dirty="0" smtClean="0"/>
              <a:t>Usually specialized hardware and operating systems</a:t>
            </a:r>
          </a:p>
        </p:txBody>
      </p:sp>
    </p:spTree>
    <p:extLst>
      <p:ext uri="{BB962C8B-B14F-4D97-AF65-F5344CB8AC3E}">
        <p14:creationId xmlns:p14="http://schemas.microsoft.com/office/powerpoint/2010/main" val="22621689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974669" y="80554"/>
            <a:ext cx="7772400" cy="74676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4000" b="1" dirty="0" smtClean="0"/>
              <a:t> How parallel is a code?</a:t>
            </a:r>
          </a:p>
        </p:txBody>
      </p:sp>
      <p:sp>
        <p:nvSpPr>
          <p:cNvPr id="7" name="Rectangle 3"/>
          <p:cNvSpPr txBox="1">
            <a:spLocks noChangeArrowheads="1"/>
          </p:cNvSpPr>
          <p:nvPr/>
        </p:nvSpPr>
        <p:spPr>
          <a:xfrm>
            <a:off x="2246812" y="860674"/>
            <a:ext cx="7772400" cy="62048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dirty="0" smtClean="0"/>
              <a:t>Parallel performance is defined in terms of </a:t>
            </a:r>
            <a:r>
              <a:rPr lang="en-US" dirty="0" smtClean="0">
                <a:solidFill>
                  <a:srgbClr val="FF0000"/>
                </a:solidFill>
              </a:rPr>
              <a:t>scalability</a:t>
            </a: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3469" y="1481160"/>
            <a:ext cx="7359596" cy="504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 name="Text Box 5"/>
          <p:cNvSpPr txBox="1">
            <a:spLocks noChangeArrowheads="1"/>
          </p:cNvSpPr>
          <p:nvPr/>
        </p:nvSpPr>
        <p:spPr bwMode="auto">
          <a:xfrm>
            <a:off x="1245326" y="2625246"/>
            <a:ext cx="226611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1800" b="1" dirty="0">
                <a:latin typeface="Arial" charset="0"/>
                <a:ea typeface="ＭＳ Ｐゴシック" pitchFamily="34" charset="-128"/>
              </a:rPr>
              <a:t>Strong Scalability</a:t>
            </a:r>
          </a:p>
          <a:p>
            <a:r>
              <a:rPr lang="en-US" sz="1800" dirty="0">
                <a:latin typeface="Arial" charset="0"/>
                <a:ea typeface="ＭＳ Ｐゴシック" pitchFamily="34" charset="-128"/>
              </a:rPr>
              <a:t>Can we get faster for a </a:t>
            </a:r>
          </a:p>
          <a:p>
            <a:r>
              <a:rPr lang="en-US" sz="1800" i="1" dirty="0">
                <a:latin typeface="Arial" charset="0"/>
                <a:ea typeface="ＭＳ Ｐゴシック" pitchFamily="34" charset="-128"/>
              </a:rPr>
              <a:t>g</a:t>
            </a:r>
            <a:r>
              <a:rPr lang="en-US" sz="1800" i="1" dirty="0" smtClean="0">
                <a:latin typeface="Arial" charset="0"/>
                <a:ea typeface="ＭＳ Ｐゴシック" pitchFamily="34" charset="-128"/>
              </a:rPr>
              <a:t>iven</a:t>
            </a:r>
            <a:r>
              <a:rPr lang="en-US" sz="1800" dirty="0" smtClean="0">
                <a:latin typeface="Arial" charset="0"/>
                <a:ea typeface="ＭＳ Ｐゴシック" pitchFamily="34" charset="-128"/>
              </a:rPr>
              <a:t> problem </a:t>
            </a:r>
            <a:r>
              <a:rPr lang="en-US" sz="1800" dirty="0">
                <a:latin typeface="Arial" charset="0"/>
                <a:ea typeface="ＭＳ Ｐゴシック" pitchFamily="34" charset="-128"/>
              </a:rPr>
              <a:t>size?</a:t>
            </a:r>
          </a:p>
        </p:txBody>
      </p:sp>
      <p:sp>
        <p:nvSpPr>
          <p:cNvPr id="10" name="Text Box 5"/>
          <p:cNvSpPr txBox="1">
            <a:spLocks noChangeArrowheads="1"/>
          </p:cNvSpPr>
          <p:nvPr/>
        </p:nvSpPr>
        <p:spPr bwMode="auto">
          <a:xfrm>
            <a:off x="1245326" y="4291535"/>
            <a:ext cx="226611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1800" b="1" dirty="0" smtClean="0">
                <a:latin typeface="Arial" charset="0"/>
                <a:ea typeface="ＭＳ Ｐゴシック" pitchFamily="34" charset="-128"/>
              </a:rPr>
              <a:t>Weak  Scalability</a:t>
            </a:r>
          </a:p>
          <a:p>
            <a:r>
              <a:rPr lang="en-US" sz="1800" dirty="0">
                <a:latin typeface="Arial" charset="0"/>
                <a:ea typeface="ＭＳ Ｐゴシック" pitchFamily="34" charset="-128"/>
              </a:rPr>
              <a:t>How big of a problem </a:t>
            </a:r>
            <a:r>
              <a:rPr lang="en-US" sz="1800" dirty="0" smtClean="0">
                <a:latin typeface="Arial" charset="0"/>
                <a:ea typeface="ＭＳ Ｐゴシック" pitchFamily="34" charset="-128"/>
              </a:rPr>
              <a:t>can we </a:t>
            </a:r>
            <a:r>
              <a:rPr lang="en-US" sz="1800" dirty="0">
                <a:latin typeface="Arial" charset="0"/>
                <a:ea typeface="ＭＳ Ｐゴシック" pitchFamily="34" charset="-128"/>
              </a:rPr>
              <a:t>do</a:t>
            </a:r>
            <a:r>
              <a:rPr lang="en-US" sz="1800" dirty="0" smtClean="0">
                <a:latin typeface="Arial" charset="0"/>
                <a:ea typeface="ＭＳ Ｐゴシック" pitchFamily="34" charset="-128"/>
              </a:rPr>
              <a:t>?</a:t>
            </a:r>
            <a:endParaRPr lang="en-US" sz="1800" dirty="0">
              <a:latin typeface="Arial" charset="0"/>
              <a:ea typeface="ＭＳ Ｐゴシック" pitchFamily="34" charset="-128"/>
            </a:endParaRPr>
          </a:p>
        </p:txBody>
      </p:sp>
    </p:spTree>
    <p:extLst>
      <p:ext uri="{BB962C8B-B14F-4D97-AF65-F5344CB8AC3E}">
        <p14:creationId xmlns:p14="http://schemas.microsoft.com/office/powerpoint/2010/main" val="27762055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a:xfrm>
            <a:off x="1785257" y="156754"/>
            <a:ext cx="7772400" cy="505097"/>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b="1" dirty="0" smtClean="0"/>
              <a:t>Amdahl’s Law</a:t>
            </a:r>
          </a:p>
        </p:txBody>
      </p:sp>
      <p:sp>
        <p:nvSpPr>
          <p:cNvPr id="12" name="Rectangle 3"/>
          <p:cNvSpPr txBox="1">
            <a:spLocks noChangeArrowheads="1"/>
          </p:cNvSpPr>
          <p:nvPr/>
        </p:nvSpPr>
        <p:spPr>
          <a:xfrm>
            <a:off x="426719" y="1058092"/>
            <a:ext cx="5090160" cy="54820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Tx/>
              <a:buNone/>
            </a:pPr>
            <a:r>
              <a:rPr lang="en-US" dirty="0" smtClean="0">
                <a:effectLst>
                  <a:outerShdw blurRad="38100" dist="38100" dir="2700000" algn="tl">
                    <a:srgbClr val="FFFFFF"/>
                  </a:outerShdw>
                </a:effectLst>
              </a:rPr>
              <a:t>If we run this on a parallel  machine with five processors:</a:t>
            </a:r>
          </a:p>
          <a:p>
            <a:pPr>
              <a:buFontTx/>
              <a:buNone/>
            </a:pPr>
            <a:endParaRPr lang="en-US" dirty="0" smtClean="0">
              <a:effectLst>
                <a:outerShdw blurRad="38100" dist="38100" dir="2700000" algn="tl">
                  <a:srgbClr val="FFFFFF"/>
                </a:outerShdw>
              </a:effectLst>
            </a:endParaRPr>
          </a:p>
          <a:p>
            <a:pPr>
              <a:buFontTx/>
              <a:buNone/>
            </a:pPr>
            <a:r>
              <a:rPr lang="en-US" dirty="0" smtClean="0">
                <a:effectLst>
                  <a:outerShdw blurRad="38100" dist="38100" dir="2700000" algn="tl">
                    <a:srgbClr val="FFFFFF"/>
                  </a:outerShdw>
                </a:effectLst>
              </a:rPr>
              <a:t>Our code now takes about 60s. We have sped it up by about 40%.</a:t>
            </a:r>
          </a:p>
          <a:p>
            <a:pPr>
              <a:buFontTx/>
              <a:buNone/>
            </a:pPr>
            <a:endParaRPr lang="en-US" dirty="0" smtClean="0">
              <a:effectLst>
                <a:outerShdw blurRad="38100" dist="38100" dir="2700000" algn="tl">
                  <a:srgbClr val="FFFFFF"/>
                </a:outerShdw>
              </a:effectLst>
            </a:endParaRPr>
          </a:p>
          <a:p>
            <a:pPr>
              <a:buFontTx/>
              <a:buNone/>
            </a:pPr>
            <a:endParaRPr lang="en-US" dirty="0" smtClean="0">
              <a:effectLst>
                <a:outerShdw blurRad="38100" dist="38100" dir="2700000" algn="tl">
                  <a:srgbClr val="FFFFFF"/>
                </a:outerShdw>
              </a:effectLst>
            </a:endParaRPr>
          </a:p>
          <a:p>
            <a:pPr>
              <a:buFontTx/>
              <a:buNone/>
            </a:pPr>
            <a:r>
              <a:rPr lang="en-US" dirty="0" smtClean="0">
                <a:effectLst>
                  <a:outerShdw blurRad="38100" dist="38100" dir="2700000" algn="tl">
                    <a:srgbClr val="FFFFFF"/>
                  </a:outerShdw>
                </a:effectLst>
              </a:rPr>
              <a:t> Let’s say we use a thousand processors:</a:t>
            </a:r>
          </a:p>
          <a:p>
            <a:pPr>
              <a:buFontTx/>
              <a:buNone/>
            </a:pPr>
            <a:endParaRPr lang="en-US" dirty="0" smtClean="0">
              <a:effectLst>
                <a:outerShdw blurRad="38100" dist="38100" dir="2700000" algn="tl">
                  <a:srgbClr val="FFFFFF"/>
                </a:outerShdw>
              </a:effectLst>
            </a:endParaRPr>
          </a:p>
          <a:p>
            <a:pPr>
              <a:buFontTx/>
              <a:buNone/>
            </a:pPr>
            <a:r>
              <a:rPr lang="en-US" dirty="0" smtClean="0">
                <a:effectLst>
                  <a:outerShdw blurRad="38100" dist="38100" dir="2700000" algn="tl">
                    <a:srgbClr val="FFFFFF"/>
                  </a:outerShdw>
                </a:effectLst>
              </a:rPr>
              <a:t>We have now sped our code by about a factor of two.  Is this a big enough win?</a:t>
            </a:r>
          </a:p>
        </p:txBody>
      </p:sp>
      <p:pic>
        <p:nvPicPr>
          <p:cNvPr id="13" name="Picture 4" descr="Law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4639" y="1563189"/>
            <a:ext cx="464820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Law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4639" y="4633414"/>
            <a:ext cx="449580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54673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731827" y="143692"/>
            <a:ext cx="7988300" cy="68580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Amdahl’s Law</a:t>
            </a:r>
          </a:p>
        </p:txBody>
      </p:sp>
      <p:sp>
        <p:nvSpPr>
          <p:cNvPr id="7" name="Rectangle 3"/>
          <p:cNvSpPr txBox="1">
            <a:spLocks noChangeArrowheads="1"/>
          </p:cNvSpPr>
          <p:nvPr/>
        </p:nvSpPr>
        <p:spPr>
          <a:xfrm>
            <a:off x="-243842" y="615567"/>
            <a:ext cx="5495109" cy="59419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000" dirty="0" smtClean="0"/>
              <a:t>If there is x% of serial component, speedup cannot be better than 100/x.</a:t>
            </a:r>
          </a:p>
          <a:p>
            <a:pPr lvl="1">
              <a:buFontTx/>
              <a:buNone/>
            </a:pPr>
            <a:endParaRPr lang="en-US" sz="2000" dirty="0" smtClean="0"/>
          </a:p>
          <a:p>
            <a:pPr lvl="1"/>
            <a:r>
              <a:rPr lang="en-US" sz="2000" dirty="0" smtClean="0"/>
              <a:t>If you decompose a problem </a:t>
            </a:r>
            <a:br>
              <a:rPr lang="en-US" sz="2000" dirty="0" smtClean="0"/>
            </a:br>
            <a:r>
              <a:rPr lang="en-US" sz="2000" dirty="0" smtClean="0"/>
              <a:t>into many parts, then the parallel </a:t>
            </a:r>
            <a:br>
              <a:rPr lang="en-US" sz="2000" dirty="0" smtClean="0"/>
            </a:br>
            <a:r>
              <a:rPr lang="en-US" sz="2000" dirty="0" smtClean="0"/>
              <a:t>time cannot be less than the </a:t>
            </a:r>
            <a:br>
              <a:rPr lang="en-US" sz="2000" dirty="0" smtClean="0"/>
            </a:br>
            <a:r>
              <a:rPr lang="en-US" sz="2000" dirty="0" smtClean="0"/>
              <a:t>largest of the parts.</a:t>
            </a:r>
          </a:p>
          <a:p>
            <a:pPr lvl="1">
              <a:buFontTx/>
              <a:buNone/>
            </a:pPr>
            <a:endParaRPr lang="en-US" sz="2000" dirty="0" smtClean="0"/>
          </a:p>
          <a:p>
            <a:pPr lvl="1"/>
            <a:r>
              <a:rPr lang="en-US" sz="2000" dirty="0" smtClean="0"/>
              <a:t>If the critical path through a </a:t>
            </a:r>
            <a:br>
              <a:rPr lang="en-US" sz="2000" dirty="0" smtClean="0"/>
            </a:br>
            <a:r>
              <a:rPr lang="en-US" sz="2000" dirty="0" smtClean="0"/>
              <a:t>computation is T, you cannot </a:t>
            </a:r>
            <a:br>
              <a:rPr lang="en-US" sz="2000" dirty="0" smtClean="0"/>
            </a:br>
            <a:r>
              <a:rPr lang="en-US" sz="2000" dirty="0" smtClean="0"/>
              <a:t>complete in less time than T,</a:t>
            </a:r>
            <a:br>
              <a:rPr lang="en-US" sz="2000" dirty="0" smtClean="0"/>
            </a:br>
            <a:r>
              <a:rPr lang="en-US" sz="2000" dirty="0" smtClean="0"/>
              <a:t>no matter how many processors you use </a:t>
            </a:r>
          </a:p>
          <a:p>
            <a:pPr lvl="1"/>
            <a:r>
              <a:rPr lang="en-US" sz="2000" dirty="0" smtClean="0"/>
              <a:t>Therefore… you must parallelize ALL parts of a code to gain full benefit of a scalable code</a:t>
            </a:r>
          </a:p>
          <a:p>
            <a:pPr lvl="1"/>
            <a:r>
              <a:rPr lang="en-US" sz="2000" dirty="0" smtClean="0"/>
              <a:t>In reality, communications between processors are often a bottleneck for parallel code </a:t>
            </a:r>
          </a:p>
          <a:p>
            <a:pPr lvl="1"/>
            <a:r>
              <a:rPr lang="en-US" sz="2000" dirty="0" smtClean="0"/>
              <a:t>Communication is critical dependent on network speed</a:t>
            </a:r>
          </a:p>
        </p:txBody>
      </p:sp>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1755" y="1269838"/>
            <a:ext cx="6119948" cy="4527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5441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0640" y="1396994"/>
            <a:ext cx="9763760" cy="3431709"/>
          </a:xfrm>
          <a:prstGeom prst="rect">
            <a:avLst/>
          </a:prstGeom>
        </p:spPr>
        <p:txBody>
          <a:bodyPr wrap="square">
            <a:spAutoFit/>
          </a:bodyPr>
          <a:lstStyle/>
          <a:p>
            <a:pPr marL="171450" indent="-171450">
              <a:buFont typeface="Arial" panose="020B0604020202020204" pitchFamily="34" charset="0"/>
              <a:buChar char="•"/>
            </a:pPr>
            <a:endParaRPr lang="en-US" sz="1100" dirty="0">
              <a:solidFill>
                <a:srgbClr val="000000"/>
              </a:solidFill>
              <a:latin typeface="Arial" panose="020B0604020202020204" pitchFamily="34" charset="0"/>
            </a:endParaRPr>
          </a:p>
          <a:p>
            <a:pPr marL="342900" indent="-342900">
              <a:buFont typeface="Arial" panose="020B0604020202020204" pitchFamily="34" charset="0"/>
              <a:buChar char="•"/>
            </a:pPr>
            <a:r>
              <a:rPr lang="en-US" sz="2000" dirty="0" err="1">
                <a:solidFill>
                  <a:srgbClr val="000000"/>
                </a:solidFill>
                <a:latin typeface="Arial" panose="020B0604020202020204" pitchFamily="34" charset="0"/>
              </a:rPr>
              <a:t>SysV</a:t>
            </a:r>
            <a:r>
              <a:rPr lang="en-US" sz="2000" dirty="0">
                <a:solidFill>
                  <a:srgbClr val="000000"/>
                </a:solidFill>
                <a:latin typeface="Arial" panose="020B0604020202020204" pitchFamily="34" charset="0"/>
              </a:rPr>
              <a:t> </a:t>
            </a:r>
            <a:endParaRPr lang="en-US" sz="2000" dirty="0" smtClean="0">
              <a:solidFill>
                <a:srgbClr val="000000"/>
              </a:solidFill>
              <a:latin typeface="Arial" panose="020B0604020202020204" pitchFamily="34" charset="0"/>
            </a:endParaRPr>
          </a:p>
          <a:p>
            <a:pPr marL="800100" lvl="1" indent="-342900">
              <a:buFont typeface="Arial" panose="020B0604020202020204" pitchFamily="34" charset="0"/>
              <a:buChar char="•"/>
            </a:pPr>
            <a:r>
              <a:rPr lang="en-US" sz="2000" dirty="0" smtClean="0">
                <a:solidFill>
                  <a:srgbClr val="000000"/>
                </a:solidFill>
                <a:latin typeface="Arial" panose="020B0604020202020204" pitchFamily="34" charset="0"/>
              </a:rPr>
              <a:t>memory </a:t>
            </a:r>
            <a:r>
              <a:rPr lang="en-US" sz="2000" dirty="0" err="1">
                <a:solidFill>
                  <a:srgbClr val="000000"/>
                </a:solidFill>
                <a:latin typeface="Arial" panose="020B0604020202020204" pitchFamily="34" charset="0"/>
              </a:rPr>
              <a:t>manipulation</a:t>
            </a:r>
            <a:r>
              <a:rPr lang="en-US" dirty="0" err="1">
                <a:solidFill>
                  <a:srgbClr val="000000"/>
                </a:solidFill>
                <a:latin typeface="Arial" panose="020B0604020202020204" pitchFamily="34" charset="0"/>
              </a:rPr>
              <a:t>One</a:t>
            </a:r>
            <a:r>
              <a:rPr lang="en-US" dirty="0">
                <a:solidFill>
                  <a:srgbClr val="000000"/>
                </a:solidFill>
                <a:latin typeface="Arial" panose="020B0604020202020204" pitchFamily="34" charset="0"/>
              </a:rPr>
              <a:t> can actually create, manipulate, shared memory spaces.</a:t>
            </a:r>
          </a:p>
          <a:p>
            <a:pPr marL="285750" indent="-285750">
              <a:buFont typeface="Arial" panose="020B0604020202020204" pitchFamily="34" charset="0"/>
              <a:buChar char="•"/>
            </a:pPr>
            <a:endParaRPr lang="en-US" dirty="0">
              <a:solidFill>
                <a:srgbClr val="000000"/>
              </a:solidFill>
              <a:latin typeface="Arial" panose="020B0604020202020204" pitchFamily="34" charset="0"/>
            </a:endParaRPr>
          </a:p>
          <a:p>
            <a:pPr marL="342900" indent="-342900">
              <a:buFont typeface="Arial" panose="020B0604020202020204" pitchFamily="34" charset="0"/>
              <a:buChar char="•"/>
            </a:pPr>
            <a:r>
              <a:rPr lang="en-US" sz="2000" dirty="0" err="1">
                <a:solidFill>
                  <a:srgbClr val="000000"/>
                </a:solidFill>
                <a:latin typeface="Arial" panose="020B0604020202020204" pitchFamily="34" charset="0"/>
              </a:rPr>
              <a:t>Pthreads</a:t>
            </a:r>
            <a:r>
              <a:rPr lang="en-US" sz="2000" dirty="0">
                <a:solidFill>
                  <a:srgbClr val="000000"/>
                </a:solidFill>
                <a:latin typeface="Arial" panose="020B0604020202020204" pitchFamily="34" charset="0"/>
              </a:rPr>
              <a:t> (</a:t>
            </a:r>
            <a:r>
              <a:rPr lang="en-US" sz="2000" dirty="0" err="1">
                <a:solidFill>
                  <a:srgbClr val="000000"/>
                </a:solidFill>
                <a:latin typeface="Arial" panose="020B0604020202020204" pitchFamily="34" charset="0"/>
              </a:rPr>
              <a:t>Posix</a:t>
            </a:r>
            <a:r>
              <a:rPr lang="en-US" sz="2000" dirty="0">
                <a:solidFill>
                  <a:srgbClr val="000000"/>
                </a:solidFill>
                <a:latin typeface="Arial" panose="020B0604020202020204" pitchFamily="34" charset="0"/>
              </a:rPr>
              <a:t> Threads</a:t>
            </a:r>
            <a:r>
              <a:rPr lang="en-US" sz="2000" dirty="0" smtClean="0">
                <a:solidFill>
                  <a:srgbClr val="000000"/>
                </a:solidFill>
                <a:latin typeface="Arial" panose="020B0604020202020204" pitchFamily="34" charset="0"/>
              </a:rPr>
              <a:t>)</a:t>
            </a:r>
          </a:p>
          <a:p>
            <a:pPr marL="800100" lvl="1" indent="-342900">
              <a:buFont typeface="Arial" panose="020B0604020202020204" pitchFamily="34" charset="0"/>
              <a:buChar char="•"/>
            </a:pPr>
            <a:r>
              <a:rPr lang="en-US" dirty="0" smtClean="0">
                <a:solidFill>
                  <a:srgbClr val="000000"/>
                </a:solidFill>
                <a:latin typeface="Arial" panose="020B0604020202020204" pitchFamily="34" charset="0"/>
              </a:rPr>
              <a:t>Lower </a:t>
            </a:r>
            <a:r>
              <a:rPr lang="en-US" dirty="0">
                <a:solidFill>
                  <a:srgbClr val="000000"/>
                </a:solidFill>
                <a:latin typeface="Arial" panose="020B0604020202020204" pitchFamily="34" charset="0"/>
              </a:rPr>
              <a:t>level Unix library to build multi-threaded programs</a:t>
            </a:r>
          </a:p>
          <a:p>
            <a:pPr marL="285750" indent="-285750">
              <a:buFont typeface="Arial" panose="020B0604020202020204" pitchFamily="34" charset="0"/>
              <a:buChar char="•"/>
            </a:pPr>
            <a:endParaRPr lang="en-US" dirty="0">
              <a:solidFill>
                <a:srgbClr val="000000"/>
              </a:solidFill>
              <a:latin typeface="Arial" panose="020B0604020202020204" pitchFamily="34" charset="0"/>
            </a:endParaRPr>
          </a:p>
          <a:p>
            <a:pPr marL="342900" indent="-342900">
              <a:buFont typeface="Arial" panose="020B0604020202020204" pitchFamily="34" charset="0"/>
              <a:buChar char="•"/>
            </a:pPr>
            <a:r>
              <a:rPr lang="en-US" sz="2000" dirty="0" err="1">
                <a:solidFill>
                  <a:srgbClr val="000000"/>
                </a:solidFill>
                <a:latin typeface="Arial" panose="020B0604020202020204" pitchFamily="34" charset="0"/>
              </a:rPr>
              <a:t>OpenMP</a:t>
            </a:r>
            <a:r>
              <a:rPr lang="en-US" sz="2000" dirty="0">
                <a:solidFill>
                  <a:srgbClr val="000000"/>
                </a:solidFill>
                <a:latin typeface="Arial" panose="020B0604020202020204" pitchFamily="34" charset="0"/>
              </a:rPr>
              <a:t> (</a:t>
            </a:r>
            <a:r>
              <a:rPr lang="en-US" sz="2000" dirty="0">
                <a:solidFill>
                  <a:srgbClr val="000000"/>
                </a:solidFill>
                <a:latin typeface="Arial" panose="020B0604020202020204" pitchFamily="34" charset="0"/>
                <a:hlinkClick r:id="rId2"/>
              </a:rPr>
              <a:t>www.openmp.org</a:t>
            </a:r>
            <a:r>
              <a:rPr lang="en-US" sz="2000" dirty="0" smtClean="0">
                <a:solidFill>
                  <a:srgbClr val="000000"/>
                </a:solidFill>
                <a:latin typeface="Arial" panose="020B0604020202020204" pitchFamily="34" charset="0"/>
              </a:rPr>
              <a:t>)</a:t>
            </a:r>
          </a:p>
          <a:p>
            <a:pPr marL="800100" lvl="1" indent="-342900">
              <a:buFont typeface="Arial" panose="020B0604020202020204" pitchFamily="34" charset="0"/>
              <a:buChar char="•"/>
            </a:pPr>
            <a:r>
              <a:rPr lang="en-US" dirty="0" smtClean="0">
                <a:solidFill>
                  <a:srgbClr val="000000"/>
                </a:solidFill>
                <a:latin typeface="Arial" panose="020B0604020202020204" pitchFamily="34" charset="0"/>
              </a:rPr>
              <a:t>Protocol </a:t>
            </a:r>
            <a:r>
              <a:rPr lang="en-US" dirty="0">
                <a:solidFill>
                  <a:srgbClr val="000000"/>
                </a:solidFill>
                <a:latin typeface="Arial" panose="020B0604020202020204" pitchFamily="34" charset="0"/>
              </a:rPr>
              <a:t>designed to provide automatic parallelization through compiler pragmas.</a:t>
            </a:r>
          </a:p>
          <a:p>
            <a:pPr marL="742950" lvl="1" indent="-285750">
              <a:buFont typeface="Arial" panose="020B0604020202020204" pitchFamily="34" charset="0"/>
              <a:buChar char="•"/>
            </a:pPr>
            <a:r>
              <a:rPr lang="en-US" dirty="0">
                <a:solidFill>
                  <a:srgbClr val="000000"/>
                </a:solidFill>
                <a:latin typeface="Arial" panose="020B0604020202020204" pitchFamily="34" charset="0"/>
              </a:rPr>
              <a:t>Mainly loop driven parallelism</a:t>
            </a:r>
          </a:p>
          <a:p>
            <a:pPr marL="742950" lvl="1" indent="-285750">
              <a:buFont typeface="Arial" panose="020B0604020202020204" pitchFamily="34" charset="0"/>
              <a:buChar char="•"/>
            </a:pPr>
            <a:r>
              <a:rPr lang="en-US" dirty="0">
                <a:solidFill>
                  <a:srgbClr val="000000"/>
                </a:solidFill>
                <a:latin typeface="Arial" panose="020B0604020202020204" pitchFamily="34" charset="0"/>
              </a:rPr>
              <a:t>Best suited to desktop and small SMP computers</a:t>
            </a:r>
          </a:p>
          <a:p>
            <a:pPr marL="285750" indent="-285750">
              <a:buFont typeface="Arial" panose="020B0604020202020204" pitchFamily="34" charset="0"/>
              <a:buChar char="•"/>
            </a:pPr>
            <a:endParaRPr lang="en-US" dirty="0">
              <a:solidFill>
                <a:srgbClr val="000000"/>
              </a:solidFill>
              <a:latin typeface="Arial" panose="020B0604020202020204" pitchFamily="34" charset="0"/>
            </a:endParaRPr>
          </a:p>
        </p:txBody>
      </p:sp>
      <p:sp>
        <p:nvSpPr>
          <p:cNvPr id="5" name="Rectangle 4"/>
          <p:cNvSpPr/>
          <p:nvPr/>
        </p:nvSpPr>
        <p:spPr>
          <a:xfrm>
            <a:off x="3726852" y="216654"/>
            <a:ext cx="4580100" cy="461665"/>
          </a:xfrm>
          <a:prstGeom prst="rect">
            <a:avLst/>
          </a:prstGeom>
        </p:spPr>
        <p:txBody>
          <a:bodyPr wrap="none">
            <a:spAutoFit/>
          </a:bodyPr>
          <a:lstStyle/>
          <a:p>
            <a:r>
              <a:rPr lang="en-US" sz="2400" b="1" dirty="0">
                <a:solidFill>
                  <a:srgbClr val="000000"/>
                </a:solidFill>
                <a:latin typeface="Arial" panose="020B0604020202020204" pitchFamily="34" charset="0"/>
              </a:rPr>
              <a:t>Shared Memory Programming</a:t>
            </a:r>
            <a:endParaRPr lang="en-US" sz="2400" b="1" dirty="0"/>
          </a:p>
        </p:txBody>
      </p:sp>
    </p:spTree>
    <p:extLst>
      <p:ext uri="{BB962C8B-B14F-4D97-AF65-F5344CB8AC3E}">
        <p14:creationId xmlns:p14="http://schemas.microsoft.com/office/powerpoint/2010/main" val="26351827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eanCPweakf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927" y="625476"/>
            <a:ext cx="8226793" cy="530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a:xfrm>
            <a:off x="1992795" y="63773"/>
            <a:ext cx="7772400" cy="561703"/>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4000" b="1" dirty="0" smtClean="0"/>
              <a:t> Weak vs. Strong scaling</a:t>
            </a:r>
          </a:p>
        </p:txBody>
      </p:sp>
      <p:sp>
        <p:nvSpPr>
          <p:cNvPr id="7" name="TextBox 6"/>
          <p:cNvSpPr txBox="1"/>
          <p:nvPr/>
        </p:nvSpPr>
        <p:spPr>
          <a:xfrm>
            <a:off x="4632961" y="6201447"/>
            <a:ext cx="2995500" cy="461665"/>
          </a:xfrm>
          <a:prstGeom prst="rect">
            <a:avLst/>
          </a:prstGeom>
          <a:solidFill>
            <a:srgbClr val="3399FF"/>
          </a:solidFill>
          <a:ln>
            <a:solidFill>
              <a:schemeClr val="accent1"/>
            </a:solidFill>
          </a:ln>
        </p:spPr>
        <p:txBody>
          <a:bodyPr wrap="none" rtlCol="0">
            <a:spAutoFit/>
          </a:bodyPr>
          <a:lstStyle/>
          <a:p>
            <a:r>
              <a:rPr lang="en-US" sz="2400" b="1" dirty="0" smtClean="0">
                <a:solidFill>
                  <a:schemeClr val="bg1"/>
                </a:solidFill>
              </a:rPr>
              <a:t>Scalability ≠ efficiency</a:t>
            </a:r>
            <a:endParaRPr lang="en-US" sz="2400" b="1" dirty="0">
              <a:solidFill>
                <a:schemeClr val="bg1"/>
              </a:solidFill>
            </a:endParaRPr>
          </a:p>
        </p:txBody>
      </p:sp>
      <p:cxnSp>
        <p:nvCxnSpPr>
          <p:cNvPr id="8" name="Straight Arrow Connector 7"/>
          <p:cNvCxnSpPr/>
          <p:nvPr/>
        </p:nvCxnSpPr>
        <p:spPr bwMode="auto">
          <a:xfrm>
            <a:off x="3944983" y="5029311"/>
            <a:ext cx="5991497"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6429103" y="4933406"/>
            <a:ext cx="1771447" cy="369332"/>
          </a:xfrm>
          <a:prstGeom prst="rect">
            <a:avLst/>
          </a:prstGeom>
          <a:noFill/>
        </p:spPr>
        <p:txBody>
          <a:bodyPr wrap="none" rtlCol="0">
            <a:spAutoFit/>
          </a:bodyPr>
          <a:lstStyle/>
          <a:p>
            <a:r>
              <a:rPr lang="en-US" b="1" dirty="0" smtClean="0"/>
              <a:t>More processors</a:t>
            </a:r>
            <a:endParaRPr lang="en-US" b="1" dirty="0"/>
          </a:p>
        </p:txBody>
      </p:sp>
    </p:spTree>
    <p:extLst>
      <p:ext uri="{BB962C8B-B14F-4D97-AF65-F5344CB8AC3E}">
        <p14:creationId xmlns:p14="http://schemas.microsoft.com/office/powerpoint/2010/main" val="8940564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2045335" y="74022"/>
            <a:ext cx="7988300" cy="68580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In short…</a:t>
            </a:r>
          </a:p>
        </p:txBody>
      </p:sp>
      <p:sp>
        <p:nvSpPr>
          <p:cNvPr id="11" name="Rectangle 3"/>
          <p:cNvSpPr txBox="1">
            <a:spLocks noChangeArrowheads="1"/>
          </p:cNvSpPr>
          <p:nvPr/>
        </p:nvSpPr>
        <p:spPr>
          <a:xfrm>
            <a:off x="317861" y="977536"/>
            <a:ext cx="11160035" cy="58151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smtClean="0"/>
              <a:t>Do not make assumptions on the order – it’s out of your control (for your own good)</a:t>
            </a:r>
          </a:p>
          <a:p>
            <a:pPr lvl="1"/>
            <a:endParaRPr lang="en-US" dirty="0" smtClean="0"/>
          </a:p>
          <a:p>
            <a:pPr lvl="1"/>
            <a:r>
              <a:rPr lang="en-US" dirty="0" smtClean="0"/>
              <a:t>Some degree of randomness is expected</a:t>
            </a:r>
          </a:p>
          <a:p>
            <a:pPr lvl="1">
              <a:buFontTx/>
              <a:buNone/>
            </a:pPr>
            <a:endParaRPr lang="en-US" dirty="0" smtClean="0"/>
          </a:p>
          <a:p>
            <a:pPr lvl="1"/>
            <a:r>
              <a:rPr lang="en-US" dirty="0" smtClean="0"/>
              <a:t>Start the parallelization process as early as possible instead of as an after-thought</a:t>
            </a:r>
          </a:p>
          <a:p>
            <a:pPr lvl="1"/>
            <a:endParaRPr lang="en-US" dirty="0" smtClean="0"/>
          </a:p>
          <a:p>
            <a:pPr lvl="1"/>
            <a:r>
              <a:rPr lang="en-US" dirty="0" smtClean="0"/>
              <a:t>Need to parallelize all parts of your code</a:t>
            </a:r>
          </a:p>
          <a:p>
            <a:pPr lvl="1"/>
            <a:endParaRPr lang="en-US" dirty="0" smtClean="0"/>
          </a:p>
          <a:p>
            <a:pPr lvl="1"/>
            <a:r>
              <a:rPr lang="en-US" dirty="0" smtClean="0"/>
              <a:t>There are parallel debuggers out there… writing out from each process often helps (especially when you are stuck)… use blocking calls if necessary for debugging</a:t>
            </a:r>
          </a:p>
          <a:p>
            <a:pPr lvl="1">
              <a:buFontTx/>
              <a:buNone/>
            </a:pPr>
            <a:endParaRPr lang="en-US" dirty="0" smtClean="0"/>
          </a:p>
        </p:txBody>
      </p:sp>
    </p:spTree>
    <p:extLst>
      <p:ext uri="{BB962C8B-B14F-4D97-AF65-F5344CB8AC3E}">
        <p14:creationId xmlns:p14="http://schemas.microsoft.com/office/powerpoint/2010/main" val="20203167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31422" y="104503"/>
            <a:ext cx="7772400" cy="661852"/>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b="1" dirty="0" smtClean="0"/>
              <a:t>Summary 	</a:t>
            </a:r>
          </a:p>
        </p:txBody>
      </p:sp>
      <p:sp>
        <p:nvSpPr>
          <p:cNvPr id="5" name="Rectangle 3"/>
          <p:cNvSpPr txBox="1">
            <a:spLocks noChangeArrowheads="1"/>
          </p:cNvSpPr>
          <p:nvPr/>
        </p:nvSpPr>
        <p:spPr>
          <a:xfrm>
            <a:off x="607423" y="944880"/>
            <a:ext cx="11227526" cy="5786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sz="2800" dirty="0" smtClean="0"/>
              <a:t>You now understand reasons why these machines look the way they do</a:t>
            </a:r>
          </a:p>
          <a:p>
            <a:pPr lvl="1">
              <a:defRPr/>
            </a:pPr>
            <a:r>
              <a:rPr lang="en-US" sz="2400" dirty="0" smtClean="0"/>
              <a:t>Serial boxes can’t get to PFLOPs</a:t>
            </a:r>
          </a:p>
          <a:p>
            <a:pPr lvl="1">
              <a:defRPr/>
            </a:pPr>
            <a:r>
              <a:rPr lang="en-US" sz="2400" dirty="0" smtClean="0"/>
              <a:t>Need to spread out the processors</a:t>
            </a:r>
          </a:p>
          <a:p>
            <a:pPr lvl="1">
              <a:defRPr/>
            </a:pPr>
            <a:r>
              <a:rPr lang="en-US" sz="2400" dirty="0" smtClean="0"/>
              <a:t>Need to communicate between these spread out processors</a:t>
            </a:r>
          </a:p>
          <a:p>
            <a:pPr>
              <a:defRPr/>
            </a:pPr>
            <a:r>
              <a:rPr lang="en-US" sz="2800" dirty="0" smtClean="0"/>
              <a:t>What you might not understand is how to use (program) these piles of processors</a:t>
            </a:r>
          </a:p>
          <a:p>
            <a:pPr lvl="1">
              <a:defRPr/>
            </a:pPr>
            <a:r>
              <a:rPr lang="en-US" sz="2400" dirty="0" smtClean="0"/>
              <a:t>Many approaches</a:t>
            </a:r>
          </a:p>
          <a:p>
            <a:pPr lvl="1">
              <a:defRPr/>
            </a:pPr>
            <a:r>
              <a:rPr lang="en-US" sz="2400" dirty="0" smtClean="0"/>
              <a:t>Many issues</a:t>
            </a:r>
          </a:p>
          <a:p>
            <a:pPr lvl="1">
              <a:defRPr/>
            </a:pPr>
            <a:r>
              <a:rPr lang="en-US" sz="2400" dirty="0" smtClean="0"/>
              <a:t>MPI or hybrids are the way to go</a:t>
            </a:r>
          </a:p>
        </p:txBody>
      </p:sp>
    </p:spTree>
    <p:extLst>
      <p:ext uri="{BB962C8B-B14F-4D97-AF65-F5344CB8AC3E}">
        <p14:creationId xmlns:p14="http://schemas.microsoft.com/office/powerpoint/2010/main" val="15353478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2684" y="58189"/>
            <a:ext cx="9144000" cy="856067"/>
          </a:xfrm>
        </p:spPr>
        <p:txBody>
          <a:bodyPr>
            <a:normAutofit/>
          </a:bodyPr>
          <a:lstStyle/>
          <a:p>
            <a:r>
              <a:rPr lang="en-US" sz="4000" dirty="0" smtClean="0"/>
              <a:t>Homework</a:t>
            </a:r>
            <a:endParaRPr lang="en-US" sz="4000" dirty="0"/>
          </a:p>
        </p:txBody>
      </p:sp>
      <p:sp>
        <p:nvSpPr>
          <p:cNvPr id="4" name="TextBox 3"/>
          <p:cNvSpPr txBox="1"/>
          <p:nvPr/>
        </p:nvSpPr>
        <p:spPr>
          <a:xfrm>
            <a:off x="520956" y="1405247"/>
            <a:ext cx="11209490"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Parallelize the 1D advection solver using MPI, and study scaling</a:t>
            </a:r>
          </a:p>
          <a:p>
            <a:r>
              <a:rPr lang="en-US" sz="2800" dirty="0" smtClean="0"/>
              <a:t>Hint: print out intermediate arrays to see how each MPI rank ‘sees</a:t>
            </a:r>
            <a:r>
              <a:rPr lang="en-US" sz="2800" smtClean="0"/>
              <a:t>’ the data </a:t>
            </a:r>
            <a:endParaRPr lang="en-US" sz="2800" dirty="0" smtClean="0"/>
          </a:p>
        </p:txBody>
      </p:sp>
    </p:spTree>
    <p:extLst>
      <p:ext uri="{BB962C8B-B14F-4D97-AF65-F5344CB8AC3E}">
        <p14:creationId xmlns:p14="http://schemas.microsoft.com/office/powerpoint/2010/main" val="2766240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27892" y="186174"/>
            <a:ext cx="1846980" cy="584775"/>
          </a:xfrm>
          <a:prstGeom prst="rect">
            <a:avLst/>
          </a:prstGeom>
        </p:spPr>
        <p:txBody>
          <a:bodyPr wrap="none">
            <a:spAutoFit/>
          </a:bodyPr>
          <a:lstStyle/>
          <a:p>
            <a:r>
              <a:rPr lang="en-US" sz="3200" b="1" dirty="0" err="1" smtClean="0">
                <a:solidFill>
                  <a:srgbClr val="000000"/>
                </a:solidFill>
                <a:latin typeface="Arial" panose="020B0604020202020204" pitchFamily="34" charset="0"/>
              </a:rPr>
              <a:t>OpenMP</a:t>
            </a:r>
            <a:endParaRPr lang="en-US" sz="3200" b="1" dirty="0"/>
          </a:p>
        </p:txBody>
      </p:sp>
      <p:sp>
        <p:nvSpPr>
          <p:cNvPr id="2" name="Rectangle 1"/>
          <p:cNvSpPr/>
          <p:nvPr/>
        </p:nvSpPr>
        <p:spPr>
          <a:xfrm>
            <a:off x="843280" y="1026112"/>
            <a:ext cx="10220960" cy="5109091"/>
          </a:xfrm>
          <a:prstGeom prst="rect">
            <a:avLst/>
          </a:prstGeom>
        </p:spPr>
        <p:txBody>
          <a:bodyPr wrap="square">
            <a:spAutoFit/>
          </a:bodyPr>
          <a:lstStyle/>
          <a:p>
            <a:pPr marL="171450" indent="-171450">
              <a:buFont typeface="Arial" panose="020B0604020202020204" pitchFamily="34" charset="0"/>
              <a:buChar char="•"/>
            </a:pPr>
            <a:endParaRPr lang="en-US" sz="1400" dirty="0">
              <a:solidFill>
                <a:srgbClr val="000000"/>
              </a:solidFill>
              <a:latin typeface="Arial" panose="020B0604020202020204" pitchFamily="34" charset="0"/>
            </a:endParaRPr>
          </a:p>
          <a:p>
            <a:pPr marL="285750" indent="-285750">
              <a:buFont typeface="Arial" panose="020B0604020202020204" pitchFamily="34" charset="0"/>
              <a:buChar char="•"/>
            </a:pPr>
            <a:r>
              <a:rPr lang="en-US" sz="2800" dirty="0" err="1">
                <a:solidFill>
                  <a:srgbClr val="000000"/>
                </a:solidFill>
                <a:latin typeface="Arial" panose="020B0604020202020204" pitchFamily="34" charset="0"/>
              </a:rPr>
              <a:t>OpenMP</a:t>
            </a:r>
            <a:r>
              <a:rPr lang="en-US" sz="2800" dirty="0">
                <a:solidFill>
                  <a:srgbClr val="000000"/>
                </a:solidFill>
                <a:latin typeface="Arial" panose="020B0604020202020204" pitchFamily="34" charset="0"/>
              </a:rPr>
              <a:t> is designed for shared </a:t>
            </a:r>
            <a:r>
              <a:rPr lang="en-US" sz="2800" dirty="0" smtClean="0">
                <a:solidFill>
                  <a:srgbClr val="000000"/>
                </a:solidFill>
                <a:latin typeface="Arial" panose="020B0604020202020204" pitchFamily="34" charset="0"/>
              </a:rPr>
              <a:t>memory systems</a:t>
            </a:r>
            <a:r>
              <a:rPr lang="en-US" sz="2800" dirty="0">
                <a:solidFill>
                  <a:srgbClr val="000000"/>
                </a:solidFill>
                <a:latin typeface="Arial" panose="020B0604020202020204" pitchFamily="34" charset="0"/>
              </a:rPr>
              <a:t>.</a:t>
            </a:r>
          </a:p>
          <a:p>
            <a:pPr marL="285750" indent="-285750">
              <a:buFont typeface="Arial" panose="020B0604020202020204" pitchFamily="34" charset="0"/>
              <a:buChar char="•"/>
            </a:pPr>
            <a:r>
              <a:rPr lang="en-US" sz="2800" dirty="0" err="1">
                <a:solidFill>
                  <a:srgbClr val="000000"/>
                </a:solidFill>
                <a:latin typeface="Arial" panose="020B0604020202020204" pitchFamily="34" charset="0"/>
              </a:rPr>
              <a:t>OpenMP</a:t>
            </a:r>
            <a:r>
              <a:rPr lang="en-US" sz="2800" dirty="0">
                <a:solidFill>
                  <a:srgbClr val="000000"/>
                </a:solidFill>
                <a:latin typeface="Arial" panose="020B0604020202020204" pitchFamily="34" charset="0"/>
              </a:rPr>
              <a:t> is easy to </a:t>
            </a:r>
            <a:r>
              <a:rPr lang="en-US" sz="2800" dirty="0" smtClean="0">
                <a:solidFill>
                  <a:srgbClr val="000000"/>
                </a:solidFill>
                <a:latin typeface="Arial" panose="020B0604020202020204" pitchFamily="34" charset="0"/>
              </a:rPr>
              <a:t>use</a:t>
            </a:r>
          </a:p>
          <a:p>
            <a:pPr marL="742950" lvl="1" indent="-285750">
              <a:buFont typeface="Arial" panose="020B0604020202020204" pitchFamily="34" charset="0"/>
              <a:buChar char="•"/>
            </a:pPr>
            <a:r>
              <a:rPr lang="en-US" sz="2400" dirty="0" smtClean="0">
                <a:solidFill>
                  <a:srgbClr val="000000"/>
                </a:solidFill>
                <a:latin typeface="Arial" panose="020B0604020202020204" pitchFamily="34" charset="0"/>
              </a:rPr>
              <a:t>achieve </a:t>
            </a:r>
            <a:r>
              <a:rPr lang="en-US" sz="2400" dirty="0">
                <a:solidFill>
                  <a:srgbClr val="000000"/>
                </a:solidFill>
                <a:latin typeface="Arial" panose="020B0604020202020204" pitchFamily="34" charset="0"/>
              </a:rPr>
              <a:t>parallelism through compiler directives</a:t>
            </a:r>
          </a:p>
          <a:p>
            <a:pPr marL="742950" lvl="1" indent="-285750">
              <a:buFont typeface="Arial" panose="020B0604020202020204" pitchFamily="34" charset="0"/>
              <a:buChar char="•"/>
            </a:pPr>
            <a:r>
              <a:rPr lang="en-US" sz="2400" dirty="0">
                <a:solidFill>
                  <a:srgbClr val="000000"/>
                </a:solidFill>
                <a:latin typeface="Arial" panose="020B0604020202020204" pitchFamily="34" charset="0"/>
              </a:rPr>
              <a:t>or the occasional function call</a:t>
            </a:r>
          </a:p>
          <a:p>
            <a:pPr marL="285750" indent="-285750">
              <a:buFont typeface="Arial" panose="020B0604020202020204" pitchFamily="34" charset="0"/>
              <a:buChar char="•"/>
            </a:pPr>
            <a:endParaRPr lang="en-US" sz="2400" dirty="0">
              <a:solidFill>
                <a:srgbClr val="000000"/>
              </a:solidFill>
              <a:latin typeface="Arial" panose="020B0604020202020204" pitchFamily="34" charset="0"/>
            </a:endParaRPr>
          </a:p>
          <a:p>
            <a:pPr marL="285750" indent="-285750">
              <a:buFont typeface="Arial" panose="020B0604020202020204" pitchFamily="34" charset="0"/>
              <a:buChar char="•"/>
            </a:pPr>
            <a:r>
              <a:rPr lang="en-US" sz="2800" dirty="0" err="1">
                <a:solidFill>
                  <a:srgbClr val="000000"/>
                </a:solidFill>
                <a:latin typeface="Arial" panose="020B0604020202020204" pitchFamily="34" charset="0"/>
              </a:rPr>
              <a:t>OpenMP</a:t>
            </a:r>
            <a:r>
              <a:rPr lang="en-US" sz="2800" dirty="0">
                <a:solidFill>
                  <a:srgbClr val="000000"/>
                </a:solidFill>
                <a:latin typeface="Arial" panose="020B0604020202020204" pitchFamily="34" charset="0"/>
              </a:rPr>
              <a:t> is a “quick and dirty” way of parallelizing a program.</a:t>
            </a:r>
          </a:p>
          <a:p>
            <a:pPr marL="285750" indent="-285750">
              <a:buFont typeface="Arial" panose="020B0604020202020204" pitchFamily="34" charset="0"/>
              <a:buChar char="•"/>
            </a:pPr>
            <a:r>
              <a:rPr lang="en-US" sz="2800" dirty="0" err="1">
                <a:solidFill>
                  <a:srgbClr val="000000"/>
                </a:solidFill>
                <a:latin typeface="Arial" panose="020B0604020202020204" pitchFamily="34" charset="0"/>
              </a:rPr>
              <a:t>OpenMP</a:t>
            </a:r>
            <a:r>
              <a:rPr lang="en-US" sz="2800" dirty="0">
                <a:solidFill>
                  <a:srgbClr val="000000"/>
                </a:solidFill>
                <a:latin typeface="Arial" panose="020B0604020202020204" pitchFamily="34" charset="0"/>
              </a:rPr>
              <a:t> is usually used on existing serial programs to achieve </a:t>
            </a:r>
            <a:r>
              <a:rPr lang="en-US" sz="2800" dirty="0">
                <a:solidFill>
                  <a:srgbClr val="FF0000"/>
                </a:solidFill>
                <a:latin typeface="Arial" panose="020B0604020202020204" pitchFamily="34" charset="0"/>
              </a:rPr>
              <a:t>moderate</a:t>
            </a:r>
            <a:r>
              <a:rPr lang="en-US" sz="2800" dirty="0">
                <a:solidFill>
                  <a:srgbClr val="000000"/>
                </a:solidFill>
                <a:latin typeface="Arial" panose="020B0604020202020204" pitchFamily="34" charset="0"/>
              </a:rPr>
              <a:t> parallelism with relatively little effort</a:t>
            </a:r>
          </a:p>
          <a:p>
            <a:pPr marL="285750" indent="-285750">
              <a:buFont typeface="Arial" panose="020B0604020202020204" pitchFamily="34" charset="0"/>
              <a:buChar char="•"/>
            </a:pPr>
            <a:r>
              <a:rPr lang="en-US" sz="2800" dirty="0">
                <a:solidFill>
                  <a:srgbClr val="000000"/>
                </a:solidFill>
                <a:latin typeface="Arial" panose="020B0604020202020204" pitchFamily="34" charset="0"/>
              </a:rPr>
              <a:t>Caution: </a:t>
            </a:r>
            <a:r>
              <a:rPr lang="en-US" sz="2800" dirty="0">
                <a:solidFill>
                  <a:srgbClr val="FF0000"/>
                </a:solidFill>
                <a:latin typeface="Arial" panose="020B0604020202020204" pitchFamily="34" charset="0"/>
              </a:rPr>
              <a:t>Race </a:t>
            </a:r>
            <a:r>
              <a:rPr lang="en-US" sz="2800" dirty="0" smtClean="0">
                <a:solidFill>
                  <a:srgbClr val="FF0000"/>
                </a:solidFill>
                <a:latin typeface="Arial" panose="020B0604020202020204" pitchFamily="34" charset="0"/>
              </a:rPr>
              <a:t>Conditions</a:t>
            </a:r>
          </a:p>
          <a:p>
            <a:pPr marL="742950" lvl="1" indent="-285750">
              <a:buFont typeface="Arial" panose="020B0604020202020204" pitchFamily="34" charset="0"/>
              <a:buChar char="•"/>
            </a:pPr>
            <a:r>
              <a:rPr lang="en-US" sz="2400" dirty="0" smtClean="0">
                <a:solidFill>
                  <a:srgbClr val="000000"/>
                </a:solidFill>
                <a:latin typeface="Arial" panose="020B0604020202020204" pitchFamily="34" charset="0"/>
              </a:rPr>
              <a:t>When </a:t>
            </a:r>
            <a:r>
              <a:rPr lang="en-US" sz="2400" dirty="0">
                <a:solidFill>
                  <a:srgbClr val="000000"/>
                </a:solidFill>
                <a:latin typeface="Arial" panose="020B0604020202020204" pitchFamily="34" charset="0"/>
              </a:rPr>
              <a:t>two threads are changing the same memory location at the same time.</a:t>
            </a:r>
          </a:p>
          <a:p>
            <a:pPr marL="285750" indent="-285750">
              <a:buFont typeface="Arial" panose="020B0604020202020204" pitchFamily="34" charset="0"/>
              <a:buChar char="•"/>
            </a:pPr>
            <a:endParaRPr lang="en-US" sz="2400" dirty="0">
              <a:solidFill>
                <a:srgbClr val="000000"/>
              </a:solidFill>
              <a:latin typeface="Arial" panose="020B0604020202020204" pitchFamily="34" charset="0"/>
            </a:endParaRPr>
          </a:p>
        </p:txBody>
      </p:sp>
    </p:spTree>
    <p:extLst>
      <p:ext uri="{BB962C8B-B14F-4D97-AF65-F5344CB8AC3E}">
        <p14:creationId xmlns:p14="http://schemas.microsoft.com/office/powerpoint/2010/main" val="484654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27892" y="186174"/>
            <a:ext cx="3373039" cy="584775"/>
          </a:xfrm>
          <a:prstGeom prst="rect">
            <a:avLst/>
          </a:prstGeom>
        </p:spPr>
        <p:txBody>
          <a:bodyPr wrap="none">
            <a:spAutoFit/>
          </a:bodyPr>
          <a:lstStyle/>
          <a:p>
            <a:r>
              <a:rPr lang="en-US" sz="3200" b="1" dirty="0" smtClean="0">
                <a:solidFill>
                  <a:srgbClr val="000000"/>
                </a:solidFill>
                <a:latin typeface="Arial" panose="020B0604020202020204" pitchFamily="34" charset="0"/>
              </a:rPr>
              <a:t>Pros of </a:t>
            </a:r>
            <a:r>
              <a:rPr lang="en-US" sz="3200" b="1" dirty="0" err="1" smtClean="0">
                <a:solidFill>
                  <a:srgbClr val="000000"/>
                </a:solidFill>
                <a:latin typeface="Arial" panose="020B0604020202020204" pitchFamily="34" charset="0"/>
              </a:rPr>
              <a:t>OpenMP</a:t>
            </a:r>
            <a:endParaRPr lang="en-US" sz="3200" b="1" dirty="0"/>
          </a:p>
        </p:txBody>
      </p:sp>
      <p:sp>
        <p:nvSpPr>
          <p:cNvPr id="3" name="Rectangle 2"/>
          <p:cNvSpPr/>
          <p:nvPr/>
        </p:nvSpPr>
        <p:spPr>
          <a:xfrm>
            <a:off x="1005840" y="1377506"/>
            <a:ext cx="9601200" cy="3754874"/>
          </a:xfrm>
          <a:prstGeom prst="rect">
            <a:avLst/>
          </a:prstGeom>
        </p:spPr>
        <p:txBody>
          <a:bodyPr wrap="square">
            <a:spAutoFit/>
          </a:bodyPr>
          <a:lstStyle/>
          <a:p>
            <a:pPr marL="171450" indent="-171450">
              <a:buFont typeface="Arial" panose="020B0604020202020204" pitchFamily="34" charset="0"/>
              <a:buChar char="•"/>
            </a:pPr>
            <a:endParaRPr lang="en-US" sz="1400" dirty="0">
              <a:solidFill>
                <a:srgbClr val="000000"/>
              </a:solidFill>
              <a:latin typeface="Arial" panose="020B0604020202020204" pitchFamily="34" charset="0"/>
            </a:endParaRPr>
          </a:p>
          <a:p>
            <a:pPr marL="285750" indent="-285750">
              <a:buFont typeface="Arial" panose="020B0604020202020204" pitchFamily="34" charset="0"/>
              <a:buChar char="•"/>
            </a:pPr>
            <a:r>
              <a:rPr lang="en-US" sz="2800" dirty="0">
                <a:solidFill>
                  <a:srgbClr val="000000"/>
                </a:solidFill>
                <a:latin typeface="Arial" panose="020B0604020202020204" pitchFamily="34" charset="0"/>
              </a:rPr>
              <a:t>Because it takes advantage of shared memory, the programmer does not need to worry (that much) about data placement</a:t>
            </a:r>
          </a:p>
          <a:p>
            <a:pPr marL="285750" indent="-285750">
              <a:buFont typeface="Arial" panose="020B0604020202020204" pitchFamily="34" charset="0"/>
              <a:buChar char="•"/>
            </a:pPr>
            <a:r>
              <a:rPr lang="en-US" sz="2800" dirty="0">
                <a:solidFill>
                  <a:srgbClr val="000000"/>
                </a:solidFill>
                <a:latin typeface="Arial" panose="020B0604020202020204" pitchFamily="34" charset="0"/>
              </a:rPr>
              <a:t>Programming model is “serial-like” and thus conceptually simpler than message </a:t>
            </a:r>
            <a:r>
              <a:rPr lang="en-US" sz="2800" dirty="0" smtClean="0">
                <a:solidFill>
                  <a:srgbClr val="000000"/>
                </a:solidFill>
                <a:latin typeface="Arial" panose="020B0604020202020204" pitchFamily="34" charset="0"/>
              </a:rPr>
              <a:t>passing</a:t>
            </a:r>
          </a:p>
          <a:p>
            <a:pPr marL="742950" lvl="1" indent="-285750">
              <a:buFont typeface="Arial" panose="020B0604020202020204" pitchFamily="34" charset="0"/>
              <a:buChar char="•"/>
            </a:pPr>
            <a:r>
              <a:rPr lang="en-US" sz="2800" dirty="0" smtClean="0">
                <a:solidFill>
                  <a:srgbClr val="000000"/>
                </a:solidFill>
                <a:latin typeface="Arial" panose="020B0604020202020204" pitchFamily="34" charset="0"/>
              </a:rPr>
              <a:t>Incremental implementation is possible (unlike MPI)</a:t>
            </a:r>
            <a:endParaRPr lang="en-US" sz="2800" dirty="0">
              <a:solidFill>
                <a:srgbClr val="000000"/>
              </a:solidFill>
              <a:latin typeface="Arial" panose="020B0604020202020204" pitchFamily="34" charset="0"/>
            </a:endParaRPr>
          </a:p>
          <a:p>
            <a:pPr marL="285750" indent="-285750">
              <a:buFont typeface="Arial" panose="020B0604020202020204" pitchFamily="34" charset="0"/>
              <a:buChar char="•"/>
            </a:pPr>
            <a:r>
              <a:rPr lang="en-US" sz="2800" dirty="0">
                <a:solidFill>
                  <a:srgbClr val="000000"/>
                </a:solidFill>
                <a:latin typeface="Arial" panose="020B0604020202020204" pitchFamily="34" charset="0"/>
              </a:rPr>
              <a:t>Compiler directives are generally simple and easy to use</a:t>
            </a:r>
          </a:p>
          <a:p>
            <a:pPr marL="285750" indent="-285750">
              <a:buFont typeface="Arial" panose="020B0604020202020204" pitchFamily="34" charset="0"/>
              <a:buChar char="•"/>
            </a:pPr>
            <a:r>
              <a:rPr lang="en-US" sz="2800" dirty="0">
                <a:solidFill>
                  <a:srgbClr val="000000"/>
                </a:solidFill>
                <a:latin typeface="Arial" panose="020B0604020202020204" pitchFamily="34" charset="0"/>
              </a:rPr>
              <a:t>Legacy serial code does not need to be rewritten</a:t>
            </a:r>
          </a:p>
        </p:txBody>
      </p:sp>
    </p:spTree>
    <p:extLst>
      <p:ext uri="{BB962C8B-B14F-4D97-AF65-F5344CB8AC3E}">
        <p14:creationId xmlns:p14="http://schemas.microsoft.com/office/powerpoint/2010/main" val="1694616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27892" y="186174"/>
            <a:ext cx="3485249" cy="584775"/>
          </a:xfrm>
          <a:prstGeom prst="rect">
            <a:avLst/>
          </a:prstGeom>
        </p:spPr>
        <p:txBody>
          <a:bodyPr wrap="none">
            <a:spAutoFit/>
          </a:bodyPr>
          <a:lstStyle/>
          <a:p>
            <a:r>
              <a:rPr lang="en-US" sz="3200" b="1" dirty="0" smtClean="0">
                <a:solidFill>
                  <a:srgbClr val="000000"/>
                </a:solidFill>
                <a:latin typeface="Arial" panose="020B0604020202020204" pitchFamily="34" charset="0"/>
              </a:rPr>
              <a:t>Cons of </a:t>
            </a:r>
            <a:r>
              <a:rPr lang="en-US" sz="3200" b="1" dirty="0" err="1" smtClean="0">
                <a:solidFill>
                  <a:srgbClr val="000000"/>
                </a:solidFill>
                <a:latin typeface="Arial" panose="020B0604020202020204" pitchFamily="34" charset="0"/>
              </a:rPr>
              <a:t>OpenMP</a:t>
            </a:r>
            <a:endParaRPr lang="en-US" sz="3200" b="1" dirty="0"/>
          </a:p>
        </p:txBody>
      </p:sp>
      <p:sp>
        <p:nvSpPr>
          <p:cNvPr id="2" name="Rectangle 1"/>
          <p:cNvSpPr/>
          <p:nvPr/>
        </p:nvSpPr>
        <p:spPr>
          <a:xfrm>
            <a:off x="883920" y="1352721"/>
            <a:ext cx="10048240" cy="4093428"/>
          </a:xfrm>
          <a:prstGeom prst="rect">
            <a:avLst/>
          </a:prstGeom>
        </p:spPr>
        <p:txBody>
          <a:bodyPr wrap="square">
            <a:spAutoFit/>
          </a:bodyPr>
          <a:lstStyle/>
          <a:p>
            <a:pPr marL="171450" indent="-171450">
              <a:buFont typeface="Arial" panose="020B0604020202020204" pitchFamily="34" charset="0"/>
              <a:buChar char="•"/>
            </a:pPr>
            <a:endParaRPr lang="en-US" sz="1200" dirty="0">
              <a:solidFill>
                <a:srgbClr val="000000"/>
              </a:solidFill>
              <a:latin typeface="Arial" panose="020B0604020202020204" pitchFamily="34" charset="0"/>
            </a:endParaRPr>
          </a:p>
          <a:p>
            <a:pPr marL="342900" indent="-342900">
              <a:buFont typeface="Arial" panose="020B0604020202020204" pitchFamily="34" charset="0"/>
              <a:buChar char="•"/>
            </a:pPr>
            <a:r>
              <a:rPr lang="en-US" sz="2800" dirty="0">
                <a:solidFill>
                  <a:srgbClr val="000000"/>
                </a:solidFill>
                <a:latin typeface="Arial" panose="020B0604020202020204" pitchFamily="34" charset="0"/>
              </a:rPr>
              <a:t>Codes can only be run in shared memory environments</a:t>
            </a:r>
            <a:r>
              <a:rPr lang="en-US" sz="2800" dirty="0" smtClean="0">
                <a:solidFill>
                  <a:srgbClr val="000000"/>
                </a:solidFill>
                <a:latin typeface="Arial" panose="020B0604020202020204" pitchFamily="34" charset="0"/>
              </a:rPr>
              <a:t>!</a:t>
            </a:r>
          </a:p>
          <a:p>
            <a:pPr marL="800100" lvl="1" indent="-342900">
              <a:buFont typeface="Arial" panose="020B0604020202020204" pitchFamily="34" charset="0"/>
              <a:buChar char="•"/>
            </a:pPr>
            <a:r>
              <a:rPr lang="en-US" sz="2400" dirty="0" smtClean="0">
                <a:solidFill>
                  <a:srgbClr val="000000"/>
                </a:solidFill>
                <a:latin typeface="Arial" panose="020B0604020202020204" pitchFamily="34" charset="0"/>
              </a:rPr>
              <a:t>In </a:t>
            </a:r>
            <a:r>
              <a:rPr lang="en-US" sz="2400" dirty="0">
                <a:solidFill>
                  <a:srgbClr val="000000"/>
                </a:solidFill>
                <a:latin typeface="Arial" panose="020B0604020202020204" pitchFamily="34" charset="0"/>
              </a:rPr>
              <a:t>general, shared memory machines beyond ~8 CPUs are </a:t>
            </a:r>
            <a:r>
              <a:rPr lang="en-US" sz="2400" dirty="0" smtClean="0">
                <a:solidFill>
                  <a:srgbClr val="000000"/>
                </a:solidFill>
                <a:latin typeface="Arial" panose="020B0604020202020204" pitchFamily="34" charset="0"/>
              </a:rPr>
              <a:t>more </a:t>
            </a:r>
            <a:r>
              <a:rPr lang="en-US" sz="2400" dirty="0">
                <a:solidFill>
                  <a:srgbClr val="000000"/>
                </a:solidFill>
                <a:latin typeface="Arial" panose="020B0604020202020204" pitchFamily="34" charset="0"/>
              </a:rPr>
              <a:t>expensive than distributed memory </a:t>
            </a:r>
            <a:r>
              <a:rPr lang="en-US" sz="2400" dirty="0" smtClean="0">
                <a:solidFill>
                  <a:srgbClr val="000000"/>
                </a:solidFill>
                <a:latin typeface="Arial" panose="020B0604020202020204" pitchFamily="34" charset="0"/>
              </a:rPr>
              <a:t>ones</a:t>
            </a:r>
            <a:endParaRPr lang="en-US" sz="2400" dirty="0">
              <a:solidFill>
                <a:srgbClr val="000000"/>
              </a:solidFill>
              <a:latin typeface="Arial" panose="020B0604020202020204" pitchFamily="34" charset="0"/>
            </a:endParaRPr>
          </a:p>
          <a:p>
            <a:pPr marL="800100" lvl="1" indent="-342900">
              <a:buFont typeface="Arial" panose="020B0604020202020204" pitchFamily="34" charset="0"/>
              <a:buChar char="•"/>
            </a:pPr>
            <a:r>
              <a:rPr lang="en-US" sz="2400" dirty="0" smtClean="0">
                <a:solidFill>
                  <a:srgbClr val="000000"/>
                </a:solidFill>
                <a:latin typeface="Arial" panose="020B0604020202020204" pitchFamily="34" charset="0"/>
              </a:rPr>
              <a:t>On many-core systems, the ‘scalability’ (parallel efficiency) is limited </a:t>
            </a:r>
            <a:endParaRPr lang="en-US" sz="2400" dirty="0">
              <a:solidFill>
                <a:srgbClr val="000000"/>
              </a:solidFill>
              <a:latin typeface="Arial" panose="020B0604020202020204" pitchFamily="34" charset="0"/>
            </a:endParaRPr>
          </a:p>
          <a:p>
            <a:pPr marL="342900" indent="-342900">
              <a:buFont typeface="Arial" panose="020B0604020202020204" pitchFamily="34" charset="0"/>
              <a:buChar char="•"/>
            </a:pPr>
            <a:r>
              <a:rPr lang="en-US" sz="2800" dirty="0">
                <a:solidFill>
                  <a:srgbClr val="000000"/>
                </a:solidFill>
                <a:latin typeface="Arial" panose="020B0604020202020204" pitchFamily="34" charset="0"/>
              </a:rPr>
              <a:t>Compiler must support </a:t>
            </a:r>
            <a:r>
              <a:rPr lang="en-US" sz="2800" dirty="0" err="1" smtClean="0">
                <a:solidFill>
                  <a:srgbClr val="000000"/>
                </a:solidFill>
                <a:latin typeface="Arial" panose="020B0604020202020204" pitchFamily="34" charset="0"/>
              </a:rPr>
              <a:t>OpenMP</a:t>
            </a:r>
            <a:endParaRPr lang="en-US" sz="2800" dirty="0" smtClean="0">
              <a:solidFill>
                <a:srgbClr val="000000"/>
              </a:solidFill>
              <a:latin typeface="Arial" panose="020B0604020202020204" pitchFamily="34" charset="0"/>
            </a:endParaRPr>
          </a:p>
          <a:p>
            <a:pPr marL="800100" lvl="1" indent="-342900">
              <a:buFont typeface="Arial" panose="020B0604020202020204" pitchFamily="34" charset="0"/>
              <a:buChar char="•"/>
            </a:pPr>
            <a:r>
              <a:rPr lang="en-US" sz="2400" dirty="0">
                <a:solidFill>
                  <a:srgbClr val="000000"/>
                </a:solidFill>
                <a:latin typeface="Arial" panose="020B0604020202020204" pitchFamily="34" charset="0"/>
              </a:rPr>
              <a:t>W</a:t>
            </a:r>
            <a:r>
              <a:rPr lang="en-US" sz="2400" dirty="0" smtClean="0">
                <a:solidFill>
                  <a:srgbClr val="000000"/>
                </a:solidFill>
                <a:latin typeface="Arial" panose="020B0604020202020204" pitchFamily="34" charset="0"/>
              </a:rPr>
              <a:t>hereas </a:t>
            </a:r>
            <a:r>
              <a:rPr lang="en-US" sz="2400" dirty="0">
                <a:solidFill>
                  <a:srgbClr val="000000"/>
                </a:solidFill>
                <a:latin typeface="Arial" panose="020B0604020202020204" pitchFamily="34" charset="0"/>
              </a:rPr>
              <a:t>MPI can be installed anywhere</a:t>
            </a:r>
          </a:p>
          <a:p>
            <a:pPr marL="742950" lvl="1" indent="-285750">
              <a:buFont typeface="Arial" panose="020B0604020202020204" pitchFamily="34" charset="0"/>
              <a:buChar char="•"/>
            </a:pPr>
            <a:r>
              <a:rPr lang="en-US" sz="2400" dirty="0">
                <a:solidFill>
                  <a:srgbClr val="000000"/>
                </a:solidFill>
                <a:latin typeface="Arial" panose="020B0604020202020204" pitchFamily="34" charset="0"/>
              </a:rPr>
              <a:t>However, </a:t>
            </a:r>
            <a:r>
              <a:rPr lang="en-US" sz="2400" dirty="0" err="1">
                <a:solidFill>
                  <a:srgbClr val="000000"/>
                </a:solidFill>
                <a:latin typeface="Arial" panose="020B0604020202020204" pitchFamily="34" charset="0"/>
              </a:rPr>
              <a:t>gcc</a:t>
            </a:r>
            <a:r>
              <a:rPr lang="en-US" sz="2400" dirty="0">
                <a:solidFill>
                  <a:srgbClr val="000000"/>
                </a:solidFill>
                <a:latin typeface="Arial" panose="020B0604020202020204" pitchFamily="34" charset="0"/>
              </a:rPr>
              <a:t> 4.2 now supports </a:t>
            </a:r>
            <a:r>
              <a:rPr lang="en-US" sz="2400" dirty="0" err="1" smtClean="0">
                <a:solidFill>
                  <a:srgbClr val="000000"/>
                </a:solidFill>
                <a:latin typeface="Arial" panose="020B0604020202020204" pitchFamily="34" charset="0"/>
              </a:rPr>
              <a:t>OpenMP</a:t>
            </a:r>
            <a:r>
              <a:rPr lang="en-US" sz="2400" dirty="0" smtClean="0">
                <a:solidFill>
                  <a:srgbClr val="000000"/>
                </a:solidFill>
                <a:latin typeface="Arial" panose="020B0604020202020204" pitchFamily="34" charset="0"/>
              </a:rPr>
              <a:t> (intel/</a:t>
            </a:r>
            <a:r>
              <a:rPr lang="en-US" sz="2400" dirty="0" err="1" smtClean="0">
                <a:solidFill>
                  <a:srgbClr val="000000"/>
                </a:solidFill>
                <a:latin typeface="Arial" panose="020B0604020202020204" pitchFamily="34" charset="0"/>
              </a:rPr>
              <a:t>pg</a:t>
            </a:r>
            <a:r>
              <a:rPr lang="en-US" sz="2400" dirty="0" smtClean="0">
                <a:solidFill>
                  <a:srgbClr val="000000"/>
                </a:solidFill>
                <a:latin typeface="Arial" panose="020B0604020202020204" pitchFamily="34" charset="0"/>
              </a:rPr>
              <a:t> already have)</a:t>
            </a:r>
          </a:p>
          <a:p>
            <a:pPr marL="742950" lvl="1" indent="-285750">
              <a:buFont typeface="Arial" panose="020B0604020202020204" pitchFamily="34" charset="0"/>
              <a:buChar char="•"/>
            </a:pPr>
            <a:r>
              <a:rPr lang="en-US" sz="2400" dirty="0" smtClean="0">
                <a:solidFill>
                  <a:srgbClr val="000000"/>
                </a:solidFill>
                <a:latin typeface="Arial" panose="020B0604020202020204" pitchFamily="34" charset="0"/>
              </a:rPr>
              <a:t>Add –</a:t>
            </a:r>
            <a:r>
              <a:rPr lang="en-US" sz="2400" dirty="0" err="1" smtClean="0">
                <a:solidFill>
                  <a:srgbClr val="000000"/>
                </a:solidFill>
                <a:latin typeface="Arial" panose="020B0604020202020204" pitchFamily="34" charset="0"/>
              </a:rPr>
              <a:t>qopenmp</a:t>
            </a:r>
            <a:r>
              <a:rPr lang="en-US" sz="2400" dirty="0" smtClean="0">
                <a:solidFill>
                  <a:srgbClr val="000000"/>
                </a:solidFill>
                <a:latin typeface="Arial" panose="020B0604020202020204" pitchFamily="34" charset="0"/>
              </a:rPr>
              <a:t> on </a:t>
            </a:r>
            <a:r>
              <a:rPr lang="en-US" sz="2400" dirty="0" err="1" smtClean="0">
                <a:solidFill>
                  <a:srgbClr val="000000"/>
                </a:solidFill>
                <a:latin typeface="Arial" panose="020B0604020202020204" pitchFamily="34" charset="0"/>
              </a:rPr>
              <a:t>Sciclone</a:t>
            </a:r>
            <a:r>
              <a:rPr lang="en-US" sz="2400" dirty="0" smtClean="0">
                <a:solidFill>
                  <a:srgbClr val="000000"/>
                </a:solidFill>
                <a:latin typeface="Arial" panose="020B0604020202020204" pitchFamily="34" charset="0"/>
              </a:rPr>
              <a:t> </a:t>
            </a:r>
            <a:r>
              <a:rPr lang="en-US" sz="2400" dirty="0" smtClean="0">
                <a:solidFill>
                  <a:srgbClr val="000000"/>
                </a:solidFill>
                <a:latin typeface="Arial" panose="020B0604020202020204" pitchFamily="34" charset="0"/>
              </a:rPr>
              <a:t>using </a:t>
            </a:r>
            <a:r>
              <a:rPr lang="en-US" sz="2400" dirty="0" err="1" smtClean="0">
                <a:solidFill>
                  <a:srgbClr val="000000"/>
                </a:solidFill>
                <a:latin typeface="Arial" panose="020B0604020202020204" pitchFamily="34" charset="0"/>
              </a:rPr>
              <a:t>ifort</a:t>
            </a:r>
            <a:endParaRPr lang="en-US" sz="2400" dirty="0">
              <a:solidFill>
                <a:srgbClr val="000000"/>
              </a:solidFill>
              <a:latin typeface="Arial" panose="020B0604020202020204" pitchFamily="34" charset="0"/>
            </a:endParaRPr>
          </a:p>
          <a:p>
            <a:pPr marL="285750" indent="-285750">
              <a:buFont typeface="Arial" panose="020B0604020202020204" pitchFamily="34" charset="0"/>
              <a:buChar char="•"/>
            </a:pPr>
            <a:endParaRPr lang="en-US" sz="2400" dirty="0">
              <a:solidFill>
                <a:srgbClr val="000000"/>
              </a:solidFill>
              <a:latin typeface="Arial" panose="020B0604020202020204" pitchFamily="34" charset="0"/>
            </a:endParaRPr>
          </a:p>
        </p:txBody>
      </p:sp>
    </p:spTree>
    <p:extLst>
      <p:ext uri="{BB962C8B-B14F-4D97-AF65-F5344CB8AC3E}">
        <p14:creationId xmlns:p14="http://schemas.microsoft.com/office/powerpoint/2010/main" val="2418493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27892" y="186174"/>
            <a:ext cx="3485249" cy="584775"/>
          </a:xfrm>
          <a:prstGeom prst="rect">
            <a:avLst/>
          </a:prstGeom>
        </p:spPr>
        <p:txBody>
          <a:bodyPr wrap="none">
            <a:spAutoFit/>
          </a:bodyPr>
          <a:lstStyle/>
          <a:p>
            <a:r>
              <a:rPr lang="en-US" sz="3200" b="1" dirty="0" smtClean="0">
                <a:solidFill>
                  <a:srgbClr val="000000"/>
                </a:solidFill>
                <a:latin typeface="Arial" panose="020B0604020202020204" pitchFamily="34" charset="0"/>
              </a:rPr>
              <a:t>Cons of </a:t>
            </a:r>
            <a:r>
              <a:rPr lang="en-US" sz="3200" b="1" dirty="0" err="1" smtClean="0">
                <a:solidFill>
                  <a:srgbClr val="000000"/>
                </a:solidFill>
                <a:latin typeface="Arial" panose="020B0604020202020204" pitchFamily="34" charset="0"/>
              </a:rPr>
              <a:t>OpenMP</a:t>
            </a:r>
            <a:endParaRPr lang="en-US" sz="3200" b="1" dirty="0"/>
          </a:p>
        </p:txBody>
      </p:sp>
      <p:pic>
        <p:nvPicPr>
          <p:cNvPr id="4" name="Picture 3"/>
          <p:cNvPicPr>
            <a:picLocks noChangeAspect="1"/>
          </p:cNvPicPr>
          <p:nvPr/>
        </p:nvPicPr>
        <p:blipFill>
          <a:blip r:embed="rId2"/>
          <a:stretch>
            <a:fillRect/>
          </a:stretch>
        </p:blipFill>
        <p:spPr>
          <a:xfrm>
            <a:off x="1079500" y="1040447"/>
            <a:ext cx="9829800" cy="5305425"/>
          </a:xfrm>
          <a:prstGeom prst="rect">
            <a:avLst/>
          </a:prstGeom>
        </p:spPr>
      </p:pic>
    </p:spTree>
    <p:extLst>
      <p:ext uri="{BB962C8B-B14F-4D97-AF65-F5344CB8AC3E}">
        <p14:creationId xmlns:p14="http://schemas.microsoft.com/office/powerpoint/2010/main" val="4091750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TotalTime>
  <Words>3406</Words>
  <Application>Microsoft Office PowerPoint</Application>
  <PresentationFormat>Widescreen</PresentationFormat>
  <Paragraphs>482</Paragraphs>
  <Slides>53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ＭＳ Ｐゴシック</vt:lpstr>
      <vt:lpstr>Arial</vt:lpstr>
      <vt:lpstr>Bahnschrift Light</vt:lpstr>
      <vt:lpstr>Calibri</vt:lpstr>
      <vt:lpstr>Calibri Light</vt:lpstr>
      <vt:lpstr>Courier New</vt:lpstr>
      <vt:lpstr>Lucida Console</vt:lpstr>
      <vt:lpstr>Times New Roman</vt:lpstr>
      <vt:lpstr>Office Theme</vt:lpstr>
      <vt:lpstr>Parallel computing</vt:lpstr>
      <vt:lpstr>OpenMP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vt:lpstr>
      <vt:lpstr>Message Passing Interface (MPI)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Ethernet with Workstations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vt:lpstr>
    </vt:vector>
  </TitlesOfParts>
  <Company>Virginia Institute of Marine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Parallel computing</dc:title>
  <dc:creator>Y. Joseph Zhang</dc:creator>
  <cp:lastModifiedBy>Y. Joseph Zhang</cp:lastModifiedBy>
  <cp:revision>28</cp:revision>
  <dcterms:created xsi:type="dcterms:W3CDTF">2018-06-29T20:07:34Z</dcterms:created>
  <dcterms:modified xsi:type="dcterms:W3CDTF">2018-07-21T19:16:38Z</dcterms:modified>
</cp:coreProperties>
</file>