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40" r:id="rId2"/>
    <p:sldId id="256" r:id="rId3"/>
    <p:sldId id="314" r:id="rId4"/>
    <p:sldId id="319" r:id="rId5"/>
    <p:sldId id="318" r:id="rId6"/>
    <p:sldId id="315" r:id="rId7"/>
    <p:sldId id="322" r:id="rId8"/>
    <p:sldId id="320" r:id="rId9"/>
    <p:sldId id="258" r:id="rId10"/>
    <p:sldId id="324" r:id="rId11"/>
    <p:sldId id="306" r:id="rId12"/>
    <p:sldId id="296" r:id="rId13"/>
    <p:sldId id="341" r:id="rId14"/>
    <p:sldId id="280" r:id="rId15"/>
    <p:sldId id="304" r:id="rId16"/>
    <p:sldId id="328" r:id="rId17"/>
    <p:sldId id="329" r:id="rId18"/>
    <p:sldId id="311" r:id="rId19"/>
    <p:sldId id="260" r:id="rId20"/>
    <p:sldId id="327" r:id="rId21"/>
    <p:sldId id="336" r:id="rId22"/>
    <p:sldId id="335" r:id="rId23"/>
    <p:sldId id="308" r:id="rId24"/>
    <p:sldId id="305" r:id="rId25"/>
    <p:sldId id="333" r:id="rId26"/>
    <p:sldId id="300" r:id="rId27"/>
    <p:sldId id="295" r:id="rId28"/>
    <p:sldId id="331" r:id="rId29"/>
    <p:sldId id="261" r:id="rId30"/>
    <p:sldId id="282" r:id="rId31"/>
    <p:sldId id="332" r:id="rId32"/>
    <p:sldId id="334" r:id="rId33"/>
    <p:sldId id="301" r:id="rId34"/>
    <p:sldId id="339" r:id="rId35"/>
    <p:sldId id="284" r:id="rId36"/>
    <p:sldId id="263" r:id="rId37"/>
    <p:sldId id="293" r:id="rId38"/>
    <p:sldId id="303" r:id="rId39"/>
    <p:sldId id="266" r:id="rId40"/>
    <p:sldId id="298" r:id="rId41"/>
    <p:sldId id="289" r:id="rId42"/>
    <p:sldId id="338" r:id="rId43"/>
    <p:sldId id="337" r:id="rId44"/>
  </p:sldIdLst>
  <p:sldSz cx="13716000" cy="7315200"/>
  <p:notesSz cx="6858000" cy="9144000"/>
  <p:defaultTextStyle>
    <a:defPPr>
      <a:defRPr lang="en-US"/>
    </a:defPPr>
    <a:lvl1pPr marL="0" algn="l" defTabSz="1201704" rtl="0" eaLnBrk="1" latinLnBrk="0" hangingPunct="1">
      <a:defRPr sz="2400" kern="1200">
        <a:solidFill>
          <a:schemeClr val="tx1"/>
        </a:solidFill>
        <a:latin typeface="+mn-lt"/>
        <a:ea typeface="+mn-ea"/>
        <a:cs typeface="+mn-cs"/>
      </a:defRPr>
    </a:lvl1pPr>
    <a:lvl2pPr marL="600852" algn="l" defTabSz="1201704" rtl="0" eaLnBrk="1" latinLnBrk="0" hangingPunct="1">
      <a:defRPr sz="2400" kern="1200">
        <a:solidFill>
          <a:schemeClr val="tx1"/>
        </a:solidFill>
        <a:latin typeface="+mn-lt"/>
        <a:ea typeface="+mn-ea"/>
        <a:cs typeface="+mn-cs"/>
      </a:defRPr>
    </a:lvl2pPr>
    <a:lvl3pPr marL="1201704" algn="l" defTabSz="1201704" rtl="0" eaLnBrk="1" latinLnBrk="0" hangingPunct="1">
      <a:defRPr sz="2400" kern="1200">
        <a:solidFill>
          <a:schemeClr val="tx1"/>
        </a:solidFill>
        <a:latin typeface="+mn-lt"/>
        <a:ea typeface="+mn-ea"/>
        <a:cs typeface="+mn-cs"/>
      </a:defRPr>
    </a:lvl3pPr>
    <a:lvl4pPr marL="1802557" algn="l" defTabSz="1201704" rtl="0" eaLnBrk="1" latinLnBrk="0" hangingPunct="1">
      <a:defRPr sz="2400" kern="1200">
        <a:solidFill>
          <a:schemeClr val="tx1"/>
        </a:solidFill>
        <a:latin typeface="+mn-lt"/>
        <a:ea typeface="+mn-ea"/>
        <a:cs typeface="+mn-cs"/>
      </a:defRPr>
    </a:lvl4pPr>
    <a:lvl5pPr marL="2403409" algn="l" defTabSz="1201704" rtl="0" eaLnBrk="1" latinLnBrk="0" hangingPunct="1">
      <a:defRPr sz="2400" kern="1200">
        <a:solidFill>
          <a:schemeClr val="tx1"/>
        </a:solidFill>
        <a:latin typeface="+mn-lt"/>
        <a:ea typeface="+mn-ea"/>
        <a:cs typeface="+mn-cs"/>
      </a:defRPr>
    </a:lvl5pPr>
    <a:lvl6pPr marL="3004261" algn="l" defTabSz="1201704" rtl="0" eaLnBrk="1" latinLnBrk="0" hangingPunct="1">
      <a:defRPr sz="2400" kern="1200">
        <a:solidFill>
          <a:schemeClr val="tx1"/>
        </a:solidFill>
        <a:latin typeface="+mn-lt"/>
        <a:ea typeface="+mn-ea"/>
        <a:cs typeface="+mn-cs"/>
      </a:defRPr>
    </a:lvl6pPr>
    <a:lvl7pPr marL="3605113" algn="l" defTabSz="1201704" rtl="0" eaLnBrk="1" latinLnBrk="0" hangingPunct="1">
      <a:defRPr sz="2400" kern="1200">
        <a:solidFill>
          <a:schemeClr val="tx1"/>
        </a:solidFill>
        <a:latin typeface="+mn-lt"/>
        <a:ea typeface="+mn-ea"/>
        <a:cs typeface="+mn-cs"/>
      </a:defRPr>
    </a:lvl7pPr>
    <a:lvl8pPr marL="4205966" algn="l" defTabSz="1201704" rtl="0" eaLnBrk="1" latinLnBrk="0" hangingPunct="1">
      <a:defRPr sz="2400" kern="1200">
        <a:solidFill>
          <a:schemeClr val="tx1"/>
        </a:solidFill>
        <a:latin typeface="+mn-lt"/>
        <a:ea typeface="+mn-ea"/>
        <a:cs typeface="+mn-cs"/>
      </a:defRPr>
    </a:lvl8pPr>
    <a:lvl9pPr marL="4806818" algn="l" defTabSz="1201704"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1" autoAdjust="0"/>
    <p:restoredTop sz="93381" autoAdjust="0"/>
  </p:normalViewPr>
  <p:slideViewPr>
    <p:cSldViewPr>
      <p:cViewPr>
        <p:scale>
          <a:sx n="100" d="100"/>
          <a:sy n="100" d="100"/>
        </p:scale>
        <p:origin x="-510" y="-144"/>
      </p:cViewPr>
      <p:guideLst>
        <p:guide orient="horz" pos="2304"/>
        <p:guide pos="4320"/>
      </p:guideLst>
    </p:cSldViewPr>
  </p:slideViewPr>
  <p:outlineViewPr>
    <p:cViewPr>
      <p:scale>
        <a:sx n="33" d="100"/>
        <a:sy n="33" d="100"/>
      </p:scale>
      <p:origin x="38"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3C082C-BF1E-4CC3-A19F-7A199E5E9F54}" type="datetimeFigureOut">
              <a:rPr lang="en-US" smtClean="0"/>
              <a:t>3/4/2017</a:t>
            </a:fld>
            <a:endParaRPr lang="en-US"/>
          </a:p>
        </p:txBody>
      </p:sp>
      <p:sp>
        <p:nvSpPr>
          <p:cNvPr id="4" name="Slide Image Placeholder 3"/>
          <p:cNvSpPr>
            <a:spLocks noGrp="1" noRot="1" noChangeAspect="1"/>
          </p:cNvSpPr>
          <p:nvPr>
            <p:ph type="sldImg" idx="2"/>
          </p:nvPr>
        </p:nvSpPr>
        <p:spPr>
          <a:xfrm>
            <a:off x="214313" y="685800"/>
            <a:ext cx="6429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4EF404-880C-47BF-B4E6-126A1B604741}" type="slidenum">
              <a:rPr lang="en-US" smtClean="0"/>
              <a:t>‹#›</a:t>
            </a:fld>
            <a:endParaRPr lang="en-US"/>
          </a:p>
        </p:txBody>
      </p:sp>
    </p:spTree>
    <p:extLst>
      <p:ext uri="{BB962C8B-B14F-4D97-AF65-F5344CB8AC3E}">
        <p14:creationId xmlns:p14="http://schemas.microsoft.com/office/powerpoint/2010/main" val="346439618"/>
      </p:ext>
    </p:extLst>
  </p:cSld>
  <p:clrMap bg1="lt1" tx1="dk1" bg2="lt2" tx2="dk2" accent1="accent1" accent2="accent2" accent3="accent3" accent4="accent4" accent5="accent5" accent6="accent6" hlink="hlink" folHlink="folHlink"/>
  <p:notesStyle>
    <a:lvl1pPr marL="0" algn="l" defTabSz="1201704" rtl="0" eaLnBrk="1" latinLnBrk="0" hangingPunct="1">
      <a:defRPr sz="1600" kern="1200">
        <a:solidFill>
          <a:schemeClr val="tx1"/>
        </a:solidFill>
        <a:latin typeface="+mn-lt"/>
        <a:ea typeface="+mn-ea"/>
        <a:cs typeface="+mn-cs"/>
      </a:defRPr>
    </a:lvl1pPr>
    <a:lvl2pPr marL="600852" algn="l" defTabSz="1201704" rtl="0" eaLnBrk="1" latinLnBrk="0" hangingPunct="1">
      <a:defRPr sz="1600" kern="1200">
        <a:solidFill>
          <a:schemeClr val="tx1"/>
        </a:solidFill>
        <a:latin typeface="+mn-lt"/>
        <a:ea typeface="+mn-ea"/>
        <a:cs typeface="+mn-cs"/>
      </a:defRPr>
    </a:lvl2pPr>
    <a:lvl3pPr marL="1201704" algn="l" defTabSz="1201704" rtl="0" eaLnBrk="1" latinLnBrk="0" hangingPunct="1">
      <a:defRPr sz="1600" kern="1200">
        <a:solidFill>
          <a:schemeClr val="tx1"/>
        </a:solidFill>
        <a:latin typeface="+mn-lt"/>
        <a:ea typeface="+mn-ea"/>
        <a:cs typeface="+mn-cs"/>
      </a:defRPr>
    </a:lvl3pPr>
    <a:lvl4pPr marL="1802557" algn="l" defTabSz="1201704" rtl="0" eaLnBrk="1" latinLnBrk="0" hangingPunct="1">
      <a:defRPr sz="1600" kern="1200">
        <a:solidFill>
          <a:schemeClr val="tx1"/>
        </a:solidFill>
        <a:latin typeface="+mn-lt"/>
        <a:ea typeface="+mn-ea"/>
        <a:cs typeface="+mn-cs"/>
      </a:defRPr>
    </a:lvl4pPr>
    <a:lvl5pPr marL="2403409" algn="l" defTabSz="1201704" rtl="0" eaLnBrk="1" latinLnBrk="0" hangingPunct="1">
      <a:defRPr sz="1600" kern="1200">
        <a:solidFill>
          <a:schemeClr val="tx1"/>
        </a:solidFill>
        <a:latin typeface="+mn-lt"/>
        <a:ea typeface="+mn-ea"/>
        <a:cs typeface="+mn-cs"/>
      </a:defRPr>
    </a:lvl5pPr>
    <a:lvl6pPr marL="3004261" algn="l" defTabSz="1201704" rtl="0" eaLnBrk="1" latinLnBrk="0" hangingPunct="1">
      <a:defRPr sz="1600" kern="1200">
        <a:solidFill>
          <a:schemeClr val="tx1"/>
        </a:solidFill>
        <a:latin typeface="+mn-lt"/>
        <a:ea typeface="+mn-ea"/>
        <a:cs typeface="+mn-cs"/>
      </a:defRPr>
    </a:lvl6pPr>
    <a:lvl7pPr marL="3605113" algn="l" defTabSz="1201704" rtl="0" eaLnBrk="1" latinLnBrk="0" hangingPunct="1">
      <a:defRPr sz="1600" kern="1200">
        <a:solidFill>
          <a:schemeClr val="tx1"/>
        </a:solidFill>
        <a:latin typeface="+mn-lt"/>
        <a:ea typeface="+mn-ea"/>
        <a:cs typeface="+mn-cs"/>
      </a:defRPr>
    </a:lvl7pPr>
    <a:lvl8pPr marL="4205966" algn="l" defTabSz="1201704" rtl="0" eaLnBrk="1" latinLnBrk="0" hangingPunct="1">
      <a:defRPr sz="1600" kern="1200">
        <a:solidFill>
          <a:schemeClr val="tx1"/>
        </a:solidFill>
        <a:latin typeface="+mn-lt"/>
        <a:ea typeface="+mn-ea"/>
        <a:cs typeface="+mn-cs"/>
      </a:defRPr>
    </a:lvl8pPr>
    <a:lvl9pPr marL="4806818" algn="l" defTabSz="120170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3" y="685800"/>
            <a:ext cx="6429375" cy="3429000"/>
          </a:xfrm>
        </p:spPr>
      </p:sp>
      <p:sp>
        <p:nvSpPr>
          <p:cNvPr id="3" name="Notes Placeholder 2"/>
          <p:cNvSpPr>
            <a:spLocks noGrp="1"/>
          </p:cNvSpPr>
          <p:nvPr>
            <p:ph type="body" idx="1"/>
          </p:nvPr>
        </p:nvSpPr>
        <p:spPr/>
        <p:txBody>
          <a:bodyPr>
            <a:normAutofit/>
          </a:bodyPr>
          <a:lstStyle/>
          <a:p>
            <a:pPr>
              <a:buFontTx/>
              <a:buChar char="-"/>
            </a:pPr>
            <a:r>
              <a:rPr lang="en-US" baseline="0" dirty="0" smtClean="0"/>
              <a:t>This kind of clipping is now partially automated by scripts, so that when you update the full mesh all the </a:t>
            </a:r>
            <a:r>
              <a:rPr lang="en-US" baseline="0" dirty="0" err="1" smtClean="0"/>
              <a:t>subdomains</a:t>
            </a:r>
            <a:r>
              <a:rPr lang="en-US" baseline="0" dirty="0" smtClean="0"/>
              <a:t> can be automated</a:t>
            </a:r>
          </a:p>
          <a:p>
            <a:pPr>
              <a:buFontTx/>
              <a:buChar char="-"/>
            </a:pPr>
            <a:r>
              <a:rPr lang="en-US" baseline="0" dirty="0" smtClean="0"/>
              <a:t> Delta coming soon</a:t>
            </a:r>
          </a:p>
          <a:p>
            <a:pPr>
              <a:buFontTx/>
              <a:buChar char="-"/>
            </a:pPr>
            <a:endParaRPr lang="en-US" dirty="0"/>
          </a:p>
        </p:txBody>
      </p:sp>
      <p:sp>
        <p:nvSpPr>
          <p:cNvPr id="4" name="Slide Number Placeholder 3"/>
          <p:cNvSpPr>
            <a:spLocks noGrp="1"/>
          </p:cNvSpPr>
          <p:nvPr>
            <p:ph type="sldNum" sz="quarter" idx="10"/>
          </p:nvPr>
        </p:nvSpPr>
        <p:spPr/>
        <p:txBody>
          <a:bodyPr/>
          <a:lstStyle/>
          <a:p>
            <a:fld id="{F0C1DAC8-3888-488F-B8CF-655D345B1504}"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3" y="685800"/>
            <a:ext cx="642937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1DAC8-3888-488F-B8CF-655D345B1504}"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3" y="685800"/>
            <a:ext cx="6429375" cy="3429000"/>
          </a:xfrm>
        </p:spPr>
      </p:sp>
      <p:sp>
        <p:nvSpPr>
          <p:cNvPr id="3" name="Notes Placeholder 2"/>
          <p:cNvSpPr>
            <a:spLocks noGrp="1"/>
          </p:cNvSpPr>
          <p:nvPr>
            <p:ph type="body" idx="1"/>
          </p:nvPr>
        </p:nvSpPr>
        <p:spPr/>
        <p:txBody>
          <a:bodyPr>
            <a:normAutofit/>
          </a:bodyPr>
          <a:lstStyle/>
          <a:p>
            <a:r>
              <a:rPr lang="en-US" dirty="0" smtClean="0"/>
              <a:t>This animation is from an adaptive</a:t>
            </a:r>
            <a:r>
              <a:rPr lang="en-US" baseline="0" dirty="0" smtClean="0"/>
              <a:t> mesh model (REALM) that illustrates how different resolutions look in a channel. The simulation shows the transport of a fictitious tracer and were designed to illustrate mixing. If you play it you can find moments when the effects of shear dispersion (fast in the middle, slow at sides) is very obvious. The larger grid cells at the top will miss this mixing because they don’t resolve the velocity and concentration differences over the channel. The finest cells are 16 times smaller and are probably overkill for this part of the Sacramento. 4-8 seems just about right.</a:t>
            </a:r>
          </a:p>
          <a:p>
            <a:endParaRPr lang="en-US" baseline="0" dirty="0" smtClean="0"/>
          </a:p>
          <a:p>
            <a:r>
              <a:rPr lang="en-US" baseline="0" dirty="0" smtClean="0"/>
              <a:t>Our goal with SCHISM is to be 1) medium resolution and 2) global. For important channels we use the length scale of shear dispersion to guide resolution in the horizontal direction.  For smaller channels that contribute less to global accuracy, we sometimes elect to </a:t>
            </a:r>
            <a:r>
              <a:rPr lang="en-US" baseline="0" dirty="0" err="1" smtClean="0"/>
              <a:t>underresolve</a:t>
            </a:r>
            <a:r>
              <a:rPr lang="en-US" baseline="0" dirty="0" smtClean="0"/>
              <a:t> mixing details.</a:t>
            </a:r>
            <a:endParaRPr lang="en-US" dirty="0"/>
          </a:p>
        </p:txBody>
      </p:sp>
      <p:sp>
        <p:nvSpPr>
          <p:cNvPr id="4" name="Slide Number Placeholder 3"/>
          <p:cNvSpPr>
            <a:spLocks noGrp="1"/>
          </p:cNvSpPr>
          <p:nvPr>
            <p:ph type="sldNum" sz="quarter" idx="10"/>
          </p:nvPr>
        </p:nvSpPr>
        <p:spPr/>
        <p:txBody>
          <a:bodyPr/>
          <a:lstStyle/>
          <a:p>
            <a:fld id="{F0C1DAC8-3888-488F-B8CF-655D345B1504}"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EF404-880C-47BF-B4E6-126A1B604741}" type="slidenum">
              <a:rPr lang="en-US" smtClean="0"/>
              <a:t>20</a:t>
            </a:fld>
            <a:endParaRPr lang="en-US"/>
          </a:p>
        </p:txBody>
      </p:sp>
    </p:spTree>
    <p:extLst>
      <p:ext uri="{BB962C8B-B14F-4D97-AF65-F5344CB8AC3E}">
        <p14:creationId xmlns:p14="http://schemas.microsoft.com/office/powerpoint/2010/main" val="79087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EF404-880C-47BF-B4E6-126A1B604741}" type="slidenum">
              <a:rPr lang="en-US" smtClean="0"/>
              <a:t>43</a:t>
            </a:fld>
            <a:endParaRPr lang="en-US"/>
          </a:p>
        </p:txBody>
      </p:sp>
    </p:spTree>
    <p:extLst>
      <p:ext uri="{BB962C8B-B14F-4D97-AF65-F5344CB8AC3E}">
        <p14:creationId xmlns:p14="http://schemas.microsoft.com/office/powerpoint/2010/main" val="140980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272454"/>
            <a:ext cx="1165860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4145280"/>
            <a:ext cx="9601200" cy="1869440"/>
          </a:xfrm>
        </p:spPr>
        <p:txBody>
          <a:bodyPr/>
          <a:lstStyle>
            <a:lvl1pPr marL="0" indent="0" algn="ctr">
              <a:buNone/>
              <a:defRPr>
                <a:solidFill>
                  <a:schemeClr val="tx1">
                    <a:tint val="75000"/>
                  </a:schemeClr>
                </a:solidFill>
              </a:defRPr>
            </a:lvl1pPr>
            <a:lvl2pPr marL="600852" indent="0" algn="ctr">
              <a:buNone/>
              <a:defRPr>
                <a:solidFill>
                  <a:schemeClr val="tx1">
                    <a:tint val="75000"/>
                  </a:schemeClr>
                </a:solidFill>
              </a:defRPr>
            </a:lvl2pPr>
            <a:lvl3pPr marL="1201704" indent="0" algn="ctr">
              <a:buNone/>
              <a:defRPr>
                <a:solidFill>
                  <a:schemeClr val="tx1">
                    <a:tint val="75000"/>
                  </a:schemeClr>
                </a:solidFill>
              </a:defRPr>
            </a:lvl3pPr>
            <a:lvl4pPr marL="1802557" indent="0" algn="ctr">
              <a:buNone/>
              <a:defRPr>
                <a:solidFill>
                  <a:schemeClr val="tx1">
                    <a:tint val="75000"/>
                  </a:schemeClr>
                </a:solidFill>
              </a:defRPr>
            </a:lvl4pPr>
            <a:lvl5pPr marL="2403409" indent="0" algn="ctr">
              <a:buNone/>
              <a:defRPr>
                <a:solidFill>
                  <a:schemeClr val="tx1">
                    <a:tint val="75000"/>
                  </a:schemeClr>
                </a:solidFill>
              </a:defRPr>
            </a:lvl5pPr>
            <a:lvl6pPr marL="3004261" indent="0" algn="ctr">
              <a:buNone/>
              <a:defRPr>
                <a:solidFill>
                  <a:schemeClr val="tx1">
                    <a:tint val="75000"/>
                  </a:schemeClr>
                </a:solidFill>
              </a:defRPr>
            </a:lvl6pPr>
            <a:lvl7pPr marL="3605113" indent="0" algn="ctr">
              <a:buNone/>
              <a:defRPr>
                <a:solidFill>
                  <a:schemeClr val="tx1">
                    <a:tint val="75000"/>
                  </a:schemeClr>
                </a:solidFill>
              </a:defRPr>
            </a:lvl7pPr>
            <a:lvl8pPr marL="4205966" indent="0" algn="ctr">
              <a:buNone/>
              <a:defRPr>
                <a:solidFill>
                  <a:schemeClr val="tx1">
                    <a:tint val="75000"/>
                  </a:schemeClr>
                </a:solidFill>
              </a:defRPr>
            </a:lvl8pPr>
            <a:lvl9pPr marL="48068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BDB9-28BF-49B8-8D15-522D42470806}" type="datetime1">
              <a:rPr lang="en-US" smtClean="0"/>
              <a:t>3/4/2017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E6FC7D-242D-44D9-B73B-A6E92D60B3BC}" type="datetime1">
              <a:rPr lang="en-US" smtClean="0"/>
              <a:t>3/4/2017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292948"/>
            <a:ext cx="3086100"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92948"/>
            <a:ext cx="9029700" cy="6241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BF461-1BAA-4A9A-B3E6-E413176C3E89}" type="datetime1">
              <a:rPr lang="en-US" smtClean="0"/>
              <a:t>3/4/2017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D06CEF-6CE2-4184-90BC-90DF961A8DE9}" type="datetime1">
              <a:rPr lang="en-US" smtClean="0"/>
              <a:t>3/4/2017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700694"/>
            <a:ext cx="11658600" cy="1452880"/>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3100495"/>
            <a:ext cx="11658600" cy="1600199"/>
          </a:xfrm>
        </p:spPr>
        <p:txBody>
          <a:bodyPr anchor="b"/>
          <a:lstStyle>
            <a:lvl1pPr marL="0" indent="0">
              <a:buNone/>
              <a:defRPr sz="2600">
                <a:solidFill>
                  <a:schemeClr val="tx1">
                    <a:tint val="75000"/>
                  </a:schemeClr>
                </a:solidFill>
              </a:defRPr>
            </a:lvl1pPr>
            <a:lvl2pPr marL="600852" indent="0">
              <a:buNone/>
              <a:defRPr sz="2400">
                <a:solidFill>
                  <a:schemeClr val="tx1">
                    <a:tint val="75000"/>
                  </a:schemeClr>
                </a:solidFill>
              </a:defRPr>
            </a:lvl2pPr>
            <a:lvl3pPr marL="1201704" indent="0">
              <a:buNone/>
              <a:defRPr sz="2100">
                <a:solidFill>
                  <a:schemeClr val="tx1">
                    <a:tint val="75000"/>
                  </a:schemeClr>
                </a:solidFill>
              </a:defRPr>
            </a:lvl3pPr>
            <a:lvl4pPr marL="1802557" indent="0">
              <a:buNone/>
              <a:defRPr sz="1800">
                <a:solidFill>
                  <a:schemeClr val="tx1">
                    <a:tint val="75000"/>
                  </a:schemeClr>
                </a:solidFill>
              </a:defRPr>
            </a:lvl4pPr>
            <a:lvl5pPr marL="2403409" indent="0">
              <a:buNone/>
              <a:defRPr sz="1800">
                <a:solidFill>
                  <a:schemeClr val="tx1">
                    <a:tint val="75000"/>
                  </a:schemeClr>
                </a:solidFill>
              </a:defRPr>
            </a:lvl5pPr>
            <a:lvl6pPr marL="3004261" indent="0">
              <a:buNone/>
              <a:defRPr sz="1800">
                <a:solidFill>
                  <a:schemeClr val="tx1">
                    <a:tint val="75000"/>
                  </a:schemeClr>
                </a:solidFill>
              </a:defRPr>
            </a:lvl6pPr>
            <a:lvl7pPr marL="3605113" indent="0">
              <a:buNone/>
              <a:defRPr sz="1800">
                <a:solidFill>
                  <a:schemeClr val="tx1">
                    <a:tint val="75000"/>
                  </a:schemeClr>
                </a:solidFill>
              </a:defRPr>
            </a:lvl7pPr>
            <a:lvl8pPr marL="4205966" indent="0">
              <a:buNone/>
              <a:defRPr sz="1800">
                <a:solidFill>
                  <a:schemeClr val="tx1">
                    <a:tint val="75000"/>
                  </a:schemeClr>
                </a:solidFill>
              </a:defRPr>
            </a:lvl8pPr>
            <a:lvl9pPr marL="4806818" indent="0">
              <a:buNone/>
              <a:defRPr sz="1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ADBA43-3A16-4168-A576-B04433C402C1}" type="datetime1">
              <a:rPr lang="en-US" smtClean="0"/>
              <a:t>3/4/2017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06880"/>
            <a:ext cx="6057900" cy="482769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72300" y="1706880"/>
            <a:ext cx="6057900" cy="4827694"/>
          </a:xfrm>
        </p:spPr>
        <p:txBody>
          <a:bodyPr/>
          <a:lstStyle>
            <a:lvl1pPr>
              <a:defRPr sz="3700"/>
            </a:lvl1pPr>
            <a:lvl2pPr>
              <a:defRPr sz="3200"/>
            </a:lvl2pPr>
            <a:lvl3pPr>
              <a:defRPr sz="26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B901BC-5509-41C6-90C9-AC36D9EA2ED1}" type="datetime1">
              <a:rPr lang="en-US" smtClean="0"/>
              <a:t>3/4/2017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637454"/>
            <a:ext cx="6060282" cy="682413"/>
          </a:xfrm>
        </p:spPr>
        <p:txBody>
          <a:bodyPr anchor="b"/>
          <a:lstStyle>
            <a:lvl1pPr marL="0" indent="0">
              <a:buNone/>
              <a:defRPr sz="3200" b="1"/>
            </a:lvl1pPr>
            <a:lvl2pPr marL="600852" indent="0">
              <a:buNone/>
              <a:defRPr sz="2600" b="1"/>
            </a:lvl2pPr>
            <a:lvl3pPr marL="1201704" indent="0">
              <a:buNone/>
              <a:defRPr sz="2400" b="1"/>
            </a:lvl3pPr>
            <a:lvl4pPr marL="1802557" indent="0">
              <a:buNone/>
              <a:defRPr sz="2100" b="1"/>
            </a:lvl4pPr>
            <a:lvl5pPr marL="2403409" indent="0">
              <a:buNone/>
              <a:defRPr sz="2100" b="1"/>
            </a:lvl5pPr>
            <a:lvl6pPr marL="3004261" indent="0">
              <a:buNone/>
              <a:defRPr sz="2100" b="1"/>
            </a:lvl6pPr>
            <a:lvl7pPr marL="3605113" indent="0">
              <a:buNone/>
              <a:defRPr sz="2100" b="1"/>
            </a:lvl7pPr>
            <a:lvl8pPr marL="4205966" indent="0">
              <a:buNone/>
              <a:defRPr sz="2100" b="1"/>
            </a:lvl8pPr>
            <a:lvl9pPr marL="480681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85800" y="2319867"/>
            <a:ext cx="6060282" cy="4214707"/>
          </a:xfrm>
        </p:spPr>
        <p:txBody>
          <a:bodyPr/>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8" y="1637454"/>
            <a:ext cx="6062663" cy="682413"/>
          </a:xfrm>
        </p:spPr>
        <p:txBody>
          <a:bodyPr anchor="b"/>
          <a:lstStyle>
            <a:lvl1pPr marL="0" indent="0">
              <a:buNone/>
              <a:defRPr sz="3200" b="1"/>
            </a:lvl1pPr>
            <a:lvl2pPr marL="600852" indent="0">
              <a:buNone/>
              <a:defRPr sz="2600" b="1"/>
            </a:lvl2pPr>
            <a:lvl3pPr marL="1201704" indent="0">
              <a:buNone/>
              <a:defRPr sz="2400" b="1"/>
            </a:lvl3pPr>
            <a:lvl4pPr marL="1802557" indent="0">
              <a:buNone/>
              <a:defRPr sz="2100" b="1"/>
            </a:lvl4pPr>
            <a:lvl5pPr marL="2403409" indent="0">
              <a:buNone/>
              <a:defRPr sz="2100" b="1"/>
            </a:lvl5pPr>
            <a:lvl6pPr marL="3004261" indent="0">
              <a:buNone/>
              <a:defRPr sz="2100" b="1"/>
            </a:lvl6pPr>
            <a:lvl7pPr marL="3605113" indent="0">
              <a:buNone/>
              <a:defRPr sz="2100" b="1"/>
            </a:lvl7pPr>
            <a:lvl8pPr marL="4205966" indent="0">
              <a:buNone/>
              <a:defRPr sz="2100" b="1"/>
            </a:lvl8pPr>
            <a:lvl9pPr marL="480681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967538" y="2319867"/>
            <a:ext cx="6062663" cy="4214707"/>
          </a:xfrm>
        </p:spPr>
        <p:txBody>
          <a:bodyPr/>
          <a:lstStyle>
            <a:lvl1pPr>
              <a:defRPr sz="3200"/>
            </a:lvl1pPr>
            <a:lvl2pPr>
              <a:defRPr sz="26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F8B6E1-22CF-49B5-8E03-947815DB78EA}" type="datetime1">
              <a:rPr lang="en-US" smtClean="0"/>
              <a:t>3/4/2017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9AFF8B-070D-4D74-975A-EAD71EE2713E}" type="datetime1">
              <a:rPr lang="en-US" smtClean="0"/>
              <a:t>3/4/2017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5627A-D058-41D0-9EF7-0F3C3E14A3A6}" type="datetime1">
              <a:rPr lang="en-US" smtClean="0"/>
              <a:t>3/4/2017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291253"/>
            <a:ext cx="4512470" cy="1239520"/>
          </a:xfrm>
        </p:spPr>
        <p:txBody>
          <a:bodyPr anchor="b"/>
          <a:lstStyle>
            <a:lvl1pPr algn="l">
              <a:defRPr sz="2600" b="1"/>
            </a:lvl1pPr>
          </a:lstStyle>
          <a:p>
            <a:r>
              <a:rPr lang="en-US" smtClean="0"/>
              <a:t>Click to edit Master title style</a:t>
            </a:r>
            <a:endParaRPr lang="en-US"/>
          </a:p>
        </p:txBody>
      </p:sp>
      <p:sp>
        <p:nvSpPr>
          <p:cNvPr id="3" name="Content Placeholder 2"/>
          <p:cNvSpPr>
            <a:spLocks noGrp="1"/>
          </p:cNvSpPr>
          <p:nvPr>
            <p:ph idx="1"/>
          </p:nvPr>
        </p:nvSpPr>
        <p:spPr>
          <a:xfrm>
            <a:off x="5362575" y="291254"/>
            <a:ext cx="7667625" cy="6243321"/>
          </a:xfrm>
        </p:spPr>
        <p:txBody>
          <a:bodyPr/>
          <a:lstStyle>
            <a:lvl1pPr>
              <a:defRPr sz="4200"/>
            </a:lvl1pPr>
            <a:lvl2pPr>
              <a:defRPr sz="3700"/>
            </a:lvl2pPr>
            <a:lvl3pPr>
              <a:defRPr sz="32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530774"/>
            <a:ext cx="4512470" cy="5003801"/>
          </a:xfrm>
        </p:spPr>
        <p:txBody>
          <a:bodyPr/>
          <a:lstStyle>
            <a:lvl1pPr marL="0" indent="0">
              <a:buNone/>
              <a:defRPr sz="1800"/>
            </a:lvl1pPr>
            <a:lvl2pPr marL="600852" indent="0">
              <a:buNone/>
              <a:defRPr sz="1600"/>
            </a:lvl2pPr>
            <a:lvl3pPr marL="1201704" indent="0">
              <a:buNone/>
              <a:defRPr sz="1300"/>
            </a:lvl3pPr>
            <a:lvl4pPr marL="1802557" indent="0">
              <a:buNone/>
              <a:defRPr sz="1200"/>
            </a:lvl4pPr>
            <a:lvl5pPr marL="2403409" indent="0">
              <a:buNone/>
              <a:defRPr sz="1200"/>
            </a:lvl5pPr>
            <a:lvl6pPr marL="3004261" indent="0">
              <a:buNone/>
              <a:defRPr sz="1200"/>
            </a:lvl6pPr>
            <a:lvl7pPr marL="3605113" indent="0">
              <a:buNone/>
              <a:defRPr sz="1200"/>
            </a:lvl7pPr>
            <a:lvl8pPr marL="4205966" indent="0">
              <a:buNone/>
              <a:defRPr sz="1200"/>
            </a:lvl8pPr>
            <a:lvl9pPr marL="480681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3045B4-B057-42AF-A40F-AA7ECEEB5F86}" type="datetime1">
              <a:rPr lang="en-US" smtClean="0"/>
              <a:t>3/4/2017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120640"/>
            <a:ext cx="8229600" cy="604521"/>
          </a:xfrm>
        </p:spPr>
        <p:txBody>
          <a:bodyPr anchor="b"/>
          <a:lstStyle>
            <a:lvl1pPr algn="l">
              <a:defRPr sz="2600" b="1"/>
            </a:lvl1pPr>
          </a:lstStyle>
          <a:p>
            <a:r>
              <a:rPr lang="en-US" smtClean="0"/>
              <a:t>Click to edit Master title style</a:t>
            </a:r>
            <a:endParaRPr lang="en-US"/>
          </a:p>
        </p:txBody>
      </p:sp>
      <p:sp>
        <p:nvSpPr>
          <p:cNvPr id="3" name="Picture Placeholder 2"/>
          <p:cNvSpPr>
            <a:spLocks noGrp="1"/>
          </p:cNvSpPr>
          <p:nvPr>
            <p:ph type="pic" idx="1"/>
          </p:nvPr>
        </p:nvSpPr>
        <p:spPr>
          <a:xfrm>
            <a:off x="2688432" y="653627"/>
            <a:ext cx="8229600" cy="4389120"/>
          </a:xfrm>
        </p:spPr>
        <p:txBody>
          <a:bodyPr/>
          <a:lstStyle>
            <a:lvl1pPr marL="0" indent="0">
              <a:buNone/>
              <a:defRPr sz="4200"/>
            </a:lvl1pPr>
            <a:lvl2pPr marL="600852" indent="0">
              <a:buNone/>
              <a:defRPr sz="3700"/>
            </a:lvl2pPr>
            <a:lvl3pPr marL="1201704" indent="0">
              <a:buNone/>
              <a:defRPr sz="3200"/>
            </a:lvl3pPr>
            <a:lvl4pPr marL="1802557" indent="0">
              <a:buNone/>
              <a:defRPr sz="2600"/>
            </a:lvl4pPr>
            <a:lvl5pPr marL="2403409" indent="0">
              <a:buNone/>
              <a:defRPr sz="2600"/>
            </a:lvl5pPr>
            <a:lvl6pPr marL="3004261" indent="0">
              <a:buNone/>
              <a:defRPr sz="2600"/>
            </a:lvl6pPr>
            <a:lvl7pPr marL="3605113" indent="0">
              <a:buNone/>
              <a:defRPr sz="2600"/>
            </a:lvl7pPr>
            <a:lvl8pPr marL="4205966" indent="0">
              <a:buNone/>
              <a:defRPr sz="2600"/>
            </a:lvl8pPr>
            <a:lvl9pPr marL="4806818" indent="0">
              <a:buNone/>
              <a:defRPr sz="2600"/>
            </a:lvl9pPr>
          </a:lstStyle>
          <a:p>
            <a:endParaRPr lang="en-US"/>
          </a:p>
        </p:txBody>
      </p:sp>
      <p:sp>
        <p:nvSpPr>
          <p:cNvPr id="4" name="Text Placeholder 3"/>
          <p:cNvSpPr>
            <a:spLocks noGrp="1"/>
          </p:cNvSpPr>
          <p:nvPr>
            <p:ph type="body" sz="half" idx="2"/>
          </p:nvPr>
        </p:nvSpPr>
        <p:spPr>
          <a:xfrm>
            <a:off x="2688432" y="5725161"/>
            <a:ext cx="8229600" cy="858519"/>
          </a:xfrm>
        </p:spPr>
        <p:txBody>
          <a:bodyPr/>
          <a:lstStyle>
            <a:lvl1pPr marL="0" indent="0">
              <a:buNone/>
              <a:defRPr sz="1800"/>
            </a:lvl1pPr>
            <a:lvl2pPr marL="600852" indent="0">
              <a:buNone/>
              <a:defRPr sz="1600"/>
            </a:lvl2pPr>
            <a:lvl3pPr marL="1201704" indent="0">
              <a:buNone/>
              <a:defRPr sz="1300"/>
            </a:lvl3pPr>
            <a:lvl4pPr marL="1802557" indent="0">
              <a:buNone/>
              <a:defRPr sz="1200"/>
            </a:lvl4pPr>
            <a:lvl5pPr marL="2403409" indent="0">
              <a:buNone/>
              <a:defRPr sz="1200"/>
            </a:lvl5pPr>
            <a:lvl6pPr marL="3004261" indent="0">
              <a:buNone/>
              <a:defRPr sz="1200"/>
            </a:lvl6pPr>
            <a:lvl7pPr marL="3605113" indent="0">
              <a:buNone/>
              <a:defRPr sz="1200"/>
            </a:lvl7pPr>
            <a:lvl8pPr marL="4205966" indent="0">
              <a:buNone/>
              <a:defRPr sz="1200"/>
            </a:lvl8pPr>
            <a:lvl9pPr marL="480681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7F005B-929E-47A0-8078-9D3F4112725D}" type="datetime1">
              <a:rPr lang="en-US" smtClean="0"/>
              <a:t>3/4/2017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9258AC-3BA9-45F5-BC18-3705BA7FEE2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92947"/>
            <a:ext cx="12344400" cy="1219200"/>
          </a:xfrm>
          <a:prstGeom prst="rect">
            <a:avLst/>
          </a:prstGeom>
        </p:spPr>
        <p:txBody>
          <a:bodyPr vert="horz" lIns="120170" tIns="60085" rIns="120170" bIns="600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706880"/>
            <a:ext cx="12344400" cy="4827694"/>
          </a:xfrm>
          <a:prstGeom prst="rect">
            <a:avLst/>
          </a:prstGeom>
        </p:spPr>
        <p:txBody>
          <a:bodyPr vert="horz" lIns="120170" tIns="60085" rIns="120170" bIns="600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6780107"/>
            <a:ext cx="3200400" cy="389467"/>
          </a:xfrm>
          <a:prstGeom prst="rect">
            <a:avLst/>
          </a:prstGeom>
        </p:spPr>
        <p:txBody>
          <a:bodyPr vert="horz" lIns="120170" tIns="60085" rIns="120170" bIns="60085" rtlCol="0" anchor="ctr"/>
          <a:lstStyle>
            <a:lvl1pPr algn="l">
              <a:defRPr sz="1600">
                <a:solidFill>
                  <a:schemeClr val="tx1">
                    <a:tint val="75000"/>
                  </a:schemeClr>
                </a:solidFill>
              </a:defRPr>
            </a:lvl1pPr>
          </a:lstStyle>
          <a:p>
            <a:fld id="{E90E4D91-049E-4172-9030-9590F5AF120A}" type="datetime1">
              <a:rPr lang="en-US" smtClean="0"/>
              <a:t>3/4/2017</a:t>
            </a:fld>
            <a:endParaRPr lang="en-US"/>
          </a:p>
        </p:txBody>
      </p:sp>
      <p:sp>
        <p:nvSpPr>
          <p:cNvPr id="5" name="Footer Placeholder 4"/>
          <p:cNvSpPr>
            <a:spLocks noGrp="1"/>
          </p:cNvSpPr>
          <p:nvPr>
            <p:ph type="ftr" sz="quarter" idx="3"/>
          </p:nvPr>
        </p:nvSpPr>
        <p:spPr>
          <a:xfrm>
            <a:off x="4686300" y="6780107"/>
            <a:ext cx="4343400" cy="389467"/>
          </a:xfrm>
          <a:prstGeom prst="rect">
            <a:avLst/>
          </a:prstGeom>
        </p:spPr>
        <p:txBody>
          <a:bodyPr vert="horz" lIns="120170" tIns="60085" rIns="120170" bIns="60085"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6780107"/>
            <a:ext cx="3200400" cy="389467"/>
          </a:xfrm>
          <a:prstGeom prst="rect">
            <a:avLst/>
          </a:prstGeom>
        </p:spPr>
        <p:txBody>
          <a:bodyPr vert="horz" lIns="120170" tIns="60085" rIns="120170" bIns="60085" rtlCol="0" anchor="ctr"/>
          <a:lstStyle>
            <a:lvl1pPr algn="r">
              <a:defRPr sz="1600">
                <a:solidFill>
                  <a:schemeClr val="tx1">
                    <a:tint val="75000"/>
                  </a:schemeClr>
                </a:solidFill>
              </a:defRPr>
            </a:lvl1pPr>
          </a:lstStyle>
          <a:p>
            <a:fld id="{2D9258AC-3BA9-45F5-BC18-3705BA7FEE2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201704" rtl="0" eaLnBrk="1" latinLnBrk="0" hangingPunct="1">
        <a:spcBef>
          <a:spcPct val="0"/>
        </a:spcBef>
        <a:buNone/>
        <a:defRPr sz="5800" kern="1200">
          <a:solidFill>
            <a:schemeClr val="tx1"/>
          </a:solidFill>
          <a:latin typeface="+mj-lt"/>
          <a:ea typeface="+mj-ea"/>
          <a:cs typeface="+mj-cs"/>
        </a:defRPr>
      </a:lvl1pPr>
    </p:titleStyle>
    <p:bodyStyle>
      <a:lvl1pPr marL="450639" indent="-450639" algn="l" defTabSz="1201704" rtl="0" eaLnBrk="1" latinLnBrk="0" hangingPunct="1">
        <a:spcBef>
          <a:spcPct val="20000"/>
        </a:spcBef>
        <a:buFont typeface="Arial" pitchFamily="34" charset="0"/>
        <a:buChar char="•"/>
        <a:defRPr sz="4200" kern="1200">
          <a:solidFill>
            <a:schemeClr val="tx1"/>
          </a:solidFill>
          <a:latin typeface="+mn-lt"/>
          <a:ea typeface="+mn-ea"/>
          <a:cs typeface="+mn-cs"/>
        </a:defRPr>
      </a:lvl1pPr>
      <a:lvl2pPr marL="976385" indent="-375533" algn="l" defTabSz="120170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2131" indent="-300426" algn="l" defTabSz="12017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02983"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703835"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304687"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905540"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506392"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5107244" indent="-300426" algn="l" defTabSz="1201704"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en-US"/>
      </a:defPPr>
      <a:lvl1pPr marL="0" algn="l" defTabSz="1201704" rtl="0" eaLnBrk="1" latinLnBrk="0" hangingPunct="1">
        <a:defRPr sz="2400" kern="1200">
          <a:solidFill>
            <a:schemeClr val="tx1"/>
          </a:solidFill>
          <a:latin typeface="+mn-lt"/>
          <a:ea typeface="+mn-ea"/>
          <a:cs typeface="+mn-cs"/>
        </a:defRPr>
      </a:lvl1pPr>
      <a:lvl2pPr marL="600852" algn="l" defTabSz="1201704" rtl="0" eaLnBrk="1" latinLnBrk="0" hangingPunct="1">
        <a:defRPr sz="2400" kern="1200">
          <a:solidFill>
            <a:schemeClr val="tx1"/>
          </a:solidFill>
          <a:latin typeface="+mn-lt"/>
          <a:ea typeface="+mn-ea"/>
          <a:cs typeface="+mn-cs"/>
        </a:defRPr>
      </a:lvl2pPr>
      <a:lvl3pPr marL="1201704" algn="l" defTabSz="1201704" rtl="0" eaLnBrk="1" latinLnBrk="0" hangingPunct="1">
        <a:defRPr sz="2400" kern="1200">
          <a:solidFill>
            <a:schemeClr val="tx1"/>
          </a:solidFill>
          <a:latin typeface="+mn-lt"/>
          <a:ea typeface="+mn-ea"/>
          <a:cs typeface="+mn-cs"/>
        </a:defRPr>
      </a:lvl3pPr>
      <a:lvl4pPr marL="1802557" algn="l" defTabSz="1201704" rtl="0" eaLnBrk="1" latinLnBrk="0" hangingPunct="1">
        <a:defRPr sz="2400" kern="1200">
          <a:solidFill>
            <a:schemeClr val="tx1"/>
          </a:solidFill>
          <a:latin typeface="+mn-lt"/>
          <a:ea typeface="+mn-ea"/>
          <a:cs typeface="+mn-cs"/>
        </a:defRPr>
      </a:lvl4pPr>
      <a:lvl5pPr marL="2403409" algn="l" defTabSz="1201704" rtl="0" eaLnBrk="1" latinLnBrk="0" hangingPunct="1">
        <a:defRPr sz="2400" kern="1200">
          <a:solidFill>
            <a:schemeClr val="tx1"/>
          </a:solidFill>
          <a:latin typeface="+mn-lt"/>
          <a:ea typeface="+mn-ea"/>
          <a:cs typeface="+mn-cs"/>
        </a:defRPr>
      </a:lvl5pPr>
      <a:lvl6pPr marL="3004261" algn="l" defTabSz="1201704" rtl="0" eaLnBrk="1" latinLnBrk="0" hangingPunct="1">
        <a:defRPr sz="2400" kern="1200">
          <a:solidFill>
            <a:schemeClr val="tx1"/>
          </a:solidFill>
          <a:latin typeface="+mn-lt"/>
          <a:ea typeface="+mn-ea"/>
          <a:cs typeface="+mn-cs"/>
        </a:defRPr>
      </a:lvl6pPr>
      <a:lvl7pPr marL="3605113" algn="l" defTabSz="1201704" rtl="0" eaLnBrk="1" latinLnBrk="0" hangingPunct="1">
        <a:defRPr sz="2400" kern="1200">
          <a:solidFill>
            <a:schemeClr val="tx1"/>
          </a:solidFill>
          <a:latin typeface="+mn-lt"/>
          <a:ea typeface="+mn-ea"/>
          <a:cs typeface="+mn-cs"/>
        </a:defRPr>
      </a:lvl7pPr>
      <a:lvl8pPr marL="4205966" algn="l" defTabSz="1201704" rtl="0" eaLnBrk="1" latinLnBrk="0" hangingPunct="1">
        <a:defRPr sz="2400" kern="1200">
          <a:solidFill>
            <a:schemeClr val="tx1"/>
          </a:solidFill>
          <a:latin typeface="+mn-lt"/>
          <a:ea typeface="+mn-ea"/>
          <a:cs typeface="+mn-cs"/>
        </a:defRPr>
      </a:lvl8pPr>
      <a:lvl9pPr marL="4806818" algn="l" defTabSz="120170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file:///C:\Delta\presents\CWEMF%202013\movie3tide.avi"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1950720"/>
            <a:ext cx="12344400" cy="1219200"/>
          </a:xfrm>
        </p:spPr>
        <p:txBody>
          <a:bodyPr>
            <a:normAutofit/>
          </a:bodyPr>
          <a:lstStyle/>
          <a:p>
            <a:r>
              <a:rPr lang="en-US" dirty="0" smtClean="0"/>
              <a:t>Grid generation for SCHISM with SMS</a:t>
            </a:r>
            <a:endParaRPr lang="en-US" dirty="0"/>
          </a:p>
        </p:txBody>
      </p:sp>
      <p:sp>
        <p:nvSpPr>
          <p:cNvPr id="2" name="Slide Number Placeholder 1"/>
          <p:cNvSpPr>
            <a:spLocks noGrp="1"/>
          </p:cNvSpPr>
          <p:nvPr>
            <p:ph type="sldNum" sz="quarter" idx="12"/>
          </p:nvPr>
        </p:nvSpPr>
        <p:spPr/>
        <p:txBody>
          <a:bodyPr/>
          <a:lstStyle/>
          <a:p>
            <a:fld id="{2D9258AC-3BA9-45F5-BC18-3705BA7FEE2F}" type="slidenum">
              <a:rPr lang="en-US" smtClean="0"/>
              <a:pPr/>
              <a:t>1</a:t>
            </a:fld>
            <a:endParaRPr lang="en-US"/>
          </a:p>
        </p:txBody>
      </p:sp>
    </p:spTree>
    <p:extLst>
      <p:ext uri="{BB962C8B-B14F-4D97-AF65-F5344CB8AC3E}">
        <p14:creationId xmlns:p14="http://schemas.microsoft.com/office/powerpoint/2010/main" val="3364870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SMS Resources</a:t>
            </a:r>
            <a:endParaRPr lang="en-US" dirty="0"/>
          </a:p>
        </p:txBody>
      </p:sp>
      <p:sp>
        <p:nvSpPr>
          <p:cNvPr id="3" name="Content Placeholder 2"/>
          <p:cNvSpPr>
            <a:spLocks noGrp="1"/>
          </p:cNvSpPr>
          <p:nvPr>
            <p:ph idx="1"/>
          </p:nvPr>
        </p:nvSpPr>
        <p:spPr/>
        <p:txBody>
          <a:bodyPr/>
          <a:lstStyle/>
          <a:p>
            <a:r>
              <a:rPr lang="en-US" dirty="0" smtClean="0"/>
              <a:t>SMS/</a:t>
            </a:r>
            <a:r>
              <a:rPr lang="en-US" dirty="0" err="1" smtClean="0"/>
              <a:t>Aquaveo</a:t>
            </a:r>
            <a:r>
              <a:rPr lang="en-US" dirty="0" smtClean="0"/>
              <a:t> website</a:t>
            </a:r>
          </a:p>
          <a:p>
            <a:r>
              <a:rPr lang="en-US" dirty="0" smtClean="0"/>
              <a:t>Todd Wood Masters Thesis:</a:t>
            </a:r>
          </a:p>
          <a:p>
            <a:pPr lvl="1"/>
            <a:r>
              <a:rPr lang="en-US" dirty="0" smtClean="0"/>
              <a:t>Can be viewed from wiki </a:t>
            </a:r>
            <a:r>
              <a:rPr lang="en-US" dirty="0"/>
              <a:t>(www.schism.wiki)</a:t>
            </a:r>
          </a:p>
          <a:p>
            <a:pPr lvl="1"/>
            <a:r>
              <a:rPr lang="en-US" dirty="0" smtClean="0"/>
              <a:t>Very good step-by-step</a:t>
            </a:r>
          </a:p>
          <a:p>
            <a:pPr lvl="1"/>
            <a:r>
              <a:rPr lang="en-US" dirty="0" smtClean="0"/>
              <a:t>Honest account of debugging such as “bisection” to find bad spots</a:t>
            </a:r>
          </a:p>
          <a:p>
            <a:endParaRPr lang="en-US" dirty="0"/>
          </a:p>
        </p:txBody>
      </p:sp>
      <p:sp>
        <p:nvSpPr>
          <p:cNvPr id="4" name="Slide Number Placeholder 3"/>
          <p:cNvSpPr>
            <a:spLocks noGrp="1"/>
          </p:cNvSpPr>
          <p:nvPr>
            <p:ph type="sldNum" sz="quarter" idx="12"/>
          </p:nvPr>
        </p:nvSpPr>
        <p:spPr/>
        <p:txBody>
          <a:bodyPr/>
          <a:lstStyle/>
          <a:p>
            <a:fld id="{2D9258AC-3BA9-45F5-BC18-3705BA7FEE2F}"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2344400" cy="838200"/>
          </a:xfrm>
        </p:spPr>
        <p:txBody>
          <a:bodyPr>
            <a:noAutofit/>
          </a:bodyPr>
          <a:lstStyle/>
          <a:p>
            <a:r>
              <a:rPr lang="en-US" sz="4800" dirty="0" smtClean="0"/>
              <a:t>General rules</a:t>
            </a:r>
            <a:endParaRPr lang="en-US" sz="4800" dirty="0"/>
          </a:p>
        </p:txBody>
      </p:sp>
      <p:sp>
        <p:nvSpPr>
          <p:cNvPr id="3" name="Content Placeholder 2"/>
          <p:cNvSpPr>
            <a:spLocks noGrp="1"/>
          </p:cNvSpPr>
          <p:nvPr>
            <p:ph idx="1"/>
          </p:nvPr>
        </p:nvSpPr>
        <p:spPr>
          <a:xfrm>
            <a:off x="304800" y="990600"/>
            <a:ext cx="13106400" cy="5867400"/>
          </a:xfrm>
        </p:spPr>
        <p:txBody>
          <a:bodyPr>
            <a:normAutofit fontScale="92500" lnSpcReduction="10000"/>
          </a:bodyPr>
          <a:lstStyle/>
          <a:p>
            <a:r>
              <a:rPr lang="en-US" dirty="0" smtClean="0"/>
              <a:t>Unlike explicit models, you’ll find G.G. for SCHISM is more ‘intuitive’ and ‘freer’</a:t>
            </a:r>
          </a:p>
          <a:p>
            <a:pPr lvl="1"/>
            <a:r>
              <a:rPr lang="en-US" dirty="0" smtClean="0"/>
              <a:t>Implicit model allows you to focus on physics instead of </a:t>
            </a:r>
            <a:r>
              <a:rPr lang="en-US" dirty="0" err="1" smtClean="0"/>
              <a:t>numerics</a:t>
            </a:r>
            <a:r>
              <a:rPr lang="en-US" dirty="0" smtClean="0"/>
              <a:t> (CFL…)</a:t>
            </a:r>
          </a:p>
          <a:p>
            <a:pPr lvl="1"/>
            <a:r>
              <a:rPr lang="en-US" dirty="0" smtClean="0"/>
              <a:t>You are freer to resolve important features without worrying about cost/instability</a:t>
            </a:r>
          </a:p>
          <a:p>
            <a:pPr lvl="1"/>
            <a:r>
              <a:rPr lang="en-US" dirty="0" smtClean="0"/>
              <a:t>SCHISM is not picky about grid quality (except for quads); however, grid quality pays off for accuracy especially for </a:t>
            </a:r>
            <a:r>
              <a:rPr lang="en-US" dirty="0" err="1" smtClean="0"/>
              <a:t>baroclinic</a:t>
            </a:r>
            <a:r>
              <a:rPr lang="en-US" dirty="0" smtClean="0"/>
              <a:t> applications</a:t>
            </a:r>
          </a:p>
          <a:p>
            <a:pPr lvl="1"/>
            <a:r>
              <a:rPr lang="en-US" dirty="0" smtClean="0"/>
              <a:t>G.G. for </a:t>
            </a:r>
            <a:r>
              <a:rPr lang="en-US" dirty="0" err="1" smtClean="0"/>
              <a:t>baroclinic</a:t>
            </a:r>
            <a:r>
              <a:rPr lang="en-US" dirty="0" smtClean="0"/>
              <a:t> applications requires more effort (often an iterative process): establishing a good workflow is essential</a:t>
            </a:r>
            <a:endParaRPr lang="en-US" dirty="0"/>
          </a:p>
        </p:txBody>
      </p:sp>
      <p:sp>
        <p:nvSpPr>
          <p:cNvPr id="4" name="Slide Number Placeholder 3"/>
          <p:cNvSpPr>
            <a:spLocks noGrp="1"/>
          </p:cNvSpPr>
          <p:nvPr>
            <p:ph type="sldNum" sz="quarter" idx="12"/>
          </p:nvPr>
        </p:nvSpPr>
        <p:spPr/>
        <p:txBody>
          <a:bodyPr/>
          <a:lstStyle/>
          <a:p>
            <a:fld id="{2D9258AC-3BA9-45F5-BC18-3705BA7FEE2F}"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SMS Conceptual Model</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685800" y="1761574"/>
            <a:ext cx="12344400" cy="471830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2D9258AC-3BA9-45F5-BC18-3705BA7FEE2F}"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12344400" cy="1219200"/>
          </a:xfrm>
        </p:spPr>
        <p:txBody>
          <a:bodyPr>
            <a:normAutofit fontScale="90000"/>
          </a:bodyPr>
          <a:lstStyle/>
          <a:p>
            <a:r>
              <a:rPr lang="en-US" dirty="0" smtClean="0"/>
              <a:t>DEM preparation: pre-filtering bathymetry	</a:t>
            </a:r>
            <a:endParaRPr lang="en-US" dirty="0"/>
          </a:p>
        </p:txBody>
      </p:sp>
      <p:sp>
        <p:nvSpPr>
          <p:cNvPr id="3" name="Content Placeholder 2"/>
          <p:cNvSpPr>
            <a:spLocks noGrp="1"/>
          </p:cNvSpPr>
          <p:nvPr>
            <p:ph idx="1"/>
          </p:nvPr>
        </p:nvSpPr>
        <p:spPr/>
        <p:txBody>
          <a:bodyPr>
            <a:normAutofit lnSpcReduction="10000"/>
          </a:bodyPr>
          <a:lstStyle/>
          <a:p>
            <a:r>
              <a:rPr lang="en-US" dirty="0" smtClean="0"/>
              <a:t>Unresolved </a:t>
            </a:r>
            <a:r>
              <a:rPr lang="en-US" dirty="0" smtClean="0"/>
              <a:t>features </a:t>
            </a:r>
            <a:r>
              <a:rPr lang="en-US" dirty="0" smtClean="0"/>
              <a:t>may be </a:t>
            </a:r>
            <a:r>
              <a:rPr lang="en-US" dirty="0" smtClean="0"/>
              <a:t>eliminated</a:t>
            </a:r>
          </a:p>
          <a:p>
            <a:pPr lvl="1"/>
            <a:r>
              <a:rPr lang="en-US" dirty="0" smtClean="0"/>
              <a:t>eliminates lunar landscape undulations on mudflats</a:t>
            </a:r>
          </a:p>
          <a:p>
            <a:pPr lvl="1"/>
            <a:r>
              <a:rPr lang="en-US" dirty="0" smtClean="0"/>
              <a:t>level set or active contour methods (e.g. </a:t>
            </a:r>
            <a:r>
              <a:rPr lang="en-US" dirty="0" err="1" smtClean="0"/>
              <a:t>Malladi</a:t>
            </a:r>
            <a:r>
              <a:rPr lang="en-US" dirty="0" smtClean="0"/>
              <a:t> and Sethian): contours conservatively straighten</a:t>
            </a:r>
          </a:p>
          <a:p>
            <a:pPr lvl="1"/>
            <a:r>
              <a:rPr lang="en-US" dirty="0" smtClean="0"/>
              <a:t>California DWR has python code smooth_contour.py for small regions</a:t>
            </a:r>
          </a:p>
          <a:p>
            <a:pPr lvl="1"/>
            <a:r>
              <a:rPr lang="en-US" dirty="0" smtClean="0"/>
              <a:t>This is mainly to assist in the arc creation, less for actual interpolation of depths</a:t>
            </a:r>
            <a:endParaRPr lang="en-US" dirty="0"/>
          </a:p>
        </p:txBody>
      </p:sp>
      <p:sp>
        <p:nvSpPr>
          <p:cNvPr id="4" name="Slide Number Placeholder 3"/>
          <p:cNvSpPr>
            <a:spLocks noGrp="1"/>
          </p:cNvSpPr>
          <p:nvPr>
            <p:ph type="sldNum" sz="quarter" idx="12"/>
          </p:nvPr>
        </p:nvSpPr>
        <p:spPr/>
        <p:txBody>
          <a:bodyPr/>
          <a:lstStyle/>
          <a:p>
            <a:fld id="{2D9258AC-3BA9-45F5-BC18-3705BA7FEE2F}" type="slidenum">
              <a:rPr lang="en-US" smtClean="0"/>
              <a:pPr/>
              <a:t>13</a:t>
            </a:fld>
            <a:endParaRPr lang="en-US"/>
          </a:p>
        </p:txBody>
      </p:sp>
    </p:spTree>
    <p:extLst>
      <p:ext uri="{BB962C8B-B14F-4D97-AF65-F5344CB8AC3E}">
        <p14:creationId xmlns:p14="http://schemas.microsoft.com/office/powerpoint/2010/main" val="3414860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elta\presents\Gridgen\filter.png"/>
          <p:cNvPicPr>
            <a:picLocks noChangeAspect="1" noChangeArrowheads="1"/>
          </p:cNvPicPr>
          <p:nvPr/>
        </p:nvPicPr>
        <p:blipFill>
          <a:blip r:embed="rId2" cstate="print"/>
          <a:srcRect/>
          <a:stretch>
            <a:fillRect/>
          </a:stretch>
        </p:blipFill>
        <p:spPr bwMode="auto">
          <a:xfrm>
            <a:off x="0" y="0"/>
            <a:ext cx="13144500" cy="4707714"/>
          </a:xfrm>
          <a:prstGeom prst="rect">
            <a:avLst/>
          </a:prstGeom>
          <a:noFill/>
        </p:spPr>
      </p:pic>
      <p:pic>
        <p:nvPicPr>
          <p:cNvPr id="3" name="Picture 2" descr="C:\Delta\presents\Gridgen\Liberty.jpg"/>
          <p:cNvPicPr>
            <a:picLocks noChangeAspect="1" noChangeArrowheads="1"/>
          </p:cNvPicPr>
          <p:nvPr/>
        </p:nvPicPr>
        <p:blipFill>
          <a:blip r:embed="rId3" cstate="print"/>
          <a:srcRect/>
          <a:stretch>
            <a:fillRect/>
          </a:stretch>
        </p:blipFill>
        <p:spPr bwMode="auto">
          <a:xfrm>
            <a:off x="1600200" y="4632959"/>
            <a:ext cx="4572000" cy="2670220"/>
          </a:xfrm>
          <a:prstGeom prst="rect">
            <a:avLst/>
          </a:prstGeom>
          <a:noFill/>
        </p:spPr>
      </p:pic>
      <p:sp>
        <p:nvSpPr>
          <p:cNvPr id="4" name="TextBox 3"/>
          <p:cNvSpPr txBox="1"/>
          <p:nvPr/>
        </p:nvSpPr>
        <p:spPr>
          <a:xfrm>
            <a:off x="7200900" y="4795520"/>
            <a:ext cx="5143500" cy="2675889"/>
          </a:xfrm>
          <a:prstGeom prst="rect">
            <a:avLst/>
          </a:prstGeom>
          <a:noFill/>
        </p:spPr>
        <p:txBody>
          <a:bodyPr wrap="square" lIns="120170" tIns="60085" rIns="120170" bIns="60085" rtlCol="0">
            <a:spAutoFit/>
          </a:bodyPr>
          <a:lstStyle/>
          <a:p>
            <a:r>
              <a:rPr lang="en-US" sz="4700" dirty="0"/>
              <a:t>Liberty Island Smoothing:</a:t>
            </a:r>
          </a:p>
          <a:p>
            <a:endParaRPr lang="en-US" dirty="0" smtClean="0"/>
          </a:p>
          <a:p>
            <a:r>
              <a:rPr lang="en-US" dirty="0" err="1" smtClean="0"/>
              <a:t>Malladi</a:t>
            </a:r>
            <a:r>
              <a:rPr lang="en-US" dirty="0" smtClean="0"/>
              <a:t> and </a:t>
            </a:r>
            <a:r>
              <a:rPr lang="en-US" dirty="0" err="1" smtClean="0"/>
              <a:t>Sethian</a:t>
            </a:r>
            <a:r>
              <a:rPr lang="en-US" dirty="0" smtClean="0"/>
              <a:t> </a:t>
            </a:r>
          </a:p>
          <a:p>
            <a:r>
              <a:rPr lang="en-US" dirty="0" smtClean="0"/>
              <a:t>Min-max curvature flow</a:t>
            </a:r>
            <a:endParaRPr lang="en-US" dirty="0"/>
          </a:p>
        </p:txBody>
      </p:sp>
      <p:sp>
        <p:nvSpPr>
          <p:cNvPr id="6" name="Freeform 5"/>
          <p:cNvSpPr/>
          <p:nvPr/>
        </p:nvSpPr>
        <p:spPr>
          <a:xfrm>
            <a:off x="11087101" y="5887142"/>
            <a:ext cx="2142764" cy="371419"/>
          </a:xfrm>
          <a:custGeom>
            <a:avLst/>
            <a:gdLst>
              <a:gd name="connsiteX0" fmla="*/ 0 w 1261641"/>
              <a:gd name="connsiteY0" fmla="*/ 198699 h 223777"/>
              <a:gd name="connsiteX1" fmla="*/ 428264 w 1261641"/>
              <a:gd name="connsiteY1" fmla="*/ 1929 h 223777"/>
              <a:gd name="connsiteX2" fmla="*/ 787079 w 1261641"/>
              <a:gd name="connsiteY2" fmla="*/ 210273 h 223777"/>
              <a:gd name="connsiteX3" fmla="*/ 1261641 w 1261641"/>
              <a:gd name="connsiteY3" fmla="*/ 82952 h 223777"/>
            </a:gdLst>
            <a:ahLst/>
            <a:cxnLst>
              <a:cxn ang="0">
                <a:pos x="connsiteX0" y="connsiteY0"/>
              </a:cxn>
              <a:cxn ang="0">
                <a:pos x="connsiteX1" y="connsiteY1"/>
              </a:cxn>
              <a:cxn ang="0">
                <a:pos x="connsiteX2" y="connsiteY2"/>
              </a:cxn>
              <a:cxn ang="0">
                <a:pos x="connsiteX3" y="connsiteY3"/>
              </a:cxn>
            </a:cxnLst>
            <a:rect l="l" t="t" r="r" b="b"/>
            <a:pathLst>
              <a:path w="1261641" h="223777">
                <a:moveTo>
                  <a:pt x="0" y="198699"/>
                </a:moveTo>
                <a:cubicBezTo>
                  <a:pt x="148542" y="99349"/>
                  <a:pt x="297084" y="0"/>
                  <a:pt x="428264" y="1929"/>
                </a:cubicBezTo>
                <a:cubicBezTo>
                  <a:pt x="559444" y="3858"/>
                  <a:pt x="648183" y="196769"/>
                  <a:pt x="787079" y="210273"/>
                </a:cubicBezTo>
                <a:cubicBezTo>
                  <a:pt x="925975" y="223777"/>
                  <a:pt x="1093808" y="153364"/>
                  <a:pt x="1261641" y="82952"/>
                </a:cubicBezTo>
              </a:path>
            </a:pathLst>
          </a:custGeom>
        </p:spPr>
        <p:style>
          <a:lnRef idx="1">
            <a:schemeClr val="accent1"/>
          </a:lnRef>
          <a:fillRef idx="0">
            <a:schemeClr val="accent1"/>
          </a:fillRef>
          <a:effectRef idx="0">
            <a:schemeClr val="accent1"/>
          </a:effectRef>
          <a:fontRef idx="minor">
            <a:schemeClr val="tx1"/>
          </a:fontRef>
        </p:style>
        <p:txBody>
          <a:bodyPr lIns="120170" tIns="60085" rIns="120170" bIns="60085" rtlCol="0" anchor="ctr"/>
          <a:lstStyle/>
          <a:p>
            <a:pPr algn="ctr"/>
            <a:endParaRPr lang="en-US"/>
          </a:p>
        </p:txBody>
      </p:sp>
      <p:cxnSp>
        <p:nvCxnSpPr>
          <p:cNvPr id="8" name="Straight Arrow Connector 7"/>
          <p:cNvCxnSpPr/>
          <p:nvPr/>
        </p:nvCxnSpPr>
        <p:spPr>
          <a:xfrm>
            <a:off x="11772900" y="5890344"/>
            <a:ext cx="0" cy="205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2"/>
          </p:cNvCxnSpPr>
          <p:nvPr/>
        </p:nvCxnSpPr>
        <p:spPr>
          <a:xfrm flipV="1">
            <a:off x="12423870" y="6014721"/>
            <a:ext cx="34830" cy="2214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D9258AC-3BA9-45F5-BC18-3705BA7FEE2F}"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91" y="406400"/>
            <a:ext cx="12888410" cy="1219200"/>
          </a:xfrm>
        </p:spPr>
        <p:txBody>
          <a:bodyPr>
            <a:normAutofit fontScale="90000"/>
          </a:bodyPr>
          <a:lstStyle/>
          <a:p>
            <a:r>
              <a:rPr lang="en-US" dirty="0" smtClean="0"/>
              <a:t>Wetting and Drying in the Frontal Direction is Costly (side shores are fine)</a:t>
            </a:r>
            <a:endParaRPr lang="en-US" dirty="0"/>
          </a:p>
        </p:txBody>
      </p:sp>
      <p:sp>
        <p:nvSpPr>
          <p:cNvPr id="7" name="Freeform 6"/>
          <p:cNvSpPr/>
          <p:nvPr/>
        </p:nvSpPr>
        <p:spPr>
          <a:xfrm>
            <a:off x="1943101" y="2886901"/>
            <a:ext cx="9774821" cy="897166"/>
          </a:xfrm>
          <a:custGeom>
            <a:avLst/>
            <a:gdLst>
              <a:gd name="connsiteX0" fmla="*/ 0 w 6516547"/>
              <a:gd name="connsiteY0" fmla="*/ 648182 h 841093"/>
              <a:gd name="connsiteX1" fmla="*/ 578734 w 6516547"/>
              <a:gd name="connsiteY1" fmla="*/ 312516 h 841093"/>
              <a:gd name="connsiteX2" fmla="*/ 1273215 w 6516547"/>
              <a:gd name="connsiteY2" fmla="*/ 729205 h 841093"/>
              <a:gd name="connsiteX3" fmla="*/ 1632030 w 6516547"/>
              <a:gd name="connsiteY3" fmla="*/ 798653 h 841093"/>
              <a:gd name="connsiteX4" fmla="*/ 2048719 w 6516547"/>
              <a:gd name="connsiteY4" fmla="*/ 474562 h 841093"/>
              <a:gd name="connsiteX5" fmla="*/ 2592729 w 6516547"/>
              <a:gd name="connsiteY5" fmla="*/ 115747 h 841093"/>
              <a:gd name="connsiteX6" fmla="*/ 3252486 w 6516547"/>
              <a:gd name="connsiteY6" fmla="*/ 393539 h 841093"/>
              <a:gd name="connsiteX7" fmla="*/ 3738623 w 6516547"/>
              <a:gd name="connsiteY7" fmla="*/ 636607 h 841093"/>
              <a:gd name="connsiteX8" fmla="*/ 4595149 w 6516547"/>
              <a:gd name="connsiteY8" fmla="*/ 92597 h 841093"/>
              <a:gd name="connsiteX9" fmla="*/ 5683169 w 6516547"/>
              <a:gd name="connsiteY9" fmla="*/ 659757 h 841093"/>
              <a:gd name="connsiteX10" fmla="*/ 6516547 w 6516547"/>
              <a:gd name="connsiteY10" fmla="*/ 0 h 84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6547" h="841093">
                <a:moveTo>
                  <a:pt x="0" y="648182"/>
                </a:moveTo>
                <a:cubicBezTo>
                  <a:pt x="183266" y="473597"/>
                  <a:pt x="366532" y="299012"/>
                  <a:pt x="578734" y="312516"/>
                </a:cubicBezTo>
                <a:cubicBezTo>
                  <a:pt x="790937" y="326020"/>
                  <a:pt x="1097666" y="648182"/>
                  <a:pt x="1273215" y="729205"/>
                </a:cubicBezTo>
                <a:cubicBezTo>
                  <a:pt x="1448764" y="810228"/>
                  <a:pt x="1502779" y="841093"/>
                  <a:pt x="1632030" y="798653"/>
                </a:cubicBezTo>
                <a:cubicBezTo>
                  <a:pt x="1761281" y="756213"/>
                  <a:pt x="1888603" y="588380"/>
                  <a:pt x="2048719" y="474562"/>
                </a:cubicBezTo>
                <a:cubicBezTo>
                  <a:pt x="2208835" y="360744"/>
                  <a:pt x="2392101" y="129251"/>
                  <a:pt x="2592729" y="115747"/>
                </a:cubicBezTo>
                <a:cubicBezTo>
                  <a:pt x="2793357" y="102243"/>
                  <a:pt x="3061504" y="306729"/>
                  <a:pt x="3252486" y="393539"/>
                </a:cubicBezTo>
                <a:cubicBezTo>
                  <a:pt x="3443468" y="480349"/>
                  <a:pt x="3514846" y="686764"/>
                  <a:pt x="3738623" y="636607"/>
                </a:cubicBezTo>
                <a:cubicBezTo>
                  <a:pt x="3962400" y="586450"/>
                  <a:pt x="4271058" y="88739"/>
                  <a:pt x="4595149" y="92597"/>
                </a:cubicBezTo>
                <a:cubicBezTo>
                  <a:pt x="4919240" y="96455"/>
                  <a:pt x="5362936" y="675190"/>
                  <a:pt x="5683169" y="659757"/>
                </a:cubicBezTo>
                <a:cubicBezTo>
                  <a:pt x="6003402" y="644324"/>
                  <a:pt x="6259974" y="322162"/>
                  <a:pt x="6516547" y="0"/>
                </a:cubicBezTo>
              </a:path>
            </a:pathLst>
          </a:custGeom>
          <a:ln w="25400"/>
        </p:spPr>
        <p:style>
          <a:lnRef idx="1">
            <a:schemeClr val="accent1"/>
          </a:lnRef>
          <a:fillRef idx="0">
            <a:schemeClr val="accent1"/>
          </a:fillRef>
          <a:effectRef idx="0">
            <a:schemeClr val="accent1"/>
          </a:effectRef>
          <a:fontRef idx="minor">
            <a:schemeClr val="tx1"/>
          </a:fontRef>
        </p:style>
        <p:txBody>
          <a:bodyPr lIns="120170" tIns="60085" rIns="120170" bIns="60085" rtlCol="0" anchor="ctr"/>
          <a:lstStyle/>
          <a:p>
            <a:pPr algn="ctr"/>
            <a:endParaRPr lang="en-US"/>
          </a:p>
        </p:txBody>
      </p:sp>
      <p:cxnSp>
        <p:nvCxnSpPr>
          <p:cNvPr id="12" name="Straight Arrow Connector 11"/>
          <p:cNvCxnSpPr/>
          <p:nvPr/>
        </p:nvCxnSpPr>
        <p:spPr>
          <a:xfrm>
            <a:off x="5943600" y="2643060"/>
            <a:ext cx="1828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00600" y="3780981"/>
            <a:ext cx="2971800" cy="490675"/>
          </a:xfrm>
          <a:prstGeom prst="rect">
            <a:avLst/>
          </a:prstGeom>
          <a:noFill/>
        </p:spPr>
        <p:txBody>
          <a:bodyPr wrap="square" lIns="120170" tIns="60085" rIns="120170" bIns="60085" rtlCol="0">
            <a:spAutoFit/>
          </a:bodyPr>
          <a:lstStyle/>
          <a:p>
            <a:r>
              <a:rPr lang="en-US" dirty="0" smtClean="0"/>
              <a:t>Undulating channel</a:t>
            </a:r>
            <a:endParaRPr lang="en-US" dirty="0"/>
          </a:p>
        </p:txBody>
      </p:sp>
      <p:sp>
        <p:nvSpPr>
          <p:cNvPr id="3" name="Slide Number Placeholder 2"/>
          <p:cNvSpPr>
            <a:spLocks noGrp="1"/>
          </p:cNvSpPr>
          <p:nvPr>
            <p:ph type="sldNum" sz="quarter" idx="12"/>
          </p:nvPr>
        </p:nvSpPr>
        <p:spPr/>
        <p:txBody>
          <a:bodyPr/>
          <a:lstStyle/>
          <a:p>
            <a:fld id="{2D9258AC-3BA9-45F5-BC18-3705BA7FEE2F}"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Contour </a:t>
            </a:r>
            <a:r>
              <a:rPr lang="en-US" dirty="0" err="1" smtClean="0"/>
              <a:t>Shapefiles</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ArcGIS</a:t>
            </a:r>
            <a:r>
              <a:rPr lang="en-US" dirty="0" smtClean="0"/>
              <a:t> allows graphical cleaning</a:t>
            </a:r>
          </a:p>
          <a:p>
            <a:r>
              <a:rPr lang="en-US" dirty="0" smtClean="0"/>
              <a:t>GDAL (</a:t>
            </a:r>
            <a:r>
              <a:rPr lang="en-US" dirty="0" err="1" smtClean="0"/>
              <a:t>gdal_contour</a:t>
            </a:r>
            <a:r>
              <a:rPr lang="en-US" dirty="0" smtClean="0"/>
              <a:t>) is free and good for quick manipulation on-the-fly</a:t>
            </a:r>
          </a:p>
          <a:p>
            <a:r>
              <a:rPr lang="en-US" dirty="0" smtClean="0"/>
              <a:t>SMS sister product WMS has some contour tools</a:t>
            </a:r>
          </a:p>
          <a:p>
            <a:r>
              <a:rPr lang="en-US" dirty="0" smtClean="0"/>
              <a:t>All use bilinear interpolation</a:t>
            </a:r>
          </a:p>
          <a:p>
            <a:r>
              <a:rPr lang="en-US" dirty="0" smtClean="0"/>
              <a:t>Note that SMS &lt; 11.1 has a </a:t>
            </a:r>
            <a:r>
              <a:rPr lang="en-US" dirty="0" err="1" smtClean="0"/>
              <a:t>georeferencing</a:t>
            </a:r>
            <a:r>
              <a:rPr lang="en-US" dirty="0" smtClean="0"/>
              <a:t> mistake for contours (cell- vs vertex-centered) </a:t>
            </a:r>
          </a:p>
          <a:p>
            <a:r>
              <a:rPr lang="en-US" dirty="0" smtClean="0"/>
              <a:t>Python </a:t>
            </a:r>
            <a:r>
              <a:rPr lang="en-US" dirty="0" err="1" smtClean="0"/>
              <a:t>shapefile</a:t>
            </a:r>
            <a:r>
              <a:rPr lang="en-US" dirty="0" smtClean="0"/>
              <a:t> library very useful for exporting arcs based on calculations in (</a:t>
            </a:r>
            <a:r>
              <a:rPr lang="en-US" dirty="0" err="1" smtClean="0"/>
              <a:t>x,y</a:t>
            </a:r>
            <a:r>
              <a:rPr lang="en-US" dirty="0" smtClean="0"/>
              <a:t>)</a:t>
            </a:r>
          </a:p>
          <a:p>
            <a:endParaRPr lang="en-US" dirty="0"/>
          </a:p>
        </p:txBody>
      </p:sp>
      <p:sp>
        <p:nvSpPr>
          <p:cNvPr id="4" name="Slide Number Placeholder 3"/>
          <p:cNvSpPr>
            <a:spLocks noGrp="1"/>
          </p:cNvSpPr>
          <p:nvPr>
            <p:ph type="sldNum" sz="quarter" idx="12"/>
          </p:nvPr>
        </p:nvSpPr>
        <p:spPr/>
        <p:txBody>
          <a:bodyPr/>
          <a:lstStyle/>
          <a:p>
            <a:fld id="{2D9258AC-3BA9-45F5-BC18-3705BA7FEE2F}"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Contours</a:t>
            </a:r>
            <a:endParaRPr lang="en-US" dirty="0"/>
          </a:p>
        </p:txBody>
      </p:sp>
      <p:sp>
        <p:nvSpPr>
          <p:cNvPr id="3" name="Content Placeholder 2"/>
          <p:cNvSpPr>
            <a:spLocks noGrp="1"/>
          </p:cNvSpPr>
          <p:nvPr>
            <p:ph idx="1"/>
          </p:nvPr>
        </p:nvSpPr>
        <p:spPr/>
        <p:txBody>
          <a:bodyPr/>
          <a:lstStyle/>
          <a:p>
            <a:r>
              <a:rPr lang="en-US" dirty="0" smtClean="0"/>
              <a:t>SMS has very limited memory</a:t>
            </a:r>
          </a:p>
          <a:p>
            <a:r>
              <a:rPr lang="en-US" dirty="0" smtClean="0"/>
              <a:t>You can use a coarse tin or DEM for conceptual visualization or on small domains</a:t>
            </a:r>
          </a:p>
          <a:p>
            <a:r>
              <a:rPr lang="en-US" dirty="0" smtClean="0"/>
              <a:t>clip_dem.py allows tailored geographical information </a:t>
            </a:r>
            <a:endParaRPr lang="en-US" dirty="0"/>
          </a:p>
        </p:txBody>
      </p:sp>
      <p:sp>
        <p:nvSpPr>
          <p:cNvPr id="4" name="Slide Number Placeholder 3"/>
          <p:cNvSpPr>
            <a:spLocks noGrp="1"/>
          </p:cNvSpPr>
          <p:nvPr>
            <p:ph type="sldNum" sz="quarter" idx="12"/>
          </p:nvPr>
        </p:nvSpPr>
        <p:spPr/>
        <p:txBody>
          <a:bodyPr/>
          <a:lstStyle/>
          <a:p>
            <a:fld id="{2D9258AC-3BA9-45F5-BC18-3705BA7FEE2F}"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Cleaning</a:t>
            </a:r>
            <a:endParaRPr lang="en-US" dirty="0"/>
          </a:p>
        </p:txBody>
      </p:sp>
      <p:pic>
        <p:nvPicPr>
          <p:cNvPr id="13314" name="Picture 2"/>
          <p:cNvPicPr>
            <a:picLocks noGrp="1" noChangeAspect="1" noChangeArrowheads="1"/>
          </p:cNvPicPr>
          <p:nvPr>
            <p:ph sz="half" idx="1"/>
          </p:nvPr>
        </p:nvPicPr>
        <p:blipFill>
          <a:blip r:embed="rId2" cstate="print"/>
          <a:stretch>
            <a:fillRect/>
          </a:stretch>
        </p:blipFill>
        <p:spPr bwMode="auto">
          <a:xfrm>
            <a:off x="0" y="1381760"/>
            <a:ext cx="7570632" cy="4470400"/>
          </a:xfrm>
          <a:prstGeom prst="rect">
            <a:avLst/>
          </a:prstGeom>
          <a:noFill/>
          <a:ln w="9525">
            <a:noFill/>
            <a:miter lim="800000"/>
            <a:headEnd/>
            <a:tailEnd/>
          </a:ln>
        </p:spPr>
      </p:pic>
      <p:sp>
        <p:nvSpPr>
          <p:cNvPr id="6" name="Content Placeholder 5"/>
          <p:cNvSpPr>
            <a:spLocks noGrp="1"/>
          </p:cNvSpPr>
          <p:nvPr>
            <p:ph sz="half" idx="2"/>
          </p:nvPr>
        </p:nvSpPr>
        <p:spPr>
          <a:xfrm>
            <a:off x="7772401" y="1625600"/>
            <a:ext cx="5500688" cy="4827694"/>
          </a:xfrm>
        </p:spPr>
        <p:txBody>
          <a:bodyPr/>
          <a:lstStyle/>
          <a:p>
            <a:r>
              <a:rPr lang="en-US" dirty="0" smtClean="0"/>
              <a:t>Snapping vertices</a:t>
            </a:r>
          </a:p>
          <a:p>
            <a:r>
              <a:rPr lang="en-US" dirty="0" smtClean="0"/>
              <a:t>Intersecting arcs</a:t>
            </a:r>
          </a:p>
          <a:p>
            <a:r>
              <a:rPr lang="en-US" dirty="0" smtClean="0"/>
              <a:t>Dangling arcs</a:t>
            </a:r>
          </a:p>
          <a:p>
            <a:r>
              <a:rPr lang="en-US" dirty="0" smtClean="0"/>
              <a:t>Mixed feelings about them all</a:t>
            </a:r>
            <a:endParaRPr lang="en-US" dirty="0"/>
          </a:p>
        </p:txBody>
      </p:sp>
      <p:sp>
        <p:nvSpPr>
          <p:cNvPr id="3" name="Slide Number Placeholder 2"/>
          <p:cNvSpPr>
            <a:spLocks noGrp="1"/>
          </p:cNvSpPr>
          <p:nvPr>
            <p:ph type="sldNum" sz="quarter" idx="12"/>
          </p:nvPr>
        </p:nvSpPr>
        <p:spPr/>
        <p:txBody>
          <a:bodyPr/>
          <a:lstStyle/>
          <a:p>
            <a:fld id="{2D9258AC-3BA9-45F5-BC18-3705BA7FEE2F}"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Magic Contours</a:t>
            </a:r>
            <a:endParaRPr lang="en-US" dirty="0"/>
          </a:p>
        </p:txBody>
      </p:sp>
      <p:sp>
        <p:nvSpPr>
          <p:cNvPr id="4" name="Content Placeholder 3"/>
          <p:cNvSpPr>
            <a:spLocks noGrp="1"/>
          </p:cNvSpPr>
          <p:nvPr>
            <p:ph idx="1"/>
          </p:nvPr>
        </p:nvSpPr>
        <p:spPr>
          <a:xfrm>
            <a:off x="685800" y="1600200"/>
            <a:ext cx="12344400" cy="4827694"/>
          </a:xfrm>
        </p:spPr>
        <p:txBody>
          <a:bodyPr>
            <a:normAutofit lnSpcReduction="10000"/>
          </a:bodyPr>
          <a:lstStyle/>
          <a:p>
            <a:r>
              <a:rPr lang="en-US" dirty="0">
                <a:solidFill>
                  <a:srgbClr val="FF0000"/>
                </a:solidFill>
              </a:rPr>
              <a:t>Foot/top of slope, </a:t>
            </a:r>
            <a:r>
              <a:rPr lang="en-US" dirty="0" err="1">
                <a:solidFill>
                  <a:srgbClr val="FF0000"/>
                </a:solidFill>
              </a:rPr>
              <a:t>thalweg</a:t>
            </a:r>
            <a:endParaRPr lang="en-US" dirty="0">
              <a:solidFill>
                <a:srgbClr val="FF0000"/>
              </a:solidFill>
            </a:endParaRPr>
          </a:p>
          <a:p>
            <a:r>
              <a:rPr lang="en-US" dirty="0">
                <a:solidFill>
                  <a:srgbClr val="FF0000"/>
                </a:solidFill>
              </a:rPr>
              <a:t>Shoreline and probable “real” water levels</a:t>
            </a:r>
          </a:p>
          <a:p>
            <a:r>
              <a:rPr lang="en-US" dirty="0">
                <a:solidFill>
                  <a:srgbClr val="FF0000"/>
                </a:solidFill>
              </a:rPr>
              <a:t>Flooding and mudflats</a:t>
            </a:r>
          </a:p>
          <a:p>
            <a:r>
              <a:rPr lang="en-US" dirty="0">
                <a:solidFill>
                  <a:srgbClr val="FF0000"/>
                </a:solidFill>
              </a:rPr>
              <a:t>Key features (jetty, breakwater…)</a:t>
            </a:r>
          </a:p>
          <a:p>
            <a:r>
              <a:rPr lang="en-US" dirty="0" smtClean="0"/>
              <a:t>TVD </a:t>
            </a:r>
            <a:r>
              <a:rPr lang="en-US" dirty="0" smtClean="0"/>
              <a:t>(</a:t>
            </a:r>
            <a:r>
              <a:rPr lang="en-US" dirty="0" err="1" smtClean="0"/>
              <a:t>h_tvd</a:t>
            </a:r>
            <a:r>
              <a:rPr lang="en-US" dirty="0" smtClean="0"/>
              <a:t>) and other algorithm switches</a:t>
            </a:r>
          </a:p>
          <a:p>
            <a:r>
              <a:rPr lang="en-US" dirty="0" smtClean="0"/>
              <a:t>Depths used in friction and other user threshold </a:t>
            </a:r>
            <a:r>
              <a:rPr lang="en-US" dirty="0" smtClean="0"/>
              <a:t>choices</a:t>
            </a:r>
            <a:endParaRPr lang="en-US" dirty="0" smtClean="0"/>
          </a:p>
        </p:txBody>
      </p:sp>
      <p:sp>
        <p:nvSpPr>
          <p:cNvPr id="3" name="Slide Number Placeholder 2"/>
          <p:cNvSpPr>
            <a:spLocks noGrp="1"/>
          </p:cNvSpPr>
          <p:nvPr>
            <p:ph type="sldNum" sz="quarter" idx="12"/>
          </p:nvPr>
        </p:nvSpPr>
        <p:spPr/>
        <p:txBody>
          <a:bodyPr/>
          <a:lstStyle/>
          <a:p>
            <a:fld id="{2D9258AC-3BA9-45F5-BC18-3705BA7FEE2F}"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12344400" cy="1219200"/>
          </a:xfrm>
        </p:spPr>
        <p:txBody>
          <a:bodyPr>
            <a:normAutofit/>
          </a:bodyPr>
          <a:lstStyle/>
          <a:p>
            <a:r>
              <a:rPr lang="en-US" sz="5400" dirty="0" smtClean="0"/>
              <a:t>Overview of The GG process</a:t>
            </a:r>
            <a:endParaRPr lang="en-US" sz="5400" dirty="0"/>
          </a:p>
        </p:txBody>
      </p:sp>
      <p:sp>
        <p:nvSpPr>
          <p:cNvPr id="5" name="Content Placeholder 4"/>
          <p:cNvSpPr>
            <a:spLocks noGrp="1"/>
          </p:cNvSpPr>
          <p:nvPr>
            <p:ph idx="1"/>
          </p:nvPr>
        </p:nvSpPr>
        <p:spPr>
          <a:xfrm>
            <a:off x="457200" y="1066800"/>
            <a:ext cx="13030200" cy="6096000"/>
          </a:xfrm>
        </p:spPr>
        <p:txBody>
          <a:bodyPr>
            <a:normAutofit fontScale="62500" lnSpcReduction="20000"/>
          </a:bodyPr>
          <a:lstStyle/>
          <a:p>
            <a:r>
              <a:rPr lang="en-US" dirty="0" smtClean="0"/>
              <a:t>Know your domain and target </a:t>
            </a:r>
            <a:r>
              <a:rPr lang="en-US" dirty="0" smtClean="0"/>
              <a:t>physics</a:t>
            </a:r>
          </a:p>
          <a:p>
            <a:r>
              <a:rPr lang="en-US" dirty="0" smtClean="0"/>
              <a:t>Understand SCHISM </a:t>
            </a:r>
            <a:r>
              <a:rPr lang="en-US" dirty="0" err="1" smtClean="0"/>
              <a:t>numerics</a:t>
            </a:r>
            <a:endParaRPr lang="en-US" dirty="0" smtClean="0"/>
          </a:p>
          <a:p>
            <a:pPr lvl="1"/>
            <a:r>
              <a:rPr lang="en-US" b="1" dirty="0" smtClean="0"/>
              <a:t>Usually it’s easy to get ‘reasonab</a:t>
            </a:r>
            <a:r>
              <a:rPr lang="en-US" b="1" dirty="0" smtClean="0"/>
              <a:t>le’ results without much effort with GG</a:t>
            </a:r>
            <a:endParaRPr lang="en-US" b="1" dirty="0" smtClean="0"/>
          </a:p>
          <a:p>
            <a:pPr lvl="1"/>
            <a:r>
              <a:rPr lang="en-US" b="1" dirty="0" smtClean="0"/>
              <a:t>You cannot take full advantage of SCHISM features unless you  understand its physics and </a:t>
            </a:r>
            <a:r>
              <a:rPr lang="en-US" b="1" dirty="0" err="1" smtClean="0"/>
              <a:t>numerics</a:t>
            </a:r>
            <a:endParaRPr lang="en-US" b="1" dirty="0" smtClean="0"/>
          </a:p>
          <a:p>
            <a:r>
              <a:rPr lang="en-US" dirty="0" smtClean="0"/>
              <a:t>Elevation and contour data preparation</a:t>
            </a:r>
          </a:p>
          <a:p>
            <a:r>
              <a:rPr lang="en-US" dirty="0" smtClean="0"/>
              <a:t>Digitize or determine boundary (ideally as shape files from Arc)</a:t>
            </a:r>
          </a:p>
          <a:p>
            <a:r>
              <a:rPr lang="en-US" dirty="0" smtClean="0"/>
              <a:t>Import and refine conceptual model</a:t>
            </a:r>
          </a:p>
          <a:p>
            <a:pPr lvl="1"/>
            <a:r>
              <a:rPr lang="en-US" dirty="0" smtClean="0"/>
              <a:t>Identify critical features/contours</a:t>
            </a:r>
          </a:p>
          <a:p>
            <a:pPr lvl="1"/>
            <a:r>
              <a:rPr lang="en-US" dirty="0" smtClean="0"/>
              <a:t>Identify resolution/density</a:t>
            </a:r>
          </a:p>
          <a:p>
            <a:pPr lvl="1"/>
            <a:r>
              <a:rPr lang="en-US" dirty="0" smtClean="0"/>
              <a:t>Create polygons and patch/pave locations</a:t>
            </a:r>
          </a:p>
          <a:p>
            <a:pPr lvl="1"/>
            <a:r>
              <a:rPr lang="en-US" dirty="0" smtClean="0"/>
              <a:t>Generate the mesh</a:t>
            </a:r>
          </a:p>
          <a:p>
            <a:pPr lvl="1"/>
            <a:r>
              <a:rPr lang="en-US" dirty="0" smtClean="0"/>
              <a:t>Populate mesh elevations (depths)</a:t>
            </a:r>
          </a:p>
          <a:p>
            <a:r>
              <a:rPr lang="en-US" dirty="0" smtClean="0"/>
              <a:t>Mesh quality and bathymetric metrics</a:t>
            </a:r>
          </a:p>
          <a:p>
            <a:r>
              <a:rPr lang="en-US" dirty="0" smtClean="0"/>
              <a:t>Performance and accuracy metrics</a:t>
            </a:r>
          </a:p>
          <a:p>
            <a:r>
              <a:rPr lang="en-US" dirty="0" smtClean="0"/>
              <a:t>Clip mesh as necessary for </a:t>
            </a:r>
            <a:r>
              <a:rPr lang="en-US" dirty="0" err="1" smtClean="0"/>
              <a:t>subdomains</a:t>
            </a:r>
            <a:r>
              <a:rPr lang="en-US" dirty="0" smtClean="0"/>
              <a:t> of interest</a:t>
            </a:r>
          </a:p>
          <a:p>
            <a:endParaRPr lang="en-US" dirty="0" smtClean="0"/>
          </a:p>
          <a:p>
            <a:endParaRPr lang="en-US" dirty="0" smtClean="0"/>
          </a:p>
        </p:txBody>
      </p:sp>
      <p:sp>
        <p:nvSpPr>
          <p:cNvPr id="2" name="Slide Number Placeholder 1"/>
          <p:cNvSpPr>
            <a:spLocks noGrp="1"/>
          </p:cNvSpPr>
          <p:nvPr>
            <p:ph type="sldNum" sz="quarter" idx="12"/>
          </p:nvPr>
        </p:nvSpPr>
        <p:spPr/>
        <p:txBody>
          <a:bodyPr/>
          <a:lstStyle/>
          <a:p>
            <a:fld id="{2D9258AC-3BA9-45F5-BC18-3705BA7FEE2F}"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nole_shoal.jpg"/>
          <p:cNvPicPr>
            <a:picLocks noGrp="1" noChangeAspect="1"/>
          </p:cNvPicPr>
          <p:nvPr>
            <p:ph idx="1"/>
          </p:nvPr>
        </p:nvPicPr>
        <p:blipFill>
          <a:blip r:embed="rId3" cstate="print"/>
          <a:stretch>
            <a:fillRect/>
          </a:stretch>
        </p:blipFill>
        <p:spPr>
          <a:xfrm>
            <a:off x="800101" y="568961"/>
            <a:ext cx="12344399" cy="5840432"/>
          </a:xfrm>
        </p:spPr>
      </p:pic>
      <p:sp>
        <p:nvSpPr>
          <p:cNvPr id="5" name="TextBox 4"/>
          <p:cNvSpPr txBox="1"/>
          <p:nvPr/>
        </p:nvSpPr>
        <p:spPr>
          <a:xfrm>
            <a:off x="5715000" y="5283201"/>
            <a:ext cx="3543300" cy="1598671"/>
          </a:xfrm>
          <a:prstGeom prst="rect">
            <a:avLst/>
          </a:prstGeom>
          <a:solidFill>
            <a:schemeClr val="bg2"/>
          </a:solidFill>
        </p:spPr>
        <p:txBody>
          <a:bodyPr wrap="square" lIns="120170" tIns="60085" rIns="120170" bIns="60085" rtlCol="0">
            <a:spAutoFit/>
          </a:bodyPr>
          <a:lstStyle/>
          <a:p>
            <a:r>
              <a:rPr lang="en-US" dirty="0" err="1" smtClean="0"/>
              <a:t>h_tvd</a:t>
            </a:r>
            <a:r>
              <a:rPr lang="en-US" dirty="0" smtClean="0"/>
              <a:t> = 5m,</a:t>
            </a:r>
          </a:p>
          <a:p>
            <a:r>
              <a:rPr lang="en-US" dirty="0" smtClean="0"/>
              <a:t>Water </a:t>
            </a:r>
            <a:r>
              <a:rPr lang="en-US" dirty="0" err="1" smtClean="0"/>
              <a:t>elev</a:t>
            </a:r>
            <a:r>
              <a:rPr lang="en-US" dirty="0" smtClean="0"/>
              <a:t> ~ 0.5m </a:t>
            </a:r>
          </a:p>
          <a:p>
            <a:r>
              <a:rPr lang="en-US" dirty="0" smtClean="0"/>
              <a:t>so -4.0 NAVD contour mostly non-TVD</a:t>
            </a:r>
            <a:endParaRPr lang="en-US" dirty="0"/>
          </a:p>
        </p:txBody>
      </p:sp>
      <p:cxnSp>
        <p:nvCxnSpPr>
          <p:cNvPr id="7" name="Straight Arrow Connector 6"/>
          <p:cNvCxnSpPr/>
          <p:nvPr/>
        </p:nvCxnSpPr>
        <p:spPr>
          <a:xfrm flipH="1">
            <a:off x="4457700" y="3251200"/>
            <a:ext cx="342900" cy="154432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86200" y="2763520"/>
            <a:ext cx="1714500" cy="490675"/>
          </a:xfrm>
          <a:prstGeom prst="rect">
            <a:avLst/>
          </a:prstGeom>
          <a:noFill/>
        </p:spPr>
        <p:txBody>
          <a:bodyPr wrap="square" lIns="120170" tIns="60085" rIns="120170" bIns="60085" rtlCol="0">
            <a:spAutoFit/>
          </a:bodyPr>
          <a:lstStyle/>
          <a:p>
            <a:r>
              <a:rPr lang="en-US" dirty="0" smtClean="0"/>
              <a:t>Channel</a:t>
            </a:r>
            <a:endParaRPr lang="en-US" dirty="0"/>
          </a:p>
        </p:txBody>
      </p:sp>
      <p:cxnSp>
        <p:nvCxnSpPr>
          <p:cNvPr id="13" name="Straight Arrow Connector 12"/>
          <p:cNvCxnSpPr/>
          <p:nvPr/>
        </p:nvCxnSpPr>
        <p:spPr>
          <a:xfrm flipH="1">
            <a:off x="6172200" y="3007360"/>
            <a:ext cx="342900" cy="195072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943600" y="2519680"/>
            <a:ext cx="1371600" cy="490675"/>
          </a:xfrm>
          <a:prstGeom prst="rect">
            <a:avLst/>
          </a:prstGeom>
          <a:noFill/>
        </p:spPr>
        <p:txBody>
          <a:bodyPr wrap="square" lIns="120170" tIns="60085" rIns="120170" bIns="60085" rtlCol="0">
            <a:spAutoFit/>
          </a:bodyPr>
          <a:lstStyle/>
          <a:p>
            <a:r>
              <a:rPr lang="en-US" dirty="0" smtClean="0"/>
              <a:t>Shoal</a:t>
            </a:r>
            <a:endParaRPr lang="en-US" dirty="0"/>
          </a:p>
        </p:txBody>
      </p:sp>
      <p:cxnSp>
        <p:nvCxnSpPr>
          <p:cNvPr id="16" name="Straight Arrow Connector 15"/>
          <p:cNvCxnSpPr/>
          <p:nvPr/>
        </p:nvCxnSpPr>
        <p:spPr>
          <a:xfrm flipV="1">
            <a:off x="7772400" y="4876800"/>
            <a:ext cx="0" cy="48768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886700" y="1056640"/>
            <a:ext cx="800100" cy="568960"/>
          </a:xfrm>
          <a:prstGeom prst="straightConnector1">
            <a:avLst/>
          </a:prstGeom>
          <a:ln w="34925">
            <a:headEnd type="triangle"/>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115300" y="1381760"/>
            <a:ext cx="1371600" cy="860007"/>
          </a:xfrm>
          <a:prstGeom prst="rect">
            <a:avLst/>
          </a:prstGeom>
          <a:noFill/>
        </p:spPr>
        <p:txBody>
          <a:bodyPr wrap="square" lIns="120170" tIns="60085" rIns="120170" bIns="60085" rtlCol="0">
            <a:spAutoFit/>
          </a:bodyPr>
          <a:lstStyle/>
          <a:p>
            <a:r>
              <a:rPr lang="en-US" dirty="0" smtClean="0"/>
              <a:t>Tidal range</a:t>
            </a:r>
            <a:endParaRPr lang="en-US" dirty="0"/>
          </a:p>
        </p:txBody>
      </p:sp>
      <p:sp>
        <p:nvSpPr>
          <p:cNvPr id="22" name="TextBox 21"/>
          <p:cNvSpPr txBox="1"/>
          <p:nvPr/>
        </p:nvSpPr>
        <p:spPr>
          <a:xfrm rot="20958765">
            <a:off x="8944937" y="3292921"/>
            <a:ext cx="2517456" cy="490675"/>
          </a:xfrm>
          <a:prstGeom prst="rect">
            <a:avLst/>
          </a:prstGeom>
          <a:noFill/>
        </p:spPr>
        <p:txBody>
          <a:bodyPr wrap="square" lIns="120170" tIns="60085" rIns="120170" bIns="60085" rtlCol="0">
            <a:spAutoFit/>
          </a:bodyPr>
          <a:lstStyle/>
          <a:p>
            <a:r>
              <a:rPr lang="en-US" dirty="0" smtClean="0"/>
              <a:t>Ship channel</a:t>
            </a:r>
            <a:endParaRPr lang="en-US" dirty="0"/>
          </a:p>
        </p:txBody>
      </p:sp>
      <p:sp>
        <p:nvSpPr>
          <p:cNvPr id="3" name="Oval 2"/>
          <p:cNvSpPr/>
          <p:nvPr/>
        </p:nvSpPr>
        <p:spPr>
          <a:xfrm rot="20529737">
            <a:off x="5592632" y="3861253"/>
            <a:ext cx="1821576" cy="4100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6" name="Oval 5"/>
          <p:cNvSpPr/>
          <p:nvPr/>
        </p:nvSpPr>
        <p:spPr>
          <a:xfrm rot="19501311">
            <a:off x="11385060" y="1059984"/>
            <a:ext cx="287885"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11658600" y="1905000"/>
            <a:ext cx="609600" cy="2514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467007" y="4419600"/>
            <a:ext cx="2055499" cy="461665"/>
          </a:xfrm>
          <a:prstGeom prst="rect">
            <a:avLst/>
          </a:prstGeom>
          <a:noFill/>
        </p:spPr>
        <p:txBody>
          <a:bodyPr wrap="none" rtlCol="0">
            <a:spAutoFit/>
          </a:bodyPr>
          <a:lstStyle/>
          <a:p>
            <a:r>
              <a:rPr lang="en-US" dirty="0" smtClean="0"/>
              <a:t>Skew elements</a:t>
            </a:r>
            <a:endParaRPr lang="en-US" dirty="0"/>
          </a:p>
        </p:txBody>
      </p:sp>
      <p:sp>
        <p:nvSpPr>
          <p:cNvPr id="12" name="Slide Number Placeholder 11"/>
          <p:cNvSpPr>
            <a:spLocks noGrp="1"/>
          </p:cNvSpPr>
          <p:nvPr>
            <p:ph type="sldNum" sz="quarter" idx="12"/>
          </p:nvPr>
        </p:nvSpPr>
        <p:spPr/>
        <p:txBody>
          <a:bodyPr/>
          <a:lstStyle/>
          <a:p>
            <a:fld id="{2D9258AC-3BA9-45F5-BC18-3705BA7FEE2F}"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Connected Contours</a:t>
            </a:r>
            <a:endParaRPr lang="en-US" dirty="0"/>
          </a:p>
        </p:txBody>
      </p:sp>
      <p:pic>
        <p:nvPicPr>
          <p:cNvPr id="10" name="Picture 9" descr="choose_right_contour.jpg"/>
          <p:cNvPicPr>
            <a:picLocks noChangeAspect="1"/>
          </p:cNvPicPr>
          <p:nvPr/>
        </p:nvPicPr>
        <p:blipFill>
          <a:blip r:embed="rId2" cstate="print"/>
          <a:stretch>
            <a:fillRect/>
          </a:stretch>
        </p:blipFill>
        <p:spPr>
          <a:xfrm>
            <a:off x="228600" y="1544320"/>
            <a:ext cx="7730742" cy="3657600"/>
          </a:xfrm>
          <a:prstGeom prst="rect">
            <a:avLst/>
          </a:prstGeom>
        </p:spPr>
      </p:pic>
      <p:pic>
        <p:nvPicPr>
          <p:cNvPr id="12" name="Picture 11" descr="choose_right_contour2.jpg"/>
          <p:cNvPicPr>
            <a:picLocks noChangeAspect="1"/>
          </p:cNvPicPr>
          <p:nvPr/>
        </p:nvPicPr>
        <p:blipFill>
          <a:blip r:embed="rId3" cstate="print"/>
          <a:stretch>
            <a:fillRect/>
          </a:stretch>
        </p:blipFill>
        <p:spPr>
          <a:xfrm>
            <a:off x="4914900" y="1869440"/>
            <a:ext cx="8441283" cy="3993774"/>
          </a:xfrm>
          <a:prstGeom prst="rect">
            <a:avLst/>
          </a:prstGeom>
        </p:spPr>
      </p:pic>
      <p:sp>
        <p:nvSpPr>
          <p:cNvPr id="13" name="TextBox 12"/>
          <p:cNvSpPr txBox="1"/>
          <p:nvPr/>
        </p:nvSpPr>
        <p:spPr>
          <a:xfrm>
            <a:off x="304800" y="5527039"/>
            <a:ext cx="4419600" cy="1598671"/>
          </a:xfrm>
          <a:prstGeom prst="rect">
            <a:avLst/>
          </a:prstGeom>
          <a:noFill/>
        </p:spPr>
        <p:txBody>
          <a:bodyPr wrap="square" lIns="120170" tIns="60085" rIns="120170" bIns="60085" rtlCol="0">
            <a:spAutoFit/>
          </a:bodyPr>
          <a:lstStyle/>
          <a:p>
            <a:r>
              <a:rPr lang="en-US" dirty="0" smtClean="0"/>
              <a:t>Changing from -2 to -3m increases connectivity</a:t>
            </a:r>
          </a:p>
          <a:p>
            <a:r>
              <a:rPr lang="en-US" dirty="0" smtClean="0"/>
              <a:t>No need to be religious about following contours exactly </a:t>
            </a:r>
            <a:endParaRPr lang="en-US" dirty="0"/>
          </a:p>
        </p:txBody>
      </p:sp>
      <p:sp>
        <p:nvSpPr>
          <p:cNvPr id="14" name="TextBox 13"/>
          <p:cNvSpPr txBox="1"/>
          <p:nvPr/>
        </p:nvSpPr>
        <p:spPr>
          <a:xfrm>
            <a:off x="10058400" y="3901440"/>
            <a:ext cx="3657600" cy="490675"/>
          </a:xfrm>
          <a:prstGeom prst="rect">
            <a:avLst/>
          </a:prstGeom>
          <a:noFill/>
        </p:spPr>
        <p:txBody>
          <a:bodyPr wrap="square" lIns="120170" tIns="60085" rIns="120170" bIns="60085" rtlCol="0">
            <a:spAutoFit/>
          </a:bodyPr>
          <a:lstStyle/>
          <a:p>
            <a:r>
              <a:rPr lang="en-US" dirty="0" smtClean="0"/>
              <a:t>Well resolved without help</a:t>
            </a:r>
            <a:endParaRPr lang="en-US" dirty="0"/>
          </a:p>
        </p:txBody>
      </p:sp>
      <p:cxnSp>
        <p:nvCxnSpPr>
          <p:cNvPr id="16" name="Straight Arrow Connector 15"/>
          <p:cNvCxnSpPr/>
          <p:nvPr/>
        </p:nvCxnSpPr>
        <p:spPr>
          <a:xfrm flipH="1">
            <a:off x="9372600" y="4470400"/>
            <a:ext cx="68580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2D9258AC-3BA9-45F5-BC18-3705BA7FEE2F}"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Smoother Deep Contours</a:t>
            </a:r>
            <a:endParaRPr lang="en-US" dirty="0"/>
          </a:p>
        </p:txBody>
      </p:sp>
      <p:pic>
        <p:nvPicPr>
          <p:cNvPr id="7" name="Content Placeholder 6" descr="choose_right_contours1.jpg"/>
          <p:cNvPicPr>
            <a:picLocks noGrp="1" noChangeAspect="1"/>
          </p:cNvPicPr>
          <p:nvPr>
            <p:ph idx="1"/>
          </p:nvPr>
        </p:nvPicPr>
        <p:blipFill>
          <a:blip r:embed="rId2" cstate="print"/>
          <a:stretch>
            <a:fillRect/>
          </a:stretch>
        </p:blipFill>
        <p:spPr>
          <a:xfrm>
            <a:off x="2463184" y="1706880"/>
            <a:ext cx="8789633" cy="4827694"/>
          </a:xfrm>
        </p:spPr>
      </p:pic>
      <p:sp>
        <p:nvSpPr>
          <p:cNvPr id="3" name="Slide Number Placeholder 2"/>
          <p:cNvSpPr>
            <a:spLocks noGrp="1"/>
          </p:cNvSpPr>
          <p:nvPr>
            <p:ph type="sldNum" sz="quarter" idx="12"/>
          </p:nvPr>
        </p:nvSpPr>
        <p:spPr/>
        <p:txBody>
          <a:bodyPr/>
          <a:lstStyle/>
          <a:p>
            <a:fld id="{2D9258AC-3BA9-45F5-BC18-3705BA7FEE2F}" type="slidenum">
              <a:rPr lang="en-US" smtClean="0"/>
              <a:pPr/>
              <a:t>22</a:t>
            </a:fld>
            <a:endParaRPr lang="en-US"/>
          </a:p>
        </p:txBody>
      </p:sp>
      <p:sp>
        <p:nvSpPr>
          <p:cNvPr id="4" name="Freeform 3"/>
          <p:cNvSpPr/>
          <p:nvPr/>
        </p:nvSpPr>
        <p:spPr>
          <a:xfrm>
            <a:off x="4962525" y="3400425"/>
            <a:ext cx="3886200" cy="695325"/>
          </a:xfrm>
          <a:custGeom>
            <a:avLst/>
            <a:gdLst>
              <a:gd name="connsiteX0" fmla="*/ 0 w 3886200"/>
              <a:gd name="connsiteY0" fmla="*/ 0 h 695325"/>
              <a:gd name="connsiteX1" fmla="*/ 923925 w 3886200"/>
              <a:gd name="connsiteY1" fmla="*/ 180975 h 695325"/>
              <a:gd name="connsiteX2" fmla="*/ 2724150 w 3886200"/>
              <a:gd name="connsiteY2" fmla="*/ 504825 h 695325"/>
              <a:gd name="connsiteX3" fmla="*/ 3886200 w 3886200"/>
              <a:gd name="connsiteY3" fmla="*/ 695325 h 695325"/>
            </a:gdLst>
            <a:ahLst/>
            <a:cxnLst>
              <a:cxn ang="0">
                <a:pos x="connsiteX0" y="connsiteY0"/>
              </a:cxn>
              <a:cxn ang="0">
                <a:pos x="connsiteX1" y="connsiteY1"/>
              </a:cxn>
              <a:cxn ang="0">
                <a:pos x="connsiteX2" y="connsiteY2"/>
              </a:cxn>
              <a:cxn ang="0">
                <a:pos x="connsiteX3" y="connsiteY3"/>
              </a:cxn>
            </a:cxnLst>
            <a:rect l="l" t="t" r="r" b="b"/>
            <a:pathLst>
              <a:path w="3886200" h="695325">
                <a:moveTo>
                  <a:pt x="0" y="0"/>
                </a:moveTo>
                <a:lnTo>
                  <a:pt x="923925" y="180975"/>
                </a:lnTo>
                <a:lnTo>
                  <a:pt x="2724150" y="504825"/>
                </a:lnTo>
                <a:lnTo>
                  <a:pt x="3886200" y="695325"/>
                </a:lnTo>
              </a:path>
            </a:pathLst>
          </a:cu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Stick with the center</a:t>
            </a:r>
            <a:endParaRPr lang="en-US" dirty="0"/>
          </a:p>
        </p:txBody>
      </p:sp>
      <p:sp>
        <p:nvSpPr>
          <p:cNvPr id="3" name="Content Placeholder 2"/>
          <p:cNvSpPr>
            <a:spLocks noGrp="1"/>
          </p:cNvSpPr>
          <p:nvPr>
            <p:ph idx="1"/>
          </p:nvPr>
        </p:nvSpPr>
        <p:spPr/>
        <p:txBody>
          <a:bodyPr/>
          <a:lstStyle/>
          <a:p>
            <a:endParaRPr lang="en-US"/>
          </a:p>
        </p:txBody>
      </p:sp>
      <p:pic>
        <p:nvPicPr>
          <p:cNvPr id="18434" name="Picture 2" descr="C:\Delta\bay_delta57_class\down_center.jpg"/>
          <p:cNvPicPr>
            <a:picLocks noChangeAspect="1" noChangeArrowheads="1"/>
          </p:cNvPicPr>
          <p:nvPr/>
        </p:nvPicPr>
        <p:blipFill>
          <a:blip r:embed="rId2" cstate="print"/>
          <a:srcRect/>
          <a:stretch>
            <a:fillRect/>
          </a:stretch>
        </p:blipFill>
        <p:spPr bwMode="auto">
          <a:xfrm>
            <a:off x="571500" y="1381761"/>
            <a:ext cx="12230100" cy="5786354"/>
          </a:xfrm>
          <a:prstGeom prst="rect">
            <a:avLst/>
          </a:prstGeom>
          <a:noFill/>
        </p:spPr>
      </p:pic>
      <p:sp>
        <p:nvSpPr>
          <p:cNvPr id="5" name="Oval 4"/>
          <p:cNvSpPr/>
          <p:nvPr/>
        </p:nvSpPr>
        <p:spPr>
          <a:xfrm>
            <a:off x="9944100" y="3251200"/>
            <a:ext cx="2286000" cy="1056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r>
              <a:rPr lang="en-US" dirty="0" smtClean="0">
                <a:solidFill>
                  <a:srgbClr val="C00000"/>
                </a:solidFill>
              </a:rPr>
              <a:t>Ignores inner channel</a:t>
            </a:r>
            <a:endParaRPr lang="en-US" dirty="0">
              <a:solidFill>
                <a:srgbClr val="C00000"/>
              </a:solidFill>
            </a:endParaRPr>
          </a:p>
        </p:txBody>
      </p:sp>
      <p:sp>
        <p:nvSpPr>
          <p:cNvPr id="7" name="Oval 6"/>
          <p:cNvSpPr/>
          <p:nvPr/>
        </p:nvSpPr>
        <p:spPr>
          <a:xfrm>
            <a:off x="5257800" y="2926080"/>
            <a:ext cx="2971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r>
              <a:rPr lang="en-US" dirty="0" smtClean="0">
                <a:solidFill>
                  <a:srgbClr val="C00000"/>
                </a:solidFill>
              </a:rPr>
              <a:t>Follows inner channel without help</a:t>
            </a:r>
            <a:endParaRPr lang="en-US" dirty="0">
              <a:solidFill>
                <a:srgbClr val="C00000"/>
              </a:solidFill>
            </a:endParaRPr>
          </a:p>
        </p:txBody>
      </p:sp>
      <p:sp>
        <p:nvSpPr>
          <p:cNvPr id="8" name="Oval 7"/>
          <p:cNvSpPr/>
          <p:nvPr/>
        </p:nvSpPr>
        <p:spPr>
          <a:xfrm>
            <a:off x="571500" y="2600960"/>
            <a:ext cx="2971800" cy="121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r>
              <a:rPr lang="en-US" dirty="0" smtClean="0">
                <a:solidFill>
                  <a:srgbClr val="C00000"/>
                </a:solidFill>
              </a:rPr>
              <a:t>Inner channel delineated</a:t>
            </a:r>
            <a:endParaRPr lang="en-US" dirty="0">
              <a:solidFill>
                <a:srgbClr val="C00000"/>
              </a:solidFill>
            </a:endParaRPr>
          </a:p>
        </p:txBody>
      </p:sp>
      <p:sp>
        <p:nvSpPr>
          <p:cNvPr id="4" name="Slide Number Placeholder 3"/>
          <p:cNvSpPr>
            <a:spLocks noGrp="1"/>
          </p:cNvSpPr>
          <p:nvPr>
            <p:ph type="sldNum" sz="quarter" idx="12"/>
          </p:nvPr>
        </p:nvSpPr>
        <p:spPr/>
        <p:txBody>
          <a:bodyPr/>
          <a:lstStyle/>
          <a:p>
            <a:fld id="{2D9258AC-3BA9-45F5-BC18-3705BA7FEE2F}"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12344400" cy="773853"/>
          </a:xfrm>
        </p:spPr>
        <p:txBody>
          <a:bodyPr>
            <a:normAutofit fontScale="90000"/>
          </a:bodyPr>
          <a:lstStyle/>
          <a:p>
            <a:r>
              <a:rPr lang="en-US" dirty="0" smtClean="0"/>
              <a:t>Grid Density</a:t>
            </a:r>
            <a:endParaRPr lang="en-US" dirty="0"/>
          </a:p>
        </p:txBody>
      </p:sp>
      <p:sp>
        <p:nvSpPr>
          <p:cNvPr id="3" name="Content Placeholder 2"/>
          <p:cNvSpPr>
            <a:spLocks noGrp="1"/>
          </p:cNvSpPr>
          <p:nvPr>
            <p:ph idx="1"/>
          </p:nvPr>
        </p:nvSpPr>
        <p:spPr>
          <a:xfrm>
            <a:off x="533400" y="914400"/>
            <a:ext cx="12801600" cy="5715000"/>
          </a:xfrm>
        </p:spPr>
        <p:txBody>
          <a:bodyPr>
            <a:normAutofit fontScale="85000" lnSpcReduction="20000"/>
          </a:bodyPr>
          <a:lstStyle/>
          <a:p>
            <a:r>
              <a:rPr lang="en-US" dirty="0" smtClean="0"/>
              <a:t>Need guidance from inverse CFL&gt;0.4</a:t>
            </a:r>
          </a:p>
          <a:p>
            <a:pPr lvl="1"/>
            <a:r>
              <a:rPr lang="en-US" dirty="0" smtClean="0"/>
              <a:t>Start from a lowest expected </a:t>
            </a:r>
            <a:r>
              <a:rPr lang="en-US" dirty="0" smtClean="0">
                <a:latin typeface="Symbol" panose="05050102010706020507" pitchFamily="18" charset="2"/>
              </a:rPr>
              <a:t>D</a:t>
            </a:r>
            <a:r>
              <a:rPr lang="en-US" i="1" dirty="0" smtClean="0"/>
              <a:t>t</a:t>
            </a:r>
          </a:p>
          <a:p>
            <a:pPr lvl="1"/>
            <a:r>
              <a:rPr lang="en-US" dirty="0" smtClean="0"/>
              <a:t>Use CFL&gt;0.4 to back calculate the  coarsest </a:t>
            </a:r>
            <a:r>
              <a:rPr lang="en-US" dirty="0" err="1">
                <a:latin typeface="Symbol" panose="05050102010706020507" pitchFamily="18" charset="2"/>
              </a:rPr>
              <a:t>D</a:t>
            </a:r>
            <a:r>
              <a:rPr lang="en-US" i="1" dirty="0" err="1" smtClean="0"/>
              <a:t>x</a:t>
            </a:r>
            <a:r>
              <a:rPr lang="en-US" dirty="0" smtClean="0"/>
              <a:t> at a given depth</a:t>
            </a:r>
          </a:p>
          <a:p>
            <a:r>
              <a:rPr lang="en-US" dirty="0" smtClean="0"/>
              <a:t>Deeper </a:t>
            </a:r>
            <a:r>
              <a:rPr lang="en-US" dirty="0" smtClean="0"/>
              <a:t>regions generally coarser than shallows but not always (compare this with explicit models which are constrained by CFL)</a:t>
            </a:r>
          </a:p>
          <a:p>
            <a:pPr lvl="1"/>
            <a:r>
              <a:rPr lang="en-US" dirty="0" smtClean="0">
                <a:solidFill>
                  <a:srgbClr val="00B050"/>
                </a:solidFill>
              </a:rPr>
              <a:t>Often channel needs to be resolved for tracer transport</a:t>
            </a:r>
          </a:p>
          <a:p>
            <a:r>
              <a:rPr lang="en-US" dirty="0" smtClean="0"/>
              <a:t>Curvature should be resolved:</a:t>
            </a:r>
          </a:p>
          <a:p>
            <a:pPr lvl="1"/>
            <a:r>
              <a:rPr lang="en-US" dirty="0" smtClean="0"/>
              <a:t>2D: bend in shorelines</a:t>
            </a:r>
          </a:p>
          <a:p>
            <a:pPr lvl="1"/>
            <a:r>
              <a:rPr lang="en-US" dirty="0" smtClean="0"/>
              <a:t>3D: changes in slope (</a:t>
            </a:r>
            <a:r>
              <a:rPr lang="en-US" dirty="0" smtClean="0">
                <a:solidFill>
                  <a:srgbClr val="FF0000"/>
                </a:solidFill>
              </a:rPr>
              <a:t>vertical grid plays a role</a:t>
            </a:r>
            <a:r>
              <a:rPr lang="en-US" dirty="0" smtClean="0"/>
              <a:t>)</a:t>
            </a:r>
          </a:p>
          <a:p>
            <a:r>
              <a:rPr lang="en-US" dirty="0" smtClean="0"/>
              <a:t>Width of features (sills, beaches, channels)</a:t>
            </a:r>
          </a:p>
          <a:p>
            <a:pPr lvl="1"/>
            <a:r>
              <a:rPr lang="en-US" dirty="0" err="1" smtClean="0"/>
              <a:t>Skeletonization</a:t>
            </a:r>
            <a:r>
              <a:rPr lang="en-US" dirty="0" smtClean="0"/>
              <a:t> algorithms (see Per-</a:t>
            </a:r>
            <a:r>
              <a:rPr lang="en-US" dirty="0" err="1" smtClean="0"/>
              <a:t>Olof</a:t>
            </a:r>
            <a:r>
              <a:rPr lang="en-US" dirty="0" smtClean="0"/>
              <a:t> </a:t>
            </a:r>
            <a:r>
              <a:rPr lang="en-US" dirty="0" err="1" smtClean="0"/>
              <a:t>Persson</a:t>
            </a:r>
            <a:r>
              <a:rPr lang="en-US" dirty="0" smtClean="0"/>
              <a:t> dissertation)</a:t>
            </a:r>
            <a:endParaRPr lang="en-US" dirty="0"/>
          </a:p>
        </p:txBody>
      </p:sp>
      <p:sp>
        <p:nvSpPr>
          <p:cNvPr id="4" name="Slide Number Placeholder 3"/>
          <p:cNvSpPr>
            <a:spLocks noGrp="1"/>
          </p:cNvSpPr>
          <p:nvPr>
            <p:ph type="sldNum" sz="quarter" idx="12"/>
          </p:nvPr>
        </p:nvSpPr>
        <p:spPr/>
        <p:txBody>
          <a:bodyPr/>
          <a:lstStyle/>
          <a:p>
            <a:fld id="{2D9258AC-3BA9-45F5-BC18-3705BA7FEE2F}"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36" y="76200"/>
            <a:ext cx="12344400" cy="1219200"/>
          </a:xfrm>
        </p:spPr>
        <p:txBody>
          <a:bodyPr>
            <a:normAutofit/>
          </a:bodyPr>
          <a:lstStyle/>
          <a:p>
            <a:r>
              <a:rPr lang="en-US" sz="5400" dirty="0" smtClean="0"/>
              <a:t>Control Grid Density In SMS</a:t>
            </a:r>
            <a:endParaRPr lang="en-US" sz="5400" dirty="0"/>
          </a:p>
        </p:txBody>
      </p:sp>
      <p:sp>
        <p:nvSpPr>
          <p:cNvPr id="3" name="Content Placeholder 2"/>
          <p:cNvSpPr>
            <a:spLocks noGrp="1"/>
          </p:cNvSpPr>
          <p:nvPr>
            <p:ph idx="1"/>
          </p:nvPr>
        </p:nvSpPr>
        <p:spPr>
          <a:xfrm>
            <a:off x="735261" y="1295400"/>
            <a:ext cx="12344400" cy="2895600"/>
          </a:xfrm>
        </p:spPr>
        <p:txBody>
          <a:bodyPr>
            <a:normAutofit lnSpcReduction="10000"/>
          </a:bodyPr>
          <a:lstStyle/>
          <a:p>
            <a:r>
              <a:rPr lang="en-US" dirty="0" smtClean="0"/>
              <a:t>Density-based paving</a:t>
            </a:r>
          </a:p>
          <a:p>
            <a:r>
              <a:rPr lang="en-US" dirty="0" smtClean="0"/>
              <a:t>Shore resolution propagates in</a:t>
            </a:r>
          </a:p>
          <a:p>
            <a:r>
              <a:rPr lang="en-US" dirty="0" smtClean="0"/>
              <a:t>Refinement nodes (node in map tool) can enforce local resolution (but may produce skew elements)</a:t>
            </a:r>
            <a:endParaRPr lang="en-US" dirty="0"/>
          </a:p>
        </p:txBody>
      </p:sp>
      <p:pic>
        <p:nvPicPr>
          <p:cNvPr id="17410" name="Picture 2" descr="C:\Delta\bay_delta57_class\enforce_dense_mesh.jpg"/>
          <p:cNvPicPr>
            <a:picLocks noChangeAspect="1" noChangeArrowheads="1"/>
          </p:cNvPicPr>
          <p:nvPr/>
        </p:nvPicPr>
        <p:blipFill>
          <a:blip r:embed="rId2" cstate="print"/>
          <a:srcRect/>
          <a:stretch>
            <a:fillRect/>
          </a:stretch>
        </p:blipFill>
        <p:spPr bwMode="auto">
          <a:xfrm>
            <a:off x="914401" y="4389120"/>
            <a:ext cx="5332781" cy="2523067"/>
          </a:xfrm>
          <a:prstGeom prst="rect">
            <a:avLst/>
          </a:prstGeom>
          <a:noFill/>
        </p:spPr>
      </p:pic>
      <p:pic>
        <p:nvPicPr>
          <p:cNvPr id="17411" name="Picture 3" descr="C:\Delta\bay_delta57_class\enforce_dense_map.jpg"/>
          <p:cNvPicPr>
            <a:picLocks noChangeAspect="1" noChangeArrowheads="1"/>
          </p:cNvPicPr>
          <p:nvPr/>
        </p:nvPicPr>
        <p:blipFill>
          <a:blip r:embed="rId3" cstate="print"/>
          <a:srcRect/>
          <a:stretch>
            <a:fillRect/>
          </a:stretch>
        </p:blipFill>
        <p:spPr bwMode="auto">
          <a:xfrm>
            <a:off x="914401" y="4389120"/>
            <a:ext cx="5332781" cy="2523067"/>
          </a:xfrm>
          <a:prstGeom prst="rect">
            <a:avLst/>
          </a:prstGeom>
          <a:noFill/>
        </p:spPr>
      </p:pic>
      <p:pic>
        <p:nvPicPr>
          <p:cNvPr id="17412" name="Picture 4" descr="C:\Delta\bay_delta57_class\enforce_dense_mesh.jpg"/>
          <p:cNvPicPr>
            <a:picLocks noChangeAspect="1" noChangeArrowheads="1"/>
          </p:cNvPicPr>
          <p:nvPr/>
        </p:nvPicPr>
        <p:blipFill>
          <a:blip r:embed="rId4" cstate="print"/>
          <a:srcRect/>
          <a:stretch>
            <a:fillRect/>
          </a:stretch>
        </p:blipFill>
        <p:spPr bwMode="auto">
          <a:xfrm>
            <a:off x="7886700" y="4442872"/>
            <a:ext cx="5212011" cy="2465927"/>
          </a:xfrm>
          <a:prstGeom prst="rect">
            <a:avLst/>
          </a:prstGeom>
          <a:noFill/>
        </p:spPr>
      </p:pic>
      <p:sp>
        <p:nvSpPr>
          <p:cNvPr id="4" name="Slide Number Placeholder 3"/>
          <p:cNvSpPr>
            <a:spLocks noGrp="1"/>
          </p:cNvSpPr>
          <p:nvPr>
            <p:ph type="sldNum" sz="quarter" idx="12"/>
          </p:nvPr>
        </p:nvSpPr>
        <p:spPr/>
        <p:txBody>
          <a:bodyPr/>
          <a:lstStyle/>
          <a:p>
            <a:fld id="{2D9258AC-3BA9-45F5-BC18-3705BA7FEE2F}" type="slidenum">
              <a:rPr lang="en-US" smtClean="0"/>
              <a:pPr/>
              <a:t>25</a:t>
            </a:fld>
            <a:endParaRPr lang="en-US"/>
          </a:p>
        </p:txBody>
      </p:sp>
      <p:sp>
        <p:nvSpPr>
          <p:cNvPr id="5" name="Oval 4"/>
          <p:cNvSpPr/>
          <p:nvPr/>
        </p:nvSpPr>
        <p:spPr>
          <a:xfrm>
            <a:off x="4181475" y="5400675"/>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osceles Triangle 13"/>
          <p:cNvSpPr/>
          <p:nvPr/>
        </p:nvSpPr>
        <p:spPr>
          <a:xfrm rot="11419957">
            <a:off x="5996262" y="5245319"/>
            <a:ext cx="1652009" cy="1015561"/>
          </a:xfrm>
          <a:prstGeom prst="triangle">
            <a:avLst>
              <a:gd name="adj" fmla="val 45657"/>
            </a:avLst>
          </a:prstGeom>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13" name="Isosceles Triangle 12"/>
          <p:cNvSpPr/>
          <p:nvPr/>
        </p:nvSpPr>
        <p:spPr>
          <a:xfrm rot="7786188">
            <a:off x="5667195" y="5268912"/>
            <a:ext cx="1103288" cy="1309813"/>
          </a:xfrm>
          <a:prstGeom prst="triangle">
            <a:avLst>
              <a:gd name="adj" fmla="val 40508"/>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12" name="Isosceles Triangle 11"/>
          <p:cNvSpPr/>
          <p:nvPr/>
        </p:nvSpPr>
        <p:spPr>
          <a:xfrm rot="3921863">
            <a:off x="5246999" y="4775148"/>
            <a:ext cx="813854" cy="1039547"/>
          </a:xfrm>
          <a:prstGeom prst="triangl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2" name="Title 1"/>
          <p:cNvSpPr>
            <a:spLocks noGrp="1"/>
          </p:cNvSpPr>
          <p:nvPr>
            <p:ph type="title"/>
          </p:nvPr>
        </p:nvSpPr>
        <p:spPr>
          <a:xfrm>
            <a:off x="764366" y="37820"/>
            <a:ext cx="12344400" cy="1219200"/>
          </a:xfrm>
        </p:spPr>
        <p:txBody>
          <a:bodyPr/>
          <a:lstStyle/>
          <a:p>
            <a:r>
              <a:rPr lang="en-US" dirty="0" smtClean="0"/>
              <a:t>Wetting and Drying</a:t>
            </a:r>
            <a:endParaRPr lang="en-US" dirty="0"/>
          </a:p>
        </p:txBody>
      </p:sp>
      <p:sp>
        <p:nvSpPr>
          <p:cNvPr id="3" name="Content Placeholder 2"/>
          <p:cNvSpPr>
            <a:spLocks noGrp="1"/>
          </p:cNvSpPr>
          <p:nvPr>
            <p:ph idx="1"/>
          </p:nvPr>
        </p:nvSpPr>
        <p:spPr>
          <a:xfrm>
            <a:off x="764366" y="997199"/>
            <a:ext cx="12344400" cy="3039534"/>
          </a:xfrm>
        </p:spPr>
        <p:txBody>
          <a:bodyPr>
            <a:normAutofit fontScale="92500" lnSpcReduction="10000"/>
          </a:bodyPr>
          <a:lstStyle/>
          <a:p>
            <a:r>
              <a:rPr lang="en-US" dirty="0" smtClean="0"/>
              <a:t>Element-based designation</a:t>
            </a:r>
          </a:p>
          <a:p>
            <a:pPr lvl="1"/>
            <a:r>
              <a:rPr lang="en-US" dirty="0" smtClean="0"/>
              <a:t>Based on node elevations</a:t>
            </a:r>
          </a:p>
          <a:p>
            <a:pPr lvl="1"/>
            <a:r>
              <a:rPr lang="en-US" dirty="0" smtClean="0"/>
              <a:t>All 3 wet =&gt; wet element</a:t>
            </a:r>
          </a:p>
          <a:p>
            <a:pPr lvl="1"/>
            <a:r>
              <a:rPr lang="en-US" dirty="0" smtClean="0">
                <a:solidFill>
                  <a:srgbClr val="FF0000"/>
                </a:solidFill>
              </a:rPr>
              <a:t>No partial wet/dry</a:t>
            </a:r>
          </a:p>
          <a:p>
            <a:r>
              <a:rPr lang="en-US" dirty="0" smtClean="0"/>
              <a:t>Velocities calculated on edges of wet elements</a:t>
            </a:r>
            <a:endParaRPr lang="en-US" dirty="0"/>
          </a:p>
        </p:txBody>
      </p:sp>
      <p:sp>
        <p:nvSpPr>
          <p:cNvPr id="4" name="Isosceles Triangle 3"/>
          <p:cNvSpPr/>
          <p:nvPr/>
        </p:nvSpPr>
        <p:spPr>
          <a:xfrm>
            <a:off x="4914901" y="4210580"/>
            <a:ext cx="1125638" cy="901280"/>
          </a:xfrm>
          <a:prstGeom prst="triangle">
            <a:avLst>
              <a:gd name="adj" fmla="val 4783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5" name="Isosceles Triangle 4"/>
          <p:cNvSpPr/>
          <p:nvPr/>
        </p:nvSpPr>
        <p:spPr>
          <a:xfrm rot="3563165">
            <a:off x="5802596" y="3773813"/>
            <a:ext cx="1084908" cy="128992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6" name="Oval 5"/>
          <p:cNvSpPr/>
          <p:nvPr/>
        </p:nvSpPr>
        <p:spPr>
          <a:xfrm>
            <a:off x="5372100" y="4129300"/>
            <a:ext cx="228600" cy="16256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9" name="Oval 8"/>
          <p:cNvSpPr/>
          <p:nvPr/>
        </p:nvSpPr>
        <p:spPr>
          <a:xfrm>
            <a:off x="4897538" y="5011034"/>
            <a:ext cx="228600" cy="1625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dirty="0">
              <a:solidFill>
                <a:srgbClr val="FF0000"/>
              </a:solidFill>
            </a:endParaRPr>
          </a:p>
        </p:txBody>
      </p:sp>
      <p:sp>
        <p:nvSpPr>
          <p:cNvPr id="10" name="Isosceles Triangle 9"/>
          <p:cNvSpPr/>
          <p:nvPr/>
        </p:nvSpPr>
        <p:spPr>
          <a:xfrm rot="7498873">
            <a:off x="6448921" y="4281061"/>
            <a:ext cx="1274636" cy="1465026"/>
          </a:xfrm>
          <a:prstGeom prst="triangle">
            <a:avLst>
              <a:gd name="adj" fmla="val 47515"/>
            </a:avLst>
          </a:prstGeom>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8" name="Oval 7"/>
          <p:cNvSpPr/>
          <p:nvPr/>
        </p:nvSpPr>
        <p:spPr>
          <a:xfrm>
            <a:off x="6743700" y="3998633"/>
            <a:ext cx="228600" cy="16256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7" name="Oval 6"/>
          <p:cNvSpPr/>
          <p:nvPr/>
        </p:nvSpPr>
        <p:spPr>
          <a:xfrm>
            <a:off x="5949232" y="5030580"/>
            <a:ext cx="228600" cy="16256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15" name="Oval 14"/>
          <p:cNvSpPr/>
          <p:nvPr/>
        </p:nvSpPr>
        <p:spPr>
          <a:xfrm>
            <a:off x="5257800" y="5754900"/>
            <a:ext cx="228600" cy="16256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dirty="0">
              <a:solidFill>
                <a:srgbClr val="FF0000"/>
              </a:solidFill>
            </a:endParaRPr>
          </a:p>
        </p:txBody>
      </p:sp>
      <p:sp>
        <p:nvSpPr>
          <p:cNvPr id="16" name="Oval 15"/>
          <p:cNvSpPr/>
          <p:nvPr/>
        </p:nvSpPr>
        <p:spPr>
          <a:xfrm>
            <a:off x="6707966" y="6177280"/>
            <a:ext cx="228600" cy="16256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11" name="Oval 10"/>
          <p:cNvSpPr/>
          <p:nvPr/>
        </p:nvSpPr>
        <p:spPr>
          <a:xfrm>
            <a:off x="7611653" y="5308374"/>
            <a:ext cx="228600" cy="16256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28" name="Freeform 27"/>
          <p:cNvSpPr/>
          <p:nvPr/>
        </p:nvSpPr>
        <p:spPr>
          <a:xfrm>
            <a:off x="6400800" y="4291860"/>
            <a:ext cx="1684116" cy="2358148"/>
          </a:xfrm>
          <a:custGeom>
            <a:avLst/>
            <a:gdLst>
              <a:gd name="connsiteX0" fmla="*/ 1122744 w 1122744"/>
              <a:gd name="connsiteY0" fmla="*/ 2210764 h 2210764"/>
              <a:gd name="connsiteX1" fmla="*/ 266217 w 1122744"/>
              <a:gd name="connsiteY1" fmla="*/ 983848 h 2210764"/>
              <a:gd name="connsiteX2" fmla="*/ 0 w 1122744"/>
              <a:gd name="connsiteY2" fmla="*/ 0 h 2210764"/>
            </a:gdLst>
            <a:ahLst/>
            <a:cxnLst>
              <a:cxn ang="0">
                <a:pos x="connsiteX0" y="connsiteY0"/>
              </a:cxn>
              <a:cxn ang="0">
                <a:pos x="connsiteX1" y="connsiteY1"/>
              </a:cxn>
              <a:cxn ang="0">
                <a:pos x="connsiteX2" y="connsiteY2"/>
              </a:cxn>
            </a:cxnLst>
            <a:rect l="l" t="t" r="r" b="b"/>
            <a:pathLst>
              <a:path w="1122744" h="2210764">
                <a:moveTo>
                  <a:pt x="1122744" y="2210764"/>
                </a:moveTo>
                <a:cubicBezTo>
                  <a:pt x="788042" y="1781536"/>
                  <a:pt x="453341" y="1352309"/>
                  <a:pt x="266217" y="983848"/>
                </a:cubicBezTo>
                <a:cubicBezTo>
                  <a:pt x="79093" y="615387"/>
                  <a:pt x="39546" y="307693"/>
                  <a:pt x="0" y="0"/>
                </a:cubicBezTo>
              </a:path>
            </a:pathLst>
          </a:custGeom>
          <a:ln w="34925">
            <a:solidFill>
              <a:schemeClr val="accent3">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txBody>
          <a:bodyPr lIns="120170" tIns="60085" rIns="120170" bIns="60085" rtlCol="0" anchor="ctr"/>
          <a:lstStyle/>
          <a:p>
            <a:pPr algn="ctr"/>
            <a:endParaRPr lang="en-US"/>
          </a:p>
        </p:txBody>
      </p:sp>
      <p:sp>
        <p:nvSpPr>
          <p:cNvPr id="29" name="Freeform 28"/>
          <p:cNvSpPr/>
          <p:nvPr/>
        </p:nvSpPr>
        <p:spPr>
          <a:xfrm>
            <a:off x="6515100" y="6307947"/>
            <a:ext cx="1257300" cy="568960"/>
          </a:xfrm>
          <a:custGeom>
            <a:avLst/>
            <a:gdLst>
              <a:gd name="connsiteX0" fmla="*/ 1122744 w 1122744"/>
              <a:gd name="connsiteY0" fmla="*/ 2210764 h 2210764"/>
              <a:gd name="connsiteX1" fmla="*/ 266217 w 1122744"/>
              <a:gd name="connsiteY1" fmla="*/ 983848 h 2210764"/>
              <a:gd name="connsiteX2" fmla="*/ 0 w 1122744"/>
              <a:gd name="connsiteY2" fmla="*/ 0 h 2210764"/>
            </a:gdLst>
            <a:ahLst/>
            <a:cxnLst>
              <a:cxn ang="0">
                <a:pos x="connsiteX0" y="connsiteY0"/>
              </a:cxn>
              <a:cxn ang="0">
                <a:pos x="connsiteX1" y="connsiteY1"/>
              </a:cxn>
              <a:cxn ang="0">
                <a:pos x="connsiteX2" y="connsiteY2"/>
              </a:cxn>
            </a:cxnLst>
            <a:rect l="l" t="t" r="r" b="b"/>
            <a:pathLst>
              <a:path w="1122744" h="2210764">
                <a:moveTo>
                  <a:pt x="1122744" y="2210764"/>
                </a:moveTo>
                <a:cubicBezTo>
                  <a:pt x="788042" y="1781536"/>
                  <a:pt x="453341" y="1352309"/>
                  <a:pt x="266217" y="983848"/>
                </a:cubicBezTo>
                <a:cubicBezTo>
                  <a:pt x="79093" y="615387"/>
                  <a:pt x="39546" y="307693"/>
                  <a:pt x="0" y="0"/>
                </a:cubicBezTo>
              </a:path>
            </a:pathLst>
          </a:custGeom>
          <a:ln w="34925">
            <a:solidFill>
              <a:schemeClr val="bg2">
                <a:lumMod val="25000"/>
              </a:schemeClr>
            </a:solidFill>
            <a:tailEnd type="triangle" w="lg" len="med"/>
          </a:ln>
        </p:spPr>
        <p:style>
          <a:lnRef idx="1">
            <a:schemeClr val="accent1"/>
          </a:lnRef>
          <a:fillRef idx="0">
            <a:schemeClr val="accent1"/>
          </a:fillRef>
          <a:effectRef idx="0">
            <a:schemeClr val="accent1"/>
          </a:effectRef>
          <a:fontRef idx="minor">
            <a:schemeClr val="tx1"/>
          </a:fontRef>
        </p:style>
        <p:txBody>
          <a:bodyPr lIns="120170" tIns="60085" rIns="120170" bIns="60085" rtlCol="0" anchor="ctr"/>
          <a:lstStyle/>
          <a:p>
            <a:pPr algn="ctr"/>
            <a:endParaRPr lang="en-US"/>
          </a:p>
        </p:txBody>
      </p:sp>
      <p:cxnSp>
        <p:nvCxnSpPr>
          <p:cNvPr id="31" name="Straight Connector 30"/>
          <p:cNvCxnSpPr/>
          <p:nvPr/>
        </p:nvCxnSpPr>
        <p:spPr>
          <a:xfrm flipV="1">
            <a:off x="5943600" y="6258560"/>
            <a:ext cx="800100" cy="81280"/>
          </a:xfrm>
          <a:prstGeom prst="line">
            <a:avLst/>
          </a:prstGeom>
          <a:ln w="50800">
            <a:solidFill>
              <a:schemeClr val="bg2">
                <a:lumMod val="25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17" name="Slide Number Placeholder 16"/>
          <p:cNvSpPr>
            <a:spLocks noGrp="1"/>
          </p:cNvSpPr>
          <p:nvPr>
            <p:ph type="sldNum" sz="quarter" idx="12"/>
          </p:nvPr>
        </p:nvSpPr>
        <p:spPr/>
        <p:txBody>
          <a:bodyPr/>
          <a:lstStyle/>
          <a:p>
            <a:fld id="{2D9258AC-3BA9-45F5-BC18-3705BA7FEE2F}"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p:cNvCxnSpPr/>
          <p:nvPr/>
        </p:nvCxnSpPr>
        <p:spPr>
          <a:xfrm flipV="1">
            <a:off x="1257300" y="645622"/>
            <a:ext cx="4081323" cy="19238"/>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914400" y="495100"/>
            <a:ext cx="4658034" cy="1879486"/>
            <a:chOff x="2424701" y="1438382"/>
            <a:chExt cx="3105356" cy="1762018"/>
          </a:xfrm>
        </p:grpSpPr>
        <p:sp>
          <p:nvSpPr>
            <p:cNvPr id="17" name="Freeform 16"/>
            <p:cNvSpPr/>
            <p:nvPr/>
          </p:nvSpPr>
          <p:spPr>
            <a:xfrm>
              <a:off x="2424701" y="1438382"/>
              <a:ext cx="3105356" cy="1674688"/>
            </a:xfrm>
            <a:custGeom>
              <a:avLst/>
              <a:gdLst>
                <a:gd name="connsiteX0" fmla="*/ 0 w 3105356"/>
                <a:gd name="connsiteY0" fmla="*/ 0 h 1674688"/>
                <a:gd name="connsiteX1" fmla="*/ 113016 w 3105356"/>
                <a:gd name="connsiteY1" fmla="*/ 123290 h 1674688"/>
                <a:gd name="connsiteX2" fmla="*/ 174661 w 3105356"/>
                <a:gd name="connsiteY2" fmla="*/ 205483 h 1674688"/>
                <a:gd name="connsiteX3" fmla="*/ 452063 w 3105356"/>
                <a:gd name="connsiteY3" fmla="*/ 544530 h 1674688"/>
                <a:gd name="connsiteX4" fmla="*/ 534256 w 3105356"/>
                <a:gd name="connsiteY4" fmla="*/ 657546 h 1674688"/>
                <a:gd name="connsiteX5" fmla="*/ 801384 w 3105356"/>
                <a:gd name="connsiteY5" fmla="*/ 1068512 h 1674688"/>
                <a:gd name="connsiteX6" fmla="*/ 1099335 w 3105356"/>
                <a:gd name="connsiteY6" fmla="*/ 1397285 h 1674688"/>
                <a:gd name="connsiteX7" fmla="*/ 1191802 w 3105356"/>
                <a:gd name="connsiteY7" fmla="*/ 1479479 h 1674688"/>
                <a:gd name="connsiteX8" fmla="*/ 1273996 w 3105356"/>
                <a:gd name="connsiteY8" fmla="*/ 1561672 h 1674688"/>
                <a:gd name="connsiteX9" fmla="*/ 1325366 w 3105356"/>
                <a:gd name="connsiteY9" fmla="*/ 1602769 h 1674688"/>
                <a:gd name="connsiteX10" fmla="*/ 1356189 w 3105356"/>
                <a:gd name="connsiteY10" fmla="*/ 1633591 h 1674688"/>
                <a:gd name="connsiteX11" fmla="*/ 1376737 w 3105356"/>
                <a:gd name="connsiteY11" fmla="*/ 1664414 h 1674688"/>
                <a:gd name="connsiteX12" fmla="*/ 1407560 w 3105356"/>
                <a:gd name="connsiteY12" fmla="*/ 1674688 h 1674688"/>
                <a:gd name="connsiteX13" fmla="*/ 1561672 w 3105356"/>
                <a:gd name="connsiteY13" fmla="*/ 1664414 h 1674688"/>
                <a:gd name="connsiteX14" fmla="*/ 1654139 w 3105356"/>
                <a:gd name="connsiteY14" fmla="*/ 1613043 h 1674688"/>
                <a:gd name="connsiteX15" fmla="*/ 1674688 w 3105356"/>
                <a:gd name="connsiteY15" fmla="*/ 1592494 h 1674688"/>
                <a:gd name="connsiteX16" fmla="*/ 1705510 w 3105356"/>
                <a:gd name="connsiteY16" fmla="*/ 1571946 h 1674688"/>
                <a:gd name="connsiteX17" fmla="*/ 1736333 w 3105356"/>
                <a:gd name="connsiteY17" fmla="*/ 1530849 h 1674688"/>
                <a:gd name="connsiteX18" fmla="*/ 1808252 w 3105356"/>
                <a:gd name="connsiteY18" fmla="*/ 1469205 h 1674688"/>
                <a:gd name="connsiteX19" fmla="*/ 1839074 w 3105356"/>
                <a:gd name="connsiteY19" fmla="*/ 1428108 h 1674688"/>
                <a:gd name="connsiteX20" fmla="*/ 1931542 w 3105356"/>
                <a:gd name="connsiteY20" fmla="*/ 1345915 h 1674688"/>
                <a:gd name="connsiteX21" fmla="*/ 2034283 w 3105356"/>
                <a:gd name="connsiteY21" fmla="*/ 1222625 h 1674688"/>
                <a:gd name="connsiteX22" fmla="*/ 2095928 w 3105356"/>
                <a:gd name="connsiteY22" fmla="*/ 1119883 h 1674688"/>
                <a:gd name="connsiteX23" fmla="*/ 2126751 w 3105356"/>
                <a:gd name="connsiteY23" fmla="*/ 1068512 h 1674688"/>
                <a:gd name="connsiteX24" fmla="*/ 2167847 w 3105356"/>
                <a:gd name="connsiteY24" fmla="*/ 1006867 h 1674688"/>
                <a:gd name="connsiteX25" fmla="*/ 2198670 w 3105356"/>
                <a:gd name="connsiteY25" fmla="*/ 945222 h 1674688"/>
                <a:gd name="connsiteX26" fmla="*/ 2239766 w 3105356"/>
                <a:gd name="connsiteY26" fmla="*/ 904126 h 1674688"/>
                <a:gd name="connsiteX27" fmla="*/ 2332234 w 3105356"/>
                <a:gd name="connsiteY27" fmla="*/ 801384 h 1674688"/>
                <a:gd name="connsiteX28" fmla="*/ 2373330 w 3105356"/>
                <a:gd name="connsiteY28" fmla="*/ 770562 h 1674688"/>
                <a:gd name="connsiteX29" fmla="*/ 2404153 w 3105356"/>
                <a:gd name="connsiteY29" fmla="*/ 739739 h 1674688"/>
                <a:gd name="connsiteX30" fmla="*/ 2547991 w 3105356"/>
                <a:gd name="connsiteY30" fmla="*/ 667820 h 1674688"/>
                <a:gd name="connsiteX31" fmla="*/ 2609636 w 3105356"/>
                <a:gd name="connsiteY31" fmla="*/ 626724 h 1674688"/>
                <a:gd name="connsiteX32" fmla="*/ 2671281 w 3105356"/>
                <a:gd name="connsiteY32" fmla="*/ 595901 h 1674688"/>
                <a:gd name="connsiteX33" fmla="*/ 2732926 w 3105356"/>
                <a:gd name="connsiteY33" fmla="*/ 544530 h 1674688"/>
                <a:gd name="connsiteX34" fmla="*/ 2804845 w 3105356"/>
                <a:gd name="connsiteY34" fmla="*/ 472611 h 1674688"/>
                <a:gd name="connsiteX35" fmla="*/ 2856216 w 3105356"/>
                <a:gd name="connsiteY35" fmla="*/ 441789 h 1674688"/>
                <a:gd name="connsiteX36" fmla="*/ 2887038 w 3105356"/>
                <a:gd name="connsiteY36" fmla="*/ 410966 h 1674688"/>
                <a:gd name="connsiteX37" fmla="*/ 2928135 w 3105356"/>
                <a:gd name="connsiteY37" fmla="*/ 380144 h 1674688"/>
                <a:gd name="connsiteX38" fmla="*/ 3010328 w 3105356"/>
                <a:gd name="connsiteY38" fmla="*/ 287676 h 1674688"/>
                <a:gd name="connsiteX39" fmla="*/ 3061699 w 3105356"/>
                <a:gd name="connsiteY39" fmla="*/ 205483 h 1674688"/>
                <a:gd name="connsiteX40" fmla="*/ 3082247 w 3105356"/>
                <a:gd name="connsiteY40" fmla="*/ 174661 h 1674688"/>
                <a:gd name="connsiteX41" fmla="*/ 3092521 w 3105356"/>
                <a:gd name="connsiteY41" fmla="*/ 133564 h 1674688"/>
                <a:gd name="connsiteX42" fmla="*/ 3102796 w 3105356"/>
                <a:gd name="connsiteY42" fmla="*/ 102742 h 1674688"/>
                <a:gd name="connsiteX43" fmla="*/ 3102796 w 3105356"/>
                <a:gd name="connsiteY43" fmla="*/ 10274 h 1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05356" h="1674688">
                  <a:moveTo>
                    <a:pt x="0" y="0"/>
                  </a:moveTo>
                  <a:cubicBezTo>
                    <a:pt x="60286" y="60286"/>
                    <a:pt x="61701" y="57981"/>
                    <a:pt x="113016" y="123290"/>
                  </a:cubicBezTo>
                  <a:cubicBezTo>
                    <a:pt x="134175" y="150219"/>
                    <a:pt x="152923" y="179019"/>
                    <a:pt x="174661" y="205483"/>
                  </a:cubicBezTo>
                  <a:cubicBezTo>
                    <a:pt x="387674" y="464803"/>
                    <a:pt x="293277" y="332816"/>
                    <a:pt x="452063" y="544530"/>
                  </a:cubicBezTo>
                  <a:cubicBezTo>
                    <a:pt x="480012" y="581795"/>
                    <a:pt x="509437" y="618127"/>
                    <a:pt x="534256" y="657546"/>
                  </a:cubicBezTo>
                  <a:cubicBezTo>
                    <a:pt x="601715" y="764687"/>
                    <a:pt x="714142" y="952190"/>
                    <a:pt x="801384" y="1068512"/>
                  </a:cubicBezTo>
                  <a:cubicBezTo>
                    <a:pt x="875433" y="1167244"/>
                    <a:pt x="1026190" y="1332267"/>
                    <a:pt x="1099335" y="1397285"/>
                  </a:cubicBezTo>
                  <a:cubicBezTo>
                    <a:pt x="1130157" y="1424683"/>
                    <a:pt x="1161772" y="1451215"/>
                    <a:pt x="1191802" y="1479479"/>
                  </a:cubicBezTo>
                  <a:cubicBezTo>
                    <a:pt x="1220017" y="1506034"/>
                    <a:pt x="1245525" y="1535391"/>
                    <a:pt x="1273996" y="1561672"/>
                  </a:cubicBezTo>
                  <a:cubicBezTo>
                    <a:pt x="1290109" y="1576546"/>
                    <a:pt x="1308863" y="1588329"/>
                    <a:pt x="1325366" y="1602769"/>
                  </a:cubicBezTo>
                  <a:cubicBezTo>
                    <a:pt x="1336301" y="1612337"/>
                    <a:pt x="1346887" y="1622429"/>
                    <a:pt x="1356189" y="1633591"/>
                  </a:cubicBezTo>
                  <a:cubicBezTo>
                    <a:pt x="1364094" y="1643077"/>
                    <a:pt x="1367095" y="1656700"/>
                    <a:pt x="1376737" y="1664414"/>
                  </a:cubicBezTo>
                  <a:cubicBezTo>
                    <a:pt x="1385194" y="1671180"/>
                    <a:pt x="1397286" y="1671263"/>
                    <a:pt x="1407560" y="1674688"/>
                  </a:cubicBezTo>
                  <a:cubicBezTo>
                    <a:pt x="1458931" y="1671263"/>
                    <a:pt x="1510502" y="1670100"/>
                    <a:pt x="1561672" y="1664414"/>
                  </a:cubicBezTo>
                  <a:cubicBezTo>
                    <a:pt x="1590740" y="1661184"/>
                    <a:pt x="1640909" y="1626273"/>
                    <a:pt x="1654139" y="1613043"/>
                  </a:cubicBezTo>
                  <a:cubicBezTo>
                    <a:pt x="1660989" y="1606193"/>
                    <a:pt x="1667124" y="1598545"/>
                    <a:pt x="1674688" y="1592494"/>
                  </a:cubicBezTo>
                  <a:cubicBezTo>
                    <a:pt x="1684330" y="1584780"/>
                    <a:pt x="1696779" y="1580677"/>
                    <a:pt x="1705510" y="1571946"/>
                  </a:cubicBezTo>
                  <a:cubicBezTo>
                    <a:pt x="1717618" y="1559838"/>
                    <a:pt x="1725057" y="1543736"/>
                    <a:pt x="1736333" y="1530849"/>
                  </a:cubicBezTo>
                  <a:cubicBezTo>
                    <a:pt x="1771213" y="1490986"/>
                    <a:pt x="1770837" y="1494148"/>
                    <a:pt x="1808252" y="1469205"/>
                  </a:cubicBezTo>
                  <a:cubicBezTo>
                    <a:pt x="1818526" y="1455506"/>
                    <a:pt x="1827930" y="1441109"/>
                    <a:pt x="1839074" y="1428108"/>
                  </a:cubicBezTo>
                  <a:cubicBezTo>
                    <a:pt x="1896242" y="1361412"/>
                    <a:pt x="1845055" y="1437807"/>
                    <a:pt x="1931542" y="1345915"/>
                  </a:cubicBezTo>
                  <a:cubicBezTo>
                    <a:pt x="1968206" y="1306959"/>
                    <a:pt x="2006760" y="1268497"/>
                    <a:pt x="2034283" y="1222625"/>
                  </a:cubicBezTo>
                  <a:lnTo>
                    <a:pt x="2095928" y="1119883"/>
                  </a:lnTo>
                  <a:cubicBezTo>
                    <a:pt x="2106202" y="1102759"/>
                    <a:pt x="2116030" y="1085360"/>
                    <a:pt x="2126751" y="1068512"/>
                  </a:cubicBezTo>
                  <a:cubicBezTo>
                    <a:pt x="2140010" y="1047677"/>
                    <a:pt x="2156803" y="1028956"/>
                    <a:pt x="2167847" y="1006867"/>
                  </a:cubicBezTo>
                  <a:cubicBezTo>
                    <a:pt x="2178121" y="986319"/>
                    <a:pt x="2185495" y="964043"/>
                    <a:pt x="2198670" y="945222"/>
                  </a:cubicBezTo>
                  <a:cubicBezTo>
                    <a:pt x="2209780" y="929351"/>
                    <a:pt x="2226895" y="918605"/>
                    <a:pt x="2239766" y="904126"/>
                  </a:cubicBezTo>
                  <a:cubicBezTo>
                    <a:pt x="2297258" y="839448"/>
                    <a:pt x="2263958" y="862074"/>
                    <a:pt x="2332234" y="801384"/>
                  </a:cubicBezTo>
                  <a:cubicBezTo>
                    <a:pt x="2345032" y="790008"/>
                    <a:pt x="2360329" y="781706"/>
                    <a:pt x="2373330" y="770562"/>
                  </a:cubicBezTo>
                  <a:cubicBezTo>
                    <a:pt x="2384362" y="761106"/>
                    <a:pt x="2391629" y="747106"/>
                    <a:pt x="2404153" y="739739"/>
                  </a:cubicBezTo>
                  <a:cubicBezTo>
                    <a:pt x="2450357" y="712560"/>
                    <a:pt x="2503389" y="697555"/>
                    <a:pt x="2547991" y="667820"/>
                  </a:cubicBezTo>
                  <a:cubicBezTo>
                    <a:pt x="2568539" y="654121"/>
                    <a:pt x="2588304" y="639168"/>
                    <a:pt x="2609636" y="626724"/>
                  </a:cubicBezTo>
                  <a:cubicBezTo>
                    <a:pt x="2629480" y="615148"/>
                    <a:pt x="2652166" y="608645"/>
                    <a:pt x="2671281" y="595901"/>
                  </a:cubicBezTo>
                  <a:cubicBezTo>
                    <a:pt x="2693537" y="581064"/>
                    <a:pt x="2713272" y="562673"/>
                    <a:pt x="2732926" y="544530"/>
                  </a:cubicBezTo>
                  <a:cubicBezTo>
                    <a:pt x="2757838" y="521534"/>
                    <a:pt x="2775773" y="490054"/>
                    <a:pt x="2804845" y="472611"/>
                  </a:cubicBezTo>
                  <a:cubicBezTo>
                    <a:pt x="2821969" y="462337"/>
                    <a:pt x="2840241" y="453771"/>
                    <a:pt x="2856216" y="441789"/>
                  </a:cubicBezTo>
                  <a:cubicBezTo>
                    <a:pt x="2867840" y="433071"/>
                    <a:pt x="2876006" y="420422"/>
                    <a:pt x="2887038" y="410966"/>
                  </a:cubicBezTo>
                  <a:cubicBezTo>
                    <a:pt x="2900039" y="399822"/>
                    <a:pt x="2914436" y="390418"/>
                    <a:pt x="2928135" y="380144"/>
                  </a:cubicBezTo>
                  <a:cubicBezTo>
                    <a:pt x="3022503" y="222861"/>
                    <a:pt x="2885971" y="436904"/>
                    <a:pt x="3010328" y="287676"/>
                  </a:cubicBezTo>
                  <a:cubicBezTo>
                    <a:pt x="3031012" y="262856"/>
                    <a:pt x="3044353" y="232741"/>
                    <a:pt x="3061699" y="205483"/>
                  </a:cubicBezTo>
                  <a:cubicBezTo>
                    <a:pt x="3068328" y="195066"/>
                    <a:pt x="3082247" y="174661"/>
                    <a:pt x="3082247" y="174661"/>
                  </a:cubicBezTo>
                  <a:cubicBezTo>
                    <a:pt x="3085672" y="160962"/>
                    <a:pt x="3088642" y="147141"/>
                    <a:pt x="3092521" y="133564"/>
                  </a:cubicBezTo>
                  <a:cubicBezTo>
                    <a:pt x="3095496" y="123151"/>
                    <a:pt x="3101897" y="113534"/>
                    <a:pt x="3102796" y="102742"/>
                  </a:cubicBezTo>
                  <a:cubicBezTo>
                    <a:pt x="3105356" y="72026"/>
                    <a:pt x="3102796" y="41097"/>
                    <a:pt x="3102796" y="1027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a:off x="4419600" y="2743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0" y="2559978"/>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24400" y="2362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76800" y="22098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267200" y="2895600"/>
              <a:ext cx="76200" cy="3048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Oval 39"/>
          <p:cNvSpPr/>
          <p:nvPr/>
        </p:nvSpPr>
        <p:spPr>
          <a:xfrm>
            <a:off x="1028700" y="576380"/>
            <a:ext cx="228600" cy="162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dirty="0">
              <a:solidFill>
                <a:srgbClr val="FF0000"/>
              </a:solidFill>
            </a:endParaRPr>
          </a:p>
        </p:txBody>
      </p:sp>
      <p:sp>
        <p:nvSpPr>
          <p:cNvPr id="48" name="Oval 47"/>
          <p:cNvSpPr/>
          <p:nvPr/>
        </p:nvSpPr>
        <p:spPr>
          <a:xfrm>
            <a:off x="5372100" y="580947"/>
            <a:ext cx="228600" cy="16256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dirty="0">
              <a:solidFill>
                <a:srgbClr val="FF0000"/>
              </a:solidFill>
            </a:endParaRPr>
          </a:p>
        </p:txBody>
      </p:sp>
      <p:grpSp>
        <p:nvGrpSpPr>
          <p:cNvPr id="108" name="Group 107"/>
          <p:cNvGrpSpPr/>
          <p:nvPr/>
        </p:nvGrpSpPr>
        <p:grpSpPr>
          <a:xfrm>
            <a:off x="914400" y="3129337"/>
            <a:ext cx="4658034" cy="1879486"/>
            <a:chOff x="838200" y="3962400"/>
            <a:chExt cx="3105356" cy="1762018"/>
          </a:xfrm>
        </p:grpSpPr>
        <p:grpSp>
          <p:nvGrpSpPr>
            <p:cNvPr id="15" name="Group 14"/>
            <p:cNvGrpSpPr/>
            <p:nvPr/>
          </p:nvGrpSpPr>
          <p:grpSpPr>
            <a:xfrm>
              <a:off x="838200" y="3962400"/>
              <a:ext cx="3105356" cy="1762018"/>
              <a:chOff x="2424701" y="1438382"/>
              <a:chExt cx="3105356" cy="1762018"/>
            </a:xfrm>
          </p:grpSpPr>
          <p:sp>
            <p:nvSpPr>
              <p:cNvPr id="6" name="Freeform 5"/>
              <p:cNvSpPr/>
              <p:nvPr/>
            </p:nvSpPr>
            <p:spPr>
              <a:xfrm>
                <a:off x="2424701" y="1438382"/>
                <a:ext cx="3105356" cy="1674688"/>
              </a:xfrm>
              <a:custGeom>
                <a:avLst/>
                <a:gdLst>
                  <a:gd name="connsiteX0" fmla="*/ 0 w 3105356"/>
                  <a:gd name="connsiteY0" fmla="*/ 0 h 1674688"/>
                  <a:gd name="connsiteX1" fmla="*/ 113016 w 3105356"/>
                  <a:gd name="connsiteY1" fmla="*/ 123290 h 1674688"/>
                  <a:gd name="connsiteX2" fmla="*/ 174661 w 3105356"/>
                  <a:gd name="connsiteY2" fmla="*/ 205483 h 1674688"/>
                  <a:gd name="connsiteX3" fmla="*/ 452063 w 3105356"/>
                  <a:gd name="connsiteY3" fmla="*/ 544530 h 1674688"/>
                  <a:gd name="connsiteX4" fmla="*/ 534256 w 3105356"/>
                  <a:gd name="connsiteY4" fmla="*/ 657546 h 1674688"/>
                  <a:gd name="connsiteX5" fmla="*/ 801384 w 3105356"/>
                  <a:gd name="connsiteY5" fmla="*/ 1068512 h 1674688"/>
                  <a:gd name="connsiteX6" fmla="*/ 1099335 w 3105356"/>
                  <a:gd name="connsiteY6" fmla="*/ 1397285 h 1674688"/>
                  <a:gd name="connsiteX7" fmla="*/ 1191802 w 3105356"/>
                  <a:gd name="connsiteY7" fmla="*/ 1479479 h 1674688"/>
                  <a:gd name="connsiteX8" fmla="*/ 1273996 w 3105356"/>
                  <a:gd name="connsiteY8" fmla="*/ 1561672 h 1674688"/>
                  <a:gd name="connsiteX9" fmla="*/ 1325366 w 3105356"/>
                  <a:gd name="connsiteY9" fmla="*/ 1602769 h 1674688"/>
                  <a:gd name="connsiteX10" fmla="*/ 1356189 w 3105356"/>
                  <a:gd name="connsiteY10" fmla="*/ 1633591 h 1674688"/>
                  <a:gd name="connsiteX11" fmla="*/ 1376737 w 3105356"/>
                  <a:gd name="connsiteY11" fmla="*/ 1664414 h 1674688"/>
                  <a:gd name="connsiteX12" fmla="*/ 1407560 w 3105356"/>
                  <a:gd name="connsiteY12" fmla="*/ 1674688 h 1674688"/>
                  <a:gd name="connsiteX13" fmla="*/ 1561672 w 3105356"/>
                  <a:gd name="connsiteY13" fmla="*/ 1664414 h 1674688"/>
                  <a:gd name="connsiteX14" fmla="*/ 1654139 w 3105356"/>
                  <a:gd name="connsiteY14" fmla="*/ 1613043 h 1674688"/>
                  <a:gd name="connsiteX15" fmla="*/ 1674688 w 3105356"/>
                  <a:gd name="connsiteY15" fmla="*/ 1592494 h 1674688"/>
                  <a:gd name="connsiteX16" fmla="*/ 1705510 w 3105356"/>
                  <a:gd name="connsiteY16" fmla="*/ 1571946 h 1674688"/>
                  <a:gd name="connsiteX17" fmla="*/ 1736333 w 3105356"/>
                  <a:gd name="connsiteY17" fmla="*/ 1530849 h 1674688"/>
                  <a:gd name="connsiteX18" fmla="*/ 1808252 w 3105356"/>
                  <a:gd name="connsiteY18" fmla="*/ 1469205 h 1674688"/>
                  <a:gd name="connsiteX19" fmla="*/ 1839074 w 3105356"/>
                  <a:gd name="connsiteY19" fmla="*/ 1428108 h 1674688"/>
                  <a:gd name="connsiteX20" fmla="*/ 1931542 w 3105356"/>
                  <a:gd name="connsiteY20" fmla="*/ 1345915 h 1674688"/>
                  <a:gd name="connsiteX21" fmla="*/ 2034283 w 3105356"/>
                  <a:gd name="connsiteY21" fmla="*/ 1222625 h 1674688"/>
                  <a:gd name="connsiteX22" fmla="*/ 2095928 w 3105356"/>
                  <a:gd name="connsiteY22" fmla="*/ 1119883 h 1674688"/>
                  <a:gd name="connsiteX23" fmla="*/ 2126751 w 3105356"/>
                  <a:gd name="connsiteY23" fmla="*/ 1068512 h 1674688"/>
                  <a:gd name="connsiteX24" fmla="*/ 2167847 w 3105356"/>
                  <a:gd name="connsiteY24" fmla="*/ 1006867 h 1674688"/>
                  <a:gd name="connsiteX25" fmla="*/ 2198670 w 3105356"/>
                  <a:gd name="connsiteY25" fmla="*/ 945222 h 1674688"/>
                  <a:gd name="connsiteX26" fmla="*/ 2239766 w 3105356"/>
                  <a:gd name="connsiteY26" fmla="*/ 904126 h 1674688"/>
                  <a:gd name="connsiteX27" fmla="*/ 2332234 w 3105356"/>
                  <a:gd name="connsiteY27" fmla="*/ 801384 h 1674688"/>
                  <a:gd name="connsiteX28" fmla="*/ 2373330 w 3105356"/>
                  <a:gd name="connsiteY28" fmla="*/ 770562 h 1674688"/>
                  <a:gd name="connsiteX29" fmla="*/ 2404153 w 3105356"/>
                  <a:gd name="connsiteY29" fmla="*/ 739739 h 1674688"/>
                  <a:gd name="connsiteX30" fmla="*/ 2547991 w 3105356"/>
                  <a:gd name="connsiteY30" fmla="*/ 667820 h 1674688"/>
                  <a:gd name="connsiteX31" fmla="*/ 2609636 w 3105356"/>
                  <a:gd name="connsiteY31" fmla="*/ 626724 h 1674688"/>
                  <a:gd name="connsiteX32" fmla="*/ 2671281 w 3105356"/>
                  <a:gd name="connsiteY32" fmla="*/ 595901 h 1674688"/>
                  <a:gd name="connsiteX33" fmla="*/ 2732926 w 3105356"/>
                  <a:gd name="connsiteY33" fmla="*/ 544530 h 1674688"/>
                  <a:gd name="connsiteX34" fmla="*/ 2804845 w 3105356"/>
                  <a:gd name="connsiteY34" fmla="*/ 472611 h 1674688"/>
                  <a:gd name="connsiteX35" fmla="*/ 2856216 w 3105356"/>
                  <a:gd name="connsiteY35" fmla="*/ 441789 h 1674688"/>
                  <a:gd name="connsiteX36" fmla="*/ 2887038 w 3105356"/>
                  <a:gd name="connsiteY36" fmla="*/ 410966 h 1674688"/>
                  <a:gd name="connsiteX37" fmla="*/ 2928135 w 3105356"/>
                  <a:gd name="connsiteY37" fmla="*/ 380144 h 1674688"/>
                  <a:gd name="connsiteX38" fmla="*/ 3010328 w 3105356"/>
                  <a:gd name="connsiteY38" fmla="*/ 287676 h 1674688"/>
                  <a:gd name="connsiteX39" fmla="*/ 3061699 w 3105356"/>
                  <a:gd name="connsiteY39" fmla="*/ 205483 h 1674688"/>
                  <a:gd name="connsiteX40" fmla="*/ 3082247 w 3105356"/>
                  <a:gd name="connsiteY40" fmla="*/ 174661 h 1674688"/>
                  <a:gd name="connsiteX41" fmla="*/ 3092521 w 3105356"/>
                  <a:gd name="connsiteY41" fmla="*/ 133564 h 1674688"/>
                  <a:gd name="connsiteX42" fmla="*/ 3102796 w 3105356"/>
                  <a:gd name="connsiteY42" fmla="*/ 102742 h 1674688"/>
                  <a:gd name="connsiteX43" fmla="*/ 3102796 w 3105356"/>
                  <a:gd name="connsiteY43" fmla="*/ 10274 h 1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05356" h="1674688">
                    <a:moveTo>
                      <a:pt x="0" y="0"/>
                    </a:moveTo>
                    <a:cubicBezTo>
                      <a:pt x="60286" y="60286"/>
                      <a:pt x="61701" y="57981"/>
                      <a:pt x="113016" y="123290"/>
                    </a:cubicBezTo>
                    <a:cubicBezTo>
                      <a:pt x="134175" y="150219"/>
                      <a:pt x="152923" y="179019"/>
                      <a:pt x="174661" y="205483"/>
                    </a:cubicBezTo>
                    <a:cubicBezTo>
                      <a:pt x="387674" y="464803"/>
                      <a:pt x="293277" y="332816"/>
                      <a:pt x="452063" y="544530"/>
                    </a:cubicBezTo>
                    <a:cubicBezTo>
                      <a:pt x="480012" y="581795"/>
                      <a:pt x="509437" y="618127"/>
                      <a:pt x="534256" y="657546"/>
                    </a:cubicBezTo>
                    <a:cubicBezTo>
                      <a:pt x="601715" y="764687"/>
                      <a:pt x="714142" y="952190"/>
                      <a:pt x="801384" y="1068512"/>
                    </a:cubicBezTo>
                    <a:cubicBezTo>
                      <a:pt x="875433" y="1167244"/>
                      <a:pt x="1026190" y="1332267"/>
                      <a:pt x="1099335" y="1397285"/>
                    </a:cubicBezTo>
                    <a:cubicBezTo>
                      <a:pt x="1130157" y="1424683"/>
                      <a:pt x="1161772" y="1451215"/>
                      <a:pt x="1191802" y="1479479"/>
                    </a:cubicBezTo>
                    <a:cubicBezTo>
                      <a:pt x="1220017" y="1506034"/>
                      <a:pt x="1245525" y="1535391"/>
                      <a:pt x="1273996" y="1561672"/>
                    </a:cubicBezTo>
                    <a:cubicBezTo>
                      <a:pt x="1290109" y="1576546"/>
                      <a:pt x="1308863" y="1588329"/>
                      <a:pt x="1325366" y="1602769"/>
                    </a:cubicBezTo>
                    <a:cubicBezTo>
                      <a:pt x="1336301" y="1612337"/>
                      <a:pt x="1346887" y="1622429"/>
                      <a:pt x="1356189" y="1633591"/>
                    </a:cubicBezTo>
                    <a:cubicBezTo>
                      <a:pt x="1364094" y="1643077"/>
                      <a:pt x="1367095" y="1656700"/>
                      <a:pt x="1376737" y="1664414"/>
                    </a:cubicBezTo>
                    <a:cubicBezTo>
                      <a:pt x="1385194" y="1671180"/>
                      <a:pt x="1397286" y="1671263"/>
                      <a:pt x="1407560" y="1674688"/>
                    </a:cubicBezTo>
                    <a:cubicBezTo>
                      <a:pt x="1458931" y="1671263"/>
                      <a:pt x="1510502" y="1670100"/>
                      <a:pt x="1561672" y="1664414"/>
                    </a:cubicBezTo>
                    <a:cubicBezTo>
                      <a:pt x="1590740" y="1661184"/>
                      <a:pt x="1640909" y="1626273"/>
                      <a:pt x="1654139" y="1613043"/>
                    </a:cubicBezTo>
                    <a:cubicBezTo>
                      <a:pt x="1660989" y="1606193"/>
                      <a:pt x="1667124" y="1598545"/>
                      <a:pt x="1674688" y="1592494"/>
                    </a:cubicBezTo>
                    <a:cubicBezTo>
                      <a:pt x="1684330" y="1584780"/>
                      <a:pt x="1696779" y="1580677"/>
                      <a:pt x="1705510" y="1571946"/>
                    </a:cubicBezTo>
                    <a:cubicBezTo>
                      <a:pt x="1717618" y="1559838"/>
                      <a:pt x="1725057" y="1543736"/>
                      <a:pt x="1736333" y="1530849"/>
                    </a:cubicBezTo>
                    <a:cubicBezTo>
                      <a:pt x="1771213" y="1490986"/>
                      <a:pt x="1770837" y="1494148"/>
                      <a:pt x="1808252" y="1469205"/>
                    </a:cubicBezTo>
                    <a:cubicBezTo>
                      <a:pt x="1818526" y="1455506"/>
                      <a:pt x="1827930" y="1441109"/>
                      <a:pt x="1839074" y="1428108"/>
                    </a:cubicBezTo>
                    <a:cubicBezTo>
                      <a:pt x="1896242" y="1361412"/>
                      <a:pt x="1845055" y="1437807"/>
                      <a:pt x="1931542" y="1345915"/>
                    </a:cubicBezTo>
                    <a:cubicBezTo>
                      <a:pt x="1968206" y="1306959"/>
                      <a:pt x="2006760" y="1268497"/>
                      <a:pt x="2034283" y="1222625"/>
                    </a:cubicBezTo>
                    <a:lnTo>
                      <a:pt x="2095928" y="1119883"/>
                    </a:lnTo>
                    <a:cubicBezTo>
                      <a:pt x="2106202" y="1102759"/>
                      <a:pt x="2116030" y="1085360"/>
                      <a:pt x="2126751" y="1068512"/>
                    </a:cubicBezTo>
                    <a:cubicBezTo>
                      <a:pt x="2140010" y="1047677"/>
                      <a:pt x="2156803" y="1028956"/>
                      <a:pt x="2167847" y="1006867"/>
                    </a:cubicBezTo>
                    <a:cubicBezTo>
                      <a:pt x="2178121" y="986319"/>
                      <a:pt x="2185495" y="964043"/>
                      <a:pt x="2198670" y="945222"/>
                    </a:cubicBezTo>
                    <a:cubicBezTo>
                      <a:pt x="2209780" y="929351"/>
                      <a:pt x="2226895" y="918605"/>
                      <a:pt x="2239766" y="904126"/>
                    </a:cubicBezTo>
                    <a:cubicBezTo>
                      <a:pt x="2297258" y="839448"/>
                      <a:pt x="2263958" y="862074"/>
                      <a:pt x="2332234" y="801384"/>
                    </a:cubicBezTo>
                    <a:cubicBezTo>
                      <a:pt x="2345032" y="790008"/>
                      <a:pt x="2360329" y="781706"/>
                      <a:pt x="2373330" y="770562"/>
                    </a:cubicBezTo>
                    <a:cubicBezTo>
                      <a:pt x="2384362" y="761106"/>
                      <a:pt x="2391629" y="747106"/>
                      <a:pt x="2404153" y="739739"/>
                    </a:cubicBezTo>
                    <a:cubicBezTo>
                      <a:pt x="2450357" y="712560"/>
                      <a:pt x="2503389" y="697555"/>
                      <a:pt x="2547991" y="667820"/>
                    </a:cubicBezTo>
                    <a:cubicBezTo>
                      <a:pt x="2568539" y="654121"/>
                      <a:pt x="2588304" y="639168"/>
                      <a:pt x="2609636" y="626724"/>
                    </a:cubicBezTo>
                    <a:cubicBezTo>
                      <a:pt x="2629480" y="615148"/>
                      <a:pt x="2652166" y="608645"/>
                      <a:pt x="2671281" y="595901"/>
                    </a:cubicBezTo>
                    <a:cubicBezTo>
                      <a:pt x="2693537" y="581064"/>
                      <a:pt x="2713272" y="562673"/>
                      <a:pt x="2732926" y="544530"/>
                    </a:cubicBezTo>
                    <a:cubicBezTo>
                      <a:pt x="2757838" y="521534"/>
                      <a:pt x="2775773" y="490054"/>
                      <a:pt x="2804845" y="472611"/>
                    </a:cubicBezTo>
                    <a:cubicBezTo>
                      <a:pt x="2821969" y="462337"/>
                      <a:pt x="2840241" y="453771"/>
                      <a:pt x="2856216" y="441789"/>
                    </a:cubicBezTo>
                    <a:cubicBezTo>
                      <a:pt x="2867840" y="433071"/>
                      <a:pt x="2876006" y="420422"/>
                      <a:pt x="2887038" y="410966"/>
                    </a:cubicBezTo>
                    <a:cubicBezTo>
                      <a:pt x="2900039" y="399822"/>
                      <a:pt x="2914436" y="390418"/>
                      <a:pt x="2928135" y="380144"/>
                    </a:cubicBezTo>
                    <a:cubicBezTo>
                      <a:pt x="3022503" y="222861"/>
                      <a:pt x="2885971" y="436904"/>
                      <a:pt x="3010328" y="287676"/>
                    </a:cubicBezTo>
                    <a:cubicBezTo>
                      <a:pt x="3031012" y="262856"/>
                      <a:pt x="3044353" y="232741"/>
                      <a:pt x="3061699" y="205483"/>
                    </a:cubicBezTo>
                    <a:cubicBezTo>
                      <a:pt x="3068328" y="195066"/>
                      <a:pt x="3082247" y="174661"/>
                      <a:pt x="3082247" y="174661"/>
                    </a:cubicBezTo>
                    <a:cubicBezTo>
                      <a:pt x="3085672" y="160962"/>
                      <a:pt x="3088642" y="147141"/>
                      <a:pt x="3092521" y="133564"/>
                    </a:cubicBezTo>
                    <a:cubicBezTo>
                      <a:pt x="3095496" y="123151"/>
                      <a:pt x="3101897" y="113534"/>
                      <a:pt x="3102796" y="102742"/>
                    </a:cubicBezTo>
                    <a:cubicBezTo>
                      <a:pt x="3105356" y="72026"/>
                      <a:pt x="3102796" y="41097"/>
                      <a:pt x="3102796" y="1027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a:off x="4419600" y="2743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0" y="2559978"/>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24400" y="2362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76800" y="22098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67200" y="2895600"/>
                <a:ext cx="76200" cy="3048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Oval 55"/>
            <p:cNvSpPr/>
            <p:nvPr/>
          </p:nvSpPr>
          <p:spPr>
            <a:xfrm>
              <a:off x="914400" y="39624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7" name="Oval 56"/>
            <p:cNvSpPr/>
            <p:nvPr/>
          </p:nvSpPr>
          <p:spPr>
            <a:xfrm>
              <a:off x="1828800" y="51816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8" name="Oval 57"/>
            <p:cNvSpPr/>
            <p:nvPr/>
          </p:nvSpPr>
          <p:spPr>
            <a:xfrm>
              <a:off x="3048000" y="46482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9" name="Oval 58"/>
            <p:cNvSpPr/>
            <p:nvPr/>
          </p:nvSpPr>
          <p:spPr>
            <a:xfrm>
              <a:off x="3733800" y="41910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80" name="Straight Connector 79"/>
            <p:cNvCxnSpPr/>
            <p:nvPr/>
          </p:nvCxnSpPr>
          <p:spPr>
            <a:xfrm>
              <a:off x="838200" y="3962400"/>
              <a:ext cx="914400" cy="1219200"/>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57" idx="5"/>
              <a:endCxn id="58" idx="3"/>
            </p:cNvCxnSpPr>
            <p:nvPr/>
          </p:nvCxnSpPr>
          <p:spPr>
            <a:xfrm flipV="1">
              <a:off x="1958882" y="4778282"/>
              <a:ext cx="1111436" cy="533400"/>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59" idx="4"/>
            </p:cNvCxnSpPr>
            <p:nvPr/>
          </p:nvCxnSpPr>
          <p:spPr>
            <a:xfrm flipV="1">
              <a:off x="3200400" y="4343400"/>
              <a:ext cx="609600" cy="457200"/>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737089" y="373180"/>
            <a:ext cx="4658034" cy="2123326"/>
            <a:chOff x="5715000" y="1371600"/>
            <a:chExt cx="3105356" cy="1990618"/>
          </a:xfrm>
        </p:grpSpPr>
        <p:cxnSp>
          <p:nvCxnSpPr>
            <p:cNvPr id="74" name="Straight Connector 73"/>
            <p:cNvCxnSpPr>
              <a:endCxn id="52" idx="5"/>
            </p:cNvCxnSpPr>
            <p:nvPr/>
          </p:nvCxnSpPr>
          <p:spPr>
            <a:xfrm>
              <a:off x="5996650" y="1823975"/>
              <a:ext cx="1296232" cy="1430307"/>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7219843" y="1836382"/>
              <a:ext cx="1447800" cy="1371600"/>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715000" y="1600200"/>
              <a:ext cx="3105356" cy="1762018"/>
              <a:chOff x="2424701" y="1438382"/>
              <a:chExt cx="3105356" cy="1762018"/>
            </a:xfrm>
          </p:grpSpPr>
          <p:sp>
            <p:nvSpPr>
              <p:cNvPr id="24" name="Freeform 23"/>
              <p:cNvSpPr/>
              <p:nvPr/>
            </p:nvSpPr>
            <p:spPr>
              <a:xfrm>
                <a:off x="2424701" y="1438382"/>
                <a:ext cx="3105356" cy="1674688"/>
              </a:xfrm>
              <a:custGeom>
                <a:avLst/>
                <a:gdLst>
                  <a:gd name="connsiteX0" fmla="*/ 0 w 3105356"/>
                  <a:gd name="connsiteY0" fmla="*/ 0 h 1674688"/>
                  <a:gd name="connsiteX1" fmla="*/ 113016 w 3105356"/>
                  <a:gd name="connsiteY1" fmla="*/ 123290 h 1674688"/>
                  <a:gd name="connsiteX2" fmla="*/ 174661 w 3105356"/>
                  <a:gd name="connsiteY2" fmla="*/ 205483 h 1674688"/>
                  <a:gd name="connsiteX3" fmla="*/ 452063 w 3105356"/>
                  <a:gd name="connsiteY3" fmla="*/ 544530 h 1674688"/>
                  <a:gd name="connsiteX4" fmla="*/ 534256 w 3105356"/>
                  <a:gd name="connsiteY4" fmla="*/ 657546 h 1674688"/>
                  <a:gd name="connsiteX5" fmla="*/ 801384 w 3105356"/>
                  <a:gd name="connsiteY5" fmla="*/ 1068512 h 1674688"/>
                  <a:gd name="connsiteX6" fmla="*/ 1099335 w 3105356"/>
                  <a:gd name="connsiteY6" fmla="*/ 1397285 h 1674688"/>
                  <a:gd name="connsiteX7" fmla="*/ 1191802 w 3105356"/>
                  <a:gd name="connsiteY7" fmla="*/ 1479479 h 1674688"/>
                  <a:gd name="connsiteX8" fmla="*/ 1273996 w 3105356"/>
                  <a:gd name="connsiteY8" fmla="*/ 1561672 h 1674688"/>
                  <a:gd name="connsiteX9" fmla="*/ 1325366 w 3105356"/>
                  <a:gd name="connsiteY9" fmla="*/ 1602769 h 1674688"/>
                  <a:gd name="connsiteX10" fmla="*/ 1356189 w 3105356"/>
                  <a:gd name="connsiteY10" fmla="*/ 1633591 h 1674688"/>
                  <a:gd name="connsiteX11" fmla="*/ 1376737 w 3105356"/>
                  <a:gd name="connsiteY11" fmla="*/ 1664414 h 1674688"/>
                  <a:gd name="connsiteX12" fmla="*/ 1407560 w 3105356"/>
                  <a:gd name="connsiteY12" fmla="*/ 1674688 h 1674688"/>
                  <a:gd name="connsiteX13" fmla="*/ 1561672 w 3105356"/>
                  <a:gd name="connsiteY13" fmla="*/ 1664414 h 1674688"/>
                  <a:gd name="connsiteX14" fmla="*/ 1654139 w 3105356"/>
                  <a:gd name="connsiteY14" fmla="*/ 1613043 h 1674688"/>
                  <a:gd name="connsiteX15" fmla="*/ 1674688 w 3105356"/>
                  <a:gd name="connsiteY15" fmla="*/ 1592494 h 1674688"/>
                  <a:gd name="connsiteX16" fmla="*/ 1705510 w 3105356"/>
                  <a:gd name="connsiteY16" fmla="*/ 1571946 h 1674688"/>
                  <a:gd name="connsiteX17" fmla="*/ 1736333 w 3105356"/>
                  <a:gd name="connsiteY17" fmla="*/ 1530849 h 1674688"/>
                  <a:gd name="connsiteX18" fmla="*/ 1808252 w 3105356"/>
                  <a:gd name="connsiteY18" fmla="*/ 1469205 h 1674688"/>
                  <a:gd name="connsiteX19" fmla="*/ 1839074 w 3105356"/>
                  <a:gd name="connsiteY19" fmla="*/ 1428108 h 1674688"/>
                  <a:gd name="connsiteX20" fmla="*/ 1931542 w 3105356"/>
                  <a:gd name="connsiteY20" fmla="*/ 1345915 h 1674688"/>
                  <a:gd name="connsiteX21" fmla="*/ 2034283 w 3105356"/>
                  <a:gd name="connsiteY21" fmla="*/ 1222625 h 1674688"/>
                  <a:gd name="connsiteX22" fmla="*/ 2095928 w 3105356"/>
                  <a:gd name="connsiteY22" fmla="*/ 1119883 h 1674688"/>
                  <a:gd name="connsiteX23" fmla="*/ 2126751 w 3105356"/>
                  <a:gd name="connsiteY23" fmla="*/ 1068512 h 1674688"/>
                  <a:gd name="connsiteX24" fmla="*/ 2167847 w 3105356"/>
                  <a:gd name="connsiteY24" fmla="*/ 1006867 h 1674688"/>
                  <a:gd name="connsiteX25" fmla="*/ 2198670 w 3105356"/>
                  <a:gd name="connsiteY25" fmla="*/ 945222 h 1674688"/>
                  <a:gd name="connsiteX26" fmla="*/ 2239766 w 3105356"/>
                  <a:gd name="connsiteY26" fmla="*/ 904126 h 1674688"/>
                  <a:gd name="connsiteX27" fmla="*/ 2332234 w 3105356"/>
                  <a:gd name="connsiteY27" fmla="*/ 801384 h 1674688"/>
                  <a:gd name="connsiteX28" fmla="*/ 2373330 w 3105356"/>
                  <a:gd name="connsiteY28" fmla="*/ 770562 h 1674688"/>
                  <a:gd name="connsiteX29" fmla="*/ 2404153 w 3105356"/>
                  <a:gd name="connsiteY29" fmla="*/ 739739 h 1674688"/>
                  <a:gd name="connsiteX30" fmla="*/ 2547991 w 3105356"/>
                  <a:gd name="connsiteY30" fmla="*/ 667820 h 1674688"/>
                  <a:gd name="connsiteX31" fmla="*/ 2609636 w 3105356"/>
                  <a:gd name="connsiteY31" fmla="*/ 626724 h 1674688"/>
                  <a:gd name="connsiteX32" fmla="*/ 2671281 w 3105356"/>
                  <a:gd name="connsiteY32" fmla="*/ 595901 h 1674688"/>
                  <a:gd name="connsiteX33" fmla="*/ 2732926 w 3105356"/>
                  <a:gd name="connsiteY33" fmla="*/ 544530 h 1674688"/>
                  <a:gd name="connsiteX34" fmla="*/ 2804845 w 3105356"/>
                  <a:gd name="connsiteY34" fmla="*/ 472611 h 1674688"/>
                  <a:gd name="connsiteX35" fmla="*/ 2856216 w 3105356"/>
                  <a:gd name="connsiteY35" fmla="*/ 441789 h 1674688"/>
                  <a:gd name="connsiteX36" fmla="*/ 2887038 w 3105356"/>
                  <a:gd name="connsiteY36" fmla="*/ 410966 h 1674688"/>
                  <a:gd name="connsiteX37" fmla="*/ 2928135 w 3105356"/>
                  <a:gd name="connsiteY37" fmla="*/ 380144 h 1674688"/>
                  <a:gd name="connsiteX38" fmla="*/ 3010328 w 3105356"/>
                  <a:gd name="connsiteY38" fmla="*/ 287676 h 1674688"/>
                  <a:gd name="connsiteX39" fmla="*/ 3061699 w 3105356"/>
                  <a:gd name="connsiteY39" fmla="*/ 205483 h 1674688"/>
                  <a:gd name="connsiteX40" fmla="*/ 3082247 w 3105356"/>
                  <a:gd name="connsiteY40" fmla="*/ 174661 h 1674688"/>
                  <a:gd name="connsiteX41" fmla="*/ 3092521 w 3105356"/>
                  <a:gd name="connsiteY41" fmla="*/ 133564 h 1674688"/>
                  <a:gd name="connsiteX42" fmla="*/ 3102796 w 3105356"/>
                  <a:gd name="connsiteY42" fmla="*/ 102742 h 1674688"/>
                  <a:gd name="connsiteX43" fmla="*/ 3102796 w 3105356"/>
                  <a:gd name="connsiteY43" fmla="*/ 10274 h 1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05356" h="1674688">
                    <a:moveTo>
                      <a:pt x="0" y="0"/>
                    </a:moveTo>
                    <a:cubicBezTo>
                      <a:pt x="60286" y="60286"/>
                      <a:pt x="61701" y="57981"/>
                      <a:pt x="113016" y="123290"/>
                    </a:cubicBezTo>
                    <a:cubicBezTo>
                      <a:pt x="134175" y="150219"/>
                      <a:pt x="152923" y="179019"/>
                      <a:pt x="174661" y="205483"/>
                    </a:cubicBezTo>
                    <a:cubicBezTo>
                      <a:pt x="387674" y="464803"/>
                      <a:pt x="293277" y="332816"/>
                      <a:pt x="452063" y="544530"/>
                    </a:cubicBezTo>
                    <a:cubicBezTo>
                      <a:pt x="480012" y="581795"/>
                      <a:pt x="509437" y="618127"/>
                      <a:pt x="534256" y="657546"/>
                    </a:cubicBezTo>
                    <a:cubicBezTo>
                      <a:pt x="601715" y="764687"/>
                      <a:pt x="714142" y="952190"/>
                      <a:pt x="801384" y="1068512"/>
                    </a:cubicBezTo>
                    <a:cubicBezTo>
                      <a:pt x="875433" y="1167244"/>
                      <a:pt x="1026190" y="1332267"/>
                      <a:pt x="1099335" y="1397285"/>
                    </a:cubicBezTo>
                    <a:cubicBezTo>
                      <a:pt x="1130157" y="1424683"/>
                      <a:pt x="1161772" y="1451215"/>
                      <a:pt x="1191802" y="1479479"/>
                    </a:cubicBezTo>
                    <a:cubicBezTo>
                      <a:pt x="1220017" y="1506034"/>
                      <a:pt x="1245525" y="1535391"/>
                      <a:pt x="1273996" y="1561672"/>
                    </a:cubicBezTo>
                    <a:cubicBezTo>
                      <a:pt x="1290109" y="1576546"/>
                      <a:pt x="1308863" y="1588329"/>
                      <a:pt x="1325366" y="1602769"/>
                    </a:cubicBezTo>
                    <a:cubicBezTo>
                      <a:pt x="1336301" y="1612337"/>
                      <a:pt x="1346887" y="1622429"/>
                      <a:pt x="1356189" y="1633591"/>
                    </a:cubicBezTo>
                    <a:cubicBezTo>
                      <a:pt x="1364094" y="1643077"/>
                      <a:pt x="1367095" y="1656700"/>
                      <a:pt x="1376737" y="1664414"/>
                    </a:cubicBezTo>
                    <a:cubicBezTo>
                      <a:pt x="1385194" y="1671180"/>
                      <a:pt x="1397286" y="1671263"/>
                      <a:pt x="1407560" y="1674688"/>
                    </a:cubicBezTo>
                    <a:cubicBezTo>
                      <a:pt x="1458931" y="1671263"/>
                      <a:pt x="1510502" y="1670100"/>
                      <a:pt x="1561672" y="1664414"/>
                    </a:cubicBezTo>
                    <a:cubicBezTo>
                      <a:pt x="1590740" y="1661184"/>
                      <a:pt x="1640909" y="1626273"/>
                      <a:pt x="1654139" y="1613043"/>
                    </a:cubicBezTo>
                    <a:cubicBezTo>
                      <a:pt x="1660989" y="1606193"/>
                      <a:pt x="1667124" y="1598545"/>
                      <a:pt x="1674688" y="1592494"/>
                    </a:cubicBezTo>
                    <a:cubicBezTo>
                      <a:pt x="1684330" y="1584780"/>
                      <a:pt x="1696779" y="1580677"/>
                      <a:pt x="1705510" y="1571946"/>
                    </a:cubicBezTo>
                    <a:cubicBezTo>
                      <a:pt x="1717618" y="1559838"/>
                      <a:pt x="1725057" y="1543736"/>
                      <a:pt x="1736333" y="1530849"/>
                    </a:cubicBezTo>
                    <a:cubicBezTo>
                      <a:pt x="1771213" y="1490986"/>
                      <a:pt x="1770837" y="1494148"/>
                      <a:pt x="1808252" y="1469205"/>
                    </a:cubicBezTo>
                    <a:cubicBezTo>
                      <a:pt x="1818526" y="1455506"/>
                      <a:pt x="1827930" y="1441109"/>
                      <a:pt x="1839074" y="1428108"/>
                    </a:cubicBezTo>
                    <a:cubicBezTo>
                      <a:pt x="1896242" y="1361412"/>
                      <a:pt x="1845055" y="1437807"/>
                      <a:pt x="1931542" y="1345915"/>
                    </a:cubicBezTo>
                    <a:cubicBezTo>
                      <a:pt x="1968206" y="1306959"/>
                      <a:pt x="2006760" y="1268497"/>
                      <a:pt x="2034283" y="1222625"/>
                    </a:cubicBezTo>
                    <a:lnTo>
                      <a:pt x="2095928" y="1119883"/>
                    </a:lnTo>
                    <a:cubicBezTo>
                      <a:pt x="2106202" y="1102759"/>
                      <a:pt x="2116030" y="1085360"/>
                      <a:pt x="2126751" y="1068512"/>
                    </a:cubicBezTo>
                    <a:cubicBezTo>
                      <a:pt x="2140010" y="1047677"/>
                      <a:pt x="2156803" y="1028956"/>
                      <a:pt x="2167847" y="1006867"/>
                    </a:cubicBezTo>
                    <a:cubicBezTo>
                      <a:pt x="2178121" y="986319"/>
                      <a:pt x="2185495" y="964043"/>
                      <a:pt x="2198670" y="945222"/>
                    </a:cubicBezTo>
                    <a:cubicBezTo>
                      <a:pt x="2209780" y="929351"/>
                      <a:pt x="2226895" y="918605"/>
                      <a:pt x="2239766" y="904126"/>
                    </a:cubicBezTo>
                    <a:cubicBezTo>
                      <a:pt x="2297258" y="839448"/>
                      <a:pt x="2263958" y="862074"/>
                      <a:pt x="2332234" y="801384"/>
                    </a:cubicBezTo>
                    <a:cubicBezTo>
                      <a:pt x="2345032" y="790008"/>
                      <a:pt x="2360329" y="781706"/>
                      <a:pt x="2373330" y="770562"/>
                    </a:cubicBezTo>
                    <a:cubicBezTo>
                      <a:pt x="2384362" y="761106"/>
                      <a:pt x="2391629" y="747106"/>
                      <a:pt x="2404153" y="739739"/>
                    </a:cubicBezTo>
                    <a:cubicBezTo>
                      <a:pt x="2450357" y="712560"/>
                      <a:pt x="2503389" y="697555"/>
                      <a:pt x="2547991" y="667820"/>
                    </a:cubicBezTo>
                    <a:cubicBezTo>
                      <a:pt x="2568539" y="654121"/>
                      <a:pt x="2588304" y="639168"/>
                      <a:pt x="2609636" y="626724"/>
                    </a:cubicBezTo>
                    <a:cubicBezTo>
                      <a:pt x="2629480" y="615148"/>
                      <a:pt x="2652166" y="608645"/>
                      <a:pt x="2671281" y="595901"/>
                    </a:cubicBezTo>
                    <a:cubicBezTo>
                      <a:pt x="2693537" y="581064"/>
                      <a:pt x="2713272" y="562673"/>
                      <a:pt x="2732926" y="544530"/>
                    </a:cubicBezTo>
                    <a:cubicBezTo>
                      <a:pt x="2757838" y="521534"/>
                      <a:pt x="2775773" y="490054"/>
                      <a:pt x="2804845" y="472611"/>
                    </a:cubicBezTo>
                    <a:cubicBezTo>
                      <a:pt x="2821969" y="462337"/>
                      <a:pt x="2840241" y="453771"/>
                      <a:pt x="2856216" y="441789"/>
                    </a:cubicBezTo>
                    <a:cubicBezTo>
                      <a:pt x="2867840" y="433071"/>
                      <a:pt x="2876006" y="420422"/>
                      <a:pt x="2887038" y="410966"/>
                    </a:cubicBezTo>
                    <a:cubicBezTo>
                      <a:pt x="2900039" y="399822"/>
                      <a:pt x="2914436" y="390418"/>
                      <a:pt x="2928135" y="380144"/>
                    </a:cubicBezTo>
                    <a:cubicBezTo>
                      <a:pt x="3022503" y="222861"/>
                      <a:pt x="2885971" y="436904"/>
                      <a:pt x="3010328" y="287676"/>
                    </a:cubicBezTo>
                    <a:cubicBezTo>
                      <a:pt x="3031012" y="262856"/>
                      <a:pt x="3044353" y="232741"/>
                      <a:pt x="3061699" y="205483"/>
                    </a:cubicBezTo>
                    <a:cubicBezTo>
                      <a:pt x="3068328" y="195066"/>
                      <a:pt x="3082247" y="174661"/>
                      <a:pt x="3082247" y="174661"/>
                    </a:cubicBezTo>
                    <a:cubicBezTo>
                      <a:pt x="3085672" y="160962"/>
                      <a:pt x="3088642" y="147141"/>
                      <a:pt x="3092521" y="133564"/>
                    </a:cubicBezTo>
                    <a:cubicBezTo>
                      <a:pt x="3095496" y="123151"/>
                      <a:pt x="3101897" y="113534"/>
                      <a:pt x="3102796" y="102742"/>
                    </a:cubicBezTo>
                    <a:cubicBezTo>
                      <a:pt x="3105356" y="72026"/>
                      <a:pt x="3102796" y="41097"/>
                      <a:pt x="3102796" y="10274"/>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a:off x="4419600" y="2743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72000" y="2559978"/>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24400" y="2362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76800" y="22098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267200" y="2895600"/>
                <a:ext cx="76200" cy="3048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Oval 51"/>
            <p:cNvSpPr/>
            <p:nvPr/>
          </p:nvSpPr>
          <p:spPr>
            <a:xfrm>
              <a:off x="7162800" y="31242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nvGrpSpPr>
            <p:cNvPr id="98" name="Group 97"/>
            <p:cNvGrpSpPr/>
            <p:nvPr/>
          </p:nvGrpSpPr>
          <p:grpSpPr>
            <a:xfrm>
              <a:off x="5856790" y="1371600"/>
              <a:ext cx="2906210" cy="677119"/>
              <a:chOff x="5856790" y="1371600"/>
              <a:chExt cx="2906210" cy="677119"/>
            </a:xfrm>
          </p:grpSpPr>
          <p:sp>
            <p:nvSpPr>
              <p:cNvPr id="50" name="Oval 49"/>
              <p:cNvSpPr/>
              <p:nvPr/>
            </p:nvSpPr>
            <p:spPr>
              <a:xfrm>
                <a:off x="5867400" y="17526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1" name="Oval 50"/>
              <p:cNvSpPr/>
              <p:nvPr/>
            </p:nvSpPr>
            <p:spPr>
              <a:xfrm>
                <a:off x="8610600" y="17526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3" name="Freeform 92"/>
              <p:cNvSpPr/>
              <p:nvPr/>
            </p:nvSpPr>
            <p:spPr>
              <a:xfrm>
                <a:off x="5856790" y="1597306"/>
                <a:ext cx="2720051" cy="451413"/>
              </a:xfrm>
              <a:custGeom>
                <a:avLst/>
                <a:gdLst>
                  <a:gd name="connsiteX0" fmla="*/ 0 w 2720051"/>
                  <a:gd name="connsiteY0" fmla="*/ 0 h 451413"/>
                  <a:gd name="connsiteX1" fmla="*/ 1041721 w 2720051"/>
                  <a:gd name="connsiteY1" fmla="*/ 81023 h 451413"/>
                  <a:gd name="connsiteX2" fmla="*/ 2187615 w 2720051"/>
                  <a:gd name="connsiteY2" fmla="*/ 347241 h 451413"/>
                  <a:gd name="connsiteX3" fmla="*/ 2720051 w 2720051"/>
                  <a:gd name="connsiteY3" fmla="*/ 451413 h 451413"/>
                  <a:gd name="connsiteX4" fmla="*/ 2720051 w 2720051"/>
                  <a:gd name="connsiteY4" fmla="*/ 451413 h 45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1" h="451413">
                    <a:moveTo>
                      <a:pt x="0" y="0"/>
                    </a:moveTo>
                    <a:cubicBezTo>
                      <a:pt x="338559" y="11575"/>
                      <a:pt x="677119" y="23150"/>
                      <a:pt x="1041721" y="81023"/>
                    </a:cubicBezTo>
                    <a:cubicBezTo>
                      <a:pt x="1406324" y="138897"/>
                      <a:pt x="1907893" y="285509"/>
                      <a:pt x="2187615" y="347241"/>
                    </a:cubicBezTo>
                    <a:cubicBezTo>
                      <a:pt x="2467337" y="408973"/>
                      <a:pt x="2720051" y="451413"/>
                      <a:pt x="2720051" y="451413"/>
                    </a:cubicBezTo>
                    <a:lnTo>
                      <a:pt x="2720051" y="451413"/>
                    </a:lnTo>
                  </a:path>
                </a:pathLst>
              </a:custGeom>
              <a:ln w="349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5" name="Straight Connector 94"/>
              <p:cNvCxnSpPr/>
              <p:nvPr/>
            </p:nvCxnSpPr>
            <p:spPr>
              <a:xfrm>
                <a:off x="6248400" y="1371600"/>
                <a:ext cx="457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294120" y="1447800"/>
                <a:ext cx="36576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339840" y="1524000"/>
                <a:ext cx="274320"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107" name="Group 106"/>
          <p:cNvGrpSpPr/>
          <p:nvPr/>
        </p:nvGrpSpPr>
        <p:grpSpPr>
          <a:xfrm>
            <a:off x="7315201" y="2895600"/>
            <a:ext cx="5501813" cy="2113280"/>
            <a:chOff x="5181600" y="4191000"/>
            <a:chExt cx="3667875" cy="1981200"/>
          </a:xfrm>
        </p:grpSpPr>
        <p:sp>
          <p:nvSpPr>
            <p:cNvPr id="39" name="Freeform 38"/>
            <p:cNvSpPr/>
            <p:nvPr/>
          </p:nvSpPr>
          <p:spPr>
            <a:xfrm>
              <a:off x="5181600" y="4267200"/>
              <a:ext cx="3667875" cy="1561672"/>
            </a:xfrm>
            <a:custGeom>
              <a:avLst/>
              <a:gdLst>
                <a:gd name="connsiteX0" fmla="*/ 0 w 3667875"/>
                <a:gd name="connsiteY0" fmla="*/ 0 h 1561672"/>
                <a:gd name="connsiteX1" fmla="*/ 30823 w 3667875"/>
                <a:gd name="connsiteY1" fmla="*/ 30822 h 1561672"/>
                <a:gd name="connsiteX2" fmla="*/ 92468 w 3667875"/>
                <a:gd name="connsiteY2" fmla="*/ 71919 h 1561672"/>
                <a:gd name="connsiteX3" fmla="*/ 113016 w 3667875"/>
                <a:gd name="connsiteY3" fmla="*/ 102741 h 1561672"/>
                <a:gd name="connsiteX4" fmla="*/ 133565 w 3667875"/>
                <a:gd name="connsiteY4" fmla="*/ 123290 h 1561672"/>
                <a:gd name="connsiteX5" fmla="*/ 143839 w 3667875"/>
                <a:gd name="connsiteY5" fmla="*/ 154112 h 1561672"/>
                <a:gd name="connsiteX6" fmla="*/ 205484 w 3667875"/>
                <a:gd name="connsiteY6" fmla="*/ 267128 h 1561672"/>
                <a:gd name="connsiteX7" fmla="*/ 236306 w 3667875"/>
                <a:gd name="connsiteY7" fmla="*/ 339047 h 1561672"/>
                <a:gd name="connsiteX8" fmla="*/ 256854 w 3667875"/>
                <a:gd name="connsiteY8" fmla="*/ 400692 h 1561672"/>
                <a:gd name="connsiteX9" fmla="*/ 318499 w 3667875"/>
                <a:gd name="connsiteY9" fmla="*/ 523982 h 1561672"/>
                <a:gd name="connsiteX10" fmla="*/ 349322 w 3667875"/>
                <a:gd name="connsiteY10" fmla="*/ 595901 h 1561672"/>
                <a:gd name="connsiteX11" fmla="*/ 410967 w 3667875"/>
                <a:gd name="connsiteY11" fmla="*/ 719191 h 1561672"/>
                <a:gd name="connsiteX12" fmla="*/ 421241 w 3667875"/>
                <a:gd name="connsiteY12" fmla="*/ 750013 h 1561672"/>
                <a:gd name="connsiteX13" fmla="*/ 452063 w 3667875"/>
                <a:gd name="connsiteY13" fmla="*/ 791110 h 1561672"/>
                <a:gd name="connsiteX14" fmla="*/ 482886 w 3667875"/>
                <a:gd name="connsiteY14" fmla="*/ 842481 h 1561672"/>
                <a:gd name="connsiteX15" fmla="*/ 523983 w 3667875"/>
                <a:gd name="connsiteY15" fmla="*/ 873303 h 1561672"/>
                <a:gd name="connsiteX16" fmla="*/ 534257 w 3667875"/>
                <a:gd name="connsiteY16" fmla="*/ 904126 h 1561672"/>
                <a:gd name="connsiteX17" fmla="*/ 585627 w 3667875"/>
                <a:gd name="connsiteY17" fmla="*/ 976045 h 1561672"/>
                <a:gd name="connsiteX18" fmla="*/ 636998 w 3667875"/>
                <a:gd name="connsiteY18" fmla="*/ 1037690 h 1561672"/>
                <a:gd name="connsiteX19" fmla="*/ 647272 w 3667875"/>
                <a:gd name="connsiteY19" fmla="*/ 1068512 h 1561672"/>
                <a:gd name="connsiteX20" fmla="*/ 698643 w 3667875"/>
                <a:gd name="connsiteY20" fmla="*/ 1109609 h 1561672"/>
                <a:gd name="connsiteX21" fmla="*/ 719191 w 3667875"/>
                <a:gd name="connsiteY21" fmla="*/ 1140431 h 1561672"/>
                <a:gd name="connsiteX22" fmla="*/ 780836 w 3667875"/>
                <a:gd name="connsiteY22" fmla="*/ 1181528 h 1561672"/>
                <a:gd name="connsiteX23" fmla="*/ 832207 w 3667875"/>
                <a:gd name="connsiteY23" fmla="*/ 1232899 h 1561672"/>
                <a:gd name="connsiteX24" fmla="*/ 883578 w 3667875"/>
                <a:gd name="connsiteY24" fmla="*/ 1263721 h 1561672"/>
                <a:gd name="connsiteX25" fmla="*/ 945223 w 3667875"/>
                <a:gd name="connsiteY25" fmla="*/ 1315092 h 1561672"/>
                <a:gd name="connsiteX26" fmla="*/ 976045 w 3667875"/>
                <a:gd name="connsiteY26" fmla="*/ 1325366 h 1561672"/>
                <a:gd name="connsiteX27" fmla="*/ 1047965 w 3667875"/>
                <a:gd name="connsiteY27" fmla="*/ 1387011 h 1561672"/>
                <a:gd name="connsiteX28" fmla="*/ 1089061 w 3667875"/>
                <a:gd name="connsiteY28" fmla="*/ 1397285 h 1561672"/>
                <a:gd name="connsiteX29" fmla="*/ 1191803 w 3667875"/>
                <a:gd name="connsiteY29" fmla="*/ 1428108 h 1561672"/>
                <a:gd name="connsiteX30" fmla="*/ 1273996 w 3667875"/>
                <a:gd name="connsiteY30" fmla="*/ 1438382 h 1561672"/>
                <a:gd name="connsiteX31" fmla="*/ 1304818 w 3667875"/>
                <a:gd name="connsiteY31" fmla="*/ 1448656 h 1561672"/>
                <a:gd name="connsiteX32" fmla="*/ 1366463 w 3667875"/>
                <a:gd name="connsiteY32" fmla="*/ 1458930 h 1561672"/>
                <a:gd name="connsiteX33" fmla="*/ 1417834 w 3667875"/>
                <a:gd name="connsiteY33" fmla="*/ 1500027 h 1561672"/>
                <a:gd name="connsiteX34" fmla="*/ 1880171 w 3667875"/>
                <a:gd name="connsiteY34" fmla="*/ 1510301 h 1561672"/>
                <a:gd name="connsiteX35" fmla="*/ 1972639 w 3667875"/>
                <a:gd name="connsiteY35" fmla="*/ 1520575 h 1561672"/>
                <a:gd name="connsiteX36" fmla="*/ 2054832 w 3667875"/>
                <a:gd name="connsiteY36" fmla="*/ 1541123 h 1561672"/>
                <a:gd name="connsiteX37" fmla="*/ 2178122 w 3667875"/>
                <a:gd name="connsiteY37" fmla="*/ 1561672 h 1561672"/>
                <a:gd name="connsiteX38" fmla="*/ 2465798 w 3667875"/>
                <a:gd name="connsiteY38" fmla="*/ 1551398 h 1561672"/>
                <a:gd name="connsiteX39" fmla="*/ 2568540 w 3667875"/>
                <a:gd name="connsiteY39" fmla="*/ 1520575 h 1561672"/>
                <a:gd name="connsiteX40" fmla="*/ 2599362 w 3667875"/>
                <a:gd name="connsiteY40" fmla="*/ 1510301 h 1561672"/>
                <a:gd name="connsiteX41" fmla="*/ 2619911 w 3667875"/>
                <a:gd name="connsiteY41" fmla="*/ 1489753 h 1561672"/>
                <a:gd name="connsiteX42" fmla="*/ 2650733 w 3667875"/>
                <a:gd name="connsiteY42" fmla="*/ 1479478 h 1561672"/>
                <a:gd name="connsiteX43" fmla="*/ 2681556 w 3667875"/>
                <a:gd name="connsiteY43" fmla="*/ 1458930 h 1561672"/>
                <a:gd name="connsiteX44" fmla="*/ 2722652 w 3667875"/>
                <a:gd name="connsiteY44" fmla="*/ 1438382 h 1561672"/>
                <a:gd name="connsiteX45" fmla="*/ 2753475 w 3667875"/>
                <a:gd name="connsiteY45" fmla="*/ 1407559 h 1561672"/>
                <a:gd name="connsiteX46" fmla="*/ 2784297 w 3667875"/>
                <a:gd name="connsiteY46" fmla="*/ 1387011 h 1561672"/>
                <a:gd name="connsiteX47" fmla="*/ 2845942 w 3667875"/>
                <a:gd name="connsiteY47" fmla="*/ 1335640 h 1561672"/>
                <a:gd name="connsiteX48" fmla="*/ 2876765 w 3667875"/>
                <a:gd name="connsiteY48" fmla="*/ 1294544 h 1561672"/>
                <a:gd name="connsiteX49" fmla="*/ 2907587 w 3667875"/>
                <a:gd name="connsiteY49" fmla="*/ 1273995 h 1561672"/>
                <a:gd name="connsiteX50" fmla="*/ 2979506 w 3667875"/>
                <a:gd name="connsiteY50" fmla="*/ 1212350 h 1561672"/>
                <a:gd name="connsiteX51" fmla="*/ 2989780 w 3667875"/>
                <a:gd name="connsiteY51" fmla="*/ 1150705 h 1561672"/>
                <a:gd name="connsiteX52" fmla="*/ 3010329 w 3667875"/>
                <a:gd name="connsiteY52" fmla="*/ 1130157 h 1561672"/>
                <a:gd name="connsiteX53" fmla="*/ 3030877 w 3667875"/>
                <a:gd name="connsiteY53" fmla="*/ 1099335 h 1561672"/>
                <a:gd name="connsiteX54" fmla="*/ 3051425 w 3667875"/>
                <a:gd name="connsiteY54" fmla="*/ 1078786 h 1561672"/>
                <a:gd name="connsiteX55" fmla="*/ 3102796 w 3667875"/>
                <a:gd name="connsiteY55" fmla="*/ 986319 h 1561672"/>
                <a:gd name="connsiteX56" fmla="*/ 3226086 w 3667875"/>
                <a:gd name="connsiteY56" fmla="*/ 863029 h 1561672"/>
                <a:gd name="connsiteX57" fmla="*/ 3308279 w 3667875"/>
                <a:gd name="connsiteY57" fmla="*/ 729465 h 1561672"/>
                <a:gd name="connsiteX58" fmla="*/ 3359650 w 3667875"/>
                <a:gd name="connsiteY58" fmla="*/ 688368 h 1561672"/>
                <a:gd name="connsiteX59" fmla="*/ 3380198 w 3667875"/>
                <a:gd name="connsiteY59" fmla="*/ 647272 h 1561672"/>
                <a:gd name="connsiteX60" fmla="*/ 3441843 w 3667875"/>
                <a:gd name="connsiteY60" fmla="*/ 554804 h 1561672"/>
                <a:gd name="connsiteX61" fmla="*/ 3524036 w 3667875"/>
                <a:gd name="connsiteY61" fmla="*/ 431514 h 1561672"/>
                <a:gd name="connsiteX62" fmla="*/ 3544585 w 3667875"/>
                <a:gd name="connsiteY62" fmla="*/ 410966 h 1561672"/>
                <a:gd name="connsiteX63" fmla="*/ 3554859 w 3667875"/>
                <a:gd name="connsiteY63" fmla="*/ 380144 h 1561672"/>
                <a:gd name="connsiteX64" fmla="*/ 3595956 w 3667875"/>
                <a:gd name="connsiteY64" fmla="*/ 318499 h 1561672"/>
                <a:gd name="connsiteX65" fmla="*/ 3637052 w 3667875"/>
                <a:gd name="connsiteY65" fmla="*/ 236305 h 1561672"/>
                <a:gd name="connsiteX66" fmla="*/ 3647326 w 3667875"/>
                <a:gd name="connsiteY66" fmla="*/ 205483 h 1561672"/>
                <a:gd name="connsiteX67" fmla="*/ 3667875 w 3667875"/>
                <a:gd name="connsiteY67" fmla="*/ 184935 h 1561672"/>
                <a:gd name="connsiteX0" fmla="*/ 0 w 3667875"/>
                <a:gd name="connsiteY0" fmla="*/ 0 h 1561672"/>
                <a:gd name="connsiteX1" fmla="*/ 30823 w 3667875"/>
                <a:gd name="connsiteY1" fmla="*/ 30822 h 1561672"/>
                <a:gd name="connsiteX2" fmla="*/ 92468 w 3667875"/>
                <a:gd name="connsiteY2" fmla="*/ 71919 h 1561672"/>
                <a:gd name="connsiteX3" fmla="*/ 113016 w 3667875"/>
                <a:gd name="connsiteY3" fmla="*/ 102741 h 1561672"/>
                <a:gd name="connsiteX4" fmla="*/ 133565 w 3667875"/>
                <a:gd name="connsiteY4" fmla="*/ 123290 h 1561672"/>
                <a:gd name="connsiteX5" fmla="*/ 143839 w 3667875"/>
                <a:gd name="connsiteY5" fmla="*/ 154112 h 1561672"/>
                <a:gd name="connsiteX6" fmla="*/ 205484 w 3667875"/>
                <a:gd name="connsiteY6" fmla="*/ 267128 h 1561672"/>
                <a:gd name="connsiteX7" fmla="*/ 236306 w 3667875"/>
                <a:gd name="connsiteY7" fmla="*/ 339047 h 1561672"/>
                <a:gd name="connsiteX8" fmla="*/ 256854 w 3667875"/>
                <a:gd name="connsiteY8" fmla="*/ 400692 h 1561672"/>
                <a:gd name="connsiteX9" fmla="*/ 318499 w 3667875"/>
                <a:gd name="connsiteY9" fmla="*/ 523982 h 1561672"/>
                <a:gd name="connsiteX10" fmla="*/ 349322 w 3667875"/>
                <a:gd name="connsiteY10" fmla="*/ 595901 h 1561672"/>
                <a:gd name="connsiteX11" fmla="*/ 410967 w 3667875"/>
                <a:gd name="connsiteY11" fmla="*/ 719191 h 1561672"/>
                <a:gd name="connsiteX12" fmla="*/ 421241 w 3667875"/>
                <a:gd name="connsiteY12" fmla="*/ 750013 h 1561672"/>
                <a:gd name="connsiteX13" fmla="*/ 452063 w 3667875"/>
                <a:gd name="connsiteY13" fmla="*/ 791110 h 1561672"/>
                <a:gd name="connsiteX14" fmla="*/ 482886 w 3667875"/>
                <a:gd name="connsiteY14" fmla="*/ 842481 h 1561672"/>
                <a:gd name="connsiteX15" fmla="*/ 523983 w 3667875"/>
                <a:gd name="connsiteY15" fmla="*/ 873303 h 1561672"/>
                <a:gd name="connsiteX16" fmla="*/ 534257 w 3667875"/>
                <a:gd name="connsiteY16" fmla="*/ 904126 h 1561672"/>
                <a:gd name="connsiteX17" fmla="*/ 585627 w 3667875"/>
                <a:gd name="connsiteY17" fmla="*/ 976045 h 1561672"/>
                <a:gd name="connsiteX18" fmla="*/ 636998 w 3667875"/>
                <a:gd name="connsiteY18" fmla="*/ 1037690 h 1561672"/>
                <a:gd name="connsiteX19" fmla="*/ 647272 w 3667875"/>
                <a:gd name="connsiteY19" fmla="*/ 1068512 h 1561672"/>
                <a:gd name="connsiteX20" fmla="*/ 698643 w 3667875"/>
                <a:gd name="connsiteY20" fmla="*/ 1109609 h 1561672"/>
                <a:gd name="connsiteX21" fmla="*/ 719191 w 3667875"/>
                <a:gd name="connsiteY21" fmla="*/ 1140431 h 1561672"/>
                <a:gd name="connsiteX22" fmla="*/ 780836 w 3667875"/>
                <a:gd name="connsiteY22" fmla="*/ 1181528 h 1561672"/>
                <a:gd name="connsiteX23" fmla="*/ 832207 w 3667875"/>
                <a:gd name="connsiteY23" fmla="*/ 1232899 h 1561672"/>
                <a:gd name="connsiteX24" fmla="*/ 883578 w 3667875"/>
                <a:gd name="connsiteY24" fmla="*/ 1263721 h 1561672"/>
                <a:gd name="connsiteX25" fmla="*/ 945223 w 3667875"/>
                <a:gd name="connsiteY25" fmla="*/ 1315092 h 1561672"/>
                <a:gd name="connsiteX26" fmla="*/ 976045 w 3667875"/>
                <a:gd name="connsiteY26" fmla="*/ 1325366 h 1561672"/>
                <a:gd name="connsiteX27" fmla="*/ 1047965 w 3667875"/>
                <a:gd name="connsiteY27" fmla="*/ 1387011 h 1561672"/>
                <a:gd name="connsiteX28" fmla="*/ 1089061 w 3667875"/>
                <a:gd name="connsiteY28" fmla="*/ 1397285 h 1561672"/>
                <a:gd name="connsiteX29" fmla="*/ 1191803 w 3667875"/>
                <a:gd name="connsiteY29" fmla="*/ 1428108 h 1561672"/>
                <a:gd name="connsiteX30" fmla="*/ 1273996 w 3667875"/>
                <a:gd name="connsiteY30" fmla="*/ 1438382 h 1561672"/>
                <a:gd name="connsiteX31" fmla="*/ 1304818 w 3667875"/>
                <a:gd name="connsiteY31" fmla="*/ 1448656 h 1561672"/>
                <a:gd name="connsiteX32" fmla="*/ 1366463 w 3667875"/>
                <a:gd name="connsiteY32" fmla="*/ 1458930 h 1561672"/>
                <a:gd name="connsiteX33" fmla="*/ 1535987 w 3667875"/>
                <a:gd name="connsiteY33" fmla="*/ 1491465 h 1561672"/>
                <a:gd name="connsiteX34" fmla="*/ 1880171 w 3667875"/>
                <a:gd name="connsiteY34" fmla="*/ 1510301 h 1561672"/>
                <a:gd name="connsiteX35" fmla="*/ 1972639 w 3667875"/>
                <a:gd name="connsiteY35" fmla="*/ 1520575 h 1561672"/>
                <a:gd name="connsiteX36" fmla="*/ 2054832 w 3667875"/>
                <a:gd name="connsiteY36" fmla="*/ 1541123 h 1561672"/>
                <a:gd name="connsiteX37" fmla="*/ 2178122 w 3667875"/>
                <a:gd name="connsiteY37" fmla="*/ 1561672 h 1561672"/>
                <a:gd name="connsiteX38" fmla="*/ 2465798 w 3667875"/>
                <a:gd name="connsiteY38" fmla="*/ 1551398 h 1561672"/>
                <a:gd name="connsiteX39" fmla="*/ 2568540 w 3667875"/>
                <a:gd name="connsiteY39" fmla="*/ 1520575 h 1561672"/>
                <a:gd name="connsiteX40" fmla="*/ 2599362 w 3667875"/>
                <a:gd name="connsiteY40" fmla="*/ 1510301 h 1561672"/>
                <a:gd name="connsiteX41" fmla="*/ 2619911 w 3667875"/>
                <a:gd name="connsiteY41" fmla="*/ 1489753 h 1561672"/>
                <a:gd name="connsiteX42" fmla="*/ 2650733 w 3667875"/>
                <a:gd name="connsiteY42" fmla="*/ 1479478 h 1561672"/>
                <a:gd name="connsiteX43" fmla="*/ 2681556 w 3667875"/>
                <a:gd name="connsiteY43" fmla="*/ 1458930 h 1561672"/>
                <a:gd name="connsiteX44" fmla="*/ 2722652 w 3667875"/>
                <a:gd name="connsiteY44" fmla="*/ 1438382 h 1561672"/>
                <a:gd name="connsiteX45" fmla="*/ 2753475 w 3667875"/>
                <a:gd name="connsiteY45" fmla="*/ 1407559 h 1561672"/>
                <a:gd name="connsiteX46" fmla="*/ 2784297 w 3667875"/>
                <a:gd name="connsiteY46" fmla="*/ 1387011 h 1561672"/>
                <a:gd name="connsiteX47" fmla="*/ 2845942 w 3667875"/>
                <a:gd name="connsiteY47" fmla="*/ 1335640 h 1561672"/>
                <a:gd name="connsiteX48" fmla="*/ 2876765 w 3667875"/>
                <a:gd name="connsiteY48" fmla="*/ 1294544 h 1561672"/>
                <a:gd name="connsiteX49" fmla="*/ 2907587 w 3667875"/>
                <a:gd name="connsiteY49" fmla="*/ 1273995 h 1561672"/>
                <a:gd name="connsiteX50" fmla="*/ 2979506 w 3667875"/>
                <a:gd name="connsiteY50" fmla="*/ 1212350 h 1561672"/>
                <a:gd name="connsiteX51" fmla="*/ 2989780 w 3667875"/>
                <a:gd name="connsiteY51" fmla="*/ 1150705 h 1561672"/>
                <a:gd name="connsiteX52" fmla="*/ 3010329 w 3667875"/>
                <a:gd name="connsiteY52" fmla="*/ 1130157 h 1561672"/>
                <a:gd name="connsiteX53" fmla="*/ 3030877 w 3667875"/>
                <a:gd name="connsiteY53" fmla="*/ 1099335 h 1561672"/>
                <a:gd name="connsiteX54" fmla="*/ 3051425 w 3667875"/>
                <a:gd name="connsiteY54" fmla="*/ 1078786 h 1561672"/>
                <a:gd name="connsiteX55" fmla="*/ 3102796 w 3667875"/>
                <a:gd name="connsiteY55" fmla="*/ 986319 h 1561672"/>
                <a:gd name="connsiteX56" fmla="*/ 3226086 w 3667875"/>
                <a:gd name="connsiteY56" fmla="*/ 863029 h 1561672"/>
                <a:gd name="connsiteX57" fmla="*/ 3308279 w 3667875"/>
                <a:gd name="connsiteY57" fmla="*/ 729465 h 1561672"/>
                <a:gd name="connsiteX58" fmla="*/ 3359650 w 3667875"/>
                <a:gd name="connsiteY58" fmla="*/ 688368 h 1561672"/>
                <a:gd name="connsiteX59" fmla="*/ 3380198 w 3667875"/>
                <a:gd name="connsiteY59" fmla="*/ 647272 h 1561672"/>
                <a:gd name="connsiteX60" fmla="*/ 3441843 w 3667875"/>
                <a:gd name="connsiteY60" fmla="*/ 554804 h 1561672"/>
                <a:gd name="connsiteX61" fmla="*/ 3524036 w 3667875"/>
                <a:gd name="connsiteY61" fmla="*/ 431514 h 1561672"/>
                <a:gd name="connsiteX62" fmla="*/ 3544585 w 3667875"/>
                <a:gd name="connsiteY62" fmla="*/ 410966 h 1561672"/>
                <a:gd name="connsiteX63" fmla="*/ 3554859 w 3667875"/>
                <a:gd name="connsiteY63" fmla="*/ 380144 h 1561672"/>
                <a:gd name="connsiteX64" fmla="*/ 3595956 w 3667875"/>
                <a:gd name="connsiteY64" fmla="*/ 318499 h 1561672"/>
                <a:gd name="connsiteX65" fmla="*/ 3637052 w 3667875"/>
                <a:gd name="connsiteY65" fmla="*/ 236305 h 1561672"/>
                <a:gd name="connsiteX66" fmla="*/ 3647326 w 3667875"/>
                <a:gd name="connsiteY66" fmla="*/ 205483 h 1561672"/>
                <a:gd name="connsiteX67" fmla="*/ 3667875 w 3667875"/>
                <a:gd name="connsiteY67" fmla="*/ 184935 h 156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667875" h="1561672">
                  <a:moveTo>
                    <a:pt x="0" y="0"/>
                  </a:moveTo>
                  <a:cubicBezTo>
                    <a:pt x="10274" y="10274"/>
                    <a:pt x="19354" y="21902"/>
                    <a:pt x="30823" y="30822"/>
                  </a:cubicBezTo>
                  <a:cubicBezTo>
                    <a:pt x="50317" y="45984"/>
                    <a:pt x="92468" y="71919"/>
                    <a:pt x="92468" y="71919"/>
                  </a:cubicBezTo>
                  <a:cubicBezTo>
                    <a:pt x="99317" y="82193"/>
                    <a:pt x="105302" y="93099"/>
                    <a:pt x="113016" y="102741"/>
                  </a:cubicBezTo>
                  <a:cubicBezTo>
                    <a:pt x="119067" y="110305"/>
                    <a:pt x="128581" y="114984"/>
                    <a:pt x="133565" y="123290"/>
                  </a:cubicBezTo>
                  <a:cubicBezTo>
                    <a:pt x="139137" y="132576"/>
                    <a:pt x="138996" y="144426"/>
                    <a:pt x="143839" y="154112"/>
                  </a:cubicBezTo>
                  <a:cubicBezTo>
                    <a:pt x="181353" y="229142"/>
                    <a:pt x="158926" y="127453"/>
                    <a:pt x="205484" y="267128"/>
                  </a:cubicBezTo>
                  <a:cubicBezTo>
                    <a:pt x="238557" y="366347"/>
                    <a:pt x="185521" y="212083"/>
                    <a:pt x="236306" y="339047"/>
                  </a:cubicBezTo>
                  <a:cubicBezTo>
                    <a:pt x="244350" y="359158"/>
                    <a:pt x="248057" y="380899"/>
                    <a:pt x="256854" y="400692"/>
                  </a:cubicBezTo>
                  <a:cubicBezTo>
                    <a:pt x="275515" y="442679"/>
                    <a:pt x="300399" y="481750"/>
                    <a:pt x="318499" y="523982"/>
                  </a:cubicBezTo>
                  <a:cubicBezTo>
                    <a:pt x="328773" y="547955"/>
                    <a:pt x="338157" y="572330"/>
                    <a:pt x="349322" y="595901"/>
                  </a:cubicBezTo>
                  <a:cubicBezTo>
                    <a:pt x="368992" y="637425"/>
                    <a:pt x="396437" y="675601"/>
                    <a:pt x="410967" y="719191"/>
                  </a:cubicBezTo>
                  <a:cubicBezTo>
                    <a:pt x="414392" y="729465"/>
                    <a:pt x="415868" y="740610"/>
                    <a:pt x="421241" y="750013"/>
                  </a:cubicBezTo>
                  <a:cubicBezTo>
                    <a:pt x="429737" y="764880"/>
                    <a:pt x="442565" y="776862"/>
                    <a:pt x="452063" y="791110"/>
                  </a:cubicBezTo>
                  <a:cubicBezTo>
                    <a:pt x="463140" y="807726"/>
                    <a:pt x="469736" y="827453"/>
                    <a:pt x="482886" y="842481"/>
                  </a:cubicBezTo>
                  <a:cubicBezTo>
                    <a:pt x="494162" y="855368"/>
                    <a:pt x="510284" y="863029"/>
                    <a:pt x="523983" y="873303"/>
                  </a:cubicBezTo>
                  <a:cubicBezTo>
                    <a:pt x="527408" y="883577"/>
                    <a:pt x="529414" y="894439"/>
                    <a:pt x="534257" y="904126"/>
                  </a:cubicBezTo>
                  <a:cubicBezTo>
                    <a:pt x="545121" y="925854"/>
                    <a:pt x="573999" y="957440"/>
                    <a:pt x="585627" y="976045"/>
                  </a:cubicBezTo>
                  <a:cubicBezTo>
                    <a:pt x="622870" y="1035633"/>
                    <a:pt x="584426" y="1002640"/>
                    <a:pt x="636998" y="1037690"/>
                  </a:cubicBezTo>
                  <a:cubicBezTo>
                    <a:pt x="640423" y="1047964"/>
                    <a:pt x="641700" y="1059226"/>
                    <a:pt x="647272" y="1068512"/>
                  </a:cubicBezTo>
                  <a:cubicBezTo>
                    <a:pt x="657032" y="1084779"/>
                    <a:pt x="684643" y="1100276"/>
                    <a:pt x="698643" y="1109609"/>
                  </a:cubicBezTo>
                  <a:cubicBezTo>
                    <a:pt x="705492" y="1119883"/>
                    <a:pt x="709898" y="1132300"/>
                    <a:pt x="719191" y="1140431"/>
                  </a:cubicBezTo>
                  <a:cubicBezTo>
                    <a:pt x="737777" y="1156694"/>
                    <a:pt x="780836" y="1181528"/>
                    <a:pt x="780836" y="1181528"/>
                  </a:cubicBezTo>
                  <a:cubicBezTo>
                    <a:pt x="816062" y="1234364"/>
                    <a:pt x="783284" y="1193760"/>
                    <a:pt x="832207" y="1232899"/>
                  </a:cubicBezTo>
                  <a:cubicBezTo>
                    <a:pt x="872499" y="1265133"/>
                    <a:pt x="830055" y="1245880"/>
                    <a:pt x="883578" y="1263721"/>
                  </a:cubicBezTo>
                  <a:cubicBezTo>
                    <a:pt x="906302" y="1286446"/>
                    <a:pt x="916612" y="1300787"/>
                    <a:pt x="945223" y="1315092"/>
                  </a:cubicBezTo>
                  <a:cubicBezTo>
                    <a:pt x="954909" y="1319935"/>
                    <a:pt x="965771" y="1321941"/>
                    <a:pt x="976045" y="1325366"/>
                  </a:cubicBezTo>
                  <a:cubicBezTo>
                    <a:pt x="995188" y="1344509"/>
                    <a:pt x="1020580" y="1375275"/>
                    <a:pt x="1047965" y="1387011"/>
                  </a:cubicBezTo>
                  <a:cubicBezTo>
                    <a:pt x="1060944" y="1392573"/>
                    <a:pt x="1075536" y="1393227"/>
                    <a:pt x="1089061" y="1397285"/>
                  </a:cubicBezTo>
                  <a:cubicBezTo>
                    <a:pt x="1123324" y="1407564"/>
                    <a:pt x="1156277" y="1422187"/>
                    <a:pt x="1191803" y="1428108"/>
                  </a:cubicBezTo>
                  <a:cubicBezTo>
                    <a:pt x="1219038" y="1432647"/>
                    <a:pt x="1246598" y="1434957"/>
                    <a:pt x="1273996" y="1438382"/>
                  </a:cubicBezTo>
                  <a:cubicBezTo>
                    <a:pt x="1284270" y="1441807"/>
                    <a:pt x="1294246" y="1446307"/>
                    <a:pt x="1304818" y="1448656"/>
                  </a:cubicBezTo>
                  <a:cubicBezTo>
                    <a:pt x="1325154" y="1453175"/>
                    <a:pt x="1346958" y="1451616"/>
                    <a:pt x="1366463" y="1458930"/>
                  </a:cubicBezTo>
                  <a:cubicBezTo>
                    <a:pt x="1395328" y="1469754"/>
                    <a:pt x="1497635" y="1489068"/>
                    <a:pt x="1535987" y="1491465"/>
                  </a:cubicBezTo>
                  <a:cubicBezTo>
                    <a:pt x="1689837" y="1501081"/>
                    <a:pt x="1726059" y="1506876"/>
                    <a:pt x="1880171" y="1510301"/>
                  </a:cubicBezTo>
                  <a:cubicBezTo>
                    <a:pt x="1910994" y="1513726"/>
                    <a:pt x="1941938" y="1516189"/>
                    <a:pt x="1972639" y="1520575"/>
                  </a:cubicBezTo>
                  <a:cubicBezTo>
                    <a:pt x="2150902" y="1546041"/>
                    <a:pt x="1935331" y="1517223"/>
                    <a:pt x="2054832" y="1541123"/>
                  </a:cubicBezTo>
                  <a:cubicBezTo>
                    <a:pt x="2095686" y="1549294"/>
                    <a:pt x="2178122" y="1561672"/>
                    <a:pt x="2178122" y="1561672"/>
                  </a:cubicBezTo>
                  <a:cubicBezTo>
                    <a:pt x="2274014" y="1558247"/>
                    <a:pt x="2370032" y="1557384"/>
                    <a:pt x="2465798" y="1551398"/>
                  </a:cubicBezTo>
                  <a:cubicBezTo>
                    <a:pt x="2484904" y="1550204"/>
                    <a:pt x="2559463" y="1523600"/>
                    <a:pt x="2568540" y="1520575"/>
                  </a:cubicBezTo>
                  <a:lnTo>
                    <a:pt x="2599362" y="1510301"/>
                  </a:lnTo>
                  <a:cubicBezTo>
                    <a:pt x="2606212" y="1503452"/>
                    <a:pt x="2611605" y="1494737"/>
                    <a:pt x="2619911" y="1489753"/>
                  </a:cubicBezTo>
                  <a:cubicBezTo>
                    <a:pt x="2629197" y="1484181"/>
                    <a:pt x="2641047" y="1484321"/>
                    <a:pt x="2650733" y="1479478"/>
                  </a:cubicBezTo>
                  <a:cubicBezTo>
                    <a:pt x="2661777" y="1473956"/>
                    <a:pt x="2670835" y="1465056"/>
                    <a:pt x="2681556" y="1458930"/>
                  </a:cubicBezTo>
                  <a:cubicBezTo>
                    <a:pt x="2694854" y="1451331"/>
                    <a:pt x="2710189" y="1447284"/>
                    <a:pt x="2722652" y="1438382"/>
                  </a:cubicBezTo>
                  <a:cubicBezTo>
                    <a:pt x="2734476" y="1429937"/>
                    <a:pt x="2742313" y="1416861"/>
                    <a:pt x="2753475" y="1407559"/>
                  </a:cubicBezTo>
                  <a:cubicBezTo>
                    <a:pt x="2762961" y="1399654"/>
                    <a:pt x="2774023" y="1393860"/>
                    <a:pt x="2784297" y="1387011"/>
                  </a:cubicBezTo>
                  <a:cubicBezTo>
                    <a:pt x="2836693" y="1308418"/>
                    <a:pt x="2764836" y="1405159"/>
                    <a:pt x="2845942" y="1335640"/>
                  </a:cubicBezTo>
                  <a:cubicBezTo>
                    <a:pt x="2858943" y="1324496"/>
                    <a:pt x="2864657" y="1306652"/>
                    <a:pt x="2876765" y="1294544"/>
                  </a:cubicBezTo>
                  <a:cubicBezTo>
                    <a:pt x="2885496" y="1285813"/>
                    <a:pt x="2897539" y="1281172"/>
                    <a:pt x="2907587" y="1273995"/>
                  </a:cubicBezTo>
                  <a:cubicBezTo>
                    <a:pt x="2953723" y="1241041"/>
                    <a:pt x="2942164" y="1249693"/>
                    <a:pt x="2979506" y="1212350"/>
                  </a:cubicBezTo>
                  <a:cubicBezTo>
                    <a:pt x="2982931" y="1191802"/>
                    <a:pt x="2982465" y="1170210"/>
                    <a:pt x="2989780" y="1150705"/>
                  </a:cubicBezTo>
                  <a:cubicBezTo>
                    <a:pt x="2993181" y="1141635"/>
                    <a:pt x="3004278" y="1137721"/>
                    <a:pt x="3010329" y="1130157"/>
                  </a:cubicBezTo>
                  <a:cubicBezTo>
                    <a:pt x="3018043" y="1120515"/>
                    <a:pt x="3023163" y="1108977"/>
                    <a:pt x="3030877" y="1099335"/>
                  </a:cubicBezTo>
                  <a:cubicBezTo>
                    <a:pt x="3036928" y="1091771"/>
                    <a:pt x="3046052" y="1086846"/>
                    <a:pt x="3051425" y="1078786"/>
                  </a:cubicBezTo>
                  <a:cubicBezTo>
                    <a:pt x="3075696" y="1042380"/>
                    <a:pt x="3070886" y="1021420"/>
                    <a:pt x="3102796" y="986319"/>
                  </a:cubicBezTo>
                  <a:cubicBezTo>
                    <a:pt x="3200085" y="879300"/>
                    <a:pt x="3150213" y="972622"/>
                    <a:pt x="3226086" y="863029"/>
                  </a:cubicBezTo>
                  <a:cubicBezTo>
                    <a:pt x="3254752" y="821623"/>
                    <a:pt x="3273945" y="767614"/>
                    <a:pt x="3308279" y="729465"/>
                  </a:cubicBezTo>
                  <a:cubicBezTo>
                    <a:pt x="3322949" y="713165"/>
                    <a:pt x="3342526" y="702067"/>
                    <a:pt x="3359650" y="688368"/>
                  </a:cubicBezTo>
                  <a:cubicBezTo>
                    <a:pt x="3366499" y="674669"/>
                    <a:pt x="3372318" y="660405"/>
                    <a:pt x="3380198" y="647272"/>
                  </a:cubicBezTo>
                  <a:cubicBezTo>
                    <a:pt x="3410955" y="596011"/>
                    <a:pt x="3416191" y="595847"/>
                    <a:pt x="3441843" y="554804"/>
                  </a:cubicBezTo>
                  <a:cubicBezTo>
                    <a:pt x="3470704" y="508627"/>
                    <a:pt x="3490570" y="471674"/>
                    <a:pt x="3524036" y="431514"/>
                  </a:cubicBezTo>
                  <a:cubicBezTo>
                    <a:pt x="3530237" y="424073"/>
                    <a:pt x="3537735" y="417815"/>
                    <a:pt x="3544585" y="410966"/>
                  </a:cubicBezTo>
                  <a:cubicBezTo>
                    <a:pt x="3548010" y="400692"/>
                    <a:pt x="3549600" y="389611"/>
                    <a:pt x="3554859" y="380144"/>
                  </a:cubicBezTo>
                  <a:cubicBezTo>
                    <a:pt x="3566853" y="358556"/>
                    <a:pt x="3595956" y="318499"/>
                    <a:pt x="3595956" y="318499"/>
                  </a:cubicBezTo>
                  <a:cubicBezTo>
                    <a:pt x="3619567" y="247664"/>
                    <a:pt x="3601189" y="272170"/>
                    <a:pt x="3637052" y="236305"/>
                  </a:cubicBezTo>
                  <a:cubicBezTo>
                    <a:pt x="3640477" y="226031"/>
                    <a:pt x="3641754" y="214769"/>
                    <a:pt x="3647326" y="205483"/>
                  </a:cubicBezTo>
                  <a:cubicBezTo>
                    <a:pt x="3652310" y="197177"/>
                    <a:pt x="3667875" y="184935"/>
                    <a:pt x="3667875" y="184935"/>
                  </a:cubicBezTo>
                </a:path>
              </a:pathLst>
            </a:cu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Oval 59"/>
            <p:cNvSpPr/>
            <p:nvPr/>
          </p:nvSpPr>
          <p:spPr>
            <a:xfrm>
              <a:off x="5257800" y="43434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1" name="Oval 60"/>
            <p:cNvSpPr/>
            <p:nvPr/>
          </p:nvSpPr>
          <p:spPr>
            <a:xfrm>
              <a:off x="6019800" y="54864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2" name="Oval 61"/>
            <p:cNvSpPr/>
            <p:nvPr/>
          </p:nvSpPr>
          <p:spPr>
            <a:xfrm>
              <a:off x="7772400" y="55626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3" name="Oval 62"/>
            <p:cNvSpPr/>
            <p:nvPr/>
          </p:nvSpPr>
          <p:spPr>
            <a:xfrm>
              <a:off x="8686800" y="4343400"/>
              <a:ext cx="152400" cy="1524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64" name="Straight Connector 63"/>
            <p:cNvCxnSpPr/>
            <p:nvPr/>
          </p:nvCxnSpPr>
          <p:spPr>
            <a:xfrm>
              <a:off x="7543800" y="58674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772400" y="5791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315200" y="58375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86600" y="5791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858000" y="5791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629400" y="57912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8001000" y="56388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153400" y="5486400"/>
              <a:ext cx="762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61" idx="1"/>
            </p:cNvCxnSpPr>
            <p:nvPr/>
          </p:nvCxnSpPr>
          <p:spPr>
            <a:xfrm>
              <a:off x="5257800" y="4343400"/>
              <a:ext cx="784318" cy="1165318"/>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63" idx="5"/>
            </p:cNvCxnSpPr>
            <p:nvPr/>
          </p:nvCxnSpPr>
          <p:spPr>
            <a:xfrm flipH="1">
              <a:off x="7870918" y="4473482"/>
              <a:ext cx="945964" cy="1187636"/>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62" idx="2"/>
            </p:cNvCxnSpPr>
            <p:nvPr/>
          </p:nvCxnSpPr>
          <p:spPr>
            <a:xfrm>
              <a:off x="6172200" y="5562600"/>
              <a:ext cx="1600200" cy="76200"/>
            </a:xfrm>
            <a:prstGeom prst="line">
              <a:avLst/>
            </a:prstGeom>
            <a:ln w="349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a:off x="5562600" y="4416706"/>
              <a:ext cx="2995396" cy="451413"/>
            </a:xfrm>
            <a:custGeom>
              <a:avLst/>
              <a:gdLst>
                <a:gd name="connsiteX0" fmla="*/ 0 w 2720051"/>
                <a:gd name="connsiteY0" fmla="*/ 0 h 451413"/>
                <a:gd name="connsiteX1" fmla="*/ 1041721 w 2720051"/>
                <a:gd name="connsiteY1" fmla="*/ 81023 h 451413"/>
                <a:gd name="connsiteX2" fmla="*/ 2187615 w 2720051"/>
                <a:gd name="connsiteY2" fmla="*/ 347241 h 451413"/>
                <a:gd name="connsiteX3" fmla="*/ 2720051 w 2720051"/>
                <a:gd name="connsiteY3" fmla="*/ 451413 h 451413"/>
                <a:gd name="connsiteX4" fmla="*/ 2720051 w 2720051"/>
                <a:gd name="connsiteY4" fmla="*/ 451413 h 45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1" h="451413">
                  <a:moveTo>
                    <a:pt x="0" y="0"/>
                  </a:moveTo>
                  <a:cubicBezTo>
                    <a:pt x="338559" y="11575"/>
                    <a:pt x="677119" y="23150"/>
                    <a:pt x="1041721" y="81023"/>
                  </a:cubicBezTo>
                  <a:cubicBezTo>
                    <a:pt x="1406324" y="138897"/>
                    <a:pt x="1907893" y="285509"/>
                    <a:pt x="2187615" y="347241"/>
                  </a:cubicBezTo>
                  <a:cubicBezTo>
                    <a:pt x="2467337" y="408973"/>
                    <a:pt x="2720051" y="451413"/>
                    <a:pt x="2720051" y="451413"/>
                  </a:cubicBezTo>
                  <a:lnTo>
                    <a:pt x="2720051" y="451413"/>
                  </a:lnTo>
                </a:path>
              </a:pathLst>
            </a:custGeom>
            <a:ln w="349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3" name="Straight Connector 102"/>
            <p:cNvCxnSpPr/>
            <p:nvPr/>
          </p:nvCxnSpPr>
          <p:spPr>
            <a:xfrm>
              <a:off x="5993852" y="4191000"/>
              <a:ext cx="50348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044200" y="4267200"/>
              <a:ext cx="40278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094548" y="4343400"/>
              <a:ext cx="302089"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11" name="Right Arrow 110"/>
          <p:cNvSpPr/>
          <p:nvPr/>
        </p:nvSpPr>
        <p:spPr>
          <a:xfrm>
            <a:off x="5943600" y="1185980"/>
            <a:ext cx="2628900" cy="5689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r>
              <a:rPr lang="en-US" dirty="0" smtClean="0"/>
              <a:t>Always wet</a:t>
            </a:r>
            <a:endParaRPr lang="en-US" dirty="0"/>
          </a:p>
        </p:txBody>
      </p:sp>
      <p:cxnSp>
        <p:nvCxnSpPr>
          <p:cNvPr id="119" name="Straight Connector 118"/>
          <p:cNvCxnSpPr/>
          <p:nvPr/>
        </p:nvCxnSpPr>
        <p:spPr>
          <a:xfrm>
            <a:off x="8637600" y="1474060"/>
            <a:ext cx="33147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1143001" y="-33219"/>
            <a:ext cx="4080077" cy="725347"/>
            <a:chOff x="838200" y="1219200"/>
            <a:chExt cx="2720051" cy="680013"/>
          </a:xfrm>
        </p:grpSpPr>
        <p:sp>
          <p:nvSpPr>
            <p:cNvPr id="120" name="Freeform 119"/>
            <p:cNvSpPr/>
            <p:nvPr/>
          </p:nvSpPr>
          <p:spPr>
            <a:xfrm>
              <a:off x="838200" y="1447800"/>
              <a:ext cx="2720051" cy="451413"/>
            </a:xfrm>
            <a:custGeom>
              <a:avLst/>
              <a:gdLst>
                <a:gd name="connsiteX0" fmla="*/ 0 w 2720051"/>
                <a:gd name="connsiteY0" fmla="*/ 0 h 451413"/>
                <a:gd name="connsiteX1" fmla="*/ 1041721 w 2720051"/>
                <a:gd name="connsiteY1" fmla="*/ 81023 h 451413"/>
                <a:gd name="connsiteX2" fmla="*/ 2187615 w 2720051"/>
                <a:gd name="connsiteY2" fmla="*/ 347241 h 451413"/>
                <a:gd name="connsiteX3" fmla="*/ 2720051 w 2720051"/>
                <a:gd name="connsiteY3" fmla="*/ 451413 h 451413"/>
                <a:gd name="connsiteX4" fmla="*/ 2720051 w 2720051"/>
                <a:gd name="connsiteY4" fmla="*/ 451413 h 45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1" h="451413">
                  <a:moveTo>
                    <a:pt x="0" y="0"/>
                  </a:moveTo>
                  <a:cubicBezTo>
                    <a:pt x="338559" y="11575"/>
                    <a:pt x="677119" y="23150"/>
                    <a:pt x="1041721" y="81023"/>
                  </a:cubicBezTo>
                  <a:cubicBezTo>
                    <a:pt x="1406324" y="138897"/>
                    <a:pt x="1907893" y="285509"/>
                    <a:pt x="2187615" y="347241"/>
                  </a:cubicBezTo>
                  <a:cubicBezTo>
                    <a:pt x="2467337" y="408973"/>
                    <a:pt x="2720051" y="451413"/>
                    <a:pt x="2720051" y="451413"/>
                  </a:cubicBezTo>
                  <a:lnTo>
                    <a:pt x="2720051" y="451413"/>
                  </a:lnTo>
                </a:path>
              </a:pathLst>
            </a:custGeom>
            <a:ln w="349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1021080" y="1219200"/>
              <a:ext cx="457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066800" y="1295400"/>
              <a:ext cx="36576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12520" y="1371600"/>
              <a:ext cx="27432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26" name="TextBox 125"/>
          <p:cNvSpPr txBox="1"/>
          <p:nvPr/>
        </p:nvSpPr>
        <p:spPr>
          <a:xfrm>
            <a:off x="2171700" y="2362200"/>
            <a:ext cx="1600200" cy="490675"/>
          </a:xfrm>
          <a:prstGeom prst="rect">
            <a:avLst/>
          </a:prstGeom>
          <a:noFill/>
        </p:spPr>
        <p:txBody>
          <a:bodyPr wrap="square" lIns="120170" tIns="60085" rIns="120170" bIns="60085" rtlCol="0">
            <a:spAutoFit/>
          </a:bodyPr>
          <a:lstStyle/>
          <a:p>
            <a:r>
              <a:rPr lang="en-US" dirty="0" smtClean="0"/>
              <a:t>Clogged</a:t>
            </a:r>
            <a:endParaRPr lang="en-US" dirty="0"/>
          </a:p>
        </p:txBody>
      </p:sp>
      <p:sp>
        <p:nvSpPr>
          <p:cNvPr id="127" name="TextBox 126"/>
          <p:cNvSpPr txBox="1"/>
          <p:nvPr/>
        </p:nvSpPr>
        <p:spPr>
          <a:xfrm>
            <a:off x="8801100" y="2362200"/>
            <a:ext cx="3086100" cy="490675"/>
          </a:xfrm>
          <a:prstGeom prst="rect">
            <a:avLst/>
          </a:prstGeom>
          <a:noFill/>
        </p:spPr>
        <p:txBody>
          <a:bodyPr wrap="square" lIns="120170" tIns="60085" rIns="120170" bIns="60085" rtlCol="0">
            <a:spAutoFit/>
          </a:bodyPr>
          <a:lstStyle/>
          <a:p>
            <a:r>
              <a:rPr lang="en-US" dirty="0" smtClean="0"/>
              <a:t>Clogged or narrow</a:t>
            </a:r>
            <a:endParaRPr lang="en-US" dirty="0"/>
          </a:p>
        </p:txBody>
      </p:sp>
      <p:grpSp>
        <p:nvGrpSpPr>
          <p:cNvPr id="128" name="Group 127"/>
          <p:cNvGrpSpPr/>
          <p:nvPr/>
        </p:nvGrpSpPr>
        <p:grpSpPr>
          <a:xfrm>
            <a:off x="1028701" y="2849881"/>
            <a:ext cx="4080077" cy="725347"/>
            <a:chOff x="838200" y="1219200"/>
            <a:chExt cx="2720051" cy="680013"/>
          </a:xfrm>
        </p:grpSpPr>
        <p:sp>
          <p:nvSpPr>
            <p:cNvPr id="129" name="Freeform 128"/>
            <p:cNvSpPr/>
            <p:nvPr/>
          </p:nvSpPr>
          <p:spPr>
            <a:xfrm>
              <a:off x="838200" y="1447800"/>
              <a:ext cx="2720051" cy="451413"/>
            </a:xfrm>
            <a:custGeom>
              <a:avLst/>
              <a:gdLst>
                <a:gd name="connsiteX0" fmla="*/ 0 w 2720051"/>
                <a:gd name="connsiteY0" fmla="*/ 0 h 451413"/>
                <a:gd name="connsiteX1" fmla="*/ 1041721 w 2720051"/>
                <a:gd name="connsiteY1" fmla="*/ 81023 h 451413"/>
                <a:gd name="connsiteX2" fmla="*/ 2187615 w 2720051"/>
                <a:gd name="connsiteY2" fmla="*/ 347241 h 451413"/>
                <a:gd name="connsiteX3" fmla="*/ 2720051 w 2720051"/>
                <a:gd name="connsiteY3" fmla="*/ 451413 h 451413"/>
                <a:gd name="connsiteX4" fmla="*/ 2720051 w 2720051"/>
                <a:gd name="connsiteY4" fmla="*/ 451413 h 45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051" h="451413">
                  <a:moveTo>
                    <a:pt x="0" y="0"/>
                  </a:moveTo>
                  <a:cubicBezTo>
                    <a:pt x="338559" y="11575"/>
                    <a:pt x="677119" y="23150"/>
                    <a:pt x="1041721" y="81023"/>
                  </a:cubicBezTo>
                  <a:cubicBezTo>
                    <a:pt x="1406324" y="138897"/>
                    <a:pt x="1907893" y="285509"/>
                    <a:pt x="2187615" y="347241"/>
                  </a:cubicBezTo>
                  <a:cubicBezTo>
                    <a:pt x="2467337" y="408973"/>
                    <a:pt x="2720051" y="451413"/>
                    <a:pt x="2720051" y="451413"/>
                  </a:cubicBezTo>
                  <a:lnTo>
                    <a:pt x="2720051" y="451413"/>
                  </a:lnTo>
                </a:path>
              </a:pathLst>
            </a:custGeom>
            <a:ln w="349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0" name="Straight Connector 129"/>
            <p:cNvCxnSpPr/>
            <p:nvPr/>
          </p:nvCxnSpPr>
          <p:spPr>
            <a:xfrm>
              <a:off x="1021080" y="1219200"/>
              <a:ext cx="457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066800" y="1295400"/>
              <a:ext cx="36576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112520" y="1371600"/>
              <a:ext cx="27432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33" name="TextBox 132"/>
          <p:cNvSpPr txBox="1"/>
          <p:nvPr/>
        </p:nvSpPr>
        <p:spPr>
          <a:xfrm>
            <a:off x="1028700" y="5125720"/>
            <a:ext cx="5715000" cy="490675"/>
          </a:xfrm>
          <a:prstGeom prst="rect">
            <a:avLst/>
          </a:prstGeom>
          <a:noFill/>
        </p:spPr>
        <p:txBody>
          <a:bodyPr wrap="square" lIns="120170" tIns="60085" rIns="120170" bIns="60085" rtlCol="0">
            <a:spAutoFit/>
          </a:bodyPr>
          <a:lstStyle/>
          <a:p>
            <a:r>
              <a:rPr lang="en-US" dirty="0" smtClean="0"/>
              <a:t>Mildly inaccurate: wrong contour?</a:t>
            </a:r>
            <a:endParaRPr lang="en-US" dirty="0"/>
          </a:p>
        </p:txBody>
      </p:sp>
      <p:sp>
        <p:nvSpPr>
          <p:cNvPr id="2" name="Explosion 1 1"/>
          <p:cNvSpPr/>
          <p:nvPr/>
        </p:nvSpPr>
        <p:spPr>
          <a:xfrm>
            <a:off x="8844004" y="4846320"/>
            <a:ext cx="2578487" cy="91445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Robust!!</a:t>
            </a:r>
          </a:p>
        </p:txBody>
      </p:sp>
      <p:sp>
        <p:nvSpPr>
          <p:cNvPr id="3" name="TextBox 2"/>
          <p:cNvSpPr txBox="1"/>
          <p:nvPr/>
        </p:nvSpPr>
        <p:spPr>
          <a:xfrm>
            <a:off x="200652" y="5715000"/>
            <a:ext cx="13124195" cy="1569660"/>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b="1" dirty="0" smtClean="0">
                <a:solidFill>
                  <a:srgbClr val="7030A0"/>
                </a:solidFill>
              </a:rPr>
              <a:t>With SCHISM you can faithfully represent channels (and other features), thru good choices of horizontal and vertical grids</a:t>
            </a:r>
          </a:p>
          <a:p>
            <a:pPr marL="342900" indent="-342900">
              <a:buFont typeface="Arial" panose="020B0604020202020204" pitchFamily="34" charset="0"/>
              <a:buChar char="•"/>
            </a:pPr>
            <a:r>
              <a:rPr lang="en-US" b="1" dirty="0" smtClean="0">
                <a:solidFill>
                  <a:srgbClr val="7030A0"/>
                </a:solidFill>
              </a:rPr>
              <a:t>In estuarine and near-shore applications, faithful representation of bathymetry and features is the right approach, as opposed to artificial manipulation of bathymetry</a:t>
            </a:r>
            <a:endParaRPr lang="en-US" b="1" dirty="0">
              <a:solidFill>
                <a:srgbClr val="7030A0"/>
              </a:solidFill>
            </a:endParaRPr>
          </a:p>
        </p:txBody>
      </p:sp>
      <p:sp>
        <p:nvSpPr>
          <p:cNvPr id="4" name="Slide Number Placeholder 3"/>
          <p:cNvSpPr>
            <a:spLocks noGrp="1"/>
          </p:cNvSpPr>
          <p:nvPr>
            <p:ph type="sldNum" sz="quarter" idx="12"/>
          </p:nvPr>
        </p:nvSpPr>
        <p:spPr/>
        <p:txBody>
          <a:bodyPr/>
          <a:lstStyle/>
          <a:p>
            <a:fld id="{2D9258AC-3BA9-45F5-BC18-3705BA7FEE2F}"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Patching and Paving</a:t>
            </a:r>
            <a:endParaRPr lang="en-US" dirty="0"/>
          </a:p>
        </p:txBody>
      </p:sp>
      <p:pic>
        <p:nvPicPr>
          <p:cNvPr id="6" name="Content Placeholder 5" descr="bay_delta_north_suisun.jpg"/>
          <p:cNvPicPr>
            <a:picLocks noGrp="1" noChangeAspect="1"/>
          </p:cNvPicPr>
          <p:nvPr>
            <p:ph idx="1"/>
          </p:nvPr>
        </p:nvPicPr>
        <p:blipFill>
          <a:blip r:embed="rId2" cstate="print"/>
          <a:stretch>
            <a:fillRect/>
          </a:stretch>
        </p:blipFill>
        <p:spPr>
          <a:xfrm>
            <a:off x="685800" y="1864427"/>
            <a:ext cx="12344400" cy="4512599"/>
          </a:xfrm>
          <a:ln w="0">
            <a:solidFill>
              <a:schemeClr val="tx1"/>
            </a:solidFill>
          </a:ln>
        </p:spPr>
      </p:pic>
      <p:cxnSp>
        <p:nvCxnSpPr>
          <p:cNvPr id="8" name="Straight Arrow Connector 7"/>
          <p:cNvCxnSpPr/>
          <p:nvPr/>
        </p:nvCxnSpPr>
        <p:spPr>
          <a:xfrm flipH="1" flipV="1">
            <a:off x="6858000" y="4307840"/>
            <a:ext cx="342900" cy="195072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15100" y="6339840"/>
            <a:ext cx="1714500" cy="490675"/>
          </a:xfrm>
          <a:prstGeom prst="rect">
            <a:avLst/>
          </a:prstGeom>
          <a:noFill/>
        </p:spPr>
        <p:txBody>
          <a:bodyPr wrap="square" lIns="120170" tIns="60085" rIns="120170" bIns="60085" rtlCol="0">
            <a:spAutoFit/>
          </a:bodyPr>
          <a:lstStyle/>
          <a:p>
            <a:r>
              <a:rPr lang="en-US" dirty="0" smtClean="0"/>
              <a:t>Patch</a:t>
            </a:r>
            <a:endParaRPr lang="en-US" dirty="0"/>
          </a:p>
        </p:txBody>
      </p:sp>
      <p:cxnSp>
        <p:nvCxnSpPr>
          <p:cNvPr id="13" name="Straight Arrow Connector 12"/>
          <p:cNvCxnSpPr/>
          <p:nvPr/>
        </p:nvCxnSpPr>
        <p:spPr>
          <a:xfrm flipH="1" flipV="1">
            <a:off x="8572500" y="3901440"/>
            <a:ext cx="114300" cy="178816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43900" y="5770880"/>
            <a:ext cx="1028700" cy="490675"/>
          </a:xfrm>
          <a:prstGeom prst="rect">
            <a:avLst/>
          </a:prstGeom>
          <a:noFill/>
        </p:spPr>
        <p:txBody>
          <a:bodyPr wrap="square" lIns="120170" tIns="60085" rIns="120170" bIns="60085" rtlCol="0">
            <a:spAutoFit/>
          </a:bodyPr>
          <a:lstStyle/>
          <a:p>
            <a:r>
              <a:rPr lang="en-US" dirty="0" smtClean="0"/>
              <a:t>Pave</a:t>
            </a:r>
            <a:endParaRPr lang="en-US" dirty="0"/>
          </a:p>
        </p:txBody>
      </p:sp>
      <p:sp>
        <p:nvSpPr>
          <p:cNvPr id="2" name="Slide Number Placeholder 1"/>
          <p:cNvSpPr>
            <a:spLocks noGrp="1"/>
          </p:cNvSpPr>
          <p:nvPr>
            <p:ph type="sldNum" sz="quarter" idx="12"/>
          </p:nvPr>
        </p:nvSpPr>
        <p:spPr/>
        <p:txBody>
          <a:bodyPr/>
          <a:lstStyle/>
          <a:p>
            <a:fld id="{2D9258AC-3BA9-45F5-BC18-3705BA7FEE2F}"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Mesh Types (Patch </a:t>
            </a:r>
            <a:r>
              <a:rPr lang="en-US" dirty="0" err="1" smtClean="0"/>
              <a:t>vs</a:t>
            </a:r>
            <a:r>
              <a:rPr lang="en-US" dirty="0" smtClean="0"/>
              <a:t> Paving)</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823383" y="1706880"/>
            <a:ext cx="12069234" cy="4827694"/>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2D9258AC-3BA9-45F5-BC18-3705BA7FEE2F}"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9960" y="0"/>
            <a:ext cx="12344400" cy="1219200"/>
          </a:xfrm>
        </p:spPr>
        <p:txBody>
          <a:bodyPr/>
          <a:lstStyle/>
          <a:p>
            <a:r>
              <a:rPr lang="en-US" dirty="0" smtClean="0"/>
              <a:t>(Ocean)-Bay-Delta</a:t>
            </a:r>
            <a:endParaRPr lang="en-US" dirty="0"/>
          </a:p>
        </p:txBody>
      </p:sp>
      <p:grpSp>
        <p:nvGrpSpPr>
          <p:cNvPr id="3" name="Group 29"/>
          <p:cNvGrpSpPr/>
          <p:nvPr/>
        </p:nvGrpSpPr>
        <p:grpSpPr>
          <a:xfrm>
            <a:off x="405675" y="886125"/>
            <a:ext cx="13185201" cy="6273898"/>
            <a:chOff x="270450" y="830742"/>
            <a:chExt cx="8790134" cy="5881779"/>
          </a:xfrm>
        </p:grpSpPr>
        <p:grpSp>
          <p:nvGrpSpPr>
            <p:cNvPr id="4" name="Group 28"/>
            <p:cNvGrpSpPr/>
            <p:nvPr/>
          </p:nvGrpSpPr>
          <p:grpSpPr>
            <a:xfrm>
              <a:off x="270450" y="830742"/>
              <a:ext cx="5478031" cy="5881779"/>
              <a:chOff x="0" y="1398805"/>
              <a:chExt cx="5727700" cy="5180806"/>
            </a:xfrm>
          </p:grpSpPr>
          <p:grpSp>
            <p:nvGrpSpPr>
              <p:cNvPr id="5" name="Group 3"/>
              <p:cNvGrpSpPr>
                <a:grpSpLocks/>
              </p:cNvGrpSpPr>
              <p:nvPr/>
            </p:nvGrpSpPr>
            <p:grpSpPr bwMode="auto">
              <a:xfrm>
                <a:off x="0" y="2698173"/>
                <a:ext cx="4645025" cy="3881438"/>
                <a:chOff x="0" y="1684"/>
                <a:chExt cx="2926" cy="2445"/>
              </a:xfrm>
            </p:grpSpPr>
            <p:sp>
              <p:nvSpPr>
                <p:cNvPr id="8" name="Freeform 4"/>
                <p:cNvSpPr>
                  <a:spLocks noChangeAspect="1"/>
                </p:cNvSpPr>
                <p:nvPr/>
              </p:nvSpPr>
              <p:spPr bwMode="auto">
                <a:xfrm>
                  <a:off x="288" y="1684"/>
                  <a:ext cx="2638" cy="2445"/>
                </a:xfrm>
                <a:custGeom>
                  <a:avLst/>
                  <a:gdLst>
                    <a:gd name="T0" fmla="*/ 75 w 8073"/>
                    <a:gd name="T1" fmla="*/ 13 h 9315"/>
                    <a:gd name="T2" fmla="*/ 76 w 8073"/>
                    <a:gd name="T3" fmla="*/ 92 h 9315"/>
                    <a:gd name="T4" fmla="*/ 91 w 8073"/>
                    <a:gd name="T5" fmla="*/ 192 h 9315"/>
                    <a:gd name="T6" fmla="*/ 77 w 8073"/>
                    <a:gd name="T7" fmla="*/ 306 h 9315"/>
                    <a:gd name="T8" fmla="*/ 8 w 8073"/>
                    <a:gd name="T9" fmla="*/ 371 h 9315"/>
                    <a:gd name="T10" fmla="*/ 59 w 8073"/>
                    <a:gd name="T11" fmla="*/ 493 h 9315"/>
                    <a:gd name="T12" fmla="*/ 138 w 8073"/>
                    <a:gd name="T13" fmla="*/ 630 h 9315"/>
                    <a:gd name="T14" fmla="*/ 138 w 8073"/>
                    <a:gd name="T15" fmla="*/ 724 h 9315"/>
                    <a:gd name="T16" fmla="*/ 163 w 8073"/>
                    <a:gd name="T17" fmla="*/ 806 h 9315"/>
                    <a:gd name="T18" fmla="*/ 287 w 8073"/>
                    <a:gd name="T19" fmla="*/ 942 h 9315"/>
                    <a:gd name="T20" fmla="*/ 322 w 8073"/>
                    <a:gd name="T21" fmla="*/ 1024 h 9315"/>
                    <a:gd name="T22" fmla="*/ 406 w 8073"/>
                    <a:gd name="T23" fmla="*/ 1079 h 9315"/>
                    <a:gd name="T24" fmla="*/ 443 w 8073"/>
                    <a:gd name="T25" fmla="*/ 1060 h 9315"/>
                    <a:gd name="T26" fmla="*/ 476 w 8073"/>
                    <a:gd name="T27" fmla="*/ 1012 h 9315"/>
                    <a:gd name="T28" fmla="*/ 553 w 8073"/>
                    <a:gd name="T29" fmla="*/ 1009 h 9315"/>
                    <a:gd name="T30" fmla="*/ 636 w 8073"/>
                    <a:gd name="T31" fmla="*/ 1028 h 9315"/>
                    <a:gd name="T32" fmla="*/ 531 w 8073"/>
                    <a:gd name="T33" fmla="*/ 1048 h 9315"/>
                    <a:gd name="T34" fmla="*/ 467 w 8073"/>
                    <a:gd name="T35" fmla="*/ 1061 h 9315"/>
                    <a:gd name="T36" fmla="*/ 487 w 8073"/>
                    <a:gd name="T37" fmla="*/ 1104 h 9315"/>
                    <a:gd name="T38" fmla="*/ 528 w 8073"/>
                    <a:gd name="T39" fmla="*/ 1172 h 9315"/>
                    <a:gd name="T40" fmla="*/ 532 w 8073"/>
                    <a:gd name="T41" fmla="*/ 1192 h 9315"/>
                    <a:gd name="T42" fmla="*/ 474 w 8073"/>
                    <a:gd name="T43" fmla="*/ 1151 h 9315"/>
                    <a:gd name="T44" fmla="*/ 430 w 8073"/>
                    <a:gd name="T45" fmla="*/ 1175 h 9315"/>
                    <a:gd name="T46" fmla="*/ 469 w 8073"/>
                    <a:gd name="T47" fmla="*/ 1261 h 9315"/>
                    <a:gd name="T48" fmla="*/ 522 w 8073"/>
                    <a:gd name="T49" fmla="*/ 1302 h 9315"/>
                    <a:gd name="T50" fmla="*/ 622 w 8073"/>
                    <a:gd name="T51" fmla="*/ 1376 h 9315"/>
                    <a:gd name="T52" fmla="*/ 567 w 8073"/>
                    <a:gd name="T53" fmla="*/ 1413 h 9315"/>
                    <a:gd name="T54" fmla="*/ 606 w 8073"/>
                    <a:gd name="T55" fmla="*/ 1501 h 9315"/>
                    <a:gd name="T56" fmla="*/ 696 w 8073"/>
                    <a:gd name="T57" fmla="*/ 1592 h 9315"/>
                    <a:gd name="T58" fmla="*/ 787 w 8073"/>
                    <a:gd name="T59" fmla="*/ 1679 h 9315"/>
                    <a:gd name="T60" fmla="*/ 844 w 8073"/>
                    <a:gd name="T61" fmla="*/ 1773 h 9315"/>
                    <a:gd name="T62" fmla="*/ 914 w 8073"/>
                    <a:gd name="T63" fmla="*/ 1819 h 9315"/>
                    <a:gd name="T64" fmla="*/ 914 w 8073"/>
                    <a:gd name="T65" fmla="*/ 1885 h 9315"/>
                    <a:gd name="T66" fmla="*/ 1022 w 8073"/>
                    <a:gd name="T67" fmla="*/ 1967 h 9315"/>
                    <a:gd name="T68" fmla="*/ 1165 w 8073"/>
                    <a:gd name="T69" fmla="*/ 1983 h 9315"/>
                    <a:gd name="T70" fmla="*/ 1301 w 8073"/>
                    <a:gd name="T71" fmla="*/ 2054 h 9315"/>
                    <a:gd name="T72" fmla="*/ 1479 w 8073"/>
                    <a:gd name="T73" fmla="*/ 2077 h 9315"/>
                    <a:gd name="T74" fmla="*/ 1518 w 8073"/>
                    <a:gd name="T75" fmla="*/ 2152 h 9315"/>
                    <a:gd name="T76" fmla="*/ 1606 w 8073"/>
                    <a:gd name="T77" fmla="*/ 2165 h 9315"/>
                    <a:gd name="T78" fmla="*/ 1753 w 8073"/>
                    <a:gd name="T79" fmla="*/ 2254 h 9315"/>
                    <a:gd name="T80" fmla="*/ 1829 w 8073"/>
                    <a:gd name="T81" fmla="*/ 2352 h 9315"/>
                    <a:gd name="T82" fmla="*/ 1842 w 8073"/>
                    <a:gd name="T83" fmla="*/ 2417 h 9315"/>
                    <a:gd name="T84" fmla="*/ 1955 w 8073"/>
                    <a:gd name="T85" fmla="*/ 2441 h 9315"/>
                    <a:gd name="T86" fmla="*/ 2149 w 8073"/>
                    <a:gd name="T87" fmla="*/ 2418 h 9315"/>
                    <a:gd name="T88" fmla="*/ 2341 w 8073"/>
                    <a:gd name="T89" fmla="*/ 2397 h 9315"/>
                    <a:gd name="T90" fmla="*/ 2518 w 8073"/>
                    <a:gd name="T91" fmla="*/ 2373 h 9315"/>
                    <a:gd name="T92" fmla="*/ 2573 w 8073"/>
                    <a:gd name="T93" fmla="*/ 2323 h 9315"/>
                    <a:gd name="T94" fmla="*/ 2498 w 8073"/>
                    <a:gd name="T95" fmla="*/ 2280 h 9315"/>
                    <a:gd name="T96" fmla="*/ 2502 w 8073"/>
                    <a:gd name="T97" fmla="*/ 2214 h 9315"/>
                    <a:gd name="T98" fmla="*/ 2551 w 8073"/>
                    <a:gd name="T99" fmla="*/ 2136 h 9315"/>
                    <a:gd name="T100" fmla="*/ 2547 w 8073"/>
                    <a:gd name="T101" fmla="*/ 2046 h 9315"/>
                    <a:gd name="T102" fmla="*/ 2612 w 8073"/>
                    <a:gd name="T103" fmla="*/ 1978 h 9315"/>
                    <a:gd name="T104" fmla="*/ 2599 w 8073"/>
                    <a:gd name="T105" fmla="*/ 1932 h 9315"/>
                    <a:gd name="T106" fmla="*/ 2557 w 8073"/>
                    <a:gd name="T107" fmla="*/ 1879 h 9315"/>
                    <a:gd name="T108" fmla="*/ 2496 w 8073"/>
                    <a:gd name="T109" fmla="*/ 1808 h 9315"/>
                    <a:gd name="T110" fmla="*/ 2397 w 8073"/>
                    <a:gd name="T111" fmla="*/ 1720 h 9315"/>
                    <a:gd name="T112" fmla="*/ 2242 w 8073"/>
                    <a:gd name="T113" fmla="*/ 1613 h 9315"/>
                    <a:gd name="T114" fmla="*/ 1808 w 8073"/>
                    <a:gd name="T115" fmla="*/ 1312 h 9315"/>
                    <a:gd name="T116" fmla="*/ 1157 w 8073"/>
                    <a:gd name="T117" fmla="*/ 860 h 9315"/>
                    <a:gd name="T118" fmla="*/ 1077 w 8073"/>
                    <a:gd name="T119" fmla="*/ 732 h 9315"/>
                    <a:gd name="T120" fmla="*/ 1075 w 8073"/>
                    <a:gd name="T121" fmla="*/ 298 h 9315"/>
                    <a:gd name="T122" fmla="*/ 1059 w 8073"/>
                    <a:gd name="T123" fmla="*/ 20 h 9315"/>
                    <a:gd name="T124" fmla="*/ 420 w 8073"/>
                    <a:gd name="T125" fmla="*/ 8 h 93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073"/>
                    <a:gd name="T190" fmla="*/ 0 h 9315"/>
                    <a:gd name="T191" fmla="*/ 8073 w 8073"/>
                    <a:gd name="T192" fmla="*/ 9315 h 93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073" h="9315">
                      <a:moveTo>
                        <a:pt x="374" y="0"/>
                      </a:moveTo>
                      <a:cubicBezTo>
                        <a:pt x="205" y="0"/>
                        <a:pt x="260" y="2"/>
                        <a:pt x="230" y="48"/>
                      </a:cubicBezTo>
                      <a:cubicBezTo>
                        <a:pt x="200" y="94"/>
                        <a:pt x="194" y="226"/>
                        <a:pt x="194" y="276"/>
                      </a:cubicBezTo>
                      <a:cubicBezTo>
                        <a:pt x="194" y="326"/>
                        <a:pt x="218" y="320"/>
                        <a:pt x="232" y="351"/>
                      </a:cubicBezTo>
                      <a:cubicBezTo>
                        <a:pt x="246" y="382"/>
                        <a:pt x="272" y="399"/>
                        <a:pt x="280" y="462"/>
                      </a:cubicBezTo>
                      <a:cubicBezTo>
                        <a:pt x="288" y="525"/>
                        <a:pt x="291" y="647"/>
                        <a:pt x="280" y="731"/>
                      </a:cubicBezTo>
                      <a:cubicBezTo>
                        <a:pt x="269" y="815"/>
                        <a:pt x="223" y="897"/>
                        <a:pt x="216" y="969"/>
                      </a:cubicBezTo>
                      <a:cubicBezTo>
                        <a:pt x="209" y="1041"/>
                        <a:pt x="245" y="1112"/>
                        <a:pt x="236" y="1164"/>
                      </a:cubicBezTo>
                      <a:cubicBezTo>
                        <a:pt x="227" y="1216"/>
                        <a:pt x="199" y="1243"/>
                        <a:pt x="164" y="1284"/>
                      </a:cubicBezTo>
                      <a:cubicBezTo>
                        <a:pt x="129" y="1325"/>
                        <a:pt x="49" y="1346"/>
                        <a:pt x="26" y="1412"/>
                      </a:cubicBezTo>
                      <a:cubicBezTo>
                        <a:pt x="3" y="1478"/>
                        <a:pt x="0" y="1603"/>
                        <a:pt x="26" y="1681"/>
                      </a:cubicBezTo>
                      <a:cubicBezTo>
                        <a:pt x="52" y="1759"/>
                        <a:pt x="121" y="1794"/>
                        <a:pt x="182" y="1878"/>
                      </a:cubicBezTo>
                      <a:cubicBezTo>
                        <a:pt x="243" y="1962"/>
                        <a:pt x="352" y="2097"/>
                        <a:pt x="392" y="2184"/>
                      </a:cubicBezTo>
                      <a:cubicBezTo>
                        <a:pt x="432" y="2271"/>
                        <a:pt x="421" y="2335"/>
                        <a:pt x="422" y="2400"/>
                      </a:cubicBezTo>
                      <a:cubicBezTo>
                        <a:pt x="423" y="2465"/>
                        <a:pt x="398" y="2514"/>
                        <a:pt x="398" y="2574"/>
                      </a:cubicBezTo>
                      <a:cubicBezTo>
                        <a:pt x="398" y="2634"/>
                        <a:pt x="408" y="2705"/>
                        <a:pt x="422" y="2760"/>
                      </a:cubicBezTo>
                      <a:cubicBezTo>
                        <a:pt x="436" y="2815"/>
                        <a:pt x="469" y="2852"/>
                        <a:pt x="482" y="2904"/>
                      </a:cubicBezTo>
                      <a:cubicBezTo>
                        <a:pt x="495" y="2956"/>
                        <a:pt x="455" y="2989"/>
                        <a:pt x="500" y="3072"/>
                      </a:cubicBezTo>
                      <a:cubicBezTo>
                        <a:pt x="545" y="3155"/>
                        <a:pt x="691" y="3319"/>
                        <a:pt x="754" y="3405"/>
                      </a:cubicBezTo>
                      <a:cubicBezTo>
                        <a:pt x="817" y="3491"/>
                        <a:pt x="839" y="3540"/>
                        <a:pt x="878" y="3588"/>
                      </a:cubicBezTo>
                      <a:cubicBezTo>
                        <a:pt x="917" y="3636"/>
                        <a:pt x="968" y="3644"/>
                        <a:pt x="986" y="3696"/>
                      </a:cubicBezTo>
                      <a:cubicBezTo>
                        <a:pt x="1004" y="3748"/>
                        <a:pt x="971" y="3858"/>
                        <a:pt x="986" y="3900"/>
                      </a:cubicBezTo>
                      <a:cubicBezTo>
                        <a:pt x="1001" y="3942"/>
                        <a:pt x="1033" y="3913"/>
                        <a:pt x="1076" y="3948"/>
                      </a:cubicBezTo>
                      <a:cubicBezTo>
                        <a:pt x="1119" y="3983"/>
                        <a:pt x="1202" y="4076"/>
                        <a:pt x="1244" y="4110"/>
                      </a:cubicBezTo>
                      <a:cubicBezTo>
                        <a:pt x="1286" y="4144"/>
                        <a:pt x="1309" y="4164"/>
                        <a:pt x="1328" y="4152"/>
                      </a:cubicBezTo>
                      <a:cubicBezTo>
                        <a:pt x="1347" y="4140"/>
                        <a:pt x="1351" y="4084"/>
                        <a:pt x="1356" y="4038"/>
                      </a:cubicBezTo>
                      <a:cubicBezTo>
                        <a:pt x="1361" y="3992"/>
                        <a:pt x="1341" y="3907"/>
                        <a:pt x="1358" y="3876"/>
                      </a:cubicBezTo>
                      <a:cubicBezTo>
                        <a:pt x="1375" y="3845"/>
                        <a:pt x="1417" y="3846"/>
                        <a:pt x="1457" y="3854"/>
                      </a:cubicBezTo>
                      <a:cubicBezTo>
                        <a:pt x="1497" y="3862"/>
                        <a:pt x="1559" y="3926"/>
                        <a:pt x="1598" y="3924"/>
                      </a:cubicBezTo>
                      <a:cubicBezTo>
                        <a:pt x="1637" y="3922"/>
                        <a:pt x="1666" y="3847"/>
                        <a:pt x="1692" y="3844"/>
                      </a:cubicBezTo>
                      <a:cubicBezTo>
                        <a:pt x="1718" y="3841"/>
                        <a:pt x="1712" y="3894"/>
                        <a:pt x="1754" y="3906"/>
                      </a:cubicBezTo>
                      <a:cubicBezTo>
                        <a:pt x="1796" y="3918"/>
                        <a:pt x="1926" y="3908"/>
                        <a:pt x="1946" y="3918"/>
                      </a:cubicBezTo>
                      <a:cubicBezTo>
                        <a:pt x="1966" y="3928"/>
                        <a:pt x="1925" y="3957"/>
                        <a:pt x="1872" y="3969"/>
                      </a:cubicBezTo>
                      <a:cubicBezTo>
                        <a:pt x="1819" y="3981"/>
                        <a:pt x="1681" y="3994"/>
                        <a:pt x="1625" y="3991"/>
                      </a:cubicBezTo>
                      <a:cubicBezTo>
                        <a:pt x="1569" y="3988"/>
                        <a:pt x="1570" y="3945"/>
                        <a:pt x="1538" y="3954"/>
                      </a:cubicBezTo>
                      <a:cubicBezTo>
                        <a:pt x="1506" y="3963"/>
                        <a:pt x="1431" y="4019"/>
                        <a:pt x="1430" y="4044"/>
                      </a:cubicBezTo>
                      <a:cubicBezTo>
                        <a:pt x="1429" y="4069"/>
                        <a:pt x="1520" y="4075"/>
                        <a:pt x="1530" y="4102"/>
                      </a:cubicBezTo>
                      <a:cubicBezTo>
                        <a:pt x="1540" y="4129"/>
                        <a:pt x="1477" y="4169"/>
                        <a:pt x="1490" y="4206"/>
                      </a:cubicBezTo>
                      <a:cubicBezTo>
                        <a:pt x="1503" y="4243"/>
                        <a:pt x="1589" y="4283"/>
                        <a:pt x="1610" y="4326"/>
                      </a:cubicBezTo>
                      <a:cubicBezTo>
                        <a:pt x="1631" y="4369"/>
                        <a:pt x="1595" y="4420"/>
                        <a:pt x="1616" y="4464"/>
                      </a:cubicBezTo>
                      <a:cubicBezTo>
                        <a:pt x="1637" y="4508"/>
                        <a:pt x="1733" y="4579"/>
                        <a:pt x="1735" y="4592"/>
                      </a:cubicBezTo>
                      <a:cubicBezTo>
                        <a:pt x="1737" y="4605"/>
                        <a:pt x="1662" y="4564"/>
                        <a:pt x="1628" y="4542"/>
                      </a:cubicBezTo>
                      <a:cubicBezTo>
                        <a:pt x="1594" y="4520"/>
                        <a:pt x="1562" y="4484"/>
                        <a:pt x="1532" y="4458"/>
                      </a:cubicBezTo>
                      <a:cubicBezTo>
                        <a:pt x="1502" y="4432"/>
                        <a:pt x="1481" y="4412"/>
                        <a:pt x="1451" y="4387"/>
                      </a:cubicBezTo>
                      <a:cubicBezTo>
                        <a:pt x="1421" y="4362"/>
                        <a:pt x="1374" y="4293"/>
                        <a:pt x="1352" y="4308"/>
                      </a:cubicBezTo>
                      <a:cubicBezTo>
                        <a:pt x="1330" y="4323"/>
                        <a:pt x="1313" y="4439"/>
                        <a:pt x="1316" y="4476"/>
                      </a:cubicBezTo>
                      <a:cubicBezTo>
                        <a:pt x="1319" y="4513"/>
                        <a:pt x="1350" y="4475"/>
                        <a:pt x="1370" y="4530"/>
                      </a:cubicBezTo>
                      <a:cubicBezTo>
                        <a:pt x="1390" y="4585"/>
                        <a:pt x="1408" y="4743"/>
                        <a:pt x="1436" y="4806"/>
                      </a:cubicBezTo>
                      <a:cubicBezTo>
                        <a:pt x="1464" y="4869"/>
                        <a:pt x="1511" y="4882"/>
                        <a:pt x="1538" y="4908"/>
                      </a:cubicBezTo>
                      <a:cubicBezTo>
                        <a:pt x="1565" y="4934"/>
                        <a:pt x="1549" y="4936"/>
                        <a:pt x="1598" y="4962"/>
                      </a:cubicBezTo>
                      <a:cubicBezTo>
                        <a:pt x="1647" y="4988"/>
                        <a:pt x="1779" y="5020"/>
                        <a:pt x="1830" y="5067"/>
                      </a:cubicBezTo>
                      <a:cubicBezTo>
                        <a:pt x="1881" y="5114"/>
                        <a:pt x="1903" y="5189"/>
                        <a:pt x="1904" y="5244"/>
                      </a:cubicBezTo>
                      <a:cubicBezTo>
                        <a:pt x="1905" y="5299"/>
                        <a:pt x="1866" y="5377"/>
                        <a:pt x="1838" y="5400"/>
                      </a:cubicBezTo>
                      <a:cubicBezTo>
                        <a:pt x="1810" y="5423"/>
                        <a:pt x="1747" y="5361"/>
                        <a:pt x="1735" y="5383"/>
                      </a:cubicBezTo>
                      <a:cubicBezTo>
                        <a:pt x="1723" y="5405"/>
                        <a:pt x="1746" y="5476"/>
                        <a:pt x="1766" y="5532"/>
                      </a:cubicBezTo>
                      <a:cubicBezTo>
                        <a:pt x="1786" y="5588"/>
                        <a:pt x="1815" y="5669"/>
                        <a:pt x="1856" y="5718"/>
                      </a:cubicBezTo>
                      <a:cubicBezTo>
                        <a:pt x="1897" y="5767"/>
                        <a:pt x="1966" y="5768"/>
                        <a:pt x="2012" y="5826"/>
                      </a:cubicBezTo>
                      <a:cubicBezTo>
                        <a:pt x="2058" y="5884"/>
                        <a:pt x="2089" y="6004"/>
                        <a:pt x="2131" y="6064"/>
                      </a:cubicBezTo>
                      <a:cubicBezTo>
                        <a:pt x="2173" y="6124"/>
                        <a:pt x="2218" y="6131"/>
                        <a:pt x="2264" y="6186"/>
                      </a:cubicBezTo>
                      <a:cubicBezTo>
                        <a:pt x="2310" y="6241"/>
                        <a:pt x="2359" y="6336"/>
                        <a:pt x="2408" y="6396"/>
                      </a:cubicBezTo>
                      <a:cubicBezTo>
                        <a:pt x="2457" y="6456"/>
                        <a:pt x="2529" y="6486"/>
                        <a:pt x="2558" y="6546"/>
                      </a:cubicBezTo>
                      <a:cubicBezTo>
                        <a:pt x="2587" y="6606"/>
                        <a:pt x="2540" y="6712"/>
                        <a:pt x="2582" y="6756"/>
                      </a:cubicBezTo>
                      <a:cubicBezTo>
                        <a:pt x="2624" y="6800"/>
                        <a:pt x="2774" y="6781"/>
                        <a:pt x="2810" y="6810"/>
                      </a:cubicBezTo>
                      <a:cubicBezTo>
                        <a:pt x="2846" y="6839"/>
                        <a:pt x="2806" y="6888"/>
                        <a:pt x="2798" y="6930"/>
                      </a:cubicBezTo>
                      <a:cubicBezTo>
                        <a:pt x="2790" y="6972"/>
                        <a:pt x="2762" y="7020"/>
                        <a:pt x="2762" y="7062"/>
                      </a:cubicBezTo>
                      <a:cubicBezTo>
                        <a:pt x="2762" y="7104"/>
                        <a:pt x="2792" y="7119"/>
                        <a:pt x="2798" y="7182"/>
                      </a:cubicBezTo>
                      <a:cubicBezTo>
                        <a:pt x="2804" y="7245"/>
                        <a:pt x="2741" y="7389"/>
                        <a:pt x="2796" y="7441"/>
                      </a:cubicBezTo>
                      <a:cubicBezTo>
                        <a:pt x="2851" y="7493"/>
                        <a:pt x="3038" y="7479"/>
                        <a:pt x="3128" y="7494"/>
                      </a:cubicBezTo>
                      <a:cubicBezTo>
                        <a:pt x="3218" y="7509"/>
                        <a:pt x="3265" y="7520"/>
                        <a:pt x="3338" y="7530"/>
                      </a:cubicBezTo>
                      <a:cubicBezTo>
                        <a:pt x="3411" y="7540"/>
                        <a:pt x="3486" y="7532"/>
                        <a:pt x="3566" y="7554"/>
                      </a:cubicBezTo>
                      <a:cubicBezTo>
                        <a:pt x="3646" y="7576"/>
                        <a:pt x="3749" y="7617"/>
                        <a:pt x="3818" y="7662"/>
                      </a:cubicBezTo>
                      <a:cubicBezTo>
                        <a:pt x="3887" y="7707"/>
                        <a:pt x="3921" y="7783"/>
                        <a:pt x="3980" y="7824"/>
                      </a:cubicBezTo>
                      <a:cubicBezTo>
                        <a:pt x="4039" y="7865"/>
                        <a:pt x="4081" y="7893"/>
                        <a:pt x="4172" y="7908"/>
                      </a:cubicBezTo>
                      <a:cubicBezTo>
                        <a:pt x="4263" y="7923"/>
                        <a:pt x="4450" y="7891"/>
                        <a:pt x="4526" y="7914"/>
                      </a:cubicBezTo>
                      <a:cubicBezTo>
                        <a:pt x="4602" y="7937"/>
                        <a:pt x="4608" y="7998"/>
                        <a:pt x="4628" y="8046"/>
                      </a:cubicBezTo>
                      <a:cubicBezTo>
                        <a:pt x="4648" y="8094"/>
                        <a:pt x="4623" y="8177"/>
                        <a:pt x="4647" y="8200"/>
                      </a:cubicBezTo>
                      <a:cubicBezTo>
                        <a:pt x="4671" y="8223"/>
                        <a:pt x="4727" y="8176"/>
                        <a:pt x="4772" y="8184"/>
                      </a:cubicBezTo>
                      <a:cubicBezTo>
                        <a:pt x="4817" y="8192"/>
                        <a:pt x="4857" y="8215"/>
                        <a:pt x="4916" y="8248"/>
                      </a:cubicBezTo>
                      <a:cubicBezTo>
                        <a:pt x="4975" y="8281"/>
                        <a:pt x="5051" y="8326"/>
                        <a:pt x="5126" y="8382"/>
                      </a:cubicBezTo>
                      <a:cubicBezTo>
                        <a:pt x="5201" y="8438"/>
                        <a:pt x="5297" y="8519"/>
                        <a:pt x="5366" y="8586"/>
                      </a:cubicBezTo>
                      <a:cubicBezTo>
                        <a:pt x="5435" y="8653"/>
                        <a:pt x="5502" y="8722"/>
                        <a:pt x="5540" y="8784"/>
                      </a:cubicBezTo>
                      <a:cubicBezTo>
                        <a:pt x="5578" y="8846"/>
                        <a:pt x="5589" y="8904"/>
                        <a:pt x="5597" y="8960"/>
                      </a:cubicBezTo>
                      <a:cubicBezTo>
                        <a:pt x="5605" y="9016"/>
                        <a:pt x="5582" y="9078"/>
                        <a:pt x="5588" y="9120"/>
                      </a:cubicBezTo>
                      <a:cubicBezTo>
                        <a:pt x="5594" y="9162"/>
                        <a:pt x="5618" y="9180"/>
                        <a:pt x="5636" y="9210"/>
                      </a:cubicBezTo>
                      <a:cubicBezTo>
                        <a:pt x="5654" y="9240"/>
                        <a:pt x="5638" y="9285"/>
                        <a:pt x="5696" y="9300"/>
                      </a:cubicBezTo>
                      <a:cubicBezTo>
                        <a:pt x="5754" y="9315"/>
                        <a:pt x="5881" y="9312"/>
                        <a:pt x="5984" y="9300"/>
                      </a:cubicBezTo>
                      <a:cubicBezTo>
                        <a:pt x="6087" y="9288"/>
                        <a:pt x="6215" y="9242"/>
                        <a:pt x="6314" y="9228"/>
                      </a:cubicBezTo>
                      <a:cubicBezTo>
                        <a:pt x="6413" y="9214"/>
                        <a:pt x="6470" y="9225"/>
                        <a:pt x="6578" y="9213"/>
                      </a:cubicBezTo>
                      <a:cubicBezTo>
                        <a:pt x="6686" y="9201"/>
                        <a:pt x="6865" y="9169"/>
                        <a:pt x="6962" y="9156"/>
                      </a:cubicBezTo>
                      <a:cubicBezTo>
                        <a:pt x="7059" y="9143"/>
                        <a:pt x="7096" y="9148"/>
                        <a:pt x="7163" y="9134"/>
                      </a:cubicBezTo>
                      <a:cubicBezTo>
                        <a:pt x="7230" y="9120"/>
                        <a:pt x="7274" y="9087"/>
                        <a:pt x="7364" y="9072"/>
                      </a:cubicBezTo>
                      <a:cubicBezTo>
                        <a:pt x="7454" y="9057"/>
                        <a:pt x="7629" y="9050"/>
                        <a:pt x="7706" y="9042"/>
                      </a:cubicBezTo>
                      <a:cubicBezTo>
                        <a:pt x="7783" y="9034"/>
                        <a:pt x="7800" y="9055"/>
                        <a:pt x="7828" y="9023"/>
                      </a:cubicBezTo>
                      <a:cubicBezTo>
                        <a:pt x="7856" y="8991"/>
                        <a:pt x="7893" y="8895"/>
                        <a:pt x="7875" y="8849"/>
                      </a:cubicBezTo>
                      <a:cubicBezTo>
                        <a:pt x="7857" y="8803"/>
                        <a:pt x="7756" y="8775"/>
                        <a:pt x="7718" y="8748"/>
                      </a:cubicBezTo>
                      <a:cubicBezTo>
                        <a:pt x="7680" y="8721"/>
                        <a:pt x="7652" y="8710"/>
                        <a:pt x="7646" y="8688"/>
                      </a:cubicBezTo>
                      <a:cubicBezTo>
                        <a:pt x="7640" y="8666"/>
                        <a:pt x="7680" y="8658"/>
                        <a:pt x="7682" y="8616"/>
                      </a:cubicBezTo>
                      <a:cubicBezTo>
                        <a:pt x="7684" y="8574"/>
                        <a:pt x="7652" y="8490"/>
                        <a:pt x="7658" y="8436"/>
                      </a:cubicBezTo>
                      <a:cubicBezTo>
                        <a:pt x="7664" y="8382"/>
                        <a:pt x="7693" y="8342"/>
                        <a:pt x="7718" y="8292"/>
                      </a:cubicBezTo>
                      <a:cubicBezTo>
                        <a:pt x="7743" y="8242"/>
                        <a:pt x="7796" y="8198"/>
                        <a:pt x="7808" y="8136"/>
                      </a:cubicBezTo>
                      <a:cubicBezTo>
                        <a:pt x="7820" y="8074"/>
                        <a:pt x="7792" y="7977"/>
                        <a:pt x="7790" y="7920"/>
                      </a:cubicBezTo>
                      <a:cubicBezTo>
                        <a:pt x="7788" y="7863"/>
                        <a:pt x="7782" y="7837"/>
                        <a:pt x="7796" y="7794"/>
                      </a:cubicBezTo>
                      <a:cubicBezTo>
                        <a:pt x="7810" y="7751"/>
                        <a:pt x="7842" y="7705"/>
                        <a:pt x="7875" y="7662"/>
                      </a:cubicBezTo>
                      <a:cubicBezTo>
                        <a:pt x="7908" y="7619"/>
                        <a:pt x="7962" y="7570"/>
                        <a:pt x="7994" y="7536"/>
                      </a:cubicBezTo>
                      <a:cubicBezTo>
                        <a:pt x="8026" y="7502"/>
                        <a:pt x="8073" y="7487"/>
                        <a:pt x="8066" y="7458"/>
                      </a:cubicBezTo>
                      <a:cubicBezTo>
                        <a:pt x="8059" y="7429"/>
                        <a:pt x="7987" y="7383"/>
                        <a:pt x="7954" y="7361"/>
                      </a:cubicBezTo>
                      <a:cubicBezTo>
                        <a:pt x="7921" y="7339"/>
                        <a:pt x="7889" y="7360"/>
                        <a:pt x="7868" y="7326"/>
                      </a:cubicBezTo>
                      <a:cubicBezTo>
                        <a:pt x="7847" y="7292"/>
                        <a:pt x="7848" y="7205"/>
                        <a:pt x="7826" y="7158"/>
                      </a:cubicBezTo>
                      <a:cubicBezTo>
                        <a:pt x="7804" y="7111"/>
                        <a:pt x="7764" y="7090"/>
                        <a:pt x="7733" y="7045"/>
                      </a:cubicBezTo>
                      <a:cubicBezTo>
                        <a:pt x="7702" y="7000"/>
                        <a:pt x="7656" y="6929"/>
                        <a:pt x="7638" y="6887"/>
                      </a:cubicBezTo>
                      <a:cubicBezTo>
                        <a:pt x="7620" y="6845"/>
                        <a:pt x="7673" y="6848"/>
                        <a:pt x="7622" y="6792"/>
                      </a:cubicBezTo>
                      <a:cubicBezTo>
                        <a:pt x="7571" y="6736"/>
                        <a:pt x="7410" y="6614"/>
                        <a:pt x="7334" y="6552"/>
                      </a:cubicBezTo>
                      <a:cubicBezTo>
                        <a:pt x="7258" y="6490"/>
                        <a:pt x="7245" y="6488"/>
                        <a:pt x="7166" y="6420"/>
                      </a:cubicBezTo>
                      <a:cubicBezTo>
                        <a:pt x="7087" y="6352"/>
                        <a:pt x="7020" y="6284"/>
                        <a:pt x="6860" y="6144"/>
                      </a:cubicBezTo>
                      <a:cubicBezTo>
                        <a:pt x="6700" y="6004"/>
                        <a:pt x="6427" y="5771"/>
                        <a:pt x="6206" y="5580"/>
                      </a:cubicBezTo>
                      <a:cubicBezTo>
                        <a:pt x="5985" y="5389"/>
                        <a:pt x="5823" y="5249"/>
                        <a:pt x="5534" y="4998"/>
                      </a:cubicBezTo>
                      <a:cubicBezTo>
                        <a:pt x="5245" y="4747"/>
                        <a:pt x="4804" y="4361"/>
                        <a:pt x="4472" y="4074"/>
                      </a:cubicBezTo>
                      <a:cubicBezTo>
                        <a:pt x="4140" y="3787"/>
                        <a:pt x="3735" y="3445"/>
                        <a:pt x="3542" y="3276"/>
                      </a:cubicBezTo>
                      <a:cubicBezTo>
                        <a:pt x="3349" y="3107"/>
                        <a:pt x="3355" y="3141"/>
                        <a:pt x="3314" y="3060"/>
                      </a:cubicBezTo>
                      <a:cubicBezTo>
                        <a:pt x="3273" y="2979"/>
                        <a:pt x="3299" y="2955"/>
                        <a:pt x="3296" y="2790"/>
                      </a:cubicBezTo>
                      <a:cubicBezTo>
                        <a:pt x="3293" y="2625"/>
                        <a:pt x="3297" y="2346"/>
                        <a:pt x="3296" y="2070"/>
                      </a:cubicBezTo>
                      <a:cubicBezTo>
                        <a:pt x="3295" y="1794"/>
                        <a:pt x="3289" y="1444"/>
                        <a:pt x="3290" y="1134"/>
                      </a:cubicBezTo>
                      <a:cubicBezTo>
                        <a:pt x="3291" y="824"/>
                        <a:pt x="3310" y="386"/>
                        <a:pt x="3302" y="210"/>
                      </a:cubicBezTo>
                      <a:cubicBezTo>
                        <a:pt x="3294" y="34"/>
                        <a:pt x="3317" y="102"/>
                        <a:pt x="3242" y="78"/>
                      </a:cubicBezTo>
                      <a:cubicBezTo>
                        <a:pt x="3167" y="54"/>
                        <a:pt x="3178" y="74"/>
                        <a:pt x="2852" y="66"/>
                      </a:cubicBezTo>
                      <a:cubicBezTo>
                        <a:pt x="2526" y="58"/>
                        <a:pt x="1699" y="41"/>
                        <a:pt x="1286" y="30"/>
                      </a:cubicBezTo>
                      <a:cubicBezTo>
                        <a:pt x="873" y="19"/>
                        <a:pt x="564" y="6"/>
                        <a:pt x="374" y="0"/>
                      </a:cubicBezTo>
                      <a:close/>
                    </a:path>
                  </a:pathLst>
                </a:custGeom>
                <a:solidFill>
                  <a:srgbClr val="FFCC99"/>
                </a:solidFill>
                <a:ln w="9525">
                  <a:round/>
                  <a:headEnd/>
                  <a:tailEnd/>
                </a:ln>
                <a:scene3d>
                  <a:camera prst="legacyObliqueBottomLeft"/>
                  <a:lightRig rig="legacyFlat2" dir="t"/>
                </a:scene3d>
                <a:sp3d extrusionH="201600" prstMaterial="legacyPlastic">
                  <a:bevelT w="13500" h="13500" prst="angle"/>
                  <a:bevelB w="13500" h="13500" prst="angle"/>
                  <a:extrusionClr>
                    <a:srgbClr val="FFCC99"/>
                  </a:extrusionClr>
                </a:sp3d>
              </p:spPr>
              <p:txBody>
                <a:bodyPr>
                  <a:flatTx/>
                </a:bodyPr>
                <a:lstStyle/>
                <a:p>
                  <a:endParaRPr lang="en-US"/>
                </a:p>
              </p:txBody>
            </p:sp>
            <p:sp>
              <p:nvSpPr>
                <p:cNvPr id="9" name="Oval 5"/>
                <p:cNvSpPr>
                  <a:spLocks noChangeAspect="1" noChangeArrowheads="1"/>
                </p:cNvSpPr>
                <p:nvPr/>
              </p:nvSpPr>
              <p:spPr bwMode="auto">
                <a:xfrm>
                  <a:off x="813" y="2032"/>
                  <a:ext cx="93" cy="75"/>
                </a:xfrm>
                <a:prstGeom prst="ellipse">
                  <a:avLst/>
                </a:prstGeom>
                <a:solidFill>
                  <a:srgbClr val="FFFFFF"/>
                </a:solidFill>
                <a:ln w="9525">
                  <a:noFill/>
                  <a:round/>
                  <a:headEnd/>
                  <a:tailEnd/>
                </a:ln>
              </p:spPr>
              <p:txBody>
                <a:bodyPr/>
                <a:lstStyle/>
                <a:p>
                  <a:endParaRPr lang="en-US"/>
                </a:p>
              </p:txBody>
            </p:sp>
            <p:sp>
              <p:nvSpPr>
                <p:cNvPr id="10" name="Oval 6"/>
                <p:cNvSpPr>
                  <a:spLocks noChangeAspect="1" noChangeArrowheads="1"/>
                </p:cNvSpPr>
                <p:nvPr/>
              </p:nvSpPr>
              <p:spPr bwMode="auto">
                <a:xfrm>
                  <a:off x="1827" y="3655"/>
                  <a:ext cx="94" cy="75"/>
                </a:xfrm>
                <a:prstGeom prst="ellipse">
                  <a:avLst/>
                </a:prstGeom>
                <a:solidFill>
                  <a:srgbClr val="FFFFFF"/>
                </a:solidFill>
                <a:ln w="9525">
                  <a:noFill/>
                  <a:round/>
                  <a:headEnd/>
                  <a:tailEnd/>
                </a:ln>
              </p:spPr>
              <p:txBody>
                <a:bodyPr/>
                <a:lstStyle/>
                <a:p>
                  <a:endParaRPr lang="en-US"/>
                </a:p>
              </p:txBody>
            </p:sp>
            <p:sp>
              <p:nvSpPr>
                <p:cNvPr id="11" name="Oval 7"/>
                <p:cNvSpPr>
                  <a:spLocks noChangeAspect="1" noChangeArrowheads="1"/>
                </p:cNvSpPr>
                <p:nvPr/>
              </p:nvSpPr>
              <p:spPr bwMode="auto">
                <a:xfrm>
                  <a:off x="2159" y="3966"/>
                  <a:ext cx="93" cy="75"/>
                </a:xfrm>
                <a:prstGeom prst="ellipse">
                  <a:avLst/>
                </a:prstGeom>
                <a:solidFill>
                  <a:srgbClr val="FFFFFF"/>
                </a:solidFill>
                <a:ln w="9525">
                  <a:noFill/>
                  <a:round/>
                  <a:headEnd/>
                  <a:tailEnd/>
                </a:ln>
              </p:spPr>
              <p:txBody>
                <a:bodyPr/>
                <a:lstStyle/>
                <a:p>
                  <a:endParaRPr lang="en-US"/>
                </a:p>
              </p:txBody>
            </p:sp>
            <p:sp>
              <p:nvSpPr>
                <p:cNvPr id="12" name="Text Box 8"/>
                <p:cNvSpPr txBox="1">
                  <a:spLocks noChangeArrowheads="1"/>
                </p:cNvSpPr>
                <p:nvPr/>
              </p:nvSpPr>
              <p:spPr bwMode="auto">
                <a:xfrm>
                  <a:off x="0" y="2802"/>
                  <a:ext cx="684" cy="256"/>
                </a:xfrm>
                <a:prstGeom prst="rect">
                  <a:avLst/>
                </a:prstGeom>
                <a:noFill/>
                <a:ln w="9525">
                  <a:noFill/>
                  <a:miter lim="800000"/>
                  <a:headEnd/>
                  <a:tailEnd/>
                </a:ln>
              </p:spPr>
              <p:txBody>
                <a:bodyPr lIns="0" tIns="0" rIns="0" bIns="0"/>
                <a:lstStyle/>
                <a:p>
                  <a:pPr algn="ctr" eaLnBrk="0" hangingPunct="0"/>
                  <a:r>
                    <a:rPr lang="en-US" sz="2100" b="1" dirty="0"/>
                    <a:t>San</a:t>
                  </a:r>
                </a:p>
                <a:p>
                  <a:pPr algn="ctr" eaLnBrk="0" hangingPunct="0"/>
                  <a:r>
                    <a:rPr lang="en-US" sz="2100" b="1" dirty="0"/>
                    <a:t>Francisco</a:t>
                  </a:r>
                  <a:endParaRPr lang="en-US" sz="1100" b="1" i="1" dirty="0"/>
                </a:p>
              </p:txBody>
            </p:sp>
            <p:sp>
              <p:nvSpPr>
                <p:cNvPr id="13" name="Text Box 9"/>
                <p:cNvSpPr txBox="1">
                  <a:spLocks noChangeArrowheads="1"/>
                </p:cNvSpPr>
                <p:nvPr/>
              </p:nvSpPr>
              <p:spPr bwMode="auto">
                <a:xfrm>
                  <a:off x="1992" y="3839"/>
                  <a:ext cx="890" cy="107"/>
                </a:xfrm>
                <a:prstGeom prst="rect">
                  <a:avLst/>
                </a:prstGeom>
                <a:noFill/>
                <a:ln w="9525">
                  <a:noFill/>
                  <a:miter lim="800000"/>
                  <a:headEnd/>
                  <a:tailEnd/>
                </a:ln>
              </p:spPr>
              <p:txBody>
                <a:bodyPr lIns="0" tIns="0" rIns="0" bIns="0"/>
                <a:lstStyle/>
                <a:p>
                  <a:pPr algn="ctr" eaLnBrk="0" hangingPunct="0"/>
                  <a:r>
                    <a:rPr lang="en-US" sz="2100" b="1"/>
                    <a:t>San Diego</a:t>
                  </a:r>
                  <a:endParaRPr lang="en-US" sz="1100" b="1"/>
                </a:p>
              </p:txBody>
            </p:sp>
            <p:sp>
              <p:nvSpPr>
                <p:cNvPr id="14" name="Text Box 10"/>
                <p:cNvSpPr txBox="1">
                  <a:spLocks noChangeArrowheads="1"/>
                </p:cNvSpPr>
                <p:nvPr/>
              </p:nvSpPr>
              <p:spPr bwMode="auto">
                <a:xfrm>
                  <a:off x="542" y="1822"/>
                  <a:ext cx="674" cy="172"/>
                </a:xfrm>
                <a:prstGeom prst="rect">
                  <a:avLst/>
                </a:prstGeom>
                <a:noFill/>
                <a:ln w="9525">
                  <a:noFill/>
                  <a:miter lim="800000"/>
                  <a:headEnd/>
                  <a:tailEnd/>
                </a:ln>
              </p:spPr>
              <p:txBody>
                <a:bodyPr lIns="0" tIns="0" rIns="0" bIns="0"/>
                <a:lstStyle/>
                <a:p>
                  <a:pPr algn="ctr" eaLnBrk="0" hangingPunct="0"/>
                  <a:r>
                    <a:rPr lang="en-US" sz="2100" b="1" dirty="0"/>
                    <a:t>Redding</a:t>
                  </a:r>
                  <a:endParaRPr lang="en-US" sz="1100" b="1" dirty="0"/>
                </a:p>
              </p:txBody>
            </p:sp>
            <p:sp>
              <p:nvSpPr>
                <p:cNvPr id="15" name="Text Box 11"/>
                <p:cNvSpPr txBox="1">
                  <a:spLocks noChangeArrowheads="1"/>
                </p:cNvSpPr>
                <p:nvPr/>
              </p:nvSpPr>
              <p:spPr bwMode="auto">
                <a:xfrm>
                  <a:off x="1446" y="3498"/>
                  <a:ext cx="890" cy="108"/>
                </a:xfrm>
                <a:prstGeom prst="rect">
                  <a:avLst/>
                </a:prstGeom>
                <a:noFill/>
                <a:ln w="9525">
                  <a:noFill/>
                  <a:miter lim="800000"/>
                  <a:headEnd/>
                  <a:tailEnd/>
                </a:ln>
              </p:spPr>
              <p:txBody>
                <a:bodyPr lIns="0" tIns="0" rIns="0" bIns="0"/>
                <a:lstStyle/>
                <a:p>
                  <a:pPr algn="ctr" eaLnBrk="0" hangingPunct="0"/>
                  <a:r>
                    <a:rPr lang="en-US" sz="2100" b="1"/>
                    <a:t>Los</a:t>
                  </a:r>
                  <a:r>
                    <a:rPr lang="en-US" sz="1100" b="1"/>
                    <a:t> </a:t>
                  </a:r>
                  <a:r>
                    <a:rPr lang="en-US" sz="2100" b="1"/>
                    <a:t>Angeles</a:t>
                  </a:r>
                  <a:endParaRPr lang="en-US" sz="1100" b="1"/>
                </a:p>
              </p:txBody>
            </p:sp>
            <p:sp>
              <p:nvSpPr>
                <p:cNvPr id="16" name="Oval 12"/>
                <p:cNvSpPr>
                  <a:spLocks noChangeAspect="1" noChangeArrowheads="1"/>
                </p:cNvSpPr>
                <p:nvPr/>
              </p:nvSpPr>
              <p:spPr bwMode="auto">
                <a:xfrm>
                  <a:off x="745" y="2821"/>
                  <a:ext cx="93" cy="74"/>
                </a:xfrm>
                <a:prstGeom prst="ellipse">
                  <a:avLst/>
                </a:prstGeom>
                <a:solidFill>
                  <a:schemeClr val="bg1"/>
                </a:solidFill>
                <a:ln w="9525">
                  <a:noFill/>
                  <a:round/>
                  <a:headEnd/>
                  <a:tailEnd/>
                </a:ln>
              </p:spPr>
              <p:txBody>
                <a:bodyPr/>
                <a:lstStyle/>
                <a:p>
                  <a:pPr algn="ctr" eaLnBrk="0" hangingPunct="0"/>
                  <a:endParaRPr lang="en-US" sz="3200">
                    <a:latin typeface="Times New Roman" pitchFamily="18" charset="0"/>
                  </a:endParaRPr>
                </a:p>
              </p:txBody>
            </p:sp>
            <p:grpSp>
              <p:nvGrpSpPr>
                <p:cNvPr id="7" name="Group 13"/>
                <p:cNvGrpSpPr>
                  <a:grpSpLocks/>
                </p:cNvGrpSpPr>
                <p:nvPr/>
              </p:nvGrpSpPr>
              <p:grpSpPr bwMode="auto">
                <a:xfrm>
                  <a:off x="773" y="2057"/>
                  <a:ext cx="295" cy="683"/>
                  <a:chOff x="891" y="2057"/>
                  <a:chExt cx="295" cy="683"/>
                </a:xfrm>
              </p:grpSpPr>
              <p:sp>
                <p:nvSpPr>
                  <p:cNvPr id="19" name="Freeform 14"/>
                  <p:cNvSpPr>
                    <a:spLocks/>
                  </p:cNvSpPr>
                  <p:nvPr/>
                </p:nvSpPr>
                <p:spPr bwMode="auto">
                  <a:xfrm>
                    <a:off x="891" y="2057"/>
                    <a:ext cx="231" cy="611"/>
                  </a:xfrm>
                  <a:custGeom>
                    <a:avLst/>
                    <a:gdLst>
                      <a:gd name="T0" fmla="*/ 2 w 292"/>
                      <a:gd name="T1" fmla="*/ 0 h 958"/>
                      <a:gd name="T2" fmla="*/ 2 w 292"/>
                      <a:gd name="T3" fmla="*/ 21 h 958"/>
                      <a:gd name="T4" fmla="*/ 9 w 292"/>
                      <a:gd name="T5" fmla="*/ 47 h 958"/>
                      <a:gd name="T6" fmla="*/ 33 w 292"/>
                      <a:gd name="T7" fmla="*/ 49 h 958"/>
                      <a:gd name="T8" fmla="*/ 65 w 292"/>
                      <a:gd name="T9" fmla="*/ 70 h 958"/>
                      <a:gd name="T10" fmla="*/ 65 w 292"/>
                      <a:gd name="T11" fmla="*/ 115 h 958"/>
                      <a:gd name="T12" fmla="*/ 79 w 292"/>
                      <a:gd name="T13" fmla="*/ 138 h 958"/>
                      <a:gd name="T14" fmla="*/ 79 w 292"/>
                      <a:gd name="T15" fmla="*/ 179 h 958"/>
                      <a:gd name="T16" fmla="*/ 79 w 292"/>
                      <a:gd name="T17" fmla="*/ 228 h 958"/>
                      <a:gd name="T18" fmla="*/ 79 w 292"/>
                      <a:gd name="T19" fmla="*/ 285 h 958"/>
                      <a:gd name="T20" fmla="*/ 109 w 292"/>
                      <a:gd name="T21" fmla="*/ 310 h 958"/>
                      <a:gd name="T22" fmla="*/ 134 w 292"/>
                      <a:gd name="T23" fmla="*/ 351 h 958"/>
                      <a:gd name="T24" fmla="*/ 171 w 292"/>
                      <a:gd name="T25" fmla="*/ 383 h 958"/>
                      <a:gd name="T26" fmla="*/ 195 w 292"/>
                      <a:gd name="T27" fmla="*/ 425 h 958"/>
                      <a:gd name="T28" fmla="*/ 205 w 292"/>
                      <a:gd name="T29" fmla="*/ 465 h 958"/>
                      <a:gd name="T30" fmla="*/ 230 w 292"/>
                      <a:gd name="T31" fmla="*/ 493 h 958"/>
                      <a:gd name="T32" fmla="*/ 212 w 292"/>
                      <a:gd name="T33" fmla="*/ 523 h 958"/>
                      <a:gd name="T34" fmla="*/ 215 w 292"/>
                      <a:gd name="T35" fmla="*/ 550 h 958"/>
                      <a:gd name="T36" fmla="*/ 191 w 292"/>
                      <a:gd name="T37" fmla="*/ 572 h 958"/>
                      <a:gd name="T38" fmla="*/ 191 w 292"/>
                      <a:gd name="T39" fmla="*/ 591 h 958"/>
                      <a:gd name="T40" fmla="*/ 171 w 292"/>
                      <a:gd name="T41" fmla="*/ 611 h 9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2"/>
                      <a:gd name="T64" fmla="*/ 0 h 958"/>
                      <a:gd name="T65" fmla="*/ 292 w 292"/>
                      <a:gd name="T66" fmla="*/ 958 h 9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2" h="958">
                        <a:moveTo>
                          <a:pt x="2" y="0"/>
                        </a:moveTo>
                        <a:cubicBezTo>
                          <a:pt x="3" y="5"/>
                          <a:pt x="0" y="21"/>
                          <a:pt x="2" y="33"/>
                        </a:cubicBezTo>
                        <a:cubicBezTo>
                          <a:pt x="4" y="45"/>
                          <a:pt x="5" y="66"/>
                          <a:pt x="12" y="73"/>
                        </a:cubicBezTo>
                        <a:cubicBezTo>
                          <a:pt x="19" y="80"/>
                          <a:pt x="30" y="71"/>
                          <a:pt x="42" y="77"/>
                        </a:cubicBezTo>
                        <a:cubicBezTo>
                          <a:pt x="54" y="83"/>
                          <a:pt x="75" y="93"/>
                          <a:pt x="82" y="110"/>
                        </a:cubicBezTo>
                        <a:cubicBezTo>
                          <a:pt x="89" y="127"/>
                          <a:pt x="79" y="163"/>
                          <a:pt x="82" y="181"/>
                        </a:cubicBezTo>
                        <a:cubicBezTo>
                          <a:pt x="85" y="199"/>
                          <a:pt x="97" y="200"/>
                          <a:pt x="100" y="216"/>
                        </a:cubicBezTo>
                        <a:cubicBezTo>
                          <a:pt x="103" y="232"/>
                          <a:pt x="100" y="257"/>
                          <a:pt x="100" y="280"/>
                        </a:cubicBezTo>
                        <a:cubicBezTo>
                          <a:pt x="100" y="303"/>
                          <a:pt x="100" y="329"/>
                          <a:pt x="100" y="357"/>
                        </a:cubicBezTo>
                        <a:cubicBezTo>
                          <a:pt x="100" y="385"/>
                          <a:pt x="94" y="426"/>
                          <a:pt x="100" y="447"/>
                        </a:cubicBezTo>
                        <a:cubicBezTo>
                          <a:pt x="106" y="468"/>
                          <a:pt x="127" y="469"/>
                          <a:pt x="138" y="486"/>
                        </a:cubicBezTo>
                        <a:cubicBezTo>
                          <a:pt x="149" y="503"/>
                          <a:pt x="156" y="531"/>
                          <a:pt x="169" y="550"/>
                        </a:cubicBezTo>
                        <a:cubicBezTo>
                          <a:pt x="182" y="569"/>
                          <a:pt x="203" y="582"/>
                          <a:pt x="216" y="601"/>
                        </a:cubicBezTo>
                        <a:cubicBezTo>
                          <a:pt x="229" y="620"/>
                          <a:pt x="239" y="645"/>
                          <a:pt x="246" y="666"/>
                        </a:cubicBezTo>
                        <a:cubicBezTo>
                          <a:pt x="253" y="687"/>
                          <a:pt x="252" y="711"/>
                          <a:pt x="259" y="729"/>
                        </a:cubicBezTo>
                        <a:cubicBezTo>
                          <a:pt x="266" y="747"/>
                          <a:pt x="290" y="758"/>
                          <a:pt x="291" y="773"/>
                        </a:cubicBezTo>
                        <a:cubicBezTo>
                          <a:pt x="292" y="788"/>
                          <a:pt x="271" y="805"/>
                          <a:pt x="268" y="820"/>
                        </a:cubicBezTo>
                        <a:cubicBezTo>
                          <a:pt x="265" y="835"/>
                          <a:pt x="276" y="850"/>
                          <a:pt x="272" y="863"/>
                        </a:cubicBezTo>
                        <a:cubicBezTo>
                          <a:pt x="268" y="876"/>
                          <a:pt x="247" y="886"/>
                          <a:pt x="242" y="897"/>
                        </a:cubicBezTo>
                        <a:cubicBezTo>
                          <a:pt x="237" y="908"/>
                          <a:pt x="246" y="917"/>
                          <a:pt x="242" y="927"/>
                        </a:cubicBezTo>
                        <a:cubicBezTo>
                          <a:pt x="238" y="937"/>
                          <a:pt x="227" y="947"/>
                          <a:pt x="216" y="958"/>
                        </a:cubicBezTo>
                      </a:path>
                    </a:pathLst>
                  </a:custGeom>
                  <a:noFill/>
                  <a:ln w="28575" cmpd="sng">
                    <a:solidFill>
                      <a:srgbClr val="0000FF"/>
                    </a:solidFill>
                    <a:round/>
                    <a:headEnd/>
                    <a:tailEnd/>
                  </a:ln>
                </p:spPr>
                <p:txBody>
                  <a:bodyPr/>
                  <a:lstStyle/>
                  <a:p>
                    <a:endParaRPr lang="en-US"/>
                  </a:p>
                </p:txBody>
              </p:sp>
              <p:sp>
                <p:nvSpPr>
                  <p:cNvPr id="20" name="Freeform 15"/>
                  <p:cNvSpPr>
                    <a:spLocks/>
                  </p:cNvSpPr>
                  <p:nvPr/>
                </p:nvSpPr>
                <p:spPr bwMode="auto">
                  <a:xfrm>
                    <a:off x="1060" y="2667"/>
                    <a:ext cx="126" cy="73"/>
                  </a:xfrm>
                  <a:custGeom>
                    <a:avLst/>
                    <a:gdLst>
                      <a:gd name="T0" fmla="*/ 0 w 159"/>
                      <a:gd name="T1" fmla="*/ 1 h 115"/>
                      <a:gd name="T2" fmla="*/ 21 w 159"/>
                      <a:gd name="T3" fmla="*/ 1 h 115"/>
                      <a:gd name="T4" fmla="*/ 62 w 159"/>
                      <a:gd name="T5" fmla="*/ 1 h 115"/>
                      <a:gd name="T6" fmla="*/ 94 w 159"/>
                      <a:gd name="T7" fmla="*/ 9 h 115"/>
                      <a:gd name="T8" fmla="*/ 92 w 159"/>
                      <a:gd name="T9" fmla="*/ 28 h 115"/>
                      <a:gd name="T10" fmla="*/ 110 w 159"/>
                      <a:gd name="T11" fmla="*/ 34 h 115"/>
                      <a:gd name="T12" fmla="*/ 116 w 159"/>
                      <a:gd name="T13" fmla="*/ 55 h 115"/>
                      <a:gd name="T14" fmla="*/ 126 w 159"/>
                      <a:gd name="T15" fmla="*/ 73 h 115"/>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115"/>
                      <a:gd name="T26" fmla="*/ 159 w 159"/>
                      <a:gd name="T27" fmla="*/ 115 h 1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115">
                        <a:moveTo>
                          <a:pt x="0" y="2"/>
                        </a:moveTo>
                        <a:cubicBezTo>
                          <a:pt x="6" y="2"/>
                          <a:pt x="13" y="2"/>
                          <a:pt x="26" y="2"/>
                        </a:cubicBezTo>
                        <a:cubicBezTo>
                          <a:pt x="39" y="2"/>
                          <a:pt x="63" y="0"/>
                          <a:pt x="78" y="2"/>
                        </a:cubicBezTo>
                        <a:cubicBezTo>
                          <a:pt x="93" y="4"/>
                          <a:pt x="113" y="7"/>
                          <a:pt x="119" y="14"/>
                        </a:cubicBezTo>
                        <a:cubicBezTo>
                          <a:pt x="125" y="21"/>
                          <a:pt x="113" y="37"/>
                          <a:pt x="116" y="44"/>
                        </a:cubicBezTo>
                        <a:cubicBezTo>
                          <a:pt x="119" y="51"/>
                          <a:pt x="134" y="47"/>
                          <a:pt x="139" y="54"/>
                        </a:cubicBezTo>
                        <a:cubicBezTo>
                          <a:pt x="144" y="61"/>
                          <a:pt x="143" y="77"/>
                          <a:pt x="146" y="87"/>
                        </a:cubicBezTo>
                        <a:cubicBezTo>
                          <a:pt x="149" y="97"/>
                          <a:pt x="156" y="109"/>
                          <a:pt x="159" y="115"/>
                        </a:cubicBezTo>
                      </a:path>
                    </a:pathLst>
                  </a:custGeom>
                  <a:noFill/>
                  <a:ln w="28575" cmpd="sng">
                    <a:solidFill>
                      <a:srgbClr val="0000FF"/>
                    </a:solidFill>
                    <a:round/>
                    <a:headEnd/>
                    <a:tailEnd/>
                  </a:ln>
                </p:spPr>
                <p:txBody>
                  <a:bodyPr/>
                  <a:lstStyle/>
                  <a:p>
                    <a:endParaRPr lang="en-US"/>
                  </a:p>
                </p:txBody>
              </p:sp>
              <p:sp>
                <p:nvSpPr>
                  <p:cNvPr id="21" name="Freeform 16"/>
                  <p:cNvSpPr>
                    <a:spLocks/>
                  </p:cNvSpPr>
                  <p:nvPr/>
                </p:nvSpPr>
                <p:spPr bwMode="auto">
                  <a:xfrm>
                    <a:off x="1060" y="2584"/>
                    <a:ext cx="73" cy="81"/>
                  </a:xfrm>
                  <a:custGeom>
                    <a:avLst/>
                    <a:gdLst>
                      <a:gd name="T0" fmla="*/ 0 w 92"/>
                      <a:gd name="T1" fmla="*/ 81 h 127"/>
                      <a:gd name="T2" fmla="*/ 23 w 92"/>
                      <a:gd name="T3" fmla="*/ 68 h 127"/>
                      <a:gd name="T4" fmla="*/ 39 w 92"/>
                      <a:gd name="T5" fmla="*/ 61 h 127"/>
                      <a:gd name="T6" fmla="*/ 62 w 92"/>
                      <a:gd name="T7" fmla="*/ 47 h 127"/>
                      <a:gd name="T8" fmla="*/ 65 w 92"/>
                      <a:gd name="T9" fmla="*/ 23 h 127"/>
                      <a:gd name="T10" fmla="*/ 73 w 92"/>
                      <a:gd name="T11" fmla="*/ 0 h 127"/>
                      <a:gd name="T12" fmla="*/ 0 60000 65536"/>
                      <a:gd name="T13" fmla="*/ 0 60000 65536"/>
                      <a:gd name="T14" fmla="*/ 0 60000 65536"/>
                      <a:gd name="T15" fmla="*/ 0 60000 65536"/>
                      <a:gd name="T16" fmla="*/ 0 60000 65536"/>
                      <a:gd name="T17" fmla="*/ 0 60000 65536"/>
                      <a:gd name="T18" fmla="*/ 0 w 92"/>
                      <a:gd name="T19" fmla="*/ 0 h 127"/>
                      <a:gd name="T20" fmla="*/ 92 w 92"/>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92" h="127">
                        <a:moveTo>
                          <a:pt x="0" y="127"/>
                        </a:moveTo>
                        <a:cubicBezTo>
                          <a:pt x="10" y="119"/>
                          <a:pt x="21" y="111"/>
                          <a:pt x="29" y="106"/>
                        </a:cubicBezTo>
                        <a:cubicBezTo>
                          <a:pt x="37" y="101"/>
                          <a:pt x="41" y="101"/>
                          <a:pt x="49" y="96"/>
                        </a:cubicBezTo>
                        <a:cubicBezTo>
                          <a:pt x="57" y="91"/>
                          <a:pt x="73" y="83"/>
                          <a:pt x="78" y="73"/>
                        </a:cubicBezTo>
                        <a:cubicBezTo>
                          <a:pt x="83" y="63"/>
                          <a:pt x="80" y="48"/>
                          <a:pt x="82" y="36"/>
                        </a:cubicBezTo>
                        <a:cubicBezTo>
                          <a:pt x="84" y="24"/>
                          <a:pt x="90" y="7"/>
                          <a:pt x="92" y="0"/>
                        </a:cubicBezTo>
                      </a:path>
                    </a:pathLst>
                  </a:custGeom>
                  <a:noFill/>
                  <a:ln w="28575" cmpd="sng">
                    <a:solidFill>
                      <a:srgbClr val="0000FF"/>
                    </a:solidFill>
                    <a:round/>
                    <a:headEnd/>
                    <a:tailEnd/>
                  </a:ln>
                </p:spPr>
                <p:txBody>
                  <a:bodyPr/>
                  <a:lstStyle/>
                  <a:p>
                    <a:endParaRPr lang="en-US"/>
                  </a:p>
                </p:txBody>
              </p:sp>
              <p:sp>
                <p:nvSpPr>
                  <p:cNvPr id="22" name="Freeform 17"/>
                  <p:cNvSpPr>
                    <a:spLocks/>
                  </p:cNvSpPr>
                  <p:nvPr/>
                </p:nvSpPr>
                <p:spPr bwMode="auto">
                  <a:xfrm>
                    <a:off x="1077" y="2644"/>
                    <a:ext cx="93" cy="21"/>
                  </a:xfrm>
                  <a:custGeom>
                    <a:avLst/>
                    <a:gdLst>
                      <a:gd name="T0" fmla="*/ 0 w 117"/>
                      <a:gd name="T1" fmla="*/ 21 h 34"/>
                      <a:gd name="T2" fmla="*/ 19 w 117"/>
                      <a:gd name="T3" fmla="*/ 8 h 34"/>
                      <a:gd name="T4" fmla="*/ 45 w 117"/>
                      <a:gd name="T5" fmla="*/ 8 h 34"/>
                      <a:gd name="T6" fmla="*/ 72 w 117"/>
                      <a:gd name="T7" fmla="*/ 2 h 34"/>
                      <a:gd name="T8" fmla="*/ 93 w 117"/>
                      <a:gd name="T9" fmla="*/ 21 h 34"/>
                      <a:gd name="T10" fmla="*/ 0 60000 65536"/>
                      <a:gd name="T11" fmla="*/ 0 60000 65536"/>
                      <a:gd name="T12" fmla="*/ 0 60000 65536"/>
                      <a:gd name="T13" fmla="*/ 0 60000 65536"/>
                      <a:gd name="T14" fmla="*/ 0 60000 65536"/>
                      <a:gd name="T15" fmla="*/ 0 w 117"/>
                      <a:gd name="T16" fmla="*/ 0 h 34"/>
                      <a:gd name="T17" fmla="*/ 117 w 117"/>
                      <a:gd name="T18" fmla="*/ 34 h 34"/>
                    </a:gdLst>
                    <a:ahLst/>
                    <a:cxnLst>
                      <a:cxn ang="T10">
                        <a:pos x="T0" y="T1"/>
                      </a:cxn>
                      <a:cxn ang="T11">
                        <a:pos x="T2" y="T3"/>
                      </a:cxn>
                      <a:cxn ang="T12">
                        <a:pos x="T4" y="T5"/>
                      </a:cxn>
                      <a:cxn ang="T13">
                        <a:pos x="T6" y="T7"/>
                      </a:cxn>
                      <a:cxn ang="T14">
                        <a:pos x="T8" y="T9"/>
                      </a:cxn>
                    </a:cxnLst>
                    <a:rect l="T15" t="T16" r="T17" b="T18"/>
                    <a:pathLst>
                      <a:path w="117" h="34">
                        <a:moveTo>
                          <a:pt x="0" y="34"/>
                        </a:moveTo>
                        <a:cubicBezTo>
                          <a:pt x="7" y="25"/>
                          <a:pt x="15" y="16"/>
                          <a:pt x="24" y="13"/>
                        </a:cubicBezTo>
                        <a:cubicBezTo>
                          <a:pt x="33" y="10"/>
                          <a:pt x="45" y="15"/>
                          <a:pt x="56" y="13"/>
                        </a:cubicBezTo>
                        <a:cubicBezTo>
                          <a:pt x="67" y="11"/>
                          <a:pt x="80" y="0"/>
                          <a:pt x="90" y="3"/>
                        </a:cubicBezTo>
                        <a:cubicBezTo>
                          <a:pt x="100" y="6"/>
                          <a:pt x="112" y="28"/>
                          <a:pt x="117" y="34"/>
                        </a:cubicBezTo>
                      </a:path>
                    </a:pathLst>
                  </a:custGeom>
                  <a:noFill/>
                  <a:ln w="28575" cmpd="sng">
                    <a:solidFill>
                      <a:srgbClr val="0000FF"/>
                    </a:solidFill>
                    <a:round/>
                    <a:headEnd/>
                    <a:tailEnd/>
                  </a:ln>
                </p:spPr>
                <p:txBody>
                  <a:bodyPr/>
                  <a:lstStyle/>
                  <a:p>
                    <a:endParaRPr lang="en-US"/>
                  </a:p>
                </p:txBody>
              </p:sp>
              <p:sp>
                <p:nvSpPr>
                  <p:cNvPr id="23" name="Freeform 18"/>
                  <p:cNvSpPr>
                    <a:spLocks/>
                  </p:cNvSpPr>
                  <p:nvPr/>
                </p:nvSpPr>
                <p:spPr bwMode="auto">
                  <a:xfrm>
                    <a:off x="1093" y="2665"/>
                    <a:ext cx="77" cy="58"/>
                  </a:xfrm>
                  <a:custGeom>
                    <a:avLst/>
                    <a:gdLst>
                      <a:gd name="T0" fmla="*/ 0 w 97"/>
                      <a:gd name="T1" fmla="*/ 0 h 91"/>
                      <a:gd name="T2" fmla="*/ 11 w 97"/>
                      <a:gd name="T3" fmla="*/ 23 h 91"/>
                      <a:gd name="T4" fmla="*/ 29 w 97"/>
                      <a:gd name="T5" fmla="*/ 36 h 91"/>
                      <a:gd name="T6" fmla="*/ 33 w 97"/>
                      <a:gd name="T7" fmla="*/ 48 h 91"/>
                      <a:gd name="T8" fmla="*/ 56 w 97"/>
                      <a:gd name="T9" fmla="*/ 57 h 91"/>
                      <a:gd name="T10" fmla="*/ 77 w 97"/>
                      <a:gd name="T11" fmla="*/ 55 h 91"/>
                      <a:gd name="T12" fmla="*/ 0 60000 65536"/>
                      <a:gd name="T13" fmla="*/ 0 60000 65536"/>
                      <a:gd name="T14" fmla="*/ 0 60000 65536"/>
                      <a:gd name="T15" fmla="*/ 0 60000 65536"/>
                      <a:gd name="T16" fmla="*/ 0 60000 65536"/>
                      <a:gd name="T17" fmla="*/ 0 60000 65536"/>
                      <a:gd name="T18" fmla="*/ 0 w 97"/>
                      <a:gd name="T19" fmla="*/ 0 h 91"/>
                      <a:gd name="T20" fmla="*/ 97 w 97"/>
                      <a:gd name="T21" fmla="*/ 91 h 91"/>
                    </a:gdLst>
                    <a:ahLst/>
                    <a:cxnLst>
                      <a:cxn ang="T12">
                        <a:pos x="T0" y="T1"/>
                      </a:cxn>
                      <a:cxn ang="T13">
                        <a:pos x="T2" y="T3"/>
                      </a:cxn>
                      <a:cxn ang="T14">
                        <a:pos x="T4" y="T5"/>
                      </a:cxn>
                      <a:cxn ang="T15">
                        <a:pos x="T6" y="T7"/>
                      </a:cxn>
                      <a:cxn ang="T16">
                        <a:pos x="T8" y="T9"/>
                      </a:cxn>
                      <a:cxn ang="T17">
                        <a:pos x="T10" y="T11"/>
                      </a:cxn>
                    </a:cxnLst>
                    <a:rect l="T18" t="T19" r="T20" b="T21"/>
                    <a:pathLst>
                      <a:path w="97" h="91">
                        <a:moveTo>
                          <a:pt x="0" y="0"/>
                        </a:moveTo>
                        <a:cubicBezTo>
                          <a:pt x="4" y="13"/>
                          <a:pt x="8" y="27"/>
                          <a:pt x="14" y="36"/>
                        </a:cubicBezTo>
                        <a:cubicBezTo>
                          <a:pt x="20" y="45"/>
                          <a:pt x="32" y="49"/>
                          <a:pt x="36" y="56"/>
                        </a:cubicBezTo>
                        <a:cubicBezTo>
                          <a:pt x="40" y="63"/>
                          <a:pt x="35" y="71"/>
                          <a:pt x="41" y="76"/>
                        </a:cubicBezTo>
                        <a:cubicBezTo>
                          <a:pt x="47" y="81"/>
                          <a:pt x="61" y="87"/>
                          <a:pt x="70" y="89"/>
                        </a:cubicBezTo>
                        <a:cubicBezTo>
                          <a:pt x="79" y="91"/>
                          <a:pt x="88" y="88"/>
                          <a:pt x="97" y="86"/>
                        </a:cubicBezTo>
                      </a:path>
                    </a:pathLst>
                  </a:custGeom>
                  <a:noFill/>
                  <a:ln w="28575" cmpd="sng">
                    <a:solidFill>
                      <a:srgbClr val="0000FF"/>
                    </a:solidFill>
                    <a:round/>
                    <a:headEnd/>
                    <a:tailEnd/>
                  </a:ln>
                </p:spPr>
                <p:txBody>
                  <a:bodyPr/>
                  <a:lstStyle/>
                  <a:p>
                    <a:endParaRPr lang="en-US"/>
                  </a:p>
                </p:txBody>
              </p:sp>
              <p:sp>
                <p:nvSpPr>
                  <p:cNvPr id="24" name="Freeform 19"/>
                  <p:cNvSpPr>
                    <a:spLocks/>
                  </p:cNvSpPr>
                  <p:nvPr/>
                </p:nvSpPr>
                <p:spPr bwMode="auto">
                  <a:xfrm>
                    <a:off x="1057" y="2559"/>
                    <a:ext cx="65" cy="95"/>
                  </a:xfrm>
                  <a:custGeom>
                    <a:avLst/>
                    <a:gdLst>
                      <a:gd name="T0" fmla="*/ 0 w 82"/>
                      <a:gd name="T1" fmla="*/ 95 h 150"/>
                      <a:gd name="T2" fmla="*/ 8 w 82"/>
                      <a:gd name="T3" fmla="*/ 73 h 150"/>
                      <a:gd name="T4" fmla="*/ 10 w 82"/>
                      <a:gd name="T5" fmla="*/ 54 h 150"/>
                      <a:gd name="T6" fmla="*/ 18 w 82"/>
                      <a:gd name="T7" fmla="*/ 25 h 150"/>
                      <a:gd name="T8" fmla="*/ 36 w 82"/>
                      <a:gd name="T9" fmla="*/ 4 h 150"/>
                      <a:gd name="T10" fmla="*/ 65 w 82"/>
                      <a:gd name="T11" fmla="*/ 4 h 150"/>
                      <a:gd name="T12" fmla="*/ 0 60000 65536"/>
                      <a:gd name="T13" fmla="*/ 0 60000 65536"/>
                      <a:gd name="T14" fmla="*/ 0 60000 65536"/>
                      <a:gd name="T15" fmla="*/ 0 60000 65536"/>
                      <a:gd name="T16" fmla="*/ 0 60000 65536"/>
                      <a:gd name="T17" fmla="*/ 0 60000 65536"/>
                      <a:gd name="T18" fmla="*/ 0 w 82"/>
                      <a:gd name="T19" fmla="*/ 0 h 150"/>
                      <a:gd name="T20" fmla="*/ 82 w 82"/>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82" h="150">
                        <a:moveTo>
                          <a:pt x="0" y="150"/>
                        </a:moveTo>
                        <a:cubicBezTo>
                          <a:pt x="1" y="144"/>
                          <a:pt x="8" y="127"/>
                          <a:pt x="10" y="116"/>
                        </a:cubicBezTo>
                        <a:cubicBezTo>
                          <a:pt x="12" y="105"/>
                          <a:pt x="11" y="99"/>
                          <a:pt x="13" y="86"/>
                        </a:cubicBezTo>
                        <a:cubicBezTo>
                          <a:pt x="15" y="73"/>
                          <a:pt x="17" y="53"/>
                          <a:pt x="23" y="40"/>
                        </a:cubicBezTo>
                        <a:cubicBezTo>
                          <a:pt x="29" y="27"/>
                          <a:pt x="36" y="12"/>
                          <a:pt x="46" y="6"/>
                        </a:cubicBezTo>
                        <a:cubicBezTo>
                          <a:pt x="56" y="0"/>
                          <a:pt x="67" y="1"/>
                          <a:pt x="82" y="6"/>
                        </a:cubicBezTo>
                      </a:path>
                    </a:pathLst>
                  </a:custGeom>
                  <a:noFill/>
                  <a:ln w="28575" cmpd="sng">
                    <a:solidFill>
                      <a:srgbClr val="0000FF"/>
                    </a:solidFill>
                    <a:round/>
                    <a:headEnd/>
                    <a:tailEnd/>
                  </a:ln>
                </p:spPr>
                <p:txBody>
                  <a:bodyPr/>
                  <a:lstStyle/>
                  <a:p>
                    <a:endParaRPr lang="en-US"/>
                  </a:p>
                </p:txBody>
              </p:sp>
            </p:grpSp>
            <p:sp>
              <p:nvSpPr>
                <p:cNvPr id="18" name="Freeform 20"/>
                <p:cNvSpPr>
                  <a:spLocks/>
                </p:cNvSpPr>
                <p:nvPr/>
              </p:nvSpPr>
              <p:spPr bwMode="auto">
                <a:xfrm>
                  <a:off x="730" y="2644"/>
                  <a:ext cx="210" cy="194"/>
                </a:xfrm>
                <a:custGeom>
                  <a:avLst/>
                  <a:gdLst>
                    <a:gd name="T0" fmla="*/ 210 w 210"/>
                    <a:gd name="T1" fmla="*/ 18 h 194"/>
                    <a:gd name="T2" fmla="*/ 134 w 210"/>
                    <a:gd name="T3" fmla="*/ 16 h 194"/>
                    <a:gd name="T4" fmla="*/ 118 w 210"/>
                    <a:gd name="T5" fmla="*/ 0 h 194"/>
                    <a:gd name="T6" fmla="*/ 82 w 210"/>
                    <a:gd name="T7" fmla="*/ 22 h 194"/>
                    <a:gd name="T8" fmla="*/ 28 w 210"/>
                    <a:gd name="T9" fmla="*/ 0 h 194"/>
                    <a:gd name="T10" fmla="*/ 32 w 210"/>
                    <a:gd name="T11" fmla="*/ 66 h 194"/>
                    <a:gd name="T12" fmla="*/ 0 w 210"/>
                    <a:gd name="T13" fmla="*/ 90 h 194"/>
                    <a:gd name="T14" fmla="*/ 10 w 210"/>
                    <a:gd name="T15" fmla="*/ 126 h 194"/>
                    <a:gd name="T16" fmla="*/ 126 w 210"/>
                    <a:gd name="T17" fmla="*/ 194 h 194"/>
                    <a:gd name="T18" fmla="*/ 118 w 210"/>
                    <a:gd name="T19" fmla="*/ 174 h 194"/>
                    <a:gd name="T20" fmla="*/ 94 w 210"/>
                    <a:gd name="T21" fmla="*/ 154 h 194"/>
                    <a:gd name="T22" fmla="*/ 84 w 210"/>
                    <a:gd name="T23" fmla="*/ 114 h 194"/>
                    <a:gd name="T24" fmla="*/ 58 w 210"/>
                    <a:gd name="T25" fmla="*/ 86 h 194"/>
                    <a:gd name="T26" fmla="*/ 80 w 210"/>
                    <a:gd name="T27" fmla="*/ 74 h 194"/>
                    <a:gd name="T28" fmla="*/ 38 w 210"/>
                    <a:gd name="T29" fmla="*/ 54 h 194"/>
                    <a:gd name="T30" fmla="*/ 78 w 210"/>
                    <a:gd name="T31" fmla="*/ 34 h 194"/>
                    <a:gd name="T32" fmla="*/ 152 w 210"/>
                    <a:gd name="T33" fmla="*/ 42 h 194"/>
                    <a:gd name="T34" fmla="*/ 204 w 210"/>
                    <a:gd name="T35" fmla="*/ 32 h 194"/>
                    <a:gd name="T36" fmla="*/ 210 w 210"/>
                    <a:gd name="T37" fmla="*/ 18 h 1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0"/>
                    <a:gd name="T58" fmla="*/ 0 h 194"/>
                    <a:gd name="T59" fmla="*/ 210 w 210"/>
                    <a:gd name="T60" fmla="*/ 194 h 1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0" h="194">
                      <a:moveTo>
                        <a:pt x="210" y="18"/>
                      </a:moveTo>
                      <a:lnTo>
                        <a:pt x="134" y="16"/>
                      </a:lnTo>
                      <a:lnTo>
                        <a:pt x="118" y="0"/>
                      </a:lnTo>
                      <a:lnTo>
                        <a:pt x="82" y="22"/>
                      </a:lnTo>
                      <a:lnTo>
                        <a:pt x="28" y="0"/>
                      </a:lnTo>
                      <a:lnTo>
                        <a:pt x="32" y="66"/>
                      </a:lnTo>
                      <a:lnTo>
                        <a:pt x="0" y="90"/>
                      </a:lnTo>
                      <a:lnTo>
                        <a:pt x="10" y="126"/>
                      </a:lnTo>
                      <a:lnTo>
                        <a:pt x="126" y="194"/>
                      </a:lnTo>
                      <a:lnTo>
                        <a:pt x="118" y="174"/>
                      </a:lnTo>
                      <a:lnTo>
                        <a:pt x="94" y="154"/>
                      </a:lnTo>
                      <a:lnTo>
                        <a:pt x="84" y="114"/>
                      </a:lnTo>
                      <a:lnTo>
                        <a:pt x="58" y="86"/>
                      </a:lnTo>
                      <a:lnTo>
                        <a:pt x="80" y="74"/>
                      </a:lnTo>
                      <a:lnTo>
                        <a:pt x="38" y="54"/>
                      </a:lnTo>
                      <a:lnTo>
                        <a:pt x="78" y="34"/>
                      </a:lnTo>
                      <a:lnTo>
                        <a:pt x="152" y="42"/>
                      </a:lnTo>
                      <a:lnTo>
                        <a:pt x="204" y="32"/>
                      </a:lnTo>
                      <a:lnTo>
                        <a:pt x="210" y="18"/>
                      </a:lnTo>
                      <a:close/>
                    </a:path>
                  </a:pathLst>
                </a:custGeom>
                <a:solidFill>
                  <a:srgbClr val="0000FF"/>
                </a:solidFill>
                <a:ln w="9525" cap="flat" cmpd="sng">
                  <a:solidFill>
                    <a:srgbClr val="0000FF"/>
                  </a:solidFill>
                  <a:prstDash val="solid"/>
                  <a:round/>
                  <a:headEnd/>
                  <a:tailEnd/>
                </a:ln>
              </p:spPr>
              <p:txBody>
                <a:bodyPr wrap="none" anchor="ctr"/>
                <a:lstStyle/>
                <a:p>
                  <a:endParaRPr lang="en-US"/>
                </a:p>
              </p:txBody>
            </p:sp>
          </p:grpSp>
          <p:sp>
            <p:nvSpPr>
              <p:cNvPr id="25" name="Rectangle 22"/>
              <p:cNvSpPr>
                <a:spLocks noChangeArrowheads="1"/>
              </p:cNvSpPr>
              <p:nvPr/>
            </p:nvSpPr>
            <p:spPr bwMode="auto">
              <a:xfrm>
                <a:off x="727363" y="3401425"/>
                <a:ext cx="1569029" cy="1329557"/>
              </a:xfrm>
              <a:prstGeom prst="rect">
                <a:avLst/>
              </a:prstGeom>
              <a:noFill/>
              <a:ln w="28575">
                <a:solidFill>
                  <a:srgbClr val="FF0000"/>
                </a:solidFill>
                <a:miter lim="800000"/>
                <a:headEnd/>
                <a:tailEnd/>
              </a:ln>
            </p:spPr>
            <p:txBody>
              <a:bodyPr/>
              <a:lstStyle/>
              <a:p>
                <a:endParaRPr lang="en-US"/>
              </a:p>
            </p:txBody>
          </p:sp>
          <p:sp>
            <p:nvSpPr>
              <p:cNvPr id="26" name="Text Box 27"/>
              <p:cNvSpPr txBox="1">
                <a:spLocks noChangeArrowheads="1"/>
              </p:cNvSpPr>
              <p:nvPr/>
            </p:nvSpPr>
            <p:spPr bwMode="auto">
              <a:xfrm>
                <a:off x="4739146" y="3986388"/>
                <a:ext cx="683297" cy="472724"/>
              </a:xfrm>
              <a:prstGeom prst="rect">
                <a:avLst/>
              </a:prstGeom>
              <a:noFill/>
              <a:ln w="9525">
                <a:noFill/>
                <a:miter lim="800000"/>
                <a:headEnd/>
                <a:tailEnd/>
              </a:ln>
            </p:spPr>
            <p:txBody>
              <a:bodyPr wrap="none" lIns="9144" tIns="9144" rIns="9144" bIns="9144" anchor="ctr">
                <a:spAutoFit/>
              </a:bodyPr>
              <a:lstStyle/>
              <a:p>
                <a:pPr algn="ctr" eaLnBrk="0" hangingPunct="0">
                  <a:spcBef>
                    <a:spcPct val="50000"/>
                  </a:spcBef>
                </a:pPr>
                <a:r>
                  <a:rPr lang="en-US" sz="1800" b="1">
                    <a:latin typeface="Times New Roman" pitchFamily="18" charset="0"/>
                  </a:rPr>
                  <a:t>San </a:t>
                </a:r>
              </a:p>
              <a:p>
                <a:pPr algn="ctr" eaLnBrk="0" hangingPunct="0"/>
                <a:r>
                  <a:rPr lang="en-US" sz="1800" b="1">
                    <a:latin typeface="Times New Roman" pitchFamily="18" charset="0"/>
                  </a:rPr>
                  <a:t>Francisco</a:t>
                </a:r>
              </a:p>
            </p:txBody>
          </p:sp>
          <p:sp>
            <p:nvSpPr>
              <p:cNvPr id="27" name="Text Box 31"/>
              <p:cNvSpPr txBox="1">
                <a:spLocks noChangeArrowheads="1"/>
              </p:cNvSpPr>
              <p:nvPr/>
            </p:nvSpPr>
            <p:spPr bwMode="auto">
              <a:xfrm>
                <a:off x="5348329" y="1624257"/>
                <a:ext cx="379371" cy="243987"/>
              </a:xfrm>
              <a:prstGeom prst="rect">
                <a:avLst/>
              </a:prstGeom>
              <a:noFill/>
              <a:ln w="9525">
                <a:noFill/>
                <a:miter lim="800000"/>
                <a:headEnd/>
                <a:tailEnd/>
              </a:ln>
            </p:spPr>
            <p:txBody>
              <a:bodyPr wrap="none" lIns="9144" tIns="9144" rIns="9144" bIns="9144" anchor="ctr">
                <a:spAutoFit/>
              </a:bodyPr>
              <a:lstStyle/>
              <a:p>
                <a:pPr algn="r" eaLnBrk="0" hangingPunct="0"/>
                <a:r>
                  <a:rPr lang="en-US" sz="1800" b="1" dirty="0">
                    <a:latin typeface="Times New Roman" pitchFamily="18" charset="0"/>
                  </a:rPr>
                  <a:t>Delta</a:t>
                </a:r>
              </a:p>
            </p:txBody>
          </p:sp>
          <p:sp>
            <p:nvSpPr>
              <p:cNvPr id="6" name="Freeform 23"/>
              <p:cNvSpPr>
                <a:spLocks/>
              </p:cNvSpPr>
              <p:nvPr/>
            </p:nvSpPr>
            <p:spPr bwMode="auto">
              <a:xfrm>
                <a:off x="761606" y="1398805"/>
                <a:ext cx="3020685" cy="3574473"/>
              </a:xfrm>
              <a:custGeom>
                <a:avLst/>
                <a:gdLst>
                  <a:gd name="T0" fmla="*/ 3175 w 2076"/>
                  <a:gd name="T1" fmla="*/ 2705100 h 2526"/>
                  <a:gd name="T2" fmla="*/ 3295650 w 2076"/>
                  <a:gd name="T3" fmla="*/ 0 h 2526"/>
                  <a:gd name="T4" fmla="*/ 3295650 w 2076"/>
                  <a:gd name="T5" fmla="*/ 4010025 h 2526"/>
                  <a:gd name="T6" fmla="*/ 0 w 2076"/>
                  <a:gd name="T7" fmla="*/ 3422650 h 2526"/>
                  <a:gd name="T8" fmla="*/ 638175 w 2076"/>
                  <a:gd name="T9" fmla="*/ 3422650 h 2526"/>
                  <a:gd name="T10" fmla="*/ 638175 w 2076"/>
                  <a:gd name="T11" fmla="*/ 2705100 h 2526"/>
                  <a:gd name="T12" fmla="*/ 3175 w 2076"/>
                  <a:gd name="T13" fmla="*/ 2705100 h 2526"/>
                  <a:gd name="T14" fmla="*/ 0 60000 65536"/>
                  <a:gd name="T15" fmla="*/ 0 60000 65536"/>
                  <a:gd name="T16" fmla="*/ 0 60000 65536"/>
                  <a:gd name="T17" fmla="*/ 0 60000 65536"/>
                  <a:gd name="T18" fmla="*/ 0 60000 65536"/>
                  <a:gd name="T19" fmla="*/ 0 60000 65536"/>
                  <a:gd name="T20" fmla="*/ 0 60000 65536"/>
                  <a:gd name="T21" fmla="*/ 0 w 2076"/>
                  <a:gd name="T22" fmla="*/ 0 h 2526"/>
                  <a:gd name="T23" fmla="*/ 2076 w 2076"/>
                  <a:gd name="T24" fmla="*/ 2526 h 2526"/>
                  <a:gd name="connsiteX0" fmla="*/ 372 w 10362"/>
                  <a:gd name="connsiteY0" fmla="*/ 6746 h 10000"/>
                  <a:gd name="connsiteX1" fmla="*/ 10362 w 10362"/>
                  <a:gd name="connsiteY1" fmla="*/ 0 h 10000"/>
                  <a:gd name="connsiteX2" fmla="*/ 10362 w 10362"/>
                  <a:gd name="connsiteY2" fmla="*/ 10000 h 10000"/>
                  <a:gd name="connsiteX3" fmla="*/ 0 w 10362"/>
                  <a:gd name="connsiteY3" fmla="*/ 9325 h 10000"/>
                  <a:gd name="connsiteX4" fmla="*/ 2298 w 10362"/>
                  <a:gd name="connsiteY4" fmla="*/ 8535 h 10000"/>
                  <a:gd name="connsiteX5" fmla="*/ 2298 w 10362"/>
                  <a:gd name="connsiteY5" fmla="*/ 6746 h 10000"/>
                  <a:gd name="connsiteX6" fmla="*/ 372 w 10362"/>
                  <a:gd name="connsiteY6" fmla="*/ 6746 h 10000"/>
                  <a:gd name="connsiteX0" fmla="*/ 372 w 10362"/>
                  <a:gd name="connsiteY0" fmla="*/ 6746 h 10000"/>
                  <a:gd name="connsiteX1" fmla="*/ 10362 w 10362"/>
                  <a:gd name="connsiteY1" fmla="*/ 0 h 10000"/>
                  <a:gd name="connsiteX2" fmla="*/ 10362 w 10362"/>
                  <a:gd name="connsiteY2" fmla="*/ 10000 h 10000"/>
                  <a:gd name="connsiteX3" fmla="*/ 0 w 10362"/>
                  <a:gd name="connsiteY3" fmla="*/ 9325 h 10000"/>
                  <a:gd name="connsiteX4" fmla="*/ 2343 w 10362"/>
                  <a:gd name="connsiteY4" fmla="*/ 9350 h 10000"/>
                  <a:gd name="connsiteX5" fmla="*/ 2298 w 10362"/>
                  <a:gd name="connsiteY5" fmla="*/ 6746 h 10000"/>
                  <a:gd name="connsiteX6" fmla="*/ 372 w 10362"/>
                  <a:gd name="connsiteY6" fmla="*/ 6746 h 10000"/>
                  <a:gd name="connsiteX0" fmla="*/ 372 w 10362"/>
                  <a:gd name="connsiteY0" fmla="*/ 6746 h 10000"/>
                  <a:gd name="connsiteX1" fmla="*/ 10362 w 10362"/>
                  <a:gd name="connsiteY1" fmla="*/ 0 h 10000"/>
                  <a:gd name="connsiteX2" fmla="*/ 10362 w 10362"/>
                  <a:gd name="connsiteY2" fmla="*/ 10000 h 10000"/>
                  <a:gd name="connsiteX3" fmla="*/ 0 w 10362"/>
                  <a:gd name="connsiteY3" fmla="*/ 9325 h 10000"/>
                  <a:gd name="connsiteX4" fmla="*/ 3927 w 10362"/>
                  <a:gd name="connsiteY4" fmla="*/ 9274 h 10000"/>
                  <a:gd name="connsiteX5" fmla="*/ 2298 w 10362"/>
                  <a:gd name="connsiteY5" fmla="*/ 6746 h 10000"/>
                  <a:gd name="connsiteX6" fmla="*/ 372 w 10362"/>
                  <a:gd name="connsiteY6" fmla="*/ 6746 h 10000"/>
                  <a:gd name="connsiteX0" fmla="*/ 0 w 9990"/>
                  <a:gd name="connsiteY0" fmla="*/ 6746 h 10000"/>
                  <a:gd name="connsiteX1" fmla="*/ 9990 w 9990"/>
                  <a:gd name="connsiteY1" fmla="*/ 0 h 10000"/>
                  <a:gd name="connsiteX2" fmla="*/ 9990 w 9990"/>
                  <a:gd name="connsiteY2" fmla="*/ 10000 h 10000"/>
                  <a:gd name="connsiteX3" fmla="*/ 6237 w 9990"/>
                  <a:gd name="connsiteY3" fmla="*/ 9631 h 10000"/>
                  <a:gd name="connsiteX4" fmla="*/ 3555 w 9990"/>
                  <a:gd name="connsiteY4" fmla="*/ 9274 h 10000"/>
                  <a:gd name="connsiteX5" fmla="*/ 1926 w 9990"/>
                  <a:gd name="connsiteY5" fmla="*/ 6746 h 10000"/>
                  <a:gd name="connsiteX6" fmla="*/ 0 w 9990"/>
                  <a:gd name="connsiteY6" fmla="*/ 6746 h 10000"/>
                  <a:gd name="connsiteX0" fmla="*/ 0 w 10000"/>
                  <a:gd name="connsiteY0" fmla="*/ 6746 h 10000"/>
                  <a:gd name="connsiteX1" fmla="*/ 10000 w 10000"/>
                  <a:gd name="connsiteY1" fmla="*/ 0 h 10000"/>
                  <a:gd name="connsiteX2" fmla="*/ 10000 w 10000"/>
                  <a:gd name="connsiteY2" fmla="*/ 10000 h 10000"/>
                  <a:gd name="connsiteX3" fmla="*/ 3559 w 10000"/>
                  <a:gd name="connsiteY3" fmla="*/ 9274 h 10000"/>
                  <a:gd name="connsiteX4" fmla="*/ 1928 w 10000"/>
                  <a:gd name="connsiteY4" fmla="*/ 6746 h 10000"/>
                  <a:gd name="connsiteX5" fmla="*/ 0 w 10000"/>
                  <a:gd name="connsiteY5" fmla="*/ 6746 h 10000"/>
                  <a:gd name="connsiteX0" fmla="*/ 0 w 10000"/>
                  <a:gd name="connsiteY0" fmla="*/ 6746 h 10000"/>
                  <a:gd name="connsiteX1" fmla="*/ 10000 w 10000"/>
                  <a:gd name="connsiteY1" fmla="*/ 0 h 10000"/>
                  <a:gd name="connsiteX2" fmla="*/ 10000 w 10000"/>
                  <a:gd name="connsiteY2" fmla="*/ 10000 h 10000"/>
                  <a:gd name="connsiteX3" fmla="*/ 3559 w 10000"/>
                  <a:gd name="connsiteY3" fmla="*/ 9274 h 10000"/>
                  <a:gd name="connsiteX4" fmla="*/ 3514 w 10000"/>
                  <a:gd name="connsiteY4" fmla="*/ 5549 h 10000"/>
                  <a:gd name="connsiteX5" fmla="*/ 0 w 10000"/>
                  <a:gd name="connsiteY5" fmla="*/ 6746 h 10000"/>
                  <a:gd name="connsiteX0" fmla="*/ 0 w 9819"/>
                  <a:gd name="connsiteY0" fmla="*/ 5625 h 10000"/>
                  <a:gd name="connsiteX1" fmla="*/ 9819 w 9819"/>
                  <a:gd name="connsiteY1" fmla="*/ 0 h 10000"/>
                  <a:gd name="connsiteX2" fmla="*/ 9819 w 9819"/>
                  <a:gd name="connsiteY2" fmla="*/ 10000 h 10000"/>
                  <a:gd name="connsiteX3" fmla="*/ 3378 w 9819"/>
                  <a:gd name="connsiteY3" fmla="*/ 9274 h 10000"/>
                  <a:gd name="connsiteX4" fmla="*/ 3333 w 9819"/>
                  <a:gd name="connsiteY4" fmla="*/ 5549 h 10000"/>
                  <a:gd name="connsiteX5" fmla="*/ 0 w 9819"/>
                  <a:gd name="connsiteY5" fmla="*/ 5625 h 10000"/>
                  <a:gd name="connsiteX0" fmla="*/ 0 w 13507"/>
                  <a:gd name="connsiteY0" fmla="*/ 5701 h 10000"/>
                  <a:gd name="connsiteX1" fmla="*/ 13507 w 13507"/>
                  <a:gd name="connsiteY1" fmla="*/ 0 h 10000"/>
                  <a:gd name="connsiteX2" fmla="*/ 13507 w 13507"/>
                  <a:gd name="connsiteY2" fmla="*/ 10000 h 10000"/>
                  <a:gd name="connsiteX3" fmla="*/ 6947 w 13507"/>
                  <a:gd name="connsiteY3" fmla="*/ 9274 h 10000"/>
                  <a:gd name="connsiteX4" fmla="*/ 6901 w 13507"/>
                  <a:gd name="connsiteY4" fmla="*/ 5549 h 10000"/>
                  <a:gd name="connsiteX5" fmla="*/ 0 w 13507"/>
                  <a:gd name="connsiteY5" fmla="*/ 5701 h 10000"/>
                  <a:gd name="connsiteX0" fmla="*/ 0 w 13415"/>
                  <a:gd name="connsiteY0" fmla="*/ 5625 h 10000"/>
                  <a:gd name="connsiteX1" fmla="*/ 13415 w 13415"/>
                  <a:gd name="connsiteY1" fmla="*/ 0 h 10000"/>
                  <a:gd name="connsiteX2" fmla="*/ 13415 w 13415"/>
                  <a:gd name="connsiteY2" fmla="*/ 10000 h 10000"/>
                  <a:gd name="connsiteX3" fmla="*/ 6855 w 13415"/>
                  <a:gd name="connsiteY3" fmla="*/ 9274 h 10000"/>
                  <a:gd name="connsiteX4" fmla="*/ 6809 w 13415"/>
                  <a:gd name="connsiteY4" fmla="*/ 5549 h 10000"/>
                  <a:gd name="connsiteX5" fmla="*/ 0 w 13415"/>
                  <a:gd name="connsiteY5" fmla="*/ 562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 h="10000">
                    <a:moveTo>
                      <a:pt x="0" y="5625"/>
                    </a:moveTo>
                    <a:lnTo>
                      <a:pt x="13415" y="0"/>
                    </a:lnTo>
                    <a:lnTo>
                      <a:pt x="13415" y="10000"/>
                    </a:lnTo>
                    <a:lnTo>
                      <a:pt x="6855" y="9274"/>
                    </a:lnTo>
                    <a:cubicBezTo>
                      <a:pt x="6840" y="8032"/>
                      <a:pt x="6825" y="6791"/>
                      <a:pt x="6809" y="5549"/>
                    </a:cubicBezTo>
                    <a:lnTo>
                      <a:pt x="0" y="5625"/>
                    </a:lnTo>
                    <a:close/>
                  </a:path>
                </a:pathLst>
              </a:custGeom>
              <a:solidFill>
                <a:srgbClr val="CCECFF">
                  <a:alpha val="50195"/>
                </a:srgbClr>
              </a:solidFill>
              <a:ln w="9525" cap="flat" cmpd="sng">
                <a:solidFill>
                  <a:srgbClr val="000000"/>
                </a:solidFill>
                <a:prstDash val="solid"/>
                <a:round/>
                <a:headEnd/>
                <a:tailEnd/>
              </a:ln>
            </p:spPr>
            <p:txBody>
              <a:bodyPr wrap="none" anchor="ctr"/>
              <a:lstStyle/>
              <a:p>
                <a:endParaRPr lang="en-US"/>
              </a:p>
            </p:txBody>
          </p:sp>
        </p:grpSp>
        <p:pic>
          <p:nvPicPr>
            <p:cNvPr id="83970" name="Picture 2" descr="http://news.stanford.edu/news/2006/may17/gifs/delta_map.jpg"/>
            <p:cNvPicPr>
              <a:picLocks noChangeAspect="1" noChangeArrowheads="1"/>
            </p:cNvPicPr>
            <p:nvPr/>
          </p:nvPicPr>
          <p:blipFill>
            <a:blip r:embed="rId2" cstate="print"/>
            <a:srcRect/>
            <a:stretch>
              <a:fillRect/>
            </a:stretch>
          </p:blipFill>
          <p:spPr bwMode="auto">
            <a:xfrm>
              <a:off x="3808530" y="841243"/>
              <a:ext cx="5252054" cy="4032088"/>
            </a:xfrm>
            <a:prstGeom prst="rect">
              <a:avLst/>
            </a:prstGeom>
            <a:noFill/>
            <a:ln>
              <a:solidFill>
                <a:schemeClr val="accent1"/>
              </a:solidFill>
            </a:ln>
            <a:effectLst>
              <a:outerShdw blurRad="50800" dist="50800" dir="5400000" algn="ctr" rotWithShape="0">
                <a:schemeClr val="tx1"/>
              </a:outerShdw>
            </a:effectLst>
          </p:spPr>
        </p:pic>
      </p:grpSp>
      <p:sp>
        <p:nvSpPr>
          <p:cNvPr id="31" name="Rectangle 3"/>
          <p:cNvSpPr txBox="1">
            <a:spLocks noChangeArrowheads="1"/>
          </p:cNvSpPr>
          <p:nvPr/>
        </p:nvSpPr>
        <p:spPr>
          <a:xfrm>
            <a:off x="7069500" y="5334924"/>
            <a:ext cx="6189300" cy="1847273"/>
          </a:xfrm>
          <a:prstGeom prst="rect">
            <a:avLst/>
          </a:prstGeom>
        </p:spPr>
        <p:txBody>
          <a:bodyPr lIns="120170" tIns="60085" rIns="120170" bIns="60085"/>
          <a:lstStyle/>
          <a:p>
            <a:pPr marL="1051491" lvl="1" indent="-450639" fontAlgn="base">
              <a:spcBef>
                <a:spcPct val="20000"/>
              </a:spcBef>
              <a:spcAft>
                <a:spcPct val="0"/>
              </a:spcAft>
              <a:buFont typeface="Arial" pitchFamily="34" charset="0"/>
              <a:buChar char="•"/>
              <a:defRPr/>
            </a:pPr>
            <a:r>
              <a:rPr lang="en-US" kern="0" dirty="0"/>
              <a:t>Confluence of Sacramento  </a:t>
            </a:r>
            <a:r>
              <a:rPr lang="en-US" kern="0" dirty="0" smtClean="0"/>
              <a:t>and  </a:t>
            </a:r>
            <a:r>
              <a:rPr lang="en-US" kern="0" dirty="0"/>
              <a:t>San Joaquin Rivers</a:t>
            </a:r>
          </a:p>
          <a:p>
            <a:pPr marL="1051491" lvl="1" indent="-450639" fontAlgn="base">
              <a:spcBef>
                <a:spcPct val="20000"/>
              </a:spcBef>
              <a:spcAft>
                <a:spcPct val="0"/>
              </a:spcAft>
              <a:buFont typeface="Arial" pitchFamily="34" charset="0"/>
              <a:buChar char="•"/>
              <a:defRPr/>
            </a:pPr>
            <a:r>
              <a:rPr lang="en-US" kern="0" dirty="0"/>
              <a:t>47% of California’s </a:t>
            </a:r>
            <a:r>
              <a:rPr lang="en-US" kern="0" dirty="0" smtClean="0"/>
              <a:t>runoff passes </a:t>
            </a:r>
            <a:r>
              <a:rPr lang="en-US" kern="0" dirty="0"/>
              <a:t>through Delta</a:t>
            </a:r>
          </a:p>
        </p:txBody>
      </p:sp>
      <p:sp>
        <p:nvSpPr>
          <p:cNvPr id="17" name="Slide Number Placeholder 16"/>
          <p:cNvSpPr>
            <a:spLocks noGrp="1"/>
          </p:cNvSpPr>
          <p:nvPr>
            <p:ph type="sldNum" sz="quarter" idx="12"/>
          </p:nvPr>
        </p:nvSpPr>
        <p:spPr/>
        <p:txBody>
          <a:bodyPr/>
          <a:lstStyle/>
          <a:p>
            <a:fld id="{2D9258AC-3BA9-45F5-BC18-3705BA7FEE2F}"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28700" y="970281"/>
            <a:ext cx="11658600" cy="5374640"/>
          </a:xfrm>
          <a:prstGeom prst="rect">
            <a:avLst/>
          </a:prstGeom>
          <a:noFill/>
          <a:ln w="9525">
            <a:noFill/>
            <a:miter lim="800000"/>
            <a:headEnd/>
            <a:tailEnd/>
          </a:ln>
        </p:spPr>
      </p:pic>
      <p:sp>
        <p:nvSpPr>
          <p:cNvPr id="3" name="Oval 2"/>
          <p:cNvSpPr/>
          <p:nvPr/>
        </p:nvSpPr>
        <p:spPr>
          <a:xfrm>
            <a:off x="1028700" y="4714240"/>
            <a:ext cx="4343400" cy="1869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4" name="TextBox 3"/>
          <p:cNvSpPr txBox="1"/>
          <p:nvPr/>
        </p:nvSpPr>
        <p:spPr>
          <a:xfrm>
            <a:off x="4686300" y="6502400"/>
            <a:ext cx="4114800" cy="490675"/>
          </a:xfrm>
          <a:prstGeom prst="rect">
            <a:avLst/>
          </a:prstGeom>
          <a:noFill/>
        </p:spPr>
        <p:txBody>
          <a:bodyPr wrap="square" lIns="120170" tIns="60085" rIns="120170" bIns="60085" rtlCol="0">
            <a:spAutoFit/>
          </a:bodyPr>
          <a:lstStyle/>
          <a:p>
            <a:r>
              <a:rPr lang="en-US" dirty="0" smtClean="0"/>
              <a:t>Bias easier to “undo” here</a:t>
            </a:r>
            <a:endParaRPr lang="en-US" dirty="0"/>
          </a:p>
        </p:txBody>
      </p:sp>
      <p:sp>
        <p:nvSpPr>
          <p:cNvPr id="5" name="Oval 4"/>
          <p:cNvSpPr/>
          <p:nvPr/>
        </p:nvSpPr>
        <p:spPr>
          <a:xfrm>
            <a:off x="685800" y="1056640"/>
            <a:ext cx="4343400" cy="18694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2" name="Slide Number Placeholder 1"/>
          <p:cNvSpPr>
            <a:spLocks noGrp="1"/>
          </p:cNvSpPr>
          <p:nvPr>
            <p:ph type="sldNum" sz="quarter" idx="12"/>
          </p:nvPr>
        </p:nvSpPr>
        <p:spPr/>
        <p:txBody>
          <a:bodyPr/>
          <a:lstStyle/>
          <a:p>
            <a:fld id="{2D9258AC-3BA9-45F5-BC18-3705BA7FEE2F}"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0"/>
            <a:ext cx="12344400" cy="1219200"/>
          </a:xfrm>
        </p:spPr>
        <p:txBody>
          <a:bodyPr/>
          <a:lstStyle/>
          <a:p>
            <a:r>
              <a:rPr lang="en-US" dirty="0" smtClean="0"/>
              <a:t>Patch </a:t>
            </a:r>
            <a:r>
              <a:rPr lang="en-US" dirty="0" err="1" smtClean="0"/>
              <a:t>vs</a:t>
            </a:r>
            <a:r>
              <a:rPr lang="en-US" dirty="0" smtClean="0"/>
              <a:t> Pave</a:t>
            </a:r>
            <a:endParaRPr lang="en-US" dirty="0"/>
          </a:p>
        </p:txBody>
      </p:sp>
      <p:sp>
        <p:nvSpPr>
          <p:cNvPr id="5" name="Content Placeholder 4"/>
          <p:cNvSpPr>
            <a:spLocks noGrp="1"/>
          </p:cNvSpPr>
          <p:nvPr>
            <p:ph idx="1"/>
          </p:nvPr>
        </p:nvSpPr>
        <p:spPr>
          <a:xfrm>
            <a:off x="762000" y="1066801"/>
            <a:ext cx="12344400" cy="3124200"/>
          </a:xfrm>
        </p:spPr>
        <p:txBody>
          <a:bodyPr>
            <a:normAutofit fontScale="85000" lnSpcReduction="20000"/>
          </a:bodyPr>
          <a:lstStyle/>
          <a:p>
            <a:pPr>
              <a:buNone/>
            </a:pPr>
            <a:r>
              <a:rPr lang="en-US" dirty="0" smtClean="0"/>
              <a:t>Pave:</a:t>
            </a:r>
          </a:p>
          <a:p>
            <a:pPr>
              <a:buFontTx/>
              <a:buChar char="-"/>
            </a:pPr>
            <a:r>
              <a:rPr lang="en-US" dirty="0" smtClean="0"/>
              <a:t>Recommended for quality grids on large, well-resolved water bodies</a:t>
            </a:r>
          </a:p>
          <a:p>
            <a:pPr>
              <a:buFontTx/>
              <a:buChar char="-"/>
            </a:pPr>
            <a:r>
              <a:rPr lang="en-US" dirty="0" smtClean="0"/>
              <a:t>Works well when polygon is big and wide compared to arc nodes</a:t>
            </a:r>
          </a:p>
          <a:p>
            <a:pPr>
              <a:buFontTx/>
              <a:buChar char="-"/>
            </a:pPr>
            <a:r>
              <a:rPr lang="en-US" dirty="0" smtClean="0"/>
              <a:t>Most robust of all methods</a:t>
            </a:r>
          </a:p>
          <a:p>
            <a:pPr>
              <a:buFontTx/>
              <a:buChar char="-"/>
            </a:pPr>
            <a:endParaRPr lang="en-US" dirty="0"/>
          </a:p>
        </p:txBody>
      </p:sp>
      <p:pic>
        <p:nvPicPr>
          <p:cNvPr id="7" name="Picture 6" descr="paving_ideal.jpg"/>
          <p:cNvPicPr>
            <a:picLocks noChangeAspect="1"/>
          </p:cNvPicPr>
          <p:nvPr/>
        </p:nvPicPr>
        <p:blipFill>
          <a:blip r:embed="rId2" cstate="print"/>
          <a:stretch>
            <a:fillRect/>
          </a:stretch>
        </p:blipFill>
        <p:spPr>
          <a:xfrm>
            <a:off x="3543300" y="4572000"/>
            <a:ext cx="7315200" cy="2073229"/>
          </a:xfrm>
          <a:prstGeom prst="rect">
            <a:avLst/>
          </a:prstGeom>
        </p:spPr>
      </p:pic>
      <p:sp>
        <p:nvSpPr>
          <p:cNvPr id="2" name="Slide Number Placeholder 1"/>
          <p:cNvSpPr>
            <a:spLocks noGrp="1"/>
          </p:cNvSpPr>
          <p:nvPr>
            <p:ph type="sldNum" sz="quarter" idx="12"/>
          </p:nvPr>
        </p:nvSpPr>
        <p:spPr/>
        <p:txBody>
          <a:bodyPr/>
          <a:lstStyle/>
          <a:p>
            <a:fld id="{2D9258AC-3BA9-45F5-BC18-3705BA7FEE2F}"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C:\Delta\presents\Gridgen\;paving_resolves_slope_bad.jpg"/>
          <p:cNvPicPr>
            <a:picLocks noChangeAspect="1" noChangeArrowheads="1"/>
          </p:cNvPicPr>
          <p:nvPr/>
        </p:nvPicPr>
        <p:blipFill>
          <a:blip r:embed="rId2" cstate="print"/>
          <a:srcRect/>
          <a:stretch>
            <a:fillRect/>
          </a:stretch>
        </p:blipFill>
        <p:spPr bwMode="auto">
          <a:xfrm>
            <a:off x="21771" y="3630"/>
            <a:ext cx="13541829" cy="7437832"/>
          </a:xfrm>
          <a:prstGeom prst="rect">
            <a:avLst/>
          </a:prstGeom>
          <a:noFill/>
        </p:spPr>
      </p:pic>
      <p:sp>
        <p:nvSpPr>
          <p:cNvPr id="4" name="Slide Number Placeholder 3"/>
          <p:cNvSpPr>
            <a:spLocks noGrp="1"/>
          </p:cNvSpPr>
          <p:nvPr>
            <p:ph type="sldNum" sz="quarter" idx="12"/>
          </p:nvPr>
        </p:nvSpPr>
        <p:spPr/>
        <p:txBody>
          <a:bodyPr/>
          <a:lstStyle/>
          <a:p>
            <a:fld id="{2D9258AC-3BA9-45F5-BC18-3705BA7FEE2F}"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25281" t="8140" r="18539" b="10465"/>
          <a:stretch>
            <a:fillRect/>
          </a:stretch>
        </p:blipFill>
        <p:spPr bwMode="auto">
          <a:xfrm>
            <a:off x="7658100" y="3794637"/>
            <a:ext cx="4714956" cy="3520563"/>
          </a:xfrm>
          <a:prstGeom prst="rect">
            <a:avLst/>
          </a:prstGeom>
          <a:noFill/>
          <a:ln w="9525">
            <a:noFill/>
            <a:miter lim="800000"/>
            <a:headEnd/>
            <a:tailEnd/>
          </a:ln>
        </p:spPr>
      </p:pic>
      <p:sp>
        <p:nvSpPr>
          <p:cNvPr id="2" name="Title 1"/>
          <p:cNvSpPr>
            <a:spLocks noGrp="1"/>
          </p:cNvSpPr>
          <p:nvPr>
            <p:ph type="title"/>
          </p:nvPr>
        </p:nvSpPr>
        <p:spPr>
          <a:xfrm>
            <a:off x="685800" y="-152400"/>
            <a:ext cx="12344400" cy="1219200"/>
          </a:xfrm>
        </p:spPr>
        <p:txBody>
          <a:bodyPr>
            <a:normAutofit/>
          </a:bodyPr>
          <a:lstStyle/>
          <a:p>
            <a:r>
              <a:rPr lang="en-US" sz="5400" dirty="0" smtClean="0"/>
              <a:t>(Adaptive) Coon’s Patch</a:t>
            </a:r>
            <a:endParaRPr lang="en-US" sz="5400" dirty="0"/>
          </a:p>
        </p:txBody>
      </p:sp>
      <p:sp>
        <p:nvSpPr>
          <p:cNvPr id="3" name="Content Placeholder 2"/>
          <p:cNvSpPr>
            <a:spLocks noGrp="1"/>
          </p:cNvSpPr>
          <p:nvPr>
            <p:ph idx="1"/>
          </p:nvPr>
        </p:nvSpPr>
        <p:spPr>
          <a:xfrm>
            <a:off x="685800" y="756801"/>
            <a:ext cx="12344400" cy="3281619"/>
          </a:xfrm>
        </p:spPr>
        <p:txBody>
          <a:bodyPr/>
          <a:lstStyle/>
          <a:p>
            <a:r>
              <a:rPr lang="en-US" dirty="0" smtClean="0"/>
              <a:t>Quasi-structured grid block</a:t>
            </a:r>
          </a:p>
          <a:p>
            <a:r>
              <a:rPr lang="en-US" dirty="0" smtClean="0"/>
              <a:t>Force mesh to be n-elements wide</a:t>
            </a:r>
          </a:p>
          <a:p>
            <a:r>
              <a:rPr lang="en-US" dirty="0" smtClean="0"/>
              <a:t>Arbitrary anisotropy (3:1 or 4:1 common)</a:t>
            </a:r>
          </a:p>
          <a:p>
            <a:r>
              <a:rPr lang="en-US" dirty="0" smtClean="0"/>
              <a:t>Follow the channel!!! Don’t round corners</a:t>
            </a:r>
          </a:p>
          <a:p>
            <a:pPr>
              <a:buNone/>
            </a:pPr>
            <a:endParaRPr lang="en-US" dirty="0"/>
          </a:p>
        </p:txBody>
      </p:sp>
      <p:pic>
        <p:nvPicPr>
          <p:cNvPr id="5" name="Picture 4" descr="patch_two_wide.jpg"/>
          <p:cNvPicPr>
            <a:picLocks noChangeAspect="1"/>
          </p:cNvPicPr>
          <p:nvPr/>
        </p:nvPicPr>
        <p:blipFill>
          <a:blip r:embed="rId3" cstate="print"/>
          <a:srcRect l="12024" t="36145" b="28916"/>
          <a:stretch>
            <a:fillRect/>
          </a:stretch>
        </p:blipFill>
        <p:spPr>
          <a:xfrm>
            <a:off x="1028700" y="4363597"/>
            <a:ext cx="5935941" cy="1115406"/>
          </a:xfrm>
          <a:prstGeom prst="rect">
            <a:avLst/>
          </a:prstGeom>
        </p:spPr>
      </p:pic>
      <p:pic>
        <p:nvPicPr>
          <p:cNvPr id="6" name="Picture 5" descr="pave_two_wide.jpg"/>
          <p:cNvPicPr>
            <a:picLocks noChangeAspect="1"/>
          </p:cNvPicPr>
          <p:nvPr/>
        </p:nvPicPr>
        <p:blipFill>
          <a:blip r:embed="rId4" cstate="print"/>
          <a:srcRect l="12024" t="36145" b="28916"/>
          <a:stretch>
            <a:fillRect/>
          </a:stretch>
        </p:blipFill>
        <p:spPr>
          <a:xfrm>
            <a:off x="1028700" y="6151757"/>
            <a:ext cx="5935941" cy="1115406"/>
          </a:xfrm>
          <a:prstGeom prst="rect">
            <a:avLst/>
          </a:prstGeom>
        </p:spPr>
      </p:pic>
      <p:sp>
        <p:nvSpPr>
          <p:cNvPr id="7" name="TextBox 6"/>
          <p:cNvSpPr txBox="1"/>
          <p:nvPr/>
        </p:nvSpPr>
        <p:spPr>
          <a:xfrm>
            <a:off x="1028700" y="3794637"/>
            <a:ext cx="4457700" cy="490675"/>
          </a:xfrm>
          <a:prstGeom prst="rect">
            <a:avLst/>
          </a:prstGeom>
          <a:noFill/>
        </p:spPr>
        <p:txBody>
          <a:bodyPr wrap="square" lIns="120170" tIns="60085" rIns="120170" bIns="60085" rtlCol="0">
            <a:spAutoFit/>
          </a:bodyPr>
          <a:lstStyle/>
          <a:p>
            <a:r>
              <a:rPr lang="en-US" dirty="0" smtClean="0"/>
              <a:t>Patch (Adaptive Coon’s Patch)</a:t>
            </a:r>
            <a:endParaRPr lang="en-US" dirty="0"/>
          </a:p>
        </p:txBody>
      </p:sp>
      <p:sp>
        <p:nvSpPr>
          <p:cNvPr id="8" name="TextBox 7"/>
          <p:cNvSpPr txBox="1"/>
          <p:nvPr/>
        </p:nvSpPr>
        <p:spPr>
          <a:xfrm>
            <a:off x="1143000" y="5664077"/>
            <a:ext cx="4114800" cy="490675"/>
          </a:xfrm>
          <a:prstGeom prst="rect">
            <a:avLst/>
          </a:prstGeom>
          <a:noFill/>
        </p:spPr>
        <p:txBody>
          <a:bodyPr wrap="square" lIns="120170" tIns="60085" rIns="120170" bIns="60085" rtlCol="0">
            <a:spAutoFit/>
          </a:bodyPr>
          <a:lstStyle/>
          <a:p>
            <a:r>
              <a:rPr lang="en-US" dirty="0" smtClean="0"/>
              <a:t>Pave (advancing front)</a:t>
            </a:r>
            <a:endParaRPr lang="en-US" dirty="0"/>
          </a:p>
        </p:txBody>
      </p:sp>
      <p:sp>
        <p:nvSpPr>
          <p:cNvPr id="9" name="Slide Number Placeholder 8"/>
          <p:cNvSpPr>
            <a:spLocks noGrp="1"/>
          </p:cNvSpPr>
          <p:nvPr>
            <p:ph type="sldNum" sz="quarter" idx="12"/>
          </p:nvPr>
        </p:nvSpPr>
        <p:spPr/>
        <p:txBody>
          <a:bodyPr/>
          <a:lstStyle/>
          <a:p>
            <a:fld id="{2D9258AC-3BA9-45F5-BC18-3705BA7FEE2F}"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685800" y="292947"/>
            <a:ext cx="12344400" cy="1219200"/>
          </a:xfrm>
          <a:prstGeom prst="rect">
            <a:avLst/>
          </a:prstGeom>
        </p:spPr>
        <p:txBody>
          <a:bodyPr lIns="120170" tIns="60085" rIns="120170" bIns="60085">
            <a:normAutofit/>
          </a:bodyPr>
          <a:lstStyle/>
          <a:p>
            <a:pPr algn="ctr">
              <a:spcBef>
                <a:spcPct val="0"/>
              </a:spcBef>
              <a:defRPr/>
            </a:pPr>
            <a:r>
              <a:rPr lang="en-US" sz="5800">
                <a:latin typeface="+mj-lt"/>
                <a:ea typeface="+mj-ea"/>
                <a:cs typeface="+mj-cs"/>
              </a:rPr>
              <a:t>Hydraulic Structures</a:t>
            </a:r>
            <a:endParaRPr lang="en-US" sz="5800" dirty="0">
              <a:latin typeface="+mj-lt"/>
              <a:ea typeface="+mj-ea"/>
              <a:cs typeface="+mj-cs"/>
            </a:endParaRPr>
          </a:p>
        </p:txBody>
      </p:sp>
      <p:grpSp>
        <p:nvGrpSpPr>
          <p:cNvPr id="31" name="Group 30"/>
          <p:cNvGrpSpPr/>
          <p:nvPr/>
        </p:nvGrpSpPr>
        <p:grpSpPr>
          <a:xfrm>
            <a:off x="2400300" y="1381760"/>
            <a:ext cx="8842263" cy="4612640"/>
            <a:chOff x="1552573" y="1263134"/>
            <a:chExt cx="5894842" cy="4324350"/>
          </a:xfrm>
        </p:grpSpPr>
        <p:pic>
          <p:nvPicPr>
            <p:cNvPr id="32" name="Picture 31"/>
            <p:cNvPicPr>
              <a:picLocks noChangeAspect="1" noChangeArrowheads="1"/>
            </p:cNvPicPr>
            <p:nvPr/>
          </p:nvPicPr>
          <p:blipFill>
            <a:blip r:embed="rId2" cstate="print"/>
            <a:srcRect/>
            <a:stretch>
              <a:fillRect/>
            </a:stretch>
          </p:blipFill>
          <p:spPr bwMode="auto">
            <a:xfrm>
              <a:off x="1552573" y="2025134"/>
              <a:ext cx="5894842" cy="3562350"/>
            </a:xfrm>
            <a:prstGeom prst="rect">
              <a:avLst/>
            </a:prstGeom>
            <a:noFill/>
            <a:ln w="9525">
              <a:noFill/>
              <a:miter lim="800000"/>
              <a:headEnd/>
              <a:tailEnd/>
            </a:ln>
          </p:spPr>
        </p:pic>
        <p:cxnSp>
          <p:nvCxnSpPr>
            <p:cNvPr id="33" name="Straight Connector 32"/>
            <p:cNvCxnSpPr/>
            <p:nvPr/>
          </p:nvCxnSpPr>
          <p:spPr>
            <a:xfrm flipH="1">
              <a:off x="3745121" y="2101334"/>
              <a:ext cx="84826" cy="2743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219573" y="2101334"/>
              <a:ext cx="8626"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609973" y="1668578"/>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rgbClr val="FF0000"/>
                  </a:solidFill>
                </a:rPr>
                <a:t>1</a:t>
              </a:r>
              <a:endParaRPr lang="en-US" dirty="0">
                <a:solidFill>
                  <a:srgbClr val="FF0000"/>
                </a:solidFill>
              </a:endParaRPr>
            </a:p>
          </p:txBody>
        </p:sp>
        <p:sp>
          <p:nvSpPr>
            <p:cNvPr id="36" name="Oval 35"/>
            <p:cNvSpPr/>
            <p:nvPr/>
          </p:nvSpPr>
          <p:spPr>
            <a:xfrm>
              <a:off x="4067173" y="1668578"/>
              <a:ext cx="3048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rgbClr val="FF0000"/>
                  </a:solidFill>
                </a:rPr>
                <a:t>2</a:t>
              </a:r>
            </a:p>
          </p:txBody>
        </p:sp>
        <p:cxnSp>
          <p:nvCxnSpPr>
            <p:cNvPr id="37" name="Straight Arrow Connector 36"/>
            <p:cNvCxnSpPr/>
            <p:nvPr/>
          </p:nvCxnSpPr>
          <p:spPr>
            <a:xfrm>
              <a:off x="3609973" y="1567934"/>
              <a:ext cx="838200"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8" name="TextBox 26"/>
            <p:cNvSpPr txBox="1"/>
            <p:nvPr/>
          </p:nvSpPr>
          <p:spPr>
            <a:xfrm>
              <a:off x="3803215" y="1263134"/>
              <a:ext cx="226772"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Q</a:t>
              </a:r>
            </a:p>
          </p:txBody>
        </p:sp>
        <p:sp>
          <p:nvSpPr>
            <p:cNvPr id="39" name="Left Brace 38"/>
            <p:cNvSpPr/>
            <p:nvPr/>
          </p:nvSpPr>
          <p:spPr>
            <a:xfrm rot="16903112">
              <a:off x="3842169" y="4856757"/>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0" name="TextBox 28"/>
            <p:cNvSpPr txBox="1"/>
            <p:nvPr/>
          </p:nvSpPr>
          <p:spPr>
            <a:xfrm rot="1022419">
              <a:off x="3604034" y="5237076"/>
              <a:ext cx="585845"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“Block”</a:t>
              </a:r>
              <a:endParaRPr lang="en-US" dirty="0"/>
            </a:p>
          </p:txBody>
        </p:sp>
        <p:sp>
          <p:nvSpPr>
            <p:cNvPr id="41" name="Line Callout 2 (No Border) 40"/>
            <p:cNvSpPr/>
            <p:nvPr/>
          </p:nvSpPr>
          <p:spPr>
            <a:xfrm>
              <a:off x="2847973" y="1567934"/>
              <a:ext cx="762000" cy="533400"/>
            </a:xfrm>
            <a:prstGeom prst="callout2">
              <a:avLst>
                <a:gd name="adj1" fmla="val 68885"/>
                <a:gd name="adj2" fmla="val 61857"/>
                <a:gd name="adj3" fmla="val 161068"/>
                <a:gd name="adj4" fmla="val 55786"/>
                <a:gd name="adj5" fmla="val 300696"/>
                <a:gd name="adj6" fmla="val 12163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rgbClr val="C00000"/>
                  </a:solidFill>
                </a:rPr>
                <a:t>Faces</a:t>
              </a:r>
              <a:endParaRPr lang="en-US" dirty="0">
                <a:solidFill>
                  <a:srgbClr val="C00000"/>
                </a:solidFill>
              </a:endParaRPr>
            </a:p>
          </p:txBody>
        </p:sp>
        <p:sp>
          <p:nvSpPr>
            <p:cNvPr id="42" name="Freeform 41"/>
            <p:cNvSpPr/>
            <p:nvPr/>
          </p:nvSpPr>
          <p:spPr>
            <a:xfrm flipH="1">
              <a:off x="3431694" y="1948934"/>
              <a:ext cx="787879" cy="1219200"/>
            </a:xfrm>
            <a:custGeom>
              <a:avLst/>
              <a:gdLst>
                <a:gd name="connsiteX0" fmla="*/ 0 w 888521"/>
                <a:gd name="connsiteY0" fmla="*/ 1164566 h 1164566"/>
                <a:gd name="connsiteX1" fmla="*/ 888521 w 888521"/>
                <a:gd name="connsiteY1" fmla="*/ 0 h 1164566"/>
              </a:gdLst>
              <a:ahLst/>
              <a:cxnLst>
                <a:cxn ang="0">
                  <a:pos x="connsiteX0" y="connsiteY0"/>
                </a:cxn>
                <a:cxn ang="0">
                  <a:pos x="connsiteX1" y="connsiteY1"/>
                </a:cxn>
              </a:cxnLst>
              <a:rect l="l" t="t" r="r" b="b"/>
              <a:pathLst>
                <a:path w="888521" h="1164566">
                  <a:moveTo>
                    <a:pt x="0" y="1164566"/>
                  </a:moveTo>
                  <a:lnTo>
                    <a:pt x="888521"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3" name="TextBox 31"/>
            <p:cNvSpPr txBox="1"/>
            <p:nvPr/>
          </p:nvSpPr>
          <p:spPr>
            <a:xfrm>
              <a:off x="3551025" y="1948934"/>
              <a:ext cx="20112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1</a:t>
              </a:r>
              <a:endParaRPr lang="en-US" b="1" dirty="0">
                <a:solidFill>
                  <a:srgbClr val="00B050"/>
                </a:solidFill>
              </a:endParaRPr>
            </a:p>
          </p:txBody>
        </p:sp>
        <p:sp>
          <p:nvSpPr>
            <p:cNvPr id="44" name="TextBox 32"/>
            <p:cNvSpPr txBox="1"/>
            <p:nvPr/>
          </p:nvSpPr>
          <p:spPr>
            <a:xfrm>
              <a:off x="3533773" y="2570202"/>
              <a:ext cx="20112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2</a:t>
              </a:r>
              <a:endParaRPr lang="en-US" b="1" dirty="0">
                <a:solidFill>
                  <a:srgbClr val="00B050"/>
                </a:solidFill>
              </a:endParaRPr>
            </a:p>
          </p:txBody>
        </p:sp>
        <p:sp>
          <p:nvSpPr>
            <p:cNvPr id="45" name="TextBox 33"/>
            <p:cNvSpPr txBox="1"/>
            <p:nvPr/>
          </p:nvSpPr>
          <p:spPr>
            <a:xfrm>
              <a:off x="3516521" y="3256002"/>
              <a:ext cx="20112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B050"/>
                  </a:solidFill>
                </a:rPr>
                <a:t>3</a:t>
              </a:r>
            </a:p>
          </p:txBody>
        </p:sp>
        <p:sp>
          <p:nvSpPr>
            <p:cNvPr id="46" name="TextBox 34"/>
            <p:cNvSpPr txBox="1"/>
            <p:nvPr/>
          </p:nvSpPr>
          <p:spPr>
            <a:xfrm>
              <a:off x="3499269" y="3941802"/>
              <a:ext cx="20112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B050"/>
                  </a:solidFill>
                </a:rPr>
                <a:t>4</a:t>
              </a:r>
            </a:p>
          </p:txBody>
        </p:sp>
        <p:sp>
          <p:nvSpPr>
            <p:cNvPr id="47" name="TextBox 35"/>
            <p:cNvSpPr txBox="1"/>
            <p:nvPr/>
          </p:nvSpPr>
          <p:spPr>
            <a:xfrm>
              <a:off x="3482017" y="4627602"/>
              <a:ext cx="20112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B050"/>
                  </a:solidFill>
                </a:rPr>
                <a:t>5</a:t>
              </a:r>
            </a:p>
          </p:txBody>
        </p:sp>
        <p:sp>
          <p:nvSpPr>
            <p:cNvPr id="48" name="TextBox 36"/>
            <p:cNvSpPr txBox="1"/>
            <p:nvPr/>
          </p:nvSpPr>
          <p:spPr>
            <a:xfrm>
              <a:off x="4219573" y="4692134"/>
              <a:ext cx="24066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5’</a:t>
              </a:r>
              <a:endParaRPr lang="en-US" b="1" dirty="0">
                <a:solidFill>
                  <a:srgbClr val="00B050"/>
                </a:solidFill>
              </a:endParaRPr>
            </a:p>
          </p:txBody>
        </p:sp>
        <p:sp>
          <p:nvSpPr>
            <p:cNvPr id="49" name="TextBox 37"/>
            <p:cNvSpPr txBox="1"/>
            <p:nvPr/>
          </p:nvSpPr>
          <p:spPr>
            <a:xfrm>
              <a:off x="4219573" y="4158734"/>
              <a:ext cx="24066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4’</a:t>
              </a:r>
              <a:endParaRPr lang="en-US" b="1" dirty="0">
                <a:solidFill>
                  <a:srgbClr val="00B050"/>
                </a:solidFill>
              </a:endParaRPr>
            </a:p>
          </p:txBody>
        </p:sp>
        <p:sp>
          <p:nvSpPr>
            <p:cNvPr id="50" name="TextBox 38"/>
            <p:cNvSpPr txBox="1"/>
            <p:nvPr/>
          </p:nvSpPr>
          <p:spPr>
            <a:xfrm>
              <a:off x="4219573" y="3472934"/>
              <a:ext cx="24066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3’</a:t>
              </a:r>
              <a:endParaRPr lang="en-US" b="1" dirty="0">
                <a:solidFill>
                  <a:srgbClr val="00B050"/>
                </a:solidFill>
              </a:endParaRPr>
            </a:p>
          </p:txBody>
        </p:sp>
        <p:sp>
          <p:nvSpPr>
            <p:cNvPr id="51" name="TextBox 39"/>
            <p:cNvSpPr txBox="1"/>
            <p:nvPr/>
          </p:nvSpPr>
          <p:spPr>
            <a:xfrm>
              <a:off x="4219573" y="2710934"/>
              <a:ext cx="24066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2’</a:t>
              </a:r>
              <a:endParaRPr lang="en-US" b="1" dirty="0">
                <a:solidFill>
                  <a:srgbClr val="00B050"/>
                </a:solidFill>
              </a:endParaRPr>
            </a:p>
          </p:txBody>
        </p:sp>
        <p:sp>
          <p:nvSpPr>
            <p:cNvPr id="52" name="TextBox 40"/>
            <p:cNvSpPr txBox="1"/>
            <p:nvPr/>
          </p:nvSpPr>
          <p:spPr>
            <a:xfrm>
              <a:off x="4210947" y="1948934"/>
              <a:ext cx="240664"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1’</a:t>
              </a:r>
              <a:endParaRPr lang="en-US" b="1" dirty="0">
                <a:solidFill>
                  <a:srgbClr val="00B050"/>
                </a:solidFill>
              </a:endParaRPr>
            </a:p>
          </p:txBody>
        </p:sp>
        <p:sp>
          <p:nvSpPr>
            <p:cNvPr id="53" name="TextBox 41"/>
            <p:cNvSpPr txBox="1"/>
            <p:nvPr/>
          </p:nvSpPr>
          <p:spPr>
            <a:xfrm>
              <a:off x="5286373" y="4539734"/>
              <a:ext cx="1536703" cy="34624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rgbClr val="00B050"/>
                  </a:solidFill>
                </a:rPr>
                <a:t>1-1’ etc are node pairs</a:t>
              </a:r>
              <a:endParaRPr lang="en-US" b="1" dirty="0">
                <a:solidFill>
                  <a:srgbClr val="00B050"/>
                </a:solidFill>
              </a:endParaRPr>
            </a:p>
          </p:txBody>
        </p:sp>
      </p:grpSp>
      <p:sp>
        <p:nvSpPr>
          <p:cNvPr id="2" name="Slide Number Placeholder 1"/>
          <p:cNvSpPr>
            <a:spLocks noGrp="1"/>
          </p:cNvSpPr>
          <p:nvPr>
            <p:ph type="sldNum" sz="quarter" idx="12"/>
          </p:nvPr>
        </p:nvSpPr>
        <p:spPr/>
        <p:txBody>
          <a:bodyPr/>
          <a:lstStyle/>
          <a:p>
            <a:fld id="{2D9258AC-3BA9-45F5-BC18-3705BA7FEE2F}"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5123" t="11628" r="27616" b="6977"/>
          <a:stretch>
            <a:fillRect/>
          </a:stretch>
        </p:blipFill>
        <p:spPr bwMode="auto">
          <a:xfrm>
            <a:off x="2286000" y="1300480"/>
            <a:ext cx="9610794" cy="5493611"/>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Dovetailing Patch and Pave*</a:t>
            </a:r>
            <a:endParaRPr lang="en-US" dirty="0"/>
          </a:p>
        </p:txBody>
      </p:sp>
      <p:sp>
        <p:nvSpPr>
          <p:cNvPr id="6" name="TextBox 5"/>
          <p:cNvSpPr txBox="1"/>
          <p:nvPr/>
        </p:nvSpPr>
        <p:spPr>
          <a:xfrm>
            <a:off x="3886200" y="5852160"/>
            <a:ext cx="7315200" cy="490675"/>
          </a:xfrm>
          <a:prstGeom prst="rect">
            <a:avLst/>
          </a:prstGeom>
          <a:noFill/>
        </p:spPr>
        <p:txBody>
          <a:bodyPr wrap="square" lIns="120170" tIns="60085" rIns="120170" bIns="60085" rtlCol="0">
            <a:spAutoFit/>
          </a:bodyPr>
          <a:lstStyle/>
          <a:p>
            <a:r>
              <a:rPr lang="en-US" dirty="0" smtClean="0"/>
              <a:t>*These ideas not unique to patch/pave </a:t>
            </a:r>
            <a:endParaRPr lang="en-US" dirty="0"/>
          </a:p>
        </p:txBody>
      </p:sp>
      <p:sp>
        <p:nvSpPr>
          <p:cNvPr id="2" name="Slide Number Placeholder 1"/>
          <p:cNvSpPr>
            <a:spLocks noGrp="1"/>
          </p:cNvSpPr>
          <p:nvPr>
            <p:ph type="sldNum" sz="quarter" idx="12"/>
          </p:nvPr>
        </p:nvSpPr>
        <p:spPr/>
        <p:txBody>
          <a:bodyPr/>
          <a:lstStyle/>
          <a:p>
            <a:fld id="{2D9258AC-3BA9-45F5-BC18-3705BA7FEE2F}"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Populating Elevations</a:t>
            </a:r>
            <a:endParaRPr lang="en-US" dirty="0"/>
          </a:p>
        </p:txBody>
      </p:sp>
      <p:sp>
        <p:nvSpPr>
          <p:cNvPr id="3" name="Content Placeholder 2"/>
          <p:cNvSpPr>
            <a:spLocks noGrp="1"/>
          </p:cNvSpPr>
          <p:nvPr>
            <p:ph idx="1"/>
          </p:nvPr>
        </p:nvSpPr>
        <p:spPr/>
        <p:txBody>
          <a:bodyPr>
            <a:normAutofit fontScale="92500"/>
          </a:bodyPr>
          <a:lstStyle/>
          <a:p>
            <a:r>
              <a:rPr lang="en-US" dirty="0" smtClean="0"/>
              <a:t>Big problem again … SMS doesn’t hold the data gracefully</a:t>
            </a:r>
          </a:p>
          <a:p>
            <a:r>
              <a:rPr lang="en-US" dirty="0" smtClean="0"/>
              <a:t>Have heard of people doing it in stages</a:t>
            </a:r>
          </a:p>
          <a:p>
            <a:r>
              <a:rPr lang="en-US" dirty="0" smtClean="0"/>
              <a:t>Can use stacked_dem_fill.py, which:</a:t>
            </a:r>
          </a:p>
          <a:p>
            <a:pPr lvl="1"/>
            <a:r>
              <a:rPr lang="en-US" dirty="0" smtClean="0"/>
              <a:t>Populates with correct </a:t>
            </a:r>
            <a:r>
              <a:rPr lang="en-US" dirty="0" err="1" smtClean="0"/>
              <a:t>georeference</a:t>
            </a:r>
            <a:endParaRPr lang="en-US" dirty="0" smtClean="0"/>
          </a:p>
          <a:p>
            <a:pPr lvl="1"/>
            <a:r>
              <a:rPr lang="en-US" dirty="0" smtClean="0"/>
              <a:t>Matches contours</a:t>
            </a:r>
          </a:p>
          <a:p>
            <a:pPr lvl="1"/>
            <a:r>
              <a:rPr lang="en-US" dirty="0" smtClean="0"/>
              <a:t>Uses prioritized DEMs</a:t>
            </a:r>
          </a:p>
          <a:p>
            <a:pPr lvl="1"/>
            <a:r>
              <a:rPr lang="en-US" dirty="0" smtClean="0"/>
              <a:t>Gives some warnings</a:t>
            </a:r>
            <a:endParaRPr lang="en-US" dirty="0"/>
          </a:p>
        </p:txBody>
      </p:sp>
      <p:sp>
        <p:nvSpPr>
          <p:cNvPr id="4" name="Slide Number Placeholder 3"/>
          <p:cNvSpPr>
            <a:spLocks noGrp="1"/>
          </p:cNvSpPr>
          <p:nvPr>
            <p:ph type="sldNum" sz="quarter" idx="12"/>
          </p:nvPr>
        </p:nvSpPr>
        <p:spPr/>
        <p:txBody>
          <a:bodyPr/>
          <a:lstStyle/>
          <a:p>
            <a:fld id="{2D9258AC-3BA9-45F5-BC18-3705BA7FEE2F}"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12344400" cy="838200"/>
          </a:xfrm>
        </p:spPr>
        <p:txBody>
          <a:bodyPr>
            <a:normAutofit fontScale="90000"/>
          </a:bodyPr>
          <a:lstStyle/>
          <a:p>
            <a:r>
              <a:rPr lang="en-US" sz="5400" dirty="0" smtClean="0"/>
              <a:t>Metrics</a:t>
            </a:r>
            <a:endParaRPr lang="en-US" sz="5400" dirty="0"/>
          </a:p>
        </p:txBody>
      </p:sp>
      <p:sp>
        <p:nvSpPr>
          <p:cNvPr id="3" name="Content Placeholder 2"/>
          <p:cNvSpPr>
            <a:spLocks noGrp="1"/>
          </p:cNvSpPr>
          <p:nvPr>
            <p:ph idx="1"/>
          </p:nvPr>
        </p:nvSpPr>
        <p:spPr>
          <a:xfrm>
            <a:off x="228600" y="533400"/>
            <a:ext cx="13411200" cy="6629400"/>
          </a:xfrm>
        </p:spPr>
        <p:txBody>
          <a:bodyPr>
            <a:normAutofit fontScale="62500" lnSpcReduction="20000"/>
          </a:bodyPr>
          <a:lstStyle/>
          <a:p>
            <a:r>
              <a:rPr lang="en-US" dirty="0" smtClean="0"/>
              <a:t>Volumetric error (actually, average height)</a:t>
            </a:r>
          </a:p>
          <a:p>
            <a:pPr lvl="1"/>
            <a:r>
              <a:rPr lang="en-US" dirty="0" smtClean="0"/>
              <a:t>Patterns can be systematic</a:t>
            </a:r>
          </a:p>
          <a:p>
            <a:r>
              <a:rPr lang="en-US" dirty="0" smtClean="0"/>
              <a:t>Face/edge aperture or area</a:t>
            </a:r>
          </a:p>
          <a:p>
            <a:r>
              <a:rPr lang="en-US" dirty="0" smtClean="0"/>
              <a:t>Storage area</a:t>
            </a:r>
          </a:p>
          <a:p>
            <a:r>
              <a:rPr lang="en-US" dirty="0" smtClean="0"/>
              <a:t>Skew: SCHISM </a:t>
            </a:r>
            <a:r>
              <a:rPr lang="en-US" i="1" dirty="0" smtClean="0"/>
              <a:t>very</a:t>
            </a:r>
            <a:r>
              <a:rPr lang="en-US" dirty="0" smtClean="0"/>
              <a:t> tolerant, but good to look (if you use xmgredit5, try skewness of 14)</a:t>
            </a:r>
          </a:p>
          <a:p>
            <a:r>
              <a:rPr lang="en-US" dirty="0" smtClean="0"/>
              <a:t>Need to use quality quads (xmgredit5: angle ratio &gt;0.5)</a:t>
            </a:r>
          </a:p>
          <a:p>
            <a:r>
              <a:rPr lang="en-US" dirty="0" smtClean="0"/>
              <a:t>Area change: SCHISM very tolerant, but good to look</a:t>
            </a:r>
          </a:p>
          <a:p>
            <a:r>
              <a:rPr lang="en-US" dirty="0" smtClean="0"/>
              <a:t>Slope: PGE issue usually not a problem (</a:t>
            </a:r>
            <a:r>
              <a:rPr lang="en-US" dirty="0" err="1" smtClean="0"/>
              <a:t>vgrid</a:t>
            </a:r>
            <a:r>
              <a:rPr lang="en-US" dirty="0" smtClean="0"/>
              <a:t> plays a role also)</a:t>
            </a:r>
          </a:p>
          <a:p>
            <a:r>
              <a:rPr lang="en-US" dirty="0" smtClean="0"/>
              <a:t>Local error: Richardson extrapolation</a:t>
            </a:r>
          </a:p>
          <a:p>
            <a:pPr lvl="1"/>
            <a:r>
              <a:rPr lang="en-US" dirty="0" smtClean="0"/>
              <a:t>Painful without tools</a:t>
            </a:r>
          </a:p>
          <a:p>
            <a:r>
              <a:rPr lang="en-US" dirty="0" smtClean="0"/>
              <a:t>TVD</a:t>
            </a:r>
            <a:r>
              <a:rPr lang="en-US" baseline="30000" dirty="0" smtClean="0"/>
              <a:t>2</a:t>
            </a:r>
            <a:r>
              <a:rPr lang="en-US" dirty="0" smtClean="0"/>
              <a:t> and sub-cycling measures</a:t>
            </a:r>
          </a:p>
          <a:p>
            <a:r>
              <a:rPr lang="en-US" dirty="0">
                <a:solidFill>
                  <a:srgbClr val="00B050"/>
                </a:solidFill>
              </a:rPr>
              <a:t>E</a:t>
            </a:r>
            <a:r>
              <a:rPr lang="en-US" dirty="0" smtClean="0">
                <a:solidFill>
                  <a:srgbClr val="00B050"/>
                </a:solidFill>
              </a:rPr>
              <a:t>ddying regime requires more uniform and higher-quality grid to avoid distortion of eddy </a:t>
            </a:r>
            <a:r>
              <a:rPr lang="en-US" dirty="0" smtClean="0">
                <a:solidFill>
                  <a:srgbClr val="00B050"/>
                </a:solidFill>
              </a:rPr>
              <a:t>dynamics</a:t>
            </a:r>
          </a:p>
          <a:p>
            <a:r>
              <a:rPr lang="en-US" dirty="0"/>
              <a:t>CFL (&gt;0.4) and </a:t>
            </a:r>
            <a:r>
              <a:rPr lang="en-US" dirty="0" err="1"/>
              <a:t>subcycling</a:t>
            </a:r>
            <a:r>
              <a:rPr lang="en-US" dirty="0"/>
              <a:t> issues</a:t>
            </a:r>
          </a:p>
          <a:p>
            <a:pPr lvl="1"/>
            <a:r>
              <a:rPr lang="en-US" dirty="0"/>
              <a:t>Xmgredit5 can easily check CFL for you</a:t>
            </a:r>
          </a:p>
          <a:p>
            <a:pPr lvl="1"/>
            <a:r>
              <a:rPr lang="en-US" dirty="0"/>
              <a:t>Dimensionless wave number may also need to be looked </a:t>
            </a:r>
            <a:r>
              <a:rPr lang="en-US" dirty="0" smtClean="0"/>
              <a:t>at</a:t>
            </a:r>
            <a:endParaRPr lang="en-US" dirty="0"/>
          </a:p>
        </p:txBody>
      </p:sp>
      <p:sp>
        <p:nvSpPr>
          <p:cNvPr id="4" name="Slide Number Placeholder 3"/>
          <p:cNvSpPr>
            <a:spLocks noGrp="1"/>
          </p:cNvSpPr>
          <p:nvPr>
            <p:ph type="sldNum" sz="quarter" idx="12"/>
          </p:nvPr>
        </p:nvSpPr>
        <p:spPr/>
        <p:txBody>
          <a:bodyPr/>
          <a:lstStyle/>
          <a:p>
            <a:fld id="{2D9258AC-3BA9-45F5-BC18-3705BA7FEE2F}"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eli\AppData\Local\Temp\grid50_elm_vol_before.png"/>
          <p:cNvPicPr>
            <a:picLocks noChangeAspect="1" noChangeArrowheads="1"/>
          </p:cNvPicPr>
          <p:nvPr/>
        </p:nvPicPr>
        <p:blipFill>
          <a:blip r:embed="rId2" cstate="print"/>
          <a:srcRect l="5455" t="7059" r="7273" b="7059"/>
          <a:stretch>
            <a:fillRect/>
          </a:stretch>
        </p:blipFill>
        <p:spPr bwMode="auto">
          <a:xfrm>
            <a:off x="457201" y="634155"/>
            <a:ext cx="6012140" cy="3251022"/>
          </a:xfrm>
          <a:prstGeom prst="rect">
            <a:avLst/>
          </a:prstGeom>
          <a:noFill/>
        </p:spPr>
      </p:pic>
      <p:pic>
        <p:nvPicPr>
          <p:cNvPr id="12291" name="Picture 3" descr="C:\Users\eli\AppData\Local\Temp\grid50_elm_vol_after.png"/>
          <p:cNvPicPr>
            <a:picLocks noChangeAspect="1" noChangeArrowheads="1"/>
          </p:cNvPicPr>
          <p:nvPr/>
        </p:nvPicPr>
        <p:blipFill>
          <a:blip r:embed="rId3" cstate="print"/>
          <a:srcRect l="4545" t="7059" r="7273" b="7059"/>
          <a:stretch>
            <a:fillRect/>
          </a:stretch>
        </p:blipFill>
        <p:spPr bwMode="auto">
          <a:xfrm>
            <a:off x="463160" y="4064179"/>
            <a:ext cx="6074829" cy="3251022"/>
          </a:xfrm>
          <a:prstGeom prst="rect">
            <a:avLst/>
          </a:prstGeom>
          <a:noFill/>
        </p:spPr>
      </p:pic>
      <p:pic>
        <p:nvPicPr>
          <p:cNvPr id="12292" name="Picture 4" descr="C:\Users\eli\AppData\Local\Temp\grid57_elm_vol_before.png"/>
          <p:cNvPicPr>
            <a:picLocks noChangeAspect="1" noChangeArrowheads="1"/>
          </p:cNvPicPr>
          <p:nvPr/>
        </p:nvPicPr>
        <p:blipFill>
          <a:blip r:embed="rId4" cstate="print"/>
          <a:srcRect l="6364" t="7059" r="4545" b="7059"/>
          <a:stretch>
            <a:fillRect/>
          </a:stretch>
        </p:blipFill>
        <p:spPr bwMode="auto">
          <a:xfrm>
            <a:off x="7069351" y="634146"/>
            <a:ext cx="6137363" cy="3250935"/>
          </a:xfrm>
          <a:prstGeom prst="rect">
            <a:avLst/>
          </a:prstGeom>
          <a:noFill/>
        </p:spPr>
      </p:pic>
      <p:pic>
        <p:nvPicPr>
          <p:cNvPr id="12293" name="Picture 5" descr="C:\Users\eli\AppData\Local\Temp\grid57_elm_vol_after.png"/>
          <p:cNvPicPr>
            <a:picLocks noChangeAspect="1" noChangeArrowheads="1"/>
          </p:cNvPicPr>
          <p:nvPr/>
        </p:nvPicPr>
        <p:blipFill>
          <a:blip r:embed="rId5" cstate="print"/>
          <a:srcRect l="5455" t="7059" r="7273" b="7059"/>
          <a:stretch>
            <a:fillRect/>
          </a:stretch>
        </p:blipFill>
        <p:spPr bwMode="auto">
          <a:xfrm>
            <a:off x="6972291" y="4064252"/>
            <a:ext cx="6012039" cy="3250948"/>
          </a:xfrm>
          <a:prstGeom prst="rect">
            <a:avLst/>
          </a:prstGeom>
          <a:noFill/>
        </p:spPr>
      </p:pic>
      <p:sp>
        <p:nvSpPr>
          <p:cNvPr id="8" name="Title 7"/>
          <p:cNvSpPr>
            <a:spLocks noGrp="1"/>
          </p:cNvSpPr>
          <p:nvPr>
            <p:ph type="title"/>
          </p:nvPr>
        </p:nvSpPr>
        <p:spPr>
          <a:xfrm>
            <a:off x="685800" y="-243840"/>
            <a:ext cx="12344400" cy="1219200"/>
          </a:xfrm>
        </p:spPr>
        <p:txBody>
          <a:bodyPr/>
          <a:lstStyle/>
          <a:p>
            <a:r>
              <a:rPr lang="en-US" dirty="0" smtClean="0"/>
              <a:t>Bathymetry/Volume Matching</a:t>
            </a:r>
            <a:endParaRPr lang="en-US" dirty="0"/>
          </a:p>
        </p:txBody>
      </p:sp>
      <p:sp>
        <p:nvSpPr>
          <p:cNvPr id="2" name="Slide Number Placeholder 1"/>
          <p:cNvSpPr>
            <a:spLocks noGrp="1"/>
          </p:cNvSpPr>
          <p:nvPr>
            <p:ph type="sldNum" sz="quarter" idx="12"/>
          </p:nvPr>
        </p:nvSpPr>
        <p:spPr/>
        <p:txBody>
          <a:bodyPr/>
          <a:lstStyle/>
          <a:p>
            <a:fld id="{2D9258AC-3BA9-45F5-BC18-3705BA7FEE2F}"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TVD tuning</a:t>
            </a:r>
            <a:endParaRPr lang="en-US" dirty="0"/>
          </a:p>
        </p:txBody>
      </p:sp>
      <p:sp>
        <p:nvSpPr>
          <p:cNvPr id="3" name="Content Placeholder 2"/>
          <p:cNvSpPr>
            <a:spLocks noGrp="1"/>
          </p:cNvSpPr>
          <p:nvPr>
            <p:ph idx="1"/>
          </p:nvPr>
        </p:nvSpPr>
        <p:spPr/>
        <p:txBody>
          <a:bodyPr/>
          <a:lstStyle/>
          <a:p>
            <a:r>
              <a:rPr lang="en-US" dirty="0"/>
              <a:t>(Vertically) </a:t>
            </a:r>
            <a:r>
              <a:rPr lang="en-US" dirty="0" smtClean="0"/>
              <a:t>implicit </a:t>
            </a:r>
            <a:r>
              <a:rPr lang="en-US" dirty="0"/>
              <a:t>TVD</a:t>
            </a:r>
            <a:r>
              <a:rPr lang="en-US" baseline="30000" dirty="0"/>
              <a:t>2</a:t>
            </a:r>
            <a:r>
              <a:rPr lang="en-US" dirty="0"/>
              <a:t> </a:t>
            </a:r>
            <a:r>
              <a:rPr lang="en-US" dirty="0" smtClean="0"/>
              <a:t>alleviated much of </a:t>
            </a:r>
            <a:r>
              <a:rPr lang="en-US" dirty="0"/>
              <a:t>the pain</a:t>
            </a:r>
          </a:p>
          <a:p>
            <a:r>
              <a:rPr lang="en-US" dirty="0" smtClean="0"/>
              <a:t>Use tvd_analyze.pl (we modify it to accumulate offenders over time)</a:t>
            </a:r>
          </a:p>
          <a:p>
            <a:r>
              <a:rPr lang="en-US" dirty="0" smtClean="0"/>
              <a:t>Create a prop file and visualize</a:t>
            </a:r>
          </a:p>
          <a:p>
            <a:r>
              <a:rPr lang="en-US" dirty="0" smtClean="0"/>
              <a:t>There is also a “hidden” </a:t>
            </a:r>
            <a:r>
              <a:rPr lang="en-US" dirty="0" err="1" smtClean="0"/>
              <a:t>dtbe</a:t>
            </a:r>
            <a:r>
              <a:rPr lang="en-US" dirty="0" smtClean="0"/>
              <a:t> visualization option</a:t>
            </a:r>
          </a:p>
          <a:p>
            <a:pPr>
              <a:buNone/>
            </a:pPr>
            <a:endParaRPr lang="en-US" dirty="0"/>
          </a:p>
        </p:txBody>
      </p:sp>
      <p:sp>
        <p:nvSpPr>
          <p:cNvPr id="4" name="Slide Number Placeholder 3"/>
          <p:cNvSpPr>
            <a:spLocks noGrp="1"/>
          </p:cNvSpPr>
          <p:nvPr>
            <p:ph type="sldNum" sz="quarter" idx="12"/>
          </p:nvPr>
        </p:nvSpPr>
        <p:spPr/>
        <p:txBody>
          <a:bodyPr/>
          <a:lstStyle/>
          <a:p>
            <a:fld id="{2D9258AC-3BA9-45F5-BC18-3705BA7FEE2F}"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2560"/>
            <a:ext cx="13030200" cy="731520"/>
          </a:xfrm>
        </p:spPr>
        <p:txBody>
          <a:bodyPr>
            <a:normAutofit fontScale="90000"/>
          </a:bodyPr>
          <a:lstStyle/>
          <a:p>
            <a:r>
              <a:rPr lang="en-US" dirty="0" smtClean="0"/>
              <a:t>SCHISM  Bay-Delta and Bay Subdomain</a:t>
            </a:r>
            <a:endParaRPr lang="en-US" dirty="0"/>
          </a:p>
        </p:txBody>
      </p:sp>
      <p:pic>
        <p:nvPicPr>
          <p:cNvPr id="3" name="Picture 2"/>
          <p:cNvPicPr>
            <a:picLocks noChangeAspect="1" noChangeArrowheads="1"/>
          </p:cNvPicPr>
          <p:nvPr/>
        </p:nvPicPr>
        <p:blipFill>
          <a:blip r:embed="rId3" cstate="print"/>
          <a:srcRect/>
          <a:stretch>
            <a:fillRect/>
          </a:stretch>
        </p:blipFill>
        <p:spPr bwMode="auto">
          <a:xfrm>
            <a:off x="1943100" y="1137920"/>
            <a:ext cx="6832917" cy="4226560"/>
          </a:xfrm>
          <a:prstGeom prst="rect">
            <a:avLst/>
          </a:prstGeom>
          <a:noFill/>
          <a:ln w="9525">
            <a:solidFill>
              <a:schemeClr val="tx1"/>
            </a:solidFill>
            <a:miter lim="800000"/>
            <a:headEnd/>
            <a:tailEnd/>
          </a:ln>
        </p:spPr>
      </p:pic>
      <p:cxnSp>
        <p:nvCxnSpPr>
          <p:cNvPr id="6" name="Straight Connector 5"/>
          <p:cNvCxnSpPr/>
          <p:nvPr/>
        </p:nvCxnSpPr>
        <p:spPr bwMode="auto">
          <a:xfrm rot="16200000" flipH="1">
            <a:off x="6029007" y="2249170"/>
            <a:ext cx="1950720" cy="1028700"/>
          </a:xfrm>
          <a:prstGeom prst="line">
            <a:avLst/>
          </a:prstGeom>
          <a:noFill/>
          <a:ln w="25400" cap="flat" cmpd="sng" algn="ctr">
            <a:solidFill>
              <a:srgbClr val="FF0000"/>
            </a:solidFill>
            <a:prstDash val="solid"/>
            <a:round/>
            <a:headEnd type="none" w="med" len="med"/>
            <a:tailEnd type="none" w="med" len="med"/>
          </a:ln>
          <a:effectLst/>
        </p:spPr>
      </p:cxnSp>
      <p:cxnSp>
        <p:nvCxnSpPr>
          <p:cNvPr id="17" name="Straight Arrow Connector 16"/>
          <p:cNvCxnSpPr/>
          <p:nvPr/>
        </p:nvCxnSpPr>
        <p:spPr bwMode="auto">
          <a:xfrm rot="10800000" flipV="1">
            <a:off x="6147117" y="3982720"/>
            <a:ext cx="1028700" cy="243840"/>
          </a:xfrm>
          <a:prstGeom prst="straightConnector1">
            <a:avLst/>
          </a:prstGeom>
          <a:noFill/>
          <a:ln w="9525" cap="flat" cmpd="sng" algn="ctr">
            <a:noFill/>
            <a:prstDash val="solid"/>
            <a:round/>
            <a:headEnd type="none" w="med" len="med"/>
            <a:tailEnd type="arrow"/>
          </a:ln>
          <a:effectLst/>
        </p:spPr>
      </p:cxnSp>
      <p:cxnSp>
        <p:nvCxnSpPr>
          <p:cNvPr id="19" name="Straight Arrow Connector 18"/>
          <p:cNvCxnSpPr/>
          <p:nvPr/>
        </p:nvCxnSpPr>
        <p:spPr bwMode="auto">
          <a:xfrm rot="16200000" flipH="1">
            <a:off x="7030721" y="4282443"/>
            <a:ext cx="568958" cy="457196"/>
          </a:xfrm>
          <a:prstGeom prst="straightConnector1">
            <a:avLst/>
          </a:prstGeom>
          <a:noFill/>
          <a:ln w="25400" cap="flat" cmpd="sng" algn="ctr">
            <a:solidFill>
              <a:srgbClr val="FF0000"/>
            </a:solidFill>
            <a:prstDash val="solid"/>
            <a:round/>
            <a:headEnd type="none" w="med" len="med"/>
            <a:tailEnd type="arrow"/>
          </a:ln>
          <a:effectLst/>
        </p:spPr>
      </p:cxnSp>
      <p:cxnSp>
        <p:nvCxnSpPr>
          <p:cNvPr id="27" name="Straight Connector 26"/>
          <p:cNvCxnSpPr/>
          <p:nvPr/>
        </p:nvCxnSpPr>
        <p:spPr bwMode="auto">
          <a:xfrm flipV="1">
            <a:off x="2171700" y="1788160"/>
            <a:ext cx="4343400" cy="162560"/>
          </a:xfrm>
          <a:prstGeom prst="line">
            <a:avLst/>
          </a:prstGeom>
          <a:noFill/>
          <a:ln w="25400"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rot="5400000" flipH="1" flipV="1">
            <a:off x="5736667" y="3476069"/>
            <a:ext cx="1544320" cy="2069945"/>
          </a:xfrm>
          <a:prstGeom prst="line">
            <a:avLst/>
          </a:prstGeom>
          <a:noFill/>
          <a:ln w="25400" cap="flat" cmpd="sng" algn="ctr">
            <a:solidFill>
              <a:srgbClr val="FF0000"/>
            </a:solidFill>
            <a:prstDash val="solid"/>
            <a:round/>
            <a:headEnd type="none" w="med" len="med"/>
            <a:tailEnd type="none" w="med" len="med"/>
          </a:ln>
          <a:effectLst/>
        </p:spPr>
      </p:cxnSp>
      <p:pic>
        <p:nvPicPr>
          <p:cNvPr id="22" name="Picture 2" descr="C:\Users\eli\AppData\Local\Microsoft\Windows\Temporary Internet Files\Content.Outlook\KIWRFE07\bay_grid (2).gif"/>
          <p:cNvPicPr>
            <a:picLocks noChangeAspect="1" noChangeArrowheads="1"/>
          </p:cNvPicPr>
          <p:nvPr/>
        </p:nvPicPr>
        <p:blipFill>
          <a:blip r:embed="rId4" cstate="print"/>
          <a:srcRect/>
          <a:stretch>
            <a:fillRect/>
          </a:stretch>
        </p:blipFill>
        <p:spPr bwMode="auto">
          <a:xfrm>
            <a:off x="5257800" y="4795520"/>
            <a:ext cx="3911601" cy="2275840"/>
          </a:xfrm>
          <a:prstGeom prst="rect">
            <a:avLst/>
          </a:prstGeom>
          <a:noFill/>
          <a:ln w="12700">
            <a:solidFill>
              <a:srgbClr val="FF0000"/>
            </a:solidFill>
          </a:ln>
        </p:spPr>
      </p:pic>
      <p:sp>
        <p:nvSpPr>
          <p:cNvPr id="35" name="TextBox 34"/>
          <p:cNvSpPr txBox="1"/>
          <p:nvPr/>
        </p:nvSpPr>
        <p:spPr>
          <a:xfrm>
            <a:off x="10287000" y="5770880"/>
            <a:ext cx="2857500" cy="613786"/>
          </a:xfrm>
          <a:prstGeom prst="rect">
            <a:avLst/>
          </a:prstGeom>
          <a:noFill/>
        </p:spPr>
        <p:txBody>
          <a:bodyPr wrap="square" lIns="120170" tIns="60085" rIns="120170" bIns="60085" rtlCol="0">
            <a:spAutoFit/>
          </a:bodyPr>
          <a:lstStyle/>
          <a:p>
            <a:r>
              <a:rPr lang="en-US" sz="3200" dirty="0"/>
              <a:t>Bay SCHISM</a:t>
            </a:r>
          </a:p>
        </p:txBody>
      </p:sp>
      <p:sp>
        <p:nvSpPr>
          <p:cNvPr id="36" name="TextBox 35"/>
          <p:cNvSpPr txBox="1"/>
          <p:nvPr/>
        </p:nvSpPr>
        <p:spPr>
          <a:xfrm>
            <a:off x="9029700" y="2275841"/>
            <a:ext cx="4229100" cy="1598671"/>
          </a:xfrm>
          <a:prstGeom prst="rect">
            <a:avLst/>
          </a:prstGeom>
          <a:noFill/>
        </p:spPr>
        <p:txBody>
          <a:bodyPr wrap="square" lIns="120170" tIns="60085" rIns="120170" bIns="60085" rtlCol="0">
            <a:spAutoFit/>
          </a:bodyPr>
          <a:lstStyle/>
          <a:p>
            <a:r>
              <a:rPr lang="en-US" sz="3200" dirty="0"/>
              <a:t>Bay-Delta SCHISM:</a:t>
            </a:r>
          </a:p>
          <a:p>
            <a:r>
              <a:rPr lang="en-US" sz="3200" dirty="0"/>
              <a:t>~180,000 nodes</a:t>
            </a:r>
          </a:p>
          <a:p>
            <a:r>
              <a:rPr lang="en-US" sz="3200" dirty="0"/>
              <a:t>~360,000 elements</a:t>
            </a:r>
          </a:p>
        </p:txBody>
      </p:sp>
      <p:sp>
        <p:nvSpPr>
          <p:cNvPr id="4" name="Slide Number Placeholder 3"/>
          <p:cNvSpPr>
            <a:spLocks noGrp="1"/>
          </p:cNvSpPr>
          <p:nvPr>
            <p:ph type="sldNum" sz="quarter" idx="12"/>
          </p:nvPr>
        </p:nvSpPr>
        <p:spPr/>
        <p:txBody>
          <a:bodyPr/>
          <a:lstStyle/>
          <a:p>
            <a:fld id="{2D9258AC-3BA9-45F5-BC18-3705BA7FEE2F}" type="slidenum">
              <a:rPr lang="en-US" smtClean="0"/>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4288" y="243840"/>
            <a:ext cx="13687425" cy="682752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2D9258AC-3BA9-45F5-BC18-3705BA7FEE2F}"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t>
            </a:r>
            <a:r>
              <a:rPr lang="en-US" dirty="0" err="1" smtClean="0"/>
              <a:t>regrid</a:t>
            </a:r>
            <a:r>
              <a:rPr lang="en-US" dirty="0" smtClean="0"/>
              <a:t>/</a:t>
            </a:r>
            <a:r>
              <a:rPr lang="en-US" dirty="0" err="1" smtClean="0"/>
              <a:t>subgrid</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800100" y="1544320"/>
            <a:ext cx="6832917" cy="4226560"/>
          </a:xfrm>
          <a:prstGeom prst="rect">
            <a:avLst/>
          </a:prstGeom>
          <a:noFill/>
          <a:ln w="9525">
            <a:solidFill>
              <a:schemeClr val="tx1"/>
            </a:solidFill>
            <a:miter lim="800000"/>
            <a:headEnd/>
            <a:tailEnd/>
          </a:ln>
        </p:spPr>
      </p:pic>
      <p:pic>
        <p:nvPicPr>
          <p:cNvPr id="5" name="Picture 2" descr="C:\Users\eli\AppData\Local\Microsoft\Windows\Temporary Internet Files\Content.Outlook\KIWRFE07\bay_grid (2).gif"/>
          <p:cNvPicPr>
            <a:picLocks noChangeAspect="1" noChangeArrowheads="1"/>
          </p:cNvPicPr>
          <p:nvPr/>
        </p:nvPicPr>
        <p:blipFill>
          <a:blip r:embed="rId3" cstate="print"/>
          <a:srcRect/>
          <a:stretch>
            <a:fillRect/>
          </a:stretch>
        </p:blipFill>
        <p:spPr bwMode="auto">
          <a:xfrm>
            <a:off x="8229600" y="3088640"/>
            <a:ext cx="3911601" cy="2275840"/>
          </a:xfrm>
          <a:prstGeom prst="rect">
            <a:avLst/>
          </a:prstGeom>
          <a:noFill/>
          <a:ln w="12700">
            <a:solidFill>
              <a:srgbClr val="FF0000"/>
            </a:solidFill>
          </a:ln>
        </p:spPr>
      </p:pic>
      <p:sp>
        <p:nvSpPr>
          <p:cNvPr id="3" name="Slide Number Placeholder 2"/>
          <p:cNvSpPr>
            <a:spLocks noGrp="1"/>
          </p:cNvSpPr>
          <p:nvPr>
            <p:ph type="sldNum" sz="quarter" idx="12"/>
          </p:nvPr>
        </p:nvSpPr>
        <p:spPr/>
        <p:txBody>
          <a:bodyPr/>
          <a:lstStyle/>
          <a:p>
            <a:fld id="{2D9258AC-3BA9-45F5-BC18-3705BA7FEE2F}" type="slidenum">
              <a:rPr lang="en-US" smtClean="0"/>
              <a:pPr/>
              <a:t>41</a:t>
            </a:fld>
            <a:endParaRPr lang="en-US"/>
          </a:p>
        </p:txBody>
      </p:sp>
      <p:sp>
        <p:nvSpPr>
          <p:cNvPr id="6" name="TextBox 5"/>
          <p:cNvSpPr txBox="1"/>
          <p:nvPr/>
        </p:nvSpPr>
        <p:spPr>
          <a:xfrm>
            <a:off x="2133600" y="6172200"/>
            <a:ext cx="7519687" cy="461665"/>
          </a:xfrm>
          <a:prstGeom prst="rect">
            <a:avLst/>
          </a:prstGeom>
          <a:noFill/>
        </p:spPr>
        <p:txBody>
          <a:bodyPr wrap="none" rtlCol="0">
            <a:spAutoFit/>
          </a:bodyPr>
          <a:lstStyle/>
          <a:p>
            <a:r>
              <a:rPr lang="en-US" dirty="0" smtClean="0"/>
              <a:t>…it’s generally easier (and quicker) to </a:t>
            </a:r>
            <a:r>
              <a:rPr lang="en-US" dirty="0" err="1" smtClean="0"/>
              <a:t>regrid</a:t>
            </a:r>
            <a:r>
              <a:rPr lang="en-US" dirty="0" smtClean="0"/>
              <a:t> the whole grid</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0" y="0"/>
            <a:ext cx="12344400" cy="1219200"/>
          </a:xfrm>
        </p:spPr>
        <p:txBody>
          <a:bodyPr/>
          <a:lstStyle/>
          <a:p>
            <a:r>
              <a:rPr lang="en-US" dirty="0" smtClean="0"/>
              <a:t>Common Ad Hoc </a:t>
            </a:r>
            <a:r>
              <a:rPr lang="en-US" dirty="0" err="1" smtClean="0"/>
              <a:t>Fixup</a:t>
            </a:r>
            <a:r>
              <a:rPr lang="en-US" dirty="0" smtClean="0"/>
              <a:t> Steps</a:t>
            </a:r>
            <a:endParaRPr lang="en-US" dirty="0"/>
          </a:p>
        </p:txBody>
      </p:sp>
      <p:sp>
        <p:nvSpPr>
          <p:cNvPr id="5" name="Content Placeholder 4"/>
          <p:cNvSpPr>
            <a:spLocks noGrp="1"/>
          </p:cNvSpPr>
          <p:nvPr>
            <p:ph idx="1"/>
          </p:nvPr>
        </p:nvSpPr>
        <p:spPr>
          <a:xfrm>
            <a:off x="685800" y="990600"/>
            <a:ext cx="12344400" cy="4827694"/>
          </a:xfrm>
        </p:spPr>
        <p:txBody>
          <a:bodyPr/>
          <a:lstStyle/>
          <a:p>
            <a:r>
              <a:rPr lang="en-US" dirty="0" smtClean="0"/>
              <a:t>Deepening of boundary depths to prevent open boundary </a:t>
            </a:r>
            <a:r>
              <a:rPr lang="en-US" dirty="0" smtClean="0"/>
              <a:t>drying</a:t>
            </a:r>
          </a:p>
          <a:p>
            <a:r>
              <a:rPr lang="en-US" dirty="0" smtClean="0"/>
              <a:t>There is a fancier approach to preserve the original depth…</a:t>
            </a:r>
            <a:endParaRPr lang="en-US" dirty="0"/>
          </a:p>
        </p:txBody>
      </p:sp>
      <p:sp>
        <p:nvSpPr>
          <p:cNvPr id="2" name="Slide Number Placeholder 1"/>
          <p:cNvSpPr>
            <a:spLocks noGrp="1"/>
          </p:cNvSpPr>
          <p:nvPr>
            <p:ph type="sldNum" sz="quarter" idx="12"/>
          </p:nvPr>
        </p:nvSpPr>
        <p:spPr/>
        <p:txBody>
          <a:bodyPr/>
          <a:lstStyle/>
          <a:p>
            <a:fld id="{2D9258AC-3BA9-45F5-BC18-3705BA7FEE2F}" type="slidenum">
              <a:rPr lang="en-US" smtClean="0"/>
              <a:pPr/>
              <a:t>42</a:t>
            </a:fld>
            <a:endParaRPr lang="en-US"/>
          </a:p>
        </p:txBody>
      </p:sp>
      <p:pic>
        <p:nvPicPr>
          <p:cNvPr id="6" name="Picture 2" descr="C:\Users\eli\AppData\Local\Microsoft\Windows\Temporary Internet Files\Content.Outlook\KIWRFE07\bay_grid (2).gif"/>
          <p:cNvPicPr>
            <a:picLocks noChangeAspect="1" noChangeArrowheads="1"/>
          </p:cNvPicPr>
          <p:nvPr/>
        </p:nvPicPr>
        <p:blipFill>
          <a:blip r:embed="rId2" cstate="print"/>
          <a:srcRect/>
          <a:stretch>
            <a:fillRect/>
          </a:stretch>
        </p:blipFill>
        <p:spPr bwMode="auto">
          <a:xfrm>
            <a:off x="6934200" y="3276600"/>
            <a:ext cx="5369720" cy="3124200"/>
          </a:xfrm>
          <a:prstGeom prst="rect">
            <a:avLst/>
          </a:prstGeom>
          <a:noFill/>
          <a:ln w="12700">
            <a:solidFill>
              <a:srgbClr val="FF0000"/>
            </a:solidFill>
          </a:ln>
        </p:spPr>
      </p:pic>
      <p:sp>
        <p:nvSpPr>
          <p:cNvPr id="3" name="Freeform 2"/>
          <p:cNvSpPr/>
          <p:nvPr/>
        </p:nvSpPr>
        <p:spPr>
          <a:xfrm>
            <a:off x="7143750" y="4000500"/>
            <a:ext cx="438150" cy="323850"/>
          </a:xfrm>
          <a:custGeom>
            <a:avLst/>
            <a:gdLst>
              <a:gd name="connsiteX0" fmla="*/ 438150 w 438150"/>
              <a:gd name="connsiteY0" fmla="*/ 114300 h 323850"/>
              <a:gd name="connsiteX1" fmla="*/ 295275 w 438150"/>
              <a:gd name="connsiteY1" fmla="*/ 314325 h 323850"/>
              <a:gd name="connsiteX2" fmla="*/ 38100 w 438150"/>
              <a:gd name="connsiteY2" fmla="*/ 323850 h 323850"/>
              <a:gd name="connsiteX3" fmla="*/ 0 w 438150"/>
              <a:gd name="connsiteY3" fmla="*/ 133350 h 323850"/>
              <a:gd name="connsiteX4" fmla="*/ 228600 w 438150"/>
              <a:gd name="connsiteY4" fmla="*/ 0 h 323850"/>
              <a:gd name="connsiteX5" fmla="*/ 304800 w 438150"/>
              <a:gd name="connsiteY5" fmla="*/ 9525 h 323850"/>
              <a:gd name="connsiteX6" fmla="*/ 304800 w 438150"/>
              <a:gd name="connsiteY6" fmla="*/ 9525 h 323850"/>
              <a:gd name="connsiteX7" fmla="*/ 438150 w 438150"/>
              <a:gd name="connsiteY7" fmla="*/ 11430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 h="323850">
                <a:moveTo>
                  <a:pt x="438150" y="114300"/>
                </a:moveTo>
                <a:lnTo>
                  <a:pt x="295275" y="314325"/>
                </a:lnTo>
                <a:lnTo>
                  <a:pt x="38100" y="323850"/>
                </a:lnTo>
                <a:lnTo>
                  <a:pt x="0" y="133350"/>
                </a:lnTo>
                <a:lnTo>
                  <a:pt x="228600" y="0"/>
                </a:lnTo>
                <a:lnTo>
                  <a:pt x="304800" y="9525"/>
                </a:lnTo>
                <a:lnTo>
                  <a:pt x="304800" y="9525"/>
                </a:lnTo>
                <a:lnTo>
                  <a:pt x="438150" y="11430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7" name="Freeform 6"/>
          <p:cNvSpPr/>
          <p:nvPr/>
        </p:nvSpPr>
        <p:spPr>
          <a:xfrm>
            <a:off x="9067800" y="6076950"/>
            <a:ext cx="438150" cy="323850"/>
          </a:xfrm>
          <a:custGeom>
            <a:avLst/>
            <a:gdLst>
              <a:gd name="connsiteX0" fmla="*/ 438150 w 438150"/>
              <a:gd name="connsiteY0" fmla="*/ 114300 h 323850"/>
              <a:gd name="connsiteX1" fmla="*/ 295275 w 438150"/>
              <a:gd name="connsiteY1" fmla="*/ 314325 h 323850"/>
              <a:gd name="connsiteX2" fmla="*/ 38100 w 438150"/>
              <a:gd name="connsiteY2" fmla="*/ 323850 h 323850"/>
              <a:gd name="connsiteX3" fmla="*/ 0 w 438150"/>
              <a:gd name="connsiteY3" fmla="*/ 133350 h 323850"/>
              <a:gd name="connsiteX4" fmla="*/ 228600 w 438150"/>
              <a:gd name="connsiteY4" fmla="*/ 0 h 323850"/>
              <a:gd name="connsiteX5" fmla="*/ 304800 w 438150"/>
              <a:gd name="connsiteY5" fmla="*/ 9525 h 323850"/>
              <a:gd name="connsiteX6" fmla="*/ 304800 w 438150"/>
              <a:gd name="connsiteY6" fmla="*/ 9525 h 323850"/>
              <a:gd name="connsiteX7" fmla="*/ 438150 w 438150"/>
              <a:gd name="connsiteY7" fmla="*/ 11430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 h="323850">
                <a:moveTo>
                  <a:pt x="438150" y="114300"/>
                </a:moveTo>
                <a:lnTo>
                  <a:pt x="295275" y="314325"/>
                </a:lnTo>
                <a:lnTo>
                  <a:pt x="38100" y="323850"/>
                </a:lnTo>
                <a:lnTo>
                  <a:pt x="0" y="133350"/>
                </a:lnTo>
                <a:lnTo>
                  <a:pt x="228600" y="0"/>
                </a:lnTo>
                <a:lnTo>
                  <a:pt x="304800" y="9525"/>
                </a:lnTo>
                <a:lnTo>
                  <a:pt x="304800" y="9525"/>
                </a:lnTo>
                <a:lnTo>
                  <a:pt x="438150" y="11430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8" name="Rectangle 7"/>
          <p:cNvSpPr/>
          <p:nvPr/>
        </p:nvSpPr>
        <p:spPr>
          <a:xfrm>
            <a:off x="11125200" y="6172200"/>
            <a:ext cx="152400" cy="8572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6750" y="4162425"/>
            <a:ext cx="5791200" cy="830997"/>
          </a:xfrm>
          <a:prstGeom prst="rect">
            <a:avLst/>
          </a:prstGeom>
          <a:noFill/>
        </p:spPr>
        <p:txBody>
          <a:bodyPr wrap="square" rtlCol="0">
            <a:spAutoFit/>
          </a:bodyPr>
          <a:lstStyle/>
          <a:p>
            <a:r>
              <a:rPr lang="en-US" dirty="0" smtClean="0"/>
              <a:t>In </a:t>
            </a:r>
            <a:r>
              <a:rPr lang="en-US" dirty="0" err="1" smtClean="0"/>
              <a:t>gredit</a:t>
            </a:r>
            <a:r>
              <a:rPr lang="en-US" dirty="0" smtClean="0"/>
              <a:t>, create a region and depth=max(depth,3)</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12344400" cy="838200"/>
          </a:xfrm>
        </p:spPr>
        <p:txBody>
          <a:bodyPr>
            <a:normAutofit fontScale="90000"/>
          </a:bodyPr>
          <a:lstStyle/>
          <a:p>
            <a:r>
              <a:rPr lang="en-US" sz="4800" dirty="0" smtClean="0"/>
              <a:t>Conclusions</a:t>
            </a:r>
            <a:endParaRPr lang="en-US" sz="4800" dirty="0"/>
          </a:p>
        </p:txBody>
      </p:sp>
      <p:sp>
        <p:nvSpPr>
          <p:cNvPr id="3" name="Content Placeholder 2"/>
          <p:cNvSpPr>
            <a:spLocks noGrp="1"/>
          </p:cNvSpPr>
          <p:nvPr>
            <p:ph idx="1"/>
          </p:nvPr>
        </p:nvSpPr>
        <p:spPr>
          <a:xfrm>
            <a:off x="228600" y="762000"/>
            <a:ext cx="13182600" cy="6400800"/>
          </a:xfrm>
        </p:spPr>
        <p:txBody>
          <a:bodyPr>
            <a:normAutofit fontScale="77500" lnSpcReduction="20000"/>
          </a:bodyPr>
          <a:lstStyle/>
          <a:p>
            <a:r>
              <a:rPr lang="en-US" dirty="0" smtClean="0"/>
              <a:t>SMS is an adequate tool for non-</a:t>
            </a:r>
            <a:r>
              <a:rPr lang="en-US" dirty="0" err="1" smtClean="0"/>
              <a:t>ortho</a:t>
            </a:r>
            <a:r>
              <a:rPr lang="en-US" dirty="0" smtClean="0"/>
              <a:t> grids</a:t>
            </a:r>
          </a:p>
          <a:p>
            <a:r>
              <a:rPr lang="en-US" dirty="0" smtClean="0"/>
              <a:t>Good grid generation resolves flow/bathy features faithfully</a:t>
            </a:r>
          </a:p>
          <a:p>
            <a:pPr lvl="1"/>
            <a:r>
              <a:rPr lang="en-US" dirty="0" smtClean="0"/>
              <a:t>Some finer scales ignored if not resolved</a:t>
            </a:r>
          </a:p>
          <a:p>
            <a:pPr lvl="1"/>
            <a:r>
              <a:rPr lang="en-US" dirty="0" smtClean="0"/>
              <a:t>Implicit model provides you with more freedom for resolution</a:t>
            </a:r>
          </a:p>
          <a:p>
            <a:r>
              <a:rPr lang="en-US" dirty="0" smtClean="0"/>
              <a:t>Shape functions and wet-dry rules; understand the physics  and </a:t>
            </a:r>
            <a:r>
              <a:rPr lang="en-US" dirty="0" err="1" smtClean="0"/>
              <a:t>numerics</a:t>
            </a:r>
            <a:r>
              <a:rPr lang="en-US" dirty="0" smtClean="0"/>
              <a:t>! </a:t>
            </a:r>
          </a:p>
          <a:p>
            <a:r>
              <a:rPr lang="en-US" dirty="0" smtClean="0"/>
              <a:t>You can’t work on this stuff unless you can fix-test-fix-test</a:t>
            </a:r>
          </a:p>
          <a:p>
            <a:pPr lvl="1"/>
            <a:r>
              <a:rPr lang="en-US" smtClean="0"/>
              <a:t>So front-end </a:t>
            </a:r>
            <a:r>
              <a:rPr lang="en-US" dirty="0" smtClean="0"/>
              <a:t>on node-based inputs (see </a:t>
            </a:r>
            <a:r>
              <a:rPr lang="en-US" dirty="0" err="1" smtClean="0"/>
              <a:t>BayDeltaSCHISM</a:t>
            </a:r>
            <a:r>
              <a:rPr lang="en-US" dirty="0" smtClean="0"/>
              <a:t>)</a:t>
            </a:r>
          </a:p>
          <a:p>
            <a:r>
              <a:rPr lang="en-US" b="1" dirty="0" smtClean="0">
                <a:solidFill>
                  <a:srgbClr val="FF0000"/>
                </a:solidFill>
              </a:rPr>
              <a:t>IMPORTANT: always start from an estimate of smallest </a:t>
            </a:r>
            <a:r>
              <a:rPr lang="en-US" b="1" dirty="0" smtClean="0">
                <a:solidFill>
                  <a:srgbClr val="FF0000"/>
                </a:solidFill>
                <a:latin typeface="Symbol" panose="05050102010706020507" pitchFamily="18" charset="2"/>
              </a:rPr>
              <a:t>D</a:t>
            </a:r>
            <a:r>
              <a:rPr lang="en-US" b="1" dirty="0" smtClean="0">
                <a:solidFill>
                  <a:srgbClr val="FF0000"/>
                </a:solidFill>
              </a:rPr>
              <a:t>t you anticipate for the application and use CFL&gt;0.4 to back-calculate the </a:t>
            </a:r>
            <a:r>
              <a:rPr lang="en-US" b="1" i="1" dirty="0" smtClean="0">
                <a:solidFill>
                  <a:srgbClr val="FF0000"/>
                </a:solidFill>
              </a:rPr>
              <a:t>coarsest</a:t>
            </a:r>
            <a:r>
              <a:rPr lang="en-US" b="1" dirty="0" smtClean="0">
                <a:solidFill>
                  <a:srgbClr val="FF0000"/>
                </a:solidFill>
              </a:rPr>
              <a:t> resolution at each depth</a:t>
            </a:r>
          </a:p>
          <a:p>
            <a:pPr lvl="1"/>
            <a:r>
              <a:rPr lang="en-US" dirty="0" smtClean="0">
                <a:solidFill>
                  <a:srgbClr val="FF0000"/>
                </a:solidFill>
              </a:rPr>
              <a:t>If you somehow decide to reduce </a:t>
            </a:r>
            <a:r>
              <a:rPr lang="en-US" b="1" dirty="0">
                <a:solidFill>
                  <a:srgbClr val="FF0000"/>
                </a:solidFill>
                <a:latin typeface="Symbol" panose="05050102010706020507" pitchFamily="18" charset="2"/>
              </a:rPr>
              <a:t>D</a:t>
            </a:r>
            <a:r>
              <a:rPr lang="en-US" dirty="0" smtClean="0">
                <a:solidFill>
                  <a:srgbClr val="FF0000"/>
                </a:solidFill>
              </a:rPr>
              <a:t>t later, you may have to refine the grid</a:t>
            </a:r>
          </a:p>
          <a:p>
            <a:pPr lvl="1"/>
            <a:r>
              <a:rPr lang="en-US" dirty="0" smtClean="0">
                <a:solidFill>
                  <a:srgbClr val="FF0000"/>
                </a:solidFill>
              </a:rPr>
              <a:t>As a rough guide, </a:t>
            </a:r>
            <a:r>
              <a:rPr lang="en-US" b="1" dirty="0" smtClean="0">
                <a:solidFill>
                  <a:srgbClr val="FF0000"/>
                </a:solidFill>
                <a:latin typeface="Symbol" panose="05050102010706020507" pitchFamily="18" charset="2"/>
              </a:rPr>
              <a:t>D</a:t>
            </a:r>
            <a:r>
              <a:rPr lang="en-US" dirty="0" smtClean="0">
                <a:solidFill>
                  <a:srgbClr val="FF0000"/>
                </a:solidFill>
              </a:rPr>
              <a:t>t=100-450s for b-tropic, 100-200s for b-clinic applications (however, smaller </a:t>
            </a:r>
            <a:r>
              <a:rPr lang="en-US" b="1" dirty="0">
                <a:solidFill>
                  <a:srgbClr val="FF0000"/>
                </a:solidFill>
                <a:latin typeface="Symbol" panose="05050102010706020507" pitchFamily="18" charset="2"/>
              </a:rPr>
              <a:t>D</a:t>
            </a:r>
            <a:r>
              <a:rPr lang="en-US" dirty="0" smtClean="0">
                <a:solidFill>
                  <a:srgbClr val="FF0000"/>
                </a:solidFill>
              </a:rPr>
              <a:t>t may be needed for some extreme cases)</a:t>
            </a:r>
          </a:p>
        </p:txBody>
      </p:sp>
      <p:sp>
        <p:nvSpPr>
          <p:cNvPr id="4" name="Slide Number Placeholder 3"/>
          <p:cNvSpPr>
            <a:spLocks noGrp="1"/>
          </p:cNvSpPr>
          <p:nvPr>
            <p:ph type="sldNum" sz="quarter" idx="12"/>
          </p:nvPr>
        </p:nvSpPr>
        <p:spPr/>
        <p:txBody>
          <a:bodyPr/>
          <a:lstStyle/>
          <a:p>
            <a:fld id="{2D9258AC-3BA9-45F5-BC18-3705BA7FEE2F}" type="slidenum">
              <a:rPr lang="en-US" smtClean="0"/>
              <a:pPr/>
              <a:t>43</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10401300" y="6697133"/>
            <a:ext cx="3200400" cy="406400"/>
          </a:xfrm>
          <a:noFill/>
        </p:spPr>
        <p:txBody>
          <a:bodyPr/>
          <a:lstStyle/>
          <a:p>
            <a:fld id="{1C4ADF51-F61B-4D82-B7AE-BF7B66659BF8}" type="slidenum">
              <a:rPr lang="en-US" smtClean="0"/>
              <a:pPr/>
              <a:t>5</a:t>
            </a:fld>
            <a:endParaRPr lang="en-US" smtClean="0"/>
          </a:p>
        </p:txBody>
      </p:sp>
      <p:pic>
        <p:nvPicPr>
          <p:cNvPr id="5" name="Picture 4" descr="base"/>
          <p:cNvPicPr>
            <a:picLocks noChangeAspect="1" noChangeArrowheads="1"/>
          </p:cNvPicPr>
          <p:nvPr/>
        </p:nvPicPr>
        <p:blipFill>
          <a:blip r:embed="rId2" cstate="print">
            <a:lum bright="-30000" contrast="-30000"/>
          </a:blip>
          <a:srcRect/>
          <a:stretch>
            <a:fillRect/>
          </a:stretch>
        </p:blipFill>
        <p:spPr bwMode="auto">
          <a:xfrm>
            <a:off x="-228600" y="81280"/>
            <a:ext cx="14197853" cy="7184814"/>
          </a:xfrm>
          <a:prstGeom prst="rect">
            <a:avLst/>
          </a:prstGeom>
          <a:noFill/>
          <a:ln w="9525">
            <a:noFill/>
            <a:miter lim="800000"/>
            <a:headEnd/>
            <a:tailEnd/>
          </a:ln>
        </p:spPr>
      </p:pic>
      <p:sp>
        <p:nvSpPr>
          <p:cNvPr id="6" name="Rectangle 2"/>
          <p:cNvSpPr txBox="1">
            <a:spLocks noChangeArrowheads="1"/>
          </p:cNvSpPr>
          <p:nvPr/>
        </p:nvSpPr>
        <p:spPr>
          <a:xfrm>
            <a:off x="800100" y="731520"/>
            <a:ext cx="12344400" cy="731520"/>
          </a:xfrm>
          <a:prstGeom prst="rect">
            <a:avLst/>
          </a:prstGeom>
        </p:spPr>
        <p:txBody>
          <a:bodyPr lIns="120170" tIns="60085" rIns="120170" bIns="60085"/>
          <a:lstStyle/>
          <a:p>
            <a:pPr algn="ctr">
              <a:spcBef>
                <a:spcPct val="0"/>
              </a:spcBef>
              <a:defRPr/>
            </a:pPr>
            <a:r>
              <a:rPr lang="en-US" sz="5800" dirty="0">
                <a:solidFill>
                  <a:schemeClr val="accent6">
                    <a:lumMod val="20000"/>
                    <a:lumOff val="80000"/>
                  </a:schemeClr>
                </a:solidFill>
                <a:latin typeface="+mj-lt"/>
                <a:ea typeface="+mj-ea"/>
                <a:cs typeface="+mj-cs"/>
              </a:rPr>
              <a:t>South Delta Temporary Barriers</a:t>
            </a:r>
          </a:p>
        </p:txBody>
      </p:sp>
      <p:sp>
        <p:nvSpPr>
          <p:cNvPr id="7" name="Freeform 6"/>
          <p:cNvSpPr>
            <a:spLocks/>
          </p:cNvSpPr>
          <p:nvPr/>
        </p:nvSpPr>
        <p:spPr bwMode="auto">
          <a:xfrm>
            <a:off x="11684795" y="3933613"/>
            <a:ext cx="1685925" cy="2724574"/>
          </a:xfrm>
          <a:custGeom>
            <a:avLst/>
            <a:gdLst>
              <a:gd name="T0" fmla="*/ 0 w 702"/>
              <a:gd name="T1" fmla="*/ 0 h 1584"/>
              <a:gd name="T2" fmla="*/ 1123950 w 702"/>
              <a:gd name="T3" fmla="*/ 2554288 h 1584"/>
              <a:gd name="T4" fmla="*/ 0 60000 65536"/>
              <a:gd name="T5" fmla="*/ 0 60000 65536"/>
              <a:gd name="T6" fmla="*/ 0 w 702"/>
              <a:gd name="T7" fmla="*/ 0 h 1584"/>
              <a:gd name="T8" fmla="*/ 702 w 702"/>
              <a:gd name="T9" fmla="*/ 1584 h 1584"/>
            </a:gdLst>
            <a:ahLst/>
            <a:cxnLst>
              <a:cxn ang="T4">
                <a:pos x="T0" y="T1"/>
              </a:cxn>
              <a:cxn ang="T5">
                <a:pos x="T2" y="T3"/>
              </a:cxn>
            </a:cxnLst>
            <a:rect l="T6" t="T7" r="T8" b="T9"/>
            <a:pathLst>
              <a:path w="702" h="1584">
                <a:moveTo>
                  <a:pt x="0" y="0"/>
                </a:moveTo>
                <a:lnTo>
                  <a:pt x="702" y="1584"/>
                </a:lnTo>
              </a:path>
            </a:pathLst>
          </a:custGeom>
          <a:noFill/>
          <a:ln w="38100">
            <a:solidFill>
              <a:srgbClr val="FFFFFF"/>
            </a:solidFill>
            <a:round/>
            <a:headEnd/>
            <a:tailEnd type="triangle" w="med" len="med"/>
          </a:ln>
        </p:spPr>
        <p:txBody>
          <a:bodyPr lIns="120170" tIns="60085" rIns="120170" bIns="60085"/>
          <a:lstStyle/>
          <a:p>
            <a:endParaRPr lang="en-US"/>
          </a:p>
        </p:txBody>
      </p:sp>
      <p:sp>
        <p:nvSpPr>
          <p:cNvPr id="8" name="Freeform 7"/>
          <p:cNvSpPr>
            <a:spLocks/>
          </p:cNvSpPr>
          <p:nvPr/>
        </p:nvSpPr>
        <p:spPr bwMode="auto">
          <a:xfrm>
            <a:off x="7188995" y="3850640"/>
            <a:ext cx="2869406" cy="2114973"/>
          </a:xfrm>
          <a:custGeom>
            <a:avLst/>
            <a:gdLst>
              <a:gd name="T0" fmla="*/ 0 w 1092"/>
              <a:gd name="T1" fmla="*/ 0 h 1224"/>
              <a:gd name="T2" fmla="*/ 1912937 w 1092"/>
              <a:gd name="T3" fmla="*/ 1982787 h 1224"/>
              <a:gd name="T4" fmla="*/ 0 60000 65536"/>
              <a:gd name="T5" fmla="*/ 0 60000 65536"/>
              <a:gd name="T6" fmla="*/ 0 w 1092"/>
              <a:gd name="T7" fmla="*/ 0 h 1224"/>
              <a:gd name="T8" fmla="*/ 1092 w 1092"/>
              <a:gd name="T9" fmla="*/ 1224 h 1224"/>
            </a:gdLst>
            <a:ahLst/>
            <a:cxnLst>
              <a:cxn ang="T4">
                <a:pos x="T0" y="T1"/>
              </a:cxn>
              <a:cxn ang="T5">
                <a:pos x="T2" y="T3"/>
              </a:cxn>
            </a:cxnLst>
            <a:rect l="T6" t="T7" r="T8" b="T9"/>
            <a:pathLst>
              <a:path w="1092" h="1224">
                <a:moveTo>
                  <a:pt x="0" y="0"/>
                </a:moveTo>
                <a:lnTo>
                  <a:pt x="1092" y="1224"/>
                </a:lnTo>
              </a:path>
            </a:pathLst>
          </a:custGeom>
          <a:noFill/>
          <a:ln w="38100">
            <a:solidFill>
              <a:srgbClr val="FFFFFF"/>
            </a:solidFill>
            <a:round/>
            <a:headEnd/>
            <a:tailEnd type="triangle" w="med" len="med"/>
          </a:ln>
        </p:spPr>
        <p:txBody>
          <a:bodyPr lIns="120170" tIns="60085" rIns="120170" bIns="60085"/>
          <a:lstStyle/>
          <a:p>
            <a:endParaRPr lang="en-US"/>
          </a:p>
        </p:txBody>
      </p:sp>
      <p:sp>
        <p:nvSpPr>
          <p:cNvPr id="9" name="Text Box 12"/>
          <p:cNvSpPr txBox="1">
            <a:spLocks noChangeArrowheads="1"/>
          </p:cNvSpPr>
          <p:nvPr/>
        </p:nvSpPr>
        <p:spPr bwMode="auto">
          <a:xfrm>
            <a:off x="6565107" y="5931746"/>
            <a:ext cx="1714500" cy="578267"/>
          </a:xfrm>
          <a:prstGeom prst="rect">
            <a:avLst/>
          </a:prstGeom>
          <a:noFill/>
          <a:ln w="9525">
            <a:noFill/>
            <a:miter lim="800000"/>
            <a:headEnd/>
            <a:tailEnd/>
          </a:ln>
        </p:spPr>
        <p:txBody>
          <a:bodyPr lIns="12017" tIns="12017" rIns="12017" bIns="12017">
            <a:spAutoFit/>
          </a:bodyPr>
          <a:lstStyle/>
          <a:p>
            <a:pPr algn="ctr" eaLnBrk="0" hangingPunct="0">
              <a:spcBef>
                <a:spcPct val="50000"/>
              </a:spcBef>
            </a:pPr>
            <a:r>
              <a:rPr lang="en-US" sz="1800" b="1">
                <a:solidFill>
                  <a:schemeClr val="accent6">
                    <a:lumMod val="20000"/>
                    <a:lumOff val="80000"/>
                  </a:schemeClr>
                </a:solidFill>
                <a:latin typeface="Times New Roman" pitchFamily="18" charset="0"/>
              </a:rPr>
              <a:t>Clifton Court Forebay</a:t>
            </a:r>
          </a:p>
        </p:txBody>
      </p:sp>
      <p:sp>
        <p:nvSpPr>
          <p:cNvPr id="10" name="Text Box 13"/>
          <p:cNvSpPr txBox="1">
            <a:spLocks noChangeArrowheads="1"/>
          </p:cNvSpPr>
          <p:nvPr/>
        </p:nvSpPr>
        <p:spPr bwMode="auto">
          <a:xfrm>
            <a:off x="10191750" y="6048587"/>
            <a:ext cx="1943100" cy="301268"/>
          </a:xfrm>
          <a:prstGeom prst="rect">
            <a:avLst/>
          </a:prstGeom>
          <a:noFill/>
          <a:ln w="9525">
            <a:noFill/>
            <a:miter lim="800000"/>
            <a:headEnd/>
            <a:tailEnd/>
          </a:ln>
        </p:spPr>
        <p:txBody>
          <a:bodyPr lIns="12017" tIns="12017" rIns="12017" bIns="12017">
            <a:spAutoFit/>
          </a:bodyPr>
          <a:lstStyle/>
          <a:p>
            <a:pPr eaLnBrk="0" hangingPunct="0">
              <a:spcBef>
                <a:spcPct val="50000"/>
              </a:spcBef>
            </a:pPr>
            <a:r>
              <a:rPr lang="en-US" sz="1800" b="1">
                <a:solidFill>
                  <a:schemeClr val="accent6">
                    <a:lumMod val="20000"/>
                    <a:lumOff val="80000"/>
                  </a:schemeClr>
                </a:solidFill>
                <a:latin typeface="Times New Roman" pitchFamily="18" charset="0"/>
              </a:rPr>
              <a:t>Union Island</a:t>
            </a:r>
          </a:p>
        </p:txBody>
      </p:sp>
      <p:sp>
        <p:nvSpPr>
          <p:cNvPr id="11" name="Text Box 14"/>
          <p:cNvSpPr txBox="1">
            <a:spLocks noChangeArrowheads="1"/>
          </p:cNvSpPr>
          <p:nvPr/>
        </p:nvSpPr>
        <p:spPr bwMode="auto">
          <a:xfrm>
            <a:off x="10744200" y="5315373"/>
            <a:ext cx="1143000" cy="578267"/>
          </a:xfrm>
          <a:prstGeom prst="rect">
            <a:avLst/>
          </a:prstGeom>
          <a:noFill/>
          <a:ln w="9525">
            <a:noFill/>
            <a:miter lim="800000"/>
            <a:headEnd/>
            <a:tailEnd/>
          </a:ln>
        </p:spPr>
        <p:txBody>
          <a:bodyPr lIns="12017" tIns="12017" rIns="12017" bIns="12017">
            <a:spAutoFit/>
          </a:bodyPr>
          <a:lstStyle/>
          <a:p>
            <a:pPr algn="ctr" eaLnBrk="0" hangingPunct="0"/>
            <a:r>
              <a:rPr lang="en-US" sz="1800" b="1">
                <a:solidFill>
                  <a:schemeClr val="accent6">
                    <a:lumMod val="20000"/>
                    <a:lumOff val="80000"/>
                  </a:schemeClr>
                </a:solidFill>
                <a:latin typeface="Times New Roman" pitchFamily="18" charset="0"/>
              </a:rPr>
              <a:t>Roberts</a:t>
            </a:r>
          </a:p>
          <a:p>
            <a:pPr algn="ctr" eaLnBrk="0" hangingPunct="0"/>
            <a:r>
              <a:rPr lang="en-US" sz="1800" b="1">
                <a:solidFill>
                  <a:schemeClr val="accent6">
                    <a:lumMod val="20000"/>
                    <a:lumOff val="80000"/>
                  </a:schemeClr>
                </a:solidFill>
                <a:latin typeface="Times New Roman" pitchFamily="18" charset="0"/>
              </a:rPr>
              <a:t>Island</a:t>
            </a:r>
          </a:p>
        </p:txBody>
      </p:sp>
      <p:sp>
        <p:nvSpPr>
          <p:cNvPr id="12" name="Text Box 15"/>
          <p:cNvSpPr txBox="1">
            <a:spLocks noChangeArrowheads="1"/>
          </p:cNvSpPr>
          <p:nvPr/>
        </p:nvSpPr>
        <p:spPr bwMode="auto">
          <a:xfrm>
            <a:off x="9803607" y="5349239"/>
            <a:ext cx="1143000" cy="578267"/>
          </a:xfrm>
          <a:prstGeom prst="rect">
            <a:avLst/>
          </a:prstGeom>
          <a:noFill/>
          <a:ln w="9525">
            <a:noFill/>
            <a:miter lim="800000"/>
            <a:headEnd/>
            <a:tailEnd/>
          </a:ln>
        </p:spPr>
        <p:txBody>
          <a:bodyPr lIns="12017" tIns="12017" rIns="12017" bIns="12017">
            <a:spAutoFit/>
          </a:bodyPr>
          <a:lstStyle/>
          <a:p>
            <a:pPr eaLnBrk="0" hangingPunct="0"/>
            <a:r>
              <a:rPr lang="en-US" sz="1800" b="1">
                <a:solidFill>
                  <a:schemeClr val="accent6">
                    <a:lumMod val="20000"/>
                    <a:lumOff val="80000"/>
                  </a:schemeClr>
                </a:solidFill>
                <a:latin typeface="Times New Roman" pitchFamily="18" charset="0"/>
              </a:rPr>
              <a:t>Jones Tract</a:t>
            </a:r>
          </a:p>
        </p:txBody>
      </p:sp>
      <p:sp>
        <p:nvSpPr>
          <p:cNvPr id="13" name="Text Box 16"/>
          <p:cNvSpPr txBox="1">
            <a:spLocks noChangeArrowheads="1"/>
          </p:cNvSpPr>
          <p:nvPr/>
        </p:nvSpPr>
        <p:spPr bwMode="auto">
          <a:xfrm>
            <a:off x="9141620" y="6537960"/>
            <a:ext cx="1943100" cy="301268"/>
          </a:xfrm>
          <a:prstGeom prst="rect">
            <a:avLst/>
          </a:prstGeom>
          <a:noFill/>
          <a:ln w="9525">
            <a:noFill/>
            <a:miter lim="800000"/>
            <a:headEnd/>
            <a:tailEnd/>
          </a:ln>
        </p:spPr>
        <p:txBody>
          <a:bodyPr lIns="12017" tIns="12017" rIns="12017" bIns="12017">
            <a:spAutoFit/>
          </a:bodyPr>
          <a:lstStyle/>
          <a:p>
            <a:pPr eaLnBrk="0" hangingPunct="0">
              <a:spcBef>
                <a:spcPct val="50000"/>
              </a:spcBef>
            </a:pPr>
            <a:r>
              <a:rPr lang="en-US" sz="1800" b="1">
                <a:solidFill>
                  <a:schemeClr val="accent6">
                    <a:lumMod val="20000"/>
                    <a:lumOff val="80000"/>
                  </a:schemeClr>
                </a:solidFill>
                <a:latin typeface="Times New Roman" pitchFamily="18" charset="0"/>
              </a:rPr>
              <a:t>Fabian Tract</a:t>
            </a:r>
          </a:p>
        </p:txBody>
      </p:sp>
      <p:sp>
        <p:nvSpPr>
          <p:cNvPr id="14" name="Freeform 13"/>
          <p:cNvSpPr>
            <a:spLocks/>
          </p:cNvSpPr>
          <p:nvPr/>
        </p:nvSpPr>
        <p:spPr bwMode="auto">
          <a:xfrm>
            <a:off x="3314700" y="3771053"/>
            <a:ext cx="7562850" cy="2804160"/>
          </a:xfrm>
          <a:custGeom>
            <a:avLst/>
            <a:gdLst>
              <a:gd name="T0" fmla="*/ 0 w 2808"/>
              <a:gd name="T1" fmla="*/ 0 h 1506"/>
              <a:gd name="T2" fmla="*/ 5041900 w 2808"/>
              <a:gd name="T3" fmla="*/ 2628900 h 1506"/>
              <a:gd name="T4" fmla="*/ 0 60000 65536"/>
              <a:gd name="T5" fmla="*/ 0 60000 65536"/>
              <a:gd name="T6" fmla="*/ 0 w 2808"/>
              <a:gd name="T7" fmla="*/ 0 h 1506"/>
              <a:gd name="T8" fmla="*/ 2808 w 2808"/>
              <a:gd name="T9" fmla="*/ 1506 h 1506"/>
            </a:gdLst>
            <a:ahLst/>
            <a:cxnLst>
              <a:cxn ang="T4">
                <a:pos x="T0" y="T1"/>
              </a:cxn>
              <a:cxn ang="T5">
                <a:pos x="T2" y="T3"/>
              </a:cxn>
            </a:cxnLst>
            <a:rect l="T6" t="T7" r="T8" b="T9"/>
            <a:pathLst>
              <a:path w="2808" h="1506">
                <a:moveTo>
                  <a:pt x="0" y="0"/>
                </a:moveTo>
                <a:lnTo>
                  <a:pt x="2808" y="1506"/>
                </a:lnTo>
              </a:path>
            </a:pathLst>
          </a:custGeom>
          <a:noFill/>
          <a:ln w="38100">
            <a:solidFill>
              <a:srgbClr val="FFFFFF"/>
            </a:solidFill>
            <a:round/>
            <a:headEnd/>
            <a:tailEnd type="triangle" w="med" len="med"/>
          </a:ln>
        </p:spPr>
        <p:txBody>
          <a:bodyPr lIns="120170" tIns="60085" rIns="120170" bIns="60085"/>
          <a:lstStyle/>
          <a:p>
            <a:endParaRPr lang="en-US"/>
          </a:p>
        </p:txBody>
      </p:sp>
      <p:grpSp>
        <p:nvGrpSpPr>
          <p:cNvPr id="2" name="Group 14"/>
          <p:cNvGrpSpPr/>
          <p:nvPr/>
        </p:nvGrpSpPr>
        <p:grpSpPr>
          <a:xfrm>
            <a:off x="114300" y="1618827"/>
            <a:ext cx="13458825" cy="2500400"/>
            <a:chOff x="76200" y="1517650"/>
            <a:chExt cx="8972550" cy="2344125"/>
          </a:xfrm>
        </p:grpSpPr>
        <p:pic>
          <p:nvPicPr>
            <p:cNvPr id="16" name="Picture 15" descr="picthor"/>
            <p:cNvPicPr>
              <a:picLocks noChangeAspect="1" noChangeArrowheads="1"/>
            </p:cNvPicPr>
            <p:nvPr/>
          </p:nvPicPr>
          <p:blipFill>
            <a:blip r:embed="rId3" cstate="print"/>
            <a:srcRect l="7050" t="4160" r="11087" b="4961"/>
            <a:stretch>
              <a:fillRect/>
            </a:stretch>
          </p:blipFill>
          <p:spPr bwMode="auto">
            <a:xfrm>
              <a:off x="6261100" y="1517650"/>
              <a:ext cx="2787650" cy="2172456"/>
            </a:xfrm>
            <a:prstGeom prst="rect">
              <a:avLst/>
            </a:prstGeom>
            <a:noFill/>
            <a:ln w="19050">
              <a:solidFill>
                <a:schemeClr val="tx1"/>
              </a:solidFill>
              <a:miter lim="800000"/>
              <a:headEnd/>
              <a:tailEnd/>
            </a:ln>
          </p:spPr>
        </p:pic>
        <p:sp>
          <p:nvSpPr>
            <p:cNvPr id="17" name="Text Box 8"/>
            <p:cNvSpPr txBox="1">
              <a:spLocks noChangeAspect="1" noChangeArrowheads="1"/>
            </p:cNvSpPr>
            <p:nvPr/>
          </p:nvSpPr>
          <p:spPr bwMode="auto">
            <a:xfrm>
              <a:off x="6396797" y="3400110"/>
              <a:ext cx="2514581" cy="461665"/>
            </a:xfrm>
            <a:prstGeom prst="rect">
              <a:avLst/>
            </a:prstGeom>
            <a:solidFill>
              <a:srgbClr val="008000"/>
            </a:solid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defRPr/>
              </a:pPr>
              <a:r>
                <a:rPr lang="en-US" sz="2600" b="1">
                  <a:solidFill>
                    <a:srgbClr val="FFFFCC"/>
                  </a:solidFill>
                  <a:effectLst>
                    <a:outerShdw blurRad="38100" dist="38100" dir="2700000" algn="tl">
                      <a:srgbClr val="000000"/>
                    </a:outerShdw>
                  </a:effectLst>
                </a:rPr>
                <a:t>Head of Old River</a:t>
              </a:r>
              <a:endParaRPr lang="en-US" sz="2100" b="1" i="1">
                <a:solidFill>
                  <a:srgbClr val="FFFFFF"/>
                </a:solidFill>
              </a:endParaRPr>
            </a:p>
          </p:txBody>
        </p:sp>
        <p:pic>
          <p:nvPicPr>
            <p:cNvPr id="18" name="Picture 17" descr="pictmr"/>
            <p:cNvPicPr>
              <a:picLocks noChangeAspect="1" noChangeArrowheads="1"/>
            </p:cNvPicPr>
            <p:nvPr/>
          </p:nvPicPr>
          <p:blipFill>
            <a:blip r:embed="rId4" cstate="print"/>
            <a:srcRect l="7050" t="4160" r="11087"/>
            <a:stretch>
              <a:fillRect/>
            </a:stretch>
          </p:blipFill>
          <p:spPr bwMode="auto">
            <a:xfrm>
              <a:off x="3382963" y="1517650"/>
              <a:ext cx="2714625" cy="2162978"/>
            </a:xfrm>
            <a:prstGeom prst="rect">
              <a:avLst/>
            </a:prstGeom>
            <a:noFill/>
            <a:ln w="19050">
              <a:solidFill>
                <a:schemeClr val="tx1"/>
              </a:solidFill>
              <a:miter lim="800000"/>
              <a:headEnd/>
              <a:tailEnd/>
            </a:ln>
          </p:spPr>
        </p:pic>
        <p:sp>
          <p:nvSpPr>
            <p:cNvPr id="19" name="Text Box 11"/>
            <p:cNvSpPr txBox="1">
              <a:spLocks noChangeAspect="1" noChangeArrowheads="1"/>
            </p:cNvSpPr>
            <p:nvPr/>
          </p:nvSpPr>
          <p:spPr bwMode="auto">
            <a:xfrm>
              <a:off x="3616982" y="3394794"/>
              <a:ext cx="2249929" cy="461665"/>
            </a:xfrm>
            <a:prstGeom prst="rect">
              <a:avLst/>
            </a:prstGeom>
            <a:solidFill>
              <a:schemeClr val="accent2"/>
            </a:solid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defRPr/>
              </a:pPr>
              <a:r>
                <a:rPr lang="en-US" sz="2600" b="1">
                  <a:solidFill>
                    <a:srgbClr val="FFFFCC"/>
                  </a:solidFill>
                  <a:effectLst>
                    <a:outerShdw blurRad="38100" dist="38100" dir="2700000" algn="tl">
                      <a:srgbClr val="000000"/>
                    </a:outerShdw>
                  </a:effectLst>
                </a:rPr>
                <a:t>Middle River</a:t>
              </a:r>
              <a:endParaRPr lang="en-US" sz="2100" b="1" i="1">
                <a:solidFill>
                  <a:srgbClr val="FFFFFF"/>
                </a:solidFill>
              </a:endParaRPr>
            </a:p>
          </p:txBody>
        </p:sp>
        <p:pic>
          <p:nvPicPr>
            <p:cNvPr id="20" name="Picture 19" descr="pictglc"/>
            <p:cNvPicPr>
              <a:picLocks noChangeAspect="1" noChangeArrowheads="1"/>
            </p:cNvPicPr>
            <p:nvPr/>
          </p:nvPicPr>
          <p:blipFill>
            <a:blip r:embed="rId5" cstate="print"/>
            <a:srcRect l="7050" t="4160" r="11087"/>
            <a:stretch>
              <a:fillRect/>
            </a:stretch>
          </p:blipFill>
          <p:spPr bwMode="auto">
            <a:xfrm>
              <a:off x="76200" y="1517650"/>
              <a:ext cx="3144838" cy="2172534"/>
            </a:xfrm>
            <a:prstGeom prst="rect">
              <a:avLst/>
            </a:prstGeom>
            <a:noFill/>
            <a:ln w="19050">
              <a:solidFill>
                <a:schemeClr val="tx1"/>
              </a:solidFill>
              <a:miter lim="800000"/>
              <a:headEnd/>
              <a:tailEnd/>
            </a:ln>
          </p:spPr>
        </p:pic>
        <p:sp>
          <p:nvSpPr>
            <p:cNvPr id="21" name="Text Box 20"/>
            <p:cNvSpPr txBox="1">
              <a:spLocks noChangeAspect="1" noChangeArrowheads="1"/>
            </p:cNvSpPr>
            <p:nvPr/>
          </p:nvSpPr>
          <p:spPr bwMode="auto">
            <a:xfrm>
              <a:off x="352651" y="3398726"/>
              <a:ext cx="2590261" cy="461665"/>
            </a:xfrm>
            <a:prstGeom prst="rect">
              <a:avLst/>
            </a:prstGeom>
            <a:solidFill>
              <a:schemeClr val="accent2"/>
            </a:solid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defRPr/>
              </a:pPr>
              <a:r>
                <a:rPr lang="en-US" sz="2600" b="1">
                  <a:solidFill>
                    <a:srgbClr val="FFFFCC"/>
                  </a:solidFill>
                  <a:effectLst>
                    <a:outerShdw blurRad="38100" dist="38100" dir="2700000" algn="tl">
                      <a:srgbClr val="000000"/>
                    </a:outerShdw>
                  </a:effectLst>
                </a:rPr>
                <a:t>Grant Line Canal</a:t>
              </a:r>
              <a:endParaRPr lang="en-US" sz="2100" b="1" i="1">
                <a:solidFill>
                  <a:srgbClr val="FFFFFF"/>
                </a:solidFill>
              </a:endParaRPr>
            </a:p>
          </p:txBody>
        </p:sp>
      </p:grpSp>
      <p:pic>
        <p:nvPicPr>
          <p:cNvPr id="22" name="Picture 21" descr="pictdmc"/>
          <p:cNvPicPr>
            <a:picLocks noChangeAspect="1" noChangeArrowheads="1"/>
          </p:cNvPicPr>
          <p:nvPr/>
        </p:nvPicPr>
        <p:blipFill>
          <a:blip r:embed="rId6" cstate="print"/>
          <a:srcRect l="8524" r="3076" b="8560"/>
          <a:stretch>
            <a:fillRect/>
          </a:stretch>
        </p:blipFill>
        <p:spPr bwMode="auto">
          <a:xfrm>
            <a:off x="57150" y="4583853"/>
            <a:ext cx="5086350" cy="2436707"/>
          </a:xfrm>
          <a:prstGeom prst="rect">
            <a:avLst/>
          </a:prstGeom>
          <a:noFill/>
          <a:ln w="19050">
            <a:solidFill>
              <a:schemeClr val="tx1"/>
            </a:solidFill>
            <a:miter lim="800000"/>
            <a:headEnd/>
            <a:tailEnd/>
          </a:ln>
        </p:spPr>
      </p:pic>
      <p:sp>
        <p:nvSpPr>
          <p:cNvPr id="23" name="Freeform 22"/>
          <p:cNvSpPr>
            <a:spLocks/>
          </p:cNvSpPr>
          <p:nvPr/>
        </p:nvSpPr>
        <p:spPr bwMode="auto">
          <a:xfrm>
            <a:off x="4343401" y="6751320"/>
            <a:ext cx="4833938" cy="189653"/>
          </a:xfrm>
          <a:custGeom>
            <a:avLst/>
            <a:gdLst>
              <a:gd name="T0" fmla="*/ 0 w 1980"/>
              <a:gd name="T1" fmla="*/ 177800 h 42"/>
              <a:gd name="T2" fmla="*/ 3222625 w 1980"/>
              <a:gd name="T3" fmla="*/ 0 h 42"/>
              <a:gd name="T4" fmla="*/ 0 60000 65536"/>
              <a:gd name="T5" fmla="*/ 0 60000 65536"/>
              <a:gd name="T6" fmla="*/ 0 w 1980"/>
              <a:gd name="T7" fmla="*/ 0 h 42"/>
              <a:gd name="T8" fmla="*/ 1980 w 1980"/>
              <a:gd name="T9" fmla="*/ 42 h 42"/>
            </a:gdLst>
            <a:ahLst/>
            <a:cxnLst>
              <a:cxn ang="T4">
                <a:pos x="T0" y="T1"/>
              </a:cxn>
              <a:cxn ang="T5">
                <a:pos x="T2" y="T3"/>
              </a:cxn>
            </a:cxnLst>
            <a:rect l="T6" t="T7" r="T8" b="T9"/>
            <a:pathLst>
              <a:path w="1980" h="42">
                <a:moveTo>
                  <a:pt x="0" y="42"/>
                </a:moveTo>
                <a:lnTo>
                  <a:pt x="1980" y="0"/>
                </a:lnTo>
              </a:path>
            </a:pathLst>
          </a:custGeom>
          <a:noFill/>
          <a:ln w="38100">
            <a:solidFill>
              <a:srgbClr val="FFFFFF"/>
            </a:solidFill>
            <a:round/>
            <a:headEnd/>
            <a:tailEnd type="triangle" w="med" len="med"/>
          </a:ln>
        </p:spPr>
        <p:txBody>
          <a:bodyPr lIns="120170" tIns="60085" rIns="120170" bIns="60085"/>
          <a:lstStyle/>
          <a:p>
            <a:endParaRPr lang="en-US"/>
          </a:p>
        </p:txBody>
      </p:sp>
      <p:sp>
        <p:nvSpPr>
          <p:cNvPr id="24" name="Text Box 23"/>
          <p:cNvSpPr txBox="1">
            <a:spLocks noChangeArrowheads="1"/>
          </p:cNvSpPr>
          <p:nvPr/>
        </p:nvSpPr>
        <p:spPr bwMode="auto">
          <a:xfrm>
            <a:off x="835820" y="6656494"/>
            <a:ext cx="3581400" cy="521453"/>
          </a:xfrm>
          <a:prstGeom prst="rect">
            <a:avLst/>
          </a:prstGeom>
          <a:solidFill>
            <a:schemeClr val="accent2"/>
          </a:solidFill>
          <a:ln w="9525">
            <a:noFill/>
            <a:miter lim="800000"/>
            <a:headEnd/>
            <a:tailEnd/>
          </a:ln>
          <a:effectLst>
            <a:outerShdw dist="35921" dir="2700000" algn="ctr" rotWithShape="0">
              <a:schemeClr val="tx1"/>
            </a:outerShdw>
          </a:effectLst>
        </p:spPr>
        <p:txBody>
          <a:bodyPr lIns="120170" tIns="60085" rIns="120170" bIns="60085">
            <a:spAutoFit/>
          </a:bodyPr>
          <a:lstStyle/>
          <a:p>
            <a:pPr algn="ctr" eaLnBrk="0" hangingPunct="0">
              <a:spcBef>
                <a:spcPct val="50000"/>
              </a:spcBef>
              <a:defRPr/>
            </a:pPr>
            <a:r>
              <a:rPr lang="en-US" sz="2600" b="1">
                <a:solidFill>
                  <a:srgbClr val="FFFFCC"/>
                </a:solidFill>
                <a:effectLst>
                  <a:outerShdw blurRad="38100" dist="38100" dir="2700000" algn="tl">
                    <a:srgbClr val="000000"/>
                  </a:outerShdw>
                </a:effectLst>
              </a:rPr>
              <a:t>Old River at Tracy</a:t>
            </a:r>
            <a:endParaRPr lang="en-US" sz="2100" b="1" i="1">
              <a:solidFill>
                <a:srgbClr val="FFFFFF"/>
              </a:solidFill>
            </a:endParaRPr>
          </a:p>
        </p:txBody>
      </p:sp>
      <p:sp>
        <p:nvSpPr>
          <p:cNvPr id="25" name="Text Box 24"/>
          <p:cNvSpPr txBox="1">
            <a:spLocks noChangeArrowheads="1"/>
          </p:cNvSpPr>
          <p:nvPr/>
        </p:nvSpPr>
        <p:spPr bwMode="auto">
          <a:xfrm>
            <a:off x="12649200" y="5220547"/>
            <a:ext cx="1143000" cy="301268"/>
          </a:xfrm>
          <a:prstGeom prst="rect">
            <a:avLst/>
          </a:prstGeom>
          <a:noFill/>
          <a:ln w="9525">
            <a:noFill/>
            <a:miter lim="800000"/>
            <a:headEnd/>
            <a:tailEnd/>
          </a:ln>
        </p:spPr>
        <p:txBody>
          <a:bodyPr lIns="12017" tIns="12017" rIns="12017" bIns="12017">
            <a:spAutoFit/>
          </a:bodyPr>
          <a:lstStyle/>
          <a:p>
            <a:pPr eaLnBrk="0" hangingPunct="0">
              <a:spcBef>
                <a:spcPct val="50000"/>
              </a:spcBef>
            </a:pPr>
            <a:r>
              <a:rPr lang="en-US" sz="1800" b="1">
                <a:latin typeface="Times New Roman" pitchFamily="18" charset="0"/>
              </a:rPr>
              <a:t>Stockton</a:t>
            </a:r>
          </a:p>
        </p:txBody>
      </p:sp>
      <p:sp>
        <p:nvSpPr>
          <p:cNvPr id="26" name="Text Box 25"/>
          <p:cNvSpPr txBox="1">
            <a:spLocks noChangeArrowheads="1"/>
          </p:cNvSpPr>
          <p:nvPr/>
        </p:nvSpPr>
        <p:spPr bwMode="auto">
          <a:xfrm>
            <a:off x="12839700" y="5261187"/>
            <a:ext cx="228600" cy="516711"/>
          </a:xfrm>
          <a:prstGeom prst="rect">
            <a:avLst/>
          </a:prstGeom>
          <a:noFill/>
          <a:ln w="9525">
            <a:noFill/>
            <a:miter lim="800000"/>
            <a:headEnd/>
            <a:tailEnd/>
          </a:ln>
        </p:spPr>
        <p:txBody>
          <a:bodyPr lIns="12017" tIns="12017" rIns="12017" bIns="12017">
            <a:spAutoFit/>
          </a:bodyPr>
          <a:lstStyle/>
          <a:p>
            <a:pPr eaLnBrk="0" hangingPunct="0">
              <a:spcBef>
                <a:spcPct val="50000"/>
              </a:spcBef>
            </a:pPr>
            <a:r>
              <a:rPr lang="en-US" sz="3200" b="1">
                <a:latin typeface="Tahoma" pitchFamily="34" charset="0"/>
              </a:rPr>
              <a:t>●</a:t>
            </a:r>
            <a:endParaRPr lang="en-US" sz="3200" b="1">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ELTA_low_RES"/>
          <p:cNvPicPr>
            <a:picLocks noChangeAspect="1" noChangeArrowheads="1"/>
          </p:cNvPicPr>
          <p:nvPr/>
        </p:nvPicPr>
        <p:blipFill>
          <a:blip r:embed="rId3" cstate="print">
            <a:lum bright="5000"/>
          </a:blip>
          <a:srcRect/>
          <a:stretch>
            <a:fillRect/>
          </a:stretch>
        </p:blipFill>
        <p:spPr bwMode="auto">
          <a:xfrm>
            <a:off x="0" y="0"/>
            <a:ext cx="13716000" cy="7315200"/>
          </a:xfrm>
          <a:prstGeom prst="rect">
            <a:avLst/>
          </a:prstGeom>
          <a:noFill/>
          <a:ln w="9525">
            <a:noFill/>
            <a:miter lim="800000"/>
            <a:headEnd/>
            <a:tailEnd/>
          </a:ln>
        </p:spPr>
      </p:pic>
      <p:sp>
        <p:nvSpPr>
          <p:cNvPr id="9" name="Title 8"/>
          <p:cNvSpPr>
            <a:spLocks noGrp="1"/>
          </p:cNvSpPr>
          <p:nvPr>
            <p:ph type="title"/>
          </p:nvPr>
        </p:nvSpPr>
        <p:spPr>
          <a:xfrm>
            <a:off x="0" y="-139317"/>
            <a:ext cx="12344400" cy="1219200"/>
          </a:xfrm>
        </p:spPr>
        <p:txBody>
          <a:bodyPr/>
          <a:lstStyle/>
          <a:p>
            <a:r>
              <a:rPr lang="en-US" dirty="0" smtClean="0">
                <a:solidFill>
                  <a:srgbClr val="002060"/>
                </a:solidFill>
              </a:rPr>
              <a:t>Delta</a:t>
            </a:r>
            <a:endParaRPr lang="en-US" dirty="0">
              <a:solidFill>
                <a:srgbClr val="002060"/>
              </a:solidFill>
            </a:endParaRPr>
          </a:p>
        </p:txBody>
      </p:sp>
      <p:sp>
        <p:nvSpPr>
          <p:cNvPr id="10" name="Content Placeholder 9"/>
          <p:cNvSpPr>
            <a:spLocks noGrp="1"/>
          </p:cNvSpPr>
          <p:nvPr>
            <p:ph idx="1"/>
          </p:nvPr>
        </p:nvSpPr>
        <p:spPr>
          <a:xfrm>
            <a:off x="0" y="1485206"/>
            <a:ext cx="7169736" cy="2327565"/>
          </a:xfrm>
          <a:solidFill>
            <a:schemeClr val="accent5">
              <a:lumMod val="20000"/>
              <a:lumOff val="80000"/>
              <a:alpha val="80000"/>
            </a:schemeClr>
          </a:solidFill>
        </p:spPr>
        <p:txBody>
          <a:bodyPr>
            <a:normAutofit fontScale="70000" lnSpcReduction="20000"/>
          </a:bodyPr>
          <a:lstStyle/>
          <a:p>
            <a:r>
              <a:rPr lang="en-US" dirty="0" smtClean="0">
                <a:solidFill>
                  <a:srgbClr val="002060"/>
                </a:solidFill>
              </a:rPr>
              <a:t>Channelized, levees</a:t>
            </a:r>
          </a:p>
          <a:p>
            <a:r>
              <a:rPr lang="en-US" dirty="0" smtClean="0">
                <a:solidFill>
                  <a:srgbClr val="002060"/>
                </a:solidFill>
              </a:rPr>
              <a:t>Levees and “islands”</a:t>
            </a:r>
          </a:p>
          <a:p>
            <a:r>
              <a:rPr lang="en-US" dirty="0" smtClean="0">
                <a:solidFill>
                  <a:srgbClr val="002060"/>
                </a:solidFill>
              </a:rPr>
              <a:t>3D challenges beyond estuary processes</a:t>
            </a:r>
          </a:p>
          <a:p>
            <a:r>
              <a:rPr lang="en-US" dirty="0" smtClean="0">
                <a:solidFill>
                  <a:srgbClr val="002060"/>
                </a:solidFill>
              </a:rPr>
              <a:t>Extensive tidal influence</a:t>
            </a:r>
            <a:endParaRPr lang="en-US" dirty="0">
              <a:solidFill>
                <a:srgbClr val="002060"/>
              </a:solidFill>
            </a:endParaRPr>
          </a:p>
        </p:txBody>
      </p:sp>
      <p:sp>
        <p:nvSpPr>
          <p:cNvPr id="2" name="Slide Number Placeholder 1"/>
          <p:cNvSpPr>
            <a:spLocks noGrp="1"/>
          </p:cNvSpPr>
          <p:nvPr>
            <p:ph type="sldNum" sz="quarter" idx="12"/>
          </p:nvPr>
        </p:nvSpPr>
        <p:spPr/>
        <p:txBody>
          <a:bodyPr/>
          <a:lstStyle/>
          <a:p>
            <a:fld id="{2D9258AC-3BA9-45F5-BC18-3705BA7FEE2F}"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ecember_cruise.png"/>
          <p:cNvPicPr>
            <a:picLocks noChangeAspect="1"/>
          </p:cNvPicPr>
          <p:nvPr/>
        </p:nvPicPr>
        <p:blipFill>
          <a:blip r:embed="rId2" cstate="print"/>
          <a:srcRect l="3494" r="11181"/>
          <a:stretch>
            <a:fillRect/>
          </a:stretch>
        </p:blipFill>
        <p:spPr>
          <a:xfrm>
            <a:off x="342902" y="1686990"/>
            <a:ext cx="13053369" cy="5450873"/>
          </a:xfrm>
          <a:prstGeom prst="rect">
            <a:avLst/>
          </a:prstGeom>
        </p:spPr>
      </p:pic>
      <p:sp>
        <p:nvSpPr>
          <p:cNvPr id="2" name="Title 1"/>
          <p:cNvSpPr>
            <a:spLocks noGrp="1"/>
          </p:cNvSpPr>
          <p:nvPr>
            <p:ph type="title"/>
          </p:nvPr>
        </p:nvSpPr>
        <p:spPr>
          <a:xfrm>
            <a:off x="-2213265" y="0"/>
            <a:ext cx="12344400" cy="1219200"/>
          </a:xfrm>
        </p:spPr>
        <p:txBody>
          <a:bodyPr>
            <a:normAutofit/>
          </a:bodyPr>
          <a:lstStyle/>
          <a:p>
            <a:r>
              <a:rPr lang="en-US" dirty="0" smtClean="0"/>
              <a:t>Estuary Transport (3D)</a:t>
            </a:r>
            <a:endParaRPr lang="en-US" dirty="0"/>
          </a:p>
        </p:txBody>
      </p:sp>
      <p:pic>
        <p:nvPicPr>
          <p:cNvPr id="6" name="Picture 2" descr="C:\Users\eli\AppData\Local\Microsoft\Windows\Temporary Internet Files\Content.Outlook\KIWRFE07\bay_grid (2).gif"/>
          <p:cNvPicPr>
            <a:picLocks noChangeAspect="1" noChangeArrowheads="1"/>
          </p:cNvPicPr>
          <p:nvPr/>
        </p:nvPicPr>
        <p:blipFill>
          <a:blip r:embed="rId3" cstate="print"/>
          <a:srcRect/>
          <a:stretch>
            <a:fillRect/>
          </a:stretch>
        </p:blipFill>
        <p:spPr bwMode="auto">
          <a:xfrm>
            <a:off x="9959687" y="1"/>
            <a:ext cx="3756314" cy="1995055"/>
          </a:xfrm>
          <a:prstGeom prst="rect">
            <a:avLst/>
          </a:prstGeom>
          <a:noFill/>
          <a:ln w="12700">
            <a:solidFill>
              <a:srgbClr val="FF0000"/>
            </a:solidFill>
          </a:ln>
        </p:spPr>
      </p:pic>
      <p:sp>
        <p:nvSpPr>
          <p:cNvPr id="7" name="Oval 6"/>
          <p:cNvSpPr/>
          <p:nvPr/>
        </p:nvSpPr>
        <p:spPr>
          <a:xfrm rot="3444842">
            <a:off x="11653535" y="-137257"/>
            <a:ext cx="786939" cy="1519524"/>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lIns="120170" tIns="60085" rIns="120170" bIns="60085" rtlCol="0" anchor="ctr"/>
          <a:lstStyle/>
          <a:p>
            <a:pPr algn="ctr"/>
            <a:endParaRPr lang="en-US"/>
          </a:p>
        </p:txBody>
      </p:sp>
      <p:sp>
        <p:nvSpPr>
          <p:cNvPr id="3" name="Slide Number Placeholder 2"/>
          <p:cNvSpPr>
            <a:spLocks noGrp="1"/>
          </p:cNvSpPr>
          <p:nvPr>
            <p:ph type="sldNum" sz="quarter" idx="12"/>
          </p:nvPr>
        </p:nvSpPr>
        <p:spPr/>
        <p:txBody>
          <a:bodyPr/>
          <a:lstStyle/>
          <a:p>
            <a:fld id="{2D9258AC-3BA9-45F5-BC18-3705BA7FEE2F}"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Shear Dispersion</a:t>
            </a:r>
            <a:endParaRPr lang="en-US" dirty="0"/>
          </a:p>
        </p:txBody>
      </p:sp>
      <p:pic>
        <p:nvPicPr>
          <p:cNvPr id="5" name="movie3tide.avi">
            <a:hlinkClick r:id="" action="ppaction://media"/>
          </p:cNvPr>
          <p:cNvPicPr>
            <a:picLocks noRot="1" noChangeAspect="1"/>
          </p:cNvPicPr>
          <p:nvPr>
            <a:videoFile r:link="rId1"/>
          </p:nvPr>
        </p:nvPicPr>
        <p:blipFill>
          <a:blip r:embed="rId4" cstate="print"/>
          <a:stretch>
            <a:fillRect/>
          </a:stretch>
        </p:blipFill>
        <p:spPr>
          <a:xfrm>
            <a:off x="1216820" y="1530942"/>
            <a:ext cx="9298781" cy="5406646"/>
          </a:xfrm>
          <a:prstGeom prst="rect">
            <a:avLst/>
          </a:prstGeom>
        </p:spPr>
      </p:pic>
      <p:sp>
        <p:nvSpPr>
          <p:cNvPr id="6" name="TextBox 5"/>
          <p:cNvSpPr txBox="1"/>
          <p:nvPr/>
        </p:nvSpPr>
        <p:spPr>
          <a:xfrm>
            <a:off x="10972800" y="6014720"/>
            <a:ext cx="2171700" cy="1229339"/>
          </a:xfrm>
          <a:prstGeom prst="rect">
            <a:avLst/>
          </a:prstGeom>
          <a:noFill/>
        </p:spPr>
        <p:txBody>
          <a:bodyPr wrap="square" lIns="120170" tIns="60085" rIns="120170" bIns="60085" rtlCol="0">
            <a:spAutoFit/>
          </a:bodyPr>
          <a:lstStyle/>
          <a:p>
            <a:r>
              <a:rPr lang="en-US" dirty="0" smtClean="0"/>
              <a:t>From REALM,</a:t>
            </a:r>
          </a:p>
          <a:p>
            <a:r>
              <a:rPr lang="en-US" dirty="0" smtClean="0"/>
              <a:t>An adaptive mesh code</a:t>
            </a:r>
            <a:endParaRPr lang="en-US" dirty="0"/>
          </a:p>
        </p:txBody>
      </p:sp>
      <p:sp>
        <p:nvSpPr>
          <p:cNvPr id="2" name="Slide Number Placeholder 1"/>
          <p:cNvSpPr>
            <a:spLocks noGrp="1"/>
          </p:cNvSpPr>
          <p:nvPr>
            <p:ph type="sldNum" sz="quarter" idx="12"/>
          </p:nvPr>
        </p:nvSpPr>
        <p:spPr/>
        <p:txBody>
          <a:bodyPr/>
          <a:lstStyle/>
          <a:p>
            <a:fld id="{2D9258AC-3BA9-45F5-BC18-3705BA7FEE2F}" type="slidenum">
              <a:rPr lang="en-US" smtClean="0"/>
              <a:pPr/>
              <a:t>8</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12344400" cy="838200"/>
          </a:xfrm>
        </p:spPr>
        <p:txBody>
          <a:bodyPr>
            <a:normAutofit fontScale="90000"/>
          </a:bodyPr>
          <a:lstStyle/>
          <a:p>
            <a:r>
              <a:rPr lang="en-US" sz="5400" dirty="0" smtClean="0"/>
              <a:t>Tools</a:t>
            </a:r>
            <a:endParaRPr lang="en-US" sz="5400" dirty="0"/>
          </a:p>
        </p:txBody>
      </p:sp>
      <p:sp>
        <p:nvSpPr>
          <p:cNvPr id="3" name="Content Placeholder 2"/>
          <p:cNvSpPr>
            <a:spLocks noGrp="1"/>
          </p:cNvSpPr>
          <p:nvPr>
            <p:ph idx="1"/>
          </p:nvPr>
        </p:nvSpPr>
        <p:spPr>
          <a:xfrm>
            <a:off x="685800" y="1219200"/>
            <a:ext cx="12573000" cy="4990254"/>
          </a:xfrm>
        </p:spPr>
        <p:txBody>
          <a:bodyPr>
            <a:normAutofit fontScale="70000" lnSpcReduction="20000"/>
          </a:bodyPr>
          <a:lstStyle/>
          <a:p>
            <a:r>
              <a:rPr lang="en-US" dirty="0" smtClean="0"/>
              <a:t>Recommend SMS using “conceptual maps”</a:t>
            </a:r>
          </a:p>
          <a:p>
            <a:pPr lvl="1"/>
            <a:r>
              <a:rPr lang="en-US" dirty="0" smtClean="0"/>
              <a:t>Good advantage of terrain</a:t>
            </a:r>
          </a:p>
          <a:p>
            <a:pPr lvl="1"/>
            <a:r>
              <a:rPr lang="en-US" dirty="0" smtClean="0"/>
              <a:t>Patch/pave comparison</a:t>
            </a:r>
          </a:p>
          <a:p>
            <a:pPr lvl="1"/>
            <a:r>
              <a:rPr lang="en-US" dirty="0" smtClean="0"/>
              <a:t>Bugs, high level of manual work</a:t>
            </a:r>
          </a:p>
          <a:p>
            <a:r>
              <a:rPr lang="en-US" dirty="0" smtClean="0"/>
              <a:t>Triangle is a good free product</a:t>
            </a:r>
          </a:p>
          <a:p>
            <a:pPr lvl="1"/>
            <a:r>
              <a:rPr lang="en-US" dirty="0" smtClean="0"/>
              <a:t>Driven mostly by exterior (2D shore)</a:t>
            </a:r>
          </a:p>
          <a:p>
            <a:r>
              <a:rPr lang="en-US" dirty="0" smtClean="0"/>
              <a:t>Janet: expensive, orthogonality not needed</a:t>
            </a:r>
          </a:p>
          <a:p>
            <a:r>
              <a:rPr lang="en-US" dirty="0" err="1" smtClean="0"/>
              <a:t>DistMesh</a:t>
            </a:r>
            <a:r>
              <a:rPr lang="en-US" dirty="0" smtClean="0"/>
              <a:t>: Beautiful introduction to density functions, curvature. Not all the good stuff is in the software.</a:t>
            </a:r>
          </a:p>
          <a:p>
            <a:r>
              <a:rPr lang="en-US" dirty="0" err="1" smtClean="0"/>
              <a:t>Holleman</a:t>
            </a:r>
            <a:r>
              <a:rPr lang="en-US" dirty="0" smtClean="0"/>
              <a:t> et al 2013: Flow-aligned mesh and numerical diffusion, but orthogonal</a:t>
            </a:r>
          </a:p>
        </p:txBody>
      </p:sp>
      <p:sp>
        <p:nvSpPr>
          <p:cNvPr id="4" name="Slide Number Placeholder 3"/>
          <p:cNvSpPr>
            <a:spLocks noGrp="1"/>
          </p:cNvSpPr>
          <p:nvPr>
            <p:ph type="sldNum" sz="quarter" idx="12"/>
          </p:nvPr>
        </p:nvSpPr>
        <p:spPr/>
        <p:txBody>
          <a:bodyPr/>
          <a:lstStyle/>
          <a:p>
            <a:fld id="{2D9258AC-3BA9-45F5-BC18-3705BA7FEE2F}"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8411</TotalTime>
  <Words>1681</Words>
  <Application>Microsoft Office PowerPoint</Application>
  <PresentationFormat>Custom</PresentationFormat>
  <Paragraphs>294</Paragraphs>
  <Slides>43</Slides>
  <Notes>5</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Grid generation for SCHISM with SMS</vt:lpstr>
      <vt:lpstr>Overview of The GG process</vt:lpstr>
      <vt:lpstr>(Ocean)-Bay-Delta</vt:lpstr>
      <vt:lpstr>SCHISM  Bay-Delta and Bay Subdomain</vt:lpstr>
      <vt:lpstr>PowerPoint Presentation</vt:lpstr>
      <vt:lpstr>Delta</vt:lpstr>
      <vt:lpstr>Estuary Transport (3D)</vt:lpstr>
      <vt:lpstr>Shear Dispersion</vt:lpstr>
      <vt:lpstr>Tools</vt:lpstr>
      <vt:lpstr>SMS Resources</vt:lpstr>
      <vt:lpstr>General rules</vt:lpstr>
      <vt:lpstr>SMS Conceptual Model</vt:lpstr>
      <vt:lpstr>DEM preparation: pre-filtering bathymetry </vt:lpstr>
      <vt:lpstr>PowerPoint Presentation</vt:lpstr>
      <vt:lpstr>Wetting and Drying in the Frontal Direction is Costly (side shores are fine)</vt:lpstr>
      <vt:lpstr>Generating Contour Shapefiles</vt:lpstr>
      <vt:lpstr>Visualizing Contours</vt:lpstr>
      <vt:lpstr>Cleaning</vt:lpstr>
      <vt:lpstr>Magic Contours</vt:lpstr>
      <vt:lpstr>PowerPoint Presentation</vt:lpstr>
      <vt:lpstr>Choose Connected Contours</vt:lpstr>
      <vt:lpstr>Choose Smoother Deep Contours</vt:lpstr>
      <vt:lpstr>Stick with the center</vt:lpstr>
      <vt:lpstr>Grid Density</vt:lpstr>
      <vt:lpstr>Control Grid Density In SMS</vt:lpstr>
      <vt:lpstr>Wetting and Drying</vt:lpstr>
      <vt:lpstr>PowerPoint Presentation</vt:lpstr>
      <vt:lpstr>Patching and Paving</vt:lpstr>
      <vt:lpstr>Mesh Types (Patch vs Paving)</vt:lpstr>
      <vt:lpstr>PowerPoint Presentation</vt:lpstr>
      <vt:lpstr>Patch vs Pave</vt:lpstr>
      <vt:lpstr>PowerPoint Presentation</vt:lpstr>
      <vt:lpstr>(Adaptive) Coon’s Patch</vt:lpstr>
      <vt:lpstr>PowerPoint Presentation</vt:lpstr>
      <vt:lpstr>Dovetailing Patch and Pave*</vt:lpstr>
      <vt:lpstr>Populating Elevations</vt:lpstr>
      <vt:lpstr>Metrics</vt:lpstr>
      <vt:lpstr>Bathymetry/Volume Matching</vt:lpstr>
      <vt:lpstr>TVD tuning</vt:lpstr>
      <vt:lpstr>PowerPoint Presentation</vt:lpstr>
      <vt:lpstr>Automatic regrid/subgrid</vt:lpstr>
      <vt:lpstr>Common Ad Hoc Fixup Steps</vt:lpstr>
      <vt:lpstr>Conclusions</vt:lpstr>
    </vt:vector>
  </TitlesOfParts>
  <Company>Genco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GG process</dc:title>
  <dc:creator>eli</dc:creator>
  <cp:lastModifiedBy>Y. Joseph Zhang</cp:lastModifiedBy>
  <cp:revision>141</cp:revision>
  <dcterms:created xsi:type="dcterms:W3CDTF">2013-08-07T14:40:41Z</dcterms:created>
  <dcterms:modified xsi:type="dcterms:W3CDTF">2017-03-04T21:16:55Z</dcterms:modified>
</cp:coreProperties>
</file>