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424" r:id="rId2"/>
    <p:sldId id="426" r:id="rId3"/>
    <p:sldId id="510" r:id="rId4"/>
    <p:sldId id="511" r:id="rId5"/>
    <p:sldId id="512" r:id="rId6"/>
    <p:sldId id="509" r:id="rId7"/>
    <p:sldId id="513" r:id="rId8"/>
    <p:sldId id="463" r:id="rId9"/>
    <p:sldId id="508" r:id="rId10"/>
    <p:sldId id="514" r:id="rId11"/>
    <p:sldId id="465" r:id="rId12"/>
    <p:sldId id="466" r:id="rId13"/>
    <p:sldId id="468" r:id="rId14"/>
    <p:sldId id="470" r:id="rId15"/>
    <p:sldId id="471" r:id="rId16"/>
    <p:sldId id="472" r:id="rId17"/>
    <p:sldId id="473" r:id="rId18"/>
    <p:sldId id="474" r:id="rId19"/>
    <p:sldId id="469" r:id="rId20"/>
    <p:sldId id="478" r:id="rId21"/>
    <p:sldId id="505" r:id="rId22"/>
    <p:sldId id="506" r:id="rId23"/>
    <p:sldId id="507" r:id="rId24"/>
  </p:sldIdLst>
  <p:sldSz cx="137160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00852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201704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802557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403409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004261" algn="l" defTabSz="1201704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605113" algn="l" defTabSz="1201704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4205966" algn="l" defTabSz="1201704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806818" algn="l" defTabSz="1201704" rtl="0" eaLnBrk="1" latinLnBrk="0" hangingPunct="1">
      <a:defRPr sz="21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29C330"/>
    <a:srgbClr val="050000"/>
    <a:srgbClr val="040000"/>
    <a:srgbClr val="030000"/>
    <a:srgbClr val="FF9933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104" d="100"/>
          <a:sy n="104" d="100"/>
        </p:scale>
        <p:origin x="-294" y="-84"/>
      </p:cViewPr>
      <p:guideLst>
        <p:guide orient="horz" pos="2304"/>
        <p:guide pos="43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6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3" Type="http://schemas.openxmlformats.org/officeDocument/2006/relationships/slide" Target="slides/slide4.xml"/><Relationship Id="rId21" Type="http://schemas.openxmlformats.org/officeDocument/2006/relationships/slide" Target="slides/slide23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19" Type="http://schemas.openxmlformats.org/officeDocument/2006/relationships/slide" Target="slides/slide21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3A11E26-C8DB-4DBB-B7ED-5981B407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4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3" y="685800"/>
            <a:ext cx="64293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9D78D41-6EDB-42EE-9D3A-49452216B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6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0852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01704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02557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03409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0B54C35-CAD6-4000-8E61-34CE7722FC2B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CE3C255-99D1-4878-97FA-8DCA6B521B9F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D46B0-2BE4-4F2F-8AC1-CBDE98BDF444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Assumption: bottom cell</a:t>
            </a:r>
            <a:r>
              <a:rPr lang="en-US" baseline="0" dirty="0" smtClean="0"/>
              <a:t> is inside B</a:t>
            </a:r>
            <a:r>
              <a:rPr lang="en-US" dirty="0" smtClean="0"/>
              <a:t>BL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702D8D-ECE6-444E-92F3-069EEE996632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481BEA-1D31-4B4E-B9F0-F3218531A6CF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222BF1C-DD84-4338-BC8F-ECA9D445E52D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99F4606-63DD-4794-AAF5-6DA51FC529D5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35D91D9-A1CA-4AF1-A4C2-FDA3E421456A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A674D8-CD77-4351-8264-B50FA2397948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09EF87D-50E6-4FDF-BA27-A7464874DC83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9850EBA-5B0C-49D5-B4FB-B139F98BE7AD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40290C-0D7C-4548-A160-BD5B0FBB2166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2D521E8-AF59-480D-83D0-B96E16718011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42C908-55C6-4023-95A2-4451A97BFFD8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42C908-55C6-4023-95A2-4451A97BFFD8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42C908-55C6-4023-95A2-4451A97BFFD8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40290C-0D7C-4548-A160-BD5B0FBB2166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40290C-0D7C-4548-A160-BD5B0FBB2166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40290C-0D7C-4548-A160-BD5B0FBB2166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https://www.youtube.com/watch?v=jqJSwSmyB5E</a:t>
            </a:r>
          </a:p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https://www.youtube.com/watch?v=scBvd3FQ73U</a:t>
            </a:r>
          </a:p>
          <a:p>
            <a:pPr marL="304800" marR="0" indent="-3048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40290C-0D7C-4548-A160-BD5B0FBB2166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7C6E87-9D96-489A-998B-4EEF14BDAB1D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F2BE963-12B6-4C85-B471-E5E4E9A27D67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Closure error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A8F3540-0A6E-4707-A044-121EA60E3469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7"/>
          <p:cNvSpPr>
            <a:spLocks noChangeShapeType="1"/>
          </p:cNvSpPr>
          <p:nvPr userDrawn="1"/>
        </p:nvSpPr>
        <p:spPr bwMode="auto">
          <a:xfrm>
            <a:off x="0" y="894080"/>
            <a:ext cx="1371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287000" y="6664960"/>
            <a:ext cx="2857500" cy="48768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202CF2C-7380-41C5-A0C8-FEFE348B9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7AF9B-3CD4-435B-B8F0-EAFBEE798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9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7463" y="81280"/>
            <a:ext cx="3286125" cy="528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81280"/>
            <a:ext cx="9629775" cy="528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FFF8-01FA-4C6A-AE0C-A4B8FFC13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2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81280"/>
            <a:ext cx="96012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4226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4226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6D07-B5A0-4479-BBC7-C0AF01A65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D60D-25B7-42DE-8337-37A700710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8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/>
            </a:lvl1pPr>
            <a:lvl2pPr marL="600852" indent="0">
              <a:buNone/>
              <a:defRPr sz="2400"/>
            </a:lvl2pPr>
            <a:lvl3pPr marL="1201704" indent="0">
              <a:buNone/>
              <a:defRPr sz="2100"/>
            </a:lvl3pPr>
            <a:lvl4pPr marL="1802557" indent="0">
              <a:buNone/>
              <a:defRPr sz="1800"/>
            </a:lvl4pPr>
            <a:lvl5pPr marL="2403409" indent="0">
              <a:buNone/>
              <a:defRPr sz="1800"/>
            </a:lvl5pPr>
            <a:lvl6pPr marL="3004261" indent="0">
              <a:buNone/>
              <a:defRPr sz="1800"/>
            </a:lvl6pPr>
            <a:lvl7pPr marL="3605113" indent="0">
              <a:buNone/>
              <a:defRPr sz="1800"/>
            </a:lvl7pPr>
            <a:lvl8pPr marL="4205966" indent="0">
              <a:buNone/>
              <a:defRPr sz="1800"/>
            </a:lvl8pPr>
            <a:lvl9pPr marL="4806818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27A3-A1F8-4032-B48B-D1E8223E6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0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422656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422656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9664-8D09-4FD0-B3BD-2F30720E9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8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78F6-BEDE-4AEF-9D1D-B62301984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5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8A47B-40D5-4C12-8295-249E22238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8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AF5F-BBA8-46C2-9203-CC92D2679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4F5F6-B717-4A1D-8079-56AD29AE2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3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0719-228A-4FD7-B3A0-D28844314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14500" y="81280"/>
            <a:ext cx="9601200" cy="64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37920"/>
            <a:ext cx="13144500" cy="422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 userDrawn="1"/>
        </p:nvSpPr>
        <p:spPr bwMode="auto">
          <a:xfrm>
            <a:off x="342900" y="162560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smtClean="0"/>
          </a:p>
        </p:txBody>
      </p:sp>
      <p:sp>
        <p:nvSpPr>
          <p:cNvPr id="3451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915900" y="0"/>
            <a:ext cx="8001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pitchFamily="18" charset="0"/>
              </a:defRPr>
            </a:lvl1pPr>
          </a:lstStyle>
          <a:p>
            <a:pPr>
              <a:defRPr/>
            </a:pPr>
            <a:fld id="{65D2D25E-07C7-47D5-AAAA-19A68D275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5pPr>
      <a:lvl6pPr marL="600852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6pPr>
      <a:lvl7pPr marL="1201704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7pPr>
      <a:lvl8pPr marL="1802557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8pPr>
      <a:lvl9pPr marL="2403409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9pPr>
    </p:titleStyle>
    <p:bodyStyle>
      <a:lvl1pPr marL="450639" indent="-4506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502131" indent="-30042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2102983" indent="-3004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4pPr>
      <a:lvl5pPr marL="2703835" indent="-30042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5pPr>
      <a:lvl6pPr marL="3304687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6pPr>
      <a:lvl7pPr marL="3905540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7pPr>
      <a:lvl8pPr marL="4506392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8pPr>
      <a:lvl9pPr marL="5107244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wmf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3.wmf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9.wmf"/><Relationship Id="rId5" Type="http://schemas.openxmlformats.org/officeDocument/2006/relationships/image" Target="../media/image13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6.wmf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45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t.emc.ncep.noaa.gov/mmb/etagrids/g212.12km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54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66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64.wmf"/><Relationship Id="rId25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53.bin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23" Type="http://schemas.openxmlformats.org/officeDocument/2006/relationships/image" Target="../media/image67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Relationship Id="rId27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2.png"/><Relationship Id="rId9" Type="http://schemas.openxmlformats.org/officeDocument/2006/relationships/image" Target="../media/image7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cBvd3FQ73U" TargetMode="External"/><Relationship Id="rId5" Type="http://schemas.openxmlformats.org/officeDocument/2006/relationships/hyperlink" Target="https://www.youtube.com/watch?v=jqJSwSmyB5E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wmf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0F5E7C3-8B9D-4238-B2E9-E638BACDE064}" type="slidenum">
              <a:rPr lang="en-US" sz="1800">
                <a:latin typeface="Times New Roman" pitchFamily="18" charset="0"/>
              </a:rPr>
              <a:pPr eaLnBrk="1" hangingPunct="1"/>
              <a:t>1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44320"/>
            <a:ext cx="13030200" cy="2844800"/>
          </a:xfrm>
          <a:noFill/>
        </p:spPr>
        <p:txBody>
          <a:bodyPr/>
          <a:lstStyle/>
          <a:p>
            <a:pPr algn="ctr" eaLnBrk="1" hangingPunct="1"/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>SCHISM physical formulation</a:t>
            </a:r>
            <a:br>
              <a:rPr lang="en-US" sz="53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3200" dirty="0"/>
              <a:t>Joseph Zhang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09DED5-3EC0-4833-A0EC-79480EAE6C51}" type="slidenum">
              <a:rPr lang="en-US" sz="1800">
                <a:latin typeface="Times New Roman" pitchFamily="18" charset="0"/>
              </a:rPr>
              <a:pPr eaLnBrk="1" hangingPunct="1"/>
              <a:t>10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62560"/>
            <a:ext cx="12344400" cy="650240"/>
          </a:xfrm>
        </p:spPr>
        <p:txBody>
          <a:bodyPr/>
          <a:lstStyle/>
          <a:p>
            <a:pPr eaLnBrk="1" hangingPunct="1"/>
            <a:r>
              <a:rPr lang="en-US" sz="3900" dirty="0" smtClean="0">
                <a:cs typeface="Times New Roman" pitchFamily="18" charset="0"/>
              </a:rPr>
              <a:t>Momentum: Coriolis</a:t>
            </a:r>
            <a:endParaRPr lang="en-US" sz="3900" dirty="0">
              <a:cs typeface="Times New Roman" pitchFamily="18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192107"/>
            <a:ext cx="9448800" cy="3952240"/>
          </a:xfrm>
        </p:spPr>
        <p:txBody>
          <a:bodyPr/>
          <a:lstStyle/>
          <a:p>
            <a:pPr eaLnBrk="1" hangingPunct="1"/>
            <a:r>
              <a:rPr lang="en-US" sz="2600" dirty="0" err="1">
                <a:latin typeface="Arial" charset="0"/>
                <a:cs typeface="Arial" charset="0"/>
              </a:rPr>
              <a:t>Coriolis</a:t>
            </a:r>
            <a:r>
              <a:rPr lang="en-US" sz="2600" dirty="0">
                <a:latin typeface="Arial" charset="0"/>
                <a:cs typeface="Arial" charset="0"/>
              </a:rPr>
              <a:t>: “virtual force”</a:t>
            </a:r>
          </a:p>
          <a:p>
            <a:pPr lvl="1" eaLnBrk="1" hangingPunct="1"/>
            <a:r>
              <a:rPr lang="en-US" sz="2400" dirty="0">
                <a:latin typeface="Arial" charset="0"/>
                <a:cs typeface="Arial" charset="0"/>
              </a:rPr>
              <a:t>Newton’s 2</a:t>
            </a:r>
            <a:r>
              <a:rPr lang="en-US" sz="2400" baseline="30000" dirty="0">
                <a:latin typeface="Arial" charset="0"/>
                <a:cs typeface="Arial" charset="0"/>
              </a:rPr>
              <a:t>nd</a:t>
            </a:r>
            <a:r>
              <a:rPr lang="en-US" sz="2400" dirty="0">
                <a:latin typeface="Arial" charset="0"/>
                <a:cs typeface="Arial" charset="0"/>
              </a:rPr>
              <a:t> law is only valid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in an inertial frame</a:t>
            </a:r>
          </a:p>
          <a:p>
            <a:pPr lvl="1" eaLnBrk="1" hangingPunct="1"/>
            <a:r>
              <a:rPr lang="en-US" sz="2400" dirty="0">
                <a:latin typeface="Arial" charset="0"/>
                <a:cs typeface="Arial" charset="0"/>
              </a:rPr>
              <a:t>For large scale GFD flows, the earth is not an inertial frame</a:t>
            </a:r>
          </a:p>
          <a:p>
            <a:pPr lvl="1" eaLnBrk="1" hangingPunct="1"/>
            <a:r>
              <a:rPr lang="en-US" sz="2400" dirty="0">
                <a:latin typeface="Arial" charset="0"/>
                <a:cs typeface="Arial" charset="0"/>
              </a:rPr>
              <a:t>Small as it is, it is responsible for a number of unique phenomena in GFD</a:t>
            </a:r>
          </a:p>
          <a:p>
            <a:pPr eaLnBrk="1" hangingPunct="1"/>
            <a:r>
              <a:rPr lang="en-US" sz="2600" dirty="0">
                <a:latin typeface="Arial" charset="0"/>
                <a:cs typeface="Arial" charset="0"/>
              </a:rPr>
              <a:t>Accelerations in a rotating frame (</a:t>
            </a:r>
            <a:r>
              <a:rPr lang="en-US" sz="2600" dirty="0">
                <a:latin typeface="Symbol" pitchFamily="18" charset="2"/>
                <a:cs typeface="Arial" charset="0"/>
              </a:rPr>
              <a:t>W</a:t>
            </a:r>
            <a:r>
              <a:rPr lang="en-US" sz="2600" dirty="0">
                <a:latin typeface="Arial" charset="0"/>
                <a:cs typeface="Arial" charset="0"/>
              </a:rPr>
              <a:t> const.):</a:t>
            </a:r>
          </a:p>
          <a:p>
            <a:pPr eaLnBrk="1" hangingPunct="1"/>
            <a:endParaRPr lang="en-US" sz="2600" dirty="0">
              <a:latin typeface="Arial" charset="0"/>
              <a:cs typeface="Arial" charset="0"/>
            </a:endParaRPr>
          </a:p>
          <a:p>
            <a:pPr eaLnBrk="1" hangingPunct="1"/>
            <a:endParaRPr lang="en-US" sz="2600" dirty="0">
              <a:latin typeface="Arial" charset="0"/>
              <a:cs typeface="Arial" charset="0"/>
            </a:endParaRPr>
          </a:p>
          <a:p>
            <a:pPr eaLnBrk="1" hangingPunct="1"/>
            <a:endParaRPr lang="en-US" sz="2600" dirty="0">
              <a:latin typeface="Arial" charset="0"/>
              <a:cs typeface="Arial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536532" y="3556000"/>
            <a:ext cx="1371600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6057900" y="3449321"/>
            <a:ext cx="1371600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5193507" y="2971801"/>
            <a:ext cx="1371600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4893470" y="3327401"/>
            <a:ext cx="1371600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6343650" y="3556000"/>
            <a:ext cx="1371600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6343650" y="3556000"/>
            <a:ext cx="1371600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6343650" y="3556000"/>
            <a:ext cx="1371600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6715125" y="3540761"/>
            <a:ext cx="1371600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graphicFrame>
        <p:nvGraphicFramePr>
          <p:cNvPr id="8205" name="Object 12"/>
          <p:cNvGraphicFramePr>
            <a:graphicFrameLocks noChangeAspect="1"/>
          </p:cNvGraphicFramePr>
          <p:nvPr/>
        </p:nvGraphicFramePr>
        <p:xfrm>
          <a:off x="6772275" y="3542454"/>
          <a:ext cx="171450" cy="230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3542454"/>
                        <a:ext cx="171450" cy="230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6" name="Group 37"/>
          <p:cNvGrpSpPr>
            <a:grpSpLocks/>
          </p:cNvGrpSpPr>
          <p:nvPr/>
        </p:nvGrpSpPr>
        <p:grpSpPr bwMode="auto">
          <a:xfrm>
            <a:off x="9539286" y="3825240"/>
            <a:ext cx="3338513" cy="2666999"/>
            <a:chOff x="3977" y="2259"/>
            <a:chExt cx="1402" cy="1575"/>
          </a:xfrm>
        </p:grpSpPr>
        <p:sp>
          <p:nvSpPr>
            <p:cNvPr id="8214" name="Freeform 14"/>
            <p:cNvSpPr>
              <a:spLocks/>
            </p:cNvSpPr>
            <p:nvPr/>
          </p:nvSpPr>
          <p:spPr bwMode="auto">
            <a:xfrm>
              <a:off x="4438" y="2544"/>
              <a:ext cx="864" cy="720"/>
            </a:xfrm>
            <a:custGeom>
              <a:avLst/>
              <a:gdLst>
                <a:gd name="T0" fmla="*/ 0 w 864"/>
                <a:gd name="T1" fmla="*/ 0 h 720"/>
                <a:gd name="T2" fmla="*/ 0 w 864"/>
                <a:gd name="T3" fmla="*/ 720 h 720"/>
                <a:gd name="T4" fmla="*/ 864 w 864"/>
                <a:gd name="T5" fmla="*/ 720 h 720"/>
                <a:gd name="T6" fmla="*/ 0 60000 65536"/>
                <a:gd name="T7" fmla="*/ 0 60000 65536"/>
                <a:gd name="T8" fmla="*/ 0 60000 65536"/>
                <a:gd name="T9" fmla="*/ 0 w 864"/>
                <a:gd name="T10" fmla="*/ 0 h 720"/>
                <a:gd name="T11" fmla="*/ 864 w 864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720">
                  <a:moveTo>
                    <a:pt x="0" y="0"/>
                  </a:moveTo>
                  <a:lnTo>
                    <a:pt x="0" y="720"/>
                  </a:lnTo>
                  <a:lnTo>
                    <a:pt x="864" y="7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15"/>
            <p:cNvSpPr>
              <a:spLocks/>
            </p:cNvSpPr>
            <p:nvPr/>
          </p:nvSpPr>
          <p:spPr bwMode="auto">
            <a:xfrm rot="19554973">
              <a:off x="4222" y="2259"/>
              <a:ext cx="864" cy="720"/>
            </a:xfrm>
            <a:custGeom>
              <a:avLst/>
              <a:gdLst>
                <a:gd name="T0" fmla="*/ 0 w 864"/>
                <a:gd name="T1" fmla="*/ 0 h 720"/>
                <a:gd name="T2" fmla="*/ 0 w 864"/>
                <a:gd name="T3" fmla="*/ 720 h 720"/>
                <a:gd name="T4" fmla="*/ 864 w 864"/>
                <a:gd name="T5" fmla="*/ 720 h 720"/>
                <a:gd name="T6" fmla="*/ 0 60000 65536"/>
                <a:gd name="T7" fmla="*/ 0 60000 65536"/>
                <a:gd name="T8" fmla="*/ 0 60000 65536"/>
                <a:gd name="T9" fmla="*/ 0 w 864"/>
                <a:gd name="T10" fmla="*/ 0 h 720"/>
                <a:gd name="T11" fmla="*/ 864 w 864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720">
                  <a:moveTo>
                    <a:pt x="0" y="0"/>
                  </a:moveTo>
                  <a:lnTo>
                    <a:pt x="0" y="720"/>
                  </a:lnTo>
                  <a:lnTo>
                    <a:pt x="864" y="72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Text Box 16"/>
            <p:cNvSpPr txBox="1">
              <a:spLocks noChangeArrowheads="1"/>
            </p:cNvSpPr>
            <p:nvPr/>
          </p:nvSpPr>
          <p:spPr bwMode="auto">
            <a:xfrm>
              <a:off x="5244" y="3194"/>
              <a:ext cx="13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8217" name="Text Box 17"/>
            <p:cNvSpPr txBox="1">
              <a:spLocks noChangeArrowheads="1"/>
            </p:cNvSpPr>
            <p:nvPr/>
          </p:nvSpPr>
          <p:spPr bwMode="auto">
            <a:xfrm>
              <a:off x="4246" y="2400"/>
              <a:ext cx="14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4967" y="2544"/>
              <a:ext cx="12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i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8219" name="Text Box 19"/>
            <p:cNvSpPr txBox="1">
              <a:spLocks noChangeArrowheads="1"/>
            </p:cNvSpPr>
            <p:nvPr/>
          </p:nvSpPr>
          <p:spPr bwMode="auto">
            <a:xfrm>
              <a:off x="3977" y="2473"/>
              <a:ext cx="12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i="1" dirty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8220" name="Oval 20"/>
            <p:cNvSpPr>
              <a:spLocks noChangeArrowheads="1"/>
            </p:cNvSpPr>
            <p:nvPr/>
          </p:nvSpPr>
          <p:spPr bwMode="auto">
            <a:xfrm>
              <a:off x="4486" y="27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Line 21"/>
            <p:cNvSpPr>
              <a:spLocks noChangeShapeType="1"/>
            </p:cNvSpPr>
            <p:nvPr/>
          </p:nvSpPr>
          <p:spPr bwMode="auto">
            <a:xfrm flipV="1">
              <a:off x="4506" y="257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22"/>
            <p:cNvSpPr>
              <a:spLocks noChangeShapeType="1"/>
            </p:cNvSpPr>
            <p:nvPr/>
          </p:nvSpPr>
          <p:spPr bwMode="auto">
            <a:xfrm rot="21386364" flipH="1">
              <a:off x="4423" y="2783"/>
              <a:ext cx="111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23"/>
            <p:cNvSpPr>
              <a:spLocks noChangeShapeType="1"/>
            </p:cNvSpPr>
            <p:nvPr/>
          </p:nvSpPr>
          <p:spPr bwMode="auto">
            <a:xfrm rot="-278330" flipH="1" flipV="1">
              <a:off x="4318" y="2764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Oval 24"/>
            <p:cNvSpPr>
              <a:spLocks noChangeArrowheads="1"/>
            </p:cNvSpPr>
            <p:nvPr/>
          </p:nvSpPr>
          <p:spPr bwMode="auto">
            <a:xfrm>
              <a:off x="4582" y="3370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Freeform 25"/>
            <p:cNvSpPr>
              <a:spLocks/>
            </p:cNvSpPr>
            <p:nvPr/>
          </p:nvSpPr>
          <p:spPr bwMode="auto">
            <a:xfrm>
              <a:off x="4486" y="3418"/>
              <a:ext cx="336" cy="144"/>
            </a:xfrm>
            <a:custGeom>
              <a:avLst/>
              <a:gdLst>
                <a:gd name="T0" fmla="*/ 0 w 336"/>
                <a:gd name="T1" fmla="*/ 0 h 144"/>
                <a:gd name="T2" fmla="*/ 48 w 336"/>
                <a:gd name="T3" fmla="*/ 96 h 144"/>
                <a:gd name="T4" fmla="*/ 192 w 336"/>
                <a:gd name="T5" fmla="*/ 144 h 144"/>
                <a:gd name="T6" fmla="*/ 288 w 336"/>
                <a:gd name="T7" fmla="*/ 96 h 144"/>
                <a:gd name="T8" fmla="*/ 336 w 336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44"/>
                <a:gd name="T17" fmla="*/ 336 w 33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44">
                  <a:moveTo>
                    <a:pt x="0" y="0"/>
                  </a:moveTo>
                  <a:cubicBezTo>
                    <a:pt x="8" y="36"/>
                    <a:pt x="16" y="72"/>
                    <a:pt x="48" y="96"/>
                  </a:cubicBezTo>
                  <a:cubicBezTo>
                    <a:pt x="80" y="120"/>
                    <a:pt x="152" y="144"/>
                    <a:pt x="192" y="144"/>
                  </a:cubicBezTo>
                  <a:cubicBezTo>
                    <a:pt x="232" y="144"/>
                    <a:pt x="264" y="120"/>
                    <a:pt x="288" y="96"/>
                  </a:cubicBezTo>
                  <a:cubicBezTo>
                    <a:pt x="312" y="72"/>
                    <a:pt x="324" y="36"/>
                    <a:pt x="3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Text Box 26"/>
            <p:cNvSpPr txBox="1">
              <a:spLocks noChangeArrowheads="1"/>
            </p:cNvSpPr>
            <p:nvPr/>
          </p:nvSpPr>
          <p:spPr bwMode="auto">
            <a:xfrm>
              <a:off x="4534" y="3561"/>
              <a:ext cx="177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Symbol" pitchFamily="18" charset="2"/>
                </a:rPr>
                <a:t>W</a:t>
              </a:r>
            </a:p>
          </p:txBody>
        </p:sp>
        <p:sp>
          <p:nvSpPr>
            <p:cNvPr id="8227" name="Oval 27"/>
            <p:cNvSpPr>
              <a:spLocks noChangeArrowheads="1"/>
            </p:cNvSpPr>
            <p:nvPr/>
          </p:nvSpPr>
          <p:spPr bwMode="auto">
            <a:xfrm>
              <a:off x="4630" y="3418"/>
              <a:ext cx="48" cy="48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28"/>
            <p:cNvSpPr txBox="1">
              <a:spLocks noChangeArrowheads="1"/>
            </p:cNvSpPr>
            <p:nvPr/>
          </p:nvSpPr>
          <p:spPr bwMode="auto">
            <a:xfrm>
              <a:off x="4572" y="2378"/>
              <a:ext cx="17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8229" name="Text Box 29"/>
            <p:cNvSpPr txBox="1">
              <a:spLocks noChangeArrowheads="1"/>
            </p:cNvSpPr>
            <p:nvPr/>
          </p:nvSpPr>
          <p:spPr bwMode="auto">
            <a:xfrm>
              <a:off x="4102" y="2736"/>
              <a:ext cx="29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1" dirty="0" err="1">
                  <a:latin typeface="Symbol" pitchFamily="18" charset="2"/>
                </a:rPr>
                <a:t>W</a:t>
              </a:r>
              <a:r>
                <a:rPr lang="en-US" sz="2400" dirty="0" err="1">
                  <a:latin typeface="Times New Roman" pitchFamily="18" charset="0"/>
                </a:rPr>
                <a:t>x</a:t>
              </a:r>
              <a:r>
                <a:rPr lang="en-US" sz="2400" b="1" dirty="0" err="1">
                  <a:latin typeface="Times New Roman" pitchFamily="18" charset="0"/>
                </a:rPr>
                <a:t>r</a:t>
              </a:r>
              <a:endParaRPr lang="en-US" sz="2400" b="1" dirty="0">
                <a:latin typeface="Times New Roman" pitchFamily="18" charset="0"/>
              </a:endParaRPr>
            </a:p>
          </p:txBody>
        </p:sp>
      </p:grpSp>
      <p:graphicFrame>
        <p:nvGraphicFramePr>
          <p:cNvPr id="8207" name="Object 30"/>
          <p:cNvGraphicFramePr>
            <a:graphicFrameLocks noChangeAspect="1"/>
          </p:cNvGraphicFramePr>
          <p:nvPr/>
        </p:nvGraphicFramePr>
        <p:xfrm>
          <a:off x="3086100" y="3887893"/>
          <a:ext cx="1181100" cy="298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6" imgW="787400" imgH="279400" progId="Equation.3">
                  <p:embed/>
                </p:oleObj>
              </mc:Choice>
              <mc:Fallback>
                <p:oleObj name="Equation" r:id="rId6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887893"/>
                        <a:ext cx="1181100" cy="298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31"/>
          <p:cNvGraphicFramePr>
            <a:graphicFrameLocks noChangeAspect="1"/>
          </p:cNvGraphicFramePr>
          <p:nvPr/>
        </p:nvGraphicFramePr>
        <p:xfrm>
          <a:off x="2628900" y="4213013"/>
          <a:ext cx="2381250" cy="50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8" imgW="1587500" imgH="469900" progId="Equation.3">
                  <p:embed/>
                </p:oleObj>
              </mc:Choice>
              <mc:Fallback>
                <p:oleObj name="Equation" r:id="rId8" imgW="1587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213013"/>
                        <a:ext cx="2381250" cy="501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32"/>
          <p:cNvGraphicFramePr>
            <a:graphicFrameLocks noChangeAspect="1"/>
          </p:cNvGraphicFramePr>
          <p:nvPr/>
        </p:nvGraphicFramePr>
        <p:xfrm>
          <a:off x="2171700" y="4958080"/>
          <a:ext cx="3867150" cy="4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10" imgW="2578100" imgH="431800" progId="Equation.3">
                  <p:embed/>
                </p:oleObj>
              </mc:Choice>
              <mc:Fallback>
                <p:oleObj name="Equation" r:id="rId10" imgW="2578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958080"/>
                        <a:ext cx="3867150" cy="4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Line 33"/>
          <p:cNvSpPr>
            <a:spLocks noChangeShapeType="1"/>
          </p:cNvSpPr>
          <p:nvPr/>
        </p:nvSpPr>
        <p:spPr bwMode="auto">
          <a:xfrm>
            <a:off x="4457700" y="5364480"/>
            <a:ext cx="457200" cy="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1" name="Text Box 34"/>
          <p:cNvSpPr txBox="1">
            <a:spLocks noChangeArrowheads="1"/>
          </p:cNvSpPr>
          <p:nvPr/>
        </p:nvSpPr>
        <p:spPr bwMode="auto">
          <a:xfrm>
            <a:off x="4229101" y="4795520"/>
            <a:ext cx="906330" cy="36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Coriolis</a:t>
            </a:r>
          </a:p>
        </p:txBody>
      </p:sp>
      <p:sp>
        <p:nvSpPr>
          <p:cNvPr id="8212" name="Line 35"/>
          <p:cNvSpPr>
            <a:spLocks noChangeShapeType="1"/>
          </p:cNvSpPr>
          <p:nvPr/>
        </p:nvSpPr>
        <p:spPr bwMode="auto">
          <a:xfrm>
            <a:off x="5143500" y="5364480"/>
            <a:ext cx="800100" cy="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3" name="Text Box 36"/>
          <p:cNvSpPr txBox="1">
            <a:spLocks noChangeArrowheads="1"/>
          </p:cNvSpPr>
          <p:nvPr/>
        </p:nvSpPr>
        <p:spPr bwMode="auto">
          <a:xfrm>
            <a:off x="4914901" y="5445760"/>
            <a:ext cx="12381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Centrifugal 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acceleration</a:t>
            </a:r>
          </a:p>
        </p:txBody>
      </p:sp>
      <p:pic>
        <p:nvPicPr>
          <p:cNvPr id="38" name="Picture 35" descr="MCj0438059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21" y="685799"/>
            <a:ext cx="3459429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Line 36"/>
          <p:cNvSpPr>
            <a:spLocks noChangeShapeType="1"/>
          </p:cNvSpPr>
          <p:nvPr/>
        </p:nvSpPr>
        <p:spPr bwMode="auto">
          <a:xfrm flipV="1">
            <a:off x="11564125" y="85427"/>
            <a:ext cx="0" cy="4876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grpSp>
        <p:nvGrpSpPr>
          <p:cNvPr id="40" name="Group 41"/>
          <p:cNvGrpSpPr>
            <a:grpSpLocks/>
          </p:cNvGrpSpPr>
          <p:nvPr/>
        </p:nvGrpSpPr>
        <p:grpSpPr bwMode="auto">
          <a:xfrm>
            <a:off x="11106921" y="80347"/>
            <a:ext cx="907257" cy="482599"/>
            <a:chOff x="4560" y="861"/>
            <a:chExt cx="381" cy="285"/>
          </a:xfrm>
        </p:grpSpPr>
        <p:pic>
          <p:nvPicPr>
            <p:cNvPr id="41" name="Picture 39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12"/>
              <a:ext cx="3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 rot="13711685">
              <a:off x="4723" y="885"/>
              <a:ext cx="24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/>
                <a:t>&gt;</a:t>
              </a:r>
            </a:p>
          </p:txBody>
        </p:sp>
      </p:grpSp>
      <p:sp>
        <p:nvSpPr>
          <p:cNvPr id="43" name="Oval 44"/>
          <p:cNvSpPr>
            <a:spLocks noChangeArrowheads="1"/>
          </p:cNvSpPr>
          <p:nvPr/>
        </p:nvSpPr>
        <p:spPr bwMode="auto">
          <a:xfrm>
            <a:off x="10947576" y="2153920"/>
            <a:ext cx="228600" cy="16256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11061876" y="2235200"/>
            <a:ext cx="0" cy="812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46" name="Freeform 50"/>
          <p:cNvSpPr>
            <a:spLocks/>
          </p:cNvSpPr>
          <p:nvPr/>
        </p:nvSpPr>
        <p:spPr bwMode="auto">
          <a:xfrm rot="321349">
            <a:off x="10576101" y="2225040"/>
            <a:ext cx="457200" cy="650240"/>
          </a:xfrm>
          <a:custGeom>
            <a:avLst/>
            <a:gdLst>
              <a:gd name="T0" fmla="*/ 414745714 w 224"/>
              <a:gd name="T1" fmla="*/ 0 h 384"/>
              <a:gd name="T2" fmla="*/ 59249582 w 224"/>
              <a:gd name="T3" fmla="*/ 362902500 h 384"/>
              <a:gd name="T4" fmla="*/ 59249582 w 224"/>
              <a:gd name="T5" fmla="*/ 967740000 h 384"/>
              <a:gd name="T6" fmla="*/ 0 60000 65536"/>
              <a:gd name="T7" fmla="*/ 0 60000 65536"/>
              <a:gd name="T8" fmla="*/ 0 60000 65536"/>
              <a:gd name="T9" fmla="*/ 0 w 224"/>
              <a:gd name="T10" fmla="*/ 0 h 384"/>
              <a:gd name="T11" fmla="*/ 224 w 22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384">
                <a:moveTo>
                  <a:pt x="224" y="0"/>
                </a:moveTo>
                <a:cubicBezTo>
                  <a:pt x="144" y="40"/>
                  <a:pt x="64" y="80"/>
                  <a:pt x="32" y="144"/>
                </a:cubicBezTo>
                <a:cubicBezTo>
                  <a:pt x="0" y="208"/>
                  <a:pt x="16" y="296"/>
                  <a:pt x="32" y="384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11951605" y="166707"/>
            <a:ext cx="374133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 dirty="0"/>
              <a:t>f</a:t>
            </a:r>
          </a:p>
        </p:txBody>
      </p:sp>
      <p:pic>
        <p:nvPicPr>
          <p:cNvPr id="8350" name="Picture 15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540452"/>
            <a:ext cx="762750" cy="47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1E732C-DC2E-4FA6-9A48-EF49CA0E6544}" type="slidenum">
              <a:rPr lang="en-US" sz="1800">
                <a:latin typeface="Times New Roman" pitchFamily="18" charset="0"/>
              </a:rPr>
              <a:pPr eaLnBrk="1" hangingPunct="1"/>
              <a:t>11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1689557" cy="641774"/>
          </a:xfrm>
          <a:noFill/>
        </p:spPr>
        <p:txBody>
          <a:bodyPr/>
          <a:lstStyle/>
          <a:p>
            <a:pPr eaLnBrk="1" hangingPunct="1"/>
            <a:r>
              <a:rPr lang="en-US" sz="2900"/>
              <a:t>Momentum equation: vertical boundary condition (b.c.)</a:t>
            </a:r>
          </a:p>
        </p:txBody>
      </p:sp>
      <p:graphicFrame>
        <p:nvGraphicFramePr>
          <p:cNvPr id="10244" name="Object 27"/>
          <p:cNvGraphicFramePr>
            <a:graphicFrameLocks noChangeAspect="1"/>
          </p:cNvGraphicFramePr>
          <p:nvPr/>
        </p:nvGraphicFramePr>
        <p:xfrm>
          <a:off x="3543301" y="650240"/>
          <a:ext cx="2566988" cy="590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2" name="Equation" r:id="rId4" imgW="1701800" imgH="558800" progId="Equation.DSMT4">
                  <p:embed/>
                </p:oleObj>
              </mc:Choice>
              <mc:Fallback>
                <p:oleObj name="Equation" r:id="rId4" imgW="1701800" imgH="558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1" y="650240"/>
                        <a:ext cx="2566988" cy="590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8"/>
          <p:cNvGraphicFramePr>
            <a:graphicFrameLocks noChangeAspect="1"/>
          </p:cNvGraphicFramePr>
          <p:nvPr/>
        </p:nvGraphicFramePr>
        <p:xfrm>
          <a:off x="8572500" y="650240"/>
          <a:ext cx="4038600" cy="604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3" name="Equation" r:id="rId6" imgW="2692400" imgH="571500" progId="Equation.DSMT4">
                  <p:embed/>
                </p:oleObj>
              </mc:Choice>
              <mc:Fallback>
                <p:oleObj name="Equation" r:id="rId6" imgW="2692400" imgH="5715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650240"/>
                        <a:ext cx="4038600" cy="604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31"/>
          <p:cNvSpPr txBox="1">
            <a:spLocks noChangeArrowheads="1"/>
          </p:cNvSpPr>
          <p:nvPr/>
        </p:nvSpPr>
        <p:spPr bwMode="auto">
          <a:xfrm>
            <a:off x="1028700" y="702735"/>
            <a:ext cx="1339911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/>
              <a:t>Surface</a:t>
            </a:r>
          </a:p>
        </p:txBody>
      </p:sp>
      <p:sp>
        <p:nvSpPr>
          <p:cNvPr id="10247" name="Text Box 32"/>
          <p:cNvSpPr txBox="1">
            <a:spLocks noChangeArrowheads="1"/>
          </p:cNvSpPr>
          <p:nvPr/>
        </p:nvSpPr>
        <p:spPr bwMode="auto">
          <a:xfrm>
            <a:off x="6477001" y="702735"/>
            <a:ext cx="1306055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/>
              <a:t>Bottom</a:t>
            </a:r>
          </a:p>
        </p:txBody>
      </p:sp>
      <p:sp>
        <p:nvSpPr>
          <p:cNvPr id="10248" name="Rectangle 33"/>
          <p:cNvSpPr>
            <a:spLocks noChangeArrowheads="1"/>
          </p:cNvSpPr>
          <p:nvPr/>
        </p:nvSpPr>
        <p:spPr bwMode="auto">
          <a:xfrm>
            <a:off x="228600" y="1137920"/>
            <a:ext cx="13258800" cy="64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/>
          <a:lstStyle/>
          <a:p>
            <a:pPr marL="450639" indent="-450639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600" dirty="0"/>
              <a:t>Logarithmic law:</a:t>
            </a:r>
          </a:p>
          <a:p>
            <a:pPr marL="450639" indent="-450639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600" dirty="0"/>
          </a:p>
          <a:p>
            <a:pPr marL="450639" indent="-450639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600" dirty="0"/>
          </a:p>
          <a:p>
            <a:pPr marL="450639" indent="-450639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600" dirty="0"/>
          </a:p>
          <a:p>
            <a:pPr marL="450639" indent="-450639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600" dirty="0"/>
              <a:t>Reynolds stress:</a:t>
            </a:r>
          </a:p>
          <a:p>
            <a:pPr marL="450639" indent="-450639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600" dirty="0"/>
          </a:p>
          <a:p>
            <a:pPr marL="450639" indent="-450639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600" dirty="0"/>
              <a:t>Turbulence closure:</a:t>
            </a:r>
          </a:p>
          <a:p>
            <a:pPr marL="450639" indent="-450639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600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600" dirty="0"/>
          </a:p>
          <a:p>
            <a:pPr marL="450639" indent="-450639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600" dirty="0"/>
              <a:t>Reynolds stress (const.)</a:t>
            </a:r>
          </a:p>
          <a:p>
            <a:pPr marL="450639" indent="-450639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600" dirty="0"/>
          </a:p>
          <a:p>
            <a:pPr marL="450639" indent="-450639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600" dirty="0"/>
              <a:t>Drag coefficient:</a:t>
            </a:r>
          </a:p>
        </p:txBody>
      </p:sp>
      <p:sp>
        <p:nvSpPr>
          <p:cNvPr id="10249" name="Rectangle 34"/>
          <p:cNvSpPr>
            <a:spLocks noChangeArrowheads="1"/>
          </p:cNvSpPr>
          <p:nvPr/>
        </p:nvSpPr>
        <p:spPr bwMode="auto">
          <a:xfrm>
            <a:off x="0" y="322706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0250" name="Rectangle 35"/>
          <p:cNvSpPr>
            <a:spLocks noChangeArrowheads="1"/>
          </p:cNvSpPr>
          <p:nvPr/>
        </p:nvSpPr>
        <p:spPr bwMode="auto">
          <a:xfrm>
            <a:off x="0" y="309498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0251" name="Rectangle 36"/>
          <p:cNvSpPr>
            <a:spLocks noChangeArrowheads="1"/>
          </p:cNvSpPr>
          <p:nvPr/>
        </p:nvSpPr>
        <p:spPr bwMode="auto">
          <a:xfrm>
            <a:off x="0" y="322706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0252" name="Rectangle 37"/>
          <p:cNvSpPr>
            <a:spLocks noChangeArrowheads="1"/>
          </p:cNvSpPr>
          <p:nvPr/>
        </p:nvSpPr>
        <p:spPr bwMode="auto">
          <a:xfrm>
            <a:off x="0" y="321690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0253" name="Object 38"/>
          <p:cNvGraphicFramePr>
            <a:graphicFrameLocks noChangeAspect="1"/>
          </p:cNvGraphicFramePr>
          <p:nvPr/>
        </p:nvGraphicFramePr>
        <p:xfrm>
          <a:off x="7829550" y="582506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4" name="Equation" r:id="rId8" imgW="139700" imgH="228600" progId="Equation.DSMT4">
                  <p:embed/>
                </p:oleObj>
              </mc:Choice>
              <mc:Fallback>
                <p:oleObj name="Equation" r:id="rId8" imgW="139700" imgH="228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82506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39"/>
          <p:cNvSpPr>
            <a:spLocks noChangeArrowheads="1"/>
          </p:cNvSpPr>
          <p:nvPr/>
        </p:nvSpPr>
        <p:spPr bwMode="auto">
          <a:xfrm>
            <a:off x="0" y="309498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0255" name="Object 40"/>
          <p:cNvGraphicFramePr>
            <a:graphicFrameLocks noChangeAspect="1"/>
          </p:cNvGraphicFramePr>
          <p:nvPr/>
        </p:nvGraphicFramePr>
        <p:xfrm>
          <a:off x="4000500" y="1381760"/>
          <a:ext cx="5924550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5" name="Equation" r:id="rId10" imgW="3949700" imgH="1028700" progId="Equation.DSMT4">
                  <p:embed/>
                </p:oleObj>
              </mc:Choice>
              <mc:Fallback>
                <p:oleObj name="Equation" r:id="rId10" imgW="3949700" imgH="10287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381760"/>
                        <a:ext cx="5924550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41"/>
          <p:cNvSpPr>
            <a:spLocks noChangeArrowheads="1"/>
          </p:cNvSpPr>
          <p:nvPr/>
        </p:nvSpPr>
        <p:spPr bwMode="auto">
          <a:xfrm>
            <a:off x="0" y="312546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0257" name="Object 42"/>
          <p:cNvGraphicFramePr>
            <a:graphicFrameLocks noChangeAspect="1"/>
          </p:cNvGraphicFramePr>
          <p:nvPr/>
        </p:nvGraphicFramePr>
        <p:xfrm>
          <a:off x="4343400" y="2682240"/>
          <a:ext cx="3650457" cy="67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6" name="Equation" r:id="rId12" imgW="2438400" imgH="635000" progId="Equation.DSMT4">
                  <p:embed/>
                </p:oleObj>
              </mc:Choice>
              <mc:Fallback>
                <p:oleObj name="Equation" r:id="rId12" imgW="2438400" imgH="6350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82240"/>
                        <a:ext cx="3650457" cy="672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Rectangle 43"/>
          <p:cNvSpPr>
            <a:spLocks noChangeArrowheads="1"/>
          </p:cNvSpPr>
          <p:nvPr/>
        </p:nvSpPr>
        <p:spPr bwMode="auto">
          <a:xfrm>
            <a:off x="0" y="321690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0259" name="Object 44"/>
          <p:cNvGraphicFramePr>
            <a:graphicFrameLocks noChangeAspect="1"/>
          </p:cNvGraphicFramePr>
          <p:nvPr/>
        </p:nvGraphicFramePr>
        <p:xfrm>
          <a:off x="4800600" y="3657600"/>
          <a:ext cx="2714625" cy="179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7" name="Equation" r:id="rId14" imgW="1803400" imgH="1663700" progId="Equation.DSMT4">
                  <p:embed/>
                </p:oleObj>
              </mc:Choice>
              <mc:Fallback>
                <p:oleObj name="Equation" r:id="rId14" imgW="1803400" imgH="16637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57600"/>
                        <a:ext cx="2714625" cy="1796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316918"/>
              </p:ext>
            </p:extLst>
          </p:nvPr>
        </p:nvGraphicFramePr>
        <p:xfrm>
          <a:off x="4972050" y="5689600"/>
          <a:ext cx="7029450" cy="67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8" name="Equation" r:id="rId16" imgW="4686300" imgH="635000" progId="Equation.DSMT4">
                  <p:embed/>
                </p:oleObj>
              </mc:Choice>
              <mc:Fallback>
                <p:oleObj name="Equation" r:id="rId16" imgW="4686300" imgH="6350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5689600"/>
                        <a:ext cx="7029450" cy="672254"/>
                      </a:xfrm>
                      <a:prstGeom prst="rect">
                        <a:avLst/>
                      </a:prstGeom>
                      <a:noFill/>
                      <a:ln w="76200" cap="rnd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prstDash val="sysDot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46"/>
          <p:cNvGraphicFramePr>
            <a:graphicFrameLocks noChangeAspect="1"/>
          </p:cNvGraphicFramePr>
          <p:nvPr/>
        </p:nvGraphicFramePr>
        <p:xfrm>
          <a:off x="4572000" y="6521028"/>
          <a:ext cx="2450307" cy="79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9" name="Equation" r:id="rId18" imgW="1638300" imgH="749300" progId="Equation.DSMT4">
                  <p:embed/>
                </p:oleObj>
              </mc:Choice>
              <mc:Fallback>
                <p:oleObj name="Equation" r:id="rId18" imgW="1638300" imgH="7493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521028"/>
                        <a:ext cx="2450307" cy="794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62" name="Group 47"/>
          <p:cNvGrpSpPr>
            <a:grpSpLocks/>
          </p:cNvGrpSpPr>
          <p:nvPr/>
        </p:nvGrpSpPr>
        <p:grpSpPr bwMode="auto">
          <a:xfrm>
            <a:off x="11087098" y="2763520"/>
            <a:ext cx="1385888" cy="1056640"/>
            <a:chOff x="5040" y="1920"/>
            <a:chExt cx="582" cy="624"/>
          </a:xfrm>
        </p:grpSpPr>
        <p:grpSp>
          <p:nvGrpSpPr>
            <p:cNvPr id="10264" name="Group 48"/>
            <p:cNvGrpSpPr>
              <a:grpSpLocks/>
            </p:cNvGrpSpPr>
            <p:nvPr/>
          </p:nvGrpSpPr>
          <p:grpSpPr bwMode="auto">
            <a:xfrm>
              <a:off x="5040" y="2016"/>
              <a:ext cx="582" cy="528"/>
              <a:chOff x="5040" y="3456"/>
              <a:chExt cx="582" cy="528"/>
            </a:xfrm>
          </p:grpSpPr>
          <p:sp>
            <p:nvSpPr>
              <p:cNvPr id="10266" name="Line 49"/>
              <p:cNvSpPr>
                <a:spLocks noChangeShapeType="1"/>
              </p:cNvSpPr>
              <p:nvPr/>
            </p:nvSpPr>
            <p:spPr bwMode="auto">
              <a:xfrm>
                <a:off x="5046" y="39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67" name="Line 50"/>
              <p:cNvSpPr>
                <a:spLocks noChangeShapeType="1"/>
              </p:cNvSpPr>
              <p:nvPr/>
            </p:nvSpPr>
            <p:spPr bwMode="auto">
              <a:xfrm>
                <a:off x="5046" y="364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68" name="Line 51"/>
              <p:cNvSpPr>
                <a:spLocks noChangeShapeType="1"/>
              </p:cNvSpPr>
              <p:nvPr/>
            </p:nvSpPr>
            <p:spPr bwMode="auto">
              <a:xfrm>
                <a:off x="5142" y="36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69" name="Line 52"/>
              <p:cNvSpPr>
                <a:spLocks noChangeShapeType="1"/>
              </p:cNvSpPr>
              <p:nvPr/>
            </p:nvSpPr>
            <p:spPr bwMode="auto">
              <a:xfrm flipV="1">
                <a:off x="5142" y="38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0" name="Text Box 53"/>
              <p:cNvSpPr txBox="1">
                <a:spLocks noChangeArrowheads="1"/>
              </p:cNvSpPr>
              <p:nvPr/>
            </p:nvSpPr>
            <p:spPr bwMode="auto">
              <a:xfrm>
                <a:off x="5040" y="3648"/>
                <a:ext cx="185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2400" i="1">
                    <a:latin typeface="Symbol" pitchFamily="18" charset="2"/>
                  </a:rPr>
                  <a:t>d</a:t>
                </a:r>
                <a:r>
                  <a:rPr lang="en-US" sz="2400" i="1" baseline="-250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0271" name="Rectangle 54"/>
              <p:cNvSpPr>
                <a:spLocks noChangeArrowheads="1"/>
              </p:cNvSpPr>
              <p:nvPr/>
            </p:nvSpPr>
            <p:spPr bwMode="auto">
              <a:xfrm>
                <a:off x="5046" y="3936"/>
                <a:ext cx="57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2" name="Freeform 55"/>
              <p:cNvSpPr>
                <a:spLocks/>
              </p:cNvSpPr>
              <p:nvPr/>
            </p:nvSpPr>
            <p:spPr bwMode="auto">
              <a:xfrm>
                <a:off x="5190" y="3648"/>
                <a:ext cx="400" cy="288"/>
              </a:xfrm>
              <a:custGeom>
                <a:avLst/>
                <a:gdLst>
                  <a:gd name="T0" fmla="*/ 0 w 400"/>
                  <a:gd name="T1" fmla="*/ 288 h 288"/>
                  <a:gd name="T2" fmla="*/ 336 w 400"/>
                  <a:gd name="T3" fmla="*/ 240 h 288"/>
                  <a:gd name="T4" fmla="*/ 384 w 400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400"/>
                  <a:gd name="T10" fmla="*/ 0 h 288"/>
                  <a:gd name="T11" fmla="*/ 400 w 400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0" h="288">
                    <a:moveTo>
                      <a:pt x="0" y="288"/>
                    </a:moveTo>
                    <a:cubicBezTo>
                      <a:pt x="136" y="288"/>
                      <a:pt x="272" y="288"/>
                      <a:pt x="336" y="240"/>
                    </a:cubicBezTo>
                    <a:cubicBezTo>
                      <a:pt x="400" y="192"/>
                      <a:pt x="392" y="96"/>
                      <a:pt x="38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3" name="Line 56"/>
              <p:cNvSpPr>
                <a:spLocks noChangeShapeType="1"/>
              </p:cNvSpPr>
              <p:nvPr/>
            </p:nvSpPr>
            <p:spPr bwMode="auto">
              <a:xfrm>
                <a:off x="5382" y="3696"/>
                <a:ext cx="1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4" name="Line 57"/>
              <p:cNvSpPr>
                <a:spLocks noChangeShapeType="1"/>
              </p:cNvSpPr>
              <p:nvPr/>
            </p:nvSpPr>
            <p:spPr bwMode="auto">
              <a:xfrm>
                <a:off x="5388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5" name="Line 58"/>
              <p:cNvSpPr>
                <a:spLocks noChangeShapeType="1"/>
              </p:cNvSpPr>
              <p:nvPr/>
            </p:nvSpPr>
            <p:spPr bwMode="auto">
              <a:xfrm>
                <a:off x="5388" y="374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6" name="Line 59"/>
              <p:cNvSpPr>
                <a:spLocks noChangeShapeType="1"/>
              </p:cNvSpPr>
              <p:nvPr/>
            </p:nvSpPr>
            <p:spPr bwMode="auto">
              <a:xfrm>
                <a:off x="5388" y="3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7" name="Line 60"/>
              <p:cNvSpPr>
                <a:spLocks noChangeShapeType="1"/>
              </p:cNvSpPr>
              <p:nvPr/>
            </p:nvSpPr>
            <p:spPr bwMode="auto">
              <a:xfrm>
                <a:off x="5382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8" name="Line 61"/>
              <p:cNvSpPr>
                <a:spLocks noChangeShapeType="1"/>
              </p:cNvSpPr>
              <p:nvPr/>
            </p:nvSpPr>
            <p:spPr bwMode="auto">
              <a:xfrm>
                <a:off x="5382" y="388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279" name="Line 62"/>
              <p:cNvSpPr>
                <a:spLocks noChangeShapeType="1"/>
              </p:cNvSpPr>
              <p:nvPr/>
            </p:nvSpPr>
            <p:spPr bwMode="auto">
              <a:xfrm>
                <a:off x="5382" y="345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265" name="Text Box 63"/>
            <p:cNvSpPr txBox="1">
              <a:spLocks noChangeArrowheads="1"/>
            </p:cNvSpPr>
            <p:nvPr/>
          </p:nvSpPr>
          <p:spPr bwMode="auto">
            <a:xfrm>
              <a:off x="5358" y="1920"/>
              <a:ext cx="23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Times New Roman" pitchFamily="18" charset="0"/>
                </a:rPr>
                <a:t>u</a:t>
              </a:r>
              <a:r>
                <a:rPr lang="en-US" sz="3200" i="1" baseline="-25000"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10263" name="Text Box 64"/>
          <p:cNvSpPr txBox="1">
            <a:spLocks noChangeArrowheads="1"/>
          </p:cNvSpPr>
          <p:nvPr/>
        </p:nvSpPr>
        <p:spPr bwMode="auto">
          <a:xfrm>
            <a:off x="12434888" y="3584788"/>
            <a:ext cx="1000908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/>
              <a:t>z</a:t>
            </a:r>
            <a:r>
              <a:rPr lang="en-US" sz="2600"/>
              <a:t>=</a:t>
            </a:r>
            <a:r>
              <a:rPr lang="en-US" sz="2600">
                <a:latin typeface="Symbol" pitchFamily="18" charset="2"/>
              </a:rPr>
              <a:t>-</a:t>
            </a:r>
            <a:r>
              <a:rPr lang="en-US" sz="2600" i="1"/>
              <a:t>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290879F-F5A7-415E-9118-89BAF79F630B}" type="slidenum">
              <a:rPr lang="en-US" sz="1800">
                <a:latin typeface="Times New Roman" pitchFamily="18" charset="0"/>
              </a:rPr>
              <a:pPr eaLnBrk="1" hangingPunct="1"/>
              <a:t>12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1689557" cy="641774"/>
          </a:xfrm>
          <a:noFill/>
        </p:spPr>
        <p:txBody>
          <a:bodyPr/>
          <a:lstStyle/>
          <a:p>
            <a:pPr eaLnBrk="1" hangingPunct="1"/>
            <a:r>
              <a:rPr lang="en-US" sz="3400" dirty="0"/>
              <a:t>Bottom drag</a:t>
            </a:r>
            <a:endParaRPr lang="en-US" dirty="0" smtClean="0"/>
          </a:p>
        </p:txBody>
      </p:sp>
      <p:sp>
        <p:nvSpPr>
          <p:cNvPr id="11268" name="Text Box 39"/>
          <p:cNvSpPr txBox="1">
            <a:spLocks noChangeArrowheads="1"/>
          </p:cNvSpPr>
          <p:nvPr/>
        </p:nvSpPr>
        <p:spPr bwMode="auto">
          <a:xfrm>
            <a:off x="342900" y="4470400"/>
            <a:ext cx="12801600" cy="181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3200" dirty="0"/>
          </a:p>
          <a:p>
            <a:pPr eaLnBrk="1" hangingPunct="1">
              <a:buFontTx/>
              <a:buChar char="•"/>
            </a:pPr>
            <a:r>
              <a:rPr lang="en-US" sz="2600" dirty="0"/>
              <a:t> Use of </a:t>
            </a:r>
            <a:r>
              <a:rPr lang="en-US" sz="2600" i="1" dirty="0"/>
              <a:t>z</a:t>
            </a:r>
            <a:r>
              <a:rPr lang="en-US" sz="2600" baseline="-25000" dirty="0"/>
              <a:t>0</a:t>
            </a:r>
            <a:r>
              <a:rPr lang="en-US" sz="2600" dirty="0"/>
              <a:t> seems most natural option, but tends to over-estimate </a:t>
            </a:r>
            <a:r>
              <a:rPr lang="en-US" sz="2600" i="1" dirty="0"/>
              <a:t>C</a:t>
            </a:r>
            <a:r>
              <a:rPr lang="en-US" sz="2600" i="1" baseline="-25000" dirty="0"/>
              <a:t>D</a:t>
            </a:r>
            <a:r>
              <a:rPr lang="en-US" sz="2600" dirty="0"/>
              <a:t> in shallow area</a:t>
            </a:r>
          </a:p>
          <a:p>
            <a:pPr eaLnBrk="1" hangingPunct="1">
              <a:buFontTx/>
              <a:buChar char="•"/>
            </a:pPr>
            <a:r>
              <a:rPr lang="en-US" sz="2600" dirty="0"/>
              <a:t> Strictly speaking </a:t>
            </a:r>
            <a:r>
              <a:rPr lang="en-US" sz="2600" i="1" dirty="0"/>
              <a:t>C</a:t>
            </a:r>
            <a:r>
              <a:rPr lang="en-US" sz="2600" i="1" baseline="-25000" dirty="0"/>
              <a:t>D</a:t>
            </a:r>
            <a:r>
              <a:rPr lang="en-US" sz="2600" dirty="0"/>
              <a:t> should vary with bottom layer thickness (i.e. vertical grid)</a:t>
            </a:r>
          </a:p>
          <a:p>
            <a:pPr eaLnBrk="1" hangingPunct="1">
              <a:buFontTx/>
              <a:buChar char="•"/>
            </a:pPr>
            <a:r>
              <a:rPr lang="en-US" sz="2600" dirty="0"/>
              <a:t> Different from 2D, 3D results of elevation depend on vertical grid (with constant </a:t>
            </a:r>
            <a:r>
              <a:rPr lang="en-US" sz="2600" i="1" dirty="0"/>
              <a:t>C</a:t>
            </a:r>
            <a:r>
              <a:rPr lang="en-US" sz="2600" i="1" baseline="-25000" dirty="0"/>
              <a:t>D</a:t>
            </a:r>
            <a:r>
              <a:rPr lang="en-US" sz="2600" dirty="0"/>
              <a:t>)</a:t>
            </a:r>
          </a:p>
        </p:txBody>
      </p:sp>
      <p:pic>
        <p:nvPicPr>
          <p:cNvPr id="11269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50240"/>
            <a:ext cx="7086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1"/>
          <p:cNvSpPr txBox="1">
            <a:spLocks noChangeArrowheads="1"/>
          </p:cNvSpPr>
          <p:nvPr/>
        </p:nvSpPr>
        <p:spPr bwMode="auto">
          <a:xfrm>
            <a:off x="7862887" y="4422987"/>
            <a:ext cx="864652" cy="36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meters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8A9B32D-9E1D-41F0-9183-3F7371D06609}" type="slidenum">
              <a:rPr lang="en-US" sz="1800">
                <a:latin typeface="Times New Roman" pitchFamily="18" charset="0"/>
              </a:rPr>
              <a:pPr eaLnBrk="1" hangingPunct="1"/>
              <a:t>13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-81280"/>
            <a:ext cx="9601200" cy="641774"/>
          </a:xfrm>
          <a:noFill/>
        </p:spPr>
        <p:txBody>
          <a:bodyPr/>
          <a:lstStyle/>
          <a:p>
            <a:pPr eaLnBrk="1" hangingPunct="1"/>
            <a:r>
              <a:rPr lang="en-US" sz="3400" dirty="0"/>
              <a:t>Transport </a:t>
            </a:r>
            <a:r>
              <a:rPr lang="en-US" sz="3400" dirty="0" smtClean="0"/>
              <a:t>equation: source terms</a:t>
            </a:r>
            <a:endParaRPr lang="en-US" dirty="0" smtClean="0"/>
          </a:p>
        </p:txBody>
      </p:sp>
      <p:graphicFrame>
        <p:nvGraphicFramePr>
          <p:cNvPr id="13316" name="Object 22"/>
          <p:cNvGraphicFramePr>
            <a:graphicFrameLocks noGrp="1" noChangeAspect="1"/>
          </p:cNvGraphicFramePr>
          <p:nvPr>
            <p:ph sz="half" idx="1"/>
          </p:nvPr>
        </p:nvGraphicFramePr>
        <p:xfrm>
          <a:off x="1943100" y="1137921"/>
          <a:ext cx="4381500" cy="59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2" name="Equation" r:id="rId4" imgW="2921000" imgH="800100" progId="Equation.DSMT4">
                  <p:embed/>
                </p:oleObj>
              </mc:Choice>
              <mc:Fallback>
                <p:oleObj name="Equation" r:id="rId4" imgW="2921000" imgH="800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137921"/>
                        <a:ext cx="4381500" cy="599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20"/>
          <p:cNvSpPr txBox="1">
            <a:spLocks noChangeArrowheads="1"/>
          </p:cNvSpPr>
          <p:nvPr/>
        </p:nvSpPr>
        <p:spPr bwMode="auto">
          <a:xfrm>
            <a:off x="1462088" y="523241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3200"/>
          </a:p>
        </p:txBody>
      </p:sp>
      <p:sp>
        <p:nvSpPr>
          <p:cNvPr id="13318" name="Text Box 21"/>
          <p:cNvSpPr txBox="1">
            <a:spLocks noChangeArrowheads="1"/>
          </p:cNvSpPr>
          <p:nvPr/>
        </p:nvSpPr>
        <p:spPr bwMode="auto">
          <a:xfrm>
            <a:off x="1119188" y="657014"/>
            <a:ext cx="5532405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/>
              <a:t>Precipitation and evaporation model</a:t>
            </a:r>
          </a:p>
        </p:txBody>
      </p:sp>
      <p:sp>
        <p:nvSpPr>
          <p:cNvPr id="13319" name="Text Box 24"/>
          <p:cNvSpPr txBox="1">
            <a:spLocks noChangeArrowheads="1"/>
          </p:cNvSpPr>
          <p:nvPr/>
        </p:nvSpPr>
        <p:spPr bwMode="auto">
          <a:xfrm>
            <a:off x="228600" y="1788161"/>
            <a:ext cx="10445929" cy="101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 dirty="0"/>
              <a:t>E</a:t>
            </a:r>
            <a:r>
              <a:rPr lang="en-US" sz="2600" dirty="0"/>
              <a:t>: evaporation rate (kg/m</a:t>
            </a:r>
            <a:r>
              <a:rPr lang="en-US" sz="2600" baseline="30000" dirty="0"/>
              <a:t>2</a:t>
            </a:r>
            <a:r>
              <a:rPr lang="en-US" sz="2600" dirty="0"/>
              <a:t>/s) (calculated from heat exchange model)</a:t>
            </a:r>
          </a:p>
          <a:p>
            <a:pPr eaLnBrk="1" hangingPunct="1"/>
            <a:r>
              <a:rPr lang="en-US" sz="2600" i="1" dirty="0"/>
              <a:t>P</a:t>
            </a:r>
            <a:r>
              <a:rPr lang="en-US" sz="2600" dirty="0"/>
              <a:t>: Precipitation rate (kg/m2/s) (measured)</a:t>
            </a:r>
            <a:r>
              <a:rPr lang="en-US" sz="3200" dirty="0"/>
              <a:t> </a:t>
            </a:r>
          </a:p>
        </p:txBody>
      </p:sp>
      <p:sp>
        <p:nvSpPr>
          <p:cNvPr id="13320" name="Text Box 25"/>
          <p:cNvSpPr txBox="1">
            <a:spLocks noChangeArrowheads="1"/>
          </p:cNvSpPr>
          <p:nvPr/>
        </p:nvSpPr>
        <p:spPr bwMode="auto">
          <a:xfrm>
            <a:off x="1371601" y="3007361"/>
            <a:ext cx="3431317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/>
              <a:t>Heat exchange model</a:t>
            </a:r>
          </a:p>
        </p:txBody>
      </p:sp>
      <p:graphicFrame>
        <p:nvGraphicFramePr>
          <p:cNvPr id="13321" name="Object 26"/>
          <p:cNvGraphicFramePr>
            <a:graphicFrameLocks noChangeAspect="1"/>
          </p:cNvGraphicFramePr>
          <p:nvPr/>
        </p:nvGraphicFramePr>
        <p:xfrm>
          <a:off x="2514600" y="3413760"/>
          <a:ext cx="2659857" cy="64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3" name="Equation" r:id="rId6" imgW="2501900" imgH="850900" progId="Equation.DSMT4">
                  <p:embed/>
                </p:oleObj>
              </mc:Choice>
              <mc:Fallback>
                <p:oleObj name="Equation" r:id="rId6" imgW="2501900" imgH="8509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13760"/>
                        <a:ext cx="2659857" cy="643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2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3800499"/>
            <a:ext cx="4229100" cy="30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3" name="Object 30"/>
          <p:cNvGraphicFramePr>
            <a:graphicFrameLocks noChangeAspect="1"/>
          </p:cNvGraphicFramePr>
          <p:nvPr/>
        </p:nvGraphicFramePr>
        <p:xfrm>
          <a:off x="7412832" y="3576320"/>
          <a:ext cx="3295650" cy="3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4" name="Equation" r:id="rId9" imgW="3098800" imgH="406400" progId="Equation.DSMT4">
                  <p:embed/>
                </p:oleObj>
              </mc:Choice>
              <mc:Fallback>
                <p:oleObj name="Equation" r:id="rId9" imgW="3098800" imgH="4064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832" y="3576320"/>
                        <a:ext cx="3295650" cy="3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31"/>
          <p:cNvSpPr>
            <a:spLocks noChangeArrowheads="1"/>
          </p:cNvSpPr>
          <p:nvPr/>
        </p:nvSpPr>
        <p:spPr bwMode="auto">
          <a:xfrm>
            <a:off x="685800" y="4958081"/>
            <a:ext cx="8572500" cy="238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i="1" dirty="0"/>
              <a:t>IR’s </a:t>
            </a:r>
            <a:r>
              <a:rPr lang="en-US" dirty="0"/>
              <a:t>are down/upwelling infrared (LW) radiation at surface</a:t>
            </a:r>
          </a:p>
          <a:p>
            <a:r>
              <a:rPr lang="en-US" i="1" dirty="0"/>
              <a:t>S </a:t>
            </a:r>
            <a:r>
              <a:rPr lang="en-US" dirty="0"/>
              <a:t>is the turbulent flux of sensible heat (upwelling)</a:t>
            </a:r>
          </a:p>
          <a:p>
            <a:r>
              <a:rPr lang="en-US" i="1" dirty="0"/>
              <a:t>E </a:t>
            </a:r>
            <a:r>
              <a:rPr lang="en-US" dirty="0"/>
              <a:t>is the turbulent flux of latent heat (upwelling)</a:t>
            </a:r>
          </a:p>
          <a:p>
            <a:r>
              <a:rPr lang="en-US" i="1" dirty="0"/>
              <a:t>SW </a:t>
            </a:r>
            <a:r>
              <a:rPr lang="en-US" dirty="0"/>
              <a:t>is net downward solar </a:t>
            </a:r>
            <a:r>
              <a:rPr lang="en-US" dirty="0" smtClean="0"/>
              <a:t>radiation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solar radiation is penetrative (body force) with attenuation (which depends upon turbidity) acts as a heat source within the water.</a:t>
            </a:r>
          </a:p>
        </p:txBody>
      </p:sp>
      <p:graphicFrame>
        <p:nvGraphicFramePr>
          <p:cNvPr id="13325" name="Object 35"/>
          <p:cNvGraphicFramePr>
            <a:graphicFrameLocks noChangeAspect="1"/>
          </p:cNvGraphicFramePr>
          <p:nvPr/>
        </p:nvGraphicFramePr>
        <p:xfrm>
          <a:off x="2614613" y="4067387"/>
          <a:ext cx="1997870" cy="63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5" name="Equation" r:id="rId11" imgW="1879600" imgH="838200" progId="Equation.DSMT4">
                  <p:embed/>
                </p:oleObj>
              </mc:Choice>
              <mc:Fallback>
                <p:oleObj name="Equation" r:id="rId11" imgW="1879600" imgH="838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4067387"/>
                        <a:ext cx="1997870" cy="635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AD91D2-0A57-4183-A7CD-C34ABC1DD77E}" type="slidenum">
              <a:rPr lang="en-US" sz="1800">
                <a:latin typeface="Times New Roman" pitchFamily="18" charset="0"/>
              </a:rPr>
              <a:pPr eaLnBrk="1" hangingPunct="1"/>
              <a:t>14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0"/>
            <a:ext cx="11689557" cy="641774"/>
          </a:xfrm>
          <a:noFill/>
        </p:spPr>
        <p:txBody>
          <a:bodyPr/>
          <a:lstStyle/>
          <a:p>
            <a:pPr eaLnBrk="1" hangingPunct="1"/>
            <a:r>
              <a:rPr lang="en-US" sz="3400"/>
              <a:t>Air-water exchange</a:t>
            </a:r>
            <a:endParaRPr lang="en-US" smtClean="0"/>
          </a:p>
        </p:txBody>
      </p:sp>
      <p:sp>
        <p:nvSpPr>
          <p:cNvPr id="14340" name="Rectangle 13"/>
          <p:cNvSpPr>
            <a:spLocks noChangeArrowheads="1"/>
          </p:cNvSpPr>
          <p:nvPr/>
        </p:nvSpPr>
        <p:spPr bwMode="auto">
          <a:xfrm>
            <a:off x="685800" y="1137921"/>
            <a:ext cx="12001500" cy="53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pPr marL="600852" indent="-600852">
              <a:buFontTx/>
              <a:buAutoNum type="arabicPeriod"/>
            </a:pPr>
            <a:r>
              <a:rPr lang="en-US" sz="2600" i="1" dirty="0"/>
              <a:t>free surface height: </a:t>
            </a:r>
            <a:r>
              <a:rPr lang="en-US" sz="2600" dirty="0"/>
              <a:t>variations in atmospheric pressure over the domain have a direct impact upon free surface height; set up due to wind stresses</a:t>
            </a:r>
          </a:p>
          <a:p>
            <a:pPr marL="600852" indent="-600852">
              <a:buFontTx/>
              <a:buAutoNum type="arabicPeriod"/>
            </a:pPr>
            <a:r>
              <a:rPr lang="en-US" sz="2600" i="1" dirty="0"/>
              <a:t>momentum: </a:t>
            </a:r>
            <a:r>
              <a:rPr lang="en-US" sz="2600" dirty="0"/>
              <a:t>near-surface winds apply wind-stress on surface (influences advection, location of density fronts)</a:t>
            </a:r>
          </a:p>
          <a:p>
            <a:pPr marL="600852" indent="-600852">
              <a:buFontTx/>
              <a:buAutoNum type="arabicPeriod"/>
            </a:pPr>
            <a:r>
              <a:rPr lang="en-US" sz="2600" i="1" dirty="0"/>
              <a:t>heat: </a:t>
            </a:r>
            <a:r>
              <a:rPr lang="en-US" sz="2600" dirty="0"/>
              <a:t>various components of heat </a:t>
            </a:r>
            <a:r>
              <a:rPr lang="en-US" sz="2600" dirty="0" smtClean="0"/>
              <a:t>fluxes </a:t>
            </a:r>
            <a:r>
              <a:rPr lang="en-US" sz="2600" dirty="0"/>
              <a:t>(dependent upon many variables) determine surface heat budget</a:t>
            </a:r>
          </a:p>
          <a:p>
            <a:pPr marL="1201704" lvl="1" indent="-600852">
              <a:buFontTx/>
              <a:buChar char="•"/>
            </a:pPr>
            <a:r>
              <a:rPr lang="en-US" sz="2600" dirty="0"/>
              <a:t>shortwave radiation (solar) - penetrative</a:t>
            </a:r>
          </a:p>
          <a:p>
            <a:pPr marL="1201704" lvl="1" indent="-600852">
              <a:buFontTx/>
              <a:buChar char="•"/>
            </a:pPr>
            <a:r>
              <a:rPr lang="en-US" sz="2600" dirty="0"/>
              <a:t>longwave radiation (infrared)</a:t>
            </a:r>
          </a:p>
          <a:p>
            <a:pPr marL="1201704" lvl="1" indent="-600852">
              <a:buFontTx/>
              <a:buChar char="•"/>
            </a:pPr>
            <a:r>
              <a:rPr lang="en-US" sz="2600" dirty="0"/>
              <a:t>sensible heat flux (direct transfer of heat)</a:t>
            </a:r>
          </a:p>
          <a:p>
            <a:pPr marL="1201704" lvl="1" indent="-600852">
              <a:buFontTx/>
              <a:buChar char="•"/>
            </a:pPr>
            <a:r>
              <a:rPr lang="en-US" sz="2600" dirty="0"/>
              <a:t>latent heat flux (heating/cooling associated with condensation/evaporation)</a:t>
            </a:r>
          </a:p>
          <a:p>
            <a:pPr marL="600852" indent="-600852">
              <a:buFontTx/>
              <a:buAutoNum type="arabicPeriod"/>
            </a:pPr>
            <a:r>
              <a:rPr lang="en-US" sz="2600" i="1" dirty="0"/>
              <a:t>water: </a:t>
            </a:r>
            <a:r>
              <a:rPr lang="en-US" sz="2600" dirty="0"/>
              <a:t>evaporation, condensation, precipitation act as sources/sinks of fresh water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6485895"/>
            <a:ext cx="8016290" cy="490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400" dirty="0"/>
              <a:t>2-4 are accomplished </a:t>
            </a:r>
            <a:r>
              <a:rPr lang="en-US" sz="2400" dirty="0" smtClean="0"/>
              <a:t>thru </a:t>
            </a:r>
            <a:r>
              <a:rPr lang="en-US" sz="2400" dirty="0"/>
              <a:t>the heat/salt exchange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9265EC4-852A-40AB-A153-AC4118E391B8}" type="slidenum">
              <a:rPr lang="en-US" sz="1800">
                <a:latin typeface="Times New Roman" pitchFamily="18" charset="0"/>
              </a:rPr>
              <a:pPr eaLnBrk="1" hangingPunct="1"/>
              <a:t>15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800100" y="650241"/>
            <a:ext cx="12344400" cy="206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dirty="0" err="1"/>
              <a:t>Downwelling</a:t>
            </a:r>
            <a:r>
              <a:rPr lang="en-US" dirty="0"/>
              <a:t> </a:t>
            </a:r>
            <a:r>
              <a:rPr lang="en-US" i="1" dirty="0"/>
              <a:t>SW </a:t>
            </a:r>
            <a:r>
              <a:rPr lang="en-US" dirty="0"/>
              <a:t>at the surface is forecast in NWP models - a function of time of year, time of day, weather conditions, latitude, </a:t>
            </a:r>
            <a:r>
              <a:rPr lang="en-US" dirty="0" err="1" smtClean="0"/>
              <a:t>etc</a:t>
            </a:r>
            <a:r>
              <a:rPr lang="en-US" dirty="0" smtClean="0"/>
              <a:t> [</a:t>
            </a:r>
            <a:r>
              <a:rPr lang="en-US" dirty="0" err="1" smtClean="0"/>
              <a:t>sflux_rad</a:t>
            </a:r>
            <a:r>
              <a:rPr lang="en-US" dirty="0" smtClean="0"/>
              <a:t>*.</a:t>
            </a:r>
            <a:r>
              <a:rPr lang="en-US" dirty="0" err="1" smtClean="0"/>
              <a:t>nc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/>
              <a:t>Upwelling </a:t>
            </a:r>
            <a:r>
              <a:rPr lang="en-US" i="1" dirty="0"/>
              <a:t>SW </a:t>
            </a:r>
            <a:r>
              <a:rPr lang="en-US" dirty="0"/>
              <a:t>is a simple function of </a:t>
            </a:r>
            <a:r>
              <a:rPr lang="en-US" dirty="0" err="1"/>
              <a:t>downwelling</a:t>
            </a:r>
            <a:r>
              <a:rPr lang="en-US" dirty="0"/>
              <a:t> </a:t>
            </a:r>
            <a:r>
              <a:rPr lang="en-US" i="1" dirty="0"/>
              <a:t>SW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683" y="12490"/>
            <a:ext cx="9601200" cy="641774"/>
          </a:xfrm>
          <a:noFill/>
        </p:spPr>
        <p:txBody>
          <a:bodyPr/>
          <a:lstStyle/>
          <a:p>
            <a:pPr eaLnBrk="1" hangingPunct="1"/>
            <a:r>
              <a:rPr lang="en-US" sz="3400" dirty="0"/>
              <a:t>Solar radiation</a:t>
            </a:r>
            <a:endParaRPr lang="en-US" dirty="0" smtClean="0"/>
          </a:p>
        </p:txBody>
      </p:sp>
      <p:graphicFrame>
        <p:nvGraphicFramePr>
          <p:cNvPr id="15365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7810215"/>
              </p:ext>
            </p:extLst>
          </p:nvPr>
        </p:nvGraphicFramePr>
        <p:xfrm>
          <a:off x="4114799" y="1625600"/>
          <a:ext cx="5342021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1" name="Equation" r:id="rId4" imgW="1879600" imgH="342900" progId="Equation.DSMT4">
                  <p:embed/>
                </p:oleObj>
              </mc:Choice>
              <mc:Fallback>
                <p:oleObj name="Equation" r:id="rId4" imgW="1879600" imgH="342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799" y="1625600"/>
                        <a:ext cx="5342021" cy="48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914400" y="2113280"/>
            <a:ext cx="1143000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i="1">
                <a:latin typeface="Symbol" pitchFamily="18" charset="2"/>
              </a:rPr>
              <a:t>a</a:t>
            </a:r>
            <a:r>
              <a:rPr lang="en-US" i="1"/>
              <a:t> </a:t>
            </a:r>
            <a:r>
              <a:rPr lang="en-US"/>
              <a:t>is the albedo - typically depends on solar zenith angle and sea state</a:t>
            </a: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914400" y="2600961"/>
            <a:ext cx="12344400" cy="76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dirty="0"/>
              <a:t>Attenuation of </a:t>
            </a:r>
            <a:r>
              <a:rPr lang="en-US" i="1" dirty="0"/>
              <a:t>SW </a:t>
            </a:r>
            <a:r>
              <a:rPr lang="en-US" dirty="0"/>
              <a:t>radiation in the water column is a function of turbidity and depth </a:t>
            </a:r>
            <a:r>
              <a:rPr lang="en-US" i="1" dirty="0"/>
              <a:t>D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dirty="0" err="1"/>
              <a:t>Jerlov</a:t>
            </a:r>
            <a:r>
              <a:rPr lang="en-US" dirty="0"/>
              <a:t>, 1968, 1976; Paulson and </a:t>
            </a:r>
            <a:r>
              <a:rPr lang="en-US" dirty="0" err="1"/>
              <a:t>Clayson</a:t>
            </a:r>
            <a:r>
              <a:rPr lang="en-US" dirty="0"/>
              <a:t>, 1977):</a:t>
            </a:r>
          </a:p>
        </p:txBody>
      </p:sp>
      <p:graphicFrame>
        <p:nvGraphicFramePr>
          <p:cNvPr id="15368" name="Object 13"/>
          <p:cNvGraphicFramePr>
            <a:graphicFrameLocks noChangeAspect="1"/>
          </p:cNvGraphicFramePr>
          <p:nvPr/>
        </p:nvGraphicFramePr>
        <p:xfrm>
          <a:off x="1600200" y="3251200"/>
          <a:ext cx="9953625" cy="611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2" name="Equation" r:id="rId6" imgW="5600700" imgH="482600" progId="Equation.DSMT4">
                  <p:embed/>
                </p:oleObj>
              </mc:Choice>
              <mc:Fallback>
                <p:oleObj name="Equation" r:id="rId6" imgW="5600700" imgH="482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51200"/>
                        <a:ext cx="9953625" cy="611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14"/>
          <p:cNvSpPr txBox="1">
            <a:spLocks noChangeArrowheads="1"/>
          </p:cNvSpPr>
          <p:nvPr/>
        </p:nvSpPr>
        <p:spPr bwMode="auto">
          <a:xfrm>
            <a:off x="1143000" y="3803227"/>
            <a:ext cx="9394744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/>
              <a:t>R</a:t>
            </a:r>
            <a:r>
              <a:rPr lang="en-US" sz="2600"/>
              <a:t>, </a:t>
            </a:r>
            <a:r>
              <a:rPr lang="en-US" sz="2600" i="1"/>
              <a:t>d</a:t>
            </a:r>
            <a:r>
              <a:rPr lang="en-US" sz="2600" baseline="-25000"/>
              <a:t>1</a:t>
            </a:r>
            <a:r>
              <a:rPr lang="en-US" sz="2600"/>
              <a:t> and </a:t>
            </a:r>
            <a:r>
              <a:rPr lang="en-US" sz="2600" i="1"/>
              <a:t>d</a:t>
            </a:r>
            <a:r>
              <a:rPr lang="en-US" sz="2600" baseline="-25000"/>
              <a:t>2 </a:t>
            </a:r>
            <a:r>
              <a:rPr lang="en-US" sz="2600"/>
              <a:t>depend on water type; </a:t>
            </a:r>
            <a:r>
              <a:rPr lang="en-US" sz="2600" i="1"/>
              <a:t>D</a:t>
            </a:r>
            <a:r>
              <a:rPr lang="en-US" sz="2600"/>
              <a:t> is the distance from F.S.</a:t>
            </a:r>
            <a:endParaRPr lang="en-US" sz="2600" baseline="-25000"/>
          </a:p>
        </p:txBody>
      </p:sp>
      <p:graphicFrame>
        <p:nvGraphicFramePr>
          <p:cNvPr id="526433" name="Group 97"/>
          <p:cNvGraphicFramePr>
            <a:graphicFrameLocks noGrp="1"/>
          </p:cNvGraphicFramePr>
          <p:nvPr>
            <p:ph sz="half" idx="2"/>
          </p:nvPr>
        </p:nvGraphicFramePr>
        <p:xfrm>
          <a:off x="571500" y="4511041"/>
          <a:ext cx="7886700" cy="2279050"/>
        </p:xfrm>
        <a:graphic>
          <a:graphicData uri="http://schemas.openxmlformats.org/drawingml/2006/table">
            <a:tbl>
              <a:tblPr/>
              <a:tblGrid>
                <a:gridCol w="1971675"/>
                <a:gridCol w="1971675"/>
                <a:gridCol w="1971675"/>
                <a:gridCol w="1971675"/>
              </a:tblGrid>
              <a:tr h="26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</a:t>
                      </a:r>
                    </a:p>
                  </a:txBody>
                  <a:tcPr marL="137160" marR="137160" marT="48775" marB="487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(m)</a:t>
                      </a:r>
                      <a:endParaRPr kumimoji="0" lang="en-US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(m)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Jerlov I</a:t>
                      </a:r>
                    </a:p>
                  </a:txBody>
                  <a:tcPr marL="137160" marR="137160" marT="48775" marB="487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0.58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0.35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Jerlov IA</a:t>
                      </a:r>
                    </a:p>
                  </a:txBody>
                  <a:tcPr marL="137160" marR="137160" marT="48775" marB="487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0.62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0.60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Jerlov IB</a:t>
                      </a:r>
                    </a:p>
                  </a:txBody>
                  <a:tcPr marL="137160" marR="137160" marT="48775" marB="487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0.67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1.00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Jerlov II</a:t>
                      </a:r>
                    </a:p>
                  </a:txBody>
                  <a:tcPr marL="137160" marR="137160" marT="48775" marB="487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0.77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1.50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Jerlov III</a:t>
                      </a:r>
                    </a:p>
                  </a:txBody>
                  <a:tcPr marL="137160" marR="137160" marT="48775" marB="487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0.78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1.40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7.9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Paulson and Simpson</a:t>
                      </a:r>
                    </a:p>
                  </a:txBody>
                  <a:tcPr marL="137160" marR="137160" marT="48775" marB="487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0.62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1.50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Estuary</a:t>
                      </a:r>
                    </a:p>
                  </a:txBody>
                  <a:tcPr marL="137160" marR="137160" marT="48775" marB="487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0.80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0.90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2.1</a:t>
                      </a:r>
                    </a:p>
                  </a:txBody>
                  <a:tcPr marL="137160" marR="137160" marT="48775" marB="48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7" name="Text Box 90"/>
          <p:cNvSpPr txBox="1">
            <a:spLocks noChangeArrowheads="1"/>
          </p:cNvSpPr>
          <p:nvPr/>
        </p:nvSpPr>
        <p:spPr bwMode="auto">
          <a:xfrm>
            <a:off x="11177588" y="7078133"/>
            <a:ext cx="57931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i="1"/>
              <a:t>SW</a:t>
            </a:r>
          </a:p>
        </p:txBody>
      </p:sp>
      <p:sp>
        <p:nvSpPr>
          <p:cNvPr id="15418" name="Text Box 91"/>
          <p:cNvSpPr txBox="1">
            <a:spLocks noChangeArrowheads="1"/>
          </p:cNvSpPr>
          <p:nvPr/>
        </p:nvSpPr>
        <p:spPr bwMode="auto">
          <a:xfrm rot="16200000">
            <a:off x="8254154" y="5108091"/>
            <a:ext cx="1093893" cy="67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Depth (m)</a:t>
            </a:r>
          </a:p>
        </p:txBody>
      </p:sp>
      <p:pic>
        <p:nvPicPr>
          <p:cNvPr id="15419" name="Picture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38" y="4307840"/>
            <a:ext cx="456485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0" name="Text Box 93"/>
          <p:cNvSpPr txBox="1">
            <a:spLocks noChangeArrowheads="1"/>
          </p:cNvSpPr>
          <p:nvPr/>
        </p:nvSpPr>
        <p:spPr bwMode="auto">
          <a:xfrm>
            <a:off x="9601201" y="5852160"/>
            <a:ext cx="358103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I</a:t>
            </a:r>
          </a:p>
        </p:txBody>
      </p:sp>
      <p:sp>
        <p:nvSpPr>
          <p:cNvPr id="15421" name="Text Box 94"/>
          <p:cNvSpPr txBox="1">
            <a:spLocks noChangeArrowheads="1"/>
          </p:cNvSpPr>
          <p:nvPr/>
        </p:nvSpPr>
        <p:spPr bwMode="auto">
          <a:xfrm>
            <a:off x="9344025" y="5201920"/>
            <a:ext cx="473519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II</a:t>
            </a:r>
          </a:p>
        </p:txBody>
      </p:sp>
      <p:sp>
        <p:nvSpPr>
          <p:cNvPr id="15422" name="Text Box 96"/>
          <p:cNvSpPr txBox="1">
            <a:spLocks noChangeArrowheads="1"/>
          </p:cNvSpPr>
          <p:nvPr/>
        </p:nvSpPr>
        <p:spPr bwMode="auto">
          <a:xfrm>
            <a:off x="9172576" y="4653280"/>
            <a:ext cx="588936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III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71500" y="6096000"/>
            <a:ext cx="7658100" cy="625064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096000"/>
            <a:ext cx="502374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‘6’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466396"/>
            <a:ext cx="502374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‘7’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DE7D86E-868C-446A-A3D3-ACC68D1C1A6D}" type="slidenum">
              <a:rPr lang="en-US" sz="1800">
                <a:latin typeface="Times New Roman" pitchFamily="18" charset="0"/>
              </a:rPr>
              <a:pPr eaLnBrk="1" hangingPunct="1"/>
              <a:t>16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400"/>
              <a:t>Infrared radiation</a:t>
            </a:r>
            <a:endParaRPr lang="en-US" smtClean="0"/>
          </a:p>
        </p:txBody>
      </p:sp>
      <p:sp>
        <p:nvSpPr>
          <p:cNvPr id="16388" name="Rectangle 64"/>
          <p:cNvSpPr>
            <a:spLocks noChangeArrowheads="1"/>
          </p:cNvSpPr>
          <p:nvPr/>
        </p:nvSpPr>
        <p:spPr bwMode="auto">
          <a:xfrm>
            <a:off x="457200" y="1039707"/>
            <a:ext cx="12915900" cy="212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pPr>
              <a:buFontTx/>
              <a:buChar char="•"/>
            </a:pPr>
            <a:r>
              <a:rPr lang="en-US" sz="2600" dirty="0"/>
              <a:t> </a:t>
            </a:r>
            <a:r>
              <a:rPr lang="en-US" sz="2600" dirty="0" err="1"/>
              <a:t>Downwelling</a:t>
            </a:r>
            <a:r>
              <a:rPr lang="en-US" sz="2600" dirty="0"/>
              <a:t> </a:t>
            </a:r>
            <a:r>
              <a:rPr lang="en-US" sz="2600" i="1" dirty="0"/>
              <a:t>IR </a:t>
            </a:r>
            <a:r>
              <a:rPr lang="en-US" sz="2600" dirty="0"/>
              <a:t>at the surface is forecast in NWP models - a function of air temperature, cloud cover, humidity, </a:t>
            </a:r>
            <a:r>
              <a:rPr lang="en-US" sz="2600" dirty="0" err="1"/>
              <a:t>etc</a:t>
            </a:r>
            <a:r>
              <a:rPr lang="en-US" sz="2600" dirty="0"/>
              <a:t> [</a:t>
            </a:r>
            <a:r>
              <a:rPr lang="en-US" sz="2600" dirty="0" err="1"/>
              <a:t>sflux_rad</a:t>
            </a:r>
            <a:r>
              <a:rPr lang="en-US" sz="2600" dirty="0"/>
              <a:t>*.</a:t>
            </a:r>
            <a:r>
              <a:rPr lang="en-US" sz="2600" dirty="0" err="1"/>
              <a:t>nc</a:t>
            </a:r>
            <a:r>
              <a:rPr lang="en-US" sz="2600" dirty="0"/>
              <a:t>]</a:t>
            </a:r>
          </a:p>
          <a:p>
            <a:pPr>
              <a:buFontTx/>
              <a:buChar char="•"/>
            </a:pPr>
            <a:r>
              <a:rPr lang="en-US" sz="2600" dirty="0"/>
              <a:t> Upwelling </a:t>
            </a:r>
            <a:r>
              <a:rPr lang="en-US" sz="2600" i="1" dirty="0"/>
              <a:t>IR </a:t>
            </a:r>
            <a:r>
              <a:rPr lang="en-US" sz="2600" dirty="0"/>
              <a:t>is can be approximated as either a broadband measurement solely within the </a:t>
            </a:r>
            <a:r>
              <a:rPr lang="en-US" sz="2600" i="1" dirty="0"/>
              <a:t>IR </a:t>
            </a:r>
            <a:r>
              <a:rPr lang="en-US" sz="2600" dirty="0"/>
              <a:t>wavelengths (i.e., 4-50 </a:t>
            </a:r>
            <a:r>
              <a:rPr lang="en-US" sz="2600" i="1" dirty="0" err="1"/>
              <a:t>μ</a:t>
            </a:r>
            <a:r>
              <a:rPr lang="en-US" sz="2600" dirty="0" err="1"/>
              <a:t>m</a:t>
            </a:r>
            <a:r>
              <a:rPr lang="en-US" sz="2600" dirty="0"/>
              <a:t>), or more commonly the blackbody </a:t>
            </a:r>
            <a:r>
              <a:rPr lang="en-US" sz="2600" dirty="0" err="1"/>
              <a:t>radiative</a:t>
            </a:r>
            <a:r>
              <a:rPr lang="en-US" sz="2600" dirty="0"/>
              <a:t> flux</a:t>
            </a:r>
          </a:p>
        </p:txBody>
      </p:sp>
      <p:sp>
        <p:nvSpPr>
          <p:cNvPr id="16389" name="Rectangle 65"/>
          <p:cNvSpPr>
            <a:spLocks noChangeArrowheads="1"/>
          </p:cNvSpPr>
          <p:nvPr/>
        </p:nvSpPr>
        <p:spPr bwMode="auto">
          <a:xfrm>
            <a:off x="1828800" y="3738881"/>
            <a:ext cx="9258300" cy="132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sz="2600" i="1" dirty="0">
                <a:latin typeface="Symbol" pitchFamily="18" charset="2"/>
              </a:rPr>
              <a:t>e</a:t>
            </a:r>
            <a:r>
              <a:rPr lang="en-US" sz="2600" i="1" dirty="0"/>
              <a:t> </a:t>
            </a:r>
            <a:r>
              <a:rPr lang="en-US" sz="2600" dirty="0"/>
              <a:t>is the emissivity, </a:t>
            </a:r>
            <a:r>
              <a:rPr lang="en-US" sz="2600" dirty="0">
                <a:cs typeface="Tahoma" pitchFamily="34" charset="0"/>
              </a:rPr>
              <a:t>~</a:t>
            </a:r>
            <a:r>
              <a:rPr lang="en-US" sz="2600" dirty="0"/>
              <a:t>1</a:t>
            </a:r>
          </a:p>
          <a:p>
            <a:r>
              <a:rPr lang="en-US" sz="2600" i="1" dirty="0">
                <a:latin typeface="Symbol" pitchFamily="18" charset="2"/>
              </a:rPr>
              <a:t>s</a:t>
            </a:r>
            <a:r>
              <a:rPr lang="en-US" sz="2600" i="1" dirty="0"/>
              <a:t> </a:t>
            </a:r>
            <a:r>
              <a:rPr lang="en-US" sz="2600" dirty="0"/>
              <a:t>is the Stefan-Boltzmann constant</a:t>
            </a:r>
          </a:p>
          <a:p>
            <a:r>
              <a:rPr lang="en-US" sz="2600" i="1" dirty="0" err="1"/>
              <a:t>T</a:t>
            </a:r>
            <a:r>
              <a:rPr lang="en-US" sz="2600" i="1" baseline="-25000" dirty="0" err="1"/>
              <a:t>sfc</a:t>
            </a:r>
            <a:r>
              <a:rPr lang="en-US" sz="2600" i="1" dirty="0"/>
              <a:t> </a:t>
            </a:r>
            <a:r>
              <a:rPr lang="en-US" sz="2600" dirty="0"/>
              <a:t>is the surface temperature</a:t>
            </a:r>
          </a:p>
        </p:txBody>
      </p:sp>
      <p:graphicFrame>
        <p:nvGraphicFramePr>
          <p:cNvPr id="16390" name="Object 6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1827526"/>
              </p:ext>
            </p:extLst>
          </p:nvPr>
        </p:nvGraphicFramePr>
        <p:xfrm>
          <a:off x="4014788" y="2926080"/>
          <a:ext cx="4295274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4" imgW="1511300" imgH="457200" progId="Equation.DSMT4">
                  <p:embed/>
                </p:oleObj>
              </mc:Choice>
              <mc:Fallback>
                <p:oleObj name="Equation" r:id="rId4" imgW="1511300" imgH="45720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2926080"/>
                        <a:ext cx="4295274" cy="65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70C607B-9353-464E-B1D2-DE9590EE2431}" type="slidenum">
              <a:rPr lang="en-US" sz="1800">
                <a:latin typeface="Times New Roman" pitchFamily="18" charset="0"/>
              </a:rPr>
              <a:pPr eaLnBrk="1" hangingPunct="1"/>
              <a:t>17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/>
              <a:t>Turbulent Fluxes of Sensible and Latent Heat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28600" y="565036"/>
            <a:ext cx="13258800" cy="307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sz="2400" dirty="0"/>
              <a:t>In general, turbulent fluxes are a function of:</a:t>
            </a:r>
          </a:p>
          <a:p>
            <a:pPr lvl="1"/>
            <a:r>
              <a:rPr lang="en-US" sz="2400" i="1" dirty="0"/>
              <a:t>•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sfc</a:t>
            </a:r>
            <a:r>
              <a:rPr lang="en-US" sz="2400" dirty="0"/>
              <a:t>,,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air</a:t>
            </a:r>
            <a:endParaRPr lang="en-US" sz="2400" i="1" baseline="-25000" dirty="0"/>
          </a:p>
          <a:p>
            <a:pPr lvl="1"/>
            <a:r>
              <a:rPr lang="en-US" sz="2400" i="1" dirty="0"/>
              <a:t>• </a:t>
            </a:r>
            <a:r>
              <a:rPr lang="en-US" sz="2400" dirty="0"/>
              <a:t>near-surface wind speed</a:t>
            </a:r>
          </a:p>
          <a:p>
            <a:pPr lvl="1"/>
            <a:r>
              <a:rPr lang="en-US" sz="2400" i="1" dirty="0"/>
              <a:t>• </a:t>
            </a:r>
            <a:r>
              <a:rPr lang="en-US" sz="2400" dirty="0"/>
              <a:t>surface atmospheric pressure</a:t>
            </a:r>
          </a:p>
          <a:p>
            <a:pPr lvl="1"/>
            <a:r>
              <a:rPr lang="en-US" sz="2400" i="1" dirty="0"/>
              <a:t>• </a:t>
            </a:r>
            <a:r>
              <a:rPr lang="en-US" sz="2400" dirty="0"/>
              <a:t>near-surface humidity</a:t>
            </a:r>
          </a:p>
          <a:p>
            <a:r>
              <a:rPr lang="en-US" sz="2400" dirty="0"/>
              <a:t>Scales of motion responsible for these heat fluxes are </a:t>
            </a:r>
            <a:r>
              <a:rPr lang="en-US" sz="2400" i="1" dirty="0"/>
              <a:t>much </a:t>
            </a:r>
            <a:r>
              <a:rPr lang="en-US" sz="2400" dirty="0"/>
              <a:t>smaller than can</a:t>
            </a:r>
          </a:p>
          <a:p>
            <a:r>
              <a:rPr lang="en-US" sz="2400" dirty="0"/>
              <a:t>be resolved by any operational model - they must be parameterized (i.e., bulk aerodynamic formulation)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45306" y="4103108"/>
            <a:ext cx="13030200" cy="321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sz="2000" dirty="0"/>
              <a:t>where:</a:t>
            </a:r>
          </a:p>
          <a:p>
            <a:r>
              <a:rPr lang="en-US" sz="2000" i="1" dirty="0"/>
              <a:t>u</a:t>
            </a:r>
            <a:r>
              <a:rPr lang="en-US" sz="2000" i="1" baseline="-25000" dirty="0"/>
              <a:t>*</a:t>
            </a:r>
            <a:r>
              <a:rPr lang="en-US" sz="2000" i="1" dirty="0"/>
              <a:t> </a:t>
            </a:r>
            <a:r>
              <a:rPr lang="en-US" sz="2000" dirty="0"/>
              <a:t>is the friction scaling velocity</a:t>
            </a:r>
          </a:p>
          <a:p>
            <a:r>
              <a:rPr lang="en-US" sz="2000" i="1" dirty="0"/>
              <a:t>T</a:t>
            </a:r>
            <a:r>
              <a:rPr lang="en-US" sz="2000" i="1" baseline="-25000" dirty="0"/>
              <a:t>*</a:t>
            </a:r>
            <a:r>
              <a:rPr lang="en-US" sz="2000" i="1" dirty="0"/>
              <a:t> </a:t>
            </a:r>
            <a:r>
              <a:rPr lang="en-US" sz="2000" dirty="0"/>
              <a:t>is the temperature scaling parameter</a:t>
            </a:r>
          </a:p>
          <a:p>
            <a:r>
              <a:rPr lang="en-US" sz="2000" i="1" dirty="0"/>
              <a:t>q</a:t>
            </a:r>
            <a:r>
              <a:rPr lang="en-US" sz="2000" i="1" baseline="-25000" dirty="0"/>
              <a:t>*</a:t>
            </a:r>
            <a:r>
              <a:rPr lang="en-US" sz="2000" i="1" dirty="0"/>
              <a:t> </a:t>
            </a:r>
            <a:r>
              <a:rPr lang="en-US" sz="2000" dirty="0"/>
              <a:t>is the specific humidity scaling parameter</a:t>
            </a:r>
          </a:p>
          <a:p>
            <a:r>
              <a:rPr lang="en-US" sz="2000" i="1" dirty="0" err="1">
                <a:latin typeface="Symbol" pitchFamily="18" charset="2"/>
              </a:rPr>
              <a:t>r</a:t>
            </a:r>
            <a:r>
              <a:rPr lang="en-US" sz="2000" i="1" baseline="-25000" dirty="0" err="1"/>
              <a:t>a</a:t>
            </a:r>
            <a:r>
              <a:rPr lang="en-US" sz="2000" i="1" dirty="0"/>
              <a:t> </a:t>
            </a:r>
            <a:r>
              <a:rPr lang="en-US" sz="2000" dirty="0"/>
              <a:t>is the surface air density</a:t>
            </a:r>
          </a:p>
          <a:p>
            <a:r>
              <a:rPr lang="en-US" sz="2000" i="1" dirty="0" err="1"/>
              <a:t>C</a:t>
            </a:r>
            <a:r>
              <a:rPr lang="en-US" sz="2000" i="1" baseline="-25000" dirty="0" err="1"/>
              <a:t>pa</a:t>
            </a:r>
            <a:r>
              <a:rPr lang="en-US" sz="2000" i="1" dirty="0"/>
              <a:t> </a:t>
            </a:r>
            <a:r>
              <a:rPr lang="en-US" sz="2000" dirty="0"/>
              <a:t>is the specific heat of air</a:t>
            </a:r>
          </a:p>
          <a:p>
            <a:r>
              <a:rPr lang="en-US" sz="2000" i="1" dirty="0"/>
              <a:t>L</a:t>
            </a:r>
            <a:r>
              <a:rPr lang="en-US" sz="2000" i="1" baseline="-25000" dirty="0"/>
              <a:t>e</a:t>
            </a:r>
            <a:r>
              <a:rPr lang="en-US" sz="2000" i="1" dirty="0"/>
              <a:t> </a:t>
            </a:r>
            <a:r>
              <a:rPr lang="en-US" sz="2000" dirty="0"/>
              <a:t>is the latent heat of vaporization</a:t>
            </a:r>
          </a:p>
          <a:p>
            <a:endParaRPr lang="en-US" sz="2000" dirty="0"/>
          </a:p>
          <a:p>
            <a:r>
              <a:rPr lang="en-US" sz="2000" dirty="0"/>
              <a:t>The scaling parameters are defined using </a:t>
            </a:r>
            <a:r>
              <a:rPr lang="en-US" sz="2000" dirty="0" err="1"/>
              <a:t>Monin-Obukhov</a:t>
            </a:r>
            <a:r>
              <a:rPr lang="en-US" sz="2000" dirty="0"/>
              <a:t> similarity theory,</a:t>
            </a:r>
          </a:p>
          <a:p>
            <a:r>
              <a:rPr lang="en-US" sz="2000" dirty="0"/>
              <a:t>and must be solved for </a:t>
            </a:r>
            <a:r>
              <a:rPr lang="en-US" sz="2000" i="1" dirty="0"/>
              <a:t>iteratively</a:t>
            </a:r>
            <a:r>
              <a:rPr lang="en-US" sz="2000" dirty="0"/>
              <a:t> (i.e., Zeng et al., 1998).</a:t>
            </a:r>
          </a:p>
        </p:txBody>
      </p:sp>
      <p:graphicFrame>
        <p:nvGraphicFramePr>
          <p:cNvPr id="17414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8136377"/>
              </p:ext>
            </p:extLst>
          </p:nvPr>
        </p:nvGraphicFramePr>
        <p:xfrm>
          <a:off x="3314701" y="3224107"/>
          <a:ext cx="5924963" cy="890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4" imgW="3657600" imgH="939800" progId="Equation.DSMT4">
                  <p:embed/>
                </p:oleObj>
              </mc:Choice>
              <mc:Fallback>
                <p:oleObj name="Equation" r:id="rId4" imgW="3657600" imgH="93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1" y="3224107"/>
                        <a:ext cx="5924963" cy="890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FF9B01D-BFFC-40BF-B07C-0AC8155C7795}" type="slidenum">
              <a:rPr lang="en-US" sz="1800">
                <a:latin typeface="Times New Roman" pitchFamily="18" charset="0"/>
              </a:rPr>
              <a:pPr eaLnBrk="1" hangingPunct="1"/>
              <a:t>18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600" b="1" dirty="0"/>
              <a:t>Wind Shear Stress: Turbulent Flux of Momentum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571500" y="975361"/>
            <a:ext cx="12230100" cy="17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sz="2600"/>
              <a:t>Calculation of shear stress follows naturally from calculation of turbulent heat fluxes</a:t>
            </a:r>
          </a:p>
          <a:p>
            <a:endParaRPr lang="en-US" sz="2600"/>
          </a:p>
          <a:p>
            <a:r>
              <a:rPr lang="en-US" sz="2600"/>
              <a:t>Total shear stress of atmosphere upon surface:</a:t>
            </a:r>
          </a:p>
        </p:txBody>
      </p:sp>
      <p:graphicFrame>
        <p:nvGraphicFramePr>
          <p:cNvPr id="18437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9669207"/>
              </p:ext>
            </p:extLst>
          </p:nvPr>
        </p:nvGraphicFramePr>
        <p:xfrm>
          <a:off x="5257800" y="2588858"/>
          <a:ext cx="2171700" cy="69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" name="Equation" r:id="rId4" imgW="1257300" imgH="800100" progId="Equation.DSMT4">
                  <p:embed/>
                </p:oleObj>
              </mc:Choice>
              <mc:Fallback>
                <p:oleObj name="Equation" r:id="rId4" imgW="1257300" imgH="800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88858"/>
                        <a:ext cx="2171700" cy="691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776288" y="3286761"/>
            <a:ext cx="12139613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/>
              <a:t>Alternatively, Pond and Picard’s formulation can be used as a simpler option</a:t>
            </a:r>
          </a:p>
        </p:txBody>
      </p:sp>
      <p:graphicFrame>
        <p:nvGraphicFramePr>
          <p:cNvPr id="18439" name="Object 10"/>
          <p:cNvGraphicFramePr>
            <a:graphicFrameLocks noChangeAspect="1"/>
          </p:cNvGraphicFramePr>
          <p:nvPr/>
        </p:nvGraphicFramePr>
        <p:xfrm>
          <a:off x="2971801" y="4226560"/>
          <a:ext cx="5795963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" name="Equation" r:id="rId6" imgW="2387600" imgH="800100" progId="Equation.DSMT4">
                  <p:embed/>
                </p:oleObj>
              </mc:Choice>
              <mc:Fallback>
                <p:oleObj name="Equation" r:id="rId6" imgW="2387600" imgH="800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4226560"/>
                        <a:ext cx="5795963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1"/>
          <p:cNvGraphicFramePr>
            <a:graphicFrameLocks noChangeAspect="1"/>
          </p:cNvGraphicFramePr>
          <p:nvPr/>
        </p:nvGraphicFramePr>
        <p:xfrm>
          <a:off x="3200400" y="5201920"/>
          <a:ext cx="5715000" cy="113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" name="Equation" r:id="rId8" imgW="3009900" imgH="1270000" progId="Equation.DSMT4">
                  <p:embed/>
                </p:oleObj>
              </mc:Choice>
              <mc:Fallback>
                <p:oleObj name="Equation" r:id="rId8" imgW="3009900" imgH="1270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01920"/>
                        <a:ext cx="5715000" cy="1137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3084562-60C2-4B03-B08C-CC4C6CB5D820}" type="slidenum">
              <a:rPr lang="en-US" sz="1800">
                <a:latin typeface="Times New Roman" pitchFamily="18" charset="0"/>
              </a:rPr>
              <a:pPr eaLnBrk="1" hangingPunct="1"/>
              <a:t>19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62560"/>
            <a:ext cx="11689557" cy="641774"/>
          </a:xfrm>
          <a:noFill/>
        </p:spPr>
        <p:txBody>
          <a:bodyPr/>
          <a:lstStyle/>
          <a:p>
            <a:pPr eaLnBrk="1" hangingPunct="1"/>
            <a:r>
              <a:rPr lang="en-US" sz="3400"/>
              <a:t>Inputs to heat/momentum exchange model</a:t>
            </a:r>
            <a:endParaRPr lang="en-US" smtClean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462088" y="523241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32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14400" y="406400"/>
            <a:ext cx="12001500" cy="109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Forecasts of </a:t>
            </a:r>
            <a:r>
              <a:rPr lang="en-US" i="1" dirty="0" err="1"/>
              <a:t>u</a:t>
            </a:r>
            <a:r>
              <a:rPr lang="en-US" i="1" baseline="-25000" dirty="0" err="1"/>
              <a:t>w</a:t>
            </a:r>
            <a:r>
              <a:rPr lang="en-US" dirty="0"/>
              <a:t> </a:t>
            </a:r>
            <a:r>
              <a:rPr lang="en-US" i="1" dirty="0" err="1"/>
              <a:t>v</a:t>
            </a:r>
            <a:r>
              <a:rPr lang="en-US" i="1" baseline="-25000" dirty="0" err="1"/>
              <a:t>w</a:t>
            </a:r>
            <a:r>
              <a:rPr lang="en-US" dirty="0"/>
              <a:t> @ 10m, </a:t>
            </a:r>
            <a:r>
              <a:rPr lang="en-US" i="1" dirty="0"/>
              <a:t>P</a:t>
            </a:r>
            <a:r>
              <a:rPr lang="en-US" i="1" baseline="-25000" dirty="0"/>
              <a:t>A</a:t>
            </a:r>
            <a:r>
              <a:rPr lang="en-US" dirty="0"/>
              <a:t> @ </a:t>
            </a:r>
            <a:r>
              <a:rPr lang="en-US" dirty="0" err="1"/>
              <a:t>MSL,</a:t>
            </a:r>
            <a:r>
              <a:rPr lang="en-US" i="1" dirty="0" err="1"/>
              <a:t>T</a:t>
            </a:r>
            <a:r>
              <a:rPr lang="en-US" i="1" baseline="-25000" dirty="0" err="1"/>
              <a:t>air</a:t>
            </a:r>
            <a:r>
              <a:rPr lang="en-US" dirty="0"/>
              <a:t> and </a:t>
            </a:r>
            <a:r>
              <a:rPr lang="en-US" i="1" dirty="0" err="1"/>
              <a:t>q</a:t>
            </a:r>
            <a:r>
              <a:rPr lang="en-US" i="1" baseline="-25000" dirty="0" err="1"/>
              <a:t>air</a:t>
            </a:r>
            <a:r>
              <a:rPr lang="en-US" i="1" baseline="-25000" dirty="0"/>
              <a:t> </a:t>
            </a:r>
            <a:r>
              <a:rPr lang="en-US" dirty="0"/>
              <a:t>@2m</a:t>
            </a:r>
          </a:p>
          <a:p>
            <a:pPr lvl="1">
              <a:buFontTx/>
              <a:buChar char="•"/>
            </a:pPr>
            <a:r>
              <a:rPr lang="en-US" i="1" baseline="-25000" dirty="0"/>
              <a:t> </a:t>
            </a:r>
            <a:r>
              <a:rPr lang="en-US" dirty="0"/>
              <a:t>used by the bulk aerodynamic model to calculate the scaling parameters</a:t>
            </a:r>
          </a:p>
          <a:p>
            <a:pPr>
              <a:buFontTx/>
              <a:buChar char="•"/>
            </a:pPr>
            <a:r>
              <a:rPr lang="en-US" baseline="-25000" dirty="0"/>
              <a:t> </a:t>
            </a:r>
            <a:r>
              <a:rPr lang="en-US" dirty="0"/>
              <a:t>Forecasts of downward </a:t>
            </a:r>
            <a:r>
              <a:rPr lang="en-US" i="1" dirty="0"/>
              <a:t>IR</a:t>
            </a:r>
            <a:r>
              <a:rPr lang="en-US" dirty="0"/>
              <a:t> and </a:t>
            </a:r>
            <a:r>
              <a:rPr lang="en-US" i="1" dirty="0"/>
              <a:t>SW</a:t>
            </a:r>
            <a:endParaRPr lang="en-US" i="1" baseline="-25000" dirty="0"/>
          </a:p>
        </p:txBody>
      </p:sp>
      <p:graphicFrame>
        <p:nvGraphicFramePr>
          <p:cNvPr id="520785" name="Group 5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81107"/>
              </p:ext>
            </p:extLst>
          </p:nvPr>
        </p:nvGraphicFramePr>
        <p:xfrm>
          <a:off x="1143000" y="1650928"/>
          <a:ext cx="11887201" cy="2692472"/>
        </p:xfrm>
        <a:graphic>
          <a:graphicData uri="http://schemas.openxmlformats.org/drawingml/2006/table">
            <a:tbl>
              <a:tblPr/>
              <a:tblGrid>
                <a:gridCol w="1947863"/>
                <a:gridCol w="1376363"/>
                <a:gridCol w="1812132"/>
                <a:gridCol w="1721643"/>
                <a:gridCol w="1600200"/>
                <a:gridCol w="2286000"/>
                <a:gridCol w="1143000"/>
              </a:tblGrid>
              <a:tr h="65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data source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supplying agency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time period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spatial resolution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temporal resolution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area of coverage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data type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MRF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NCEP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04/01/2001-02/29/2004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1° x 1°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12-hour snapshots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129W-120W, 35N-51N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forecast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GFS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NCEP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07/03/2003-present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1° x 1°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3-hour snapshots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180W-70W, 90S-90N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forecast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OSU-ARPS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OSU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05/04/2001-02/25/2004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km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1-hour snapshots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128W-119W, 41N-47N (approx)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forecast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ETA/NAM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NCEP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07/03/2003-present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km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3-hour snapshots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/>
                        </a:rPr>
                        <a:t>Eta Grid 218, west of 100W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forecast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NCAR/NCEP Reanalysis (NARR)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NCAR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01/01/1979-12/31/2006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12km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6-hour snapshots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North America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reanalysis</a:t>
                      </a:r>
                    </a:p>
                  </a:txBody>
                  <a:tcPr marL="137160" marR="137160" marT="48746" marB="4874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20" name="Rectangle 280"/>
          <p:cNvSpPr>
            <a:spLocks noChangeArrowheads="1"/>
          </p:cNvSpPr>
          <p:nvPr/>
        </p:nvSpPr>
        <p:spPr bwMode="auto">
          <a:xfrm>
            <a:off x="-8196263" y="4898386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9521" name="Text Box 295"/>
          <p:cNvSpPr txBox="1">
            <a:spLocks noChangeArrowheads="1"/>
          </p:cNvSpPr>
          <p:nvPr/>
        </p:nvSpPr>
        <p:spPr bwMode="auto">
          <a:xfrm>
            <a:off x="4457701" y="1313457"/>
            <a:ext cx="2947402" cy="36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Atmospheric </a:t>
            </a:r>
            <a:r>
              <a:rPr lang="en-US" dirty="0" smtClean="0"/>
              <a:t>properties (“air”)</a:t>
            </a:r>
            <a:endParaRPr lang="en-US" dirty="0"/>
          </a:p>
        </p:txBody>
      </p:sp>
      <p:graphicFrame>
        <p:nvGraphicFramePr>
          <p:cNvPr id="520789" name="Group 597"/>
          <p:cNvGraphicFramePr>
            <a:graphicFrameLocks noGrp="1"/>
          </p:cNvGraphicFramePr>
          <p:nvPr/>
        </p:nvGraphicFramePr>
        <p:xfrm>
          <a:off x="1143000" y="4704081"/>
          <a:ext cx="12001501" cy="2438400"/>
        </p:xfrm>
        <a:graphic>
          <a:graphicData uri="http://schemas.openxmlformats.org/drawingml/2006/table">
            <a:tbl>
              <a:tblPr/>
              <a:tblGrid>
                <a:gridCol w="2026445"/>
                <a:gridCol w="1431131"/>
                <a:gridCol w="1800225"/>
                <a:gridCol w="1943100"/>
                <a:gridCol w="1600200"/>
                <a:gridCol w="2171700"/>
                <a:gridCol w="1028700"/>
              </a:tblGrid>
              <a:tr h="422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data source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supplying agency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time period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spatial resolution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temporal resolution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area of coverage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data type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AVN (lo-res)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NCEP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04/01/2001-10/28/2002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0.7° x 0.7° (approx)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3-hour averages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129W-120W, 35N-51N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forecase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AVN (hi-res)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NCEP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10/29/2002-02/29/2004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0.5° x 0.5° (approx)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3-hour averages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129W-120W, 35N-51N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forecast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GFS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NCEP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07/03/2003-present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0.5° x 0.5° (approx)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3-hour averages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180W-70W, 90S-90N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forecast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ETA/NAM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NCEP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07/03/2003-present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km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3-hour snapshots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/>
                        </a:rPr>
                        <a:t>Eta Grid 218, west of 100W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forecast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NCAR/NCEP Reanalysis (NARR)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NCAR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01/01/1979-12/31/2006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12km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6-hour averages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North America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reanalysis</a:t>
                      </a:r>
                    </a:p>
                  </a:txBody>
                  <a:tcPr marL="137160" marR="137160" marT="48768" marB="4876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80" name="Rectangle 571"/>
          <p:cNvSpPr>
            <a:spLocks noChangeArrowheads="1"/>
          </p:cNvSpPr>
          <p:nvPr/>
        </p:nvSpPr>
        <p:spPr bwMode="auto">
          <a:xfrm>
            <a:off x="-7755732" y="4567527"/>
            <a:ext cx="242752" cy="110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r>
              <a:rPr lang="en-US" sz="3200">
                <a:latin typeface="Times New Roman" pitchFamily="18" charset="0"/>
              </a:rPr>
              <a:t/>
            </a:r>
            <a:br>
              <a:rPr lang="en-US" sz="3200">
                <a:latin typeface="Times New Roman" pitchFamily="18" charset="0"/>
              </a:rPr>
            </a:br>
            <a:endParaRPr lang="en-US" sz="3200">
              <a:latin typeface="Times New Roman" pitchFamily="18" charset="0"/>
            </a:endParaRPr>
          </a:p>
        </p:txBody>
      </p:sp>
      <p:sp>
        <p:nvSpPr>
          <p:cNvPr id="19581" name="Text Box 583"/>
          <p:cNvSpPr txBox="1">
            <a:spLocks noChangeArrowheads="1"/>
          </p:cNvSpPr>
          <p:nvPr/>
        </p:nvSpPr>
        <p:spPr bwMode="auto">
          <a:xfrm>
            <a:off x="5372101" y="4307840"/>
            <a:ext cx="1927828" cy="36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Heat </a:t>
            </a:r>
            <a:r>
              <a:rPr lang="en-US" dirty="0" smtClean="0"/>
              <a:t>fluxes (“rad”)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11689557" cy="597747"/>
          </a:xfrm>
          <a:noFill/>
        </p:spPr>
        <p:txBody>
          <a:bodyPr/>
          <a:lstStyle/>
          <a:p>
            <a:pPr algn="ctr" eaLnBrk="1" hangingPunct="1"/>
            <a:r>
              <a:rPr lang="en-US" sz="3200" dirty="0" smtClean="0"/>
              <a:t>Advection</a:t>
            </a:r>
            <a:endParaRPr lang="en-US" sz="3200" dirty="0"/>
          </a:p>
        </p:txBody>
      </p:sp>
      <p:pic>
        <p:nvPicPr>
          <p:cNvPr id="6" name="advection_diffus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1371600"/>
            <a:ext cx="5424488" cy="42772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90600" y="1566534"/>
                <a:ext cx="2682529" cy="70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𝐷𝑐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𝐷𝑡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66534"/>
                <a:ext cx="2682529" cy="7068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2667000"/>
            <a:ext cx="46798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i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advective</a:t>
            </a:r>
            <a:r>
              <a:rPr lang="en-US" dirty="0" smtClean="0"/>
              <a:t> velocity (usually known)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52D2BB-EFD9-4995-A69A-1EFD62025029}" type="slidenum">
              <a:rPr lang="en-US" sz="1800">
                <a:latin typeface="Times New Roman" pitchFamily="18" charset="0"/>
              </a:rPr>
              <a:pPr eaLnBrk="1" hangingPunct="1"/>
              <a:t>20</a:t>
            </a:fld>
            <a:endParaRPr lang="en-US" sz="1800">
              <a:latin typeface="Times New Roman" pitchFamily="18" charset="0"/>
            </a:endParaRP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92394"/>
              </p:ext>
            </p:extLst>
          </p:nvPr>
        </p:nvGraphicFramePr>
        <p:xfrm>
          <a:off x="1537471" y="2517140"/>
          <a:ext cx="6472238" cy="5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0" name="Equation" r:id="rId4" imgW="4216400" imgH="787400" progId="Equation.DSMT4">
                  <p:embed/>
                </p:oleObj>
              </mc:Choice>
              <mc:Fallback>
                <p:oleObj name="Equation" r:id="rId4" imgW="4216400" imgH="787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471" y="2517140"/>
                        <a:ext cx="6472238" cy="568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89747"/>
            <a:ext cx="9601200" cy="479213"/>
          </a:xfrm>
          <a:noFill/>
        </p:spPr>
        <p:txBody>
          <a:bodyPr/>
          <a:lstStyle/>
          <a:p>
            <a:pPr eaLnBrk="1" hangingPunct="1"/>
            <a:r>
              <a:rPr lang="en-US" sz="2900"/>
              <a:t>Turbulence closure: Umlauf and Burchard (2003)</a:t>
            </a: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914400" y="568960"/>
            <a:ext cx="12001500" cy="19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/>
              <a:t> Use a generic length-scale variable to represent various closure schemes</a:t>
            </a:r>
          </a:p>
          <a:p>
            <a:pPr lvl="1" eaLnBrk="1" hangingPunct="1">
              <a:buFontTx/>
              <a:buChar char="•"/>
            </a:pPr>
            <a:r>
              <a:rPr lang="en-US" sz="2400"/>
              <a:t> Mellor-Yamada-Galperin (with modification to wall-proximity function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en-US" sz="2400" i="1">
                <a:sym typeface="Wingdings" pitchFamily="2" charset="2"/>
              </a:rPr>
              <a:t>k</a:t>
            </a:r>
            <a:r>
              <a:rPr lang="en-US" sz="2400">
                <a:sym typeface="Wingdings" pitchFamily="2" charset="2"/>
              </a:rPr>
              <a:t>-</a:t>
            </a:r>
            <a:r>
              <a:rPr lang="en-US" sz="2400" i="1">
                <a:sym typeface="Wingdings" pitchFamily="2" charset="2"/>
              </a:rPr>
              <a:t>kl</a:t>
            </a:r>
            <a:r>
              <a:rPr lang="en-US" sz="2400">
                <a:sym typeface="Wingdings" pitchFamily="2" charset="2"/>
              </a:rPr>
              <a:t>)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Wingdings" pitchFamily="2" charset="2"/>
              </a:rPr>
              <a:t> </a:t>
            </a:r>
            <a:r>
              <a:rPr lang="en-US" sz="2400" i="1">
                <a:sym typeface="Wingdings" pitchFamily="2" charset="2"/>
              </a:rPr>
              <a:t>k-</a:t>
            </a:r>
            <a:r>
              <a:rPr lang="en-US" sz="2400" i="1">
                <a:latin typeface="Symbol" pitchFamily="18" charset="2"/>
                <a:sym typeface="Wingdings" pitchFamily="2" charset="2"/>
              </a:rPr>
              <a:t>e</a:t>
            </a:r>
            <a:r>
              <a:rPr lang="en-US" sz="2400">
                <a:sym typeface="Wingdings" pitchFamily="2" charset="2"/>
              </a:rPr>
              <a:t> (Rodi)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Wingdings" pitchFamily="2" charset="2"/>
              </a:rPr>
              <a:t> </a:t>
            </a:r>
            <a:r>
              <a:rPr lang="en-US" sz="2400" i="1">
                <a:sym typeface="Wingdings" pitchFamily="2" charset="2"/>
              </a:rPr>
              <a:t>k-</a:t>
            </a:r>
            <a:r>
              <a:rPr lang="en-US" sz="2400" i="1">
                <a:latin typeface="Symbol" pitchFamily="18" charset="2"/>
                <a:sym typeface="Wingdings" pitchFamily="2" charset="2"/>
              </a:rPr>
              <a:t>w</a:t>
            </a:r>
            <a:r>
              <a:rPr lang="en-US" sz="2400"/>
              <a:t> (Wilcox)</a:t>
            </a:r>
          </a:p>
          <a:p>
            <a:pPr lvl="1" eaLnBrk="1" hangingPunct="1">
              <a:buFontTx/>
              <a:buChar char="•"/>
            </a:pPr>
            <a:r>
              <a:rPr lang="en-US" sz="2400"/>
              <a:t> KPP (Large et al.; Durski et al)</a:t>
            </a:r>
          </a:p>
        </p:txBody>
      </p:sp>
      <p:graphicFrame>
        <p:nvGraphicFramePr>
          <p:cNvPr id="23558" name="Object 14"/>
          <p:cNvGraphicFramePr>
            <a:graphicFrameLocks noChangeAspect="1"/>
          </p:cNvGraphicFramePr>
          <p:nvPr/>
        </p:nvGraphicFramePr>
        <p:xfrm>
          <a:off x="1485900" y="3169920"/>
          <a:ext cx="7429500" cy="5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1" name="Equation" r:id="rId6" imgW="6451600" imgH="787400" progId="Equation.DSMT4">
                  <p:embed/>
                </p:oleObj>
              </mc:Choice>
              <mc:Fallback>
                <p:oleObj name="Equation" r:id="rId6" imgW="6451600" imgH="787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169920"/>
                        <a:ext cx="7429500" cy="568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5"/>
          <p:cNvGraphicFramePr>
            <a:graphicFrameLocks noChangeAspect="1"/>
          </p:cNvGraphicFramePr>
          <p:nvPr/>
        </p:nvGraphicFramePr>
        <p:xfrm>
          <a:off x="9601201" y="2682240"/>
          <a:ext cx="2862263" cy="611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2" name="Equation" r:id="rId8" imgW="1815312" imgH="545863" progId="Equation.DSMT4">
                  <p:embed/>
                </p:oleObj>
              </mc:Choice>
              <mc:Fallback>
                <p:oleObj name="Equation" r:id="rId8" imgW="1815312" imgH="54586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1" y="2682240"/>
                        <a:ext cx="2862263" cy="6112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6"/>
          <p:cNvGraphicFramePr>
            <a:graphicFrameLocks noChangeAspect="1"/>
          </p:cNvGraphicFramePr>
          <p:nvPr/>
        </p:nvGraphicFramePr>
        <p:xfrm>
          <a:off x="9663113" y="3413760"/>
          <a:ext cx="2393157" cy="48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3" name="Equation" r:id="rId10" imgW="1930400" imgH="546100" progId="Equation.DSMT4">
                  <p:embed/>
                </p:oleObj>
              </mc:Choice>
              <mc:Fallback>
                <p:oleObj name="Equation" r:id="rId10" imgW="1930400" imgH="546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3113" y="3413760"/>
                        <a:ext cx="2393157" cy="480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17"/>
          <p:cNvGraphicFramePr>
            <a:graphicFrameLocks noChangeAspect="1"/>
          </p:cNvGraphicFramePr>
          <p:nvPr/>
        </p:nvGraphicFramePr>
        <p:xfrm>
          <a:off x="1943101" y="4543215"/>
          <a:ext cx="1635920" cy="40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4" name="Equation" r:id="rId12" imgW="1320800" imgH="457200" progId="Equation.DSMT4">
                  <p:embed/>
                </p:oleObj>
              </mc:Choice>
              <mc:Fallback>
                <p:oleObj name="Equation" r:id="rId12" imgW="132080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1" y="4543215"/>
                        <a:ext cx="1635920" cy="40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8"/>
          <p:cNvGraphicFramePr>
            <a:graphicFrameLocks noChangeAspect="1"/>
          </p:cNvGraphicFramePr>
          <p:nvPr/>
        </p:nvGraphicFramePr>
        <p:xfrm>
          <a:off x="4000500" y="4543215"/>
          <a:ext cx="1666875" cy="40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5" name="Equation" r:id="rId14" imgW="1346200" imgH="457200" progId="Equation.DSMT4">
                  <p:embed/>
                </p:oleObj>
              </mc:Choice>
              <mc:Fallback>
                <p:oleObj name="Equation" r:id="rId14" imgW="134620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543215"/>
                        <a:ext cx="1666875" cy="40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9"/>
          <p:cNvGraphicFramePr>
            <a:graphicFrameLocks noChangeAspect="1"/>
          </p:cNvGraphicFramePr>
          <p:nvPr/>
        </p:nvGraphicFramePr>
        <p:xfrm>
          <a:off x="6057901" y="4380655"/>
          <a:ext cx="1338263" cy="70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6" name="Equation" r:id="rId16" imgW="1079500" imgH="800100" progId="Equation.DSMT4">
                  <p:embed/>
                </p:oleObj>
              </mc:Choice>
              <mc:Fallback>
                <p:oleObj name="Equation" r:id="rId16" imgW="1079500" imgH="8001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1" y="4380655"/>
                        <a:ext cx="1338263" cy="706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20"/>
          <p:cNvGraphicFramePr>
            <a:graphicFrameLocks noChangeAspect="1"/>
          </p:cNvGraphicFramePr>
          <p:nvPr/>
        </p:nvGraphicFramePr>
        <p:xfrm>
          <a:off x="8001001" y="4380654"/>
          <a:ext cx="1273970" cy="73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7" name="Equation" r:id="rId18" imgW="1028700" imgH="838200" progId="Equation.DSMT4">
                  <p:embed/>
                </p:oleObj>
              </mc:Choice>
              <mc:Fallback>
                <p:oleObj name="Equation" r:id="rId18" imgW="1028700" imgH="838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4380654"/>
                        <a:ext cx="1273970" cy="739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Text Box 22"/>
          <p:cNvSpPr txBox="1">
            <a:spLocks noChangeArrowheads="1"/>
          </p:cNvSpPr>
          <p:nvPr/>
        </p:nvSpPr>
        <p:spPr bwMode="auto">
          <a:xfrm>
            <a:off x="90488" y="5168053"/>
            <a:ext cx="8441919" cy="36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Stability: Kantha and Clayson (smoothes Galperin’s stability function as it approaches max)</a:t>
            </a:r>
          </a:p>
        </p:txBody>
      </p:sp>
      <p:sp>
        <p:nvSpPr>
          <p:cNvPr id="23566" name="Text Box 23"/>
          <p:cNvSpPr txBox="1">
            <a:spLocks noChangeArrowheads="1"/>
          </p:cNvSpPr>
          <p:nvPr/>
        </p:nvSpPr>
        <p:spPr bwMode="auto">
          <a:xfrm>
            <a:off x="0" y="4543214"/>
            <a:ext cx="1570999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Diffusivity</a:t>
            </a:r>
          </a:p>
        </p:txBody>
      </p:sp>
      <p:graphicFrame>
        <p:nvGraphicFramePr>
          <p:cNvPr id="23567" name="Object 24"/>
          <p:cNvGraphicFramePr>
            <a:graphicFrameLocks noChangeAspect="1"/>
          </p:cNvGraphicFramePr>
          <p:nvPr/>
        </p:nvGraphicFramePr>
        <p:xfrm>
          <a:off x="2971800" y="5650654"/>
          <a:ext cx="3333750" cy="121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8" name="Equation" r:id="rId20" imgW="2692400" imgH="1371600" progId="Equation.DSMT4">
                  <p:embed/>
                </p:oleObj>
              </mc:Choice>
              <mc:Fallback>
                <p:oleObj name="Equation" r:id="rId20" imgW="2692400" imgH="1371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50654"/>
                        <a:ext cx="3333750" cy="1212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25"/>
          <p:cNvGraphicFramePr>
            <a:graphicFrameLocks noChangeAspect="1"/>
          </p:cNvGraphicFramePr>
          <p:nvPr/>
        </p:nvGraphicFramePr>
        <p:xfrm>
          <a:off x="7391400" y="5569375"/>
          <a:ext cx="3507582" cy="70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9" name="Equation" r:id="rId22" imgW="2832100" imgH="800100" progId="Equation.DSMT4">
                  <p:embed/>
                </p:oleObj>
              </mc:Choice>
              <mc:Fallback>
                <p:oleObj name="Equation" r:id="rId22" imgW="2832100" imgH="8001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569375"/>
                        <a:ext cx="3507582" cy="70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26"/>
          <p:cNvGraphicFramePr>
            <a:graphicFrameLocks noChangeAspect="1"/>
          </p:cNvGraphicFramePr>
          <p:nvPr/>
        </p:nvGraphicFramePr>
        <p:xfrm>
          <a:off x="6591300" y="6219614"/>
          <a:ext cx="6448425" cy="101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0" name="Equation" r:id="rId24" imgW="5207000" imgH="1422400" progId="Equation.DSMT4">
                  <p:embed/>
                </p:oleObj>
              </mc:Choice>
              <mc:Fallback>
                <p:oleObj name="Equation" r:id="rId24" imgW="5207000" imgH="14224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6219614"/>
                        <a:ext cx="6448425" cy="101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Text Box 27"/>
          <p:cNvSpPr txBox="1">
            <a:spLocks noChangeArrowheads="1"/>
          </p:cNvSpPr>
          <p:nvPr/>
        </p:nvSpPr>
        <p:spPr bwMode="auto">
          <a:xfrm>
            <a:off x="0" y="3982720"/>
            <a:ext cx="2000476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Wall function</a:t>
            </a:r>
          </a:p>
        </p:txBody>
      </p:sp>
      <p:graphicFrame>
        <p:nvGraphicFramePr>
          <p:cNvPr id="23571" name="Object 28"/>
          <p:cNvGraphicFramePr>
            <a:graphicFrameLocks noChangeAspect="1"/>
          </p:cNvGraphicFramePr>
          <p:nvPr/>
        </p:nvGraphicFramePr>
        <p:xfrm>
          <a:off x="2805113" y="3901440"/>
          <a:ext cx="5195888" cy="57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1" name="Equation" r:id="rId26" imgW="4191000" imgH="927100" progId="Equation.DSMT4">
                  <p:embed/>
                </p:oleObj>
              </mc:Choice>
              <mc:Fallback>
                <p:oleObj name="Equation" r:id="rId26" imgW="4191000" imgH="9271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3901440"/>
                        <a:ext cx="5195888" cy="574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 bwMode="auto">
          <a:xfrm>
            <a:off x="1219200" y="2667000"/>
            <a:ext cx="152400" cy="838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5C830B3-0DA6-4814-BE65-6E1CE5545EE9}" type="slidenum">
              <a:rPr lang="en-US" sz="1800">
                <a:latin typeface="Times New Roman" pitchFamily="18" charset="0"/>
              </a:rPr>
              <a:pPr eaLnBrk="1" hangingPunct="1"/>
              <a:t>21</a:t>
            </a:fld>
            <a:endParaRPr lang="en-US" sz="1800">
              <a:latin typeface="Times New Roman" pitchFamily="18" charset="0"/>
            </a:endParaRPr>
          </a:p>
        </p:txBody>
      </p:sp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8880"/>
            <a:ext cx="863203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900"/>
              <a:t>Turbulence closure: Umlauf and Burchard (2003)</a:t>
            </a:r>
          </a:p>
        </p:txBody>
      </p:sp>
      <p:graphicFrame>
        <p:nvGraphicFramePr>
          <p:cNvPr id="24581" name="Object 18"/>
          <p:cNvGraphicFramePr>
            <a:graphicFrameLocks noGrp="1" noChangeAspect="1"/>
          </p:cNvGraphicFramePr>
          <p:nvPr>
            <p:ph sz="half" idx="1"/>
          </p:nvPr>
        </p:nvGraphicFramePr>
        <p:xfrm>
          <a:off x="2400300" y="6096000"/>
          <a:ext cx="3505200" cy="70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8" name="Equation" r:id="rId5" imgW="2336800" imgH="939800" progId="Equation.DSMT4">
                  <p:embed/>
                </p:oleObj>
              </mc:Choice>
              <mc:Fallback>
                <p:oleObj name="Equation" r:id="rId5" imgW="2336800" imgH="939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6096000"/>
                        <a:ext cx="3505200" cy="704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5486400" y="894080"/>
            <a:ext cx="2057400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 Constants</a:t>
            </a:r>
          </a:p>
        </p:txBody>
      </p:sp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81761"/>
            <a:ext cx="7143750" cy="20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685800" y="5620908"/>
            <a:ext cx="341355" cy="6250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4585" name="Line 15"/>
          <p:cNvSpPr>
            <a:spLocks noChangeShapeType="1"/>
          </p:cNvSpPr>
          <p:nvPr/>
        </p:nvSpPr>
        <p:spPr bwMode="auto">
          <a:xfrm>
            <a:off x="9829800" y="2357120"/>
            <a:ext cx="685800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24586" name="Line 16"/>
          <p:cNvSpPr>
            <a:spLocks noChangeShapeType="1"/>
          </p:cNvSpPr>
          <p:nvPr/>
        </p:nvSpPr>
        <p:spPr bwMode="auto">
          <a:xfrm flipH="1">
            <a:off x="9829800" y="2438400"/>
            <a:ext cx="685800" cy="73152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10606088" y="2201333"/>
            <a:ext cx="2569543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Wall proximity function</a:t>
            </a:r>
          </a:p>
        </p:txBody>
      </p:sp>
      <p:graphicFrame>
        <p:nvGraphicFramePr>
          <p:cNvPr id="24588" name="Object 20"/>
          <p:cNvGraphicFramePr>
            <a:graphicFrameLocks noGrp="1" noChangeAspect="1"/>
          </p:cNvGraphicFramePr>
          <p:nvPr>
            <p:ph sz="half" idx="2"/>
          </p:nvPr>
        </p:nvGraphicFramePr>
        <p:xfrm>
          <a:off x="7200900" y="6177281"/>
          <a:ext cx="590550" cy="342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9" name="Equation" r:id="rId8" imgW="393529" imgH="457002" progId="Equation.DSMT4">
                  <p:embed/>
                </p:oleObj>
              </mc:Choice>
              <mc:Fallback>
                <p:oleObj name="Equation" r:id="rId8" imgW="393529" imgH="45700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6177281"/>
                        <a:ext cx="590550" cy="342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Text Box 22"/>
          <p:cNvSpPr txBox="1">
            <a:spLocks noChangeArrowheads="1"/>
          </p:cNvSpPr>
          <p:nvPr/>
        </p:nvSpPr>
        <p:spPr bwMode="auto">
          <a:xfrm>
            <a:off x="7977188" y="6155268"/>
            <a:ext cx="5738813" cy="36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depends on choice of scheme and stability function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301" y="6872796"/>
            <a:ext cx="4572398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b="1" dirty="0" smtClean="0"/>
              <a:t>Implementation of </a:t>
            </a:r>
            <a:r>
              <a:rPr lang="en-US" b="1" dirty="0" err="1" smtClean="0"/>
              <a:t>b.c.</a:t>
            </a:r>
            <a:r>
              <a:rPr lang="en-US" b="1" dirty="0" smtClean="0"/>
              <a:t> in GOTM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</a:rPr>
              <a:t>4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81281"/>
            <a:ext cx="9601200" cy="487680"/>
          </a:xfrm>
          <a:noFill/>
        </p:spPr>
        <p:txBody>
          <a:bodyPr/>
          <a:lstStyle/>
          <a:p>
            <a:pPr algn="ctr" eaLnBrk="1" hangingPunct="1"/>
            <a:r>
              <a:rPr lang="en-US" sz="2900" dirty="0"/>
              <a:t>Hydraulics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26967"/>
            <a:ext cx="11087100" cy="464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069442"/>
            <a:ext cx="3543300" cy="921563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600" dirty="0"/>
              <a:t>Orifice equation for CCFB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78622"/>
            <a:ext cx="9286875" cy="1936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8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Times New Roman" pitchFamily="18" charset="0"/>
              </a:rPr>
              <a:t>4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81281"/>
            <a:ext cx="9601200" cy="487680"/>
          </a:xfrm>
          <a:noFill/>
        </p:spPr>
        <p:txBody>
          <a:bodyPr/>
          <a:lstStyle/>
          <a:p>
            <a:pPr algn="ctr" eaLnBrk="1" hangingPunct="1"/>
            <a:r>
              <a:rPr lang="en-US" sz="2900" dirty="0"/>
              <a:t>Hydraulics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865"/>
            <a:ext cx="9258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627" y="4061265"/>
            <a:ext cx="5407818" cy="32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01200" y="1869440"/>
            <a:ext cx="1565998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Radial gate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5445760"/>
            <a:ext cx="742824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weir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8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11689557" cy="597747"/>
          </a:xfrm>
          <a:noFill/>
        </p:spPr>
        <p:txBody>
          <a:bodyPr/>
          <a:lstStyle/>
          <a:p>
            <a:pPr algn="ctr" eaLnBrk="1" hangingPunct="1"/>
            <a:r>
              <a:rPr lang="en-US" sz="3200" dirty="0" smtClean="0"/>
              <a:t>Diffusion</a:t>
            </a:r>
            <a:endParaRPr lang="en-US" sz="3200" dirty="0"/>
          </a:p>
        </p:txBody>
      </p:sp>
      <p:pic>
        <p:nvPicPr>
          <p:cNvPr id="4" name="advection_diffus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4400" y="1219200"/>
            <a:ext cx="5348288" cy="42171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3400" y="1566534"/>
                <a:ext cx="2058192" cy="818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66534"/>
                <a:ext cx="2058192" cy="8184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3400" y="2895600"/>
            <a:ext cx="25414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anose="05050102010706020507" pitchFamily="18" charset="2"/>
              </a:rPr>
              <a:t>k</a:t>
            </a:r>
            <a:r>
              <a:rPr lang="en-US" i="1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: diffusivity [m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4419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11689557" cy="597747"/>
          </a:xfrm>
          <a:noFill/>
        </p:spPr>
        <p:txBody>
          <a:bodyPr/>
          <a:lstStyle/>
          <a:p>
            <a:pPr algn="ctr" eaLnBrk="1" hangingPunct="1"/>
            <a:r>
              <a:rPr lang="en-US" sz="3200" dirty="0" smtClean="0"/>
              <a:t>Advection-Diffusion</a:t>
            </a:r>
            <a:endParaRPr lang="en-US" sz="3200" dirty="0"/>
          </a:p>
        </p:txBody>
      </p:sp>
      <p:pic>
        <p:nvPicPr>
          <p:cNvPr id="4" name="advection_diffusi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1371600"/>
            <a:ext cx="5424488" cy="42772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90600" y="1566534"/>
                <a:ext cx="2058192" cy="818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𝐷𝑐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𝐷𝑡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𝜅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66534"/>
                <a:ext cx="2058192" cy="8184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154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11689557" cy="597747"/>
          </a:xfrm>
          <a:noFill/>
        </p:spPr>
        <p:txBody>
          <a:bodyPr/>
          <a:lstStyle/>
          <a:p>
            <a:pPr algn="ctr" eaLnBrk="1" hangingPunct="1"/>
            <a:r>
              <a:rPr lang="en-US" sz="3200" dirty="0" smtClean="0"/>
              <a:t>Dispersion</a:t>
            </a:r>
            <a:endParaRPr lang="en-US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4961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09600"/>
            <a:ext cx="44767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hlinkClick r:id="rId5"/>
          </p:cNvPr>
          <p:cNvSpPr txBox="1"/>
          <p:nvPr/>
        </p:nvSpPr>
        <p:spPr>
          <a:xfrm>
            <a:off x="9239162" y="6553200"/>
            <a:ext cx="17908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dispersion</a:t>
            </a:r>
            <a:endParaRPr lang="en-US" dirty="0"/>
          </a:p>
        </p:txBody>
      </p:sp>
      <p:sp>
        <p:nvSpPr>
          <p:cNvPr id="10" name="TextBox 9">
            <a:hlinkClick r:id="rId6"/>
          </p:cNvPr>
          <p:cNvSpPr txBox="1"/>
          <p:nvPr/>
        </p:nvSpPr>
        <p:spPr>
          <a:xfrm>
            <a:off x="11430000" y="6553200"/>
            <a:ext cx="20110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dispersion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4217" y="4135649"/>
            <a:ext cx="8458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Waves of different frequencies travel at different phase speeds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Usually related to derivatives of odd order (either physical or numerical)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31848" y="5257800"/>
                <a:ext cx="3257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𝑥𝑥𝑥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−6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𝜑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848" y="5257800"/>
                <a:ext cx="325711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10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C32647-B946-49A4-A7FD-0FB861F82888}" type="slidenum">
              <a:rPr lang="en-US" sz="1800">
                <a:latin typeface="Times New Roman" pitchFamily="18" charset="0"/>
              </a:rPr>
              <a:pPr eaLnBrk="1" hangingPunct="1"/>
              <a:t>6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8644" y="762800"/>
            <a:ext cx="11708606" cy="5941727"/>
          </a:xfrm>
          <a:noFill/>
        </p:spPr>
        <p:txBody>
          <a:bodyPr/>
          <a:lstStyle/>
          <a:p>
            <a:pPr eaLnBrk="1" hangingPunct="1"/>
            <a:r>
              <a:rPr lang="en-US" sz="1800" dirty="0"/>
              <a:t>Continuity equation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1800" dirty="0"/>
              <a:t>Momentum equations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lvl="1" eaLnBrk="1" hangingPunct="1"/>
            <a:r>
              <a:rPr lang="en-US" sz="1800" dirty="0"/>
              <a:t>Vertical </a:t>
            </a:r>
            <a:r>
              <a:rPr lang="en-US" sz="1800" dirty="0" err="1"/>
              <a:t>b.c</a:t>
            </a:r>
            <a:r>
              <a:rPr lang="en-US" sz="1600" dirty="0" err="1"/>
              <a:t>.</a:t>
            </a:r>
            <a:r>
              <a:rPr lang="en-US" sz="1600" dirty="0"/>
              <a:t>:</a:t>
            </a:r>
          </a:p>
          <a:p>
            <a:pPr lvl="1" eaLnBrk="1" hangingPunct="1"/>
            <a:endParaRPr lang="en-US" sz="1600" dirty="0"/>
          </a:p>
          <a:p>
            <a:pPr lvl="1" eaLnBrk="1" hangingPunct="1"/>
            <a:endParaRPr lang="en-US" sz="1600" dirty="0"/>
          </a:p>
          <a:p>
            <a:pPr eaLnBrk="1" hangingPunct="1"/>
            <a:r>
              <a:rPr lang="en-US" sz="2100" dirty="0"/>
              <a:t>Equation of </a:t>
            </a:r>
            <a:r>
              <a:rPr lang="en-US" sz="2100" dirty="0" smtClean="0"/>
              <a:t>state</a:t>
            </a:r>
            <a:endParaRPr lang="en-US" sz="2100" dirty="0"/>
          </a:p>
          <a:p>
            <a:pPr eaLnBrk="1" hangingPunct="1"/>
            <a:r>
              <a:rPr lang="en-US" sz="2100" dirty="0"/>
              <a:t>Transport of salt and temperature</a:t>
            </a:r>
          </a:p>
          <a:p>
            <a:pPr eaLnBrk="1" hangingPunct="1">
              <a:buFont typeface="Wingdings" pitchFamily="2" charset="2"/>
              <a:buNone/>
            </a:pPr>
            <a:endParaRPr lang="en-US" sz="2100" dirty="0" smtClean="0"/>
          </a:p>
          <a:p>
            <a:pPr eaLnBrk="1" hangingPunct="1">
              <a:buFont typeface="Wingdings" pitchFamily="2" charset="2"/>
              <a:buNone/>
            </a:pPr>
            <a:endParaRPr lang="en-US" sz="2100" dirty="0"/>
          </a:p>
          <a:p>
            <a:pPr eaLnBrk="1" hangingPunct="1"/>
            <a:r>
              <a:rPr lang="en-US" sz="2100" dirty="0"/>
              <a:t>Turbulence closure: </a:t>
            </a:r>
            <a:r>
              <a:rPr lang="en-US" sz="2100" dirty="0" err="1"/>
              <a:t>Umlauf</a:t>
            </a:r>
            <a:r>
              <a:rPr lang="en-US" sz="2100" dirty="0"/>
              <a:t> and </a:t>
            </a:r>
            <a:r>
              <a:rPr lang="en-US" sz="2100" dirty="0" err="1"/>
              <a:t>Burchard</a:t>
            </a:r>
            <a:r>
              <a:rPr lang="en-US" sz="2100" dirty="0"/>
              <a:t> 2003</a:t>
            </a:r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485900" y="81280"/>
            <a:ext cx="11689557" cy="597747"/>
          </a:xfrm>
          <a:noFill/>
        </p:spPr>
        <p:txBody>
          <a:bodyPr/>
          <a:lstStyle/>
          <a:p>
            <a:pPr eaLnBrk="1" hangingPunct="1"/>
            <a:r>
              <a:rPr lang="en-US" sz="3200"/>
              <a:t>Governing equations: Reynolds-averged Navier-Stokes</a:t>
            </a:r>
          </a:p>
        </p:txBody>
      </p:sp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7886701" y="699347"/>
          <a:ext cx="5005388" cy="85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6" name="Equation" r:id="rId4" imgW="2387600" imgH="571500" progId="Equation.DSMT4">
                  <p:embed/>
                </p:oleObj>
              </mc:Choice>
              <mc:Fallback>
                <p:oleObj name="Equation" r:id="rId4" imgW="23876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1" y="699347"/>
                        <a:ext cx="5005388" cy="853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3657600" y="4064000"/>
          <a:ext cx="1933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7" name="Equation" r:id="rId6" imgW="914400" imgH="203200" progId="Equation.3">
                  <p:embed/>
                </p:oleObj>
              </mc:Choice>
              <mc:Fallback>
                <p:oleObj name="Equation" r:id="rId6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64000"/>
                        <a:ext cx="19335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6"/>
          <p:cNvGraphicFramePr>
            <a:graphicFrameLocks noChangeAspect="1"/>
          </p:cNvGraphicFramePr>
          <p:nvPr/>
        </p:nvGraphicFramePr>
        <p:xfrm>
          <a:off x="9715501" y="1512147"/>
          <a:ext cx="2797970" cy="68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8" name="Equation" r:id="rId8" imgW="1333500" imgH="457200" progId="Equation.DSMT4">
                  <p:embed/>
                </p:oleObj>
              </mc:Choice>
              <mc:Fallback>
                <p:oleObj name="Equation" r:id="rId8" imgW="1333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1" y="1512147"/>
                        <a:ext cx="2797970" cy="68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13489"/>
              </p:ext>
            </p:extLst>
          </p:nvPr>
        </p:nvGraphicFramePr>
        <p:xfrm>
          <a:off x="2744391" y="4755727"/>
          <a:ext cx="6774657" cy="73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9" name="Equation" r:id="rId10" imgW="3238500" imgH="495300" progId="Equation.DSMT4">
                  <p:embed/>
                </p:oleObj>
              </mc:Choice>
              <mc:Fallback>
                <p:oleObj name="Equation" r:id="rId10" imgW="3238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391" y="4755727"/>
                        <a:ext cx="6774657" cy="738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6736624" y="2852867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pPr algn="just"/>
            <a:endParaRPr lang="en-US" sz="3200">
              <a:latin typeface="Times New Roman" pitchFamily="18" charset="0"/>
            </a:endParaRPr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6736624" y="3371027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pPr algn="just"/>
            <a:endParaRPr lang="en-US" sz="3200">
              <a:latin typeface="Times New Roman" pitchFamily="18" charset="0"/>
            </a:endParaRPr>
          </a:p>
        </p:txBody>
      </p:sp>
      <p:graphicFrame>
        <p:nvGraphicFramePr>
          <p:cNvPr id="4107" name="Object 10"/>
          <p:cNvGraphicFramePr>
            <a:graphicFrameLocks noChangeAspect="1"/>
          </p:cNvGraphicFramePr>
          <p:nvPr/>
        </p:nvGraphicFramePr>
        <p:xfrm>
          <a:off x="1600201" y="2357121"/>
          <a:ext cx="11608595" cy="66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0" name="Equation" r:id="rId12" imgW="7734300" imgH="622300" progId="Equation.DSMT4">
                  <p:embed/>
                </p:oleObj>
              </mc:Choice>
              <mc:Fallback>
                <p:oleObj name="Equation" r:id="rId12" imgW="77343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2357121"/>
                        <a:ext cx="11608595" cy="668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AutoShape 11"/>
          <p:cNvSpPr>
            <a:spLocks/>
          </p:cNvSpPr>
          <p:nvPr/>
        </p:nvSpPr>
        <p:spPr bwMode="auto">
          <a:xfrm>
            <a:off x="13144500" y="1056640"/>
            <a:ext cx="571500" cy="2844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0" y="-222254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0" y="3227067"/>
            <a:ext cx="24275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pSp>
        <p:nvGrpSpPr>
          <p:cNvPr id="4111" name="Group 14"/>
          <p:cNvGrpSpPr>
            <a:grpSpLocks/>
          </p:cNvGrpSpPr>
          <p:nvPr/>
        </p:nvGrpSpPr>
        <p:grpSpPr bwMode="auto">
          <a:xfrm>
            <a:off x="5257800" y="2926080"/>
            <a:ext cx="4267200" cy="1137920"/>
            <a:chOff x="1584" y="1872"/>
            <a:chExt cx="1792" cy="672"/>
          </a:xfrm>
        </p:grpSpPr>
        <p:graphicFrame>
          <p:nvGraphicFramePr>
            <p:cNvPr id="4131" name="Object 15"/>
            <p:cNvGraphicFramePr>
              <a:graphicFrameLocks noChangeAspect="1"/>
            </p:cNvGraphicFramePr>
            <p:nvPr/>
          </p:nvGraphicFramePr>
          <p:xfrm>
            <a:off x="1680" y="1872"/>
            <a:ext cx="1078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1" name="Equation" r:id="rId14" imgW="1701800" imgH="558800" progId="Equation.DSMT4">
                    <p:embed/>
                  </p:oleObj>
                </mc:Choice>
                <mc:Fallback>
                  <p:oleObj name="Equation" r:id="rId14" imgW="1701800" imgH="558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872"/>
                          <a:ext cx="1078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32" name="Object 16"/>
            <p:cNvGraphicFramePr>
              <a:graphicFrameLocks noChangeAspect="1"/>
            </p:cNvGraphicFramePr>
            <p:nvPr/>
          </p:nvGraphicFramePr>
          <p:xfrm>
            <a:off x="1680" y="2187"/>
            <a:ext cx="1696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2" name="Equation" r:id="rId16" imgW="2692400" imgH="571500" progId="Equation.DSMT4">
                    <p:embed/>
                  </p:oleObj>
                </mc:Choice>
                <mc:Fallback>
                  <p:oleObj name="Equation" r:id="rId16" imgW="26924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187"/>
                          <a:ext cx="1696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3" name="AutoShape 17"/>
            <p:cNvSpPr>
              <a:spLocks/>
            </p:cNvSpPr>
            <p:nvPr/>
          </p:nvSpPr>
          <p:spPr bwMode="auto">
            <a:xfrm>
              <a:off x="1584" y="2016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2" name="Group 18"/>
          <p:cNvGrpSpPr>
            <a:grpSpLocks/>
          </p:cNvGrpSpPr>
          <p:nvPr/>
        </p:nvGrpSpPr>
        <p:grpSpPr bwMode="auto">
          <a:xfrm>
            <a:off x="8115300" y="3576321"/>
            <a:ext cx="5429250" cy="1840653"/>
            <a:chOff x="3168" y="3002"/>
            <a:chExt cx="2280" cy="1087"/>
          </a:xfrm>
        </p:grpSpPr>
        <p:sp>
          <p:nvSpPr>
            <p:cNvPr id="4121" name="Freeform 19"/>
            <p:cNvSpPr>
              <a:spLocks/>
            </p:cNvSpPr>
            <p:nvPr/>
          </p:nvSpPr>
          <p:spPr bwMode="auto">
            <a:xfrm>
              <a:off x="3802" y="3528"/>
              <a:ext cx="1582" cy="85"/>
            </a:xfrm>
            <a:custGeom>
              <a:avLst/>
              <a:gdLst>
                <a:gd name="T0" fmla="*/ 0 w 1582"/>
                <a:gd name="T1" fmla="*/ 66 h 85"/>
                <a:gd name="T2" fmla="*/ 6 w 1582"/>
                <a:gd name="T3" fmla="*/ 48 h 85"/>
                <a:gd name="T4" fmla="*/ 42 w 1582"/>
                <a:gd name="T5" fmla="*/ 24 h 85"/>
                <a:gd name="T6" fmla="*/ 145 w 1582"/>
                <a:gd name="T7" fmla="*/ 54 h 85"/>
                <a:gd name="T8" fmla="*/ 157 w 1582"/>
                <a:gd name="T9" fmla="*/ 73 h 85"/>
                <a:gd name="T10" fmla="*/ 194 w 1582"/>
                <a:gd name="T11" fmla="*/ 85 h 85"/>
                <a:gd name="T12" fmla="*/ 315 w 1582"/>
                <a:gd name="T13" fmla="*/ 0 h 85"/>
                <a:gd name="T14" fmla="*/ 448 w 1582"/>
                <a:gd name="T15" fmla="*/ 66 h 85"/>
                <a:gd name="T16" fmla="*/ 515 w 1582"/>
                <a:gd name="T17" fmla="*/ 54 h 85"/>
                <a:gd name="T18" fmla="*/ 582 w 1582"/>
                <a:gd name="T19" fmla="*/ 0 h 85"/>
                <a:gd name="T20" fmla="*/ 636 w 1582"/>
                <a:gd name="T21" fmla="*/ 6 h 85"/>
                <a:gd name="T22" fmla="*/ 727 w 1582"/>
                <a:gd name="T23" fmla="*/ 66 h 85"/>
                <a:gd name="T24" fmla="*/ 818 w 1582"/>
                <a:gd name="T25" fmla="*/ 54 h 85"/>
                <a:gd name="T26" fmla="*/ 861 w 1582"/>
                <a:gd name="T27" fmla="*/ 24 h 85"/>
                <a:gd name="T28" fmla="*/ 879 w 1582"/>
                <a:gd name="T29" fmla="*/ 12 h 85"/>
                <a:gd name="T30" fmla="*/ 964 w 1582"/>
                <a:gd name="T31" fmla="*/ 24 h 85"/>
                <a:gd name="T32" fmla="*/ 976 w 1582"/>
                <a:gd name="T33" fmla="*/ 42 h 85"/>
                <a:gd name="T34" fmla="*/ 994 w 1582"/>
                <a:gd name="T35" fmla="*/ 60 h 85"/>
                <a:gd name="T36" fmla="*/ 1030 w 1582"/>
                <a:gd name="T37" fmla="*/ 73 h 85"/>
                <a:gd name="T38" fmla="*/ 1109 w 1582"/>
                <a:gd name="T39" fmla="*/ 60 h 85"/>
                <a:gd name="T40" fmla="*/ 1182 w 1582"/>
                <a:gd name="T41" fmla="*/ 6 h 85"/>
                <a:gd name="T42" fmla="*/ 1236 w 1582"/>
                <a:gd name="T43" fmla="*/ 18 h 85"/>
                <a:gd name="T44" fmla="*/ 1273 w 1582"/>
                <a:gd name="T45" fmla="*/ 48 h 85"/>
                <a:gd name="T46" fmla="*/ 1352 w 1582"/>
                <a:gd name="T47" fmla="*/ 85 h 85"/>
                <a:gd name="T48" fmla="*/ 1449 w 1582"/>
                <a:gd name="T49" fmla="*/ 48 h 85"/>
                <a:gd name="T50" fmla="*/ 1461 w 1582"/>
                <a:gd name="T51" fmla="*/ 30 h 85"/>
                <a:gd name="T52" fmla="*/ 1497 w 1582"/>
                <a:gd name="T53" fmla="*/ 18 h 85"/>
                <a:gd name="T54" fmla="*/ 1582 w 1582"/>
                <a:gd name="T55" fmla="*/ 66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82"/>
                <a:gd name="T85" fmla="*/ 0 h 85"/>
                <a:gd name="T86" fmla="*/ 1582 w 1582"/>
                <a:gd name="T87" fmla="*/ 85 h 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82" h="85">
                  <a:moveTo>
                    <a:pt x="0" y="66"/>
                  </a:moveTo>
                  <a:cubicBezTo>
                    <a:pt x="2" y="60"/>
                    <a:pt x="2" y="52"/>
                    <a:pt x="6" y="48"/>
                  </a:cubicBezTo>
                  <a:cubicBezTo>
                    <a:pt x="16" y="38"/>
                    <a:pt x="42" y="24"/>
                    <a:pt x="42" y="24"/>
                  </a:cubicBezTo>
                  <a:cubicBezTo>
                    <a:pt x="82" y="29"/>
                    <a:pt x="112" y="32"/>
                    <a:pt x="145" y="54"/>
                  </a:cubicBezTo>
                  <a:cubicBezTo>
                    <a:pt x="149" y="60"/>
                    <a:pt x="151" y="69"/>
                    <a:pt x="157" y="73"/>
                  </a:cubicBezTo>
                  <a:cubicBezTo>
                    <a:pt x="168" y="80"/>
                    <a:pt x="194" y="85"/>
                    <a:pt x="194" y="85"/>
                  </a:cubicBezTo>
                  <a:cubicBezTo>
                    <a:pt x="263" y="71"/>
                    <a:pt x="251" y="21"/>
                    <a:pt x="315" y="0"/>
                  </a:cubicBezTo>
                  <a:cubicBezTo>
                    <a:pt x="368" y="13"/>
                    <a:pt x="399" y="50"/>
                    <a:pt x="448" y="66"/>
                  </a:cubicBezTo>
                  <a:cubicBezTo>
                    <a:pt x="471" y="63"/>
                    <a:pt x="497" y="68"/>
                    <a:pt x="515" y="54"/>
                  </a:cubicBezTo>
                  <a:cubicBezTo>
                    <a:pt x="543" y="32"/>
                    <a:pt x="542" y="13"/>
                    <a:pt x="582" y="0"/>
                  </a:cubicBezTo>
                  <a:cubicBezTo>
                    <a:pt x="600" y="2"/>
                    <a:pt x="619" y="0"/>
                    <a:pt x="636" y="6"/>
                  </a:cubicBezTo>
                  <a:cubicBezTo>
                    <a:pt x="673" y="18"/>
                    <a:pt x="690" y="54"/>
                    <a:pt x="727" y="66"/>
                  </a:cubicBezTo>
                  <a:cubicBezTo>
                    <a:pt x="757" y="63"/>
                    <a:pt x="792" y="70"/>
                    <a:pt x="818" y="54"/>
                  </a:cubicBezTo>
                  <a:cubicBezTo>
                    <a:pt x="833" y="45"/>
                    <a:pt x="847" y="34"/>
                    <a:pt x="861" y="24"/>
                  </a:cubicBezTo>
                  <a:cubicBezTo>
                    <a:pt x="867" y="20"/>
                    <a:pt x="879" y="12"/>
                    <a:pt x="879" y="12"/>
                  </a:cubicBezTo>
                  <a:cubicBezTo>
                    <a:pt x="907" y="15"/>
                    <a:pt x="941" y="6"/>
                    <a:pt x="964" y="24"/>
                  </a:cubicBezTo>
                  <a:cubicBezTo>
                    <a:pt x="970" y="28"/>
                    <a:pt x="971" y="36"/>
                    <a:pt x="976" y="42"/>
                  </a:cubicBezTo>
                  <a:cubicBezTo>
                    <a:pt x="981" y="49"/>
                    <a:pt x="987" y="55"/>
                    <a:pt x="994" y="60"/>
                  </a:cubicBezTo>
                  <a:cubicBezTo>
                    <a:pt x="1005" y="67"/>
                    <a:pt x="1018" y="68"/>
                    <a:pt x="1030" y="73"/>
                  </a:cubicBezTo>
                  <a:cubicBezTo>
                    <a:pt x="1038" y="72"/>
                    <a:pt x="1090" y="70"/>
                    <a:pt x="1109" y="60"/>
                  </a:cubicBezTo>
                  <a:cubicBezTo>
                    <a:pt x="1138" y="44"/>
                    <a:pt x="1155" y="24"/>
                    <a:pt x="1182" y="6"/>
                  </a:cubicBezTo>
                  <a:cubicBezTo>
                    <a:pt x="1197" y="9"/>
                    <a:pt x="1221" y="11"/>
                    <a:pt x="1236" y="18"/>
                  </a:cubicBezTo>
                  <a:cubicBezTo>
                    <a:pt x="1263" y="31"/>
                    <a:pt x="1248" y="28"/>
                    <a:pt x="1273" y="48"/>
                  </a:cubicBezTo>
                  <a:cubicBezTo>
                    <a:pt x="1303" y="72"/>
                    <a:pt x="1316" y="76"/>
                    <a:pt x="1352" y="85"/>
                  </a:cubicBezTo>
                  <a:cubicBezTo>
                    <a:pt x="1413" y="77"/>
                    <a:pt x="1405" y="77"/>
                    <a:pt x="1449" y="48"/>
                  </a:cubicBezTo>
                  <a:cubicBezTo>
                    <a:pt x="1453" y="42"/>
                    <a:pt x="1455" y="34"/>
                    <a:pt x="1461" y="30"/>
                  </a:cubicBezTo>
                  <a:cubicBezTo>
                    <a:pt x="1472" y="23"/>
                    <a:pt x="1497" y="18"/>
                    <a:pt x="1497" y="18"/>
                  </a:cubicBezTo>
                  <a:cubicBezTo>
                    <a:pt x="1547" y="25"/>
                    <a:pt x="1548" y="32"/>
                    <a:pt x="1582" y="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2" name="Line 20"/>
            <p:cNvSpPr>
              <a:spLocks noChangeShapeType="1"/>
            </p:cNvSpPr>
            <p:nvPr/>
          </p:nvSpPr>
          <p:spPr bwMode="auto">
            <a:xfrm flipV="1">
              <a:off x="4704" y="3216"/>
              <a:ext cx="0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3" name="Line 21"/>
            <p:cNvSpPr>
              <a:spLocks noChangeShapeType="1"/>
            </p:cNvSpPr>
            <p:nvPr/>
          </p:nvSpPr>
          <p:spPr bwMode="auto">
            <a:xfrm>
              <a:off x="4704" y="3600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4" name="Line 22"/>
            <p:cNvSpPr>
              <a:spLocks noChangeShapeType="1"/>
            </p:cNvSpPr>
            <p:nvPr/>
          </p:nvSpPr>
          <p:spPr bwMode="auto">
            <a:xfrm>
              <a:off x="3552" y="3600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5" name="Text Box 23"/>
            <p:cNvSpPr txBox="1">
              <a:spLocks noChangeArrowheads="1"/>
            </p:cNvSpPr>
            <p:nvPr/>
          </p:nvSpPr>
          <p:spPr bwMode="auto">
            <a:xfrm>
              <a:off x="3168" y="3456"/>
              <a:ext cx="43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itchFamily="18" charset="0"/>
                </a:rPr>
                <a:t>MSL</a:t>
              </a:r>
            </a:p>
          </p:txBody>
        </p:sp>
        <p:sp>
          <p:nvSpPr>
            <p:cNvPr id="4126" name="Text Box 24"/>
            <p:cNvSpPr txBox="1">
              <a:spLocks noChangeArrowheads="1"/>
            </p:cNvSpPr>
            <p:nvPr/>
          </p:nvSpPr>
          <p:spPr bwMode="auto">
            <a:xfrm>
              <a:off x="4550" y="3002"/>
              <a:ext cx="14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i="1">
                  <a:solidFill>
                    <a:srgbClr val="FF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127" name="Text Box 25"/>
            <p:cNvSpPr txBox="1">
              <a:spLocks noChangeArrowheads="1"/>
            </p:cNvSpPr>
            <p:nvPr/>
          </p:nvSpPr>
          <p:spPr bwMode="auto">
            <a:xfrm>
              <a:off x="5078" y="3482"/>
              <a:ext cx="15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i="1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128" name="Line 26"/>
            <p:cNvSpPr>
              <a:spLocks noChangeShapeType="1"/>
            </p:cNvSpPr>
            <p:nvPr/>
          </p:nvSpPr>
          <p:spPr bwMode="auto">
            <a:xfrm>
              <a:off x="4656" y="398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9" name="Text Box 27"/>
            <p:cNvSpPr txBox="1">
              <a:spLocks noChangeArrowheads="1"/>
            </p:cNvSpPr>
            <p:nvPr/>
          </p:nvSpPr>
          <p:spPr bwMode="auto">
            <a:xfrm>
              <a:off x="5074" y="3744"/>
              <a:ext cx="37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itchFamily="18" charset="0"/>
                </a:rPr>
                <a:t>East</a:t>
              </a:r>
            </a:p>
          </p:txBody>
        </p:sp>
        <p:sp>
          <p:nvSpPr>
            <p:cNvPr id="4130" name="AutoShape 28"/>
            <p:cNvSpPr>
              <a:spLocks noChangeArrowheads="1"/>
            </p:cNvSpPr>
            <p:nvPr/>
          </p:nvSpPr>
          <p:spPr bwMode="auto">
            <a:xfrm flipV="1">
              <a:off x="3648" y="3504"/>
              <a:ext cx="48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3" name="Group 29"/>
          <p:cNvGrpSpPr>
            <a:grpSpLocks/>
          </p:cNvGrpSpPr>
          <p:nvPr/>
        </p:nvGrpSpPr>
        <p:grpSpPr bwMode="auto">
          <a:xfrm>
            <a:off x="1895475" y="5852161"/>
            <a:ext cx="5145882" cy="843280"/>
            <a:chOff x="796" y="3438"/>
            <a:chExt cx="2161" cy="498"/>
          </a:xfrm>
        </p:grpSpPr>
        <p:sp>
          <p:nvSpPr>
            <p:cNvPr id="4116" name="Freeform 30"/>
            <p:cNvSpPr>
              <a:spLocks/>
            </p:cNvSpPr>
            <p:nvPr/>
          </p:nvSpPr>
          <p:spPr bwMode="auto">
            <a:xfrm>
              <a:off x="1850" y="3600"/>
              <a:ext cx="384" cy="48"/>
            </a:xfrm>
            <a:custGeom>
              <a:avLst/>
              <a:gdLst>
                <a:gd name="T0" fmla="*/ 0 w 672"/>
                <a:gd name="T1" fmla="*/ 48 h 48"/>
                <a:gd name="T2" fmla="*/ 0 w 672"/>
                <a:gd name="T3" fmla="*/ 0 h 48"/>
                <a:gd name="T4" fmla="*/ 219 w 672"/>
                <a:gd name="T5" fmla="*/ 0 h 48"/>
                <a:gd name="T6" fmla="*/ 219 w 672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48"/>
                <a:gd name="T14" fmla="*/ 672 w 672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48">
                  <a:moveTo>
                    <a:pt x="0" y="48"/>
                  </a:moveTo>
                  <a:lnTo>
                    <a:pt x="0" y="0"/>
                  </a:lnTo>
                  <a:lnTo>
                    <a:pt x="672" y="0"/>
                  </a:lnTo>
                  <a:lnTo>
                    <a:pt x="672" y="4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" name="Text Box 31"/>
            <p:cNvSpPr txBox="1">
              <a:spLocks noChangeArrowheads="1"/>
            </p:cNvSpPr>
            <p:nvPr/>
          </p:nvSpPr>
          <p:spPr bwMode="auto">
            <a:xfrm>
              <a:off x="1850" y="3438"/>
              <a:ext cx="28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</a:rPr>
                <a:t>shear</a:t>
              </a:r>
            </a:p>
          </p:txBody>
        </p:sp>
        <p:sp>
          <p:nvSpPr>
            <p:cNvPr id="4118" name="Freeform 32"/>
            <p:cNvSpPr>
              <a:spLocks/>
            </p:cNvSpPr>
            <p:nvPr/>
          </p:nvSpPr>
          <p:spPr bwMode="auto">
            <a:xfrm>
              <a:off x="2436" y="3600"/>
              <a:ext cx="278" cy="48"/>
            </a:xfrm>
            <a:custGeom>
              <a:avLst/>
              <a:gdLst>
                <a:gd name="T0" fmla="*/ 0 w 672"/>
                <a:gd name="T1" fmla="*/ 48 h 48"/>
                <a:gd name="T2" fmla="*/ 0 w 672"/>
                <a:gd name="T3" fmla="*/ 0 h 48"/>
                <a:gd name="T4" fmla="*/ 115 w 672"/>
                <a:gd name="T5" fmla="*/ 0 h 48"/>
                <a:gd name="T6" fmla="*/ 115 w 672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48"/>
                <a:gd name="T14" fmla="*/ 672 w 672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48">
                  <a:moveTo>
                    <a:pt x="0" y="48"/>
                  </a:moveTo>
                  <a:lnTo>
                    <a:pt x="0" y="0"/>
                  </a:lnTo>
                  <a:lnTo>
                    <a:pt x="672" y="0"/>
                  </a:lnTo>
                  <a:lnTo>
                    <a:pt x="672" y="4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9" name="Text Box 33"/>
            <p:cNvSpPr txBox="1">
              <a:spLocks noChangeArrowheads="1"/>
            </p:cNvSpPr>
            <p:nvPr/>
          </p:nvSpPr>
          <p:spPr bwMode="auto">
            <a:xfrm>
              <a:off x="2272" y="3456"/>
              <a:ext cx="56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Times New Roman" pitchFamily="18" charset="0"/>
                </a:rPr>
                <a:t>stratification</a:t>
              </a:r>
            </a:p>
          </p:txBody>
        </p:sp>
        <p:graphicFrame>
          <p:nvGraphicFramePr>
            <p:cNvPr id="4120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6228088"/>
                </p:ext>
              </p:extLst>
            </p:nvPr>
          </p:nvGraphicFramePr>
          <p:xfrm>
            <a:off x="796" y="3555"/>
            <a:ext cx="2161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03" name="Equation" r:id="rId18" imgW="2450880" imgH="431640" progId="Equation.3">
                    <p:embed/>
                  </p:oleObj>
                </mc:Choice>
                <mc:Fallback>
                  <p:oleObj name="Equation" r:id="rId18" imgW="24508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" y="3555"/>
                          <a:ext cx="2161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14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93005"/>
              </p:ext>
            </p:extLst>
          </p:nvPr>
        </p:nvGraphicFramePr>
        <p:xfrm>
          <a:off x="1702595" y="6664960"/>
          <a:ext cx="7517606" cy="64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" name="Equation" r:id="rId20" imgW="3581280" imgH="431640" progId="Equation.3">
                  <p:embed/>
                </p:oleObj>
              </mc:Choice>
              <mc:Fallback>
                <p:oleObj name="Equation" r:id="rId20" imgW="358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595" y="6664960"/>
                        <a:ext cx="7517606" cy="645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36"/>
          <p:cNvGraphicFramePr>
            <a:graphicFrameLocks noChangeAspect="1"/>
          </p:cNvGraphicFramePr>
          <p:nvPr/>
        </p:nvGraphicFramePr>
        <p:xfrm>
          <a:off x="10287000" y="6746240"/>
          <a:ext cx="1971675" cy="4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5" name="Equation" r:id="rId22" imgW="939392" imgH="291973" progId="Equation.3">
                  <p:embed/>
                </p:oleObj>
              </mc:Choice>
              <mc:Fallback>
                <p:oleObj name="Equation" r:id="rId22" imgW="939392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0" y="6746240"/>
                        <a:ext cx="1971675" cy="43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549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D6F39CB-0F85-42C2-B431-400CCF6C8DA4}" type="slidenum">
              <a:rPr lang="en-US" smtClean="0">
                <a:solidFill>
                  <a:schemeClr val="bg2"/>
                </a:solidFill>
              </a:rPr>
              <a:pPr eaLnBrk="1" hangingPunct="1"/>
              <a:t>7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87680"/>
          </a:xfrm>
          <a:noFill/>
        </p:spPr>
        <p:txBody>
          <a:bodyPr/>
          <a:lstStyle/>
          <a:p>
            <a:pPr algn="ctr" eaLnBrk="1" hangingPunct="1"/>
            <a:r>
              <a:rPr lang="en-US" sz="3200" dirty="0"/>
              <a:t>O</a:t>
            </a:r>
            <a:r>
              <a:rPr lang="en-US" sz="3200" dirty="0" smtClean="0"/>
              <a:t>n </a:t>
            </a:r>
            <a:r>
              <a:rPr lang="en-US" sz="3200" dirty="0"/>
              <a:t>spherical coordinates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95216" y="3962400"/>
            <a:ext cx="6483662" cy="141400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100" dirty="0"/>
              <a:t>We transform the coordinates instead of </a:t>
            </a:r>
            <a:r>
              <a:rPr lang="en-US" sz="2100" dirty="0" err="1"/>
              <a:t>eqs</a:t>
            </a:r>
            <a:endParaRPr lang="en-US" sz="2100" dirty="0"/>
          </a:p>
          <a:p>
            <a:r>
              <a:rPr lang="en-US" sz="2100" dirty="0"/>
              <a:t>There are </a:t>
            </a:r>
            <a:r>
              <a:rPr lang="en-US" sz="2100" dirty="0" smtClean="0"/>
              <a:t>2 </a:t>
            </a:r>
            <a:r>
              <a:rPr lang="en-US" sz="2100" dirty="0"/>
              <a:t>frames used:</a:t>
            </a:r>
          </a:p>
          <a:p>
            <a:pPr marL="450639" indent="-450639">
              <a:buFont typeface="+mj-lt"/>
              <a:buAutoNum type="arabicPeriod"/>
            </a:pPr>
            <a:r>
              <a:rPr lang="en-US" sz="2100" dirty="0"/>
              <a:t>Global</a:t>
            </a:r>
          </a:p>
          <a:p>
            <a:pPr marL="450639" indent="-450639">
              <a:buFont typeface="+mj-lt"/>
              <a:buAutoNum type="arabicPeriod"/>
            </a:pPr>
            <a:r>
              <a:rPr lang="en-US" sz="2100" dirty="0" smtClean="0"/>
              <a:t>Lon/</a:t>
            </a:r>
            <a:r>
              <a:rPr lang="en-US" sz="2100" dirty="0" err="1" smtClean="0"/>
              <a:t>lat</a:t>
            </a:r>
            <a:r>
              <a:rPr lang="en-US" sz="2100" dirty="0" smtClean="0"/>
              <a:t> (local @ node/element/side)</a:t>
            </a:r>
            <a:endParaRPr lang="en-US" sz="21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4" y="4038600"/>
            <a:ext cx="4229764" cy="128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3" y="5191069"/>
            <a:ext cx="6329363" cy="72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0314" y="6096000"/>
            <a:ext cx="10370716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100" dirty="0"/>
              <a:t>Changes to the code is mainly related to re-project vectors and to calculate distances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17932" y="565887"/>
            <a:ext cx="3614543" cy="3168846"/>
            <a:chOff x="1516512" y="502491"/>
            <a:chExt cx="3614543" cy="3168846"/>
          </a:xfrm>
        </p:grpSpPr>
        <p:sp>
          <p:nvSpPr>
            <p:cNvPr id="56" name="Oval 55"/>
            <p:cNvSpPr/>
            <p:nvPr/>
          </p:nvSpPr>
          <p:spPr>
            <a:xfrm>
              <a:off x="1607000" y="846747"/>
              <a:ext cx="2895600" cy="28224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12" y="2042432"/>
              <a:ext cx="30765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150" y="1101358"/>
              <a:ext cx="223263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9" name="Straight Arrow Connector 58"/>
            <p:cNvCxnSpPr/>
            <p:nvPr/>
          </p:nvCxnSpPr>
          <p:spPr>
            <a:xfrm flipV="1">
              <a:off x="3054799" y="721339"/>
              <a:ext cx="1" cy="158641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2064200" y="2286431"/>
              <a:ext cx="999146" cy="30845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981871" y="2225550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O</a:t>
              </a:r>
              <a:endParaRPr lang="en-US" i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64200" y="2580881"/>
              <a:ext cx="357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x</a:t>
              </a:r>
              <a:r>
                <a:rPr lang="en-US" i="1" baseline="-25000" dirty="0" err="1" smtClean="0"/>
                <a:t>g</a:t>
              </a:r>
              <a:endParaRPr lang="en-US" i="1" baseline="-25000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056253" y="2303466"/>
              <a:ext cx="181025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Arc 63"/>
            <p:cNvSpPr/>
            <p:nvPr/>
          </p:nvSpPr>
          <p:spPr>
            <a:xfrm>
              <a:off x="2226599" y="871823"/>
              <a:ext cx="1674947" cy="2799514"/>
            </a:xfrm>
            <a:prstGeom prst="arc">
              <a:avLst>
                <a:gd name="adj1" fmla="val 16200000"/>
                <a:gd name="adj2" fmla="val 62525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>
              <a:off x="2606146" y="1312866"/>
              <a:ext cx="450107" cy="15195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73345" y="1312866"/>
              <a:ext cx="608147" cy="759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964377" y="122774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Symbol" pitchFamily="18" charset="2"/>
                </a:rPr>
                <a:t>l</a:t>
              </a:r>
              <a:endParaRPr lang="en-US" i="1" dirty="0">
                <a:latin typeface="Symbol" pitchFamily="18" charset="2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3088271" y="1446597"/>
              <a:ext cx="593221" cy="81313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207108" y="194810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f</a:t>
              </a:r>
            </a:p>
          </p:txBody>
        </p:sp>
        <p:sp>
          <p:nvSpPr>
            <p:cNvPr id="70" name="Arc 69"/>
            <p:cNvSpPr/>
            <p:nvPr/>
          </p:nvSpPr>
          <p:spPr>
            <a:xfrm>
              <a:off x="3120029" y="2192110"/>
              <a:ext cx="87079" cy="15408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/>
            <p:cNvSpPr/>
            <p:nvPr/>
          </p:nvSpPr>
          <p:spPr>
            <a:xfrm rot="7653725">
              <a:off x="2898125" y="1082026"/>
              <a:ext cx="313346" cy="3048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3724222" y="1329958"/>
              <a:ext cx="668708" cy="995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512000" y="135017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98162" y="1193344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Symbol" pitchFamily="18" charset="2"/>
                </a:rPr>
                <a:t>l</a:t>
              </a:r>
              <a:r>
                <a:rPr lang="en-US" baseline="30000" dirty="0" smtClean="0"/>
                <a:t>0 </a:t>
              </a:r>
              <a:r>
                <a:rPr lang="en-US" dirty="0" smtClean="0"/>
                <a:t>(</a:t>
              </a:r>
              <a:r>
                <a:rPr lang="en-US" i="1" dirty="0" smtClean="0"/>
                <a:t>x</a:t>
              </a:r>
              <a:r>
                <a:rPr lang="en-US" dirty="0" smtClean="0"/>
                <a:t>)</a:t>
              </a:r>
              <a:endParaRPr lang="en-US" baseline="30000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 flipV="1">
              <a:off x="3512000" y="1067174"/>
              <a:ext cx="227844" cy="3546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384881" y="747098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Symbol" pitchFamily="18" charset="2"/>
                </a:rPr>
                <a:t>f</a:t>
              </a:r>
              <a:r>
                <a:rPr lang="en-US" baseline="30000" dirty="0" smtClean="0"/>
                <a:t>0 </a:t>
              </a:r>
              <a:r>
                <a:rPr lang="en-US" dirty="0" smtClean="0"/>
                <a:t>(</a:t>
              </a:r>
              <a:r>
                <a:rPr lang="en-US" i="1" dirty="0" smtClean="0"/>
                <a:t>y</a:t>
              </a:r>
              <a:r>
                <a:rPr lang="en-US" dirty="0" smtClean="0"/>
                <a:t>)</a:t>
              </a:r>
              <a:endParaRPr lang="en-US" baseline="30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29905" y="2276931"/>
              <a:ext cx="383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y</a:t>
              </a:r>
              <a:r>
                <a:rPr lang="en-US" i="1" baseline="-25000" dirty="0" err="1" smtClean="0"/>
                <a:t>g</a:t>
              </a:r>
              <a:endParaRPr lang="en-US" i="1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55579" y="502491"/>
              <a:ext cx="371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z</a:t>
              </a:r>
              <a:r>
                <a:rPr lang="en-US" i="1" baseline="-25000" dirty="0" err="1" smtClean="0"/>
                <a:t>g</a:t>
              </a:r>
              <a:endParaRPr lang="en-US" i="1" baseline="-25000" dirty="0"/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4939068" y="1080722"/>
            <a:ext cx="320928" cy="38632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213575" y="81049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2386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AC27878-78A6-4634-AB60-2679E1AE9CA2}" type="slidenum">
              <a:rPr lang="en-US" sz="1800">
                <a:latin typeface="Times New Roman" pitchFamily="18" charset="0"/>
              </a:rPr>
              <a:pPr eaLnBrk="1" hangingPunct="1"/>
              <a:t>8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400" dirty="0"/>
              <a:t>Continuity </a:t>
            </a:r>
            <a:r>
              <a:rPr lang="en-US" sz="3400" dirty="0" smtClean="0"/>
              <a:t>equation</a:t>
            </a:r>
            <a:endParaRPr lang="en-US" sz="3400" dirty="0"/>
          </a:p>
        </p:txBody>
      </p:sp>
      <p:graphicFrame>
        <p:nvGraphicFramePr>
          <p:cNvPr id="6148" name="Object 52"/>
          <p:cNvGraphicFramePr>
            <a:graphicFrameLocks noGrp="1" noChangeAspect="1"/>
          </p:cNvGraphicFramePr>
          <p:nvPr>
            <p:ph sz="half" idx="1"/>
          </p:nvPr>
        </p:nvGraphicFramePr>
        <p:xfrm>
          <a:off x="3086100" y="3479801"/>
          <a:ext cx="363855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0" name="Equation" r:id="rId4" imgW="2425700" imgH="596900" progId="Equation.DSMT4">
                  <p:embed/>
                </p:oleObj>
              </mc:Choice>
              <mc:Fallback>
                <p:oleObj name="Equation" r:id="rId4" imgW="2425700" imgH="5969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479801"/>
                        <a:ext cx="3638550" cy="447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27"/>
          <p:cNvGraphicFramePr>
            <a:graphicFrameLocks noChangeAspect="1"/>
          </p:cNvGraphicFramePr>
          <p:nvPr/>
        </p:nvGraphicFramePr>
        <p:xfrm>
          <a:off x="3543300" y="1706880"/>
          <a:ext cx="5514975" cy="902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" name="Equation" r:id="rId6" imgW="5613400" imgH="1219200" progId="Equation.DSMT4">
                  <p:embed/>
                </p:oleObj>
              </mc:Choice>
              <mc:Fallback>
                <p:oleObj name="Equation" r:id="rId6" imgW="5613400" imgH="1219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706880"/>
                        <a:ext cx="5514975" cy="902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38"/>
          <p:cNvSpPr txBox="1">
            <a:spLocks noChangeArrowheads="1"/>
          </p:cNvSpPr>
          <p:nvPr/>
        </p:nvSpPr>
        <p:spPr bwMode="auto">
          <a:xfrm>
            <a:off x="1028700" y="975360"/>
            <a:ext cx="7356429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/>
              <a:t>Vertical boundary conditions: kinematic</a:t>
            </a:r>
          </a:p>
        </p:txBody>
      </p:sp>
      <p:sp>
        <p:nvSpPr>
          <p:cNvPr id="6152" name="Line 46"/>
          <p:cNvSpPr>
            <a:spLocks noChangeShapeType="1"/>
          </p:cNvSpPr>
          <p:nvPr/>
        </p:nvSpPr>
        <p:spPr bwMode="auto">
          <a:xfrm flipV="1">
            <a:off x="11544300" y="1508761"/>
            <a:ext cx="0" cy="65024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6153" name="Text Box 47"/>
          <p:cNvSpPr txBox="1">
            <a:spLocks noChangeArrowheads="1"/>
          </p:cNvSpPr>
          <p:nvPr/>
        </p:nvSpPr>
        <p:spPr bwMode="auto">
          <a:xfrm>
            <a:off x="11406188" y="1137920"/>
            <a:ext cx="425429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/>
              <a:t>z</a:t>
            </a:r>
          </a:p>
        </p:txBody>
      </p:sp>
      <p:sp>
        <p:nvSpPr>
          <p:cNvPr id="6154" name="Text Box 48"/>
          <p:cNvSpPr txBox="1">
            <a:spLocks noChangeArrowheads="1"/>
          </p:cNvSpPr>
          <p:nvPr/>
        </p:nvSpPr>
        <p:spPr bwMode="auto">
          <a:xfrm>
            <a:off x="1004888" y="1742441"/>
            <a:ext cx="154894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/>
              <a:t>surface</a:t>
            </a:r>
          </a:p>
        </p:txBody>
      </p:sp>
      <p:sp>
        <p:nvSpPr>
          <p:cNvPr id="6155" name="Text Box 49"/>
          <p:cNvSpPr txBox="1">
            <a:spLocks noChangeArrowheads="1"/>
          </p:cNvSpPr>
          <p:nvPr/>
        </p:nvSpPr>
        <p:spPr bwMode="auto">
          <a:xfrm>
            <a:off x="1057276" y="2844800"/>
            <a:ext cx="1533105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/>
              <a:t>bottom</a:t>
            </a:r>
          </a:p>
        </p:txBody>
      </p:sp>
      <p:graphicFrame>
        <p:nvGraphicFramePr>
          <p:cNvPr id="6156" name="Object 50"/>
          <p:cNvGraphicFramePr>
            <a:graphicFrameLocks noChangeAspect="1"/>
          </p:cNvGraphicFramePr>
          <p:nvPr/>
        </p:nvGraphicFramePr>
        <p:xfrm>
          <a:off x="3800475" y="2682240"/>
          <a:ext cx="2371725" cy="86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" name="Equation" r:id="rId8" imgW="2413000" imgH="1168400" progId="Equation.DSMT4">
                  <p:embed/>
                </p:oleObj>
              </mc:Choice>
              <mc:Fallback>
                <p:oleObj name="Equation" r:id="rId8" imgW="2413000" imgH="11684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2682240"/>
                        <a:ext cx="2371725" cy="865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51"/>
          <p:cNvSpPr txBox="1">
            <a:spLocks noChangeArrowheads="1"/>
          </p:cNvSpPr>
          <p:nvPr/>
        </p:nvSpPr>
        <p:spPr bwMode="auto">
          <a:xfrm>
            <a:off x="1143001" y="3982720"/>
            <a:ext cx="573842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/>
              <a:t>Integrated continuity equation</a:t>
            </a:r>
          </a:p>
        </p:txBody>
      </p:sp>
      <p:graphicFrame>
        <p:nvGraphicFramePr>
          <p:cNvPr id="6158" name="Object 54"/>
          <p:cNvGraphicFramePr>
            <a:graphicFrameLocks noChangeAspect="1"/>
          </p:cNvGraphicFramePr>
          <p:nvPr/>
        </p:nvGraphicFramePr>
        <p:xfrm>
          <a:off x="2057400" y="5120640"/>
          <a:ext cx="7391400" cy="138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" name="Equation" r:id="rId10" imgW="4927600" imgH="1295400" progId="Equation.DSMT4">
                  <p:embed/>
                </p:oleObj>
              </mc:Choice>
              <mc:Fallback>
                <p:oleObj name="Equation" r:id="rId10" imgW="4927600" imgH="12954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20640"/>
                        <a:ext cx="7391400" cy="138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57"/>
          <p:cNvGraphicFramePr>
            <a:graphicFrameLocks noGrp="1" noChangeAspect="1"/>
          </p:cNvGraphicFramePr>
          <p:nvPr>
            <p:ph sz="half" idx="2"/>
          </p:nvPr>
        </p:nvGraphicFramePr>
        <p:xfrm>
          <a:off x="4229100" y="4639733"/>
          <a:ext cx="2971800" cy="399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" name="Equation" r:id="rId12" imgW="2311400" imgH="723900" progId="Equation.DSMT4">
                  <p:embed/>
                </p:oleObj>
              </mc:Choice>
              <mc:Fallback>
                <p:oleObj name="Equation" r:id="rId12" imgW="2311400" imgH="7239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639733"/>
                        <a:ext cx="2971800" cy="39962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Freeform 60"/>
          <p:cNvSpPr>
            <a:spLocks/>
          </p:cNvSpPr>
          <p:nvPr/>
        </p:nvSpPr>
        <p:spPr bwMode="auto">
          <a:xfrm rot="21577924">
            <a:off x="11208545" y="6617547"/>
            <a:ext cx="1969295" cy="453813"/>
          </a:xfrm>
          <a:custGeom>
            <a:avLst/>
            <a:gdLst>
              <a:gd name="T0" fmla="*/ 0 w 1114"/>
              <a:gd name="T1" fmla="*/ 0 h 268"/>
              <a:gd name="T2" fmla="*/ 30 w 1114"/>
              <a:gd name="T3" fmla="*/ 30 h 268"/>
              <a:gd name="T4" fmla="*/ 296 w 1114"/>
              <a:gd name="T5" fmla="*/ 268 h 268"/>
              <a:gd name="T6" fmla="*/ 614 w 1114"/>
              <a:gd name="T7" fmla="*/ 28 h 268"/>
              <a:gd name="T8" fmla="*/ 0 w 1114"/>
              <a:gd name="T9" fmla="*/ 0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4"/>
              <a:gd name="T16" fmla="*/ 0 h 268"/>
              <a:gd name="T17" fmla="*/ 1114 w 111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4" h="268">
                <a:moveTo>
                  <a:pt x="0" y="0"/>
                </a:moveTo>
                <a:cubicBezTo>
                  <a:pt x="20" y="7"/>
                  <a:pt x="54" y="30"/>
                  <a:pt x="54" y="30"/>
                </a:cubicBezTo>
                <a:lnTo>
                  <a:pt x="538" y="268"/>
                </a:lnTo>
                <a:lnTo>
                  <a:pt x="1114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 cap="flat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6166" name="Line 62"/>
          <p:cNvSpPr>
            <a:spLocks noChangeShapeType="1"/>
          </p:cNvSpPr>
          <p:nvPr/>
        </p:nvSpPr>
        <p:spPr bwMode="auto">
          <a:xfrm rot="21577924">
            <a:off x="12149138" y="5234094"/>
            <a:ext cx="0" cy="18338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6168" name="Freeform 64"/>
          <p:cNvSpPr>
            <a:spLocks/>
          </p:cNvSpPr>
          <p:nvPr/>
        </p:nvSpPr>
        <p:spPr bwMode="auto">
          <a:xfrm rot="21577924">
            <a:off x="11194258" y="4780281"/>
            <a:ext cx="1969295" cy="453813"/>
          </a:xfrm>
          <a:custGeom>
            <a:avLst/>
            <a:gdLst>
              <a:gd name="T0" fmla="*/ 0 w 1114"/>
              <a:gd name="T1" fmla="*/ 0 h 268"/>
              <a:gd name="T2" fmla="*/ 30 w 1114"/>
              <a:gd name="T3" fmla="*/ 30 h 268"/>
              <a:gd name="T4" fmla="*/ 296 w 1114"/>
              <a:gd name="T5" fmla="*/ 268 h 268"/>
              <a:gd name="T6" fmla="*/ 614 w 1114"/>
              <a:gd name="T7" fmla="*/ 28 h 268"/>
              <a:gd name="T8" fmla="*/ 0 w 1114"/>
              <a:gd name="T9" fmla="*/ 0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4"/>
              <a:gd name="T16" fmla="*/ 0 h 268"/>
              <a:gd name="T17" fmla="*/ 1114 w 111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4" h="268">
                <a:moveTo>
                  <a:pt x="0" y="0"/>
                </a:moveTo>
                <a:cubicBezTo>
                  <a:pt x="20" y="7"/>
                  <a:pt x="54" y="30"/>
                  <a:pt x="54" y="30"/>
                </a:cubicBezTo>
                <a:lnTo>
                  <a:pt x="538" y="268"/>
                </a:lnTo>
                <a:lnTo>
                  <a:pt x="1114" y="28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6169" name="Line 65"/>
          <p:cNvSpPr>
            <a:spLocks noChangeShapeType="1"/>
          </p:cNvSpPr>
          <p:nvPr/>
        </p:nvSpPr>
        <p:spPr bwMode="auto">
          <a:xfrm rot="21577924">
            <a:off x="11208545" y="4770121"/>
            <a:ext cx="0" cy="1869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6170" name="Line 66"/>
          <p:cNvSpPr>
            <a:spLocks noChangeShapeType="1"/>
          </p:cNvSpPr>
          <p:nvPr/>
        </p:nvSpPr>
        <p:spPr bwMode="auto">
          <a:xfrm rot="21577924">
            <a:off x="13161170" y="4812453"/>
            <a:ext cx="0" cy="1869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6171" name="AutoShape 67"/>
          <p:cNvSpPr>
            <a:spLocks noChangeArrowheads="1"/>
          </p:cNvSpPr>
          <p:nvPr/>
        </p:nvSpPr>
        <p:spPr bwMode="auto">
          <a:xfrm>
            <a:off x="11087100" y="5823374"/>
            <a:ext cx="571500" cy="16256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6172" name="AutoShape 68"/>
          <p:cNvSpPr>
            <a:spLocks noChangeArrowheads="1"/>
          </p:cNvSpPr>
          <p:nvPr/>
        </p:nvSpPr>
        <p:spPr bwMode="auto">
          <a:xfrm rot="1494446" flipH="1">
            <a:off x="12458700" y="5904654"/>
            <a:ext cx="571500" cy="16256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6173" name="AutoShape 69"/>
          <p:cNvSpPr>
            <a:spLocks noChangeArrowheads="1"/>
          </p:cNvSpPr>
          <p:nvPr/>
        </p:nvSpPr>
        <p:spPr bwMode="auto">
          <a:xfrm rot="16200000">
            <a:off x="12007824" y="4660556"/>
            <a:ext cx="242146" cy="230982"/>
          </a:xfrm>
          <a:prstGeom prst="rightArrow">
            <a:avLst>
              <a:gd name="adj1" fmla="val 50000"/>
              <a:gd name="adj2" fmla="val 368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6174" name="AutoShape 70"/>
          <p:cNvSpPr>
            <a:spLocks noChangeArrowheads="1"/>
          </p:cNvSpPr>
          <p:nvPr/>
        </p:nvSpPr>
        <p:spPr bwMode="auto">
          <a:xfrm rot="3730123">
            <a:off x="11787993" y="5463491"/>
            <a:ext cx="243840" cy="228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6161" name="Left Brace 1"/>
          <p:cNvSpPr>
            <a:spLocks/>
          </p:cNvSpPr>
          <p:nvPr/>
        </p:nvSpPr>
        <p:spPr bwMode="auto">
          <a:xfrm>
            <a:off x="3314700" y="1742441"/>
            <a:ext cx="228600" cy="45310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6162" name="Left Brace 30"/>
          <p:cNvSpPr>
            <a:spLocks/>
          </p:cNvSpPr>
          <p:nvPr/>
        </p:nvSpPr>
        <p:spPr bwMode="auto">
          <a:xfrm>
            <a:off x="3543300" y="2755054"/>
            <a:ext cx="228600" cy="45310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6163" name="Freeform 2"/>
          <p:cNvSpPr>
            <a:spLocks/>
          </p:cNvSpPr>
          <p:nvPr/>
        </p:nvSpPr>
        <p:spPr bwMode="auto">
          <a:xfrm>
            <a:off x="9613107" y="2069254"/>
            <a:ext cx="242752" cy="444509"/>
          </a:xfrm>
          <a:custGeom>
            <a:avLst/>
            <a:gdLst>
              <a:gd name="T0" fmla="*/ 0 w 2418460"/>
              <a:gd name="T1" fmla="*/ 145279 h 145279"/>
              <a:gd name="T2" fmla="*/ 42729 w 2418460"/>
              <a:gd name="T3" fmla="*/ 51275 h 145279"/>
              <a:gd name="T4" fmla="*/ 59820 w 2418460"/>
              <a:gd name="T5" fmla="*/ 25638 h 145279"/>
              <a:gd name="T6" fmla="*/ 76912 w 2418460"/>
              <a:gd name="T7" fmla="*/ 0 h 145279"/>
              <a:gd name="T8" fmla="*/ 128187 w 2418460"/>
              <a:gd name="T9" fmla="*/ 25638 h 145279"/>
              <a:gd name="T10" fmla="*/ 136733 w 2418460"/>
              <a:gd name="T11" fmla="*/ 51275 h 145279"/>
              <a:gd name="T12" fmla="*/ 188007 w 2418460"/>
              <a:gd name="T13" fmla="*/ 85458 h 145279"/>
              <a:gd name="T14" fmla="*/ 213645 w 2418460"/>
              <a:gd name="T15" fmla="*/ 102550 h 145279"/>
              <a:gd name="T16" fmla="*/ 264919 w 2418460"/>
              <a:gd name="T17" fmla="*/ 76912 h 145279"/>
              <a:gd name="T18" fmla="*/ 307648 w 2418460"/>
              <a:gd name="T19" fmla="*/ 34184 h 145279"/>
              <a:gd name="T20" fmla="*/ 316194 w 2418460"/>
              <a:gd name="T21" fmla="*/ 8546 h 145279"/>
              <a:gd name="T22" fmla="*/ 341832 w 2418460"/>
              <a:gd name="T23" fmla="*/ 17092 h 145279"/>
              <a:gd name="T24" fmla="*/ 376015 w 2418460"/>
              <a:gd name="T25" fmla="*/ 68367 h 145279"/>
              <a:gd name="T26" fmla="*/ 393106 w 2418460"/>
              <a:gd name="T27" fmla="*/ 94004 h 145279"/>
              <a:gd name="T28" fmla="*/ 444381 w 2418460"/>
              <a:gd name="T29" fmla="*/ 128187 h 145279"/>
              <a:gd name="T30" fmla="*/ 478564 w 2418460"/>
              <a:gd name="T31" fmla="*/ 111096 h 145279"/>
              <a:gd name="T32" fmla="*/ 504202 w 2418460"/>
              <a:gd name="T33" fmla="*/ 102550 h 145279"/>
              <a:gd name="T34" fmla="*/ 538385 w 2418460"/>
              <a:gd name="T35" fmla="*/ 85458 h 145279"/>
              <a:gd name="T36" fmla="*/ 555476 w 2418460"/>
              <a:gd name="T37" fmla="*/ 59821 h 145279"/>
              <a:gd name="T38" fmla="*/ 581114 w 2418460"/>
              <a:gd name="T39" fmla="*/ 51275 h 145279"/>
              <a:gd name="T40" fmla="*/ 606751 w 2418460"/>
              <a:gd name="T41" fmla="*/ 34184 h 145279"/>
              <a:gd name="T42" fmla="*/ 632389 w 2418460"/>
              <a:gd name="T43" fmla="*/ 51275 h 145279"/>
              <a:gd name="T44" fmla="*/ 666572 w 2418460"/>
              <a:gd name="T45" fmla="*/ 85458 h 145279"/>
              <a:gd name="T46" fmla="*/ 752030 w 2418460"/>
              <a:gd name="T47" fmla="*/ 94004 h 145279"/>
              <a:gd name="T48" fmla="*/ 854579 w 2418460"/>
              <a:gd name="T49" fmla="*/ 42729 h 145279"/>
              <a:gd name="T50" fmla="*/ 905854 w 2418460"/>
              <a:gd name="T51" fmla="*/ 0 h 145279"/>
              <a:gd name="T52" fmla="*/ 957129 w 2418460"/>
              <a:gd name="T53" fmla="*/ 25638 h 145279"/>
              <a:gd name="T54" fmla="*/ 991312 w 2418460"/>
              <a:gd name="T55" fmla="*/ 68367 h 145279"/>
              <a:gd name="T56" fmla="*/ 1042587 w 2418460"/>
              <a:gd name="T57" fmla="*/ 102550 h 145279"/>
              <a:gd name="T58" fmla="*/ 1068224 w 2418460"/>
              <a:gd name="T59" fmla="*/ 119641 h 145279"/>
              <a:gd name="T60" fmla="*/ 1119499 w 2418460"/>
              <a:gd name="T61" fmla="*/ 128187 h 145279"/>
              <a:gd name="T62" fmla="*/ 1307506 w 2418460"/>
              <a:gd name="T63" fmla="*/ 119641 h 145279"/>
              <a:gd name="T64" fmla="*/ 1358781 w 2418460"/>
              <a:gd name="T65" fmla="*/ 102550 h 145279"/>
              <a:gd name="T66" fmla="*/ 1392964 w 2418460"/>
              <a:gd name="T67" fmla="*/ 59821 h 145279"/>
              <a:gd name="T68" fmla="*/ 1435693 w 2418460"/>
              <a:gd name="T69" fmla="*/ 25638 h 145279"/>
              <a:gd name="T70" fmla="*/ 1657884 w 2418460"/>
              <a:gd name="T71" fmla="*/ 51275 h 145279"/>
              <a:gd name="T72" fmla="*/ 1709159 w 2418460"/>
              <a:gd name="T73" fmla="*/ 34184 h 145279"/>
              <a:gd name="T74" fmla="*/ 1734796 w 2418460"/>
              <a:gd name="T75" fmla="*/ 25638 h 145279"/>
              <a:gd name="T76" fmla="*/ 1786071 w 2418460"/>
              <a:gd name="T77" fmla="*/ 51275 h 145279"/>
              <a:gd name="T78" fmla="*/ 1880075 w 2418460"/>
              <a:gd name="T79" fmla="*/ 76912 h 145279"/>
              <a:gd name="T80" fmla="*/ 2059536 w 2418460"/>
              <a:gd name="T81" fmla="*/ 51275 h 145279"/>
              <a:gd name="T82" fmla="*/ 2085174 w 2418460"/>
              <a:gd name="T83" fmla="*/ 34184 h 145279"/>
              <a:gd name="T84" fmla="*/ 2136448 w 2418460"/>
              <a:gd name="T85" fmla="*/ 17092 h 145279"/>
              <a:gd name="T86" fmla="*/ 2204815 w 2418460"/>
              <a:gd name="T87" fmla="*/ 42729 h 145279"/>
              <a:gd name="T88" fmla="*/ 2273181 w 2418460"/>
              <a:gd name="T89" fmla="*/ 59821 h 145279"/>
              <a:gd name="T90" fmla="*/ 2418460 w 2418460"/>
              <a:gd name="T91" fmla="*/ 59821 h 1452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18460" h="145279">
                <a:moveTo>
                  <a:pt x="0" y="145279"/>
                </a:moveTo>
                <a:cubicBezTo>
                  <a:pt x="12575" y="82407"/>
                  <a:pt x="489" y="114636"/>
                  <a:pt x="42729" y="51275"/>
                </a:cubicBezTo>
                <a:lnTo>
                  <a:pt x="59820" y="25638"/>
                </a:lnTo>
                <a:lnTo>
                  <a:pt x="76912" y="0"/>
                </a:lnTo>
                <a:cubicBezTo>
                  <a:pt x="93801" y="5630"/>
                  <a:pt x="116139" y="10578"/>
                  <a:pt x="128187" y="25638"/>
                </a:cubicBezTo>
                <a:cubicBezTo>
                  <a:pt x="133814" y="32672"/>
                  <a:pt x="130363" y="44905"/>
                  <a:pt x="136733" y="51275"/>
                </a:cubicBezTo>
                <a:cubicBezTo>
                  <a:pt x="151258" y="65800"/>
                  <a:pt x="170916" y="74064"/>
                  <a:pt x="188007" y="85458"/>
                </a:cubicBezTo>
                <a:lnTo>
                  <a:pt x="213645" y="102550"/>
                </a:lnTo>
                <a:cubicBezTo>
                  <a:pt x="234497" y="95599"/>
                  <a:pt x="248352" y="93479"/>
                  <a:pt x="264919" y="76912"/>
                </a:cubicBezTo>
                <a:cubicBezTo>
                  <a:pt x="321887" y="19944"/>
                  <a:pt x="239287" y="79757"/>
                  <a:pt x="307648" y="34184"/>
                </a:cubicBezTo>
                <a:cubicBezTo>
                  <a:pt x="310497" y="25638"/>
                  <a:pt x="308137" y="12575"/>
                  <a:pt x="316194" y="8546"/>
                </a:cubicBezTo>
                <a:cubicBezTo>
                  <a:pt x="324251" y="4517"/>
                  <a:pt x="335462" y="10722"/>
                  <a:pt x="341832" y="17092"/>
                </a:cubicBezTo>
                <a:cubicBezTo>
                  <a:pt x="356357" y="31617"/>
                  <a:pt x="364621" y="51275"/>
                  <a:pt x="376015" y="68367"/>
                </a:cubicBezTo>
                <a:cubicBezTo>
                  <a:pt x="381712" y="76913"/>
                  <a:pt x="384560" y="88307"/>
                  <a:pt x="393106" y="94004"/>
                </a:cubicBezTo>
                <a:lnTo>
                  <a:pt x="444381" y="128187"/>
                </a:lnTo>
                <a:cubicBezTo>
                  <a:pt x="455775" y="122490"/>
                  <a:pt x="466855" y="116114"/>
                  <a:pt x="478564" y="111096"/>
                </a:cubicBezTo>
                <a:cubicBezTo>
                  <a:pt x="486844" y="107548"/>
                  <a:pt x="495922" y="106099"/>
                  <a:pt x="504202" y="102550"/>
                </a:cubicBezTo>
                <a:cubicBezTo>
                  <a:pt x="515911" y="97532"/>
                  <a:pt x="526991" y="91155"/>
                  <a:pt x="538385" y="85458"/>
                </a:cubicBezTo>
                <a:cubicBezTo>
                  <a:pt x="544082" y="76912"/>
                  <a:pt x="547456" y="66237"/>
                  <a:pt x="555476" y="59821"/>
                </a:cubicBezTo>
                <a:cubicBezTo>
                  <a:pt x="562510" y="54194"/>
                  <a:pt x="573057" y="55304"/>
                  <a:pt x="581114" y="51275"/>
                </a:cubicBezTo>
                <a:cubicBezTo>
                  <a:pt x="590300" y="46682"/>
                  <a:pt x="598205" y="39881"/>
                  <a:pt x="606751" y="34184"/>
                </a:cubicBezTo>
                <a:cubicBezTo>
                  <a:pt x="615297" y="39881"/>
                  <a:pt x="625973" y="43255"/>
                  <a:pt x="632389" y="51275"/>
                </a:cubicBezTo>
                <a:cubicBezTo>
                  <a:pt x="665537" y="92710"/>
                  <a:pt x="610633" y="66812"/>
                  <a:pt x="666572" y="85458"/>
                </a:cubicBezTo>
                <a:cubicBezTo>
                  <a:pt x="705473" y="111393"/>
                  <a:pt x="688898" y="108573"/>
                  <a:pt x="752030" y="94004"/>
                </a:cubicBezTo>
                <a:cubicBezTo>
                  <a:pt x="788172" y="85663"/>
                  <a:pt x="827786" y="69520"/>
                  <a:pt x="854579" y="42729"/>
                </a:cubicBezTo>
                <a:cubicBezTo>
                  <a:pt x="887480" y="9830"/>
                  <a:pt x="870161" y="23796"/>
                  <a:pt x="905854" y="0"/>
                </a:cubicBezTo>
                <a:cubicBezTo>
                  <a:pt x="926705" y="6951"/>
                  <a:pt x="940563" y="9072"/>
                  <a:pt x="957129" y="25638"/>
                </a:cubicBezTo>
                <a:cubicBezTo>
                  <a:pt x="970027" y="38536"/>
                  <a:pt x="977754" y="56165"/>
                  <a:pt x="991312" y="68367"/>
                </a:cubicBezTo>
                <a:cubicBezTo>
                  <a:pt x="1006580" y="82109"/>
                  <a:pt x="1025495" y="91156"/>
                  <a:pt x="1042587" y="102550"/>
                </a:cubicBezTo>
                <a:cubicBezTo>
                  <a:pt x="1051133" y="108247"/>
                  <a:pt x="1058093" y="117952"/>
                  <a:pt x="1068224" y="119641"/>
                </a:cubicBezTo>
                <a:lnTo>
                  <a:pt x="1119499" y="128187"/>
                </a:lnTo>
                <a:cubicBezTo>
                  <a:pt x="1182168" y="125338"/>
                  <a:pt x="1245129" y="126324"/>
                  <a:pt x="1307506" y="119641"/>
                </a:cubicBezTo>
                <a:cubicBezTo>
                  <a:pt x="1325420" y="117722"/>
                  <a:pt x="1358781" y="102550"/>
                  <a:pt x="1358781" y="102550"/>
                </a:cubicBezTo>
                <a:cubicBezTo>
                  <a:pt x="1375418" y="52639"/>
                  <a:pt x="1354310" y="98474"/>
                  <a:pt x="1392964" y="59821"/>
                </a:cubicBezTo>
                <a:cubicBezTo>
                  <a:pt x="1431619" y="21167"/>
                  <a:pt x="1385783" y="42275"/>
                  <a:pt x="1435693" y="25638"/>
                </a:cubicBezTo>
                <a:cubicBezTo>
                  <a:pt x="1534431" y="91463"/>
                  <a:pt x="1466452" y="60847"/>
                  <a:pt x="1657884" y="51275"/>
                </a:cubicBezTo>
                <a:lnTo>
                  <a:pt x="1709159" y="34184"/>
                </a:lnTo>
                <a:lnTo>
                  <a:pt x="1734796" y="25638"/>
                </a:lnTo>
                <a:cubicBezTo>
                  <a:pt x="1828297" y="56806"/>
                  <a:pt x="1686669" y="7097"/>
                  <a:pt x="1786071" y="51275"/>
                </a:cubicBezTo>
                <a:cubicBezTo>
                  <a:pt x="1821560" y="67048"/>
                  <a:pt x="1843516" y="69601"/>
                  <a:pt x="1880075" y="76912"/>
                </a:cubicBezTo>
                <a:cubicBezTo>
                  <a:pt x="1904890" y="75258"/>
                  <a:pt x="2018687" y="78506"/>
                  <a:pt x="2059536" y="51275"/>
                </a:cubicBezTo>
                <a:cubicBezTo>
                  <a:pt x="2068082" y="45578"/>
                  <a:pt x="2075788" y="38355"/>
                  <a:pt x="2085174" y="34184"/>
                </a:cubicBezTo>
                <a:cubicBezTo>
                  <a:pt x="2101637" y="26867"/>
                  <a:pt x="2136448" y="17092"/>
                  <a:pt x="2136448" y="17092"/>
                </a:cubicBezTo>
                <a:cubicBezTo>
                  <a:pt x="2154971" y="24501"/>
                  <a:pt x="2183750" y="36984"/>
                  <a:pt x="2204815" y="42729"/>
                </a:cubicBezTo>
                <a:cubicBezTo>
                  <a:pt x="2227477" y="48910"/>
                  <a:pt x="2249691" y="59821"/>
                  <a:pt x="2273181" y="59821"/>
                </a:cubicBezTo>
                <a:lnTo>
                  <a:pt x="2418460" y="59821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3534750" y="1923372"/>
            <a:ext cx="5545155" cy="625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1941">
            <a:off x="9234439" y="2690090"/>
            <a:ext cx="4510958" cy="3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 sz="2100"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0B63F2-52E6-499B-B65D-C1CDF5372545}" type="slidenum">
              <a:rPr lang="en-US" sz="1800">
                <a:latin typeface="Times New Roman" pitchFamily="18" charset="0"/>
              </a:rPr>
              <a:pPr eaLnBrk="1" hangingPunct="1"/>
              <a:t>9</a:t>
            </a:fld>
            <a:endParaRPr lang="en-US" sz="180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400" dirty="0"/>
              <a:t>Hydrostatic model</a:t>
            </a:r>
          </a:p>
        </p:txBody>
      </p:sp>
      <p:sp>
        <p:nvSpPr>
          <p:cNvPr id="7183" name="Text Box 51"/>
          <p:cNvSpPr txBox="1">
            <a:spLocks noChangeArrowheads="1"/>
          </p:cNvSpPr>
          <p:nvPr/>
        </p:nvSpPr>
        <p:spPr bwMode="auto">
          <a:xfrm>
            <a:off x="685801" y="1137920"/>
            <a:ext cx="3412081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dirty="0"/>
              <a:t>Hydrostatic assumption</a:t>
            </a:r>
          </a:p>
        </p:txBody>
      </p:sp>
      <p:graphicFrame>
        <p:nvGraphicFramePr>
          <p:cNvPr id="718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959611"/>
              </p:ext>
            </p:extLst>
          </p:nvPr>
        </p:nvGraphicFramePr>
        <p:xfrm>
          <a:off x="1714500" y="1706880"/>
          <a:ext cx="6584157" cy="61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" name="Equation" r:id="rId4" imgW="3263900" imgH="596900" progId="Equation.DSMT4">
                  <p:embed/>
                </p:oleObj>
              </mc:Choice>
              <mc:Fallback>
                <p:oleObj name="Equation" r:id="rId4" imgW="32639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706880"/>
                        <a:ext cx="6584157" cy="616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Text Box 54"/>
          <p:cNvSpPr txBox="1">
            <a:spLocks noChangeArrowheads="1"/>
          </p:cNvSpPr>
          <p:nvPr/>
        </p:nvSpPr>
        <p:spPr bwMode="auto">
          <a:xfrm>
            <a:off x="685801" y="2814320"/>
            <a:ext cx="6048187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dirty="0"/>
              <a:t>Separation of horizontal and vertical scales</a:t>
            </a:r>
          </a:p>
        </p:txBody>
      </p:sp>
      <p:graphicFrame>
        <p:nvGraphicFramePr>
          <p:cNvPr id="718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306606"/>
              </p:ext>
            </p:extLst>
          </p:nvPr>
        </p:nvGraphicFramePr>
        <p:xfrm>
          <a:off x="1485901" y="3413760"/>
          <a:ext cx="7205663" cy="590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5" name="Equation" r:id="rId6" imgW="5283200" imgH="609600" progId="Equation.DSMT4">
                  <p:embed/>
                </p:oleObj>
              </mc:Choice>
              <mc:Fallback>
                <p:oleObj name="Equation" r:id="rId6" imgW="52832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1" y="3413760"/>
                        <a:ext cx="7205663" cy="590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Text Box 56"/>
          <p:cNvSpPr txBox="1">
            <a:spLocks noChangeArrowheads="1"/>
          </p:cNvSpPr>
          <p:nvPr/>
        </p:nvSpPr>
        <p:spPr bwMode="auto">
          <a:xfrm>
            <a:off x="685800" y="5252720"/>
            <a:ext cx="6410850" cy="4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dirty="0" err="1" smtClean="0"/>
              <a:t>Boussinesq</a:t>
            </a:r>
            <a:r>
              <a:rPr lang="en-US" sz="2400" dirty="0" smtClean="0"/>
              <a:t> assumption (=&gt;incompressibility)</a:t>
            </a:r>
            <a:endParaRPr lang="en-US" sz="2400" dirty="0"/>
          </a:p>
        </p:txBody>
      </p:sp>
      <p:graphicFrame>
        <p:nvGraphicFramePr>
          <p:cNvPr id="718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718841"/>
              </p:ext>
            </p:extLst>
          </p:nvPr>
        </p:nvGraphicFramePr>
        <p:xfrm>
          <a:off x="3267076" y="5814907"/>
          <a:ext cx="3481388" cy="44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6" name="Equation" r:id="rId8" imgW="2552700" imgH="457200" progId="Equation.DSMT4">
                  <p:embed/>
                </p:oleObj>
              </mc:Choice>
              <mc:Fallback>
                <p:oleObj name="Equation" r:id="rId8" imgW="2552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6" y="5814907"/>
                        <a:ext cx="3481388" cy="443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0" name="Object 6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9847205"/>
              </p:ext>
            </p:extLst>
          </p:nvPr>
        </p:nvGraphicFramePr>
        <p:xfrm>
          <a:off x="1371600" y="4307840"/>
          <a:ext cx="11141613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7" name="Equation" r:id="rId10" imgW="7086600" imgH="622300" progId="Equation.DSMT4">
                  <p:embed/>
                </p:oleObj>
              </mc:Choice>
              <mc:Fallback>
                <p:oleObj name="Equation" r:id="rId10" imgW="70866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07840"/>
                        <a:ext cx="11141613" cy="48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700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17670</TotalTime>
  <Words>1401</Words>
  <Application>Microsoft Office PowerPoint</Application>
  <PresentationFormat>Custom</PresentationFormat>
  <Paragraphs>359</Paragraphs>
  <Slides>23</Slides>
  <Notes>23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Blends</vt:lpstr>
      <vt:lpstr>Equation</vt:lpstr>
      <vt:lpstr> SCHISM physical formulation  Joseph Zhang</vt:lpstr>
      <vt:lpstr>Advection</vt:lpstr>
      <vt:lpstr>Diffusion</vt:lpstr>
      <vt:lpstr>Advection-Diffusion</vt:lpstr>
      <vt:lpstr>Dispersion</vt:lpstr>
      <vt:lpstr>Governing equations: Reynolds-averged Navier-Stokes</vt:lpstr>
      <vt:lpstr>On spherical coordinates</vt:lpstr>
      <vt:lpstr>Continuity equation</vt:lpstr>
      <vt:lpstr>Hydrostatic model</vt:lpstr>
      <vt:lpstr>Momentum: Coriolis</vt:lpstr>
      <vt:lpstr>Momentum equation: vertical boundary condition (b.c.)</vt:lpstr>
      <vt:lpstr>Bottom drag</vt:lpstr>
      <vt:lpstr>Transport equation: source terms</vt:lpstr>
      <vt:lpstr>Air-water exchange</vt:lpstr>
      <vt:lpstr>Solar radiation</vt:lpstr>
      <vt:lpstr>Infrared radiation</vt:lpstr>
      <vt:lpstr>Turbulent Fluxes of Sensible and Latent Heat</vt:lpstr>
      <vt:lpstr>Wind Shear Stress: Turbulent Flux of Momentum</vt:lpstr>
      <vt:lpstr>Inputs to heat/momentum exchange model</vt:lpstr>
      <vt:lpstr>Turbulence closure: Umlauf and Burchard (2003)</vt:lpstr>
      <vt:lpstr>Turbulence closure: Umlauf and Burchard (2003)</vt:lpstr>
      <vt:lpstr>Hydraulics</vt:lpstr>
      <vt:lpstr>Hydraulics</vt:lpstr>
    </vt:vector>
  </TitlesOfParts>
  <Company>CCALMR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yinglong</dc:creator>
  <cp:lastModifiedBy>Y. Joseph Zhang</cp:lastModifiedBy>
  <cp:revision>818</cp:revision>
  <dcterms:created xsi:type="dcterms:W3CDTF">2000-12-13T19:13:03Z</dcterms:created>
  <dcterms:modified xsi:type="dcterms:W3CDTF">2017-02-05T22:18:28Z</dcterms:modified>
</cp:coreProperties>
</file>