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424" r:id="rId2"/>
    <p:sldId id="427" r:id="rId3"/>
    <p:sldId id="460" r:id="rId4"/>
    <p:sldId id="463" r:id="rId5"/>
    <p:sldId id="450" r:id="rId6"/>
    <p:sldId id="530" r:id="rId7"/>
    <p:sldId id="531" r:id="rId8"/>
    <p:sldId id="508" r:id="rId9"/>
    <p:sldId id="428" r:id="rId10"/>
    <p:sldId id="534" r:id="rId11"/>
    <p:sldId id="533" r:id="rId12"/>
    <p:sldId id="429" r:id="rId13"/>
    <p:sldId id="509" r:id="rId14"/>
    <p:sldId id="505" r:id="rId15"/>
    <p:sldId id="535" r:id="rId16"/>
    <p:sldId id="523" r:id="rId17"/>
    <p:sldId id="539" r:id="rId18"/>
    <p:sldId id="464" r:id="rId19"/>
    <p:sldId id="431" r:id="rId20"/>
    <p:sldId id="513" r:id="rId21"/>
    <p:sldId id="469" r:id="rId22"/>
    <p:sldId id="470" r:id="rId23"/>
    <p:sldId id="504" r:id="rId24"/>
    <p:sldId id="471" r:id="rId25"/>
    <p:sldId id="473" r:id="rId26"/>
    <p:sldId id="468" r:id="rId27"/>
    <p:sldId id="481" r:id="rId28"/>
    <p:sldId id="480" r:id="rId29"/>
    <p:sldId id="536" r:id="rId30"/>
    <p:sldId id="475" r:id="rId31"/>
    <p:sldId id="461" r:id="rId32"/>
    <p:sldId id="510" r:id="rId33"/>
    <p:sldId id="477" r:id="rId34"/>
    <p:sldId id="478" r:id="rId35"/>
    <p:sldId id="487" r:id="rId36"/>
    <p:sldId id="532" r:id="rId37"/>
    <p:sldId id="541" r:id="rId38"/>
    <p:sldId id="479" r:id="rId39"/>
    <p:sldId id="483" r:id="rId40"/>
    <p:sldId id="432" r:id="rId41"/>
    <p:sldId id="506" r:id="rId42"/>
    <p:sldId id="507" r:id="rId43"/>
    <p:sldId id="438" r:id="rId44"/>
    <p:sldId id="502" r:id="rId45"/>
    <p:sldId id="538" r:id="rId46"/>
    <p:sldId id="537" r:id="rId47"/>
    <p:sldId id="485" r:id="rId48"/>
    <p:sldId id="540" r:id="rId49"/>
  </p:sldIdLst>
  <p:sldSz cx="13716000" cy="73152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6008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120170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80255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24034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3004261" algn="l" defTabSz="1201704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3605113" algn="l" defTabSz="1201704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4205966" algn="l" defTabSz="1201704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4806818" algn="l" defTabSz="1201704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9933"/>
    <a:srgbClr val="B2B2B2"/>
    <a:srgbClr val="29C330"/>
    <a:srgbClr val="050000"/>
    <a:srgbClr val="040000"/>
    <a:srgbClr val="03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104" d="100"/>
          <a:sy n="104" d="100"/>
        </p:scale>
        <p:origin x="-294" y="-84"/>
      </p:cViewPr>
      <p:guideLst>
        <p:guide orient="horz" pos="2304"/>
        <p:guide pos="43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9.xml"/><Relationship Id="rId13" Type="http://schemas.openxmlformats.org/officeDocument/2006/relationships/slide" Target="slides/slide24.xml"/><Relationship Id="rId18" Type="http://schemas.openxmlformats.org/officeDocument/2006/relationships/slide" Target="slides/slide29.xml"/><Relationship Id="rId26" Type="http://schemas.openxmlformats.org/officeDocument/2006/relationships/slide" Target="slides/slide37.xml"/><Relationship Id="rId3" Type="http://schemas.openxmlformats.org/officeDocument/2006/relationships/slide" Target="slides/slide14.xml"/><Relationship Id="rId21" Type="http://schemas.openxmlformats.org/officeDocument/2006/relationships/slide" Target="slides/slide32.xml"/><Relationship Id="rId7" Type="http://schemas.openxmlformats.org/officeDocument/2006/relationships/slide" Target="slides/slide18.xml"/><Relationship Id="rId12" Type="http://schemas.openxmlformats.org/officeDocument/2006/relationships/slide" Target="slides/slide23.xml"/><Relationship Id="rId17" Type="http://schemas.openxmlformats.org/officeDocument/2006/relationships/slide" Target="slides/slide28.xml"/><Relationship Id="rId25" Type="http://schemas.openxmlformats.org/officeDocument/2006/relationships/slide" Target="slides/slide36.xml"/><Relationship Id="rId2" Type="http://schemas.openxmlformats.org/officeDocument/2006/relationships/slide" Target="slides/slide13.xml"/><Relationship Id="rId16" Type="http://schemas.openxmlformats.org/officeDocument/2006/relationships/slide" Target="slides/slide27.xml"/><Relationship Id="rId20" Type="http://schemas.openxmlformats.org/officeDocument/2006/relationships/slide" Target="slides/slide31.xml"/><Relationship Id="rId29" Type="http://schemas.openxmlformats.org/officeDocument/2006/relationships/slide" Target="slides/slide40.xml"/><Relationship Id="rId1" Type="http://schemas.openxmlformats.org/officeDocument/2006/relationships/slide" Target="slides/slide12.xml"/><Relationship Id="rId6" Type="http://schemas.openxmlformats.org/officeDocument/2006/relationships/slide" Target="slides/slide17.xml"/><Relationship Id="rId11" Type="http://schemas.openxmlformats.org/officeDocument/2006/relationships/slide" Target="slides/slide22.xml"/><Relationship Id="rId24" Type="http://schemas.openxmlformats.org/officeDocument/2006/relationships/slide" Target="slides/slide35.xml"/><Relationship Id="rId32" Type="http://schemas.openxmlformats.org/officeDocument/2006/relationships/slide" Target="slides/slide48.xml"/><Relationship Id="rId5" Type="http://schemas.openxmlformats.org/officeDocument/2006/relationships/slide" Target="slides/slide16.xml"/><Relationship Id="rId15" Type="http://schemas.openxmlformats.org/officeDocument/2006/relationships/slide" Target="slides/slide26.xml"/><Relationship Id="rId23" Type="http://schemas.openxmlformats.org/officeDocument/2006/relationships/slide" Target="slides/slide34.xml"/><Relationship Id="rId28" Type="http://schemas.openxmlformats.org/officeDocument/2006/relationships/slide" Target="slides/slide39.xml"/><Relationship Id="rId10" Type="http://schemas.openxmlformats.org/officeDocument/2006/relationships/slide" Target="slides/slide21.xml"/><Relationship Id="rId19" Type="http://schemas.openxmlformats.org/officeDocument/2006/relationships/slide" Target="slides/slide30.xml"/><Relationship Id="rId31" Type="http://schemas.openxmlformats.org/officeDocument/2006/relationships/slide" Target="slides/slide47.xml"/><Relationship Id="rId4" Type="http://schemas.openxmlformats.org/officeDocument/2006/relationships/slide" Target="slides/slide15.xml"/><Relationship Id="rId9" Type="http://schemas.openxmlformats.org/officeDocument/2006/relationships/slide" Target="slides/slide20.xml"/><Relationship Id="rId14" Type="http://schemas.openxmlformats.org/officeDocument/2006/relationships/slide" Target="slides/slide25.xml"/><Relationship Id="rId22" Type="http://schemas.openxmlformats.org/officeDocument/2006/relationships/slide" Target="slides/slide33.xml"/><Relationship Id="rId27" Type="http://schemas.openxmlformats.org/officeDocument/2006/relationships/slide" Target="slides/slide38.xml"/><Relationship Id="rId30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42.wmf"/><Relationship Id="rId1" Type="http://schemas.openxmlformats.org/officeDocument/2006/relationships/image" Target="../media/image53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42.wmf"/><Relationship Id="rId4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42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42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4" Type="http://schemas.openxmlformats.org/officeDocument/2006/relationships/image" Target="../media/image9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4" Type="http://schemas.openxmlformats.org/officeDocument/2006/relationships/image" Target="../media/image10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4" Type="http://schemas.openxmlformats.org/officeDocument/2006/relationships/image" Target="../media/image107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10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4B10FFB-A471-4227-9314-F3E6E2F22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00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3" y="685800"/>
            <a:ext cx="64293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191FD7E-07B1-442E-BD4A-E0E9941C8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25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0852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01704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02557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03409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04261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E37F09B-3896-4A18-82D5-2A923255BDFC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365E5-C163-4287-8B12-36FA1A6618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16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C600262-432C-40CA-9CBA-B54E7487DB37}" type="slidenum">
              <a:rPr lang="en-US" smtClean="0">
                <a:latin typeface="Times New Roman" pitchFamily="18" charset="0"/>
              </a:rPr>
              <a:pPr eaLnBrk="1" hangingPunct="1"/>
              <a:t>12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C600262-432C-40CA-9CBA-B54E7487DB37}" type="slidenum">
              <a:rPr lang="en-US" smtClean="0">
                <a:latin typeface="Times New Roman" pitchFamily="18" charset="0"/>
              </a:rPr>
              <a:pPr eaLnBrk="1" hangingPunct="1"/>
              <a:t>13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C600262-432C-40CA-9CBA-B54E7487DB37}" type="slidenum">
              <a:rPr lang="en-US" smtClean="0">
                <a:latin typeface="Times New Roman" pitchFamily="18" charset="0"/>
              </a:rPr>
              <a:pPr eaLnBrk="1" hangingPunct="1"/>
              <a:t>14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212D5A-F176-43CF-A25B-059A5C2426BC}" type="slidenum">
              <a:rPr lang="en-US" smtClean="0">
                <a:latin typeface="Times New Roman" pitchFamily="18" charset="0"/>
              </a:rPr>
              <a:pPr eaLnBrk="1" hangingPunct="1"/>
              <a:t>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C600262-432C-40CA-9CBA-B54E7487DB37}" type="slidenum">
              <a:rPr lang="en-US" smtClean="0">
                <a:latin typeface="Times New Roman" pitchFamily="18" charset="0"/>
              </a:rPr>
              <a:pPr eaLnBrk="1" hangingPunct="1"/>
              <a:t>16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46EEF4B-E059-4D44-937D-9D51054AD90D}" type="slidenum">
              <a:rPr lang="en-US" smtClean="0">
                <a:latin typeface="Times New Roman" pitchFamily="18" charset="0"/>
              </a:rPr>
              <a:pPr eaLnBrk="1" hangingPunct="1"/>
              <a:t>17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46EEF4B-E059-4D44-937D-9D51054AD90D}" type="slidenum">
              <a:rPr lang="en-US" smtClean="0">
                <a:latin typeface="Times New Roman" pitchFamily="18" charset="0"/>
              </a:rPr>
              <a:pPr eaLnBrk="1" hangingPunct="1"/>
              <a:t>18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99FB77A-7C43-46E6-9B46-603279789B17}" type="slidenum">
              <a:rPr lang="en-US" smtClean="0">
                <a:latin typeface="Times New Roman" pitchFamily="18" charset="0"/>
              </a:rPr>
              <a:pPr eaLnBrk="1" hangingPunct="1"/>
              <a:t>19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A495BAE-8BAB-4329-86A0-35F431D65CE5}" type="slidenum">
              <a:rPr lang="en-US" smtClean="0">
                <a:latin typeface="Times New Roman" pitchFamily="18" charset="0"/>
              </a:rPr>
              <a:pPr eaLnBrk="1" hangingPunct="1"/>
              <a:t>20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ECBDE70-33B1-43E3-8190-EB4F522C2656}" type="slidenum">
              <a:rPr lang="en-US" smtClean="0">
                <a:latin typeface="Times New Roman" pitchFamily="18" charset="0"/>
              </a:rPr>
              <a:pPr eaLnBrk="1" hangingPunct="1"/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D2F0BCF-B665-431F-9777-ACA5D9C71386}" type="slidenum">
              <a:rPr lang="en-US" smtClean="0">
                <a:latin typeface="Times New Roman" pitchFamily="18" charset="0"/>
              </a:rPr>
              <a:pPr eaLnBrk="1" hangingPunct="1"/>
              <a:t>21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r>
              <a:rPr lang="en-US" dirty="0" smtClean="0"/>
              <a:t>The conditioning of the matrix is related to depth</a:t>
            </a:r>
            <a:r>
              <a:rPr lang="en-US" baseline="0" dirty="0" smtClean="0"/>
              <a:t> and wet/dry – complex issue. Physically….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BC0DEA6-8833-47F6-8FFC-5B1EF0848524}" type="slidenum">
              <a:rPr lang="en-US" smtClean="0">
                <a:latin typeface="Times New Roman" pitchFamily="18" charset="0"/>
              </a:rPr>
              <a:pPr eaLnBrk="1" hangingPunct="1"/>
              <a:t>22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A388A0B-D172-460B-BAE0-12E6D5C0F9E4}" type="slidenum">
              <a:rPr lang="en-US" smtClean="0">
                <a:latin typeface="Times New Roman" pitchFamily="18" charset="0"/>
              </a:rPr>
              <a:pPr eaLnBrk="1" hangingPunct="1"/>
              <a:t>23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A388A0B-D172-460B-BAE0-12E6D5C0F9E4}" type="slidenum">
              <a:rPr lang="en-US" smtClean="0">
                <a:latin typeface="Times New Roman" pitchFamily="18" charset="0"/>
              </a:rPr>
              <a:pPr eaLnBrk="1" hangingPunct="1"/>
              <a:t>24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20F1CA2-65D8-4716-8CCA-7FECD11733B9}" type="slidenum">
              <a:rPr lang="en-US" smtClean="0">
                <a:latin typeface="Times New Roman" pitchFamily="18" charset="0"/>
              </a:rPr>
              <a:pPr eaLnBrk="1" hangingPunct="1"/>
              <a:t>25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AB30E72-DD23-484B-A6A4-67091CA36B32}" type="slidenum">
              <a:rPr lang="en-US" smtClean="0">
                <a:latin typeface="Times New Roman" pitchFamily="18" charset="0"/>
              </a:rPr>
              <a:pPr eaLnBrk="1" hangingPunct="1"/>
              <a:t>26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6124A36-C670-4799-943E-874F56EBDE4F}" type="slidenum">
              <a:rPr lang="en-US" smtClean="0">
                <a:latin typeface="Times New Roman" pitchFamily="18" charset="0"/>
              </a:rPr>
              <a:pPr eaLnBrk="1" hangingPunct="1"/>
              <a:t>27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48AF727-9C0D-44B4-A4E9-8FEA7EE90DC1}" type="slidenum">
              <a:rPr lang="en-US" smtClean="0">
                <a:latin typeface="Times New Roman" pitchFamily="18" charset="0"/>
              </a:rPr>
              <a:pPr eaLnBrk="1" hangingPunct="1"/>
              <a:t>28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179A6FF-4C65-484A-9BA0-014EC40CAF42}" type="slidenum">
              <a:rPr lang="en-US" smtClean="0">
                <a:latin typeface="Times New Roman" pitchFamily="18" charset="0"/>
              </a:rPr>
              <a:pPr eaLnBrk="1" hangingPunct="1"/>
              <a:t>29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153BE0C-56DF-4A11-9C63-66ABAF4FE52B}" type="slidenum">
              <a:rPr lang="en-US" smtClean="0">
                <a:latin typeface="Times New Roman" pitchFamily="18" charset="0"/>
              </a:rPr>
              <a:pPr eaLnBrk="1" hangingPunct="1"/>
              <a:t>30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C13E7AA-0EE5-433C-ABD5-1E71D220CB96}" type="slidenum">
              <a:rPr lang="en-US" smtClean="0">
                <a:latin typeface="Times New Roman" pitchFamily="18" charset="0"/>
              </a:rPr>
              <a:pPr eaLnBrk="1" hangingPunct="1"/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r>
              <a:rPr lang="en-US" dirty="0" smtClean="0"/>
              <a:t>The F.S.</a:t>
            </a:r>
            <a:r>
              <a:rPr lang="en-US" baseline="0" dirty="0" smtClean="0"/>
              <a:t> cannot fall below </a:t>
            </a:r>
            <a:r>
              <a:rPr lang="en-US" baseline="0" dirty="0" err="1" smtClean="0"/>
              <a:t>hc</a:t>
            </a:r>
            <a:r>
              <a:rPr lang="en-US" baseline="0" dirty="0" smtClean="0"/>
              <a:t>&lt;=</a:t>
            </a:r>
            <a:r>
              <a:rPr lang="en-US" baseline="0" dirty="0" err="1" smtClean="0"/>
              <a:t>hs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089B5E3-8CB5-4B8D-A487-12B3A46A1FC2}" type="slidenum">
              <a:rPr lang="en-US" smtClean="0">
                <a:latin typeface="Times New Roman" pitchFamily="18" charset="0"/>
              </a:rPr>
              <a:pPr eaLnBrk="1" hangingPunct="1"/>
              <a:t>31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ABA5300-D4C8-492D-BD70-6ACED83727B9}" type="slidenum">
              <a:rPr lang="en-US" smtClean="0">
                <a:latin typeface="Times New Roman" pitchFamily="18" charset="0"/>
              </a:rPr>
              <a:pPr eaLnBrk="1" hangingPunct="1"/>
              <a:t>32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456EC9B-4C1B-4436-930B-E191F8CBA44C}" type="slidenum">
              <a:rPr lang="en-US" smtClean="0">
                <a:latin typeface="Times New Roman" pitchFamily="18" charset="0"/>
              </a:rPr>
              <a:pPr eaLnBrk="1" hangingPunct="1"/>
              <a:t>33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FEED79C-5510-4C03-A634-0F444830D9D3}" type="slidenum">
              <a:rPr lang="en-US" smtClean="0">
                <a:latin typeface="Times New Roman" pitchFamily="18" charset="0"/>
              </a:rPr>
              <a:pPr eaLnBrk="1" hangingPunct="1"/>
              <a:t>34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7C0EC9B-03C1-4C2A-A6FB-B7F58462C1D1}" type="slidenum">
              <a:rPr lang="en-US" smtClean="0">
                <a:latin typeface="Times New Roman" pitchFamily="18" charset="0"/>
              </a:rPr>
              <a:pPr eaLnBrk="1" hangingPunct="1"/>
              <a:t>35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7C0EC9B-03C1-4C2A-A6FB-B7F58462C1D1}" type="slidenum">
              <a:rPr lang="en-US" smtClean="0">
                <a:latin typeface="Times New Roman" pitchFamily="18" charset="0"/>
              </a:rPr>
              <a:pPr eaLnBrk="1" hangingPunct="1"/>
              <a:t>36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2766A33-8B5D-405A-9A5D-A352BCAAFFC0}" type="slidenum">
              <a:rPr lang="en-US" smtClean="0">
                <a:latin typeface="Times New Roman" pitchFamily="18" charset="0"/>
              </a:rPr>
              <a:pPr eaLnBrk="1" hangingPunct="1"/>
              <a:t>37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2766A33-8B5D-405A-9A5D-A352BCAAFFC0}" type="slidenum">
              <a:rPr lang="en-US" smtClean="0">
                <a:latin typeface="Times New Roman" pitchFamily="18" charset="0"/>
              </a:rPr>
              <a:pPr eaLnBrk="1" hangingPunct="1"/>
              <a:t>38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046D8D7-8B8E-4080-BA50-C4A4C32ABDEC}" type="slidenum">
              <a:rPr lang="en-US" smtClean="0">
                <a:latin typeface="Times New Roman" pitchFamily="18" charset="0"/>
              </a:rPr>
              <a:pPr eaLnBrk="1" hangingPunct="1"/>
              <a:t>39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3D0683C-4342-4243-B98D-DF2405C6CBF4}" type="slidenum">
              <a:rPr lang="en-US" smtClean="0">
                <a:latin typeface="Times New Roman" pitchFamily="18" charset="0"/>
              </a:rPr>
              <a:pPr eaLnBrk="1" hangingPunct="1"/>
              <a:t>40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42B9095-8C5D-4D60-9E3A-51933955CCC3}" type="slidenum">
              <a:rPr lang="en-US" smtClean="0">
                <a:latin typeface="Times New Roman" pitchFamily="18" charset="0"/>
              </a:rPr>
              <a:pPr eaLnBrk="1" hangingPunct="1"/>
              <a:t>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8B2CA14-3142-4EEE-BE53-24D81C67CAA4}" type="slidenum">
              <a:rPr lang="en-US" smtClean="0">
                <a:latin typeface="Times New Roman" pitchFamily="18" charset="0"/>
              </a:rPr>
              <a:pPr eaLnBrk="1" hangingPunct="1"/>
              <a:t>43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8B2CA14-3142-4EEE-BE53-24D81C67CAA4}" type="slidenum">
              <a:rPr lang="en-US" smtClean="0">
                <a:latin typeface="Times New Roman" pitchFamily="18" charset="0"/>
              </a:rPr>
              <a:pPr eaLnBrk="1" hangingPunct="1"/>
              <a:t>44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E20428E-A66F-44C7-B732-CC981B7685A5}" type="slidenum">
              <a:rPr lang="en-US" smtClean="0">
                <a:latin typeface="Times New Roman" pitchFamily="18" charset="0"/>
              </a:rPr>
              <a:pPr eaLnBrk="1" hangingPunct="1"/>
              <a:t>45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r>
              <a:rPr lang="en-US" dirty="0" smtClean="0"/>
              <a:t>Numbers depend</a:t>
            </a:r>
            <a:r>
              <a:rPr lang="en-US" baseline="0" dirty="0" smtClean="0"/>
              <a:t> on specific set up also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D7C6E87-9D96-489A-998B-4EEF14BDAB1D}" type="slidenum">
              <a:rPr lang="en-US" smtClean="0">
                <a:latin typeface="Times New Roman" pitchFamily="18" charset="0"/>
              </a:rPr>
              <a:pPr eaLnBrk="1" hangingPunct="1"/>
              <a:t>46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2100434-C056-4DDF-9A6B-46A38550CB85}" type="slidenum">
              <a:rPr lang="en-US" smtClean="0">
                <a:latin typeface="Times New Roman" pitchFamily="18" charset="0"/>
              </a:rPr>
              <a:pPr eaLnBrk="1" hangingPunct="1"/>
              <a:t>47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2100434-C056-4DDF-9A6B-46A38550CB85}" type="slidenum">
              <a:rPr lang="en-US" smtClean="0">
                <a:latin typeface="Times New Roman" pitchFamily="18" charset="0"/>
              </a:rPr>
              <a:pPr eaLnBrk="1" hangingPunct="1"/>
              <a:t>48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3EA4604-025A-4614-85C6-C47A700A0C27}" type="slidenum">
              <a:rPr lang="en-US" smtClean="0">
                <a:latin typeface="Times New Roman" pitchFamily="18" charset="0"/>
              </a:rPr>
              <a:pPr eaLnBrk="1" hangingPunct="1"/>
              <a:t>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Masking process unnecessary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54B2-2ED8-4A8C-A973-1105ED5705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46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3EA4604-025A-4614-85C6-C47A700A0C27}" type="slidenum">
              <a:rPr lang="en-US" smtClean="0">
                <a:latin typeface="Times New Roman" pitchFamily="18" charset="0"/>
              </a:rPr>
              <a:pPr eaLnBrk="1" hangingPunct="1"/>
              <a:t>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57E1E2A-3EE3-4A81-A43D-319B958CE691}" type="slidenum">
              <a:rPr lang="en-US" smtClean="0">
                <a:latin typeface="Times New Roman" pitchFamily="18" charset="0"/>
              </a:rPr>
              <a:pPr eaLnBrk="1" hangingPunct="1"/>
              <a:t>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85800"/>
            <a:ext cx="6429375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Flexibility is not just in the horizontal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365E5-C163-4287-8B12-36FA1A6618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16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485900" y="1950720"/>
            <a:ext cx="116586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61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145280"/>
            <a:ext cx="9601200" cy="186944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85900" y="6664960"/>
            <a:ext cx="2857500" cy="48768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143500" y="6664960"/>
            <a:ext cx="4343400" cy="48768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87000" y="6664960"/>
            <a:ext cx="2857500" cy="4876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65D9C-777B-42A3-9437-D12C58F1F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1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70BC1-550A-46D3-AEA7-0D9F3EF24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5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77463" y="81280"/>
            <a:ext cx="3286125" cy="70713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88" y="81280"/>
            <a:ext cx="9629775" cy="70713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2A5DE-F911-4C96-81C1-30A4F3C17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23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1280"/>
            <a:ext cx="10172700" cy="6417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9088" y="1137920"/>
            <a:ext cx="6457950" cy="601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005638" y="1137920"/>
            <a:ext cx="6457950" cy="2926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005638" y="4226560"/>
            <a:ext cx="6457950" cy="2926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41861-6F5C-4E5B-B8FC-557B6DF51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1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1280"/>
            <a:ext cx="10172700" cy="6417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9088" y="1137920"/>
            <a:ext cx="6457950" cy="601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5638" y="1137920"/>
            <a:ext cx="6457950" cy="601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C9BA2-8839-48D7-B9A5-C60AB2CB0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31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1600" y="81280"/>
            <a:ext cx="10172700" cy="6417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9088" y="1137920"/>
            <a:ext cx="6457950" cy="2926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005638" y="1137920"/>
            <a:ext cx="6457950" cy="2926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19088" y="4226560"/>
            <a:ext cx="6457950" cy="2926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5638" y="4226560"/>
            <a:ext cx="6457950" cy="2926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7AD0B-75DD-474E-8E79-E210B8953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11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1280"/>
            <a:ext cx="10172700" cy="6417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9088" y="1137920"/>
            <a:ext cx="13144500" cy="2926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88" y="4226560"/>
            <a:ext cx="13144500" cy="2926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77879-F896-4D92-B3B7-2141D5535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63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1280"/>
            <a:ext cx="10172700" cy="6417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88" y="1137920"/>
            <a:ext cx="6457950" cy="601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005638" y="1137920"/>
            <a:ext cx="6457950" cy="2926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005638" y="4226560"/>
            <a:ext cx="6457950" cy="2926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4060-5480-45A9-BCE2-77F7CD747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74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1280"/>
            <a:ext cx="10172700" cy="6417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19088" y="1137920"/>
            <a:ext cx="13144500" cy="601472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84FAB-8AEC-4B14-8F43-E38D2990C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2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6F5BD-4AC9-4CAD-97BA-5FAB9A7A4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700694"/>
            <a:ext cx="11658600" cy="145288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100495"/>
            <a:ext cx="11658600" cy="1600199"/>
          </a:xfrm>
        </p:spPr>
        <p:txBody>
          <a:bodyPr anchor="b"/>
          <a:lstStyle>
            <a:lvl1pPr marL="0" indent="0">
              <a:buNone/>
              <a:defRPr sz="2600"/>
            </a:lvl1pPr>
            <a:lvl2pPr marL="600852" indent="0">
              <a:buNone/>
              <a:defRPr sz="2400"/>
            </a:lvl2pPr>
            <a:lvl3pPr marL="1201704" indent="0">
              <a:buNone/>
              <a:defRPr sz="2100"/>
            </a:lvl3pPr>
            <a:lvl4pPr marL="1802557" indent="0">
              <a:buNone/>
              <a:defRPr sz="1800"/>
            </a:lvl4pPr>
            <a:lvl5pPr marL="2403409" indent="0">
              <a:buNone/>
              <a:defRPr sz="1800"/>
            </a:lvl5pPr>
            <a:lvl6pPr marL="3004261" indent="0">
              <a:buNone/>
              <a:defRPr sz="1800"/>
            </a:lvl6pPr>
            <a:lvl7pPr marL="3605113" indent="0">
              <a:buNone/>
              <a:defRPr sz="1800"/>
            </a:lvl7pPr>
            <a:lvl8pPr marL="4205966" indent="0">
              <a:buNone/>
              <a:defRPr sz="1800"/>
            </a:lvl8pPr>
            <a:lvl9pPr marL="4806818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B5E85-4A6A-42A5-B734-4E1782E6E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88" y="1137920"/>
            <a:ext cx="6457950" cy="60147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5638" y="1137920"/>
            <a:ext cx="6457950" cy="60147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7412F-B236-40CC-89D1-8519E2261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8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2947"/>
            <a:ext cx="123444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37454"/>
            <a:ext cx="6060282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319867"/>
            <a:ext cx="6060282" cy="421470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637454"/>
            <a:ext cx="6062663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319867"/>
            <a:ext cx="6062663" cy="421470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D7A31-4D5A-4D83-9B9D-4C52F72F2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64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3BB5A-2B1B-4289-8304-8BB431D55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6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B3304-48BD-405A-B193-274F0E013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9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91253"/>
            <a:ext cx="4512470" cy="1239520"/>
          </a:xfrm>
        </p:spPr>
        <p:txBody>
          <a:bodyPr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291254"/>
            <a:ext cx="7667625" cy="6243321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530774"/>
            <a:ext cx="4512470" cy="5003801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81316-E030-4899-B134-09AD658DC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5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120640"/>
            <a:ext cx="8229600" cy="604521"/>
          </a:xfrm>
        </p:spPr>
        <p:txBody>
          <a:bodyPr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53627"/>
            <a:ext cx="8229600" cy="4389120"/>
          </a:xfrm>
        </p:spPr>
        <p:txBody>
          <a:bodyPr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5725161"/>
            <a:ext cx="8229600" cy="858519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D5C3E-059F-4584-B4DF-441828871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4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81280"/>
            <a:ext cx="10172700" cy="64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137920"/>
            <a:ext cx="13144500" cy="601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Text Box 16"/>
          <p:cNvSpPr txBox="1">
            <a:spLocks noChangeArrowheads="1"/>
          </p:cNvSpPr>
          <p:nvPr userDrawn="1"/>
        </p:nvSpPr>
        <p:spPr bwMode="auto">
          <a:xfrm>
            <a:off x="342900" y="162560"/>
            <a:ext cx="242752" cy="61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3200"/>
          </a:p>
        </p:txBody>
      </p:sp>
      <p:sp>
        <p:nvSpPr>
          <p:cNvPr id="34510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01600" y="0"/>
            <a:ext cx="8001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0170" tIns="60085" rIns="120170" bIns="60085" numCol="1" anchor="b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B56F167-2208-4861-B842-D37CD669B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5pPr>
      <a:lvl6pPr marL="600852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6pPr>
      <a:lvl7pPr marL="1201704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7pPr>
      <a:lvl8pPr marL="1802557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8pPr>
      <a:lvl9pPr marL="2403409" algn="l" rtl="0" fontAlgn="base">
        <a:spcBef>
          <a:spcPct val="0"/>
        </a:spcBef>
        <a:spcAft>
          <a:spcPct val="0"/>
        </a:spcAft>
        <a:defRPr sz="3700">
          <a:solidFill>
            <a:srgbClr val="FF0000"/>
          </a:solidFill>
          <a:latin typeface="Tahoma" pitchFamily="34" charset="0"/>
        </a:defRPr>
      </a:lvl9pPr>
    </p:titleStyle>
    <p:bodyStyle>
      <a:lvl1pPr marL="450639" indent="-450639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502131" indent="-300426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2102983" indent="-30042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4pPr>
      <a:lvl5pPr marL="2703835" indent="-30042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5pPr>
      <a:lvl6pPr marL="3304687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6pPr>
      <a:lvl7pPr marL="3905540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7pPr>
      <a:lvl8pPr marL="4506392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8pPr>
      <a:lvl9pPr marL="5107244" indent="-300426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0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3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2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33.png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9.wmf"/><Relationship Id="rId4" Type="http://schemas.openxmlformats.org/officeDocument/2006/relationships/image" Target="../media/image40.png"/><Relationship Id="rId9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0.pn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3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3.jpe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48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0.png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47.wmf"/><Relationship Id="rId5" Type="http://schemas.openxmlformats.org/officeDocument/2006/relationships/image" Target="../media/image45.wmf"/><Relationship Id="rId15" Type="http://schemas.openxmlformats.org/officeDocument/2006/relationships/image" Target="../media/image49.png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2.wmf"/><Relationship Id="rId1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1.png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2.png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oleObject" Target="../embeddings/oleObject39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2.wmf"/><Relationship Id="rId12" Type="http://schemas.openxmlformats.org/officeDocument/2006/relationships/image" Target="../media/image57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59.png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55.wmf"/><Relationship Id="rId5" Type="http://schemas.openxmlformats.org/officeDocument/2006/relationships/image" Target="../media/image53.wmf"/><Relationship Id="rId15" Type="http://schemas.openxmlformats.org/officeDocument/2006/relationships/image" Target="../media/image58.png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54.wmf"/><Relationship Id="rId14" Type="http://schemas.openxmlformats.org/officeDocument/2006/relationships/image" Target="../media/image5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60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6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4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71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70.wmf"/><Relationship Id="rId5" Type="http://schemas.openxmlformats.org/officeDocument/2006/relationships/image" Target="../media/image42.wmf"/><Relationship Id="rId15" Type="http://schemas.openxmlformats.org/officeDocument/2006/relationships/image" Target="../media/image72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5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5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74.wmf"/><Relationship Id="rId4" Type="http://schemas.openxmlformats.org/officeDocument/2006/relationships/oleObject" Target="../embeddings/oleObject57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58.bin"/><Relationship Id="rId9" Type="http://schemas.openxmlformats.org/officeDocument/2006/relationships/image" Target="../media/image7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81.w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65.bin"/><Relationship Id="rId17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7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80.wmf"/><Relationship Id="rId5" Type="http://schemas.openxmlformats.org/officeDocument/2006/relationships/image" Target="../media/image42.wmf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6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89.wmf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91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74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88.wmf"/><Relationship Id="rId5" Type="http://schemas.openxmlformats.org/officeDocument/2006/relationships/image" Target="../media/image85.wmf"/><Relationship Id="rId15" Type="http://schemas.openxmlformats.org/officeDocument/2006/relationships/image" Target="../media/image90.wmf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7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9.png"/><Relationship Id="rId5" Type="http://schemas.openxmlformats.org/officeDocument/2006/relationships/image" Target="../media/image92.wmf"/><Relationship Id="rId4" Type="http://schemas.openxmlformats.org/officeDocument/2006/relationships/oleObject" Target="../embeddings/oleObject75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93.wmf"/><Relationship Id="rId4" Type="http://schemas.openxmlformats.org/officeDocument/2006/relationships/oleObject" Target="../embeddings/oleObject76.bin"/><Relationship Id="rId9" Type="http://schemas.openxmlformats.org/officeDocument/2006/relationships/image" Target="../media/image9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9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99.wmf"/><Relationship Id="rId5" Type="http://schemas.openxmlformats.org/officeDocument/2006/relationships/image" Target="../media/image96.wmf"/><Relationship Id="rId10" Type="http://schemas.openxmlformats.org/officeDocument/2006/relationships/oleObject" Target="../embeddings/oleObject82.bin"/><Relationship Id="rId4" Type="http://schemas.openxmlformats.org/officeDocument/2006/relationships/oleObject" Target="../embeddings/oleObject79.bin"/><Relationship Id="rId9" Type="http://schemas.openxmlformats.org/officeDocument/2006/relationships/image" Target="../media/image98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0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103.wmf"/><Relationship Id="rId5" Type="http://schemas.openxmlformats.org/officeDocument/2006/relationships/image" Target="../media/image100.wmf"/><Relationship Id="rId10" Type="http://schemas.openxmlformats.org/officeDocument/2006/relationships/oleObject" Target="../embeddings/oleObject86.bin"/><Relationship Id="rId4" Type="http://schemas.openxmlformats.org/officeDocument/2006/relationships/oleObject" Target="../embeddings/oleObject83.bin"/><Relationship Id="rId9" Type="http://schemas.openxmlformats.org/officeDocument/2006/relationships/image" Target="../media/image102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0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107.wmf"/><Relationship Id="rId5" Type="http://schemas.openxmlformats.org/officeDocument/2006/relationships/image" Target="../media/image104.wmf"/><Relationship Id="rId10" Type="http://schemas.openxmlformats.org/officeDocument/2006/relationships/oleObject" Target="../embeddings/oleObject90.bin"/><Relationship Id="rId4" Type="http://schemas.openxmlformats.org/officeDocument/2006/relationships/oleObject" Target="../embeddings/oleObject87.bin"/><Relationship Id="rId9" Type="http://schemas.openxmlformats.org/officeDocument/2006/relationships/image" Target="../media/image10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0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92.bin"/><Relationship Id="rId5" Type="http://schemas.openxmlformats.org/officeDocument/2006/relationships/image" Target="../media/image108.wmf"/><Relationship Id="rId4" Type="http://schemas.openxmlformats.org/officeDocument/2006/relationships/oleObject" Target="../embeddings/oleObject9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10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94.bin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9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slide" Target="slide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28.xml"/><Relationship Id="rId4" Type="http://schemas.openxmlformats.org/officeDocument/2006/relationships/slide" Target="slide3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95.bin"/><Relationship Id="rId10" Type="http://schemas.openxmlformats.org/officeDocument/2006/relationships/image" Target="../media/image119.wmf"/><Relationship Id="rId4" Type="http://schemas.openxmlformats.org/officeDocument/2006/relationships/image" Target="../media/image120.png"/><Relationship Id="rId9" Type="http://schemas.openxmlformats.org/officeDocument/2006/relationships/oleObject" Target="../embeddings/oleObject97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63B5657-F827-4287-A3E1-7C30E210F0C3}" type="slidenum">
              <a:rPr lang="en-US" smtClean="0">
                <a:solidFill>
                  <a:schemeClr val="bg2"/>
                </a:solidFill>
              </a:rPr>
              <a:pPr eaLnBrk="1" hangingPunct="1"/>
              <a:t>1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357120"/>
            <a:ext cx="13030200" cy="2519680"/>
          </a:xfrm>
          <a:noFill/>
        </p:spPr>
        <p:txBody>
          <a:bodyPr/>
          <a:lstStyle/>
          <a:p>
            <a:pPr algn="ctr" eaLnBrk="1" hangingPunct="1"/>
            <a:r>
              <a:rPr lang="en-US" sz="5300" dirty="0"/>
              <a:t/>
            </a:r>
            <a:br>
              <a:rPr lang="en-US" sz="5300" dirty="0"/>
            </a:br>
            <a:r>
              <a:rPr lang="en-US" sz="5300" dirty="0"/>
              <a:t>SCHISM numerical formulation</a:t>
            </a:r>
            <a:br>
              <a:rPr lang="en-US" sz="5300" dirty="0"/>
            </a:br>
            <a:r>
              <a:rPr lang="en-US" sz="5300" dirty="0"/>
              <a:t/>
            </a:r>
            <a:br>
              <a:rPr lang="en-US" sz="5300" dirty="0"/>
            </a:br>
            <a:r>
              <a:rPr lang="en-US" sz="3200" dirty="0"/>
              <a:t>Joseph Zhang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74482" y="6827520"/>
            <a:ext cx="2971800" cy="4876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3639" y="616874"/>
            <a:ext cx="9906000" cy="5648960"/>
            <a:chOff x="1270000" y="781050"/>
            <a:chExt cx="6604000" cy="5295900"/>
          </a:xfrm>
        </p:grpSpPr>
        <p:grpSp>
          <p:nvGrpSpPr>
            <p:cNvPr id="5" name="Group 4"/>
            <p:cNvGrpSpPr/>
            <p:nvPr/>
          </p:nvGrpSpPr>
          <p:grpSpPr>
            <a:xfrm>
              <a:off x="1270000" y="781050"/>
              <a:ext cx="6604000" cy="5295900"/>
              <a:chOff x="1270000" y="781050"/>
              <a:chExt cx="6604000" cy="5295900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000" y="781050"/>
                <a:ext cx="6604000" cy="529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6355333" y="1247001"/>
                <a:ext cx="1015449" cy="274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b="1" dirty="0"/>
                  <a:t>Bathymetry (m)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 flipH="1" flipV="1">
              <a:off x="4038600" y="914400"/>
              <a:ext cx="76200" cy="5105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485972" y="1804287"/>
            <a:ext cx="9801334" cy="4226560"/>
            <a:chOff x="3794088" y="1295400"/>
            <a:chExt cx="6534223" cy="3962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088" y="2133600"/>
              <a:ext cx="6534223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4267200" y="1295400"/>
              <a:ext cx="533400" cy="1333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5" y="3659349"/>
            <a:ext cx="13396491" cy="229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305051" y="503808"/>
            <a:ext cx="8562975" cy="4845337"/>
            <a:chOff x="3673475" y="76200"/>
            <a:chExt cx="5708650" cy="454250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3475" y="1459683"/>
              <a:ext cx="5708650" cy="315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6019800" y="76200"/>
              <a:ext cx="1092200" cy="8489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71525" y="1479169"/>
            <a:ext cx="11858625" cy="5856353"/>
            <a:chOff x="2651125" y="990600"/>
            <a:chExt cx="7905750" cy="549033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25" y="2263902"/>
              <a:ext cx="7905750" cy="4217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4947875" y="990600"/>
              <a:ext cx="1092200" cy="685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-4792"/>
            <a:ext cx="13716000" cy="502045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Polymorphism</a:t>
            </a:r>
          </a:p>
        </p:txBody>
      </p:sp>
    </p:spTree>
    <p:extLst>
      <p:ext uri="{BB962C8B-B14F-4D97-AF65-F5344CB8AC3E}">
        <p14:creationId xmlns:p14="http://schemas.microsoft.com/office/powerpoint/2010/main" val="283488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7801" y="93726"/>
            <a:ext cx="2459641" cy="490675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Polymorphism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418" y="1869440"/>
            <a:ext cx="747633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flood</a:t>
            </a:r>
            <a:endParaRPr lang="en-US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21" y="1267714"/>
            <a:ext cx="10258425" cy="199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220" y="3657600"/>
            <a:ext cx="7820025" cy="283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94934" y="3451859"/>
            <a:ext cx="86868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6800" y="5561547"/>
            <a:ext cx="1132354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b="1" dirty="0"/>
              <a:t>S (PSU)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72299" y="3078512"/>
            <a:ext cx="984878" cy="444509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sz="2100" b="1" dirty="0"/>
              <a:t>x (m)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1430050" y="1991698"/>
            <a:ext cx="962436" cy="444509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sz="2100" b="1" dirty="0"/>
              <a:t>z (m)</a:t>
            </a:r>
          </a:p>
        </p:txBody>
      </p:sp>
    </p:spTree>
    <p:extLst>
      <p:ext uri="{BB962C8B-B14F-4D97-AF65-F5344CB8AC3E}">
        <p14:creationId xmlns:p14="http://schemas.microsoft.com/office/powerpoint/2010/main" val="375318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735227" y="0"/>
            <a:ext cx="11689557" cy="480907"/>
          </a:xfrm>
          <a:noFill/>
        </p:spPr>
        <p:txBody>
          <a:bodyPr/>
          <a:lstStyle/>
          <a:p>
            <a:pPr eaLnBrk="1" hangingPunct="1"/>
            <a:r>
              <a:rPr lang="en-US" sz="3200" dirty="0"/>
              <a:t>Semi-implicit scheme</a:t>
            </a:r>
          </a:p>
        </p:txBody>
      </p:sp>
      <p:graphicFrame>
        <p:nvGraphicFramePr>
          <p:cNvPr id="12295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275505"/>
              </p:ext>
            </p:extLst>
          </p:nvPr>
        </p:nvGraphicFramePr>
        <p:xfrm>
          <a:off x="3200400" y="812800"/>
          <a:ext cx="671959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2" name="Equation" r:id="rId4" imgW="2870200" imgH="419100" progId="Equation.DSMT4">
                  <p:embed/>
                </p:oleObj>
              </mc:Choice>
              <mc:Fallback>
                <p:oleObj name="Equation" r:id="rId4" imgW="2870200" imgH="4191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812800"/>
                        <a:ext cx="6719592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580109"/>
              </p:ext>
            </p:extLst>
          </p:nvPr>
        </p:nvGraphicFramePr>
        <p:xfrm>
          <a:off x="3152305" y="1800260"/>
          <a:ext cx="899832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3" name="Equation" r:id="rId6" imgW="3352800" imgH="482600" progId="Equation.DSMT4">
                  <p:embed/>
                </p:oleObj>
              </mc:Choice>
              <mc:Fallback>
                <p:oleObj name="Equation" r:id="rId6" imgW="3352800" imgH="4826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305" y="1800260"/>
                        <a:ext cx="8998322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182523"/>
              </p:ext>
            </p:extLst>
          </p:nvPr>
        </p:nvGraphicFramePr>
        <p:xfrm>
          <a:off x="3026406" y="2823880"/>
          <a:ext cx="4698036" cy="151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4" name="Equation" r:id="rId8" imgW="1916868" imgH="863225" progId="Equation.DSMT4">
                  <p:embed/>
                </p:oleObj>
              </mc:Choice>
              <mc:Fallback>
                <p:oleObj name="Equation" r:id="rId8" imgW="1916868" imgH="863225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6406" y="2823880"/>
                        <a:ext cx="4698036" cy="151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 Box 40"/>
          <p:cNvSpPr txBox="1">
            <a:spLocks noChangeArrowheads="1"/>
          </p:cNvSpPr>
          <p:nvPr/>
        </p:nvSpPr>
        <p:spPr bwMode="auto">
          <a:xfrm>
            <a:off x="433388" y="846667"/>
            <a:ext cx="1263608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Continuity</a:t>
            </a:r>
          </a:p>
        </p:txBody>
      </p:sp>
      <p:sp>
        <p:nvSpPr>
          <p:cNvPr id="12299" name="Text Box 41"/>
          <p:cNvSpPr txBox="1">
            <a:spLocks noChangeArrowheads="1"/>
          </p:cNvSpPr>
          <p:nvPr/>
        </p:nvSpPr>
        <p:spPr bwMode="auto">
          <a:xfrm>
            <a:off x="341708" y="1945040"/>
            <a:ext cx="138883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Momentum</a:t>
            </a:r>
          </a:p>
        </p:txBody>
      </p:sp>
      <p:sp>
        <p:nvSpPr>
          <p:cNvPr id="12300" name="Text Box 42"/>
          <p:cNvSpPr txBox="1">
            <a:spLocks noChangeArrowheads="1"/>
          </p:cNvSpPr>
          <p:nvPr/>
        </p:nvSpPr>
        <p:spPr bwMode="auto">
          <a:xfrm>
            <a:off x="1028701" y="3096159"/>
            <a:ext cx="615738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 err="1"/>
              <a:t>b.c.</a:t>
            </a:r>
            <a:endParaRPr lang="en-US" dirty="0"/>
          </a:p>
        </p:txBody>
      </p:sp>
      <p:sp>
        <p:nvSpPr>
          <p:cNvPr id="12301" name="Rectangle 44"/>
          <p:cNvSpPr>
            <a:spLocks noChangeArrowheads="1"/>
          </p:cNvSpPr>
          <p:nvPr/>
        </p:nvSpPr>
        <p:spPr bwMode="auto">
          <a:xfrm>
            <a:off x="0" y="4042029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12302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570552"/>
              </p:ext>
            </p:extLst>
          </p:nvPr>
        </p:nvGraphicFramePr>
        <p:xfrm>
          <a:off x="8801101" y="3755154"/>
          <a:ext cx="2405927" cy="486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5" name="Equation" r:id="rId10" imgW="838200" imgH="241300" progId="Equation.DSMT4">
                  <p:embed/>
                </p:oleObj>
              </mc:Choice>
              <mc:Fallback>
                <p:oleObj name="Equation" r:id="rId10" imgW="838200" imgH="2413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1101" y="3755154"/>
                        <a:ext cx="2405927" cy="486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4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28600" y="5749960"/>
            <a:ext cx="13144500" cy="1483961"/>
          </a:xfrm>
          <a:noFill/>
        </p:spPr>
        <p:txBody>
          <a:bodyPr/>
          <a:lstStyle/>
          <a:p>
            <a:pPr eaLnBrk="1" hangingPunct="1"/>
            <a:r>
              <a:rPr lang="en-US" sz="2400" dirty="0"/>
              <a:t>Implicit treatment of divergence and pressure gradient </a:t>
            </a:r>
            <a:r>
              <a:rPr lang="en-US" sz="2400" dirty="0" smtClean="0"/>
              <a:t>(and SAV) terms </a:t>
            </a:r>
            <a:r>
              <a:rPr lang="en-US" sz="2400" dirty="0"/>
              <a:t>by-passes most severe </a:t>
            </a:r>
            <a:r>
              <a:rPr lang="en-US" sz="2400" dirty="0" smtClean="0"/>
              <a:t>stability constraints: </a:t>
            </a:r>
            <a:r>
              <a:rPr lang="en-US" sz="2400" dirty="0"/>
              <a:t>0.5 ≤</a:t>
            </a:r>
            <a:r>
              <a:rPr lang="en-US" sz="2600" dirty="0">
                <a:latin typeface="Symbol" pitchFamily="18" charset="2"/>
              </a:rPr>
              <a:t>q</a:t>
            </a:r>
            <a:r>
              <a:rPr lang="en-US" sz="2400" dirty="0">
                <a:cs typeface="Tahoma" pitchFamily="34" charset="0"/>
              </a:rPr>
              <a:t>≤</a:t>
            </a:r>
            <a:r>
              <a:rPr lang="en-US" sz="2400" dirty="0"/>
              <a:t>1</a:t>
            </a:r>
          </a:p>
          <a:p>
            <a:pPr eaLnBrk="1" hangingPunct="1"/>
            <a:r>
              <a:rPr lang="en-US" sz="2400" dirty="0"/>
              <a:t>Explicit treatment: Coriolis, </a:t>
            </a:r>
            <a:r>
              <a:rPr lang="en-US" sz="2400" dirty="0" err="1"/>
              <a:t>baroclinicity</a:t>
            </a:r>
            <a:r>
              <a:rPr lang="en-US" sz="2400" dirty="0"/>
              <a:t>, horizontal viscosity, radiation stress…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40706" y="4530996"/>
            <a:ext cx="6346194" cy="815501"/>
            <a:chOff x="1588691" y="3581400"/>
            <a:chExt cx="4230796" cy="76453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2303" name="Object 4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23181413"/>
                    </p:ext>
                  </p:extLst>
                </p:nvPr>
              </p:nvGraphicFramePr>
              <p:xfrm>
                <a:off x="1588691" y="3581400"/>
                <a:ext cx="4230796" cy="76453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0736" name="Equation" r:id="rId12" imgW="2336800" imgH="419100" progId="Equation.DSMT4">
                        <p:embed/>
                      </p:oleObj>
                    </mc:Choice>
                    <mc:Fallback>
                      <p:oleObj name="Equation" r:id="rId12" imgW="2336800" imgH="419100" progId="Equation.DSMT4">
                        <p:embed/>
                        <p:pic>
                          <p:nvPicPr>
                            <p:cNvPr id="0" name="Object 4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88691" y="3581400"/>
                              <a:ext cx="4230796" cy="76453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2303" name="Object 4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23181413"/>
                    </p:ext>
                  </p:extLst>
                </p:nvPr>
              </p:nvGraphicFramePr>
              <p:xfrm>
                <a:off x="1588691" y="3581400"/>
                <a:ext cx="4230796" cy="76453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0245" name="Equation" r:id="rId14" imgW="2336800" imgH="419100" progId="Equation.DSMT4">
                        <p:embed/>
                      </p:oleObj>
                    </mc:Choice>
                    <mc:Fallback>
                      <p:oleObj name="Equation" r:id="rId14" imgW="2336800" imgH="419100" progId="Equation.DSMT4">
                        <p:embed/>
                        <p:pic>
                          <p:nvPicPr>
                            <p:cNvPr id="0" name="Object 4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88691" y="3581400"/>
                              <a:ext cx="4230796" cy="76453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983703" y="3810000"/>
                  <a:ext cx="284479" cy="34624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  <a:ea typeface="Cambria Math"/>
                          </a:rPr>
                          <m:t>≈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3703" y="3810000"/>
                  <a:ext cx="372217" cy="307777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6F5BD-4AC9-4CAD-97BA-5FAB9A7A46F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ight Brace 5"/>
          <p:cNvSpPr/>
          <p:nvPr/>
        </p:nvSpPr>
        <p:spPr bwMode="auto">
          <a:xfrm>
            <a:off x="12344400" y="1045838"/>
            <a:ext cx="152400" cy="319536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4774836"/>
            <a:ext cx="1256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Advection: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8" name="Picture 2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69" r="-3594"/>
          <a:stretch/>
        </p:blipFill>
        <p:spPr bwMode="auto">
          <a:xfrm>
            <a:off x="9936956" y="3902641"/>
            <a:ext cx="3429000" cy="78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121376" y="542567"/>
            <a:ext cx="12986119" cy="4317130"/>
          </a:xfrm>
          <a:noFill/>
        </p:spPr>
        <p:txBody>
          <a:bodyPr/>
          <a:lstStyle/>
          <a:p>
            <a:pPr eaLnBrk="1" hangingPunct="1"/>
            <a:r>
              <a:rPr lang="en-US" sz="2400" dirty="0"/>
              <a:t>ELM: takes advantage of both </a:t>
            </a:r>
            <a:r>
              <a:rPr lang="en-US" sz="2400" dirty="0" err="1"/>
              <a:t>Lagrangian</a:t>
            </a:r>
            <a:r>
              <a:rPr lang="en-US" sz="2400" dirty="0"/>
              <a:t> and </a:t>
            </a:r>
            <a:r>
              <a:rPr lang="en-US" sz="2400" dirty="0" err="1"/>
              <a:t>Eulerian</a:t>
            </a:r>
            <a:r>
              <a:rPr lang="en-US" sz="2400" dirty="0"/>
              <a:t> methods</a:t>
            </a:r>
          </a:p>
          <a:p>
            <a:pPr lvl="1" eaLnBrk="1" hangingPunct="1"/>
            <a:r>
              <a:rPr lang="en-US" sz="2100" dirty="0"/>
              <a:t>Grid is fixed in time, and time step is not limited by Courant number condition</a:t>
            </a:r>
          </a:p>
          <a:p>
            <a:pPr lvl="1" eaLnBrk="1" hangingPunct="1"/>
            <a:r>
              <a:rPr lang="en-US" sz="2100" dirty="0"/>
              <a:t>Advections are evaluated by following a particle that starts at certain point at time </a:t>
            </a:r>
            <a:r>
              <a:rPr lang="en-US" sz="2100" i="1" dirty="0"/>
              <a:t>t</a:t>
            </a:r>
            <a:r>
              <a:rPr lang="en-US" sz="2100" dirty="0"/>
              <a:t> and ends right at a pre-given point at time </a:t>
            </a:r>
            <a:r>
              <a:rPr lang="en-US" sz="2100" i="1" dirty="0" err="1"/>
              <a:t>t</a:t>
            </a:r>
            <a:r>
              <a:rPr lang="en-US" sz="2100" dirty="0" err="1"/>
              <a:t>+</a:t>
            </a:r>
            <a:r>
              <a:rPr lang="en-US" sz="2100" dirty="0" err="1">
                <a:latin typeface="Symbol" pitchFamily="18" charset="2"/>
              </a:rPr>
              <a:t>D</a:t>
            </a:r>
            <a:r>
              <a:rPr lang="en-US" sz="2100" i="1" dirty="0" err="1"/>
              <a:t>t</a:t>
            </a:r>
            <a:r>
              <a:rPr lang="en-US" sz="2100" dirty="0"/>
              <a:t>.</a:t>
            </a:r>
          </a:p>
          <a:p>
            <a:pPr lvl="1" eaLnBrk="1" hangingPunct="1"/>
            <a:r>
              <a:rPr lang="en-US" sz="2100" dirty="0"/>
              <a:t>The process of finding the starting point of the path (foot of characteristic line) is called </a:t>
            </a:r>
            <a:r>
              <a:rPr lang="en-US" sz="2100" i="1" u="sng" dirty="0"/>
              <a:t>backtracking</a:t>
            </a:r>
            <a:r>
              <a:rPr lang="en-US" sz="2100" dirty="0"/>
              <a:t>, which is done by integrating </a:t>
            </a:r>
            <a:r>
              <a:rPr lang="en-US" sz="2100" i="1" dirty="0"/>
              <a:t>d</a:t>
            </a:r>
            <a:r>
              <a:rPr lang="en-US" sz="2100" b="1" dirty="0"/>
              <a:t>x</a:t>
            </a:r>
            <a:r>
              <a:rPr lang="en-US" sz="2100" dirty="0"/>
              <a:t>/</a:t>
            </a:r>
            <a:r>
              <a:rPr lang="en-US" sz="2100" i="1" dirty="0" err="1"/>
              <a:t>dt</a:t>
            </a:r>
            <a:r>
              <a:rPr lang="en-US" sz="2100" dirty="0"/>
              <a:t>=</a:t>
            </a:r>
            <a:r>
              <a:rPr lang="en-US" sz="2100" b="1" dirty="0"/>
              <a:t>u</a:t>
            </a:r>
            <a:r>
              <a:rPr lang="en-US" sz="2100" baseline="-25000" dirty="0"/>
              <a:t>3</a:t>
            </a:r>
            <a:r>
              <a:rPr lang="en-US" sz="2100" dirty="0"/>
              <a:t> backward in </a:t>
            </a:r>
            <a:r>
              <a:rPr lang="en-US" sz="2100" dirty="0" smtClean="0"/>
              <a:t>3D space </a:t>
            </a:r>
            <a:r>
              <a:rPr lang="en-US" sz="2100" dirty="0"/>
              <a:t>and time.</a:t>
            </a:r>
          </a:p>
          <a:p>
            <a:pPr lvl="1" eaLnBrk="1" hangingPunct="1"/>
            <a:r>
              <a:rPr lang="en-US" sz="2100" dirty="0"/>
              <a:t>To better capture the particle movement, the backward integration is often carried out in small sub-time steps</a:t>
            </a:r>
          </a:p>
          <a:p>
            <a:pPr lvl="2" eaLnBrk="1" hangingPunct="1"/>
            <a:r>
              <a:rPr lang="en-US" sz="2100" dirty="0"/>
              <a:t>Simple backward Euler method</a:t>
            </a:r>
          </a:p>
          <a:p>
            <a:pPr lvl="2" eaLnBrk="1" hangingPunct="1"/>
            <a:r>
              <a:rPr lang="en-US" sz="2100" dirty="0"/>
              <a:t>2nd-order R-K method</a:t>
            </a:r>
          </a:p>
          <a:p>
            <a:pPr lvl="2" eaLnBrk="1" hangingPunct="1"/>
            <a:r>
              <a:rPr lang="en-US" sz="2100" dirty="0"/>
              <a:t>Interpolation-ELM does not conserve; integration ELM does</a:t>
            </a:r>
          </a:p>
          <a:p>
            <a:pPr lvl="1" eaLnBrk="1" hangingPunct="1"/>
            <a:r>
              <a:rPr lang="en-US" sz="2100" dirty="0"/>
              <a:t>Interpolation: numerical diffusion vs. dispersion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400" dirty="0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735227" y="0"/>
            <a:ext cx="11689557" cy="480907"/>
          </a:xfrm>
          <a:noFill/>
        </p:spPr>
        <p:txBody>
          <a:bodyPr/>
          <a:lstStyle/>
          <a:p>
            <a:pPr eaLnBrk="1" hangingPunct="1"/>
            <a:r>
              <a:rPr lang="en-US" sz="3200" dirty="0" err="1"/>
              <a:t>Eulerian-Lagrangian</a:t>
            </a:r>
            <a:r>
              <a:rPr lang="en-US" sz="3200" dirty="0"/>
              <a:t> Method</a:t>
            </a:r>
          </a:p>
        </p:txBody>
      </p:sp>
      <p:sp>
        <p:nvSpPr>
          <p:cNvPr id="12301" name="Rectangle 44"/>
          <p:cNvSpPr>
            <a:spLocks noChangeArrowheads="1"/>
          </p:cNvSpPr>
          <p:nvPr/>
        </p:nvSpPr>
        <p:spPr bwMode="auto">
          <a:xfrm>
            <a:off x="0" y="333143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5105739"/>
            <a:ext cx="6581775" cy="1950720"/>
            <a:chOff x="3173161" y="4252912"/>
            <a:chExt cx="4387850" cy="1828800"/>
          </a:xfrm>
        </p:grpSpPr>
        <p:sp>
          <p:nvSpPr>
            <p:cNvPr id="12291" name="Freeform 79" descr="5%"/>
            <p:cNvSpPr>
              <a:spLocks/>
            </p:cNvSpPr>
            <p:nvPr/>
          </p:nvSpPr>
          <p:spPr bwMode="auto">
            <a:xfrm>
              <a:off x="6557711" y="5157787"/>
              <a:ext cx="292100" cy="346249"/>
            </a:xfrm>
            <a:custGeom>
              <a:avLst/>
              <a:gdLst>
                <a:gd name="T0" fmla="*/ 79375 w 184"/>
                <a:gd name="T1" fmla="*/ 0 h 282"/>
                <a:gd name="T2" fmla="*/ 14288 w 184"/>
                <a:gd name="T3" fmla="*/ 31412 h 282"/>
                <a:gd name="T4" fmla="*/ 23813 w 184"/>
                <a:gd name="T5" fmla="*/ 246063 h 282"/>
                <a:gd name="T6" fmla="*/ 88900 w 184"/>
                <a:gd name="T7" fmla="*/ 252345 h 282"/>
                <a:gd name="T8" fmla="*/ 98425 w 184"/>
                <a:gd name="T9" fmla="*/ 295275 h 282"/>
                <a:gd name="T10" fmla="*/ 219075 w 184"/>
                <a:gd name="T11" fmla="*/ 271192 h 282"/>
                <a:gd name="T12" fmla="*/ 79375 w 184"/>
                <a:gd name="T13" fmla="*/ 0 h 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4"/>
                <a:gd name="T22" fmla="*/ 0 h 282"/>
                <a:gd name="T23" fmla="*/ 184 w 184"/>
                <a:gd name="T24" fmla="*/ 282 h 2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4" h="282">
                  <a:moveTo>
                    <a:pt x="50" y="0"/>
                  </a:moveTo>
                  <a:cubicBezTo>
                    <a:pt x="9" y="14"/>
                    <a:pt x="19" y="0"/>
                    <a:pt x="9" y="30"/>
                  </a:cubicBezTo>
                  <a:cubicBezTo>
                    <a:pt x="11" y="98"/>
                    <a:pt x="0" y="168"/>
                    <a:pt x="15" y="235"/>
                  </a:cubicBezTo>
                  <a:cubicBezTo>
                    <a:pt x="18" y="248"/>
                    <a:pt x="46" y="231"/>
                    <a:pt x="56" y="241"/>
                  </a:cubicBezTo>
                  <a:cubicBezTo>
                    <a:pt x="66" y="251"/>
                    <a:pt x="60" y="268"/>
                    <a:pt x="62" y="282"/>
                  </a:cubicBezTo>
                  <a:cubicBezTo>
                    <a:pt x="96" y="277"/>
                    <a:pt x="111" y="276"/>
                    <a:pt x="138" y="259"/>
                  </a:cubicBezTo>
                  <a:cubicBezTo>
                    <a:pt x="132" y="49"/>
                    <a:pt x="184" y="46"/>
                    <a:pt x="50" y="0"/>
                  </a:cubicBezTo>
                  <a:close/>
                </a:path>
              </a:pathLst>
            </a:custGeom>
            <a:pattFill prst="pct5">
              <a:fgClr>
                <a:schemeClr val="accent1"/>
              </a:fgClr>
              <a:bgClr>
                <a:schemeClr val="bg1"/>
              </a:bgClr>
            </a:patt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292" name="Oval 78" descr="5%"/>
            <p:cNvSpPr>
              <a:spLocks noChangeArrowheads="1"/>
            </p:cNvSpPr>
            <p:nvPr/>
          </p:nvSpPr>
          <p:spPr bwMode="auto">
            <a:xfrm>
              <a:off x="4322511" y="4866717"/>
              <a:ext cx="304800" cy="486892"/>
            </a:xfrm>
            <a:prstGeom prst="ellipse">
              <a:avLst/>
            </a:prstGeom>
            <a:pattFill prst="pct5">
              <a:fgClr>
                <a:srgbClr val="FF9933"/>
              </a:fgClr>
              <a:bgClr>
                <a:schemeClr val="bg1"/>
              </a:bgClr>
            </a:patt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2305" name="Group 48"/>
            <p:cNvGrpSpPr>
              <a:grpSpLocks noChangeAspect="1"/>
            </p:cNvGrpSpPr>
            <p:nvPr/>
          </p:nvGrpSpPr>
          <p:grpSpPr bwMode="auto">
            <a:xfrm>
              <a:off x="3173161" y="4252912"/>
              <a:ext cx="4387850" cy="1828800"/>
              <a:chOff x="1104" y="2688"/>
              <a:chExt cx="3456" cy="1440"/>
            </a:xfrm>
          </p:grpSpPr>
          <p:sp>
            <p:nvSpPr>
              <p:cNvPr id="12320" name="Freeform 49"/>
              <p:cNvSpPr>
                <a:spLocks noChangeAspect="1"/>
              </p:cNvSpPr>
              <p:nvPr/>
            </p:nvSpPr>
            <p:spPr bwMode="auto">
              <a:xfrm>
                <a:off x="1104" y="2688"/>
                <a:ext cx="3456" cy="1440"/>
              </a:xfrm>
              <a:custGeom>
                <a:avLst/>
                <a:gdLst>
                  <a:gd name="T0" fmla="*/ 144 w 3456"/>
                  <a:gd name="T1" fmla="*/ 432 h 1440"/>
                  <a:gd name="T2" fmla="*/ 624 w 3456"/>
                  <a:gd name="T3" fmla="*/ 144 h 1440"/>
                  <a:gd name="T4" fmla="*/ 1248 w 3456"/>
                  <a:gd name="T5" fmla="*/ 144 h 1440"/>
                  <a:gd name="T6" fmla="*/ 1776 w 3456"/>
                  <a:gd name="T7" fmla="*/ 0 h 1440"/>
                  <a:gd name="T8" fmla="*/ 2640 w 3456"/>
                  <a:gd name="T9" fmla="*/ 192 h 1440"/>
                  <a:gd name="T10" fmla="*/ 3168 w 3456"/>
                  <a:gd name="T11" fmla="*/ 96 h 1440"/>
                  <a:gd name="T12" fmla="*/ 3456 w 3456"/>
                  <a:gd name="T13" fmla="*/ 672 h 1440"/>
                  <a:gd name="T14" fmla="*/ 3216 w 3456"/>
                  <a:gd name="T15" fmla="*/ 1248 h 1440"/>
                  <a:gd name="T16" fmla="*/ 2592 w 3456"/>
                  <a:gd name="T17" fmla="*/ 1296 h 1440"/>
                  <a:gd name="T18" fmla="*/ 1488 w 3456"/>
                  <a:gd name="T19" fmla="*/ 1296 h 1440"/>
                  <a:gd name="T20" fmla="*/ 576 w 3456"/>
                  <a:gd name="T21" fmla="*/ 1440 h 1440"/>
                  <a:gd name="T22" fmla="*/ 0 w 3456"/>
                  <a:gd name="T23" fmla="*/ 1008 h 1440"/>
                  <a:gd name="T24" fmla="*/ 144 w 3456"/>
                  <a:gd name="T25" fmla="*/ 432 h 14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56"/>
                  <a:gd name="T40" fmla="*/ 0 h 1440"/>
                  <a:gd name="T41" fmla="*/ 3456 w 3456"/>
                  <a:gd name="T42" fmla="*/ 1440 h 14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56" h="1440">
                    <a:moveTo>
                      <a:pt x="144" y="432"/>
                    </a:moveTo>
                    <a:lnTo>
                      <a:pt x="624" y="144"/>
                    </a:lnTo>
                    <a:lnTo>
                      <a:pt x="1248" y="144"/>
                    </a:lnTo>
                    <a:lnTo>
                      <a:pt x="1776" y="0"/>
                    </a:lnTo>
                    <a:lnTo>
                      <a:pt x="2640" y="192"/>
                    </a:lnTo>
                    <a:lnTo>
                      <a:pt x="3168" y="96"/>
                    </a:lnTo>
                    <a:lnTo>
                      <a:pt x="3456" y="672"/>
                    </a:lnTo>
                    <a:lnTo>
                      <a:pt x="3216" y="1248"/>
                    </a:lnTo>
                    <a:lnTo>
                      <a:pt x="2592" y="1296"/>
                    </a:lnTo>
                    <a:lnTo>
                      <a:pt x="1488" y="1296"/>
                    </a:lnTo>
                    <a:lnTo>
                      <a:pt x="576" y="1440"/>
                    </a:lnTo>
                    <a:lnTo>
                      <a:pt x="0" y="1008"/>
                    </a:lnTo>
                    <a:lnTo>
                      <a:pt x="144" y="43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21" name="Line 50"/>
              <p:cNvSpPr>
                <a:spLocks noChangeAspect="1" noChangeShapeType="1"/>
              </p:cNvSpPr>
              <p:nvPr/>
            </p:nvSpPr>
            <p:spPr bwMode="auto">
              <a:xfrm>
                <a:off x="1248" y="3120"/>
                <a:ext cx="432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22" name="Line 51"/>
              <p:cNvSpPr>
                <a:spLocks noChangeAspect="1" noChangeShapeType="1"/>
              </p:cNvSpPr>
              <p:nvPr/>
            </p:nvSpPr>
            <p:spPr bwMode="auto">
              <a:xfrm flipH="1">
                <a:off x="1680" y="2832"/>
                <a:ext cx="48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23" name="Line 5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728" y="2832"/>
                <a:ext cx="816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24" name="Line 5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52" y="2832"/>
                <a:ext cx="192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25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2544" y="2688"/>
                <a:ext cx="336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26" name="Line 55"/>
              <p:cNvSpPr>
                <a:spLocks noChangeAspect="1" noChangeShapeType="1"/>
              </p:cNvSpPr>
              <p:nvPr/>
            </p:nvSpPr>
            <p:spPr bwMode="auto">
              <a:xfrm>
                <a:off x="2880" y="2688"/>
                <a:ext cx="864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27" name="Line 56"/>
              <p:cNvSpPr>
                <a:spLocks noChangeAspect="1" noChangeShapeType="1"/>
              </p:cNvSpPr>
              <p:nvPr/>
            </p:nvSpPr>
            <p:spPr bwMode="auto">
              <a:xfrm flipV="1">
                <a:off x="3744" y="2880"/>
                <a:ext cx="0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28" name="Line 57"/>
              <p:cNvSpPr>
                <a:spLocks noChangeAspect="1" noChangeShapeType="1"/>
              </p:cNvSpPr>
              <p:nvPr/>
            </p:nvSpPr>
            <p:spPr bwMode="auto">
              <a:xfrm>
                <a:off x="4266" y="2784"/>
                <a:ext cx="48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29" name="Line 5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744" y="2880"/>
                <a:ext cx="576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30" name="AutoShape 59"/>
              <p:cNvSpPr>
                <a:spLocks noChangeAspect="1" noChangeArrowheads="1"/>
              </p:cNvSpPr>
              <p:nvPr/>
            </p:nvSpPr>
            <p:spPr bwMode="auto">
              <a:xfrm>
                <a:off x="3858" y="3534"/>
                <a:ext cx="48" cy="4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1" name="AutoShape 60"/>
              <p:cNvSpPr>
                <a:spLocks noChangeAspect="1" noChangeArrowheads="1"/>
              </p:cNvSpPr>
              <p:nvPr/>
            </p:nvSpPr>
            <p:spPr bwMode="auto">
              <a:xfrm>
                <a:off x="2100" y="3360"/>
                <a:ext cx="48" cy="48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2" name="Freeform 61"/>
              <p:cNvSpPr>
                <a:spLocks noChangeAspect="1"/>
              </p:cNvSpPr>
              <p:nvPr/>
            </p:nvSpPr>
            <p:spPr bwMode="auto">
              <a:xfrm>
                <a:off x="2112" y="3072"/>
                <a:ext cx="1776" cy="480"/>
              </a:xfrm>
              <a:custGeom>
                <a:avLst/>
                <a:gdLst>
                  <a:gd name="T0" fmla="*/ 0 w 1776"/>
                  <a:gd name="T1" fmla="*/ 305 h 528"/>
                  <a:gd name="T2" fmla="*/ 336 w 1776"/>
                  <a:gd name="T3" fmla="*/ 87 h 528"/>
                  <a:gd name="T4" fmla="*/ 720 w 1776"/>
                  <a:gd name="T5" fmla="*/ 0 h 528"/>
                  <a:gd name="T6" fmla="*/ 1152 w 1776"/>
                  <a:gd name="T7" fmla="*/ 44 h 528"/>
                  <a:gd name="T8" fmla="*/ 1536 w 1776"/>
                  <a:gd name="T9" fmla="*/ 218 h 528"/>
                  <a:gd name="T10" fmla="*/ 1776 w 1776"/>
                  <a:gd name="T11" fmla="*/ 480 h 5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76"/>
                  <a:gd name="T19" fmla="*/ 0 h 528"/>
                  <a:gd name="T20" fmla="*/ 1776 w 1776"/>
                  <a:gd name="T21" fmla="*/ 528 h 5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76" h="528">
                    <a:moveTo>
                      <a:pt x="0" y="336"/>
                    </a:moveTo>
                    <a:lnTo>
                      <a:pt x="336" y="96"/>
                    </a:lnTo>
                    <a:lnTo>
                      <a:pt x="720" y="0"/>
                    </a:lnTo>
                    <a:lnTo>
                      <a:pt x="1152" y="48"/>
                    </a:lnTo>
                    <a:lnTo>
                      <a:pt x="1536" y="240"/>
                    </a:lnTo>
                    <a:lnTo>
                      <a:pt x="1776" y="528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33" name="Text Box 62"/>
              <p:cNvSpPr txBox="1">
                <a:spLocks noChangeAspect="1" noChangeArrowheads="1"/>
              </p:cNvSpPr>
              <p:nvPr/>
            </p:nvSpPr>
            <p:spPr bwMode="auto">
              <a:xfrm>
                <a:off x="1824" y="3361"/>
                <a:ext cx="470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sz="3200" i="1" dirty="0" err="1">
                    <a:latin typeface="Times New Roman" pitchFamily="18" charset="0"/>
                  </a:rPr>
                  <a:t>t</a:t>
                </a:r>
                <a:r>
                  <a:rPr lang="en-US" sz="3200" dirty="0" err="1">
                    <a:latin typeface="Times New Roman" pitchFamily="18" charset="0"/>
                  </a:rPr>
                  <a:t>+</a:t>
                </a:r>
                <a:r>
                  <a:rPr lang="en-US" sz="3200" dirty="0" err="1">
                    <a:latin typeface="Symbol" pitchFamily="18" charset="2"/>
                  </a:rPr>
                  <a:t>D</a:t>
                </a:r>
                <a:r>
                  <a:rPr lang="en-US" sz="3200" i="1" dirty="0" err="1">
                    <a:latin typeface="Times New Roman" pitchFamily="18" charset="0"/>
                  </a:rPr>
                  <a:t>t</a:t>
                </a:r>
                <a:endParaRPr lang="en-US" sz="3200" i="1" dirty="0">
                  <a:latin typeface="Times New Roman" pitchFamily="18" charset="0"/>
                </a:endParaRPr>
              </a:p>
            </p:txBody>
          </p:sp>
          <p:sp>
            <p:nvSpPr>
              <p:cNvPr id="12334" name="Text Box 63"/>
              <p:cNvSpPr txBox="1">
                <a:spLocks noChangeAspect="1" noChangeArrowheads="1"/>
              </p:cNvSpPr>
              <p:nvPr/>
            </p:nvSpPr>
            <p:spPr bwMode="auto">
              <a:xfrm>
                <a:off x="3830" y="3482"/>
                <a:ext cx="157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sz="3200" i="1">
                    <a:latin typeface="Times New Roman" pitchFamily="18" charset="0"/>
                  </a:rPr>
                  <a:t>t</a:t>
                </a:r>
              </a:p>
            </p:txBody>
          </p:sp>
          <p:graphicFrame>
            <p:nvGraphicFramePr>
              <p:cNvPr id="12335" name="Object 64"/>
              <p:cNvGraphicFramePr>
                <a:graphicFrameLocks noChangeAspect="1"/>
              </p:cNvGraphicFramePr>
              <p:nvPr/>
            </p:nvGraphicFramePr>
            <p:xfrm>
              <a:off x="2394" y="3138"/>
              <a:ext cx="80" cy="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779" name="Equation" r:id="rId5" imgW="126835" imgH="139518" progId="Equation.3">
                      <p:embed/>
                    </p:oleObj>
                  </mc:Choice>
                  <mc:Fallback>
                    <p:oleObj name="Equation" r:id="rId5" imgW="126835" imgH="139518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94" y="3138"/>
                            <a:ext cx="80" cy="88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36" name="Object 65"/>
              <p:cNvGraphicFramePr>
                <a:graphicFrameLocks noChangeAspect="1"/>
              </p:cNvGraphicFramePr>
              <p:nvPr/>
            </p:nvGraphicFramePr>
            <p:xfrm>
              <a:off x="2770" y="3054"/>
              <a:ext cx="80" cy="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780" name="Equation" r:id="rId7" imgW="126835" imgH="139518" progId="Equation.3">
                      <p:embed/>
                    </p:oleObj>
                  </mc:Choice>
                  <mc:Fallback>
                    <p:oleObj name="Equation" r:id="rId7" imgW="126835" imgH="139518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70" y="3054"/>
                            <a:ext cx="80" cy="88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37" name="Object 66"/>
              <p:cNvGraphicFramePr>
                <a:graphicFrameLocks noChangeAspect="1"/>
              </p:cNvGraphicFramePr>
              <p:nvPr/>
            </p:nvGraphicFramePr>
            <p:xfrm>
              <a:off x="3232" y="3080"/>
              <a:ext cx="80" cy="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781" name="Equation" r:id="rId9" imgW="126835" imgH="139518" progId="Equation.3">
                      <p:embed/>
                    </p:oleObj>
                  </mc:Choice>
                  <mc:Fallback>
                    <p:oleObj name="Equation" r:id="rId9" imgW="126835" imgH="139518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32" y="3080"/>
                            <a:ext cx="80" cy="88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38" name="Object 67"/>
              <p:cNvGraphicFramePr>
                <a:graphicFrameLocks noChangeAspect="1"/>
              </p:cNvGraphicFramePr>
              <p:nvPr/>
            </p:nvGraphicFramePr>
            <p:xfrm>
              <a:off x="3618" y="3260"/>
              <a:ext cx="80" cy="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782" name="Equation" r:id="rId10" imgW="126835" imgH="139518" progId="Equation.3">
                      <p:embed/>
                    </p:oleObj>
                  </mc:Choice>
                  <mc:Fallback>
                    <p:oleObj name="Equation" r:id="rId10" imgW="126835" imgH="139518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18" y="3260"/>
                            <a:ext cx="80" cy="88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339" name="Freeform 68"/>
              <p:cNvSpPr>
                <a:spLocks noChangeAspect="1"/>
              </p:cNvSpPr>
              <p:nvPr/>
            </p:nvSpPr>
            <p:spPr bwMode="auto">
              <a:xfrm>
                <a:off x="2968" y="3072"/>
                <a:ext cx="56" cy="240"/>
              </a:xfrm>
              <a:custGeom>
                <a:avLst/>
                <a:gdLst>
                  <a:gd name="T0" fmla="*/ 56 w 56"/>
                  <a:gd name="T1" fmla="*/ 0 h 240"/>
                  <a:gd name="T2" fmla="*/ 8 w 56"/>
                  <a:gd name="T3" fmla="*/ 192 h 240"/>
                  <a:gd name="T4" fmla="*/ 8 w 56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240"/>
                  <a:gd name="T11" fmla="*/ 56 w 56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240">
                    <a:moveTo>
                      <a:pt x="56" y="0"/>
                    </a:moveTo>
                    <a:cubicBezTo>
                      <a:pt x="36" y="76"/>
                      <a:pt x="16" y="152"/>
                      <a:pt x="8" y="192"/>
                    </a:cubicBezTo>
                    <a:cubicBezTo>
                      <a:pt x="0" y="232"/>
                      <a:pt x="4" y="236"/>
                      <a:pt x="8" y="24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40" name="Text Box 69"/>
              <p:cNvSpPr txBox="1">
                <a:spLocks noChangeAspect="1" noChangeArrowheads="1"/>
              </p:cNvSpPr>
              <p:nvPr/>
            </p:nvSpPr>
            <p:spPr bwMode="auto">
              <a:xfrm>
                <a:off x="2544" y="3264"/>
                <a:ext cx="1133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sz="2100" dirty="0">
                    <a:latin typeface="Times New Roman" pitchFamily="18" charset="0"/>
                  </a:rPr>
                  <a:t>Characteristic line</a:t>
                </a:r>
              </a:p>
            </p:txBody>
          </p:sp>
        </p:grpSp>
      </p:grpSp>
      <p:sp>
        <p:nvSpPr>
          <p:cNvPr id="12307" name="Oval 72"/>
          <p:cNvSpPr>
            <a:spLocks noChangeArrowheads="1"/>
          </p:cNvSpPr>
          <p:nvPr/>
        </p:nvSpPr>
        <p:spPr bwMode="auto">
          <a:xfrm>
            <a:off x="10629900" y="3255608"/>
            <a:ext cx="341355" cy="56014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33254" y="4674925"/>
            <a:ext cx="1218916" cy="3983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120170" tIns="60085" rIns="120170" bIns="60085" rtlCol="0">
            <a:spAutoFit/>
          </a:bodyPr>
          <a:lstStyle/>
          <a:p>
            <a:r>
              <a:rPr lang="en-US" b="1" dirty="0" smtClean="0">
                <a:solidFill>
                  <a:srgbClr val="29C330"/>
                </a:solidFill>
              </a:rPr>
              <a:t>CFL&gt;0.4</a:t>
            </a:r>
            <a:endParaRPr lang="en-US" b="1" dirty="0">
              <a:solidFill>
                <a:srgbClr val="29C33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708356" y="4859697"/>
            <a:ext cx="3893345" cy="2507827"/>
            <a:chOff x="6248400" y="381000"/>
            <a:chExt cx="2595563" cy="2351088"/>
          </a:xfrm>
        </p:grpSpPr>
        <p:pic>
          <p:nvPicPr>
            <p:cNvPr id="12293" name="Picture 7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81000"/>
              <a:ext cx="2595563" cy="235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2306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5453601"/>
                </p:ext>
              </p:extLst>
            </p:nvPr>
          </p:nvGraphicFramePr>
          <p:xfrm>
            <a:off x="6705600" y="581025"/>
            <a:ext cx="495300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83" name="Equation" r:id="rId12" imgW="495085" imgH="393529" progId="Equation.DSMT4">
                    <p:embed/>
                  </p:oleObj>
                </mc:Choice>
                <mc:Fallback>
                  <p:oleObj name="Equation" r:id="rId12" imgW="495085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5600" y="581025"/>
                          <a:ext cx="495300" cy="396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8" name="Oval 73"/>
            <p:cNvSpPr>
              <a:spLocks noChangeArrowheads="1"/>
            </p:cNvSpPr>
            <p:nvPr/>
          </p:nvSpPr>
          <p:spPr bwMode="auto">
            <a:xfrm>
              <a:off x="7991475" y="1156730"/>
              <a:ext cx="173177" cy="48689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09" name="Oval 74"/>
            <p:cNvSpPr>
              <a:spLocks noChangeArrowheads="1"/>
            </p:cNvSpPr>
            <p:nvPr/>
          </p:nvSpPr>
          <p:spPr bwMode="auto">
            <a:xfrm>
              <a:off x="7696200" y="1166255"/>
              <a:ext cx="173177" cy="486892"/>
            </a:xfrm>
            <a:prstGeom prst="ellipse">
              <a:avLst/>
            </a:prstGeom>
            <a:solidFill>
              <a:schemeClr val="accent1"/>
            </a:solidFill>
            <a:ln w="3175" algn="ctr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0" name="Line 76"/>
            <p:cNvSpPr>
              <a:spLocks noChangeShapeType="1"/>
            </p:cNvSpPr>
            <p:nvPr/>
          </p:nvSpPr>
          <p:spPr bwMode="auto">
            <a:xfrm flipH="1">
              <a:off x="7743825" y="1400175"/>
              <a:ext cx="257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311" name="Oval 77"/>
            <p:cNvSpPr>
              <a:spLocks noChangeArrowheads="1"/>
            </p:cNvSpPr>
            <p:nvPr/>
          </p:nvSpPr>
          <p:spPr bwMode="auto">
            <a:xfrm>
              <a:off x="7543800" y="1166255"/>
              <a:ext cx="173177" cy="486892"/>
            </a:xfrm>
            <a:prstGeom prst="ellipse">
              <a:avLst/>
            </a:prstGeom>
            <a:solidFill>
              <a:schemeClr val="accent1"/>
            </a:solidFill>
            <a:ln w="3175" algn="ctr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12" name="Freeform 81"/>
            <p:cNvSpPr>
              <a:spLocks/>
            </p:cNvSpPr>
            <p:nvPr/>
          </p:nvSpPr>
          <p:spPr bwMode="auto">
            <a:xfrm>
              <a:off x="7243763" y="1905000"/>
              <a:ext cx="123154" cy="346249"/>
            </a:xfrm>
            <a:custGeom>
              <a:avLst/>
              <a:gdLst>
                <a:gd name="T0" fmla="*/ 0 w 384"/>
                <a:gd name="T1" fmla="*/ 304800 h 192"/>
                <a:gd name="T2" fmla="*/ 228600 w 384"/>
                <a:gd name="T3" fmla="*/ 228600 h 192"/>
                <a:gd name="T4" fmla="*/ 304800 w 384"/>
                <a:gd name="T5" fmla="*/ 0 h 192"/>
                <a:gd name="T6" fmla="*/ 381000 w 384"/>
                <a:gd name="T7" fmla="*/ 228600 h 192"/>
                <a:gd name="T8" fmla="*/ 609600 w 384"/>
                <a:gd name="T9" fmla="*/ 30480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192"/>
                <a:gd name="T17" fmla="*/ 384 w 384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192">
                  <a:moveTo>
                    <a:pt x="0" y="192"/>
                  </a:moveTo>
                  <a:cubicBezTo>
                    <a:pt x="56" y="184"/>
                    <a:pt x="112" y="176"/>
                    <a:pt x="144" y="144"/>
                  </a:cubicBezTo>
                  <a:cubicBezTo>
                    <a:pt x="176" y="112"/>
                    <a:pt x="176" y="0"/>
                    <a:pt x="192" y="0"/>
                  </a:cubicBezTo>
                  <a:cubicBezTo>
                    <a:pt x="208" y="0"/>
                    <a:pt x="208" y="112"/>
                    <a:pt x="240" y="144"/>
                  </a:cubicBezTo>
                  <a:cubicBezTo>
                    <a:pt x="272" y="176"/>
                    <a:pt x="328" y="184"/>
                    <a:pt x="384" y="19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313" name="Freeform 82"/>
            <p:cNvSpPr>
              <a:spLocks/>
            </p:cNvSpPr>
            <p:nvPr/>
          </p:nvSpPr>
          <p:spPr bwMode="auto">
            <a:xfrm>
              <a:off x="8096250" y="1905000"/>
              <a:ext cx="123154" cy="346249"/>
            </a:xfrm>
            <a:custGeom>
              <a:avLst/>
              <a:gdLst>
                <a:gd name="T0" fmla="*/ 0 w 384"/>
                <a:gd name="T1" fmla="*/ 304800 h 192"/>
                <a:gd name="T2" fmla="*/ 228600 w 384"/>
                <a:gd name="T3" fmla="*/ 228600 h 192"/>
                <a:gd name="T4" fmla="*/ 304800 w 384"/>
                <a:gd name="T5" fmla="*/ 0 h 192"/>
                <a:gd name="T6" fmla="*/ 381000 w 384"/>
                <a:gd name="T7" fmla="*/ 228600 h 192"/>
                <a:gd name="T8" fmla="*/ 609600 w 384"/>
                <a:gd name="T9" fmla="*/ 30480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192"/>
                <a:gd name="T17" fmla="*/ 384 w 384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192">
                  <a:moveTo>
                    <a:pt x="0" y="192"/>
                  </a:moveTo>
                  <a:cubicBezTo>
                    <a:pt x="56" y="184"/>
                    <a:pt x="112" y="176"/>
                    <a:pt x="144" y="144"/>
                  </a:cubicBezTo>
                  <a:cubicBezTo>
                    <a:pt x="176" y="112"/>
                    <a:pt x="176" y="0"/>
                    <a:pt x="192" y="0"/>
                  </a:cubicBezTo>
                  <a:cubicBezTo>
                    <a:pt x="208" y="0"/>
                    <a:pt x="208" y="112"/>
                    <a:pt x="240" y="144"/>
                  </a:cubicBezTo>
                  <a:cubicBezTo>
                    <a:pt x="272" y="176"/>
                    <a:pt x="328" y="184"/>
                    <a:pt x="384" y="19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314" name="Line 83"/>
            <p:cNvSpPr>
              <a:spLocks noChangeShapeType="1"/>
            </p:cNvSpPr>
            <p:nvPr/>
          </p:nvSpPr>
          <p:spPr bwMode="auto">
            <a:xfrm flipH="1">
              <a:off x="7943850" y="2057400"/>
              <a:ext cx="257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315" name="Freeform 84"/>
            <p:cNvSpPr>
              <a:spLocks/>
            </p:cNvSpPr>
            <p:nvPr/>
          </p:nvSpPr>
          <p:spPr bwMode="auto">
            <a:xfrm>
              <a:off x="7369113" y="1997870"/>
              <a:ext cx="555686" cy="228456"/>
            </a:xfrm>
            <a:custGeom>
              <a:avLst/>
              <a:gdLst>
                <a:gd name="T0" fmla="*/ 0 w 384"/>
                <a:gd name="T1" fmla="*/ 228600 h 192"/>
                <a:gd name="T2" fmla="*/ 228600 w 384"/>
                <a:gd name="T3" fmla="*/ 171450 h 192"/>
                <a:gd name="T4" fmla="*/ 304800 w 384"/>
                <a:gd name="T5" fmla="*/ 0 h 192"/>
                <a:gd name="T6" fmla="*/ 381000 w 384"/>
                <a:gd name="T7" fmla="*/ 171450 h 192"/>
                <a:gd name="T8" fmla="*/ 609600 w 384"/>
                <a:gd name="T9" fmla="*/ 22860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192"/>
                <a:gd name="T17" fmla="*/ 384 w 384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192">
                  <a:moveTo>
                    <a:pt x="0" y="192"/>
                  </a:moveTo>
                  <a:cubicBezTo>
                    <a:pt x="56" y="184"/>
                    <a:pt x="112" y="176"/>
                    <a:pt x="144" y="144"/>
                  </a:cubicBezTo>
                  <a:cubicBezTo>
                    <a:pt x="176" y="112"/>
                    <a:pt x="176" y="0"/>
                    <a:pt x="192" y="0"/>
                  </a:cubicBezTo>
                  <a:cubicBezTo>
                    <a:pt x="208" y="0"/>
                    <a:pt x="208" y="112"/>
                    <a:pt x="240" y="144"/>
                  </a:cubicBezTo>
                  <a:cubicBezTo>
                    <a:pt x="272" y="176"/>
                    <a:pt x="328" y="184"/>
                    <a:pt x="384" y="19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2316" name="Freeform 87"/>
            <p:cNvSpPr>
              <a:spLocks/>
            </p:cNvSpPr>
            <p:nvPr/>
          </p:nvSpPr>
          <p:spPr bwMode="auto">
            <a:xfrm>
              <a:off x="6324600" y="1979598"/>
              <a:ext cx="609600" cy="346249"/>
            </a:xfrm>
            <a:custGeom>
              <a:avLst/>
              <a:gdLst>
                <a:gd name="T0" fmla="*/ 0 w 240"/>
                <a:gd name="T1" fmla="*/ 331694 h 272"/>
                <a:gd name="T2" fmla="*/ 243840 w 240"/>
                <a:gd name="T3" fmla="*/ 414618 h 272"/>
                <a:gd name="T4" fmla="*/ 365760 w 240"/>
                <a:gd name="T5" fmla="*/ 0 h 272"/>
                <a:gd name="T6" fmla="*/ 487680 w 240"/>
                <a:gd name="T7" fmla="*/ 414618 h 272"/>
                <a:gd name="T8" fmla="*/ 609600 w 240"/>
                <a:gd name="T9" fmla="*/ 331694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272"/>
                <a:gd name="T17" fmla="*/ 240 w 240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272">
                  <a:moveTo>
                    <a:pt x="0" y="192"/>
                  </a:moveTo>
                  <a:cubicBezTo>
                    <a:pt x="36" y="232"/>
                    <a:pt x="72" y="272"/>
                    <a:pt x="96" y="240"/>
                  </a:cubicBezTo>
                  <a:cubicBezTo>
                    <a:pt x="120" y="208"/>
                    <a:pt x="128" y="0"/>
                    <a:pt x="144" y="0"/>
                  </a:cubicBezTo>
                  <a:cubicBezTo>
                    <a:pt x="160" y="0"/>
                    <a:pt x="176" y="208"/>
                    <a:pt x="192" y="240"/>
                  </a:cubicBezTo>
                  <a:cubicBezTo>
                    <a:pt x="208" y="272"/>
                    <a:pt x="224" y="232"/>
                    <a:pt x="240" y="19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317" name="Text Box 88"/>
            <p:cNvSpPr txBox="1">
              <a:spLocks noChangeArrowheads="1"/>
            </p:cNvSpPr>
            <p:nvPr/>
          </p:nvSpPr>
          <p:spPr bwMode="auto">
            <a:xfrm>
              <a:off x="7315200" y="2286000"/>
              <a:ext cx="634063" cy="317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600" dirty="0"/>
                <a:t>diffusion</a:t>
              </a:r>
            </a:p>
          </p:txBody>
        </p:sp>
        <p:sp>
          <p:nvSpPr>
            <p:cNvPr id="12318" name="Text Box 89"/>
            <p:cNvSpPr txBox="1">
              <a:spLocks noChangeArrowheads="1"/>
            </p:cNvSpPr>
            <p:nvPr/>
          </p:nvSpPr>
          <p:spPr bwMode="auto">
            <a:xfrm>
              <a:off x="6248400" y="2286000"/>
              <a:ext cx="730115" cy="317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600"/>
                <a:t>dispersion</a:t>
              </a:r>
            </a:p>
          </p:txBody>
        </p:sp>
        <p:sp>
          <p:nvSpPr>
            <p:cNvPr id="59" name="Text Box 88"/>
            <p:cNvSpPr txBox="1">
              <a:spLocks noChangeArrowheads="1"/>
            </p:cNvSpPr>
            <p:nvPr/>
          </p:nvSpPr>
          <p:spPr bwMode="auto">
            <a:xfrm>
              <a:off x="7019018" y="1630364"/>
              <a:ext cx="700192" cy="317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600" dirty="0"/>
                <a:t>advection</a:t>
              </a:r>
            </a:p>
          </p:txBody>
        </p:sp>
      </p:grpSp>
      <p:pic>
        <p:nvPicPr>
          <p:cNvPr id="40987" name="Picture 2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225" y="5355947"/>
            <a:ext cx="2916975" cy="15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6F5BD-4AC9-4CAD-97BA-5FAB9A7A46F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874392" y="3735387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Dispersion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1655028" y="3530601"/>
            <a:ext cx="107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07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735227" y="0"/>
            <a:ext cx="11689557" cy="480907"/>
          </a:xfrm>
          <a:noFill/>
        </p:spPr>
        <p:txBody>
          <a:bodyPr/>
          <a:lstStyle/>
          <a:p>
            <a:pPr eaLnBrk="1" hangingPunct="1"/>
            <a:r>
              <a:rPr lang="en-US" sz="3200" dirty="0"/>
              <a:t>Operating range of SCHISM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924110"/>
            <a:ext cx="9372600" cy="525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6115" y="990600"/>
            <a:ext cx="2323385" cy="398342"/>
          </a:xfrm>
          <a:prstGeom prst="rect">
            <a:avLst/>
          </a:prstGeom>
          <a:solidFill>
            <a:srgbClr val="FFC000"/>
          </a:solidFill>
        </p:spPr>
        <p:txBody>
          <a:bodyPr wrap="none" lIns="120170" tIns="60085" rIns="120170" bIns="60085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…. for a </a:t>
            </a:r>
            <a:r>
              <a:rPr lang="en-US" b="1" i="1" dirty="0" smtClean="0">
                <a:solidFill>
                  <a:srgbClr val="00B050"/>
                </a:solidFill>
              </a:rPr>
              <a:t>fixed</a:t>
            </a:r>
            <a:r>
              <a:rPr lang="en-US" b="1" dirty="0" smtClean="0">
                <a:solidFill>
                  <a:srgbClr val="00B050"/>
                </a:solidFill>
              </a:rPr>
              <a:t> grid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6583680"/>
            <a:ext cx="3503003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Convergence: CFL=</a:t>
            </a:r>
            <a:r>
              <a:rPr lang="en-US" dirty="0" err="1" smtClean="0"/>
              <a:t>const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t</a:t>
            </a:r>
            <a:r>
              <a:rPr lang="en-US" dirty="0" smtClean="0">
                <a:sym typeface="Wingdings" pitchFamily="2" charset="2"/>
              </a:rPr>
              <a:t>0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6F5BD-4AC9-4CAD-97BA-5FAB9A7A46F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6858000" y="3429000"/>
            <a:ext cx="1143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870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B9B56EF-57F7-47D9-819C-B6D029AD92FD}" type="slidenum">
              <a:rPr lang="en-US" smtClean="0">
                <a:solidFill>
                  <a:schemeClr val="bg2"/>
                </a:solidFill>
              </a:rPr>
              <a:pPr eaLnBrk="1" hangingPunct="1"/>
              <a:t>15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896112" y="0"/>
            <a:ext cx="10172700" cy="641774"/>
          </a:xfrm>
          <a:noFill/>
        </p:spPr>
        <p:txBody>
          <a:bodyPr/>
          <a:lstStyle/>
          <a:p>
            <a:pPr eaLnBrk="1" hangingPunct="1"/>
            <a:r>
              <a:rPr lang="en-US" sz="3200" dirty="0"/>
              <a:t>ELM with high-order </a:t>
            </a:r>
            <a:r>
              <a:rPr lang="en-US" sz="3200" dirty="0" err="1"/>
              <a:t>Kriging</a:t>
            </a:r>
            <a:endParaRPr lang="en-US" sz="3200" dirty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76288" y="765387"/>
            <a:ext cx="6248498" cy="122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/>
              <a:t> Best linear unbiased estimator for a random function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)</a:t>
            </a:r>
          </a:p>
          <a:p>
            <a:pPr eaLnBrk="1" hangingPunct="1">
              <a:buFontTx/>
              <a:buChar char="•"/>
            </a:pPr>
            <a:r>
              <a:rPr lang="en-US" dirty="0"/>
              <a:t> “Exact” interpolator</a:t>
            </a:r>
          </a:p>
          <a:p>
            <a:pPr eaLnBrk="1" hangingPunct="1">
              <a:buFontTx/>
              <a:buChar char="•"/>
            </a:pPr>
            <a:r>
              <a:rPr lang="en-US" dirty="0"/>
              <a:t> Works well on unstructured </a:t>
            </a:r>
            <a:r>
              <a:rPr lang="en-US" dirty="0" smtClean="0"/>
              <a:t>grid (efficient)</a:t>
            </a:r>
          </a:p>
          <a:p>
            <a:pPr eaLnBrk="1" hangingPunct="1"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Needs filter (ELAD) to reduce dispersion</a:t>
            </a:r>
            <a:endParaRPr lang="en-US" dirty="0"/>
          </a:p>
        </p:txBody>
      </p: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9058275" y="4226560"/>
            <a:ext cx="4657725" cy="2905760"/>
            <a:chOff x="3696" y="2448"/>
            <a:chExt cx="1956" cy="1716"/>
          </a:xfrm>
        </p:grpSpPr>
        <p:pic>
          <p:nvPicPr>
            <p:cNvPr id="2561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448"/>
              <a:ext cx="1956" cy="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7" name="Text Box 7"/>
            <p:cNvSpPr txBox="1">
              <a:spLocks noChangeArrowheads="1"/>
            </p:cNvSpPr>
            <p:nvPr/>
          </p:nvSpPr>
          <p:spPr bwMode="auto">
            <a:xfrm>
              <a:off x="4598" y="3239"/>
              <a:ext cx="126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>
                  <a:latin typeface="Arial" charset="0"/>
                </a:rPr>
                <a:t>x</a:t>
              </a:r>
            </a:p>
          </p:txBody>
        </p:sp>
        <p:sp>
          <p:nvSpPr>
            <p:cNvPr id="25618" name="Oval 8"/>
            <p:cNvSpPr>
              <a:spLocks noChangeArrowheads="1"/>
            </p:cNvSpPr>
            <p:nvPr/>
          </p:nvSpPr>
          <p:spPr bwMode="auto">
            <a:xfrm>
              <a:off x="3774" y="3696"/>
              <a:ext cx="48" cy="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Oval 9"/>
            <p:cNvSpPr>
              <a:spLocks noChangeArrowheads="1"/>
            </p:cNvSpPr>
            <p:nvPr/>
          </p:nvSpPr>
          <p:spPr bwMode="auto">
            <a:xfrm>
              <a:off x="4320" y="4074"/>
              <a:ext cx="48" cy="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Oval 10"/>
            <p:cNvSpPr>
              <a:spLocks noChangeArrowheads="1"/>
            </p:cNvSpPr>
            <p:nvPr/>
          </p:nvSpPr>
          <p:spPr bwMode="auto">
            <a:xfrm>
              <a:off x="4722" y="3966"/>
              <a:ext cx="48" cy="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Oval 11"/>
            <p:cNvSpPr>
              <a:spLocks noChangeArrowheads="1"/>
            </p:cNvSpPr>
            <p:nvPr/>
          </p:nvSpPr>
          <p:spPr bwMode="auto">
            <a:xfrm>
              <a:off x="5232" y="4080"/>
              <a:ext cx="48" cy="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Oval 12"/>
            <p:cNvSpPr>
              <a:spLocks noChangeArrowheads="1"/>
            </p:cNvSpPr>
            <p:nvPr/>
          </p:nvSpPr>
          <p:spPr bwMode="auto">
            <a:xfrm>
              <a:off x="5586" y="3504"/>
              <a:ext cx="48" cy="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Oval 13"/>
            <p:cNvSpPr>
              <a:spLocks noChangeArrowheads="1"/>
            </p:cNvSpPr>
            <p:nvPr/>
          </p:nvSpPr>
          <p:spPr bwMode="auto">
            <a:xfrm>
              <a:off x="5280" y="2976"/>
              <a:ext cx="48" cy="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Oval 14"/>
            <p:cNvSpPr>
              <a:spLocks noChangeArrowheads="1"/>
            </p:cNvSpPr>
            <p:nvPr/>
          </p:nvSpPr>
          <p:spPr bwMode="auto">
            <a:xfrm>
              <a:off x="4974" y="2448"/>
              <a:ext cx="48" cy="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Oval 15"/>
            <p:cNvSpPr>
              <a:spLocks noChangeArrowheads="1"/>
            </p:cNvSpPr>
            <p:nvPr/>
          </p:nvSpPr>
          <p:spPr bwMode="auto">
            <a:xfrm>
              <a:off x="4500" y="2574"/>
              <a:ext cx="48" cy="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Oval 16"/>
            <p:cNvSpPr>
              <a:spLocks noChangeArrowheads="1"/>
            </p:cNvSpPr>
            <p:nvPr/>
          </p:nvSpPr>
          <p:spPr bwMode="auto">
            <a:xfrm>
              <a:off x="4086" y="2952"/>
              <a:ext cx="48" cy="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Oval 17"/>
            <p:cNvSpPr>
              <a:spLocks noChangeArrowheads="1"/>
            </p:cNvSpPr>
            <p:nvPr/>
          </p:nvSpPr>
          <p:spPr bwMode="auto">
            <a:xfrm>
              <a:off x="4704" y="3006"/>
              <a:ext cx="48" cy="4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Oval 18"/>
            <p:cNvSpPr>
              <a:spLocks noChangeArrowheads="1"/>
            </p:cNvSpPr>
            <p:nvPr/>
          </p:nvSpPr>
          <p:spPr bwMode="auto">
            <a:xfrm>
              <a:off x="4992" y="3504"/>
              <a:ext cx="48" cy="4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Oval 19"/>
            <p:cNvSpPr>
              <a:spLocks noChangeArrowheads="1"/>
            </p:cNvSpPr>
            <p:nvPr/>
          </p:nvSpPr>
          <p:spPr bwMode="auto">
            <a:xfrm>
              <a:off x="4446" y="3546"/>
              <a:ext cx="48" cy="4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6" name="Text Box 20"/>
          <p:cNvSpPr txBox="1">
            <a:spLocks noChangeArrowheads="1"/>
          </p:cNvSpPr>
          <p:nvPr/>
        </p:nvSpPr>
        <p:spPr bwMode="auto">
          <a:xfrm>
            <a:off x="7848600" y="4314952"/>
            <a:ext cx="2506127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 dirty="0"/>
              <a:t>2-tier Kriging cloud</a:t>
            </a:r>
          </a:p>
        </p:txBody>
      </p:sp>
      <p:graphicFrame>
        <p:nvGraphicFramePr>
          <p:cNvPr id="25607" name="Object 21"/>
          <p:cNvGraphicFramePr>
            <a:graphicFrameLocks noGrp="1" noChangeAspect="1"/>
          </p:cNvGraphicFramePr>
          <p:nvPr>
            <p:ph idx="1"/>
          </p:nvPr>
        </p:nvGraphicFramePr>
        <p:xfrm>
          <a:off x="1943101" y="1869440"/>
          <a:ext cx="5348288" cy="618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2" name="Equation" r:id="rId5" imgW="2654300" imgH="431800" progId="Equation.DSMT4">
                  <p:embed/>
                </p:oleObj>
              </mc:Choice>
              <mc:Fallback>
                <p:oleObj name="Equation" r:id="rId5" imgW="26543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1" y="1869440"/>
                        <a:ext cx="5348288" cy="6180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AutoShape 23"/>
          <p:cNvSpPr>
            <a:spLocks/>
          </p:cNvSpPr>
          <p:nvPr/>
        </p:nvSpPr>
        <p:spPr bwMode="auto">
          <a:xfrm rot="16200000">
            <a:off x="3983563" y="1698131"/>
            <a:ext cx="190371" cy="1615288"/>
          </a:xfrm>
          <a:prstGeom prst="leftBrace">
            <a:avLst>
              <a:gd name="adj1" fmla="val 1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25609" name="Text Box 24"/>
          <p:cNvSpPr txBox="1">
            <a:spLocks noChangeArrowheads="1"/>
          </p:cNvSpPr>
          <p:nvPr/>
        </p:nvSpPr>
        <p:spPr bwMode="auto">
          <a:xfrm>
            <a:off x="3086100" y="2545080"/>
            <a:ext cx="1800293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/>
              <a:t>Drift function</a:t>
            </a:r>
          </a:p>
        </p:txBody>
      </p:sp>
      <p:sp>
        <p:nvSpPr>
          <p:cNvPr id="25610" name="Text Box 25"/>
          <p:cNvSpPr txBox="1">
            <a:spLocks noChangeArrowheads="1"/>
          </p:cNvSpPr>
          <p:nvPr/>
        </p:nvSpPr>
        <p:spPr bwMode="auto">
          <a:xfrm>
            <a:off x="5372100" y="2600960"/>
            <a:ext cx="1549135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/>
              <a:t>Fluctuation</a:t>
            </a:r>
          </a:p>
        </p:txBody>
      </p:sp>
      <p:sp>
        <p:nvSpPr>
          <p:cNvPr id="25611" name="AutoShape 26"/>
          <p:cNvSpPr>
            <a:spLocks/>
          </p:cNvSpPr>
          <p:nvPr/>
        </p:nvSpPr>
        <p:spPr bwMode="auto">
          <a:xfrm rot="16200000">
            <a:off x="6229686" y="1640034"/>
            <a:ext cx="81279" cy="1784953"/>
          </a:xfrm>
          <a:prstGeom prst="leftBrace">
            <a:avLst>
              <a:gd name="adj1" fmla="val 1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25612" name="Text Box 27"/>
          <p:cNvSpPr txBox="1">
            <a:spLocks noChangeArrowheads="1"/>
          </p:cNvSpPr>
          <p:nvPr/>
        </p:nvSpPr>
        <p:spPr bwMode="auto">
          <a:xfrm>
            <a:off x="1233488" y="3022601"/>
            <a:ext cx="453136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/>
              <a:t>K</a:t>
            </a:r>
            <a:r>
              <a:rPr lang="en-US"/>
              <a:t> is called generalized covariance function</a:t>
            </a:r>
          </a:p>
        </p:txBody>
      </p:sp>
      <p:graphicFrame>
        <p:nvGraphicFramePr>
          <p:cNvPr id="25613" name="Object 28"/>
          <p:cNvGraphicFramePr>
            <a:graphicFrameLocks noChangeAspect="1"/>
          </p:cNvGraphicFramePr>
          <p:nvPr/>
        </p:nvGraphicFramePr>
        <p:xfrm>
          <a:off x="9220201" y="3088640"/>
          <a:ext cx="3274220" cy="326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3" name="Equation" r:id="rId7" imgW="1625600" imgH="228600" progId="Equation.DSMT4">
                  <p:embed/>
                </p:oleObj>
              </mc:Choice>
              <mc:Fallback>
                <p:oleObj name="Equation" r:id="rId7" imgW="1625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201" y="3088640"/>
                        <a:ext cx="3274220" cy="3268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4" name="Text Box 29"/>
          <p:cNvSpPr txBox="1">
            <a:spLocks noChangeArrowheads="1"/>
          </p:cNvSpPr>
          <p:nvPr/>
        </p:nvSpPr>
        <p:spPr bwMode="auto">
          <a:xfrm>
            <a:off x="1233488" y="3366347"/>
            <a:ext cx="520917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Minimizing the variance of the fluctuation we get</a:t>
            </a:r>
          </a:p>
        </p:txBody>
      </p:sp>
      <p:graphicFrame>
        <p:nvGraphicFramePr>
          <p:cNvPr id="25615" name="Object 30"/>
          <p:cNvGraphicFramePr>
            <a:graphicFrameLocks noChangeAspect="1"/>
          </p:cNvGraphicFramePr>
          <p:nvPr/>
        </p:nvGraphicFramePr>
        <p:xfrm>
          <a:off x="2171700" y="3820160"/>
          <a:ext cx="1638300" cy="2214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4" name="Equation" r:id="rId9" imgW="812447" imgH="1548728" progId="Equation.DSMT4">
                  <p:embed/>
                </p:oleObj>
              </mc:Choice>
              <mc:Fallback>
                <p:oleObj name="Equation" r:id="rId9" imgW="812447" imgH="15487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3820160"/>
                        <a:ext cx="1638300" cy="2214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73902" y="2443681"/>
            <a:ext cx="1454814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Cubic spline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1916336" y="2779696"/>
            <a:ext cx="0" cy="33228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450341" y="6406372"/>
            <a:ext cx="8651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The numerical dispersion generated by kriging is reduced by a diffusion ELAD filter (Zhang et al.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022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735227" y="0"/>
            <a:ext cx="11689557" cy="480907"/>
          </a:xfrm>
          <a:noFill/>
        </p:spPr>
        <p:txBody>
          <a:bodyPr/>
          <a:lstStyle/>
          <a:p>
            <a:pPr eaLnBrk="1" hangingPunct="1"/>
            <a:r>
              <a:rPr lang="en-US" sz="3200" dirty="0"/>
              <a:t>S</a:t>
            </a:r>
            <a:r>
              <a:rPr lang="en-US" sz="3200" dirty="0" smtClean="0"/>
              <a:t>emi-implicit </a:t>
            </a:r>
            <a:r>
              <a:rPr lang="en-US" sz="3200" dirty="0"/>
              <a:t>scheme</a:t>
            </a:r>
          </a:p>
        </p:txBody>
      </p:sp>
      <p:graphicFrame>
        <p:nvGraphicFramePr>
          <p:cNvPr id="12295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72179"/>
              </p:ext>
            </p:extLst>
          </p:nvPr>
        </p:nvGraphicFramePr>
        <p:xfrm>
          <a:off x="3200400" y="812800"/>
          <a:ext cx="671959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64" name="Equation" r:id="rId4" imgW="2870200" imgH="419100" progId="Equation.DSMT4">
                  <p:embed/>
                </p:oleObj>
              </mc:Choice>
              <mc:Fallback>
                <p:oleObj name="Equation" r:id="rId4" imgW="2870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812800"/>
                        <a:ext cx="6719592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211147"/>
              </p:ext>
            </p:extLst>
          </p:nvPr>
        </p:nvGraphicFramePr>
        <p:xfrm>
          <a:off x="3152305" y="1800260"/>
          <a:ext cx="899832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65" name="Equation" r:id="rId6" imgW="3352800" imgH="482600" progId="Equation.DSMT4">
                  <p:embed/>
                </p:oleObj>
              </mc:Choice>
              <mc:Fallback>
                <p:oleObj name="Equation" r:id="rId6" imgW="33528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305" y="1800260"/>
                        <a:ext cx="8998322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054604"/>
              </p:ext>
            </p:extLst>
          </p:nvPr>
        </p:nvGraphicFramePr>
        <p:xfrm>
          <a:off x="3026406" y="2823880"/>
          <a:ext cx="4698036" cy="151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66" name="Equation" r:id="rId8" imgW="1916868" imgH="863225" progId="Equation.DSMT4">
                  <p:embed/>
                </p:oleObj>
              </mc:Choice>
              <mc:Fallback>
                <p:oleObj name="Equation" r:id="rId8" imgW="1916868" imgH="8632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6406" y="2823880"/>
                        <a:ext cx="4698036" cy="151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 Box 40"/>
          <p:cNvSpPr txBox="1">
            <a:spLocks noChangeArrowheads="1"/>
          </p:cNvSpPr>
          <p:nvPr/>
        </p:nvSpPr>
        <p:spPr bwMode="auto">
          <a:xfrm>
            <a:off x="433388" y="846667"/>
            <a:ext cx="1263608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Continuity</a:t>
            </a:r>
          </a:p>
        </p:txBody>
      </p:sp>
      <p:sp>
        <p:nvSpPr>
          <p:cNvPr id="12299" name="Text Box 41"/>
          <p:cNvSpPr txBox="1">
            <a:spLocks noChangeArrowheads="1"/>
          </p:cNvSpPr>
          <p:nvPr/>
        </p:nvSpPr>
        <p:spPr bwMode="auto">
          <a:xfrm>
            <a:off x="341708" y="1945040"/>
            <a:ext cx="138883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Momentum</a:t>
            </a:r>
          </a:p>
        </p:txBody>
      </p:sp>
      <p:sp>
        <p:nvSpPr>
          <p:cNvPr id="12300" name="Text Box 42"/>
          <p:cNvSpPr txBox="1">
            <a:spLocks noChangeArrowheads="1"/>
          </p:cNvSpPr>
          <p:nvPr/>
        </p:nvSpPr>
        <p:spPr bwMode="auto">
          <a:xfrm>
            <a:off x="1028701" y="3096159"/>
            <a:ext cx="615738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 err="1"/>
              <a:t>b.c.</a:t>
            </a:r>
            <a:endParaRPr lang="en-US" dirty="0"/>
          </a:p>
        </p:txBody>
      </p:sp>
      <p:sp>
        <p:nvSpPr>
          <p:cNvPr id="12301" name="Rectangle 44"/>
          <p:cNvSpPr>
            <a:spLocks noChangeArrowheads="1"/>
          </p:cNvSpPr>
          <p:nvPr/>
        </p:nvSpPr>
        <p:spPr bwMode="auto">
          <a:xfrm>
            <a:off x="0" y="4042029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12302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690583"/>
              </p:ext>
            </p:extLst>
          </p:nvPr>
        </p:nvGraphicFramePr>
        <p:xfrm>
          <a:off x="8801101" y="3755154"/>
          <a:ext cx="2405927" cy="486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67" name="Equation" r:id="rId10" imgW="838200" imgH="241300" progId="Equation.DSMT4">
                  <p:embed/>
                </p:oleObj>
              </mc:Choice>
              <mc:Fallback>
                <p:oleObj name="Equation" r:id="rId10" imgW="838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1101" y="3755154"/>
                        <a:ext cx="2405927" cy="486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4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28600" y="5749960"/>
            <a:ext cx="13144500" cy="1483961"/>
          </a:xfrm>
          <a:noFill/>
        </p:spPr>
        <p:txBody>
          <a:bodyPr/>
          <a:lstStyle/>
          <a:p>
            <a:pPr eaLnBrk="1" hangingPunct="1"/>
            <a:r>
              <a:rPr lang="en-US" sz="2400" dirty="0"/>
              <a:t>Implicit treatment of divergence and pressure gradient terms by-passes most severe CFL condition : 0.5 ≤</a:t>
            </a:r>
            <a:r>
              <a:rPr lang="en-US" sz="2600" dirty="0">
                <a:latin typeface="Symbol" pitchFamily="18" charset="2"/>
              </a:rPr>
              <a:t>q</a:t>
            </a:r>
            <a:r>
              <a:rPr lang="en-US" sz="2400" dirty="0">
                <a:cs typeface="Tahoma" pitchFamily="34" charset="0"/>
              </a:rPr>
              <a:t>≤</a:t>
            </a:r>
            <a:r>
              <a:rPr lang="en-US" sz="2400" dirty="0"/>
              <a:t>1</a:t>
            </a:r>
          </a:p>
          <a:p>
            <a:pPr eaLnBrk="1" hangingPunct="1"/>
            <a:r>
              <a:rPr lang="en-US" sz="2400" dirty="0"/>
              <a:t>Explicit treatment: Coriolis, </a:t>
            </a:r>
            <a:r>
              <a:rPr lang="en-US" sz="2400" dirty="0" err="1"/>
              <a:t>baroclinicity</a:t>
            </a:r>
            <a:r>
              <a:rPr lang="en-US" sz="2400" dirty="0"/>
              <a:t>, horizontal viscosity, radiation stress…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40706" y="4530996"/>
            <a:ext cx="6346194" cy="815501"/>
            <a:chOff x="1588691" y="3581400"/>
            <a:chExt cx="4230796" cy="76453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2303" name="Object 4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9786253"/>
                    </p:ext>
                  </p:extLst>
                </p:nvPr>
              </p:nvGraphicFramePr>
              <p:xfrm>
                <a:off x="1588691" y="3581400"/>
                <a:ext cx="4230796" cy="76453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4868" name="Equation" r:id="rId12" imgW="2336800" imgH="419100" progId="Equation.DSMT4">
                        <p:embed/>
                      </p:oleObj>
                    </mc:Choice>
                    <mc:Fallback>
                      <p:oleObj name="Equation" r:id="rId12" imgW="2336800" imgH="4191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88691" y="3581400"/>
                              <a:ext cx="4230796" cy="76453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2303" name="Object 4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23181413"/>
                    </p:ext>
                  </p:extLst>
                </p:nvPr>
              </p:nvGraphicFramePr>
              <p:xfrm>
                <a:off x="1588691" y="3581400"/>
                <a:ext cx="4230796" cy="76453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0245" name="Equation" r:id="rId14" imgW="2336800" imgH="419100" progId="Equation.DSMT4">
                        <p:embed/>
                      </p:oleObj>
                    </mc:Choice>
                    <mc:Fallback>
                      <p:oleObj name="Equation" r:id="rId14" imgW="2336800" imgH="419100" progId="Equation.DSMT4">
                        <p:embed/>
                        <p:pic>
                          <p:nvPicPr>
                            <p:cNvPr id="0" name="Object 4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88691" y="3581400"/>
                              <a:ext cx="4230796" cy="76453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983703" y="3810000"/>
                  <a:ext cx="284479" cy="34624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  <a:ea typeface="Cambria Math"/>
                          </a:rPr>
                          <m:t>≈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3703" y="3810000"/>
                  <a:ext cx="372217" cy="307777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Right Brace 4"/>
          <p:cNvSpPr/>
          <p:nvPr/>
        </p:nvSpPr>
        <p:spPr bwMode="auto">
          <a:xfrm>
            <a:off x="12344400" y="1045838"/>
            <a:ext cx="533400" cy="351028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170" tIns="60085" rIns="120170" bIns="60085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01704"/>
            <a:endParaRPr lang="en-US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6F5BD-4AC9-4CAD-97BA-5FAB9A7A46F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93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 bwMode="auto">
          <a:xfrm rot="20606946">
            <a:off x="11014776" y="3074621"/>
            <a:ext cx="2055718" cy="660979"/>
          </a:xfrm>
          <a:prstGeom prst="flowChartInputOutput">
            <a:avLst/>
          </a:prstGeom>
          <a:blipFill>
            <a:blip r:embed="rId4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31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229D99D-7952-4FAE-817F-7DC8406F1C73}" type="slidenum">
              <a:rPr lang="en-US" smtClean="0">
                <a:solidFill>
                  <a:schemeClr val="bg2"/>
                </a:solidFill>
              </a:rPr>
              <a:pPr eaLnBrk="1" hangingPunct="1"/>
              <a:t>17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81280"/>
            <a:ext cx="11689557" cy="406400"/>
          </a:xfrm>
          <a:noFill/>
        </p:spPr>
        <p:txBody>
          <a:bodyPr/>
          <a:lstStyle/>
          <a:p>
            <a:pPr eaLnBrk="1" hangingPunct="1"/>
            <a:r>
              <a:rPr lang="en-US" sz="3200" dirty="0" err="1"/>
              <a:t>Galerkin</a:t>
            </a:r>
            <a:r>
              <a:rPr lang="en-US" sz="3200" dirty="0"/>
              <a:t> finite-element </a:t>
            </a:r>
            <a:r>
              <a:rPr lang="en-US" sz="3200" dirty="0" smtClean="0"/>
              <a:t>formulation</a:t>
            </a:r>
            <a:endParaRPr lang="en-US" sz="3200" dirty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04988" y="533400"/>
            <a:ext cx="7681912" cy="421640"/>
          </a:xfrm>
          <a:noFill/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800" dirty="0" smtClean="0"/>
              <a:t>A </a:t>
            </a:r>
            <a:r>
              <a:rPr lang="en-US" sz="1800" dirty="0" err="1" smtClean="0"/>
              <a:t>Galerkin</a:t>
            </a:r>
            <a:r>
              <a:rPr lang="en-US" sz="1800" dirty="0" smtClean="0"/>
              <a:t> weighted residual statement for the continuity equation:</a:t>
            </a:r>
            <a:endParaRPr lang="en-US" sz="1800" dirty="0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0" y="-199171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13318" name="Object 5"/>
          <p:cNvGraphicFramePr>
            <a:graphicFrameLocks noChangeAspect="1"/>
          </p:cNvGraphicFramePr>
          <p:nvPr/>
        </p:nvGraphicFramePr>
        <p:xfrm>
          <a:off x="2009776" y="812801"/>
          <a:ext cx="9227345" cy="2578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0" name="Equation" r:id="rId5" imgW="6146800" imgH="2425700" progId="Equation.DSMT4">
                  <p:embed/>
                </p:oleObj>
              </mc:Choice>
              <mc:Fallback>
                <p:oleObj name="Equation" r:id="rId5" imgW="6146800" imgH="2425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776" y="812801"/>
                        <a:ext cx="9227345" cy="25789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0" y="381911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0" y="368703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3323" name="Rectangle 12"/>
          <p:cNvSpPr>
            <a:spLocks noChangeArrowheads="1"/>
          </p:cNvSpPr>
          <p:nvPr/>
        </p:nvSpPr>
        <p:spPr bwMode="auto">
          <a:xfrm>
            <a:off x="0" y="381911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3324" name="Rectangle 13"/>
          <p:cNvSpPr>
            <a:spLocks noChangeArrowheads="1"/>
          </p:cNvSpPr>
          <p:nvPr/>
        </p:nvSpPr>
        <p:spPr bwMode="auto">
          <a:xfrm>
            <a:off x="0" y="380895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13325" name="Object 14"/>
          <p:cNvGraphicFramePr>
            <a:graphicFrameLocks noChangeAspect="1"/>
          </p:cNvGraphicFramePr>
          <p:nvPr/>
        </p:nvGraphicFramePr>
        <p:xfrm>
          <a:off x="7829550" y="6394027"/>
          <a:ext cx="209550" cy="247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1" name="Equation" r:id="rId7" imgW="139700" imgH="228600" progId="Equation.DSMT4">
                  <p:embed/>
                </p:oleObj>
              </mc:Choice>
              <mc:Fallback>
                <p:oleObj name="Equation" r:id="rId7" imgW="139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9550" y="6394027"/>
                        <a:ext cx="209550" cy="247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6" name="Rectangle 15"/>
          <p:cNvSpPr>
            <a:spLocks noChangeArrowheads="1"/>
          </p:cNvSpPr>
          <p:nvPr/>
        </p:nvSpPr>
        <p:spPr bwMode="auto">
          <a:xfrm>
            <a:off x="0" y="368703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05000" y="3524227"/>
            <a:ext cx="4951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Vertical integration of the momentum equation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4196363"/>
            <a:ext cx="144943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(1) </a:t>
            </a:r>
            <a:r>
              <a:rPr lang="en-US" dirty="0"/>
              <a:t>2</a:t>
            </a:r>
            <a:r>
              <a:rPr lang="en-US" dirty="0" smtClean="0"/>
              <a:t>D case: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166616" y="4876800"/>
                <a:ext cx="4557851" cy="1477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𝐔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latin typeface="Cambria Math"/>
                            </a:rPr>
                            <m:t>𝐆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</m:acc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𝛻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acc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𝜒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   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𝐮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|)</m:t>
                      </m:r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>
                              <a:latin typeface="Cambria Math"/>
                            </a:rPr>
                            <m:t>𝐆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num>
                        <m:den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</m:acc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latin typeface="Cambria Math"/>
                                  <a:ea typeface="Cambria Math"/>
                                </a:rPr>
                                <m:t>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latin typeface="Cambria Math"/>
                                      <a:ea typeface="Cambria Math"/>
                                    </a:rPr>
                                    <m:t>𝐅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0" smtClean="0">
                                      <a:latin typeface="Cambria Math"/>
                                      <a:ea typeface="Cambria Math"/>
                                    </a:rPr>
                                    <m:t>𝛕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</m:sub>
                                <m:sup/>
                              </m:sSub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𝛻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616" y="4876800"/>
                <a:ext cx="4557851" cy="147745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1380109" y="2946860"/>
            <a:ext cx="1317169" cy="674914"/>
            <a:chOff x="1110345" y="5867400"/>
            <a:chExt cx="1317169" cy="674914"/>
          </a:xfrm>
        </p:grpSpPr>
        <p:sp>
          <p:nvSpPr>
            <p:cNvPr id="16" name="Freeform 15"/>
            <p:cNvSpPr/>
            <p:nvPr/>
          </p:nvSpPr>
          <p:spPr bwMode="auto">
            <a:xfrm>
              <a:off x="1175657" y="6193971"/>
              <a:ext cx="1251857" cy="348343"/>
            </a:xfrm>
            <a:custGeom>
              <a:avLst/>
              <a:gdLst>
                <a:gd name="connsiteX0" fmla="*/ 0 w 1251857"/>
                <a:gd name="connsiteY0" fmla="*/ 76200 h 348343"/>
                <a:gd name="connsiteX1" fmla="*/ 413657 w 1251857"/>
                <a:gd name="connsiteY1" fmla="*/ 348343 h 348343"/>
                <a:gd name="connsiteX2" fmla="*/ 1230086 w 1251857"/>
                <a:gd name="connsiteY2" fmla="*/ 10886 h 348343"/>
                <a:gd name="connsiteX3" fmla="*/ 1251857 w 1251857"/>
                <a:gd name="connsiteY3" fmla="*/ 0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1857" h="348343">
                  <a:moveTo>
                    <a:pt x="0" y="76200"/>
                  </a:moveTo>
                  <a:lnTo>
                    <a:pt x="413657" y="348343"/>
                  </a:lnTo>
                  <a:lnTo>
                    <a:pt x="1230086" y="10886"/>
                  </a:lnTo>
                  <a:lnTo>
                    <a:pt x="1251857" y="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1164771" y="6063343"/>
              <a:ext cx="1208315" cy="185058"/>
            </a:xfrm>
            <a:custGeom>
              <a:avLst/>
              <a:gdLst>
                <a:gd name="connsiteX0" fmla="*/ 0 w 1208315"/>
                <a:gd name="connsiteY0" fmla="*/ 185058 h 185058"/>
                <a:gd name="connsiteX1" fmla="*/ 718458 w 1208315"/>
                <a:gd name="connsiteY1" fmla="*/ 0 h 185058"/>
                <a:gd name="connsiteX2" fmla="*/ 1208315 w 1208315"/>
                <a:gd name="connsiteY2" fmla="*/ 152400 h 18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8315" h="185058">
                  <a:moveTo>
                    <a:pt x="0" y="185058"/>
                  </a:moveTo>
                  <a:lnTo>
                    <a:pt x="718458" y="0"/>
                  </a:lnTo>
                  <a:lnTo>
                    <a:pt x="1208315" y="1524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8" name="Straight Connector 17"/>
            <p:cNvCxnSpPr>
              <a:stCxn id="17" idx="0"/>
              <a:endCxn id="17" idx="2"/>
            </p:cNvCxnSpPr>
            <p:nvPr/>
          </p:nvCxnSpPr>
          <p:spPr bwMode="auto">
            <a:xfrm flipV="1">
              <a:off x="1164771" y="6215743"/>
              <a:ext cx="1208315" cy="3265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17" idx="1"/>
            </p:cNvCxnSpPr>
            <p:nvPr/>
          </p:nvCxnSpPr>
          <p:spPr bwMode="auto">
            <a:xfrm flipH="1">
              <a:off x="1826078" y="6063343"/>
              <a:ext cx="57151" cy="18505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endCxn id="16" idx="1"/>
            </p:cNvCxnSpPr>
            <p:nvPr/>
          </p:nvCxnSpPr>
          <p:spPr bwMode="auto">
            <a:xfrm flipH="1">
              <a:off x="1589314" y="6248401"/>
              <a:ext cx="212271" cy="293913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Freeform 20"/>
            <p:cNvSpPr/>
            <p:nvPr/>
          </p:nvSpPr>
          <p:spPr bwMode="auto">
            <a:xfrm>
              <a:off x="1774371" y="5867400"/>
              <a:ext cx="130629" cy="381000"/>
            </a:xfrm>
            <a:custGeom>
              <a:avLst/>
              <a:gdLst>
                <a:gd name="connsiteX0" fmla="*/ 32658 w 130629"/>
                <a:gd name="connsiteY0" fmla="*/ 381000 h 381000"/>
                <a:gd name="connsiteX1" fmla="*/ 0 w 130629"/>
                <a:gd name="connsiteY1" fmla="*/ 0 h 381000"/>
                <a:gd name="connsiteX2" fmla="*/ 130629 w 130629"/>
                <a:gd name="connsiteY2" fmla="*/ 206829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629" h="381000">
                  <a:moveTo>
                    <a:pt x="32658" y="381000"/>
                  </a:moveTo>
                  <a:lnTo>
                    <a:pt x="0" y="0"/>
                  </a:lnTo>
                  <a:lnTo>
                    <a:pt x="130629" y="206829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22" name="Straight Connector 21"/>
            <p:cNvCxnSpPr>
              <a:stCxn id="21" idx="1"/>
              <a:endCxn id="17" idx="0"/>
            </p:cNvCxnSpPr>
            <p:nvPr/>
          </p:nvCxnSpPr>
          <p:spPr bwMode="auto">
            <a:xfrm flipH="1">
              <a:off x="1164771" y="5867400"/>
              <a:ext cx="609600" cy="38100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stCxn id="21" idx="1"/>
              <a:endCxn id="16" idx="1"/>
            </p:cNvCxnSpPr>
            <p:nvPr/>
          </p:nvCxnSpPr>
          <p:spPr bwMode="auto">
            <a:xfrm flipH="1">
              <a:off x="1589314" y="5867400"/>
              <a:ext cx="185057" cy="67491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21" idx="1"/>
              <a:endCxn id="16" idx="2"/>
            </p:cNvCxnSpPr>
            <p:nvPr/>
          </p:nvCxnSpPr>
          <p:spPr bwMode="auto">
            <a:xfrm>
              <a:off x="1774371" y="5867400"/>
              <a:ext cx="631372" cy="337457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Freeform 24"/>
            <p:cNvSpPr/>
            <p:nvPr/>
          </p:nvSpPr>
          <p:spPr bwMode="auto">
            <a:xfrm rot="21423879">
              <a:off x="1110345" y="5878286"/>
              <a:ext cx="696686" cy="664028"/>
            </a:xfrm>
            <a:custGeom>
              <a:avLst/>
              <a:gdLst>
                <a:gd name="connsiteX0" fmla="*/ 587829 w 587829"/>
                <a:gd name="connsiteY0" fmla="*/ 0 h 664028"/>
                <a:gd name="connsiteX1" fmla="*/ 0 w 587829"/>
                <a:gd name="connsiteY1" fmla="*/ 348343 h 664028"/>
                <a:gd name="connsiteX2" fmla="*/ 402772 w 587829"/>
                <a:gd name="connsiteY2" fmla="*/ 664028 h 664028"/>
                <a:gd name="connsiteX3" fmla="*/ 587829 w 587829"/>
                <a:gd name="connsiteY3" fmla="*/ 0 h 66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829" h="664028">
                  <a:moveTo>
                    <a:pt x="587829" y="0"/>
                  </a:moveTo>
                  <a:lnTo>
                    <a:pt x="0" y="348343"/>
                  </a:lnTo>
                  <a:lnTo>
                    <a:pt x="402772" y="664028"/>
                  </a:lnTo>
                  <a:lnTo>
                    <a:pt x="587829" y="0"/>
                  </a:lnTo>
                  <a:close/>
                </a:path>
              </a:pathLst>
            </a:cu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323729" y="4176812"/>
            <a:ext cx="1702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Shape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69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229D99D-7952-4FAE-817F-7DC8406F1C73}" type="slidenum">
              <a:rPr lang="en-US" smtClean="0">
                <a:solidFill>
                  <a:schemeClr val="bg2"/>
                </a:solidFill>
              </a:rPr>
              <a:pPr eaLnBrk="1" hangingPunct="1"/>
              <a:t>18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81280"/>
            <a:ext cx="11689557" cy="406400"/>
          </a:xfrm>
          <a:noFill/>
        </p:spPr>
        <p:txBody>
          <a:bodyPr/>
          <a:lstStyle/>
          <a:p>
            <a:pPr eaLnBrk="1" hangingPunct="1"/>
            <a:r>
              <a:rPr lang="en-US" sz="3200" dirty="0" err="1"/>
              <a:t>Galerkin</a:t>
            </a:r>
            <a:r>
              <a:rPr lang="en-US" sz="3200" dirty="0"/>
              <a:t> finite-element </a:t>
            </a:r>
            <a:r>
              <a:rPr lang="en-US" sz="3200" dirty="0" smtClean="0"/>
              <a:t>formulation</a:t>
            </a:r>
            <a:endParaRPr lang="en-US" sz="3200" dirty="0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0" y="-199171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0" y="381911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133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153131"/>
              </p:ext>
            </p:extLst>
          </p:nvPr>
        </p:nvGraphicFramePr>
        <p:xfrm>
          <a:off x="3331234" y="1441026"/>
          <a:ext cx="6248400" cy="1134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20" name="Equation" r:id="rId4" imgW="4165600" imgH="1079500" progId="Equation.DSMT4">
                  <p:embed/>
                </p:oleObj>
              </mc:Choice>
              <mc:Fallback>
                <p:oleObj name="Equation" r:id="rId4" imgW="4165600" imgH="1079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1234" y="1441026"/>
                        <a:ext cx="6248400" cy="11345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0" y="368703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pSp>
        <p:nvGrpSpPr>
          <p:cNvPr id="13322" name="Group 9"/>
          <p:cNvGrpSpPr>
            <a:grpSpLocks/>
          </p:cNvGrpSpPr>
          <p:nvPr/>
        </p:nvGrpSpPr>
        <p:grpSpPr bwMode="auto">
          <a:xfrm>
            <a:off x="2035834" y="3081865"/>
            <a:ext cx="9544050" cy="812800"/>
            <a:chOff x="576" y="2880"/>
            <a:chExt cx="4008" cy="480"/>
          </a:xfrm>
        </p:grpSpPr>
        <p:graphicFrame>
          <p:nvGraphicFramePr>
            <p:cNvPr id="13347" name="Object 10"/>
            <p:cNvGraphicFramePr>
              <a:graphicFrameLocks noChangeAspect="1"/>
            </p:cNvGraphicFramePr>
            <p:nvPr/>
          </p:nvGraphicFramePr>
          <p:xfrm>
            <a:off x="576" y="2880"/>
            <a:ext cx="4008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821" name="Equation" r:id="rId6" imgW="6362700" imgH="673100" progId="Equation.DSMT4">
                    <p:embed/>
                  </p:oleObj>
                </mc:Choice>
                <mc:Fallback>
                  <p:oleObj name="Equation" r:id="rId6" imgW="6362700" imgH="6731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2880"/>
                          <a:ext cx="4008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48" name="Line 11"/>
            <p:cNvSpPr>
              <a:spLocks noChangeShapeType="1"/>
            </p:cNvSpPr>
            <p:nvPr/>
          </p:nvSpPr>
          <p:spPr bwMode="auto">
            <a:xfrm flipV="1">
              <a:off x="2928" y="2880"/>
              <a:ext cx="864" cy="48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323" name="Rectangle 12"/>
          <p:cNvSpPr>
            <a:spLocks noChangeArrowheads="1"/>
          </p:cNvSpPr>
          <p:nvPr/>
        </p:nvSpPr>
        <p:spPr bwMode="auto">
          <a:xfrm>
            <a:off x="0" y="381911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3324" name="Rectangle 13"/>
          <p:cNvSpPr>
            <a:spLocks noChangeArrowheads="1"/>
          </p:cNvSpPr>
          <p:nvPr/>
        </p:nvSpPr>
        <p:spPr bwMode="auto">
          <a:xfrm>
            <a:off x="0" y="380895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1332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04116"/>
              </p:ext>
            </p:extLst>
          </p:nvPr>
        </p:nvGraphicFramePr>
        <p:xfrm>
          <a:off x="8036584" y="3948852"/>
          <a:ext cx="209550" cy="247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22" name="Equation" r:id="rId8" imgW="139700" imgH="228600" progId="Equation.DSMT4">
                  <p:embed/>
                </p:oleObj>
              </mc:Choice>
              <mc:Fallback>
                <p:oleObj name="Equation" r:id="rId8" imgW="13970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6584" y="3948852"/>
                        <a:ext cx="209550" cy="247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6" name="Rectangle 15"/>
          <p:cNvSpPr>
            <a:spLocks noChangeArrowheads="1"/>
          </p:cNvSpPr>
          <p:nvPr/>
        </p:nvSpPr>
        <p:spPr bwMode="auto">
          <a:xfrm>
            <a:off x="0" y="368703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pSp>
        <p:nvGrpSpPr>
          <p:cNvPr id="13327" name="Group 16"/>
          <p:cNvGrpSpPr>
            <a:grpSpLocks/>
          </p:cNvGrpSpPr>
          <p:nvPr/>
        </p:nvGrpSpPr>
        <p:grpSpPr bwMode="auto">
          <a:xfrm>
            <a:off x="11175205" y="870466"/>
            <a:ext cx="1385888" cy="1056640"/>
            <a:chOff x="5040" y="1920"/>
            <a:chExt cx="582" cy="624"/>
          </a:xfrm>
        </p:grpSpPr>
        <p:grpSp>
          <p:nvGrpSpPr>
            <p:cNvPr id="13331" name="Group 17"/>
            <p:cNvGrpSpPr>
              <a:grpSpLocks/>
            </p:cNvGrpSpPr>
            <p:nvPr/>
          </p:nvGrpSpPr>
          <p:grpSpPr bwMode="auto">
            <a:xfrm>
              <a:off x="5040" y="2016"/>
              <a:ext cx="582" cy="528"/>
              <a:chOff x="5040" y="3456"/>
              <a:chExt cx="582" cy="528"/>
            </a:xfrm>
          </p:grpSpPr>
          <p:sp>
            <p:nvSpPr>
              <p:cNvPr id="13333" name="Line 18"/>
              <p:cNvSpPr>
                <a:spLocks noChangeShapeType="1"/>
              </p:cNvSpPr>
              <p:nvPr/>
            </p:nvSpPr>
            <p:spPr bwMode="auto">
              <a:xfrm>
                <a:off x="5046" y="393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34" name="Line 19"/>
              <p:cNvSpPr>
                <a:spLocks noChangeShapeType="1"/>
              </p:cNvSpPr>
              <p:nvPr/>
            </p:nvSpPr>
            <p:spPr bwMode="auto">
              <a:xfrm>
                <a:off x="5046" y="3648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35" name="Line 20"/>
              <p:cNvSpPr>
                <a:spLocks noChangeShapeType="1"/>
              </p:cNvSpPr>
              <p:nvPr/>
            </p:nvSpPr>
            <p:spPr bwMode="auto">
              <a:xfrm>
                <a:off x="5142" y="364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36" name="Line 21"/>
              <p:cNvSpPr>
                <a:spLocks noChangeShapeType="1"/>
              </p:cNvSpPr>
              <p:nvPr/>
            </p:nvSpPr>
            <p:spPr bwMode="auto">
              <a:xfrm flipV="1">
                <a:off x="5142" y="38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37" name="Text Box 22"/>
              <p:cNvSpPr txBox="1">
                <a:spLocks noChangeArrowheads="1"/>
              </p:cNvSpPr>
              <p:nvPr/>
            </p:nvSpPr>
            <p:spPr bwMode="auto">
              <a:xfrm>
                <a:off x="5040" y="3648"/>
                <a:ext cx="158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i="1">
                    <a:latin typeface="Symbol" pitchFamily="18" charset="2"/>
                  </a:rPr>
                  <a:t>d</a:t>
                </a:r>
                <a:r>
                  <a:rPr lang="en-US" i="1" baseline="-2500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13338" name="Rectangle 23"/>
              <p:cNvSpPr>
                <a:spLocks noChangeArrowheads="1"/>
              </p:cNvSpPr>
              <p:nvPr/>
            </p:nvSpPr>
            <p:spPr bwMode="auto">
              <a:xfrm>
                <a:off x="5046" y="3936"/>
                <a:ext cx="57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9" name="Freeform 24"/>
              <p:cNvSpPr>
                <a:spLocks/>
              </p:cNvSpPr>
              <p:nvPr/>
            </p:nvSpPr>
            <p:spPr bwMode="auto">
              <a:xfrm>
                <a:off x="5190" y="3648"/>
                <a:ext cx="400" cy="288"/>
              </a:xfrm>
              <a:custGeom>
                <a:avLst/>
                <a:gdLst>
                  <a:gd name="T0" fmla="*/ 0 w 400"/>
                  <a:gd name="T1" fmla="*/ 288 h 288"/>
                  <a:gd name="T2" fmla="*/ 336 w 400"/>
                  <a:gd name="T3" fmla="*/ 240 h 288"/>
                  <a:gd name="T4" fmla="*/ 384 w 400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400"/>
                  <a:gd name="T10" fmla="*/ 0 h 288"/>
                  <a:gd name="T11" fmla="*/ 400 w 400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0" h="288">
                    <a:moveTo>
                      <a:pt x="0" y="288"/>
                    </a:moveTo>
                    <a:cubicBezTo>
                      <a:pt x="136" y="288"/>
                      <a:pt x="272" y="288"/>
                      <a:pt x="336" y="240"/>
                    </a:cubicBezTo>
                    <a:cubicBezTo>
                      <a:pt x="400" y="192"/>
                      <a:pt x="392" y="96"/>
                      <a:pt x="384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0" name="Line 25"/>
              <p:cNvSpPr>
                <a:spLocks noChangeShapeType="1"/>
              </p:cNvSpPr>
              <p:nvPr/>
            </p:nvSpPr>
            <p:spPr bwMode="auto">
              <a:xfrm>
                <a:off x="5382" y="3696"/>
                <a:ext cx="1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1" name="Line 26"/>
              <p:cNvSpPr>
                <a:spLocks noChangeShapeType="1"/>
              </p:cNvSpPr>
              <p:nvPr/>
            </p:nvSpPr>
            <p:spPr bwMode="auto">
              <a:xfrm>
                <a:off x="5388" y="364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2" name="Line 27"/>
              <p:cNvSpPr>
                <a:spLocks noChangeShapeType="1"/>
              </p:cNvSpPr>
              <p:nvPr/>
            </p:nvSpPr>
            <p:spPr bwMode="auto">
              <a:xfrm>
                <a:off x="5388" y="374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3" name="Line 28"/>
              <p:cNvSpPr>
                <a:spLocks noChangeShapeType="1"/>
              </p:cNvSpPr>
              <p:nvPr/>
            </p:nvSpPr>
            <p:spPr bwMode="auto">
              <a:xfrm>
                <a:off x="5388" y="37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4" name="Line 29"/>
              <p:cNvSpPr>
                <a:spLocks noChangeShapeType="1"/>
              </p:cNvSpPr>
              <p:nvPr/>
            </p:nvSpPr>
            <p:spPr bwMode="auto">
              <a:xfrm>
                <a:off x="5382" y="384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5" name="Line 30"/>
              <p:cNvSpPr>
                <a:spLocks noChangeShapeType="1"/>
              </p:cNvSpPr>
              <p:nvPr/>
            </p:nvSpPr>
            <p:spPr bwMode="auto">
              <a:xfrm>
                <a:off x="5382" y="388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46" name="Line 31"/>
              <p:cNvSpPr>
                <a:spLocks noChangeShapeType="1"/>
              </p:cNvSpPr>
              <p:nvPr/>
            </p:nvSpPr>
            <p:spPr bwMode="auto">
              <a:xfrm>
                <a:off x="5382" y="345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3332" name="Text Box 32"/>
            <p:cNvSpPr txBox="1">
              <a:spLocks noChangeArrowheads="1"/>
            </p:cNvSpPr>
            <p:nvPr/>
          </p:nvSpPr>
          <p:spPr bwMode="auto">
            <a:xfrm>
              <a:off x="5358" y="1920"/>
              <a:ext cx="23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3200" b="1">
                  <a:latin typeface="Times New Roman" pitchFamily="18" charset="0"/>
                </a:rPr>
                <a:t>u</a:t>
              </a:r>
              <a:r>
                <a:rPr lang="en-US" sz="3200" i="1" baseline="-25000">
                  <a:latin typeface="Times New Roman" pitchFamily="18" charset="0"/>
                </a:rPr>
                <a:t>b</a:t>
              </a:r>
            </a:p>
          </p:txBody>
        </p:sp>
      </p:grpSp>
      <p:sp>
        <p:nvSpPr>
          <p:cNvPr id="13328" name="Text Box 33"/>
          <p:cNvSpPr txBox="1">
            <a:spLocks noChangeArrowheads="1"/>
          </p:cNvSpPr>
          <p:nvPr/>
        </p:nvSpPr>
        <p:spPr bwMode="auto">
          <a:xfrm>
            <a:off x="12522994" y="1691732"/>
            <a:ext cx="1000908" cy="52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600" i="1"/>
              <a:t>z</a:t>
            </a:r>
            <a:r>
              <a:rPr lang="en-US" sz="2600"/>
              <a:t>=</a:t>
            </a:r>
            <a:r>
              <a:rPr lang="en-US" sz="2600">
                <a:latin typeface="Symbol" pitchFamily="18" charset="2"/>
              </a:rPr>
              <a:t>-</a:t>
            </a:r>
            <a:r>
              <a:rPr lang="en-US" sz="2600" i="1"/>
              <a:t>h</a:t>
            </a:r>
          </a:p>
        </p:txBody>
      </p:sp>
      <p:graphicFrame>
        <p:nvGraphicFramePr>
          <p:cNvPr id="13329" name="Object 3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60954034"/>
              </p:ext>
            </p:extLst>
          </p:nvPr>
        </p:nvGraphicFramePr>
        <p:xfrm>
          <a:off x="3293134" y="4057225"/>
          <a:ext cx="6457950" cy="621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23" name="Equation" r:id="rId10" imgW="4686300" imgH="635000" progId="Equation.DSMT4">
                  <p:embed/>
                </p:oleObj>
              </mc:Choice>
              <mc:Fallback>
                <p:oleObj name="Equation" r:id="rId10" imgW="4686300" imgH="6350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3134" y="4057225"/>
                        <a:ext cx="6457950" cy="621454"/>
                      </a:xfrm>
                      <a:prstGeom prst="rect">
                        <a:avLst/>
                      </a:prstGeom>
                      <a:noFill/>
                      <a:ln w="9525" cap="rnd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0" name="Text Box 36"/>
          <p:cNvSpPr txBox="1">
            <a:spLocks noChangeArrowheads="1"/>
          </p:cNvSpPr>
          <p:nvPr/>
        </p:nvSpPr>
        <p:spPr bwMode="auto">
          <a:xfrm>
            <a:off x="1783422" y="4091092"/>
            <a:ext cx="532831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via</a:t>
            </a:r>
          </a:p>
        </p:txBody>
      </p:sp>
      <p:sp>
        <p:nvSpPr>
          <p:cNvPr id="2" name="Rectangle 1"/>
          <p:cNvSpPr/>
          <p:nvPr/>
        </p:nvSpPr>
        <p:spPr>
          <a:xfrm>
            <a:off x="3429000" y="501134"/>
            <a:ext cx="4951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Vertical integration of the momentum equation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028501" y="2660225"/>
            <a:ext cx="615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Momentum equation applied to the bottom boundary layer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04600" y="990600"/>
            <a:ext cx="144943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(2) 3D case:</a:t>
            </a:r>
            <a:endParaRPr lang="en-US" dirty="0"/>
          </a:p>
        </p:txBody>
      </p:sp>
      <p:graphicFrame>
        <p:nvGraphicFramePr>
          <p:cNvPr id="4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68186"/>
              </p:ext>
            </p:extLst>
          </p:nvPr>
        </p:nvGraphicFramePr>
        <p:xfrm>
          <a:off x="3733800" y="5301734"/>
          <a:ext cx="40862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24" name="Equation" r:id="rId12" imgW="2730500" imgH="723900" progId="Equation.DSMT4">
                  <p:embed/>
                </p:oleObj>
              </mc:Choice>
              <mc:Fallback>
                <p:oleObj name="Equation" r:id="rId12" imgW="2730500" imgH="723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301734"/>
                        <a:ext cx="40862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6450961" y="5780761"/>
            <a:ext cx="2675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(friction-modified depth)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29000" y="4876800"/>
            <a:ext cx="4011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Vertically integrated velocity becomes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20586" y="6157204"/>
            <a:ext cx="13716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99203" y="6361961"/>
            <a:ext cx="3405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in a unified compact 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330457" y="6637045"/>
                <a:ext cx="4367478" cy="3783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Note the difference in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</m:acc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between 2D/3D!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0457" y="6637045"/>
                <a:ext cx="4367478" cy="378309"/>
              </a:xfrm>
              <a:prstGeom prst="rect">
                <a:avLst/>
              </a:prstGeom>
              <a:blipFill rotWithShape="1">
                <a:blip r:embed="rId14"/>
                <a:stretch>
                  <a:fillRect l="-1257" t="-6452" r="-698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0831" y="6680811"/>
                <a:ext cx="2798458" cy="37863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/>
                            </a:rPr>
                            <m:t>𝐔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>
                              <a:latin typeface="Cambria Math"/>
                            </a:rPr>
                            <m:t>𝐆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𝑔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𝑡</m:t>
                      </m:r>
                      <m:acc>
                        <m:accPr>
                          <m:chr m:val="̌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acc>
                      <m:r>
                        <a:rPr lang="en-US" i="1">
                          <a:latin typeface="Cambria Math"/>
                          <a:ea typeface="Cambria Math"/>
                        </a:rPr>
                        <m:t>𝛻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31" y="6680811"/>
                <a:ext cx="2798458" cy="378630"/>
              </a:xfrm>
              <a:prstGeom prst="rect">
                <a:avLst/>
              </a:prstGeom>
              <a:blipFill rotWithShape="1">
                <a:blip r:embed="rId15"/>
                <a:stretch>
                  <a:fillRect b="-625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658442" y="6337893"/>
                <a:ext cx="1996380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̌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𝐻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,   3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𝐷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𝐻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acc>
                                      <m:accPr>
                                        <m:chr m:val="̃"/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𝐻</m:t>
                                        </m:r>
                                      </m:e>
                                    </m:acc>
                                  </m:den>
                                </m:f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,  2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𝐷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442" y="6337893"/>
                <a:ext cx="1996380" cy="97661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B1466A9-DA7A-409C-8FCF-76C74E092D6D}" type="slidenum">
              <a:rPr lang="en-US" smtClean="0">
                <a:solidFill>
                  <a:schemeClr val="bg2"/>
                </a:solidFill>
              </a:rPr>
              <a:pPr eaLnBrk="1" hangingPunct="1"/>
              <a:t>19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81280"/>
            <a:ext cx="11689557" cy="480907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Finite-element formulation (cont’d)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68960"/>
            <a:ext cx="13258800" cy="574040"/>
          </a:xfrm>
          <a:noFill/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100" dirty="0" smtClean="0"/>
              <a:t>Finally</a:t>
            </a:r>
            <a:r>
              <a:rPr lang="en-US" sz="2100" dirty="0"/>
              <a:t>, substituting this eq. back to continuity eq. we get one equation for elevations alone</a:t>
            </a:r>
            <a:r>
              <a:rPr lang="en-US" sz="2100" dirty="0" smtClean="0"/>
              <a:t>:</a:t>
            </a:r>
            <a:endParaRPr lang="en-US" sz="2100" dirty="0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-199171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14347" name="Object 10"/>
          <p:cNvGraphicFramePr>
            <a:graphicFrameLocks noChangeAspect="1"/>
          </p:cNvGraphicFramePr>
          <p:nvPr/>
        </p:nvGraphicFramePr>
        <p:xfrm>
          <a:off x="7829550" y="5906347"/>
          <a:ext cx="209550" cy="247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7" name="Equation" r:id="rId4" imgW="139700" imgH="228600" progId="Equation.DSMT4">
                  <p:embed/>
                </p:oleObj>
              </mc:Choice>
              <mc:Fallback>
                <p:oleObj name="Equation" r:id="rId4" imgW="1397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9550" y="5906347"/>
                        <a:ext cx="209550" cy="247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2" name="Text Box 32"/>
          <p:cNvSpPr txBox="1">
            <a:spLocks noChangeArrowheads="1"/>
          </p:cNvSpPr>
          <p:nvPr/>
        </p:nvSpPr>
        <p:spPr bwMode="auto">
          <a:xfrm>
            <a:off x="609600" y="4648200"/>
            <a:ext cx="12939713" cy="173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 dirty="0"/>
              <a:t>Notes:</a:t>
            </a:r>
          </a:p>
          <a:p>
            <a:pPr eaLnBrk="1" hangingPunct="1">
              <a:buFontTx/>
              <a:buChar char="•"/>
            </a:pPr>
            <a:r>
              <a:rPr lang="en-US" sz="2100" dirty="0"/>
              <a:t> When node </a:t>
            </a:r>
            <a:r>
              <a:rPr lang="en-US" sz="2100" i="1" dirty="0" err="1"/>
              <a:t>i</a:t>
            </a:r>
            <a:r>
              <a:rPr lang="en-US" sz="2100" dirty="0"/>
              <a:t> is on boundaries where essential </a:t>
            </a:r>
            <a:r>
              <a:rPr lang="en-US" sz="2100" dirty="0" err="1"/>
              <a:t>b.c.</a:t>
            </a:r>
            <a:r>
              <a:rPr lang="en-US" sz="2100" dirty="0"/>
              <a:t> is imposed, </a:t>
            </a:r>
            <a:r>
              <a:rPr lang="en-US" sz="2100" i="1" dirty="0">
                <a:latin typeface="Symbol" pitchFamily="18" charset="2"/>
              </a:rPr>
              <a:t>h</a:t>
            </a:r>
            <a:r>
              <a:rPr lang="en-US" sz="2100" dirty="0"/>
              <a:t> is known and so no equations are needed, and so I</a:t>
            </a:r>
            <a:r>
              <a:rPr lang="en-US" sz="2100" baseline="-25000" dirty="0"/>
              <a:t>2</a:t>
            </a:r>
            <a:r>
              <a:rPr lang="en-US" sz="2100" dirty="0"/>
              <a:t> and I</a:t>
            </a:r>
            <a:r>
              <a:rPr lang="en-US" sz="2100" baseline="-25000" dirty="0"/>
              <a:t>6</a:t>
            </a:r>
            <a:r>
              <a:rPr lang="en-US" sz="2100" dirty="0"/>
              <a:t> need not be evaluated there</a:t>
            </a:r>
          </a:p>
          <a:p>
            <a:pPr eaLnBrk="1" hangingPunct="1">
              <a:buFontTx/>
              <a:buChar char="•"/>
            </a:pPr>
            <a:r>
              <a:rPr lang="en-US" sz="2100" dirty="0"/>
              <a:t> When node </a:t>
            </a:r>
            <a:r>
              <a:rPr lang="en-US" sz="2100" i="1" dirty="0" err="1"/>
              <a:t>i</a:t>
            </a:r>
            <a:r>
              <a:rPr lang="en-US" sz="2100" dirty="0"/>
              <a:t> is on boundaries where natural </a:t>
            </a:r>
            <a:r>
              <a:rPr lang="en-US" sz="2100" dirty="0" err="1"/>
              <a:t>b.c.</a:t>
            </a:r>
            <a:r>
              <a:rPr lang="en-US" sz="2100" dirty="0"/>
              <a:t> is imposed, the velocity is known and so the last term on LHS is known </a:t>
            </a:r>
            <a:r>
              <a:rPr lang="en-US" sz="2100" dirty="0">
                <a:sym typeface="Wingdings" pitchFamily="2" charset="2"/>
              </a:rPr>
              <a:t> only the first term is truly unknown!</a:t>
            </a:r>
          </a:p>
        </p:txBody>
      </p:sp>
      <p:sp>
        <p:nvSpPr>
          <p:cNvPr id="14354" name="Text Box 34"/>
          <p:cNvSpPr txBox="1">
            <a:spLocks noChangeArrowheads="1"/>
          </p:cNvSpPr>
          <p:nvPr/>
        </p:nvSpPr>
        <p:spPr bwMode="auto">
          <a:xfrm>
            <a:off x="7010400" y="1811458"/>
            <a:ext cx="41260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I</a:t>
            </a:r>
            <a:r>
              <a:rPr lang="en-US" baseline="-25000"/>
              <a:t>3</a:t>
            </a:r>
          </a:p>
        </p:txBody>
      </p:sp>
      <p:sp>
        <p:nvSpPr>
          <p:cNvPr id="14355" name="Text Box 35"/>
          <p:cNvSpPr txBox="1">
            <a:spLocks noChangeArrowheads="1"/>
          </p:cNvSpPr>
          <p:nvPr/>
        </p:nvSpPr>
        <p:spPr bwMode="auto">
          <a:xfrm>
            <a:off x="1947129" y="838200"/>
            <a:ext cx="41260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I</a:t>
            </a:r>
            <a:r>
              <a:rPr lang="en-US" baseline="-25000"/>
              <a:t>1</a:t>
            </a:r>
          </a:p>
        </p:txBody>
      </p:sp>
      <p:sp>
        <p:nvSpPr>
          <p:cNvPr id="14356" name="Freeform 36"/>
          <p:cNvSpPr>
            <a:spLocks/>
          </p:cNvSpPr>
          <p:nvPr/>
        </p:nvSpPr>
        <p:spPr bwMode="auto">
          <a:xfrm>
            <a:off x="346928" y="1143000"/>
            <a:ext cx="3539272" cy="398342"/>
          </a:xfrm>
          <a:custGeom>
            <a:avLst/>
            <a:gdLst>
              <a:gd name="T0" fmla="*/ 0 w 720"/>
              <a:gd name="T1" fmla="*/ 76200 h 48"/>
              <a:gd name="T2" fmla="*/ 0 w 720"/>
              <a:gd name="T3" fmla="*/ 0 h 48"/>
              <a:gd name="T4" fmla="*/ 3124200 w 720"/>
              <a:gd name="T5" fmla="*/ 0 h 48"/>
              <a:gd name="T6" fmla="*/ 3124200 w 720"/>
              <a:gd name="T7" fmla="*/ 7620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48"/>
              <a:gd name="T14" fmla="*/ 720 w 720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48">
                <a:moveTo>
                  <a:pt x="0" y="48"/>
                </a:moveTo>
                <a:lnTo>
                  <a:pt x="0" y="0"/>
                </a:lnTo>
                <a:lnTo>
                  <a:pt x="720" y="0"/>
                </a:lnTo>
                <a:lnTo>
                  <a:pt x="720" y="48"/>
                </a:lnTo>
              </a:path>
            </a:pathLst>
          </a:custGeom>
          <a:noFill/>
          <a:ln w="9525" cap="flat" cmpd="sng">
            <a:solidFill>
              <a:srgbClr val="66FF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0170" tIns="60085" rIns="120170" bIns="60085">
            <a:spAutoFit/>
          </a:bodyPr>
          <a:lstStyle/>
          <a:p>
            <a:endParaRPr lang="en-US"/>
          </a:p>
        </p:txBody>
      </p:sp>
      <p:sp>
        <p:nvSpPr>
          <p:cNvPr id="14357" name="Freeform 37"/>
          <p:cNvSpPr>
            <a:spLocks/>
          </p:cNvSpPr>
          <p:nvPr/>
        </p:nvSpPr>
        <p:spPr bwMode="auto">
          <a:xfrm flipV="1">
            <a:off x="1410748" y="2810256"/>
            <a:ext cx="4380452" cy="398342"/>
          </a:xfrm>
          <a:custGeom>
            <a:avLst/>
            <a:gdLst>
              <a:gd name="T0" fmla="*/ 0 w 720"/>
              <a:gd name="T1" fmla="*/ 76200 h 48"/>
              <a:gd name="T2" fmla="*/ 0 w 720"/>
              <a:gd name="T3" fmla="*/ 0 h 48"/>
              <a:gd name="T4" fmla="*/ 3733800 w 720"/>
              <a:gd name="T5" fmla="*/ 0 h 48"/>
              <a:gd name="T6" fmla="*/ 3733800 w 720"/>
              <a:gd name="T7" fmla="*/ 7620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48"/>
              <a:gd name="T14" fmla="*/ 720 w 720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48">
                <a:moveTo>
                  <a:pt x="0" y="48"/>
                </a:moveTo>
                <a:lnTo>
                  <a:pt x="0" y="0"/>
                </a:lnTo>
                <a:lnTo>
                  <a:pt x="720" y="0"/>
                </a:lnTo>
                <a:lnTo>
                  <a:pt x="720" y="48"/>
                </a:lnTo>
              </a:path>
            </a:pathLst>
          </a:custGeom>
          <a:noFill/>
          <a:ln w="9525" cap="flat" cmpd="sng">
            <a:solidFill>
              <a:srgbClr val="66FF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0170" tIns="60085" rIns="120170" bIns="60085">
            <a:spAutoFit/>
          </a:bodyPr>
          <a:lstStyle/>
          <a:p>
            <a:endParaRPr lang="en-US"/>
          </a:p>
        </p:txBody>
      </p:sp>
      <p:sp>
        <p:nvSpPr>
          <p:cNvPr id="14358" name="Text Box 38"/>
          <p:cNvSpPr txBox="1">
            <a:spLocks noChangeArrowheads="1"/>
          </p:cNvSpPr>
          <p:nvPr/>
        </p:nvSpPr>
        <p:spPr bwMode="auto">
          <a:xfrm>
            <a:off x="3582449" y="2962085"/>
            <a:ext cx="41260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I</a:t>
            </a:r>
            <a:r>
              <a:rPr lang="en-US" baseline="-25000" dirty="0"/>
              <a:t>4</a:t>
            </a:r>
          </a:p>
        </p:txBody>
      </p:sp>
      <p:sp>
        <p:nvSpPr>
          <p:cNvPr id="14359" name="Freeform 39"/>
          <p:cNvSpPr>
            <a:spLocks/>
          </p:cNvSpPr>
          <p:nvPr/>
        </p:nvSpPr>
        <p:spPr bwMode="auto">
          <a:xfrm flipV="1">
            <a:off x="9167242" y="2875228"/>
            <a:ext cx="1028700" cy="398342"/>
          </a:xfrm>
          <a:custGeom>
            <a:avLst/>
            <a:gdLst>
              <a:gd name="T0" fmla="*/ 0 w 720"/>
              <a:gd name="T1" fmla="*/ 76200 h 48"/>
              <a:gd name="T2" fmla="*/ 0 w 720"/>
              <a:gd name="T3" fmla="*/ 0 h 48"/>
              <a:gd name="T4" fmla="*/ 685800 w 720"/>
              <a:gd name="T5" fmla="*/ 0 h 48"/>
              <a:gd name="T6" fmla="*/ 685800 w 720"/>
              <a:gd name="T7" fmla="*/ 7620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48"/>
              <a:gd name="T14" fmla="*/ 720 w 720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48">
                <a:moveTo>
                  <a:pt x="0" y="48"/>
                </a:moveTo>
                <a:lnTo>
                  <a:pt x="0" y="0"/>
                </a:lnTo>
                <a:lnTo>
                  <a:pt x="720" y="0"/>
                </a:lnTo>
                <a:lnTo>
                  <a:pt x="720" y="48"/>
                </a:lnTo>
              </a:path>
            </a:pathLst>
          </a:custGeom>
          <a:noFill/>
          <a:ln w="9525" cap="flat" cmpd="sng">
            <a:solidFill>
              <a:srgbClr val="66FF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170" tIns="60085" rIns="120170" bIns="60085">
            <a:spAutoFit/>
          </a:bodyPr>
          <a:lstStyle/>
          <a:p>
            <a:endParaRPr lang="en-US"/>
          </a:p>
        </p:txBody>
      </p:sp>
      <p:sp>
        <p:nvSpPr>
          <p:cNvPr id="14360" name="Text Box 40"/>
          <p:cNvSpPr txBox="1">
            <a:spLocks noChangeArrowheads="1"/>
          </p:cNvSpPr>
          <p:nvPr/>
        </p:nvSpPr>
        <p:spPr bwMode="auto">
          <a:xfrm>
            <a:off x="9381555" y="2875228"/>
            <a:ext cx="41260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I</a:t>
            </a:r>
            <a:r>
              <a:rPr lang="en-US" baseline="-25000" dirty="0"/>
              <a:t>5</a:t>
            </a:r>
          </a:p>
        </p:txBody>
      </p:sp>
      <p:sp>
        <p:nvSpPr>
          <p:cNvPr id="14361" name="Freeform 41"/>
          <p:cNvSpPr>
            <a:spLocks/>
          </p:cNvSpPr>
          <p:nvPr/>
        </p:nvSpPr>
        <p:spPr bwMode="auto">
          <a:xfrm flipV="1">
            <a:off x="11045383" y="2895600"/>
            <a:ext cx="1146617" cy="398342"/>
          </a:xfrm>
          <a:custGeom>
            <a:avLst/>
            <a:gdLst>
              <a:gd name="T0" fmla="*/ 0 w 720"/>
              <a:gd name="T1" fmla="*/ 85725 h 48"/>
              <a:gd name="T2" fmla="*/ 0 w 720"/>
              <a:gd name="T3" fmla="*/ 0 h 48"/>
              <a:gd name="T4" fmla="*/ 962025 w 720"/>
              <a:gd name="T5" fmla="*/ 0 h 48"/>
              <a:gd name="T6" fmla="*/ 962025 w 720"/>
              <a:gd name="T7" fmla="*/ 85725 h 48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48"/>
              <a:gd name="T14" fmla="*/ 720 w 720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48">
                <a:moveTo>
                  <a:pt x="0" y="48"/>
                </a:moveTo>
                <a:lnTo>
                  <a:pt x="0" y="0"/>
                </a:lnTo>
                <a:lnTo>
                  <a:pt x="720" y="0"/>
                </a:lnTo>
                <a:lnTo>
                  <a:pt x="720" y="48"/>
                </a:lnTo>
              </a:path>
            </a:pathLst>
          </a:custGeom>
          <a:noFill/>
          <a:ln w="9525" cap="flat" cmpd="sng">
            <a:solidFill>
              <a:srgbClr val="66FF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0170" tIns="60085" rIns="120170" bIns="60085">
            <a:spAutoFit/>
          </a:bodyPr>
          <a:lstStyle/>
          <a:p>
            <a:endParaRPr lang="en-US"/>
          </a:p>
        </p:txBody>
      </p:sp>
      <p:sp>
        <p:nvSpPr>
          <p:cNvPr id="14362" name="Text Box 42"/>
          <p:cNvSpPr txBox="1">
            <a:spLocks noChangeArrowheads="1"/>
          </p:cNvSpPr>
          <p:nvPr/>
        </p:nvSpPr>
        <p:spPr bwMode="auto">
          <a:xfrm>
            <a:off x="11183496" y="2972244"/>
            <a:ext cx="41260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I</a:t>
            </a:r>
            <a:r>
              <a:rPr lang="en-US" baseline="-25000" dirty="0"/>
              <a:t>6</a:t>
            </a:r>
          </a:p>
        </p:txBody>
      </p:sp>
      <p:sp>
        <p:nvSpPr>
          <p:cNvPr id="14363" name="Freeform 43"/>
          <p:cNvSpPr>
            <a:spLocks/>
          </p:cNvSpPr>
          <p:nvPr/>
        </p:nvSpPr>
        <p:spPr bwMode="auto">
          <a:xfrm>
            <a:off x="6629400" y="2057400"/>
            <a:ext cx="1181100" cy="398342"/>
          </a:xfrm>
          <a:custGeom>
            <a:avLst/>
            <a:gdLst>
              <a:gd name="T0" fmla="*/ 0 w 720"/>
              <a:gd name="T1" fmla="*/ 107950 h 48"/>
              <a:gd name="T2" fmla="*/ 0 w 720"/>
              <a:gd name="T3" fmla="*/ 0 h 48"/>
              <a:gd name="T4" fmla="*/ 1295400 w 720"/>
              <a:gd name="T5" fmla="*/ 0 h 48"/>
              <a:gd name="T6" fmla="*/ 1295400 w 720"/>
              <a:gd name="T7" fmla="*/ 10795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48"/>
              <a:gd name="T14" fmla="*/ 720 w 720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48">
                <a:moveTo>
                  <a:pt x="0" y="48"/>
                </a:moveTo>
                <a:lnTo>
                  <a:pt x="0" y="0"/>
                </a:lnTo>
                <a:lnTo>
                  <a:pt x="720" y="0"/>
                </a:lnTo>
                <a:lnTo>
                  <a:pt x="720" y="48"/>
                </a:lnTo>
              </a:path>
            </a:pathLst>
          </a:custGeom>
          <a:noFill/>
          <a:ln w="9525" cap="flat" cmpd="sng">
            <a:solidFill>
              <a:srgbClr val="66FF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0170" tIns="60085" rIns="120170" bIns="60085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352792" y="3273570"/>
            <a:ext cx="908382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 bwMode="auto">
          <a:xfrm flipH="1" flipV="1">
            <a:off x="12697562" y="2719850"/>
            <a:ext cx="109421" cy="55372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877919" y="3472741"/>
            <a:ext cx="133593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err="1" smtClean="0"/>
              <a:t>i</a:t>
            </a:r>
            <a:r>
              <a:rPr lang="en-US" dirty="0" smtClean="0"/>
              <a:t>=1,…,</a:t>
            </a:r>
            <a:r>
              <a:rPr lang="en-US" dirty="0" err="1"/>
              <a:t>N</a:t>
            </a:r>
            <a:r>
              <a:rPr lang="en-US" baseline="-25000" dirty="0" err="1" smtClean="0"/>
              <a:t>p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375" y="1219200"/>
                <a:ext cx="13366025" cy="1876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l-GR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/>
                                      <a:ea typeface="Cambria Math"/>
                                    </a:rPr>
                                    <m:t>Δ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acc>
                                <m:accPr>
                                  <m:chr m:val="̌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𝛻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𝛻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Ω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𝛻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0" smtClean="0">
                                      <a:latin typeface="Cambria Math"/>
                                      <a:ea typeface="Cambria Math"/>
                                    </a:rPr>
                                    <m:t>𝐆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(1−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𝛻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latin typeface="Cambria Math"/>
                                      <a:ea typeface="Cambria Math"/>
                                    </a:rPr>
                                    <m:t>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  <m:nary>
                            <m:naryPr>
                              <m:limLoc m:val="undOvr"/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/>
                                      <a:ea typeface="Cambria Math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𝑈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−(1−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  <m:nary>
                            <m:naryPr>
                              <m:limLoc m:val="undOvr"/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4"/>
                                </m:rPr>
                                <a:rPr lang="el-GR" i="1" smtClean="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Γ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latin typeface="Cambria Math"/>
                                              <a:ea typeface="Cambria Math"/>
                                            </a:rPr>
                                            <m:t>Γ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7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75" y="1219200"/>
                <a:ext cx="13366025" cy="187621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33" y="5222325"/>
            <a:ext cx="4037311" cy="225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62560"/>
            <a:ext cx="10172700" cy="562187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Horizontal grid: hybrid</a:t>
            </a:r>
          </a:p>
        </p:txBody>
      </p:sp>
      <p:sp>
        <p:nvSpPr>
          <p:cNvPr id="11" name="AutoShape 31" descr="50%"/>
          <p:cNvSpPr>
            <a:spLocks noChangeArrowheads="1"/>
          </p:cNvSpPr>
          <p:nvPr/>
        </p:nvSpPr>
        <p:spPr bwMode="auto">
          <a:xfrm>
            <a:off x="342900" y="4681829"/>
            <a:ext cx="3886200" cy="2113280"/>
          </a:xfrm>
          <a:prstGeom prst="hexagon">
            <a:avLst>
              <a:gd name="adj" fmla="val 38940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32" descr="50%"/>
          <p:cNvSpPr>
            <a:spLocks/>
          </p:cNvSpPr>
          <p:nvPr/>
        </p:nvSpPr>
        <p:spPr bwMode="auto">
          <a:xfrm>
            <a:off x="1223316" y="4706182"/>
            <a:ext cx="2126762" cy="1032286"/>
          </a:xfrm>
          <a:custGeom>
            <a:avLst/>
            <a:gdLst>
              <a:gd name="T0" fmla="*/ 0 w 672"/>
              <a:gd name="T1" fmla="*/ 0 h 624"/>
              <a:gd name="T2" fmla="*/ 336 w 672"/>
              <a:gd name="T3" fmla="*/ 624 h 624"/>
              <a:gd name="T4" fmla="*/ 672 w 672"/>
              <a:gd name="T5" fmla="*/ 0 h 624"/>
              <a:gd name="T6" fmla="*/ 0 60000 65536"/>
              <a:gd name="T7" fmla="*/ 0 60000 65536"/>
              <a:gd name="T8" fmla="*/ 0 60000 65536"/>
              <a:gd name="T9" fmla="*/ 0 w 672"/>
              <a:gd name="T10" fmla="*/ 0 h 624"/>
              <a:gd name="T11" fmla="*/ 672 w 672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624">
                <a:moveTo>
                  <a:pt x="0" y="0"/>
                </a:moveTo>
                <a:lnTo>
                  <a:pt x="336" y="624"/>
                </a:lnTo>
                <a:lnTo>
                  <a:pt x="6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" name="Oval 35"/>
          <p:cNvSpPr>
            <a:spLocks noChangeArrowheads="1"/>
          </p:cNvSpPr>
          <p:nvPr/>
        </p:nvSpPr>
        <p:spPr bwMode="auto">
          <a:xfrm>
            <a:off x="2228249" y="5695750"/>
            <a:ext cx="168695" cy="145546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2147888" y="5772336"/>
            <a:ext cx="306807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914650" y="5915423"/>
            <a:ext cx="514350" cy="3657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31286" y="6802705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29100" y="5697829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65416" y="4484852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59636" y="6839966"/>
            <a:ext cx="439857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914650" y="5210150"/>
            <a:ext cx="514350" cy="3657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223316" y="5894807"/>
            <a:ext cx="548334" cy="3863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8271" y="5901325"/>
            <a:ext cx="439857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>
            <a:off x="6268883" y="618803"/>
            <a:ext cx="3314700" cy="1706880"/>
          </a:xfrm>
          <a:prstGeom prst="triangle">
            <a:avLst>
              <a:gd name="adj" fmla="val 2486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820695" y="2336318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568628" y="2301901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26082" y="243840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25748" y="1078289"/>
            <a:ext cx="872668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Side 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257800" y="1095147"/>
            <a:ext cx="872668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Side 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363338" y="2406963"/>
            <a:ext cx="872668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Side 3</a:t>
            </a:r>
            <a:endParaRPr lang="en-US" dirty="0"/>
          </a:p>
        </p:txBody>
      </p:sp>
      <p:sp>
        <p:nvSpPr>
          <p:cNvPr id="37" name="Arc 36"/>
          <p:cNvSpPr/>
          <p:nvPr/>
        </p:nvSpPr>
        <p:spPr>
          <a:xfrm rot="5400000">
            <a:off x="3424200" y="5487286"/>
            <a:ext cx="975360" cy="1371600"/>
          </a:xfrm>
          <a:prstGeom prst="arc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rot="7388098">
            <a:off x="7097898" y="6035731"/>
            <a:ext cx="975360" cy="1371600"/>
          </a:xfrm>
          <a:prstGeom prst="arc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0677971" y="5734666"/>
            <a:ext cx="2371458" cy="1376443"/>
          </a:xfrm>
          <a:custGeom>
            <a:avLst/>
            <a:gdLst>
              <a:gd name="connsiteX0" fmla="*/ 760575 w 1580972"/>
              <a:gd name="connsiteY0" fmla="*/ 0 h 1290415"/>
              <a:gd name="connsiteX1" fmla="*/ 0 w 1580972"/>
              <a:gd name="connsiteY1" fmla="*/ 623843 h 1290415"/>
              <a:gd name="connsiteX2" fmla="*/ 777667 w 1580972"/>
              <a:gd name="connsiteY2" fmla="*/ 1290415 h 1290415"/>
              <a:gd name="connsiteX3" fmla="*/ 1580972 w 1580972"/>
              <a:gd name="connsiteY3" fmla="*/ 623843 h 1290415"/>
              <a:gd name="connsiteX4" fmla="*/ 760575 w 1580972"/>
              <a:gd name="connsiteY4" fmla="*/ 0 h 129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972" h="1290415">
                <a:moveTo>
                  <a:pt x="760575" y="0"/>
                </a:moveTo>
                <a:lnTo>
                  <a:pt x="0" y="623843"/>
                </a:lnTo>
                <a:lnTo>
                  <a:pt x="777667" y="1290415"/>
                </a:lnTo>
                <a:lnTo>
                  <a:pt x="1580972" y="623843"/>
                </a:lnTo>
                <a:lnTo>
                  <a:pt x="760575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7" idx="0"/>
            <a:endCxn id="47" idx="2"/>
          </p:cNvCxnSpPr>
          <p:nvPr/>
        </p:nvCxnSpPr>
        <p:spPr>
          <a:xfrm>
            <a:off x="11818833" y="5734666"/>
            <a:ext cx="25638" cy="13764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1193055" y="6189820"/>
            <a:ext cx="417278" cy="3060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0" name="Oval 49"/>
          <p:cNvSpPr/>
          <p:nvPr/>
        </p:nvSpPr>
        <p:spPr>
          <a:xfrm>
            <a:off x="11907497" y="6538652"/>
            <a:ext cx="417278" cy="3060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1818834" y="6435955"/>
            <a:ext cx="51121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11818833" y="5427252"/>
            <a:ext cx="0" cy="5142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1297345" y="5286954"/>
            <a:ext cx="427033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i="1" dirty="0" err="1" smtClean="0"/>
              <a:t>y</a:t>
            </a:r>
            <a:r>
              <a:rPr lang="en-US" i="1" baseline="-25000" dirty="0" err="1"/>
              <a:t>s</a:t>
            </a:r>
            <a:endParaRPr lang="en-US" i="1" baseline="-25000" dirty="0"/>
          </a:p>
        </p:txBody>
      </p:sp>
      <p:sp>
        <p:nvSpPr>
          <p:cNvPr id="54" name="TextBox 53"/>
          <p:cNvSpPr txBox="1"/>
          <p:nvPr/>
        </p:nvSpPr>
        <p:spPr>
          <a:xfrm>
            <a:off x="11933805" y="6089937"/>
            <a:ext cx="425429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i="1" dirty="0" err="1" smtClean="0"/>
              <a:t>x</a:t>
            </a:r>
            <a:r>
              <a:rPr lang="en-US" i="1" baseline="-25000" dirty="0" err="1" smtClean="0"/>
              <a:t>s</a:t>
            </a:r>
            <a:endParaRPr lang="en-US" i="1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11558088" y="6286915"/>
            <a:ext cx="295587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i="1" dirty="0" err="1" smtClean="0"/>
              <a:t>i</a:t>
            </a:r>
            <a:endParaRPr lang="en-US" i="1" dirty="0"/>
          </a:p>
        </p:txBody>
      </p:sp>
      <p:sp>
        <p:nvSpPr>
          <p:cNvPr id="57" name="Arc 56"/>
          <p:cNvSpPr/>
          <p:nvPr/>
        </p:nvSpPr>
        <p:spPr>
          <a:xfrm rot="7388098">
            <a:off x="6951287" y="803301"/>
            <a:ext cx="975360" cy="1371600"/>
          </a:xfrm>
          <a:prstGeom prst="arc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pic>
        <p:nvPicPr>
          <p:cNvPr id="58" name="Picture 1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190240"/>
            <a:ext cx="30289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 Box 105"/>
          <p:cNvSpPr txBox="1">
            <a:spLocks noChangeArrowheads="1"/>
          </p:cNvSpPr>
          <p:nvPr/>
        </p:nvSpPr>
        <p:spPr bwMode="auto">
          <a:xfrm>
            <a:off x="8148637" y="3366347"/>
            <a:ext cx="242752" cy="39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0" name="Text Box 106"/>
          <p:cNvSpPr txBox="1">
            <a:spLocks noChangeArrowheads="1"/>
          </p:cNvSpPr>
          <p:nvPr/>
        </p:nvSpPr>
        <p:spPr bwMode="auto">
          <a:xfrm>
            <a:off x="6343651" y="4145280"/>
            <a:ext cx="369325" cy="39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61" name="Text Box 107"/>
          <p:cNvSpPr txBox="1">
            <a:spLocks noChangeArrowheads="1"/>
          </p:cNvSpPr>
          <p:nvPr/>
        </p:nvSpPr>
        <p:spPr bwMode="auto">
          <a:xfrm>
            <a:off x="8401051" y="4226560"/>
            <a:ext cx="369325" cy="39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sp>
        <p:nvSpPr>
          <p:cNvPr id="62" name="Text Box 108"/>
          <p:cNvSpPr txBox="1">
            <a:spLocks noChangeArrowheads="1"/>
          </p:cNvSpPr>
          <p:nvPr/>
        </p:nvSpPr>
        <p:spPr bwMode="auto">
          <a:xfrm>
            <a:off x="7324064" y="3022600"/>
            <a:ext cx="369325" cy="39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3</a:t>
            </a:r>
          </a:p>
        </p:txBody>
      </p:sp>
      <p:sp>
        <p:nvSpPr>
          <p:cNvPr id="63" name="Text Box 113"/>
          <p:cNvSpPr txBox="1">
            <a:spLocks noChangeArrowheads="1"/>
          </p:cNvSpPr>
          <p:nvPr/>
        </p:nvSpPr>
        <p:spPr bwMode="auto">
          <a:xfrm>
            <a:off x="6565107" y="3413760"/>
            <a:ext cx="369325" cy="39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2</a:t>
            </a:r>
          </a:p>
        </p:txBody>
      </p:sp>
      <p:sp>
        <p:nvSpPr>
          <p:cNvPr id="64" name="Oval 114"/>
          <p:cNvSpPr>
            <a:spLocks noChangeArrowheads="1"/>
          </p:cNvSpPr>
          <p:nvPr/>
        </p:nvSpPr>
        <p:spPr bwMode="auto">
          <a:xfrm>
            <a:off x="6565107" y="3367368"/>
            <a:ext cx="457200" cy="56014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65" name="Text Box 115"/>
          <p:cNvSpPr txBox="1">
            <a:spLocks noChangeArrowheads="1"/>
          </p:cNvSpPr>
          <p:nvPr/>
        </p:nvSpPr>
        <p:spPr bwMode="auto">
          <a:xfrm>
            <a:off x="8058151" y="3413760"/>
            <a:ext cx="369325" cy="39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66" name="Oval 116"/>
          <p:cNvSpPr>
            <a:spLocks noChangeArrowheads="1"/>
          </p:cNvSpPr>
          <p:nvPr/>
        </p:nvSpPr>
        <p:spPr bwMode="auto">
          <a:xfrm>
            <a:off x="8058150" y="3336888"/>
            <a:ext cx="457200" cy="56014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67" name="Text Box 117"/>
          <p:cNvSpPr txBox="1">
            <a:spLocks noChangeArrowheads="1"/>
          </p:cNvSpPr>
          <p:nvPr/>
        </p:nvSpPr>
        <p:spPr bwMode="auto">
          <a:xfrm>
            <a:off x="7372351" y="4307840"/>
            <a:ext cx="369325" cy="39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  <p:sp>
        <p:nvSpPr>
          <p:cNvPr id="68" name="Oval 118"/>
          <p:cNvSpPr>
            <a:spLocks noChangeArrowheads="1"/>
          </p:cNvSpPr>
          <p:nvPr/>
        </p:nvSpPr>
        <p:spPr bwMode="auto">
          <a:xfrm>
            <a:off x="7372350" y="4230968"/>
            <a:ext cx="457200" cy="56014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10578799" y="960780"/>
            <a:ext cx="2470629" cy="125581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170" tIns="60085" rIns="120170" bIns="60085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01704"/>
            <a:endParaRPr lang="en-US" sz="2400"/>
          </a:p>
        </p:txBody>
      </p:sp>
      <p:sp>
        <p:nvSpPr>
          <p:cNvPr id="69" name="TextBox 68"/>
          <p:cNvSpPr txBox="1"/>
          <p:nvPr/>
        </p:nvSpPr>
        <p:spPr>
          <a:xfrm>
            <a:off x="10287000" y="2070507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3049429" y="2104924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2920571" y="684335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233281" y="649918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2549101" y="1270358"/>
            <a:ext cx="872668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Side 1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11268758" y="617174"/>
            <a:ext cx="872668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Side 2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9903864" y="1292124"/>
            <a:ext cx="872668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Side 3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11351543" y="2017421"/>
            <a:ext cx="872668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Side 4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 bwMode="auto">
          <a:xfrm>
            <a:off x="346509" y="5727032"/>
            <a:ext cx="1973179" cy="1068404"/>
          </a:xfrm>
          <a:custGeom>
            <a:avLst/>
            <a:gdLst>
              <a:gd name="connsiteX0" fmla="*/ 0 w 1973179"/>
              <a:gd name="connsiteY0" fmla="*/ 0 h 1068404"/>
              <a:gd name="connsiteX1" fmla="*/ 1973179 w 1973179"/>
              <a:gd name="connsiteY1" fmla="*/ 28875 h 1068404"/>
              <a:gd name="connsiteX2" fmla="*/ 847024 w 1973179"/>
              <a:gd name="connsiteY2" fmla="*/ 1068404 h 106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3179" h="1068404">
                <a:moveTo>
                  <a:pt x="0" y="0"/>
                </a:moveTo>
                <a:lnTo>
                  <a:pt x="1973179" y="28875"/>
                </a:lnTo>
                <a:lnTo>
                  <a:pt x="847024" y="1068404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252312" y="5706175"/>
            <a:ext cx="45719" cy="45719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319688" y="5715000"/>
            <a:ext cx="1896177" cy="1058779"/>
          </a:xfrm>
          <a:custGeom>
            <a:avLst/>
            <a:gdLst>
              <a:gd name="connsiteX0" fmla="*/ 1896177 w 1896177"/>
              <a:gd name="connsiteY0" fmla="*/ 0 h 1058779"/>
              <a:gd name="connsiteX1" fmla="*/ 0 w 1896177"/>
              <a:gd name="connsiteY1" fmla="*/ 57751 h 1058779"/>
              <a:gd name="connsiteX2" fmla="*/ 1097280 w 1896177"/>
              <a:gd name="connsiteY2" fmla="*/ 1058779 h 105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6177" h="1058779">
                <a:moveTo>
                  <a:pt x="1896177" y="0"/>
                </a:moveTo>
                <a:lnTo>
                  <a:pt x="0" y="57751"/>
                </a:lnTo>
                <a:lnTo>
                  <a:pt x="1097280" y="1058779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6F5BD-4AC9-4CAD-97BA-5FAB9A7A46F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9113753" y="6911938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9095293" y="5642125"/>
            <a:ext cx="36932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130468" y="6911938"/>
            <a:ext cx="439857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8430884" y="6166424"/>
            <a:ext cx="514350" cy="3657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4" name="Oval 83"/>
          <p:cNvSpPr/>
          <p:nvPr/>
        </p:nvSpPr>
        <p:spPr>
          <a:xfrm>
            <a:off x="6635012" y="6223977"/>
            <a:ext cx="652451" cy="3978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400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85" name="Text Box 36"/>
          <p:cNvSpPr txBox="1">
            <a:spLocks noChangeArrowheads="1"/>
          </p:cNvSpPr>
          <p:nvPr/>
        </p:nvSpPr>
        <p:spPr bwMode="auto">
          <a:xfrm>
            <a:off x="7600950" y="6833027"/>
            <a:ext cx="306807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Oval 35"/>
          <p:cNvSpPr>
            <a:spLocks noChangeArrowheads="1"/>
          </p:cNvSpPr>
          <p:nvPr/>
        </p:nvSpPr>
        <p:spPr bwMode="auto">
          <a:xfrm>
            <a:off x="7679905" y="6788654"/>
            <a:ext cx="168695" cy="145546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87" name="Freeform 86"/>
          <p:cNvSpPr/>
          <p:nvPr/>
        </p:nvSpPr>
        <p:spPr bwMode="auto">
          <a:xfrm>
            <a:off x="7399168" y="6799079"/>
            <a:ext cx="45719" cy="45719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5893239" y="6813001"/>
            <a:ext cx="126561" cy="14044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flipH="1">
            <a:off x="6096000" y="6858000"/>
            <a:ext cx="126561" cy="14044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 flipH="1">
            <a:off x="6298761" y="6858000"/>
            <a:ext cx="126561" cy="14044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6501522" y="6858000"/>
            <a:ext cx="126561" cy="14044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 flipH="1">
            <a:off x="6704283" y="6858000"/>
            <a:ext cx="126561" cy="14044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 flipH="1">
            <a:off x="6907044" y="6858000"/>
            <a:ext cx="126561" cy="14044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 flipH="1">
            <a:off x="7109805" y="6858000"/>
            <a:ext cx="126561" cy="14044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 flipH="1">
            <a:off x="8099913" y="6897671"/>
            <a:ext cx="126561" cy="14044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 flipH="1">
            <a:off x="8302674" y="6897671"/>
            <a:ext cx="126561" cy="14044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/>
          <p:nvPr/>
        </p:nvCxnSpPr>
        <p:spPr bwMode="auto">
          <a:xfrm flipH="1">
            <a:off x="8505435" y="6868796"/>
            <a:ext cx="126561" cy="14044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/>
          <p:nvPr/>
        </p:nvCxnSpPr>
        <p:spPr bwMode="auto">
          <a:xfrm flipH="1">
            <a:off x="8708196" y="6868796"/>
            <a:ext cx="126561" cy="14044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8910957" y="6868796"/>
            <a:ext cx="126561" cy="14044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/>
          <p:nvPr/>
        </p:nvCxnSpPr>
        <p:spPr bwMode="auto">
          <a:xfrm flipH="1">
            <a:off x="9113718" y="6868796"/>
            <a:ext cx="126561" cy="14044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 flipH="1">
            <a:off x="7341039" y="6896500"/>
            <a:ext cx="126561" cy="14044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3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1" t="10971" r="2892" b="11107"/>
          <a:stretch>
            <a:fillRect/>
          </a:stretch>
        </p:blipFill>
        <p:spPr bwMode="auto">
          <a:xfrm>
            <a:off x="342900" y="707823"/>
            <a:ext cx="4686300" cy="376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D455C78-C240-4F94-A560-2887DE69B586}" type="slidenum">
              <a:rPr lang="en-US" smtClean="0">
                <a:solidFill>
                  <a:schemeClr val="bg2"/>
                </a:solidFill>
              </a:rPr>
              <a:pPr eaLnBrk="1" hangingPunct="1"/>
              <a:t>20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81280"/>
            <a:ext cx="11658600" cy="487680"/>
          </a:xfrm>
          <a:noFill/>
        </p:spPr>
        <p:txBody>
          <a:bodyPr/>
          <a:lstStyle/>
          <a:p>
            <a:pPr eaLnBrk="1" hangingPunct="1"/>
            <a:r>
              <a:rPr lang="en-US" sz="3200"/>
              <a:t>Shape function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650240"/>
            <a:ext cx="12458700" cy="6339840"/>
          </a:xfrm>
          <a:noFill/>
        </p:spPr>
        <p:txBody>
          <a:bodyPr/>
          <a:lstStyle/>
          <a:p>
            <a:pPr eaLnBrk="1" hangingPunct="1"/>
            <a:r>
              <a:rPr lang="en-US" sz="2400"/>
              <a:t>Used to approximate the unknown function</a:t>
            </a:r>
          </a:p>
          <a:p>
            <a:pPr eaLnBrk="1" hangingPunct="1"/>
            <a:r>
              <a:rPr lang="en-US" sz="2400"/>
              <a:t>Although usually used within each individual elements, shape function is global not local!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Must be sufficiently smooth to allow integration by part in weak formulation</a:t>
            </a:r>
          </a:p>
          <a:p>
            <a:pPr eaLnBrk="1" hangingPunct="1"/>
            <a:r>
              <a:rPr lang="en-US" sz="2400"/>
              <a:t>Mapping between local and global coordinates</a:t>
            </a:r>
          </a:p>
          <a:p>
            <a:pPr eaLnBrk="1" hangingPunct="1"/>
            <a:r>
              <a:rPr lang="en-US" sz="2400"/>
              <a:t>Assembly of global matrix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829175" y="3449321"/>
            <a:ext cx="13716000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3527215"/>
            <a:ext cx="13716000" cy="32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/>
          <a:p>
            <a:r>
              <a:rPr lang="en-US" sz="1300">
                <a:latin typeface="Arial" charset="0"/>
                <a:cs typeface="Arial" charset="0"/>
              </a:rPr>
              <a:t>		</a:t>
            </a:r>
            <a:r>
              <a:rPr lang="en-US" sz="1200">
                <a:latin typeface="Times New Roman" pitchFamily="18" charset="0"/>
              </a:rPr>
              <a:t> </a:t>
            </a:r>
            <a:endParaRPr lang="en-US" sz="3200">
              <a:latin typeface="Times New Roman" pitchFamily="18" charset="0"/>
            </a:endParaRPr>
          </a:p>
        </p:txBody>
      </p:sp>
      <p:grpSp>
        <p:nvGrpSpPr>
          <p:cNvPr id="5127" name="Group 8"/>
          <p:cNvGrpSpPr>
            <a:grpSpLocks/>
          </p:cNvGrpSpPr>
          <p:nvPr/>
        </p:nvGrpSpPr>
        <p:grpSpPr bwMode="auto">
          <a:xfrm>
            <a:off x="8763000" y="4953000"/>
            <a:ext cx="4817268" cy="2006600"/>
            <a:chOff x="3420" y="912"/>
            <a:chExt cx="2023" cy="1185"/>
          </a:xfrm>
        </p:grpSpPr>
        <p:sp>
          <p:nvSpPr>
            <p:cNvPr id="5142" name="Line 9"/>
            <p:cNvSpPr>
              <a:spLocks noChangeShapeType="1"/>
            </p:cNvSpPr>
            <p:nvPr/>
          </p:nvSpPr>
          <p:spPr bwMode="auto">
            <a:xfrm>
              <a:off x="3528" y="1248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43" name="Line 10"/>
            <p:cNvSpPr>
              <a:spLocks noChangeShapeType="1"/>
            </p:cNvSpPr>
            <p:nvPr/>
          </p:nvSpPr>
          <p:spPr bwMode="auto">
            <a:xfrm>
              <a:off x="352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44" name="Line 11"/>
            <p:cNvSpPr>
              <a:spLocks noChangeShapeType="1"/>
            </p:cNvSpPr>
            <p:nvPr/>
          </p:nvSpPr>
          <p:spPr bwMode="auto">
            <a:xfrm>
              <a:off x="3720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45" name="Line 12"/>
            <p:cNvSpPr>
              <a:spLocks noChangeShapeType="1"/>
            </p:cNvSpPr>
            <p:nvPr/>
          </p:nvSpPr>
          <p:spPr bwMode="auto">
            <a:xfrm>
              <a:off x="3912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46" name="Line 13"/>
            <p:cNvSpPr>
              <a:spLocks noChangeShapeType="1"/>
            </p:cNvSpPr>
            <p:nvPr/>
          </p:nvSpPr>
          <p:spPr bwMode="auto">
            <a:xfrm>
              <a:off x="410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47" name="Line 14"/>
            <p:cNvSpPr>
              <a:spLocks noChangeShapeType="1"/>
            </p:cNvSpPr>
            <p:nvPr/>
          </p:nvSpPr>
          <p:spPr bwMode="auto">
            <a:xfrm>
              <a:off x="429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48" name="Line 15"/>
            <p:cNvSpPr>
              <a:spLocks noChangeShapeType="1"/>
            </p:cNvSpPr>
            <p:nvPr/>
          </p:nvSpPr>
          <p:spPr bwMode="auto">
            <a:xfrm>
              <a:off x="448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49" name="Line 16"/>
            <p:cNvSpPr>
              <a:spLocks noChangeShapeType="1"/>
            </p:cNvSpPr>
            <p:nvPr/>
          </p:nvSpPr>
          <p:spPr bwMode="auto">
            <a:xfrm>
              <a:off x="4680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0" name="Line 17"/>
            <p:cNvSpPr>
              <a:spLocks noChangeShapeType="1"/>
            </p:cNvSpPr>
            <p:nvPr/>
          </p:nvSpPr>
          <p:spPr bwMode="auto">
            <a:xfrm>
              <a:off x="4872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1" name="Line 18"/>
            <p:cNvSpPr>
              <a:spLocks noChangeShapeType="1"/>
            </p:cNvSpPr>
            <p:nvPr/>
          </p:nvSpPr>
          <p:spPr bwMode="auto">
            <a:xfrm>
              <a:off x="506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2" name="Line 19"/>
            <p:cNvSpPr>
              <a:spLocks noChangeShapeType="1"/>
            </p:cNvSpPr>
            <p:nvPr/>
          </p:nvSpPr>
          <p:spPr bwMode="auto">
            <a:xfrm>
              <a:off x="525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3" name="Text Box 20"/>
            <p:cNvSpPr txBox="1">
              <a:spLocks noChangeArrowheads="1"/>
            </p:cNvSpPr>
            <p:nvPr/>
          </p:nvSpPr>
          <p:spPr bwMode="auto">
            <a:xfrm>
              <a:off x="4430" y="1239"/>
              <a:ext cx="109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100">
                  <a:latin typeface="Times New Roman" pitchFamily="18" charset="0"/>
                </a:rPr>
                <a:t>j</a:t>
              </a:r>
            </a:p>
          </p:txBody>
        </p:sp>
        <p:sp>
          <p:nvSpPr>
            <p:cNvPr id="5154" name="Text Box 21"/>
            <p:cNvSpPr txBox="1">
              <a:spLocks noChangeArrowheads="1"/>
            </p:cNvSpPr>
            <p:nvPr/>
          </p:nvSpPr>
          <p:spPr bwMode="auto">
            <a:xfrm>
              <a:off x="4624" y="1248"/>
              <a:ext cx="230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100">
                  <a:latin typeface="Times New Roman" pitchFamily="18" charset="0"/>
                </a:rPr>
                <a:t>j+1</a:t>
              </a:r>
            </a:p>
          </p:txBody>
        </p:sp>
        <p:sp>
          <p:nvSpPr>
            <p:cNvPr id="5155" name="Text Box 22"/>
            <p:cNvSpPr txBox="1">
              <a:spLocks noChangeArrowheads="1"/>
            </p:cNvSpPr>
            <p:nvPr/>
          </p:nvSpPr>
          <p:spPr bwMode="auto">
            <a:xfrm>
              <a:off x="4152" y="1248"/>
              <a:ext cx="20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100">
                  <a:latin typeface="Times New Roman" pitchFamily="18" charset="0"/>
                </a:rPr>
                <a:t>j-1</a:t>
              </a:r>
            </a:p>
          </p:txBody>
        </p:sp>
        <p:sp>
          <p:nvSpPr>
            <p:cNvPr id="5156" name="Text Box 23"/>
            <p:cNvSpPr txBox="1">
              <a:spLocks noChangeArrowheads="1"/>
            </p:cNvSpPr>
            <p:nvPr/>
          </p:nvSpPr>
          <p:spPr bwMode="auto">
            <a:xfrm>
              <a:off x="5304" y="912"/>
              <a:ext cx="13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600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5157" name="Text Box 24"/>
            <p:cNvSpPr txBox="1">
              <a:spLocks noChangeArrowheads="1"/>
            </p:cNvSpPr>
            <p:nvPr/>
          </p:nvSpPr>
          <p:spPr bwMode="auto">
            <a:xfrm>
              <a:off x="3456" y="1278"/>
              <a:ext cx="134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1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5158" name="Text Box 25"/>
            <p:cNvSpPr txBox="1">
              <a:spLocks noChangeArrowheads="1"/>
            </p:cNvSpPr>
            <p:nvPr/>
          </p:nvSpPr>
          <p:spPr bwMode="auto">
            <a:xfrm>
              <a:off x="5160" y="1248"/>
              <a:ext cx="15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100" i="1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5159" name="Freeform 26"/>
            <p:cNvSpPr>
              <a:spLocks/>
            </p:cNvSpPr>
            <p:nvPr/>
          </p:nvSpPr>
          <p:spPr bwMode="auto">
            <a:xfrm>
              <a:off x="3900" y="1056"/>
              <a:ext cx="1188" cy="192"/>
            </a:xfrm>
            <a:custGeom>
              <a:avLst/>
              <a:gdLst>
                <a:gd name="T0" fmla="*/ 0 w 1296"/>
                <a:gd name="T1" fmla="*/ 192 h 192"/>
                <a:gd name="T2" fmla="*/ 396 w 1296"/>
                <a:gd name="T3" fmla="*/ 192 h 192"/>
                <a:gd name="T4" fmla="*/ 572 w 1296"/>
                <a:gd name="T5" fmla="*/ 0 h 192"/>
                <a:gd name="T6" fmla="*/ 792 w 1296"/>
                <a:gd name="T7" fmla="*/ 192 h 192"/>
                <a:gd name="T8" fmla="*/ 1188 w 129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6"/>
                <a:gd name="T16" fmla="*/ 0 h 192"/>
                <a:gd name="T17" fmla="*/ 1296 w 129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6" h="192">
                  <a:moveTo>
                    <a:pt x="0" y="192"/>
                  </a:moveTo>
                  <a:lnTo>
                    <a:pt x="432" y="192"/>
                  </a:lnTo>
                  <a:lnTo>
                    <a:pt x="624" y="0"/>
                  </a:lnTo>
                  <a:lnTo>
                    <a:pt x="864" y="192"/>
                  </a:lnTo>
                  <a:lnTo>
                    <a:pt x="1296" y="192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60" name="Freeform 27"/>
            <p:cNvSpPr>
              <a:spLocks/>
            </p:cNvSpPr>
            <p:nvPr/>
          </p:nvSpPr>
          <p:spPr bwMode="auto">
            <a:xfrm>
              <a:off x="3696" y="1056"/>
              <a:ext cx="1188" cy="192"/>
            </a:xfrm>
            <a:custGeom>
              <a:avLst/>
              <a:gdLst>
                <a:gd name="T0" fmla="*/ 0 w 1296"/>
                <a:gd name="T1" fmla="*/ 192 h 192"/>
                <a:gd name="T2" fmla="*/ 396 w 1296"/>
                <a:gd name="T3" fmla="*/ 192 h 192"/>
                <a:gd name="T4" fmla="*/ 572 w 1296"/>
                <a:gd name="T5" fmla="*/ 0 h 192"/>
                <a:gd name="T6" fmla="*/ 792 w 1296"/>
                <a:gd name="T7" fmla="*/ 192 h 192"/>
                <a:gd name="T8" fmla="*/ 1188 w 129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6"/>
                <a:gd name="T16" fmla="*/ 0 h 192"/>
                <a:gd name="T17" fmla="*/ 1296 w 129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6" h="192">
                  <a:moveTo>
                    <a:pt x="0" y="192"/>
                  </a:moveTo>
                  <a:lnTo>
                    <a:pt x="432" y="192"/>
                  </a:lnTo>
                  <a:lnTo>
                    <a:pt x="624" y="0"/>
                  </a:lnTo>
                  <a:lnTo>
                    <a:pt x="864" y="192"/>
                  </a:lnTo>
                  <a:lnTo>
                    <a:pt x="1296" y="192"/>
                  </a:ln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61" name="Line 28"/>
            <p:cNvSpPr>
              <a:spLocks noChangeShapeType="1"/>
            </p:cNvSpPr>
            <p:nvPr/>
          </p:nvSpPr>
          <p:spPr bwMode="auto">
            <a:xfrm>
              <a:off x="3528" y="1822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62" name="Line 29"/>
            <p:cNvSpPr>
              <a:spLocks noChangeShapeType="1"/>
            </p:cNvSpPr>
            <p:nvPr/>
          </p:nvSpPr>
          <p:spPr bwMode="auto">
            <a:xfrm>
              <a:off x="3528" y="172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63" name="Line 30"/>
            <p:cNvSpPr>
              <a:spLocks noChangeShapeType="1"/>
            </p:cNvSpPr>
            <p:nvPr/>
          </p:nvSpPr>
          <p:spPr bwMode="auto">
            <a:xfrm>
              <a:off x="3720" y="172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64" name="Line 31"/>
            <p:cNvSpPr>
              <a:spLocks noChangeShapeType="1"/>
            </p:cNvSpPr>
            <p:nvPr/>
          </p:nvSpPr>
          <p:spPr bwMode="auto">
            <a:xfrm>
              <a:off x="3912" y="172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65" name="Line 32"/>
            <p:cNvSpPr>
              <a:spLocks noChangeShapeType="1"/>
            </p:cNvSpPr>
            <p:nvPr/>
          </p:nvSpPr>
          <p:spPr bwMode="auto">
            <a:xfrm>
              <a:off x="4104" y="172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66" name="Line 33"/>
            <p:cNvSpPr>
              <a:spLocks noChangeShapeType="1"/>
            </p:cNvSpPr>
            <p:nvPr/>
          </p:nvSpPr>
          <p:spPr bwMode="auto">
            <a:xfrm>
              <a:off x="4296" y="172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67" name="Line 34"/>
            <p:cNvSpPr>
              <a:spLocks noChangeShapeType="1"/>
            </p:cNvSpPr>
            <p:nvPr/>
          </p:nvSpPr>
          <p:spPr bwMode="auto">
            <a:xfrm>
              <a:off x="4488" y="172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68" name="Line 35"/>
            <p:cNvSpPr>
              <a:spLocks noChangeShapeType="1"/>
            </p:cNvSpPr>
            <p:nvPr/>
          </p:nvSpPr>
          <p:spPr bwMode="auto">
            <a:xfrm>
              <a:off x="4680" y="172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69" name="Line 36"/>
            <p:cNvSpPr>
              <a:spLocks noChangeShapeType="1"/>
            </p:cNvSpPr>
            <p:nvPr/>
          </p:nvSpPr>
          <p:spPr bwMode="auto">
            <a:xfrm>
              <a:off x="4872" y="172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70" name="Line 37"/>
            <p:cNvSpPr>
              <a:spLocks noChangeShapeType="1"/>
            </p:cNvSpPr>
            <p:nvPr/>
          </p:nvSpPr>
          <p:spPr bwMode="auto">
            <a:xfrm>
              <a:off x="5064" y="172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71" name="Line 38"/>
            <p:cNvSpPr>
              <a:spLocks noChangeShapeType="1"/>
            </p:cNvSpPr>
            <p:nvPr/>
          </p:nvSpPr>
          <p:spPr bwMode="auto">
            <a:xfrm>
              <a:off x="5256" y="172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72" name="Text Box 39"/>
            <p:cNvSpPr txBox="1">
              <a:spLocks noChangeArrowheads="1"/>
            </p:cNvSpPr>
            <p:nvPr/>
          </p:nvSpPr>
          <p:spPr bwMode="auto">
            <a:xfrm>
              <a:off x="4430" y="1813"/>
              <a:ext cx="109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100">
                  <a:latin typeface="Times New Roman" pitchFamily="18" charset="0"/>
                </a:rPr>
                <a:t>j</a:t>
              </a:r>
            </a:p>
          </p:txBody>
        </p:sp>
        <p:sp>
          <p:nvSpPr>
            <p:cNvPr id="5173" name="Text Box 40"/>
            <p:cNvSpPr txBox="1">
              <a:spLocks noChangeArrowheads="1"/>
            </p:cNvSpPr>
            <p:nvPr/>
          </p:nvSpPr>
          <p:spPr bwMode="auto">
            <a:xfrm>
              <a:off x="4624" y="1822"/>
              <a:ext cx="230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100">
                  <a:latin typeface="Times New Roman" pitchFamily="18" charset="0"/>
                </a:rPr>
                <a:t>j+1</a:t>
              </a:r>
            </a:p>
          </p:txBody>
        </p:sp>
        <p:sp>
          <p:nvSpPr>
            <p:cNvPr id="5174" name="Text Box 41"/>
            <p:cNvSpPr txBox="1">
              <a:spLocks noChangeArrowheads="1"/>
            </p:cNvSpPr>
            <p:nvPr/>
          </p:nvSpPr>
          <p:spPr bwMode="auto">
            <a:xfrm>
              <a:off x="4152" y="1822"/>
              <a:ext cx="20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100">
                  <a:latin typeface="Times New Roman" pitchFamily="18" charset="0"/>
                </a:rPr>
                <a:t>j-1</a:t>
              </a:r>
            </a:p>
          </p:txBody>
        </p:sp>
        <p:sp>
          <p:nvSpPr>
            <p:cNvPr id="5175" name="Text Box 42"/>
            <p:cNvSpPr txBox="1">
              <a:spLocks noChangeArrowheads="1"/>
            </p:cNvSpPr>
            <p:nvPr/>
          </p:nvSpPr>
          <p:spPr bwMode="auto">
            <a:xfrm>
              <a:off x="5304" y="1486"/>
              <a:ext cx="13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600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5176" name="Text Box 43"/>
            <p:cNvSpPr txBox="1">
              <a:spLocks noChangeArrowheads="1"/>
            </p:cNvSpPr>
            <p:nvPr/>
          </p:nvSpPr>
          <p:spPr bwMode="auto">
            <a:xfrm>
              <a:off x="3456" y="1852"/>
              <a:ext cx="134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1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5177" name="Text Box 44"/>
            <p:cNvSpPr txBox="1">
              <a:spLocks noChangeArrowheads="1"/>
            </p:cNvSpPr>
            <p:nvPr/>
          </p:nvSpPr>
          <p:spPr bwMode="auto">
            <a:xfrm>
              <a:off x="5160" y="1822"/>
              <a:ext cx="15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100" i="1">
                  <a:latin typeface="Times New Roman" pitchFamily="18" charset="0"/>
                </a:rPr>
                <a:t>N</a:t>
              </a:r>
            </a:p>
          </p:txBody>
        </p:sp>
        <p:grpSp>
          <p:nvGrpSpPr>
            <p:cNvPr id="5178" name="Group 45"/>
            <p:cNvGrpSpPr>
              <a:grpSpLocks/>
            </p:cNvGrpSpPr>
            <p:nvPr/>
          </p:nvGrpSpPr>
          <p:grpSpPr bwMode="auto">
            <a:xfrm>
              <a:off x="3792" y="1576"/>
              <a:ext cx="1410" cy="248"/>
              <a:chOff x="3792" y="1576"/>
              <a:chExt cx="1410" cy="248"/>
            </a:xfrm>
          </p:grpSpPr>
          <p:sp>
            <p:nvSpPr>
              <p:cNvPr id="5183" name="Freeform 46"/>
              <p:cNvSpPr>
                <a:spLocks/>
              </p:cNvSpPr>
              <p:nvPr/>
            </p:nvSpPr>
            <p:spPr bwMode="auto">
              <a:xfrm>
                <a:off x="4314" y="1576"/>
                <a:ext cx="348" cy="248"/>
              </a:xfrm>
              <a:custGeom>
                <a:avLst/>
                <a:gdLst>
                  <a:gd name="T0" fmla="*/ 0 w 336"/>
                  <a:gd name="T1" fmla="*/ 248 h 248"/>
                  <a:gd name="T2" fmla="*/ 50 w 336"/>
                  <a:gd name="T3" fmla="*/ 104 h 248"/>
                  <a:gd name="T4" fmla="*/ 149 w 336"/>
                  <a:gd name="T5" fmla="*/ 8 h 248"/>
                  <a:gd name="T6" fmla="*/ 298 w 336"/>
                  <a:gd name="T7" fmla="*/ 152 h 248"/>
                  <a:gd name="T8" fmla="*/ 348 w 336"/>
                  <a:gd name="T9" fmla="*/ 248 h 2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248"/>
                  <a:gd name="T17" fmla="*/ 336 w 336"/>
                  <a:gd name="T18" fmla="*/ 248 h 2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248">
                    <a:moveTo>
                      <a:pt x="0" y="248"/>
                    </a:moveTo>
                    <a:cubicBezTo>
                      <a:pt x="12" y="196"/>
                      <a:pt x="24" y="144"/>
                      <a:pt x="48" y="104"/>
                    </a:cubicBezTo>
                    <a:cubicBezTo>
                      <a:pt x="72" y="64"/>
                      <a:pt x="104" y="0"/>
                      <a:pt x="144" y="8"/>
                    </a:cubicBezTo>
                    <a:cubicBezTo>
                      <a:pt x="184" y="16"/>
                      <a:pt x="256" y="112"/>
                      <a:pt x="288" y="152"/>
                    </a:cubicBezTo>
                    <a:cubicBezTo>
                      <a:pt x="320" y="192"/>
                      <a:pt x="328" y="220"/>
                      <a:pt x="336" y="248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84" name="Line 47"/>
              <p:cNvSpPr>
                <a:spLocks noChangeShapeType="1"/>
              </p:cNvSpPr>
              <p:nvPr/>
            </p:nvSpPr>
            <p:spPr bwMode="auto">
              <a:xfrm flipH="1">
                <a:off x="3792" y="1824"/>
                <a:ext cx="52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85" name="Line 48"/>
              <p:cNvSpPr>
                <a:spLocks noChangeShapeType="1"/>
              </p:cNvSpPr>
              <p:nvPr/>
            </p:nvSpPr>
            <p:spPr bwMode="auto">
              <a:xfrm flipH="1">
                <a:off x="4674" y="1824"/>
                <a:ext cx="52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179" name="Group 49"/>
            <p:cNvGrpSpPr>
              <a:grpSpLocks/>
            </p:cNvGrpSpPr>
            <p:nvPr/>
          </p:nvGrpSpPr>
          <p:grpSpPr bwMode="auto">
            <a:xfrm>
              <a:off x="3420" y="1572"/>
              <a:ext cx="1410" cy="248"/>
              <a:chOff x="3792" y="1576"/>
              <a:chExt cx="1410" cy="248"/>
            </a:xfrm>
          </p:grpSpPr>
          <p:sp>
            <p:nvSpPr>
              <p:cNvPr id="5180" name="Freeform 50"/>
              <p:cNvSpPr>
                <a:spLocks/>
              </p:cNvSpPr>
              <p:nvPr/>
            </p:nvSpPr>
            <p:spPr bwMode="auto">
              <a:xfrm>
                <a:off x="4314" y="1576"/>
                <a:ext cx="348" cy="248"/>
              </a:xfrm>
              <a:custGeom>
                <a:avLst/>
                <a:gdLst>
                  <a:gd name="T0" fmla="*/ 0 w 336"/>
                  <a:gd name="T1" fmla="*/ 248 h 248"/>
                  <a:gd name="T2" fmla="*/ 50 w 336"/>
                  <a:gd name="T3" fmla="*/ 104 h 248"/>
                  <a:gd name="T4" fmla="*/ 149 w 336"/>
                  <a:gd name="T5" fmla="*/ 8 h 248"/>
                  <a:gd name="T6" fmla="*/ 298 w 336"/>
                  <a:gd name="T7" fmla="*/ 152 h 248"/>
                  <a:gd name="T8" fmla="*/ 348 w 336"/>
                  <a:gd name="T9" fmla="*/ 248 h 2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248"/>
                  <a:gd name="T17" fmla="*/ 336 w 336"/>
                  <a:gd name="T18" fmla="*/ 248 h 2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248">
                    <a:moveTo>
                      <a:pt x="0" y="248"/>
                    </a:moveTo>
                    <a:cubicBezTo>
                      <a:pt x="12" y="196"/>
                      <a:pt x="24" y="144"/>
                      <a:pt x="48" y="104"/>
                    </a:cubicBezTo>
                    <a:cubicBezTo>
                      <a:pt x="72" y="64"/>
                      <a:pt x="104" y="0"/>
                      <a:pt x="144" y="8"/>
                    </a:cubicBezTo>
                    <a:cubicBezTo>
                      <a:pt x="184" y="16"/>
                      <a:pt x="256" y="112"/>
                      <a:pt x="288" y="152"/>
                    </a:cubicBezTo>
                    <a:cubicBezTo>
                      <a:pt x="320" y="192"/>
                      <a:pt x="328" y="220"/>
                      <a:pt x="336" y="248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81" name="Line 51"/>
              <p:cNvSpPr>
                <a:spLocks noChangeShapeType="1"/>
              </p:cNvSpPr>
              <p:nvPr/>
            </p:nvSpPr>
            <p:spPr bwMode="auto">
              <a:xfrm flipH="1">
                <a:off x="3792" y="1824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82" name="Line 52"/>
              <p:cNvSpPr>
                <a:spLocks noChangeShapeType="1"/>
              </p:cNvSpPr>
              <p:nvPr/>
            </p:nvSpPr>
            <p:spPr bwMode="auto">
              <a:xfrm flipH="1">
                <a:off x="4674" y="1824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aphicFrame>
        <p:nvGraphicFramePr>
          <p:cNvPr id="5128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477870"/>
              </p:ext>
            </p:extLst>
          </p:nvPr>
        </p:nvGraphicFramePr>
        <p:xfrm>
          <a:off x="4576762" y="1600200"/>
          <a:ext cx="3895725" cy="65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0" name="Equation" r:id="rId4" imgW="1663700" imgH="495300" progId="Equation.DSMT4">
                  <p:embed/>
                </p:oleObj>
              </mc:Choice>
              <mc:Fallback>
                <p:oleObj name="Equation" r:id="rId4" imgW="16637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2" y="1600200"/>
                        <a:ext cx="3895725" cy="650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9" name="Picture 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94536"/>
            <a:ext cx="5000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55"/>
          <p:cNvSpPr txBox="1">
            <a:spLocks noChangeArrowheads="1"/>
          </p:cNvSpPr>
          <p:nvPr/>
        </p:nvSpPr>
        <p:spPr bwMode="auto">
          <a:xfrm>
            <a:off x="1524001" y="6276295"/>
            <a:ext cx="128239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B050"/>
                </a:solidFill>
              </a:rPr>
              <a:t>Conformal</a:t>
            </a:r>
          </a:p>
        </p:txBody>
      </p:sp>
      <p:sp>
        <p:nvSpPr>
          <p:cNvPr id="5131" name="Text Box 56"/>
          <p:cNvSpPr txBox="1">
            <a:spLocks noChangeArrowheads="1"/>
          </p:cNvSpPr>
          <p:nvPr/>
        </p:nvSpPr>
        <p:spPr bwMode="auto">
          <a:xfrm>
            <a:off x="4267200" y="6276295"/>
            <a:ext cx="1740854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70C0"/>
                </a:solidFill>
              </a:rPr>
              <a:t>Non-conformal</a:t>
            </a:r>
          </a:p>
        </p:txBody>
      </p:sp>
      <p:sp>
        <p:nvSpPr>
          <p:cNvPr id="5132" name="Freeform 58"/>
          <p:cNvSpPr>
            <a:spLocks/>
          </p:cNvSpPr>
          <p:nvPr/>
        </p:nvSpPr>
        <p:spPr bwMode="auto">
          <a:xfrm rot="326330">
            <a:off x="3499141" y="5280452"/>
            <a:ext cx="699525" cy="873387"/>
          </a:xfrm>
          <a:custGeom>
            <a:avLst/>
            <a:gdLst>
              <a:gd name="T0" fmla="*/ 0 w 336"/>
              <a:gd name="T1" fmla="*/ 762000 h 480"/>
              <a:gd name="T2" fmla="*/ 152400 w 336"/>
              <a:gd name="T3" fmla="*/ 76200 h 480"/>
              <a:gd name="T4" fmla="*/ 228600 w 336"/>
              <a:gd name="T5" fmla="*/ 0 h 480"/>
              <a:gd name="T6" fmla="*/ 533400 w 336"/>
              <a:gd name="T7" fmla="*/ 0 h 480"/>
              <a:gd name="T8" fmla="*/ 304800 w 336"/>
              <a:gd name="T9" fmla="*/ 762000 h 480"/>
              <a:gd name="T10" fmla="*/ 0 w 336"/>
              <a:gd name="T11" fmla="*/ 762000 h 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6"/>
              <a:gd name="T19" fmla="*/ 0 h 480"/>
              <a:gd name="T20" fmla="*/ 336 w 336"/>
              <a:gd name="T21" fmla="*/ 480 h 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6" h="480">
                <a:moveTo>
                  <a:pt x="0" y="480"/>
                </a:moveTo>
                <a:lnTo>
                  <a:pt x="96" y="48"/>
                </a:lnTo>
                <a:lnTo>
                  <a:pt x="144" y="0"/>
                </a:lnTo>
                <a:lnTo>
                  <a:pt x="336" y="0"/>
                </a:lnTo>
                <a:lnTo>
                  <a:pt x="192" y="480"/>
                </a:lnTo>
                <a:lnTo>
                  <a:pt x="0" y="480"/>
                </a:lnTo>
                <a:close/>
              </a:path>
            </a:pathLst>
          </a:custGeom>
          <a:solidFill>
            <a:srgbClr val="B2B2B2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square" lIns="120170" tIns="60085" rIns="120170" bIns="60085">
            <a:spAutoFit/>
          </a:bodyPr>
          <a:lstStyle/>
          <a:p>
            <a:endParaRPr lang="en-US"/>
          </a:p>
        </p:txBody>
      </p:sp>
      <p:graphicFrame>
        <p:nvGraphicFramePr>
          <p:cNvPr id="5133" name="Object 8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80300519"/>
              </p:ext>
            </p:extLst>
          </p:nvPr>
        </p:nvGraphicFramePr>
        <p:xfrm>
          <a:off x="1524001" y="3997960"/>
          <a:ext cx="7315200" cy="687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1" name="Equation" r:id="rId7" imgW="4229100" imgH="558800" progId="Equation.DSMT4">
                  <p:embed/>
                </p:oleObj>
              </mc:Choice>
              <mc:Fallback>
                <p:oleObj name="Equation" r:id="rId7" imgW="42291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3997960"/>
                        <a:ext cx="7315200" cy="687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56711" y="6752166"/>
            <a:ext cx="1281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(Elevation)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267200" y="6752166"/>
            <a:ext cx="200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(optional velocity)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7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6AA43C9-D95F-49FC-A786-1F69244F9CC7}" type="slidenum">
              <a:rPr lang="en-US" smtClean="0">
                <a:solidFill>
                  <a:schemeClr val="bg2"/>
                </a:solidFill>
              </a:rPr>
              <a:pPr eaLnBrk="1" hangingPunct="1"/>
              <a:t>21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81280"/>
            <a:ext cx="10172700" cy="641774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Matrices: I</a:t>
            </a:r>
            <a:r>
              <a:rPr lang="en-US" baseline="-25000" dirty="0" smtClean="0"/>
              <a:t>1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-199171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0" y="333143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0" y="319935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0" y="333143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1536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683772"/>
              </p:ext>
            </p:extLst>
          </p:nvPr>
        </p:nvGraphicFramePr>
        <p:xfrm>
          <a:off x="1257301" y="568960"/>
          <a:ext cx="6081713" cy="1590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40" name="Equation" r:id="rId4" imgW="4064000" imgH="1511300" progId="Equation.DSMT4">
                  <p:embed/>
                </p:oleObj>
              </mc:Choice>
              <mc:Fallback>
                <p:oleObj name="Equation" r:id="rId4" imgW="4064000" imgH="1511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1" y="568960"/>
                        <a:ext cx="6081713" cy="1590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0" y="332127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1537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907469"/>
              </p:ext>
            </p:extLst>
          </p:nvPr>
        </p:nvGraphicFramePr>
        <p:xfrm>
          <a:off x="7829550" y="5581227"/>
          <a:ext cx="209550" cy="247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41" name="Equation" r:id="rId6" imgW="139700" imgH="228600" progId="Equation.DSMT4">
                  <p:embed/>
                </p:oleObj>
              </mc:Choice>
              <mc:Fallback>
                <p:oleObj name="Equation" r:id="rId6" imgW="1397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9550" y="5581227"/>
                        <a:ext cx="209550" cy="247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2" name="Rectangle 11"/>
          <p:cNvSpPr>
            <a:spLocks noChangeArrowheads="1"/>
          </p:cNvSpPr>
          <p:nvPr/>
        </p:nvSpPr>
        <p:spPr bwMode="auto">
          <a:xfrm>
            <a:off x="0" y="319935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5373" name="Rectangle 14"/>
          <p:cNvSpPr>
            <a:spLocks noChangeArrowheads="1"/>
          </p:cNvSpPr>
          <p:nvPr/>
        </p:nvSpPr>
        <p:spPr bwMode="auto">
          <a:xfrm>
            <a:off x="0" y="307743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5383" name="Text Box 45"/>
          <p:cNvSpPr txBox="1">
            <a:spLocks noChangeArrowheads="1"/>
          </p:cNvSpPr>
          <p:nvPr/>
        </p:nvSpPr>
        <p:spPr bwMode="auto">
          <a:xfrm>
            <a:off x="1347788" y="2555241"/>
            <a:ext cx="4499558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reaches its </a:t>
            </a:r>
            <a:r>
              <a:rPr lang="en-US" dirty="0" smtClean="0"/>
              <a:t>max </a:t>
            </a:r>
            <a:r>
              <a:rPr lang="en-US" dirty="0"/>
              <a:t>when </a:t>
            </a:r>
            <a:r>
              <a:rPr lang="en-US" i="1" dirty="0" err="1">
                <a:latin typeface="Helvetica" pitchFamily="34" charset="0"/>
              </a:rPr>
              <a:t>i</a:t>
            </a:r>
            <a:r>
              <a:rPr lang="en-US" dirty="0">
                <a:latin typeface="Helvetica" pitchFamily="34" charset="0"/>
              </a:rPr>
              <a:t>’=</a:t>
            </a:r>
            <a:r>
              <a:rPr lang="en-US" i="1" dirty="0">
                <a:latin typeface="Times New Roman" pitchFamily="18" charset="0"/>
              </a:rPr>
              <a:t>l</a:t>
            </a:r>
            <a:r>
              <a:rPr lang="en-US" dirty="0">
                <a:latin typeface="Times New Roman" pitchFamily="18" charset="0"/>
              </a:rPr>
              <a:t>,</a:t>
            </a:r>
            <a:r>
              <a:rPr lang="en-US" dirty="0"/>
              <a:t> and so does I</a:t>
            </a:r>
            <a:r>
              <a:rPr lang="en-US" baseline="-25000" dirty="0"/>
              <a:t>1</a:t>
            </a:r>
            <a:r>
              <a:rPr lang="en-US" dirty="0"/>
              <a:t>.</a:t>
            </a:r>
          </a:p>
        </p:txBody>
      </p:sp>
      <p:graphicFrame>
        <p:nvGraphicFramePr>
          <p:cNvPr id="15384" name="Object 4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33458808"/>
              </p:ext>
            </p:extLst>
          </p:nvPr>
        </p:nvGraphicFramePr>
        <p:xfrm>
          <a:off x="800100" y="2600960"/>
          <a:ext cx="552450" cy="311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42" name="Equation" r:id="rId8" imgW="368140" imgH="291973" progId="Equation.DSMT4">
                  <p:embed/>
                </p:oleObj>
              </mc:Choice>
              <mc:Fallback>
                <p:oleObj name="Equation" r:id="rId8" imgW="368140" imgH="291973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2600960"/>
                        <a:ext cx="552450" cy="311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5" name="Text Box 48"/>
          <p:cNvSpPr txBox="1">
            <a:spLocks noChangeArrowheads="1"/>
          </p:cNvSpPr>
          <p:nvPr/>
        </p:nvSpPr>
        <p:spPr bwMode="auto">
          <a:xfrm>
            <a:off x="800101" y="2113280"/>
            <a:ext cx="330923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 dirty="0" err="1">
                <a:latin typeface="Helvetica" pitchFamily="34" charset="0"/>
              </a:rPr>
              <a:t>i</a:t>
            </a:r>
            <a:r>
              <a:rPr lang="en-US" dirty="0">
                <a:latin typeface="Helvetica" pitchFamily="34" charset="0"/>
              </a:rPr>
              <a:t>’</a:t>
            </a:r>
            <a:r>
              <a:rPr lang="en-US" dirty="0"/>
              <a:t> is local index of node </a:t>
            </a:r>
            <a:r>
              <a:rPr lang="en-US" i="1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 smtClean="0">
                <a:latin typeface="Symbol" pitchFamily="18" charset="2"/>
              </a:rPr>
              <a:t>W</a:t>
            </a:r>
            <a:r>
              <a:rPr lang="en-US" i="1" baseline="-25000" dirty="0" err="1" smtClean="0"/>
              <a:t>j</a:t>
            </a:r>
            <a:r>
              <a:rPr lang="en-US" dirty="0"/>
              <a:t>.</a:t>
            </a:r>
          </a:p>
        </p:txBody>
      </p:sp>
      <p:graphicFrame>
        <p:nvGraphicFramePr>
          <p:cNvPr id="15386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645025"/>
              </p:ext>
            </p:extLst>
          </p:nvPr>
        </p:nvGraphicFramePr>
        <p:xfrm>
          <a:off x="914400" y="3007360"/>
          <a:ext cx="1143000" cy="66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43" name="Equation" r:id="rId10" imgW="761669" imgH="622030" progId="Equation.DSMT4">
                  <p:embed/>
                </p:oleObj>
              </mc:Choice>
              <mc:Fallback>
                <p:oleObj name="Equation" r:id="rId10" imgW="761669" imgH="62203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07360"/>
                        <a:ext cx="1143000" cy="66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7" name="Text Box 50"/>
          <p:cNvSpPr txBox="1">
            <a:spLocks noChangeArrowheads="1"/>
          </p:cNvSpPr>
          <p:nvPr/>
        </p:nvSpPr>
        <p:spPr bwMode="auto">
          <a:xfrm>
            <a:off x="2490788" y="3122507"/>
            <a:ext cx="6767513" cy="68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so diagonal is dominant </a:t>
            </a:r>
            <a:r>
              <a:rPr lang="en-US" b="1" dirty="0"/>
              <a:t>if the averaged friction-reduced depth </a:t>
            </a:r>
            <a:r>
              <a:rPr lang="en-US" b="1" dirty="0">
                <a:cs typeface="Tahoma" pitchFamily="34" charset="0"/>
              </a:rPr>
              <a:t>≥</a:t>
            </a:r>
            <a:r>
              <a:rPr lang="en-US" b="1" dirty="0"/>
              <a:t>0</a:t>
            </a:r>
            <a:r>
              <a:rPr lang="en-US" dirty="0"/>
              <a:t> (can be relaxed)</a:t>
            </a:r>
          </a:p>
        </p:txBody>
      </p:sp>
      <p:sp>
        <p:nvSpPr>
          <p:cNvPr id="15388" name="Text Box 51"/>
          <p:cNvSpPr txBox="1">
            <a:spLocks noChangeArrowheads="1"/>
          </p:cNvSpPr>
          <p:nvPr/>
        </p:nvSpPr>
        <p:spPr bwMode="auto">
          <a:xfrm>
            <a:off x="1004888" y="3827779"/>
            <a:ext cx="6143854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Mass matrix is positive definite and symmetric</a:t>
            </a:r>
            <a:r>
              <a:rPr lang="en-US" dirty="0" smtClean="0">
                <a:solidFill>
                  <a:srgbClr val="FF0000"/>
                </a:solidFill>
              </a:rPr>
              <a:t>! JCG solver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17" y="4192814"/>
            <a:ext cx="4591484" cy="312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Object 4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6251246"/>
              </p:ext>
            </p:extLst>
          </p:nvPr>
        </p:nvGraphicFramePr>
        <p:xfrm>
          <a:off x="10987087" y="4275217"/>
          <a:ext cx="165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44" name="Equation" r:id="rId13" imgW="164957" imgH="291847" progId="Equation.DSMT4">
                  <p:embed/>
                </p:oleObj>
              </mc:Choice>
              <mc:Fallback>
                <p:oleObj name="Equation" r:id="rId13" imgW="164957" imgH="29184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7087" y="4275217"/>
                        <a:ext cx="165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0"/>
          <p:cNvGrpSpPr>
            <a:grpSpLocks/>
          </p:cNvGrpSpPr>
          <p:nvPr/>
        </p:nvGrpSpPr>
        <p:grpSpPr bwMode="auto">
          <a:xfrm>
            <a:off x="9753600" y="884317"/>
            <a:ext cx="2590800" cy="1981200"/>
            <a:chOff x="3696" y="720"/>
            <a:chExt cx="1632" cy="1248"/>
          </a:xfrm>
        </p:grpSpPr>
        <p:sp>
          <p:nvSpPr>
            <p:cNvPr id="38" name="AutoShape 31" descr="50%"/>
            <p:cNvSpPr>
              <a:spLocks noChangeArrowheads="1"/>
            </p:cNvSpPr>
            <p:nvPr/>
          </p:nvSpPr>
          <p:spPr bwMode="auto">
            <a:xfrm>
              <a:off x="3696" y="720"/>
              <a:ext cx="1632" cy="1248"/>
            </a:xfrm>
            <a:prstGeom prst="hexagon">
              <a:avLst>
                <a:gd name="adj" fmla="val 38940"/>
                <a:gd name="vf" fmla="val 115470"/>
              </a:avLst>
            </a:prstGeom>
            <a:pattFill prst="pct50">
              <a:fgClr>
                <a:srgbClr val="B2B2B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32" descr="50%"/>
            <p:cNvSpPr>
              <a:spLocks/>
            </p:cNvSpPr>
            <p:nvPr/>
          </p:nvSpPr>
          <p:spPr bwMode="auto">
            <a:xfrm>
              <a:off x="4176" y="720"/>
              <a:ext cx="672" cy="624"/>
            </a:xfrm>
            <a:custGeom>
              <a:avLst/>
              <a:gdLst>
                <a:gd name="T0" fmla="*/ 0 w 672"/>
                <a:gd name="T1" fmla="*/ 0 h 624"/>
                <a:gd name="T2" fmla="*/ 336 w 672"/>
                <a:gd name="T3" fmla="*/ 624 h 624"/>
                <a:gd name="T4" fmla="*/ 672 w 672"/>
                <a:gd name="T5" fmla="*/ 0 h 624"/>
                <a:gd name="T6" fmla="*/ 0 60000 65536"/>
                <a:gd name="T7" fmla="*/ 0 60000 65536"/>
                <a:gd name="T8" fmla="*/ 0 60000 65536"/>
                <a:gd name="T9" fmla="*/ 0 w 672"/>
                <a:gd name="T10" fmla="*/ 0 h 624"/>
                <a:gd name="T11" fmla="*/ 672 w 67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624">
                  <a:moveTo>
                    <a:pt x="0" y="0"/>
                  </a:moveTo>
                  <a:lnTo>
                    <a:pt x="336" y="624"/>
                  </a:lnTo>
                  <a:lnTo>
                    <a:pt x="672" y="0"/>
                  </a:lnTo>
                </a:path>
              </a:pathLst>
            </a:custGeom>
            <a:pattFill prst="pct50">
              <a:fgClr>
                <a:srgbClr val="B2B2B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" name="Freeform 33" descr="50%"/>
            <p:cNvSpPr>
              <a:spLocks/>
            </p:cNvSpPr>
            <p:nvPr/>
          </p:nvSpPr>
          <p:spPr bwMode="auto">
            <a:xfrm>
              <a:off x="3696" y="1344"/>
              <a:ext cx="816" cy="624"/>
            </a:xfrm>
            <a:custGeom>
              <a:avLst/>
              <a:gdLst>
                <a:gd name="T0" fmla="*/ 480 w 816"/>
                <a:gd name="T1" fmla="*/ 624 h 624"/>
                <a:gd name="T2" fmla="*/ 816 w 816"/>
                <a:gd name="T3" fmla="*/ 0 h 624"/>
                <a:gd name="T4" fmla="*/ 0 w 816"/>
                <a:gd name="T5" fmla="*/ 0 h 624"/>
                <a:gd name="T6" fmla="*/ 0 60000 65536"/>
                <a:gd name="T7" fmla="*/ 0 60000 65536"/>
                <a:gd name="T8" fmla="*/ 0 60000 65536"/>
                <a:gd name="T9" fmla="*/ 0 w 816"/>
                <a:gd name="T10" fmla="*/ 0 h 624"/>
                <a:gd name="T11" fmla="*/ 816 w 816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624">
                  <a:moveTo>
                    <a:pt x="480" y="624"/>
                  </a:moveTo>
                  <a:lnTo>
                    <a:pt x="816" y="0"/>
                  </a:lnTo>
                  <a:lnTo>
                    <a:pt x="0" y="0"/>
                  </a:lnTo>
                </a:path>
              </a:pathLst>
            </a:custGeom>
            <a:pattFill prst="pct50">
              <a:fgClr>
                <a:srgbClr val="B2B2B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" name="Freeform 34" descr="50%"/>
            <p:cNvSpPr>
              <a:spLocks/>
            </p:cNvSpPr>
            <p:nvPr/>
          </p:nvSpPr>
          <p:spPr bwMode="auto">
            <a:xfrm>
              <a:off x="4512" y="1344"/>
              <a:ext cx="816" cy="624"/>
            </a:xfrm>
            <a:custGeom>
              <a:avLst/>
              <a:gdLst>
                <a:gd name="T0" fmla="*/ 336 w 816"/>
                <a:gd name="T1" fmla="*/ 624 h 624"/>
                <a:gd name="T2" fmla="*/ 0 w 816"/>
                <a:gd name="T3" fmla="*/ 0 h 624"/>
                <a:gd name="T4" fmla="*/ 816 w 816"/>
                <a:gd name="T5" fmla="*/ 0 h 624"/>
                <a:gd name="T6" fmla="*/ 0 60000 65536"/>
                <a:gd name="T7" fmla="*/ 0 60000 65536"/>
                <a:gd name="T8" fmla="*/ 0 60000 65536"/>
                <a:gd name="T9" fmla="*/ 0 w 816"/>
                <a:gd name="T10" fmla="*/ 0 h 624"/>
                <a:gd name="T11" fmla="*/ 816 w 816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624">
                  <a:moveTo>
                    <a:pt x="336" y="624"/>
                  </a:moveTo>
                  <a:lnTo>
                    <a:pt x="0" y="0"/>
                  </a:lnTo>
                  <a:lnTo>
                    <a:pt x="816" y="0"/>
                  </a:lnTo>
                </a:path>
              </a:pathLst>
            </a:custGeom>
            <a:pattFill prst="pct50">
              <a:fgClr>
                <a:srgbClr val="B2B2B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2" name="Oval 35"/>
          <p:cNvSpPr>
            <a:spLocks noChangeArrowheads="1"/>
          </p:cNvSpPr>
          <p:nvPr/>
        </p:nvSpPr>
        <p:spPr bwMode="auto">
          <a:xfrm>
            <a:off x="11010900" y="1836817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10956925" y="1906667"/>
            <a:ext cx="236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/>
              <a:t>i</a:t>
            </a:r>
          </a:p>
        </p:txBody>
      </p:sp>
      <p:sp>
        <p:nvSpPr>
          <p:cNvPr id="44" name="Text Box 37"/>
          <p:cNvSpPr txBox="1">
            <a:spLocks noChangeArrowheads="1"/>
          </p:cNvSpPr>
          <p:nvPr/>
        </p:nvSpPr>
        <p:spPr bwMode="auto">
          <a:xfrm>
            <a:off x="11414125" y="1451055"/>
            <a:ext cx="403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Symbol" pitchFamily="18" charset="2"/>
              </a:rPr>
              <a:t>W</a:t>
            </a:r>
            <a:r>
              <a:rPr lang="en-US" i="1" baseline="-25000"/>
              <a:t>j</a:t>
            </a:r>
          </a:p>
        </p:txBody>
      </p:sp>
      <p:sp>
        <p:nvSpPr>
          <p:cNvPr id="45" name="AutoShape 38"/>
          <p:cNvSpPr>
            <a:spLocks noChangeArrowheads="1"/>
          </p:cNvSpPr>
          <p:nvPr/>
        </p:nvSpPr>
        <p:spPr bwMode="auto">
          <a:xfrm>
            <a:off x="10301287" y="3132217"/>
            <a:ext cx="1524000" cy="1143000"/>
          </a:xfrm>
          <a:prstGeom prst="triangle">
            <a:avLst>
              <a:gd name="adj" fmla="val 1270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10285412" y="2941717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Helvetica" pitchFamily="34" charset="0"/>
              </a:rPr>
              <a:t>i</a:t>
            </a:r>
            <a:r>
              <a:rPr lang="en-US">
                <a:latin typeface="Helvetica" pitchFamily="34" charset="0"/>
              </a:rPr>
              <a:t>’</a:t>
            </a: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9920287" y="4199017"/>
            <a:ext cx="623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Helvetica" pitchFamily="34" charset="0"/>
              </a:rPr>
              <a:t>(</a:t>
            </a:r>
            <a:r>
              <a:rPr lang="en-US" i="1">
                <a:latin typeface="Helvetica" pitchFamily="34" charset="0"/>
              </a:rPr>
              <a:t>i’,1</a:t>
            </a:r>
            <a:r>
              <a:rPr lang="en-US">
                <a:latin typeface="Helvetica" pitchFamily="34" charset="0"/>
              </a:rPr>
              <a:t>)</a:t>
            </a:r>
          </a:p>
        </p:txBody>
      </p:sp>
      <p:sp>
        <p:nvSpPr>
          <p:cNvPr id="48" name="Text Box 41"/>
          <p:cNvSpPr txBox="1">
            <a:spLocks noChangeArrowheads="1"/>
          </p:cNvSpPr>
          <p:nvPr/>
        </p:nvSpPr>
        <p:spPr bwMode="auto">
          <a:xfrm>
            <a:off x="11720512" y="4122817"/>
            <a:ext cx="623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Helvetica" pitchFamily="34" charset="0"/>
              </a:rPr>
              <a:t>(</a:t>
            </a:r>
            <a:r>
              <a:rPr lang="en-US" i="1">
                <a:latin typeface="Helvetica" pitchFamily="34" charset="0"/>
              </a:rPr>
              <a:t>i’,2</a:t>
            </a:r>
            <a:r>
              <a:rPr lang="en-US">
                <a:latin typeface="Helvetica" pitchFamily="34" charset="0"/>
              </a:rPr>
              <a:t>)</a:t>
            </a:r>
          </a:p>
        </p:txBody>
      </p:sp>
      <p:sp>
        <p:nvSpPr>
          <p:cNvPr id="49" name="Text Box 44"/>
          <p:cNvSpPr txBox="1">
            <a:spLocks noChangeArrowheads="1"/>
          </p:cNvSpPr>
          <p:nvPr/>
        </p:nvSpPr>
        <p:spPr bwMode="auto">
          <a:xfrm>
            <a:off x="10910887" y="4065667"/>
            <a:ext cx="350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&gt;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 flipV="1">
            <a:off x="2032737" y="1508724"/>
            <a:ext cx="228600" cy="76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1839356" y="1217711"/>
            <a:ext cx="615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dirty="0" smtClean="0"/>
              <a:t>34(j)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37560" y="695162"/>
                <a:ext cx="328216" cy="3783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̌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560" y="695162"/>
                <a:ext cx="328216" cy="378309"/>
              </a:xfrm>
              <a:prstGeom prst="rect">
                <a:avLst/>
              </a:prstGeom>
              <a:blipFill rotWithShape="1">
                <a:blip r:embed="rId15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593080" y="1591416"/>
                <a:ext cx="328216" cy="3783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̌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080" y="1591416"/>
                <a:ext cx="328216" cy="378309"/>
              </a:xfrm>
              <a:prstGeom prst="rect">
                <a:avLst/>
              </a:prstGeom>
              <a:blipFill rotWithShape="1">
                <a:blip r:embed="rId16"/>
                <a:stretch>
                  <a:fillRect r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5591075" y="1371600"/>
            <a:ext cx="341355" cy="68998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20170" tIns="60085" rIns="120170" bIns="60085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01704"/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127BBB2-EF9D-459F-8D1E-5C86FC63F98C}" type="slidenum">
              <a:rPr lang="en-US" smtClean="0">
                <a:solidFill>
                  <a:schemeClr val="bg2"/>
                </a:solidFill>
              </a:rPr>
              <a:pPr eaLnBrk="1" hangingPunct="1"/>
              <a:t>22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200"/>
              <a:t>Matrices: I</a:t>
            </a:r>
            <a:r>
              <a:rPr lang="en-US" sz="3200" baseline="-25000"/>
              <a:t>3 </a:t>
            </a:r>
            <a:r>
              <a:rPr lang="en-US" sz="3200"/>
              <a:t>and I</a:t>
            </a:r>
            <a:r>
              <a:rPr lang="en-US" sz="3200" baseline="-25000"/>
              <a:t>5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-199171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333143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19935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333143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0" y="332127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16393" name="Object 10"/>
          <p:cNvGraphicFramePr>
            <a:graphicFrameLocks noChangeAspect="1"/>
          </p:cNvGraphicFramePr>
          <p:nvPr/>
        </p:nvGraphicFramePr>
        <p:xfrm>
          <a:off x="7829550" y="5906347"/>
          <a:ext cx="209550" cy="247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02" name="Equation" r:id="rId4" imgW="139700" imgH="228600" progId="Equation.DSMT4">
                  <p:embed/>
                </p:oleObj>
              </mc:Choice>
              <mc:Fallback>
                <p:oleObj name="Equation" r:id="rId4" imgW="1397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9550" y="5906347"/>
                        <a:ext cx="209550" cy="247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0" y="319935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16395" name="Rectangle 12"/>
          <p:cNvSpPr>
            <a:spLocks noChangeArrowheads="1"/>
          </p:cNvSpPr>
          <p:nvPr/>
        </p:nvSpPr>
        <p:spPr bwMode="auto">
          <a:xfrm>
            <a:off x="0" y="307743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16396" name="Object 38"/>
          <p:cNvGraphicFramePr>
            <a:graphicFrameLocks noGrp="1" noChangeAspect="1"/>
          </p:cNvGraphicFramePr>
          <p:nvPr>
            <p:ph idx="1"/>
          </p:nvPr>
        </p:nvGraphicFramePr>
        <p:xfrm>
          <a:off x="1828800" y="1137920"/>
          <a:ext cx="5829300" cy="1576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03" name="Equation" r:id="rId6" imgW="3708400" imgH="1409700" progId="Equation.DSMT4">
                  <p:embed/>
                </p:oleObj>
              </mc:Choice>
              <mc:Fallback>
                <p:oleObj name="Equation" r:id="rId6" imgW="3708400" imgH="14097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137920"/>
                        <a:ext cx="5829300" cy="1576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66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4" name="Text Box 43"/>
          <p:cNvSpPr txBox="1">
            <a:spLocks noChangeArrowheads="1"/>
          </p:cNvSpPr>
          <p:nvPr/>
        </p:nvSpPr>
        <p:spPr bwMode="auto">
          <a:xfrm>
            <a:off x="1004888" y="2878667"/>
            <a:ext cx="393241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Flather b.c. (overbar denotes mean)</a:t>
            </a:r>
          </a:p>
        </p:txBody>
      </p:sp>
      <p:graphicFrame>
        <p:nvGraphicFramePr>
          <p:cNvPr id="16405" name="Object 44"/>
          <p:cNvGraphicFramePr>
            <a:graphicFrameLocks noChangeAspect="1"/>
          </p:cNvGraphicFramePr>
          <p:nvPr/>
        </p:nvGraphicFramePr>
        <p:xfrm>
          <a:off x="2628901" y="3495041"/>
          <a:ext cx="7665245" cy="1378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04" name="Equation" r:id="rId8" imgW="4876800" imgH="1231900" progId="Equation.DSMT4">
                  <p:embed/>
                </p:oleObj>
              </mc:Choice>
              <mc:Fallback>
                <p:oleObj name="Equation" r:id="rId8" imgW="4876800" imgH="12319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1" y="3495041"/>
                        <a:ext cx="7665245" cy="1378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66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6" name="Object 46"/>
          <p:cNvGraphicFramePr>
            <a:graphicFrameLocks noChangeAspect="1"/>
          </p:cNvGraphicFramePr>
          <p:nvPr/>
        </p:nvGraphicFramePr>
        <p:xfrm>
          <a:off x="3086100" y="5445760"/>
          <a:ext cx="8146257" cy="795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05" name="Equation" r:id="rId10" imgW="5181600" imgH="711200" progId="Equation.DSMT4">
                  <p:embed/>
                </p:oleObj>
              </mc:Choice>
              <mc:Fallback>
                <p:oleObj name="Equation" r:id="rId10" imgW="5181600" imgH="71120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5445760"/>
                        <a:ext cx="8146257" cy="7958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66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7" name="Text Box 47"/>
          <p:cNvSpPr txBox="1">
            <a:spLocks noChangeArrowheads="1"/>
          </p:cNvSpPr>
          <p:nvPr/>
        </p:nvSpPr>
        <p:spPr bwMode="auto">
          <a:xfrm>
            <a:off x="890588" y="5560907"/>
            <a:ext cx="109734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Similarly</a:t>
            </a:r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11272838" y="1839913"/>
            <a:ext cx="990600" cy="1143000"/>
          </a:xfrm>
          <a:custGeom>
            <a:avLst/>
            <a:gdLst>
              <a:gd name="T0" fmla="*/ 0 w 624"/>
              <a:gd name="T1" fmla="*/ 0 h 720"/>
              <a:gd name="T2" fmla="*/ 762000 w 624"/>
              <a:gd name="T3" fmla="*/ 304800 h 720"/>
              <a:gd name="T4" fmla="*/ 990600 w 624"/>
              <a:gd name="T5" fmla="*/ 1143000 h 720"/>
              <a:gd name="T6" fmla="*/ 0 60000 65536"/>
              <a:gd name="T7" fmla="*/ 0 60000 65536"/>
              <a:gd name="T8" fmla="*/ 0 60000 65536"/>
              <a:gd name="T9" fmla="*/ 0 w 624"/>
              <a:gd name="T10" fmla="*/ 0 h 720"/>
              <a:gd name="T11" fmla="*/ 624 w 624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720">
                <a:moveTo>
                  <a:pt x="0" y="0"/>
                </a:moveTo>
                <a:lnTo>
                  <a:pt x="480" y="192"/>
                </a:lnTo>
                <a:lnTo>
                  <a:pt x="624" y="72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12018963" y="1871663"/>
            <a:ext cx="236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/>
              <a:t>i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11044238" y="1687513"/>
            <a:ext cx="249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/>
              <a:t>j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11426825" y="1935163"/>
            <a:ext cx="40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Symbol" pitchFamily="18" charset="2"/>
              </a:rPr>
              <a:t>G</a:t>
            </a:r>
            <a:r>
              <a:rPr lang="en-US" i="1" baseline="-25000"/>
              <a:t>ij</a:t>
            </a:r>
          </a:p>
        </p:txBody>
      </p:sp>
      <p:sp>
        <p:nvSpPr>
          <p:cNvPr id="39" name="Text Box 40"/>
          <p:cNvSpPr txBox="1">
            <a:spLocks noChangeArrowheads="1"/>
          </p:cNvSpPr>
          <p:nvPr/>
        </p:nvSpPr>
        <p:spPr bwMode="auto">
          <a:xfrm>
            <a:off x="12263438" y="2830513"/>
            <a:ext cx="249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/>
              <a:t>j</a:t>
            </a:r>
          </a:p>
        </p:txBody>
      </p:sp>
      <p:sp>
        <p:nvSpPr>
          <p:cNvPr id="40" name="Freeform 41"/>
          <p:cNvSpPr>
            <a:spLocks/>
          </p:cNvSpPr>
          <p:nvPr/>
        </p:nvSpPr>
        <p:spPr bwMode="auto">
          <a:xfrm>
            <a:off x="11196638" y="1839913"/>
            <a:ext cx="838200" cy="838200"/>
          </a:xfrm>
          <a:custGeom>
            <a:avLst/>
            <a:gdLst>
              <a:gd name="T0" fmla="*/ 76200 w 528"/>
              <a:gd name="T1" fmla="*/ 0 h 528"/>
              <a:gd name="T2" fmla="*/ 0 w 528"/>
              <a:gd name="T3" fmla="*/ 838200 h 528"/>
              <a:gd name="T4" fmla="*/ 838200 w 528"/>
              <a:gd name="T5" fmla="*/ 304800 h 528"/>
              <a:gd name="T6" fmla="*/ 0 60000 65536"/>
              <a:gd name="T7" fmla="*/ 0 60000 65536"/>
              <a:gd name="T8" fmla="*/ 0 60000 65536"/>
              <a:gd name="T9" fmla="*/ 0 w 528"/>
              <a:gd name="T10" fmla="*/ 0 h 528"/>
              <a:gd name="T11" fmla="*/ 528 w 528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528">
                <a:moveTo>
                  <a:pt x="48" y="0"/>
                </a:moveTo>
                <a:lnTo>
                  <a:pt x="0" y="528"/>
                </a:lnTo>
                <a:lnTo>
                  <a:pt x="528" y="19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>
            <a:off x="11196638" y="2678113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2" name="Line 48"/>
          <p:cNvSpPr>
            <a:spLocks noChangeShapeType="1"/>
          </p:cNvSpPr>
          <p:nvPr/>
        </p:nvSpPr>
        <p:spPr bwMode="auto">
          <a:xfrm flipV="1">
            <a:off x="11674475" y="1597025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" name="Text Box 49"/>
          <p:cNvSpPr txBox="1">
            <a:spLocks noChangeArrowheads="1"/>
          </p:cNvSpPr>
          <p:nvPr/>
        </p:nvSpPr>
        <p:spPr bwMode="auto">
          <a:xfrm>
            <a:off x="11811000" y="1400175"/>
            <a:ext cx="33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/>
              <a:t>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8DF23FB-2D71-4403-94DE-046B13F9166F}" type="slidenum">
              <a:rPr lang="en-US" smtClean="0">
                <a:solidFill>
                  <a:schemeClr val="bg2"/>
                </a:solidFill>
              </a:rPr>
              <a:pPr eaLnBrk="1" hangingPunct="1"/>
              <a:t>23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200" dirty="0"/>
              <a:t>Matrices: I</a:t>
            </a:r>
            <a:r>
              <a:rPr lang="en-US" sz="3200" baseline="-25000" dirty="0"/>
              <a:t>7</a:t>
            </a:r>
          </a:p>
        </p:txBody>
      </p:sp>
      <p:sp>
        <p:nvSpPr>
          <p:cNvPr id="17413" name="Text Box 27"/>
          <p:cNvSpPr txBox="1">
            <a:spLocks noChangeArrowheads="1"/>
          </p:cNvSpPr>
          <p:nvPr/>
        </p:nvSpPr>
        <p:spPr bwMode="auto">
          <a:xfrm>
            <a:off x="2057401" y="925585"/>
            <a:ext cx="250401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 smtClean="0"/>
              <a:t>Related to source/sink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706880"/>
            <a:ext cx="7597685" cy="134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1701" y="3169920"/>
            <a:ext cx="4032442" cy="952340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i="1" dirty="0" smtClean="0"/>
              <a:t>B</a:t>
            </a:r>
            <a:r>
              <a:rPr lang="en-US" i="1" baseline="-25000" dirty="0" smtClean="0"/>
              <a:t>i</a:t>
            </a:r>
            <a:r>
              <a:rPr lang="en-US" dirty="0" smtClean="0"/>
              <a:t>: ball of node </a:t>
            </a:r>
            <a:r>
              <a:rPr lang="en-US" i="1" dirty="0" err="1" smtClean="0"/>
              <a:t>i</a:t>
            </a:r>
            <a:endParaRPr lang="en-US" i="1" dirty="0" smtClean="0"/>
          </a:p>
          <a:p>
            <a:r>
              <a:rPr lang="en-US" dirty="0" err="1" smtClean="0"/>
              <a:t>U</a:t>
            </a:r>
            <a:r>
              <a:rPr lang="en-US" dirty="0" err="1" smtClean="0">
                <a:latin typeface="Symbol" pitchFamily="18" charset="2"/>
              </a:rPr>
              <a:t>W</a:t>
            </a:r>
            <a:r>
              <a:rPr lang="en-US" baseline="-25000" dirty="0" err="1" smtClean="0"/>
              <a:t>m</a:t>
            </a:r>
            <a:r>
              <a:rPr lang="en-US" dirty="0" smtClean="0"/>
              <a:t>: elements that have source/sink</a:t>
            </a:r>
          </a:p>
          <a:p>
            <a:r>
              <a:rPr lang="en-US" i="1" dirty="0" err="1" smtClean="0"/>
              <a:t>S</a:t>
            </a:r>
            <a:r>
              <a:rPr lang="en-US" i="1" baseline="-25000" dirty="0" err="1" smtClean="0"/>
              <a:t>j</a:t>
            </a:r>
            <a:r>
              <a:rPr lang="en-US" dirty="0" smtClean="0"/>
              <a:t>: volume discharge rate [m</a:t>
            </a:r>
            <a:r>
              <a:rPr lang="en-US" baseline="30000" dirty="0" smtClean="0"/>
              <a:t>3</a:t>
            </a:r>
            <a:r>
              <a:rPr lang="en-US" dirty="0" smtClean="0"/>
              <a:t>/s]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09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8DF23FB-2D71-4403-94DE-046B13F9166F}" type="slidenum">
              <a:rPr lang="en-US" smtClean="0">
                <a:solidFill>
                  <a:schemeClr val="bg2"/>
                </a:solidFill>
              </a:rPr>
              <a:pPr eaLnBrk="1" hangingPunct="1"/>
              <a:t>24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200" dirty="0"/>
              <a:t>Matrices: I</a:t>
            </a:r>
            <a:r>
              <a:rPr lang="en-US" sz="3200" baseline="-25000" dirty="0"/>
              <a:t>4</a:t>
            </a:r>
          </a:p>
        </p:txBody>
      </p:sp>
      <p:graphicFrame>
        <p:nvGraphicFramePr>
          <p:cNvPr id="17412" name="Object 2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096183"/>
              </p:ext>
            </p:extLst>
          </p:nvPr>
        </p:nvGraphicFramePr>
        <p:xfrm>
          <a:off x="457200" y="1300480"/>
          <a:ext cx="13144500" cy="702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3" name="Equation" r:id="rId4" imgW="9817100" imgH="673100" progId="Equation.DSMT4">
                  <p:embed/>
                </p:oleObj>
              </mc:Choice>
              <mc:Fallback>
                <p:oleObj name="Equation" r:id="rId4" imgW="9817100" imgH="6731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00480"/>
                        <a:ext cx="13144500" cy="70273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27"/>
          <p:cNvSpPr txBox="1">
            <a:spLocks noChangeArrowheads="1"/>
          </p:cNvSpPr>
          <p:nvPr/>
        </p:nvSpPr>
        <p:spPr bwMode="auto">
          <a:xfrm>
            <a:off x="1347788" y="765387"/>
            <a:ext cx="265296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Has most complex form</a:t>
            </a:r>
          </a:p>
        </p:txBody>
      </p:sp>
      <p:graphicFrame>
        <p:nvGraphicFramePr>
          <p:cNvPr id="17414" name="Object 28"/>
          <p:cNvGraphicFramePr>
            <a:graphicFrameLocks noChangeAspect="1"/>
          </p:cNvGraphicFramePr>
          <p:nvPr/>
        </p:nvGraphicFramePr>
        <p:xfrm>
          <a:off x="788195" y="2125134"/>
          <a:ext cx="12258675" cy="677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4" name="Equation" r:id="rId6" imgW="9156700" imgH="647700" progId="Equation.DSMT4">
                  <p:embed/>
                </p:oleObj>
              </mc:Choice>
              <mc:Fallback>
                <p:oleObj name="Equation" r:id="rId6" imgW="9156700" imgH="6477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195" y="2125134"/>
                        <a:ext cx="12258675" cy="677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66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 Box 29"/>
          <p:cNvSpPr txBox="1">
            <a:spLocks noChangeArrowheads="1"/>
          </p:cNvSpPr>
          <p:nvPr/>
        </p:nvSpPr>
        <p:spPr bwMode="auto">
          <a:xfrm>
            <a:off x="661988" y="2878667"/>
            <a:ext cx="12368213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We have decomposed vector </a:t>
            </a:r>
            <a:r>
              <a:rPr lang="en-US" b="1"/>
              <a:t>f</a:t>
            </a:r>
            <a:r>
              <a:rPr lang="en-US"/>
              <a:t> into two parts: one for averaging and the other for integration</a:t>
            </a:r>
          </a:p>
        </p:txBody>
      </p:sp>
      <p:graphicFrame>
        <p:nvGraphicFramePr>
          <p:cNvPr id="17416" name="Object 30"/>
          <p:cNvGraphicFramePr>
            <a:graphicFrameLocks noChangeAspect="1"/>
          </p:cNvGraphicFramePr>
          <p:nvPr/>
        </p:nvGraphicFramePr>
        <p:xfrm>
          <a:off x="3429000" y="3657600"/>
          <a:ext cx="1154907" cy="306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5" name="Equation" r:id="rId8" imgW="863225" imgH="291973" progId="Equation.DSMT4">
                  <p:embed/>
                </p:oleObj>
              </mc:Choice>
              <mc:Fallback>
                <p:oleObj name="Equation" r:id="rId8" imgW="863225" imgH="291973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57600"/>
                        <a:ext cx="1154907" cy="306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66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Text Box 31"/>
          <p:cNvSpPr txBox="1">
            <a:spLocks noChangeArrowheads="1"/>
          </p:cNvSpPr>
          <p:nvPr/>
        </p:nvSpPr>
        <p:spPr bwMode="auto">
          <a:xfrm>
            <a:off x="890588" y="4097867"/>
            <a:ext cx="401987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Most complex part is the baroclinicity</a:t>
            </a:r>
          </a:p>
        </p:txBody>
      </p:sp>
      <p:graphicFrame>
        <p:nvGraphicFramePr>
          <p:cNvPr id="17418" name="Object 32"/>
          <p:cNvGraphicFramePr>
            <a:graphicFrameLocks noChangeAspect="1"/>
          </p:cNvGraphicFramePr>
          <p:nvPr/>
        </p:nvGraphicFramePr>
        <p:xfrm>
          <a:off x="1240633" y="4470400"/>
          <a:ext cx="2240756" cy="651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6" name="Equation" r:id="rId10" imgW="1676400" imgH="622300" progId="Equation.DSMT4">
                  <p:embed/>
                </p:oleObj>
              </mc:Choice>
              <mc:Fallback>
                <p:oleObj name="Equation" r:id="rId10" imgW="1676400" imgH="6223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0633" y="4470400"/>
                        <a:ext cx="2240756" cy="651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66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9" name="Text Box 33"/>
          <p:cNvSpPr txBox="1">
            <a:spLocks noChangeArrowheads="1"/>
          </p:cNvSpPr>
          <p:nvPr/>
        </p:nvSpPr>
        <p:spPr bwMode="auto">
          <a:xfrm>
            <a:off x="3886201" y="4551680"/>
            <a:ext cx="2030036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at elements/sides</a:t>
            </a:r>
          </a:p>
        </p:txBody>
      </p:sp>
      <p:sp>
        <p:nvSpPr>
          <p:cNvPr id="15" name="AutoShape 45" descr="Dark vertical"/>
          <p:cNvSpPr>
            <a:spLocks noChangeArrowheads="1"/>
          </p:cNvSpPr>
          <p:nvPr/>
        </p:nvSpPr>
        <p:spPr bwMode="auto">
          <a:xfrm rot="2108920">
            <a:off x="11059053" y="4386290"/>
            <a:ext cx="1219200" cy="685800"/>
          </a:xfrm>
          <a:prstGeom prst="triangle">
            <a:avLst>
              <a:gd name="adj" fmla="val 23759"/>
            </a:avLst>
          </a:prstGeom>
          <a:pattFill prst="dkVert">
            <a:fgClr>
              <a:srgbClr val="B2B2B2"/>
            </a:fgClr>
            <a:bgClr>
              <a:schemeClr val="bg1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" name="AutoShape 46" descr="Wide upward diagonal"/>
          <p:cNvSpPr>
            <a:spLocks noChangeArrowheads="1"/>
          </p:cNvSpPr>
          <p:nvPr/>
        </p:nvSpPr>
        <p:spPr bwMode="auto">
          <a:xfrm rot="12880681">
            <a:off x="10652653" y="4946678"/>
            <a:ext cx="1219200" cy="762000"/>
          </a:xfrm>
          <a:prstGeom prst="triangle">
            <a:avLst>
              <a:gd name="adj" fmla="val 42157"/>
            </a:avLst>
          </a:prstGeom>
          <a:pattFill prst="wdUpDiag">
            <a:fgClr>
              <a:srgbClr val="B2B2B2"/>
            </a:fgClr>
            <a:bgClr>
              <a:schemeClr val="bg1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" name="Oval 47"/>
          <p:cNvSpPr>
            <a:spLocks noChangeArrowheads="1"/>
          </p:cNvSpPr>
          <p:nvPr/>
        </p:nvSpPr>
        <p:spPr bwMode="auto">
          <a:xfrm>
            <a:off x="11462278" y="4984778"/>
            <a:ext cx="76200" cy="762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7543800" y="1371600"/>
            <a:ext cx="152400" cy="762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flipV="1">
            <a:off x="7467600" y="1371600"/>
            <a:ext cx="228600" cy="762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7450836" y="1392936"/>
            <a:ext cx="228600" cy="76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257455" y="1101923"/>
            <a:ext cx="615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dirty="0" smtClean="0"/>
              <a:t>34(j)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29B93D7-9516-460F-997C-341BF10705E5}" type="slidenum">
              <a:rPr lang="en-US" smtClean="0">
                <a:solidFill>
                  <a:schemeClr val="bg2"/>
                </a:solidFill>
              </a:rPr>
              <a:pPr eaLnBrk="1" hangingPunct="1"/>
              <a:t>25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746766" y="76200"/>
            <a:ext cx="11689557" cy="487680"/>
          </a:xfrm>
          <a:noFill/>
        </p:spPr>
        <p:txBody>
          <a:bodyPr/>
          <a:lstStyle/>
          <a:p>
            <a:pPr algn="ctr" eaLnBrk="1" hangingPunct="1"/>
            <a:r>
              <a:rPr lang="en-US" sz="3200" b="1" dirty="0" err="1">
                <a:latin typeface="Calibri" panose="020F0502020204030204" pitchFamily="34" charset="0"/>
              </a:rPr>
              <a:t>Baroclinicity</a:t>
            </a:r>
            <a:r>
              <a:rPr lang="en-US" sz="3200" b="1" dirty="0">
                <a:latin typeface="Calibri" panose="020F0502020204030204" pitchFamily="34" charset="0"/>
              </a:rPr>
              <a:t>: </a:t>
            </a:r>
            <a:r>
              <a:rPr lang="en-US" sz="3200" b="1" i="1" dirty="0">
                <a:latin typeface="Calibri" panose="020F0502020204030204" pitchFamily="34" charset="0"/>
              </a:rPr>
              <a:t>z</a:t>
            </a:r>
            <a:r>
              <a:rPr lang="en-US" sz="3200" b="1" dirty="0" smtClean="0">
                <a:latin typeface="Calibri" panose="020F0502020204030204" pitchFamily="34" charset="0"/>
              </a:rPr>
              <a:t>-method</a:t>
            </a:r>
            <a:endParaRPr lang="en-US" sz="3200" b="1" baseline="-25000" dirty="0">
              <a:latin typeface="Calibri" panose="020F0502020204030204" pitchFamily="34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0" y="812801"/>
            <a:ext cx="11544300" cy="635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indent="-342900" eaLnBrk="1" hangingPunct="1">
              <a:buFont typeface="Courier New" panose="02070309020205020404" pitchFamily="49" charset="0"/>
              <a:buChar char="o"/>
            </a:pPr>
            <a:r>
              <a:rPr lang="en-US" sz="2100" dirty="0" smtClean="0"/>
              <a:t>Interpolate </a:t>
            </a:r>
            <a:r>
              <a:rPr lang="en-US" sz="2100" dirty="0"/>
              <a:t>density along horizontal </a:t>
            </a:r>
            <a:r>
              <a:rPr lang="en-US" sz="2100" dirty="0" smtClean="0"/>
              <a:t>planes</a:t>
            </a:r>
            <a:endParaRPr lang="en-US" sz="2100" dirty="0"/>
          </a:p>
          <a:p>
            <a:pPr marL="943752" lvl="1" indent="-342900" eaLnBrk="1" hangingPunct="1">
              <a:buFont typeface="Courier New" panose="02070309020205020404" pitchFamily="49" charset="0"/>
              <a:buChar char="o"/>
            </a:pPr>
            <a:r>
              <a:rPr lang="en-US" sz="2100" dirty="0"/>
              <a:t>Advantage: alleviate pressure gradient errors (Fortunato and </a:t>
            </a:r>
            <a:r>
              <a:rPr lang="en-US" sz="2100" dirty="0" err="1"/>
              <a:t>Baptista</a:t>
            </a:r>
            <a:r>
              <a:rPr lang="en-US" sz="2100" dirty="0"/>
              <a:t> 1996)</a:t>
            </a:r>
          </a:p>
          <a:p>
            <a:pPr marL="943752" lvl="1" indent="-342900" eaLnBrk="1" hangingPunct="1">
              <a:buFont typeface="Courier New" panose="02070309020205020404" pitchFamily="49" charset="0"/>
              <a:buChar char="o"/>
            </a:pPr>
            <a:r>
              <a:rPr lang="en-US" sz="2100" dirty="0"/>
              <a:t>Disadvantage: near surface or bottom</a:t>
            </a:r>
          </a:p>
          <a:p>
            <a:pPr marL="342900" indent="-342900" eaLnBrk="1" hangingPunct="1">
              <a:buFont typeface="Courier New" panose="02070309020205020404" pitchFamily="49" charset="0"/>
              <a:buChar char="o"/>
            </a:pPr>
            <a:r>
              <a:rPr lang="en-US" sz="2100" dirty="0" smtClean="0"/>
              <a:t>Density </a:t>
            </a:r>
            <a:r>
              <a:rPr lang="en-US" sz="2100" dirty="0"/>
              <a:t>is defined at prism centers (half levels)</a:t>
            </a:r>
          </a:p>
          <a:p>
            <a:pPr marL="342900" indent="-342900" eaLnBrk="1" hangingPunct="1">
              <a:buFont typeface="Courier New" panose="02070309020205020404" pitchFamily="49" charset="0"/>
              <a:buChar char="o"/>
            </a:pPr>
            <a:r>
              <a:rPr lang="en-US" sz="2100" dirty="0"/>
              <a:t>Re-construction method: compute directional derivatives along two direction at node </a:t>
            </a:r>
            <a:r>
              <a:rPr lang="en-US" sz="2100" i="1" dirty="0" err="1"/>
              <a:t>i</a:t>
            </a:r>
            <a:r>
              <a:rPr lang="en-US" sz="2100" dirty="0"/>
              <a:t> and then convert them back to </a:t>
            </a:r>
            <a:r>
              <a:rPr lang="en-US" sz="2100" i="1" dirty="0" err="1"/>
              <a:t>x,y</a:t>
            </a:r>
            <a:endParaRPr lang="en-US" sz="2100" dirty="0"/>
          </a:p>
          <a:p>
            <a:pPr marL="342900" indent="-342900" eaLnBrk="1" hangingPunct="1">
              <a:buFont typeface="Courier New" panose="02070309020205020404" pitchFamily="49" charset="0"/>
              <a:buChar char="o"/>
            </a:pPr>
            <a:r>
              <a:rPr lang="en-US" sz="2100" dirty="0" smtClean="0"/>
              <a:t>Density </a:t>
            </a:r>
            <a:r>
              <a:rPr lang="en-US" sz="2100" dirty="0"/>
              <a:t>gradient calculated at prism centers first (for continuity eq.); the values at face centers are averaged from those at prism centers (for momentum eq.)</a:t>
            </a:r>
          </a:p>
          <a:p>
            <a:pPr marL="943752" lvl="1" indent="-342900" eaLnBrk="1" hangingPunct="1">
              <a:buFont typeface="Courier New" panose="02070309020205020404" pitchFamily="49" charset="0"/>
              <a:buChar char="o"/>
            </a:pPr>
            <a:r>
              <a:rPr lang="en-US" sz="2100" dirty="0" smtClean="0"/>
              <a:t>constant </a:t>
            </a:r>
            <a:r>
              <a:rPr lang="en-US" sz="2100" dirty="0"/>
              <a:t>extrapolation (shallow) </a:t>
            </a:r>
            <a:r>
              <a:rPr lang="en-US" sz="2100" dirty="0" smtClean="0"/>
              <a:t>is </a:t>
            </a:r>
            <a:r>
              <a:rPr lang="en-US" sz="2100" dirty="0"/>
              <a:t>used near </a:t>
            </a:r>
            <a:r>
              <a:rPr lang="en-US" sz="2100" dirty="0" smtClean="0"/>
              <a:t>bottom (under resolution)</a:t>
            </a:r>
            <a:endParaRPr lang="en-US" sz="2100" dirty="0"/>
          </a:p>
          <a:p>
            <a:pPr marL="943752" lvl="1" indent="-342900" eaLnBrk="1" hangingPunct="1">
              <a:buFont typeface="Courier New" panose="02070309020205020404" pitchFamily="49" charset="0"/>
              <a:buChar char="o"/>
            </a:pPr>
            <a:r>
              <a:rPr lang="en-US" sz="2100" dirty="0" smtClean="0"/>
              <a:t>Cubic </a:t>
            </a:r>
            <a:r>
              <a:rPr lang="en-US" sz="2100" dirty="0"/>
              <a:t>spline is used in all interpolations of </a:t>
            </a:r>
            <a:r>
              <a:rPr lang="en-US" sz="2100" i="1" dirty="0">
                <a:latin typeface="Symbol" pitchFamily="18" charset="2"/>
              </a:rPr>
              <a:t>r</a:t>
            </a:r>
            <a:r>
              <a:rPr lang="en-US" sz="2100" i="1" dirty="0">
                <a:latin typeface="Times New Roman" pitchFamily="18" charset="0"/>
              </a:rPr>
              <a:t> </a:t>
            </a:r>
          </a:p>
          <a:p>
            <a:pPr marL="943752" lvl="1" indent="-342900" eaLnBrk="1" hangingPunct="1">
              <a:buFont typeface="Courier New" panose="02070309020205020404" pitchFamily="49" charset="0"/>
              <a:buChar char="o"/>
            </a:pPr>
            <a:r>
              <a:rPr lang="en-US" sz="2100" dirty="0" smtClean="0"/>
              <a:t>Mean </a:t>
            </a:r>
            <a:r>
              <a:rPr lang="en-US" sz="2100" dirty="0"/>
              <a:t>density profile            </a:t>
            </a:r>
            <a:r>
              <a:rPr lang="en-US" sz="2100" dirty="0" smtClean="0"/>
              <a:t>can </a:t>
            </a:r>
            <a:r>
              <a:rPr lang="en-US" sz="2100" dirty="0"/>
              <a:t>be </a:t>
            </a:r>
            <a:r>
              <a:rPr lang="en-US" sz="2100" dirty="0" smtClean="0"/>
              <a:t>optionally removed</a:t>
            </a:r>
            <a:endParaRPr lang="en-US" sz="2100" i="1" dirty="0"/>
          </a:p>
          <a:p>
            <a:pPr marL="342900" indent="-342900" eaLnBrk="1" hangingPunct="1">
              <a:buFont typeface="Courier New" panose="02070309020205020404" pitchFamily="49" charset="0"/>
              <a:buChar char="o"/>
            </a:pPr>
            <a:r>
              <a:rPr lang="en-US" sz="2100" dirty="0"/>
              <a:t> </a:t>
            </a:r>
            <a:r>
              <a:rPr lang="en-US" sz="2100" dirty="0" smtClean="0"/>
              <a:t>3/4 </a:t>
            </a:r>
            <a:r>
              <a:rPr lang="en-US" sz="2100" dirty="0" err="1"/>
              <a:t>eqs</a:t>
            </a:r>
            <a:r>
              <a:rPr lang="en-US" sz="2100" dirty="0"/>
              <a:t> for the density gradient vs. 2 unknowns – averaging needed for 3 pairs; e.g</a:t>
            </a:r>
            <a:r>
              <a:rPr lang="en-US" sz="2100" dirty="0" smtClean="0"/>
              <a:t>.</a:t>
            </a:r>
          </a:p>
          <a:p>
            <a:pPr marL="342900" indent="-342900" eaLnBrk="1" hangingPunct="1">
              <a:buFont typeface="Courier New" panose="02070309020205020404" pitchFamily="49" charset="0"/>
              <a:buChar char="o"/>
            </a:pPr>
            <a:endParaRPr lang="en-US" sz="2100" dirty="0"/>
          </a:p>
          <a:p>
            <a:pPr marL="342900" indent="-342900" eaLnBrk="1" hangingPunct="1">
              <a:buFont typeface="Courier New" panose="02070309020205020404" pitchFamily="49" charset="0"/>
              <a:buChar char="o"/>
            </a:pPr>
            <a:endParaRPr lang="en-US" sz="2100" dirty="0" smtClean="0"/>
          </a:p>
          <a:p>
            <a:pPr marL="342900" indent="-342900" eaLnBrk="1" hangingPunct="1">
              <a:buFont typeface="Courier New" panose="02070309020205020404" pitchFamily="49" charset="0"/>
              <a:buChar char="o"/>
            </a:pPr>
            <a:endParaRPr lang="en-US" sz="2100" dirty="0"/>
          </a:p>
          <a:p>
            <a:pPr marL="342900" indent="-342900" eaLnBrk="1" hangingPunct="1">
              <a:buFont typeface="Courier New" panose="02070309020205020404" pitchFamily="49" charset="0"/>
              <a:buChar char="o"/>
            </a:pPr>
            <a:endParaRPr lang="en-US" sz="2100" dirty="0" smtClean="0"/>
          </a:p>
          <a:p>
            <a:pPr marL="943752" lvl="1" indent="-342900" eaLnBrk="1" hangingPunct="1">
              <a:buFont typeface="Courier New" panose="02070309020205020404" pitchFamily="49" charset="0"/>
              <a:buChar char="o"/>
            </a:pPr>
            <a:r>
              <a:rPr lang="en-US" sz="2400" dirty="0"/>
              <a:t>Degenerate cases: when the two vectors are co-linear (discard</a:t>
            </a:r>
            <a:r>
              <a:rPr lang="en-US" sz="2400" dirty="0" smtClean="0"/>
              <a:t>)</a:t>
            </a:r>
          </a:p>
          <a:p>
            <a:pPr marL="943752" lvl="1" indent="-342900" eaLnBrk="1" hangingPunct="1">
              <a:buFont typeface="Courier New" panose="02070309020205020404" pitchFamily="49" charset="0"/>
              <a:buChar char="o"/>
            </a:pPr>
            <a:r>
              <a:rPr lang="en-US" sz="2400" dirty="0"/>
              <a:t>Vertical integration using </a:t>
            </a:r>
            <a:r>
              <a:rPr lang="en-US" sz="2400" dirty="0" err="1"/>
              <a:t>trapzoidal</a:t>
            </a:r>
            <a:r>
              <a:rPr lang="en-US" sz="2400" dirty="0"/>
              <a:t> </a:t>
            </a:r>
            <a:r>
              <a:rPr lang="en-US" sz="2400" dirty="0" smtClean="0"/>
              <a:t>rule</a:t>
            </a:r>
          </a:p>
          <a:p>
            <a:pPr marL="943752" lvl="1" indent="-342900" eaLnBrk="1" hangingPunct="1">
              <a:buFont typeface="Courier New" panose="02070309020205020404" pitchFamily="49" charset="0"/>
              <a:buChar char="o"/>
            </a:pPr>
            <a:endParaRPr lang="en-US" sz="21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476272"/>
              </p:ext>
            </p:extLst>
          </p:nvPr>
        </p:nvGraphicFramePr>
        <p:xfrm>
          <a:off x="3619500" y="4038600"/>
          <a:ext cx="8001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7" name="Equation" r:id="rId4" imgW="469696" imgH="266584" progId="Equation.DSMT4">
                  <p:embed/>
                </p:oleObj>
              </mc:Choice>
              <mc:Fallback>
                <p:oleObj name="Equation" r:id="rId4" imgW="469696" imgH="266584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4038600"/>
                        <a:ext cx="8001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66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262387"/>
              </p:ext>
            </p:extLst>
          </p:nvPr>
        </p:nvGraphicFramePr>
        <p:xfrm>
          <a:off x="1638300" y="4866639"/>
          <a:ext cx="7774781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8" name="Equation" r:id="rId6" imgW="3886200" imgH="749160" progId="Equation.DSMT4">
                  <p:embed/>
                </p:oleObj>
              </mc:Choice>
              <mc:Fallback>
                <p:oleObj name="Equation" r:id="rId6" imgW="3886200" imgH="749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4866639"/>
                        <a:ext cx="7774781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66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AutoShape 32"/>
          <p:cNvSpPr>
            <a:spLocks/>
          </p:cNvSpPr>
          <p:nvPr/>
        </p:nvSpPr>
        <p:spPr bwMode="auto">
          <a:xfrm>
            <a:off x="1321592" y="5008878"/>
            <a:ext cx="228600" cy="762000"/>
          </a:xfrm>
          <a:prstGeom prst="lef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>
            <a:off x="11544300" y="1030959"/>
            <a:ext cx="1539723" cy="990600"/>
          </a:xfrm>
          <a:prstGeom prst="triangle">
            <a:avLst>
              <a:gd name="adj" fmla="val 460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2245823" y="1614681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1864823" y="1640559"/>
            <a:ext cx="873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Element </a:t>
            </a:r>
            <a:r>
              <a:rPr lang="en-US" sz="1400" i="1" dirty="0" smtClean="0"/>
              <a:t>j</a:t>
            </a:r>
            <a:endParaRPr lang="en-US" sz="14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12093423" y="13357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2886284" y="10568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1407623" y="13357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6" name="Isosceles Triangle 45"/>
          <p:cNvSpPr/>
          <p:nvPr/>
        </p:nvSpPr>
        <p:spPr>
          <a:xfrm rot="10800000">
            <a:off x="11560023" y="2021558"/>
            <a:ext cx="1539723" cy="685801"/>
          </a:xfrm>
          <a:prstGeom prst="triangle">
            <a:avLst>
              <a:gd name="adj" fmla="val 2583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/>
        </p:nvSpPr>
        <p:spPr>
          <a:xfrm rot="18261220">
            <a:off x="11041875" y="1019037"/>
            <a:ext cx="1189909" cy="640346"/>
          </a:xfrm>
          <a:prstGeom prst="triangle">
            <a:avLst>
              <a:gd name="adj" fmla="val 276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398223" y="2250159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2855423" y="1259559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1636223" y="1446463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10800000" flipH="1" flipV="1">
            <a:off x="11679352" y="1484562"/>
            <a:ext cx="589347" cy="15301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8" idx="0"/>
            <a:endCxn id="41" idx="5"/>
          </p:cNvCxnSpPr>
          <p:nvPr/>
        </p:nvCxnSpPr>
        <p:spPr>
          <a:xfrm rot="16200000" flipV="1">
            <a:off x="12088376" y="1902211"/>
            <a:ext cx="570437" cy="12545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1" idx="6"/>
            <a:endCxn id="49" idx="7"/>
          </p:cNvCxnSpPr>
          <p:nvPr/>
        </p:nvCxnSpPr>
        <p:spPr>
          <a:xfrm flipV="1">
            <a:off x="12322023" y="1270718"/>
            <a:ext cx="598441" cy="38206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2245823" y="21739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1407623" y="202155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2093423" y="72615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D53EAB9-A815-4D7B-8BA9-424DD3FC37DD}" type="slidenum">
              <a:rPr lang="en-US" smtClean="0">
                <a:solidFill>
                  <a:schemeClr val="bg2"/>
                </a:solidFill>
              </a:rPr>
              <a:pPr eaLnBrk="1" hangingPunct="1"/>
              <a:t>26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81280"/>
            <a:ext cx="11689557" cy="480907"/>
          </a:xfrm>
          <a:noFill/>
        </p:spPr>
        <p:txBody>
          <a:bodyPr/>
          <a:lstStyle/>
          <a:p>
            <a:pPr eaLnBrk="1" hangingPunct="1"/>
            <a:r>
              <a:rPr lang="en-US" sz="3200"/>
              <a:t>Momentum equation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-199171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333143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19935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33143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0" y="332127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2253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8818"/>
              </p:ext>
            </p:extLst>
          </p:nvPr>
        </p:nvGraphicFramePr>
        <p:xfrm>
          <a:off x="7829550" y="5581227"/>
          <a:ext cx="209550" cy="247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20" name="Equation" r:id="rId4" imgW="139700" imgH="228600" progId="Equation.DSMT4">
                  <p:embed/>
                </p:oleObj>
              </mc:Choice>
              <mc:Fallback>
                <p:oleObj name="Equation" r:id="rId4" imgW="1397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9550" y="5581227"/>
                        <a:ext cx="209550" cy="247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0" y="319935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22539" name="Rectangle 29"/>
          <p:cNvSpPr>
            <a:spLocks noChangeArrowheads="1"/>
          </p:cNvSpPr>
          <p:nvPr/>
        </p:nvSpPr>
        <p:spPr bwMode="auto">
          <a:xfrm>
            <a:off x="0" y="307743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22540" name="Text Box 32"/>
          <p:cNvSpPr txBox="1">
            <a:spLocks noChangeArrowheads="1"/>
          </p:cNvSpPr>
          <p:nvPr/>
        </p:nvSpPr>
        <p:spPr bwMode="auto">
          <a:xfrm>
            <a:off x="661988" y="684107"/>
            <a:ext cx="11911013" cy="67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(</a:t>
            </a:r>
            <a:r>
              <a:rPr lang="en-US" i="1" dirty="0" err="1"/>
              <a:t>u,v</a:t>
            </a:r>
            <a:r>
              <a:rPr lang="en-US" dirty="0"/>
              <a:t>) solved at side centers and whole levels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Ease </a:t>
            </a:r>
            <a:r>
              <a:rPr lang="en-US" dirty="0"/>
              <a:t>of imposing </a:t>
            </a:r>
            <a:r>
              <a:rPr lang="en-US" dirty="0" err="1"/>
              <a:t>b.c</a:t>
            </a:r>
            <a:r>
              <a:rPr lang="en-US" dirty="0" err="1" smtClean="0"/>
              <a:t>.</a:t>
            </a:r>
            <a:endParaRPr lang="en-US" dirty="0"/>
          </a:p>
        </p:txBody>
      </p:sp>
      <p:graphicFrame>
        <p:nvGraphicFramePr>
          <p:cNvPr id="22541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140621"/>
              </p:ext>
            </p:extLst>
          </p:nvPr>
        </p:nvGraphicFramePr>
        <p:xfrm>
          <a:off x="6400801" y="530860"/>
          <a:ext cx="3698082" cy="641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21" name="Equation" r:id="rId6" imgW="2463800" imgH="596900" progId="Equation.DSMT4">
                  <p:embed/>
                </p:oleObj>
              </mc:Choice>
              <mc:Fallback>
                <p:oleObj name="Equation" r:id="rId6" imgW="2463800" imgH="5969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1" y="530860"/>
                        <a:ext cx="3698082" cy="6417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2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18857"/>
              </p:ext>
            </p:extLst>
          </p:nvPr>
        </p:nvGraphicFramePr>
        <p:xfrm>
          <a:off x="6629402" y="1262380"/>
          <a:ext cx="2566988" cy="590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22" name="Equation" r:id="rId8" imgW="1701800" imgH="558800" progId="Equation.DSMT4">
                  <p:embed/>
                </p:oleObj>
              </mc:Choice>
              <mc:Fallback>
                <p:oleObj name="Equation" r:id="rId8" imgW="1701800" imgH="5588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2" y="1262380"/>
                        <a:ext cx="2566988" cy="590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3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548398"/>
              </p:ext>
            </p:extLst>
          </p:nvPr>
        </p:nvGraphicFramePr>
        <p:xfrm>
          <a:off x="6629401" y="1795781"/>
          <a:ext cx="3162300" cy="604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23" name="Equation" r:id="rId10" imgW="2108200" imgH="571500" progId="Equation.DSMT4">
                  <p:embed/>
                </p:oleObj>
              </mc:Choice>
              <mc:Fallback>
                <p:oleObj name="Equation" r:id="rId10" imgW="2108200" imgH="5715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1795781"/>
                        <a:ext cx="3162300" cy="604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4" name="AutoShape 37"/>
          <p:cNvSpPr>
            <a:spLocks/>
          </p:cNvSpPr>
          <p:nvPr/>
        </p:nvSpPr>
        <p:spPr bwMode="auto">
          <a:xfrm>
            <a:off x="6400801" y="1506220"/>
            <a:ext cx="114300" cy="65024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0170" tIns="60085" rIns="120170" bIns="60085" anchor="ctr"/>
          <a:lstStyle/>
          <a:p>
            <a:endParaRPr lang="en-US"/>
          </a:p>
        </p:txBody>
      </p:sp>
      <p:sp>
        <p:nvSpPr>
          <p:cNvPr id="22545" name="Text Box 48"/>
          <p:cNvSpPr txBox="1">
            <a:spLocks noChangeArrowheads="1"/>
          </p:cNvSpPr>
          <p:nvPr/>
        </p:nvSpPr>
        <p:spPr bwMode="auto">
          <a:xfrm>
            <a:off x="890588" y="1984587"/>
            <a:ext cx="2848978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Galerkin FE in the vertical</a:t>
            </a:r>
          </a:p>
        </p:txBody>
      </p:sp>
      <p:graphicFrame>
        <p:nvGraphicFramePr>
          <p:cNvPr id="22546" name="Object 49"/>
          <p:cNvGraphicFramePr>
            <a:graphicFrameLocks noChangeAspect="1"/>
          </p:cNvGraphicFramePr>
          <p:nvPr/>
        </p:nvGraphicFramePr>
        <p:xfrm>
          <a:off x="361951" y="2519680"/>
          <a:ext cx="1181814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24" name="Equation" r:id="rId12" imgW="7874000" imgH="1041400" progId="Equation.DSMT4">
                  <p:embed/>
                </p:oleObj>
              </mc:Choice>
              <mc:Fallback>
                <p:oleObj name="Equation" r:id="rId12" imgW="7874000" imgH="104140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1" y="2519680"/>
                        <a:ext cx="11818145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47" name="Group 54"/>
          <p:cNvGrpSpPr>
            <a:grpSpLocks/>
          </p:cNvGrpSpPr>
          <p:nvPr/>
        </p:nvGrpSpPr>
        <p:grpSpPr bwMode="auto">
          <a:xfrm>
            <a:off x="10989473" y="5589694"/>
            <a:ext cx="2395538" cy="1740746"/>
            <a:chOff x="4560" y="2112"/>
            <a:chExt cx="1006" cy="1028"/>
          </a:xfrm>
        </p:grpSpPr>
        <p:sp>
          <p:nvSpPr>
            <p:cNvPr id="22553" name="Line 38"/>
            <p:cNvSpPr>
              <a:spLocks noChangeShapeType="1"/>
            </p:cNvSpPr>
            <p:nvPr/>
          </p:nvSpPr>
          <p:spPr bwMode="auto">
            <a:xfrm>
              <a:off x="4944" y="3024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2554" name="Line 39"/>
            <p:cNvSpPr>
              <a:spLocks noChangeShapeType="1"/>
            </p:cNvSpPr>
            <p:nvPr/>
          </p:nvSpPr>
          <p:spPr bwMode="auto">
            <a:xfrm>
              <a:off x="4944" y="278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2555" name="Line 40"/>
            <p:cNvSpPr>
              <a:spLocks noChangeShapeType="1"/>
            </p:cNvSpPr>
            <p:nvPr/>
          </p:nvSpPr>
          <p:spPr bwMode="auto">
            <a:xfrm>
              <a:off x="4944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2556" name="Line 41"/>
            <p:cNvSpPr>
              <a:spLocks noChangeShapeType="1"/>
            </p:cNvSpPr>
            <p:nvPr/>
          </p:nvSpPr>
          <p:spPr bwMode="auto">
            <a:xfrm>
              <a:off x="4944" y="259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2557" name="Text Box 43"/>
            <p:cNvSpPr txBox="1">
              <a:spLocks noChangeArrowheads="1"/>
            </p:cNvSpPr>
            <p:nvPr/>
          </p:nvSpPr>
          <p:spPr bwMode="auto">
            <a:xfrm rot="5400000">
              <a:off x="4957" y="2320"/>
              <a:ext cx="41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……..</a:t>
              </a:r>
            </a:p>
          </p:txBody>
        </p:sp>
        <p:sp>
          <p:nvSpPr>
            <p:cNvPr id="22558" name="Text Box 44"/>
            <p:cNvSpPr txBox="1">
              <a:spLocks noChangeArrowheads="1"/>
            </p:cNvSpPr>
            <p:nvPr/>
          </p:nvSpPr>
          <p:spPr bwMode="auto">
            <a:xfrm>
              <a:off x="5270" y="2900"/>
              <a:ext cx="16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i="1"/>
                <a:t>k</a:t>
              </a:r>
              <a:r>
                <a:rPr lang="en-US" i="1" baseline="-25000"/>
                <a:t>b</a:t>
              </a:r>
            </a:p>
          </p:txBody>
        </p:sp>
        <p:sp>
          <p:nvSpPr>
            <p:cNvPr id="22559" name="Text Box 45"/>
            <p:cNvSpPr txBox="1">
              <a:spLocks noChangeArrowheads="1"/>
            </p:cNvSpPr>
            <p:nvPr/>
          </p:nvSpPr>
          <p:spPr bwMode="auto">
            <a:xfrm>
              <a:off x="5280" y="2640"/>
              <a:ext cx="286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i="1"/>
                <a:t>k</a:t>
              </a:r>
              <a:r>
                <a:rPr lang="en-US" i="1" baseline="-25000"/>
                <a:t>b</a:t>
              </a:r>
              <a:r>
                <a:rPr lang="en-US"/>
                <a:t>+1</a:t>
              </a:r>
              <a:endParaRPr lang="en-US" i="1" baseline="-25000"/>
            </a:p>
          </p:txBody>
        </p:sp>
        <p:sp>
          <p:nvSpPr>
            <p:cNvPr id="22560" name="Text Box 46"/>
            <p:cNvSpPr txBox="1">
              <a:spLocks noChangeArrowheads="1"/>
            </p:cNvSpPr>
            <p:nvPr/>
          </p:nvSpPr>
          <p:spPr bwMode="auto">
            <a:xfrm>
              <a:off x="5335" y="2112"/>
              <a:ext cx="171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i="1"/>
                <a:t>N</a:t>
              </a:r>
              <a:r>
                <a:rPr lang="en-US" i="1" baseline="-25000"/>
                <a:t>z</a:t>
              </a:r>
            </a:p>
          </p:txBody>
        </p:sp>
        <p:sp>
          <p:nvSpPr>
            <p:cNvPr id="22561" name="Text Box 47"/>
            <p:cNvSpPr txBox="1">
              <a:spLocks noChangeArrowheads="1"/>
            </p:cNvSpPr>
            <p:nvPr/>
          </p:nvSpPr>
          <p:spPr bwMode="auto">
            <a:xfrm>
              <a:off x="5274" y="2448"/>
              <a:ext cx="286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i="1"/>
                <a:t>k</a:t>
              </a:r>
              <a:r>
                <a:rPr lang="en-US" i="1" baseline="-25000"/>
                <a:t>b</a:t>
              </a:r>
              <a:r>
                <a:rPr lang="en-US"/>
                <a:t>+2</a:t>
              </a:r>
              <a:endParaRPr lang="en-US" i="1" baseline="-25000"/>
            </a:p>
          </p:txBody>
        </p:sp>
        <p:sp>
          <p:nvSpPr>
            <p:cNvPr id="22562" name="Text Box 50"/>
            <p:cNvSpPr txBox="1">
              <a:spLocks noChangeArrowheads="1"/>
            </p:cNvSpPr>
            <p:nvPr/>
          </p:nvSpPr>
          <p:spPr bwMode="auto">
            <a:xfrm>
              <a:off x="4560" y="2895"/>
              <a:ext cx="3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100" i="1"/>
                <a:t>z</a:t>
              </a:r>
              <a:r>
                <a:rPr lang="en-US" sz="2100"/>
                <a:t>=-</a:t>
              </a:r>
              <a:r>
                <a:rPr lang="en-US" sz="2100" i="1"/>
                <a:t>h</a:t>
              </a:r>
            </a:p>
          </p:txBody>
        </p:sp>
        <p:sp>
          <p:nvSpPr>
            <p:cNvPr id="22563" name="Text Box 51"/>
            <p:cNvSpPr txBox="1">
              <a:spLocks noChangeArrowheads="1"/>
            </p:cNvSpPr>
            <p:nvPr/>
          </p:nvSpPr>
          <p:spPr bwMode="auto">
            <a:xfrm>
              <a:off x="4992" y="2784"/>
              <a:ext cx="17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100" i="1">
                  <a:latin typeface="Symbol" pitchFamily="18" charset="2"/>
                </a:rPr>
                <a:t>d</a:t>
              </a:r>
              <a:r>
                <a:rPr lang="en-US" sz="2100" i="1" baseline="-25000"/>
                <a:t>b</a:t>
              </a:r>
            </a:p>
          </p:txBody>
        </p:sp>
      </p:grpSp>
      <p:sp>
        <p:nvSpPr>
          <p:cNvPr id="22548" name="Text Box 52"/>
          <p:cNvSpPr txBox="1">
            <a:spLocks noChangeArrowheads="1"/>
          </p:cNvSpPr>
          <p:nvPr/>
        </p:nvSpPr>
        <p:spPr bwMode="auto">
          <a:xfrm>
            <a:off x="689372" y="6239631"/>
            <a:ext cx="9826229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Solution at bottom from the </a:t>
            </a:r>
            <a:r>
              <a:rPr lang="en-US" dirty="0" err="1"/>
              <a:t>b.c.</a:t>
            </a:r>
            <a:r>
              <a:rPr lang="en-US" dirty="0"/>
              <a:t> there (</a:t>
            </a:r>
            <a:r>
              <a:rPr lang="en-US" b="1" dirty="0"/>
              <a:t>u</a:t>
            </a:r>
            <a:r>
              <a:rPr lang="en-US" dirty="0"/>
              <a:t>=0 for </a:t>
            </a:r>
            <a:r>
              <a:rPr lang="en-US" i="1" dirty="0">
                <a:latin typeface="Symbol" pitchFamily="18" charset="2"/>
              </a:rPr>
              <a:t>c</a:t>
            </a:r>
            <a:r>
              <a:rPr lang="en-US" dirty="0">
                <a:cs typeface="Tahoma" pitchFamily="34" charset="0"/>
              </a:rPr>
              <a:t>≠</a:t>
            </a:r>
            <a:r>
              <a:rPr lang="en-US" dirty="0"/>
              <a:t>0</a:t>
            </a:r>
            <a:r>
              <a:rPr lang="en-US" dirty="0" smtClean="0"/>
              <a:t>); otherwise free slip</a:t>
            </a:r>
            <a:endParaRPr lang="en-US" dirty="0"/>
          </a:p>
        </p:txBody>
      </p:sp>
      <p:graphicFrame>
        <p:nvGraphicFramePr>
          <p:cNvPr id="22549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909545"/>
              </p:ext>
            </p:extLst>
          </p:nvPr>
        </p:nvGraphicFramePr>
        <p:xfrm>
          <a:off x="685800" y="4064000"/>
          <a:ext cx="11201400" cy="130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25" name="Equation" r:id="rId14" imgW="11379200" imgH="1638300" progId="Equation.DSMT4">
                  <p:embed/>
                </p:oleObj>
              </mc:Choice>
              <mc:Fallback>
                <p:oleObj name="Equation" r:id="rId14" imgW="11379200" imgH="163830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064000"/>
                        <a:ext cx="11201400" cy="1300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0" name="Text Box 55"/>
          <p:cNvSpPr txBox="1">
            <a:spLocks noChangeArrowheads="1"/>
          </p:cNvSpPr>
          <p:nvPr/>
        </p:nvSpPr>
        <p:spPr bwMode="auto">
          <a:xfrm>
            <a:off x="685800" y="5608320"/>
            <a:ext cx="6782747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The matrix is </a:t>
            </a:r>
            <a:r>
              <a:rPr lang="en-US" dirty="0" smtClean="0"/>
              <a:t>tri-diagonal (Neumann </a:t>
            </a:r>
            <a:r>
              <a:rPr lang="en-US" dirty="0" err="1" smtClean="0"/>
              <a:t>b.c.</a:t>
            </a:r>
            <a:r>
              <a:rPr lang="en-US" dirty="0" smtClean="0"/>
              <a:t> can be imposed easily)</a:t>
            </a:r>
            <a:endParaRPr lang="en-US" dirty="0"/>
          </a:p>
        </p:txBody>
      </p:sp>
      <p:sp>
        <p:nvSpPr>
          <p:cNvPr id="22551" name="AutoShape 56"/>
          <p:cNvSpPr>
            <a:spLocks/>
          </p:cNvSpPr>
          <p:nvPr/>
        </p:nvSpPr>
        <p:spPr bwMode="auto">
          <a:xfrm rot="16200000">
            <a:off x="8963136" y="637013"/>
            <a:ext cx="133132" cy="5257801"/>
          </a:xfrm>
          <a:prstGeom prst="leftBrace">
            <a:avLst>
              <a:gd name="adj1" fmla="val 3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22552" name="Text Box 57"/>
          <p:cNvSpPr txBox="1">
            <a:spLocks noChangeArrowheads="1"/>
          </p:cNvSpPr>
          <p:nvPr/>
        </p:nvSpPr>
        <p:spPr bwMode="auto">
          <a:xfrm>
            <a:off x="8777288" y="3366347"/>
            <a:ext cx="388561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/>
              <a:t>g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11658600" y="5785274"/>
            <a:ext cx="0" cy="942340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oval" w="med" len="med"/>
            <a:tailEnd type="arrow" w="lg" len="lg"/>
          </a:ln>
          <a:effectLst/>
        </p:spPr>
      </p:cxnSp>
      <p:sp>
        <p:nvSpPr>
          <p:cNvPr id="4" name="Arc 3"/>
          <p:cNvSpPr/>
          <p:nvPr/>
        </p:nvSpPr>
        <p:spPr bwMode="auto">
          <a:xfrm flipV="1">
            <a:off x="11938383" y="6177280"/>
            <a:ext cx="482217" cy="974707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120170" tIns="60085" rIns="120170" bIns="60085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01704"/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B3090FC-1B3B-49D3-8E5E-291ED6C39D64}" type="slidenum">
              <a:rPr lang="en-US" smtClean="0">
                <a:solidFill>
                  <a:schemeClr val="bg2"/>
                </a:solidFill>
              </a:rPr>
              <a:pPr eaLnBrk="1" hangingPunct="1"/>
              <a:t>27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1280"/>
            <a:ext cx="10172700" cy="487680"/>
          </a:xfrm>
          <a:noFill/>
        </p:spPr>
        <p:txBody>
          <a:bodyPr/>
          <a:lstStyle/>
          <a:p>
            <a:pPr eaLnBrk="1" hangingPunct="1"/>
            <a:r>
              <a:rPr lang="en-US" sz="3200"/>
              <a:t>Velocity at nodes</a:t>
            </a:r>
          </a:p>
        </p:txBody>
      </p:sp>
      <p:sp>
        <p:nvSpPr>
          <p:cNvPr id="23556" name="Text Box 35"/>
          <p:cNvSpPr txBox="1">
            <a:spLocks noChangeArrowheads="1"/>
          </p:cNvSpPr>
          <p:nvPr/>
        </p:nvSpPr>
        <p:spPr bwMode="auto">
          <a:xfrm>
            <a:off x="457200" y="812800"/>
            <a:ext cx="9258300" cy="529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 dirty="0"/>
              <a:t>Needed for ELM (interpolation)</a:t>
            </a:r>
          </a:p>
          <a:p>
            <a:pPr eaLnBrk="1" hangingPunct="1">
              <a:buFontTx/>
              <a:buChar char="•"/>
            </a:pPr>
            <a:r>
              <a:rPr lang="en-US" sz="2100" dirty="0"/>
              <a:t> Method 1: </a:t>
            </a:r>
            <a:r>
              <a:rPr lang="en-US" sz="2100" dirty="0" smtClean="0"/>
              <a:t>inverse-distance averaging around </a:t>
            </a:r>
            <a:r>
              <a:rPr lang="en-US" sz="2100" dirty="0"/>
              <a:t>ball (</a:t>
            </a:r>
            <a:r>
              <a:rPr lang="en-US" sz="2100" i="1" dirty="0" err="1"/>
              <a:t>indvel</a:t>
            </a:r>
            <a:r>
              <a:rPr lang="en-US" sz="2100" dirty="0"/>
              <a:t>=1</a:t>
            </a:r>
            <a:r>
              <a:rPr lang="en-US" sz="2100" dirty="0" smtClean="0"/>
              <a:t>) – more dissipation</a:t>
            </a:r>
            <a:endParaRPr lang="en-US" sz="2100" dirty="0"/>
          </a:p>
          <a:p>
            <a:pPr eaLnBrk="1" hangingPunct="1">
              <a:buFontTx/>
              <a:buChar char="•"/>
            </a:pPr>
            <a:r>
              <a:rPr lang="en-US" sz="2100" dirty="0"/>
              <a:t> Method 2: use linear shape function (</a:t>
            </a:r>
            <a:r>
              <a:rPr lang="en-US" sz="2100" dirty="0" smtClean="0"/>
              <a:t>conformal); </a:t>
            </a:r>
            <a:r>
              <a:rPr lang="en-US" sz="2100" dirty="0"/>
              <a:t>averaging for conformal (</a:t>
            </a:r>
            <a:r>
              <a:rPr lang="en-US" sz="2100" i="1" dirty="0" err="1"/>
              <a:t>indvel</a:t>
            </a:r>
            <a:r>
              <a:rPr lang="en-US" sz="2100" dirty="0"/>
              <a:t>=0)</a:t>
            </a:r>
          </a:p>
          <a:p>
            <a:pPr eaLnBrk="1" hangingPunct="1">
              <a:buFontTx/>
              <a:buChar char="•"/>
            </a:pPr>
            <a:endParaRPr lang="en-US" sz="2100" dirty="0"/>
          </a:p>
          <a:p>
            <a:pPr eaLnBrk="1" hangingPunct="1">
              <a:buFontTx/>
              <a:buChar char="•"/>
            </a:pPr>
            <a:endParaRPr lang="en-US" sz="2100" dirty="0"/>
          </a:p>
          <a:p>
            <a:pPr eaLnBrk="1" hangingPunct="1"/>
            <a:endParaRPr lang="en-US" sz="2100" dirty="0"/>
          </a:p>
          <a:p>
            <a:pPr lvl="1" eaLnBrk="1" hangingPunct="1">
              <a:buFontTx/>
              <a:buChar char="•"/>
            </a:pPr>
            <a:r>
              <a:rPr lang="en-US" sz="2100" dirty="0"/>
              <a:t> Discontinuous across elements</a:t>
            </a:r>
          </a:p>
          <a:p>
            <a:pPr lvl="1" eaLnBrk="1" hangingPunct="1">
              <a:buFontTx/>
              <a:buChar char="•"/>
            </a:pPr>
            <a:r>
              <a:rPr lang="en-US" sz="2100" dirty="0"/>
              <a:t> Filtering of modes: </a:t>
            </a:r>
            <a:r>
              <a:rPr lang="en-US" sz="2100" dirty="0" smtClean="0"/>
              <a:t>viscosity or Shapiro </a:t>
            </a:r>
            <a:r>
              <a:rPr lang="en-US" sz="2100" dirty="0"/>
              <a:t>filter</a:t>
            </a:r>
          </a:p>
          <a:p>
            <a:pPr lvl="1" eaLnBrk="1" hangingPunct="1">
              <a:buFontTx/>
              <a:buChar char="•"/>
            </a:pPr>
            <a:r>
              <a:rPr lang="en-US" sz="2100" dirty="0"/>
              <a:t> Needs velocity </a:t>
            </a:r>
            <a:r>
              <a:rPr lang="en-US" sz="2100" dirty="0" err="1"/>
              <a:t>b.c</a:t>
            </a:r>
            <a:r>
              <a:rPr lang="en-US" sz="2100" dirty="0" err="1" smtClean="0"/>
              <a:t>.</a:t>
            </a:r>
            <a:endParaRPr lang="en-US" sz="2100" dirty="0" smtClean="0"/>
          </a:p>
          <a:p>
            <a:pPr lvl="1" eaLnBrk="1" hangingPunct="1">
              <a:buFontTx/>
              <a:buChar char="•"/>
            </a:pPr>
            <a:r>
              <a:rPr lang="en-US" sz="2100" dirty="0"/>
              <a:t> </a:t>
            </a:r>
            <a:r>
              <a:rPr lang="en-US" sz="2100" dirty="0" err="1" smtClean="0"/>
              <a:t>indvel</a:t>
            </a:r>
            <a:r>
              <a:rPr lang="en-US" sz="2100" dirty="0" smtClean="0"/>
              <a:t>=0 generally gives less dissipation but needs viscosity or filter for stabilization (important for eddying regime)</a:t>
            </a:r>
            <a:endParaRPr lang="en-US" sz="2100" dirty="0"/>
          </a:p>
          <a:p>
            <a:pPr eaLnBrk="1" hangingPunct="1">
              <a:buFontTx/>
              <a:buChar char="•"/>
            </a:pPr>
            <a:endParaRPr lang="en-US" sz="2100" dirty="0"/>
          </a:p>
          <a:p>
            <a:pPr eaLnBrk="1" hangingPunct="1">
              <a:buFontTx/>
              <a:buChar char="•"/>
            </a:pPr>
            <a:endParaRPr lang="en-US" sz="2100" dirty="0"/>
          </a:p>
          <a:p>
            <a:pPr eaLnBrk="1" hangingPunct="1">
              <a:buFontTx/>
              <a:buChar char="•"/>
            </a:pPr>
            <a:endParaRPr lang="en-US" sz="2100" dirty="0"/>
          </a:p>
        </p:txBody>
      </p:sp>
      <p:graphicFrame>
        <p:nvGraphicFramePr>
          <p:cNvPr id="23559" name="Object 6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352548"/>
              </p:ext>
            </p:extLst>
          </p:nvPr>
        </p:nvGraphicFramePr>
        <p:xfrm>
          <a:off x="2916006" y="2583058"/>
          <a:ext cx="3695700" cy="469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3" name="Equation" r:id="rId4" imgW="1637589" imgH="291973" progId="Equation.DSMT4">
                  <p:embed/>
                </p:oleObj>
              </mc:Choice>
              <mc:Fallback>
                <p:oleObj name="Equation" r:id="rId4" imgW="1637589" imgH="291973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006" y="2583058"/>
                        <a:ext cx="3695700" cy="469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48200" y="5791200"/>
            <a:ext cx="2774919" cy="42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120170" tIns="60085" rIns="120170" bIns="60085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Diffusion </a:t>
            </a:r>
            <a:r>
              <a:rPr lang="en-US" sz="2000" dirty="0" err="1" smtClean="0">
                <a:solidFill>
                  <a:srgbClr val="FF0000"/>
                </a:solidFill>
              </a:rPr>
              <a:t>vs</a:t>
            </a:r>
            <a:r>
              <a:rPr lang="en-US" sz="2000" dirty="0" smtClean="0">
                <a:solidFill>
                  <a:srgbClr val="FF0000"/>
                </a:solidFill>
              </a:rPr>
              <a:t> dispersion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38" name="Group 36"/>
          <p:cNvGrpSpPr>
            <a:grpSpLocks/>
          </p:cNvGrpSpPr>
          <p:nvPr/>
        </p:nvGrpSpPr>
        <p:grpSpPr bwMode="auto">
          <a:xfrm>
            <a:off x="10371422" y="969963"/>
            <a:ext cx="2590800" cy="1981200"/>
            <a:chOff x="3792" y="2496"/>
            <a:chExt cx="1632" cy="1248"/>
          </a:xfrm>
        </p:grpSpPr>
        <p:grpSp>
          <p:nvGrpSpPr>
            <p:cNvPr id="39" name="Group 37"/>
            <p:cNvGrpSpPr>
              <a:grpSpLocks/>
            </p:cNvGrpSpPr>
            <p:nvPr/>
          </p:nvGrpSpPr>
          <p:grpSpPr bwMode="auto">
            <a:xfrm>
              <a:off x="3792" y="2496"/>
              <a:ext cx="1632" cy="1248"/>
              <a:chOff x="3696" y="720"/>
              <a:chExt cx="1632" cy="1248"/>
            </a:xfrm>
          </p:grpSpPr>
          <p:sp>
            <p:nvSpPr>
              <p:cNvPr id="54" name="AutoShape 38"/>
              <p:cNvSpPr>
                <a:spLocks noChangeArrowheads="1"/>
              </p:cNvSpPr>
              <p:nvPr/>
            </p:nvSpPr>
            <p:spPr bwMode="auto">
              <a:xfrm>
                <a:off x="3696" y="720"/>
                <a:ext cx="1632" cy="1248"/>
              </a:xfrm>
              <a:prstGeom prst="hexagon">
                <a:avLst>
                  <a:gd name="adj" fmla="val 38940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Freeform 39"/>
              <p:cNvSpPr>
                <a:spLocks/>
              </p:cNvSpPr>
              <p:nvPr/>
            </p:nvSpPr>
            <p:spPr bwMode="auto">
              <a:xfrm>
                <a:off x="4176" y="720"/>
                <a:ext cx="672" cy="624"/>
              </a:xfrm>
              <a:custGeom>
                <a:avLst/>
                <a:gdLst>
                  <a:gd name="T0" fmla="*/ 0 w 672"/>
                  <a:gd name="T1" fmla="*/ 0 h 624"/>
                  <a:gd name="T2" fmla="*/ 336 w 672"/>
                  <a:gd name="T3" fmla="*/ 624 h 624"/>
                  <a:gd name="T4" fmla="*/ 672 w 672"/>
                  <a:gd name="T5" fmla="*/ 0 h 624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624"/>
                  <a:gd name="T11" fmla="*/ 672 w 672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624">
                    <a:moveTo>
                      <a:pt x="0" y="0"/>
                    </a:moveTo>
                    <a:lnTo>
                      <a:pt x="336" y="624"/>
                    </a:lnTo>
                    <a:lnTo>
                      <a:pt x="67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" name="Freeform 40"/>
              <p:cNvSpPr>
                <a:spLocks/>
              </p:cNvSpPr>
              <p:nvPr/>
            </p:nvSpPr>
            <p:spPr bwMode="auto">
              <a:xfrm>
                <a:off x="3696" y="1344"/>
                <a:ext cx="816" cy="624"/>
              </a:xfrm>
              <a:custGeom>
                <a:avLst/>
                <a:gdLst>
                  <a:gd name="T0" fmla="*/ 480 w 816"/>
                  <a:gd name="T1" fmla="*/ 624 h 624"/>
                  <a:gd name="T2" fmla="*/ 816 w 816"/>
                  <a:gd name="T3" fmla="*/ 0 h 624"/>
                  <a:gd name="T4" fmla="*/ 0 w 816"/>
                  <a:gd name="T5" fmla="*/ 0 h 624"/>
                  <a:gd name="T6" fmla="*/ 0 60000 65536"/>
                  <a:gd name="T7" fmla="*/ 0 60000 65536"/>
                  <a:gd name="T8" fmla="*/ 0 60000 65536"/>
                  <a:gd name="T9" fmla="*/ 0 w 816"/>
                  <a:gd name="T10" fmla="*/ 0 h 624"/>
                  <a:gd name="T11" fmla="*/ 816 w 816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16" h="624">
                    <a:moveTo>
                      <a:pt x="480" y="624"/>
                    </a:moveTo>
                    <a:lnTo>
                      <a:pt x="816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7" name="Freeform 41"/>
              <p:cNvSpPr>
                <a:spLocks/>
              </p:cNvSpPr>
              <p:nvPr/>
            </p:nvSpPr>
            <p:spPr bwMode="auto">
              <a:xfrm>
                <a:off x="4512" y="1344"/>
                <a:ext cx="816" cy="624"/>
              </a:xfrm>
              <a:custGeom>
                <a:avLst/>
                <a:gdLst>
                  <a:gd name="T0" fmla="*/ 336 w 816"/>
                  <a:gd name="T1" fmla="*/ 624 h 624"/>
                  <a:gd name="T2" fmla="*/ 0 w 816"/>
                  <a:gd name="T3" fmla="*/ 0 h 624"/>
                  <a:gd name="T4" fmla="*/ 816 w 816"/>
                  <a:gd name="T5" fmla="*/ 0 h 624"/>
                  <a:gd name="T6" fmla="*/ 0 60000 65536"/>
                  <a:gd name="T7" fmla="*/ 0 60000 65536"/>
                  <a:gd name="T8" fmla="*/ 0 60000 65536"/>
                  <a:gd name="T9" fmla="*/ 0 w 816"/>
                  <a:gd name="T10" fmla="*/ 0 h 624"/>
                  <a:gd name="T11" fmla="*/ 816 w 816"/>
                  <a:gd name="T12" fmla="*/ 624 h 6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16" h="624">
                    <a:moveTo>
                      <a:pt x="336" y="624"/>
                    </a:moveTo>
                    <a:lnTo>
                      <a:pt x="0" y="0"/>
                    </a:lnTo>
                    <a:lnTo>
                      <a:pt x="81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0" name="Oval 42"/>
            <p:cNvSpPr>
              <a:spLocks noChangeArrowheads="1"/>
            </p:cNvSpPr>
            <p:nvPr/>
          </p:nvSpPr>
          <p:spPr bwMode="auto">
            <a:xfrm>
              <a:off x="4416" y="27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43"/>
            <p:cNvSpPr>
              <a:spLocks noChangeArrowheads="1"/>
            </p:cNvSpPr>
            <p:nvPr/>
          </p:nvSpPr>
          <p:spPr bwMode="auto">
            <a:xfrm>
              <a:off x="4176" y="30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44"/>
            <p:cNvSpPr>
              <a:spLocks noChangeArrowheads="1"/>
            </p:cNvSpPr>
            <p:nvPr/>
          </p:nvSpPr>
          <p:spPr bwMode="auto">
            <a:xfrm>
              <a:off x="4404" y="342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45"/>
            <p:cNvSpPr>
              <a:spLocks noChangeArrowheads="1"/>
            </p:cNvSpPr>
            <p:nvPr/>
          </p:nvSpPr>
          <p:spPr bwMode="auto">
            <a:xfrm>
              <a:off x="4992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46"/>
            <p:cNvSpPr>
              <a:spLocks noChangeArrowheads="1"/>
            </p:cNvSpPr>
            <p:nvPr/>
          </p:nvSpPr>
          <p:spPr bwMode="auto">
            <a:xfrm>
              <a:off x="4752" y="27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47"/>
            <p:cNvSpPr txBox="1">
              <a:spLocks noChangeArrowheads="1"/>
            </p:cNvSpPr>
            <p:nvPr/>
          </p:nvSpPr>
          <p:spPr bwMode="auto">
            <a:xfrm>
              <a:off x="4550" y="3050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 i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46" name="Oval 48"/>
            <p:cNvSpPr>
              <a:spLocks noChangeArrowheads="1"/>
            </p:cNvSpPr>
            <p:nvPr/>
          </p:nvSpPr>
          <p:spPr bwMode="auto">
            <a:xfrm>
              <a:off x="4758" y="34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49"/>
            <p:cNvSpPr>
              <a:spLocks noChangeShapeType="1"/>
            </p:cNvSpPr>
            <p:nvPr/>
          </p:nvSpPr>
          <p:spPr bwMode="auto">
            <a:xfrm flipV="1">
              <a:off x="4464" y="268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Line 50"/>
            <p:cNvSpPr>
              <a:spLocks noChangeShapeType="1"/>
            </p:cNvSpPr>
            <p:nvPr/>
          </p:nvSpPr>
          <p:spPr bwMode="auto">
            <a:xfrm flipV="1">
              <a:off x="4776" y="276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" name="Line 51"/>
            <p:cNvSpPr>
              <a:spLocks noChangeShapeType="1"/>
            </p:cNvSpPr>
            <p:nvPr/>
          </p:nvSpPr>
          <p:spPr bwMode="auto">
            <a:xfrm flipV="1">
              <a:off x="5010" y="3072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" name="Line 52"/>
            <p:cNvSpPr>
              <a:spLocks noChangeShapeType="1"/>
            </p:cNvSpPr>
            <p:nvPr/>
          </p:nvSpPr>
          <p:spPr bwMode="auto">
            <a:xfrm flipV="1">
              <a:off x="4206" y="2928"/>
              <a:ext cx="114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" name="Line 53"/>
            <p:cNvSpPr>
              <a:spLocks noChangeShapeType="1"/>
            </p:cNvSpPr>
            <p:nvPr/>
          </p:nvSpPr>
          <p:spPr bwMode="auto">
            <a:xfrm flipV="1">
              <a:off x="4428" y="3324"/>
              <a:ext cx="162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" name="Line 54"/>
            <p:cNvSpPr>
              <a:spLocks noChangeShapeType="1"/>
            </p:cNvSpPr>
            <p:nvPr/>
          </p:nvSpPr>
          <p:spPr bwMode="auto">
            <a:xfrm flipV="1">
              <a:off x="4782" y="3324"/>
              <a:ext cx="162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" name="Line 55"/>
            <p:cNvSpPr>
              <a:spLocks noChangeShapeType="1"/>
            </p:cNvSpPr>
            <p:nvPr/>
          </p:nvSpPr>
          <p:spPr bwMode="auto">
            <a:xfrm flipV="1">
              <a:off x="4608" y="3036"/>
              <a:ext cx="192" cy="7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" name="Group 66"/>
          <p:cNvGrpSpPr>
            <a:grpSpLocks/>
          </p:cNvGrpSpPr>
          <p:nvPr/>
        </p:nvGrpSpPr>
        <p:grpSpPr bwMode="auto">
          <a:xfrm>
            <a:off x="8314022" y="2189163"/>
            <a:ext cx="2073275" cy="1781175"/>
            <a:chOff x="4214" y="1536"/>
            <a:chExt cx="1306" cy="1122"/>
          </a:xfrm>
        </p:grpSpPr>
        <p:sp>
          <p:nvSpPr>
            <p:cNvPr id="59" name="AutoShape 56"/>
            <p:cNvSpPr>
              <a:spLocks noChangeArrowheads="1"/>
            </p:cNvSpPr>
            <p:nvPr/>
          </p:nvSpPr>
          <p:spPr bwMode="auto">
            <a:xfrm>
              <a:off x="4368" y="1728"/>
              <a:ext cx="1008" cy="768"/>
            </a:xfrm>
            <a:prstGeom prst="triangle">
              <a:avLst>
                <a:gd name="adj" fmla="val 18454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Text Box 57"/>
            <p:cNvSpPr txBox="1">
              <a:spLocks noChangeArrowheads="1"/>
            </p:cNvSpPr>
            <p:nvPr/>
          </p:nvSpPr>
          <p:spPr bwMode="auto">
            <a:xfrm>
              <a:off x="4214" y="2387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600"/>
                <a:t>1</a:t>
              </a:r>
            </a:p>
          </p:txBody>
        </p:sp>
        <p:sp>
          <p:nvSpPr>
            <p:cNvPr id="61" name="Text Box 58"/>
            <p:cNvSpPr txBox="1">
              <a:spLocks noChangeArrowheads="1"/>
            </p:cNvSpPr>
            <p:nvPr/>
          </p:nvSpPr>
          <p:spPr bwMode="auto">
            <a:xfrm>
              <a:off x="5334" y="2400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600"/>
                <a:t>2</a:t>
              </a:r>
            </a:p>
          </p:txBody>
        </p:sp>
        <p:sp>
          <p:nvSpPr>
            <p:cNvPr id="62" name="Text Box 59"/>
            <p:cNvSpPr txBox="1">
              <a:spLocks noChangeArrowheads="1"/>
            </p:cNvSpPr>
            <p:nvPr/>
          </p:nvSpPr>
          <p:spPr bwMode="auto">
            <a:xfrm>
              <a:off x="4464" y="153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600"/>
                <a:t>3</a:t>
              </a:r>
            </a:p>
          </p:txBody>
        </p:sp>
        <p:sp>
          <p:nvSpPr>
            <p:cNvPr id="63" name="Text Box 60"/>
            <p:cNvSpPr txBox="1">
              <a:spLocks noChangeArrowheads="1"/>
            </p:cNvSpPr>
            <p:nvPr/>
          </p:nvSpPr>
          <p:spPr bwMode="auto">
            <a:xfrm>
              <a:off x="4992" y="1968"/>
              <a:ext cx="1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600"/>
                <a:t>I</a:t>
              </a:r>
            </a:p>
          </p:txBody>
        </p:sp>
        <p:sp>
          <p:nvSpPr>
            <p:cNvPr id="64" name="Text Box 61"/>
            <p:cNvSpPr txBox="1">
              <a:spLocks noChangeArrowheads="1"/>
            </p:cNvSpPr>
            <p:nvPr/>
          </p:nvSpPr>
          <p:spPr bwMode="auto">
            <a:xfrm>
              <a:off x="4300" y="1968"/>
              <a:ext cx="2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600"/>
                <a:t>II</a:t>
              </a:r>
            </a:p>
          </p:txBody>
        </p:sp>
        <p:sp>
          <p:nvSpPr>
            <p:cNvPr id="65" name="Text Box 62"/>
            <p:cNvSpPr txBox="1">
              <a:spLocks noChangeArrowheads="1"/>
            </p:cNvSpPr>
            <p:nvPr/>
          </p:nvSpPr>
          <p:spPr bwMode="auto">
            <a:xfrm>
              <a:off x="4780" y="2446"/>
              <a:ext cx="2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600"/>
                <a:t>III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842EDE8-BBFA-46C9-8BC7-EB5E4AA56AB5}" type="slidenum">
              <a:rPr lang="en-US" smtClean="0">
                <a:solidFill>
                  <a:schemeClr val="bg2"/>
                </a:solidFill>
              </a:rPr>
              <a:pPr eaLnBrk="1" hangingPunct="1"/>
              <a:t>28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1280"/>
            <a:ext cx="10172700" cy="479214"/>
          </a:xfrm>
          <a:noFill/>
        </p:spPr>
        <p:txBody>
          <a:bodyPr/>
          <a:lstStyle/>
          <a:p>
            <a:pPr eaLnBrk="1" hangingPunct="1"/>
            <a:r>
              <a:rPr lang="en-US" sz="3200"/>
              <a:t>Shaprio filter</a:t>
            </a:r>
          </a:p>
        </p:txBody>
      </p:sp>
      <p:sp>
        <p:nvSpPr>
          <p:cNvPr id="24583" name="Text Box 53"/>
          <p:cNvSpPr txBox="1">
            <a:spLocks noChangeArrowheads="1"/>
          </p:cNvSpPr>
          <p:nvPr/>
        </p:nvSpPr>
        <p:spPr bwMode="auto">
          <a:xfrm>
            <a:off x="685800" y="1219200"/>
            <a:ext cx="12344400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A simple filter to reduce sub-grid scale (unphysical) oscillations while leaving the physical signals intact (</a:t>
            </a:r>
            <a:r>
              <a:rPr lang="en-US" i="1">
                <a:latin typeface="Symbol" pitchFamily="18" charset="2"/>
              </a:rPr>
              <a:t>a</a:t>
            </a:r>
            <a:r>
              <a:rPr lang="en-US"/>
              <a:t>=0.5 optimal)</a:t>
            </a:r>
          </a:p>
        </p:txBody>
      </p:sp>
      <p:graphicFrame>
        <p:nvGraphicFramePr>
          <p:cNvPr id="24584" name="Object 5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880828"/>
              </p:ext>
            </p:extLst>
          </p:nvPr>
        </p:nvGraphicFramePr>
        <p:xfrm>
          <a:off x="2171700" y="2113281"/>
          <a:ext cx="6172200" cy="770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6" name="Equation" r:id="rId4" imgW="3695700" imgH="647700" progId="Equation.DSMT4">
                  <p:embed/>
                </p:oleObj>
              </mc:Choice>
              <mc:Fallback>
                <p:oleObj name="Equation" r:id="rId4" imgW="3695700" imgH="64770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2113281"/>
                        <a:ext cx="6172200" cy="770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5" name="Group 62"/>
          <p:cNvGrpSpPr>
            <a:grpSpLocks/>
          </p:cNvGrpSpPr>
          <p:nvPr/>
        </p:nvGrpSpPr>
        <p:grpSpPr bwMode="auto">
          <a:xfrm>
            <a:off x="10972800" y="1869442"/>
            <a:ext cx="2171700" cy="1547707"/>
            <a:chOff x="4656" y="3264"/>
            <a:chExt cx="912" cy="914"/>
          </a:xfrm>
        </p:grpSpPr>
        <p:grpSp>
          <p:nvGrpSpPr>
            <p:cNvPr id="24638" name="Group 47"/>
            <p:cNvGrpSpPr>
              <a:grpSpLocks/>
            </p:cNvGrpSpPr>
            <p:nvPr/>
          </p:nvGrpSpPr>
          <p:grpSpPr bwMode="auto">
            <a:xfrm>
              <a:off x="4656" y="3264"/>
              <a:ext cx="912" cy="906"/>
              <a:chOff x="4512" y="3414"/>
              <a:chExt cx="912" cy="906"/>
            </a:xfrm>
          </p:grpSpPr>
          <p:sp>
            <p:nvSpPr>
              <p:cNvPr id="24648" name="AutoShape 35"/>
              <p:cNvSpPr>
                <a:spLocks noChangeArrowheads="1"/>
              </p:cNvSpPr>
              <p:nvPr/>
            </p:nvSpPr>
            <p:spPr bwMode="auto">
              <a:xfrm>
                <a:off x="4560" y="3456"/>
                <a:ext cx="864" cy="864"/>
              </a:xfrm>
              <a:prstGeom prst="diamond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9" name="Line 36"/>
              <p:cNvSpPr>
                <a:spLocks noChangeShapeType="1"/>
              </p:cNvSpPr>
              <p:nvPr/>
            </p:nvSpPr>
            <p:spPr bwMode="auto">
              <a:xfrm>
                <a:off x="4560" y="3888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50" name="Oval 37"/>
              <p:cNvSpPr>
                <a:spLocks noChangeArrowheads="1"/>
              </p:cNvSpPr>
              <p:nvPr/>
            </p:nvSpPr>
            <p:spPr bwMode="auto">
              <a:xfrm>
                <a:off x="4968" y="3864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1" name="Oval 38"/>
              <p:cNvSpPr>
                <a:spLocks noChangeArrowheads="1"/>
              </p:cNvSpPr>
              <p:nvPr/>
            </p:nvSpPr>
            <p:spPr bwMode="auto">
              <a:xfrm>
                <a:off x="4752" y="4080"/>
                <a:ext cx="48" cy="48"/>
              </a:xfrm>
              <a:prstGeom prst="ellipse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2" name="Oval 39"/>
              <p:cNvSpPr>
                <a:spLocks noChangeArrowheads="1"/>
              </p:cNvSpPr>
              <p:nvPr/>
            </p:nvSpPr>
            <p:spPr bwMode="auto">
              <a:xfrm>
                <a:off x="5184" y="4080"/>
                <a:ext cx="48" cy="48"/>
              </a:xfrm>
              <a:prstGeom prst="ellipse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3" name="Oval 40"/>
              <p:cNvSpPr>
                <a:spLocks noChangeArrowheads="1"/>
              </p:cNvSpPr>
              <p:nvPr/>
            </p:nvSpPr>
            <p:spPr bwMode="auto">
              <a:xfrm>
                <a:off x="4752" y="3636"/>
                <a:ext cx="48" cy="48"/>
              </a:xfrm>
              <a:prstGeom prst="ellipse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4" name="Oval 41"/>
              <p:cNvSpPr>
                <a:spLocks noChangeArrowheads="1"/>
              </p:cNvSpPr>
              <p:nvPr/>
            </p:nvSpPr>
            <p:spPr bwMode="auto">
              <a:xfrm>
                <a:off x="5184" y="3636"/>
                <a:ext cx="48" cy="48"/>
              </a:xfrm>
              <a:prstGeom prst="ellipse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5" name="Line 42"/>
              <p:cNvSpPr>
                <a:spLocks noChangeShapeType="1"/>
              </p:cNvSpPr>
              <p:nvPr/>
            </p:nvSpPr>
            <p:spPr bwMode="auto">
              <a:xfrm flipV="1">
                <a:off x="4776" y="3414"/>
                <a:ext cx="9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56" name="Line 43"/>
              <p:cNvSpPr>
                <a:spLocks noChangeShapeType="1"/>
              </p:cNvSpPr>
              <p:nvPr/>
            </p:nvSpPr>
            <p:spPr bwMode="auto">
              <a:xfrm flipV="1">
                <a:off x="5208" y="3504"/>
                <a:ext cx="12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57" name="Line 44"/>
              <p:cNvSpPr>
                <a:spLocks noChangeShapeType="1"/>
              </p:cNvSpPr>
              <p:nvPr/>
            </p:nvSpPr>
            <p:spPr bwMode="auto">
              <a:xfrm flipV="1">
                <a:off x="4992" y="3744"/>
                <a:ext cx="12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58" name="Line 45"/>
              <p:cNvSpPr>
                <a:spLocks noChangeShapeType="1"/>
              </p:cNvSpPr>
              <p:nvPr/>
            </p:nvSpPr>
            <p:spPr bwMode="auto">
              <a:xfrm flipH="1" flipV="1">
                <a:off x="4512" y="4032"/>
                <a:ext cx="264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59" name="Line 46"/>
              <p:cNvSpPr>
                <a:spLocks noChangeShapeType="1"/>
              </p:cNvSpPr>
              <p:nvPr/>
            </p:nvSpPr>
            <p:spPr bwMode="auto">
              <a:xfrm>
                <a:off x="5208" y="4104"/>
                <a:ext cx="24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4639" name="Text Box 48"/>
            <p:cNvSpPr txBox="1">
              <a:spLocks noChangeArrowheads="1"/>
            </p:cNvSpPr>
            <p:nvPr/>
          </p:nvSpPr>
          <p:spPr bwMode="auto">
            <a:xfrm>
              <a:off x="5078" y="3700"/>
              <a:ext cx="131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0</a:t>
              </a:r>
            </a:p>
          </p:txBody>
        </p:sp>
        <p:sp>
          <p:nvSpPr>
            <p:cNvPr id="24640" name="Text Box 49"/>
            <p:cNvSpPr txBox="1">
              <a:spLocks noChangeArrowheads="1"/>
            </p:cNvSpPr>
            <p:nvPr/>
          </p:nvSpPr>
          <p:spPr bwMode="auto">
            <a:xfrm>
              <a:off x="4752" y="3408"/>
              <a:ext cx="131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1</a:t>
              </a:r>
            </a:p>
          </p:txBody>
        </p:sp>
        <p:sp>
          <p:nvSpPr>
            <p:cNvPr id="24641" name="Text Box 50"/>
            <p:cNvSpPr txBox="1">
              <a:spLocks noChangeArrowheads="1"/>
            </p:cNvSpPr>
            <p:nvPr/>
          </p:nvSpPr>
          <p:spPr bwMode="auto">
            <a:xfrm>
              <a:off x="4836" y="3960"/>
              <a:ext cx="131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</a:p>
          </p:txBody>
        </p:sp>
        <p:sp>
          <p:nvSpPr>
            <p:cNvPr id="24642" name="Text Box 51"/>
            <p:cNvSpPr txBox="1">
              <a:spLocks noChangeArrowheads="1"/>
            </p:cNvSpPr>
            <p:nvPr/>
          </p:nvSpPr>
          <p:spPr bwMode="auto">
            <a:xfrm>
              <a:off x="5328" y="3900"/>
              <a:ext cx="131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</a:p>
          </p:txBody>
        </p:sp>
        <p:sp>
          <p:nvSpPr>
            <p:cNvPr id="24643" name="Text Box 52"/>
            <p:cNvSpPr txBox="1">
              <a:spLocks noChangeArrowheads="1"/>
            </p:cNvSpPr>
            <p:nvPr/>
          </p:nvSpPr>
          <p:spPr bwMode="auto">
            <a:xfrm>
              <a:off x="5376" y="3360"/>
              <a:ext cx="131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/>
                <a:t>4</a:t>
              </a:r>
            </a:p>
          </p:txBody>
        </p:sp>
        <p:sp>
          <p:nvSpPr>
            <p:cNvPr id="24644" name="Line 58"/>
            <p:cNvSpPr>
              <a:spLocks noChangeShapeType="1"/>
            </p:cNvSpPr>
            <p:nvPr/>
          </p:nvSpPr>
          <p:spPr bwMode="auto">
            <a:xfrm>
              <a:off x="4914" y="35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4645" name="Line 59"/>
            <p:cNvSpPr>
              <a:spLocks noChangeShapeType="1"/>
            </p:cNvSpPr>
            <p:nvPr/>
          </p:nvSpPr>
          <p:spPr bwMode="auto">
            <a:xfrm>
              <a:off x="5352" y="350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4646" name="Line 60"/>
            <p:cNvSpPr>
              <a:spLocks noChangeShapeType="1"/>
            </p:cNvSpPr>
            <p:nvPr/>
          </p:nvSpPr>
          <p:spPr bwMode="auto">
            <a:xfrm>
              <a:off x="4896" y="393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4647" name="Line 61"/>
            <p:cNvSpPr>
              <a:spLocks noChangeShapeType="1"/>
            </p:cNvSpPr>
            <p:nvPr/>
          </p:nvSpPr>
          <p:spPr bwMode="auto">
            <a:xfrm>
              <a:off x="4914" y="3504"/>
              <a:ext cx="4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4586" name="Text Box 63"/>
          <p:cNvSpPr txBox="1">
            <a:spLocks noChangeArrowheads="1"/>
          </p:cNvSpPr>
          <p:nvPr/>
        </p:nvSpPr>
        <p:spPr bwMode="auto">
          <a:xfrm>
            <a:off x="800100" y="81280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618" name="Text Box 135"/>
          <p:cNvSpPr txBox="1">
            <a:spLocks noChangeArrowheads="1"/>
          </p:cNvSpPr>
          <p:nvPr/>
        </p:nvSpPr>
        <p:spPr bwMode="auto">
          <a:xfrm>
            <a:off x="800100" y="2878667"/>
            <a:ext cx="10287000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No filtering for boundary sides – need b.c. there especially for incoming flow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3640D45-3825-4BBC-8A6A-7B2853828DB5}" type="slidenum">
              <a:rPr lang="en-US" smtClean="0">
                <a:solidFill>
                  <a:schemeClr val="bg2"/>
                </a:solidFill>
              </a:rPr>
              <a:pPr eaLnBrk="1" hangingPunct="1"/>
              <a:t>29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>
          <a:xfrm>
            <a:off x="1600200" y="81280"/>
            <a:ext cx="11689557" cy="487680"/>
          </a:xfrm>
          <a:noFill/>
        </p:spPr>
        <p:txBody>
          <a:bodyPr/>
          <a:lstStyle/>
          <a:p>
            <a:pPr eaLnBrk="1" hangingPunct="1"/>
            <a:r>
              <a:rPr lang="en-US" sz="3200"/>
              <a:t>Horizontal viscosity</a:t>
            </a:r>
            <a:endParaRPr lang="en-US" sz="3200" baseline="-25000"/>
          </a:p>
        </p:txBody>
      </p:sp>
      <p:sp>
        <p:nvSpPr>
          <p:cNvPr id="21510" name="Text Box 54"/>
          <p:cNvSpPr txBox="1">
            <a:spLocks noChangeArrowheads="1"/>
          </p:cNvSpPr>
          <p:nvPr/>
        </p:nvSpPr>
        <p:spPr bwMode="auto">
          <a:xfrm>
            <a:off x="381000" y="1431159"/>
            <a:ext cx="2316588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 smtClean="0"/>
              <a:t>Assuming uniformity</a:t>
            </a:r>
            <a:endParaRPr lang="en-US" dirty="0"/>
          </a:p>
        </p:txBody>
      </p:sp>
      <p:sp>
        <p:nvSpPr>
          <p:cNvPr id="3" name="Rectangle 685"/>
          <p:cNvSpPr>
            <a:spLocks noChangeArrowheads="1"/>
          </p:cNvSpPr>
          <p:nvPr/>
        </p:nvSpPr>
        <p:spPr bwMode="auto">
          <a:xfrm>
            <a:off x="0" y="0"/>
            <a:ext cx="1371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470038"/>
              </p:ext>
            </p:extLst>
          </p:nvPr>
        </p:nvGraphicFramePr>
        <p:xfrm>
          <a:off x="3429000" y="852746"/>
          <a:ext cx="3696522" cy="899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8" name="Equation" r:id="rId4" imgW="1815312" imgH="444307" progId="Equation.3">
                  <p:embed/>
                </p:oleObj>
              </mc:Choice>
              <mc:Fallback>
                <p:oleObj name="Equation" r:id="rId4" imgW="1815312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852746"/>
                        <a:ext cx="3696522" cy="8998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610600" y="782843"/>
            <a:ext cx="4876800" cy="1868448"/>
            <a:chOff x="0" y="1941552"/>
            <a:chExt cx="4876800" cy="1868448"/>
          </a:xfrm>
        </p:grpSpPr>
        <p:sp>
          <p:nvSpPr>
            <p:cNvPr id="18" name="Freeform 17"/>
            <p:cNvSpPr/>
            <p:nvPr/>
          </p:nvSpPr>
          <p:spPr>
            <a:xfrm>
              <a:off x="299658" y="2209800"/>
              <a:ext cx="1580972" cy="1290415"/>
            </a:xfrm>
            <a:custGeom>
              <a:avLst/>
              <a:gdLst>
                <a:gd name="connsiteX0" fmla="*/ 760575 w 1580972"/>
                <a:gd name="connsiteY0" fmla="*/ 0 h 1290415"/>
                <a:gd name="connsiteX1" fmla="*/ 0 w 1580972"/>
                <a:gd name="connsiteY1" fmla="*/ 623843 h 1290415"/>
                <a:gd name="connsiteX2" fmla="*/ 777667 w 1580972"/>
                <a:gd name="connsiteY2" fmla="*/ 1290415 h 1290415"/>
                <a:gd name="connsiteX3" fmla="*/ 1580972 w 1580972"/>
                <a:gd name="connsiteY3" fmla="*/ 623843 h 1290415"/>
                <a:gd name="connsiteX4" fmla="*/ 760575 w 1580972"/>
                <a:gd name="connsiteY4" fmla="*/ 0 h 1290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0972" h="1290415">
                  <a:moveTo>
                    <a:pt x="760575" y="0"/>
                  </a:moveTo>
                  <a:lnTo>
                    <a:pt x="0" y="623843"/>
                  </a:lnTo>
                  <a:lnTo>
                    <a:pt x="777667" y="1290415"/>
                  </a:lnTo>
                  <a:lnTo>
                    <a:pt x="1580972" y="623843"/>
                  </a:lnTo>
                  <a:lnTo>
                    <a:pt x="760575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18" idx="0"/>
              <a:endCxn id="18" idx="2"/>
            </p:cNvCxnSpPr>
            <p:nvPr/>
          </p:nvCxnSpPr>
          <p:spPr>
            <a:xfrm>
              <a:off x="1060233" y="2209800"/>
              <a:ext cx="17092" cy="12904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utoShape 59"/>
            <p:cNvSpPr>
              <a:spLocks noChangeAspect="1" noChangeArrowheads="1"/>
            </p:cNvSpPr>
            <p:nvPr/>
          </p:nvSpPr>
          <p:spPr bwMode="auto">
            <a:xfrm>
              <a:off x="635244" y="2482215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59"/>
            <p:cNvSpPr>
              <a:spLocks noChangeAspect="1" noChangeArrowheads="1"/>
            </p:cNvSpPr>
            <p:nvPr/>
          </p:nvSpPr>
          <p:spPr bwMode="auto">
            <a:xfrm>
              <a:off x="677136" y="3139440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59"/>
            <p:cNvSpPr>
              <a:spLocks noChangeAspect="1" noChangeArrowheads="1"/>
            </p:cNvSpPr>
            <p:nvPr/>
          </p:nvSpPr>
          <p:spPr bwMode="auto">
            <a:xfrm>
              <a:off x="1463919" y="3114675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59"/>
            <p:cNvSpPr>
              <a:spLocks noChangeAspect="1" noChangeArrowheads="1"/>
            </p:cNvSpPr>
            <p:nvPr/>
          </p:nvSpPr>
          <p:spPr bwMode="auto">
            <a:xfrm>
              <a:off x="1458186" y="2505075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29068" y="266081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72386" y="26574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1861" y="2209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6392" y="31146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58186" y="2209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4</a:t>
              </a:r>
              <a:endParaRPr lang="en-US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79177" y="303967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3</a:t>
              </a:r>
              <a:endParaRPr lang="en-US" b="1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362200" y="2438399"/>
              <a:ext cx="2209800" cy="10456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/>
          </p:nvCxnSpPr>
          <p:spPr>
            <a:xfrm>
              <a:off x="3467100" y="2438399"/>
              <a:ext cx="0" cy="10456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AutoShape 59"/>
            <p:cNvSpPr>
              <a:spLocks noChangeAspect="1" noChangeArrowheads="1"/>
            </p:cNvSpPr>
            <p:nvPr/>
          </p:nvSpPr>
          <p:spPr bwMode="auto">
            <a:xfrm>
              <a:off x="4015758" y="3444240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24225" y="275486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34" name="AutoShape 59"/>
            <p:cNvSpPr>
              <a:spLocks noChangeAspect="1" noChangeArrowheads="1"/>
            </p:cNvSpPr>
            <p:nvPr/>
          </p:nvSpPr>
          <p:spPr bwMode="auto">
            <a:xfrm>
              <a:off x="4015758" y="2428875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59"/>
            <p:cNvSpPr>
              <a:spLocks noChangeAspect="1" noChangeArrowheads="1"/>
            </p:cNvSpPr>
            <p:nvPr/>
          </p:nvSpPr>
          <p:spPr bwMode="auto">
            <a:xfrm>
              <a:off x="4539633" y="2933700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59"/>
            <p:cNvSpPr>
              <a:spLocks noChangeAspect="1" noChangeArrowheads="1"/>
            </p:cNvSpPr>
            <p:nvPr/>
          </p:nvSpPr>
          <p:spPr bwMode="auto">
            <a:xfrm>
              <a:off x="2905125" y="3448050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59"/>
            <p:cNvSpPr>
              <a:spLocks noChangeAspect="1" noChangeArrowheads="1"/>
            </p:cNvSpPr>
            <p:nvPr/>
          </p:nvSpPr>
          <p:spPr bwMode="auto">
            <a:xfrm>
              <a:off x="2910858" y="2419350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59"/>
            <p:cNvSpPr>
              <a:spLocks noChangeAspect="1" noChangeArrowheads="1"/>
            </p:cNvSpPr>
            <p:nvPr/>
          </p:nvSpPr>
          <p:spPr bwMode="auto">
            <a:xfrm>
              <a:off x="2329833" y="2933700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89264" y="276928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800350" y="21336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57400" y="2667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743200" y="3440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719029" y="2533650"/>
              <a:ext cx="769628" cy="62401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665716" y="2543177"/>
              <a:ext cx="813461" cy="57149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65716" y="2543176"/>
              <a:ext cx="30470" cy="62674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54" idx="0"/>
            </p:cNvCxnSpPr>
            <p:nvPr/>
          </p:nvCxnSpPr>
          <p:spPr>
            <a:xfrm>
              <a:off x="2952750" y="2447925"/>
              <a:ext cx="1096932" cy="9906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381250" y="2961077"/>
              <a:ext cx="560079" cy="53913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0" idx="1"/>
            </p:cNvCxnSpPr>
            <p:nvPr/>
          </p:nvCxnSpPr>
          <p:spPr>
            <a:xfrm flipV="1">
              <a:off x="2362200" y="2436257"/>
              <a:ext cx="588993" cy="52494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2943225" y="2476500"/>
              <a:ext cx="1087407" cy="95821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2966067" y="2604016"/>
              <a:ext cx="393899" cy="36898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 flipV="1">
              <a:off x="2514600" y="2533650"/>
              <a:ext cx="458757" cy="4466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 rot="19027701">
              <a:off x="3031026" y="2253427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b="1" i="1" dirty="0" err="1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h</a:t>
              </a:r>
              <a:endParaRPr lang="en-US" b="1" i="1" dirty="0"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9210087">
              <a:off x="2275848" y="2272542"/>
              <a:ext cx="450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b="1" i="1" dirty="0" err="1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x</a:t>
              </a:r>
              <a:endParaRPr lang="en-US" b="1" i="1" dirty="0"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898839" y="34385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4</a:t>
              </a:r>
              <a:endParaRPr lang="en-US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575114" y="27717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5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889314" y="212621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6</a:t>
              </a:r>
              <a:endParaRPr lang="en-US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60810" y="2651291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459456" y="2657475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192666" y="3135868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598198" y="314539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16244" y="194155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P</a:t>
              </a:r>
              <a:endParaRPr lang="en-US" b="1" i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0" y="2657475"/>
              <a:ext cx="341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Q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60234" y="3426507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R</a:t>
              </a:r>
              <a:endParaRPr lang="en-US" b="1" i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832435" y="268188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S</a:t>
              </a:r>
              <a:endParaRPr lang="en-US" b="1" i="1" dirty="0"/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479132" y="2543175"/>
              <a:ext cx="14987" cy="60305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037043" y="2446258"/>
              <a:ext cx="560079" cy="53913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endCxn id="35" idx="2"/>
            </p:cNvCxnSpPr>
            <p:nvPr/>
          </p:nvCxnSpPr>
          <p:spPr>
            <a:xfrm flipV="1">
              <a:off x="4053858" y="2994660"/>
              <a:ext cx="516246" cy="46112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687"/>
          <p:cNvSpPr>
            <a:spLocks noChangeArrowheads="1"/>
          </p:cNvSpPr>
          <p:nvPr/>
        </p:nvSpPr>
        <p:spPr bwMode="auto">
          <a:xfrm>
            <a:off x="0" y="0"/>
            <a:ext cx="1371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421794"/>
              </p:ext>
            </p:extLst>
          </p:nvPr>
        </p:nvGraphicFramePr>
        <p:xfrm>
          <a:off x="2997539" y="2223864"/>
          <a:ext cx="4938800" cy="8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9" name="Equation" r:id="rId6" imgW="2628900" imgH="431800" progId="Equation.3">
                  <p:embed/>
                </p:oleObj>
              </mc:Choice>
              <mc:Fallback>
                <p:oleObj name="Equation" r:id="rId6" imgW="2628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539" y="2223864"/>
                        <a:ext cx="4938800" cy="82413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 bwMode="auto">
          <a:xfrm>
            <a:off x="5331797" y="1819275"/>
            <a:ext cx="220198" cy="386834"/>
          </a:xfrm>
          <a:prstGeom prst="down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3874" y="2301373"/>
            <a:ext cx="2075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(like Shapiro filter)</a:t>
            </a:r>
            <a:endParaRPr lang="en-US" dirty="0"/>
          </a:p>
        </p:txBody>
      </p:sp>
      <p:sp>
        <p:nvSpPr>
          <p:cNvPr id="10" name="Rectangle 689"/>
          <p:cNvSpPr>
            <a:spLocks noChangeArrowheads="1"/>
          </p:cNvSpPr>
          <p:nvPr/>
        </p:nvSpPr>
        <p:spPr bwMode="auto">
          <a:xfrm>
            <a:off x="0" y="0"/>
            <a:ext cx="1371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284558"/>
              </p:ext>
            </p:extLst>
          </p:nvPr>
        </p:nvGraphicFramePr>
        <p:xfrm>
          <a:off x="1150815" y="4572000"/>
          <a:ext cx="863224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0" name="Equation" r:id="rId8" imgW="4902200" imgH="711200" progId="Equation.3">
                  <p:embed/>
                </p:oleObj>
              </mc:Choice>
              <mc:Fallback>
                <p:oleObj name="Equation" r:id="rId8" imgW="49022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815" y="4572000"/>
                        <a:ext cx="8632247" cy="1295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1000" y="3657600"/>
            <a:ext cx="494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Bi-harmonic viscosity (ideal in eddying regime)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443035" y="4022954"/>
            <a:ext cx="2579996" cy="2186702"/>
            <a:chOff x="4953000" y="1699498"/>
            <a:chExt cx="2579996" cy="2186702"/>
          </a:xfrm>
        </p:grpSpPr>
        <p:sp>
          <p:nvSpPr>
            <p:cNvPr id="76" name="Freeform 75"/>
            <p:cNvSpPr/>
            <p:nvPr/>
          </p:nvSpPr>
          <p:spPr>
            <a:xfrm>
              <a:off x="5392776" y="2188964"/>
              <a:ext cx="1580972" cy="1290415"/>
            </a:xfrm>
            <a:custGeom>
              <a:avLst/>
              <a:gdLst>
                <a:gd name="connsiteX0" fmla="*/ 760575 w 1580972"/>
                <a:gd name="connsiteY0" fmla="*/ 0 h 1290415"/>
                <a:gd name="connsiteX1" fmla="*/ 0 w 1580972"/>
                <a:gd name="connsiteY1" fmla="*/ 623843 h 1290415"/>
                <a:gd name="connsiteX2" fmla="*/ 777667 w 1580972"/>
                <a:gd name="connsiteY2" fmla="*/ 1290415 h 1290415"/>
                <a:gd name="connsiteX3" fmla="*/ 1580972 w 1580972"/>
                <a:gd name="connsiteY3" fmla="*/ 623843 h 1290415"/>
                <a:gd name="connsiteX4" fmla="*/ 760575 w 1580972"/>
                <a:gd name="connsiteY4" fmla="*/ 0 h 1290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0972" h="1290415">
                  <a:moveTo>
                    <a:pt x="760575" y="0"/>
                  </a:moveTo>
                  <a:lnTo>
                    <a:pt x="0" y="623843"/>
                  </a:lnTo>
                  <a:lnTo>
                    <a:pt x="777667" y="1290415"/>
                  </a:lnTo>
                  <a:lnTo>
                    <a:pt x="1580972" y="623843"/>
                  </a:lnTo>
                  <a:lnTo>
                    <a:pt x="760575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>
              <a:stCxn id="76" idx="0"/>
              <a:endCxn id="76" idx="2"/>
            </p:cNvCxnSpPr>
            <p:nvPr/>
          </p:nvCxnSpPr>
          <p:spPr>
            <a:xfrm>
              <a:off x="6153351" y="2188964"/>
              <a:ext cx="17092" cy="12904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AutoShape 59"/>
            <p:cNvSpPr>
              <a:spLocks noChangeAspect="1" noChangeArrowheads="1"/>
            </p:cNvSpPr>
            <p:nvPr/>
          </p:nvSpPr>
          <p:spPr bwMode="auto">
            <a:xfrm>
              <a:off x="5728362" y="2461379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AutoShape 59"/>
            <p:cNvSpPr>
              <a:spLocks noChangeAspect="1" noChangeArrowheads="1"/>
            </p:cNvSpPr>
            <p:nvPr/>
          </p:nvSpPr>
          <p:spPr bwMode="auto">
            <a:xfrm>
              <a:off x="5770254" y="3118604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AutoShape 59"/>
            <p:cNvSpPr>
              <a:spLocks noChangeAspect="1" noChangeArrowheads="1"/>
            </p:cNvSpPr>
            <p:nvPr/>
          </p:nvSpPr>
          <p:spPr bwMode="auto">
            <a:xfrm>
              <a:off x="6557037" y="3093839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AutoShape 59"/>
            <p:cNvSpPr>
              <a:spLocks noChangeAspect="1" noChangeArrowheads="1"/>
            </p:cNvSpPr>
            <p:nvPr/>
          </p:nvSpPr>
          <p:spPr bwMode="auto">
            <a:xfrm>
              <a:off x="6551304" y="2484239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022186" y="263998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865504" y="263663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474979" y="21889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529510" y="309383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551304" y="21889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4</a:t>
              </a:r>
              <a:endParaRPr lang="en-US" b="1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572295" y="30188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3</a:t>
              </a:r>
              <a:endParaRPr lang="en-US" b="1" dirty="0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5395256" y="1975723"/>
              <a:ext cx="1657350" cy="1676400"/>
            </a:xfrm>
            <a:custGeom>
              <a:avLst/>
              <a:gdLst>
                <a:gd name="connsiteX0" fmla="*/ 0 w 1657350"/>
                <a:gd name="connsiteY0" fmla="*/ 828675 h 1676400"/>
                <a:gd name="connsiteX1" fmla="*/ 47625 w 1657350"/>
                <a:gd name="connsiteY1" fmla="*/ 0 h 1676400"/>
                <a:gd name="connsiteX2" fmla="*/ 742950 w 1657350"/>
                <a:gd name="connsiteY2" fmla="*/ 219075 h 1676400"/>
                <a:gd name="connsiteX3" fmla="*/ 1657350 w 1657350"/>
                <a:gd name="connsiteY3" fmla="*/ 57150 h 1676400"/>
                <a:gd name="connsiteX4" fmla="*/ 1495425 w 1657350"/>
                <a:gd name="connsiteY4" fmla="*/ 1676400 h 1676400"/>
                <a:gd name="connsiteX5" fmla="*/ 838200 w 1657350"/>
                <a:gd name="connsiteY5" fmla="*/ 1504950 h 1676400"/>
                <a:gd name="connsiteX6" fmla="*/ 9525 w 1657350"/>
                <a:gd name="connsiteY6" fmla="*/ 1476375 h 1676400"/>
                <a:gd name="connsiteX7" fmla="*/ 0 w 1657350"/>
                <a:gd name="connsiteY7" fmla="*/ 828675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7350" h="1676400">
                  <a:moveTo>
                    <a:pt x="0" y="828675"/>
                  </a:moveTo>
                  <a:lnTo>
                    <a:pt x="47625" y="0"/>
                  </a:lnTo>
                  <a:lnTo>
                    <a:pt x="742950" y="219075"/>
                  </a:lnTo>
                  <a:lnTo>
                    <a:pt x="1657350" y="57150"/>
                  </a:lnTo>
                  <a:lnTo>
                    <a:pt x="1495425" y="1676400"/>
                  </a:lnTo>
                  <a:lnTo>
                    <a:pt x="838200" y="1504950"/>
                  </a:lnTo>
                  <a:lnTo>
                    <a:pt x="9525" y="1476375"/>
                  </a:lnTo>
                  <a:lnTo>
                    <a:pt x="0" y="828675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AutoShape 59"/>
            <p:cNvSpPr>
              <a:spLocks noChangeAspect="1" noChangeArrowheads="1"/>
            </p:cNvSpPr>
            <p:nvPr/>
          </p:nvSpPr>
          <p:spPr bwMode="auto">
            <a:xfrm>
              <a:off x="5776256" y="3467338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AutoShape 59"/>
            <p:cNvSpPr>
              <a:spLocks noChangeAspect="1" noChangeArrowheads="1"/>
            </p:cNvSpPr>
            <p:nvPr/>
          </p:nvSpPr>
          <p:spPr bwMode="auto">
            <a:xfrm>
              <a:off x="6538256" y="3543538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AutoShape 59"/>
            <p:cNvSpPr>
              <a:spLocks noChangeAspect="1" noChangeArrowheads="1"/>
            </p:cNvSpPr>
            <p:nvPr/>
          </p:nvSpPr>
          <p:spPr bwMode="auto">
            <a:xfrm>
              <a:off x="5385731" y="3137773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AutoShape 59"/>
            <p:cNvSpPr>
              <a:spLocks noChangeAspect="1" noChangeArrowheads="1"/>
            </p:cNvSpPr>
            <p:nvPr/>
          </p:nvSpPr>
          <p:spPr bwMode="auto">
            <a:xfrm>
              <a:off x="5395256" y="2385298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AutoShape 59"/>
            <p:cNvSpPr>
              <a:spLocks noChangeAspect="1" noChangeArrowheads="1"/>
            </p:cNvSpPr>
            <p:nvPr/>
          </p:nvSpPr>
          <p:spPr bwMode="auto">
            <a:xfrm>
              <a:off x="5776256" y="2070973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AutoShape 59"/>
            <p:cNvSpPr>
              <a:spLocks noChangeAspect="1" noChangeArrowheads="1"/>
            </p:cNvSpPr>
            <p:nvPr/>
          </p:nvSpPr>
          <p:spPr bwMode="auto">
            <a:xfrm>
              <a:off x="6915464" y="3242429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AutoShape 59"/>
            <p:cNvSpPr>
              <a:spLocks noChangeAspect="1" noChangeArrowheads="1"/>
            </p:cNvSpPr>
            <p:nvPr/>
          </p:nvSpPr>
          <p:spPr bwMode="auto">
            <a:xfrm>
              <a:off x="6610664" y="2090023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AutoShape 59"/>
            <p:cNvSpPr>
              <a:spLocks noChangeAspect="1" noChangeArrowheads="1"/>
            </p:cNvSpPr>
            <p:nvPr/>
          </p:nvSpPr>
          <p:spPr bwMode="auto">
            <a:xfrm>
              <a:off x="6995456" y="2404348"/>
              <a:ext cx="60942" cy="6096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627379" y="169949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1a</a:t>
              </a:r>
              <a:endParaRPr lang="en-US" b="1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992996" y="2183252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1b</a:t>
              </a:r>
              <a:endParaRPr lang="en-US" b="1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953000" y="298537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529510" y="3493889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</a:t>
              </a:r>
              <a:r>
                <a:rPr lang="en-US" b="1" dirty="0"/>
                <a:t>b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409440" y="351686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</a:t>
              </a:r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900131" y="3039673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3b</a:t>
              </a:r>
              <a:endParaRPr lang="en-US" b="1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117498" y="220063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</a:t>
              </a:r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330507" y="1699498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4b</a:t>
              </a:r>
              <a:endParaRPr lang="en-US" b="1" dirty="0"/>
            </a:p>
          </p:txBody>
        </p:sp>
      </p:grpSp>
      <p:sp>
        <p:nvSpPr>
          <p:cNvPr id="105" name="Text Box 54"/>
          <p:cNvSpPr txBox="1">
            <a:spLocks noChangeArrowheads="1"/>
          </p:cNvSpPr>
          <p:nvPr/>
        </p:nvSpPr>
        <p:spPr bwMode="auto">
          <a:xfrm>
            <a:off x="399288" y="552396"/>
            <a:ext cx="626042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 smtClean="0"/>
              <a:t>Important for </a:t>
            </a:r>
            <a:r>
              <a:rPr lang="en-US" i="1" dirty="0" smtClean="0"/>
              <a:t>eddying regime </a:t>
            </a:r>
            <a:r>
              <a:rPr lang="en-US" dirty="0" smtClean="0"/>
              <a:t>for adding proper dissipation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849389" y="6781800"/>
            <a:ext cx="2164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(Zhang et al. 2016)</a:t>
            </a:r>
          </a:p>
        </p:txBody>
      </p:sp>
    </p:spTree>
    <p:extLst>
      <p:ext uri="{BB962C8B-B14F-4D97-AF65-F5344CB8AC3E}">
        <p14:creationId xmlns:p14="http://schemas.microsoft.com/office/powerpoint/2010/main" val="941217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2F8FA5B-4F3F-4CCF-A0C9-B31491498B68}" type="slidenum">
              <a:rPr lang="en-US" smtClean="0">
                <a:solidFill>
                  <a:schemeClr val="bg2"/>
                </a:solidFill>
              </a:rPr>
              <a:pPr eaLnBrk="1" hangingPunct="1"/>
              <a:t>3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828801" y="1315721"/>
            <a:ext cx="930824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Symbol" pitchFamily="18" charset="2"/>
              </a:rPr>
              <a:t>s</a:t>
            </a:r>
            <a:r>
              <a:rPr lang="en-US"/>
              <a:t> zone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62560"/>
            <a:ext cx="10172700" cy="562187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Vertical grid: </a:t>
            </a:r>
            <a:r>
              <a:rPr lang="en-US" i="1" dirty="0" smtClean="0"/>
              <a:t>SZ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257300" y="4973321"/>
            <a:ext cx="370927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1</a:t>
            </a:r>
          </a:p>
        </p:txBody>
      </p:sp>
      <p:sp>
        <p:nvSpPr>
          <p:cNvPr id="8198" name="Freeform 5"/>
          <p:cNvSpPr>
            <a:spLocks/>
          </p:cNvSpPr>
          <p:nvPr/>
        </p:nvSpPr>
        <p:spPr bwMode="auto">
          <a:xfrm>
            <a:off x="1943100" y="2599267"/>
            <a:ext cx="8343900" cy="2167467"/>
          </a:xfrm>
          <a:custGeom>
            <a:avLst/>
            <a:gdLst>
              <a:gd name="T0" fmla="*/ 0 w 3504"/>
              <a:gd name="T1" fmla="*/ 127000 h 1280"/>
              <a:gd name="T2" fmla="*/ 1371600 w 3504"/>
              <a:gd name="T3" fmla="*/ 203200 h 1280"/>
              <a:gd name="T4" fmla="*/ 3124200 w 3504"/>
              <a:gd name="T5" fmla="*/ 1346200 h 1280"/>
              <a:gd name="T6" fmla="*/ 5562600 w 3504"/>
              <a:gd name="T7" fmla="*/ 2032000 h 1280"/>
              <a:gd name="T8" fmla="*/ 0 60000 65536"/>
              <a:gd name="T9" fmla="*/ 0 60000 65536"/>
              <a:gd name="T10" fmla="*/ 0 60000 65536"/>
              <a:gd name="T11" fmla="*/ 0 60000 65536"/>
              <a:gd name="T12" fmla="*/ 0 w 3504"/>
              <a:gd name="T13" fmla="*/ 0 h 1280"/>
              <a:gd name="T14" fmla="*/ 3504 w 3504"/>
              <a:gd name="T15" fmla="*/ 1280 h 12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04" h="1280">
                <a:moveTo>
                  <a:pt x="0" y="80"/>
                </a:moveTo>
                <a:cubicBezTo>
                  <a:pt x="268" y="40"/>
                  <a:pt x="536" y="0"/>
                  <a:pt x="864" y="128"/>
                </a:cubicBezTo>
                <a:cubicBezTo>
                  <a:pt x="1192" y="256"/>
                  <a:pt x="1528" y="656"/>
                  <a:pt x="1968" y="848"/>
                </a:cubicBezTo>
                <a:cubicBezTo>
                  <a:pt x="2408" y="1040"/>
                  <a:pt x="2956" y="1160"/>
                  <a:pt x="3504" y="128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199" name="Line 6"/>
          <p:cNvSpPr>
            <a:spLocks noChangeShapeType="1"/>
          </p:cNvSpPr>
          <p:nvPr/>
        </p:nvSpPr>
        <p:spPr bwMode="auto">
          <a:xfrm>
            <a:off x="1943100" y="1759374"/>
            <a:ext cx="834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1943100" y="1921934"/>
            <a:ext cx="834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>
            <a:off x="5600700" y="3547534"/>
            <a:ext cx="4686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 flipH="1">
            <a:off x="1828800" y="3547534"/>
            <a:ext cx="3771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3" name="Line 10"/>
          <p:cNvSpPr>
            <a:spLocks noChangeShapeType="1"/>
          </p:cNvSpPr>
          <p:nvPr/>
        </p:nvSpPr>
        <p:spPr bwMode="auto">
          <a:xfrm>
            <a:off x="9944100" y="273473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4" name="Line 11"/>
          <p:cNvSpPr>
            <a:spLocks noChangeShapeType="1"/>
          </p:cNvSpPr>
          <p:nvPr/>
        </p:nvSpPr>
        <p:spPr bwMode="auto">
          <a:xfrm flipV="1">
            <a:off x="9944100" y="1759374"/>
            <a:ext cx="0" cy="487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5" name="Text Box 12"/>
          <p:cNvSpPr txBox="1">
            <a:spLocks noChangeArrowheads="1"/>
          </p:cNvSpPr>
          <p:nvPr/>
        </p:nvSpPr>
        <p:spPr bwMode="auto">
          <a:xfrm>
            <a:off x="9691688" y="2286000"/>
            <a:ext cx="447871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h</a:t>
            </a:r>
            <a:r>
              <a:rPr lang="en-US" i="1" baseline="-25000">
                <a:latin typeface="Arial" charset="0"/>
              </a:rPr>
              <a:t>s</a:t>
            </a:r>
          </a:p>
        </p:txBody>
      </p:sp>
      <p:sp>
        <p:nvSpPr>
          <p:cNvPr id="8206" name="Line 13"/>
          <p:cNvSpPr>
            <a:spLocks noChangeShapeType="1"/>
          </p:cNvSpPr>
          <p:nvPr/>
        </p:nvSpPr>
        <p:spPr bwMode="auto">
          <a:xfrm>
            <a:off x="6286500" y="3872654"/>
            <a:ext cx="400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7" name="Line 14"/>
          <p:cNvSpPr>
            <a:spLocks noChangeShapeType="1"/>
          </p:cNvSpPr>
          <p:nvPr/>
        </p:nvSpPr>
        <p:spPr bwMode="auto">
          <a:xfrm>
            <a:off x="7400925" y="4197774"/>
            <a:ext cx="285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8" name="Line 15"/>
          <p:cNvSpPr>
            <a:spLocks noChangeShapeType="1"/>
          </p:cNvSpPr>
          <p:nvPr/>
        </p:nvSpPr>
        <p:spPr bwMode="auto">
          <a:xfrm>
            <a:off x="8801100" y="4522894"/>
            <a:ext cx="148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09" name="Freeform 16"/>
          <p:cNvSpPr>
            <a:spLocks/>
          </p:cNvSpPr>
          <p:nvPr/>
        </p:nvSpPr>
        <p:spPr bwMode="auto">
          <a:xfrm>
            <a:off x="1943100" y="2287694"/>
            <a:ext cx="8343900" cy="1016000"/>
          </a:xfrm>
          <a:custGeom>
            <a:avLst/>
            <a:gdLst>
              <a:gd name="T0" fmla="*/ 0 w 3504"/>
              <a:gd name="T1" fmla="*/ 114300 h 600"/>
              <a:gd name="T2" fmla="*/ 1295400 w 3504"/>
              <a:gd name="T3" fmla="*/ 114300 h 600"/>
              <a:gd name="T4" fmla="*/ 2514600 w 3504"/>
              <a:gd name="T5" fmla="*/ 800100 h 600"/>
              <a:gd name="T6" fmla="*/ 5562600 w 3504"/>
              <a:gd name="T7" fmla="*/ 952500 h 600"/>
              <a:gd name="T8" fmla="*/ 0 60000 65536"/>
              <a:gd name="T9" fmla="*/ 0 60000 65536"/>
              <a:gd name="T10" fmla="*/ 0 60000 65536"/>
              <a:gd name="T11" fmla="*/ 0 60000 65536"/>
              <a:gd name="T12" fmla="*/ 0 w 3504"/>
              <a:gd name="T13" fmla="*/ 0 h 600"/>
              <a:gd name="T14" fmla="*/ 3504 w 3504"/>
              <a:gd name="T15" fmla="*/ 600 h 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04" h="600">
                <a:moveTo>
                  <a:pt x="0" y="72"/>
                </a:moveTo>
                <a:cubicBezTo>
                  <a:pt x="276" y="36"/>
                  <a:pt x="552" y="0"/>
                  <a:pt x="816" y="72"/>
                </a:cubicBezTo>
                <a:cubicBezTo>
                  <a:pt x="1080" y="144"/>
                  <a:pt x="1136" y="416"/>
                  <a:pt x="1584" y="504"/>
                </a:cubicBezTo>
                <a:cubicBezTo>
                  <a:pt x="2032" y="592"/>
                  <a:pt x="2768" y="596"/>
                  <a:pt x="3504" y="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10" name="Freeform 17"/>
          <p:cNvSpPr>
            <a:spLocks/>
          </p:cNvSpPr>
          <p:nvPr/>
        </p:nvSpPr>
        <p:spPr bwMode="auto">
          <a:xfrm>
            <a:off x="1943100" y="2084494"/>
            <a:ext cx="8343900" cy="110066"/>
          </a:xfrm>
          <a:custGeom>
            <a:avLst/>
            <a:gdLst>
              <a:gd name="T0" fmla="*/ 0 w 3504"/>
              <a:gd name="T1" fmla="*/ 14741 h 336"/>
              <a:gd name="T2" fmla="*/ 1676400 w 3504"/>
              <a:gd name="T3" fmla="*/ 14741 h 336"/>
              <a:gd name="T4" fmla="*/ 5562600 w 3504"/>
              <a:gd name="T5" fmla="*/ 103187 h 336"/>
              <a:gd name="T6" fmla="*/ 0 60000 65536"/>
              <a:gd name="T7" fmla="*/ 0 60000 65536"/>
              <a:gd name="T8" fmla="*/ 0 60000 65536"/>
              <a:gd name="T9" fmla="*/ 0 w 3504"/>
              <a:gd name="T10" fmla="*/ 0 h 336"/>
              <a:gd name="T11" fmla="*/ 3504 w 350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4" h="336">
                <a:moveTo>
                  <a:pt x="0" y="48"/>
                </a:moveTo>
                <a:cubicBezTo>
                  <a:pt x="236" y="24"/>
                  <a:pt x="472" y="0"/>
                  <a:pt x="1056" y="48"/>
                </a:cubicBezTo>
                <a:cubicBezTo>
                  <a:pt x="1640" y="96"/>
                  <a:pt x="2572" y="216"/>
                  <a:pt x="3504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11" name="Line 18"/>
          <p:cNvSpPr>
            <a:spLocks noChangeShapeType="1"/>
          </p:cNvSpPr>
          <p:nvPr/>
        </p:nvSpPr>
        <p:spPr bwMode="auto">
          <a:xfrm flipH="1">
            <a:off x="1828800" y="3872654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12" name="Line 19"/>
          <p:cNvSpPr>
            <a:spLocks noChangeShapeType="1"/>
          </p:cNvSpPr>
          <p:nvPr/>
        </p:nvSpPr>
        <p:spPr bwMode="auto">
          <a:xfrm flipH="1">
            <a:off x="1828800" y="4197774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13" name="Line 20"/>
          <p:cNvSpPr>
            <a:spLocks noChangeShapeType="1"/>
          </p:cNvSpPr>
          <p:nvPr/>
        </p:nvSpPr>
        <p:spPr bwMode="auto">
          <a:xfrm flipH="1">
            <a:off x="1828800" y="4522894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14" name="Line 21"/>
          <p:cNvSpPr>
            <a:spLocks noChangeShapeType="1"/>
          </p:cNvSpPr>
          <p:nvPr/>
        </p:nvSpPr>
        <p:spPr bwMode="auto">
          <a:xfrm flipH="1">
            <a:off x="1828800" y="5091854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15" name="Text Box 22"/>
          <p:cNvSpPr txBox="1">
            <a:spLocks noChangeArrowheads="1"/>
          </p:cNvSpPr>
          <p:nvPr/>
        </p:nvSpPr>
        <p:spPr bwMode="auto">
          <a:xfrm>
            <a:off x="1257300" y="4360334"/>
            <a:ext cx="370927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2</a:t>
            </a:r>
          </a:p>
        </p:txBody>
      </p:sp>
      <p:sp>
        <p:nvSpPr>
          <p:cNvPr id="8216" name="Text Box 23"/>
          <p:cNvSpPr txBox="1">
            <a:spLocks noChangeArrowheads="1"/>
          </p:cNvSpPr>
          <p:nvPr/>
        </p:nvSpPr>
        <p:spPr bwMode="auto">
          <a:xfrm>
            <a:off x="1371600" y="1515534"/>
            <a:ext cx="486344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N</a:t>
            </a:r>
            <a:r>
              <a:rPr lang="en-US" i="1" baseline="-25000">
                <a:latin typeface="Arial" charset="0"/>
              </a:rPr>
              <a:t>z</a:t>
            </a:r>
          </a:p>
        </p:txBody>
      </p:sp>
      <p:sp>
        <p:nvSpPr>
          <p:cNvPr id="8217" name="Text Box 24"/>
          <p:cNvSpPr txBox="1">
            <a:spLocks noChangeArrowheads="1"/>
          </p:cNvSpPr>
          <p:nvPr/>
        </p:nvSpPr>
        <p:spPr bwMode="auto">
          <a:xfrm>
            <a:off x="1257300" y="2572174"/>
            <a:ext cx="435047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k</a:t>
            </a:r>
            <a:r>
              <a:rPr lang="en-US" i="1" baseline="30000">
                <a:latin typeface="Arial" charset="0"/>
              </a:rPr>
              <a:t>z</a:t>
            </a:r>
          </a:p>
        </p:txBody>
      </p:sp>
      <p:sp>
        <p:nvSpPr>
          <p:cNvPr id="8218" name="AutoShape 25"/>
          <p:cNvSpPr>
            <a:spLocks noChangeArrowheads="1"/>
          </p:cNvSpPr>
          <p:nvPr/>
        </p:nvSpPr>
        <p:spPr bwMode="auto">
          <a:xfrm flipV="1">
            <a:off x="9301163" y="1584960"/>
            <a:ext cx="228600" cy="16256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0170" tIns="60085" rIns="120170" bIns="60085" anchor="ctr"/>
          <a:lstStyle/>
          <a:p>
            <a:endParaRPr lang="en-US"/>
          </a:p>
        </p:txBody>
      </p:sp>
      <p:sp>
        <p:nvSpPr>
          <p:cNvPr id="8219" name="Line 26"/>
          <p:cNvSpPr>
            <a:spLocks noChangeShapeType="1"/>
          </p:cNvSpPr>
          <p:nvPr/>
        </p:nvSpPr>
        <p:spPr bwMode="auto">
          <a:xfrm flipV="1">
            <a:off x="9601200" y="1381761"/>
            <a:ext cx="0" cy="3623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20" name="Text Box 27"/>
          <p:cNvSpPr txBox="1">
            <a:spLocks noChangeArrowheads="1"/>
          </p:cNvSpPr>
          <p:nvPr/>
        </p:nvSpPr>
        <p:spPr bwMode="auto">
          <a:xfrm>
            <a:off x="10263188" y="1469814"/>
            <a:ext cx="645041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Symbol" pitchFamily="18" charset="2"/>
              </a:rPr>
              <a:t>s</a:t>
            </a:r>
            <a:r>
              <a:rPr lang="en-US">
                <a:latin typeface="Arial" charset="0"/>
              </a:rPr>
              <a:t>=0</a:t>
            </a:r>
          </a:p>
        </p:txBody>
      </p:sp>
      <p:sp>
        <p:nvSpPr>
          <p:cNvPr id="8221" name="Text Box 28"/>
          <p:cNvSpPr txBox="1">
            <a:spLocks noChangeArrowheads="1"/>
          </p:cNvSpPr>
          <p:nvPr/>
        </p:nvSpPr>
        <p:spPr bwMode="auto">
          <a:xfrm>
            <a:off x="10287001" y="3318934"/>
            <a:ext cx="72198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Symbol" pitchFamily="18" charset="2"/>
              </a:rPr>
              <a:t>s</a:t>
            </a:r>
            <a:r>
              <a:rPr lang="en-US">
                <a:latin typeface="Arial" charset="0"/>
              </a:rPr>
              <a:t>=-1</a:t>
            </a:r>
          </a:p>
        </p:txBody>
      </p:sp>
      <p:sp>
        <p:nvSpPr>
          <p:cNvPr id="8222" name="AutoShape 29"/>
          <p:cNvSpPr>
            <a:spLocks/>
          </p:cNvSpPr>
          <p:nvPr/>
        </p:nvSpPr>
        <p:spPr bwMode="auto">
          <a:xfrm>
            <a:off x="11315700" y="1678094"/>
            <a:ext cx="457200" cy="1869440"/>
          </a:xfrm>
          <a:prstGeom prst="rightBrace">
            <a:avLst>
              <a:gd name="adj1" fmla="val 479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0170" tIns="60085" rIns="120170" bIns="60085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8223" name="Text Box 30"/>
          <p:cNvSpPr txBox="1">
            <a:spLocks noChangeArrowheads="1"/>
          </p:cNvSpPr>
          <p:nvPr/>
        </p:nvSpPr>
        <p:spPr bwMode="auto">
          <a:xfrm>
            <a:off x="12001500" y="2328334"/>
            <a:ext cx="106342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S</a:t>
            </a:r>
            <a:r>
              <a:rPr lang="en-US">
                <a:latin typeface="Arial" charset="0"/>
              </a:rPr>
              <a:t>-levels</a:t>
            </a:r>
          </a:p>
        </p:txBody>
      </p:sp>
      <p:sp>
        <p:nvSpPr>
          <p:cNvPr id="8224" name="AutoShape 31"/>
          <p:cNvSpPr>
            <a:spLocks/>
          </p:cNvSpPr>
          <p:nvPr/>
        </p:nvSpPr>
        <p:spPr bwMode="auto">
          <a:xfrm>
            <a:off x="11408570" y="3532293"/>
            <a:ext cx="457200" cy="1640841"/>
          </a:xfrm>
          <a:prstGeom prst="rightBrace">
            <a:avLst>
              <a:gd name="adj1" fmla="val 4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0170" tIns="60085" rIns="120170" bIns="60085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8225" name="Text Box 32"/>
          <p:cNvSpPr txBox="1">
            <a:spLocks noChangeArrowheads="1"/>
          </p:cNvSpPr>
          <p:nvPr/>
        </p:nvSpPr>
        <p:spPr bwMode="auto">
          <a:xfrm>
            <a:off x="12001500" y="4213014"/>
            <a:ext cx="1050601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Z</a:t>
            </a:r>
            <a:r>
              <a:rPr lang="en-US">
                <a:latin typeface="Arial" charset="0"/>
              </a:rPr>
              <a:t>-levels</a:t>
            </a:r>
          </a:p>
        </p:txBody>
      </p:sp>
      <p:sp>
        <p:nvSpPr>
          <p:cNvPr id="8226" name="Text Box 33"/>
          <p:cNvSpPr txBox="1">
            <a:spLocks noChangeArrowheads="1"/>
          </p:cNvSpPr>
          <p:nvPr/>
        </p:nvSpPr>
        <p:spPr bwMode="auto">
          <a:xfrm>
            <a:off x="914401" y="3676227"/>
            <a:ext cx="68992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k</a:t>
            </a:r>
            <a:r>
              <a:rPr lang="en-US" i="1" baseline="30000">
                <a:latin typeface="Arial" charset="0"/>
              </a:rPr>
              <a:t>z</a:t>
            </a:r>
            <a:r>
              <a:rPr lang="en-US" i="1">
                <a:latin typeface="Symbol" pitchFamily="18" charset="2"/>
              </a:rPr>
              <a:t>-</a:t>
            </a:r>
            <a:r>
              <a:rPr lang="en-US">
                <a:latin typeface="Arial" charset="0"/>
              </a:rPr>
              <a:t>1</a:t>
            </a:r>
            <a:endParaRPr lang="en-US" baseline="30000">
              <a:latin typeface="Arial" charset="0"/>
            </a:endParaRPr>
          </a:p>
        </p:txBody>
      </p:sp>
      <p:sp>
        <p:nvSpPr>
          <p:cNvPr id="8227" name="Text Box 34"/>
          <p:cNvSpPr txBox="1">
            <a:spLocks noChangeArrowheads="1"/>
          </p:cNvSpPr>
          <p:nvPr/>
        </p:nvSpPr>
        <p:spPr bwMode="auto">
          <a:xfrm>
            <a:off x="9532145" y="1137920"/>
            <a:ext cx="402987" cy="61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 i="1">
                <a:latin typeface="Times New Roman" pitchFamily="18" charset="0"/>
              </a:rPr>
              <a:t>z</a:t>
            </a:r>
          </a:p>
        </p:txBody>
      </p:sp>
      <p:sp>
        <p:nvSpPr>
          <p:cNvPr id="8228" name="Rectangle 35"/>
          <p:cNvSpPr>
            <a:spLocks noChangeArrowheads="1"/>
          </p:cNvSpPr>
          <p:nvPr/>
        </p:nvSpPr>
        <p:spPr bwMode="auto">
          <a:xfrm>
            <a:off x="0" y="3052029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8229" name="Object 36"/>
          <p:cNvGraphicFramePr>
            <a:graphicFrameLocks noChangeAspect="1"/>
          </p:cNvGraphicFramePr>
          <p:nvPr/>
        </p:nvGraphicFramePr>
        <p:xfrm>
          <a:off x="800100" y="5676053"/>
          <a:ext cx="12382500" cy="1639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1" name="Equation" r:id="rId4" imgW="8255000" imgH="1536700" progId="Equation.DSMT4">
                  <p:embed/>
                </p:oleObj>
              </mc:Choice>
              <mc:Fallback>
                <p:oleObj name="Equation" r:id="rId4" imgW="8255000" imgH="15367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5676053"/>
                        <a:ext cx="12382500" cy="1639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30" name="Line 37"/>
          <p:cNvSpPr>
            <a:spLocks noChangeShapeType="1"/>
          </p:cNvSpPr>
          <p:nvPr/>
        </p:nvSpPr>
        <p:spPr bwMode="auto">
          <a:xfrm rot="16200000" flipV="1">
            <a:off x="3314700" y="131572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31" name="Line 38"/>
          <p:cNvSpPr>
            <a:spLocks noChangeShapeType="1"/>
          </p:cNvSpPr>
          <p:nvPr/>
        </p:nvSpPr>
        <p:spPr bwMode="auto">
          <a:xfrm rot="5400000" flipH="1" flipV="1">
            <a:off x="5372100" y="131572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32" name="Text Box 39"/>
          <p:cNvSpPr txBox="1">
            <a:spLocks noChangeArrowheads="1"/>
          </p:cNvSpPr>
          <p:nvPr/>
        </p:nvSpPr>
        <p:spPr bwMode="auto">
          <a:xfrm>
            <a:off x="3657601" y="1315721"/>
            <a:ext cx="919604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/>
              <a:t>S</a:t>
            </a:r>
            <a:r>
              <a:rPr lang="en-US"/>
              <a:t> zone</a:t>
            </a:r>
          </a:p>
        </p:txBody>
      </p:sp>
      <p:sp>
        <p:nvSpPr>
          <p:cNvPr id="8233" name="Text Box 40"/>
          <p:cNvSpPr txBox="1">
            <a:spLocks noChangeArrowheads="1"/>
          </p:cNvSpPr>
          <p:nvPr/>
        </p:nvSpPr>
        <p:spPr bwMode="auto">
          <a:xfrm>
            <a:off x="7174707" y="1281854"/>
            <a:ext cx="1049446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/>
              <a:t>SZ</a:t>
            </a:r>
            <a:r>
              <a:rPr lang="en-US"/>
              <a:t> zone</a:t>
            </a:r>
          </a:p>
        </p:txBody>
      </p:sp>
      <p:sp>
        <p:nvSpPr>
          <p:cNvPr id="8234" name="AutoShape 41"/>
          <p:cNvSpPr>
            <a:spLocks/>
          </p:cNvSpPr>
          <p:nvPr/>
        </p:nvSpPr>
        <p:spPr bwMode="auto">
          <a:xfrm rot="5400000" flipV="1">
            <a:off x="3282950" y="-935990"/>
            <a:ext cx="406400" cy="4229100"/>
          </a:xfrm>
          <a:prstGeom prst="leftBrace">
            <a:avLst>
              <a:gd name="adj1" fmla="val 61667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0170" tIns="60085" rIns="120170" bIns="60085" anchor="ctr"/>
          <a:lstStyle/>
          <a:p>
            <a:endParaRPr lang="en-US"/>
          </a:p>
        </p:txBody>
      </p:sp>
      <p:sp>
        <p:nvSpPr>
          <p:cNvPr id="8235" name="Line 42"/>
          <p:cNvSpPr>
            <a:spLocks noChangeShapeType="1"/>
          </p:cNvSpPr>
          <p:nvPr/>
        </p:nvSpPr>
        <p:spPr bwMode="auto">
          <a:xfrm rot="16200000" flipV="1">
            <a:off x="1752600" y="130217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36" name="Text Box 43"/>
          <p:cNvSpPr txBox="1">
            <a:spLocks noChangeArrowheads="1"/>
          </p:cNvSpPr>
          <p:nvPr/>
        </p:nvSpPr>
        <p:spPr bwMode="auto">
          <a:xfrm>
            <a:off x="2133872" y="708800"/>
            <a:ext cx="2870009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 dirty="0" smtClean="0"/>
              <a:t>Terrain-following zone</a:t>
            </a:r>
            <a:endParaRPr lang="en-US" b="1" dirty="0"/>
          </a:p>
        </p:txBody>
      </p:sp>
      <p:sp>
        <p:nvSpPr>
          <p:cNvPr id="8237" name="Line 44"/>
          <p:cNvSpPr>
            <a:spLocks noChangeShapeType="1"/>
          </p:cNvSpPr>
          <p:nvPr/>
        </p:nvSpPr>
        <p:spPr bwMode="auto">
          <a:xfrm>
            <a:off x="5624513" y="2734734"/>
            <a:ext cx="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38" name="Line 45"/>
          <p:cNvSpPr>
            <a:spLocks noChangeShapeType="1"/>
          </p:cNvSpPr>
          <p:nvPr/>
        </p:nvSpPr>
        <p:spPr bwMode="auto">
          <a:xfrm flipV="1">
            <a:off x="5624513" y="1759374"/>
            <a:ext cx="0" cy="487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39" name="Text Box 46"/>
          <p:cNvSpPr txBox="1">
            <a:spLocks noChangeArrowheads="1"/>
          </p:cNvSpPr>
          <p:nvPr/>
        </p:nvSpPr>
        <p:spPr bwMode="auto">
          <a:xfrm>
            <a:off x="5372100" y="2258907"/>
            <a:ext cx="539243" cy="52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600" i="1">
                <a:latin typeface="Arial" charset="0"/>
              </a:rPr>
              <a:t>h</a:t>
            </a:r>
            <a:r>
              <a:rPr lang="en-US" sz="2600" i="1" baseline="-25000">
                <a:latin typeface="Arial" charset="0"/>
              </a:rPr>
              <a:t>s</a:t>
            </a:r>
          </a:p>
        </p:txBody>
      </p:sp>
      <p:sp>
        <p:nvSpPr>
          <p:cNvPr id="8240" name="Line 47"/>
          <p:cNvSpPr>
            <a:spLocks noChangeShapeType="1"/>
          </p:cNvSpPr>
          <p:nvPr/>
        </p:nvSpPr>
        <p:spPr bwMode="auto">
          <a:xfrm>
            <a:off x="3071813" y="2235200"/>
            <a:ext cx="23813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41" name="Line 48"/>
          <p:cNvSpPr>
            <a:spLocks noChangeShapeType="1"/>
          </p:cNvSpPr>
          <p:nvPr/>
        </p:nvSpPr>
        <p:spPr bwMode="auto">
          <a:xfrm flipH="1" flipV="1">
            <a:off x="3086100" y="1706880"/>
            <a:ext cx="0" cy="325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8242" name="Text Box 49"/>
          <p:cNvSpPr txBox="1">
            <a:spLocks noChangeArrowheads="1"/>
          </p:cNvSpPr>
          <p:nvPr/>
        </p:nvSpPr>
        <p:spPr bwMode="auto">
          <a:xfrm>
            <a:off x="2743200" y="1950721"/>
            <a:ext cx="539243" cy="52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600" i="1">
                <a:latin typeface="Arial" charset="0"/>
              </a:rPr>
              <a:t>h</a:t>
            </a:r>
            <a:r>
              <a:rPr lang="en-US" sz="2600" i="1" baseline="-25000">
                <a:latin typeface="Arial" charset="0"/>
              </a:rPr>
              <a:t>c</a:t>
            </a:r>
          </a:p>
        </p:txBody>
      </p:sp>
      <p:sp>
        <p:nvSpPr>
          <p:cNvPr id="8243" name="Line 50"/>
          <p:cNvSpPr>
            <a:spLocks noChangeShapeType="1"/>
          </p:cNvSpPr>
          <p:nvPr/>
        </p:nvSpPr>
        <p:spPr bwMode="auto">
          <a:xfrm>
            <a:off x="3071813" y="1463040"/>
            <a:ext cx="0" cy="32512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0170" tIns="60085" rIns="120170" bIns="60085"/>
          <a:lstStyle/>
          <a:p>
            <a:endParaRPr lang="en-US"/>
          </a:p>
        </p:txBody>
      </p:sp>
      <p:sp>
        <p:nvSpPr>
          <p:cNvPr id="8244" name="Line 51"/>
          <p:cNvSpPr>
            <a:spLocks noChangeShapeType="1"/>
          </p:cNvSpPr>
          <p:nvPr/>
        </p:nvSpPr>
        <p:spPr bwMode="auto">
          <a:xfrm>
            <a:off x="5619750" y="1463040"/>
            <a:ext cx="0" cy="32512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0170" tIns="60085" rIns="120170" bIns="60085"/>
          <a:lstStyle/>
          <a:p>
            <a:endParaRPr lang="en-US"/>
          </a:p>
        </p:txBody>
      </p:sp>
      <p:sp>
        <p:nvSpPr>
          <p:cNvPr id="8245" name="Freeform 52"/>
          <p:cNvSpPr>
            <a:spLocks/>
          </p:cNvSpPr>
          <p:nvPr/>
        </p:nvSpPr>
        <p:spPr bwMode="auto">
          <a:xfrm>
            <a:off x="1943100" y="2479040"/>
            <a:ext cx="8343900" cy="1016000"/>
          </a:xfrm>
          <a:custGeom>
            <a:avLst/>
            <a:gdLst>
              <a:gd name="T0" fmla="*/ 0 w 3504"/>
              <a:gd name="T1" fmla="*/ 114300 h 600"/>
              <a:gd name="T2" fmla="*/ 1295400 w 3504"/>
              <a:gd name="T3" fmla="*/ 114300 h 600"/>
              <a:gd name="T4" fmla="*/ 2514600 w 3504"/>
              <a:gd name="T5" fmla="*/ 800100 h 600"/>
              <a:gd name="T6" fmla="*/ 5562600 w 3504"/>
              <a:gd name="T7" fmla="*/ 952500 h 600"/>
              <a:gd name="T8" fmla="*/ 0 60000 65536"/>
              <a:gd name="T9" fmla="*/ 0 60000 65536"/>
              <a:gd name="T10" fmla="*/ 0 60000 65536"/>
              <a:gd name="T11" fmla="*/ 0 60000 65536"/>
              <a:gd name="T12" fmla="*/ 0 w 3504"/>
              <a:gd name="T13" fmla="*/ 0 h 600"/>
              <a:gd name="T14" fmla="*/ 3504 w 3504"/>
              <a:gd name="T15" fmla="*/ 600 h 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04" h="600">
                <a:moveTo>
                  <a:pt x="0" y="72"/>
                </a:moveTo>
                <a:cubicBezTo>
                  <a:pt x="276" y="36"/>
                  <a:pt x="552" y="0"/>
                  <a:pt x="816" y="72"/>
                </a:cubicBezTo>
                <a:cubicBezTo>
                  <a:pt x="1080" y="144"/>
                  <a:pt x="1136" y="416"/>
                  <a:pt x="1584" y="504"/>
                </a:cubicBezTo>
                <a:cubicBezTo>
                  <a:pt x="2032" y="592"/>
                  <a:pt x="2768" y="596"/>
                  <a:pt x="3504" y="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A6795E0-3CCE-4343-B8CA-399D6C5A6536}" type="slidenum">
              <a:rPr lang="en-US" smtClean="0">
                <a:solidFill>
                  <a:schemeClr val="bg2"/>
                </a:solidFill>
              </a:rPr>
              <a:pPr eaLnBrk="1" hangingPunct="1"/>
              <a:t>30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81280"/>
            <a:ext cx="11689557" cy="480907"/>
          </a:xfrm>
          <a:noFill/>
        </p:spPr>
        <p:txBody>
          <a:bodyPr/>
          <a:lstStyle/>
          <a:p>
            <a:pPr eaLnBrk="1" hangingPunct="1"/>
            <a:r>
              <a:rPr lang="en-US" sz="3200"/>
              <a:t>Vertical velocity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68960"/>
            <a:ext cx="13258800" cy="642112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100" dirty="0"/>
          </a:p>
          <a:p>
            <a:pPr eaLnBrk="1" hangingPunct="1">
              <a:lnSpc>
                <a:spcPct val="90000"/>
              </a:lnSpc>
            </a:pPr>
            <a:r>
              <a:rPr lang="en-US" sz="2100" dirty="0"/>
              <a:t>Vertical velocity using Finite Volume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0" y="-199171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0" y="333143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0" y="319935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0" y="333143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0" y="332127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26634" name="Object 9"/>
          <p:cNvGraphicFramePr>
            <a:graphicFrameLocks noChangeAspect="1"/>
          </p:cNvGraphicFramePr>
          <p:nvPr/>
        </p:nvGraphicFramePr>
        <p:xfrm>
          <a:off x="7829550" y="5906347"/>
          <a:ext cx="209550" cy="247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42" name="Equation" r:id="rId4" imgW="139700" imgH="228600" progId="Equation.DSMT4">
                  <p:embed/>
                </p:oleObj>
              </mc:Choice>
              <mc:Fallback>
                <p:oleObj name="Equation" r:id="rId4" imgW="1397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9550" y="5906347"/>
                        <a:ext cx="209550" cy="247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5" name="Rectangle 10"/>
          <p:cNvSpPr>
            <a:spLocks noChangeArrowheads="1"/>
          </p:cNvSpPr>
          <p:nvPr/>
        </p:nvSpPr>
        <p:spPr bwMode="auto">
          <a:xfrm>
            <a:off x="0" y="319935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pSp>
        <p:nvGrpSpPr>
          <p:cNvPr id="26636" name="Group 11"/>
          <p:cNvGrpSpPr>
            <a:grpSpLocks noChangeAspect="1"/>
          </p:cNvGrpSpPr>
          <p:nvPr/>
        </p:nvGrpSpPr>
        <p:grpSpPr bwMode="auto">
          <a:xfrm>
            <a:off x="10482263" y="4374736"/>
            <a:ext cx="3071574" cy="2940465"/>
            <a:chOff x="2064" y="574"/>
            <a:chExt cx="1610" cy="2168"/>
          </a:xfrm>
        </p:grpSpPr>
        <p:sp>
          <p:nvSpPr>
            <p:cNvPr id="26644" name="Freeform 12"/>
            <p:cNvSpPr>
              <a:spLocks noChangeAspect="1"/>
            </p:cNvSpPr>
            <p:nvPr/>
          </p:nvSpPr>
          <p:spPr bwMode="auto">
            <a:xfrm rot="20994324">
              <a:off x="2069" y="1005"/>
              <a:ext cx="1172" cy="240"/>
            </a:xfrm>
            <a:custGeom>
              <a:avLst/>
              <a:gdLst>
                <a:gd name="T0" fmla="*/ 0 w 1114"/>
                <a:gd name="T1" fmla="*/ 0 h 268"/>
                <a:gd name="T2" fmla="*/ 57 w 1114"/>
                <a:gd name="T3" fmla="*/ 27 h 268"/>
                <a:gd name="T4" fmla="*/ 566 w 1114"/>
                <a:gd name="T5" fmla="*/ 240 h 268"/>
                <a:gd name="T6" fmla="*/ 1172 w 1114"/>
                <a:gd name="T7" fmla="*/ 25 h 268"/>
                <a:gd name="T8" fmla="*/ 0 w 1114"/>
                <a:gd name="T9" fmla="*/ 0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4"/>
                <a:gd name="T16" fmla="*/ 0 h 268"/>
                <a:gd name="T17" fmla="*/ 1114 w 1114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4" h="268">
                  <a:moveTo>
                    <a:pt x="0" y="0"/>
                  </a:moveTo>
                  <a:cubicBezTo>
                    <a:pt x="20" y="7"/>
                    <a:pt x="54" y="30"/>
                    <a:pt x="54" y="30"/>
                  </a:cubicBezTo>
                  <a:lnTo>
                    <a:pt x="538" y="268"/>
                  </a:lnTo>
                  <a:lnTo>
                    <a:pt x="1114" y="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45" name="Freeform 13"/>
            <p:cNvSpPr>
              <a:spLocks noChangeAspect="1"/>
            </p:cNvSpPr>
            <p:nvPr/>
          </p:nvSpPr>
          <p:spPr bwMode="auto">
            <a:xfrm>
              <a:off x="2064" y="2208"/>
              <a:ext cx="1152" cy="528"/>
            </a:xfrm>
            <a:custGeom>
              <a:avLst/>
              <a:gdLst>
                <a:gd name="T0" fmla="*/ 0 w 1114"/>
                <a:gd name="T1" fmla="*/ 0 h 268"/>
                <a:gd name="T2" fmla="*/ 56 w 1114"/>
                <a:gd name="T3" fmla="*/ 59 h 268"/>
                <a:gd name="T4" fmla="*/ 556 w 1114"/>
                <a:gd name="T5" fmla="*/ 528 h 268"/>
                <a:gd name="T6" fmla="*/ 1152 w 1114"/>
                <a:gd name="T7" fmla="*/ 55 h 268"/>
                <a:gd name="T8" fmla="*/ 0 w 1114"/>
                <a:gd name="T9" fmla="*/ 0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4"/>
                <a:gd name="T16" fmla="*/ 0 h 268"/>
                <a:gd name="T17" fmla="*/ 1114 w 1114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4" h="268">
                  <a:moveTo>
                    <a:pt x="0" y="0"/>
                  </a:moveTo>
                  <a:cubicBezTo>
                    <a:pt x="20" y="7"/>
                    <a:pt x="54" y="30"/>
                    <a:pt x="54" y="30"/>
                  </a:cubicBezTo>
                  <a:lnTo>
                    <a:pt x="538" y="268"/>
                  </a:lnTo>
                  <a:lnTo>
                    <a:pt x="1114" y="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46" name="Line 14"/>
            <p:cNvSpPr>
              <a:spLocks noChangeAspect="1" noChangeShapeType="1"/>
            </p:cNvSpPr>
            <p:nvPr/>
          </p:nvSpPr>
          <p:spPr bwMode="auto">
            <a:xfrm>
              <a:off x="2070" y="1128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47" name="Line 15"/>
            <p:cNvSpPr>
              <a:spLocks noChangeAspect="1" noChangeShapeType="1"/>
            </p:cNvSpPr>
            <p:nvPr/>
          </p:nvSpPr>
          <p:spPr bwMode="auto">
            <a:xfrm flipH="1">
              <a:off x="2634" y="1248"/>
              <a:ext cx="6" cy="14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48" name="Line 16"/>
            <p:cNvSpPr>
              <a:spLocks noChangeAspect="1" noChangeShapeType="1"/>
            </p:cNvSpPr>
            <p:nvPr/>
          </p:nvSpPr>
          <p:spPr bwMode="auto">
            <a:xfrm>
              <a:off x="3216" y="887"/>
              <a:ext cx="0" cy="1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49" name="Oval 17"/>
            <p:cNvSpPr>
              <a:spLocks noChangeAspect="1" noChangeArrowheads="1"/>
            </p:cNvSpPr>
            <p:nvPr/>
          </p:nvSpPr>
          <p:spPr bwMode="auto">
            <a:xfrm>
              <a:off x="2640" y="11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0" name="Line 18"/>
            <p:cNvSpPr>
              <a:spLocks noChangeAspect="1" noChangeShapeType="1"/>
            </p:cNvSpPr>
            <p:nvPr/>
          </p:nvSpPr>
          <p:spPr bwMode="auto">
            <a:xfrm flipH="1" flipV="1">
              <a:off x="2616" y="92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Text Box 19"/>
            <p:cNvSpPr txBox="1">
              <a:spLocks noChangeAspect="1" noChangeArrowheads="1"/>
            </p:cNvSpPr>
            <p:nvPr/>
          </p:nvSpPr>
          <p:spPr bwMode="auto">
            <a:xfrm>
              <a:off x="2402" y="574"/>
              <a:ext cx="432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3200" b="1" dirty="0">
                  <a:latin typeface="Times New Roman" pitchFamily="18" charset="0"/>
                </a:rPr>
                <a:t>n</a:t>
              </a:r>
              <a:r>
                <a:rPr lang="en-US" sz="3200" i="1" baseline="-25000" dirty="0">
                  <a:latin typeface="Times New Roman" pitchFamily="18" charset="0"/>
                </a:rPr>
                <a:t>k</a:t>
              </a:r>
              <a:r>
                <a:rPr lang="en-US" sz="3200" baseline="-25000" dirty="0">
                  <a:latin typeface="Times New Roman" pitchFamily="18" charset="0"/>
                </a:rPr>
                <a:t>+1</a:t>
              </a:r>
            </a:p>
          </p:txBody>
        </p:sp>
        <p:sp>
          <p:nvSpPr>
            <p:cNvPr id="26652" name="Text Box 20"/>
            <p:cNvSpPr txBox="1">
              <a:spLocks noChangeAspect="1" noChangeArrowheads="1"/>
            </p:cNvSpPr>
            <p:nvPr/>
          </p:nvSpPr>
          <p:spPr bwMode="auto">
            <a:xfrm>
              <a:off x="3253" y="746"/>
              <a:ext cx="421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3200" i="1">
                  <a:latin typeface="Times New Roman" pitchFamily="18" charset="0"/>
                </a:rPr>
                <a:t>k</a:t>
              </a:r>
              <a:r>
                <a:rPr lang="en-US" sz="3200">
                  <a:latin typeface="Times New Roman" pitchFamily="18" charset="0"/>
                </a:rPr>
                <a:t>+1</a:t>
              </a:r>
            </a:p>
          </p:txBody>
        </p:sp>
        <p:sp>
          <p:nvSpPr>
            <p:cNvPr id="26653" name="Text Box 21"/>
            <p:cNvSpPr txBox="1">
              <a:spLocks noChangeAspect="1" noChangeArrowheads="1"/>
            </p:cNvSpPr>
            <p:nvPr/>
          </p:nvSpPr>
          <p:spPr bwMode="auto">
            <a:xfrm>
              <a:off x="3312" y="2112"/>
              <a:ext cx="193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3200" i="1">
                  <a:latin typeface="Times New Roman" pitchFamily="18" charset="0"/>
                </a:rPr>
                <a:t>k</a:t>
              </a:r>
              <a:endParaRPr lang="en-US" sz="3200">
                <a:latin typeface="Times New Roman" pitchFamily="18" charset="0"/>
              </a:endParaRPr>
            </a:p>
          </p:txBody>
        </p:sp>
        <p:graphicFrame>
          <p:nvGraphicFramePr>
            <p:cNvPr id="26654" name="Object 22"/>
            <p:cNvGraphicFramePr>
              <a:graphicFrameLocks noChangeAspect="1"/>
            </p:cNvGraphicFramePr>
            <p:nvPr/>
          </p:nvGraphicFramePr>
          <p:xfrm>
            <a:off x="2448" y="2256"/>
            <a:ext cx="132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43" name="Equation" r:id="rId6" imgW="139579" imgH="215713" progId="Equation.DSMT4">
                    <p:embed/>
                  </p:oleObj>
                </mc:Choice>
                <mc:Fallback>
                  <p:oleObj name="Equation" r:id="rId6" imgW="139579" imgH="215713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2256"/>
                          <a:ext cx="132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55" name="Object 23"/>
            <p:cNvGraphicFramePr>
              <a:graphicFrameLocks noChangeAspect="1"/>
            </p:cNvGraphicFramePr>
            <p:nvPr/>
          </p:nvGraphicFramePr>
          <p:xfrm>
            <a:off x="2208" y="1488"/>
            <a:ext cx="150" cy="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44" name="Equation" r:id="rId8" imgW="152268" imgH="203024" progId="Equation.DSMT4">
                    <p:embed/>
                  </p:oleObj>
                </mc:Choice>
                <mc:Fallback>
                  <p:oleObj name="Equation" r:id="rId8" imgW="152268" imgH="203024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1488"/>
                          <a:ext cx="150" cy="1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637" name="Rectangle 24"/>
          <p:cNvSpPr>
            <a:spLocks noChangeArrowheads="1"/>
          </p:cNvSpPr>
          <p:nvPr/>
        </p:nvSpPr>
        <p:spPr bwMode="auto">
          <a:xfrm>
            <a:off x="0" y="307743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26638" name="Object 25"/>
          <p:cNvGraphicFramePr>
            <a:graphicFrameLocks noChangeAspect="1"/>
          </p:cNvGraphicFramePr>
          <p:nvPr/>
        </p:nvGraphicFramePr>
        <p:xfrm>
          <a:off x="909638" y="1463040"/>
          <a:ext cx="9608345" cy="1187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45" name="Equation" r:id="rId10" imgW="4114800" imgH="711000" progId="Equation.DSMT4">
                  <p:embed/>
                </p:oleObj>
              </mc:Choice>
              <mc:Fallback>
                <p:oleObj name="Equation" r:id="rId10" imgW="4114800" imgH="7110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1463040"/>
                        <a:ext cx="9608345" cy="1187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9" name="AutoShape 26"/>
          <p:cNvSpPr>
            <a:spLocks noChangeArrowheads="1"/>
          </p:cNvSpPr>
          <p:nvPr/>
        </p:nvSpPr>
        <p:spPr bwMode="auto">
          <a:xfrm>
            <a:off x="5600700" y="3025062"/>
            <a:ext cx="482217" cy="45227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26640" name="Object 27"/>
          <p:cNvGraphicFramePr>
            <a:graphicFrameLocks noChangeAspect="1"/>
          </p:cNvGraphicFramePr>
          <p:nvPr/>
        </p:nvGraphicFramePr>
        <p:xfrm>
          <a:off x="457200" y="3413760"/>
          <a:ext cx="12687300" cy="975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46" name="Equation" r:id="rId12" imgW="6908800" imgH="711200" progId="Equation.DSMT4">
                  <p:embed/>
                </p:oleObj>
              </mc:Choice>
              <mc:Fallback>
                <p:oleObj name="Equation" r:id="rId12" imgW="6908800" imgH="7112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413760"/>
                        <a:ext cx="12687300" cy="975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1" name="Object 29"/>
          <p:cNvGraphicFramePr>
            <a:graphicFrameLocks noChangeAspect="1"/>
          </p:cNvGraphicFramePr>
          <p:nvPr/>
        </p:nvGraphicFramePr>
        <p:xfrm>
          <a:off x="1257301" y="2682240"/>
          <a:ext cx="1585913" cy="330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47" name="Equation" r:id="rId14" imgW="863225" imgH="241195" progId="Equation.DSMT4">
                  <p:embed/>
                </p:oleObj>
              </mc:Choice>
              <mc:Fallback>
                <p:oleObj name="Equation" r:id="rId14" imgW="863225" imgH="241195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1" y="2682240"/>
                        <a:ext cx="1585913" cy="3302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2" name="Text Box 30"/>
          <p:cNvSpPr txBox="1">
            <a:spLocks noChangeArrowheads="1"/>
          </p:cNvSpPr>
          <p:nvPr/>
        </p:nvSpPr>
        <p:spPr bwMode="auto">
          <a:xfrm>
            <a:off x="776288" y="4666827"/>
            <a:ext cx="1421408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Bottom </a:t>
            </a:r>
            <a:r>
              <a:rPr lang="en-US" dirty="0" err="1"/>
              <a:t>b.c.</a:t>
            </a:r>
            <a:endParaRPr lang="en-US" dirty="0"/>
          </a:p>
        </p:txBody>
      </p:sp>
      <p:graphicFrame>
        <p:nvGraphicFramePr>
          <p:cNvPr id="26643" name="Object 32"/>
          <p:cNvGraphicFramePr>
            <a:graphicFrameLocks noChangeAspect="1"/>
          </p:cNvGraphicFramePr>
          <p:nvPr/>
        </p:nvGraphicFramePr>
        <p:xfrm>
          <a:off x="1485901" y="5364481"/>
          <a:ext cx="4500563" cy="53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48" name="Equation" r:id="rId16" imgW="2451100" imgH="393700" progId="Equation.DSMT4">
                  <p:embed/>
                </p:oleObj>
              </mc:Choice>
              <mc:Fallback>
                <p:oleObj name="Equation" r:id="rId16" imgW="2451100" imgH="3937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1" y="5364481"/>
                        <a:ext cx="4500563" cy="538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4400" y="6096000"/>
            <a:ext cx="2807235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Surface </a:t>
            </a:r>
            <a:r>
              <a:rPr lang="en-US" dirty="0" err="1" smtClean="0"/>
              <a:t>b.c.</a:t>
            </a:r>
            <a:r>
              <a:rPr lang="en-US" dirty="0" smtClean="0"/>
              <a:t> not enforced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 bwMode="auto">
          <a:xfrm flipV="1">
            <a:off x="2569031" y="3468554"/>
            <a:ext cx="228600" cy="76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2375650" y="3177541"/>
            <a:ext cx="615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dirty="0" smtClean="0"/>
              <a:t>34(j)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71BDA1A-E2FB-4702-83BE-9B503D8D0C80}" type="slidenum">
              <a:rPr lang="en-US" smtClean="0">
                <a:solidFill>
                  <a:schemeClr val="bg2"/>
                </a:solidFill>
              </a:rPr>
              <a:pPr eaLnBrk="1" hangingPunct="1"/>
              <a:t>31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27652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81280"/>
            <a:ext cx="12344400" cy="357294"/>
          </a:xfrm>
        </p:spPr>
        <p:txBody>
          <a:bodyPr/>
          <a:lstStyle/>
          <a:p>
            <a:pPr eaLnBrk="1" hangingPunct="1"/>
            <a:r>
              <a:rPr lang="en-US" sz="2600"/>
              <a:t>Inundation algorithms</a:t>
            </a:r>
          </a:p>
        </p:txBody>
      </p:sp>
      <p:sp>
        <p:nvSpPr>
          <p:cNvPr id="27653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54757"/>
            <a:ext cx="12344400" cy="292608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Algorithm </a:t>
            </a:r>
            <a:r>
              <a:rPr lang="en-US" sz="2400" dirty="0" smtClean="0"/>
              <a:t>1 (</a:t>
            </a:r>
            <a:r>
              <a:rPr lang="en-US" sz="2400" i="1" dirty="0" err="1" smtClean="0"/>
              <a:t>inunfl</a:t>
            </a:r>
            <a:r>
              <a:rPr lang="en-US" sz="2400" dirty="0" smtClean="0"/>
              <a:t>=0)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100" dirty="0"/>
              <a:t>Update wet and dry elements, sides, and nodes at the end of each time step based on the newly computed elevations. Newly wetted vel., S,T </a:t>
            </a:r>
            <a:r>
              <a:rPr lang="en-US" sz="2100" dirty="0" err="1"/>
              <a:t>etc</a:t>
            </a:r>
            <a:r>
              <a:rPr lang="en-US" sz="2100" dirty="0"/>
              <a:t> calculated using average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Algorithm 2 </a:t>
            </a:r>
            <a:r>
              <a:rPr lang="en-US" sz="2400" dirty="0" smtClean="0"/>
              <a:t>(</a:t>
            </a:r>
            <a:r>
              <a:rPr lang="en-US" sz="2400" i="1" dirty="0" err="1" smtClean="0"/>
              <a:t>inunfl</a:t>
            </a:r>
            <a:r>
              <a:rPr lang="en-US" sz="2400" dirty="0" smtClean="0"/>
              <a:t>=1; accurate </a:t>
            </a:r>
            <a:r>
              <a:rPr lang="en-US" sz="2400" dirty="0"/>
              <a:t>inundation for wetting and drying with sufficient grid resolution)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/>
              <a:t>Wet </a:t>
            </a:r>
            <a:r>
              <a:rPr lang="en-US" sz="2100" dirty="0">
                <a:sym typeface="Wingdings" pitchFamily="2" charset="2"/>
              </a:rPr>
              <a:t> add elements &amp; </a:t>
            </a:r>
            <a:r>
              <a:rPr lang="en-US" sz="2100" dirty="0"/>
              <a:t>extrapolate velocity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/>
              <a:t>Dry </a:t>
            </a:r>
            <a:r>
              <a:rPr lang="en-US" sz="2100" dirty="0">
                <a:sym typeface="Wingdings" pitchFamily="2" charset="2"/>
              </a:rPr>
              <a:t> remove elements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>
                <a:sym typeface="Wingdings" pitchFamily="2" charset="2"/>
              </a:rPr>
              <a:t>Iterate until the new interface is found at step n+1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>
                <a:sym typeface="Wingdings" pitchFamily="2" charset="2"/>
              </a:rPr>
              <a:t>Extrapolate elevation at final interface (smoothing effects)</a:t>
            </a:r>
          </a:p>
        </p:txBody>
      </p:sp>
      <p:sp>
        <p:nvSpPr>
          <p:cNvPr id="27672" name="Text Box 48"/>
          <p:cNvSpPr txBox="1">
            <a:spLocks noChangeArrowheads="1"/>
          </p:cNvSpPr>
          <p:nvPr/>
        </p:nvSpPr>
        <p:spPr bwMode="auto">
          <a:xfrm>
            <a:off x="1028700" y="6339840"/>
            <a:ext cx="2666428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Extrapolation of surface</a:t>
            </a: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411">
            <a:off x="5632049" y="6011227"/>
            <a:ext cx="36766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Group 2"/>
          <p:cNvGrpSpPr>
            <a:grpSpLocks/>
          </p:cNvGrpSpPr>
          <p:nvPr/>
        </p:nvGrpSpPr>
        <p:grpSpPr bwMode="auto">
          <a:xfrm>
            <a:off x="7179972" y="3724275"/>
            <a:ext cx="1371600" cy="1219200"/>
            <a:chOff x="3408" y="1200"/>
            <a:chExt cx="864" cy="768"/>
          </a:xfrm>
        </p:grpSpPr>
        <p:sp>
          <p:nvSpPr>
            <p:cNvPr id="48" name="Freeform 3"/>
            <p:cNvSpPr>
              <a:spLocks/>
            </p:cNvSpPr>
            <p:nvPr/>
          </p:nvSpPr>
          <p:spPr bwMode="auto">
            <a:xfrm>
              <a:off x="3408" y="1200"/>
              <a:ext cx="864" cy="768"/>
            </a:xfrm>
            <a:custGeom>
              <a:avLst/>
              <a:gdLst>
                <a:gd name="T0" fmla="*/ 576 w 864"/>
                <a:gd name="T1" fmla="*/ 0 h 768"/>
                <a:gd name="T2" fmla="*/ 144 w 864"/>
                <a:gd name="T3" fmla="*/ 96 h 768"/>
                <a:gd name="T4" fmla="*/ 0 w 864"/>
                <a:gd name="T5" fmla="*/ 528 h 768"/>
                <a:gd name="T6" fmla="*/ 528 w 864"/>
                <a:gd name="T7" fmla="*/ 768 h 768"/>
                <a:gd name="T8" fmla="*/ 864 w 864"/>
                <a:gd name="T9" fmla="*/ 480 h 768"/>
                <a:gd name="T10" fmla="*/ 576 w 864"/>
                <a:gd name="T11" fmla="*/ 0 h 7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4"/>
                <a:gd name="T19" fmla="*/ 0 h 768"/>
                <a:gd name="T20" fmla="*/ 864 w 864"/>
                <a:gd name="T21" fmla="*/ 768 h 7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4" h="768">
                  <a:moveTo>
                    <a:pt x="576" y="0"/>
                  </a:moveTo>
                  <a:lnTo>
                    <a:pt x="144" y="96"/>
                  </a:lnTo>
                  <a:lnTo>
                    <a:pt x="0" y="528"/>
                  </a:lnTo>
                  <a:lnTo>
                    <a:pt x="528" y="768"/>
                  </a:lnTo>
                  <a:lnTo>
                    <a:pt x="864" y="480"/>
                  </a:lnTo>
                  <a:lnTo>
                    <a:pt x="576" y="0"/>
                  </a:lnTo>
                  <a:close/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"/>
            <p:cNvSpPr>
              <a:spLocks noChangeShapeType="1"/>
            </p:cNvSpPr>
            <p:nvPr/>
          </p:nvSpPr>
          <p:spPr bwMode="auto">
            <a:xfrm flipV="1">
              <a:off x="3888" y="1200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5"/>
            <p:cNvSpPr>
              <a:spLocks noChangeShapeType="1"/>
            </p:cNvSpPr>
            <p:nvPr/>
          </p:nvSpPr>
          <p:spPr bwMode="auto">
            <a:xfrm flipH="1" flipV="1">
              <a:off x="3552" y="1296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6"/>
            <p:cNvSpPr>
              <a:spLocks noChangeShapeType="1"/>
            </p:cNvSpPr>
            <p:nvPr/>
          </p:nvSpPr>
          <p:spPr bwMode="auto">
            <a:xfrm flipH="1">
              <a:off x="3408" y="1536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7"/>
            <p:cNvSpPr>
              <a:spLocks noChangeShapeType="1"/>
            </p:cNvSpPr>
            <p:nvPr/>
          </p:nvSpPr>
          <p:spPr bwMode="auto">
            <a:xfrm>
              <a:off x="3888" y="1536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8"/>
            <p:cNvSpPr>
              <a:spLocks noChangeShapeType="1"/>
            </p:cNvSpPr>
            <p:nvPr/>
          </p:nvSpPr>
          <p:spPr bwMode="auto">
            <a:xfrm>
              <a:off x="3888" y="1536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4268497" y="376078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5579772" y="4554718"/>
            <a:ext cx="53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>
                <a:latin typeface="Arial" charset="0"/>
              </a:rPr>
              <a:t>wet</a:t>
            </a: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8992897" y="3910013"/>
            <a:ext cx="40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Symbol" pitchFamily="18" charset="2"/>
              </a:rPr>
              <a:t>G</a:t>
            </a:r>
            <a:r>
              <a:rPr lang="en-US" baseline="30000">
                <a:latin typeface="Arial" charset="0"/>
              </a:rPr>
              <a:t>n</a:t>
            </a:r>
            <a:endParaRPr lang="en-US">
              <a:latin typeface="Arial" charset="0"/>
            </a:endParaRPr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7681622" y="427196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B</a:t>
            </a:r>
          </a:p>
        </p:txBody>
      </p:sp>
      <p:grpSp>
        <p:nvGrpSpPr>
          <p:cNvPr id="58" name="Group 16"/>
          <p:cNvGrpSpPr>
            <a:grpSpLocks/>
          </p:cNvGrpSpPr>
          <p:nvPr/>
        </p:nvGrpSpPr>
        <p:grpSpPr bwMode="auto">
          <a:xfrm>
            <a:off x="7179972" y="3724275"/>
            <a:ext cx="1371600" cy="1219200"/>
            <a:chOff x="3408" y="1200"/>
            <a:chExt cx="864" cy="768"/>
          </a:xfrm>
        </p:grpSpPr>
        <p:sp>
          <p:nvSpPr>
            <p:cNvPr id="59" name="Freeform 17"/>
            <p:cNvSpPr>
              <a:spLocks/>
            </p:cNvSpPr>
            <p:nvPr/>
          </p:nvSpPr>
          <p:spPr bwMode="auto">
            <a:xfrm>
              <a:off x="3408" y="1200"/>
              <a:ext cx="864" cy="768"/>
            </a:xfrm>
            <a:custGeom>
              <a:avLst/>
              <a:gdLst>
                <a:gd name="T0" fmla="*/ 576 w 864"/>
                <a:gd name="T1" fmla="*/ 0 h 768"/>
                <a:gd name="T2" fmla="*/ 144 w 864"/>
                <a:gd name="T3" fmla="*/ 96 h 768"/>
                <a:gd name="T4" fmla="*/ 0 w 864"/>
                <a:gd name="T5" fmla="*/ 528 h 768"/>
                <a:gd name="T6" fmla="*/ 528 w 864"/>
                <a:gd name="T7" fmla="*/ 768 h 768"/>
                <a:gd name="T8" fmla="*/ 864 w 864"/>
                <a:gd name="T9" fmla="*/ 480 h 768"/>
                <a:gd name="T10" fmla="*/ 576 w 864"/>
                <a:gd name="T11" fmla="*/ 0 h 7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4"/>
                <a:gd name="T19" fmla="*/ 0 h 768"/>
                <a:gd name="T20" fmla="*/ 864 w 864"/>
                <a:gd name="T21" fmla="*/ 768 h 7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4" h="768">
                  <a:moveTo>
                    <a:pt x="576" y="0"/>
                  </a:moveTo>
                  <a:lnTo>
                    <a:pt x="144" y="96"/>
                  </a:lnTo>
                  <a:lnTo>
                    <a:pt x="0" y="528"/>
                  </a:lnTo>
                  <a:lnTo>
                    <a:pt x="528" y="768"/>
                  </a:lnTo>
                  <a:lnTo>
                    <a:pt x="864" y="480"/>
                  </a:lnTo>
                  <a:lnTo>
                    <a:pt x="576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8"/>
            <p:cNvSpPr>
              <a:spLocks noChangeShapeType="1"/>
            </p:cNvSpPr>
            <p:nvPr/>
          </p:nvSpPr>
          <p:spPr bwMode="auto">
            <a:xfrm flipV="1">
              <a:off x="3888" y="1200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9"/>
            <p:cNvSpPr>
              <a:spLocks noChangeShapeType="1"/>
            </p:cNvSpPr>
            <p:nvPr/>
          </p:nvSpPr>
          <p:spPr bwMode="auto">
            <a:xfrm flipH="1" flipV="1">
              <a:off x="3552" y="1296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20"/>
            <p:cNvSpPr>
              <a:spLocks noChangeShapeType="1"/>
            </p:cNvSpPr>
            <p:nvPr/>
          </p:nvSpPr>
          <p:spPr bwMode="auto">
            <a:xfrm flipH="1">
              <a:off x="3408" y="1536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21"/>
            <p:cNvSpPr>
              <a:spLocks noChangeShapeType="1"/>
            </p:cNvSpPr>
            <p:nvPr/>
          </p:nvSpPr>
          <p:spPr bwMode="auto">
            <a:xfrm>
              <a:off x="3888" y="1536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22"/>
            <p:cNvSpPr>
              <a:spLocks noChangeShapeType="1"/>
            </p:cNvSpPr>
            <p:nvPr/>
          </p:nvSpPr>
          <p:spPr bwMode="auto">
            <a:xfrm>
              <a:off x="3888" y="1536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" name="Group 23"/>
          <p:cNvGrpSpPr>
            <a:grpSpLocks/>
          </p:cNvGrpSpPr>
          <p:nvPr/>
        </p:nvGrpSpPr>
        <p:grpSpPr bwMode="auto">
          <a:xfrm>
            <a:off x="3903372" y="3724275"/>
            <a:ext cx="1390650" cy="1228725"/>
            <a:chOff x="1344" y="1194"/>
            <a:chExt cx="876" cy="774"/>
          </a:xfrm>
        </p:grpSpPr>
        <p:sp>
          <p:nvSpPr>
            <p:cNvPr id="66" name="AutoShape 24" descr="75%"/>
            <p:cNvSpPr>
              <a:spLocks noChangeArrowheads="1"/>
            </p:cNvSpPr>
            <p:nvPr/>
          </p:nvSpPr>
          <p:spPr bwMode="auto">
            <a:xfrm>
              <a:off x="1344" y="1392"/>
              <a:ext cx="672" cy="57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AutoShape 25" descr="75%"/>
            <p:cNvSpPr>
              <a:spLocks noChangeArrowheads="1"/>
            </p:cNvSpPr>
            <p:nvPr/>
          </p:nvSpPr>
          <p:spPr bwMode="auto">
            <a:xfrm rot="-3638665">
              <a:off x="1596" y="1242"/>
              <a:ext cx="672" cy="57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" name="Group 26"/>
          <p:cNvGrpSpPr>
            <a:grpSpLocks/>
          </p:cNvGrpSpPr>
          <p:nvPr/>
        </p:nvGrpSpPr>
        <p:grpSpPr bwMode="auto">
          <a:xfrm>
            <a:off x="3903372" y="3724275"/>
            <a:ext cx="1390650" cy="1228725"/>
            <a:chOff x="1344" y="2304"/>
            <a:chExt cx="876" cy="774"/>
          </a:xfrm>
        </p:grpSpPr>
        <p:grpSp>
          <p:nvGrpSpPr>
            <p:cNvPr id="69" name="Group 27"/>
            <p:cNvGrpSpPr>
              <a:grpSpLocks/>
            </p:cNvGrpSpPr>
            <p:nvPr/>
          </p:nvGrpSpPr>
          <p:grpSpPr bwMode="auto">
            <a:xfrm>
              <a:off x="1344" y="2304"/>
              <a:ext cx="876" cy="774"/>
              <a:chOff x="1344" y="1194"/>
              <a:chExt cx="876" cy="774"/>
            </a:xfrm>
          </p:grpSpPr>
          <p:sp>
            <p:nvSpPr>
              <p:cNvPr id="73" name="AutoShape 28" descr="75%"/>
              <p:cNvSpPr>
                <a:spLocks noChangeArrowheads="1"/>
              </p:cNvSpPr>
              <p:nvPr/>
            </p:nvSpPr>
            <p:spPr bwMode="auto">
              <a:xfrm>
                <a:off x="1344" y="1392"/>
                <a:ext cx="672" cy="576"/>
              </a:xfrm>
              <a:prstGeom prst="triangle">
                <a:avLst>
                  <a:gd name="adj" fmla="val 50000"/>
                </a:avLst>
              </a:prstGeom>
              <a:pattFill prst="pct75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AutoShape 29" descr="75%"/>
              <p:cNvSpPr>
                <a:spLocks noChangeArrowheads="1"/>
              </p:cNvSpPr>
              <p:nvPr/>
            </p:nvSpPr>
            <p:spPr bwMode="auto">
              <a:xfrm rot="-3638665">
                <a:off x="1596" y="1242"/>
                <a:ext cx="672" cy="576"/>
              </a:xfrm>
              <a:prstGeom prst="triangle">
                <a:avLst>
                  <a:gd name="adj" fmla="val 50000"/>
                </a:avLst>
              </a:prstGeom>
              <a:pattFill prst="pct75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" name="Line 30"/>
            <p:cNvSpPr>
              <a:spLocks noChangeShapeType="1"/>
            </p:cNvSpPr>
            <p:nvPr/>
          </p:nvSpPr>
          <p:spPr bwMode="auto">
            <a:xfrm flipV="1">
              <a:off x="1728" y="2880"/>
              <a:ext cx="0" cy="192"/>
            </a:xfrm>
            <a:prstGeom prst="line">
              <a:avLst/>
            </a:prstGeom>
            <a:noFill/>
            <a:ln w="9525">
              <a:solidFill>
                <a:srgbClr val="CC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31"/>
            <p:cNvSpPr>
              <a:spLocks noChangeShapeType="1"/>
            </p:cNvSpPr>
            <p:nvPr/>
          </p:nvSpPr>
          <p:spPr bwMode="auto">
            <a:xfrm flipH="1" flipV="1">
              <a:off x="2022" y="2688"/>
              <a:ext cx="144" cy="96"/>
            </a:xfrm>
            <a:prstGeom prst="line">
              <a:avLst/>
            </a:prstGeom>
            <a:noFill/>
            <a:ln w="9525">
              <a:solidFill>
                <a:srgbClr val="CC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32"/>
            <p:cNvSpPr>
              <a:spLocks noChangeShapeType="1"/>
            </p:cNvSpPr>
            <p:nvPr/>
          </p:nvSpPr>
          <p:spPr bwMode="auto">
            <a:xfrm flipH="1" flipV="1">
              <a:off x="1818" y="2640"/>
              <a:ext cx="48" cy="144"/>
            </a:xfrm>
            <a:prstGeom prst="line">
              <a:avLst/>
            </a:prstGeom>
            <a:noFill/>
            <a:ln w="9525">
              <a:solidFill>
                <a:srgbClr val="CC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" name="Freeform 33"/>
          <p:cNvSpPr>
            <a:spLocks/>
          </p:cNvSpPr>
          <p:nvPr/>
        </p:nvSpPr>
        <p:spPr bwMode="auto">
          <a:xfrm>
            <a:off x="3903372" y="4029075"/>
            <a:ext cx="1600200" cy="914400"/>
          </a:xfrm>
          <a:custGeom>
            <a:avLst/>
            <a:gdLst>
              <a:gd name="T0" fmla="*/ 0 w 1008"/>
              <a:gd name="T1" fmla="*/ 914400 h 576"/>
              <a:gd name="T2" fmla="*/ 533400 w 1008"/>
              <a:gd name="T3" fmla="*/ 0 h 576"/>
              <a:gd name="T4" fmla="*/ 1600200 w 1008"/>
              <a:gd name="T5" fmla="*/ 0 h 576"/>
              <a:gd name="T6" fmla="*/ 0 60000 65536"/>
              <a:gd name="T7" fmla="*/ 0 60000 65536"/>
              <a:gd name="T8" fmla="*/ 0 60000 65536"/>
              <a:gd name="T9" fmla="*/ 0 w 1008"/>
              <a:gd name="T10" fmla="*/ 0 h 576"/>
              <a:gd name="T11" fmla="*/ 1008 w 1008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576">
                <a:moveTo>
                  <a:pt x="0" y="576"/>
                </a:moveTo>
                <a:lnTo>
                  <a:pt x="336" y="0"/>
                </a:lnTo>
                <a:lnTo>
                  <a:pt x="1008" y="0"/>
                </a:lnTo>
              </a:path>
            </a:pathLst>
          </a:custGeom>
          <a:noFill/>
          <a:ln w="38100" cmpd="sng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34"/>
          <p:cNvSpPr>
            <a:spLocks noChangeShapeType="1"/>
          </p:cNvSpPr>
          <p:nvPr/>
        </p:nvSpPr>
        <p:spPr bwMode="auto">
          <a:xfrm>
            <a:off x="2912772" y="4943475"/>
            <a:ext cx="990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Freeform 35"/>
          <p:cNvSpPr>
            <a:spLocks/>
          </p:cNvSpPr>
          <p:nvPr/>
        </p:nvSpPr>
        <p:spPr bwMode="auto">
          <a:xfrm>
            <a:off x="3903372" y="4029075"/>
            <a:ext cx="1600200" cy="914400"/>
          </a:xfrm>
          <a:custGeom>
            <a:avLst/>
            <a:gdLst>
              <a:gd name="T0" fmla="*/ 0 w 1008"/>
              <a:gd name="T1" fmla="*/ 914400 h 576"/>
              <a:gd name="T2" fmla="*/ 1066800 w 1008"/>
              <a:gd name="T3" fmla="*/ 914400 h 576"/>
              <a:gd name="T4" fmla="*/ 1600200 w 1008"/>
              <a:gd name="T5" fmla="*/ 0 h 576"/>
              <a:gd name="T6" fmla="*/ 0 60000 65536"/>
              <a:gd name="T7" fmla="*/ 0 60000 65536"/>
              <a:gd name="T8" fmla="*/ 0 60000 65536"/>
              <a:gd name="T9" fmla="*/ 0 w 1008"/>
              <a:gd name="T10" fmla="*/ 0 h 576"/>
              <a:gd name="T11" fmla="*/ 1008 w 1008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576">
                <a:moveTo>
                  <a:pt x="0" y="576"/>
                </a:moveTo>
                <a:lnTo>
                  <a:pt x="672" y="576"/>
                </a:lnTo>
                <a:lnTo>
                  <a:pt x="1008" y="0"/>
                </a:lnTo>
              </a:path>
            </a:pathLst>
          </a:custGeom>
          <a:noFill/>
          <a:ln w="28575" cmpd="sng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Freeform 36"/>
          <p:cNvSpPr>
            <a:spLocks/>
          </p:cNvSpPr>
          <p:nvPr/>
        </p:nvSpPr>
        <p:spPr bwMode="auto">
          <a:xfrm>
            <a:off x="5503572" y="3876675"/>
            <a:ext cx="1676400" cy="685800"/>
          </a:xfrm>
          <a:custGeom>
            <a:avLst/>
            <a:gdLst>
              <a:gd name="T0" fmla="*/ 0 w 1056"/>
              <a:gd name="T1" fmla="*/ 152400 h 432"/>
              <a:gd name="T2" fmla="*/ 838200 w 1056"/>
              <a:gd name="T3" fmla="*/ 0 h 432"/>
              <a:gd name="T4" fmla="*/ 1676400 w 1056"/>
              <a:gd name="T5" fmla="*/ 685800 h 432"/>
              <a:gd name="T6" fmla="*/ 0 60000 65536"/>
              <a:gd name="T7" fmla="*/ 0 60000 65536"/>
              <a:gd name="T8" fmla="*/ 0 60000 65536"/>
              <a:gd name="T9" fmla="*/ 0 w 1056"/>
              <a:gd name="T10" fmla="*/ 0 h 432"/>
              <a:gd name="T11" fmla="*/ 1056 w 105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432">
                <a:moveTo>
                  <a:pt x="0" y="96"/>
                </a:moveTo>
                <a:lnTo>
                  <a:pt x="528" y="0"/>
                </a:lnTo>
                <a:lnTo>
                  <a:pt x="1056" y="432"/>
                </a:lnTo>
              </a:path>
            </a:pathLst>
          </a:custGeom>
          <a:noFill/>
          <a:ln w="28575" cmpd="sng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37"/>
          <p:cNvSpPr>
            <a:spLocks/>
          </p:cNvSpPr>
          <p:nvPr/>
        </p:nvSpPr>
        <p:spPr bwMode="auto">
          <a:xfrm>
            <a:off x="7179972" y="4257675"/>
            <a:ext cx="1371600" cy="304800"/>
          </a:xfrm>
          <a:custGeom>
            <a:avLst/>
            <a:gdLst>
              <a:gd name="T0" fmla="*/ 0 w 864"/>
              <a:gd name="T1" fmla="*/ 304800 h 192"/>
              <a:gd name="T2" fmla="*/ 762000 w 864"/>
              <a:gd name="T3" fmla="*/ 0 h 192"/>
              <a:gd name="T4" fmla="*/ 1371600 w 864"/>
              <a:gd name="T5" fmla="*/ 228600 h 192"/>
              <a:gd name="T6" fmla="*/ 0 60000 65536"/>
              <a:gd name="T7" fmla="*/ 0 60000 65536"/>
              <a:gd name="T8" fmla="*/ 0 60000 65536"/>
              <a:gd name="T9" fmla="*/ 0 w 864"/>
              <a:gd name="T10" fmla="*/ 0 h 192"/>
              <a:gd name="T11" fmla="*/ 864 w 86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192">
                <a:moveTo>
                  <a:pt x="0" y="192"/>
                </a:moveTo>
                <a:lnTo>
                  <a:pt x="480" y="0"/>
                </a:lnTo>
                <a:lnTo>
                  <a:pt x="864" y="144"/>
                </a:lnTo>
              </a:path>
            </a:pathLst>
          </a:custGeom>
          <a:noFill/>
          <a:ln w="28575" cmpd="sng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38"/>
          <p:cNvSpPr>
            <a:spLocks noChangeShapeType="1"/>
          </p:cNvSpPr>
          <p:nvPr/>
        </p:nvSpPr>
        <p:spPr bwMode="auto">
          <a:xfrm flipV="1">
            <a:off x="8551572" y="4181475"/>
            <a:ext cx="53340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39"/>
          <p:cNvSpPr>
            <a:spLocks/>
          </p:cNvSpPr>
          <p:nvPr/>
        </p:nvSpPr>
        <p:spPr bwMode="auto">
          <a:xfrm>
            <a:off x="7179972" y="4486275"/>
            <a:ext cx="1371600" cy="457200"/>
          </a:xfrm>
          <a:custGeom>
            <a:avLst/>
            <a:gdLst>
              <a:gd name="T0" fmla="*/ 0 w 864"/>
              <a:gd name="T1" fmla="*/ 76200 h 288"/>
              <a:gd name="T2" fmla="*/ 838200 w 864"/>
              <a:gd name="T3" fmla="*/ 457200 h 288"/>
              <a:gd name="T4" fmla="*/ 1371600 w 864"/>
              <a:gd name="T5" fmla="*/ 0 h 288"/>
              <a:gd name="T6" fmla="*/ 0 60000 65536"/>
              <a:gd name="T7" fmla="*/ 0 60000 65536"/>
              <a:gd name="T8" fmla="*/ 0 60000 65536"/>
              <a:gd name="T9" fmla="*/ 0 w 864"/>
              <a:gd name="T10" fmla="*/ 0 h 288"/>
              <a:gd name="T11" fmla="*/ 864 w 86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288">
                <a:moveTo>
                  <a:pt x="0" y="48"/>
                </a:moveTo>
                <a:lnTo>
                  <a:pt x="528" y="288"/>
                </a:lnTo>
                <a:lnTo>
                  <a:pt x="864" y="0"/>
                </a:lnTo>
              </a:path>
            </a:pathLst>
          </a:custGeom>
          <a:noFill/>
          <a:ln w="28575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46"/>
          <p:cNvSpPr>
            <a:spLocks/>
          </p:cNvSpPr>
          <p:nvPr/>
        </p:nvSpPr>
        <p:spPr bwMode="auto">
          <a:xfrm>
            <a:off x="7332372" y="5291751"/>
            <a:ext cx="1066800" cy="762000"/>
          </a:xfrm>
          <a:custGeom>
            <a:avLst/>
            <a:gdLst>
              <a:gd name="T0" fmla="*/ 1066800 w 672"/>
              <a:gd name="T1" fmla="*/ 0 h 528"/>
              <a:gd name="T2" fmla="*/ 381000 w 672"/>
              <a:gd name="T3" fmla="*/ 152400 h 528"/>
              <a:gd name="T4" fmla="*/ 0 w 672"/>
              <a:gd name="T5" fmla="*/ 304800 h 528"/>
              <a:gd name="T6" fmla="*/ 0 w 672"/>
              <a:gd name="T7" fmla="*/ 83820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528"/>
              <a:gd name="T14" fmla="*/ 672 w 672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528">
                <a:moveTo>
                  <a:pt x="672" y="0"/>
                </a:moveTo>
                <a:lnTo>
                  <a:pt x="240" y="96"/>
                </a:lnTo>
                <a:lnTo>
                  <a:pt x="0" y="192"/>
                </a:lnTo>
                <a:lnTo>
                  <a:pt x="0" y="52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47"/>
          <p:cNvSpPr>
            <a:spLocks noChangeShapeType="1"/>
          </p:cNvSpPr>
          <p:nvPr/>
        </p:nvSpPr>
        <p:spPr bwMode="auto">
          <a:xfrm flipH="1">
            <a:off x="6341772" y="5587026"/>
            <a:ext cx="9620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Text Box 12"/>
          <p:cNvSpPr txBox="1">
            <a:spLocks noChangeArrowheads="1"/>
          </p:cNvSpPr>
          <p:nvPr/>
        </p:nvSpPr>
        <p:spPr bwMode="auto">
          <a:xfrm>
            <a:off x="5177276" y="3577633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 smtClean="0">
                <a:latin typeface="Arial" charset="0"/>
              </a:rPr>
              <a:t>dry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7" grpId="0" animBg="1"/>
      <p:bldP spid="79" grpId="0" animBg="1"/>
      <p:bldP spid="8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8CFC28D-70AB-4F1D-88CD-BFA1CD153831}" type="slidenum">
              <a:rPr lang="en-US" smtClean="0">
                <a:solidFill>
                  <a:schemeClr val="bg2"/>
                </a:solidFill>
              </a:rPr>
              <a:pPr eaLnBrk="1" hangingPunct="1"/>
              <a:t>32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1280"/>
            <a:ext cx="10172700" cy="487680"/>
          </a:xfrm>
          <a:noFill/>
        </p:spPr>
        <p:txBody>
          <a:bodyPr/>
          <a:lstStyle/>
          <a:p>
            <a:pPr eaLnBrk="1" hangingPunct="1"/>
            <a:r>
              <a:rPr lang="en-US" sz="3200"/>
              <a:t>Transport: upwind (1) 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6736624" y="3393040"/>
            <a:ext cx="242752" cy="61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pPr algn="just"/>
            <a:endParaRPr lang="en-US" sz="3200">
              <a:latin typeface="Times New Roman" pitchFamily="18" charset="0"/>
            </a:endParaRP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0" y="-199171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29702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69037540"/>
              </p:ext>
            </p:extLst>
          </p:nvPr>
        </p:nvGraphicFramePr>
        <p:xfrm>
          <a:off x="800100" y="3059853"/>
          <a:ext cx="8982807" cy="130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3" name="Equation" r:id="rId4" imgW="11226800" imgH="2286000" progId="Equation.DSMT4">
                  <p:embed/>
                </p:oleObj>
              </mc:Choice>
              <mc:Fallback>
                <p:oleObj name="Equation" r:id="rId4" imgW="11226800" imgH="228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3059853"/>
                        <a:ext cx="8982807" cy="1300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12346782" y="381001"/>
            <a:ext cx="445293" cy="42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600" i="1">
                <a:solidFill>
                  <a:srgbClr val="000000"/>
                </a:solidFill>
              </a:rPr>
              <a:t>k</a:t>
            </a:r>
            <a:endParaRPr lang="en-US" sz="3200"/>
          </a:p>
        </p:txBody>
      </p:sp>
      <p:sp>
        <p:nvSpPr>
          <p:cNvPr id="29704" name="Freeform 7"/>
          <p:cNvSpPr>
            <a:spLocks noChangeAspect="1"/>
          </p:cNvSpPr>
          <p:nvPr/>
        </p:nvSpPr>
        <p:spPr bwMode="auto">
          <a:xfrm rot="21577924">
            <a:off x="10641807" y="1792203"/>
            <a:ext cx="1771650" cy="292947"/>
          </a:xfrm>
          <a:custGeom>
            <a:avLst/>
            <a:gdLst>
              <a:gd name="T0" fmla="*/ 0 w 1114"/>
              <a:gd name="T1" fmla="*/ 0 h 268"/>
              <a:gd name="T2" fmla="*/ 57253 w 1114"/>
              <a:gd name="T3" fmla="*/ 30743 h 268"/>
              <a:gd name="T4" fmla="*/ 570406 w 1114"/>
              <a:gd name="T5" fmla="*/ 274638 h 268"/>
              <a:gd name="T6" fmla="*/ 1181100 w 1114"/>
              <a:gd name="T7" fmla="*/ 28694 h 268"/>
              <a:gd name="T8" fmla="*/ 0 w 1114"/>
              <a:gd name="T9" fmla="*/ 0 h 2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4"/>
              <a:gd name="T16" fmla="*/ 0 h 268"/>
              <a:gd name="T17" fmla="*/ 1114 w 1114"/>
              <a:gd name="T18" fmla="*/ 268 h 2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4" h="268">
                <a:moveTo>
                  <a:pt x="0" y="0"/>
                </a:moveTo>
                <a:cubicBezTo>
                  <a:pt x="20" y="7"/>
                  <a:pt x="54" y="30"/>
                  <a:pt x="54" y="30"/>
                </a:cubicBezTo>
                <a:lnTo>
                  <a:pt x="538" y="268"/>
                </a:lnTo>
                <a:lnTo>
                  <a:pt x="1114" y="28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29705" name="Line 8"/>
          <p:cNvSpPr>
            <a:spLocks noChangeAspect="1" noChangeShapeType="1"/>
          </p:cNvSpPr>
          <p:nvPr/>
        </p:nvSpPr>
        <p:spPr bwMode="auto">
          <a:xfrm rot="21577924">
            <a:off x="11489532" y="904240"/>
            <a:ext cx="0" cy="118194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29706" name="Freeform 9"/>
          <p:cNvSpPr>
            <a:spLocks noChangeAspect="1"/>
          </p:cNvSpPr>
          <p:nvPr/>
        </p:nvSpPr>
        <p:spPr bwMode="auto">
          <a:xfrm rot="21577924">
            <a:off x="10629900" y="609601"/>
            <a:ext cx="1771650" cy="294640"/>
          </a:xfrm>
          <a:custGeom>
            <a:avLst/>
            <a:gdLst>
              <a:gd name="T0" fmla="*/ 0 w 1114"/>
              <a:gd name="T1" fmla="*/ 0 h 268"/>
              <a:gd name="T2" fmla="*/ 57253 w 1114"/>
              <a:gd name="T3" fmla="*/ 30921 h 268"/>
              <a:gd name="T4" fmla="*/ 570406 w 1114"/>
              <a:gd name="T5" fmla="*/ 276225 h 268"/>
              <a:gd name="T6" fmla="*/ 1181100 w 1114"/>
              <a:gd name="T7" fmla="*/ 28859 h 268"/>
              <a:gd name="T8" fmla="*/ 0 w 1114"/>
              <a:gd name="T9" fmla="*/ 0 h 2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4"/>
              <a:gd name="T16" fmla="*/ 0 h 268"/>
              <a:gd name="T17" fmla="*/ 1114 w 1114"/>
              <a:gd name="T18" fmla="*/ 268 h 2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4" h="268">
                <a:moveTo>
                  <a:pt x="0" y="0"/>
                </a:moveTo>
                <a:cubicBezTo>
                  <a:pt x="20" y="7"/>
                  <a:pt x="54" y="30"/>
                  <a:pt x="54" y="30"/>
                </a:cubicBezTo>
                <a:lnTo>
                  <a:pt x="538" y="268"/>
                </a:lnTo>
                <a:lnTo>
                  <a:pt x="1114" y="28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29707" name="Line 10"/>
          <p:cNvSpPr>
            <a:spLocks noChangeAspect="1" noChangeShapeType="1"/>
          </p:cNvSpPr>
          <p:nvPr/>
        </p:nvSpPr>
        <p:spPr bwMode="auto">
          <a:xfrm rot="21577924">
            <a:off x="10641807" y="604521"/>
            <a:ext cx="0" cy="120395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29708" name="Line 11"/>
          <p:cNvSpPr>
            <a:spLocks noChangeAspect="1" noChangeShapeType="1"/>
          </p:cNvSpPr>
          <p:nvPr/>
        </p:nvSpPr>
        <p:spPr bwMode="auto">
          <a:xfrm rot="21577924">
            <a:off x="12399170" y="631614"/>
            <a:ext cx="0" cy="120565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29709" name="Oval 12"/>
          <p:cNvSpPr>
            <a:spLocks noChangeAspect="1" noChangeArrowheads="1"/>
          </p:cNvSpPr>
          <p:nvPr/>
        </p:nvSpPr>
        <p:spPr bwMode="auto">
          <a:xfrm>
            <a:off x="11541920" y="1380067"/>
            <a:ext cx="102393" cy="72813"/>
          </a:xfrm>
          <a:prstGeom prst="ellipse">
            <a:avLst/>
          </a:prstGeom>
          <a:solidFill>
            <a:srgbClr val="00E4A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120170" tIns="60085" rIns="120170" bIns="60085" anchor="ctr"/>
          <a:lstStyle/>
          <a:p>
            <a:endParaRPr lang="en-US"/>
          </a:p>
        </p:txBody>
      </p:sp>
      <p:sp>
        <p:nvSpPr>
          <p:cNvPr id="29710" name="Text Box 13"/>
          <p:cNvSpPr txBox="1">
            <a:spLocks noChangeArrowheads="1"/>
          </p:cNvSpPr>
          <p:nvPr/>
        </p:nvSpPr>
        <p:spPr bwMode="auto">
          <a:xfrm>
            <a:off x="12346782" y="1608667"/>
            <a:ext cx="1028700" cy="42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600" i="1">
                <a:solidFill>
                  <a:srgbClr val="000000"/>
                </a:solidFill>
              </a:rPr>
              <a:t>k-</a:t>
            </a:r>
            <a:r>
              <a:rPr lang="en-US" sz="2600">
                <a:solidFill>
                  <a:srgbClr val="000000"/>
                </a:solidFill>
              </a:rPr>
              <a:t>1</a:t>
            </a:r>
            <a:endParaRPr lang="en-US" sz="3200"/>
          </a:p>
        </p:txBody>
      </p:sp>
      <p:sp>
        <p:nvSpPr>
          <p:cNvPr id="29711" name="Text Box 14"/>
          <p:cNvSpPr txBox="1">
            <a:spLocks noChangeArrowheads="1"/>
          </p:cNvSpPr>
          <p:nvPr/>
        </p:nvSpPr>
        <p:spPr bwMode="auto">
          <a:xfrm>
            <a:off x="11658601" y="1219200"/>
            <a:ext cx="536037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 dirty="0" err="1"/>
              <a:t>T</a:t>
            </a:r>
            <a:r>
              <a:rPr lang="en-US" i="1" baseline="-25000" dirty="0" err="1"/>
              <a:t>i,k</a:t>
            </a:r>
            <a:endParaRPr lang="en-US" i="1" baseline="-25000" dirty="0"/>
          </a:p>
        </p:txBody>
      </p:sp>
      <p:graphicFrame>
        <p:nvGraphicFramePr>
          <p:cNvPr id="29712" name="Object 1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31108392"/>
              </p:ext>
            </p:extLst>
          </p:nvPr>
        </p:nvGraphicFramePr>
        <p:xfrm>
          <a:off x="1195388" y="748453"/>
          <a:ext cx="6057998" cy="668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4" name="Equation" r:id="rId6" imgW="3200400" imgH="495000" progId="Equation.DSMT4">
                  <p:embed/>
                </p:oleObj>
              </mc:Choice>
              <mc:Fallback>
                <p:oleObj name="Equation" r:id="rId6" imgW="32004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748453"/>
                        <a:ext cx="6057998" cy="6680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3" name="Object 1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142964896"/>
              </p:ext>
            </p:extLst>
          </p:nvPr>
        </p:nvGraphicFramePr>
        <p:xfrm>
          <a:off x="1365504" y="1429224"/>
          <a:ext cx="2057400" cy="1045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5" name="Equation" r:id="rId8" imgW="2133600" imgH="1524000" progId="Equation.DSMT4">
                  <p:embed/>
                </p:oleObj>
              </mc:Choice>
              <mc:Fallback>
                <p:oleObj name="Equation" r:id="rId8" imgW="2133600" imgH="152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504" y="1429224"/>
                        <a:ext cx="2057400" cy="1045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4" name="AutoShape 17"/>
          <p:cNvSpPr>
            <a:spLocks/>
          </p:cNvSpPr>
          <p:nvPr/>
        </p:nvSpPr>
        <p:spPr bwMode="auto">
          <a:xfrm>
            <a:off x="914400" y="1002522"/>
            <a:ext cx="304800" cy="1207277"/>
          </a:xfrm>
          <a:prstGeom prst="leftBrace">
            <a:avLst>
              <a:gd name="adj1" fmla="val 10384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29715" name="Text Box 18"/>
          <p:cNvSpPr txBox="1">
            <a:spLocks noChangeArrowheads="1"/>
          </p:cNvSpPr>
          <p:nvPr/>
        </p:nvSpPr>
        <p:spPr bwMode="auto">
          <a:xfrm>
            <a:off x="10629900" y="1056640"/>
            <a:ext cx="370927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/>
              <a:t>S</a:t>
            </a:r>
          </a:p>
        </p:txBody>
      </p:sp>
      <p:sp>
        <p:nvSpPr>
          <p:cNvPr id="29717" name="Text Box 20"/>
          <p:cNvSpPr txBox="1">
            <a:spLocks noChangeArrowheads="1"/>
          </p:cNvSpPr>
          <p:nvPr/>
        </p:nvSpPr>
        <p:spPr bwMode="auto">
          <a:xfrm>
            <a:off x="571500" y="2490893"/>
            <a:ext cx="6604493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Finite volume discretization in a prism (</a:t>
            </a:r>
            <a:r>
              <a:rPr lang="en-US" i="1"/>
              <a:t>i</a:t>
            </a:r>
            <a:r>
              <a:rPr lang="en-US"/>
              <a:t>,</a:t>
            </a:r>
            <a:r>
              <a:rPr lang="en-US" i="1"/>
              <a:t>k</a:t>
            </a:r>
            <a:r>
              <a:rPr lang="en-US"/>
              <a:t>): mass conservation</a:t>
            </a:r>
          </a:p>
        </p:txBody>
      </p:sp>
      <p:sp>
        <p:nvSpPr>
          <p:cNvPr id="29718" name="Text Box 21"/>
          <p:cNvSpPr txBox="1">
            <a:spLocks noChangeArrowheads="1"/>
          </p:cNvSpPr>
          <p:nvPr/>
        </p:nvSpPr>
        <p:spPr bwMode="auto">
          <a:xfrm>
            <a:off x="685800" y="4360333"/>
            <a:ext cx="3052046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Focus on the advection first</a:t>
            </a:r>
          </a:p>
        </p:txBody>
      </p:sp>
      <p:sp>
        <p:nvSpPr>
          <p:cNvPr id="29719" name="Text Box 22"/>
          <p:cNvSpPr txBox="1">
            <a:spLocks noChangeArrowheads="1"/>
          </p:cNvSpPr>
          <p:nvPr/>
        </p:nvSpPr>
        <p:spPr bwMode="auto">
          <a:xfrm>
            <a:off x="10010775" y="3129279"/>
            <a:ext cx="3543300" cy="141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 i="1" dirty="0" err="1"/>
              <a:t>m</a:t>
            </a:r>
            <a:r>
              <a:rPr lang="en-US" sz="2100" i="1" dirty="0" err="1">
                <a:cs typeface="Tahoma" pitchFamily="34" charset="0"/>
              </a:rPr>
              <a:t>≠</a:t>
            </a:r>
            <a:r>
              <a:rPr lang="en-US" sz="2100" i="1" dirty="0" err="1"/>
              <a:t>n</a:t>
            </a:r>
            <a:r>
              <a:rPr lang="en-US" sz="2100" i="1" dirty="0"/>
              <a:t>, </a:t>
            </a:r>
            <a:r>
              <a:rPr lang="en-US" sz="2100" dirty="0">
                <a:latin typeface="Symbol" pitchFamily="18" charset="2"/>
              </a:rPr>
              <a:t>D</a:t>
            </a:r>
            <a:r>
              <a:rPr lang="en-US" sz="2100" i="1" dirty="0"/>
              <a:t>t’ ≠</a:t>
            </a:r>
            <a:r>
              <a:rPr lang="en-US" sz="2100" dirty="0"/>
              <a:t> </a:t>
            </a:r>
            <a:r>
              <a:rPr lang="en-US" sz="2100" dirty="0">
                <a:latin typeface="Symbol" pitchFamily="18" charset="2"/>
              </a:rPr>
              <a:t>D</a:t>
            </a:r>
            <a:r>
              <a:rPr lang="en-US" sz="2100" i="1" dirty="0"/>
              <a:t>t;</a:t>
            </a:r>
          </a:p>
          <a:p>
            <a:pPr eaLnBrk="1" hangingPunct="1"/>
            <a:r>
              <a:rPr lang="en-US" sz="2100" i="1" dirty="0" err="1"/>
              <a:t>T</a:t>
            </a:r>
            <a:r>
              <a:rPr lang="en-US" sz="2100" i="1" baseline="-25000" dirty="0" err="1"/>
              <a:t>i</a:t>
            </a:r>
            <a:r>
              <a:rPr lang="en-US" sz="2100" dirty="0"/>
              <a:t>=</a:t>
            </a:r>
            <a:r>
              <a:rPr lang="en-US" sz="2100" i="1" dirty="0" err="1"/>
              <a:t>T</a:t>
            </a:r>
            <a:r>
              <a:rPr lang="en-US" sz="2100" i="1" baseline="-25000" dirty="0" err="1"/>
              <a:t>i,k</a:t>
            </a:r>
            <a:r>
              <a:rPr lang="en-US" sz="2100" i="1" baseline="-25000" dirty="0"/>
              <a:t>;</a:t>
            </a:r>
          </a:p>
          <a:p>
            <a:pPr eaLnBrk="1" hangingPunct="1"/>
            <a:r>
              <a:rPr lang="en-US" sz="2100" i="1" dirty="0" err="1"/>
              <a:t>u</a:t>
            </a:r>
            <a:r>
              <a:rPr lang="en-US" sz="2100" i="1" baseline="-25000" dirty="0" err="1"/>
              <a:t>j</a:t>
            </a:r>
            <a:r>
              <a:rPr lang="en-US" sz="2100" i="1" baseline="-25000" dirty="0"/>
              <a:t> </a:t>
            </a:r>
            <a:r>
              <a:rPr lang="en-US" sz="2100" dirty="0"/>
              <a:t>is outward normal velocity</a:t>
            </a:r>
            <a:endParaRPr lang="en-US" sz="2100" i="1" dirty="0"/>
          </a:p>
        </p:txBody>
      </p:sp>
      <p:sp>
        <p:nvSpPr>
          <p:cNvPr id="29720" name="Text Box 23"/>
          <p:cNvSpPr txBox="1">
            <a:spLocks noChangeArrowheads="1"/>
          </p:cNvSpPr>
          <p:nvPr/>
        </p:nvSpPr>
        <p:spPr bwMode="auto">
          <a:xfrm>
            <a:off x="11315700" y="406400"/>
            <a:ext cx="370927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/>
              <a:t>S</a:t>
            </a:r>
          </a:p>
        </p:txBody>
      </p:sp>
      <p:graphicFrame>
        <p:nvGraphicFramePr>
          <p:cNvPr id="29721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559837"/>
              </p:ext>
            </p:extLst>
          </p:nvPr>
        </p:nvGraphicFramePr>
        <p:xfrm>
          <a:off x="1179908" y="4751493"/>
          <a:ext cx="3817019" cy="61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6" name="Equation" r:id="rId10" imgW="3530600" imgH="965200" progId="Equation.DSMT4">
                  <p:embed/>
                </p:oleObj>
              </mc:Choice>
              <mc:Fallback>
                <p:oleObj name="Equation" r:id="rId10" imgW="3530600" imgH="96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908" y="4751493"/>
                        <a:ext cx="3817019" cy="61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2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848331"/>
              </p:ext>
            </p:extLst>
          </p:nvPr>
        </p:nvGraphicFramePr>
        <p:xfrm>
          <a:off x="5576888" y="4751493"/>
          <a:ext cx="2246636" cy="450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7" name="Equation" r:id="rId12" imgW="1371600" imgH="469800" progId="Equation.DSMT4">
                  <p:embed/>
                </p:oleObj>
              </mc:Choice>
              <mc:Fallback>
                <p:oleObj name="Equation" r:id="rId12" imgW="13716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888" y="4751493"/>
                        <a:ext cx="2246636" cy="450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3" name="Text Box 26"/>
          <p:cNvSpPr txBox="1">
            <a:spLocks noChangeArrowheads="1"/>
          </p:cNvSpPr>
          <p:nvPr/>
        </p:nvSpPr>
        <p:spPr bwMode="auto">
          <a:xfrm>
            <a:off x="800100" y="5498253"/>
            <a:ext cx="2780498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From continuity equation</a:t>
            </a:r>
          </a:p>
        </p:txBody>
      </p:sp>
      <p:graphicFrame>
        <p:nvGraphicFramePr>
          <p:cNvPr id="29724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168037"/>
              </p:ext>
            </p:extLst>
          </p:nvPr>
        </p:nvGraphicFramePr>
        <p:xfrm>
          <a:off x="5327601" y="5364481"/>
          <a:ext cx="4502199" cy="585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8" name="Equation" r:id="rId14" imgW="4406900" imgH="977900" progId="Equation.DSMT4">
                  <p:embed/>
                </p:oleObj>
              </mc:Choice>
              <mc:Fallback>
                <p:oleObj name="Equation" r:id="rId14" imgW="4406900" imgH="977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01" y="5364481"/>
                        <a:ext cx="4502199" cy="58589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5" name="Text Box 28"/>
          <p:cNvSpPr txBox="1">
            <a:spLocks noChangeArrowheads="1"/>
          </p:cNvSpPr>
          <p:nvPr/>
        </p:nvSpPr>
        <p:spPr bwMode="auto">
          <a:xfrm>
            <a:off x="5029200" y="5980853"/>
            <a:ext cx="4365482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 i="1" dirty="0"/>
              <a:t>S</a:t>
            </a:r>
            <a:r>
              <a:rPr lang="en-US" sz="2100" baseline="30000" dirty="0"/>
              <a:t>+</a:t>
            </a:r>
            <a:r>
              <a:rPr lang="en-US" sz="2100" dirty="0"/>
              <a:t>: outflow faces; </a:t>
            </a:r>
            <a:r>
              <a:rPr lang="en-US" sz="2100" i="1" dirty="0"/>
              <a:t>S </a:t>
            </a:r>
            <a:r>
              <a:rPr lang="en-US" sz="2100" baseline="30000" dirty="0">
                <a:latin typeface="Symbol" pitchFamily="18" charset="2"/>
              </a:rPr>
              <a:t>-</a:t>
            </a:r>
            <a:r>
              <a:rPr lang="en-US" sz="2100" dirty="0"/>
              <a:t>: inflow faces</a:t>
            </a:r>
          </a:p>
        </p:txBody>
      </p:sp>
      <p:sp>
        <p:nvSpPr>
          <p:cNvPr id="29726" name="Text Box 29"/>
          <p:cNvSpPr txBox="1">
            <a:spLocks noChangeArrowheads="1"/>
          </p:cNvSpPr>
          <p:nvPr/>
        </p:nvSpPr>
        <p:spPr bwMode="auto">
          <a:xfrm>
            <a:off x="914400" y="6554893"/>
            <a:ext cx="1311891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Upwinding</a:t>
            </a:r>
          </a:p>
        </p:txBody>
      </p:sp>
      <p:graphicFrame>
        <p:nvGraphicFramePr>
          <p:cNvPr id="29727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823604"/>
              </p:ext>
            </p:extLst>
          </p:nvPr>
        </p:nvGraphicFramePr>
        <p:xfrm>
          <a:off x="3657600" y="6296659"/>
          <a:ext cx="3200400" cy="869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9" name="Equation" r:id="rId16" imgW="2413000" imgH="1117600" progId="Equation.DSMT4">
                  <p:embed/>
                </p:oleObj>
              </mc:Choice>
              <mc:Fallback>
                <p:oleObj name="Equation" r:id="rId16" imgW="2413000" imgH="1117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6296659"/>
                        <a:ext cx="3200400" cy="869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8" name="Text Box 31"/>
          <p:cNvSpPr txBox="1">
            <a:spLocks noChangeArrowheads="1"/>
          </p:cNvSpPr>
          <p:nvPr/>
        </p:nvSpPr>
        <p:spPr bwMode="auto">
          <a:xfrm>
            <a:off x="10720388" y="521547"/>
            <a:ext cx="308411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/>
              <a:t>j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37164" y="1938676"/>
            <a:ext cx="3881247" cy="3983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(sources: </a:t>
            </a:r>
            <a:r>
              <a:rPr lang="en-US" dirty="0" err="1" smtClean="0"/>
              <a:t>bdy_frc</a:t>
            </a:r>
            <a:r>
              <a:rPr lang="en-US" dirty="0" smtClean="0"/>
              <a:t>, </a:t>
            </a:r>
            <a:r>
              <a:rPr lang="en-US" dirty="0" err="1" smtClean="0"/>
              <a:t>flx_sf</a:t>
            </a:r>
            <a:r>
              <a:rPr lang="en-US" dirty="0" smtClean="0"/>
              <a:t> and </a:t>
            </a:r>
            <a:r>
              <a:rPr lang="en-US" dirty="0" err="1" smtClean="0"/>
              <a:t>flx_bt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26686" y="3093066"/>
            <a:ext cx="391767" cy="367565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sz="1600" dirty="0"/>
              <a:t>^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 flipV="1">
            <a:off x="2569030" y="3160777"/>
            <a:ext cx="228600" cy="76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2375649" y="2869764"/>
            <a:ext cx="842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dirty="0" smtClean="0"/>
              <a:t>34(j)+2</a:t>
            </a:r>
            <a:endParaRPr lang="en-US" sz="1400" dirty="0"/>
          </a:p>
        </p:txBody>
      </p:sp>
      <p:cxnSp>
        <p:nvCxnSpPr>
          <p:cNvPr id="37" name="Straight Connector 36"/>
          <p:cNvCxnSpPr/>
          <p:nvPr/>
        </p:nvCxnSpPr>
        <p:spPr bwMode="auto">
          <a:xfrm flipV="1">
            <a:off x="1148365" y="3843388"/>
            <a:ext cx="228600" cy="76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954984" y="3552375"/>
            <a:ext cx="615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dirty="0" smtClean="0"/>
              <a:t>34(j)</a:t>
            </a:r>
            <a:endParaRPr lang="en-US" sz="1400" dirty="0"/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11600784" y="2032000"/>
            <a:ext cx="49596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 dirty="0" err="1" smtClean="0"/>
              <a:t>T</a:t>
            </a:r>
            <a:r>
              <a:rPr lang="en-US" i="1" baseline="-25000" dirty="0" err="1" smtClean="0"/>
              <a:t>i</a:t>
            </a:r>
            <a:r>
              <a:rPr lang="en-US" i="1" baseline="-25000" dirty="0"/>
              <a:t>*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1541920" y="1938676"/>
            <a:ext cx="51196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11585619" y="1963659"/>
            <a:ext cx="178281" cy="21360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50534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27D2DFE-C29B-440E-83CB-3EDDD8FDED6B}" type="slidenum">
              <a:rPr lang="en-US" smtClean="0">
                <a:solidFill>
                  <a:schemeClr val="bg2"/>
                </a:solidFill>
              </a:rPr>
              <a:pPr eaLnBrk="1" hangingPunct="1"/>
              <a:t>33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1280"/>
            <a:ext cx="10172700" cy="487680"/>
          </a:xfrm>
          <a:noFill/>
        </p:spPr>
        <p:txBody>
          <a:bodyPr/>
          <a:lstStyle/>
          <a:p>
            <a:pPr eaLnBrk="1" hangingPunct="1"/>
            <a:r>
              <a:rPr lang="en-US" sz="3200"/>
              <a:t>Transport: upwind (2) </a:t>
            </a:r>
          </a:p>
        </p:txBody>
      </p:sp>
      <p:graphicFrame>
        <p:nvGraphicFramePr>
          <p:cNvPr id="30724" name="Object 59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38599831"/>
              </p:ext>
            </p:extLst>
          </p:nvPr>
        </p:nvGraphicFramePr>
        <p:xfrm>
          <a:off x="714375" y="1137920"/>
          <a:ext cx="9372600" cy="970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5" name="Equation" r:id="rId4" imgW="11518900" imgH="1676400" progId="Equation.DSMT4">
                  <p:embed/>
                </p:oleObj>
              </mc:Choice>
              <mc:Fallback>
                <p:oleObj name="Equation" r:id="rId4" imgW="11518900" imgH="167640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137920"/>
                        <a:ext cx="9372600" cy="9702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0" y="-199171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30727" name="Text Box 46"/>
          <p:cNvSpPr txBox="1">
            <a:spLocks noChangeArrowheads="1"/>
          </p:cNvSpPr>
          <p:nvPr/>
        </p:nvSpPr>
        <p:spPr bwMode="auto">
          <a:xfrm>
            <a:off x="12573001" y="162561"/>
            <a:ext cx="445295" cy="42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600" i="1">
                <a:solidFill>
                  <a:srgbClr val="000000"/>
                </a:solidFill>
              </a:rPr>
              <a:t>k</a:t>
            </a:r>
            <a:endParaRPr lang="en-US" sz="3200"/>
          </a:p>
        </p:txBody>
      </p:sp>
      <p:sp>
        <p:nvSpPr>
          <p:cNvPr id="30728" name="Freeform 47"/>
          <p:cNvSpPr>
            <a:spLocks noChangeAspect="1"/>
          </p:cNvSpPr>
          <p:nvPr/>
        </p:nvSpPr>
        <p:spPr bwMode="auto">
          <a:xfrm rot="21577924">
            <a:off x="10868025" y="1576494"/>
            <a:ext cx="1771650" cy="292946"/>
          </a:xfrm>
          <a:custGeom>
            <a:avLst/>
            <a:gdLst>
              <a:gd name="T0" fmla="*/ 0 w 1114"/>
              <a:gd name="T1" fmla="*/ 0 h 268"/>
              <a:gd name="T2" fmla="*/ 57253 w 1114"/>
              <a:gd name="T3" fmla="*/ 30743 h 268"/>
              <a:gd name="T4" fmla="*/ 570406 w 1114"/>
              <a:gd name="T5" fmla="*/ 274637 h 268"/>
              <a:gd name="T6" fmla="*/ 1181100 w 1114"/>
              <a:gd name="T7" fmla="*/ 28693 h 268"/>
              <a:gd name="T8" fmla="*/ 0 w 1114"/>
              <a:gd name="T9" fmla="*/ 0 h 2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4"/>
              <a:gd name="T16" fmla="*/ 0 h 268"/>
              <a:gd name="T17" fmla="*/ 1114 w 1114"/>
              <a:gd name="T18" fmla="*/ 268 h 2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4" h="268">
                <a:moveTo>
                  <a:pt x="0" y="0"/>
                </a:moveTo>
                <a:cubicBezTo>
                  <a:pt x="20" y="7"/>
                  <a:pt x="54" y="30"/>
                  <a:pt x="54" y="30"/>
                </a:cubicBezTo>
                <a:lnTo>
                  <a:pt x="538" y="268"/>
                </a:lnTo>
                <a:lnTo>
                  <a:pt x="1114" y="28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30729" name="Line 48"/>
          <p:cNvSpPr>
            <a:spLocks noChangeAspect="1" noChangeShapeType="1"/>
          </p:cNvSpPr>
          <p:nvPr/>
        </p:nvSpPr>
        <p:spPr bwMode="auto">
          <a:xfrm rot="21577924">
            <a:off x="11715750" y="685801"/>
            <a:ext cx="0" cy="118194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30730" name="Freeform 49"/>
          <p:cNvSpPr>
            <a:spLocks noChangeAspect="1"/>
          </p:cNvSpPr>
          <p:nvPr/>
        </p:nvSpPr>
        <p:spPr bwMode="auto">
          <a:xfrm rot="21577924">
            <a:off x="10856120" y="391161"/>
            <a:ext cx="1771650" cy="294640"/>
          </a:xfrm>
          <a:custGeom>
            <a:avLst/>
            <a:gdLst>
              <a:gd name="T0" fmla="*/ 0 w 1114"/>
              <a:gd name="T1" fmla="*/ 0 h 268"/>
              <a:gd name="T2" fmla="*/ 57253 w 1114"/>
              <a:gd name="T3" fmla="*/ 30921 h 268"/>
              <a:gd name="T4" fmla="*/ 570406 w 1114"/>
              <a:gd name="T5" fmla="*/ 276225 h 268"/>
              <a:gd name="T6" fmla="*/ 1181100 w 1114"/>
              <a:gd name="T7" fmla="*/ 28859 h 268"/>
              <a:gd name="T8" fmla="*/ 0 w 1114"/>
              <a:gd name="T9" fmla="*/ 0 h 2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4"/>
              <a:gd name="T16" fmla="*/ 0 h 268"/>
              <a:gd name="T17" fmla="*/ 1114 w 1114"/>
              <a:gd name="T18" fmla="*/ 268 h 2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4" h="268">
                <a:moveTo>
                  <a:pt x="0" y="0"/>
                </a:moveTo>
                <a:cubicBezTo>
                  <a:pt x="20" y="7"/>
                  <a:pt x="54" y="30"/>
                  <a:pt x="54" y="30"/>
                </a:cubicBezTo>
                <a:lnTo>
                  <a:pt x="538" y="268"/>
                </a:lnTo>
                <a:lnTo>
                  <a:pt x="1114" y="28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30731" name="Line 50"/>
          <p:cNvSpPr>
            <a:spLocks noChangeAspect="1" noChangeShapeType="1"/>
          </p:cNvSpPr>
          <p:nvPr/>
        </p:nvSpPr>
        <p:spPr bwMode="auto">
          <a:xfrm rot="21577924">
            <a:off x="10868025" y="386080"/>
            <a:ext cx="0" cy="12039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30732" name="Line 51"/>
          <p:cNvSpPr>
            <a:spLocks noChangeAspect="1" noChangeShapeType="1"/>
          </p:cNvSpPr>
          <p:nvPr/>
        </p:nvSpPr>
        <p:spPr bwMode="auto">
          <a:xfrm rot="21577924">
            <a:off x="12625388" y="413174"/>
            <a:ext cx="0" cy="120565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30733" name="Oval 52"/>
          <p:cNvSpPr>
            <a:spLocks noChangeAspect="1" noChangeArrowheads="1"/>
          </p:cNvSpPr>
          <p:nvPr/>
        </p:nvSpPr>
        <p:spPr bwMode="auto">
          <a:xfrm>
            <a:off x="11768138" y="1161627"/>
            <a:ext cx="102395" cy="72814"/>
          </a:xfrm>
          <a:prstGeom prst="ellipse">
            <a:avLst/>
          </a:prstGeom>
          <a:solidFill>
            <a:srgbClr val="00E4A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120170" tIns="60085" rIns="120170" bIns="60085" anchor="ctr"/>
          <a:lstStyle/>
          <a:p>
            <a:endParaRPr lang="en-US"/>
          </a:p>
        </p:txBody>
      </p:sp>
      <p:sp>
        <p:nvSpPr>
          <p:cNvPr id="30734" name="Text Box 53"/>
          <p:cNvSpPr txBox="1">
            <a:spLocks noChangeArrowheads="1"/>
          </p:cNvSpPr>
          <p:nvPr/>
        </p:nvSpPr>
        <p:spPr bwMode="auto">
          <a:xfrm>
            <a:off x="12573000" y="1390228"/>
            <a:ext cx="1028700" cy="42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600" i="1">
                <a:solidFill>
                  <a:srgbClr val="000000"/>
                </a:solidFill>
              </a:rPr>
              <a:t>k-</a:t>
            </a:r>
            <a:r>
              <a:rPr lang="en-US" sz="2600">
                <a:solidFill>
                  <a:srgbClr val="000000"/>
                </a:solidFill>
              </a:rPr>
              <a:t>1</a:t>
            </a:r>
            <a:endParaRPr lang="en-US" sz="3200"/>
          </a:p>
        </p:txBody>
      </p:sp>
      <p:sp>
        <p:nvSpPr>
          <p:cNvPr id="30735" name="Text Box 54"/>
          <p:cNvSpPr txBox="1">
            <a:spLocks noChangeArrowheads="1"/>
          </p:cNvSpPr>
          <p:nvPr/>
        </p:nvSpPr>
        <p:spPr bwMode="auto">
          <a:xfrm>
            <a:off x="11884820" y="1000761"/>
            <a:ext cx="536037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/>
              <a:t>T</a:t>
            </a:r>
            <a:r>
              <a:rPr lang="en-US" i="1" baseline="-25000"/>
              <a:t>i,k</a:t>
            </a:r>
          </a:p>
        </p:txBody>
      </p:sp>
      <p:sp>
        <p:nvSpPr>
          <p:cNvPr id="30736" name="Text Box 55"/>
          <p:cNvSpPr txBox="1">
            <a:spLocks noChangeArrowheads="1"/>
          </p:cNvSpPr>
          <p:nvPr/>
        </p:nvSpPr>
        <p:spPr bwMode="auto">
          <a:xfrm>
            <a:off x="10856120" y="838201"/>
            <a:ext cx="370927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/>
              <a:t>S</a:t>
            </a:r>
          </a:p>
        </p:txBody>
      </p:sp>
      <p:sp>
        <p:nvSpPr>
          <p:cNvPr id="30737" name="Text Box 56"/>
          <p:cNvSpPr txBox="1">
            <a:spLocks noChangeArrowheads="1"/>
          </p:cNvSpPr>
          <p:nvPr/>
        </p:nvSpPr>
        <p:spPr bwMode="auto">
          <a:xfrm>
            <a:off x="11646695" y="1666240"/>
            <a:ext cx="370927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/>
              <a:t>S</a:t>
            </a:r>
          </a:p>
        </p:txBody>
      </p:sp>
      <p:sp>
        <p:nvSpPr>
          <p:cNvPr id="30738" name="Text Box 57"/>
          <p:cNvSpPr txBox="1">
            <a:spLocks noChangeArrowheads="1"/>
          </p:cNvSpPr>
          <p:nvPr/>
        </p:nvSpPr>
        <p:spPr bwMode="auto">
          <a:xfrm>
            <a:off x="11541920" y="187961"/>
            <a:ext cx="370927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/>
              <a:t>S</a:t>
            </a:r>
          </a:p>
        </p:txBody>
      </p:sp>
      <p:sp>
        <p:nvSpPr>
          <p:cNvPr id="30739" name="Text Box 58"/>
          <p:cNvSpPr txBox="1">
            <a:spLocks noChangeArrowheads="1"/>
          </p:cNvSpPr>
          <p:nvPr/>
        </p:nvSpPr>
        <p:spPr bwMode="auto">
          <a:xfrm>
            <a:off x="10946608" y="303107"/>
            <a:ext cx="308411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/>
              <a:t>j</a:t>
            </a:r>
          </a:p>
        </p:txBody>
      </p:sp>
      <p:sp>
        <p:nvSpPr>
          <p:cNvPr id="30740" name="Text Box 61"/>
          <p:cNvSpPr txBox="1">
            <a:spLocks noChangeArrowheads="1"/>
          </p:cNvSpPr>
          <p:nvPr/>
        </p:nvSpPr>
        <p:spPr bwMode="auto">
          <a:xfrm>
            <a:off x="800100" y="568960"/>
            <a:ext cx="5677893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Drop “m” for </a:t>
            </a:r>
            <a:r>
              <a:rPr lang="en-US" dirty="0" smtClean="0"/>
              <a:t>brevity (and keep only advection terms)</a:t>
            </a:r>
            <a:endParaRPr lang="en-US" dirty="0"/>
          </a:p>
        </p:txBody>
      </p:sp>
      <p:sp>
        <p:nvSpPr>
          <p:cNvPr id="30741" name="Oval 62"/>
          <p:cNvSpPr>
            <a:spLocks noChangeArrowheads="1"/>
          </p:cNvSpPr>
          <p:nvPr/>
        </p:nvSpPr>
        <p:spPr bwMode="auto">
          <a:xfrm>
            <a:off x="8786813" y="1386168"/>
            <a:ext cx="341355" cy="560145"/>
          </a:xfrm>
          <a:prstGeom prst="ellipse">
            <a:avLst/>
          </a:prstGeom>
          <a:noFill/>
          <a:ln w="9525" algn="ctr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30742" name="Oval 63"/>
          <p:cNvSpPr>
            <a:spLocks noChangeArrowheads="1"/>
          </p:cNvSpPr>
          <p:nvPr/>
        </p:nvSpPr>
        <p:spPr bwMode="auto">
          <a:xfrm>
            <a:off x="6786563" y="1376008"/>
            <a:ext cx="341355" cy="560145"/>
          </a:xfrm>
          <a:prstGeom prst="ellipse">
            <a:avLst/>
          </a:prstGeom>
          <a:noFill/>
          <a:ln w="9525" algn="ctr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30743" name="Text Box 64"/>
          <p:cNvSpPr txBox="1">
            <a:spLocks noChangeArrowheads="1"/>
          </p:cNvSpPr>
          <p:nvPr/>
        </p:nvSpPr>
        <p:spPr bwMode="auto">
          <a:xfrm>
            <a:off x="800101" y="2275840"/>
            <a:ext cx="3308911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Max. principle is guaranteed if</a:t>
            </a:r>
          </a:p>
        </p:txBody>
      </p:sp>
      <p:sp>
        <p:nvSpPr>
          <p:cNvPr id="30745" name="Text Box 66"/>
          <p:cNvSpPr txBox="1">
            <a:spLocks noChangeArrowheads="1"/>
          </p:cNvSpPr>
          <p:nvPr/>
        </p:nvSpPr>
        <p:spPr bwMode="auto">
          <a:xfrm>
            <a:off x="7543800" y="3088641"/>
            <a:ext cx="4573103" cy="76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/>
              <a:t>Courant number condition (3D case)</a:t>
            </a:r>
          </a:p>
          <a:p>
            <a:pPr eaLnBrk="1" hangingPunct="1"/>
            <a:r>
              <a:rPr lang="en-US" sz="2100"/>
              <a:t>Global time step for all prisms</a:t>
            </a:r>
          </a:p>
        </p:txBody>
      </p:sp>
      <p:sp>
        <p:nvSpPr>
          <p:cNvPr id="30746" name="Text Box 67"/>
          <p:cNvSpPr txBox="1">
            <a:spLocks noChangeArrowheads="1"/>
          </p:cNvSpPr>
          <p:nvPr/>
        </p:nvSpPr>
        <p:spPr bwMode="auto">
          <a:xfrm>
            <a:off x="800101" y="3901440"/>
            <a:ext cx="12139613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Implicit treatment of vertical advective fluxes to bypass vertical Courant number restriction in shallow depths</a:t>
            </a:r>
          </a:p>
        </p:txBody>
      </p:sp>
      <p:sp>
        <p:nvSpPr>
          <p:cNvPr id="30748" name="Text Box 75"/>
          <p:cNvSpPr txBox="1">
            <a:spLocks noChangeArrowheads="1"/>
          </p:cNvSpPr>
          <p:nvPr/>
        </p:nvSpPr>
        <p:spPr bwMode="auto">
          <a:xfrm>
            <a:off x="6958013" y="5100522"/>
            <a:ext cx="4001858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(Modified Courant number condition)</a:t>
            </a:r>
          </a:p>
        </p:txBody>
      </p:sp>
      <p:sp>
        <p:nvSpPr>
          <p:cNvPr id="30749" name="Text Box 76"/>
          <p:cNvSpPr txBox="1">
            <a:spLocks noChangeArrowheads="1"/>
          </p:cNvSpPr>
          <p:nvPr/>
        </p:nvSpPr>
        <p:spPr bwMode="auto">
          <a:xfrm>
            <a:off x="776288" y="5948681"/>
            <a:ext cx="5642883" cy="122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Mass conservation</a:t>
            </a:r>
          </a:p>
          <a:p>
            <a:pPr eaLnBrk="1" hangingPunct="1">
              <a:buFontTx/>
              <a:buChar char="•"/>
            </a:pPr>
            <a:r>
              <a:rPr lang="en-US" dirty="0"/>
              <a:t> Budget – vertical and horizontal sums</a:t>
            </a:r>
          </a:p>
          <a:p>
            <a:pPr eaLnBrk="1" hangingPunct="1">
              <a:buFontTx/>
              <a:buChar char="•"/>
            </a:pPr>
            <a:r>
              <a:rPr lang="en-US" dirty="0"/>
              <a:t> movement of free surface: </a:t>
            </a:r>
            <a:r>
              <a:rPr lang="en-US" dirty="0" smtClean="0"/>
              <a:t>small conservation error</a:t>
            </a:r>
          </a:p>
          <a:p>
            <a:pPr eaLnBrk="1" hangingPunct="1"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Includes source/sink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57300" y="2926811"/>
                <a:ext cx="4063798" cy="6203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120170" tIns="60085" rIns="120170" bIns="60085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≥0</m:t>
                        </m:r>
                        <m:groupChr>
                          <m:groupChrPr>
                            <m:chr m:val="⇒"/>
                            <m:vertJc m:val="bot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groupChrPr>
                          <m:e/>
                        </m:groupChr>
                      </m:e>
                    </m:nary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′≤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sub>
                          <m:sup/>
                          <m:e>
                            <m:r>
                              <a:rPr lang="en-US" i="1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|</m:t>
                            </m:r>
                          </m:e>
                        </m:nary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43885"/>
                <a:ext cx="3976730" cy="591380"/>
              </a:xfrm>
              <a:prstGeom prst="rect">
                <a:avLst/>
              </a:prstGeom>
              <a:blipFill rotWithShape="1">
                <a:blip r:embed="rId6"/>
                <a:stretch>
                  <a:fillRect t="-58763" b="-948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877684" y="4811052"/>
                <a:ext cx="2019584" cy="744335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none" lIns="120170" tIns="60085" rIns="120170" bIns="60085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′≤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𝐻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i="1">
                                  <a:latin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|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456" y="4510361"/>
                <a:ext cx="1972784" cy="72641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4FFFA7-178F-4E9B-9C94-50D9D799EA96}" type="slidenum">
              <a:rPr lang="en-US" smtClean="0">
                <a:solidFill>
                  <a:schemeClr val="bg2"/>
                </a:solidFill>
              </a:rPr>
              <a:pPr eaLnBrk="1" hangingPunct="1"/>
              <a:t>34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1280"/>
            <a:ext cx="10172700" cy="487680"/>
          </a:xfrm>
          <a:noFill/>
        </p:spPr>
        <p:txBody>
          <a:bodyPr/>
          <a:lstStyle/>
          <a:p>
            <a:pPr eaLnBrk="1" hangingPunct="1"/>
            <a:r>
              <a:rPr lang="en-US" sz="3200"/>
              <a:t>Solar radiation </a:t>
            </a:r>
          </a:p>
        </p:txBody>
      </p:sp>
      <p:graphicFrame>
        <p:nvGraphicFramePr>
          <p:cNvPr id="31748" name="Object 2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795095"/>
              </p:ext>
            </p:extLst>
          </p:nvPr>
        </p:nvGraphicFramePr>
        <p:xfrm>
          <a:off x="1714500" y="1056640"/>
          <a:ext cx="6009912" cy="568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10" name="Equation" r:id="rId4" imgW="7620000" imgH="1016000" progId="Equation.DSMT4">
                  <p:embed/>
                </p:oleObj>
              </mc:Choice>
              <mc:Fallback>
                <p:oleObj name="Equation" r:id="rId4" imgW="7620000" imgH="10160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1056640"/>
                        <a:ext cx="6009912" cy="568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660289"/>
              </p:ext>
            </p:extLst>
          </p:nvPr>
        </p:nvGraphicFramePr>
        <p:xfrm>
          <a:off x="3314700" y="1727871"/>
          <a:ext cx="1999812" cy="65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11" name="Equation" r:id="rId6" imgW="2222500" imgH="1016000" progId="Equation.DSMT4">
                  <p:embed/>
                </p:oleObj>
              </mc:Choice>
              <mc:Fallback>
                <p:oleObj name="Equation" r:id="rId6" imgW="2222500" imgH="10160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1727871"/>
                        <a:ext cx="1999812" cy="650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Text Box 25"/>
          <p:cNvSpPr txBox="1">
            <a:spLocks noChangeArrowheads="1"/>
          </p:cNvSpPr>
          <p:nvPr/>
        </p:nvSpPr>
        <p:spPr bwMode="auto">
          <a:xfrm>
            <a:off x="4000500" y="731520"/>
            <a:ext cx="1992846" cy="36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/>
              <a:t>total solar radiation</a:t>
            </a:r>
          </a:p>
        </p:txBody>
      </p:sp>
      <p:sp>
        <p:nvSpPr>
          <p:cNvPr id="31751" name="Line 26"/>
          <p:cNvSpPr>
            <a:spLocks noChangeShapeType="1"/>
          </p:cNvSpPr>
          <p:nvPr/>
        </p:nvSpPr>
        <p:spPr bwMode="auto">
          <a:xfrm flipH="1">
            <a:off x="4572000" y="994673"/>
            <a:ext cx="0" cy="162560"/>
          </a:xfrm>
          <a:prstGeom prst="line">
            <a:avLst/>
          </a:prstGeom>
          <a:noFill/>
          <a:ln w="9525">
            <a:solidFill>
              <a:srgbClr val="66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120170" tIns="60085" rIns="120170" bIns="60085">
            <a:spAutoFit/>
          </a:bodyPr>
          <a:lstStyle/>
          <a:p>
            <a:endParaRPr lang="en-US"/>
          </a:p>
        </p:txBody>
      </p:sp>
      <p:sp>
        <p:nvSpPr>
          <p:cNvPr id="31752" name="Text Box 27"/>
          <p:cNvSpPr txBox="1">
            <a:spLocks noChangeArrowheads="1"/>
          </p:cNvSpPr>
          <p:nvPr/>
        </p:nvSpPr>
        <p:spPr bwMode="auto">
          <a:xfrm>
            <a:off x="1347788" y="1740747"/>
            <a:ext cx="963590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Budget</a:t>
            </a:r>
          </a:p>
        </p:txBody>
      </p:sp>
      <p:sp>
        <p:nvSpPr>
          <p:cNvPr id="31753" name="Text Box 28"/>
          <p:cNvSpPr txBox="1">
            <a:spLocks noChangeArrowheads="1"/>
          </p:cNvSpPr>
          <p:nvPr/>
        </p:nvSpPr>
        <p:spPr bwMode="auto">
          <a:xfrm>
            <a:off x="1485901" y="2438400"/>
            <a:ext cx="4839908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The source term in the upwind scheme (F.D.)</a:t>
            </a:r>
          </a:p>
        </p:txBody>
      </p:sp>
      <p:graphicFrame>
        <p:nvGraphicFramePr>
          <p:cNvPr id="3175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504075"/>
              </p:ext>
            </p:extLst>
          </p:nvPr>
        </p:nvGraphicFramePr>
        <p:xfrm>
          <a:off x="1828800" y="3007360"/>
          <a:ext cx="4914900" cy="948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12" name="Equation" r:id="rId8" imgW="6248400" imgH="1701800" progId="Equation.DSMT4">
                  <p:embed/>
                </p:oleObj>
              </mc:Choice>
              <mc:Fallback>
                <p:oleObj name="Equation" r:id="rId8" imgW="6248400" imgH="17018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007360"/>
                        <a:ext cx="4914900" cy="94826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7" name="Text Box 34"/>
          <p:cNvSpPr txBox="1">
            <a:spLocks noChangeArrowheads="1"/>
          </p:cNvSpPr>
          <p:nvPr/>
        </p:nvSpPr>
        <p:spPr bwMode="auto">
          <a:xfrm>
            <a:off x="609600" y="4330928"/>
            <a:ext cx="11912179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 smtClean="0"/>
              <a:t>Assume the heat is completely absorbed by the bed (black body) to prevent overheating </a:t>
            </a:r>
            <a:r>
              <a:rPr lang="en-US" dirty="0"/>
              <a:t>in shallow </a:t>
            </a:r>
            <a:r>
              <a:rPr lang="en-US" dirty="0" smtClean="0"/>
              <a:t>depths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714500" y="3657599"/>
            <a:ext cx="1257300" cy="4906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170" tIns="60085" rIns="120170" bIns="60085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01704"/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A2F8AA4-D3E3-42C6-80A1-5E4D46D755CF}" type="slidenum">
              <a:rPr lang="en-US" smtClean="0">
                <a:solidFill>
                  <a:schemeClr val="bg2"/>
                </a:solidFill>
              </a:rPr>
              <a:pPr eaLnBrk="1" hangingPunct="1"/>
              <a:t>35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1280"/>
            <a:ext cx="10172700" cy="406400"/>
          </a:xfrm>
          <a:noFill/>
        </p:spPr>
        <p:txBody>
          <a:bodyPr/>
          <a:lstStyle/>
          <a:p>
            <a:pPr eaLnBrk="1" hangingPunct="1"/>
            <a:r>
              <a:rPr lang="en-US" sz="3200" dirty="0"/>
              <a:t>Transport: </a:t>
            </a:r>
            <a:r>
              <a:rPr lang="en-US" sz="3200" dirty="0" smtClean="0"/>
              <a:t>TVD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930755"/>
              </p:ext>
            </p:extLst>
          </p:nvPr>
        </p:nvGraphicFramePr>
        <p:xfrm>
          <a:off x="1600200" y="1111250"/>
          <a:ext cx="7798388" cy="81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66" name="Equation" r:id="rId4" imgW="4241800" imgH="444500" progId="Equation.3">
                  <p:embed/>
                </p:oleObj>
              </mc:Choice>
              <mc:Fallback>
                <p:oleObj name="Equation" r:id="rId4" imgW="4241800" imgH="444500" progId="Equation.3">
                  <p:embed/>
                  <p:pic>
                    <p:nvPicPr>
                      <p:cNvPr id="0" name="Object 1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111250"/>
                        <a:ext cx="7798388" cy="816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106417"/>
              </p:ext>
            </p:extLst>
          </p:nvPr>
        </p:nvGraphicFramePr>
        <p:xfrm>
          <a:off x="1524000" y="1949450"/>
          <a:ext cx="8165683" cy="81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67" name="Equation" r:id="rId6" imgW="4419600" imgH="444500" progId="Equation.3">
                  <p:embed/>
                </p:oleObj>
              </mc:Choice>
              <mc:Fallback>
                <p:oleObj name="Equation" r:id="rId6" imgW="4419600" imgH="444500" progId="Equation.3">
                  <p:embed/>
                  <p:pic>
                    <p:nvPicPr>
                      <p:cNvPr id="0" name="Object 1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49450"/>
                        <a:ext cx="8165683" cy="816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207881"/>
              </p:ext>
            </p:extLst>
          </p:nvPr>
        </p:nvGraphicFramePr>
        <p:xfrm>
          <a:off x="1600200" y="2787650"/>
          <a:ext cx="8306728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68" name="Equation" r:id="rId8" imgW="4495800" imgH="508000" progId="Equation.3">
                  <p:embed/>
                </p:oleObj>
              </mc:Choice>
              <mc:Fallback>
                <p:oleObj name="Equation" r:id="rId8" imgW="4495800" imgH="508000" progId="Equation.3">
                  <p:embed/>
                  <p:pic>
                    <p:nvPicPr>
                      <p:cNvPr id="0" name="Object 1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87650"/>
                        <a:ext cx="8306728" cy="946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197"/>
          <p:cNvSpPr>
            <a:spLocks noChangeArrowheads="1"/>
          </p:cNvSpPr>
          <p:nvPr/>
        </p:nvSpPr>
        <p:spPr bwMode="auto">
          <a:xfrm>
            <a:off x="0" y="0"/>
            <a:ext cx="137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" y="609600"/>
            <a:ext cx="402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 the transport </a:t>
            </a:r>
            <a:r>
              <a:rPr lang="en-US" dirty="0" err="1" smtClean="0"/>
              <a:t>eq</a:t>
            </a:r>
            <a:r>
              <a:rPr lang="en-US" dirty="0" smtClean="0"/>
              <a:t> in 3 sub-steps: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134600" y="1295400"/>
            <a:ext cx="381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FF66"/>
                </a:solidFill>
              </a:rPr>
              <a:t>Horizontal advection (TVD method)</a:t>
            </a:r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303042" y="2057400"/>
            <a:ext cx="2781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FF66"/>
                </a:solidFill>
              </a:rPr>
              <a:t>Vertical advection (TVD</a:t>
            </a:r>
            <a:r>
              <a:rPr lang="en-US" baseline="30000" dirty="0" smtClean="0">
                <a:solidFill>
                  <a:srgbClr val="66FF66"/>
                </a:solidFill>
              </a:rPr>
              <a:t>2</a:t>
            </a:r>
            <a:r>
              <a:rPr lang="en-US" dirty="0" smtClean="0">
                <a:solidFill>
                  <a:srgbClr val="66FF66"/>
                </a:solidFill>
              </a:rPr>
              <a:t>)</a:t>
            </a:r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68698" y="3080266"/>
            <a:ext cx="315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FF66"/>
                </a:solidFill>
              </a:rPr>
              <a:t>Remaining (implicit diffusion)</a:t>
            </a:r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13" name="Left Brace 12"/>
          <p:cNvSpPr/>
          <p:nvPr/>
        </p:nvSpPr>
        <p:spPr bwMode="auto">
          <a:xfrm>
            <a:off x="1066800" y="1295400"/>
            <a:ext cx="304800" cy="196953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ctangle 1201"/>
          <p:cNvSpPr>
            <a:spLocks noChangeArrowheads="1"/>
          </p:cNvSpPr>
          <p:nvPr/>
        </p:nvSpPr>
        <p:spPr bwMode="auto">
          <a:xfrm>
            <a:off x="0" y="0"/>
            <a:ext cx="1371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005657"/>
              </p:ext>
            </p:extLst>
          </p:nvPr>
        </p:nvGraphicFramePr>
        <p:xfrm>
          <a:off x="1371600" y="4800600"/>
          <a:ext cx="7332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69" name="Equation" r:id="rId10" imgW="3543300" imgH="393700" progId="Equation.3">
                  <p:embed/>
                </p:oleObj>
              </mc:Choice>
              <mc:Fallback>
                <p:oleObj name="Equation" r:id="rId10" imgW="3543300" imgH="393700" progId="Equation.3">
                  <p:embed/>
                  <p:pic>
                    <p:nvPicPr>
                      <p:cNvPr id="0" name="Object 1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800600"/>
                        <a:ext cx="7332600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66800" y="4114800"/>
            <a:ext cx="4309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Taylor expansion in space </a:t>
            </a:r>
            <a:r>
              <a:rPr lang="en-US" sz="2000" i="1" dirty="0" smtClean="0"/>
              <a:t>and time</a:t>
            </a:r>
            <a:endParaRPr lang="en-US" sz="2000" b="1" i="1" baseline="3000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3429000" y="54864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713572" y="5747157"/>
            <a:ext cx="1498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Space limiter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 flipV="1">
            <a:off x="4284002" y="5499051"/>
            <a:ext cx="0" cy="67314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3543760" y="6172200"/>
            <a:ext cx="1395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limiter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06000" y="5257800"/>
            <a:ext cx="324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Duraisamy</a:t>
            </a:r>
            <a:r>
              <a:rPr lang="en-US" dirty="0" smtClean="0"/>
              <a:t> and </a:t>
            </a:r>
            <a:r>
              <a:rPr lang="en-US" dirty="0" err="1" smtClean="0"/>
              <a:t>Baeder</a:t>
            </a:r>
            <a:r>
              <a:rPr lang="en-US" dirty="0" smtClean="0"/>
              <a:t> (2007)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A2F8AA4-D3E3-42C6-80A1-5E4D46D755CF}" type="slidenum">
              <a:rPr lang="en-US" smtClean="0">
                <a:solidFill>
                  <a:schemeClr val="bg2"/>
                </a:solidFill>
              </a:rPr>
              <a:pPr eaLnBrk="1" hangingPunct="1"/>
              <a:t>36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1280"/>
            <a:ext cx="10172700" cy="406400"/>
          </a:xfrm>
          <a:noFill/>
        </p:spPr>
        <p:txBody>
          <a:bodyPr/>
          <a:lstStyle/>
          <a:p>
            <a:pPr eaLnBrk="1" hangingPunct="1"/>
            <a:r>
              <a:rPr lang="en-US" sz="3200" dirty="0" smtClean="0"/>
              <a:t>TVD</a:t>
            </a:r>
            <a:r>
              <a:rPr lang="en-US" sz="3200" baseline="30000" dirty="0" smtClean="0"/>
              <a:t>2</a:t>
            </a:r>
            <a:endParaRPr lang="en-US" sz="3200" dirty="0"/>
          </a:p>
        </p:txBody>
      </p:sp>
      <p:sp>
        <p:nvSpPr>
          <p:cNvPr id="8" name="Rectangle 1197"/>
          <p:cNvSpPr>
            <a:spLocks noChangeArrowheads="1"/>
          </p:cNvSpPr>
          <p:nvPr/>
        </p:nvSpPr>
        <p:spPr bwMode="auto">
          <a:xfrm>
            <a:off x="0" y="0"/>
            <a:ext cx="137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201"/>
          <p:cNvSpPr>
            <a:spLocks noChangeArrowheads="1"/>
          </p:cNvSpPr>
          <p:nvPr/>
        </p:nvSpPr>
        <p:spPr bwMode="auto">
          <a:xfrm>
            <a:off x="0" y="0"/>
            <a:ext cx="1371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371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658801"/>
              </p:ext>
            </p:extLst>
          </p:nvPr>
        </p:nvGraphicFramePr>
        <p:xfrm>
          <a:off x="2743200" y="381000"/>
          <a:ext cx="6504013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3" name="Equation" r:id="rId4" imgW="3568700" imgH="990600" progId="Equation.3">
                  <p:embed/>
                </p:oleObj>
              </mc:Choice>
              <mc:Fallback>
                <p:oleObj name="Equation" r:id="rId4" imgW="3568700" imgH="990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81000"/>
                        <a:ext cx="6504013" cy="182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9933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371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116585"/>
              </p:ext>
            </p:extLst>
          </p:nvPr>
        </p:nvGraphicFramePr>
        <p:xfrm>
          <a:off x="4038600" y="2477150"/>
          <a:ext cx="4191000" cy="246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4" name="Equation" r:id="rId6" imgW="2108200" imgH="1244600" progId="Equation.3">
                  <p:embed/>
                </p:oleObj>
              </mc:Choice>
              <mc:Fallback>
                <p:oleObj name="Equation" r:id="rId6" imgW="2108200" imgH="1244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477150"/>
                        <a:ext cx="4191000" cy="24641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0" y="3086750"/>
            <a:ext cx="1472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Upwind ratio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35092" y="4229750"/>
            <a:ext cx="177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Downwind ratio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46877"/>
              </p:ext>
            </p:extLst>
          </p:nvPr>
        </p:nvGraphicFramePr>
        <p:xfrm>
          <a:off x="3352799" y="4978244"/>
          <a:ext cx="2780837" cy="927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5" name="Equation" r:id="rId8" imgW="1536700" imgH="508000" progId="Equation.3">
                  <p:embed/>
                </p:oleObj>
              </mc:Choice>
              <mc:Fallback>
                <p:oleObj name="Equation" r:id="rId8" imgW="1536700" imgH="508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799" y="4978244"/>
                        <a:ext cx="2780837" cy="927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093280"/>
              </p:ext>
            </p:extLst>
          </p:nvPr>
        </p:nvGraphicFramePr>
        <p:xfrm>
          <a:off x="3429000" y="5906150"/>
          <a:ext cx="372925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6" name="Equation" r:id="rId10" imgW="2362200" imgH="469900" progId="Equation.3">
                  <p:embed/>
                </p:oleObj>
              </mc:Choice>
              <mc:Fallback>
                <p:oleObj name="Equation" r:id="rId10" imgW="2362200" imgH="469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906150"/>
                        <a:ext cx="3729258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0"/>
            <a:ext cx="137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90600" y="5601350"/>
            <a:ext cx="1691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TVD condition: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391400" y="6134750"/>
            <a:ext cx="1851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(iterative solver)</a:t>
            </a:r>
            <a:endParaRPr lang="en-US" dirty="0"/>
          </a:p>
        </p:txBody>
      </p:sp>
      <p:sp>
        <p:nvSpPr>
          <p:cNvPr id="24" name="Left Brace 23"/>
          <p:cNvSpPr/>
          <p:nvPr/>
        </p:nvSpPr>
        <p:spPr bwMode="auto">
          <a:xfrm>
            <a:off x="2895601" y="5372750"/>
            <a:ext cx="304800" cy="946666"/>
          </a:xfrm>
          <a:prstGeom prst="leftBrace">
            <a:avLst>
              <a:gd name="adj1" fmla="val 0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44000" y="4414416"/>
            <a:ext cx="44196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Iterative solver converges very 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-order accurate in space </a:t>
            </a:r>
            <a:r>
              <a:rPr lang="en-US" i="1" dirty="0" smtClean="0"/>
              <a:t>and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Monotone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Alleviate the sub-cycling/small </a:t>
            </a:r>
            <a:r>
              <a:rPr lang="en-US" dirty="0" err="1" smtClean="0"/>
              <a:t>dt</a:t>
            </a:r>
            <a:r>
              <a:rPr lang="en-US" dirty="0" smtClean="0"/>
              <a:t> for transport that plagued explicit TVD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Can be used at any depths!</a:t>
            </a:r>
          </a:p>
        </p:txBody>
      </p:sp>
    </p:spTree>
    <p:extLst>
      <p:ext uri="{BB962C8B-B14F-4D97-AF65-F5344CB8AC3E}">
        <p14:creationId xmlns:p14="http://schemas.microsoft.com/office/powerpoint/2010/main" val="397791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E2FF906-6446-4A54-9C34-5A1631E57C6B}" type="slidenum">
              <a:rPr lang="en-US" smtClean="0">
                <a:solidFill>
                  <a:schemeClr val="bg2"/>
                </a:solidFill>
              </a:rPr>
              <a:pPr eaLnBrk="1" hangingPunct="1"/>
              <a:t>37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1280"/>
            <a:ext cx="10172700" cy="325120"/>
          </a:xfrm>
          <a:noFill/>
        </p:spPr>
        <p:txBody>
          <a:bodyPr/>
          <a:lstStyle/>
          <a:p>
            <a:pPr eaLnBrk="1" hangingPunct="1"/>
            <a:r>
              <a:rPr lang="en-US" sz="2800" dirty="0"/>
              <a:t>Turbulence </a:t>
            </a:r>
            <a:r>
              <a:rPr lang="en-US" sz="2800" dirty="0" smtClean="0"/>
              <a:t>closure (</a:t>
            </a:r>
            <a:r>
              <a:rPr lang="en-US" sz="2800" dirty="0" err="1" smtClean="0"/>
              <a:t>itur</a:t>
            </a:r>
            <a:r>
              <a:rPr lang="en-US" sz="2800" dirty="0" smtClean="0"/>
              <a:t>=3)  </a:t>
            </a:r>
            <a:endParaRPr lang="en-US" sz="2800" dirty="0"/>
          </a:p>
        </p:txBody>
      </p:sp>
      <p:graphicFrame>
        <p:nvGraphicFramePr>
          <p:cNvPr id="3584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115681"/>
              </p:ext>
            </p:extLst>
          </p:nvPr>
        </p:nvGraphicFramePr>
        <p:xfrm>
          <a:off x="2743200" y="621522"/>
          <a:ext cx="5257800" cy="48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4" name="Equation" r:id="rId4" imgW="4216400" imgH="762000" progId="Equation.DSMT4">
                  <p:embed/>
                </p:oleObj>
              </mc:Choice>
              <mc:Fallback>
                <p:oleObj name="Equation" r:id="rId4" imgW="4216400" imgH="762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621522"/>
                        <a:ext cx="5257800" cy="487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216434"/>
              </p:ext>
            </p:extLst>
          </p:nvPr>
        </p:nvGraphicFramePr>
        <p:xfrm>
          <a:off x="2590800" y="1434322"/>
          <a:ext cx="7315200" cy="568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5" name="Equation" r:id="rId6" imgW="6426200" imgH="762000" progId="Equation.DSMT4">
                  <p:embed/>
                </p:oleObj>
              </mc:Choice>
              <mc:Fallback>
                <p:oleObj name="Equation" r:id="rId6" imgW="6426200" imgH="762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434322"/>
                        <a:ext cx="7315200" cy="568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AutoShape 12"/>
          <p:cNvSpPr>
            <a:spLocks/>
          </p:cNvSpPr>
          <p:nvPr/>
        </p:nvSpPr>
        <p:spPr bwMode="auto">
          <a:xfrm>
            <a:off x="2362201" y="755364"/>
            <a:ext cx="228600" cy="1251731"/>
          </a:xfrm>
          <a:prstGeom prst="leftBrace">
            <a:avLst>
              <a:gd name="adj1" fmla="val 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3584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082948"/>
              </p:ext>
            </p:extLst>
          </p:nvPr>
        </p:nvGraphicFramePr>
        <p:xfrm>
          <a:off x="8099743" y="2691650"/>
          <a:ext cx="5616257" cy="157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6" name="Equation" r:id="rId8" imgW="3175000" imgH="2336800" progId="Equation.DSMT4">
                  <p:embed/>
                </p:oleObj>
              </mc:Choice>
              <mc:Fallback>
                <p:oleObj name="Equation" r:id="rId8" imgW="3175000" imgH="233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9743" y="2691650"/>
                        <a:ext cx="5616257" cy="157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589891"/>
              </p:ext>
            </p:extLst>
          </p:nvPr>
        </p:nvGraphicFramePr>
        <p:xfrm>
          <a:off x="205212" y="2772743"/>
          <a:ext cx="7578801" cy="1342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7" name="Equation" r:id="rId10" imgW="4064000" imgH="1841500" progId="Equation.DSMT4">
                  <p:embed/>
                </p:oleObj>
              </mc:Choice>
              <mc:Fallback>
                <p:oleObj name="Equation" r:id="rId10" imgW="4064000" imgH="184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12" y="2772743"/>
                        <a:ext cx="7578801" cy="1342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3" name="Text Box 20"/>
          <p:cNvSpPr txBox="1">
            <a:spLocks noChangeArrowheads="1"/>
          </p:cNvSpPr>
          <p:nvPr/>
        </p:nvSpPr>
        <p:spPr bwMode="auto">
          <a:xfrm>
            <a:off x="2514600" y="2285509"/>
            <a:ext cx="1798434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 dirty="0"/>
              <a:t>Essential </a:t>
            </a:r>
            <a:r>
              <a:rPr lang="en-US" sz="2100" dirty="0" err="1"/>
              <a:t>b.c.</a:t>
            </a:r>
            <a:endParaRPr lang="en-US" sz="2100" dirty="0"/>
          </a:p>
        </p:txBody>
      </p:sp>
      <p:sp>
        <p:nvSpPr>
          <p:cNvPr id="35854" name="Text Box 21"/>
          <p:cNvSpPr txBox="1">
            <a:spLocks noChangeArrowheads="1"/>
          </p:cNvSpPr>
          <p:nvPr/>
        </p:nvSpPr>
        <p:spPr bwMode="auto">
          <a:xfrm>
            <a:off x="9640654" y="2247142"/>
            <a:ext cx="1619090" cy="44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 dirty="0"/>
              <a:t>Natural </a:t>
            </a:r>
            <a:r>
              <a:rPr lang="en-US" sz="2100" dirty="0" err="1"/>
              <a:t>b.c.</a:t>
            </a:r>
            <a:endParaRPr lang="en-US" sz="2100" dirty="0"/>
          </a:p>
        </p:txBody>
      </p:sp>
      <p:sp>
        <p:nvSpPr>
          <p:cNvPr id="35855" name="Text Box 22"/>
          <p:cNvSpPr txBox="1">
            <a:spLocks noChangeArrowheads="1"/>
          </p:cNvSpPr>
          <p:nvPr/>
        </p:nvSpPr>
        <p:spPr bwMode="auto">
          <a:xfrm>
            <a:off x="1781594" y="4571999"/>
            <a:ext cx="9700221" cy="206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 dirty="0"/>
              <a:t>FE </a:t>
            </a:r>
            <a:r>
              <a:rPr lang="en-US" b="1" dirty="0" smtClean="0"/>
              <a:t>formulation</a:t>
            </a:r>
          </a:p>
          <a:p>
            <a:pPr eaLnBrk="1" hangingPunct="1"/>
            <a:endParaRPr lang="en-US" b="1" dirty="0"/>
          </a:p>
          <a:p>
            <a:pPr eaLnBrk="1" hangingPunct="1">
              <a:buFontTx/>
              <a:buChar char="•"/>
            </a:pPr>
            <a:r>
              <a:rPr lang="en-US" dirty="0"/>
              <a:t>  </a:t>
            </a:r>
            <a:r>
              <a:rPr lang="en-US" i="1" dirty="0"/>
              <a:t>k,</a:t>
            </a:r>
            <a:r>
              <a:rPr lang="en-US" dirty="0"/>
              <a:t> </a:t>
            </a:r>
            <a:r>
              <a:rPr lang="en-US" i="1" dirty="0">
                <a:latin typeface="Symbol" pitchFamily="18" charset="2"/>
              </a:rPr>
              <a:t>y </a:t>
            </a:r>
            <a:r>
              <a:rPr lang="en-US" dirty="0"/>
              <a:t> and diffusivities are defined at nodes and whole levels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 Use </a:t>
            </a:r>
            <a:r>
              <a:rPr lang="en-US" dirty="0"/>
              <a:t>natural </a:t>
            </a:r>
            <a:r>
              <a:rPr lang="en-US" dirty="0" err="1"/>
              <a:t>b.c.</a:t>
            </a:r>
            <a:r>
              <a:rPr lang="en-US" dirty="0"/>
              <a:t> first and essential </a:t>
            </a:r>
            <a:r>
              <a:rPr lang="en-US" dirty="0" err="1"/>
              <a:t>b.c.</a:t>
            </a:r>
            <a:r>
              <a:rPr lang="en-US" dirty="0"/>
              <a:t> is used to overwrite the solution at boundary</a:t>
            </a:r>
          </a:p>
          <a:p>
            <a:pPr eaLnBrk="1" hangingPunct="1">
              <a:buFontTx/>
              <a:buChar char="•"/>
            </a:pPr>
            <a:r>
              <a:rPr lang="en-US" dirty="0"/>
              <a:t> Neglect advection</a:t>
            </a:r>
          </a:p>
          <a:p>
            <a:pPr eaLnBrk="1" hangingPunct="1">
              <a:buFontTx/>
              <a:buChar char="•"/>
            </a:pPr>
            <a:r>
              <a:rPr lang="en-US" dirty="0"/>
              <a:t> The production and buoyancy terms are treated explicitly or implicitly depending on the sum to enhance stability</a:t>
            </a:r>
          </a:p>
        </p:txBody>
      </p:sp>
      <p:sp>
        <p:nvSpPr>
          <p:cNvPr id="35856" name="Rectangle 23"/>
          <p:cNvSpPr>
            <a:spLocks noChangeArrowheads="1"/>
          </p:cNvSpPr>
          <p:nvPr/>
        </p:nvSpPr>
        <p:spPr bwMode="auto">
          <a:xfrm>
            <a:off x="5600700" y="625551"/>
            <a:ext cx="1828800" cy="398342"/>
          </a:xfrm>
          <a:prstGeom prst="rect">
            <a:avLst/>
          </a:prstGeom>
          <a:noFill/>
          <a:ln w="9525" algn="ctr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35857" name="Rectangle 24"/>
          <p:cNvSpPr>
            <a:spLocks noChangeArrowheads="1"/>
          </p:cNvSpPr>
          <p:nvPr/>
        </p:nvSpPr>
        <p:spPr bwMode="auto">
          <a:xfrm>
            <a:off x="5824538" y="1484918"/>
            <a:ext cx="2566988" cy="398342"/>
          </a:xfrm>
          <a:prstGeom prst="rect">
            <a:avLst/>
          </a:prstGeom>
          <a:noFill/>
          <a:ln w="9525" algn="ctr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 bwMode="auto">
          <a:xfrm>
            <a:off x="1429990" y="3223847"/>
            <a:ext cx="199606" cy="211319"/>
          </a:xfrm>
          <a:prstGeom prst="ellips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Left Brace 2"/>
          <p:cNvSpPr/>
          <p:nvPr/>
        </p:nvSpPr>
        <p:spPr bwMode="auto">
          <a:xfrm>
            <a:off x="-76200" y="3048000"/>
            <a:ext cx="228600" cy="914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Left Brace 3"/>
          <p:cNvSpPr/>
          <p:nvPr/>
        </p:nvSpPr>
        <p:spPr bwMode="auto">
          <a:xfrm>
            <a:off x="7784145" y="2895600"/>
            <a:ext cx="228600" cy="1219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82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E2FF906-6446-4A54-9C34-5A1631E57C6B}" type="slidenum">
              <a:rPr lang="en-US" smtClean="0">
                <a:solidFill>
                  <a:schemeClr val="bg2"/>
                </a:solidFill>
              </a:rPr>
              <a:pPr eaLnBrk="1" hangingPunct="1"/>
              <a:t>38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10172700" cy="609600"/>
          </a:xfrm>
          <a:noFill/>
        </p:spPr>
        <p:txBody>
          <a:bodyPr/>
          <a:lstStyle/>
          <a:p>
            <a:pPr algn="ctr" eaLnBrk="1" hangingPunct="1"/>
            <a:r>
              <a:rPr lang="en-US" sz="2800" dirty="0"/>
              <a:t>Turbulence </a:t>
            </a:r>
            <a:r>
              <a:rPr lang="en-US" sz="2800" dirty="0" smtClean="0"/>
              <a:t>closure (</a:t>
            </a:r>
            <a:r>
              <a:rPr lang="en-US" sz="2800" dirty="0" err="1" smtClean="0"/>
              <a:t>itur</a:t>
            </a:r>
            <a:r>
              <a:rPr lang="en-US" sz="2800" dirty="0" smtClean="0"/>
              <a:t>=3)  </a:t>
            </a:r>
            <a:endParaRPr lang="en-US" sz="2800" dirty="0"/>
          </a:p>
        </p:txBody>
      </p:sp>
      <p:graphicFrame>
        <p:nvGraphicFramePr>
          <p:cNvPr id="35858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665383"/>
              </p:ext>
            </p:extLst>
          </p:nvPr>
        </p:nvGraphicFramePr>
        <p:xfrm>
          <a:off x="545231" y="1346200"/>
          <a:ext cx="11972925" cy="392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79" name="Equation" r:id="rId4" imgW="11430000" imgH="5333760" progId="Equation.DSMT4">
                  <p:embed/>
                </p:oleObj>
              </mc:Choice>
              <mc:Fallback>
                <p:oleObj name="Equation" r:id="rId4" imgW="11430000" imgH="533376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231" y="1346200"/>
                        <a:ext cx="11972925" cy="3921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9" name="Rectangle 26"/>
          <p:cNvSpPr>
            <a:spLocks noChangeArrowheads="1"/>
          </p:cNvSpPr>
          <p:nvPr/>
        </p:nvSpPr>
        <p:spPr bwMode="auto">
          <a:xfrm>
            <a:off x="2209800" y="2743200"/>
            <a:ext cx="4938636" cy="1219200"/>
          </a:xfrm>
          <a:prstGeom prst="rect">
            <a:avLst/>
          </a:prstGeom>
          <a:noFill/>
          <a:ln w="9525" algn="ctr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35860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25456"/>
              </p:ext>
            </p:extLst>
          </p:nvPr>
        </p:nvGraphicFramePr>
        <p:xfrm>
          <a:off x="3962401" y="5791200"/>
          <a:ext cx="2286000" cy="472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80" name="Equation" r:id="rId6" imgW="1739900" imgH="381000" progId="Equation.DSMT4">
                  <p:embed/>
                </p:oleObj>
              </mc:Choice>
              <mc:Fallback>
                <p:oleObj name="Equation" r:id="rId6" imgW="1739900" imgH="3810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1" y="5791200"/>
                        <a:ext cx="2286000" cy="4720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7752E36-2FDD-452B-A602-D369A54DBA5F}" type="slidenum">
              <a:rPr lang="en-US" smtClean="0">
                <a:solidFill>
                  <a:schemeClr val="bg2"/>
                </a:solidFill>
              </a:rPr>
              <a:pPr eaLnBrk="1" hangingPunct="1"/>
              <a:t>39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1280"/>
            <a:ext cx="10172700" cy="487680"/>
          </a:xfrm>
          <a:noFill/>
        </p:spPr>
        <p:txBody>
          <a:bodyPr/>
          <a:lstStyle/>
          <a:p>
            <a:pPr algn="ctr" eaLnBrk="1" hangingPunct="1"/>
            <a:r>
              <a:rPr lang="en-US" sz="2800" dirty="0"/>
              <a:t>Turbulence closure </a:t>
            </a:r>
          </a:p>
        </p:txBody>
      </p:sp>
      <p:graphicFrame>
        <p:nvGraphicFramePr>
          <p:cNvPr id="36868" name="Object 19"/>
          <p:cNvGraphicFramePr>
            <a:graphicFrameLocks noGrp="1" noChangeAspect="1"/>
          </p:cNvGraphicFramePr>
          <p:nvPr>
            <p:ph sz="half" idx="1"/>
          </p:nvPr>
        </p:nvGraphicFramePr>
        <p:xfrm>
          <a:off x="1028700" y="812800"/>
          <a:ext cx="10629900" cy="5608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38" name="Equation" r:id="rId4" imgW="8509000" imgH="7239000" progId="Equation.DSMT4">
                  <p:embed/>
                </p:oleObj>
              </mc:Choice>
              <mc:Fallback>
                <p:oleObj name="Equation" r:id="rId4" imgW="8509000" imgH="72390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812800"/>
                        <a:ext cx="10629900" cy="5608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21"/>
          <p:cNvGraphicFramePr>
            <a:graphicFrameLocks noGrp="1" noChangeAspect="1"/>
          </p:cNvGraphicFramePr>
          <p:nvPr>
            <p:ph sz="half" idx="2"/>
          </p:nvPr>
        </p:nvGraphicFramePr>
        <p:xfrm>
          <a:off x="10744200" y="6664960"/>
          <a:ext cx="26098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39" name="Equation" r:id="rId6" imgW="1739900" imgH="381000" progId="Equation.DSMT4">
                  <p:embed/>
                </p:oleObj>
              </mc:Choice>
              <mc:Fallback>
                <p:oleObj name="Equation" r:id="rId6" imgW="1739900" imgH="3810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4200" y="6664960"/>
                        <a:ext cx="26098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2DABCDF-82B2-4573-A91E-46753CEB44EA}" type="slidenum">
              <a:rPr lang="en-US" smtClean="0">
                <a:solidFill>
                  <a:schemeClr val="bg2"/>
                </a:solidFill>
              </a:rPr>
              <a:pPr eaLnBrk="1" hangingPunct="1"/>
              <a:t>4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sz="quarter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i="1" smtClean="0"/>
              <a:t>S</a:t>
            </a:r>
            <a:r>
              <a:rPr lang="en-US" smtClean="0"/>
              <a:t>-coordinates</a:t>
            </a:r>
          </a:p>
        </p:txBody>
      </p:sp>
      <p:graphicFrame>
        <p:nvGraphicFramePr>
          <p:cNvPr id="9220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028701" y="975360"/>
          <a:ext cx="4986338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4" name="Bitmap Image" r:id="rId4" imgW="4629796" imgH="3820058" progId="Paint.Picture">
                  <p:embed/>
                </p:oleObj>
              </mc:Choice>
              <mc:Fallback>
                <p:oleObj name="Bitmap Image" r:id="rId4" imgW="4629796" imgH="382005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1" y="975360"/>
                        <a:ext cx="4986338" cy="292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200901" y="975360"/>
          <a:ext cx="5055395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5" name="Bitmap Image" r:id="rId6" imgW="4704762" imgH="3828571" progId="Paint.Picture">
                  <p:embed/>
                </p:oleObj>
              </mc:Choice>
              <mc:Fallback>
                <p:oleObj name="Bitmap Image" r:id="rId6" imgW="4704762" imgH="3828571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901" y="975360"/>
                        <a:ext cx="5055395" cy="292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028700" y="3982720"/>
          <a:ext cx="4972050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6" name="Bitmap Image" r:id="rId8" imgW="4580952" imgH="3790476" progId="Paint.Picture">
                  <p:embed/>
                </p:oleObj>
              </mc:Choice>
              <mc:Fallback>
                <p:oleObj name="Bitmap Image" r:id="rId8" imgW="4580952" imgH="379047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3982720"/>
                        <a:ext cx="4972050" cy="292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4586288" y="2291081"/>
            <a:ext cx="13716000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828801" y="2032000"/>
            <a:ext cx="1757076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 dirty="0" err="1">
                <a:latin typeface="Symbol" pitchFamily="18" charset="2"/>
              </a:rPr>
              <a:t>q</a:t>
            </a:r>
            <a:r>
              <a:rPr lang="en-US" i="1" baseline="-25000" dirty="0" err="1"/>
              <a:t>f</a:t>
            </a:r>
            <a:r>
              <a:rPr lang="en-US" dirty="0"/>
              <a:t>=10</a:t>
            </a:r>
            <a:r>
              <a:rPr lang="en-US" baseline="30000" dirty="0"/>
              <a:t>-3</a:t>
            </a:r>
            <a:r>
              <a:rPr lang="en-US" dirty="0"/>
              <a:t>, </a:t>
            </a:r>
            <a:r>
              <a:rPr lang="en-US" dirty="0" smtClean="0"/>
              <a:t>any </a:t>
            </a:r>
            <a:r>
              <a:rPr lang="en-US" i="1" dirty="0" err="1" smtClean="0">
                <a:latin typeface="Symbol" pitchFamily="18" charset="2"/>
              </a:rPr>
              <a:t>q</a:t>
            </a:r>
            <a:r>
              <a:rPr lang="en-US" i="1" baseline="-25000" dirty="0" err="1" smtClean="0"/>
              <a:t>b</a:t>
            </a:r>
            <a:endParaRPr lang="en-US" dirty="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8001001" y="2032000"/>
            <a:ext cx="1476999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Symbol" pitchFamily="18" charset="2"/>
              </a:rPr>
              <a:t>q</a:t>
            </a:r>
            <a:r>
              <a:rPr lang="en-US" i="1" baseline="-25000"/>
              <a:t>f</a:t>
            </a:r>
            <a:r>
              <a:rPr lang="en-US"/>
              <a:t>=10, </a:t>
            </a:r>
            <a:r>
              <a:rPr lang="en-US" i="1">
                <a:latin typeface="Symbol" pitchFamily="18" charset="2"/>
              </a:rPr>
              <a:t>q</a:t>
            </a:r>
            <a:r>
              <a:rPr lang="en-US" i="1" baseline="-25000"/>
              <a:t>b</a:t>
            </a:r>
            <a:r>
              <a:rPr lang="en-US"/>
              <a:t>=1</a:t>
            </a:r>
          </a:p>
        </p:txBody>
      </p:sp>
      <p:graphicFrame>
        <p:nvGraphicFramePr>
          <p:cNvPr id="9226" name="Object 1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315200" y="3982720"/>
          <a:ext cx="4983957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7" name="Bitmap Image" r:id="rId10" imgW="4590476" imgH="3790476" progId="Paint.Picture">
                  <p:embed/>
                </p:oleObj>
              </mc:Choice>
              <mc:Fallback>
                <p:oleObj name="Bitmap Image" r:id="rId10" imgW="4590476" imgH="3790476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982720"/>
                        <a:ext cx="4983957" cy="292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828801" y="5364480"/>
            <a:ext cx="1476999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Symbol" pitchFamily="18" charset="2"/>
              </a:rPr>
              <a:t>q</a:t>
            </a:r>
            <a:r>
              <a:rPr lang="en-US" i="1" baseline="-25000"/>
              <a:t>f</a:t>
            </a:r>
            <a:r>
              <a:rPr lang="en-US"/>
              <a:t>=10, </a:t>
            </a:r>
            <a:r>
              <a:rPr lang="en-US" i="1">
                <a:latin typeface="Symbol" pitchFamily="18" charset="2"/>
              </a:rPr>
              <a:t>q</a:t>
            </a:r>
            <a:r>
              <a:rPr lang="en-US" i="1" baseline="-25000"/>
              <a:t>b</a:t>
            </a:r>
            <a:r>
              <a:rPr lang="en-US"/>
              <a:t>=0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8062913" y="5445760"/>
            <a:ext cx="1668655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i="1">
                <a:latin typeface="Symbol" pitchFamily="18" charset="2"/>
              </a:rPr>
              <a:t>q</a:t>
            </a:r>
            <a:r>
              <a:rPr lang="en-US" i="1" baseline="-25000"/>
              <a:t>f</a:t>
            </a:r>
            <a:r>
              <a:rPr lang="en-US"/>
              <a:t>=10, </a:t>
            </a:r>
            <a:r>
              <a:rPr lang="en-US" i="1">
                <a:latin typeface="Symbol" pitchFamily="18" charset="2"/>
              </a:rPr>
              <a:t>q</a:t>
            </a:r>
            <a:r>
              <a:rPr lang="en-US" i="1" baseline="-25000"/>
              <a:t>b</a:t>
            </a:r>
            <a:r>
              <a:rPr lang="en-US"/>
              <a:t>=0.7</a:t>
            </a: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11887200" y="4050453"/>
            <a:ext cx="0" cy="16256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0170" tIns="60085" rIns="120170" bIns="60085"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11887200" y="5608320"/>
            <a:ext cx="0" cy="56896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0170" tIns="60085" rIns="120170" bIns="60085"/>
          <a:lstStyle/>
          <a:p>
            <a:endParaRPr lang="en-US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7886700" y="4118187"/>
            <a:ext cx="539243" cy="52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600" i="1">
                <a:solidFill>
                  <a:srgbClr val="FF0000"/>
                </a:solidFill>
                <a:latin typeface="Arial" charset="0"/>
              </a:rPr>
              <a:t>h</a:t>
            </a:r>
            <a:r>
              <a:rPr lang="en-US" sz="2600" i="1" baseline="-25000">
                <a:solidFill>
                  <a:srgbClr val="FF0000"/>
                </a:solidFill>
                <a:latin typeface="Arial" charset="0"/>
              </a:rPr>
              <a:t>c</a:t>
            </a: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8115300" y="4064000"/>
            <a:ext cx="0" cy="8128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0170" tIns="60085" rIns="120170" bIns="60085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A6937B9-94F3-4039-8CDB-96962AA8A4C6}" type="slidenum">
              <a:rPr lang="en-US" smtClean="0">
                <a:solidFill>
                  <a:schemeClr val="bg2"/>
                </a:solidFill>
              </a:rPr>
              <a:pPr eaLnBrk="1" hangingPunct="1"/>
              <a:t>40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169333"/>
            <a:ext cx="9775032" cy="399627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GOTM turbulence library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812800"/>
            <a:ext cx="12915900" cy="5770880"/>
          </a:xfrm>
          <a:noFill/>
        </p:spPr>
        <p:txBody>
          <a:bodyPr/>
          <a:lstStyle/>
          <a:p>
            <a:pPr eaLnBrk="1" hangingPunct="1"/>
            <a:r>
              <a:rPr lang="en-US" sz="2600" dirty="0"/>
              <a:t>General Ocean Turbulence Model</a:t>
            </a:r>
          </a:p>
          <a:p>
            <a:pPr eaLnBrk="1" hangingPunct="1"/>
            <a:r>
              <a:rPr lang="en-US" sz="2600" dirty="0"/>
              <a:t>One-dimensional water column model for marine and </a:t>
            </a:r>
            <a:r>
              <a:rPr lang="en-US" sz="2600" dirty="0" err="1"/>
              <a:t>limnological</a:t>
            </a:r>
            <a:r>
              <a:rPr lang="en-US" sz="2600" dirty="0"/>
              <a:t> applications </a:t>
            </a:r>
          </a:p>
          <a:p>
            <a:pPr eaLnBrk="1" hangingPunct="1"/>
            <a:r>
              <a:rPr lang="en-US" sz="2600" dirty="0"/>
              <a:t>Coupled to a choice of traditional as well as state-of-the-art parameterizations for vertical turbulent mixing (including KPP)</a:t>
            </a:r>
          </a:p>
          <a:p>
            <a:pPr eaLnBrk="1" hangingPunct="1"/>
            <a:r>
              <a:rPr lang="en-US" sz="2600" dirty="0"/>
              <a:t>Some perplexing problems on some platforms – robustness?</a:t>
            </a:r>
          </a:p>
          <a:p>
            <a:pPr lvl="1" eaLnBrk="1" hangingPunct="1"/>
            <a:r>
              <a:rPr lang="en-US" sz="2400" dirty="0"/>
              <a:t>Bugs page</a:t>
            </a:r>
          </a:p>
          <a:p>
            <a:pPr lvl="1" eaLnBrk="1" hangingPunct="1"/>
            <a:r>
              <a:rPr lang="en-US" sz="2400" dirty="0"/>
              <a:t>Division by 0?</a:t>
            </a: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0" y="-199171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19935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37895" name="Rectangle 9"/>
          <p:cNvSpPr>
            <a:spLocks noChangeArrowheads="1"/>
          </p:cNvSpPr>
          <p:nvPr/>
        </p:nvSpPr>
        <p:spPr bwMode="auto">
          <a:xfrm>
            <a:off x="0" y="319935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37896" name="Text Box 62"/>
          <p:cNvSpPr txBox="1">
            <a:spLocks noChangeArrowheads="1"/>
          </p:cNvSpPr>
          <p:nvPr/>
        </p:nvSpPr>
        <p:spPr bwMode="auto">
          <a:xfrm>
            <a:off x="4343400" y="4470400"/>
            <a:ext cx="1906091" cy="42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70C0"/>
                </a:solidFill>
              </a:rPr>
              <a:t>www.gotm.net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Radiation stress</a:t>
            </a:r>
            <a:endParaRPr lang="en-US" dirty="0" smtClean="0">
              <a:hlinkClick r:id="" action="ppaction://noaction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00481"/>
            <a:ext cx="5486400" cy="135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3088640"/>
            <a:ext cx="12801600" cy="398342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dirty="0" err="1" smtClean="0"/>
              <a:t>S</a:t>
            </a:r>
            <a:r>
              <a:rPr lang="en-US" baseline="-25000" dirty="0" err="1" smtClean="0"/>
              <a:t>xx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 are functions of wave energy, which is integrated over all freq. and direction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6F5BD-4AC9-4CAD-97BA-5FAB9A7A46F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2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76200"/>
            <a:ext cx="10172700" cy="641774"/>
          </a:xfrm>
        </p:spPr>
        <p:txBody>
          <a:bodyPr/>
          <a:lstStyle/>
          <a:p>
            <a:pPr algn="ctr"/>
            <a:r>
              <a:rPr lang="en-US" dirty="0" smtClean="0"/>
              <a:t>WBBL (Grant-Madsen)</a:t>
            </a:r>
            <a:endParaRPr lang="en-US" dirty="0" smtClean="0">
              <a:hlinkClick r:id="" action="ppaction://noaction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53" y="3872058"/>
            <a:ext cx="731847" cy="27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3797359"/>
            <a:ext cx="6355001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ngle between bottom current and dominant wave direction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1253" y="4191313"/>
            <a:ext cx="6247140" cy="1414005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3200" i="1" dirty="0" err="1">
                <a:latin typeface="Symbol" pitchFamily="18" charset="2"/>
              </a:rPr>
              <a:t>t</a:t>
            </a:r>
            <a:r>
              <a:rPr lang="en-US" sz="3200" i="1" baseline="-25000" dirty="0" err="1"/>
              <a:t>b</a:t>
            </a:r>
            <a:r>
              <a:rPr lang="en-US" sz="2600" dirty="0"/>
              <a:t>: current induced bottom stress</a:t>
            </a:r>
          </a:p>
          <a:p>
            <a:r>
              <a:rPr lang="en-US" sz="2600" i="1" dirty="0" err="1"/>
              <a:t>U</a:t>
            </a:r>
            <a:r>
              <a:rPr lang="en-US" sz="2600" i="1" baseline="-25000" dirty="0" err="1"/>
              <a:t>w</a:t>
            </a:r>
            <a:r>
              <a:rPr lang="en-US" sz="2600" dirty="0"/>
              <a:t>: orbital vel. amplitude</a:t>
            </a:r>
          </a:p>
          <a:p>
            <a:r>
              <a:rPr lang="en-US" sz="2600" i="1" dirty="0">
                <a:latin typeface="Symbol" pitchFamily="18" charset="2"/>
              </a:rPr>
              <a:t>w</a:t>
            </a:r>
            <a:r>
              <a:rPr lang="en-US" sz="2600" dirty="0"/>
              <a:t>: representative angular freq.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9" y="1312307"/>
            <a:ext cx="9576744" cy="218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2693" y="1440449"/>
            <a:ext cx="2546203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Ratio of shear stresses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4943793" y="1637426"/>
            <a:ext cx="2514600" cy="812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79781" y="743346"/>
            <a:ext cx="3034029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Wave-current friction factor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286193" y="1231026"/>
            <a:ext cx="914400" cy="154432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13581" y="5592367"/>
            <a:ext cx="12845219" cy="68942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dirty="0" smtClean="0"/>
              <a:t>The nonlinear eq. system is solved with a simple iterative scheme starting from </a:t>
            </a:r>
            <a:r>
              <a:rPr lang="en-US" i="1" dirty="0" smtClean="0">
                <a:latin typeface="Symbol" pitchFamily="18" charset="2"/>
              </a:rPr>
              <a:t>m</a:t>
            </a:r>
            <a:r>
              <a:rPr lang="en-US" dirty="0" smtClean="0"/>
              <a:t>=0 (pure wave), c</a:t>
            </a:r>
            <a:r>
              <a:rPr lang="en-US" i="1" baseline="-25000" dirty="0" smtClean="0">
                <a:latin typeface="Symbol" pitchFamily="18" charset="2"/>
              </a:rPr>
              <a:t>m</a:t>
            </a:r>
            <a:r>
              <a:rPr lang="en-US" dirty="0" smtClean="0"/>
              <a:t>=1. Strong convergence is observed for practical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6F5BD-4AC9-4CAD-97BA-5FAB9A7A46F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0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3EABE0F-9B3C-4BF6-A264-16FC7E2C973D}" type="slidenum">
              <a:rPr lang="en-US" smtClean="0">
                <a:solidFill>
                  <a:schemeClr val="bg2"/>
                </a:solidFill>
              </a:rPr>
              <a:pPr eaLnBrk="1" hangingPunct="1"/>
              <a:t>43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5372100" y="162560"/>
            <a:ext cx="2743200" cy="406400"/>
          </a:xfrm>
          <a:noFill/>
        </p:spPr>
        <p:txBody>
          <a:bodyPr/>
          <a:lstStyle/>
          <a:p>
            <a:pPr algn="ctr" eaLnBrk="1" hangingPunct="1"/>
            <a:r>
              <a:rPr lang="en-US" dirty="0" smtClean="0"/>
              <a:t>Hydraulics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4300" y="5770880"/>
            <a:ext cx="13601700" cy="398342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dirty="0" smtClean="0"/>
              <a:t>The 2 ‘upstream’ and ‘downstream’ reference nodes on each side of the structure are used to calculate the thru flow Q 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200400" y="849350"/>
            <a:ext cx="5971201" cy="4331732"/>
            <a:chOff x="1752600" y="805416"/>
            <a:chExt cx="5971201" cy="4331732"/>
          </a:xfrm>
        </p:grpSpPr>
        <p:pic>
          <p:nvPicPr>
            <p:cNvPr id="3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1567416"/>
              <a:ext cx="5894842" cy="3562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2" name="Straight Connector 31"/>
            <p:cNvCxnSpPr/>
            <p:nvPr/>
          </p:nvCxnSpPr>
          <p:spPr>
            <a:xfrm flipH="1">
              <a:off x="3945148" y="1643616"/>
              <a:ext cx="84826" cy="274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4419600" y="1643616"/>
              <a:ext cx="8626" cy="2895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3810000" y="1210860"/>
              <a:ext cx="3048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4267200" y="1210860"/>
              <a:ext cx="3048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3810000" y="1110216"/>
              <a:ext cx="838200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003242" y="805416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sp>
          <p:nvSpPr>
            <p:cNvPr id="39" name="Left Brace 38"/>
            <p:cNvSpPr/>
            <p:nvPr/>
          </p:nvSpPr>
          <p:spPr>
            <a:xfrm rot="16903112">
              <a:off x="4042196" y="4399039"/>
              <a:ext cx="228600" cy="4572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 rot="1022419">
              <a:off x="3480598" y="4767816"/>
              <a:ext cx="1232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Block (</a:t>
              </a:r>
              <a:r>
                <a:rPr lang="en-US" dirty="0" err="1" smtClean="0">
                  <a:latin typeface="Symbol" pitchFamily="18" charset="2"/>
                </a:rPr>
                <a:t>W</a:t>
              </a:r>
              <a:r>
                <a:rPr lang="en-US" baseline="30000" dirty="0" err="1" smtClean="0"/>
                <a:t>b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41" name="Line Callout 2 (No Border) 40"/>
            <p:cNvSpPr/>
            <p:nvPr/>
          </p:nvSpPr>
          <p:spPr>
            <a:xfrm>
              <a:off x="3048000" y="1110216"/>
              <a:ext cx="762000" cy="533400"/>
            </a:xfrm>
            <a:prstGeom prst="callout2">
              <a:avLst>
                <a:gd name="adj1" fmla="val 68885"/>
                <a:gd name="adj2" fmla="val 61857"/>
                <a:gd name="adj3" fmla="val 161068"/>
                <a:gd name="adj4" fmla="val 55786"/>
                <a:gd name="adj5" fmla="val 300696"/>
                <a:gd name="adj6" fmla="val 121637"/>
              </a:avLst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Faces (</a:t>
              </a:r>
              <a:r>
                <a:rPr lang="en-US" dirty="0" smtClean="0">
                  <a:solidFill>
                    <a:srgbClr val="C00000"/>
                  </a:solidFill>
                  <a:latin typeface="Symbol" pitchFamily="18" charset="2"/>
                </a:rPr>
                <a:t>G</a:t>
              </a:r>
              <a:r>
                <a:rPr lang="en-US" baseline="30000" dirty="0" smtClean="0">
                  <a:solidFill>
                    <a:srgbClr val="C00000"/>
                  </a:solidFill>
                </a:rPr>
                <a:t>b</a:t>
              </a:r>
              <a:r>
                <a:rPr lang="en-US" dirty="0" smtClean="0">
                  <a:solidFill>
                    <a:srgbClr val="C00000"/>
                  </a:solidFill>
                </a:rPr>
                <a:t>)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flipH="1">
              <a:off x="3631721" y="1491216"/>
              <a:ext cx="787879" cy="1219200"/>
            </a:xfrm>
            <a:custGeom>
              <a:avLst/>
              <a:gdLst>
                <a:gd name="connsiteX0" fmla="*/ 0 w 888521"/>
                <a:gd name="connsiteY0" fmla="*/ 1164566 h 1164566"/>
                <a:gd name="connsiteX1" fmla="*/ 888521 w 888521"/>
                <a:gd name="connsiteY1" fmla="*/ 0 h 116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521" h="1164566">
                  <a:moveTo>
                    <a:pt x="0" y="1164566"/>
                  </a:moveTo>
                  <a:lnTo>
                    <a:pt x="888521" y="0"/>
                  </a:lnTo>
                </a:path>
              </a:pathLst>
            </a:cu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51052" y="14912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1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33800" y="21124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2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16548" y="27982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99296" y="34840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4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682044" y="41698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19600" y="4234416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5’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19600" y="3701016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4’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419600" y="3015216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3’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19600" y="2253216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2’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410974" y="1491216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1’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18746" y="4541766"/>
              <a:ext cx="2305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1-1’ etc are node pairs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54" name="5-Point Star 53"/>
            <p:cNvSpPr/>
            <p:nvPr/>
          </p:nvSpPr>
          <p:spPr bwMode="auto">
            <a:xfrm>
              <a:off x="2582254" y="2607892"/>
              <a:ext cx="228600" cy="185184"/>
            </a:xfrm>
            <a:prstGeom prst="star5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5" name="5-Point Star 54"/>
            <p:cNvSpPr/>
            <p:nvPr/>
          </p:nvSpPr>
          <p:spPr bwMode="auto">
            <a:xfrm>
              <a:off x="5418746" y="2666286"/>
              <a:ext cx="228600" cy="185184"/>
            </a:xfrm>
            <a:prstGeom prst="star5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 rot="648109">
              <a:off x="3928242" y="4421059"/>
              <a:ext cx="495164" cy="84155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 rot="206561">
              <a:off x="4018210" y="1596276"/>
              <a:ext cx="441179" cy="87403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3EABE0F-9B3C-4BF6-A264-16FC7E2C973D}" type="slidenum">
              <a:rPr lang="en-US" smtClean="0">
                <a:solidFill>
                  <a:schemeClr val="bg2"/>
                </a:solidFill>
              </a:rPr>
              <a:pPr eaLnBrk="1" hangingPunct="1"/>
              <a:t>44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5372100" y="162560"/>
            <a:ext cx="2743200" cy="406400"/>
          </a:xfrm>
          <a:noFill/>
        </p:spPr>
        <p:txBody>
          <a:bodyPr/>
          <a:lstStyle/>
          <a:p>
            <a:pPr algn="ctr" eaLnBrk="1" hangingPunct="1"/>
            <a:r>
              <a:rPr lang="en-US" dirty="0" smtClean="0"/>
              <a:t>Hydraulics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975360"/>
            <a:ext cx="11025511" cy="613786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sz="3200" dirty="0"/>
              <a:t>The differential-integral eq. for continuity eq. is modified as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091774"/>
            <a:ext cx="9786414" cy="156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28600" y="4109022"/>
            <a:ext cx="13030200" cy="258355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3200" dirty="0"/>
              <a:t>And for the momentum eq.</a:t>
            </a:r>
          </a:p>
          <a:p>
            <a:pPr marL="375533" indent="-375533">
              <a:buFont typeface="Arial" pitchFamily="34" charset="0"/>
              <a:buChar char="•"/>
            </a:pPr>
            <a:r>
              <a:rPr lang="en-US" sz="3200" dirty="0"/>
              <a:t>Add </a:t>
            </a:r>
            <a:r>
              <a:rPr lang="en-US" sz="3200" dirty="0">
                <a:latin typeface="Symbol" pitchFamily="18" charset="2"/>
              </a:rPr>
              <a:t>G</a:t>
            </a:r>
            <a:r>
              <a:rPr lang="en-US" sz="3200" baseline="30000" dirty="0"/>
              <a:t>b</a:t>
            </a:r>
            <a:r>
              <a:rPr lang="en-US" sz="3200" dirty="0"/>
              <a:t> as a horizontal boundary in backtracking</a:t>
            </a:r>
          </a:p>
          <a:p>
            <a:pPr marL="375533" indent="-375533">
              <a:buFont typeface="Arial" pitchFamily="34" charset="0"/>
              <a:buChar char="•"/>
            </a:pPr>
            <a:r>
              <a:rPr lang="en-US" sz="3200" dirty="0"/>
              <a:t>At </a:t>
            </a:r>
            <a:r>
              <a:rPr lang="en-US" sz="3200" dirty="0">
                <a:latin typeface="Symbol" pitchFamily="18" charset="2"/>
              </a:rPr>
              <a:t>G</a:t>
            </a:r>
            <a:r>
              <a:rPr lang="en-US" sz="3200" baseline="30000" dirty="0"/>
              <a:t>b</a:t>
            </a:r>
            <a:r>
              <a:rPr lang="en-US" sz="3200" dirty="0"/>
              <a:t> and also for all internal sides in </a:t>
            </a:r>
            <a:r>
              <a:rPr lang="en-US" sz="3200" dirty="0" err="1">
                <a:latin typeface="Symbol" pitchFamily="18" charset="2"/>
              </a:rPr>
              <a:t>W</a:t>
            </a:r>
            <a:r>
              <a:rPr lang="en-US" sz="3200" baseline="30000" dirty="0" err="1"/>
              <a:t>b</a:t>
            </a:r>
            <a:r>
              <a:rPr lang="en-US" sz="3200" dirty="0"/>
              <a:t>, the side vel. is imposed from Q – like an open </a:t>
            </a:r>
            <a:r>
              <a:rPr lang="en-US" sz="3200" dirty="0" err="1" smtClean="0"/>
              <a:t>bnd</a:t>
            </a:r>
            <a:r>
              <a:rPr lang="en-US" sz="3200" dirty="0" smtClean="0"/>
              <a:t> (add to I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and I</a:t>
            </a:r>
            <a:r>
              <a:rPr lang="en-US" sz="3200" baseline="-25000" dirty="0" smtClean="0"/>
              <a:t>5</a:t>
            </a:r>
            <a:r>
              <a:rPr lang="en-US" sz="3200" dirty="0" smtClean="0"/>
              <a:t>)</a:t>
            </a:r>
            <a:endParaRPr lang="en-US" sz="3200" dirty="0"/>
          </a:p>
          <a:p>
            <a:pPr marL="375533" indent="-375533">
              <a:buFont typeface="Arial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9205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257A61B-928E-492F-AEEC-053BEC87AF4D}" type="slidenum">
              <a:rPr lang="en-US" smtClean="0"/>
              <a:pPr eaLnBrk="1" hangingPunct="1"/>
              <a:t>45</a:t>
            </a:fld>
            <a:endParaRPr lang="en-US" smtClean="0"/>
          </a:p>
        </p:txBody>
      </p:sp>
      <p:sp>
        <p:nvSpPr>
          <p:cNvPr id="4099" name="Oval 4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600700" y="6502400"/>
            <a:ext cx="1257300" cy="40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120170" tIns="60085" rIns="120170" bIns="60085" anchor="ctr"/>
          <a:lstStyle/>
          <a:p>
            <a:r>
              <a:rPr lang="en-US" dirty="0"/>
              <a:t>solver</a:t>
            </a:r>
          </a:p>
        </p:txBody>
      </p:sp>
      <p:sp>
        <p:nvSpPr>
          <p:cNvPr id="4100" name="Oval 4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845776" y="5442374"/>
            <a:ext cx="2184149" cy="85005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120170" tIns="60085" rIns="120170" bIns="60085" anchor="ctr"/>
          <a:lstStyle/>
          <a:p>
            <a:pPr eaLnBrk="1" hangingPunct="1"/>
            <a:r>
              <a:rPr lang="en-US" sz="2100" dirty="0">
                <a:latin typeface="Times New Roman" pitchFamily="18" charset="0"/>
              </a:rPr>
              <a:t>Preparation 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(wave cont.)</a:t>
            </a:r>
          </a:p>
        </p:txBody>
      </p:sp>
      <p:sp>
        <p:nvSpPr>
          <p:cNvPr id="4101" name="Oval 3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828800" y="2600960"/>
            <a:ext cx="2171700" cy="812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120170" tIns="60085" rIns="120170" bIns="60085" anchor="ctr"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backtracking</a:t>
            </a: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62560"/>
            <a:ext cx="10401300" cy="65024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SCHISM flow chart</a:t>
            </a:r>
          </a:p>
        </p:txBody>
      </p:sp>
      <p:sp>
        <p:nvSpPr>
          <p:cNvPr id="4103" name="Rectangle 3"/>
          <p:cNvSpPr>
            <a:spLocks noChangeArrowheads="1"/>
          </p:cNvSpPr>
          <p:nvPr/>
        </p:nvSpPr>
        <p:spPr bwMode="auto">
          <a:xfrm>
            <a:off x="4586288" y="2291081"/>
            <a:ext cx="13716000" cy="39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170" tIns="60085" rIns="120170" bIns="60085">
            <a:spAutoFit/>
          </a:bodyPr>
          <a:lstStyle/>
          <a:p>
            <a:endParaRPr lang="en-US"/>
          </a:p>
        </p:txBody>
      </p:sp>
      <p:sp>
        <p:nvSpPr>
          <p:cNvPr id="4106" name="AutoShape 6"/>
          <p:cNvSpPr>
            <a:spLocks noChangeArrowheads="1"/>
          </p:cNvSpPr>
          <p:nvPr/>
        </p:nvSpPr>
        <p:spPr bwMode="auto">
          <a:xfrm>
            <a:off x="4800600" y="1137920"/>
            <a:ext cx="2743200" cy="650240"/>
          </a:xfrm>
          <a:prstGeom prst="flowChartPredefined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Initialization </a:t>
            </a:r>
          </a:p>
          <a:p>
            <a:pPr eaLnBrk="1" hangingPunct="1"/>
            <a:r>
              <a:rPr lang="en-US" dirty="0">
                <a:latin typeface="Times New Roman" pitchFamily="18" charset="0"/>
              </a:rPr>
              <a:t>or hot start</a:t>
            </a:r>
          </a:p>
        </p:txBody>
      </p:sp>
      <p:sp>
        <p:nvSpPr>
          <p:cNvPr id="4122" name="AutoShape 23"/>
          <p:cNvSpPr>
            <a:spLocks noChangeArrowheads="1"/>
          </p:cNvSpPr>
          <p:nvPr/>
        </p:nvSpPr>
        <p:spPr bwMode="auto">
          <a:xfrm>
            <a:off x="8514161" y="2479158"/>
            <a:ext cx="2400300" cy="843280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/>
          <a:lstStyle/>
          <a:p>
            <a:pPr eaLnBrk="1" hangingPunct="1"/>
            <a:r>
              <a:rPr lang="en-US" sz="2100" dirty="0">
                <a:latin typeface="Times New Roman" pitchFamily="18" charset="0"/>
              </a:rPr>
              <a:t>Completed?</a:t>
            </a:r>
          </a:p>
        </p:txBody>
      </p:sp>
      <p:sp>
        <p:nvSpPr>
          <p:cNvPr id="4125" name="Text Box 28"/>
          <p:cNvSpPr txBox="1">
            <a:spLocks noChangeArrowheads="1"/>
          </p:cNvSpPr>
          <p:nvPr/>
        </p:nvSpPr>
        <p:spPr bwMode="auto">
          <a:xfrm>
            <a:off x="9372601" y="1835573"/>
            <a:ext cx="601760" cy="44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>
                <a:latin typeface="Times New Roman" pitchFamily="18" charset="0"/>
              </a:rPr>
              <a:t>yes</a:t>
            </a:r>
          </a:p>
        </p:txBody>
      </p:sp>
      <p:sp>
        <p:nvSpPr>
          <p:cNvPr id="4126" name="Text Box 29"/>
          <p:cNvSpPr txBox="1">
            <a:spLocks noChangeArrowheads="1"/>
          </p:cNvSpPr>
          <p:nvPr/>
        </p:nvSpPr>
        <p:spPr bwMode="auto">
          <a:xfrm>
            <a:off x="8458200" y="2113280"/>
            <a:ext cx="511992" cy="44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100">
                <a:latin typeface="Times New Roman" pitchFamily="18" charset="0"/>
              </a:rPr>
              <a:t>no</a:t>
            </a:r>
          </a:p>
        </p:txBody>
      </p:sp>
      <p:cxnSp>
        <p:nvCxnSpPr>
          <p:cNvPr id="4128" name="AutoShape 33"/>
          <p:cNvCxnSpPr>
            <a:cxnSpLocks noChangeShapeType="1"/>
            <a:stCxn id="4106" idx="2"/>
          </p:cNvCxnSpPr>
          <p:nvPr/>
        </p:nvCxnSpPr>
        <p:spPr bwMode="auto">
          <a:xfrm>
            <a:off x="6172200" y="1788160"/>
            <a:ext cx="0" cy="2438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29" name="Oval 3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454712" y="2032000"/>
            <a:ext cx="1517588" cy="48768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/>
          <a:lstStyle/>
          <a:p>
            <a:pPr eaLnBrk="1" hangingPunct="1"/>
            <a:r>
              <a:rPr lang="en-US" dirty="0" err="1">
                <a:latin typeface="Times New Roman" pitchFamily="18" charset="0"/>
              </a:rPr>
              <a:t>forcings</a:t>
            </a:r>
            <a:endParaRPr lang="en-US" dirty="0">
              <a:latin typeface="Times New Roman" pitchFamily="18" charset="0"/>
            </a:endParaRPr>
          </a:p>
        </p:txBody>
      </p:sp>
      <p:cxnSp>
        <p:nvCxnSpPr>
          <p:cNvPr id="4130" name="AutoShape 37"/>
          <p:cNvCxnSpPr>
            <a:cxnSpLocks noChangeShapeType="1"/>
            <a:stCxn id="4129" idx="2"/>
            <a:endCxn id="4101" idx="0"/>
          </p:cNvCxnSpPr>
          <p:nvPr/>
        </p:nvCxnSpPr>
        <p:spPr bwMode="auto">
          <a:xfrm rot="10800000" flipV="1">
            <a:off x="2914650" y="2275840"/>
            <a:ext cx="2540061" cy="32512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31" name="Oval 3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2900" y="3820160"/>
            <a:ext cx="1828800" cy="73152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120170" tIns="60085" rIns="120170" bIns="60085" anchor="ctr"/>
          <a:lstStyle/>
          <a:p>
            <a:pPr eaLnBrk="1" hangingPunct="1"/>
            <a:r>
              <a:rPr lang="en-US" sz="2100" dirty="0">
                <a:latin typeface="Times New Roman" pitchFamily="18" charset="0"/>
              </a:rPr>
              <a:t>Turbulence 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closure</a:t>
            </a:r>
          </a:p>
        </p:txBody>
      </p:sp>
      <p:cxnSp>
        <p:nvCxnSpPr>
          <p:cNvPr id="4132" name="AutoShape 39"/>
          <p:cNvCxnSpPr>
            <a:cxnSpLocks noChangeShapeType="1"/>
            <a:stCxn id="4101" idx="2"/>
            <a:endCxn id="4131" idx="0"/>
          </p:cNvCxnSpPr>
          <p:nvPr/>
        </p:nvCxnSpPr>
        <p:spPr bwMode="auto">
          <a:xfrm rot="10800000" flipV="1">
            <a:off x="1257300" y="3007360"/>
            <a:ext cx="571500" cy="8128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3" name="AutoShape 42"/>
          <p:cNvCxnSpPr>
            <a:cxnSpLocks noChangeShapeType="1"/>
            <a:stCxn id="4100" idx="4"/>
            <a:endCxn id="4099" idx="2"/>
          </p:cNvCxnSpPr>
          <p:nvPr/>
        </p:nvCxnSpPr>
        <p:spPr bwMode="auto">
          <a:xfrm rot="16200000" flipH="1">
            <a:off x="4062688" y="5167588"/>
            <a:ext cx="413173" cy="26628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35" name="Oval 4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0158413" y="5987627"/>
            <a:ext cx="457200" cy="24384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120170" tIns="60085" rIns="120170" bIns="60085" anchor="ctr"/>
          <a:lstStyle/>
          <a:p>
            <a:r>
              <a:rPr lang="en-US" sz="2100" dirty="0"/>
              <a:t>w</a:t>
            </a:r>
          </a:p>
        </p:txBody>
      </p:sp>
      <p:sp>
        <p:nvSpPr>
          <p:cNvPr id="4136" name="Oval 45"/>
          <p:cNvSpPr>
            <a:spLocks noChangeArrowheads="1"/>
          </p:cNvSpPr>
          <p:nvPr/>
        </p:nvSpPr>
        <p:spPr bwMode="auto">
          <a:xfrm>
            <a:off x="10315575" y="5039360"/>
            <a:ext cx="1600200" cy="65024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120170" tIns="60085" rIns="120170" bIns="60085" anchor="ctr"/>
          <a:lstStyle/>
          <a:p>
            <a:r>
              <a:rPr lang="en-US" dirty="0"/>
              <a:t>Transport</a:t>
            </a:r>
          </a:p>
        </p:txBody>
      </p:sp>
      <p:sp>
        <p:nvSpPr>
          <p:cNvPr id="4137" name="Oval 46"/>
          <p:cNvSpPr>
            <a:spLocks noChangeArrowheads="1"/>
          </p:cNvSpPr>
          <p:nvPr/>
        </p:nvSpPr>
        <p:spPr bwMode="auto">
          <a:xfrm>
            <a:off x="10601325" y="3251200"/>
            <a:ext cx="1028700" cy="48768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/>
          <a:lstStyle/>
          <a:p>
            <a:pPr eaLnBrk="1" hangingPunct="1"/>
            <a:r>
              <a:rPr lang="en-US" sz="2100" dirty="0">
                <a:latin typeface="Times New Roman" pitchFamily="18" charset="0"/>
              </a:rPr>
              <a:t>output</a:t>
            </a:r>
          </a:p>
        </p:txBody>
      </p:sp>
      <p:cxnSp>
        <p:nvCxnSpPr>
          <p:cNvPr id="4138" name="AutoShape 47"/>
          <p:cNvCxnSpPr>
            <a:cxnSpLocks noChangeShapeType="1"/>
            <a:stCxn id="4131" idx="4"/>
            <a:endCxn id="4100" idx="2"/>
          </p:cNvCxnSpPr>
          <p:nvPr/>
        </p:nvCxnSpPr>
        <p:spPr bwMode="auto">
          <a:xfrm rot="16200000" flipH="1">
            <a:off x="893677" y="4915302"/>
            <a:ext cx="1315721" cy="588476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9" name="AutoShape 48"/>
          <p:cNvCxnSpPr>
            <a:cxnSpLocks noChangeShapeType="1"/>
            <a:stCxn id="4135" idx="6"/>
            <a:endCxn id="4136" idx="4"/>
          </p:cNvCxnSpPr>
          <p:nvPr/>
        </p:nvCxnSpPr>
        <p:spPr bwMode="auto">
          <a:xfrm flipV="1">
            <a:off x="10615613" y="5689600"/>
            <a:ext cx="500063" cy="41994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0" name="AutoShape 51"/>
          <p:cNvCxnSpPr>
            <a:cxnSpLocks noChangeShapeType="1"/>
            <a:stCxn id="4137" idx="0"/>
            <a:endCxn id="4122" idx="3"/>
          </p:cNvCxnSpPr>
          <p:nvPr/>
        </p:nvCxnSpPr>
        <p:spPr bwMode="auto">
          <a:xfrm rot="16200000" flipV="1">
            <a:off x="10839868" y="2975391"/>
            <a:ext cx="350402" cy="20121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1" name="AutoShape 54"/>
          <p:cNvCxnSpPr>
            <a:cxnSpLocks noChangeShapeType="1"/>
            <a:stCxn id="4122" idx="0"/>
            <a:endCxn id="4129" idx="6"/>
          </p:cNvCxnSpPr>
          <p:nvPr/>
        </p:nvCxnSpPr>
        <p:spPr bwMode="auto">
          <a:xfrm rot="16200000" flipV="1">
            <a:off x="8241646" y="1006493"/>
            <a:ext cx="203317" cy="274201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2" name="AutoShape 55"/>
          <p:cNvCxnSpPr>
            <a:cxnSpLocks noChangeShapeType="1"/>
            <a:stCxn id="4122" idx="0"/>
            <a:endCxn id="23" idx="2"/>
          </p:cNvCxnSpPr>
          <p:nvPr/>
        </p:nvCxnSpPr>
        <p:spPr bwMode="auto">
          <a:xfrm rot="16200000" flipV="1">
            <a:off x="9232860" y="1997707"/>
            <a:ext cx="850406" cy="11249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43" name="Oval 56"/>
          <p:cNvSpPr>
            <a:spLocks noChangeArrowheads="1"/>
          </p:cNvSpPr>
          <p:nvPr/>
        </p:nvSpPr>
        <p:spPr bwMode="auto">
          <a:xfrm>
            <a:off x="7772400" y="6014720"/>
            <a:ext cx="1828800" cy="62314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120170" tIns="60085" rIns="120170" bIns="60085" anchor="ctr"/>
          <a:lstStyle/>
          <a:p>
            <a:pPr eaLnBrk="1" hangingPunct="1"/>
            <a:r>
              <a:rPr lang="en-US" sz="2100" dirty="0">
                <a:latin typeface="Times New Roman" pitchFamily="18" charset="0"/>
              </a:rPr>
              <a:t>Momentum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 eq.</a:t>
            </a:r>
          </a:p>
        </p:txBody>
      </p:sp>
      <p:cxnSp>
        <p:nvCxnSpPr>
          <p:cNvPr id="4145" name="AutoShape 58"/>
          <p:cNvCxnSpPr>
            <a:cxnSpLocks noChangeShapeType="1"/>
            <a:stCxn id="4099" idx="6"/>
            <a:endCxn id="4143" idx="3"/>
          </p:cNvCxnSpPr>
          <p:nvPr/>
        </p:nvCxnSpPr>
        <p:spPr bwMode="auto">
          <a:xfrm flipV="1">
            <a:off x="6858000" y="6546609"/>
            <a:ext cx="1182222" cy="158991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6" name="AutoShape 59"/>
          <p:cNvCxnSpPr>
            <a:cxnSpLocks noChangeShapeType="1"/>
            <a:stCxn id="4143" idx="6"/>
            <a:endCxn id="4135" idx="4"/>
          </p:cNvCxnSpPr>
          <p:nvPr/>
        </p:nvCxnSpPr>
        <p:spPr bwMode="auto">
          <a:xfrm flipV="1">
            <a:off x="9601201" y="6231467"/>
            <a:ext cx="785813" cy="9482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8" name="AutoShape 65"/>
          <p:cNvCxnSpPr>
            <a:cxnSpLocks noChangeShapeType="1"/>
            <a:stCxn id="4136" idx="0"/>
            <a:endCxn id="4153" idx="4"/>
          </p:cNvCxnSpPr>
          <p:nvPr/>
        </p:nvCxnSpPr>
        <p:spPr bwMode="auto">
          <a:xfrm flipV="1">
            <a:off x="11115675" y="4714240"/>
            <a:ext cx="0" cy="325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9" name="AutoShape 67"/>
          <p:cNvCxnSpPr>
            <a:cxnSpLocks noChangeShapeType="1"/>
            <a:stCxn id="4153" idx="0"/>
            <a:endCxn id="4137" idx="4"/>
          </p:cNvCxnSpPr>
          <p:nvPr/>
        </p:nvCxnSpPr>
        <p:spPr bwMode="auto">
          <a:xfrm flipV="1">
            <a:off x="11115675" y="3738880"/>
            <a:ext cx="0" cy="325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53" name="Oval 72"/>
          <p:cNvSpPr>
            <a:spLocks noChangeArrowheads="1"/>
          </p:cNvSpPr>
          <p:nvPr/>
        </p:nvSpPr>
        <p:spPr bwMode="auto">
          <a:xfrm>
            <a:off x="10086975" y="4064000"/>
            <a:ext cx="2057400" cy="65024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170" tIns="60085" rIns="120170" bIns="60085" anchor="ctr"/>
          <a:lstStyle/>
          <a:p>
            <a:pPr eaLnBrk="1" hangingPunct="1"/>
            <a:r>
              <a:rPr lang="en-US" sz="2100" dirty="0">
                <a:latin typeface="Times New Roman" pitchFamily="18" charset="0"/>
              </a:rPr>
              <a:t>Update levels</a:t>
            </a:r>
          </a:p>
          <a:p>
            <a:pPr eaLnBrk="1" hangingPunct="1"/>
            <a:r>
              <a:rPr lang="en-US" sz="2100" dirty="0">
                <a:latin typeface="Times New Roman" pitchFamily="18" charset="0"/>
              </a:rPr>
              <a:t>&amp; </a:t>
            </a:r>
            <a:r>
              <a:rPr lang="en-US" sz="2100" dirty="0" err="1">
                <a:latin typeface="Times New Roman" pitchFamily="18" charset="0"/>
              </a:rPr>
              <a:t>eqstate</a:t>
            </a:r>
            <a:endParaRPr lang="en-US" sz="2100" dirty="0">
              <a:latin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91317" y="1230410"/>
            <a:ext cx="620996" cy="3983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1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13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512" y="3962400"/>
            <a:ext cx="5029196" cy="349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D6F39CB-0F85-42C2-B431-400CCF6C8DA4}" type="slidenum">
              <a:rPr lang="en-US" smtClean="0">
                <a:solidFill>
                  <a:schemeClr val="bg2"/>
                </a:solidFill>
              </a:rPr>
              <a:pPr eaLnBrk="1" hangingPunct="1"/>
              <a:t>46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1280"/>
            <a:ext cx="10172700" cy="487680"/>
          </a:xfrm>
          <a:noFill/>
        </p:spPr>
        <p:txBody>
          <a:bodyPr/>
          <a:lstStyle/>
          <a:p>
            <a:pPr eaLnBrk="1" hangingPunct="1"/>
            <a:r>
              <a:rPr lang="en-US" sz="3200"/>
              <a:t>Numerical stability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7952" y="533400"/>
            <a:ext cx="12825413" cy="5535507"/>
          </a:xfrm>
          <a:noFill/>
        </p:spPr>
        <p:txBody>
          <a:bodyPr/>
          <a:lstStyle/>
          <a:p>
            <a:pPr eaLnBrk="1" hangingPunct="1"/>
            <a:r>
              <a:rPr lang="en-US" sz="2400" dirty="0"/>
              <a:t>Semi-implicitness circumvents CFL (most severe) (</a:t>
            </a:r>
            <a:r>
              <a:rPr lang="en-US" sz="2400" dirty="0" err="1"/>
              <a:t>Casulli</a:t>
            </a:r>
            <a:r>
              <a:rPr lang="en-US" sz="2400" dirty="0"/>
              <a:t> and </a:t>
            </a:r>
            <a:r>
              <a:rPr lang="en-US" sz="2400" dirty="0" err="1"/>
              <a:t>Cattani</a:t>
            </a:r>
            <a:r>
              <a:rPr lang="en-US" sz="2400" dirty="0"/>
              <a:t> 1994)</a:t>
            </a:r>
          </a:p>
          <a:p>
            <a:pPr eaLnBrk="1" hangingPunct="1"/>
            <a:r>
              <a:rPr lang="en-US" sz="2400" dirty="0"/>
              <a:t>ELM bypasses Courant number condition for </a:t>
            </a:r>
            <a:r>
              <a:rPr lang="en-US" sz="2400" dirty="0" smtClean="0"/>
              <a:t>advection (actually </a:t>
            </a:r>
            <a:r>
              <a:rPr lang="en-US" sz="2400" dirty="0" smtClean="0">
                <a:solidFill>
                  <a:srgbClr val="FF0000"/>
                </a:solidFill>
              </a:rPr>
              <a:t>CFL&gt;0.4</a:t>
            </a:r>
            <a:r>
              <a:rPr lang="en-US" sz="2400" dirty="0" smtClean="0"/>
              <a:t>)</a:t>
            </a:r>
            <a:endParaRPr lang="en-US" sz="2400" dirty="0"/>
          </a:p>
          <a:p>
            <a:pPr eaLnBrk="1" hangingPunct="1"/>
            <a:r>
              <a:rPr lang="en-US" sz="2400" dirty="0"/>
              <a:t>Implicit </a:t>
            </a:r>
            <a:r>
              <a:rPr lang="en-US" sz="2400" dirty="0" smtClean="0"/>
              <a:t>TVD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transport </a:t>
            </a:r>
            <a:r>
              <a:rPr lang="en-US" sz="2400" dirty="0"/>
              <a:t>scheme along the vertical bypasses Courant number condition in the vertical</a:t>
            </a:r>
          </a:p>
          <a:p>
            <a:pPr eaLnBrk="1" hangingPunct="1"/>
            <a:r>
              <a:rPr lang="en-US" sz="2400" dirty="0" smtClean="0"/>
              <a:t>Explicit </a:t>
            </a:r>
            <a:r>
              <a:rPr lang="en-US" sz="2400" dirty="0"/>
              <a:t>terms</a:t>
            </a:r>
          </a:p>
          <a:p>
            <a:pPr lvl="1" eaLnBrk="1" hangingPunct="1"/>
            <a:r>
              <a:rPr lang="en-US" sz="2000" dirty="0" err="1"/>
              <a:t>Baroclinicity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 internal Courant number </a:t>
            </a:r>
            <a:r>
              <a:rPr lang="en-US" sz="2000" dirty="0" smtClean="0">
                <a:sym typeface="Wingdings" pitchFamily="2" charset="2"/>
              </a:rPr>
              <a:t>restriction (usually not a problem)</a:t>
            </a:r>
            <a:endParaRPr lang="en-US" sz="2000" dirty="0">
              <a:sym typeface="Wingdings" pitchFamily="2" charset="2"/>
            </a:endParaRPr>
          </a:p>
          <a:p>
            <a:pPr lvl="1" eaLnBrk="1" hangingPunct="1"/>
            <a:r>
              <a:rPr lang="en-US" sz="2000" dirty="0">
                <a:sym typeface="Wingdings" pitchFamily="2" charset="2"/>
              </a:rPr>
              <a:t>Horizontal viscosity/diffusivity  diffusion number </a:t>
            </a:r>
            <a:r>
              <a:rPr lang="en-US" sz="2000" dirty="0" smtClean="0">
                <a:sym typeface="Wingdings" pitchFamily="2" charset="2"/>
              </a:rPr>
              <a:t>condition (mild)</a:t>
            </a:r>
            <a:endParaRPr lang="en-US" sz="2000" dirty="0">
              <a:sym typeface="Wingdings" pitchFamily="2" charset="2"/>
            </a:endParaRPr>
          </a:p>
          <a:p>
            <a:pPr lvl="1" eaLnBrk="1" hangingPunct="1"/>
            <a:r>
              <a:rPr lang="en-US" sz="2000" dirty="0">
                <a:sym typeface="Wingdings" pitchFamily="2" charset="2"/>
              </a:rPr>
              <a:t>Upwind and </a:t>
            </a:r>
            <a:r>
              <a:rPr lang="en-US" sz="2000" dirty="0" smtClean="0">
                <a:sym typeface="Wingdings" pitchFamily="2" charset="2"/>
              </a:rPr>
              <a:t>TVD</a:t>
            </a:r>
            <a:r>
              <a:rPr lang="en-US" sz="2000" baseline="30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 transport: horizontal Courant </a:t>
            </a:r>
            <a:r>
              <a:rPr lang="en-US" sz="2000" dirty="0">
                <a:sym typeface="Wingdings" pitchFamily="2" charset="2"/>
              </a:rPr>
              <a:t>number condition  </a:t>
            </a: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sub-cycling</a:t>
            </a:r>
          </a:p>
          <a:p>
            <a:pPr lvl="1" eaLnBrk="1" hangingPunct="1"/>
            <a:r>
              <a:rPr lang="en-US" sz="2000" dirty="0">
                <a:sym typeface="Wingdings" pitchFamily="2" charset="2"/>
              </a:rPr>
              <a:t>Coriolis – </a:t>
            </a:r>
            <a:r>
              <a:rPr lang="en-US" sz="2000" dirty="0" smtClean="0">
                <a:sym typeface="Wingdings" pitchFamily="2" charset="2"/>
              </a:rPr>
              <a:t>“inertial modes</a:t>
            </a:r>
            <a:r>
              <a:rPr lang="en-US" sz="2000" dirty="0">
                <a:sym typeface="Wingdings" pitchFamily="2" charset="2"/>
              </a:rPr>
              <a:t>” (Danilov 2013</a:t>
            </a:r>
            <a:r>
              <a:rPr lang="en-US" sz="2000" dirty="0" smtClean="0">
                <a:sym typeface="Wingdings" pitchFamily="2" charset="2"/>
              </a:rPr>
              <a:t>); needs to be controlled by viscosity/filter for large-scale (deep ocean) applications</a:t>
            </a:r>
            <a:endParaRPr lang="en-US" sz="2000" dirty="0"/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0" y="-199171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0" y="319935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0" y="3199350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38920" name="Object 5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33762066"/>
              </p:ext>
            </p:extLst>
          </p:nvPr>
        </p:nvGraphicFramePr>
        <p:xfrm>
          <a:off x="8915400" y="2959743"/>
          <a:ext cx="1143000" cy="47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53" name="Equation" r:id="rId5" imgW="1422400" imgH="838200" progId="Equation.DSMT4">
                  <p:embed/>
                </p:oleObj>
              </mc:Choice>
              <mc:Fallback>
                <p:oleObj name="Equation" r:id="rId5" imgW="1422400" imgH="83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2959743"/>
                        <a:ext cx="1143000" cy="47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533318"/>
              </p:ext>
            </p:extLst>
          </p:nvPr>
        </p:nvGraphicFramePr>
        <p:xfrm>
          <a:off x="9906000" y="2582434"/>
          <a:ext cx="1357313" cy="53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54" name="Equation" r:id="rId7" imgW="1676400" imgH="927100" progId="Equation.DSMT4">
                  <p:embed/>
                </p:oleObj>
              </mc:Choice>
              <mc:Fallback>
                <p:oleObj name="Equation" r:id="rId7" imgW="1676400" imgH="927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0" y="2582434"/>
                        <a:ext cx="1357313" cy="53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6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765626"/>
              </p:ext>
            </p:extLst>
          </p:nvPr>
        </p:nvGraphicFramePr>
        <p:xfrm>
          <a:off x="2362200" y="4627033"/>
          <a:ext cx="3886200" cy="43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55" name="Equation" r:id="rId9" imgW="2997200" imgH="469900" progId="Equation.DSMT4">
                  <p:embed/>
                </p:oleObj>
              </mc:Choice>
              <mc:Fallback>
                <p:oleObj name="Equation" r:id="rId9" imgW="2997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627033"/>
                        <a:ext cx="3886200" cy="43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5842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FBF8652-9459-417F-897E-15C13A82F214}" type="slidenum">
              <a:rPr lang="en-US" smtClean="0">
                <a:solidFill>
                  <a:schemeClr val="bg2"/>
                </a:solidFill>
              </a:rPr>
              <a:pPr eaLnBrk="1" hangingPunct="1"/>
              <a:t>47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242752" y="-4018"/>
            <a:ext cx="10172700" cy="487680"/>
          </a:xfrm>
          <a:noFill/>
        </p:spPr>
        <p:txBody>
          <a:bodyPr/>
          <a:lstStyle/>
          <a:p>
            <a:pPr eaLnBrk="1" hangingPunct="1"/>
            <a:r>
              <a:rPr lang="en-US" sz="2800" dirty="0"/>
              <a:t>Lateral </a:t>
            </a:r>
            <a:r>
              <a:rPr lang="en-US" sz="2800" dirty="0" err="1"/>
              <a:t>b.c.</a:t>
            </a:r>
            <a:r>
              <a:rPr lang="en-US" sz="2800" dirty="0"/>
              <a:t> and nudging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-199171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3050225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050225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626771" name="Group 8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395364"/>
              </p:ext>
            </p:extLst>
          </p:nvPr>
        </p:nvGraphicFramePr>
        <p:xfrm>
          <a:off x="319088" y="988796"/>
          <a:ext cx="13168313" cy="6174004"/>
        </p:xfrm>
        <a:graphic>
          <a:graphicData uri="http://schemas.openxmlformats.org/drawingml/2006/table">
            <a:tbl>
              <a:tblPr/>
              <a:tblGrid>
                <a:gridCol w="1464792"/>
                <a:gridCol w="1460559"/>
                <a:gridCol w="1435158"/>
                <a:gridCol w="1492311"/>
                <a:gridCol w="1462675"/>
                <a:gridCol w="1462675"/>
                <a:gridCol w="1460559"/>
                <a:gridCol w="1464792"/>
                <a:gridCol w="1464792"/>
              </a:tblGrid>
              <a:tr h="955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Variable</a:t>
                      </a:r>
                    </a:p>
                  </a:txBody>
                  <a:tcPr marL="137160" marR="137160" marT="48765" marB="487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Type 1 (*.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137160" marR="137160" marT="48765" marB="48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Type 2:</a:t>
                      </a:r>
                    </a:p>
                  </a:txBody>
                  <a:tcPr marL="137160" marR="137160" marT="48765" marB="48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Type 3</a:t>
                      </a:r>
                    </a:p>
                  </a:txBody>
                  <a:tcPr marL="137160" marR="137160" marT="48765" marB="48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Type 4 (*[23]D.th)</a:t>
                      </a:r>
                    </a:p>
                  </a:txBody>
                  <a:tcPr marL="137160" marR="137160" marT="48765" marB="48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Type 5</a:t>
                      </a:r>
                    </a:p>
                  </a:txBody>
                  <a:tcPr marL="137160" marR="137160" marT="48765" marB="48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Type -1</a:t>
                      </a:r>
                    </a:p>
                  </a:txBody>
                  <a:tcPr marL="137160" marR="137160" marT="48765" marB="48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Type -4, -5 (uv3D.th);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nudging</a:t>
                      </a:r>
                    </a:p>
                  </a:txBody>
                  <a:tcPr marL="137160" marR="137160" marT="48765" marB="48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Nudging/sponge layer near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bnd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37160" marR="137160" marT="48765" marB="48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h</a:t>
                      </a:r>
                    </a:p>
                  </a:txBody>
                  <a:tcPr marL="137160" marR="137160" marT="48765" marB="487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elev.th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: Time history; uniform along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bnd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37160" marR="137160" marT="48765" marB="48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constant</a:t>
                      </a:r>
                    </a:p>
                  </a:txBody>
                  <a:tcPr marL="137160" marR="137160" marT="48765" marB="48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Tidal amp/phases</a:t>
                      </a:r>
                    </a:p>
                  </a:txBody>
                  <a:tcPr marL="137160" marR="137160" marT="48765" marB="48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elev2D.th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: time- and space-varying along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bnd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37160" marR="137160" marT="48765" marB="48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elev2D.th: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combination of 3&amp;4</a:t>
                      </a:r>
                    </a:p>
                  </a:txBody>
                  <a:tcPr marL="137160" marR="137160" marT="48765" marB="48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Must =0</a:t>
                      </a:r>
                    </a:p>
                  </a:txBody>
                  <a:tcPr marL="137160" marR="137160" marT="48765" marB="48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37160" marR="137160" marT="48765" marB="48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37160" marR="137160" marT="48765" marB="48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S&amp;T, tracers</a:t>
                      </a:r>
                    </a:p>
                  </a:txBody>
                  <a:tcPr marL="137160" marR="137160" marT="48765" marB="487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[MOD].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th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: relax to time history (uniform along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bnd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 for inflow</a:t>
                      </a:r>
                    </a:p>
                  </a:txBody>
                  <a:tcPr marL="137160" marR="137160" marT="48765" marB="48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Relax to constant for inflow</a:t>
                      </a:r>
                    </a:p>
                  </a:txBody>
                  <a:tcPr marL="137160" marR="137160" marT="48765" marB="48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Relax to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i.c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 for inflow</a:t>
                      </a:r>
                    </a:p>
                  </a:txBody>
                  <a:tcPr marL="137160" marR="137160" marT="48765" marB="48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[MOD]_3D.th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: relax to time- and space-varying values along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bnd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during inflow</a:t>
                      </a:r>
                    </a:p>
                  </a:txBody>
                  <a:tcPr marL="137160" marR="137160" marT="48765" marB="48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37160" marR="137160" marT="48765" marB="48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37160" marR="137160" marT="48765" marB="48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37160" marR="137160" marT="48765" marB="48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37160" marR="137160" marT="48765" marB="48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2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u,v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37160" marR="137160" marT="48765" marB="487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flux.th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: via discharge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(&lt;0 normally!)</a:t>
                      </a:r>
                    </a:p>
                  </a:txBody>
                  <a:tcPr marL="137160" marR="137160" marT="48765" marB="48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Via discharge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(&lt;0 normally!)</a:t>
                      </a:r>
                    </a:p>
                  </a:txBody>
                  <a:tcPr marL="137160" marR="137160" marT="48765" marB="48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Tides (uniform amp/phase along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bnd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137160" marR="137160" marT="48765" marB="48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uv3D.th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: time- and space-varying along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bnd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lang="en-US" sz="1600" dirty="0" err="1" smtClean="0"/>
                        <a:t>on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lat</a:t>
                      </a:r>
                      <a:r>
                        <a:rPr lang="en-US" sz="1600" dirty="0" smtClean="0"/>
                        <a:t> for </a:t>
                      </a:r>
                      <a:r>
                        <a:rPr lang="en-US" sz="1600" dirty="0" err="1" smtClean="0"/>
                        <a:t>ics</a:t>
                      </a:r>
                      <a:r>
                        <a:rPr lang="en-US" sz="1600" dirty="0" smtClean="0"/>
                        <a:t>=2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137160" marR="137160" marT="48765" marB="48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uv3D.th: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combination of 3&amp;4 (but tidal amp/phases vary along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bnd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137160" marR="137160" marT="48765" marB="48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Flather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(‘0’ for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137160" marR="137160" marT="48765" marB="48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Relax to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uv3D.th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(2 separate relaxations for in &amp; outflow)</a:t>
                      </a:r>
                    </a:p>
                  </a:txBody>
                  <a:tcPr marL="137160" marR="137160" marT="48765" marB="48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37160" marR="137160" marT="48765" marB="48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9997" name="Picture 81" descr="MCj043466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3899" y="3752831"/>
            <a:ext cx="821532" cy="5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1" descr="MCj043466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3899" y="2016895"/>
            <a:ext cx="821532" cy="5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Brace 1"/>
          <p:cNvSpPr/>
          <p:nvPr/>
        </p:nvSpPr>
        <p:spPr bwMode="auto">
          <a:xfrm rot="5400000" flipV="1">
            <a:off x="6758123" y="-3948388"/>
            <a:ext cx="305599" cy="919055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170" tIns="60085" rIns="120170" bIns="60085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01704"/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6305471" y="228600"/>
            <a:ext cx="1210901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smtClean="0"/>
              <a:t>bctides.in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87200" y="494089"/>
            <a:ext cx="1139599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aram.in</a:t>
            </a:r>
            <a:endParaRPr lang="en-US" dirty="0"/>
          </a:p>
        </p:txBody>
      </p:sp>
      <p:pic>
        <p:nvPicPr>
          <p:cNvPr id="26" name="Picture 81" descr="MCj043466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999" y="5340662"/>
            <a:ext cx="821532" cy="5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0" name="Picture 2" descr="C:\Users\yjzhang\AppData\Local\Microsoft\Windows\Temporary Internet Files\Content.IE5\9PPZBNKQ\S43Qy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774" y="3385355"/>
            <a:ext cx="883920" cy="88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yjzhang\AppData\Local\Microsoft\Windows\Temporary Internet Files\Content.IE5\9PPZBNKQ\S43Qy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3385355"/>
            <a:ext cx="883920" cy="88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yjzhang\AppData\Local\Microsoft\Windows\Temporary Internet Files\Content.IE5\9PPZBNKQ\S43Qy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016895"/>
            <a:ext cx="883920" cy="88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yjzhang\AppData\Local\Microsoft\Windows\Temporary Internet Files\Content.IE5\9PPZBNKQ\S43Qy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389185"/>
            <a:ext cx="883920" cy="88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4H of SCHISM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2286000"/>
            <a:ext cx="548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Hybrid FE-FV formulation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Hybrid horizontal grid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Hybrid vertical grid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Hybrid code (</a:t>
            </a:r>
            <a:r>
              <a:rPr lang="en-US" sz="2800" dirty="0" err="1" smtClean="0"/>
              <a:t>openMP</a:t>
            </a:r>
            <a:r>
              <a:rPr lang="en-US" sz="2800" dirty="0" smtClean="0"/>
              <a:t>-MPI)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2668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F129341-D00B-4023-8533-541A436B59F9}" type="slidenum">
              <a:rPr lang="en-US" smtClean="0">
                <a:solidFill>
                  <a:schemeClr val="bg2"/>
                </a:solidFill>
              </a:rPr>
              <a:pPr eaLnBrk="1" hangingPunct="1"/>
              <a:t>5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1280"/>
            <a:ext cx="10172700" cy="562187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Vertical grid: SZ</a:t>
            </a:r>
          </a:p>
        </p:txBody>
      </p:sp>
      <p:sp>
        <p:nvSpPr>
          <p:cNvPr id="10244" name="Rectangle 36"/>
          <p:cNvSpPr>
            <a:spLocks noChangeArrowheads="1"/>
          </p:cNvSpPr>
          <p:nvPr/>
        </p:nvSpPr>
        <p:spPr bwMode="auto">
          <a:xfrm>
            <a:off x="0" y="3052029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sp>
        <p:nvSpPr>
          <p:cNvPr id="52" name="Freeform 58"/>
          <p:cNvSpPr>
            <a:spLocks/>
          </p:cNvSpPr>
          <p:nvPr/>
        </p:nvSpPr>
        <p:spPr bwMode="auto">
          <a:xfrm flipH="1">
            <a:off x="2345120" y="2653507"/>
            <a:ext cx="9669462" cy="2643187"/>
          </a:xfrm>
          <a:custGeom>
            <a:avLst/>
            <a:gdLst>
              <a:gd name="T0" fmla="*/ 4512 w 4224"/>
              <a:gd name="T1" fmla="*/ 68 h 1464"/>
              <a:gd name="T2" fmla="*/ 3589 w 4224"/>
              <a:gd name="T3" fmla="*/ 244 h 1464"/>
              <a:gd name="T4" fmla="*/ 2153 w 4224"/>
              <a:gd name="T5" fmla="*/ 1531 h 1464"/>
              <a:gd name="T6" fmla="*/ 0 w 4224"/>
              <a:gd name="T7" fmla="*/ 1765 h 1464"/>
              <a:gd name="T8" fmla="*/ 0 60000 65536"/>
              <a:gd name="T9" fmla="*/ 0 60000 65536"/>
              <a:gd name="T10" fmla="*/ 0 60000 65536"/>
              <a:gd name="T11" fmla="*/ 0 60000 65536"/>
              <a:gd name="T12" fmla="*/ 0 w 4224"/>
              <a:gd name="T13" fmla="*/ 0 h 1464"/>
              <a:gd name="T14" fmla="*/ 4224 w 4224"/>
              <a:gd name="T15" fmla="*/ 1464 h 14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24" h="1464">
                <a:moveTo>
                  <a:pt x="4224" y="56"/>
                </a:moveTo>
                <a:cubicBezTo>
                  <a:pt x="3976" y="28"/>
                  <a:pt x="3728" y="0"/>
                  <a:pt x="3360" y="200"/>
                </a:cubicBezTo>
                <a:cubicBezTo>
                  <a:pt x="2992" y="400"/>
                  <a:pt x="2576" y="1048"/>
                  <a:pt x="2016" y="1256"/>
                </a:cubicBezTo>
                <a:cubicBezTo>
                  <a:pt x="1456" y="1464"/>
                  <a:pt x="728" y="1456"/>
                  <a:pt x="0" y="1448"/>
                </a:cubicBezTo>
              </a:path>
            </a:pathLst>
          </a:custGeom>
          <a:ln w="57150">
            <a:headEnd/>
            <a:tailEnd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" name="Rectangle 59"/>
          <p:cNvSpPr>
            <a:spLocks noChangeArrowheads="1"/>
          </p:cNvSpPr>
          <p:nvPr/>
        </p:nvSpPr>
        <p:spPr bwMode="auto">
          <a:xfrm flipH="1">
            <a:off x="6459920" y="3864769"/>
            <a:ext cx="10287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4" name="Line 60"/>
          <p:cNvSpPr>
            <a:spLocks noChangeShapeType="1"/>
          </p:cNvSpPr>
          <p:nvPr/>
        </p:nvSpPr>
        <p:spPr bwMode="auto">
          <a:xfrm flipH="1">
            <a:off x="2241932" y="3864769"/>
            <a:ext cx="96694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62"/>
          <p:cNvSpPr>
            <a:spLocks noChangeArrowheads="1"/>
          </p:cNvSpPr>
          <p:nvPr/>
        </p:nvSpPr>
        <p:spPr bwMode="auto">
          <a:xfrm flipH="1">
            <a:off x="7488620" y="3864769"/>
            <a:ext cx="10287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6" name="Rectangle 63"/>
          <p:cNvSpPr>
            <a:spLocks noChangeArrowheads="1"/>
          </p:cNvSpPr>
          <p:nvPr/>
        </p:nvSpPr>
        <p:spPr bwMode="auto">
          <a:xfrm flipH="1">
            <a:off x="8517320" y="3864769"/>
            <a:ext cx="10287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7" name="Rectangle 64"/>
          <p:cNvSpPr>
            <a:spLocks noChangeArrowheads="1"/>
          </p:cNvSpPr>
          <p:nvPr/>
        </p:nvSpPr>
        <p:spPr bwMode="auto">
          <a:xfrm flipH="1">
            <a:off x="9546020" y="3864769"/>
            <a:ext cx="10287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8" name="Rectangle 65"/>
          <p:cNvSpPr>
            <a:spLocks noChangeArrowheads="1"/>
          </p:cNvSpPr>
          <p:nvPr/>
        </p:nvSpPr>
        <p:spPr bwMode="auto">
          <a:xfrm flipH="1">
            <a:off x="10574720" y="3864769"/>
            <a:ext cx="10287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9" name="Rectangle 66"/>
          <p:cNvSpPr>
            <a:spLocks noChangeArrowheads="1"/>
          </p:cNvSpPr>
          <p:nvPr/>
        </p:nvSpPr>
        <p:spPr bwMode="auto">
          <a:xfrm flipH="1">
            <a:off x="10574720" y="4220369"/>
            <a:ext cx="10287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0" name="Rectangle 67"/>
          <p:cNvSpPr>
            <a:spLocks noChangeArrowheads="1"/>
          </p:cNvSpPr>
          <p:nvPr/>
        </p:nvSpPr>
        <p:spPr bwMode="auto">
          <a:xfrm flipH="1">
            <a:off x="9546020" y="4220369"/>
            <a:ext cx="10287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1" name="Rectangle 68"/>
          <p:cNvSpPr>
            <a:spLocks noChangeArrowheads="1"/>
          </p:cNvSpPr>
          <p:nvPr/>
        </p:nvSpPr>
        <p:spPr bwMode="auto">
          <a:xfrm flipH="1">
            <a:off x="8517320" y="4220369"/>
            <a:ext cx="10287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2" name="Rectangle 69"/>
          <p:cNvSpPr>
            <a:spLocks noChangeArrowheads="1"/>
          </p:cNvSpPr>
          <p:nvPr/>
        </p:nvSpPr>
        <p:spPr bwMode="auto">
          <a:xfrm flipH="1">
            <a:off x="7488620" y="4220369"/>
            <a:ext cx="10287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3" name="Rectangle 70"/>
          <p:cNvSpPr>
            <a:spLocks noChangeArrowheads="1"/>
          </p:cNvSpPr>
          <p:nvPr/>
        </p:nvSpPr>
        <p:spPr bwMode="auto">
          <a:xfrm flipH="1">
            <a:off x="7488620" y="4575969"/>
            <a:ext cx="1028700" cy="355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4" name="Rectangle 71"/>
          <p:cNvSpPr>
            <a:spLocks noChangeArrowheads="1"/>
          </p:cNvSpPr>
          <p:nvPr/>
        </p:nvSpPr>
        <p:spPr bwMode="auto">
          <a:xfrm flipH="1">
            <a:off x="8517320" y="4575969"/>
            <a:ext cx="10287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5" name="Rectangle 72"/>
          <p:cNvSpPr>
            <a:spLocks noChangeArrowheads="1"/>
          </p:cNvSpPr>
          <p:nvPr/>
        </p:nvSpPr>
        <p:spPr bwMode="auto">
          <a:xfrm flipH="1">
            <a:off x="9546020" y="4575969"/>
            <a:ext cx="10287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6" name="Rectangle 73"/>
          <p:cNvSpPr>
            <a:spLocks noChangeArrowheads="1"/>
          </p:cNvSpPr>
          <p:nvPr/>
        </p:nvSpPr>
        <p:spPr bwMode="auto">
          <a:xfrm flipH="1">
            <a:off x="10574720" y="4575969"/>
            <a:ext cx="10287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7" name="Rectangle 74"/>
          <p:cNvSpPr>
            <a:spLocks noChangeArrowheads="1"/>
          </p:cNvSpPr>
          <p:nvPr/>
        </p:nvSpPr>
        <p:spPr bwMode="auto">
          <a:xfrm flipH="1">
            <a:off x="10574720" y="4931569"/>
            <a:ext cx="1028700" cy="333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8" name="Line 78"/>
          <p:cNvSpPr>
            <a:spLocks noChangeShapeType="1"/>
          </p:cNvSpPr>
          <p:nvPr/>
        </p:nvSpPr>
        <p:spPr bwMode="auto">
          <a:xfrm flipH="1">
            <a:off x="2448307" y="1943894"/>
            <a:ext cx="0" cy="782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79"/>
          <p:cNvSpPr>
            <a:spLocks noChangeShapeType="1"/>
          </p:cNvSpPr>
          <p:nvPr/>
        </p:nvSpPr>
        <p:spPr bwMode="auto">
          <a:xfrm flipV="1">
            <a:off x="10574720" y="2664619"/>
            <a:ext cx="12700" cy="1209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80"/>
          <p:cNvSpPr>
            <a:spLocks noChangeShapeType="1"/>
          </p:cNvSpPr>
          <p:nvPr/>
        </p:nvSpPr>
        <p:spPr bwMode="auto">
          <a:xfrm flipH="1" flipV="1">
            <a:off x="9546020" y="2521744"/>
            <a:ext cx="0" cy="135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81"/>
          <p:cNvSpPr>
            <a:spLocks noChangeShapeType="1"/>
          </p:cNvSpPr>
          <p:nvPr/>
        </p:nvSpPr>
        <p:spPr bwMode="auto">
          <a:xfrm flipV="1">
            <a:off x="8517320" y="2380457"/>
            <a:ext cx="0" cy="149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82"/>
          <p:cNvSpPr>
            <a:spLocks noChangeShapeType="1"/>
          </p:cNvSpPr>
          <p:nvPr/>
        </p:nvSpPr>
        <p:spPr bwMode="auto">
          <a:xfrm flipV="1">
            <a:off x="7488620" y="2158207"/>
            <a:ext cx="0" cy="1706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83"/>
          <p:cNvSpPr>
            <a:spLocks noChangeShapeType="1"/>
          </p:cNvSpPr>
          <p:nvPr/>
        </p:nvSpPr>
        <p:spPr bwMode="auto">
          <a:xfrm flipV="1">
            <a:off x="6459920" y="2015332"/>
            <a:ext cx="0" cy="1920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84"/>
          <p:cNvSpPr>
            <a:spLocks noChangeShapeType="1"/>
          </p:cNvSpPr>
          <p:nvPr/>
        </p:nvSpPr>
        <p:spPr bwMode="auto">
          <a:xfrm flipV="1">
            <a:off x="5739195" y="1943894"/>
            <a:ext cx="0" cy="1992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85"/>
          <p:cNvSpPr>
            <a:spLocks noChangeShapeType="1"/>
          </p:cNvSpPr>
          <p:nvPr/>
        </p:nvSpPr>
        <p:spPr bwMode="auto">
          <a:xfrm flipV="1">
            <a:off x="4916870" y="1943894"/>
            <a:ext cx="0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86"/>
          <p:cNvSpPr>
            <a:spLocks noChangeShapeType="1"/>
          </p:cNvSpPr>
          <p:nvPr/>
        </p:nvSpPr>
        <p:spPr bwMode="auto">
          <a:xfrm flipV="1">
            <a:off x="4196145" y="1943894"/>
            <a:ext cx="0" cy="996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87"/>
          <p:cNvSpPr>
            <a:spLocks noChangeShapeType="1"/>
          </p:cNvSpPr>
          <p:nvPr/>
        </p:nvSpPr>
        <p:spPr bwMode="auto">
          <a:xfrm flipV="1">
            <a:off x="3477007" y="1943894"/>
            <a:ext cx="0" cy="782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88"/>
          <p:cNvSpPr>
            <a:spLocks noChangeShapeType="1"/>
          </p:cNvSpPr>
          <p:nvPr/>
        </p:nvSpPr>
        <p:spPr bwMode="auto">
          <a:xfrm flipV="1">
            <a:off x="2962657" y="1943894"/>
            <a:ext cx="0" cy="782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89"/>
          <p:cNvSpPr>
            <a:spLocks/>
          </p:cNvSpPr>
          <p:nvPr/>
        </p:nvSpPr>
        <p:spPr bwMode="auto">
          <a:xfrm flipH="1">
            <a:off x="2448307" y="1943894"/>
            <a:ext cx="9155113" cy="1920875"/>
          </a:xfrm>
          <a:custGeom>
            <a:avLst/>
            <a:gdLst>
              <a:gd name="T0" fmla="*/ 0 w 4272"/>
              <a:gd name="T1" fmla="*/ 2147483647 h 1248"/>
              <a:gd name="T2" fmla="*/ 0 w 4272"/>
              <a:gd name="T3" fmla="*/ 1179383388 h 1248"/>
              <a:gd name="T4" fmla="*/ 2147483647 w 4272"/>
              <a:gd name="T5" fmla="*/ 1179383388 h 1248"/>
              <a:gd name="T6" fmla="*/ 2147483647 w 4272"/>
              <a:gd name="T7" fmla="*/ 944927358 h 1248"/>
              <a:gd name="T8" fmla="*/ 2147483647 w 4272"/>
              <a:gd name="T9" fmla="*/ 708104095 h 1248"/>
              <a:gd name="T10" fmla="*/ 2147483647 w 4272"/>
              <a:gd name="T11" fmla="*/ 355235664 h 1248"/>
              <a:gd name="T12" fmla="*/ 2147483647 w 4272"/>
              <a:gd name="T13" fmla="*/ 118412401 h 1248"/>
              <a:gd name="T14" fmla="*/ 2147483647 w 4272"/>
              <a:gd name="T15" fmla="*/ 0 h 1248"/>
              <a:gd name="T16" fmla="*/ 2147483647 w 4272"/>
              <a:gd name="T17" fmla="*/ 0 h 1248"/>
              <a:gd name="T18" fmla="*/ 2147483647 w 4272"/>
              <a:gd name="T19" fmla="*/ 0 h 1248"/>
              <a:gd name="T20" fmla="*/ 2147483647 w 4272"/>
              <a:gd name="T21" fmla="*/ 0 h 1248"/>
              <a:gd name="T22" fmla="*/ 2147483647 w 4272"/>
              <a:gd name="T23" fmla="*/ 0 h 1248"/>
              <a:gd name="T24" fmla="*/ 2147483647 w 4272"/>
              <a:gd name="T25" fmla="*/ 0 h 12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272"/>
              <a:gd name="T40" fmla="*/ 0 h 1248"/>
              <a:gd name="T41" fmla="*/ 4272 w 4272"/>
              <a:gd name="T42" fmla="*/ 1248 h 12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272" h="1248">
                <a:moveTo>
                  <a:pt x="0" y="1248"/>
                </a:moveTo>
                <a:lnTo>
                  <a:pt x="0" y="480"/>
                </a:lnTo>
                <a:lnTo>
                  <a:pt x="480" y="480"/>
                </a:lnTo>
                <a:lnTo>
                  <a:pt x="960" y="384"/>
                </a:lnTo>
                <a:lnTo>
                  <a:pt x="1440" y="288"/>
                </a:lnTo>
                <a:lnTo>
                  <a:pt x="1920" y="144"/>
                </a:lnTo>
                <a:lnTo>
                  <a:pt x="2400" y="48"/>
                </a:lnTo>
                <a:lnTo>
                  <a:pt x="2736" y="0"/>
                </a:lnTo>
                <a:lnTo>
                  <a:pt x="3120" y="0"/>
                </a:lnTo>
                <a:lnTo>
                  <a:pt x="3456" y="0"/>
                </a:lnTo>
                <a:lnTo>
                  <a:pt x="3792" y="0"/>
                </a:lnTo>
                <a:lnTo>
                  <a:pt x="4032" y="0"/>
                </a:lnTo>
                <a:lnTo>
                  <a:pt x="42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90"/>
          <p:cNvSpPr>
            <a:spLocks/>
          </p:cNvSpPr>
          <p:nvPr/>
        </p:nvSpPr>
        <p:spPr bwMode="auto">
          <a:xfrm flipH="1">
            <a:off x="2448307" y="2655094"/>
            <a:ext cx="9155113" cy="1066800"/>
          </a:xfrm>
          <a:custGeom>
            <a:avLst/>
            <a:gdLst>
              <a:gd name="T0" fmla="*/ 0 w 4272"/>
              <a:gd name="T1" fmla="*/ 1580642000 h 720"/>
              <a:gd name="T2" fmla="*/ 2147483647 w 4272"/>
              <a:gd name="T3" fmla="*/ 1580642000 h 720"/>
              <a:gd name="T4" fmla="*/ 2147483647 w 4272"/>
              <a:gd name="T5" fmla="*/ 737632933 h 720"/>
              <a:gd name="T6" fmla="*/ 2147483647 w 4272"/>
              <a:gd name="T7" fmla="*/ 316128400 h 720"/>
              <a:gd name="T8" fmla="*/ 2147483647 w 4272"/>
              <a:gd name="T9" fmla="*/ 0 h 720"/>
              <a:gd name="T10" fmla="*/ 2147483647 w 4272"/>
              <a:gd name="T11" fmla="*/ 0 h 720"/>
              <a:gd name="T12" fmla="*/ 2147483647 w 4272"/>
              <a:gd name="T13" fmla="*/ 0 h 7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72"/>
              <a:gd name="T22" fmla="*/ 0 h 720"/>
              <a:gd name="T23" fmla="*/ 4272 w 4272"/>
              <a:gd name="T24" fmla="*/ 720 h 7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72" h="720">
                <a:moveTo>
                  <a:pt x="0" y="720"/>
                </a:moveTo>
                <a:lnTo>
                  <a:pt x="2736" y="720"/>
                </a:lnTo>
                <a:lnTo>
                  <a:pt x="3120" y="336"/>
                </a:lnTo>
                <a:lnTo>
                  <a:pt x="3456" y="144"/>
                </a:lnTo>
                <a:lnTo>
                  <a:pt x="3792" y="0"/>
                </a:lnTo>
                <a:lnTo>
                  <a:pt x="4032" y="0"/>
                </a:lnTo>
                <a:lnTo>
                  <a:pt x="42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91"/>
          <p:cNvSpPr>
            <a:spLocks/>
          </p:cNvSpPr>
          <p:nvPr/>
        </p:nvSpPr>
        <p:spPr bwMode="auto">
          <a:xfrm flipH="1">
            <a:off x="2448307" y="2585244"/>
            <a:ext cx="9155113" cy="995363"/>
          </a:xfrm>
          <a:custGeom>
            <a:avLst/>
            <a:gdLst>
              <a:gd name="T0" fmla="*/ 0 w 4272"/>
              <a:gd name="T1" fmla="*/ 1474796178 h 672"/>
              <a:gd name="T2" fmla="*/ 2147483647 w 4272"/>
              <a:gd name="T3" fmla="*/ 1369453594 h 672"/>
              <a:gd name="T4" fmla="*/ 2147483647 w 4272"/>
              <a:gd name="T5" fmla="*/ 632055505 h 672"/>
              <a:gd name="T6" fmla="*/ 2147483647 w 4272"/>
              <a:gd name="T7" fmla="*/ 316027753 h 672"/>
              <a:gd name="T8" fmla="*/ 2147483647 w 4272"/>
              <a:gd name="T9" fmla="*/ 0 h 672"/>
              <a:gd name="T10" fmla="*/ 2147483647 w 4272"/>
              <a:gd name="T11" fmla="*/ 0 h 672"/>
              <a:gd name="T12" fmla="*/ 2147483647 w 4272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72"/>
              <a:gd name="T22" fmla="*/ 0 h 672"/>
              <a:gd name="T23" fmla="*/ 4272 w 4272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72" h="672">
                <a:moveTo>
                  <a:pt x="0" y="672"/>
                </a:moveTo>
                <a:lnTo>
                  <a:pt x="2736" y="624"/>
                </a:lnTo>
                <a:lnTo>
                  <a:pt x="3120" y="288"/>
                </a:lnTo>
                <a:lnTo>
                  <a:pt x="3456" y="144"/>
                </a:lnTo>
                <a:lnTo>
                  <a:pt x="3792" y="0"/>
                </a:lnTo>
                <a:lnTo>
                  <a:pt x="4032" y="0"/>
                </a:lnTo>
                <a:lnTo>
                  <a:pt x="42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92"/>
          <p:cNvSpPr>
            <a:spLocks/>
          </p:cNvSpPr>
          <p:nvPr/>
        </p:nvSpPr>
        <p:spPr bwMode="auto">
          <a:xfrm flipH="1">
            <a:off x="2448307" y="2370932"/>
            <a:ext cx="9155113" cy="782637"/>
          </a:xfrm>
          <a:custGeom>
            <a:avLst/>
            <a:gdLst>
              <a:gd name="T0" fmla="*/ 0 w 4272"/>
              <a:gd name="T1" fmla="*/ 1159607155 h 528"/>
              <a:gd name="T2" fmla="*/ 2147483647 w 4272"/>
              <a:gd name="T3" fmla="*/ 1159607155 h 528"/>
              <a:gd name="T4" fmla="*/ 2147483647 w 4272"/>
              <a:gd name="T5" fmla="*/ 948769490 h 528"/>
              <a:gd name="T6" fmla="*/ 2147483647 w 4272"/>
              <a:gd name="T7" fmla="*/ 737931826 h 528"/>
              <a:gd name="T8" fmla="*/ 2147483647 w 4272"/>
              <a:gd name="T9" fmla="*/ 421675329 h 528"/>
              <a:gd name="T10" fmla="*/ 2147483647 w 4272"/>
              <a:gd name="T11" fmla="*/ 210837665 h 528"/>
              <a:gd name="T12" fmla="*/ 2147483647 w 4272"/>
              <a:gd name="T13" fmla="*/ 0 h 528"/>
              <a:gd name="T14" fmla="*/ 2147483647 w 4272"/>
              <a:gd name="T15" fmla="*/ 0 h 5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72"/>
              <a:gd name="T25" fmla="*/ 0 h 528"/>
              <a:gd name="T26" fmla="*/ 4272 w 4272"/>
              <a:gd name="T27" fmla="*/ 528 h 5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72" h="528">
                <a:moveTo>
                  <a:pt x="0" y="528"/>
                </a:moveTo>
                <a:lnTo>
                  <a:pt x="480" y="528"/>
                </a:lnTo>
                <a:lnTo>
                  <a:pt x="960" y="432"/>
                </a:lnTo>
                <a:lnTo>
                  <a:pt x="1440" y="336"/>
                </a:lnTo>
                <a:lnTo>
                  <a:pt x="1920" y="192"/>
                </a:lnTo>
                <a:lnTo>
                  <a:pt x="2400" y="96"/>
                </a:lnTo>
                <a:lnTo>
                  <a:pt x="2736" y="0"/>
                </a:lnTo>
                <a:lnTo>
                  <a:pt x="42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93"/>
          <p:cNvSpPr>
            <a:spLocks/>
          </p:cNvSpPr>
          <p:nvPr/>
        </p:nvSpPr>
        <p:spPr bwMode="auto">
          <a:xfrm flipH="1">
            <a:off x="2448307" y="2158207"/>
            <a:ext cx="9155113" cy="782637"/>
          </a:xfrm>
          <a:custGeom>
            <a:avLst/>
            <a:gdLst>
              <a:gd name="T0" fmla="*/ 0 w 4272"/>
              <a:gd name="T1" fmla="*/ 1159607155 h 528"/>
              <a:gd name="T2" fmla="*/ 2147483647 w 4272"/>
              <a:gd name="T3" fmla="*/ 1159607155 h 528"/>
              <a:gd name="T4" fmla="*/ 2147483647 w 4272"/>
              <a:gd name="T5" fmla="*/ 948769490 h 528"/>
              <a:gd name="T6" fmla="*/ 2147483647 w 4272"/>
              <a:gd name="T7" fmla="*/ 737931826 h 528"/>
              <a:gd name="T8" fmla="*/ 2147483647 w 4272"/>
              <a:gd name="T9" fmla="*/ 421675329 h 528"/>
              <a:gd name="T10" fmla="*/ 2147483647 w 4272"/>
              <a:gd name="T11" fmla="*/ 210837665 h 528"/>
              <a:gd name="T12" fmla="*/ 2147483647 w 4272"/>
              <a:gd name="T13" fmla="*/ 0 h 528"/>
              <a:gd name="T14" fmla="*/ 2147483647 w 4272"/>
              <a:gd name="T15" fmla="*/ 0 h 5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72"/>
              <a:gd name="T25" fmla="*/ 0 h 528"/>
              <a:gd name="T26" fmla="*/ 4272 w 4272"/>
              <a:gd name="T27" fmla="*/ 528 h 5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72" h="528">
                <a:moveTo>
                  <a:pt x="0" y="528"/>
                </a:moveTo>
                <a:lnTo>
                  <a:pt x="480" y="528"/>
                </a:lnTo>
                <a:lnTo>
                  <a:pt x="960" y="432"/>
                </a:lnTo>
                <a:lnTo>
                  <a:pt x="1440" y="336"/>
                </a:lnTo>
                <a:lnTo>
                  <a:pt x="1920" y="192"/>
                </a:lnTo>
                <a:lnTo>
                  <a:pt x="2400" y="96"/>
                </a:lnTo>
                <a:lnTo>
                  <a:pt x="2736" y="0"/>
                </a:lnTo>
                <a:lnTo>
                  <a:pt x="42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94"/>
          <p:cNvSpPr>
            <a:spLocks/>
          </p:cNvSpPr>
          <p:nvPr/>
        </p:nvSpPr>
        <p:spPr bwMode="auto">
          <a:xfrm flipH="1">
            <a:off x="2448307" y="2051844"/>
            <a:ext cx="9155113" cy="711200"/>
          </a:xfrm>
          <a:custGeom>
            <a:avLst/>
            <a:gdLst>
              <a:gd name="T0" fmla="*/ 0 w 4272"/>
              <a:gd name="T1" fmla="*/ 1053761333 h 480"/>
              <a:gd name="T2" fmla="*/ 2147483647 w 4272"/>
              <a:gd name="T3" fmla="*/ 1053761333 h 480"/>
              <a:gd name="T4" fmla="*/ 2147483647 w 4272"/>
              <a:gd name="T5" fmla="*/ 843009067 h 480"/>
              <a:gd name="T6" fmla="*/ 2147483647 w 4272"/>
              <a:gd name="T7" fmla="*/ 632256800 h 480"/>
              <a:gd name="T8" fmla="*/ 2147483647 w 4272"/>
              <a:gd name="T9" fmla="*/ 316128400 h 480"/>
              <a:gd name="T10" fmla="*/ 2147483647 w 4272"/>
              <a:gd name="T11" fmla="*/ 105376133 h 480"/>
              <a:gd name="T12" fmla="*/ 2147483647 w 4272"/>
              <a:gd name="T13" fmla="*/ 0 h 480"/>
              <a:gd name="T14" fmla="*/ 2147483647 w 4272"/>
              <a:gd name="T15" fmla="*/ 0 h 4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72"/>
              <a:gd name="T25" fmla="*/ 0 h 480"/>
              <a:gd name="T26" fmla="*/ 4272 w 4272"/>
              <a:gd name="T27" fmla="*/ 480 h 4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72" h="480">
                <a:moveTo>
                  <a:pt x="0" y="480"/>
                </a:moveTo>
                <a:lnTo>
                  <a:pt x="480" y="480"/>
                </a:lnTo>
                <a:lnTo>
                  <a:pt x="960" y="384"/>
                </a:lnTo>
                <a:lnTo>
                  <a:pt x="1440" y="288"/>
                </a:lnTo>
                <a:lnTo>
                  <a:pt x="1920" y="144"/>
                </a:lnTo>
                <a:lnTo>
                  <a:pt x="2400" y="48"/>
                </a:lnTo>
                <a:lnTo>
                  <a:pt x="2736" y="0"/>
                </a:lnTo>
                <a:lnTo>
                  <a:pt x="42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95"/>
          <p:cNvSpPr>
            <a:spLocks/>
          </p:cNvSpPr>
          <p:nvPr/>
        </p:nvSpPr>
        <p:spPr bwMode="auto">
          <a:xfrm flipH="1">
            <a:off x="2448307" y="2513807"/>
            <a:ext cx="9155113" cy="923925"/>
          </a:xfrm>
          <a:custGeom>
            <a:avLst/>
            <a:gdLst>
              <a:gd name="T0" fmla="*/ 0 w 4272"/>
              <a:gd name="T1" fmla="*/ 1368948875 h 624"/>
              <a:gd name="T2" fmla="*/ 2147483647 w 4272"/>
              <a:gd name="T3" fmla="*/ 1368948875 h 624"/>
              <a:gd name="T4" fmla="*/ 2147483647 w 4272"/>
              <a:gd name="T5" fmla="*/ 1263645115 h 624"/>
              <a:gd name="T6" fmla="*/ 2147483647 w 4272"/>
              <a:gd name="T7" fmla="*/ 1158341356 h 624"/>
              <a:gd name="T8" fmla="*/ 2147483647 w 4272"/>
              <a:gd name="T9" fmla="*/ 1053037596 h 624"/>
              <a:gd name="T10" fmla="*/ 2147483647 w 4272"/>
              <a:gd name="T11" fmla="*/ 421215038 h 624"/>
              <a:gd name="T12" fmla="*/ 2147483647 w 4272"/>
              <a:gd name="T13" fmla="*/ 210607519 h 624"/>
              <a:gd name="T14" fmla="*/ 2147483647 w 4272"/>
              <a:gd name="T15" fmla="*/ 0 h 624"/>
              <a:gd name="T16" fmla="*/ 2147483647 w 4272"/>
              <a:gd name="T17" fmla="*/ 0 h 6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72"/>
              <a:gd name="T28" fmla="*/ 0 h 624"/>
              <a:gd name="T29" fmla="*/ 4272 w 4272"/>
              <a:gd name="T30" fmla="*/ 624 h 6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72" h="624">
                <a:moveTo>
                  <a:pt x="0" y="624"/>
                </a:moveTo>
                <a:lnTo>
                  <a:pt x="960" y="624"/>
                </a:lnTo>
                <a:lnTo>
                  <a:pt x="1440" y="576"/>
                </a:lnTo>
                <a:lnTo>
                  <a:pt x="2400" y="528"/>
                </a:lnTo>
                <a:lnTo>
                  <a:pt x="2736" y="480"/>
                </a:lnTo>
                <a:lnTo>
                  <a:pt x="3120" y="192"/>
                </a:lnTo>
                <a:lnTo>
                  <a:pt x="3456" y="96"/>
                </a:lnTo>
                <a:lnTo>
                  <a:pt x="3792" y="0"/>
                </a:lnTo>
                <a:lnTo>
                  <a:pt x="42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96"/>
          <p:cNvSpPr>
            <a:spLocks/>
          </p:cNvSpPr>
          <p:nvPr/>
        </p:nvSpPr>
        <p:spPr bwMode="auto">
          <a:xfrm flipH="1">
            <a:off x="2448307" y="2442369"/>
            <a:ext cx="9155113" cy="854075"/>
          </a:xfrm>
          <a:custGeom>
            <a:avLst/>
            <a:gdLst>
              <a:gd name="T0" fmla="*/ 0 w 4272"/>
              <a:gd name="T1" fmla="*/ 1265454458 h 576"/>
              <a:gd name="T2" fmla="*/ 2147483647 w 4272"/>
              <a:gd name="T3" fmla="*/ 1265454458 h 576"/>
              <a:gd name="T4" fmla="*/ 2147483647 w 4272"/>
              <a:gd name="T5" fmla="*/ 1159999920 h 576"/>
              <a:gd name="T6" fmla="*/ 2147483647 w 4272"/>
              <a:gd name="T7" fmla="*/ 1054545382 h 576"/>
              <a:gd name="T8" fmla="*/ 2147483647 w 4272"/>
              <a:gd name="T9" fmla="*/ 843636306 h 576"/>
              <a:gd name="T10" fmla="*/ 2147483647 w 4272"/>
              <a:gd name="T11" fmla="*/ 632727229 h 576"/>
              <a:gd name="T12" fmla="*/ 2147483647 w 4272"/>
              <a:gd name="T13" fmla="*/ 527272691 h 576"/>
              <a:gd name="T14" fmla="*/ 2147483647 w 4272"/>
              <a:gd name="T15" fmla="*/ 210909076 h 576"/>
              <a:gd name="T16" fmla="*/ 2147483647 w 4272"/>
              <a:gd name="T17" fmla="*/ 105454538 h 576"/>
              <a:gd name="T18" fmla="*/ 2147483647 w 4272"/>
              <a:gd name="T19" fmla="*/ 0 h 576"/>
              <a:gd name="T20" fmla="*/ 2147483647 w 4272"/>
              <a:gd name="T21" fmla="*/ 0 h 5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72"/>
              <a:gd name="T34" fmla="*/ 0 h 576"/>
              <a:gd name="T35" fmla="*/ 4272 w 4272"/>
              <a:gd name="T36" fmla="*/ 576 h 5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72" h="576">
                <a:moveTo>
                  <a:pt x="0" y="576"/>
                </a:moveTo>
                <a:lnTo>
                  <a:pt x="480" y="576"/>
                </a:lnTo>
                <a:lnTo>
                  <a:pt x="960" y="528"/>
                </a:lnTo>
                <a:lnTo>
                  <a:pt x="1440" y="480"/>
                </a:lnTo>
                <a:lnTo>
                  <a:pt x="1920" y="384"/>
                </a:lnTo>
                <a:lnTo>
                  <a:pt x="2400" y="288"/>
                </a:lnTo>
                <a:lnTo>
                  <a:pt x="2736" y="240"/>
                </a:lnTo>
                <a:lnTo>
                  <a:pt x="3120" y="96"/>
                </a:lnTo>
                <a:lnTo>
                  <a:pt x="3456" y="48"/>
                </a:lnTo>
                <a:lnTo>
                  <a:pt x="3792" y="0"/>
                </a:lnTo>
                <a:lnTo>
                  <a:pt x="42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97"/>
          <p:cNvSpPr>
            <a:spLocks/>
          </p:cNvSpPr>
          <p:nvPr/>
        </p:nvSpPr>
        <p:spPr bwMode="auto">
          <a:xfrm flipH="1">
            <a:off x="4916870" y="3153569"/>
            <a:ext cx="822325" cy="711200"/>
          </a:xfrm>
          <a:custGeom>
            <a:avLst/>
            <a:gdLst>
              <a:gd name="T0" fmla="*/ 0 w 384"/>
              <a:gd name="T1" fmla="*/ 1053761333 h 480"/>
              <a:gd name="T2" fmla="*/ 0 w 384"/>
              <a:gd name="T3" fmla="*/ 843009067 h 480"/>
              <a:gd name="T4" fmla="*/ 1762345266 w 384"/>
              <a:gd name="T5" fmla="*/ 0 h 480"/>
              <a:gd name="T6" fmla="*/ 1762345266 w 384"/>
              <a:gd name="T7" fmla="*/ 316128400 h 480"/>
              <a:gd name="T8" fmla="*/ 0 w 384"/>
              <a:gd name="T9" fmla="*/ 1053761333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4"/>
              <a:gd name="T16" fmla="*/ 0 h 480"/>
              <a:gd name="T17" fmla="*/ 384 w 384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4" h="480">
                <a:moveTo>
                  <a:pt x="0" y="480"/>
                </a:moveTo>
                <a:lnTo>
                  <a:pt x="0" y="384"/>
                </a:lnTo>
                <a:lnTo>
                  <a:pt x="384" y="0"/>
                </a:lnTo>
                <a:lnTo>
                  <a:pt x="384" y="144"/>
                </a:lnTo>
                <a:lnTo>
                  <a:pt x="0" y="480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98"/>
          <p:cNvSpPr>
            <a:spLocks/>
          </p:cNvSpPr>
          <p:nvPr/>
        </p:nvSpPr>
        <p:spPr bwMode="auto">
          <a:xfrm flipH="1">
            <a:off x="4196145" y="2869407"/>
            <a:ext cx="720725" cy="496887"/>
          </a:xfrm>
          <a:custGeom>
            <a:avLst/>
            <a:gdLst>
              <a:gd name="T0" fmla="*/ 0 w 336"/>
              <a:gd name="T1" fmla="*/ 736220905 h 336"/>
              <a:gd name="T2" fmla="*/ 0 w 336"/>
              <a:gd name="T3" fmla="*/ 420697660 h 336"/>
              <a:gd name="T4" fmla="*/ 1544603766 w 336"/>
              <a:gd name="T5" fmla="*/ 0 h 336"/>
              <a:gd name="T6" fmla="*/ 1544603766 w 336"/>
              <a:gd name="T7" fmla="*/ 105174415 h 336"/>
              <a:gd name="T8" fmla="*/ 0 w 336"/>
              <a:gd name="T9" fmla="*/ 736220905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6"/>
              <a:gd name="T16" fmla="*/ 0 h 336"/>
              <a:gd name="T17" fmla="*/ 336 w 336"/>
              <a:gd name="T18" fmla="*/ 336 h 3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6" h="336">
                <a:moveTo>
                  <a:pt x="0" y="336"/>
                </a:moveTo>
                <a:lnTo>
                  <a:pt x="0" y="192"/>
                </a:lnTo>
                <a:lnTo>
                  <a:pt x="336" y="0"/>
                </a:lnTo>
                <a:lnTo>
                  <a:pt x="336" y="48"/>
                </a:lnTo>
                <a:lnTo>
                  <a:pt x="0" y="336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99"/>
          <p:cNvSpPr>
            <a:spLocks/>
          </p:cNvSpPr>
          <p:nvPr/>
        </p:nvSpPr>
        <p:spPr bwMode="auto">
          <a:xfrm flipH="1">
            <a:off x="3477007" y="2655094"/>
            <a:ext cx="719138" cy="285750"/>
          </a:xfrm>
          <a:custGeom>
            <a:avLst/>
            <a:gdLst>
              <a:gd name="T0" fmla="*/ 0 w 336"/>
              <a:gd name="T1" fmla="*/ 423386250 h 192"/>
              <a:gd name="T2" fmla="*/ 0 w 336"/>
              <a:gd name="T3" fmla="*/ 317539688 h 192"/>
              <a:gd name="T4" fmla="*/ 1541202626 w 336"/>
              <a:gd name="T5" fmla="*/ 0 h 192"/>
              <a:gd name="T6" fmla="*/ 1541202626 w 336"/>
              <a:gd name="T7" fmla="*/ 105846563 h 192"/>
              <a:gd name="T8" fmla="*/ 0 w 336"/>
              <a:gd name="T9" fmla="*/ 42338625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6"/>
              <a:gd name="T16" fmla="*/ 0 h 192"/>
              <a:gd name="T17" fmla="*/ 336 w 336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6" h="192">
                <a:moveTo>
                  <a:pt x="0" y="192"/>
                </a:moveTo>
                <a:lnTo>
                  <a:pt x="0" y="144"/>
                </a:lnTo>
                <a:lnTo>
                  <a:pt x="336" y="0"/>
                </a:lnTo>
                <a:lnTo>
                  <a:pt x="336" y="48"/>
                </a:lnTo>
                <a:lnTo>
                  <a:pt x="0" y="192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100"/>
          <p:cNvSpPr>
            <a:spLocks/>
          </p:cNvSpPr>
          <p:nvPr/>
        </p:nvSpPr>
        <p:spPr bwMode="auto">
          <a:xfrm flipH="1">
            <a:off x="2962657" y="2655094"/>
            <a:ext cx="514350" cy="71438"/>
          </a:xfrm>
          <a:custGeom>
            <a:avLst/>
            <a:gdLst>
              <a:gd name="T0" fmla="*/ 0 w 240"/>
              <a:gd name="T1" fmla="*/ 105847303 h 48"/>
              <a:gd name="T2" fmla="*/ 0 w 240"/>
              <a:gd name="T3" fmla="*/ 0 h 48"/>
              <a:gd name="T4" fmla="*/ 1102316344 w 240"/>
              <a:gd name="T5" fmla="*/ 0 h 48"/>
              <a:gd name="T6" fmla="*/ 1102316344 w 240"/>
              <a:gd name="T7" fmla="*/ 105847303 h 48"/>
              <a:gd name="T8" fmla="*/ 0 w 240"/>
              <a:gd name="T9" fmla="*/ 105847303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48"/>
              <a:gd name="T17" fmla="*/ 240 w 240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48">
                <a:moveTo>
                  <a:pt x="0" y="48"/>
                </a:moveTo>
                <a:lnTo>
                  <a:pt x="0" y="0"/>
                </a:lnTo>
                <a:lnTo>
                  <a:pt x="240" y="0"/>
                </a:lnTo>
                <a:lnTo>
                  <a:pt x="240" y="48"/>
                </a:lnTo>
                <a:lnTo>
                  <a:pt x="0" y="48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101"/>
          <p:cNvSpPr>
            <a:spLocks/>
          </p:cNvSpPr>
          <p:nvPr/>
        </p:nvSpPr>
        <p:spPr bwMode="auto">
          <a:xfrm flipH="1">
            <a:off x="2448307" y="2655094"/>
            <a:ext cx="514350" cy="71438"/>
          </a:xfrm>
          <a:custGeom>
            <a:avLst/>
            <a:gdLst>
              <a:gd name="T0" fmla="*/ 0 w 240"/>
              <a:gd name="T1" fmla="*/ 105847303 h 48"/>
              <a:gd name="T2" fmla="*/ 0 w 240"/>
              <a:gd name="T3" fmla="*/ 0 h 48"/>
              <a:gd name="T4" fmla="*/ 1102316344 w 240"/>
              <a:gd name="T5" fmla="*/ 0 h 48"/>
              <a:gd name="T6" fmla="*/ 1102316344 w 240"/>
              <a:gd name="T7" fmla="*/ 105847303 h 48"/>
              <a:gd name="T8" fmla="*/ 0 w 240"/>
              <a:gd name="T9" fmla="*/ 105847303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48"/>
              <a:gd name="T17" fmla="*/ 240 w 240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48">
                <a:moveTo>
                  <a:pt x="0" y="48"/>
                </a:moveTo>
                <a:lnTo>
                  <a:pt x="0" y="0"/>
                </a:lnTo>
                <a:lnTo>
                  <a:pt x="240" y="0"/>
                </a:lnTo>
                <a:lnTo>
                  <a:pt x="240" y="48"/>
                </a:lnTo>
                <a:lnTo>
                  <a:pt x="0" y="48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Text Box 102"/>
          <p:cNvSpPr txBox="1">
            <a:spLocks noChangeArrowheads="1"/>
          </p:cNvSpPr>
          <p:nvPr/>
        </p:nvSpPr>
        <p:spPr bwMode="auto">
          <a:xfrm flipH="1">
            <a:off x="1237045" y="3682207"/>
            <a:ext cx="766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z</a:t>
            </a:r>
            <a:r>
              <a:rPr lang="en-US" altLang="en-US" sz="1800"/>
              <a:t>=</a:t>
            </a:r>
            <a:r>
              <a:rPr lang="en-US" altLang="en-US" sz="1800">
                <a:latin typeface="Symbol" pitchFamily="18" charset="2"/>
              </a:rPr>
              <a:t>-</a:t>
            </a:r>
            <a:r>
              <a:rPr lang="en-US" altLang="en-US" sz="1800" i="1"/>
              <a:t>h</a:t>
            </a:r>
            <a:r>
              <a:rPr lang="en-US" altLang="en-US" sz="1800" i="1" baseline="-25000"/>
              <a:t>s</a:t>
            </a:r>
          </a:p>
        </p:txBody>
      </p:sp>
      <p:sp>
        <p:nvSpPr>
          <p:cNvPr id="93" name="Freeform 92"/>
          <p:cNvSpPr/>
          <p:nvPr/>
        </p:nvSpPr>
        <p:spPr>
          <a:xfrm>
            <a:off x="4929570" y="3375819"/>
            <a:ext cx="812800" cy="617538"/>
          </a:xfrm>
          <a:custGeom>
            <a:avLst/>
            <a:gdLst>
              <a:gd name="connsiteX0" fmla="*/ 0 w 812800"/>
              <a:gd name="connsiteY0" fmla="*/ 0 h 626534"/>
              <a:gd name="connsiteX1" fmla="*/ 812800 w 812800"/>
              <a:gd name="connsiteY1" fmla="*/ 491067 h 626534"/>
              <a:gd name="connsiteX2" fmla="*/ 804333 w 812800"/>
              <a:gd name="connsiteY2" fmla="*/ 626534 h 626534"/>
              <a:gd name="connsiteX3" fmla="*/ 0 w 812800"/>
              <a:gd name="connsiteY3" fmla="*/ 0 h 62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00" h="626534">
                <a:moveTo>
                  <a:pt x="0" y="0"/>
                </a:moveTo>
                <a:lnTo>
                  <a:pt x="812800" y="491067"/>
                </a:lnTo>
                <a:lnTo>
                  <a:pt x="804333" y="626534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5758245" y="3866357"/>
            <a:ext cx="703262" cy="339725"/>
          </a:xfrm>
          <a:custGeom>
            <a:avLst/>
            <a:gdLst>
              <a:gd name="connsiteX0" fmla="*/ 0 w 702733"/>
              <a:gd name="connsiteY0" fmla="*/ 0 h 338666"/>
              <a:gd name="connsiteX1" fmla="*/ 702733 w 702733"/>
              <a:gd name="connsiteY1" fmla="*/ 0 h 338666"/>
              <a:gd name="connsiteX2" fmla="*/ 702733 w 702733"/>
              <a:gd name="connsiteY2" fmla="*/ 338666 h 338666"/>
              <a:gd name="connsiteX3" fmla="*/ 8466 w 702733"/>
              <a:gd name="connsiteY3" fmla="*/ 127000 h 33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733" h="338666">
                <a:moveTo>
                  <a:pt x="0" y="0"/>
                </a:moveTo>
                <a:lnTo>
                  <a:pt x="702733" y="0"/>
                </a:lnTo>
                <a:lnTo>
                  <a:pt x="702733" y="338666"/>
                </a:lnTo>
                <a:lnTo>
                  <a:pt x="8466" y="1270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5732845" y="4002882"/>
            <a:ext cx="736600" cy="490537"/>
          </a:xfrm>
          <a:custGeom>
            <a:avLst/>
            <a:gdLst>
              <a:gd name="connsiteX0" fmla="*/ 0 w 736600"/>
              <a:gd name="connsiteY0" fmla="*/ 0 h 491067"/>
              <a:gd name="connsiteX1" fmla="*/ 736600 w 736600"/>
              <a:gd name="connsiteY1" fmla="*/ 220134 h 491067"/>
              <a:gd name="connsiteX2" fmla="*/ 719666 w 736600"/>
              <a:gd name="connsiteY2" fmla="*/ 491067 h 491067"/>
              <a:gd name="connsiteX3" fmla="*/ 0 w 736600"/>
              <a:gd name="connsiteY3" fmla="*/ 0 h 49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600" h="491067">
                <a:moveTo>
                  <a:pt x="0" y="0"/>
                </a:moveTo>
                <a:lnTo>
                  <a:pt x="736600" y="220134"/>
                </a:lnTo>
                <a:lnTo>
                  <a:pt x="719666" y="491067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6453570" y="4214019"/>
            <a:ext cx="1031875" cy="363538"/>
          </a:xfrm>
          <a:custGeom>
            <a:avLst/>
            <a:gdLst>
              <a:gd name="connsiteX0" fmla="*/ 0 w 1032934"/>
              <a:gd name="connsiteY0" fmla="*/ 8467 h 364067"/>
              <a:gd name="connsiteX1" fmla="*/ 1024467 w 1032934"/>
              <a:gd name="connsiteY1" fmla="*/ 0 h 364067"/>
              <a:gd name="connsiteX2" fmla="*/ 1032934 w 1032934"/>
              <a:gd name="connsiteY2" fmla="*/ 364067 h 364067"/>
              <a:gd name="connsiteX3" fmla="*/ 33867 w 1032934"/>
              <a:gd name="connsiteY3" fmla="*/ 270933 h 36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934" h="364067">
                <a:moveTo>
                  <a:pt x="0" y="8467"/>
                </a:moveTo>
                <a:lnTo>
                  <a:pt x="1024467" y="0"/>
                </a:lnTo>
                <a:lnTo>
                  <a:pt x="1032934" y="364067"/>
                </a:lnTo>
                <a:lnTo>
                  <a:pt x="33867" y="270933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6453570" y="4501357"/>
            <a:ext cx="1049337" cy="441325"/>
          </a:xfrm>
          <a:custGeom>
            <a:avLst/>
            <a:gdLst>
              <a:gd name="connsiteX0" fmla="*/ 0 w 1049867"/>
              <a:gd name="connsiteY0" fmla="*/ 0 h 440266"/>
              <a:gd name="connsiteX1" fmla="*/ 1049867 w 1049867"/>
              <a:gd name="connsiteY1" fmla="*/ 93133 h 440266"/>
              <a:gd name="connsiteX2" fmla="*/ 1041400 w 1049867"/>
              <a:gd name="connsiteY2" fmla="*/ 440266 h 440266"/>
              <a:gd name="connsiteX3" fmla="*/ 0 w 1049867"/>
              <a:gd name="connsiteY3" fmla="*/ 0 h 44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9867" h="440266">
                <a:moveTo>
                  <a:pt x="0" y="0"/>
                </a:moveTo>
                <a:lnTo>
                  <a:pt x="1049867" y="93133"/>
                </a:lnTo>
                <a:lnTo>
                  <a:pt x="1041400" y="440266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7485445" y="4942682"/>
            <a:ext cx="1033462" cy="211137"/>
          </a:xfrm>
          <a:custGeom>
            <a:avLst/>
            <a:gdLst>
              <a:gd name="connsiteX0" fmla="*/ 0 w 1032933"/>
              <a:gd name="connsiteY0" fmla="*/ 8467 h 211667"/>
              <a:gd name="connsiteX1" fmla="*/ 1032933 w 1032933"/>
              <a:gd name="connsiteY1" fmla="*/ 0 h 211667"/>
              <a:gd name="connsiteX2" fmla="*/ 1024466 w 1032933"/>
              <a:gd name="connsiteY2" fmla="*/ 211667 h 211667"/>
              <a:gd name="connsiteX3" fmla="*/ 0 w 1032933"/>
              <a:gd name="connsiteY3" fmla="*/ 8467 h 21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933" h="211667">
                <a:moveTo>
                  <a:pt x="0" y="8467"/>
                </a:moveTo>
                <a:lnTo>
                  <a:pt x="1032933" y="0"/>
                </a:lnTo>
                <a:lnTo>
                  <a:pt x="1024466" y="211667"/>
                </a:lnTo>
                <a:lnTo>
                  <a:pt x="0" y="8467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8526845" y="4933157"/>
            <a:ext cx="1036637" cy="288925"/>
          </a:xfrm>
          <a:custGeom>
            <a:avLst/>
            <a:gdLst>
              <a:gd name="connsiteX0" fmla="*/ 0 w 1024466"/>
              <a:gd name="connsiteY0" fmla="*/ 16933 h 287866"/>
              <a:gd name="connsiteX1" fmla="*/ 999066 w 1024466"/>
              <a:gd name="connsiteY1" fmla="*/ 0 h 287866"/>
              <a:gd name="connsiteX2" fmla="*/ 1024466 w 1024466"/>
              <a:gd name="connsiteY2" fmla="*/ 287866 h 287866"/>
              <a:gd name="connsiteX3" fmla="*/ 0 w 1024466"/>
              <a:gd name="connsiteY3" fmla="*/ 203200 h 287866"/>
              <a:gd name="connsiteX0" fmla="*/ 0 w 1041658"/>
              <a:gd name="connsiteY0" fmla="*/ 25657 h 296590"/>
              <a:gd name="connsiteX1" fmla="*/ 1041658 w 1041658"/>
              <a:gd name="connsiteY1" fmla="*/ 0 h 296590"/>
              <a:gd name="connsiteX2" fmla="*/ 1024466 w 1041658"/>
              <a:gd name="connsiteY2" fmla="*/ 296590 h 296590"/>
              <a:gd name="connsiteX3" fmla="*/ 0 w 1041658"/>
              <a:gd name="connsiteY3" fmla="*/ 211924 h 296590"/>
              <a:gd name="connsiteX0" fmla="*/ 0 w 1041658"/>
              <a:gd name="connsiteY0" fmla="*/ 25657 h 296590"/>
              <a:gd name="connsiteX1" fmla="*/ 1041658 w 1041658"/>
              <a:gd name="connsiteY1" fmla="*/ 0 h 296590"/>
              <a:gd name="connsiteX2" fmla="*/ 1005165 w 1041658"/>
              <a:gd name="connsiteY2" fmla="*/ 17448 h 296590"/>
              <a:gd name="connsiteX3" fmla="*/ 1024466 w 1041658"/>
              <a:gd name="connsiteY3" fmla="*/ 296590 h 296590"/>
              <a:gd name="connsiteX4" fmla="*/ 0 w 1041658"/>
              <a:gd name="connsiteY4" fmla="*/ 211924 h 296590"/>
              <a:gd name="connsiteX0" fmla="*/ 0 w 1041658"/>
              <a:gd name="connsiteY0" fmla="*/ 25657 h 296590"/>
              <a:gd name="connsiteX1" fmla="*/ 1041658 w 1041658"/>
              <a:gd name="connsiteY1" fmla="*/ 0 h 296590"/>
              <a:gd name="connsiteX2" fmla="*/ 1030720 w 1041658"/>
              <a:gd name="connsiteY2" fmla="*/ 8725 h 296590"/>
              <a:gd name="connsiteX3" fmla="*/ 1024466 w 1041658"/>
              <a:gd name="connsiteY3" fmla="*/ 296590 h 296590"/>
              <a:gd name="connsiteX4" fmla="*/ 0 w 1041658"/>
              <a:gd name="connsiteY4" fmla="*/ 211924 h 29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658" h="296590">
                <a:moveTo>
                  <a:pt x="0" y="25657"/>
                </a:moveTo>
                <a:lnTo>
                  <a:pt x="1041658" y="0"/>
                </a:lnTo>
                <a:cubicBezTo>
                  <a:pt x="1040851" y="11631"/>
                  <a:pt x="1031527" y="-2906"/>
                  <a:pt x="1030720" y="8725"/>
                </a:cubicBezTo>
                <a:lnTo>
                  <a:pt x="1024466" y="296590"/>
                </a:lnTo>
                <a:lnTo>
                  <a:pt x="0" y="211924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9526970" y="4933157"/>
            <a:ext cx="1049337" cy="330200"/>
          </a:xfrm>
          <a:custGeom>
            <a:avLst/>
            <a:gdLst>
              <a:gd name="connsiteX0" fmla="*/ 0 w 1049867"/>
              <a:gd name="connsiteY0" fmla="*/ 16933 h 330200"/>
              <a:gd name="connsiteX1" fmla="*/ 1032934 w 1049867"/>
              <a:gd name="connsiteY1" fmla="*/ 0 h 330200"/>
              <a:gd name="connsiteX2" fmla="*/ 1049867 w 1049867"/>
              <a:gd name="connsiteY2" fmla="*/ 330200 h 330200"/>
              <a:gd name="connsiteX3" fmla="*/ 33867 w 1049867"/>
              <a:gd name="connsiteY3" fmla="*/ 287866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9867" h="330200">
                <a:moveTo>
                  <a:pt x="0" y="16933"/>
                </a:moveTo>
                <a:lnTo>
                  <a:pt x="1032934" y="0"/>
                </a:lnTo>
                <a:lnTo>
                  <a:pt x="1049867" y="330200"/>
                </a:lnTo>
                <a:lnTo>
                  <a:pt x="33867" y="287866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8" y="4145280"/>
            <a:ext cx="5700713" cy="316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81281"/>
            <a:ext cx="12458700" cy="48767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LSC</a:t>
            </a:r>
            <a:r>
              <a:rPr lang="en-US" b="1" baseline="30000" dirty="0" smtClean="0"/>
              <a:t>2</a:t>
            </a:r>
            <a:r>
              <a:rPr lang="en-US" b="1" dirty="0" smtClean="0"/>
              <a:t> via VQS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240"/>
            <a:ext cx="8006189" cy="406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72600" y="3657600"/>
            <a:ext cx="2809159" cy="398342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dirty="0" err="1" smtClean="0"/>
              <a:t>Dukhovskoy</a:t>
            </a:r>
            <a:r>
              <a:rPr lang="en-US" dirty="0" smtClean="0"/>
              <a:t> et al. (2009)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81281"/>
            <a:ext cx="12458700" cy="48767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to do with the staircases?</a:t>
            </a:r>
            <a:endParaRPr lang="en-US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481137" y="1073419"/>
            <a:ext cx="4981574" cy="4473382"/>
            <a:chOff x="2287512" y="990600"/>
            <a:chExt cx="3321049" cy="4193796"/>
          </a:xfrm>
        </p:grpSpPr>
        <p:sp>
          <p:nvSpPr>
            <p:cNvPr id="4" name="Freeform 3"/>
            <p:cNvSpPr/>
            <p:nvPr/>
          </p:nvSpPr>
          <p:spPr>
            <a:xfrm>
              <a:off x="2625754" y="3053593"/>
              <a:ext cx="2726422" cy="2105636"/>
            </a:xfrm>
            <a:custGeom>
              <a:avLst/>
              <a:gdLst>
                <a:gd name="connsiteX0" fmla="*/ 0 w 2726422"/>
                <a:gd name="connsiteY0" fmla="*/ 2105636 h 2105636"/>
                <a:gd name="connsiteX1" fmla="*/ 2726422 w 2726422"/>
                <a:gd name="connsiteY1" fmla="*/ 813732 h 2105636"/>
                <a:gd name="connsiteX2" fmla="*/ 1669409 w 2726422"/>
                <a:gd name="connsiteY2" fmla="*/ 0 h 2105636"/>
                <a:gd name="connsiteX3" fmla="*/ 0 w 2726422"/>
                <a:gd name="connsiteY3" fmla="*/ 2105636 h 210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6422" h="2105636">
                  <a:moveTo>
                    <a:pt x="0" y="2105636"/>
                  </a:moveTo>
                  <a:lnTo>
                    <a:pt x="2726422" y="813732"/>
                  </a:lnTo>
                  <a:lnTo>
                    <a:pt x="1669409" y="0"/>
                  </a:lnTo>
                  <a:lnTo>
                    <a:pt x="0" y="2105636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2590800" y="990600"/>
              <a:ext cx="2743200" cy="838200"/>
            </a:xfrm>
            <a:prstGeom prst="triangle">
              <a:avLst>
                <a:gd name="adj" fmla="val 616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2607578" y="3048000"/>
              <a:ext cx="2743200" cy="838200"/>
            </a:xfrm>
            <a:prstGeom prst="triangle">
              <a:avLst>
                <a:gd name="adj" fmla="val 616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59978" y="3733800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988578" y="3657600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17178" y="3505200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45778" y="3429000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74378" y="3276600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02978" y="3157756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31578" y="3073866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5" idx="2"/>
              <a:endCxn id="6" idx="2"/>
            </p:cNvCxnSpPr>
            <p:nvPr/>
          </p:nvCxnSpPr>
          <p:spPr>
            <a:xfrm>
              <a:off x="2590800" y="1828800"/>
              <a:ext cx="16778" cy="2057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325533" y="1828800"/>
              <a:ext cx="25089" cy="20553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267200" y="990600"/>
              <a:ext cx="16778" cy="205740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2610374" y="3875714"/>
              <a:ext cx="2757182" cy="1308682"/>
            </a:xfrm>
            <a:custGeom>
              <a:avLst/>
              <a:gdLst>
                <a:gd name="connsiteX0" fmla="*/ 0 w 2726422"/>
                <a:gd name="connsiteY0" fmla="*/ 8389 h 1308682"/>
                <a:gd name="connsiteX1" fmla="*/ 8389 w 2726422"/>
                <a:gd name="connsiteY1" fmla="*/ 1308682 h 1308682"/>
                <a:gd name="connsiteX2" fmla="*/ 2726422 w 2726422"/>
                <a:gd name="connsiteY2" fmla="*/ 0 h 130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6422" h="1308682">
                  <a:moveTo>
                    <a:pt x="0" y="8389"/>
                  </a:moveTo>
                  <a:cubicBezTo>
                    <a:pt x="2796" y="441820"/>
                    <a:pt x="5593" y="875251"/>
                    <a:pt x="8389" y="1308682"/>
                  </a:cubicBezTo>
                  <a:lnTo>
                    <a:pt x="272642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endCxn id="6" idx="4"/>
            </p:cNvCxnSpPr>
            <p:nvPr/>
          </p:nvCxnSpPr>
          <p:spPr>
            <a:xfrm flipV="1">
              <a:off x="2610374" y="3886200"/>
              <a:ext cx="2740404" cy="6438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6" idx="0"/>
            </p:cNvCxnSpPr>
            <p:nvPr/>
          </p:nvCxnSpPr>
          <p:spPr>
            <a:xfrm flipV="1">
              <a:off x="2590800" y="3048000"/>
              <a:ext cx="1707165" cy="1482055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1"/>
              <a:endCxn id="6" idx="0"/>
            </p:cNvCxnSpPr>
            <p:nvPr/>
          </p:nvCxnSpPr>
          <p:spPr>
            <a:xfrm flipV="1">
              <a:off x="2618858" y="3048000"/>
              <a:ext cx="1679107" cy="2136396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759978" y="3954011"/>
              <a:ext cx="304800" cy="304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2900144" y="4553824"/>
              <a:ext cx="304800" cy="304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00756" y="2721661"/>
              <a:ext cx="20753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P</a:t>
              </a:r>
              <a:endParaRPr lang="en-US" i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76446" y="3581400"/>
              <a:ext cx="23211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Q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87512" y="3691048"/>
              <a:ext cx="21822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</a:t>
              </a:r>
            </a:p>
          </p:txBody>
        </p:sp>
        <p:cxnSp>
          <p:nvCxnSpPr>
            <p:cNvPr id="26" name="Straight Connector 25"/>
            <p:cNvCxnSpPr>
              <a:stCxn id="5" idx="5"/>
              <a:endCxn id="6" idx="5"/>
            </p:cNvCxnSpPr>
            <p:nvPr/>
          </p:nvCxnSpPr>
          <p:spPr>
            <a:xfrm>
              <a:off x="4807594" y="1409700"/>
              <a:ext cx="16778" cy="20574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824372" y="1143000"/>
              <a:ext cx="21501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76650" y="3212068"/>
              <a:ext cx="21394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B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77065" y="1893338"/>
            <a:ext cx="5915025" cy="2113280"/>
            <a:chOff x="4118043" y="1775004"/>
            <a:chExt cx="3943350" cy="1981200"/>
          </a:xfrm>
        </p:grpSpPr>
        <p:sp>
          <p:nvSpPr>
            <p:cNvPr id="30" name="Freeform 29"/>
            <p:cNvSpPr/>
            <p:nvPr/>
          </p:nvSpPr>
          <p:spPr>
            <a:xfrm>
              <a:off x="4118043" y="2708454"/>
              <a:ext cx="1733550" cy="1047750"/>
            </a:xfrm>
            <a:custGeom>
              <a:avLst/>
              <a:gdLst>
                <a:gd name="connsiteX0" fmla="*/ 0 w 1323975"/>
                <a:gd name="connsiteY0" fmla="*/ 0 h 1047750"/>
                <a:gd name="connsiteX1" fmla="*/ 790575 w 1323975"/>
                <a:gd name="connsiteY1" fmla="*/ 219075 h 1047750"/>
                <a:gd name="connsiteX2" fmla="*/ 1323975 w 1323975"/>
                <a:gd name="connsiteY2" fmla="*/ 1047750 h 1047750"/>
                <a:gd name="connsiteX3" fmla="*/ 38100 w 1323975"/>
                <a:gd name="connsiteY3" fmla="*/ 1028700 h 1047750"/>
                <a:gd name="connsiteX4" fmla="*/ 0 w 1323975"/>
                <a:gd name="connsiteY4" fmla="*/ 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3975" h="1047750">
                  <a:moveTo>
                    <a:pt x="0" y="0"/>
                  </a:moveTo>
                  <a:lnTo>
                    <a:pt x="790575" y="219075"/>
                  </a:lnTo>
                  <a:lnTo>
                    <a:pt x="1323975" y="1047750"/>
                  </a:lnTo>
                  <a:lnTo>
                    <a:pt x="38100" y="1028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30" idx="0"/>
            </p:cNvCxnSpPr>
            <p:nvPr/>
          </p:nvCxnSpPr>
          <p:spPr>
            <a:xfrm flipV="1">
              <a:off x="4118043" y="1775004"/>
              <a:ext cx="0" cy="93345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146743" y="1775004"/>
              <a:ext cx="0" cy="11430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851593" y="1851204"/>
              <a:ext cx="0" cy="19050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 33"/>
            <p:cNvSpPr/>
            <p:nvPr/>
          </p:nvSpPr>
          <p:spPr>
            <a:xfrm>
              <a:off x="4127568" y="2384604"/>
              <a:ext cx="1733550" cy="952500"/>
            </a:xfrm>
            <a:custGeom>
              <a:avLst/>
              <a:gdLst>
                <a:gd name="connsiteX0" fmla="*/ 0 w 1733550"/>
                <a:gd name="connsiteY0" fmla="*/ 0 h 952500"/>
                <a:gd name="connsiteX1" fmla="*/ 1000125 w 1733550"/>
                <a:gd name="connsiteY1" fmla="*/ 200025 h 952500"/>
                <a:gd name="connsiteX2" fmla="*/ 1733550 w 1733550"/>
                <a:gd name="connsiteY2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3550" h="952500">
                  <a:moveTo>
                    <a:pt x="0" y="0"/>
                  </a:moveTo>
                  <a:lnTo>
                    <a:pt x="1000125" y="200025"/>
                  </a:lnTo>
                  <a:lnTo>
                    <a:pt x="1733550" y="9525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013393" y="2803704"/>
              <a:ext cx="247650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4605723" y="263225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482024" y="312946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19655" y="2491522"/>
              <a:ext cx="20860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u</a:t>
              </a:r>
              <a:endParaRPr lang="en-US" i="1" dirty="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327843" y="2708454"/>
              <a:ext cx="1733550" cy="1047750"/>
            </a:xfrm>
            <a:custGeom>
              <a:avLst/>
              <a:gdLst>
                <a:gd name="connsiteX0" fmla="*/ 0 w 1323975"/>
                <a:gd name="connsiteY0" fmla="*/ 0 h 1047750"/>
                <a:gd name="connsiteX1" fmla="*/ 790575 w 1323975"/>
                <a:gd name="connsiteY1" fmla="*/ 219075 h 1047750"/>
                <a:gd name="connsiteX2" fmla="*/ 1323975 w 1323975"/>
                <a:gd name="connsiteY2" fmla="*/ 1047750 h 1047750"/>
                <a:gd name="connsiteX3" fmla="*/ 38100 w 1323975"/>
                <a:gd name="connsiteY3" fmla="*/ 1028700 h 1047750"/>
                <a:gd name="connsiteX4" fmla="*/ 0 w 1323975"/>
                <a:gd name="connsiteY4" fmla="*/ 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3975" h="1047750">
                  <a:moveTo>
                    <a:pt x="0" y="0"/>
                  </a:moveTo>
                  <a:lnTo>
                    <a:pt x="790575" y="219075"/>
                  </a:lnTo>
                  <a:lnTo>
                    <a:pt x="1323975" y="1047750"/>
                  </a:lnTo>
                  <a:lnTo>
                    <a:pt x="38100" y="1028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>
              <a:stCxn id="39" idx="0"/>
            </p:cNvCxnSpPr>
            <p:nvPr/>
          </p:nvCxnSpPr>
          <p:spPr>
            <a:xfrm flipV="1">
              <a:off x="6327843" y="1775004"/>
              <a:ext cx="0" cy="93345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7366068" y="1775004"/>
              <a:ext cx="0" cy="11430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8061393" y="1851204"/>
              <a:ext cx="0" cy="19050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232718" y="2803704"/>
              <a:ext cx="247650" cy="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138980" y="2491522"/>
              <a:ext cx="20860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u</a:t>
              </a:r>
              <a:endParaRPr lang="en-US" i="1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327843" y="2432229"/>
              <a:ext cx="1733550" cy="190500"/>
            </a:xfrm>
            <a:custGeom>
              <a:avLst/>
              <a:gdLst>
                <a:gd name="connsiteX0" fmla="*/ 0 w 1733550"/>
                <a:gd name="connsiteY0" fmla="*/ 0 h 190500"/>
                <a:gd name="connsiteX1" fmla="*/ 1019175 w 1733550"/>
                <a:gd name="connsiteY1" fmla="*/ 171450 h 190500"/>
                <a:gd name="connsiteX2" fmla="*/ 1733550 w 173355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3550" h="190500">
                  <a:moveTo>
                    <a:pt x="0" y="0"/>
                  </a:moveTo>
                  <a:lnTo>
                    <a:pt x="1019175" y="171450"/>
                  </a:lnTo>
                  <a:lnTo>
                    <a:pt x="1733550" y="1905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366068" y="2918004"/>
              <a:ext cx="685800" cy="38100"/>
            </a:xfrm>
            <a:custGeom>
              <a:avLst/>
              <a:gdLst>
                <a:gd name="connsiteX0" fmla="*/ 0 w 685800"/>
                <a:gd name="connsiteY0" fmla="*/ 0 h 38100"/>
                <a:gd name="connsiteX1" fmla="*/ 685800 w 685800"/>
                <a:gd name="connsiteY1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5800" h="38100">
                  <a:moveTo>
                    <a:pt x="0" y="0"/>
                  </a:moveTo>
                  <a:lnTo>
                    <a:pt x="685800" y="381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39" idx="1"/>
            </p:cNvCxnSpPr>
            <p:nvPr/>
          </p:nvCxnSpPr>
          <p:spPr>
            <a:xfrm>
              <a:off x="7362984" y="2927529"/>
              <a:ext cx="698409" cy="409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6851718" y="266273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701349" y="276560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689918" y="2898954"/>
              <a:ext cx="20753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80393" y="3146604"/>
              <a:ext cx="20753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039730" y="5757199"/>
            <a:ext cx="11316231" cy="613786"/>
          </a:xfrm>
          <a:prstGeom prst="rect">
            <a:avLst/>
          </a:prstGeom>
          <a:solidFill>
            <a:schemeClr val="tx2"/>
          </a:solidFill>
        </p:spPr>
        <p:txBody>
          <a:bodyPr wrap="none" lIns="120170" tIns="60085" rIns="120170" bIns="60085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LSC</a:t>
            </a:r>
            <a:r>
              <a:rPr lang="en-US" sz="3200" b="1" baseline="30000" dirty="0">
                <a:solidFill>
                  <a:srgbClr val="FFC000"/>
                </a:solidFill>
              </a:rPr>
              <a:t>2</a:t>
            </a:r>
            <a:r>
              <a:rPr lang="en-US" sz="3200" b="1" dirty="0">
                <a:solidFill>
                  <a:srgbClr val="FFC000"/>
                </a:solidFill>
              </a:rPr>
              <a:t>= Localized Sigma Coordinates with Shaved Cells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62166" y="6553200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en-US" b="1" i="1" dirty="0" err="1" smtClean="0"/>
              <a:t>ivcor</a:t>
            </a:r>
            <a:r>
              <a:rPr lang="en-US" b="1" i="1" dirty="0" smtClean="0"/>
              <a:t> </a:t>
            </a:r>
            <a:r>
              <a:rPr lang="en-US" b="1" dirty="0" smtClean="0"/>
              <a:t>=1 in vgrid.in)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73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1280"/>
            <a:ext cx="10172700" cy="562187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Vertical grid: LSC</a:t>
            </a:r>
            <a:r>
              <a:rPr lang="en-US" baseline="30000" dirty="0" smtClean="0"/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6F5BD-4AC9-4CAD-97BA-5FAB9A7A46F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26567"/>
            <a:ext cx="3389313" cy="3297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01167"/>
            <a:ext cx="5291138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1"/>
          <p:cNvSpPr txBox="1">
            <a:spLocks noChangeArrowheads="1"/>
          </p:cNvSpPr>
          <p:nvPr/>
        </p:nvSpPr>
        <p:spPr bwMode="auto">
          <a:xfrm rot="-5400000">
            <a:off x="5556251" y="2101341"/>
            <a:ext cx="68421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950" tIns="50475" rIns="100950" bIns="50475">
            <a:spAutoFit/>
          </a:bodyPr>
          <a:lstStyle/>
          <a:p>
            <a:r>
              <a:rPr lang="en-US" altLang="en-US" sz="1600" b="1"/>
              <a:t>z (m)</a:t>
            </a:r>
          </a:p>
        </p:txBody>
      </p:sp>
      <p:pic>
        <p:nvPicPr>
          <p:cNvPr id="15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4058729"/>
            <a:ext cx="51816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4227004"/>
            <a:ext cx="46243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089400" y="4747704"/>
            <a:ext cx="323850" cy="21748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413250" y="4320667"/>
            <a:ext cx="2649538" cy="4524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13250" y="4965192"/>
            <a:ext cx="2725738" cy="15652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9310688" y="5249354"/>
            <a:ext cx="7937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9501188" y="5852604"/>
            <a:ext cx="1885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/>
          <a:p>
            <a:r>
              <a:rPr lang="en-US" altLang="en-US" sz="1400" b="1"/>
              <a:t>Degenerate prism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9043988" y="5792279"/>
            <a:ext cx="457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51263" y="2229929"/>
            <a:ext cx="4318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989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976385" indent="-37553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502131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2102983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703835" indent="-300426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3304687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905540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4506392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5107244" indent="-300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F673310-7735-42EF-8722-EC3368D0DD00}" type="slidenum">
              <a:rPr lang="en-US" smtClean="0">
                <a:solidFill>
                  <a:schemeClr val="bg2"/>
                </a:solidFill>
              </a:rPr>
              <a:pPr eaLnBrk="1" hangingPunct="1"/>
              <a:t>9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1280"/>
            <a:ext cx="10172700" cy="562187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Vertical grid (3)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14300" y="568960"/>
            <a:ext cx="13030200" cy="159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 3D </a:t>
            </a:r>
            <a:r>
              <a:rPr lang="en-US" sz="2400" dirty="0" smtClean="0">
                <a:latin typeface="Times New Roman" pitchFamily="18" charset="0"/>
              </a:rPr>
              <a:t>computational </a:t>
            </a:r>
            <a:r>
              <a:rPr lang="en-US" sz="2400" dirty="0">
                <a:latin typeface="Times New Roman" pitchFamily="18" charset="0"/>
              </a:rPr>
              <a:t>unit: uneven prisms</a:t>
            </a:r>
          </a:p>
          <a:p>
            <a:pPr eaLnBrk="1" hangingPunct="1">
              <a:buFontTx/>
              <a:buChar char="•"/>
            </a:pPr>
            <a:r>
              <a:rPr lang="en-US" sz="2400" b="1" dirty="0" smtClean="0">
                <a:latin typeface="Times New Roman" pitchFamily="18" charset="0"/>
              </a:rPr>
              <a:t> Equations </a:t>
            </a:r>
            <a:r>
              <a:rPr lang="en-US" sz="2400" b="1" dirty="0">
                <a:latin typeface="Times New Roman" pitchFamily="18" charset="0"/>
              </a:rPr>
              <a:t>are not transformed into </a:t>
            </a:r>
            <a:r>
              <a:rPr lang="en-US" sz="2400" b="1" i="1" dirty="0">
                <a:latin typeface="Times New Roman" pitchFamily="18" charset="0"/>
              </a:rPr>
              <a:t>S</a:t>
            </a:r>
            <a:r>
              <a:rPr lang="en-US" sz="2400" b="1" dirty="0">
                <a:latin typeface="Times New Roman" pitchFamily="18" charset="0"/>
              </a:rPr>
              <a:t>- or </a:t>
            </a:r>
            <a:r>
              <a:rPr lang="en-US" sz="2400" b="1" i="1" dirty="0">
                <a:latin typeface="Symbol" pitchFamily="18" charset="2"/>
              </a:rPr>
              <a:t>s</a:t>
            </a:r>
            <a:r>
              <a:rPr lang="en-US" sz="2400" b="1" dirty="0">
                <a:latin typeface="Times New Roman" pitchFamily="18" charset="0"/>
              </a:rPr>
              <a:t>-coordinates, but solved in </a:t>
            </a:r>
            <a:r>
              <a:rPr lang="en-US" sz="2400" b="1" dirty="0" smtClean="0">
                <a:latin typeface="Times New Roman" pitchFamily="18" charset="0"/>
              </a:rPr>
              <a:t>the </a:t>
            </a:r>
            <a:r>
              <a:rPr lang="en-US" sz="2400" b="1" dirty="0">
                <a:latin typeface="Times New Roman" pitchFamily="18" charset="0"/>
              </a:rPr>
              <a:t>original </a:t>
            </a:r>
            <a:r>
              <a:rPr lang="en-US" sz="2400" b="1" i="1" dirty="0" smtClean="0">
                <a:latin typeface="Times New Roman" pitchFamily="18" charset="0"/>
              </a:rPr>
              <a:t>Z</a:t>
            </a:r>
            <a:r>
              <a:rPr lang="en-US" sz="2400" b="1" dirty="0">
                <a:latin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</a:rPr>
              <a:t>space</a:t>
            </a:r>
            <a:endParaRPr lang="en-US" sz="2400" b="1" dirty="0">
              <a:latin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sz="2400" dirty="0" smtClean="0">
                <a:latin typeface="Times New Roman" pitchFamily="18" charset="0"/>
              </a:rPr>
              <a:t> PGE</a:t>
            </a:r>
            <a:endParaRPr lang="en-US" sz="2400" dirty="0">
              <a:latin typeface="Times New Roman" pitchFamily="18" charset="0"/>
            </a:endParaRPr>
          </a:p>
          <a:p>
            <a:pPr lvl="1" eaLnBrk="1" hangingPunct="1">
              <a:buFontTx/>
              <a:buChar char="•"/>
            </a:pPr>
            <a:r>
              <a:rPr lang="en-US" sz="2400" i="1" dirty="0" smtClean="0">
                <a:latin typeface="Times New Roman" pitchFamily="18" charset="0"/>
              </a:rPr>
              <a:t>Z</a:t>
            </a:r>
            <a:r>
              <a:rPr lang="en-US" sz="2400" dirty="0" smtClean="0">
                <a:latin typeface="Times New Roman" pitchFamily="18" charset="0"/>
              </a:rPr>
              <a:t>-method with cubic spline (extrapolation on surface/bottom) 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3052029"/>
            <a:ext cx="242752" cy="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170" tIns="60085" rIns="120170" bIns="60085" anchor="ctr">
            <a:spAutoFit/>
          </a:bodyPr>
          <a:lstStyle/>
          <a:p>
            <a:endParaRPr lang="en-US"/>
          </a:p>
        </p:txBody>
      </p:sp>
      <p:graphicFrame>
        <p:nvGraphicFramePr>
          <p:cNvPr id="1127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754124"/>
              </p:ext>
            </p:extLst>
          </p:nvPr>
        </p:nvGraphicFramePr>
        <p:xfrm>
          <a:off x="1224483" y="1352253"/>
          <a:ext cx="1276350" cy="48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4" name="Equation" r:id="rId4" imgW="850900" imgH="457200" progId="Equation.DSMT4">
                  <p:embed/>
                </p:oleObj>
              </mc:Choice>
              <mc:Fallback>
                <p:oleObj name="Equation" r:id="rId4" imgW="850900" imgH="457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4483" y="1352253"/>
                        <a:ext cx="1276350" cy="487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981644" y="3172904"/>
            <a:ext cx="9366250" cy="3001962"/>
            <a:chOff x="395288" y="1071563"/>
            <a:chExt cx="9366250" cy="300196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022850" y="1711325"/>
              <a:ext cx="571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022850" y="1955800"/>
              <a:ext cx="571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6"/>
            <p:cNvSpPr txBox="1">
              <a:spLocks noChangeArrowheads="1"/>
            </p:cNvSpPr>
            <p:nvPr/>
          </p:nvSpPr>
          <p:spPr bwMode="auto">
            <a:xfrm rot="5400000">
              <a:off x="5033169" y="2155031"/>
              <a:ext cx="79692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0170" tIns="60085" rIns="120170" bIns="60085">
              <a:spAutoFit/>
            </a:bodyPr>
            <a:lstStyle/>
            <a:p>
              <a:r>
                <a:rPr lang="en-US" altLang="en-US"/>
                <a:t>…….</a:t>
              </a:r>
            </a:p>
          </p:txBody>
        </p:sp>
        <p:sp>
          <p:nvSpPr>
            <p:cNvPr id="34" name="TextBox 7"/>
            <p:cNvSpPr txBox="1">
              <a:spLocks noChangeArrowheads="1"/>
            </p:cNvSpPr>
            <p:nvPr/>
          </p:nvSpPr>
          <p:spPr bwMode="auto">
            <a:xfrm>
              <a:off x="5708650" y="1466850"/>
              <a:ext cx="46672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/>
                <a:t>N</a:t>
              </a:r>
              <a:r>
                <a:rPr lang="en-US" altLang="en-US" i="1" baseline="-25000"/>
                <a:t>z</a:t>
              </a:r>
            </a:p>
          </p:txBody>
        </p:sp>
        <p:sp>
          <p:nvSpPr>
            <p:cNvPr id="35" name="TextBox 8"/>
            <p:cNvSpPr txBox="1">
              <a:spLocks noChangeArrowheads="1"/>
            </p:cNvSpPr>
            <p:nvPr/>
          </p:nvSpPr>
          <p:spPr bwMode="auto">
            <a:xfrm>
              <a:off x="5708650" y="1724025"/>
              <a:ext cx="6746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/>
                <a:t>N</a:t>
              </a:r>
              <a:r>
                <a:rPr lang="en-US" altLang="en-US" i="1" baseline="-25000"/>
                <a:t>z</a:t>
              </a:r>
              <a:r>
                <a:rPr lang="en-US" altLang="en-US" i="1"/>
                <a:t>-</a:t>
              </a:r>
              <a:r>
                <a:rPr lang="en-US" altLang="en-US"/>
                <a:t>1</a:t>
              </a:r>
              <a:endParaRPr lang="en-US" altLang="en-US" baseline="-25000"/>
            </a:p>
          </p:txBody>
        </p:sp>
        <p:sp>
          <p:nvSpPr>
            <p:cNvPr id="36" name="TextBox 9"/>
            <p:cNvSpPr txBox="1">
              <a:spLocks noChangeArrowheads="1"/>
            </p:cNvSpPr>
            <p:nvPr/>
          </p:nvSpPr>
          <p:spPr bwMode="auto">
            <a:xfrm>
              <a:off x="5594350" y="3417888"/>
              <a:ext cx="7381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/>
                <a:t>k</a:t>
              </a:r>
              <a:r>
                <a:rPr lang="en-US" altLang="en-US" i="1" baseline="-25000"/>
                <a:t>b</a:t>
              </a:r>
              <a:r>
                <a:rPr lang="en-US" altLang="en-US" i="1"/>
                <a:t>+</a:t>
              </a:r>
              <a:r>
                <a:rPr lang="en-US" altLang="en-US"/>
                <a:t>1</a:t>
              </a:r>
            </a:p>
          </p:txBody>
        </p:sp>
        <p:sp>
          <p:nvSpPr>
            <p:cNvPr id="37" name="TextBox 10"/>
            <p:cNvSpPr txBox="1">
              <a:spLocks noChangeArrowheads="1"/>
            </p:cNvSpPr>
            <p:nvPr/>
          </p:nvSpPr>
          <p:spPr bwMode="auto">
            <a:xfrm>
              <a:off x="5708650" y="3675063"/>
              <a:ext cx="442913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/>
                <a:t>k</a:t>
              </a:r>
              <a:r>
                <a:rPr lang="en-US" altLang="en-US" i="1" baseline="-25000"/>
                <a:t>b</a:t>
              </a:r>
              <a:endParaRPr lang="en-US" altLang="en-US" i="1"/>
            </a:p>
          </p:txBody>
        </p:sp>
        <p:sp>
          <p:nvSpPr>
            <p:cNvPr id="38" name="Freeform 22"/>
            <p:cNvSpPr>
              <a:spLocks noChangeAspect="1"/>
            </p:cNvSpPr>
            <p:nvPr/>
          </p:nvSpPr>
          <p:spPr bwMode="auto">
            <a:xfrm rot="-704283">
              <a:off x="860425" y="1773238"/>
              <a:ext cx="2236788" cy="325437"/>
            </a:xfrm>
            <a:custGeom>
              <a:avLst/>
              <a:gdLst>
                <a:gd name="T0" fmla="*/ 0 w 1114"/>
                <a:gd name="T1" fmla="*/ 0 h 268"/>
                <a:gd name="T2" fmla="*/ 217627023 w 1114"/>
                <a:gd name="T3" fmla="*/ 44247289 h 268"/>
                <a:gd name="T4" fmla="*/ 2147483647 w 1114"/>
                <a:gd name="T5" fmla="*/ 395276023 h 268"/>
                <a:gd name="T6" fmla="*/ 2147483647 w 1114"/>
                <a:gd name="T7" fmla="*/ 41297712 h 268"/>
                <a:gd name="T8" fmla="*/ 0 w 1114"/>
                <a:gd name="T9" fmla="*/ 0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4"/>
                <a:gd name="T16" fmla="*/ 0 h 268"/>
                <a:gd name="T17" fmla="*/ 1114 w 1114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4" h="268">
                  <a:moveTo>
                    <a:pt x="0" y="0"/>
                  </a:moveTo>
                  <a:cubicBezTo>
                    <a:pt x="20" y="7"/>
                    <a:pt x="54" y="30"/>
                    <a:pt x="54" y="30"/>
                  </a:cubicBezTo>
                  <a:lnTo>
                    <a:pt x="538" y="268"/>
                  </a:lnTo>
                  <a:lnTo>
                    <a:pt x="1114" y="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20170" tIns="60085" rIns="120170" bIns="60085"/>
            <a:lstStyle/>
            <a:p>
              <a:endParaRPr lang="en-US"/>
            </a:p>
          </p:txBody>
        </p:sp>
        <p:sp>
          <p:nvSpPr>
            <p:cNvPr id="39" name="Freeform 23"/>
            <p:cNvSpPr>
              <a:spLocks noChangeAspect="1"/>
            </p:cNvSpPr>
            <p:nvPr/>
          </p:nvSpPr>
          <p:spPr bwMode="auto">
            <a:xfrm>
              <a:off x="850900" y="3403600"/>
              <a:ext cx="2198688" cy="669925"/>
            </a:xfrm>
            <a:custGeom>
              <a:avLst/>
              <a:gdLst>
                <a:gd name="T0" fmla="*/ 0 w 1114"/>
                <a:gd name="T1" fmla="*/ 0 h 268"/>
                <a:gd name="T2" fmla="*/ 210268783 w 1114"/>
                <a:gd name="T3" fmla="*/ 187044060 h 268"/>
                <a:gd name="T4" fmla="*/ 2094899663 w 1114"/>
                <a:gd name="T5" fmla="*/ 1670935434 h 268"/>
                <a:gd name="T6" fmla="*/ 2147483647 w 1114"/>
                <a:gd name="T7" fmla="*/ 174575456 h 268"/>
                <a:gd name="T8" fmla="*/ 0 w 1114"/>
                <a:gd name="T9" fmla="*/ 0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4"/>
                <a:gd name="T16" fmla="*/ 0 h 268"/>
                <a:gd name="T17" fmla="*/ 1114 w 1114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4" h="268">
                  <a:moveTo>
                    <a:pt x="0" y="0"/>
                  </a:moveTo>
                  <a:cubicBezTo>
                    <a:pt x="20" y="7"/>
                    <a:pt x="54" y="30"/>
                    <a:pt x="54" y="30"/>
                  </a:cubicBezTo>
                  <a:lnTo>
                    <a:pt x="538" y="268"/>
                  </a:lnTo>
                  <a:lnTo>
                    <a:pt x="1114" y="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20170" tIns="60085" rIns="120170" bIns="60085"/>
            <a:lstStyle/>
            <a:p>
              <a:endParaRPr lang="en-US"/>
            </a:p>
          </p:txBody>
        </p:sp>
        <p:sp>
          <p:nvSpPr>
            <p:cNvPr id="42" name="Line 24"/>
            <p:cNvSpPr>
              <a:spLocks noChangeAspect="1" noChangeShapeType="1"/>
            </p:cNvSpPr>
            <p:nvPr/>
          </p:nvSpPr>
          <p:spPr bwMode="auto">
            <a:xfrm>
              <a:off x="863600" y="1939925"/>
              <a:ext cx="0" cy="1497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20170" tIns="60085" rIns="120170" bIns="60085"/>
            <a:lstStyle/>
            <a:p>
              <a:endParaRPr lang="en-US"/>
            </a:p>
          </p:txBody>
        </p:sp>
        <p:sp>
          <p:nvSpPr>
            <p:cNvPr id="43" name="Line 26"/>
            <p:cNvSpPr>
              <a:spLocks noChangeAspect="1" noChangeShapeType="1"/>
            </p:cNvSpPr>
            <p:nvPr/>
          </p:nvSpPr>
          <p:spPr bwMode="auto">
            <a:xfrm>
              <a:off x="3049588" y="1601788"/>
              <a:ext cx="0" cy="18684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20170" tIns="60085" rIns="120170" bIns="60085"/>
            <a:lstStyle/>
            <a:p>
              <a:endParaRPr lang="en-US"/>
            </a:p>
          </p:txBody>
        </p:sp>
        <p:sp>
          <p:nvSpPr>
            <p:cNvPr id="61" name="Oval 27"/>
            <p:cNvSpPr>
              <a:spLocks noChangeAspect="1" noChangeArrowheads="1"/>
            </p:cNvSpPr>
            <p:nvPr/>
          </p:nvSpPr>
          <p:spPr bwMode="auto">
            <a:xfrm>
              <a:off x="1951038" y="1906588"/>
              <a:ext cx="90487" cy="6508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20170" tIns="60085" rIns="120170" bIns="60085" anchor="ctr"/>
            <a:lstStyle/>
            <a:p>
              <a:endParaRPr lang="en-US" altLang="en-US"/>
            </a:p>
          </p:txBody>
        </p:sp>
        <p:sp>
          <p:nvSpPr>
            <p:cNvPr id="67" name="Line 28"/>
            <p:cNvSpPr>
              <a:spLocks noChangeAspect="1" noChangeShapeType="1"/>
            </p:cNvSpPr>
            <p:nvPr/>
          </p:nvSpPr>
          <p:spPr bwMode="auto">
            <a:xfrm flipH="1" flipV="1">
              <a:off x="1905000" y="1662113"/>
              <a:ext cx="92075" cy="261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68" name="Text Box 29"/>
            <p:cNvSpPr txBox="1">
              <a:spLocks noChangeAspect="1" noChangeArrowheads="1"/>
            </p:cNvSpPr>
            <p:nvPr/>
          </p:nvSpPr>
          <p:spPr bwMode="auto">
            <a:xfrm>
              <a:off x="1416050" y="1114425"/>
              <a:ext cx="549275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sz="2800" b="1">
                  <a:latin typeface="Times New Roman" pitchFamily="18" charset="0"/>
                </a:rPr>
                <a:t>n</a:t>
              </a:r>
              <a:r>
                <a:rPr lang="en-US" altLang="en-US" sz="2800" i="1" baseline="-25000">
                  <a:latin typeface="Times New Roman" pitchFamily="18" charset="0"/>
                </a:rPr>
                <a:t>k</a:t>
              </a:r>
              <a:endParaRPr lang="en-US" altLang="en-US" sz="2800" baseline="-25000">
                <a:latin typeface="Times New Roman" pitchFamily="18" charset="0"/>
              </a:endParaRPr>
            </a:p>
          </p:txBody>
        </p:sp>
        <p:sp>
          <p:nvSpPr>
            <p:cNvPr id="69" name="Text Box 30"/>
            <p:cNvSpPr txBox="1">
              <a:spLocks noChangeAspect="1" noChangeArrowheads="1"/>
            </p:cNvSpPr>
            <p:nvPr/>
          </p:nvSpPr>
          <p:spPr bwMode="auto">
            <a:xfrm>
              <a:off x="3106738" y="1352550"/>
              <a:ext cx="1765300" cy="61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sz="2400" i="1">
                  <a:latin typeface="Times New Roman" pitchFamily="18" charset="0"/>
                </a:rPr>
                <a:t>k</a:t>
              </a:r>
              <a:r>
                <a:rPr lang="en-US" altLang="en-US" sz="3200" i="1">
                  <a:latin typeface="Times New Roman" pitchFamily="18" charset="0"/>
                </a:rPr>
                <a:t> </a:t>
              </a:r>
              <a:r>
                <a:rPr lang="en-US" altLang="en-US" b="1">
                  <a:latin typeface="Times New Roman" pitchFamily="18" charset="0"/>
                </a:rPr>
                <a:t>(whole level)</a:t>
              </a:r>
            </a:p>
          </p:txBody>
        </p:sp>
        <p:sp>
          <p:nvSpPr>
            <p:cNvPr id="70" name="Text Box 31"/>
            <p:cNvSpPr txBox="1">
              <a:spLocks noChangeAspect="1" noChangeArrowheads="1"/>
            </p:cNvSpPr>
            <p:nvPr/>
          </p:nvSpPr>
          <p:spPr bwMode="auto">
            <a:xfrm>
              <a:off x="3106738" y="3260725"/>
              <a:ext cx="635000" cy="49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sz="2400" i="1">
                  <a:latin typeface="Times New Roman" pitchFamily="18" charset="0"/>
                </a:rPr>
                <a:t>k</a:t>
              </a:r>
              <a:r>
                <a:rPr lang="en-US" altLang="en-US" sz="2400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71" name="Right Arrow 70"/>
            <p:cNvSpPr/>
            <p:nvPr/>
          </p:nvSpPr>
          <p:spPr>
            <a:xfrm rot="10800000">
              <a:off x="3994150" y="2693988"/>
              <a:ext cx="685800" cy="236537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465388" y="1808163"/>
              <a:ext cx="57150" cy="825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3" name="TextBox 25"/>
            <p:cNvSpPr txBox="1">
              <a:spLocks noChangeArrowheads="1"/>
            </p:cNvSpPr>
            <p:nvPr/>
          </p:nvSpPr>
          <p:spPr bwMode="auto">
            <a:xfrm>
              <a:off x="2124075" y="1889125"/>
              <a:ext cx="12842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/>
                <a:t>u</a:t>
              </a:r>
              <a:r>
                <a:rPr lang="en-US" altLang="en-US" baseline="-25000"/>
                <a:t>j,k+1</a:t>
              </a:r>
              <a:r>
                <a:rPr lang="en-US" altLang="en-US"/>
                <a:t> </a:t>
              </a:r>
              <a:r>
                <a:rPr lang="en-US" altLang="en-US" i="1"/>
                <a:t>v</a:t>
              </a:r>
              <a:r>
                <a:rPr lang="en-US" altLang="en-US" baseline="-25000"/>
                <a:t>j,k+1</a:t>
              </a:r>
              <a:endParaRPr lang="en-US" alt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2066925" y="2738438"/>
              <a:ext cx="57150" cy="8096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TextBox 27"/>
            <p:cNvSpPr txBox="1">
              <a:spLocks noChangeArrowheads="1"/>
            </p:cNvSpPr>
            <p:nvPr/>
          </p:nvSpPr>
          <p:spPr bwMode="auto">
            <a:xfrm>
              <a:off x="2108200" y="2579688"/>
              <a:ext cx="5619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/>
                <a:t>C</a:t>
              </a:r>
              <a:r>
                <a:rPr lang="en-US" altLang="en-US" i="1" baseline="-25000"/>
                <a:t>i,k</a:t>
              </a:r>
              <a:endParaRPr lang="en-US" altLang="en-US" i="1"/>
            </a:p>
          </p:txBody>
        </p:sp>
        <p:sp>
          <p:nvSpPr>
            <p:cNvPr id="76" name="Oval 75"/>
            <p:cNvSpPr/>
            <p:nvPr/>
          </p:nvSpPr>
          <p:spPr>
            <a:xfrm>
              <a:off x="828675" y="1936750"/>
              <a:ext cx="60325" cy="809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7" name="TextBox 29"/>
            <p:cNvSpPr txBox="1">
              <a:spLocks noChangeArrowheads="1"/>
            </p:cNvSpPr>
            <p:nvPr/>
          </p:nvSpPr>
          <p:spPr bwMode="auto">
            <a:xfrm>
              <a:off x="395288" y="1665288"/>
              <a:ext cx="382587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>
                  <a:latin typeface="Symbol" pitchFamily="18" charset="2"/>
                </a:rPr>
                <a:t>h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5059363" y="3873500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059363" y="3643313"/>
              <a:ext cx="571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32"/>
            <p:cNvSpPr txBox="1">
              <a:spLocks noChangeArrowheads="1"/>
            </p:cNvSpPr>
            <p:nvPr/>
          </p:nvSpPr>
          <p:spPr bwMode="auto">
            <a:xfrm>
              <a:off x="5481638" y="2805113"/>
              <a:ext cx="563562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/>
                <a:t>k-</a:t>
              </a:r>
              <a:r>
                <a:rPr lang="en-US" altLang="en-US"/>
                <a:t>1</a:t>
              </a:r>
            </a:p>
          </p:txBody>
        </p:sp>
        <p:sp>
          <p:nvSpPr>
            <p:cNvPr id="81" name="TextBox 33"/>
            <p:cNvSpPr txBox="1">
              <a:spLocks noChangeArrowheads="1"/>
            </p:cNvSpPr>
            <p:nvPr/>
          </p:nvSpPr>
          <p:spPr bwMode="auto">
            <a:xfrm>
              <a:off x="5530850" y="2495550"/>
              <a:ext cx="357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/>
                <a:t>k</a:t>
              </a:r>
              <a:endParaRPr lang="en-US" alt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5005388" y="2671763"/>
              <a:ext cx="571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005388" y="2976563"/>
              <a:ext cx="571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36"/>
            <p:cNvSpPr txBox="1">
              <a:spLocks noChangeArrowheads="1"/>
            </p:cNvSpPr>
            <p:nvPr/>
          </p:nvSpPr>
          <p:spPr bwMode="auto">
            <a:xfrm rot="5400000">
              <a:off x="5026025" y="3133725"/>
              <a:ext cx="79851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0170" tIns="60085" rIns="120170" bIns="60085">
              <a:spAutoFit/>
            </a:bodyPr>
            <a:lstStyle/>
            <a:p>
              <a:r>
                <a:rPr lang="en-US" altLang="en-US"/>
                <a:t>…….</a:t>
              </a:r>
            </a:p>
          </p:txBody>
        </p:sp>
        <p:sp>
          <p:nvSpPr>
            <p:cNvPr id="85" name="Right Arrow 84"/>
            <p:cNvSpPr/>
            <p:nvPr/>
          </p:nvSpPr>
          <p:spPr>
            <a:xfrm>
              <a:off x="6356350" y="2746375"/>
              <a:ext cx="685800" cy="23653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 rot="249396">
              <a:off x="7348538" y="1439863"/>
              <a:ext cx="1684337" cy="838200"/>
            </a:xfrm>
            <a:custGeom>
              <a:avLst/>
              <a:gdLst>
                <a:gd name="connsiteX0" fmla="*/ 0 w 1684866"/>
                <a:gd name="connsiteY0" fmla="*/ 838200 h 838200"/>
                <a:gd name="connsiteX1" fmla="*/ 1549400 w 1684866"/>
                <a:gd name="connsiteY1" fmla="*/ 440266 h 838200"/>
                <a:gd name="connsiteX2" fmla="*/ 1684866 w 1684866"/>
                <a:gd name="connsiteY2" fmla="*/ 0 h 838200"/>
                <a:gd name="connsiteX3" fmla="*/ 186266 w 1684866"/>
                <a:gd name="connsiteY3" fmla="*/ 364066 h 838200"/>
                <a:gd name="connsiteX4" fmla="*/ 0 w 1684866"/>
                <a:gd name="connsiteY4" fmla="*/ 83820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4866" h="838200">
                  <a:moveTo>
                    <a:pt x="0" y="838200"/>
                  </a:moveTo>
                  <a:lnTo>
                    <a:pt x="1549400" y="440266"/>
                  </a:lnTo>
                  <a:lnTo>
                    <a:pt x="1684866" y="0"/>
                  </a:lnTo>
                  <a:lnTo>
                    <a:pt x="186266" y="364066"/>
                  </a:lnTo>
                  <a:lnTo>
                    <a:pt x="0" y="83820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 rot="485084">
              <a:off x="7394575" y="3135313"/>
              <a:ext cx="1625600" cy="763587"/>
            </a:xfrm>
            <a:custGeom>
              <a:avLst/>
              <a:gdLst>
                <a:gd name="connsiteX0" fmla="*/ 0 w 1684866"/>
                <a:gd name="connsiteY0" fmla="*/ 838200 h 838200"/>
                <a:gd name="connsiteX1" fmla="*/ 1549400 w 1684866"/>
                <a:gd name="connsiteY1" fmla="*/ 440266 h 838200"/>
                <a:gd name="connsiteX2" fmla="*/ 1684866 w 1684866"/>
                <a:gd name="connsiteY2" fmla="*/ 0 h 838200"/>
                <a:gd name="connsiteX3" fmla="*/ 186266 w 1684866"/>
                <a:gd name="connsiteY3" fmla="*/ 364066 h 838200"/>
                <a:gd name="connsiteX4" fmla="*/ 0 w 1684866"/>
                <a:gd name="connsiteY4" fmla="*/ 83820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4866" h="838200">
                  <a:moveTo>
                    <a:pt x="0" y="838200"/>
                  </a:moveTo>
                  <a:lnTo>
                    <a:pt x="1549400" y="440266"/>
                  </a:lnTo>
                  <a:lnTo>
                    <a:pt x="1684866" y="0"/>
                  </a:lnTo>
                  <a:lnTo>
                    <a:pt x="186266" y="364066"/>
                  </a:lnTo>
                  <a:lnTo>
                    <a:pt x="0" y="83820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8" name="Straight Connector 87"/>
            <p:cNvCxnSpPr>
              <a:stCxn id="86" idx="0"/>
              <a:endCxn id="87" idx="0"/>
            </p:cNvCxnSpPr>
            <p:nvPr/>
          </p:nvCxnSpPr>
          <p:spPr>
            <a:xfrm>
              <a:off x="7319963" y="2214563"/>
              <a:ext cx="28575" cy="15652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6" idx="1"/>
              <a:endCxn id="87" idx="1"/>
            </p:cNvCxnSpPr>
            <p:nvPr/>
          </p:nvCxnSpPr>
          <p:spPr>
            <a:xfrm flipH="1">
              <a:off x="8880475" y="1930400"/>
              <a:ext cx="14288" cy="1701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86" idx="2"/>
            </p:cNvCxnSpPr>
            <p:nvPr/>
          </p:nvCxnSpPr>
          <p:spPr>
            <a:xfrm>
              <a:off x="9061450" y="1501775"/>
              <a:ext cx="4763" cy="17510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endCxn id="87" idx="3"/>
            </p:cNvCxnSpPr>
            <p:nvPr/>
          </p:nvCxnSpPr>
          <p:spPr>
            <a:xfrm>
              <a:off x="7540625" y="1820863"/>
              <a:ext cx="46038" cy="1557337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 Box 29"/>
            <p:cNvSpPr txBox="1">
              <a:spLocks noChangeAspect="1" noChangeArrowheads="1"/>
            </p:cNvSpPr>
            <p:nvPr/>
          </p:nvSpPr>
          <p:spPr bwMode="auto">
            <a:xfrm>
              <a:off x="7850188" y="1071563"/>
              <a:ext cx="547687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sz="2800" b="1">
                  <a:latin typeface="Times New Roman" pitchFamily="18" charset="0"/>
                </a:rPr>
                <a:t>n</a:t>
              </a:r>
              <a:r>
                <a:rPr lang="en-US" altLang="en-US" sz="2800" i="1" baseline="-25000">
                  <a:latin typeface="Times New Roman" pitchFamily="18" charset="0"/>
                </a:rPr>
                <a:t>k</a:t>
              </a:r>
              <a:endParaRPr lang="en-US" altLang="en-US" sz="2800" baseline="-25000">
                <a:latin typeface="Times New Roman" pitchFamily="18" charset="0"/>
              </a:endParaRPr>
            </a:p>
          </p:txBody>
        </p:sp>
        <p:sp>
          <p:nvSpPr>
            <p:cNvPr id="93" name="Text Box 30"/>
            <p:cNvSpPr txBox="1">
              <a:spLocks noChangeAspect="1" noChangeArrowheads="1"/>
            </p:cNvSpPr>
            <p:nvPr/>
          </p:nvSpPr>
          <p:spPr bwMode="auto">
            <a:xfrm>
              <a:off x="9066213" y="1255713"/>
              <a:ext cx="377825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sz="2400" i="1">
                  <a:latin typeface="Times New Roman" pitchFamily="18" charset="0"/>
                </a:rPr>
                <a:t>k</a:t>
              </a:r>
              <a:endParaRPr lang="en-US" altLang="en-US" b="1">
                <a:latin typeface="Times New Roman" pitchFamily="18" charset="0"/>
              </a:endParaRPr>
            </a:p>
          </p:txBody>
        </p:sp>
        <p:sp>
          <p:nvSpPr>
            <p:cNvPr id="94" name="Text Box 31"/>
            <p:cNvSpPr txBox="1">
              <a:spLocks noChangeAspect="1" noChangeArrowheads="1"/>
            </p:cNvSpPr>
            <p:nvPr/>
          </p:nvSpPr>
          <p:spPr bwMode="auto">
            <a:xfrm>
              <a:off x="9126538" y="2989263"/>
              <a:ext cx="635000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sz="2400" i="1">
                  <a:latin typeface="Times New Roman" pitchFamily="18" charset="0"/>
                </a:rPr>
                <a:t>k</a:t>
              </a:r>
              <a:r>
                <a:rPr lang="en-US" altLang="en-US" sz="2400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95" name="TextBox 81"/>
            <p:cNvSpPr txBox="1">
              <a:spLocks noChangeArrowheads="1"/>
            </p:cNvSpPr>
            <p:nvPr/>
          </p:nvSpPr>
          <p:spPr bwMode="auto">
            <a:xfrm>
              <a:off x="7553325" y="2073275"/>
              <a:ext cx="12842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/>
                <a:t>u</a:t>
              </a:r>
              <a:r>
                <a:rPr lang="en-US" altLang="en-US" baseline="-25000"/>
                <a:t>j,k+1</a:t>
              </a:r>
              <a:r>
                <a:rPr lang="en-US" altLang="en-US"/>
                <a:t> </a:t>
              </a:r>
              <a:r>
                <a:rPr lang="en-US" altLang="en-US" i="1"/>
                <a:t>v</a:t>
              </a:r>
              <a:r>
                <a:rPr lang="en-US" altLang="en-US" baseline="-25000"/>
                <a:t>j,k+1</a:t>
              </a:r>
              <a:endParaRPr lang="en-US" altLang="en-US"/>
            </a:p>
          </p:txBody>
        </p:sp>
        <p:sp>
          <p:nvSpPr>
            <p:cNvPr id="96" name="TextBox 82"/>
            <p:cNvSpPr txBox="1">
              <a:spLocks noChangeArrowheads="1"/>
            </p:cNvSpPr>
            <p:nvPr/>
          </p:nvSpPr>
          <p:spPr bwMode="auto">
            <a:xfrm>
              <a:off x="8077200" y="2754313"/>
              <a:ext cx="5635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/>
                <a:t>C</a:t>
              </a:r>
              <a:r>
                <a:rPr lang="en-US" altLang="en-US" i="1" baseline="-25000"/>
                <a:t>i,k</a:t>
              </a:r>
              <a:endParaRPr lang="en-US" altLang="en-US" i="1"/>
            </a:p>
          </p:txBody>
        </p:sp>
        <p:sp>
          <p:nvSpPr>
            <p:cNvPr id="97" name="TextBox 83"/>
            <p:cNvSpPr txBox="1">
              <a:spLocks noChangeArrowheads="1"/>
            </p:cNvSpPr>
            <p:nvPr/>
          </p:nvSpPr>
          <p:spPr bwMode="auto">
            <a:xfrm>
              <a:off x="6918325" y="1971675"/>
              <a:ext cx="3810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0170" tIns="60085" rIns="120170" bIns="60085">
              <a:spAutoFit/>
            </a:bodyPr>
            <a:lstStyle/>
            <a:p>
              <a:r>
                <a:rPr lang="en-US" altLang="en-US" i="1">
                  <a:latin typeface="Symbol" pitchFamily="18" charset="2"/>
                </a:rPr>
                <a:t>h</a:t>
              </a:r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8156575" y="2654300"/>
              <a:ext cx="571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7273925" y="2170113"/>
              <a:ext cx="571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8077200" y="2033588"/>
              <a:ext cx="571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8164513" y="1797050"/>
              <a:ext cx="571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Line 28"/>
            <p:cNvSpPr>
              <a:spLocks noChangeAspect="1" noChangeShapeType="1"/>
            </p:cNvSpPr>
            <p:nvPr/>
          </p:nvSpPr>
          <p:spPr bwMode="auto">
            <a:xfrm flipH="1" flipV="1">
              <a:off x="8105775" y="1579563"/>
              <a:ext cx="92075" cy="260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0170" tIns="60085" rIns="120170" bIns="60085"/>
            <a:lstStyle/>
            <a:p>
              <a:endParaRPr lang="en-US"/>
            </a:p>
          </p:txBody>
        </p:sp>
        <p:sp>
          <p:nvSpPr>
            <p:cNvPr id="103" name="TextBox 89"/>
            <p:cNvSpPr txBox="1">
              <a:spLocks noChangeArrowheads="1"/>
            </p:cNvSpPr>
            <p:nvPr/>
          </p:nvSpPr>
          <p:spPr bwMode="auto">
            <a:xfrm>
              <a:off x="1655763" y="3489325"/>
              <a:ext cx="64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 dirty="0" smtClean="0"/>
                <a:t>w</a:t>
              </a:r>
              <a:r>
                <a:rPr lang="en-US" altLang="en-US" i="1" baseline="-25000" dirty="0" smtClean="0"/>
                <a:t>i,k-</a:t>
              </a:r>
              <a:r>
                <a:rPr lang="en-US" altLang="en-US" baseline="-25000" dirty="0" smtClean="0"/>
                <a:t>1</a:t>
              </a:r>
              <a:endParaRPr lang="en-US" altLang="en-US" i="1" baseline="-25000" dirty="0"/>
            </a:p>
          </p:txBody>
        </p:sp>
        <p:sp>
          <p:nvSpPr>
            <p:cNvPr id="104" name="TextBox 90"/>
            <p:cNvSpPr txBox="1">
              <a:spLocks noChangeArrowheads="1"/>
            </p:cNvSpPr>
            <p:nvPr/>
          </p:nvSpPr>
          <p:spPr bwMode="auto">
            <a:xfrm>
              <a:off x="7967663" y="3355975"/>
              <a:ext cx="64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 dirty="0" smtClean="0"/>
                <a:t>w</a:t>
              </a:r>
              <a:r>
                <a:rPr lang="en-US" altLang="en-US" i="1" baseline="-25000" dirty="0" smtClean="0"/>
                <a:t>i,k</a:t>
              </a:r>
              <a:r>
                <a:rPr lang="en-US" altLang="en-US" baseline="-25000" dirty="0" smtClean="0"/>
                <a:t>-1</a:t>
              </a:r>
              <a:endParaRPr lang="en-US" altLang="en-US" i="1" baseline="-25000" dirty="0"/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8229600" y="3429000"/>
              <a:ext cx="571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1981200" y="3581400"/>
              <a:ext cx="57150" cy="69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7" name="Straight Connector 106"/>
            <p:cNvCxnSpPr>
              <a:endCxn id="39" idx="2"/>
            </p:cNvCxnSpPr>
            <p:nvPr/>
          </p:nvCxnSpPr>
          <p:spPr>
            <a:xfrm flipH="1">
              <a:off x="1912938" y="2101850"/>
              <a:ext cx="44450" cy="19716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20370</TotalTime>
  <Words>2918</Words>
  <Application>Microsoft Office PowerPoint</Application>
  <PresentationFormat>Custom</PresentationFormat>
  <Paragraphs>674</Paragraphs>
  <Slides>48</Slides>
  <Notes>45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Blends</vt:lpstr>
      <vt:lpstr>Equation</vt:lpstr>
      <vt:lpstr>Bitmap Image</vt:lpstr>
      <vt:lpstr> SCHISM numerical formulation  Joseph Zhang</vt:lpstr>
      <vt:lpstr>Horizontal grid: hybrid</vt:lpstr>
      <vt:lpstr>Vertical grid: SZ</vt:lpstr>
      <vt:lpstr>S-coordinates</vt:lpstr>
      <vt:lpstr>Vertical grid: SZ</vt:lpstr>
      <vt:lpstr>LSC2 via VQS</vt:lpstr>
      <vt:lpstr>What to do with the staircases?</vt:lpstr>
      <vt:lpstr>Vertical grid: LSC2</vt:lpstr>
      <vt:lpstr>Vertical grid (3)</vt:lpstr>
      <vt:lpstr>PowerPoint Presentation</vt:lpstr>
      <vt:lpstr>PowerPoint Presentation</vt:lpstr>
      <vt:lpstr>Semi-implicit scheme</vt:lpstr>
      <vt:lpstr>Eulerian-Lagrangian Method</vt:lpstr>
      <vt:lpstr>Operating range of SCHISM</vt:lpstr>
      <vt:lpstr>ELM with high-order Kriging</vt:lpstr>
      <vt:lpstr>Semi-implicit scheme</vt:lpstr>
      <vt:lpstr>Galerkin finite-element formulation</vt:lpstr>
      <vt:lpstr>Galerkin finite-element formulation</vt:lpstr>
      <vt:lpstr>Finite-element formulation (cont’d)</vt:lpstr>
      <vt:lpstr>Shape function</vt:lpstr>
      <vt:lpstr>Matrices: I1</vt:lpstr>
      <vt:lpstr>Matrices: I3 and I5</vt:lpstr>
      <vt:lpstr>Matrices: I7</vt:lpstr>
      <vt:lpstr>Matrices: I4</vt:lpstr>
      <vt:lpstr>Baroclinicity: z-method</vt:lpstr>
      <vt:lpstr>Momentum equation</vt:lpstr>
      <vt:lpstr>Velocity at nodes</vt:lpstr>
      <vt:lpstr>Shaprio filter</vt:lpstr>
      <vt:lpstr>Horizontal viscosity</vt:lpstr>
      <vt:lpstr>Vertical velocity</vt:lpstr>
      <vt:lpstr>Inundation algorithms</vt:lpstr>
      <vt:lpstr>Transport: upwind (1) </vt:lpstr>
      <vt:lpstr>Transport: upwind (2) </vt:lpstr>
      <vt:lpstr>Solar radiation </vt:lpstr>
      <vt:lpstr>Transport: TVD2  </vt:lpstr>
      <vt:lpstr>TVD2</vt:lpstr>
      <vt:lpstr>Turbulence closure (itur=3)  </vt:lpstr>
      <vt:lpstr>Turbulence closure (itur=3)  </vt:lpstr>
      <vt:lpstr>Turbulence closure </vt:lpstr>
      <vt:lpstr>GOTM turbulence library</vt:lpstr>
      <vt:lpstr>Radiation stress</vt:lpstr>
      <vt:lpstr>WBBL (Grant-Madsen)</vt:lpstr>
      <vt:lpstr>Hydraulics</vt:lpstr>
      <vt:lpstr>Hydraulics</vt:lpstr>
      <vt:lpstr>SCHISM flow chart</vt:lpstr>
      <vt:lpstr>Numerical stability</vt:lpstr>
      <vt:lpstr>Lateral b.c. and nudging</vt:lpstr>
      <vt:lpstr>4H of SCHISM</vt:lpstr>
    </vt:vector>
  </TitlesOfParts>
  <Company>CCALMR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yinglong</dc:creator>
  <cp:lastModifiedBy>Y. Joseph Zhang</cp:lastModifiedBy>
  <cp:revision>1195</cp:revision>
  <dcterms:created xsi:type="dcterms:W3CDTF">2000-12-13T19:13:03Z</dcterms:created>
  <dcterms:modified xsi:type="dcterms:W3CDTF">2017-02-10T16:22:11Z</dcterms:modified>
</cp:coreProperties>
</file>