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440" r:id="rId2"/>
    <p:sldId id="491" r:id="rId3"/>
    <p:sldId id="492" r:id="rId4"/>
    <p:sldId id="455" r:id="rId5"/>
    <p:sldId id="486" r:id="rId6"/>
    <p:sldId id="487" r:id="rId7"/>
    <p:sldId id="444" r:id="rId8"/>
    <p:sldId id="500" r:id="rId9"/>
    <p:sldId id="504" r:id="rId10"/>
    <p:sldId id="461" r:id="rId11"/>
    <p:sldId id="470" r:id="rId12"/>
    <p:sldId id="503" r:id="rId13"/>
    <p:sldId id="479" r:id="rId14"/>
    <p:sldId id="501" r:id="rId15"/>
    <p:sldId id="471" r:id="rId16"/>
    <p:sldId id="472" r:id="rId17"/>
    <p:sldId id="473" r:id="rId18"/>
    <p:sldId id="474" r:id="rId19"/>
    <p:sldId id="475" r:id="rId20"/>
    <p:sldId id="476" r:id="rId21"/>
    <p:sldId id="502" r:id="rId22"/>
    <p:sldId id="477" r:id="rId23"/>
    <p:sldId id="488" r:id="rId24"/>
    <p:sldId id="478" r:id="rId25"/>
    <p:sldId id="510" r:id="rId26"/>
    <p:sldId id="505" r:id="rId27"/>
    <p:sldId id="457" r:id="rId28"/>
    <p:sldId id="458" r:id="rId29"/>
    <p:sldId id="460" r:id="rId30"/>
    <p:sldId id="506" r:id="rId31"/>
    <p:sldId id="459" r:id="rId32"/>
    <p:sldId id="484" r:id="rId33"/>
    <p:sldId id="494" r:id="rId34"/>
    <p:sldId id="490" r:id="rId35"/>
    <p:sldId id="462" r:id="rId36"/>
    <p:sldId id="463" r:id="rId37"/>
    <p:sldId id="483" r:id="rId38"/>
    <p:sldId id="498" r:id="rId39"/>
    <p:sldId id="482" r:id="rId40"/>
    <p:sldId id="495" r:id="rId41"/>
    <p:sldId id="496" r:id="rId42"/>
    <p:sldId id="499" r:id="rId43"/>
    <p:sldId id="509" r:id="rId44"/>
    <p:sldId id="512" r:id="rId45"/>
    <p:sldId id="513" r:id="rId46"/>
  </p:sldIdLst>
  <p:sldSz cx="137160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00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017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8025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4034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004261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605113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205966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806818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330"/>
    <a:srgbClr val="050000"/>
    <a:srgbClr val="040000"/>
    <a:srgbClr val="030000"/>
    <a:srgbClr val="66FF66"/>
    <a:srgbClr val="FF9933"/>
    <a:srgbClr val="FF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104" d="100"/>
          <a:sy n="104" d="100"/>
        </p:scale>
        <p:origin x="-288" y="-84"/>
      </p:cViewPr>
      <p:guideLst>
        <p:guide orient="horz" pos="2304"/>
        <p:guide pos="43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001F4-7DF8-4659-942A-0C7F2E80F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3" y="685800"/>
            <a:ext cx="6429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EABBF0-704C-4BA5-A0D3-CFCA36872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0852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01704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02557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03409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2DD3F9-39C1-4189-9275-F59578461B29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2364A-37B6-4629-BED1-74C78705B543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157D0E-F89C-41F0-B14E-5E62DC0241FA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D8BE2C-4A6E-41E6-9149-BA856E19F9CF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D8BE2C-4A6E-41E6-9149-BA856E19F9CF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157D0E-F89C-41F0-B14E-5E62DC0241FA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5913-A267-4335-BFCF-B06BA471B1EB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96FE77-0BB4-4734-87DF-1B5D9923DDDE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961237-C55B-4749-A3B8-BE1BD40F67B3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7CE9C6-E9B8-4F9C-95CB-79EEAD6F0B28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7A2516-5A22-469C-9C7C-3B00254F8BC8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D3CB22-44F4-4516-8C23-745326B7470E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BDC90E-0C24-4A81-A7DB-CB3873509AF4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F1B5E7-5569-4D1C-9AE4-AE36859D7287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29C8F5-E09C-443A-8FA2-20B11977044A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F6FF2C-E82A-48B1-B58D-AC1D82B87196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A32307-4A22-4DC4-9750-9991A8319212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A32307-4A22-4DC4-9750-9991A8319212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913A6E-DE36-4F29-B230-0F612DC16D68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B75F96-BA59-4D4D-9098-3A7327A3F79F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3E4CE7-CEDD-436A-B3D3-470C69563000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9F4392-E240-42A7-8241-A038DC7A3F23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74AA12-79E8-4F83-A9BD-8152616AF53F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913A6E-DE36-4F29-B230-0F612DC16D68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B42135-3862-4986-8F21-D02EEA04AF60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97CCCC-C841-46DB-A677-78F7A35F8F35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AD3F7A-37FD-4273-9976-A51198150043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809F27-55D6-4DB0-869B-148F587838B7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FB4672-1F9A-411E-B2E0-EAFE45965AF5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F40AD9-D9CD-48AA-BF6B-655F3ED3BA0E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8BE4CE-3701-4603-B32C-763D3FC70FA2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38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DE27B8-FD08-4A5E-863C-27C998AC418F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A33403-FA8A-484B-A7A7-05AC5175F5B5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40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41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42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43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Use CA_DWR/RUN84b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44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Use CA_DWR/RUN84b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3299A7-0753-4996-A718-530AAE95BD0E}" type="slidenum">
              <a:rPr lang="en-US">
                <a:latin typeface="Times New Roman" pitchFamily="18" charset="0"/>
              </a:rPr>
              <a:pPr eaLnBrk="1" hangingPunct="1"/>
              <a:t>45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Use CA_DWR/RUN84b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E235EE-146C-4E6B-B2C6-A31C67D76000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A11541-2CBF-4D80-BC42-CFBC8E47741B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D328D5-4143-4394-B95D-AFDFBE4D7736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D328D5-4143-4394-B95D-AFDFBE4D7736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972C94-912B-436E-ACB3-046B5CD777C0}" type="slidenum">
              <a:rPr lang="en-US" altLang="en-US" sz="1200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600960"/>
            <a:ext cx="13513595" cy="1122681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4" name="Line 17"/>
          <p:cNvSpPr>
            <a:spLocks noChangeShapeType="1"/>
          </p:cNvSpPr>
          <p:nvPr userDrawn="1"/>
        </p:nvSpPr>
        <p:spPr bwMode="auto">
          <a:xfrm>
            <a:off x="0" y="894080"/>
            <a:ext cx="1371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346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85900" y="1950720"/>
            <a:ext cx="116586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Date Placeholder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85900" y="6664960"/>
            <a:ext cx="28575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43500" y="6664960"/>
            <a:ext cx="4343400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687300" y="6664960"/>
            <a:ext cx="10287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5974-FB05-4F95-84AA-8AA014098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96C5-37A3-4051-B22C-F9EFC8626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463" y="81280"/>
            <a:ext cx="3286125" cy="70713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81280"/>
            <a:ext cx="9629775" cy="7071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733B-FE62-4F60-9A0B-DA454B6DD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7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9088" y="1137920"/>
            <a:ext cx="13144500" cy="601472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2C87-8F83-4AF2-8F2B-E03A0709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C93A-5CD7-41DD-9750-37FEAD4E9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81280"/>
            <a:ext cx="108585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908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908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AB9E-5952-4B96-8C3A-B859F76B7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1FEF-ACE1-4EC2-AA3E-70F84F93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8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/>
            </a:lvl1pPr>
            <a:lvl2pPr marL="600852" indent="0">
              <a:buNone/>
              <a:defRPr sz="2400"/>
            </a:lvl2pPr>
            <a:lvl3pPr marL="1201704" indent="0">
              <a:buNone/>
              <a:defRPr sz="2100"/>
            </a:lvl3pPr>
            <a:lvl4pPr marL="1802557" indent="0">
              <a:buNone/>
              <a:defRPr sz="1800"/>
            </a:lvl4pPr>
            <a:lvl5pPr marL="2403409" indent="0">
              <a:buNone/>
              <a:defRPr sz="1800"/>
            </a:lvl5pPr>
            <a:lvl6pPr marL="3004261" indent="0">
              <a:buNone/>
              <a:defRPr sz="1800"/>
            </a:lvl6pPr>
            <a:lvl7pPr marL="3605113" indent="0">
              <a:buNone/>
              <a:defRPr sz="1800"/>
            </a:lvl7pPr>
            <a:lvl8pPr marL="4205966" indent="0">
              <a:buNone/>
              <a:defRPr sz="1800"/>
            </a:lvl8pPr>
            <a:lvl9pPr marL="4806818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753F-757F-48CE-9444-E08671B24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C080-1AA1-4BC8-84EE-E28F81F21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C763-90A3-464F-A974-148960F39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4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E031-54F8-469D-82B1-491AD31E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D60D-0FA7-43B5-BC97-8FFA0D4B3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A859-8461-4541-B84C-8D662A7E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1DFD-D0FB-480C-B059-CC18AE805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280"/>
            <a:ext cx="10858500" cy="64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37920"/>
            <a:ext cx="13144500" cy="60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42900" y="162560"/>
            <a:ext cx="242752" cy="61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smtClean="0"/>
          </a:p>
        </p:txBody>
      </p:sp>
      <p:sp>
        <p:nvSpPr>
          <p:cNvPr id="3451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73025" y="81280"/>
            <a:ext cx="914400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E744F7B-BAAC-4EC5-866F-244C78EEB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5pPr>
      <a:lvl6pPr marL="600852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6pPr>
      <a:lvl7pPr marL="1201704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7pPr>
      <a:lvl8pPr marL="1802557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8pPr>
      <a:lvl9pPr marL="2403409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9pPr>
    </p:titleStyle>
    <p:bodyStyle>
      <a:lvl1pPr marL="450639" indent="-4506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502131" indent="-3004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2102983" indent="-3004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4pPr>
      <a:lvl5pPr marL="2703835" indent="-30042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5pPr>
      <a:lvl6pPr marL="3304687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6pPr>
      <a:lvl7pPr marL="3905540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7pPr>
      <a:lvl8pPr marL="4506392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8pPr>
      <a:lvl9pPr marL="5107244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ccmop.org/CORIE/modeling/selfe/NARR/sflux_inputs.tx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E9ABC-AFA0-48B3-8943-E927E6730071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8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45282" y="81280"/>
            <a:ext cx="13030200" cy="138176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5300"/>
              <a:t>Using SCHISM</a:t>
            </a:r>
            <a:br>
              <a:rPr lang="en-US" altLang="en-US" sz="5300"/>
            </a:br>
            <a:endParaRPr lang="en-US" altLang="en-US" sz="320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228600" y="1295400"/>
            <a:ext cx="13144500" cy="399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800" dirty="0" smtClean="0"/>
              <a:t>Online manual and wiki </a:t>
            </a:r>
            <a:r>
              <a:rPr lang="en-US" altLang="en-US" sz="2800" dirty="0"/>
              <a:t>resource: www.schism.wiki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800" dirty="0"/>
              <a:t>It </a:t>
            </a:r>
            <a:r>
              <a:rPr lang="en-US" altLang="en-US" sz="2800" dirty="0" smtClean="0"/>
              <a:t>helps </a:t>
            </a:r>
            <a:r>
              <a:rPr lang="en-US" altLang="en-US" sz="2800" dirty="0"/>
              <a:t>if you know a few programming/scripting languages: python, </a:t>
            </a:r>
            <a:r>
              <a:rPr lang="en-US" altLang="en-US" sz="2800" dirty="0" err="1"/>
              <a:t>matlab</a:t>
            </a:r>
            <a:r>
              <a:rPr lang="en-US" altLang="en-US" sz="2800" dirty="0"/>
              <a:t>, FORTRAN/C…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altLang="en-US" sz="2800" dirty="0"/>
              <a:t>Bare minimum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Generate a hgrid.gr3 with simplest possible </a:t>
            </a:r>
            <a:r>
              <a:rPr lang="en-US" altLang="en-US" sz="2800" dirty="0" err="1"/>
              <a:t>b.c.</a:t>
            </a:r>
            <a:endParaRPr lang="en-US" altLang="en-US" sz="2800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Run </a:t>
            </a:r>
            <a:r>
              <a:rPr lang="en-US" altLang="en-US" sz="2800" dirty="0" smtClean="0"/>
              <a:t>SCHISM in 2D </a:t>
            </a:r>
            <a:r>
              <a:rPr lang="en-US" altLang="en-US" sz="2800" dirty="0" err="1" smtClean="0"/>
              <a:t>config</a:t>
            </a:r>
            <a:r>
              <a:rPr lang="en-US" altLang="en-US" sz="2800" dirty="0" smtClean="0"/>
              <a:t>: </a:t>
            </a:r>
            <a:r>
              <a:rPr lang="en-US" altLang="en-US" sz="2800" dirty="0"/>
              <a:t>manning.gr3, param.in, </a:t>
            </a:r>
            <a:r>
              <a:rPr lang="en-US" altLang="en-US" sz="2800" dirty="0" smtClean="0"/>
              <a:t>bctides.in, vgrid.in</a:t>
            </a:r>
            <a:endParaRPr lang="en-US" altLang="en-US" sz="2800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Pre-processing with </a:t>
            </a:r>
            <a:r>
              <a:rPr lang="en-US" altLang="en-US" sz="2800" dirty="0" err="1"/>
              <a:t>ipre</a:t>
            </a:r>
            <a:r>
              <a:rPr lang="en-US" altLang="en-US" sz="2800" dirty="0"/>
              <a:t>=1 first (with 1 CPU) </a:t>
            </a:r>
            <a:r>
              <a:rPr lang="en-US" altLang="en-US" sz="2800" dirty="0" smtClean="0"/>
              <a:t>to catch grid issues</a:t>
            </a:r>
            <a:endParaRPr lang="en-US" altLang="en-US" sz="2800" dirty="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Then proceed to more </a:t>
            </a:r>
            <a:r>
              <a:rPr lang="en-US" altLang="en-US" sz="2800" dirty="0" smtClean="0"/>
              <a:t>complex set-ups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7BAC54E-8C17-4C0C-95E6-D7FEEDA5D3FE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8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16408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dirty="0"/>
              <a:t>param.in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228600" y="568960"/>
            <a:ext cx="13258800" cy="29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/>
              <a:t> Free format rules: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Lines beginning with "!" are comments; blank lines are ignored;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one line for each parameter in the format: keywords= value;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 keywords are case sensitive; spaces allowed between keywords and "=" and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 value; comments starting with "!"  allowed after value;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value is an integer, double, or 2-char string; for double, any of the format is acceptable: 40 40. 4.e1; use of decimal point in integers is OK but discouraged;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Order of parameters not important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228600" y="3200400"/>
            <a:ext cx="13258800" cy="33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!+++++++++++++++++++++++++++++++++++++++++++++++++++++++++++++++++++++++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Model configuration parameters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!+++++++++++++++++++++++++++++++++++++++++++++++++++++++++++++++++++++++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Pre-processing option. Useful for checking grid violations and get sample z coordinates (</a:t>
            </a:r>
            <a:r>
              <a:rPr lang="en-US" altLang="en-US" sz="1400" dirty="0" err="1"/>
              <a:t>sample_z.out</a:t>
            </a:r>
            <a:r>
              <a:rPr lang="en-US" altLang="en-US" sz="14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ipre</a:t>
            </a:r>
            <a:r>
              <a:rPr lang="en-US" altLang="en-US" sz="1400" dirty="0"/>
              <a:t> = 0 !Pre-processor flag (1: on; 0: off)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Bed deformation option (1: on; 0: off). If </a:t>
            </a:r>
            <a:r>
              <a:rPr lang="en-US" altLang="en-US" sz="1400" dirty="0" err="1"/>
              <a:t>imm</a:t>
            </a:r>
            <a:r>
              <a:rPr lang="en-US" altLang="en-US" sz="1400" dirty="0"/>
              <a:t>=1, bdef.gr3 is needed.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imm</a:t>
            </a:r>
            <a:r>
              <a:rPr lang="en-US" altLang="en-US" sz="1400" dirty="0"/>
              <a:t>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</a:t>
            </a:r>
            <a:r>
              <a:rPr lang="en-US" altLang="en-US" sz="1400" dirty="0" err="1"/>
              <a:t>ibdef</a:t>
            </a:r>
            <a:r>
              <a:rPr lang="en-US" altLang="en-US" sz="1400" dirty="0"/>
              <a:t> = 10 !needed if </a:t>
            </a:r>
            <a:r>
              <a:rPr lang="en-US" altLang="en-US" sz="1400" dirty="0" err="1"/>
              <a:t>imm</a:t>
            </a:r>
            <a:r>
              <a:rPr lang="en-US" altLang="en-US" sz="1400" dirty="0"/>
              <a:t>=1; # of steps used in deformation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92B7A5-1CC4-4B68-B6D8-73886984B7A4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8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369805" y="125307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dirty="0"/>
              <a:t>param.in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06943" y="549848"/>
            <a:ext cx="8915400" cy="658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Coordinate option: 1: Cartesian; 2: </a:t>
            </a:r>
            <a:r>
              <a:rPr lang="en-US" altLang="en-US" sz="1200" dirty="0" err="1"/>
              <a:t>lon</a:t>
            </a:r>
            <a:r>
              <a:rPr lang="en-US" altLang="en-US" sz="1200" dirty="0"/>
              <a:t>/</a:t>
            </a:r>
            <a:r>
              <a:rPr lang="en-US" altLang="en-US" sz="1200" dirty="0" err="1"/>
              <a:t>lat</a:t>
            </a:r>
            <a:r>
              <a:rPr lang="en-US" altLang="en-US" sz="1200" dirty="0"/>
              <a:t> (hgrid.gr3=</a:t>
            </a:r>
            <a:r>
              <a:rPr lang="en-US" altLang="en-US" sz="1200" dirty="0" err="1"/>
              <a:t>hgrid.ll</a:t>
            </a:r>
            <a:r>
              <a:rPr lang="en-US" altLang="en-US" sz="1200" dirty="0"/>
              <a:t> in this case,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and orientation of triangles is outward of earth)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>
                <a:solidFill>
                  <a:srgbClr val="FF0000"/>
                </a:solidFill>
              </a:rPr>
              <a:t>ics</a:t>
            </a: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1200" dirty="0"/>
              <a:t>= 1 !Coordinate </a:t>
            </a:r>
            <a:r>
              <a:rPr lang="en-US" altLang="en-US" sz="1200" dirty="0" smtClean="0"/>
              <a:t>option </a:t>
            </a: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cpp_lon</a:t>
            </a:r>
            <a:r>
              <a:rPr lang="en-US" altLang="en-US" sz="1200" dirty="0"/>
              <a:t> = -124  !CPP projection centers: </a:t>
            </a:r>
            <a:r>
              <a:rPr lang="en-US" altLang="en-US" sz="1200" dirty="0" err="1"/>
              <a:t>lon</a:t>
            </a:r>
            <a:r>
              <a:rPr lang="en-US" altLang="en-US" sz="1200" dirty="0"/>
              <a:t>; not used if </a:t>
            </a:r>
            <a:r>
              <a:rPr lang="en-US" altLang="en-US" sz="1200" dirty="0" err="1"/>
              <a:t>ics</a:t>
            </a:r>
            <a:r>
              <a:rPr lang="en-US" altLang="en-US" sz="1200" dirty="0"/>
              <a:t>=2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cpp_lat</a:t>
            </a:r>
            <a:r>
              <a:rPr lang="en-US" altLang="en-US" sz="1200" dirty="0"/>
              <a:t> = 46.25 !CPP projection centers: </a:t>
            </a:r>
            <a:r>
              <a:rPr lang="en-US" altLang="en-US" sz="1200" dirty="0" err="1"/>
              <a:t>lat</a:t>
            </a: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</a:t>
            </a:r>
            <a:r>
              <a:rPr lang="en-US" altLang="en-US" sz="1200" dirty="0" err="1"/>
              <a:t>Baroclinic</a:t>
            </a:r>
            <a:r>
              <a:rPr lang="en-US" altLang="en-US" sz="1200" dirty="0"/>
              <a:t>/</a:t>
            </a:r>
            <a:r>
              <a:rPr lang="en-US" altLang="en-US" sz="1200" dirty="0" err="1"/>
              <a:t>barotropic</a:t>
            </a:r>
            <a:r>
              <a:rPr lang="en-US" altLang="en-US" sz="1200" dirty="0"/>
              <a:t> option. If </a:t>
            </a:r>
            <a:r>
              <a:rPr lang="en-US" altLang="en-US" sz="1200" dirty="0" err="1"/>
              <a:t>ibcc</a:t>
            </a:r>
            <a:r>
              <a:rPr lang="en-US" altLang="en-US" sz="1200" dirty="0"/>
              <a:t>=0 (</a:t>
            </a:r>
            <a:r>
              <a:rPr lang="en-US" altLang="en-US" sz="1200" dirty="0" err="1"/>
              <a:t>baroclinic</a:t>
            </a:r>
            <a:r>
              <a:rPr lang="en-US" altLang="en-US" sz="1200" dirty="0"/>
              <a:t> model), </a:t>
            </a:r>
            <a:r>
              <a:rPr lang="en-US" altLang="en-US" sz="1200" dirty="0" err="1"/>
              <a:t>itransport</a:t>
            </a:r>
            <a:r>
              <a:rPr lang="en-US" altLang="en-US" sz="1200" dirty="0"/>
              <a:t> is not used.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>
                <a:solidFill>
                  <a:srgbClr val="FF0000"/>
                </a:solidFill>
              </a:rPr>
              <a:t>ibcc</a:t>
            </a: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1200" dirty="0"/>
              <a:t>= 0 !</a:t>
            </a:r>
            <a:r>
              <a:rPr lang="en-US" altLang="en-US" sz="1200" dirty="0" err="1"/>
              <a:t>Baroclinic</a:t>
            </a:r>
            <a:r>
              <a:rPr lang="en-US" altLang="en-US" sz="1200" dirty="0"/>
              <a:t> option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itransport</a:t>
            </a:r>
            <a:r>
              <a:rPr lang="en-US" altLang="en-US" sz="1200" dirty="0"/>
              <a:t>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nrampbc</a:t>
            </a:r>
            <a:r>
              <a:rPr lang="en-US" altLang="en-US" sz="1200" dirty="0"/>
              <a:t> = 1 !ramp-up flag for </a:t>
            </a:r>
            <a:r>
              <a:rPr lang="en-US" altLang="en-US" sz="1200" dirty="0" err="1"/>
              <a:t>baroclinic</a:t>
            </a:r>
            <a:r>
              <a:rPr lang="en-US" altLang="en-US" sz="1200" dirty="0"/>
              <a:t> force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drampbc</a:t>
            </a:r>
            <a:r>
              <a:rPr lang="en-US" altLang="en-US" sz="1200" dirty="0"/>
              <a:t> = 1. !not used if </a:t>
            </a:r>
            <a:r>
              <a:rPr lang="en-US" altLang="en-US" sz="1200" dirty="0" err="1"/>
              <a:t>nrampbc</a:t>
            </a:r>
            <a:r>
              <a:rPr lang="en-US" altLang="en-US" sz="1200" dirty="0"/>
              <a:t>=0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</a:t>
            </a:r>
            <a:r>
              <a:rPr lang="en-US" altLang="en-US" sz="1200" dirty="0" err="1"/>
              <a:t>Hotstart</a:t>
            </a:r>
            <a:r>
              <a:rPr lang="en-US" altLang="en-US" sz="1200" dirty="0"/>
              <a:t> option. 0: cold start; 1: </a:t>
            </a:r>
            <a:r>
              <a:rPr lang="en-US" altLang="en-US" sz="1200" dirty="0" err="1"/>
              <a:t>hotstart</a:t>
            </a:r>
            <a:r>
              <a:rPr lang="en-US" altLang="en-US" sz="1200" dirty="0"/>
              <a:t> with time reset to 0; 2: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continue from the step in hotstart.in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>
                <a:solidFill>
                  <a:srgbClr val="FF0000"/>
                </a:solidFill>
              </a:rPr>
              <a:t>ihot</a:t>
            </a: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1200" dirty="0"/>
              <a:t>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Hydraulic model option. If </a:t>
            </a:r>
            <a:r>
              <a:rPr lang="en-US" altLang="en-US" sz="1200" dirty="0" err="1"/>
              <a:t>ihydraulics</a:t>
            </a:r>
            <a:r>
              <a:rPr lang="en-US" altLang="en-US" sz="1200" dirty="0"/>
              <a:t>/=0, hydraulics.in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is required. This option cannot be used with non-hydrostatic model.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ihydraulics</a:t>
            </a:r>
            <a:r>
              <a:rPr lang="en-US" altLang="en-US" sz="1200" dirty="0"/>
              <a:t>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Point sources/sinks option (0: no; 1: on). If =1, needs source_sink.in,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</a:t>
            </a:r>
            <a:r>
              <a:rPr lang="en-US" altLang="en-US" sz="1200" dirty="0" err="1"/>
              <a:t>vsource,th</a:t>
            </a:r>
            <a:r>
              <a:rPr lang="en-US" altLang="en-US" sz="1200" dirty="0"/>
              <a:t>, vsink.th, and msource.th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if_source</a:t>
            </a:r>
            <a:r>
              <a:rPr lang="en-US" altLang="en-US" sz="1200" dirty="0"/>
              <a:t>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</p:txBody>
      </p:sp>
      <p:cxnSp>
        <p:nvCxnSpPr>
          <p:cNvPr id="12293" name="Straight Arrow Connector 2"/>
          <p:cNvCxnSpPr>
            <a:cxnSpLocks noChangeShapeType="1"/>
          </p:cNvCxnSpPr>
          <p:nvPr/>
        </p:nvCxnSpPr>
        <p:spPr bwMode="auto">
          <a:xfrm>
            <a:off x="7543800" y="3110654"/>
            <a:ext cx="44577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4" name="Straight Connector 5"/>
          <p:cNvCxnSpPr>
            <a:cxnSpLocks noChangeShapeType="1"/>
          </p:cNvCxnSpPr>
          <p:nvPr/>
        </p:nvCxnSpPr>
        <p:spPr bwMode="auto">
          <a:xfrm>
            <a:off x="8572500" y="2948094"/>
            <a:ext cx="0" cy="32512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5" name="Straight Connector 9"/>
          <p:cNvCxnSpPr>
            <a:cxnSpLocks noChangeShapeType="1"/>
          </p:cNvCxnSpPr>
          <p:nvPr/>
        </p:nvCxnSpPr>
        <p:spPr bwMode="auto">
          <a:xfrm>
            <a:off x="9715500" y="2948094"/>
            <a:ext cx="0" cy="32512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6" name="TextBox 6"/>
          <p:cNvSpPr txBox="1">
            <a:spLocks noChangeArrowheads="1"/>
          </p:cNvSpPr>
          <p:nvPr/>
        </p:nvSpPr>
        <p:spPr bwMode="auto">
          <a:xfrm>
            <a:off x="8229601" y="3191934"/>
            <a:ext cx="738015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t=0</a:t>
            </a: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9486900" y="3191934"/>
            <a:ext cx="457489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</a:t>
            </a:r>
            <a:r>
              <a:rPr lang="en-US" altLang="en-US" baseline="-25000"/>
              <a:t>1</a:t>
            </a:r>
          </a:p>
        </p:txBody>
      </p:sp>
      <p:cxnSp>
        <p:nvCxnSpPr>
          <p:cNvPr id="12298" name="Straight Arrow Connector 12"/>
          <p:cNvCxnSpPr>
            <a:cxnSpLocks noChangeShapeType="1"/>
          </p:cNvCxnSpPr>
          <p:nvPr/>
        </p:nvCxnSpPr>
        <p:spPr bwMode="auto">
          <a:xfrm flipV="1">
            <a:off x="8572500" y="2538308"/>
            <a:ext cx="2743200" cy="1523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diamond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9" name="TextBox 7"/>
          <p:cNvSpPr txBox="1">
            <a:spLocks noChangeArrowheads="1"/>
          </p:cNvSpPr>
          <p:nvPr/>
        </p:nvSpPr>
        <p:spPr bwMode="auto">
          <a:xfrm>
            <a:off x="9124950" y="2357120"/>
            <a:ext cx="1146781" cy="49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ihot=2</a:t>
            </a:r>
          </a:p>
        </p:txBody>
      </p:sp>
      <p:sp>
        <p:nvSpPr>
          <p:cNvPr id="12300" name="TextBox 16"/>
          <p:cNvSpPr txBox="1">
            <a:spLocks noChangeArrowheads="1"/>
          </p:cNvSpPr>
          <p:nvPr/>
        </p:nvSpPr>
        <p:spPr bwMode="auto">
          <a:xfrm>
            <a:off x="9486901" y="3760894"/>
            <a:ext cx="1146781" cy="49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 smtClean="0"/>
              <a:t>ihot</a:t>
            </a:r>
            <a:r>
              <a:rPr lang="en-US" altLang="en-US" dirty="0" smtClean="0"/>
              <a:t>=1</a:t>
            </a:r>
            <a:endParaRPr lang="en-US" altLang="en-US" dirty="0"/>
          </a:p>
        </p:txBody>
      </p:sp>
      <p:cxnSp>
        <p:nvCxnSpPr>
          <p:cNvPr id="12301" name="Straight Arrow Connector 17"/>
          <p:cNvCxnSpPr>
            <a:cxnSpLocks noChangeShapeType="1"/>
          </p:cNvCxnSpPr>
          <p:nvPr/>
        </p:nvCxnSpPr>
        <p:spPr bwMode="auto">
          <a:xfrm>
            <a:off x="9715500" y="3842174"/>
            <a:ext cx="2286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diamond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181037" y="1353312"/>
            <a:ext cx="683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SCHISM can use </a:t>
            </a:r>
            <a:r>
              <a:rPr lang="en-US" dirty="0" err="1" smtClean="0"/>
              <a:t>lon</a:t>
            </a:r>
            <a:r>
              <a:rPr lang="en-US" dirty="0" smtClean="0"/>
              <a:t>/</a:t>
            </a:r>
            <a:r>
              <a:rPr lang="en-US" dirty="0" err="1" smtClean="0"/>
              <a:t>lat</a:t>
            </a:r>
            <a:r>
              <a:rPr lang="en-US" dirty="0" smtClean="0"/>
              <a:t> even for high-resolution inundation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D8ABE22-C528-4B8D-801B-8929F31889CD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8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15240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dirty="0"/>
              <a:t>param.in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114300" y="535093"/>
            <a:ext cx="13487400" cy="46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!-----------------------------------------------------------------------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If WWM is used, set coupling/decoupling flag. Not used if USE_WWM is </a:t>
            </a:r>
            <a:r>
              <a:rPr lang="en-US" altLang="en-US" sz="1400" dirty="0" err="1"/>
              <a:t>distabled</a:t>
            </a:r>
            <a:r>
              <a:rPr lang="en-US" altLang="en-US" sz="1400" dirty="0"/>
              <a:t> in </a:t>
            </a:r>
            <a:r>
              <a:rPr lang="en-US" altLang="en-US" sz="1400" dirty="0" err="1"/>
              <a:t>Makefile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0: decoupled so 2 models will run independently;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1: full coupled (elevation, </a:t>
            </a:r>
            <a:r>
              <a:rPr lang="en-US" altLang="en-US" sz="1400" dirty="0" err="1"/>
              <a:t>vel</a:t>
            </a:r>
            <a:r>
              <a:rPr lang="en-US" altLang="en-US" sz="1400" dirty="0"/>
              <a:t>, and wind are all passed to WWM);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2: elevation and currents in </a:t>
            </a:r>
            <a:r>
              <a:rPr lang="en-US" altLang="en-US" sz="1400" dirty="0" err="1"/>
              <a:t>wwm</a:t>
            </a:r>
            <a:r>
              <a:rPr lang="en-US" altLang="en-US" sz="1400" dirty="0"/>
              <a:t>, no wave force in SCHISM;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3: no elevation and no currents in </a:t>
            </a:r>
            <a:r>
              <a:rPr lang="en-US" altLang="en-US" sz="1400" dirty="0" err="1"/>
              <a:t>wwm</a:t>
            </a:r>
            <a:r>
              <a:rPr lang="en-US" altLang="en-US" sz="1400" dirty="0"/>
              <a:t>, wave force in SCHISM;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4: elevation but no currents in </a:t>
            </a:r>
            <a:r>
              <a:rPr lang="en-US" altLang="en-US" sz="1400" dirty="0" err="1"/>
              <a:t>wwm</a:t>
            </a:r>
            <a:r>
              <a:rPr lang="en-US" altLang="en-US" sz="1400" dirty="0"/>
              <a:t>, wave force in SCHISM;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5: elevation but no currents in </a:t>
            </a:r>
            <a:r>
              <a:rPr lang="en-US" altLang="en-US" sz="1400" dirty="0" err="1"/>
              <a:t>wwm</a:t>
            </a:r>
            <a:r>
              <a:rPr lang="en-US" altLang="en-US" sz="1400" dirty="0"/>
              <a:t>, no wave force in SCHISM;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6: no elevation but currents in </a:t>
            </a:r>
            <a:r>
              <a:rPr lang="en-US" altLang="en-US" sz="1400" dirty="0" err="1"/>
              <a:t>wwm</a:t>
            </a:r>
            <a:r>
              <a:rPr lang="en-US" altLang="en-US" sz="1400" dirty="0"/>
              <a:t>, wave force in SCHISM;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7: no elevation but currents in </a:t>
            </a:r>
            <a:r>
              <a:rPr lang="en-US" altLang="en-US" sz="1400" dirty="0" err="1"/>
              <a:t>wwm</a:t>
            </a:r>
            <a:r>
              <a:rPr lang="en-US" altLang="en-US" sz="1400" dirty="0"/>
              <a:t>, no wave force in SCHISM;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Note that all these parameters must be present in this file (even though not used).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icou_elfe_wwm</a:t>
            </a:r>
            <a:r>
              <a:rPr lang="en-US" altLang="en-US" sz="1400" dirty="0"/>
              <a:t> = </a:t>
            </a:r>
            <a:r>
              <a:rPr lang="en-US" altLang="en-US" sz="1400" dirty="0" smtClean="0"/>
              <a:t>1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nstep_wwm</a:t>
            </a:r>
            <a:r>
              <a:rPr lang="en-US" altLang="en-US" sz="1400" dirty="0"/>
              <a:t> = 1 !call WWM every this many time steps. If /=1, consider using quasi-steady mode in WWM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iwbl</a:t>
            </a:r>
            <a:r>
              <a:rPr lang="en-US" altLang="en-US" sz="1400" dirty="0"/>
              <a:t> = </a:t>
            </a:r>
            <a:r>
              <a:rPr lang="en-US" altLang="en-US" sz="1400" dirty="0" smtClean="0"/>
              <a:t>1 </a:t>
            </a:r>
            <a:r>
              <a:rPr lang="en-US" altLang="en-US" sz="1400" dirty="0"/>
              <a:t>!1: modified Grant-Madsen formulation for wave boundary layer; used only if </a:t>
            </a:r>
            <a:r>
              <a:rPr lang="en-US" altLang="en-US" sz="1400" dirty="0" err="1"/>
              <a:t>icou_elfe_wwm</a:t>
            </a:r>
            <a:r>
              <a:rPr lang="en-US" altLang="en-US" sz="1400" dirty="0"/>
              <a:t>/=0; if </a:t>
            </a:r>
            <a:r>
              <a:rPr lang="en-US" altLang="en-US" sz="1400" dirty="0" err="1"/>
              <a:t>icou_elfe_wwm</a:t>
            </a:r>
            <a:r>
              <a:rPr lang="en-US" altLang="en-US" sz="1400" dirty="0"/>
              <a:t>=0, set  </a:t>
            </a:r>
            <a:r>
              <a:rPr lang="en-US" altLang="en-US" sz="1400" dirty="0" err="1"/>
              <a:t>iwbl</a:t>
            </a:r>
            <a:r>
              <a:rPr lang="en-US" altLang="en-US" sz="1400" dirty="0"/>
              <a:t>=0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msc2 = 24 !same as MSC in .</a:t>
            </a:r>
            <a:r>
              <a:rPr lang="en-US" altLang="en-US" sz="1400" dirty="0" err="1"/>
              <a:t>nml</a:t>
            </a:r>
            <a:r>
              <a:rPr lang="en-US" altLang="en-US" sz="1400" dirty="0"/>
              <a:t> ... for </a:t>
            </a:r>
            <a:r>
              <a:rPr lang="en-US" altLang="en-US" sz="1400" dirty="0" err="1"/>
              <a:t>consitency</a:t>
            </a:r>
            <a:r>
              <a:rPr lang="en-US" altLang="en-US" sz="1400" dirty="0"/>
              <a:t> check between SCHISM and WWM-II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mdc2 = 30 !same as MDC in .</a:t>
            </a:r>
            <a:r>
              <a:rPr lang="en-US" altLang="en-US" sz="1400" dirty="0" err="1" smtClean="0"/>
              <a:t>nml</a:t>
            </a:r>
            <a:endParaRPr lang="en-US" altLang="en-US" sz="1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102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D8ABE22-C528-4B8D-801B-8929F31889CD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8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6256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param.in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609600" y="511921"/>
            <a:ext cx="10553700" cy="68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!-----------------------------------------------------------------------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Define # of tracers in each module (if enabled)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ntracer_gen</a:t>
            </a:r>
            <a:r>
              <a:rPr lang="en-US" altLang="en-US" sz="1400" dirty="0"/>
              <a:t> = 2 !user defined module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ntracer_age</a:t>
            </a:r>
            <a:r>
              <a:rPr lang="en-US" altLang="en-US" sz="1400" dirty="0"/>
              <a:t> = 4 !age calculation. Must be =2*N where N is # of age tracers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>
                <a:solidFill>
                  <a:srgbClr val="FF0000"/>
                </a:solidFill>
              </a:rPr>
              <a:t>sed_class</a:t>
            </a:r>
            <a:r>
              <a:rPr lang="en-US" altLang="en-US" sz="1400" dirty="0">
                <a:solidFill>
                  <a:srgbClr val="FF0000"/>
                </a:solidFill>
              </a:rPr>
              <a:t> </a:t>
            </a:r>
            <a:r>
              <a:rPr lang="en-US" altLang="en-US" sz="1400" dirty="0"/>
              <a:t>= </a:t>
            </a:r>
            <a:r>
              <a:rPr lang="en-US" altLang="en-US" sz="1400" dirty="0" smtClean="0"/>
              <a:t>3 </a:t>
            </a:r>
            <a:r>
              <a:rPr lang="en-US" altLang="en-US" sz="1400" dirty="0"/>
              <a:t>!</a:t>
            </a:r>
            <a:r>
              <a:rPr lang="en-US" altLang="en-US" sz="1400" dirty="0" smtClean="0"/>
              <a:t>SED3D (USE_SED on)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eco_class</a:t>
            </a:r>
            <a:r>
              <a:rPr lang="en-US" altLang="en-US" sz="1400" dirty="0"/>
              <a:t> = 27 !</a:t>
            </a:r>
            <a:r>
              <a:rPr lang="en-US" altLang="en-US" sz="1400" dirty="0" err="1"/>
              <a:t>EcoSim</a:t>
            </a:r>
            <a:r>
              <a:rPr lang="en-US" altLang="en-US" sz="1400" dirty="0"/>
              <a:t>: must be between [25,60</a:t>
            </a:r>
            <a:r>
              <a:rPr lang="en-US" altLang="en-US" sz="1400" dirty="0" smtClean="0"/>
              <a:t>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Initial condition for T,S. This value only matters for </a:t>
            </a:r>
            <a:r>
              <a:rPr lang="en-US" altLang="en-US" sz="1400" dirty="0" err="1"/>
              <a:t>ihot</a:t>
            </a:r>
            <a:r>
              <a:rPr lang="en-US" altLang="en-US" sz="1400" dirty="0"/>
              <a:t>=0 (cold start).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If </a:t>
            </a:r>
            <a:r>
              <a:rPr lang="en-US" altLang="en-US" sz="1400" dirty="0" err="1"/>
              <a:t>ic</a:t>
            </a:r>
            <a:r>
              <a:rPr lang="en-US" altLang="en-US" sz="1400" dirty="0"/>
              <a:t>_*=1, the initial T,S field is read in from </a:t>
            </a:r>
            <a:r>
              <a:rPr lang="en-US" altLang="en-US" sz="1400" dirty="0" err="1"/>
              <a:t>temp.ic</a:t>
            </a:r>
            <a:r>
              <a:rPr lang="en-US" altLang="en-US" sz="1400" dirty="0"/>
              <a:t> and </a:t>
            </a:r>
            <a:r>
              <a:rPr lang="en-US" altLang="en-US" sz="1400" dirty="0" err="1"/>
              <a:t>salt.ic</a:t>
            </a:r>
            <a:r>
              <a:rPr lang="en-US" altLang="en-US" sz="1400" dirty="0"/>
              <a:t> (horizontally varying).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If </a:t>
            </a:r>
            <a:r>
              <a:rPr lang="en-US" altLang="en-US" sz="1400" dirty="0" err="1"/>
              <a:t>ic</a:t>
            </a:r>
            <a:r>
              <a:rPr lang="en-US" altLang="en-US" sz="1400" dirty="0"/>
              <a:t>_*=2, the initial T,S field is read in from </a:t>
            </a:r>
            <a:r>
              <a:rPr lang="en-US" altLang="en-US" sz="1400" dirty="0" err="1"/>
              <a:t>ts.ic</a:t>
            </a:r>
            <a:r>
              <a:rPr lang="en-US" altLang="en-US" sz="1400" dirty="0"/>
              <a:t> (vertical varying).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If </a:t>
            </a:r>
            <a:r>
              <a:rPr lang="en-US" altLang="en-US" sz="1400" dirty="0" err="1"/>
              <a:t>ihot</a:t>
            </a:r>
            <a:r>
              <a:rPr lang="en-US" altLang="en-US" sz="1400" dirty="0"/>
              <a:t>=0 &amp;&amp; </a:t>
            </a:r>
            <a:r>
              <a:rPr lang="en-US" altLang="en-US" sz="1400" dirty="0" err="1"/>
              <a:t>ic</a:t>
            </a:r>
            <a:r>
              <a:rPr lang="en-US" altLang="en-US" sz="1400" dirty="0"/>
              <a:t>_*=2 || </a:t>
            </a:r>
            <a:r>
              <a:rPr lang="en-US" altLang="en-US" sz="1400" dirty="0" err="1"/>
              <a:t>ibcc_mean</a:t>
            </a:r>
            <a:r>
              <a:rPr lang="en-US" altLang="en-US" sz="1400" dirty="0"/>
              <a:t>=1, </a:t>
            </a:r>
            <a:r>
              <a:rPr lang="en-US" altLang="en-US" sz="1400" dirty="0" err="1"/>
              <a:t>ts.ic</a:t>
            </a:r>
            <a:r>
              <a:rPr lang="en-US" altLang="en-US" sz="1400" dirty="0"/>
              <a:t> is used for removing mean density profile.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</a:t>
            </a:r>
            <a:r>
              <a:rPr lang="en-US" altLang="en-US" sz="1400" dirty="0" err="1"/>
              <a:t>ic_TEM</a:t>
            </a:r>
            <a:r>
              <a:rPr lang="en-US" altLang="en-US" sz="1400" dirty="0"/>
              <a:t>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</a:t>
            </a:r>
            <a:r>
              <a:rPr lang="en-US" altLang="en-US" sz="1400" dirty="0" err="1"/>
              <a:t>ic_SAL</a:t>
            </a:r>
            <a:r>
              <a:rPr lang="en-US" altLang="en-US" sz="1400" dirty="0"/>
              <a:t> = 1 !must be same as </a:t>
            </a:r>
            <a:r>
              <a:rPr lang="en-US" altLang="en-US" sz="1400" dirty="0" err="1"/>
              <a:t>ic_TEM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initial conditions for other tracers.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1: needs inputs [MOD]_</a:t>
            </a:r>
            <a:r>
              <a:rPr lang="en-US" altLang="en-US" sz="1400" dirty="0" err="1"/>
              <a:t>hvar</a:t>
            </a:r>
            <a:r>
              <a:rPr lang="en-US" altLang="en-US" sz="1400" dirty="0"/>
              <a:t>_[1,2,...].</a:t>
            </a:r>
            <a:r>
              <a:rPr lang="en-US" altLang="en-US" sz="1400" dirty="0" err="1"/>
              <a:t>ic</a:t>
            </a:r>
            <a:r>
              <a:rPr lang="en-US" altLang="en-US" sz="1400" dirty="0"/>
              <a:t> ('1...' is tracer id); format of each file is similar to </a:t>
            </a:r>
            <a:r>
              <a:rPr lang="en-US" altLang="en-US" sz="1400" dirty="0" err="1"/>
              <a:t>salt.ic</a:t>
            </a:r>
            <a:r>
              <a:rPr lang="en-US" altLang="en-US" sz="1400" dirty="0"/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i.e. horizontally varying </a:t>
            </a:r>
            <a:r>
              <a:rPr lang="en-US" altLang="en-US" sz="1400" dirty="0" err="1"/>
              <a:t>i.c</a:t>
            </a:r>
            <a:r>
              <a:rPr lang="en-US" altLang="en-US" sz="1400" dirty="0"/>
              <a:t>. is used for each tracer.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2: needs [MOD]_</a:t>
            </a:r>
            <a:r>
              <a:rPr lang="en-US" altLang="en-US" sz="1400" dirty="0" err="1"/>
              <a:t>vvar</a:t>
            </a:r>
            <a:r>
              <a:rPr lang="en-US" altLang="en-US" sz="1400" dirty="0"/>
              <a:t>_[1,2,...].</a:t>
            </a:r>
            <a:r>
              <a:rPr lang="en-US" altLang="en-US" sz="1400" dirty="0" err="1"/>
              <a:t>ic</a:t>
            </a:r>
            <a:r>
              <a:rPr lang="en-US" altLang="en-US" sz="1400" dirty="0"/>
              <a:t>. Format of each file (for each tracer in tis MOD) is similar to </a:t>
            </a:r>
            <a:r>
              <a:rPr lang="en-US" altLang="en-US" sz="1400" dirty="0" err="1"/>
              <a:t>ts.ic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(i.e. level #, z-</a:t>
            </a:r>
            <a:r>
              <a:rPr lang="en-US" altLang="en-US" sz="1400" dirty="0" err="1"/>
              <a:t>coord</a:t>
            </a:r>
            <a:r>
              <a:rPr lang="en-US" altLang="en-US" sz="1400" dirty="0"/>
              <a:t>., tracer value). </a:t>
            </a:r>
            <a:r>
              <a:rPr lang="en-US" altLang="en-US" sz="1400" dirty="0" err="1"/>
              <a:t>Verically</a:t>
            </a:r>
            <a:r>
              <a:rPr lang="en-US" altLang="en-US" sz="1400" dirty="0"/>
              <a:t> varying </a:t>
            </a:r>
            <a:r>
              <a:rPr lang="en-US" altLang="en-US" sz="1400" dirty="0" err="1"/>
              <a:t>i.c</a:t>
            </a:r>
            <a:r>
              <a:rPr lang="en-US" altLang="en-US" sz="1400" dirty="0"/>
              <a:t>. is used for each tracer.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0: model sets own </a:t>
            </a:r>
            <a:r>
              <a:rPr lang="en-US" altLang="en-US" sz="1400" dirty="0" err="1"/>
              <a:t>i.c</a:t>
            </a:r>
            <a:r>
              <a:rPr lang="en-US" altLang="en-US" sz="1400" dirty="0"/>
              <a:t>. (</a:t>
            </a:r>
            <a:r>
              <a:rPr lang="en-US" altLang="en-US" sz="1400" dirty="0" err="1"/>
              <a:t>EcoSim</a:t>
            </a:r>
            <a:r>
              <a:rPr lang="en-US" altLang="en-US" sz="1400" dirty="0"/>
              <a:t>; TIMOR)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</a:t>
            </a:r>
            <a:r>
              <a:rPr lang="en-US" altLang="en-US" sz="1400" dirty="0" err="1"/>
              <a:t>ic_GEN</a:t>
            </a:r>
            <a:r>
              <a:rPr lang="en-US" altLang="en-US" sz="1400" dirty="0"/>
              <a:t> = 1 !user defined module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</a:t>
            </a:r>
            <a:r>
              <a:rPr lang="en-US" altLang="en-US" sz="1400" dirty="0" err="1"/>
              <a:t>ic_AGE</a:t>
            </a:r>
            <a:r>
              <a:rPr lang="en-US" altLang="en-US" sz="1400" dirty="0"/>
              <a:t> = 1 !Age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</a:t>
            </a:r>
            <a:r>
              <a:rPr lang="en-US" altLang="en-US" sz="1400" dirty="0" err="1"/>
              <a:t>ic_SED</a:t>
            </a:r>
            <a:r>
              <a:rPr lang="en-US" altLang="en-US" sz="1400" dirty="0"/>
              <a:t> = 1 !SED3D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</a:t>
            </a:r>
            <a:r>
              <a:rPr lang="en-US" altLang="en-US" sz="1400" dirty="0" err="1"/>
              <a:t>ic_ECO</a:t>
            </a:r>
            <a:r>
              <a:rPr lang="en-US" altLang="en-US" sz="1400" dirty="0"/>
              <a:t> = 1 !</a:t>
            </a:r>
            <a:r>
              <a:rPr lang="en-US" altLang="en-US" sz="1400" dirty="0" err="1"/>
              <a:t>EcoSim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</a:t>
            </a:r>
            <a:r>
              <a:rPr lang="en-US" altLang="en-US" sz="1400" dirty="0" err="1"/>
              <a:t>ic_ICM</a:t>
            </a:r>
            <a:r>
              <a:rPr lang="en-US" altLang="en-US" sz="1400" dirty="0"/>
              <a:t> = 1 !ICM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</a:t>
            </a:r>
            <a:r>
              <a:rPr lang="en-US" altLang="en-US" sz="1400" dirty="0" err="1"/>
              <a:t>ic_COS</a:t>
            </a:r>
            <a:r>
              <a:rPr lang="en-US" altLang="en-US" sz="1400" dirty="0"/>
              <a:t> = 1 !</a:t>
            </a:r>
            <a:r>
              <a:rPr lang="en-US" altLang="en-US" sz="1400" dirty="0" err="1"/>
              <a:t>CoSINE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</a:t>
            </a:r>
            <a:r>
              <a:rPr lang="en-US" altLang="en-US" sz="1400" dirty="0" err="1"/>
              <a:t>ic_FIB</a:t>
            </a:r>
            <a:r>
              <a:rPr lang="en-US" altLang="en-US" sz="1400" dirty="0"/>
              <a:t> = 1 !</a:t>
            </a:r>
            <a:r>
              <a:rPr lang="en-US" altLang="en-US" sz="1400" dirty="0" smtClean="0"/>
              <a:t>FIB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92B7A5-1CC4-4B68-B6D8-73886984B7A4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8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115062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Control of dissipation in momentum </a:t>
            </a:r>
            <a:endParaRPr lang="en-US" altLang="en-US" sz="3200" dirty="0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09550" y="457200"/>
            <a:ext cx="8915400" cy="62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Methods for computing velocity at nodes.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If </a:t>
            </a:r>
            <a:r>
              <a:rPr lang="en-US" altLang="en-US" sz="1200" dirty="0" err="1"/>
              <a:t>indvel</a:t>
            </a:r>
            <a:r>
              <a:rPr lang="en-US" altLang="en-US" sz="1200" dirty="0"/>
              <a:t>=0, conformal linear shape function is used; if </a:t>
            </a:r>
            <a:r>
              <a:rPr lang="en-US" altLang="en-US" sz="1200" dirty="0" err="1"/>
              <a:t>indvel</a:t>
            </a:r>
            <a:r>
              <a:rPr lang="en-US" altLang="en-US" sz="1200" dirty="0"/>
              <a:t>=1, averaging method is used.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For </a:t>
            </a:r>
            <a:r>
              <a:rPr lang="en-US" altLang="en-US" sz="1200" dirty="0" err="1"/>
              <a:t>indvel</a:t>
            </a:r>
            <a:r>
              <a:rPr lang="en-US" altLang="en-US" sz="1200" dirty="0"/>
              <a:t>=0, some stabilization method is needed (see below).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b="1" dirty="0" err="1">
                <a:solidFill>
                  <a:srgbClr val="FF0000"/>
                </a:solidFill>
              </a:rPr>
              <a:t>indvel</a:t>
            </a: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1200" dirty="0"/>
              <a:t>= </a:t>
            </a:r>
            <a:r>
              <a:rPr lang="en-US" altLang="en-US" sz="1200" dirty="0" smtClean="0"/>
              <a:t>0</a:t>
            </a: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2 stabilization methods, mostly for </a:t>
            </a:r>
            <a:r>
              <a:rPr lang="en-US" altLang="en-US" sz="1200" dirty="0" err="1"/>
              <a:t>indvel</a:t>
            </a:r>
            <a:r>
              <a:rPr lang="en-US" altLang="en-US" sz="1200" dirty="0"/>
              <a:t>=0.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(1) Horizontal viscosity option. </a:t>
            </a:r>
            <a:r>
              <a:rPr lang="en-US" altLang="en-US" sz="1200" dirty="0" err="1"/>
              <a:t>ihorcon</a:t>
            </a:r>
            <a:r>
              <a:rPr lang="en-US" altLang="en-US" sz="1200" dirty="0"/>
              <a:t>=0: no viscosity is used; =1: </a:t>
            </a:r>
            <a:r>
              <a:rPr lang="en-US" altLang="en-US" sz="1200" dirty="0" err="1"/>
              <a:t>Lapacian</a:t>
            </a:r>
            <a:r>
              <a:rPr lang="en-US" altLang="en-US" sz="1200" dirty="0"/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=2: bi-harmonic. If </a:t>
            </a:r>
            <a:r>
              <a:rPr lang="en-US" altLang="en-US" sz="1200" dirty="0" err="1"/>
              <a:t>ihorcon</a:t>
            </a:r>
            <a:r>
              <a:rPr lang="en-US" altLang="en-US" sz="1200" dirty="0"/>
              <a:t>=1, horizontal viscosity _coefficient_ (&lt;=1/8, related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to diffusion number) is given in hvis_coef0, and the diffusion #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is problem dependent; [0.001-1/8] seems to work well.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If </a:t>
            </a:r>
            <a:r>
              <a:rPr lang="en-US" altLang="en-US" sz="1200" dirty="0" err="1"/>
              <a:t>ihorcon</a:t>
            </a:r>
            <a:r>
              <a:rPr lang="en-US" altLang="en-US" sz="1200" dirty="0"/>
              <a:t>=2, diffusion number is given by hvis_coef0 (&lt;=0.025).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If </a:t>
            </a:r>
            <a:r>
              <a:rPr lang="en-US" altLang="en-US" sz="1200" dirty="0" err="1"/>
              <a:t>indvel</a:t>
            </a:r>
            <a:r>
              <a:rPr lang="en-US" altLang="en-US" sz="1200" dirty="0"/>
              <a:t>=1, no </a:t>
            </a:r>
            <a:r>
              <a:rPr lang="en-US" altLang="en-US" sz="1200" dirty="0" err="1"/>
              <a:t>hvis</a:t>
            </a:r>
            <a:r>
              <a:rPr lang="en-US" altLang="en-US" sz="1200" dirty="0"/>
              <a:t> is needed.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(2) Shapiro filter (see below)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b="1" dirty="0" err="1">
                <a:solidFill>
                  <a:srgbClr val="FF0000"/>
                </a:solidFill>
              </a:rPr>
              <a:t>ihorcon</a:t>
            </a: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1200" dirty="0"/>
              <a:t>= </a:t>
            </a:r>
            <a:r>
              <a:rPr lang="en-US" altLang="en-US" sz="1200" dirty="0" smtClean="0"/>
              <a:t>0</a:t>
            </a: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hvis_coef0 = 0.025 !const. diffusion # if </a:t>
            </a:r>
            <a:r>
              <a:rPr lang="en-US" altLang="en-US" sz="1200" dirty="0" err="1"/>
              <a:t>ihorcon</a:t>
            </a:r>
            <a:r>
              <a:rPr lang="en-US" altLang="en-US" sz="1200" dirty="0"/>
              <a:t>/=0; &lt;=0.025 for </a:t>
            </a:r>
            <a:r>
              <a:rPr lang="en-US" altLang="en-US" sz="1200" dirty="0" err="1"/>
              <a:t>ihorcon</a:t>
            </a:r>
            <a:r>
              <a:rPr lang="en-US" altLang="en-US" sz="1200" dirty="0"/>
              <a:t>=2, &lt;=0.125 for </a:t>
            </a:r>
            <a:r>
              <a:rPr lang="en-US" altLang="en-US" sz="1200" dirty="0" err="1"/>
              <a:t>ihorcon</a:t>
            </a:r>
            <a:r>
              <a:rPr lang="en-US" altLang="en-US" sz="1200" dirty="0"/>
              <a:t>=1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 </a:t>
            </a:r>
            <a:r>
              <a:rPr lang="en-US" altLang="en-US" sz="1200" dirty="0" err="1"/>
              <a:t>cdh</a:t>
            </a:r>
            <a:r>
              <a:rPr lang="en-US" altLang="en-US" sz="1200" dirty="0"/>
              <a:t> = 0.01 !needed only if </a:t>
            </a:r>
            <a:r>
              <a:rPr lang="en-US" altLang="en-US" sz="1200" dirty="0" err="1"/>
              <a:t>ihorcon</a:t>
            </a:r>
            <a:r>
              <a:rPr lang="en-US" altLang="en-US" sz="1200" dirty="0"/>
              <a:t>/=0; land friction coefficient - not active yet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2nd stabilization method via Shapiro filter. This should normally be used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if </a:t>
            </a:r>
            <a:r>
              <a:rPr lang="en-US" altLang="en-US" sz="1200" dirty="0" err="1"/>
              <a:t>indvel</a:t>
            </a:r>
            <a:r>
              <a:rPr lang="en-US" altLang="en-US" sz="1200" dirty="0"/>
              <a:t>=</a:t>
            </a:r>
            <a:r>
              <a:rPr lang="en-US" altLang="en-US" sz="1200" dirty="0" err="1"/>
              <a:t>ihorcon</a:t>
            </a:r>
            <a:r>
              <a:rPr lang="en-US" altLang="en-US" sz="1200" dirty="0"/>
              <a:t>=0. To transition between eddying/non-eddying regimes, use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</a:t>
            </a:r>
            <a:r>
              <a:rPr lang="en-US" altLang="en-US" sz="1200" dirty="0" err="1"/>
              <a:t>indvel</a:t>
            </a:r>
            <a:r>
              <a:rPr lang="en-US" altLang="en-US" sz="1200" dirty="0"/>
              <a:t>=0, </a:t>
            </a:r>
            <a:r>
              <a:rPr lang="en-US" altLang="en-US" sz="1200" dirty="0" err="1"/>
              <a:t>ihorcon</a:t>
            </a:r>
            <a:r>
              <a:rPr lang="en-US" altLang="en-US" sz="1200" dirty="0"/>
              <a:t>/=0, and </a:t>
            </a:r>
            <a:r>
              <a:rPr lang="en-US" altLang="en-US" sz="1200" dirty="0" err="1"/>
              <a:t>ishapiro</a:t>
            </a:r>
            <a:r>
              <a:rPr lang="en-US" altLang="en-US" sz="1200" dirty="0"/>
              <a:t>=-1 (shapiro.gr3).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b="1" dirty="0" err="1">
                <a:solidFill>
                  <a:srgbClr val="FF0000"/>
                </a:solidFill>
              </a:rPr>
              <a:t>ishapiro</a:t>
            </a: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1200" dirty="0"/>
              <a:t>= </a:t>
            </a:r>
            <a:r>
              <a:rPr lang="en-US" altLang="en-US" sz="1200" dirty="0" smtClean="0"/>
              <a:t>1 </a:t>
            </a:r>
            <a:r>
              <a:rPr lang="en-US" altLang="en-US" sz="1200" dirty="0"/>
              <a:t>!on/off flag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shapiro</a:t>
            </a:r>
            <a:r>
              <a:rPr lang="en-US" altLang="en-US" sz="1200" dirty="0"/>
              <a:t> = 0.5 !Shapiro filter strength, needed only if </a:t>
            </a:r>
            <a:r>
              <a:rPr lang="en-US" altLang="en-US" sz="1200" dirty="0" err="1"/>
              <a:t>ishapiro</a:t>
            </a:r>
            <a:r>
              <a:rPr lang="en-US" altLang="en-US" sz="1200" dirty="0"/>
              <a:t>=1; max is 0.5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Horizontal diffusivity option. if </a:t>
            </a:r>
            <a:r>
              <a:rPr lang="en-US" altLang="en-US" sz="1200" dirty="0" err="1"/>
              <a:t>ihdif</a:t>
            </a:r>
            <a:r>
              <a:rPr lang="en-US" altLang="en-US" sz="1200" dirty="0"/>
              <a:t>=1, horizontal diffusivity is given in hdif.gr3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ihdif</a:t>
            </a:r>
            <a:r>
              <a:rPr lang="en-US" altLang="en-US" sz="1200" dirty="0"/>
              <a:t> = 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58200" y="3564859"/>
            <a:ext cx="320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 for eddying regime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7620000" y="3749525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07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B411D9C-3DCF-490F-9627-99888076BB5F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8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8128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param.in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8600" y="381000"/>
            <a:ext cx="9601200" cy="572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Bottom friction.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2D model: </a:t>
            </a:r>
            <a:r>
              <a:rPr lang="en-US" altLang="en-US" sz="1400" dirty="0" err="1"/>
              <a:t>bfric</a:t>
            </a:r>
            <a:r>
              <a:rPr lang="en-US" altLang="en-US" sz="1400" dirty="0"/>
              <a:t>=-1, and needs manning.gr3 (Manning's n) and </a:t>
            </a:r>
            <a:r>
              <a:rPr lang="en-US" altLang="en-US" sz="1400" dirty="0" err="1"/>
              <a:t>hmin_man</a:t>
            </a:r>
            <a:r>
              <a:rPr lang="en-US" altLang="en-US" sz="1400" dirty="0"/>
              <a:t> below;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3D model: </a:t>
            </a:r>
            <a:r>
              <a:rPr lang="en-US" altLang="en-US" sz="1400" dirty="0" err="1"/>
              <a:t>bfric</a:t>
            </a:r>
            <a:r>
              <a:rPr lang="en-US" altLang="en-US" sz="1400" dirty="0"/>
              <a:t>=0: drag coefficients specified in drag.gr3; </a:t>
            </a:r>
            <a:r>
              <a:rPr lang="en-US" altLang="en-US" sz="1400" dirty="0" err="1"/>
              <a:t>bfric</a:t>
            </a:r>
            <a:r>
              <a:rPr lang="en-US" altLang="en-US" sz="1400" dirty="0"/>
              <a:t>=1: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    bottom roughness (in meters) specified in rough.gr3 (and in this case, negative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    or 0 depths in rough.gr3 indicate time-independent Cd, not roughness!)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         If </a:t>
            </a:r>
            <a:r>
              <a:rPr lang="en-US" altLang="en-US" sz="1400" dirty="0" err="1"/>
              <a:t>iwbl</a:t>
            </a:r>
            <a:r>
              <a:rPr lang="en-US" altLang="en-US" sz="1400" dirty="0"/>
              <a:t>=1, </a:t>
            </a:r>
            <a:r>
              <a:rPr lang="en-US" altLang="en-US" sz="1400" dirty="0" err="1"/>
              <a:t>bfric</a:t>
            </a:r>
            <a:r>
              <a:rPr lang="en-US" altLang="en-US" sz="1400" dirty="0"/>
              <a:t> must =1.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>
                <a:solidFill>
                  <a:srgbClr val="FF0000"/>
                </a:solidFill>
              </a:rPr>
              <a:t>bfric</a:t>
            </a:r>
            <a:r>
              <a:rPr lang="en-US" altLang="en-US" sz="1400" dirty="0">
                <a:solidFill>
                  <a:srgbClr val="FF0000"/>
                </a:solidFill>
              </a:rPr>
              <a:t> </a:t>
            </a:r>
            <a:r>
              <a:rPr lang="en-US" altLang="en-US" sz="1400" dirty="0"/>
              <a:t>= </a:t>
            </a:r>
            <a:r>
              <a:rPr lang="en-US" altLang="en-US" sz="1400" dirty="0" smtClean="0"/>
              <a:t>1 </a:t>
            </a:r>
            <a:r>
              <a:rPr lang="en-US" altLang="en-US" sz="1400" dirty="0"/>
              <a:t>!</a:t>
            </a:r>
            <a:r>
              <a:rPr lang="en-US" altLang="en-US" sz="1400" dirty="0" err="1"/>
              <a:t>nchi</a:t>
            </a:r>
            <a:r>
              <a:rPr lang="en-US" altLang="en-US" sz="1400" dirty="0"/>
              <a:t> in code; must be -1 for 2D model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 smtClean="0"/>
              <a:t>dzb_min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= 0.5 !needed if </a:t>
            </a:r>
            <a:r>
              <a:rPr lang="en-US" altLang="en-US" sz="1400" dirty="0" err="1"/>
              <a:t>bfric</a:t>
            </a:r>
            <a:r>
              <a:rPr lang="en-US" altLang="en-US" sz="1400" dirty="0"/>
              <a:t>=1; min. bottom boundary layer thickness [m]. (analogous to Z)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 smtClean="0"/>
              <a:t>dzb_decay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= -3.4539 !needed if </a:t>
            </a:r>
            <a:r>
              <a:rPr lang="en-US" altLang="en-US" sz="1400" dirty="0" err="1"/>
              <a:t>bfric</a:t>
            </a:r>
            <a:r>
              <a:rPr lang="en-US" altLang="en-US" sz="1400" dirty="0"/>
              <a:t>=1; a decay const. [-]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!</a:t>
            </a:r>
            <a:r>
              <a:rPr lang="en-US" altLang="en-US" sz="1400" dirty="0" err="1"/>
              <a:t>hmin_man</a:t>
            </a:r>
            <a:r>
              <a:rPr lang="en-US" altLang="en-US" sz="1400" dirty="0"/>
              <a:t> = 1 !needed if </a:t>
            </a:r>
            <a:r>
              <a:rPr lang="en-US" altLang="en-US" sz="1400" dirty="0" err="1"/>
              <a:t>bfric</a:t>
            </a:r>
            <a:r>
              <a:rPr lang="en-US" altLang="en-US" sz="1400" dirty="0"/>
              <a:t>=-1; min. depth used in Manning's formulation (suggest: 1m)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Coriolis. If </a:t>
            </a:r>
            <a:r>
              <a:rPr lang="en-US" altLang="en-US" sz="1400" dirty="0" err="1"/>
              <a:t>ncor</a:t>
            </a:r>
            <a:r>
              <a:rPr lang="en-US" altLang="en-US" sz="1400" dirty="0"/>
              <a:t>=-1, specify "</a:t>
            </a:r>
            <a:r>
              <a:rPr lang="en-US" altLang="en-US" sz="1400" dirty="0" err="1"/>
              <a:t>lattitude</a:t>
            </a:r>
            <a:r>
              <a:rPr lang="en-US" altLang="en-US" sz="1400" dirty="0"/>
              <a:t>" (in degrees); if </a:t>
            </a:r>
            <a:r>
              <a:rPr lang="en-US" altLang="en-US" sz="1400" dirty="0" err="1"/>
              <a:t>ncor</a:t>
            </a:r>
            <a:r>
              <a:rPr lang="en-US" altLang="en-US" sz="1400" dirty="0"/>
              <a:t>=0,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specify Coriolis parameter in "</a:t>
            </a:r>
            <a:r>
              <a:rPr lang="en-US" altLang="en-US" sz="1400" dirty="0" err="1"/>
              <a:t>coriolis</a:t>
            </a:r>
            <a:r>
              <a:rPr lang="en-US" altLang="en-US" sz="1400" dirty="0"/>
              <a:t>"; if </a:t>
            </a:r>
            <a:r>
              <a:rPr lang="en-US" altLang="en-US" sz="1400" dirty="0" err="1"/>
              <a:t>ncor</a:t>
            </a:r>
            <a:r>
              <a:rPr lang="en-US" altLang="en-US" sz="1400" dirty="0"/>
              <a:t>=1, model uses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</a:t>
            </a:r>
            <a:r>
              <a:rPr lang="en-US" altLang="en-US" sz="1400" dirty="0" err="1"/>
              <a:t>lat</a:t>
            </a:r>
            <a:r>
              <a:rPr lang="en-US" altLang="en-US" sz="1400" dirty="0"/>
              <a:t>/</a:t>
            </a:r>
            <a:r>
              <a:rPr lang="en-US" altLang="en-US" sz="1400" dirty="0" err="1"/>
              <a:t>lon</a:t>
            </a:r>
            <a:r>
              <a:rPr lang="en-US" altLang="en-US" sz="1400" dirty="0"/>
              <a:t> in </a:t>
            </a:r>
            <a:r>
              <a:rPr lang="en-US" altLang="en-US" sz="1400" dirty="0" err="1"/>
              <a:t>hgrid.ll</a:t>
            </a:r>
            <a:r>
              <a:rPr lang="en-US" altLang="en-US" sz="1400" dirty="0"/>
              <a:t> for beta-plane approximation if </a:t>
            </a:r>
            <a:r>
              <a:rPr lang="en-US" altLang="en-US" sz="1400" dirty="0" err="1"/>
              <a:t>ics</a:t>
            </a:r>
            <a:r>
              <a:rPr lang="en-US" altLang="en-US" sz="1400" dirty="0"/>
              <a:t>=1, and in this case,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the </a:t>
            </a:r>
            <a:r>
              <a:rPr lang="en-US" altLang="en-US" sz="1400" dirty="0" err="1"/>
              <a:t>lattitude</a:t>
            </a:r>
            <a:r>
              <a:rPr lang="en-US" altLang="en-US" sz="1400" dirty="0"/>
              <a:t> specified in CPP projection ('</a:t>
            </a:r>
            <a:r>
              <a:rPr lang="en-US" altLang="en-US" sz="1400" dirty="0" err="1"/>
              <a:t>cpp_lat</a:t>
            </a:r>
            <a:r>
              <a:rPr lang="en-US" altLang="en-US" sz="1400" dirty="0"/>
              <a:t>') is used. If </a:t>
            </a:r>
            <a:r>
              <a:rPr lang="en-US" altLang="en-US" sz="1400" dirty="0" err="1"/>
              <a:t>ncor</a:t>
            </a:r>
            <a:r>
              <a:rPr lang="en-US" altLang="en-US" sz="1400" dirty="0"/>
              <a:t>=1 and </a:t>
            </a:r>
            <a:r>
              <a:rPr lang="en-US" altLang="en-US" sz="1400" dirty="0" err="1"/>
              <a:t>ics</a:t>
            </a:r>
            <a:r>
              <a:rPr lang="en-US" altLang="en-US" sz="1400" dirty="0"/>
              <a:t>=2,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</a:t>
            </a:r>
            <a:r>
              <a:rPr lang="en-US" altLang="en-US" sz="1400" dirty="0" err="1"/>
              <a:t>cpp_lat</a:t>
            </a:r>
            <a:r>
              <a:rPr lang="en-US" altLang="en-US" sz="1400" dirty="0"/>
              <a:t> is not used.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ncor</a:t>
            </a:r>
            <a:r>
              <a:rPr lang="en-US" altLang="en-US" sz="1400" dirty="0"/>
              <a:t> = 1 !must be 1 if </a:t>
            </a:r>
            <a:r>
              <a:rPr lang="en-US" altLang="en-US" sz="1400" dirty="0" err="1"/>
              <a:t>ics</a:t>
            </a:r>
            <a:r>
              <a:rPr lang="en-US" altLang="en-US" sz="1400" dirty="0"/>
              <a:t>=2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!latitude = 46 !if </a:t>
            </a:r>
            <a:r>
              <a:rPr lang="en-US" altLang="en-US" sz="1400" dirty="0" err="1"/>
              <a:t>ncor</a:t>
            </a:r>
            <a:r>
              <a:rPr lang="en-US" altLang="en-US" sz="1400" dirty="0"/>
              <a:t>=-1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!</a:t>
            </a:r>
            <a:r>
              <a:rPr lang="en-US" altLang="en-US" sz="1400" dirty="0" err="1"/>
              <a:t>coriolis</a:t>
            </a:r>
            <a:r>
              <a:rPr lang="en-US" altLang="en-US" sz="1400" dirty="0"/>
              <a:t> = 1.e-4 !if </a:t>
            </a:r>
            <a:r>
              <a:rPr lang="en-US" altLang="en-US" sz="1400" dirty="0" err="1"/>
              <a:t>ncor</a:t>
            </a:r>
            <a:r>
              <a:rPr lang="en-US" altLang="en-US" sz="1400" dirty="0"/>
              <a:t>=0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8915400" y="2706645"/>
            <a:ext cx="4236720" cy="736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Cd=</a:t>
            </a:r>
            <a:r>
              <a:rPr lang="en-US" altLang="en-US" sz="2000" dirty="0" err="1"/>
              <a:t>Cdmax</a:t>
            </a:r>
            <a:r>
              <a:rPr lang="en-US" altLang="en-US" sz="2000" dirty="0"/>
              <a:t>*</a:t>
            </a:r>
            <a:r>
              <a:rPr lang="en-US" altLang="en-US" sz="2000" dirty="0" err="1"/>
              <a:t>exp</a:t>
            </a:r>
            <a:r>
              <a:rPr lang="en-US" altLang="en-US" sz="2000" dirty="0"/>
              <a:t>[</a:t>
            </a:r>
            <a:r>
              <a:rPr lang="en-US" altLang="en-US" sz="2000" dirty="0" err="1"/>
              <a:t>dzb_decay</a:t>
            </a:r>
            <a:r>
              <a:rPr lang="en-US" altLang="en-US" sz="2000" dirty="0"/>
              <a:t>*(</a:t>
            </a:r>
            <a:r>
              <a:rPr lang="en-US" altLang="en-US" sz="2000" dirty="0" smtClean="0"/>
              <a:t>1-max(</a:t>
            </a:r>
            <a:r>
              <a:rPr lang="en-US" altLang="en-US" sz="2000" dirty="0" err="1" smtClean="0"/>
              <a:t>dzb,dtb_min</a:t>
            </a:r>
            <a:r>
              <a:rPr lang="en-US" altLang="en-US" sz="2000" dirty="0" smtClean="0"/>
              <a:t>)/</a:t>
            </a:r>
            <a:r>
              <a:rPr lang="en-US" altLang="en-US" sz="2000" dirty="0" err="1" smtClean="0"/>
              <a:t>dzb_min</a:t>
            </a:r>
            <a:r>
              <a:rPr lang="en-US" altLang="en-US" sz="2000" dirty="0"/>
              <a:t>)]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63200" y="1524000"/>
            <a:ext cx="115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bfric</a:t>
            </a:r>
            <a:r>
              <a:rPr lang="en-US" dirty="0" smtClean="0"/>
              <a:t>=1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95" y="4873414"/>
            <a:ext cx="4260056" cy="200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E30B205-1664-4C44-A6A2-3A5C49D8BEEE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8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15240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Developer’s own…</a:t>
            </a:r>
            <a:endParaRPr lang="en-US" altLang="en-US" sz="3200" dirty="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52400" y="943386"/>
            <a:ext cx="8715375" cy="593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!-----------------------------------------------------------------------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Mean T,S profile option. If </a:t>
            </a:r>
            <a:r>
              <a:rPr lang="en-US" altLang="en-US" sz="1400" dirty="0" err="1"/>
              <a:t>ibcc_mean</a:t>
            </a:r>
            <a:r>
              <a:rPr lang="en-US" altLang="en-US" sz="1400" dirty="0"/>
              <a:t>=1 (or </a:t>
            </a:r>
            <a:r>
              <a:rPr lang="en-US" altLang="en-US" sz="1400" dirty="0" err="1"/>
              <a:t>ihot</a:t>
            </a:r>
            <a:r>
              <a:rPr lang="en-US" altLang="en-US" sz="1400" dirty="0"/>
              <a:t>=0 and </a:t>
            </a:r>
            <a:r>
              <a:rPr lang="en-US" altLang="en-US" sz="1400" dirty="0" err="1"/>
              <a:t>icst</a:t>
            </a:r>
            <a:r>
              <a:rPr lang="en-US" altLang="en-US" sz="1400" dirty="0"/>
              <a:t>=2), mean profile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is read in from </a:t>
            </a:r>
            <a:r>
              <a:rPr lang="en-US" altLang="en-US" sz="1400" dirty="0" err="1"/>
              <a:t>ts.ic</a:t>
            </a:r>
            <a:r>
              <a:rPr lang="en-US" altLang="en-US" sz="1400" dirty="0"/>
              <a:t>, and will be removed when calculating </a:t>
            </a:r>
            <a:r>
              <a:rPr lang="en-US" altLang="en-US" sz="1400" dirty="0" err="1"/>
              <a:t>baroclinic</a:t>
            </a:r>
            <a:r>
              <a:rPr lang="en-US" altLang="en-US" sz="1400" dirty="0"/>
              <a:t> force.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No </a:t>
            </a:r>
            <a:r>
              <a:rPr lang="en-US" altLang="en-US" sz="1400" dirty="0" err="1"/>
              <a:t>ts.ic</a:t>
            </a:r>
            <a:r>
              <a:rPr lang="en-US" altLang="en-US" sz="1400" dirty="0"/>
              <a:t> is needed if </a:t>
            </a:r>
            <a:r>
              <a:rPr lang="en-US" altLang="en-US" sz="1400" dirty="0" err="1"/>
              <a:t>ibcc_mean</a:t>
            </a:r>
            <a:r>
              <a:rPr lang="en-US" altLang="en-US" sz="1400" dirty="0"/>
              <a:t>=0.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ibcc_mean</a:t>
            </a:r>
            <a:r>
              <a:rPr lang="en-US" altLang="en-US" sz="1400" dirty="0"/>
              <a:t>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Max. horizontal velocity magnitude, used mainly to prevent problem 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bulk aerodynamic module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rmaxvel</a:t>
            </a:r>
            <a:r>
              <a:rPr lang="en-US" altLang="en-US" sz="1400" dirty="0"/>
              <a:t> = 10.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Following 2 parameters control backtracking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 min. </a:t>
            </a:r>
            <a:r>
              <a:rPr lang="en-US" altLang="en-US" sz="1400" dirty="0" err="1"/>
              <a:t>vel</a:t>
            </a:r>
            <a:r>
              <a:rPr lang="en-US" altLang="en-US" sz="1400" dirty="0"/>
              <a:t> for invoking </a:t>
            </a:r>
            <a:r>
              <a:rPr lang="en-US" altLang="en-US" sz="1400" dirty="0" err="1"/>
              <a:t>btrack</a:t>
            </a:r>
            <a:r>
              <a:rPr lang="en-US" altLang="en-US" sz="1400" dirty="0"/>
              <a:t> and for abnormal exit in </a:t>
            </a:r>
            <a:r>
              <a:rPr lang="en-US" altLang="en-US" sz="1400" dirty="0" err="1"/>
              <a:t>quicksearch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velmin_btrack</a:t>
            </a:r>
            <a:r>
              <a:rPr lang="en-US" altLang="en-US" sz="1400" dirty="0"/>
              <a:t> = 1.e-4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Nudging factors for starting side/node - add noise to avoid underflow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The starting location is nudged to: old*(1-btrack_nudge)+</a:t>
            </a:r>
            <a:r>
              <a:rPr lang="en-US" altLang="en-US" sz="1400" dirty="0" err="1"/>
              <a:t>btrack_nudge</a:t>
            </a:r>
            <a:r>
              <a:rPr lang="en-US" altLang="en-US" sz="1400" dirty="0"/>
              <a:t>*centroid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Suggested value: </a:t>
            </a:r>
            <a:r>
              <a:rPr lang="en-US" altLang="en-US" sz="1400" dirty="0" err="1"/>
              <a:t>btrack_nudge</a:t>
            </a:r>
            <a:r>
              <a:rPr lang="en-US" altLang="en-US" sz="1400" dirty="0"/>
              <a:t>=9.013e-3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btrack_nudge</a:t>
            </a:r>
            <a:r>
              <a:rPr lang="en-US" altLang="en-US" sz="1400" dirty="0"/>
              <a:t>= 9.013e-3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</p:txBody>
      </p:sp>
      <p:cxnSp>
        <p:nvCxnSpPr>
          <p:cNvPr id="14342" name="Straight Arrow Connector 2"/>
          <p:cNvCxnSpPr>
            <a:cxnSpLocks noChangeShapeType="1"/>
          </p:cNvCxnSpPr>
          <p:nvPr/>
        </p:nvCxnSpPr>
        <p:spPr bwMode="auto">
          <a:xfrm>
            <a:off x="10946607" y="5862320"/>
            <a:ext cx="6858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1EAEDA6-3FAD-4B87-9CB7-0C337D18F4A0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8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6256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param.in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342900" y="457200"/>
                <a:ext cx="13030200" cy="68000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0170" tIns="60085" rIns="120170" bIns="60085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 smtClean="0"/>
                  <a:t>!-----------------------------------------------------------------------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 Wetting and drying. If </a:t>
                </a:r>
                <a:r>
                  <a:rPr lang="en-US" altLang="en-US" sz="1400" dirty="0" err="1"/>
                  <a:t>ihhat</a:t>
                </a:r>
                <a:r>
                  <a:rPr lang="en-US" altLang="en-US" sz="1400" dirty="0"/>
                  <a:t>=1,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altLang="en-US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1400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altLang="en-US" sz="1400" dirty="0" smtClean="0"/>
                  <a:t> </a:t>
                </a:r>
                <a:r>
                  <a:rPr lang="en-US" altLang="en-US" sz="1400" dirty="0"/>
                  <a:t>is made non-negative to enhance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 robustness near wetting and drying; if </a:t>
                </a:r>
                <a:r>
                  <a:rPr lang="en-US" altLang="en-US" sz="1400" dirty="0" err="1"/>
                  <a:t>ihhat</a:t>
                </a:r>
                <a:r>
                  <a:rPr lang="en-US" altLang="en-US" sz="1400" dirty="0"/>
                  <a:t>=0, no </a:t>
                </a:r>
                <a:r>
                  <a:rPr lang="en-US" altLang="en-US" sz="1400" dirty="0" err="1"/>
                  <a:t>retriction</a:t>
                </a:r>
                <a:r>
                  <a:rPr lang="en-US" altLang="en-US" sz="1400" dirty="0"/>
                  <a:t> is imposed for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 this quantity.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 </a:t>
                </a:r>
                <a:r>
                  <a:rPr lang="en-US" altLang="en-US" sz="1400" dirty="0" err="1"/>
                  <a:t>inunfl</a:t>
                </a:r>
                <a:r>
                  <a:rPr lang="en-US" altLang="en-US" sz="1400" dirty="0"/>
                  <a:t>=0 is used for normal cases and </a:t>
                </a:r>
                <a:r>
                  <a:rPr lang="en-US" altLang="en-US" sz="1400" dirty="0" err="1"/>
                  <a:t>inunfl</a:t>
                </a:r>
                <a:r>
                  <a:rPr lang="en-US" altLang="en-US" sz="1400" dirty="0"/>
                  <a:t>=1 (not available yet) is used for more accurate wetting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 and drying if grid resolution is sufficiently fine.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!-----------------------------------------------------------------------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</a:t>
                </a:r>
                <a:r>
                  <a:rPr lang="en-US" altLang="en-US" sz="1400" dirty="0" err="1"/>
                  <a:t>ihhat</a:t>
                </a:r>
                <a:r>
                  <a:rPr lang="en-US" altLang="en-US" sz="1400" dirty="0"/>
                  <a:t> = </a:t>
                </a:r>
                <a:r>
                  <a:rPr lang="en-US" altLang="en-US" sz="1400" dirty="0" smtClean="0"/>
                  <a:t>1</a:t>
                </a:r>
                <a:endParaRPr lang="en-US" altLang="en-US" sz="1400" dirty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</a:t>
                </a:r>
                <a:r>
                  <a:rPr lang="en-US" altLang="en-US" sz="1400" dirty="0" err="1"/>
                  <a:t>inunfl</a:t>
                </a:r>
                <a:r>
                  <a:rPr lang="en-US" altLang="en-US" sz="1400" dirty="0"/>
                  <a:t> = 0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h0 = 0.01 !min. water depth for wetting/drying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dirty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!-----------------------------------------------------------------------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 Implicitness factor (</a:t>
                </a:r>
                <a:r>
                  <a:rPr lang="en-US" altLang="en-US" sz="1400" dirty="0" smtClean="0"/>
                  <a:t>0.5&lt;</a:t>
                </a:r>
                <a:r>
                  <a:rPr lang="en-US" altLang="en-US" sz="1400" i="1" dirty="0" smtClean="0">
                    <a:latin typeface="Symbol" panose="05050102010706020507" pitchFamily="18" charset="2"/>
                  </a:rPr>
                  <a:t>q</a:t>
                </a:r>
                <a:r>
                  <a:rPr lang="en-US" altLang="en-US" sz="1400" dirty="0" smtClean="0"/>
                  <a:t>&lt;=</a:t>
                </a:r>
                <a:r>
                  <a:rPr lang="en-US" altLang="en-US" sz="1400" dirty="0"/>
                  <a:t>1).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!-----------------------------------------------------------------------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</a:t>
                </a:r>
                <a:r>
                  <a:rPr lang="en-US" altLang="en-US" sz="1400" dirty="0" err="1">
                    <a:solidFill>
                      <a:srgbClr val="FF0000"/>
                    </a:solidFill>
                  </a:rPr>
                  <a:t>thetai</a:t>
                </a:r>
                <a:r>
                  <a:rPr lang="en-US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1400" dirty="0"/>
                  <a:t>= 0.6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dirty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!-----------------------------------------------------------------------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 Run time and ramp option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!-----------------------------------------------------------------------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</a:t>
                </a:r>
                <a:r>
                  <a:rPr lang="en-US" altLang="en-US" sz="1400" dirty="0" err="1"/>
                  <a:t>rnday</a:t>
                </a:r>
                <a:r>
                  <a:rPr lang="en-US" altLang="en-US" sz="1400" dirty="0"/>
                  <a:t> = 42 !total run time in days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</a:t>
                </a:r>
                <a:r>
                  <a:rPr lang="en-US" altLang="en-US" sz="1400" dirty="0" err="1"/>
                  <a:t>nramp</a:t>
                </a:r>
                <a:r>
                  <a:rPr lang="en-US" altLang="en-US" sz="1400" dirty="0"/>
                  <a:t> = 1 !ramp-up option (1: on; 0: off)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</a:t>
                </a:r>
                <a:r>
                  <a:rPr lang="en-US" altLang="en-US" sz="1400" dirty="0" err="1"/>
                  <a:t>dramp</a:t>
                </a:r>
                <a:r>
                  <a:rPr lang="en-US" altLang="en-US" sz="1400" dirty="0"/>
                  <a:t> = 2. !needed if </a:t>
                </a:r>
                <a:r>
                  <a:rPr lang="en-US" altLang="en-US" sz="1400" dirty="0" err="1"/>
                  <a:t>nramp</a:t>
                </a:r>
                <a:r>
                  <a:rPr lang="en-US" altLang="en-US" sz="1400" dirty="0"/>
                  <a:t>=1; ramp-up period in days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</a:t>
                </a:r>
                <a:r>
                  <a:rPr lang="en-US" altLang="en-US" sz="1400" dirty="0" err="1">
                    <a:solidFill>
                      <a:srgbClr val="FF0000"/>
                    </a:solidFill>
                  </a:rPr>
                  <a:t>dt</a:t>
                </a:r>
                <a:r>
                  <a:rPr lang="en-US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1400" dirty="0"/>
                  <a:t>= 150. !Time step in sec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dirty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!-----------------------------------------------------------------------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 Solver option. JCG is used presently.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!-----------------------------------------------------------------------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</a:t>
                </a:r>
                <a:r>
                  <a:rPr lang="en-US" altLang="en-US" sz="1400" dirty="0" err="1"/>
                  <a:t>slvr_output_spool</a:t>
                </a:r>
                <a:r>
                  <a:rPr lang="en-US" altLang="en-US" sz="1400" dirty="0"/>
                  <a:t> = 50 !output spool for solver info (fort.33)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</a:t>
                </a:r>
                <a:r>
                  <a:rPr lang="en-US" altLang="en-US" sz="1400" dirty="0" err="1"/>
                  <a:t>mxitn</a:t>
                </a:r>
                <a:r>
                  <a:rPr lang="en-US" altLang="en-US" sz="1400" dirty="0"/>
                  <a:t> = 1000 !max. iteration allowed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/>
                  <a:t>  tolerance = 1.e-12 !error tolerance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dirty="0"/>
              </a:p>
            </p:txBody>
          </p:sp>
        </mc:Choice>
        <mc:Fallback xmlns="">
          <p:sp>
            <p:nvSpPr>
              <p:cNvPr id="1536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" y="457200"/>
                <a:ext cx="13030200" cy="6800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DFC7AE1-16DC-4B84-B6B1-57DFD2245D12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8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6256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param.in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487680"/>
            <a:ext cx="13030200" cy="504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Advection (ELM) option. If </a:t>
            </a:r>
            <a:r>
              <a:rPr lang="en-US" altLang="en-US" sz="1600" dirty="0" err="1"/>
              <a:t>nadv</a:t>
            </a:r>
            <a:r>
              <a:rPr lang="en-US" altLang="en-US" sz="1600" dirty="0"/>
              <a:t>=1, backtracking is done using Euler method;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</a:t>
            </a:r>
            <a:r>
              <a:rPr lang="en-US" altLang="en-US" sz="1600" dirty="0" err="1"/>
              <a:t>nadv</a:t>
            </a:r>
            <a:r>
              <a:rPr lang="en-US" altLang="en-US" sz="1600" dirty="0"/>
              <a:t>=2, using 2nd order </a:t>
            </a:r>
            <a:r>
              <a:rPr lang="en-US" altLang="en-US" sz="1600" dirty="0" err="1"/>
              <a:t>Runge-Kutta</a:t>
            </a:r>
            <a:r>
              <a:rPr lang="en-US" altLang="en-US" sz="1600" dirty="0"/>
              <a:t>; if </a:t>
            </a:r>
            <a:r>
              <a:rPr lang="en-US" altLang="en-US" sz="1600" dirty="0" err="1"/>
              <a:t>nadv</a:t>
            </a:r>
            <a:r>
              <a:rPr lang="en-US" altLang="en-US" sz="1600" dirty="0"/>
              <a:t>=0, advection in momentum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is turned off/on in adv.gr3 (the depths=0,1, or 2 also control methods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in backtracking as above). </a:t>
            </a:r>
            <a:r>
              <a:rPr lang="en-US" altLang="en-US" sz="1600" dirty="0" err="1"/>
              <a:t>dtb_max</a:t>
            </a:r>
            <a:r>
              <a:rPr lang="en-US" altLang="en-US" sz="1600" dirty="0"/>
              <a:t>/min are the max/min steps allowed 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actual step is calculated adaptively based on local flow gradient.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</a:t>
            </a:r>
            <a:r>
              <a:rPr lang="en-US" altLang="en-US" sz="1600" dirty="0" err="1"/>
              <a:t>nadv</a:t>
            </a:r>
            <a:r>
              <a:rPr lang="en-US" altLang="en-US" sz="1600" dirty="0"/>
              <a:t>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</a:t>
            </a:r>
            <a:r>
              <a:rPr lang="en-US" altLang="en-US" sz="1600" dirty="0" err="1"/>
              <a:t>dtb_max</a:t>
            </a:r>
            <a:r>
              <a:rPr lang="en-US" altLang="en-US" sz="1600" dirty="0"/>
              <a:t> = 50. !in sec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</a:t>
            </a:r>
            <a:r>
              <a:rPr lang="en-US" altLang="en-US" sz="1600" dirty="0" err="1"/>
              <a:t>dtb_min</a:t>
            </a:r>
            <a:r>
              <a:rPr lang="en-US" altLang="en-US" sz="1600" dirty="0"/>
              <a:t> = 15.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If </a:t>
            </a:r>
            <a:r>
              <a:rPr lang="en-US" altLang="en-US" sz="1600" dirty="0" err="1"/>
              <a:t>inter_mom</a:t>
            </a:r>
            <a:r>
              <a:rPr lang="en-US" altLang="en-US" sz="1600" dirty="0"/>
              <a:t>=0, linear interpolation is used for velocity at foot of char. line.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If </a:t>
            </a:r>
            <a:r>
              <a:rPr lang="en-US" altLang="en-US" sz="1600" dirty="0" err="1"/>
              <a:t>inter_mom</a:t>
            </a:r>
            <a:r>
              <a:rPr lang="en-US" altLang="en-US" sz="1600" dirty="0"/>
              <a:t>=1 or -1, Kriging is used, and the choice of covariance function 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specified in '</a:t>
            </a:r>
            <a:r>
              <a:rPr lang="en-US" altLang="en-US" sz="1600" dirty="0" err="1"/>
              <a:t>kr_co</a:t>
            </a:r>
            <a:r>
              <a:rPr lang="en-US" altLang="en-US" sz="1600" dirty="0"/>
              <a:t>'. If </a:t>
            </a:r>
            <a:r>
              <a:rPr lang="en-US" altLang="en-US" sz="1600" dirty="0" err="1"/>
              <a:t>inter_mom</a:t>
            </a:r>
            <a:r>
              <a:rPr lang="en-US" altLang="en-US" sz="1600" dirty="0"/>
              <a:t>=1, Kriging is applied to whole domain;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if </a:t>
            </a:r>
            <a:r>
              <a:rPr lang="en-US" altLang="en-US" sz="1600" dirty="0" err="1"/>
              <a:t>inter_mom</a:t>
            </a:r>
            <a:r>
              <a:rPr lang="en-US" altLang="en-US" sz="1600" dirty="0"/>
              <a:t>=-1, the regions where Kriging is used is specified in krvel.gr3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(depth=0: no kriging; depth=1: with kriging</a:t>
            </a:r>
            <a:r>
              <a:rPr lang="en-US" altLang="en-US" sz="1600" dirty="0" smtClean="0"/>
              <a:t>).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</a:t>
            </a:r>
            <a:r>
              <a:rPr lang="en-US" altLang="en-US" sz="1600" dirty="0" err="1">
                <a:solidFill>
                  <a:srgbClr val="FF0000"/>
                </a:solidFill>
              </a:rPr>
              <a:t>inter_mom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/>
              <a:t>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</a:t>
            </a:r>
            <a:r>
              <a:rPr lang="en-US" altLang="en-US" sz="1600" dirty="0" err="1"/>
              <a:t>kr_co</a:t>
            </a:r>
            <a:r>
              <a:rPr lang="en-US" altLang="en-US" sz="1600" dirty="0"/>
              <a:t> = 1 !not used if </a:t>
            </a:r>
            <a:r>
              <a:rPr lang="en-US" altLang="en-US" sz="1600" dirty="0" err="1"/>
              <a:t>inter_mom</a:t>
            </a:r>
            <a:r>
              <a:rPr lang="en-US" altLang="en-US" sz="1600" dirty="0"/>
              <a:t>=0 (-h, h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log(h), h</a:t>
            </a:r>
            <a:r>
              <a:rPr lang="en-US" altLang="en-US" sz="1600" baseline="30000" dirty="0"/>
              <a:t>3</a:t>
            </a:r>
            <a:r>
              <a:rPr lang="en-US" altLang="en-US" sz="1600" dirty="0"/>
              <a:t>, -h</a:t>
            </a:r>
            <a:r>
              <a:rPr lang="en-US" altLang="en-US" sz="1600" baseline="30000" dirty="0"/>
              <a:t>5</a:t>
            </a:r>
            <a:r>
              <a:rPr lang="en-US" altLang="en-US" sz="1600" dirty="0" smtClean="0"/>
              <a:t>)</a:t>
            </a:r>
            <a:endParaRPr lang="en-US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4876800"/>
            <a:ext cx="275408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Also dependent on </a:t>
            </a:r>
            <a:r>
              <a:rPr lang="en-US" i="1" dirty="0" err="1" smtClean="0"/>
              <a:t>indvel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FEFA497-B090-4BC7-9FB3-6EAC1F875503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8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8128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dirty="0"/>
              <a:t>param.in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243840"/>
            <a:ext cx="13144500" cy="695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Transport method.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If </a:t>
            </a:r>
            <a:r>
              <a:rPr lang="en-US" altLang="en-US" sz="1200" dirty="0" err="1"/>
              <a:t>itr_met</a:t>
            </a:r>
            <a:r>
              <a:rPr lang="en-US" altLang="en-US" sz="1200" dirty="0"/>
              <a:t>=1, upwind method is used. If </a:t>
            </a:r>
            <a:r>
              <a:rPr lang="en-US" altLang="en-US" sz="1200" dirty="0" err="1"/>
              <a:t>itr_met</a:t>
            </a:r>
            <a:r>
              <a:rPr lang="en-US" altLang="en-US" sz="1200" dirty="0"/>
              <a:t>&gt;=2, TVD or WENO method is used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on an element/prism if the total depth (at all nodes of the elem.)&gt;=</a:t>
            </a:r>
            <a:r>
              <a:rPr lang="en-US" altLang="en-US" sz="1200" dirty="0" err="1"/>
              <a:t>h_tvd</a:t>
            </a:r>
            <a:r>
              <a:rPr lang="en-US" altLang="en-US" sz="1200" dirty="0"/>
              <a:t> and the flag 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</a:t>
            </a:r>
            <a:r>
              <a:rPr lang="en-US" altLang="en-US" sz="1200" dirty="0" err="1"/>
              <a:t>tvd.prop</a:t>
            </a:r>
            <a:r>
              <a:rPr lang="en-US" altLang="en-US" sz="1200" dirty="0"/>
              <a:t> = 1 for the elem. (</a:t>
            </a:r>
            <a:r>
              <a:rPr lang="en-US" altLang="en-US" sz="1200" dirty="0" err="1"/>
              <a:t>tvd.prop</a:t>
            </a:r>
            <a:r>
              <a:rPr lang="en-US" altLang="en-US" sz="1200" dirty="0"/>
              <a:t> is required in this case);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otherwise upwind is used for efficiency.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</a:t>
            </a:r>
            <a:r>
              <a:rPr lang="en-US" altLang="en-US" sz="1200" dirty="0" err="1"/>
              <a:t>itr_met</a:t>
            </a:r>
            <a:r>
              <a:rPr lang="en-US" altLang="en-US" sz="1200" dirty="0"/>
              <a:t>=3 (horizontal TVD) or 4 (horizontal WENO -incomplete): implicit TVD in the vertical dimension.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Also if </a:t>
            </a:r>
            <a:r>
              <a:rPr lang="en-US" altLang="en-US" sz="1200" dirty="0" err="1"/>
              <a:t>itr_met</a:t>
            </a:r>
            <a:r>
              <a:rPr lang="en-US" altLang="en-US" sz="1200" dirty="0"/>
              <a:t>&gt;=3 and </a:t>
            </a:r>
            <a:r>
              <a:rPr lang="en-US" altLang="en-US" sz="1200" dirty="0" err="1"/>
              <a:t>h_tvd</a:t>
            </a:r>
            <a:r>
              <a:rPr lang="en-US" altLang="en-US" sz="1200" dirty="0"/>
              <a:t>&gt;=1.e5, some parts of the code are bypassed for efficiency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b="1" dirty="0" err="1">
                <a:solidFill>
                  <a:srgbClr val="FF0000"/>
                </a:solidFill>
              </a:rPr>
              <a:t>itr_met</a:t>
            </a: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1200" dirty="0"/>
              <a:t>=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h_tvd</a:t>
            </a:r>
            <a:r>
              <a:rPr lang="en-US" altLang="en-US" sz="1200" dirty="0"/>
              <a:t> = 5. !used only if </a:t>
            </a:r>
            <a:r>
              <a:rPr lang="en-US" altLang="en-US" sz="1200" dirty="0" err="1"/>
              <a:t>itr_met</a:t>
            </a:r>
            <a:r>
              <a:rPr lang="en-US" altLang="en-US" sz="1200" dirty="0"/>
              <a:t>&gt;=2; cut-off depth (m)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!If </a:t>
            </a:r>
            <a:r>
              <a:rPr lang="en-US" altLang="en-US" sz="1200" dirty="0" err="1"/>
              <a:t>itr_met</a:t>
            </a:r>
            <a:r>
              <a:rPr lang="en-US" altLang="en-US" sz="1200" dirty="0"/>
              <a:t>=3 or 4, need the following 2 tolerances of convergence. The convergence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!is achieved when </a:t>
            </a:r>
            <a:r>
              <a:rPr lang="en-US" altLang="en-US" sz="1200" dirty="0" err="1"/>
              <a:t>sqrt</a:t>
            </a:r>
            <a:r>
              <a:rPr lang="en-US" altLang="en-US" sz="1200" dirty="0"/>
              <a:t>[\</a:t>
            </a:r>
            <a:r>
              <a:rPr lang="en-US" altLang="en-US" sz="1200" dirty="0" err="1"/>
              <a:t>sum_i</a:t>
            </a:r>
            <a:r>
              <a:rPr lang="en-US" altLang="en-US" sz="1200" dirty="0"/>
              <a:t>(T_i^s+1-T_i^s)^2]&lt;=eps1_tvd_imp*</a:t>
            </a:r>
            <a:r>
              <a:rPr lang="en-US" altLang="en-US" sz="1200" dirty="0" err="1"/>
              <a:t>sqrt</a:t>
            </a:r>
            <a:r>
              <a:rPr lang="en-US" altLang="en-US" sz="1200" dirty="0"/>
              <a:t>[\</a:t>
            </a:r>
            <a:r>
              <a:rPr lang="en-US" altLang="en-US" sz="1200" dirty="0" err="1"/>
              <a:t>sum_i</a:t>
            </a:r>
            <a:r>
              <a:rPr lang="en-US" altLang="en-US" sz="1200" dirty="0"/>
              <a:t>(</a:t>
            </a:r>
            <a:r>
              <a:rPr lang="en-US" altLang="en-US" sz="1200" dirty="0" err="1"/>
              <a:t>T_i^s</a:t>
            </a:r>
            <a:r>
              <a:rPr lang="en-US" altLang="en-US" sz="1200" dirty="0"/>
              <a:t>)^2]+eps2_tvd_imp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eps1_tvd_imp = 1.e-4 !suggested value is 1.e-4, but for large suspended load, need to use a smaller value (e.g. 1.e-9)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eps2_tvd_imp = 1.e-14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Atmos. option. If </a:t>
            </a:r>
            <a:r>
              <a:rPr lang="en-US" altLang="en-US" sz="1200" dirty="0" err="1"/>
              <a:t>nws</a:t>
            </a:r>
            <a:r>
              <a:rPr lang="en-US" altLang="en-US" sz="1200" dirty="0"/>
              <a:t>=0, no atmos. forcing is applied. If </a:t>
            </a:r>
            <a:r>
              <a:rPr lang="en-US" altLang="en-US" sz="1200" dirty="0" err="1"/>
              <a:t>nws</a:t>
            </a:r>
            <a:r>
              <a:rPr lang="en-US" altLang="en-US" sz="1200" dirty="0"/>
              <a:t>=1, atmos.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variables are read in from wind.th. If </a:t>
            </a:r>
            <a:r>
              <a:rPr lang="en-US" altLang="en-US" sz="1200" dirty="0" err="1"/>
              <a:t>nws</a:t>
            </a:r>
            <a:r>
              <a:rPr lang="en-US" altLang="en-US" sz="1200" dirty="0"/>
              <a:t>=2, atmos. variables 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read in from </a:t>
            </a:r>
            <a:r>
              <a:rPr lang="en-US" altLang="en-US" sz="1200" dirty="0" err="1"/>
              <a:t>sflux</a:t>
            </a:r>
            <a:r>
              <a:rPr lang="en-US" altLang="en-US" sz="1200" dirty="0"/>
              <a:t>_ files.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If </a:t>
            </a:r>
            <a:r>
              <a:rPr lang="en-US" altLang="en-US" sz="1200" dirty="0" err="1"/>
              <a:t>nws</a:t>
            </a:r>
            <a:r>
              <a:rPr lang="en-US" altLang="en-US" sz="1200" dirty="0"/>
              <a:t>=4, </a:t>
            </a:r>
            <a:r>
              <a:rPr lang="en-US" altLang="en-US" sz="1200" dirty="0" err="1"/>
              <a:t>ascii</a:t>
            </a:r>
            <a:r>
              <a:rPr lang="en-US" altLang="en-US" sz="1200" dirty="0"/>
              <a:t> format is used for wind and atmos. pressure at each node (see source code).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If </a:t>
            </a:r>
            <a:r>
              <a:rPr lang="en-US" altLang="en-US" sz="1200" dirty="0" err="1"/>
              <a:t>nws</a:t>
            </a:r>
            <a:r>
              <a:rPr lang="en-US" altLang="en-US" sz="1200" dirty="0"/>
              <a:t>&gt;0, '</a:t>
            </a:r>
            <a:r>
              <a:rPr lang="en-US" altLang="en-US" sz="1200" dirty="0" err="1"/>
              <a:t>iwindoff</a:t>
            </a:r>
            <a:r>
              <a:rPr lang="en-US" altLang="en-US" sz="1200" dirty="0"/>
              <a:t>' can be used to scale wind speed (with windfactor.gr3).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Stress calculation: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If </a:t>
            </a:r>
            <a:r>
              <a:rPr lang="en-US" altLang="en-US" sz="1200" dirty="0" err="1"/>
              <a:t>nws</a:t>
            </a:r>
            <a:r>
              <a:rPr lang="en-US" altLang="en-US" sz="1200" dirty="0"/>
              <a:t>=1 or 4, or </a:t>
            </a:r>
            <a:r>
              <a:rPr lang="en-US" altLang="en-US" sz="1200" dirty="0" err="1"/>
              <a:t>nws</a:t>
            </a:r>
            <a:r>
              <a:rPr lang="en-US" altLang="en-US" sz="1200" dirty="0"/>
              <a:t>=2 and </a:t>
            </a:r>
            <a:r>
              <a:rPr lang="en-US" altLang="en-US" sz="1200" dirty="0" err="1"/>
              <a:t>ihconsv</a:t>
            </a:r>
            <a:r>
              <a:rPr lang="en-US" altLang="en-US" sz="1200" dirty="0"/>
              <a:t>=0, or </a:t>
            </a:r>
            <a:r>
              <a:rPr lang="en-US" altLang="en-US" sz="1200" dirty="0" err="1"/>
              <a:t>nws</a:t>
            </a:r>
            <a:r>
              <a:rPr lang="en-US" altLang="en-US" sz="1200" dirty="0"/>
              <a:t>=2 and </a:t>
            </a:r>
            <a:r>
              <a:rPr lang="en-US" altLang="en-US" sz="1200" dirty="0" err="1"/>
              <a:t>iwind_form</a:t>
            </a:r>
            <a:r>
              <a:rPr lang="en-US" altLang="en-US" sz="1200" dirty="0"/>
              <a:t>=-1,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the stress is calculated from Pond &amp; </a:t>
            </a:r>
            <a:r>
              <a:rPr lang="en-US" altLang="en-US" sz="1200" dirty="0" err="1"/>
              <a:t>Pichard</a:t>
            </a:r>
            <a:r>
              <a:rPr lang="en-US" altLang="en-US" sz="1200" dirty="0"/>
              <a:t> formulation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If </a:t>
            </a:r>
            <a:r>
              <a:rPr lang="en-US" altLang="en-US" sz="1200" dirty="0" err="1"/>
              <a:t>nws</a:t>
            </a:r>
            <a:r>
              <a:rPr lang="en-US" altLang="en-US" sz="1200" dirty="0"/>
              <a:t>=2, </a:t>
            </a:r>
            <a:r>
              <a:rPr lang="en-US" altLang="en-US" sz="1200" dirty="0" err="1"/>
              <a:t>ihconsv</a:t>
            </a:r>
            <a:r>
              <a:rPr lang="en-US" altLang="en-US" sz="1200" dirty="0"/>
              <a:t>=1 and </a:t>
            </a:r>
            <a:r>
              <a:rPr lang="en-US" altLang="en-US" sz="1200" dirty="0" err="1"/>
              <a:t>iwind_form</a:t>
            </a:r>
            <a:r>
              <a:rPr lang="en-US" altLang="en-US" sz="1200" dirty="0"/>
              <a:t>=0, the stress is calculated from heat exchange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routine;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If WWM is enabled and </a:t>
            </a:r>
            <a:r>
              <a:rPr lang="en-US" altLang="en-US" sz="1200" dirty="0" err="1"/>
              <a:t>icou_elfe_wwm</a:t>
            </a:r>
            <a:r>
              <a:rPr lang="en-US" altLang="en-US" sz="1200" dirty="0"/>
              <a:t>&gt;0 and </a:t>
            </a:r>
            <a:r>
              <a:rPr lang="en-US" altLang="en-US" sz="1200" dirty="0" err="1"/>
              <a:t>iwind_form</a:t>
            </a:r>
            <a:r>
              <a:rPr lang="en-US" altLang="en-US" sz="1200" dirty="0"/>
              <a:t>=-2, stress is calculated by WWM;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 otherwise the formulations above are used.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b="1" dirty="0" err="1">
                <a:solidFill>
                  <a:srgbClr val="FF0000"/>
                </a:solidFill>
              </a:rPr>
              <a:t>nws</a:t>
            </a: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1200" dirty="0"/>
              <a:t>= </a:t>
            </a:r>
            <a:r>
              <a:rPr lang="en-US" altLang="en-US" sz="1200" dirty="0" smtClean="0"/>
              <a:t>2 </a:t>
            </a:r>
            <a:r>
              <a:rPr lang="en-US" altLang="en-US" sz="1200" dirty="0"/>
              <a:t>!must /=3 for 2D model. If =2, needs windrot_geo2proj.gr3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 </a:t>
            </a:r>
            <a:r>
              <a:rPr lang="en-US" altLang="en-US" sz="1200" dirty="0" err="1"/>
              <a:t>wtiminc</a:t>
            </a:r>
            <a:r>
              <a:rPr lang="en-US" altLang="en-US" sz="1200" dirty="0"/>
              <a:t> = 150. !time step for atmos. </a:t>
            </a:r>
            <a:r>
              <a:rPr lang="en-US" altLang="en-US" sz="1200" dirty="0" smtClean="0"/>
              <a:t>Forcing; </a:t>
            </a:r>
            <a:r>
              <a:rPr lang="en-US" altLang="en-US" sz="1200" dirty="0" smtClean="0">
                <a:solidFill>
                  <a:srgbClr val="FF0000"/>
                </a:solidFill>
              </a:rPr>
              <a:t>must ≥</a:t>
            </a:r>
            <a:r>
              <a:rPr lang="en-US" altLang="en-US" sz="1200" dirty="0" err="1" smtClean="0">
                <a:solidFill>
                  <a:srgbClr val="FF0000"/>
                </a:solidFill>
              </a:rPr>
              <a:t>dt</a:t>
            </a:r>
            <a:endParaRPr lang="en-US" altLang="en-US" sz="12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nrampwind</a:t>
            </a:r>
            <a:r>
              <a:rPr lang="en-US" altLang="en-US" sz="1200" dirty="0"/>
              <a:t> = 1 !ramp-up option for atmos. forcing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/>
              <a:t>  </a:t>
            </a:r>
            <a:r>
              <a:rPr lang="en-US" altLang="en-US" sz="1200" dirty="0" err="1"/>
              <a:t>drampwind</a:t>
            </a:r>
            <a:r>
              <a:rPr lang="en-US" altLang="en-US" sz="1200" dirty="0"/>
              <a:t> = 2. !needed if </a:t>
            </a:r>
            <a:r>
              <a:rPr lang="en-US" altLang="en-US" sz="1200" dirty="0" err="1"/>
              <a:t>nrampwind</a:t>
            </a:r>
            <a:r>
              <a:rPr lang="en-US" altLang="en-US" sz="1200" dirty="0"/>
              <a:t>/=0; ramp-up period in days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/>
              <a:t>  </a:t>
            </a:r>
            <a:r>
              <a:rPr lang="en-US" altLang="en-US" sz="1200" dirty="0" err="1"/>
              <a:t>iwindoff</a:t>
            </a:r>
            <a:r>
              <a:rPr lang="en-US" altLang="en-US" sz="1200" dirty="0"/>
              <a:t> = 0 !needed only if </a:t>
            </a:r>
            <a:r>
              <a:rPr lang="en-US" altLang="en-US" sz="1200" dirty="0" err="1"/>
              <a:t>nws</a:t>
            </a:r>
            <a:r>
              <a:rPr lang="en-US" altLang="en-US" sz="1200" dirty="0"/>
              <a:t>/=0; '1': needs windfactor.gr3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 smtClean="0"/>
              <a:t>  </a:t>
            </a:r>
            <a:r>
              <a:rPr lang="en-US" altLang="en-US" sz="1200" dirty="0" err="1"/>
              <a:t>iwind_form</a:t>
            </a:r>
            <a:r>
              <a:rPr lang="en-US" altLang="en-US" sz="1200" dirty="0"/>
              <a:t> = -</a:t>
            </a:r>
            <a:r>
              <a:rPr lang="en-US" altLang="en-US" sz="1200" dirty="0" smtClean="0"/>
              <a:t>1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18627CE-5323-4266-86AA-A65450609467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8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1" y="162560"/>
            <a:ext cx="11884820" cy="40640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600" b="1" dirty="0"/>
              <a:t>Post-processing and visualization 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2900" y="894080"/>
            <a:ext cx="13258800" cy="566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Combining </a:t>
            </a:r>
            <a:r>
              <a:rPr lang="en-US" altLang="en-US" dirty="0"/>
              <a:t>binary outputs (MPI): FORTRAN &amp; </a:t>
            </a:r>
            <a:r>
              <a:rPr lang="en-US" altLang="en-US" dirty="0" err="1"/>
              <a:t>perl</a:t>
            </a:r>
            <a:r>
              <a:rPr lang="en-US" altLang="en-US" dirty="0"/>
              <a:t> script in Utility/</a:t>
            </a:r>
            <a:r>
              <a:rPr lang="en-US" altLang="en-US" dirty="0" err="1"/>
              <a:t>Combining_Scripts</a:t>
            </a:r>
            <a:r>
              <a:rPr lang="en-US" altLang="en-US" dirty="0"/>
              <a:t>/)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 smtClean="0"/>
              <a:t> Visualization </a:t>
            </a:r>
            <a:r>
              <a:rPr lang="en-US" altLang="en-US" dirty="0"/>
              <a:t>(online demo)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xmgredit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xmvis6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python (will replace ACE eventually)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VisIT</a:t>
            </a:r>
            <a:r>
              <a:rPr lang="en-US" altLang="en-US" sz="2400" dirty="0" smtClean="0">
                <a:solidFill>
                  <a:srgbClr val="FF0000"/>
                </a:solidFill>
              </a:rPr>
              <a:t>: up to date and can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viz</a:t>
            </a:r>
            <a:r>
              <a:rPr lang="en-US" altLang="en-US" sz="2400" dirty="0" smtClean="0">
                <a:solidFill>
                  <a:srgbClr val="FF0000"/>
                </a:solidFill>
              </a:rPr>
              <a:t> shaved cells; not very easy to install on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linux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matlab</a:t>
            </a:r>
            <a:r>
              <a:rPr lang="en-US" altLang="en-US" sz="2400" dirty="0" smtClean="0">
                <a:solidFill>
                  <a:srgbClr val="FF0000"/>
                </a:solidFill>
              </a:rPr>
              <a:t> (needs update)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/>
              <a:t> GIS and google earth </a:t>
            </a:r>
            <a:r>
              <a:rPr lang="en-US" altLang="en-US" sz="2400" dirty="0" smtClean="0"/>
              <a:t>based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 smtClean="0"/>
              <a:t> Extracting </a:t>
            </a:r>
            <a:r>
              <a:rPr lang="en-US" altLang="en-US" dirty="0"/>
              <a:t>time series: vertical profiles, horizontal slabs, transects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/>
              <a:t> station outputs (easiest)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/>
              <a:t> FORTRAN </a:t>
            </a:r>
            <a:r>
              <a:rPr lang="en-US" altLang="en-US" sz="2400" dirty="0" smtClean="0"/>
              <a:t>scripts: must wait until outputs are combined; more flexible</a:t>
            </a:r>
            <a:endParaRPr lang="en-US" altLang="en-US" sz="2400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/>
              <a:t> Linear interpolation in </a:t>
            </a:r>
            <a:r>
              <a:rPr lang="en-US" altLang="en-US" sz="2400" dirty="0" smtClean="0"/>
              <a:t>3D (vs nearest neighbor in some other models)</a:t>
            </a:r>
            <a:endParaRPr lang="en-US" altLang="en-US" sz="2400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/>
              <a:t> calculation of </a:t>
            </a:r>
            <a:r>
              <a:rPr lang="en-US" altLang="en-US" sz="2400" i="1" dirty="0" smtClean="0"/>
              <a:t>z</a:t>
            </a:r>
            <a:r>
              <a:rPr lang="en-US" altLang="en-US" sz="2400" dirty="0" smtClean="0"/>
              <a:t>-coordinates consistent with SCHISM code</a:t>
            </a:r>
            <a:endParaRPr lang="en-US" altLang="en-US" sz="2400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beware wet/dry interpolation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 smtClean="0"/>
              <a:t> Residuals, harmonics analysis</a:t>
            </a: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1854813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ACE</a:t>
            </a:r>
            <a:endParaRPr lang="en-US" sz="2400" b="1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2682240" y="1879906"/>
            <a:ext cx="152400" cy="46166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834321F-E9BF-458E-B9BF-6F27851B28E3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8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6256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param.in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2900" y="518160"/>
            <a:ext cx="6819900" cy="35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! Turbulence closure.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  </a:t>
            </a:r>
            <a:r>
              <a:rPr lang="en-US" altLang="en-US" sz="1300" dirty="0" err="1">
                <a:solidFill>
                  <a:srgbClr val="FF0000"/>
                </a:solidFill>
              </a:rPr>
              <a:t>itur</a:t>
            </a:r>
            <a:r>
              <a:rPr lang="en-US" altLang="en-US" sz="1300" dirty="0">
                <a:solidFill>
                  <a:srgbClr val="FF0000"/>
                </a:solidFill>
              </a:rPr>
              <a:t> </a:t>
            </a:r>
            <a:r>
              <a:rPr lang="en-US" altLang="en-US" sz="1300" dirty="0"/>
              <a:t>=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!  dfv0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!  dfh0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  </a:t>
            </a:r>
            <a:r>
              <a:rPr lang="en-US" altLang="en-US" sz="1300" dirty="0" err="1"/>
              <a:t>turb_met</a:t>
            </a:r>
            <a:r>
              <a:rPr lang="en-US" altLang="en-US" sz="1300" dirty="0"/>
              <a:t> = KL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  </a:t>
            </a:r>
            <a:r>
              <a:rPr lang="en-US" altLang="en-US" sz="1300" dirty="0" err="1"/>
              <a:t>turb_stab</a:t>
            </a:r>
            <a:r>
              <a:rPr lang="en-US" altLang="en-US" sz="1300" dirty="0"/>
              <a:t> = </a:t>
            </a:r>
            <a:r>
              <a:rPr lang="en-US" altLang="en-US" sz="1300" dirty="0" smtClean="0"/>
              <a:t>KC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 </a:t>
            </a:r>
            <a:r>
              <a:rPr lang="en-US" altLang="en-US" sz="1300" dirty="0" smtClean="0"/>
              <a:t> xlsc0 = 0.1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! Heat and salt exchange. </a:t>
            </a:r>
            <a:r>
              <a:rPr lang="en-US" altLang="en-US" sz="1300" i="1" dirty="0" err="1"/>
              <a:t>isconsv</a:t>
            </a:r>
            <a:r>
              <a:rPr lang="en-US" altLang="en-US" sz="1300" i="1" dirty="0"/>
              <a:t>=1 needs </a:t>
            </a:r>
            <a:r>
              <a:rPr lang="en-US" altLang="en-US" sz="1300" i="1" dirty="0" err="1"/>
              <a:t>ihconsv</a:t>
            </a:r>
            <a:r>
              <a:rPr lang="en-US" altLang="en-US" sz="1300" i="1" dirty="0"/>
              <a:t>=1; </a:t>
            </a:r>
            <a:r>
              <a:rPr lang="en-US" altLang="en-US" sz="1300" i="1" dirty="0" err="1"/>
              <a:t>ihconsv</a:t>
            </a:r>
            <a:r>
              <a:rPr lang="en-US" altLang="en-US" sz="1300" i="1" dirty="0"/>
              <a:t>=1 needs </a:t>
            </a:r>
            <a:r>
              <a:rPr lang="en-US" altLang="en-US" sz="1300" i="1" dirty="0" err="1"/>
              <a:t>nws</a:t>
            </a:r>
            <a:r>
              <a:rPr lang="en-US" altLang="en-US" sz="1300" i="1" dirty="0"/>
              <a:t>=2</a:t>
            </a:r>
            <a:r>
              <a:rPr lang="en-US" altLang="en-US" sz="13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! If </a:t>
            </a:r>
            <a:r>
              <a:rPr lang="en-US" altLang="en-US" sz="1300" dirty="0" err="1"/>
              <a:t>isconsv</a:t>
            </a:r>
            <a:r>
              <a:rPr lang="en-US" altLang="en-US" sz="1300" dirty="0"/>
              <a:t>=1, need to compile with </a:t>
            </a:r>
            <a:r>
              <a:rPr lang="en-US" altLang="en-US" sz="1300" dirty="0" err="1"/>
              <a:t>precip</a:t>
            </a:r>
            <a:r>
              <a:rPr lang="en-US" altLang="en-US" sz="1300" dirty="0"/>
              <a:t>/</a:t>
            </a:r>
            <a:r>
              <a:rPr lang="en-US" altLang="en-US" sz="1300" dirty="0" err="1"/>
              <a:t>evap</a:t>
            </a:r>
            <a:r>
              <a:rPr lang="en-US" altLang="en-US" sz="1300" dirty="0"/>
              <a:t> module turned 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  </a:t>
            </a:r>
            <a:r>
              <a:rPr lang="en-US" altLang="en-US" sz="1300" dirty="0" err="1">
                <a:solidFill>
                  <a:srgbClr val="FF0000"/>
                </a:solidFill>
              </a:rPr>
              <a:t>ihconsv</a:t>
            </a:r>
            <a:r>
              <a:rPr lang="en-US" altLang="en-US" sz="1300" dirty="0">
                <a:solidFill>
                  <a:srgbClr val="FF0000"/>
                </a:solidFill>
              </a:rPr>
              <a:t> </a:t>
            </a:r>
            <a:r>
              <a:rPr lang="en-US" altLang="en-US" sz="1300" dirty="0"/>
              <a:t>= 1 !heat exchange option. If on, needs: albedo.gr3, watertype.gr3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  </a:t>
            </a:r>
            <a:r>
              <a:rPr lang="en-US" altLang="en-US" sz="1300" dirty="0" err="1">
                <a:solidFill>
                  <a:srgbClr val="FF0000"/>
                </a:solidFill>
              </a:rPr>
              <a:t>isconsv</a:t>
            </a:r>
            <a:r>
              <a:rPr lang="en-US" altLang="en-US" sz="1300" dirty="0">
                <a:solidFill>
                  <a:srgbClr val="FF0000"/>
                </a:solidFill>
              </a:rPr>
              <a:t> </a:t>
            </a:r>
            <a:r>
              <a:rPr lang="en-US" altLang="en-US" sz="1300" dirty="0"/>
              <a:t>= 0 !evaporation/precipitation model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 dirty="0"/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2362199" y="1219200"/>
            <a:ext cx="5268486" cy="4906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3 or 4: </a:t>
            </a:r>
            <a:r>
              <a:rPr lang="en-US" altLang="en-US" dirty="0" smtClean="0"/>
              <a:t>needs diffmax.gr3,diffmin.gr3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850E577-1D14-4FB7-9063-F64AA7403E26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8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6256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param.in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759559"/>
            <a:ext cx="9906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!-----------------------------------------------------------------------</a:t>
            </a:r>
          </a:p>
          <a:p>
            <a:r>
              <a:rPr lang="en-US" sz="1400" dirty="0"/>
              <a:t>! Sponge layer for elevation and vel.</a:t>
            </a:r>
          </a:p>
          <a:p>
            <a:r>
              <a:rPr lang="en-US" sz="1400" dirty="0"/>
              <a:t>! If </a:t>
            </a:r>
            <a:r>
              <a:rPr lang="en-US" sz="1400" dirty="0" err="1"/>
              <a:t>inu_elev</a:t>
            </a:r>
            <a:r>
              <a:rPr lang="en-US" sz="1400" dirty="0"/>
              <a:t>=0, no relaxation is applied to elev.</a:t>
            </a:r>
          </a:p>
          <a:p>
            <a:r>
              <a:rPr lang="en-US" sz="1400" dirty="0"/>
              <a:t>! If </a:t>
            </a:r>
            <a:r>
              <a:rPr lang="en-US" sz="1400" dirty="0" err="1"/>
              <a:t>inu_elev</a:t>
            </a:r>
            <a:r>
              <a:rPr lang="en-US" sz="1400" dirty="0"/>
              <a:t>=1, relax. constants are specified in elev_nudge.gr3</a:t>
            </a:r>
          </a:p>
          <a:p>
            <a:r>
              <a:rPr lang="en-US" sz="1400" dirty="0"/>
              <a:t>! and applied to eta=0 (thus a depth=0 means no relaxation).</a:t>
            </a:r>
          </a:p>
          <a:p>
            <a:r>
              <a:rPr lang="en-US" sz="1400" dirty="0"/>
              <a:t>! Similarly for </a:t>
            </a:r>
            <a:r>
              <a:rPr lang="en-US" sz="1400" dirty="0" err="1"/>
              <a:t>inu_uv</a:t>
            </a:r>
            <a:r>
              <a:rPr lang="en-US" sz="1400" dirty="0"/>
              <a:t> (with input uv_nudge.gr3)</a:t>
            </a:r>
          </a:p>
          <a:p>
            <a:r>
              <a:rPr lang="en-US" sz="1400" dirty="0"/>
              <a:t>!-----------------------------------------------------------------------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inu_elev</a:t>
            </a:r>
            <a:r>
              <a:rPr lang="en-US" sz="1400" dirty="0"/>
              <a:t> = 0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inu_uv</a:t>
            </a:r>
            <a:r>
              <a:rPr lang="en-US" sz="1400" dirty="0"/>
              <a:t> = 0</a:t>
            </a:r>
          </a:p>
          <a:p>
            <a:endParaRPr lang="en-US" sz="1400" dirty="0"/>
          </a:p>
          <a:p>
            <a:r>
              <a:rPr lang="en-US" sz="1400" dirty="0"/>
              <a:t>!-----------------------------------------------------------------------</a:t>
            </a:r>
          </a:p>
          <a:p>
            <a:r>
              <a:rPr lang="en-US" sz="1400" dirty="0"/>
              <a:t>! Nudging options for tracers. If </a:t>
            </a:r>
            <a:r>
              <a:rPr lang="en-US" sz="1400" dirty="0" err="1"/>
              <a:t>inu</a:t>
            </a:r>
            <a:r>
              <a:rPr lang="en-US" sz="1400" dirty="0"/>
              <a:t>_[MOD]=0, no nudging is used. If </a:t>
            </a:r>
            <a:r>
              <a:rPr lang="en-US" sz="1400" dirty="0" err="1"/>
              <a:t>inu</a:t>
            </a:r>
            <a:r>
              <a:rPr lang="en-US" sz="1400" dirty="0"/>
              <a:t>_[MOD]=1,</a:t>
            </a:r>
          </a:p>
          <a:p>
            <a:r>
              <a:rPr lang="en-US" sz="1400" dirty="0"/>
              <a:t>! nudge to initial condition according to relaxation constants specified</a:t>
            </a:r>
          </a:p>
          <a:p>
            <a:r>
              <a:rPr lang="en-US" sz="1400" dirty="0"/>
              <a:t>! in [MOD]_nudge.gr3. If </a:t>
            </a:r>
            <a:r>
              <a:rPr lang="en-US" sz="1400" dirty="0" err="1"/>
              <a:t>inu</a:t>
            </a:r>
            <a:r>
              <a:rPr lang="en-US" sz="1400" dirty="0"/>
              <a:t>_[MOD]=2, nudge to values in [MOD]_</a:t>
            </a:r>
            <a:r>
              <a:rPr lang="en-US" sz="1400" dirty="0" err="1"/>
              <a:t>nu,in</a:t>
            </a:r>
            <a:endParaRPr lang="en-US" sz="1400" dirty="0"/>
          </a:p>
          <a:p>
            <a:r>
              <a:rPr lang="en-US" sz="1400" dirty="0"/>
              <a:t>! (with step '</a:t>
            </a:r>
            <a:r>
              <a:rPr lang="en-US" sz="1400" dirty="0" err="1"/>
              <a:t>step_nu_tr</a:t>
            </a:r>
            <a:r>
              <a:rPr lang="en-US" sz="1400" dirty="0"/>
              <a:t>') according to [MOD]_nudge.gr3.</a:t>
            </a:r>
          </a:p>
          <a:p>
            <a:r>
              <a:rPr lang="en-US" sz="1400" dirty="0"/>
              <a:t>! The final relaxation = horizontal relax (specified in [MOD]_nudge.gr3) times </a:t>
            </a:r>
            <a:r>
              <a:rPr lang="en-US" sz="1400" dirty="0" err="1"/>
              <a:t>dt.</a:t>
            </a:r>
            <a:endParaRPr lang="en-US" sz="1400" dirty="0"/>
          </a:p>
          <a:p>
            <a:r>
              <a:rPr lang="en-US" sz="1400" dirty="0"/>
              <a:t>! [MOD] are tracer model names.</a:t>
            </a:r>
          </a:p>
          <a:p>
            <a:r>
              <a:rPr lang="en-US" sz="1400" dirty="0"/>
              <a:t>!-----------------------------------------------------------------------</a:t>
            </a:r>
          </a:p>
          <a:p>
            <a:r>
              <a:rPr lang="en-US" sz="1400" dirty="0"/>
              <a:t>  </a:t>
            </a:r>
            <a:r>
              <a:rPr lang="en-US" sz="1400" dirty="0" err="1">
                <a:solidFill>
                  <a:srgbClr val="FF0000"/>
                </a:solidFill>
              </a:rPr>
              <a:t>inu_TEM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= </a:t>
            </a:r>
            <a:r>
              <a:rPr lang="en-US" sz="1400" dirty="0" smtClean="0"/>
              <a:t>2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err="1">
                <a:solidFill>
                  <a:srgbClr val="FF0000"/>
                </a:solidFill>
              </a:rPr>
              <a:t>inu_SAL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= </a:t>
            </a:r>
            <a:r>
              <a:rPr lang="en-US" sz="1400" dirty="0" smtClean="0"/>
              <a:t>2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err="1"/>
              <a:t>inu_GEN</a:t>
            </a:r>
            <a:r>
              <a:rPr lang="en-US" sz="1400" dirty="0"/>
              <a:t> = 0 !user defined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inu_AGE</a:t>
            </a:r>
            <a:r>
              <a:rPr lang="en-US" sz="1400" dirty="0"/>
              <a:t> = 0 !Age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inu_SED</a:t>
            </a:r>
            <a:r>
              <a:rPr lang="en-US" sz="1400" dirty="0"/>
              <a:t> = 0 !SED3D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inu_ECO</a:t>
            </a:r>
            <a:r>
              <a:rPr lang="en-US" sz="1400" dirty="0"/>
              <a:t> = 0 !</a:t>
            </a:r>
            <a:r>
              <a:rPr lang="en-US" sz="1400" dirty="0" err="1"/>
              <a:t>EcoSim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err="1"/>
              <a:t>inu_ICM</a:t>
            </a:r>
            <a:r>
              <a:rPr lang="en-US" sz="1400" dirty="0"/>
              <a:t> = 0 !ICM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inu_COS</a:t>
            </a:r>
            <a:r>
              <a:rPr lang="en-US" sz="1400" dirty="0"/>
              <a:t> = 0 !</a:t>
            </a:r>
            <a:r>
              <a:rPr lang="en-US" sz="1400" dirty="0" err="1"/>
              <a:t>CoSINE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err="1"/>
              <a:t>inu_FIB</a:t>
            </a:r>
            <a:r>
              <a:rPr lang="en-US" sz="1400" dirty="0"/>
              <a:t> = 0 !FIB</a:t>
            </a:r>
          </a:p>
          <a:p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err="1">
                <a:solidFill>
                  <a:srgbClr val="FF0000"/>
                </a:solidFill>
              </a:rPr>
              <a:t>step_nu_tr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= 86400. !time step [sec] in all [MOD]_nu.in (for </a:t>
            </a:r>
            <a:r>
              <a:rPr lang="en-US" sz="1400" dirty="0" err="1"/>
              <a:t>inu</a:t>
            </a:r>
            <a:r>
              <a:rPr lang="en-US" sz="1400" dirty="0"/>
              <a:t>_[MOD]=2)</a:t>
            </a:r>
          </a:p>
          <a:p>
            <a:endParaRPr lang="en-US" sz="1400" dirty="0"/>
          </a:p>
        </p:txBody>
      </p:sp>
      <p:sp>
        <p:nvSpPr>
          <p:cNvPr id="3" name="Left Brace 2"/>
          <p:cNvSpPr/>
          <p:nvPr/>
        </p:nvSpPr>
        <p:spPr bwMode="auto">
          <a:xfrm flipH="1">
            <a:off x="3962400" y="4724400"/>
            <a:ext cx="350519" cy="1752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5416034"/>
            <a:ext cx="539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 tracer module; needs [MOD]_nu.in for ‘2’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5EF2F2-714E-4878-BF37-37F4B83A64B7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8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6256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param.in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546948"/>
            <a:ext cx="13258800" cy="378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Cut-off depth for cubic spline interpolation near bottom when computing horizontal gradients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using </a:t>
            </a:r>
            <a:r>
              <a:rPr lang="en-US" altLang="en-US" sz="1400" dirty="0" err="1"/>
              <a:t>hgrad_nodes</a:t>
            </a:r>
            <a:r>
              <a:rPr lang="en-US" altLang="en-US" sz="1400" dirty="0"/>
              <a:t>() (radiation </a:t>
            </a:r>
            <a:r>
              <a:rPr lang="en-US" altLang="en-US" sz="1400" dirty="0" smtClean="0"/>
              <a:t>stress).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If depth &gt; </a:t>
            </a:r>
            <a:r>
              <a:rPr lang="en-US" altLang="en-US" sz="1400" dirty="0" err="1"/>
              <a:t>depth_zsigma</a:t>
            </a:r>
            <a:r>
              <a:rPr lang="en-US" altLang="en-US" sz="1400" dirty="0"/>
              <a:t> ('deep'),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a min. (e.g. max bottom z-</a:t>
            </a:r>
            <a:r>
              <a:rPr lang="en-US" altLang="en-US" sz="1400" dirty="0" err="1"/>
              <a:t>cor</a:t>
            </a:r>
            <a:r>
              <a:rPr lang="en-US" altLang="en-US" sz="1400" dirty="0"/>
              <a:t> for the element) is imposed in the spline and so a more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conservative method is used without extrapolation beyond bottom;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otherwise constant extrapolation below bottom is used.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depth_zsigma</a:t>
            </a:r>
            <a:r>
              <a:rPr lang="en-US" altLang="en-US" sz="1400" dirty="0"/>
              <a:t> = 100. !h_bcc1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Dimensioning parameters for inter-subdomain </a:t>
            </a:r>
            <a:r>
              <a:rPr lang="en-US" altLang="en-US" sz="1400" dirty="0" err="1"/>
              <a:t>btrack</a:t>
            </a:r>
            <a:r>
              <a:rPr lang="en-US" altLang="en-US" sz="1400" dirty="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>
                <a:solidFill>
                  <a:srgbClr val="FF0000"/>
                </a:solidFill>
              </a:rPr>
              <a:t>s1_mxnbt</a:t>
            </a:r>
            <a:r>
              <a:rPr lang="en-US" altLang="en-US" sz="1400" dirty="0"/>
              <a:t> = 0.5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s2_mxnbt = 3.0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C2D20D9-85A6-461D-B971-0ADB445A0BE4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8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6256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/>
              <a:t>param.in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495800" y="4812253"/>
            <a:ext cx="9179293" cy="249122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! Non-standard outputs section. Some of these need corresponding </a:t>
            </a:r>
            <a:r>
              <a:rPr lang="en-US" altLang="en-US" sz="1400" dirty="0" err="1" smtClean="0"/>
              <a:t>cpp</a:t>
            </a:r>
            <a:r>
              <a:rPr lang="en-US" altLang="en-US" sz="1400" dirty="0" smtClean="0"/>
              <a:t> flags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! to be on in order to be active (will become default after we migrate to </a:t>
            </a:r>
            <a:r>
              <a:rPr lang="en-US" altLang="en-US" sz="1400" dirty="0" err="1" smtClean="0"/>
              <a:t>nc</a:t>
            </a:r>
            <a:r>
              <a:rPr lang="en-US" altLang="en-US" sz="1400" dirty="0" smtClean="0"/>
              <a:t> outputs)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  hvel.67 = 0 !horizontal vel. defined at side [m/s]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  vert.69 = 0 !vertical vel. at centroids [m/s]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  temp.70 = 0 !T at prism centers [C]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  salt.70 = 0 !S at prism centers [PSU]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  z0st.66 = 0 ! Sediment transport roughness length (m) {module: SED}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  ……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6283693" y="1524000"/>
            <a:ext cx="7391400" cy="32316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!-----------------------------------------------------------------------</a:t>
            </a:r>
            <a:endParaRPr lang="en-US" sz="1200" dirty="0"/>
          </a:p>
          <a:p>
            <a:r>
              <a:rPr lang="en-US" sz="1200" dirty="0"/>
              <a:t>! Outputs for (age)</a:t>
            </a:r>
          </a:p>
          <a:p>
            <a:r>
              <a:rPr lang="en-US" sz="1200" dirty="0"/>
              <a:t>!-----------------------------------------------------------------------</a:t>
            </a:r>
          </a:p>
          <a:p>
            <a:r>
              <a:rPr lang="en-US" sz="1200" dirty="0"/>
              <a:t>  AGE_1.63 = 0 !indices from "1" to "</a:t>
            </a:r>
            <a:r>
              <a:rPr lang="en-US" sz="1200" dirty="0" err="1"/>
              <a:t>ntr</a:t>
            </a:r>
            <a:r>
              <a:rPr lang="en-US" sz="1200" dirty="0"/>
              <a:t>/2"; [days]</a:t>
            </a:r>
          </a:p>
          <a:p>
            <a:r>
              <a:rPr lang="en-US" sz="1200" dirty="0"/>
              <a:t>  AGE_2.63 = 0</a:t>
            </a:r>
          </a:p>
          <a:p>
            <a:endParaRPr lang="en-US" sz="1200" dirty="0"/>
          </a:p>
          <a:p>
            <a:r>
              <a:rPr lang="en-US" sz="1200" dirty="0"/>
              <a:t>!-----------------------------------------------------------------------</a:t>
            </a:r>
          </a:p>
          <a:p>
            <a:r>
              <a:rPr lang="en-US" sz="1200" dirty="0"/>
              <a:t>! Specific outputs in SED3D (USE_SED must be on in </a:t>
            </a:r>
            <a:r>
              <a:rPr lang="en-US" sz="1200" dirty="0" err="1"/>
              <a:t>Makefile</a:t>
            </a:r>
            <a:r>
              <a:rPr lang="en-US" sz="1200" dirty="0"/>
              <a:t>;</a:t>
            </a:r>
          </a:p>
          <a:p>
            <a:r>
              <a:rPr lang="en-US" sz="1200" dirty="0"/>
              <a:t>! otherwise these are not needed)</a:t>
            </a:r>
          </a:p>
          <a:p>
            <a:r>
              <a:rPr lang="en-US" sz="1200" dirty="0"/>
              <a:t>!-----------------------------------------------------------------------</a:t>
            </a:r>
          </a:p>
          <a:p>
            <a:r>
              <a:rPr lang="en-US" sz="1200" dirty="0"/>
              <a:t>  SED_1.63 = 0 !conc. of 1st class (one output need by each class) [g/L]</a:t>
            </a:r>
          </a:p>
          <a:p>
            <a:r>
              <a:rPr lang="en-US" sz="1200" dirty="0"/>
              <a:t>  SED_2.63 = 0</a:t>
            </a:r>
          </a:p>
          <a:p>
            <a:r>
              <a:rPr lang="en-US" sz="1200" dirty="0"/>
              <a:t>  SED_bfrac_1.61 = 0 ! Bed fraction 1st tracer (one output need by each class) [-]</a:t>
            </a:r>
          </a:p>
          <a:p>
            <a:r>
              <a:rPr lang="en-US" sz="1200" dirty="0"/>
              <a:t>  SED_bfrac_2.61 = 0</a:t>
            </a:r>
          </a:p>
          <a:p>
            <a:r>
              <a:rPr lang="en-US" sz="1200" dirty="0"/>
              <a:t>  SED_qbdl_1.62 = 0 ! Bedload transport rate (kg.m-1.s-1) for 1st tracer (one output need by tracer)</a:t>
            </a:r>
          </a:p>
          <a:p>
            <a:r>
              <a:rPr lang="en-US" sz="1200" dirty="0"/>
              <a:t>  SED_qbdl_2.62 = 0</a:t>
            </a:r>
          </a:p>
          <a:p>
            <a:r>
              <a:rPr lang="en-US" sz="1200" dirty="0" smtClean="0"/>
              <a:t>  ……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-9626" y="328672"/>
            <a:ext cx="671522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/>
              <a:t>!-----------------------------------------------------------------------</a:t>
            </a:r>
          </a:p>
          <a:p>
            <a:r>
              <a:rPr lang="en-US" altLang="en-US" sz="1400" dirty="0"/>
              <a:t>! Option for </a:t>
            </a:r>
            <a:r>
              <a:rPr lang="en-US" altLang="en-US" sz="1400" dirty="0" err="1"/>
              <a:t>hotstart</a:t>
            </a:r>
            <a:r>
              <a:rPr lang="en-US" altLang="en-US" sz="1400" dirty="0"/>
              <a:t> outputs </a:t>
            </a:r>
            <a:r>
              <a:rPr lang="en-US" altLang="en-US" sz="1400" dirty="0">
                <a:solidFill>
                  <a:srgbClr val="29C330"/>
                </a:solidFill>
              </a:rPr>
              <a:t>(use </a:t>
            </a:r>
            <a:r>
              <a:rPr lang="en-US" altLang="en-US" sz="1400" dirty="0" err="1">
                <a:solidFill>
                  <a:srgbClr val="29C330"/>
                </a:solidFill>
              </a:rPr>
              <a:t>combine_hotstart</a:t>
            </a:r>
            <a:r>
              <a:rPr lang="en-US" altLang="en-US" sz="1400" dirty="0">
                <a:solidFill>
                  <a:srgbClr val="29C330"/>
                </a:solidFill>
              </a:rPr>
              <a:t>*.f90 to combine)</a:t>
            </a:r>
          </a:p>
          <a:p>
            <a:r>
              <a:rPr lang="en-US" altLang="en-US" sz="1400" dirty="0"/>
              <a:t>!-----------------------------------------------------------------------</a:t>
            </a:r>
          </a:p>
          <a:p>
            <a:r>
              <a:rPr lang="en-US" altLang="en-US" sz="1400" dirty="0"/>
              <a:t>  </a:t>
            </a:r>
            <a:r>
              <a:rPr lang="en-US" altLang="en-US" sz="1400" dirty="0" err="1"/>
              <a:t>hotout</a:t>
            </a:r>
            <a:r>
              <a:rPr lang="en-US" altLang="en-US" sz="1400" dirty="0"/>
              <a:t> = 1 !1: output *_</a:t>
            </a:r>
            <a:r>
              <a:rPr lang="en-US" altLang="en-US" sz="1400" dirty="0" err="1"/>
              <a:t>hotstart</a:t>
            </a:r>
            <a:r>
              <a:rPr lang="en-US" altLang="en-US" sz="1400" dirty="0"/>
              <a:t> every '</a:t>
            </a:r>
            <a:r>
              <a:rPr lang="en-US" altLang="en-US" sz="1400" dirty="0" err="1"/>
              <a:t>hotout_write</a:t>
            </a:r>
            <a:r>
              <a:rPr lang="en-US" altLang="en-US" sz="1400" dirty="0"/>
              <a:t>' steps</a:t>
            </a:r>
          </a:p>
          <a:p>
            <a:r>
              <a:rPr lang="en-US" altLang="en-US" sz="1400" dirty="0"/>
              <a:t>  </a:t>
            </a:r>
            <a:r>
              <a:rPr lang="en-US" altLang="en-US" sz="1400" dirty="0" err="1"/>
              <a:t>hotout_write</a:t>
            </a:r>
            <a:r>
              <a:rPr lang="en-US" altLang="en-US" sz="1400" dirty="0"/>
              <a:t> = 4032 !divisible by </a:t>
            </a:r>
            <a:r>
              <a:rPr lang="en-US" altLang="en-US" sz="1400" dirty="0" err="1"/>
              <a:t>ihfskip</a:t>
            </a:r>
            <a:endParaRPr lang="en-US" altLang="en-US" sz="1400" dirty="0"/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!-----------------------------------------------------------------------</a:t>
            </a:r>
            <a:endParaRPr lang="en-US" altLang="en-US" sz="1400" dirty="0"/>
          </a:p>
          <a:p>
            <a:r>
              <a:rPr lang="en-US" altLang="en-US" sz="1400" dirty="0"/>
              <a:t>! Global output options.</a:t>
            </a:r>
          </a:p>
          <a:p>
            <a:r>
              <a:rPr lang="en-US" altLang="en-US" sz="1400" dirty="0"/>
              <a:t>!-----------------------------------------------------------------------</a:t>
            </a:r>
          </a:p>
          <a:p>
            <a:r>
              <a:rPr lang="en-US" altLang="en-US" sz="1400" dirty="0"/>
              <a:t>  </a:t>
            </a:r>
            <a:r>
              <a:rPr lang="en-US" altLang="en-US" sz="1400" dirty="0" err="1"/>
              <a:t>nspool</a:t>
            </a:r>
            <a:r>
              <a:rPr lang="en-US" altLang="en-US" sz="1400" dirty="0"/>
              <a:t> = 6 !output step spool</a:t>
            </a:r>
          </a:p>
          <a:p>
            <a:r>
              <a:rPr lang="en-US" altLang="en-US" sz="1400" dirty="0"/>
              <a:t>  </a:t>
            </a:r>
            <a:r>
              <a:rPr lang="en-US" altLang="en-US" sz="1400" dirty="0" err="1"/>
              <a:t>ihfskip</a:t>
            </a:r>
            <a:r>
              <a:rPr lang="en-US" altLang="en-US" sz="1400" dirty="0"/>
              <a:t> = 576 !stack spool; every </a:t>
            </a:r>
            <a:r>
              <a:rPr lang="en-US" altLang="en-US" sz="1400" dirty="0" err="1"/>
              <a:t>ihfskip</a:t>
            </a:r>
            <a:r>
              <a:rPr lang="en-US" altLang="en-US" sz="1400" dirty="0"/>
              <a:t> steps will be put into 1_*, 2_*, etc</a:t>
            </a:r>
            <a:r>
              <a:rPr lang="en-US" altLang="en-US" sz="1400" dirty="0" smtClean="0"/>
              <a:t>...</a:t>
            </a:r>
            <a:endParaRPr lang="en-US" altLang="en-US" sz="1400" dirty="0"/>
          </a:p>
          <a:p>
            <a:r>
              <a:rPr lang="en-US" altLang="en-US" sz="1400" dirty="0"/>
              <a:t>  elev.61 = 1 !0: off; 1: on</a:t>
            </a:r>
          </a:p>
          <a:p>
            <a:r>
              <a:rPr lang="en-US" altLang="en-US" sz="1400" dirty="0"/>
              <a:t>  pres.61 = 1 </a:t>
            </a:r>
          </a:p>
          <a:p>
            <a:r>
              <a:rPr lang="en-US" altLang="en-US" sz="1400" dirty="0"/>
              <a:t>  airt.61 = 1 </a:t>
            </a:r>
          </a:p>
          <a:p>
            <a:r>
              <a:rPr lang="en-US" altLang="en-US" sz="1400" dirty="0"/>
              <a:t>  shum.61 = 1 </a:t>
            </a:r>
          </a:p>
          <a:p>
            <a:r>
              <a:rPr lang="en-US" altLang="en-US" sz="1400" dirty="0"/>
              <a:t>  srad.61 = 1  </a:t>
            </a:r>
          </a:p>
          <a:p>
            <a:r>
              <a:rPr lang="en-US" altLang="en-US" sz="1400" dirty="0"/>
              <a:t>  flsu.61 = 1  </a:t>
            </a:r>
          </a:p>
          <a:p>
            <a:r>
              <a:rPr lang="en-US" altLang="en-US" sz="1400" dirty="0"/>
              <a:t>  fllu.61 = 1 </a:t>
            </a:r>
          </a:p>
          <a:p>
            <a:r>
              <a:rPr lang="en-US" altLang="en-US" sz="1400" dirty="0"/>
              <a:t>  radu.61 = 1 </a:t>
            </a:r>
          </a:p>
          <a:p>
            <a:r>
              <a:rPr lang="en-US" altLang="en-US" sz="1400" dirty="0"/>
              <a:t>  radd.61 = 1 </a:t>
            </a:r>
          </a:p>
          <a:p>
            <a:r>
              <a:rPr lang="en-US" altLang="en-US" sz="1400" dirty="0"/>
              <a:t>  flux.61 = 1 </a:t>
            </a:r>
          </a:p>
          <a:p>
            <a:r>
              <a:rPr lang="en-US" altLang="en-US" sz="1400" dirty="0"/>
              <a:t>  evap.61 = 0 </a:t>
            </a:r>
          </a:p>
          <a:p>
            <a:r>
              <a:rPr lang="en-US" altLang="en-US" sz="1400" dirty="0"/>
              <a:t>  prcp.61 = 0 </a:t>
            </a:r>
          </a:p>
          <a:p>
            <a:r>
              <a:rPr lang="en-US" altLang="en-US" sz="1400" dirty="0"/>
              <a:t>  wind.62 = 1 </a:t>
            </a:r>
          </a:p>
          <a:p>
            <a:r>
              <a:rPr lang="en-US" altLang="en-US" sz="1400" dirty="0"/>
              <a:t>  wist.62 = 0 </a:t>
            </a:r>
          </a:p>
          <a:p>
            <a:r>
              <a:rPr lang="en-US" altLang="en-US" sz="1400" dirty="0"/>
              <a:t>  dahv.62 = 0 </a:t>
            </a:r>
          </a:p>
          <a:p>
            <a:r>
              <a:rPr lang="en-US" altLang="en-US" sz="1400" dirty="0"/>
              <a:t>  vert.63 = 1 </a:t>
            </a:r>
          </a:p>
          <a:p>
            <a:r>
              <a:rPr lang="en-US" altLang="en-US" sz="1400" dirty="0"/>
              <a:t>  temp.63 = 1 </a:t>
            </a:r>
          </a:p>
          <a:p>
            <a:r>
              <a:rPr lang="en-US" altLang="en-US" sz="1400" dirty="0"/>
              <a:t>  salt.63 = 1 </a:t>
            </a:r>
          </a:p>
          <a:p>
            <a:r>
              <a:rPr lang="en-US" altLang="en-US" sz="1400" dirty="0"/>
              <a:t>  conc.63 = 0 </a:t>
            </a:r>
          </a:p>
          <a:p>
            <a:r>
              <a:rPr lang="en-US" altLang="en-US" sz="1400" dirty="0"/>
              <a:t>  tdff.63 = 1 </a:t>
            </a:r>
          </a:p>
          <a:p>
            <a:r>
              <a:rPr lang="en-US" altLang="en-US" sz="1400" dirty="0"/>
              <a:t>  vdff.63 = 0 </a:t>
            </a:r>
          </a:p>
          <a:p>
            <a:r>
              <a:rPr lang="en-US" altLang="en-US" sz="1400" dirty="0"/>
              <a:t>  kine.63 = 0 </a:t>
            </a:r>
          </a:p>
          <a:p>
            <a:r>
              <a:rPr lang="en-US" altLang="en-US" sz="1400" dirty="0"/>
              <a:t>  mixl.63 = 0 </a:t>
            </a:r>
          </a:p>
          <a:p>
            <a:r>
              <a:rPr lang="en-US" altLang="en-US" sz="1400" dirty="0"/>
              <a:t>  zcor.63 = 1 </a:t>
            </a:r>
          </a:p>
          <a:p>
            <a:r>
              <a:rPr lang="en-US" altLang="en-US" sz="1400" dirty="0"/>
              <a:t>  hvel.64 = 1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41128F8-B286-4568-95EA-A3663DC0E701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8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62560"/>
            <a:ext cx="36576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dirty="0"/>
              <a:t>param.in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8600" y="552027"/>
            <a:ext cx="6705600" cy="550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Outputs from other modules (WWM, Sediment, ICM </a:t>
            </a:r>
            <a:r>
              <a:rPr lang="en-US" altLang="en-US" sz="1400" dirty="0" err="1"/>
              <a:t>etc</a:t>
            </a:r>
            <a:r>
              <a:rPr lang="en-US" altLang="en-US" sz="14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………….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Station output option. If </a:t>
            </a:r>
            <a:r>
              <a:rPr lang="en-US" altLang="en-US" sz="1400" dirty="0" err="1"/>
              <a:t>iout_sta</a:t>
            </a:r>
            <a:r>
              <a:rPr lang="en-US" altLang="en-US" sz="1400" dirty="0"/>
              <a:t>/=0, need output skip (</a:t>
            </a:r>
            <a:r>
              <a:rPr lang="en-US" altLang="en-US" sz="1400" dirty="0" err="1"/>
              <a:t>nspool_sta</a:t>
            </a:r>
            <a:r>
              <a:rPr lang="en-US" altLang="en-US" sz="1400" dirty="0"/>
              <a:t>)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a </a:t>
            </a:r>
            <a:r>
              <a:rPr lang="en-US" altLang="en-US" sz="1400" i="1" dirty="0"/>
              <a:t>station.in</a:t>
            </a:r>
            <a:r>
              <a:rPr lang="en-US" altLang="en-US" sz="1400" dirty="0"/>
              <a:t>. If </a:t>
            </a:r>
            <a:r>
              <a:rPr lang="en-US" altLang="en-US" sz="1400" dirty="0" err="1"/>
              <a:t>ics</a:t>
            </a:r>
            <a:r>
              <a:rPr lang="en-US" altLang="en-US" sz="1400" dirty="0"/>
              <a:t>=2, the </a:t>
            </a:r>
            <a:r>
              <a:rPr lang="en-US" altLang="en-US" sz="1400" dirty="0" err="1"/>
              <a:t>cordinates</a:t>
            </a:r>
            <a:r>
              <a:rPr lang="en-US" altLang="en-US" sz="1400" dirty="0"/>
              <a:t> in station.in must be in </a:t>
            </a:r>
            <a:r>
              <a:rPr lang="en-US" altLang="en-US" sz="1400" dirty="0" err="1"/>
              <a:t>lon</a:t>
            </a:r>
            <a:r>
              <a:rPr lang="en-US" altLang="en-US" sz="1400" dirty="0"/>
              <a:t>., </a:t>
            </a:r>
            <a:r>
              <a:rPr lang="en-US" altLang="en-US" sz="1400" dirty="0" err="1"/>
              <a:t>lat</a:t>
            </a:r>
            <a:r>
              <a:rPr lang="en-US" altLang="en-US" sz="1400" dirty="0"/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and z (</a:t>
            </a:r>
            <a:r>
              <a:rPr lang="en-US" altLang="en-US" sz="1400" b="1" dirty="0">
                <a:solidFill>
                  <a:srgbClr val="29C330"/>
                </a:solidFill>
              </a:rPr>
              <a:t>measured from MSL; </a:t>
            </a:r>
            <a:r>
              <a:rPr lang="en-US" altLang="en-US" sz="1400" dirty="0"/>
              <a:t>not used for 2D variables).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iout_sta</a:t>
            </a:r>
            <a:r>
              <a:rPr lang="en-US" altLang="en-US" sz="1400" dirty="0"/>
              <a:t>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nspool_sta</a:t>
            </a:r>
            <a:r>
              <a:rPr lang="en-US" altLang="en-US" sz="1400" dirty="0"/>
              <a:t> = 10 !needed if </a:t>
            </a:r>
            <a:r>
              <a:rPr lang="en-US" altLang="en-US" sz="1400" dirty="0" err="1"/>
              <a:t>iout_sta</a:t>
            </a:r>
            <a:r>
              <a:rPr lang="en-US" altLang="en-US" sz="1400" dirty="0"/>
              <a:t>/=0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Flag for harmonic analysis for elevation. If used , need to turn on </a:t>
            </a:r>
            <a:r>
              <a:rPr lang="en-US" altLang="en-US" sz="1400" dirty="0" err="1"/>
              <a:t>cpp</a:t>
            </a:r>
            <a:r>
              <a:rPr lang="en-US" altLang="en-US" sz="1400" dirty="0"/>
              <a:t> flags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in </a:t>
            </a:r>
            <a:r>
              <a:rPr lang="en-US" altLang="en-US" sz="1400" dirty="0" err="1"/>
              <a:t>Makefile</a:t>
            </a:r>
            <a:r>
              <a:rPr lang="en-US" altLang="en-US" sz="1400" dirty="0"/>
              <a:t> first. Otherwise set it to 0.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/>
              <a:t>iharind</a:t>
            </a:r>
            <a:r>
              <a:rPr lang="en-US" altLang="en-US" sz="1400" dirty="0"/>
              <a:t>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Conservation check option. If </a:t>
            </a:r>
            <a:r>
              <a:rPr lang="en-US" altLang="en-US" sz="1400" dirty="0" err="1"/>
              <a:t>consv_check</a:t>
            </a:r>
            <a:r>
              <a:rPr lang="en-US" altLang="en-US" sz="1400" dirty="0"/>
              <a:t>=1, some fluxes are computed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 in regions specified in </a:t>
            </a:r>
            <a:r>
              <a:rPr lang="en-US" altLang="en-US" sz="1400" dirty="0" err="1"/>
              <a:t>fluxflag.prop</a:t>
            </a:r>
            <a:r>
              <a:rPr lang="en-US" altLang="en-US" sz="1400" dirty="0"/>
              <a:t> (regional number from -1 to an arbitrary integer).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!-----------------------------------------------------------------------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</a:t>
            </a:r>
            <a:r>
              <a:rPr lang="en-US" altLang="en-US" sz="1400" dirty="0" err="1">
                <a:solidFill>
                  <a:srgbClr val="FF0000"/>
                </a:solidFill>
              </a:rPr>
              <a:t>consv_check</a:t>
            </a:r>
            <a:r>
              <a:rPr lang="en-US" altLang="en-US" sz="1400" dirty="0">
                <a:solidFill>
                  <a:srgbClr val="FF0000"/>
                </a:solidFill>
              </a:rPr>
              <a:t> </a:t>
            </a:r>
            <a:r>
              <a:rPr lang="en-US" altLang="en-US" sz="1400" dirty="0"/>
              <a:t>= 0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6762841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01400" y="5410200"/>
            <a:ext cx="14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dirty="0" err="1" smtClean="0">
                <a:solidFill>
                  <a:srgbClr val="FF0000"/>
                </a:solidFill>
              </a:rPr>
              <a:t>luxflag.prop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11049000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Most important parameters are… </a:t>
            </a:r>
            <a:endParaRPr lang="en-US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13030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Momentum dissipation: 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 err="1" smtClean="0">
                <a:solidFill>
                  <a:srgbClr val="FF0000"/>
                </a:solidFill>
              </a:rPr>
              <a:t>ndvel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ihorcon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ishapiro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inter_mom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Appropriate combination of these must be used for different applications (dispersion vs diffusion)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May start with: </a:t>
            </a:r>
            <a:r>
              <a:rPr lang="en-US" sz="2000" dirty="0" err="1" smtClean="0"/>
              <a:t>indvel</a:t>
            </a:r>
            <a:r>
              <a:rPr lang="en-US" sz="2000" dirty="0" smtClean="0"/>
              <a:t>=</a:t>
            </a:r>
            <a:r>
              <a:rPr lang="en-US" sz="2000" dirty="0"/>
              <a:t> </a:t>
            </a:r>
            <a:r>
              <a:rPr lang="en-US" sz="2000" dirty="0" err="1" smtClean="0"/>
              <a:t>ihorcon</a:t>
            </a:r>
            <a:r>
              <a:rPr lang="en-US" sz="2000" dirty="0" smtClean="0"/>
              <a:t>=</a:t>
            </a:r>
            <a:r>
              <a:rPr lang="en-US" sz="2000" dirty="0" err="1" smtClean="0"/>
              <a:t>inter_mom</a:t>
            </a:r>
            <a:r>
              <a:rPr lang="en-US" sz="2000" dirty="0" smtClean="0"/>
              <a:t>=0, </a:t>
            </a:r>
            <a:r>
              <a:rPr lang="en-US" sz="2000" dirty="0" err="1" smtClean="0"/>
              <a:t>ishapiro</a:t>
            </a:r>
            <a:r>
              <a:rPr lang="en-US" sz="2000" dirty="0" smtClean="0"/>
              <a:t>=1 (‘MB-LI’ scheme)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diffusion is still too high, use </a:t>
            </a:r>
            <a:r>
              <a:rPr lang="en-US" sz="2000" dirty="0" err="1"/>
              <a:t>indvel</a:t>
            </a:r>
            <a:r>
              <a:rPr lang="en-US" sz="2000" dirty="0"/>
              <a:t>= </a:t>
            </a:r>
            <a:r>
              <a:rPr lang="en-US" sz="2000" dirty="0" err="1" smtClean="0"/>
              <a:t>inter_mom</a:t>
            </a:r>
            <a:r>
              <a:rPr lang="en-US" sz="2000" dirty="0" smtClean="0"/>
              <a:t>=</a:t>
            </a:r>
            <a:r>
              <a:rPr lang="en-US" sz="2000" dirty="0" err="1" smtClean="0"/>
              <a:t>ishapiro</a:t>
            </a:r>
            <a:r>
              <a:rPr lang="en-US" sz="2000" dirty="0" smtClean="0"/>
              <a:t>=0, </a:t>
            </a:r>
            <a:r>
              <a:rPr lang="en-US" sz="2000" dirty="0" err="1" smtClean="0"/>
              <a:t>ihorcon</a:t>
            </a:r>
            <a:r>
              <a:rPr lang="en-US" sz="2000" dirty="0" smtClean="0"/>
              <a:t>=2, hvis_coef0=0.025 (or smaller) – the ‘eddying’ option. If oscillation is found in non-eddying part, use </a:t>
            </a:r>
            <a:r>
              <a:rPr lang="en-US" sz="2000" dirty="0" err="1" smtClean="0"/>
              <a:t>ishapiro</a:t>
            </a:r>
            <a:r>
              <a:rPr lang="en-US" sz="2000" dirty="0" smtClean="0"/>
              <a:t>=-1 and set the filter strength in shapiro.gr3</a:t>
            </a:r>
          </a:p>
          <a:p>
            <a:pPr marL="886602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</a:t>
            </a:r>
            <a:r>
              <a:rPr lang="en-US" sz="2000" dirty="0" err="1" smtClean="0"/>
              <a:t>ndvel</a:t>
            </a:r>
            <a:r>
              <a:rPr lang="en-US" sz="2000" dirty="0" smtClean="0"/>
              <a:t>=1 (</a:t>
            </a:r>
            <a:r>
              <a:rPr lang="en-US" sz="2000" dirty="0" err="1" smtClean="0"/>
              <a:t>ihorcon</a:t>
            </a:r>
            <a:r>
              <a:rPr lang="en-US" sz="2000" dirty="0" smtClean="0"/>
              <a:t>=</a:t>
            </a:r>
            <a:r>
              <a:rPr lang="en-US" sz="2000" dirty="0" err="1" smtClean="0"/>
              <a:t>ishapiro</a:t>
            </a:r>
            <a:r>
              <a:rPr lang="en-US" sz="2000" dirty="0" smtClean="0"/>
              <a:t>=</a:t>
            </a:r>
            <a:r>
              <a:rPr lang="en-US" sz="2000" dirty="0" err="1" smtClean="0"/>
              <a:t>inter_mom</a:t>
            </a:r>
            <a:r>
              <a:rPr lang="en-US" sz="2000" dirty="0" smtClean="0"/>
              <a:t>=0) is the most diffusive option (‘MA-LI’ scheme), but can be useful for 2D runs 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</a:t>
            </a:r>
            <a:r>
              <a:rPr lang="en-US" sz="2000" dirty="0" err="1" smtClean="0"/>
              <a:t>t</a:t>
            </a:r>
            <a:r>
              <a:rPr lang="en-US" sz="2000" dirty="0" smtClean="0"/>
              <a:t>: appropriate time step (another way to control dispersion/diffusion)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</a:t>
            </a:r>
            <a:r>
              <a:rPr lang="en-US" sz="2000" dirty="0" err="1" smtClean="0"/>
              <a:t>ws</a:t>
            </a:r>
            <a:r>
              <a:rPr lang="en-US" sz="2000" dirty="0" smtClean="0"/>
              <a:t>: use ‘2’ as much as possible (and there are scripts for generating </a:t>
            </a:r>
            <a:r>
              <a:rPr lang="en-US" sz="2000" dirty="0" err="1" smtClean="0"/>
              <a:t>sflux</a:t>
            </a:r>
            <a:r>
              <a:rPr lang="en-US" sz="2000" dirty="0" smtClean="0"/>
              <a:t>*.</a:t>
            </a:r>
            <a:r>
              <a:rPr lang="en-US" sz="2000" dirty="0" err="1" smtClean="0"/>
              <a:t>nc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</a:t>
            </a:r>
            <a:r>
              <a:rPr lang="en-US" sz="2000" dirty="0" err="1" smtClean="0"/>
              <a:t>tr_met</a:t>
            </a:r>
            <a:r>
              <a:rPr lang="en-US" sz="2000" dirty="0" smtClean="0"/>
              <a:t>: use 3 and ‘</a:t>
            </a:r>
            <a:r>
              <a:rPr lang="en-US" sz="2000" dirty="0" err="1" smtClean="0"/>
              <a:t>h_tvd</a:t>
            </a:r>
            <a:r>
              <a:rPr lang="en-US" sz="2000" dirty="0" smtClean="0"/>
              <a:t>’ and </a:t>
            </a:r>
            <a:r>
              <a:rPr lang="en-US" sz="2000" dirty="0" err="1" smtClean="0"/>
              <a:t>tvd.prop</a:t>
            </a:r>
            <a:r>
              <a:rPr lang="en-US" sz="2000" dirty="0" smtClean="0"/>
              <a:t> to control efficiency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19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B86B8B1-CDA6-4FCD-A9AD-39ADA90DA739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8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71386" y="151331"/>
            <a:ext cx="66294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100" b="1" dirty="0"/>
              <a:t>Hotstart.in (unformatted binary)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571500" y="487680"/>
            <a:ext cx="12687300" cy="430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read(36) double1,iths,ifile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Element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do </a:t>
            </a:r>
            <a:r>
              <a:rPr lang="en-US" altLang="en-US" sz="1600" dirty="0" err="1"/>
              <a:t>i</a:t>
            </a:r>
            <a:r>
              <a:rPr lang="en-US" altLang="en-US" sz="1600" dirty="0"/>
              <a:t>=1,ne_global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read(36) </a:t>
            </a:r>
            <a:r>
              <a:rPr lang="en-US" altLang="en-US" sz="1600" dirty="0" err="1"/>
              <a:t>iegb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idry_e</a:t>
            </a:r>
            <a:r>
              <a:rPr lang="en-US" altLang="en-US" sz="1600" dirty="0"/>
              <a:t>, (we(</a:t>
            </a:r>
            <a:r>
              <a:rPr lang="en-US" altLang="en-US" sz="1600" dirty="0" err="1"/>
              <a:t>j,i</a:t>
            </a:r>
            <a:r>
              <a:rPr lang="en-US" altLang="en-US" sz="1600" dirty="0"/>
              <a:t>), </a:t>
            </a:r>
            <a:r>
              <a:rPr lang="en-US" altLang="en-US" sz="1600" dirty="0" err="1" smtClean="0"/>
              <a:t>trel</a:t>
            </a:r>
            <a:r>
              <a:rPr lang="en-US" altLang="en-US" sz="1600" dirty="0" smtClean="0"/>
              <a:t>(1:ntracers,j,i), </a:t>
            </a:r>
            <a:r>
              <a:rPr lang="en-US" altLang="en-US" sz="1600" dirty="0"/>
              <a:t>j=1,nvrt)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</a:t>
            </a:r>
            <a:r>
              <a:rPr lang="en-US" altLang="en-US" sz="1600" dirty="0" err="1"/>
              <a:t>enddo</a:t>
            </a:r>
            <a:r>
              <a:rPr lang="en-US" altLang="en-US" sz="1600" dirty="0"/>
              <a:t> !</a:t>
            </a:r>
            <a:r>
              <a:rPr lang="en-US" altLang="en-US" sz="1600" dirty="0" err="1"/>
              <a:t>i</a:t>
            </a:r>
            <a:r>
              <a:rPr lang="en-US" altLang="en-US" sz="1600" dirty="0"/>
              <a:t>=1,ne_global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Side </a:t>
            </a:r>
            <a:r>
              <a:rPr lang="en-US" altLang="en-US" sz="1600" dirty="0" smtClean="0"/>
              <a:t>data (side info can be generated by schism_geometry.f90)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do </a:t>
            </a:r>
            <a:r>
              <a:rPr lang="en-US" altLang="en-US" sz="1600" dirty="0" err="1"/>
              <a:t>i</a:t>
            </a:r>
            <a:r>
              <a:rPr lang="en-US" altLang="en-US" sz="1600" dirty="0"/>
              <a:t>=1,ns_global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read(36) </a:t>
            </a:r>
            <a:r>
              <a:rPr lang="en-US" altLang="en-US" sz="1600" dirty="0" err="1"/>
              <a:t>isgb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idry_s</a:t>
            </a:r>
            <a:r>
              <a:rPr lang="en-US" altLang="en-US" sz="1600" dirty="0"/>
              <a:t>, (su2(</a:t>
            </a:r>
            <a:r>
              <a:rPr lang="en-US" altLang="en-US" sz="1600" dirty="0" err="1"/>
              <a:t>j,i</a:t>
            </a:r>
            <a:r>
              <a:rPr lang="en-US" altLang="en-US" sz="1600" dirty="0"/>
              <a:t>), sv2(</a:t>
            </a:r>
            <a:r>
              <a:rPr lang="en-US" altLang="en-US" sz="1600" dirty="0" err="1"/>
              <a:t>j,i</a:t>
            </a:r>
            <a:r>
              <a:rPr lang="en-US" altLang="en-US" sz="1600" dirty="0"/>
              <a:t>), </a:t>
            </a:r>
            <a:r>
              <a:rPr lang="en-US" altLang="en-US" sz="1600" dirty="0" err="1"/>
              <a:t>tsd</a:t>
            </a:r>
            <a:r>
              <a:rPr lang="en-US" altLang="en-US" sz="1600" dirty="0"/>
              <a:t>(</a:t>
            </a:r>
            <a:r>
              <a:rPr lang="en-US" altLang="en-US" sz="1600" dirty="0" err="1"/>
              <a:t>j,i</a:t>
            </a:r>
            <a:r>
              <a:rPr lang="en-US" altLang="en-US" sz="1600" dirty="0"/>
              <a:t>), </a:t>
            </a:r>
            <a:r>
              <a:rPr lang="en-US" altLang="en-US" sz="1600" dirty="0" err="1"/>
              <a:t>ssd</a:t>
            </a:r>
            <a:r>
              <a:rPr lang="en-US" altLang="en-US" sz="1600" dirty="0"/>
              <a:t>(</a:t>
            </a:r>
            <a:r>
              <a:rPr lang="en-US" altLang="en-US" sz="1600" dirty="0" err="1"/>
              <a:t>j,i</a:t>
            </a:r>
            <a:r>
              <a:rPr lang="en-US" altLang="en-US" sz="1600" dirty="0"/>
              <a:t>), j=1,nvrt)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</a:t>
            </a:r>
            <a:r>
              <a:rPr lang="en-US" altLang="en-US" sz="1600" dirty="0" err="1"/>
              <a:t>enddo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 Node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do </a:t>
            </a:r>
            <a:r>
              <a:rPr lang="en-US" altLang="en-US" sz="1600" dirty="0" err="1"/>
              <a:t>i</a:t>
            </a:r>
            <a:r>
              <a:rPr lang="en-US" altLang="en-US" sz="1600" dirty="0"/>
              <a:t>=1,np_global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read(36) </a:t>
            </a:r>
            <a:r>
              <a:rPr lang="en-US" altLang="en-US" sz="1600" dirty="0" err="1"/>
              <a:t>ipgb</a:t>
            </a:r>
            <a:r>
              <a:rPr lang="en-US" altLang="en-US" sz="1600" dirty="0"/>
              <a:t>, eta2, </a:t>
            </a:r>
            <a:r>
              <a:rPr lang="en-US" altLang="en-US" sz="1600" dirty="0" err="1"/>
              <a:t>idry</a:t>
            </a:r>
            <a:r>
              <a:rPr lang="en-US" altLang="en-US" sz="1600" dirty="0"/>
              <a:t>, (</a:t>
            </a:r>
            <a:r>
              <a:rPr lang="en-US" altLang="en-US" sz="1600" dirty="0" err="1" smtClean="0"/>
              <a:t>tr_nd</a:t>
            </a:r>
            <a:r>
              <a:rPr lang="en-US" altLang="en-US" sz="1600" dirty="0" smtClean="0"/>
              <a:t>(1:ntracers,j,i), tr_</a:t>
            </a:r>
            <a:r>
              <a:rPr lang="en-US" altLang="en-US" sz="1600" dirty="0"/>
              <a:t>nd0 (</a:t>
            </a:r>
            <a:r>
              <a:rPr lang="en-US" altLang="en-US" sz="1600" dirty="0" smtClean="0"/>
              <a:t>1:ntracers,j,i),q2(</a:t>
            </a:r>
            <a:r>
              <a:rPr lang="en-US" altLang="en-US" sz="1600" dirty="0" err="1" smtClean="0"/>
              <a:t>i,j</a:t>
            </a:r>
            <a:r>
              <a:rPr lang="en-US" altLang="en-US" sz="1600" dirty="0"/>
              <a:t>), xl(</a:t>
            </a:r>
            <a:r>
              <a:rPr lang="en-US" altLang="en-US" sz="1600" dirty="0" err="1"/>
              <a:t>i,j</a:t>
            </a:r>
            <a:r>
              <a:rPr lang="en-US" altLang="en-US" sz="1600" dirty="0"/>
              <a:t>), </a:t>
            </a:r>
            <a:r>
              <a:rPr lang="en-US" altLang="en-US" sz="1600" dirty="0" err="1"/>
              <a:t>dfv</a:t>
            </a:r>
            <a:r>
              <a:rPr lang="en-US" altLang="en-US" sz="1600" dirty="0"/>
              <a:t>(</a:t>
            </a:r>
            <a:r>
              <a:rPr lang="en-US" altLang="en-US" sz="1600" dirty="0" err="1"/>
              <a:t>i,j</a:t>
            </a:r>
            <a:r>
              <a:rPr lang="en-US" altLang="en-US" sz="1600" dirty="0"/>
              <a:t>), </a:t>
            </a:r>
            <a:r>
              <a:rPr lang="en-US" altLang="en-US" sz="1600" dirty="0" err="1"/>
              <a:t>dfh</a:t>
            </a:r>
            <a:r>
              <a:rPr lang="en-US" altLang="en-US" sz="1600" dirty="0"/>
              <a:t>(</a:t>
            </a:r>
            <a:r>
              <a:rPr lang="en-US" altLang="en-US" sz="1600" dirty="0" err="1"/>
              <a:t>i,j</a:t>
            </a:r>
            <a:r>
              <a:rPr lang="en-US" altLang="en-US" sz="1600" dirty="0"/>
              <a:t>), dfq1(</a:t>
            </a:r>
            <a:r>
              <a:rPr lang="en-US" altLang="en-US" sz="1600" dirty="0" err="1"/>
              <a:t>i,j</a:t>
            </a:r>
            <a:r>
              <a:rPr lang="en-US" altLang="en-US" sz="1600" dirty="0"/>
              <a:t>), dfq2(</a:t>
            </a:r>
            <a:r>
              <a:rPr lang="en-US" altLang="en-US" sz="1600" dirty="0" err="1"/>
              <a:t>i,j</a:t>
            </a:r>
            <a:r>
              <a:rPr lang="en-US" altLang="en-US" sz="1600" dirty="0"/>
              <a:t>), </a:t>
            </a:r>
            <a:r>
              <a:rPr lang="en-US" altLang="en-US" sz="1600" dirty="0" err="1"/>
              <a:t>qnon</a:t>
            </a:r>
            <a:r>
              <a:rPr lang="en-US" altLang="en-US" sz="1600" dirty="0"/>
              <a:t>(</a:t>
            </a:r>
            <a:r>
              <a:rPr lang="en-US" altLang="en-US" sz="1600" dirty="0" err="1"/>
              <a:t>i,j</a:t>
            </a:r>
            <a:r>
              <a:rPr lang="en-US" altLang="en-US" sz="1600" dirty="0"/>
              <a:t>), j=1,nvrt)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</a:t>
            </a:r>
            <a:r>
              <a:rPr lang="en-US" altLang="en-US" sz="1600" dirty="0" err="1"/>
              <a:t>enddo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!Optional modules data (ICM, SED2D, HA)</a:t>
            </a:r>
          </a:p>
        </p:txBody>
      </p:sp>
      <p:sp>
        <p:nvSpPr>
          <p:cNvPr id="24581" name="Rectangle 13"/>
          <p:cNvSpPr>
            <a:spLocks noChangeArrowheads="1"/>
          </p:cNvSpPr>
          <p:nvPr/>
        </p:nvSpPr>
        <p:spPr bwMode="auto">
          <a:xfrm>
            <a:off x="381000" y="4992885"/>
            <a:ext cx="9486900" cy="3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</a:rPr>
              <a:t>Nudging </a:t>
            </a:r>
            <a:r>
              <a:rPr lang="en-US" altLang="en-US" sz="2100" dirty="0" smtClean="0">
                <a:solidFill>
                  <a:srgbClr val="FF0000"/>
                </a:solidFill>
              </a:rPr>
              <a:t>(TEM_nu.in </a:t>
            </a:r>
            <a:r>
              <a:rPr lang="en-US" altLang="en-US" sz="2100" dirty="0">
                <a:solidFill>
                  <a:srgbClr val="FF0000"/>
                </a:solidFill>
              </a:rPr>
              <a:t>and </a:t>
            </a:r>
            <a:r>
              <a:rPr lang="en-US" altLang="en-US" sz="2100" dirty="0" smtClean="0">
                <a:solidFill>
                  <a:srgbClr val="FF0000"/>
                </a:solidFill>
              </a:rPr>
              <a:t>SAL_nu.in</a:t>
            </a:r>
            <a:r>
              <a:rPr lang="en-US" altLang="en-US" sz="2100" dirty="0">
                <a:solidFill>
                  <a:srgbClr val="FF0000"/>
                </a:solidFill>
              </a:rPr>
              <a:t>) (unformatted binary)</a:t>
            </a:r>
          </a:p>
        </p:txBody>
      </p: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599574" y="5365038"/>
            <a:ext cx="4524876" cy="17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do it=1,n_nudging_steps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read(35) </a:t>
            </a:r>
            <a:r>
              <a:rPr lang="en-US" altLang="en-US" sz="1800" dirty="0" err="1" smtClean="0"/>
              <a:t>time_stamp</a:t>
            </a:r>
            <a:r>
              <a:rPr lang="en-US" altLang="en-US" sz="1800" dirty="0" smtClean="0"/>
              <a:t> !from t=0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do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=1,np_global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 </a:t>
            </a:r>
            <a:r>
              <a:rPr lang="en-US" altLang="en-US" sz="1800" dirty="0" smtClean="0"/>
              <a:t>read(35)</a:t>
            </a:r>
            <a:r>
              <a:rPr lang="en-US" altLang="en-US" sz="1800" dirty="0" err="1" smtClean="0"/>
              <a:t>temp_nu</a:t>
            </a:r>
            <a:r>
              <a:rPr lang="en-US" altLang="en-US" sz="1800" dirty="0" smtClean="0"/>
              <a:t>(1:nvrt,i)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</a:t>
            </a:r>
            <a:r>
              <a:rPr lang="en-US" altLang="en-US" sz="1800" dirty="0" err="1"/>
              <a:t>enddo</a:t>
            </a:r>
            <a:r>
              <a:rPr lang="en-US" altLang="en-US" sz="1800" dirty="0"/>
              <a:t> !</a:t>
            </a:r>
            <a:r>
              <a:rPr lang="en-US" altLang="en-US" sz="1800" dirty="0" err="1"/>
              <a:t>i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/>
              <a:t>enddo</a:t>
            </a:r>
            <a:r>
              <a:rPr lang="en-US" altLang="en-US" sz="1800" dirty="0"/>
              <a:t> !it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4794785"/>
            <a:ext cx="13716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62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07400E0-2968-46B3-8B5D-AAAF9844C73B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8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152400"/>
            <a:ext cx="66294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100" b="1" dirty="0"/>
              <a:t>*.</a:t>
            </a:r>
            <a:r>
              <a:rPr lang="en-US" altLang="en-US" sz="2100" b="1" dirty="0" err="1"/>
              <a:t>th</a:t>
            </a:r>
            <a:r>
              <a:rPr lang="en-US" altLang="en-US" sz="2100" b="1" dirty="0"/>
              <a:t>: ASCII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371600" y="1600200"/>
            <a:ext cx="5105400" cy="8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Corresponds to </a:t>
            </a:r>
            <a:r>
              <a:rPr lang="en-US" altLang="en-US" dirty="0" err="1"/>
              <a:t>b.c.</a:t>
            </a:r>
            <a:r>
              <a:rPr lang="en-US" altLang="en-US" dirty="0"/>
              <a:t> flag=1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Easy to plot with xmgr5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571499" y="2775262"/>
            <a:ext cx="1204489" cy="36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Time (sec)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2057400" y="2802355"/>
            <a:ext cx="1739187" cy="36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value 1 (1</a:t>
            </a:r>
            <a:r>
              <a:rPr lang="en-US" altLang="en-US" sz="1600" baseline="30000"/>
              <a:t>st</a:t>
            </a:r>
            <a:r>
              <a:rPr lang="en-US" altLang="en-US" sz="1600"/>
              <a:t> bnd)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4014787" y="2775262"/>
            <a:ext cx="1859412" cy="36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value 2 (2nd bnd)</a:t>
            </a:r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8632408" y="2766975"/>
            <a:ext cx="1862618" cy="36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value N (Nth </a:t>
            </a:r>
            <a:r>
              <a:rPr lang="en-US" altLang="en-US" sz="1600" dirty="0" err="1"/>
              <a:t>bnd</a:t>
            </a:r>
            <a:r>
              <a:rPr lang="en-US" altLang="en-US" sz="1600" dirty="0"/>
              <a:t>)</a:t>
            </a:r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6286500" y="2719381"/>
            <a:ext cx="1284639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…………..</a:t>
            </a: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571499" y="3125781"/>
            <a:ext cx="12458700" cy="302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2100"/>
              <a:t>0.       -0.084950529 0. -0.283168435 -0.226534754 -3.19980335 -16.367136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86400 -0.084950529 0. -0.283168435 -0.226534754 -3.19980335 -16.367136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172800 -0.084950529 0. -0.283168435 -0.226534754 -0.906139016 -22.2853565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259200 -0.084950529 0. -0.25485158 -0.226534754 -0.764554799 -16.367136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345600 -0.084950529 0. -0.25485158 -0.226534754 -0.764554799 -16.367136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432000 -0.084950529 0. -0.25485158 -0.226534754 -0.877822161 -16.367136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518400 -0.084950529 0. -0.25485158 -0.226534754 -3.17148638 -16.367136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604800 -0.084950529 0. -0.25485158 -0.226534754 -0.906139016 -16.367136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………………………………………………………………………………………………………….</a:t>
            </a: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742950" y="6462960"/>
            <a:ext cx="12001499" cy="73689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</a:pPr>
            <a:r>
              <a:rPr lang="en-US" altLang="en-US" sz="2000" dirty="0"/>
              <a:t>Time steps </a:t>
            </a:r>
            <a:r>
              <a:rPr lang="en-US" altLang="en-US" sz="2000" dirty="0" smtClean="0"/>
              <a:t>≥ main time step in param.in; record must start from 0 </a:t>
            </a:r>
            <a:endParaRPr lang="en-US" altLang="en-US" sz="2000" dirty="0"/>
          </a:p>
          <a:p>
            <a:pPr marL="342900" indent="-342900" eaLnBrk="1" hangingPunct="1">
              <a:spcBef>
                <a:spcPct val="0"/>
              </a:spcBef>
              <a:buClrTx/>
              <a:buSzTx/>
            </a:pPr>
            <a:r>
              <a:rPr lang="en-US" altLang="en-US" sz="2000" dirty="0" smtClean="0"/>
              <a:t>Time  step in wind.th specified in param.in (</a:t>
            </a:r>
            <a:r>
              <a:rPr lang="en-US" altLang="en-US" sz="2000" i="1" dirty="0" err="1" smtClean="0"/>
              <a:t>wtiminc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1600201" y="731520"/>
            <a:ext cx="9616663" cy="4906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flux.th (</a:t>
            </a:r>
            <a:r>
              <a:rPr lang="en-US" altLang="en-US" b="1" dirty="0">
                <a:solidFill>
                  <a:srgbClr val="0070C0"/>
                </a:solidFill>
              </a:rPr>
              <a:t>negative for inflow</a:t>
            </a:r>
            <a:r>
              <a:rPr lang="en-US" altLang="en-US" dirty="0"/>
              <a:t>), </a:t>
            </a:r>
            <a:r>
              <a:rPr lang="en-US" altLang="en-US" dirty="0" smtClean="0"/>
              <a:t>TEM_1.th</a:t>
            </a:r>
            <a:r>
              <a:rPr lang="en-US" altLang="en-US" dirty="0"/>
              <a:t>, </a:t>
            </a:r>
            <a:r>
              <a:rPr lang="en-US" altLang="en-US" dirty="0" smtClean="0"/>
              <a:t>SAL_1.th</a:t>
            </a:r>
            <a:r>
              <a:rPr lang="en-US" altLang="en-US" dirty="0"/>
              <a:t>, elev.th, </a:t>
            </a:r>
            <a:r>
              <a:rPr lang="en-US" altLang="en-US" dirty="0">
                <a:solidFill>
                  <a:srgbClr val="29C330"/>
                </a:solidFill>
              </a:rPr>
              <a:t>wind.th</a:t>
            </a:r>
            <a:r>
              <a:rPr lang="en-US" altLang="en-US" dirty="0"/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81000" y="3352800"/>
            <a:ext cx="304800" cy="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EBB2C57-B7FC-47A8-9AEE-F5C5BADA500A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8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76200"/>
            <a:ext cx="66294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100" b="1" dirty="0"/>
              <a:t>*3D.th: direct-access binary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512701" y="1093643"/>
            <a:ext cx="10972800" cy="73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/>
              <a:t> Corresponds to </a:t>
            </a:r>
            <a:r>
              <a:rPr lang="en-US" altLang="en-US" sz="2000" dirty="0" err="1"/>
              <a:t>b.c.</a:t>
            </a:r>
            <a:r>
              <a:rPr lang="en-US" altLang="en-US" sz="2000" dirty="0"/>
              <a:t> flag=</a:t>
            </a:r>
            <a:r>
              <a:rPr lang="en-US" altLang="en-US" sz="2000" dirty="0">
                <a:cs typeface="Tahoma" pitchFamily="34" charset="0"/>
              </a:rPr>
              <a:t>±</a:t>
            </a:r>
            <a:r>
              <a:rPr lang="en-US" altLang="en-US" sz="2000" dirty="0" smtClean="0"/>
              <a:t>4 or 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Make sure you check values after creation</a:t>
            </a:r>
            <a:endParaRPr lang="en-US" altLang="en-US" sz="2000" dirty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752600" y="486182"/>
            <a:ext cx="10449777" cy="4906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elev2D.th, </a:t>
            </a:r>
            <a:r>
              <a:rPr lang="en-US" altLang="en-US" dirty="0" smtClean="0"/>
              <a:t>TEM_3D.th</a:t>
            </a:r>
            <a:r>
              <a:rPr lang="en-US" altLang="en-US" dirty="0"/>
              <a:t>, </a:t>
            </a:r>
            <a:r>
              <a:rPr lang="en-US" altLang="en-US" dirty="0" smtClean="0"/>
              <a:t>SAL_3D.th</a:t>
            </a:r>
            <a:r>
              <a:rPr lang="en-US" altLang="en-US" dirty="0"/>
              <a:t>, </a:t>
            </a:r>
            <a:r>
              <a:rPr lang="en-US" altLang="en-US" dirty="0" smtClean="0"/>
              <a:t>[tracer]_3D.th</a:t>
            </a:r>
            <a:r>
              <a:rPr lang="en-US" altLang="en-US" dirty="0"/>
              <a:t>, uv3D.th (not discharge!)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1604046" y="3225800"/>
            <a:ext cx="8671789" cy="104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do it=1,nsteps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write(18,rec=irec_out+1)time,(((</a:t>
            </a:r>
            <a:r>
              <a:rPr lang="en-US" altLang="en-US" sz="2000" dirty="0" err="1"/>
              <a:t>th</a:t>
            </a:r>
            <a:r>
              <a:rPr lang="en-US" altLang="en-US" sz="2000" dirty="0"/>
              <a:t>(</a:t>
            </a:r>
            <a:r>
              <a:rPr lang="en-US" altLang="en-US" sz="2000" dirty="0" err="1"/>
              <a:t>i,j,l</a:t>
            </a:r>
            <a:r>
              <a:rPr lang="en-US" altLang="en-US" sz="2000" dirty="0"/>
              <a:t>),l=1,nvrt),j=1,nond(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)),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=1,nope)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enddo</a:t>
            </a:r>
            <a:endParaRPr lang="en-US" altLang="en-US" sz="2000" dirty="0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828675" y="2900681"/>
            <a:ext cx="684026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S,T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914401" y="1706880"/>
            <a:ext cx="428635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latin typeface="Symbol" pitchFamily="18" charset="2"/>
              </a:rPr>
              <a:t>h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1723724" y="1830161"/>
            <a:ext cx="7715310" cy="10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/>
              <a:t>do it=1,nsteps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/>
              <a:t>  write(18,rec=irec_out+1)time,((</a:t>
            </a:r>
            <a:r>
              <a:rPr lang="en-US" altLang="en-US" sz="2100" dirty="0" err="1"/>
              <a:t>th</a:t>
            </a:r>
            <a:r>
              <a:rPr lang="en-US" altLang="en-US" sz="2100" dirty="0"/>
              <a:t>(</a:t>
            </a:r>
            <a:r>
              <a:rPr lang="en-US" altLang="en-US" sz="2100" dirty="0" err="1"/>
              <a:t>i,j</a:t>
            </a:r>
            <a:r>
              <a:rPr lang="en-US" altLang="en-US" sz="2100" dirty="0"/>
              <a:t>),j=1,nond(</a:t>
            </a:r>
            <a:r>
              <a:rPr lang="en-US" altLang="en-US" sz="2100" dirty="0" err="1"/>
              <a:t>i</a:t>
            </a:r>
            <a:r>
              <a:rPr lang="en-US" altLang="en-US" sz="2100" dirty="0"/>
              <a:t>)),</a:t>
            </a:r>
            <a:r>
              <a:rPr lang="en-US" altLang="en-US" sz="2100" dirty="0" err="1"/>
              <a:t>i</a:t>
            </a:r>
            <a:r>
              <a:rPr lang="en-US" altLang="en-US" sz="2100" dirty="0"/>
              <a:t>=1,nope)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 err="1"/>
              <a:t>enddo</a:t>
            </a:r>
            <a:endParaRPr lang="en-US" altLang="en-US" sz="2100" dirty="0"/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1828800" y="5654974"/>
            <a:ext cx="11657671" cy="166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do it=1,nsteps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write(18,rec=irec_out+1)time,(((u(</a:t>
            </a:r>
            <a:r>
              <a:rPr lang="en-US" altLang="en-US" sz="2000" dirty="0" err="1"/>
              <a:t>i,j,l</a:t>
            </a:r>
            <a:r>
              <a:rPr lang="en-US" altLang="en-US" sz="2000" dirty="0"/>
              <a:t>), v(</a:t>
            </a:r>
            <a:r>
              <a:rPr lang="en-US" altLang="en-US" sz="2000" dirty="0" err="1"/>
              <a:t>i,j,l</a:t>
            </a:r>
            <a:r>
              <a:rPr lang="en-US" altLang="en-US" sz="2000" dirty="0"/>
              <a:t>),l=1,nvrt),j=1,nond(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)),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=1,nope</a:t>
            </a:r>
            <a:r>
              <a:rPr lang="en-US" altLang="en-US" sz="2000" dirty="0" smtClean="0"/>
              <a:t>) 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enddo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T</a:t>
            </a:r>
            <a:r>
              <a:rPr lang="en-US" altLang="en-US" sz="2000" b="1" dirty="0" smtClean="0"/>
              <a:t>ime </a:t>
            </a:r>
            <a:r>
              <a:rPr lang="en-US" altLang="en-US" sz="2000" b="1" dirty="0"/>
              <a:t>steps may be different </a:t>
            </a:r>
            <a:r>
              <a:rPr lang="en-US" altLang="en-US" sz="2000" b="1" dirty="0" smtClean="0"/>
              <a:t>from each </a:t>
            </a:r>
            <a:r>
              <a:rPr lang="en-US" altLang="en-US" sz="2000" b="1" dirty="0"/>
              <a:t>other and </a:t>
            </a:r>
            <a:r>
              <a:rPr lang="en-US" altLang="en-US" sz="2000" dirty="0"/>
              <a:t>≥ </a:t>
            </a:r>
            <a:r>
              <a:rPr lang="en-US" altLang="en-US" sz="2000" b="1" dirty="0" smtClean="0"/>
              <a:t>param.in; record must start from t=0</a:t>
            </a:r>
            <a:endParaRPr lang="en-US" altLang="en-US" sz="2000" b="1" dirty="0"/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942975" y="5383107"/>
            <a:ext cx="661071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u,v</a:t>
            </a:r>
          </a:p>
        </p:txBody>
      </p:sp>
      <p:sp>
        <p:nvSpPr>
          <p:cNvPr id="26636" name="Rectangle 5"/>
          <p:cNvSpPr>
            <a:spLocks noChangeArrowheads="1"/>
          </p:cNvSpPr>
          <p:nvPr/>
        </p:nvSpPr>
        <p:spPr bwMode="auto">
          <a:xfrm>
            <a:off x="1752600" y="4462379"/>
            <a:ext cx="11351369" cy="10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/>
              <a:t>do it=1,nsteps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/>
              <a:t>  write(18,rec=irec_out+1)time,((((</a:t>
            </a:r>
            <a:r>
              <a:rPr lang="en-US" altLang="en-US" sz="2100" dirty="0" err="1"/>
              <a:t>th</a:t>
            </a:r>
            <a:r>
              <a:rPr lang="en-US" altLang="en-US" sz="2100" dirty="0"/>
              <a:t>(</a:t>
            </a:r>
            <a:r>
              <a:rPr lang="en-US" altLang="en-US" sz="2100" dirty="0" err="1"/>
              <a:t>i,j,l,itr</a:t>
            </a:r>
            <a:r>
              <a:rPr lang="en-US" altLang="en-US" sz="2100" dirty="0"/>
              <a:t>),</a:t>
            </a:r>
            <a:r>
              <a:rPr lang="en-US" altLang="en-US" sz="2100" dirty="0" err="1"/>
              <a:t>itr</a:t>
            </a:r>
            <a:r>
              <a:rPr lang="en-US" altLang="en-US" sz="2100" dirty="0"/>
              <a:t>=1,ntracers),l=1,nvrt),j=1,nond(</a:t>
            </a:r>
            <a:r>
              <a:rPr lang="en-US" altLang="en-US" sz="2100" dirty="0" err="1"/>
              <a:t>i</a:t>
            </a:r>
            <a:r>
              <a:rPr lang="en-US" altLang="en-US" sz="2100" dirty="0"/>
              <a:t>)),</a:t>
            </a:r>
            <a:r>
              <a:rPr lang="en-US" altLang="en-US" sz="2100" dirty="0" err="1"/>
              <a:t>i</a:t>
            </a:r>
            <a:r>
              <a:rPr lang="en-US" altLang="en-US" sz="2100" dirty="0"/>
              <a:t>=1,nope)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 err="1"/>
              <a:t>enddo</a:t>
            </a:r>
            <a:endParaRPr lang="en-US" altLang="en-US" sz="2100" dirty="0"/>
          </a:p>
        </p:txBody>
      </p:sp>
      <p:sp>
        <p:nvSpPr>
          <p:cNvPr id="26637" name="Text Box 6"/>
          <p:cNvSpPr txBox="1">
            <a:spLocks noChangeArrowheads="1"/>
          </p:cNvSpPr>
          <p:nvPr/>
        </p:nvSpPr>
        <p:spPr bwMode="auto">
          <a:xfrm>
            <a:off x="828676" y="4119881"/>
            <a:ext cx="1213979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Tracers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E51E570-4340-4265-9B2B-B704DA748776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8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66294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100" b="1" dirty="0"/>
              <a:t>*.</a:t>
            </a:r>
            <a:r>
              <a:rPr lang="en-US" altLang="en-US" sz="2100" b="1" dirty="0" err="1"/>
              <a:t>ic</a:t>
            </a:r>
            <a:r>
              <a:rPr lang="en-US" altLang="en-US" sz="2100" b="1" dirty="0"/>
              <a:t>: initial condition for </a:t>
            </a:r>
            <a:r>
              <a:rPr lang="en-US" altLang="en-US" sz="2100" b="1" dirty="0" smtClean="0"/>
              <a:t>T,S, tracers</a:t>
            </a:r>
            <a:endParaRPr lang="en-US" altLang="en-US" sz="2100" b="1" dirty="0"/>
          </a:p>
        </p:txBody>
      </p:sp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914400" y="650240"/>
            <a:ext cx="11544300" cy="566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 smtClean="0"/>
              <a:t>ic_TEM</a:t>
            </a:r>
            <a:r>
              <a:rPr lang="en-US" altLang="en-US" dirty="0" smtClean="0"/>
              <a:t>(=</a:t>
            </a:r>
            <a:r>
              <a:rPr lang="en-US" altLang="en-US" dirty="0" err="1" smtClean="0"/>
              <a:t>ic_SAL</a:t>
            </a:r>
            <a:r>
              <a:rPr lang="en-US" altLang="en-US" dirty="0" smtClean="0"/>
              <a:t>)=1 </a:t>
            </a:r>
            <a:r>
              <a:rPr lang="en-US" altLang="en-US" dirty="0"/>
              <a:t>in param.in: need </a:t>
            </a:r>
            <a:r>
              <a:rPr lang="en-US" altLang="en-US" dirty="0" err="1"/>
              <a:t>temp.ic</a:t>
            </a:r>
            <a:r>
              <a:rPr lang="en-US" altLang="en-US" dirty="0"/>
              <a:t> and </a:t>
            </a:r>
            <a:r>
              <a:rPr lang="en-US" altLang="en-US" dirty="0" err="1"/>
              <a:t>salt.ic</a:t>
            </a:r>
            <a:r>
              <a:rPr lang="en-US" altLang="en-US" dirty="0"/>
              <a:t> (.gr3 format)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err="1" smtClean="0"/>
              <a:t>ic_TEM</a:t>
            </a:r>
            <a:r>
              <a:rPr lang="en-US" altLang="en-US" dirty="0" smtClean="0"/>
              <a:t>=2 </a:t>
            </a:r>
            <a:r>
              <a:rPr lang="en-US" altLang="en-US" dirty="0"/>
              <a:t>or </a:t>
            </a:r>
            <a:r>
              <a:rPr lang="en-US" altLang="en-US" dirty="0" err="1"/>
              <a:t>ibcc_mean</a:t>
            </a:r>
            <a:r>
              <a:rPr lang="en-US" altLang="en-US" dirty="0"/>
              <a:t>=1 in param.in: needs </a:t>
            </a:r>
            <a:r>
              <a:rPr lang="en-US" altLang="en-US" dirty="0" err="1"/>
              <a:t>ts.ic</a:t>
            </a:r>
            <a:r>
              <a:rPr lang="en-US" altLang="en-US" dirty="0"/>
              <a:t> (mean density removed</a:t>
            </a:r>
            <a:r>
              <a:rPr lang="en-US" altLang="en-US" dirty="0" smtClean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 smtClean="0"/>
              <a:t> For more generic </a:t>
            </a:r>
            <a:r>
              <a:rPr lang="en-US" altLang="en-US" dirty="0" err="1" smtClean="0"/>
              <a:t>i.c</a:t>
            </a:r>
            <a:r>
              <a:rPr lang="en-US" altLang="en-US" dirty="0" smtClean="0"/>
              <a:t>., use hotstart.in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For tracer modules, the files names are [</a:t>
            </a:r>
            <a:r>
              <a:rPr lang="en-US" altLang="en-US" dirty="0" err="1" smtClean="0"/>
              <a:t>tr</a:t>
            </a:r>
            <a:r>
              <a:rPr lang="en-US" altLang="en-US" dirty="0" smtClean="0"/>
              <a:t>]_</a:t>
            </a:r>
            <a:r>
              <a:rPr lang="en-US" altLang="en-US" dirty="0" err="1" smtClean="0"/>
              <a:t>hvar</a:t>
            </a:r>
            <a:r>
              <a:rPr lang="en-US" altLang="en-US" dirty="0" smtClean="0"/>
              <a:t>_[</a:t>
            </a:r>
            <a:r>
              <a:rPr lang="en-US" altLang="en-US" dirty="0" err="1" smtClean="0"/>
              <a:t>tn</a:t>
            </a:r>
            <a:r>
              <a:rPr lang="en-US" altLang="en-US" dirty="0" smtClean="0"/>
              <a:t>].</a:t>
            </a:r>
            <a:r>
              <a:rPr lang="en-US" altLang="en-US" dirty="0" err="1" smtClean="0"/>
              <a:t>ic</a:t>
            </a:r>
            <a:r>
              <a:rPr lang="en-US" altLang="en-US" dirty="0" smtClean="0"/>
              <a:t> (if </a:t>
            </a:r>
            <a:r>
              <a:rPr lang="en-US" altLang="en-US" dirty="0" err="1" smtClean="0"/>
              <a:t>ic</a:t>
            </a:r>
            <a:r>
              <a:rPr lang="en-US" altLang="en-US" dirty="0" smtClean="0"/>
              <a:t>_[</a:t>
            </a:r>
            <a:r>
              <a:rPr lang="en-US" altLang="en-US" dirty="0" err="1" smtClean="0"/>
              <a:t>tr</a:t>
            </a:r>
            <a:r>
              <a:rPr lang="en-US" altLang="en-US" dirty="0" smtClean="0"/>
              <a:t>]=1), or </a:t>
            </a:r>
            <a:r>
              <a:rPr lang="en-US" altLang="en-US" dirty="0"/>
              <a:t>[</a:t>
            </a:r>
            <a:r>
              <a:rPr lang="en-US" altLang="en-US" dirty="0" err="1"/>
              <a:t>tr</a:t>
            </a:r>
            <a:r>
              <a:rPr lang="en-US" altLang="en-US" dirty="0" smtClean="0"/>
              <a:t>]_</a:t>
            </a:r>
            <a:r>
              <a:rPr lang="en-US" altLang="en-US" dirty="0" err="1" smtClean="0"/>
              <a:t>vvar</a:t>
            </a:r>
            <a:r>
              <a:rPr lang="en-US" altLang="en-US" dirty="0"/>
              <a:t>_[</a:t>
            </a:r>
            <a:r>
              <a:rPr lang="en-US" altLang="en-US" dirty="0" err="1"/>
              <a:t>tn</a:t>
            </a:r>
            <a:r>
              <a:rPr lang="en-US" altLang="en-US" dirty="0"/>
              <a:t>].</a:t>
            </a:r>
            <a:r>
              <a:rPr lang="en-US" altLang="en-US" dirty="0" err="1"/>
              <a:t>ic</a:t>
            </a:r>
            <a:r>
              <a:rPr lang="en-US" altLang="en-US" dirty="0"/>
              <a:t> (if </a:t>
            </a:r>
            <a:r>
              <a:rPr lang="en-US" altLang="en-US" dirty="0" err="1"/>
              <a:t>ic</a:t>
            </a:r>
            <a:r>
              <a:rPr lang="en-US" altLang="en-US" dirty="0"/>
              <a:t>_[</a:t>
            </a:r>
            <a:r>
              <a:rPr lang="en-US" altLang="en-US" dirty="0" err="1"/>
              <a:t>tr</a:t>
            </a:r>
            <a:r>
              <a:rPr lang="en-US" altLang="en-US" dirty="0" smtClean="0"/>
              <a:t>]=2), where ‘</a:t>
            </a:r>
            <a:r>
              <a:rPr lang="en-US" altLang="en-US" dirty="0" err="1" smtClean="0"/>
              <a:t>tr</a:t>
            </a:r>
            <a:r>
              <a:rPr lang="en-US" altLang="en-US" dirty="0" smtClean="0"/>
              <a:t>’ is the tracer module name (e.g. ‘SED’), and ‘</a:t>
            </a:r>
            <a:r>
              <a:rPr lang="en-US" altLang="en-US" dirty="0" err="1" smtClean="0"/>
              <a:t>tn</a:t>
            </a:r>
            <a:r>
              <a:rPr lang="en-US" altLang="en-US" dirty="0" smtClean="0"/>
              <a:t>’ is the tracer index inside each module (e.g., class 1,2,…). The format is similar to </a:t>
            </a:r>
            <a:r>
              <a:rPr lang="en-US" altLang="en-US" dirty="0" err="1" smtClean="0"/>
              <a:t>temp.ic</a:t>
            </a:r>
            <a:r>
              <a:rPr lang="en-US" altLang="en-US" dirty="0" smtClean="0"/>
              <a:t> or </a:t>
            </a:r>
            <a:r>
              <a:rPr lang="en-US" altLang="en-US" dirty="0" err="1" smtClean="0"/>
              <a:t>ts.ic</a:t>
            </a:r>
            <a:r>
              <a:rPr lang="en-US" altLang="en-US" dirty="0" smtClean="0"/>
              <a:t> above</a:t>
            </a:r>
            <a:endParaRPr lang="en-US" altLang="en-US" dirty="0"/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3429000" y="1676887"/>
            <a:ext cx="8377286" cy="270666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43 !total # of vertical levels;</a:t>
            </a:r>
            <a:br>
              <a:rPr lang="en-US" altLang="en-US"/>
            </a:br>
            <a:r>
              <a:rPr lang="en-US" altLang="en-US"/>
              <a:t>1 -2000. 4. 34. !level #, z-coordinates, temperature, salinity</a:t>
            </a:r>
            <a:br>
              <a:rPr lang="en-US" altLang="en-US"/>
            </a:br>
            <a:r>
              <a:rPr lang="en-US" altLang="en-US"/>
              <a:t>2 -1000. 5. 34.</a:t>
            </a:r>
            <a:br>
              <a:rPr lang="en-US" altLang="en-US"/>
            </a:br>
            <a:r>
              <a:rPr lang="en-US" altLang="en-US"/>
              <a:t>3 -500.   6. 33.</a:t>
            </a:r>
            <a:br>
              <a:rPr lang="en-US" altLang="en-US"/>
            </a:br>
            <a:r>
              <a:rPr lang="en-US" altLang="en-US"/>
              <a:t>4 -200.   7. 32.</a:t>
            </a:r>
            <a:br>
              <a:rPr lang="en-US" altLang="en-US"/>
            </a:br>
            <a:r>
              <a:rPr lang="en-US" altLang="en-US"/>
              <a:t>5 -100.   8. 31.</a:t>
            </a:r>
            <a:br>
              <a:rPr lang="en-US" altLang="en-US"/>
            </a:br>
            <a:r>
              <a:rPr lang="en-US" altLang="en-US"/>
              <a:t>........... 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433388" y="2716107"/>
            <a:ext cx="1879354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Sample ts.ic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04B1F1A-6C3E-43EA-8B25-185A07498976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8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-81280"/>
            <a:ext cx="11689557" cy="56896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600" dirty="0"/>
              <a:t>SCHISM </a:t>
            </a:r>
            <a:r>
              <a:rPr lang="en-US" altLang="en-US" sz="2600" dirty="0" smtClean="0"/>
              <a:t>input types: glossary</a:t>
            </a:r>
            <a:endParaRPr lang="en-US" altLang="en-US" sz="26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487680"/>
            <a:ext cx="13030200" cy="658368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*.gr3: grid-like files (node centered)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hgrid.ll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lon</a:t>
            </a:r>
            <a:r>
              <a:rPr lang="en-US" altLang="en-US" sz="2000" dirty="0"/>
              <a:t>/</a:t>
            </a:r>
            <a:r>
              <a:rPr lang="en-US" altLang="en-US" sz="2000" dirty="0" err="1"/>
              <a:t>lat</a:t>
            </a:r>
            <a:r>
              <a:rPr lang="en-US" altLang="en-US" sz="2000" dirty="0"/>
              <a:t> form of horizontal grid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*.</a:t>
            </a:r>
            <a:r>
              <a:rPr lang="en-US" altLang="en-US" sz="2000" dirty="0" err="1"/>
              <a:t>th</a:t>
            </a:r>
            <a:r>
              <a:rPr lang="en-US" altLang="en-US" sz="2000" dirty="0"/>
              <a:t>: time history (</a:t>
            </a:r>
            <a:r>
              <a:rPr lang="en-US" altLang="en-US" sz="2000" dirty="0" err="1"/>
              <a:t>b.c.</a:t>
            </a:r>
            <a:r>
              <a:rPr lang="en-US" alt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*.</a:t>
            </a:r>
            <a:r>
              <a:rPr lang="en-US" altLang="en-US" sz="2000" dirty="0" err="1"/>
              <a:t>ic</a:t>
            </a:r>
            <a:r>
              <a:rPr lang="en-US" altLang="en-US" sz="2000" dirty="0"/>
              <a:t>: initial condition for </a:t>
            </a:r>
            <a:r>
              <a:rPr lang="en-US" altLang="en-US" sz="2000" dirty="0" err="1" smtClean="0"/>
              <a:t>elev</a:t>
            </a:r>
            <a:r>
              <a:rPr lang="en-US" altLang="en-US" sz="2000" dirty="0" smtClean="0"/>
              <a:t>, tracers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*.prop: element centered (property)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sflux</a:t>
            </a:r>
            <a:r>
              <a:rPr lang="en-US" altLang="en-US" sz="2000" dirty="0"/>
              <a:t>/: atmos. </a:t>
            </a:r>
            <a:r>
              <a:rPr lang="en-US" altLang="en-US" sz="2000" dirty="0" err="1"/>
              <a:t>forcings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*.in: </a:t>
            </a:r>
            <a:r>
              <a:rPr lang="en-US" altLang="en-US" sz="2000" dirty="0" err="1"/>
              <a:t>vgrid</a:t>
            </a:r>
            <a:r>
              <a:rPr lang="en-US" altLang="en-US" sz="2000" dirty="0"/>
              <a:t>; </a:t>
            </a:r>
            <a:r>
              <a:rPr lang="en-US" altLang="en-US" sz="2000" dirty="0" err="1"/>
              <a:t>hotstart</a:t>
            </a:r>
            <a:r>
              <a:rPr lang="en-US" altLang="en-US" sz="2000" dirty="0"/>
              <a:t>; parameters; </a:t>
            </a:r>
            <a:r>
              <a:rPr lang="en-US" altLang="en-US" sz="2000" dirty="0" err="1"/>
              <a:t>b.c.</a:t>
            </a:r>
            <a:r>
              <a:rPr lang="en-US" altLang="en-US" sz="2000" dirty="0"/>
              <a:t>; nudging files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Modules: </a:t>
            </a:r>
            <a:r>
              <a:rPr lang="en-US" altLang="en-US" sz="2000" dirty="0" err="1"/>
              <a:t>gotmturb.inp</a:t>
            </a:r>
            <a:r>
              <a:rPr lang="en-US" altLang="en-US" sz="2000" dirty="0"/>
              <a:t>, .</a:t>
            </a:r>
            <a:r>
              <a:rPr lang="en-US" altLang="en-US" sz="2000" dirty="0" err="1"/>
              <a:t>nml</a:t>
            </a:r>
            <a:r>
              <a:rPr lang="en-US" altLang="en-US" sz="2000" dirty="0"/>
              <a:t> ….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Bare minimum (mandatory) for pre-processing (</a:t>
            </a:r>
            <a:r>
              <a:rPr lang="en-US" altLang="en-US" sz="2000" dirty="0" err="1"/>
              <a:t>ipre</a:t>
            </a:r>
            <a:r>
              <a:rPr lang="en-US" altLang="en-US" sz="2000" dirty="0"/>
              <a:t>=1)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hgrid.gr3 </a:t>
            </a:r>
            <a:r>
              <a:rPr lang="en-US" altLang="en-US" sz="2000" dirty="0" smtClean="0"/>
              <a:t>(and </a:t>
            </a:r>
            <a:r>
              <a:rPr lang="en-US" altLang="en-US" sz="2000" dirty="0" err="1"/>
              <a:t>hgrid.ll</a:t>
            </a:r>
            <a:r>
              <a:rPr lang="en-US" altLang="en-US" sz="2000" dirty="0"/>
              <a:t> if you are using some modules): no need for correct bathymetry &amp; boundaries yet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vgrid.in </a:t>
            </a:r>
            <a:r>
              <a:rPr lang="en-US" altLang="en-US" sz="2000" dirty="0" smtClean="0"/>
              <a:t>(1 layer for </a:t>
            </a:r>
            <a:r>
              <a:rPr lang="en-US" altLang="en-US" sz="2000" dirty="0"/>
              <a:t>2D)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param.in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bctides.in (may be fake)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drag.gr3/rough.gr3/manning.gr3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Pre-processing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Prepare the mandatory input files, and set </a:t>
            </a:r>
            <a:r>
              <a:rPr lang="en-US" altLang="en-US" sz="2000" dirty="0" err="1"/>
              <a:t>ipre</a:t>
            </a:r>
            <a:r>
              <a:rPr lang="en-US" altLang="en-US" sz="2000" dirty="0"/>
              <a:t>=1 in param.in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Run SCHISM with 1 CPU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Check fort.11 for fatal </a:t>
            </a:r>
            <a:r>
              <a:rPr lang="en-US" altLang="en-US" sz="2000" dirty="0" smtClean="0"/>
              <a:t>errors (e.g. grids)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Rectify grid/inputs errors and repeat until pre-processing is successful</a:t>
            </a:r>
            <a:endParaRPr lang="en-US" altLang="en-US" sz="2000" dirty="0">
              <a:solidFill>
                <a:srgbClr val="FF9933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-245337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3153184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3153184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66294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100" b="1" dirty="0" smtClean="0"/>
              <a:t>Hydraulics.in</a:t>
            </a:r>
            <a:endParaRPr lang="en-US" alt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4858667" y="557748"/>
            <a:ext cx="807720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14 !# of structures</a:t>
            </a:r>
          </a:p>
          <a:p>
            <a:r>
              <a:rPr lang="en-US" dirty="0" smtClean="0"/>
              <a:t>0.1  </a:t>
            </a:r>
            <a:r>
              <a:rPr lang="en-US" dirty="0"/>
              <a:t>!Nudging factor</a:t>
            </a:r>
          </a:p>
          <a:p>
            <a:r>
              <a:rPr lang="en-US" dirty="0"/>
              <a:t>1 </a:t>
            </a:r>
            <a:r>
              <a:rPr lang="en-US" dirty="0" err="1"/>
              <a:t>delta_cross_channel</a:t>
            </a:r>
            <a:endParaRPr lang="en-US" dirty="0"/>
          </a:p>
          <a:p>
            <a:r>
              <a:rPr lang="en-US" dirty="0"/>
              <a:t>3 48402 48977 !  # of node-pairs, 2 </a:t>
            </a:r>
            <a:r>
              <a:rPr lang="en-US" dirty="0" err="1"/>
              <a:t>ref.nodes</a:t>
            </a:r>
            <a:r>
              <a:rPr lang="en-US" dirty="0"/>
              <a:t> (global indices) for 2 faces</a:t>
            </a:r>
          </a:p>
          <a:p>
            <a:r>
              <a:rPr lang="en-US" dirty="0"/>
              <a:t>48403 </a:t>
            </a:r>
            <a:r>
              <a:rPr lang="en-US" dirty="0" smtClean="0"/>
              <a:t>48589 !node pair</a:t>
            </a:r>
            <a:endParaRPr lang="en-US" dirty="0"/>
          </a:p>
          <a:p>
            <a:r>
              <a:rPr lang="en-US" dirty="0"/>
              <a:t>48591 48782</a:t>
            </a:r>
          </a:p>
          <a:p>
            <a:r>
              <a:rPr lang="en-US" dirty="0"/>
              <a:t>48783 48978</a:t>
            </a:r>
          </a:p>
          <a:p>
            <a:r>
              <a:rPr lang="en-US" dirty="0"/>
              <a:t>radial ! </a:t>
            </a:r>
            <a:r>
              <a:rPr lang="en-US" dirty="0" err="1"/>
              <a:t>struct</a:t>
            </a:r>
            <a:r>
              <a:rPr lang="en-US" dirty="0"/>
              <a:t> type</a:t>
            </a:r>
          </a:p>
          <a:p>
            <a:r>
              <a:rPr lang="en-US" dirty="0"/>
              <a:t>2 ! </a:t>
            </a:r>
            <a:r>
              <a:rPr lang="en-US" dirty="0" err="1"/>
              <a:t>n_duplicates</a:t>
            </a:r>
            <a:endParaRPr lang="en-US" dirty="0"/>
          </a:p>
          <a:p>
            <a:r>
              <a:rPr lang="en-US" dirty="0"/>
              <a:t>-3.420000 18.290000 10.000000 ! elevation, width, height or radius</a:t>
            </a:r>
          </a:p>
          <a:p>
            <a:r>
              <a:rPr lang="en-US" dirty="0"/>
              <a:t>1.000000 1.000000 1.000000 ! </a:t>
            </a:r>
            <a:r>
              <a:rPr lang="en-US" dirty="0" err="1"/>
              <a:t>coef</a:t>
            </a:r>
            <a:r>
              <a:rPr lang="en-US" dirty="0"/>
              <a:t>, </a:t>
            </a:r>
            <a:r>
              <a:rPr lang="en-US" dirty="0" err="1"/>
              <a:t>op_downstream</a:t>
            </a:r>
            <a:r>
              <a:rPr lang="en-US" dirty="0"/>
              <a:t>, </a:t>
            </a:r>
            <a:r>
              <a:rPr lang="en-US" dirty="0" err="1"/>
              <a:t>op_upstream</a:t>
            </a:r>
            <a:endParaRPr lang="en-US" dirty="0"/>
          </a:p>
          <a:p>
            <a:r>
              <a:rPr lang="en-US" dirty="0"/>
              <a:t>1 ! time series enabled</a:t>
            </a:r>
          </a:p>
          <a:p>
            <a:r>
              <a:rPr lang="en-US" dirty="0"/>
              <a:t>2 </a:t>
            </a:r>
            <a:r>
              <a:rPr lang="en-US" dirty="0" err="1"/>
              <a:t>ccfb_gate</a:t>
            </a:r>
            <a:endParaRPr lang="en-US" dirty="0"/>
          </a:p>
          <a:p>
            <a:r>
              <a:rPr lang="en-US" dirty="0"/>
              <a:t>3 163413 163248 !  # of node-pairs, 2 </a:t>
            </a:r>
            <a:r>
              <a:rPr lang="en-US" dirty="0" err="1"/>
              <a:t>ref.nodes</a:t>
            </a:r>
            <a:r>
              <a:rPr lang="en-US" dirty="0"/>
              <a:t> (global indices) for 2 faces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5118556"/>
            <a:ext cx="5257800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-315420.0      </a:t>
            </a:r>
            <a:r>
              <a:rPr lang="en-US" sz="1400" dirty="0" smtClean="0"/>
              <a:t>  </a:t>
            </a:r>
            <a:r>
              <a:rPr lang="en-US" sz="1400" dirty="0"/>
              <a:t>1       2       1       1       -3.42   18.29   0</a:t>
            </a:r>
          </a:p>
          <a:p>
            <a:r>
              <a:rPr lang="en-US" sz="1400" dirty="0"/>
              <a:t>17748180.0      1       2       1       1       -3.42   18.29   10</a:t>
            </a:r>
          </a:p>
          <a:p>
            <a:r>
              <a:rPr lang="en-US" sz="1400" dirty="0"/>
              <a:t>28290600.0      1       2       1       1       -3.42   18.29   0</a:t>
            </a:r>
          </a:p>
          <a:p>
            <a:r>
              <a:rPr lang="en-US" sz="1400" dirty="0"/>
              <a:t>28297800.0      1       2       1       1       -3.42   18.29   10</a:t>
            </a:r>
          </a:p>
          <a:p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81000" y="5334000"/>
            <a:ext cx="252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delta_cross_channel.th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6433066"/>
            <a:ext cx="77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H="1" flipV="1">
            <a:off x="4654036" y="6128266"/>
            <a:ext cx="1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627300" y="6802398"/>
            <a:ext cx="133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nduplicates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181600" y="6019800"/>
            <a:ext cx="0" cy="7825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521350" y="648316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op_down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 bwMode="auto">
          <a:xfrm flipH="1" flipV="1">
            <a:off x="5715000" y="6019800"/>
            <a:ext cx="365157" cy="4633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233119" y="452806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op_up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6030489" y="4872715"/>
            <a:ext cx="236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6248400" y="4503383"/>
            <a:ext cx="264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elevation, width, height 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7086600" y="4881464"/>
            <a:ext cx="236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124200" y="4528066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 (sec)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3921570" y="4872715"/>
            <a:ext cx="236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46357" y="1981200"/>
            <a:ext cx="350499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Consult manual for more 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7BF5095-5714-4E92-83C0-812C03F2C7AA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8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66294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100" b="1" dirty="0" err="1"/>
              <a:t>s</a:t>
            </a:r>
            <a:r>
              <a:rPr lang="en-US" altLang="en-US" sz="2100" b="1" dirty="0" err="1" smtClean="0"/>
              <a:t>flux</a:t>
            </a:r>
            <a:r>
              <a:rPr lang="en-US" altLang="en-US" sz="2100" b="1" dirty="0" smtClean="0"/>
              <a:t>/ </a:t>
            </a:r>
            <a:r>
              <a:rPr lang="en-US" altLang="en-US" sz="2100" b="1" dirty="0"/>
              <a:t>(</a:t>
            </a:r>
            <a:r>
              <a:rPr lang="en-US" altLang="en-US" sz="2100" b="1" dirty="0" err="1"/>
              <a:t>nws</a:t>
            </a:r>
            <a:r>
              <a:rPr lang="en-US" altLang="en-US" sz="2100" b="1" dirty="0"/>
              <a:t>=2)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57201" y="357294"/>
            <a:ext cx="12711113" cy="302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100" dirty="0"/>
              <a:t> Requires </a:t>
            </a:r>
            <a:r>
              <a:rPr lang="en-US" altLang="en-US" sz="2100" dirty="0" err="1"/>
              <a:t>hgrid.ll</a:t>
            </a:r>
            <a:r>
              <a:rPr lang="en-US" altLang="en-US" sz="2100" dirty="0"/>
              <a:t> for interpolation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100" dirty="0"/>
              <a:t> </a:t>
            </a:r>
            <a:r>
              <a:rPr lang="en-US" altLang="en-US" sz="2100" dirty="0" err="1"/>
              <a:t>netcdf</a:t>
            </a:r>
            <a:r>
              <a:rPr lang="en-US" altLang="en-US" sz="2100" dirty="0"/>
              <a:t> files (CF-1.0) reformatted from CFSR, NARR, NAM, WRF, MM5… (structured grid)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100" dirty="0"/>
              <a:t> Three types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100" dirty="0"/>
              <a:t> </a:t>
            </a:r>
            <a:r>
              <a:rPr lang="en-US" altLang="en-US" sz="2100" dirty="0" err="1"/>
              <a:t>sflux_air</a:t>
            </a:r>
            <a:r>
              <a:rPr lang="en-US" altLang="en-US" sz="2100" dirty="0"/>
              <a:t>_[12]_*.</a:t>
            </a:r>
            <a:r>
              <a:rPr lang="en-US" altLang="en-US" sz="2100" dirty="0" err="1"/>
              <a:t>nc</a:t>
            </a:r>
            <a:r>
              <a:rPr lang="en-US" altLang="en-US" sz="2100" dirty="0"/>
              <a:t>: wind speed (</a:t>
            </a:r>
            <a:r>
              <a:rPr lang="en-US" altLang="en-US" sz="2100" dirty="0" err="1"/>
              <a:t>u,v</a:t>
            </a:r>
            <a:r>
              <a:rPr lang="en-US" altLang="en-US" sz="2100" dirty="0"/>
              <a:t>) (10m above MSL), air pressure (MSL), surface air T (2m above MSL), and </a:t>
            </a:r>
            <a:r>
              <a:rPr lang="en-US" altLang="en-US" sz="2100" i="1" dirty="0"/>
              <a:t>specific</a:t>
            </a:r>
            <a:r>
              <a:rPr lang="en-US" altLang="en-US" sz="2100" dirty="0"/>
              <a:t> humidity (2m above MSL)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100" dirty="0"/>
              <a:t> </a:t>
            </a:r>
            <a:r>
              <a:rPr lang="en-US" altLang="en-US" sz="2100" dirty="0" err="1"/>
              <a:t>sflux_rad</a:t>
            </a:r>
            <a:r>
              <a:rPr lang="en-US" altLang="en-US" sz="2100" dirty="0"/>
              <a:t>_[12]_*.</a:t>
            </a:r>
            <a:r>
              <a:rPr lang="en-US" altLang="en-US" sz="2100" dirty="0" err="1"/>
              <a:t>nc</a:t>
            </a:r>
            <a:r>
              <a:rPr lang="en-US" altLang="en-US" sz="2100" dirty="0"/>
              <a:t>: </a:t>
            </a:r>
            <a:r>
              <a:rPr lang="en-US" altLang="en-US" sz="2100" i="1" dirty="0"/>
              <a:t>downward</a:t>
            </a:r>
            <a:r>
              <a:rPr lang="en-US" altLang="en-US" sz="2100" dirty="0"/>
              <a:t> long (infrared) and short (solar) wave radiation fluxes – used in heat exchange only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100" dirty="0"/>
              <a:t> </a:t>
            </a:r>
            <a:r>
              <a:rPr lang="en-US" altLang="en-US" sz="2100" dirty="0" err="1"/>
              <a:t>sflux_prc</a:t>
            </a:r>
            <a:r>
              <a:rPr lang="en-US" altLang="en-US" sz="2100" dirty="0"/>
              <a:t>_[12]_*.</a:t>
            </a:r>
            <a:r>
              <a:rPr lang="en-US" altLang="en-US" sz="2100" dirty="0" err="1"/>
              <a:t>nc</a:t>
            </a:r>
            <a:r>
              <a:rPr lang="en-US" altLang="en-US" sz="2100" dirty="0"/>
              <a:t>: surface precipitation rate (kg/m</a:t>
            </a:r>
            <a:r>
              <a:rPr lang="en-US" altLang="en-US" sz="2100" baseline="30000" dirty="0"/>
              <a:t>2</a:t>
            </a:r>
            <a:r>
              <a:rPr lang="en-US" altLang="en-US" sz="2100" dirty="0"/>
              <a:t>/s) – used in salt exchange only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100" dirty="0"/>
              <a:t> Sample files: NARR </a:t>
            </a:r>
            <a:r>
              <a:rPr lang="en-US" altLang="en-US" sz="2100" dirty="0" smtClean="0"/>
              <a:t>(we have 1979-present on </a:t>
            </a:r>
            <a:r>
              <a:rPr lang="en-US" altLang="en-US" sz="2100" dirty="0" err="1" smtClean="0"/>
              <a:t>Sciclone</a:t>
            </a:r>
            <a:r>
              <a:rPr lang="en-US" altLang="en-US" sz="2100" dirty="0" smtClean="0"/>
              <a:t>)</a:t>
            </a:r>
            <a:endParaRPr lang="en-US" altLang="en-US" sz="2100" dirty="0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71362" y="3411380"/>
            <a:ext cx="13030200" cy="356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dirty="0"/>
              <a:t> Download NARR files for your application period. Each NARR file covers ~ 1 day (e.g., narr_air.1981_01_28.nc is for Jan. 28, 1981).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dirty="0"/>
              <a:t> In your run directory, </a:t>
            </a:r>
            <a:r>
              <a:rPr lang="en-US" altLang="en-US" sz="1600" dirty="0" err="1"/>
              <a:t>mkdir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sflux</a:t>
            </a:r>
            <a:r>
              <a:rPr lang="en-US" altLang="en-US" sz="1600" dirty="0"/>
              <a:t> and inside it, create symbolic links to the NARR files. e.g., if you run starts from June 10, 2004 and ends June 20, 2004, then </a:t>
            </a:r>
            <a:br>
              <a:rPr lang="en-US" altLang="en-US" sz="1600" dirty="0"/>
            </a:b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200" dirty="0"/>
              <a:t>  ln –s   narr_air.2004_06_10.nc    sflux_air_1.001.nc (</a:t>
            </a:r>
            <a:r>
              <a:rPr lang="en-US" altLang="en-US" sz="1200" b="1" i="1" dirty="0"/>
              <a:t>OR: earlier date</a:t>
            </a:r>
            <a:r>
              <a:rPr lang="en-US" altLang="en-US" sz="1200" dirty="0"/>
              <a:t>)</a:t>
            </a:r>
            <a:br>
              <a:rPr lang="en-US" altLang="en-US" sz="1200" dirty="0"/>
            </a:br>
            <a:r>
              <a:rPr lang="en-US" altLang="en-US" sz="1200" dirty="0"/>
              <a:t>  ln –s   narr_air.2004_06_11.nc    sflux_air_1.002.nc </a:t>
            </a:r>
            <a:br>
              <a:rPr lang="en-US" altLang="en-US" sz="1200" dirty="0"/>
            </a:br>
            <a:r>
              <a:rPr lang="en-US" altLang="en-US" sz="1200" dirty="0"/>
              <a:t>  ... </a:t>
            </a:r>
            <a:br>
              <a:rPr lang="en-US" altLang="en-US" sz="1200" dirty="0"/>
            </a:br>
            <a:r>
              <a:rPr lang="en-US" altLang="en-US" sz="1200" dirty="0"/>
              <a:t>  ln –s   narr_air.2004_06_21.nc    sflux_air_1.012.nc (extra day to account for time zone difference) 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dirty="0"/>
              <a:t> Similarly for sflux_rad_*.nc and </a:t>
            </a:r>
            <a:r>
              <a:rPr lang="en-US" altLang="en-US" sz="1600" dirty="0" err="1"/>
              <a:t>sflux_prc</a:t>
            </a:r>
            <a:r>
              <a:rPr lang="en-US" altLang="en-US" sz="1600" dirty="0"/>
              <a:t>_*.</a:t>
            </a:r>
            <a:r>
              <a:rPr lang="en-US" altLang="en-US" sz="1600" dirty="0" err="1"/>
              <a:t>nc</a:t>
            </a:r>
            <a:r>
              <a:rPr lang="en-US" altLang="en-US" sz="1600" dirty="0"/>
              <a:t>. The number "1“ or “2” after "air_" denotes data set used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dirty="0"/>
              <a:t> In </a:t>
            </a:r>
            <a:r>
              <a:rPr lang="en-US" altLang="en-US" sz="1600" dirty="0" err="1"/>
              <a:t>sflux</a:t>
            </a:r>
            <a:r>
              <a:rPr lang="en-US" altLang="en-US" sz="1600" dirty="0"/>
              <a:t>, copy the file </a:t>
            </a:r>
            <a:r>
              <a:rPr lang="en-US" altLang="en-US" sz="1600" i="1" dirty="0"/>
              <a:t>sflux_inputs.txt</a:t>
            </a:r>
            <a:r>
              <a:rPr lang="en-US" altLang="en-US" sz="1600" dirty="0">
                <a:hlinkClick r:id="rId3"/>
              </a:rPr>
              <a:t> </a:t>
            </a:r>
            <a:r>
              <a:rPr lang="en-US" altLang="en-US" sz="1600" dirty="0"/>
              <a:t>and edit it to reflect the start time  (time origin). The field "</a:t>
            </a:r>
            <a:r>
              <a:rPr lang="en-US" altLang="en-US" sz="1600" b="1" dirty="0" err="1"/>
              <a:t>utc_start</a:t>
            </a:r>
            <a:r>
              <a:rPr lang="en-US" altLang="en-US" sz="1600" dirty="0"/>
              <a:t>" is hours </a:t>
            </a:r>
            <a:r>
              <a:rPr lang="en-US" altLang="en-US" sz="1600" i="1" dirty="0"/>
              <a:t>behind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UTC (for application in eastern hemisphere, you may need to add an extra stack to cover </a:t>
            </a:r>
            <a:r>
              <a:rPr lang="en-US" altLang="en-US" sz="1600" i="1" dirty="0" smtClean="0"/>
              <a:t>t</a:t>
            </a:r>
            <a:r>
              <a:rPr lang="en-US" altLang="en-US" sz="1600" dirty="0" smtClean="0"/>
              <a:t>=0)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dirty="0"/>
              <a:t> The time records in *.</a:t>
            </a:r>
            <a:r>
              <a:rPr lang="en-US" altLang="en-US" sz="1600" dirty="0" err="1"/>
              <a:t>nc</a:t>
            </a:r>
            <a:r>
              <a:rPr lang="en-US" altLang="en-US" sz="1600" dirty="0"/>
              <a:t> can be in irregular time steps. </a:t>
            </a:r>
            <a:r>
              <a:rPr lang="en-US" altLang="en-US" sz="1600" dirty="0" smtClean="0"/>
              <a:t>The </a:t>
            </a:r>
            <a:r>
              <a:rPr lang="en-US" altLang="en-US" sz="1600" dirty="0"/>
              <a:t>code will first dovetail all time records (giving preference to later deck e.g. </a:t>
            </a:r>
            <a:r>
              <a:rPr lang="en-US" altLang="en-US" sz="1600" dirty="0" err="1"/>
              <a:t>hindcast</a:t>
            </a:r>
            <a:r>
              <a:rPr lang="en-US" altLang="en-US" sz="16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 dirty="0"/>
              <a:t> The time interval at which the main routine </a:t>
            </a:r>
            <a:r>
              <a:rPr lang="en-US" altLang="en-US" sz="1600" dirty="0" smtClean="0"/>
              <a:t>interpolates the </a:t>
            </a:r>
            <a:r>
              <a:rPr lang="en-US" altLang="en-US" sz="1600" dirty="0"/>
              <a:t>atmos. info from *.</a:t>
            </a:r>
            <a:r>
              <a:rPr lang="en-US" altLang="en-US" sz="1600" dirty="0" err="1"/>
              <a:t>nc</a:t>
            </a:r>
            <a:r>
              <a:rPr lang="en-US" altLang="en-US" sz="1600" dirty="0"/>
              <a:t> is specified as </a:t>
            </a:r>
            <a:r>
              <a:rPr lang="en-US" altLang="en-US" sz="1600" i="1" dirty="0" err="1"/>
              <a:t>wtiminc</a:t>
            </a:r>
            <a:r>
              <a:rPr lang="en-US" altLang="en-US" sz="1600" dirty="0"/>
              <a:t> in param.in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EA6C0B4-7923-4582-B58C-990DEB4F67BD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800"/>
          </a:p>
        </p:txBody>
      </p:sp>
      <p:sp>
        <p:nvSpPr>
          <p:cNvPr id="2" name="Rectangle 1"/>
          <p:cNvSpPr/>
          <p:nvPr/>
        </p:nvSpPr>
        <p:spPr>
          <a:xfrm>
            <a:off x="228600" y="81280"/>
            <a:ext cx="13144500" cy="8723698"/>
          </a:xfrm>
          <a:prstGeom prst="rect">
            <a:avLst/>
          </a:prstGeom>
        </p:spPr>
        <p:txBody>
          <a:bodyPr lIns="120170" tIns="60085" rIns="120170" bIns="60085">
            <a:spAutoFit/>
          </a:bodyPr>
          <a:lstStyle/>
          <a:p>
            <a:pPr>
              <a:defRPr/>
            </a:pPr>
            <a:r>
              <a:rPr lang="en-US" sz="1300" dirty="0"/>
              <a:t>! </a:t>
            </a:r>
            <a:r>
              <a:rPr lang="en-US" sz="1300" dirty="0" err="1"/>
              <a:t>netcdf</a:t>
            </a:r>
            <a:r>
              <a:rPr lang="en-US" sz="1300" dirty="0"/>
              <a:t> sflux_air_1.001 {</a:t>
            </a:r>
          </a:p>
          <a:p>
            <a:pPr>
              <a:defRPr/>
            </a:pPr>
            <a:r>
              <a:rPr lang="en-US" sz="1300" dirty="0"/>
              <a:t>! dimensions:</a:t>
            </a:r>
          </a:p>
          <a:p>
            <a:pPr>
              <a:defRPr/>
            </a:pPr>
            <a:r>
              <a:rPr lang="en-US" sz="1300" dirty="0"/>
              <a:t>!         </a:t>
            </a:r>
            <a:r>
              <a:rPr lang="en-US" sz="1300" dirty="0" err="1"/>
              <a:t>nx_grid</a:t>
            </a:r>
            <a:r>
              <a:rPr lang="en-US" sz="1300" dirty="0"/>
              <a:t> = 349 ;</a:t>
            </a:r>
          </a:p>
          <a:p>
            <a:pPr>
              <a:defRPr/>
            </a:pPr>
            <a:r>
              <a:rPr lang="en-US" sz="1300" dirty="0"/>
              <a:t>!         </a:t>
            </a:r>
            <a:r>
              <a:rPr lang="en-US" sz="1300" dirty="0" err="1"/>
              <a:t>ny_grid</a:t>
            </a:r>
            <a:r>
              <a:rPr lang="en-US" sz="1300" dirty="0"/>
              <a:t> = 277 ;</a:t>
            </a:r>
          </a:p>
          <a:p>
            <a:pPr>
              <a:defRPr/>
            </a:pPr>
            <a:r>
              <a:rPr lang="en-US" sz="1300" dirty="0"/>
              <a:t>!         time = UNLIMITED ; // (8 currently)</a:t>
            </a:r>
          </a:p>
          <a:p>
            <a:pPr>
              <a:defRPr/>
            </a:pPr>
            <a:r>
              <a:rPr lang="en-US" sz="1300" dirty="0"/>
              <a:t>! variables:</a:t>
            </a:r>
          </a:p>
          <a:p>
            <a:pPr>
              <a:defRPr/>
            </a:pPr>
            <a:r>
              <a:rPr lang="en-US" sz="1300" dirty="0"/>
              <a:t>!         float time(time) ;</a:t>
            </a:r>
          </a:p>
          <a:p>
            <a:pPr>
              <a:defRPr/>
            </a:pPr>
            <a:r>
              <a:rPr lang="en-US" sz="1300" dirty="0"/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time:long_name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"Time"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time:standard_name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"time"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time:units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"days since 2001-01-01" ;</a:t>
            </a:r>
          </a:p>
          <a:p>
            <a:pPr>
              <a:defRPr/>
            </a:pPr>
            <a:r>
              <a:rPr lang="en-US" sz="1300" dirty="0"/>
              <a:t>!                 </a:t>
            </a:r>
            <a:r>
              <a:rPr lang="en-US" sz="1300" b="1" dirty="0" err="1"/>
              <a:t>time:base_date</a:t>
            </a:r>
            <a:r>
              <a:rPr lang="en-US" sz="1300" b="1" dirty="0"/>
              <a:t> = 2001, 1, 1, </a:t>
            </a:r>
            <a:r>
              <a:rPr lang="en-US" sz="1300" b="1" dirty="0">
                <a:solidFill>
                  <a:srgbClr val="FF0000"/>
                </a:solidFill>
              </a:rPr>
              <a:t>0</a:t>
            </a:r>
            <a:r>
              <a:rPr lang="en-US" sz="1300" b="1" dirty="0"/>
              <a:t> ;</a:t>
            </a:r>
          </a:p>
          <a:p>
            <a:pPr>
              <a:defRPr/>
            </a:pPr>
            <a:r>
              <a:rPr lang="en-US" sz="1300" dirty="0"/>
              <a:t>!         float </a:t>
            </a:r>
            <a:r>
              <a:rPr lang="en-US" sz="1300" dirty="0" err="1"/>
              <a:t>lon</a:t>
            </a:r>
            <a:r>
              <a:rPr lang="en-US" sz="1300" dirty="0"/>
              <a:t>(</a:t>
            </a:r>
            <a:r>
              <a:rPr lang="en-US" sz="1300" dirty="0" err="1"/>
              <a:t>ny_grid</a:t>
            </a:r>
            <a:r>
              <a:rPr lang="en-US" sz="1300" dirty="0"/>
              <a:t>, </a:t>
            </a:r>
            <a:r>
              <a:rPr lang="en-US" sz="1300" dirty="0" err="1"/>
              <a:t>nx_grid</a:t>
            </a:r>
            <a:r>
              <a:rPr lang="en-US" sz="1300" dirty="0"/>
              <a:t>) ;</a:t>
            </a:r>
          </a:p>
          <a:p>
            <a:pPr>
              <a:defRPr/>
            </a:pPr>
            <a:r>
              <a:rPr lang="en-US" sz="1300" dirty="0"/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lon:long_name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"Longitude"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lon:standard_name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"longitude"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lon:units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degrees_east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" ;</a:t>
            </a:r>
          </a:p>
          <a:p>
            <a:pPr>
              <a:defRPr/>
            </a:pPr>
            <a:r>
              <a:rPr lang="en-US" sz="1300" dirty="0"/>
              <a:t>!         float </a:t>
            </a:r>
            <a:r>
              <a:rPr lang="en-US" sz="1300" dirty="0" err="1"/>
              <a:t>lat</a:t>
            </a:r>
            <a:r>
              <a:rPr lang="en-US" sz="1300" dirty="0"/>
              <a:t>(</a:t>
            </a:r>
            <a:r>
              <a:rPr lang="en-US" sz="1300" dirty="0" err="1"/>
              <a:t>ny_grid</a:t>
            </a:r>
            <a:r>
              <a:rPr lang="en-US" sz="1300" dirty="0"/>
              <a:t>, </a:t>
            </a:r>
            <a:r>
              <a:rPr lang="en-US" sz="1300" dirty="0" err="1"/>
              <a:t>nx_grid</a:t>
            </a:r>
            <a:r>
              <a:rPr lang="en-US" sz="1300" dirty="0"/>
              <a:t>) ;</a:t>
            </a:r>
          </a:p>
          <a:p>
            <a:pPr>
              <a:defRPr/>
            </a:pPr>
            <a:r>
              <a:rPr lang="en-US" sz="1300" dirty="0"/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lat:long_name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"Latitude"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lat:standard_name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"latitude"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lat:units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degrees_north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" ;</a:t>
            </a:r>
          </a:p>
          <a:p>
            <a:pPr>
              <a:defRPr/>
            </a:pPr>
            <a:r>
              <a:rPr lang="en-US" sz="1300" dirty="0"/>
              <a:t>!         float </a:t>
            </a:r>
            <a:r>
              <a:rPr lang="en-US" sz="1300" dirty="0" err="1"/>
              <a:t>uwind</a:t>
            </a:r>
            <a:r>
              <a:rPr lang="en-US" sz="1300" dirty="0"/>
              <a:t>(time, </a:t>
            </a:r>
            <a:r>
              <a:rPr lang="en-US" sz="1300" dirty="0" err="1"/>
              <a:t>ny_grid</a:t>
            </a:r>
            <a:r>
              <a:rPr lang="en-US" sz="1300" dirty="0"/>
              <a:t>, </a:t>
            </a:r>
            <a:r>
              <a:rPr lang="en-US" sz="1300" dirty="0" err="1"/>
              <a:t>nx_grid</a:t>
            </a:r>
            <a:r>
              <a:rPr lang="en-US" sz="1300" dirty="0"/>
              <a:t>) ;</a:t>
            </a:r>
          </a:p>
          <a:p>
            <a:pPr>
              <a:defRPr/>
            </a:pPr>
            <a:r>
              <a:rPr lang="en-US" sz="1300" dirty="0"/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uwind:long_name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"Surface Eastward Air Velocity (10m AGL)"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uwind:standard_name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eastward_wind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" ; 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uwind:units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"m/s" ; </a:t>
            </a:r>
          </a:p>
          <a:p>
            <a:pPr>
              <a:defRPr/>
            </a:pPr>
            <a:r>
              <a:rPr lang="en-US" sz="1300" dirty="0"/>
              <a:t>!         float </a:t>
            </a:r>
            <a:r>
              <a:rPr lang="en-US" sz="1300" dirty="0" err="1"/>
              <a:t>vwind</a:t>
            </a:r>
            <a:r>
              <a:rPr lang="en-US" sz="1300" dirty="0"/>
              <a:t>(time, </a:t>
            </a:r>
            <a:r>
              <a:rPr lang="en-US" sz="1300" dirty="0" err="1"/>
              <a:t>ny_grid</a:t>
            </a:r>
            <a:r>
              <a:rPr lang="en-US" sz="1300" dirty="0"/>
              <a:t>, </a:t>
            </a:r>
            <a:r>
              <a:rPr lang="en-US" sz="1300" dirty="0" err="1"/>
              <a:t>nx_grid</a:t>
            </a:r>
            <a:r>
              <a:rPr lang="en-US" sz="1300" dirty="0"/>
              <a:t>) ;</a:t>
            </a:r>
          </a:p>
          <a:p>
            <a:pPr>
              <a:defRPr/>
            </a:pPr>
            <a:r>
              <a:rPr lang="en-US" sz="1300" dirty="0"/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vwind:long_name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"Surface Northward Air Velocity (10m AGL)"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vwind:standard_name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northward_wind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" ; 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vwind:units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"m/s" ; </a:t>
            </a:r>
          </a:p>
          <a:p>
            <a:pPr>
              <a:defRPr/>
            </a:pPr>
            <a:r>
              <a:rPr lang="en-US" sz="1300" dirty="0"/>
              <a:t>!         float </a:t>
            </a:r>
            <a:r>
              <a:rPr lang="en-US" sz="1300" dirty="0" err="1"/>
              <a:t>prmsl</a:t>
            </a:r>
            <a:r>
              <a:rPr lang="en-US" sz="1300" dirty="0"/>
              <a:t>(time, </a:t>
            </a:r>
            <a:r>
              <a:rPr lang="en-US" sz="1300" dirty="0" err="1"/>
              <a:t>ny_grid</a:t>
            </a:r>
            <a:r>
              <a:rPr lang="en-US" sz="1300" dirty="0"/>
              <a:t>, </a:t>
            </a:r>
            <a:r>
              <a:rPr lang="en-US" sz="1300" dirty="0" err="1"/>
              <a:t>nx_grid</a:t>
            </a:r>
            <a:r>
              <a:rPr lang="en-US" sz="1300" dirty="0"/>
              <a:t>) ;</a:t>
            </a:r>
          </a:p>
          <a:p>
            <a:pPr>
              <a:defRPr/>
            </a:pPr>
            <a:r>
              <a:rPr lang="en-US" sz="1300" dirty="0"/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prmsl:long_name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"Pressure reduced to MSL"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prmsl:standard_name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air_pressure_at_sea_level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prmsl:units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"Pa" ;</a:t>
            </a:r>
          </a:p>
          <a:p>
            <a:pPr>
              <a:defRPr/>
            </a:pPr>
            <a:r>
              <a:rPr lang="en-US" sz="1300" dirty="0"/>
              <a:t>!         float </a:t>
            </a:r>
            <a:r>
              <a:rPr lang="en-US" sz="1300" dirty="0" err="1"/>
              <a:t>stmp</a:t>
            </a:r>
            <a:r>
              <a:rPr lang="en-US" sz="1300" dirty="0"/>
              <a:t>(time, </a:t>
            </a:r>
            <a:r>
              <a:rPr lang="en-US" sz="1300" dirty="0" err="1"/>
              <a:t>ny_grid</a:t>
            </a:r>
            <a:r>
              <a:rPr lang="en-US" sz="1300" dirty="0"/>
              <a:t>, </a:t>
            </a:r>
            <a:r>
              <a:rPr lang="en-US" sz="1300" dirty="0" err="1"/>
              <a:t>nx_grid</a:t>
            </a:r>
            <a:r>
              <a:rPr lang="en-US" sz="1300" dirty="0"/>
              <a:t>) ;</a:t>
            </a:r>
          </a:p>
          <a:p>
            <a:pPr>
              <a:defRPr/>
            </a:pPr>
            <a:r>
              <a:rPr lang="en-US" sz="1300" dirty="0"/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stmp:long_name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"Surface Air Temperature (2m AGL)"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stmp:standard_name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air_temperature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stmp:units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"K" ; </a:t>
            </a:r>
          </a:p>
          <a:p>
            <a:pPr>
              <a:defRPr/>
            </a:pPr>
            <a:r>
              <a:rPr lang="en-US" sz="1300" dirty="0"/>
              <a:t>!         float </a:t>
            </a:r>
            <a:r>
              <a:rPr lang="en-US" sz="1300" dirty="0" err="1"/>
              <a:t>spfh</a:t>
            </a:r>
            <a:r>
              <a:rPr lang="en-US" sz="1300" dirty="0"/>
              <a:t>(time, </a:t>
            </a:r>
            <a:r>
              <a:rPr lang="en-US" sz="1300" dirty="0" err="1"/>
              <a:t>ny_grid</a:t>
            </a:r>
            <a:r>
              <a:rPr lang="en-US" sz="1300" dirty="0"/>
              <a:t>, </a:t>
            </a:r>
            <a:r>
              <a:rPr lang="en-US" sz="1300" dirty="0" err="1"/>
              <a:t>nx_grid</a:t>
            </a:r>
            <a:r>
              <a:rPr lang="en-US" sz="1300" dirty="0"/>
              <a:t>) ;</a:t>
            </a:r>
          </a:p>
          <a:p>
            <a:pPr>
              <a:defRPr/>
            </a:pPr>
            <a:r>
              <a:rPr lang="en-US" sz="1300" dirty="0"/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spfh:long_name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"Surface Specific Humidity (2m AGL)"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spfh:standard_name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specific_humidity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" ;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</a:t>
            </a:r>
            <a:r>
              <a:rPr lang="en-US" sz="1300" dirty="0" err="1">
                <a:solidFill>
                  <a:schemeClr val="accent3">
                    <a:lumMod val="50000"/>
                  </a:schemeClr>
                </a:solidFill>
              </a:rPr>
              <a:t>spfh:units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 = "1" ; </a:t>
            </a:r>
          </a:p>
          <a:p>
            <a:pPr>
              <a:defRPr/>
            </a:pPr>
            <a:r>
              <a:rPr lang="en-US" sz="1300" dirty="0"/>
              <a:t>!</a:t>
            </a:r>
          </a:p>
          <a:p>
            <a:pPr>
              <a:defRPr/>
            </a:pPr>
            <a:r>
              <a:rPr lang="en-US" sz="1300" dirty="0"/>
              <a:t>! 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// global attributes:</a:t>
            </a:r>
          </a:p>
          <a:p>
            <a:pPr>
              <a:defRPr/>
            </a:pPr>
            <a:r>
              <a:rPr lang="en-US" sz="1300" dirty="0">
                <a:solidFill>
                  <a:schemeClr val="accent3">
                    <a:lumMod val="50000"/>
                  </a:schemeClr>
                </a:solidFill>
              </a:rPr>
              <a:t>!                 :Conventions = "CF-1.0" ;</a:t>
            </a:r>
          </a:p>
          <a:p>
            <a:pPr>
              <a:defRPr/>
            </a:pPr>
            <a:r>
              <a:rPr lang="en-US" sz="1300" dirty="0"/>
              <a:t>!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E9A694D-A659-4B18-BF09-3F837A4848B1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8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2865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b="1" dirty="0" smtClean="0"/>
              <a:t>Details: interpolation</a:t>
            </a:r>
            <a:endParaRPr lang="en-US" altLang="en-US" sz="3200" b="1" dirty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20" y="650240"/>
            <a:ext cx="11058525" cy="349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Freeform 1"/>
          <p:cNvSpPr>
            <a:spLocks/>
          </p:cNvSpPr>
          <p:nvPr/>
        </p:nvSpPr>
        <p:spPr bwMode="auto">
          <a:xfrm>
            <a:off x="5838525" y="2207233"/>
            <a:ext cx="65484" cy="174217"/>
          </a:xfrm>
          <a:custGeom>
            <a:avLst/>
            <a:gdLst>
              <a:gd name="T0" fmla="*/ 0 w 144856"/>
              <a:gd name="T1" fmla="*/ 0 h 108641"/>
              <a:gd name="T2" fmla="*/ 11552 w 144856"/>
              <a:gd name="T3" fmla="*/ 106394 h 108641"/>
              <a:gd name="T4" fmla="*/ 10108 w 144856"/>
              <a:gd name="T5" fmla="*/ 1276770 h 108641"/>
              <a:gd name="T6" fmla="*/ 2888 w 144856"/>
              <a:gd name="T7" fmla="*/ 1276770 h 108641"/>
              <a:gd name="T8" fmla="*/ 0 w 144856"/>
              <a:gd name="T9" fmla="*/ 0 h 108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856" h="108641">
                <a:moveTo>
                  <a:pt x="0" y="0"/>
                </a:moveTo>
                <a:lnTo>
                  <a:pt x="144856" y="9053"/>
                </a:lnTo>
                <a:lnTo>
                  <a:pt x="126749" y="108641"/>
                </a:lnTo>
                <a:lnTo>
                  <a:pt x="36214" y="108641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8991600" y="2113279"/>
            <a:ext cx="1991564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/>
              <a:t>sflux_air_1</a:t>
            </a:r>
            <a:endParaRPr lang="en-US" altLang="en-US" b="1" dirty="0"/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6019800" y="1716558"/>
            <a:ext cx="2028432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/>
              <a:t>Sflux_air_2</a:t>
            </a:r>
            <a:endParaRPr lang="en-US" altLang="en-US" b="1" dirty="0"/>
          </a:p>
        </p:txBody>
      </p:sp>
      <p:sp>
        <p:nvSpPr>
          <p:cNvPr id="30728" name="TextBox 3"/>
          <p:cNvSpPr txBox="1">
            <a:spLocks noChangeArrowheads="1"/>
          </p:cNvSpPr>
          <p:nvPr/>
        </p:nvSpPr>
        <p:spPr bwMode="auto">
          <a:xfrm>
            <a:off x="342900" y="4226561"/>
            <a:ext cx="13144500" cy="25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2000" dirty="0"/>
              <a:t>In the overlapping area, the blending ratio is specified  by </a:t>
            </a:r>
            <a:r>
              <a:rPr lang="en-US" altLang="en-US" sz="2000" i="1" dirty="0" err="1"/>
              <a:t>relative_weight</a:t>
            </a:r>
            <a:r>
              <a:rPr lang="en-US" altLang="en-US" sz="2000" dirty="0"/>
              <a:t> in </a:t>
            </a:r>
            <a:r>
              <a:rPr lang="en-US" altLang="en-US" sz="2000" dirty="0" err="1"/>
              <a:t>netcdf_io</a:t>
            </a:r>
            <a:r>
              <a:rPr lang="en-US" altLang="en-US" sz="2000" dirty="0"/>
              <a:t> of sflux_9c.F90 (default 1:99) to smooth the transition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2000" dirty="0"/>
              <a:t>In case of 2 sources/grids for a variable, use "1" as larger grid (i.e. encompassing </a:t>
            </a:r>
            <a:r>
              <a:rPr lang="en-US" altLang="en-US" sz="2000" dirty="0" err="1"/>
              <a:t>hgrid.ll</a:t>
            </a:r>
            <a:r>
              <a:rPr lang="en-US" altLang="en-US" sz="2000" dirty="0"/>
              <a:t>) and "2" as smaller grid. The code will calculate weights associated with the 2 grids, and if some nodes in </a:t>
            </a:r>
            <a:r>
              <a:rPr lang="en-US" altLang="en-US" sz="2000" dirty="0" err="1"/>
              <a:t>hgrid.ll</a:t>
            </a:r>
            <a:r>
              <a:rPr lang="en-US" altLang="en-US" sz="2000" dirty="0"/>
              <a:t> fall outside grid "2" the interpolation will be done on grid "1" only (see </a:t>
            </a:r>
            <a:r>
              <a:rPr lang="en-US" altLang="en-US" sz="2000" dirty="0" err="1"/>
              <a:t>combine_sflux_data</a:t>
            </a:r>
            <a:r>
              <a:rPr lang="en-US" altLang="en-US" sz="2000" dirty="0"/>
              <a:t>, in particular, bad_node_2 based on area coordinates outside [0,1]). Both grids must start from stack 1 and have same # of stacks for each variable. However, within each </a:t>
            </a:r>
            <a:r>
              <a:rPr lang="en-US" altLang="en-US" sz="2000" dirty="0" err="1"/>
              <a:t>nc</a:t>
            </a:r>
            <a:r>
              <a:rPr lang="en-US" altLang="en-US" sz="2000" dirty="0"/>
              <a:t> file # of time steps can </a:t>
            </a:r>
            <a:r>
              <a:rPr lang="en-US" altLang="en-US" sz="2000" dirty="0" smtClean="0"/>
              <a:t>vary 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endParaRPr lang="en-US" altLang="en-US" sz="20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871267" y="1961896"/>
            <a:ext cx="234992" cy="33244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81280"/>
            <a:ext cx="108585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600" b="1" dirty="0"/>
              <a:t>Creating your own </a:t>
            </a:r>
            <a:r>
              <a:rPr lang="en-US" altLang="en-US" sz="2600" b="1" dirty="0" err="1"/>
              <a:t>sflux</a:t>
            </a:r>
            <a:r>
              <a:rPr lang="en-US" altLang="en-US" sz="2600" b="1" dirty="0"/>
              <a:t>/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42900" y="487680"/>
            <a:ext cx="13030200" cy="65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dirty="0"/>
              <a:t>Sample m-lab scripts: </a:t>
            </a:r>
            <a:r>
              <a:rPr lang="en-US" altLang="en-US" dirty="0" err="1"/>
              <a:t>readnc</a:t>
            </a:r>
            <a:r>
              <a:rPr lang="en-US" altLang="en-US" dirty="0"/>
              <a:t>*.m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dirty="0"/>
              <a:t>The grids used in atmospheric </a:t>
            </a:r>
            <a:r>
              <a:rPr lang="en-US" altLang="en-US" dirty="0" err="1"/>
              <a:t>forcings</a:t>
            </a:r>
            <a:r>
              <a:rPr lang="en-US" altLang="en-US" dirty="0"/>
              <a:t> (always structured) are different from </a:t>
            </a:r>
            <a:r>
              <a:rPr lang="en-US" altLang="en-US" dirty="0" err="1"/>
              <a:t>hgrid.ll</a:t>
            </a:r>
            <a:r>
              <a:rPr lang="en-US" altLang="en-US" dirty="0"/>
              <a:t>, but “1” must encompass </a:t>
            </a:r>
            <a:r>
              <a:rPr lang="en-US" altLang="en-US" dirty="0" err="1"/>
              <a:t>hgrid.ll</a:t>
            </a:r>
            <a:r>
              <a:rPr lang="en-US" altLang="en-US" dirty="0"/>
              <a:t> for successful interpolation, which is done in SCHISM at run time (both in space and in time</a:t>
            </a:r>
            <a:r>
              <a:rPr lang="en-US" altLang="en-US" dirty="0" smtClean="0"/>
              <a:t>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dirty="0" smtClean="0"/>
              <a:t>The collective time window from all .</a:t>
            </a:r>
            <a:r>
              <a:rPr lang="en-US" altLang="en-US" dirty="0" err="1" smtClean="0"/>
              <a:t>nc</a:t>
            </a:r>
            <a:r>
              <a:rPr lang="en-US" altLang="en-US" dirty="0" smtClean="0"/>
              <a:t> files MUST cover the simulation period!</a:t>
            </a:r>
            <a:endParaRPr lang="en-US" altLang="en-US" dirty="0"/>
          </a:p>
          <a:p>
            <a:pPr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dirty="0"/>
              <a:t>Of all attributes in </a:t>
            </a:r>
            <a:r>
              <a:rPr lang="en-US" altLang="en-US" dirty="0" err="1"/>
              <a:t>nc</a:t>
            </a:r>
            <a:r>
              <a:rPr lang="en-US" altLang="en-US" dirty="0"/>
              <a:t> file, only '</a:t>
            </a:r>
            <a:r>
              <a:rPr lang="en-US" altLang="en-US" dirty="0" err="1"/>
              <a:t>base_date</a:t>
            </a:r>
            <a:r>
              <a:rPr lang="en-US" altLang="en-US" dirty="0"/>
              <a:t>' is required (hour is not used)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dirty="0"/>
              <a:t>Grids for air, rad and </a:t>
            </a:r>
            <a:r>
              <a:rPr lang="en-US" altLang="en-US" dirty="0" err="1"/>
              <a:t>prc</a:t>
            </a:r>
            <a:r>
              <a:rPr lang="en-US" altLang="en-US" dirty="0"/>
              <a:t> can be different (but must be the same within each type and each source). Additional requirements for the structured grid in .</a:t>
            </a:r>
            <a:r>
              <a:rPr lang="en-US" altLang="en-US" dirty="0" err="1"/>
              <a:t>nc</a:t>
            </a:r>
            <a:r>
              <a:rPr lang="en-US" altLang="en-US" dirty="0"/>
              <a:t>: [</a:t>
            </a:r>
            <a:r>
              <a:rPr lang="en-US" altLang="en-US" dirty="0" err="1"/>
              <a:t>lon,lat</a:t>
            </a:r>
            <a:r>
              <a:rPr lang="en-US" altLang="en-US" dirty="0"/>
              <a:t>](</a:t>
            </a:r>
            <a:r>
              <a:rPr lang="en-US" altLang="en-US" dirty="0" err="1"/>
              <a:t>nx,ny</a:t>
            </a:r>
            <a:r>
              <a:rPr lang="en-US" altLang="en-US" dirty="0"/>
              <a:t>) give </a:t>
            </a:r>
            <a:r>
              <a:rPr lang="en-US" altLang="en-US" dirty="0" err="1"/>
              <a:t>x,y</a:t>
            </a:r>
            <a:r>
              <a:rPr lang="en-US" altLang="en-US" dirty="0"/>
              <a:t> </a:t>
            </a:r>
            <a:r>
              <a:rPr lang="en-US" altLang="en-US" dirty="0" err="1"/>
              <a:t>coord</a:t>
            </a:r>
            <a:r>
              <a:rPr lang="en-US" altLang="en-US" dirty="0"/>
              <a:t>., </a:t>
            </a:r>
            <a:r>
              <a:rPr lang="en-US" altLang="en-US" dirty="0" err="1"/>
              <a:t>nx</a:t>
            </a:r>
            <a:r>
              <a:rPr lang="en-US" altLang="en-US" dirty="0"/>
              <a:t> is # of pts in </a:t>
            </a:r>
            <a:r>
              <a:rPr lang="en-US" altLang="en-US" dirty="0" err="1"/>
              <a:t>lon</a:t>
            </a:r>
            <a:r>
              <a:rPr lang="en-US" altLang="en-US" dirty="0"/>
              <a:t>. Suppose a node in the grid is given by (</a:t>
            </a:r>
            <a:r>
              <a:rPr lang="en-US" altLang="en-US" dirty="0" err="1"/>
              <a:t>i,j</a:t>
            </a:r>
            <a:r>
              <a:rPr lang="en-US" altLang="en-US" dirty="0"/>
              <a:t>) (1&lt;=</a:t>
            </a:r>
            <a:r>
              <a:rPr lang="en-US" altLang="en-US" dirty="0" err="1"/>
              <a:t>i</a:t>
            </a:r>
            <a:r>
              <a:rPr lang="en-US" altLang="en-US" dirty="0"/>
              <a:t>&lt;=</a:t>
            </a:r>
            <a:r>
              <a:rPr lang="en-US" altLang="en-US" dirty="0" err="1"/>
              <a:t>nx</a:t>
            </a:r>
            <a:r>
              <a:rPr lang="en-US" altLang="en-US" dirty="0"/>
              <a:t>), then the quad (</a:t>
            </a:r>
            <a:r>
              <a:rPr lang="en-US" altLang="en-US" dirty="0" err="1"/>
              <a:t>i,j</a:t>
            </a:r>
            <a:r>
              <a:rPr lang="en-US" altLang="en-US" dirty="0"/>
              <a:t>), (i+1,j), (i+1,j+1,i,j+1) must be along </a:t>
            </a:r>
            <a:r>
              <a:rPr lang="en-US" altLang="en-US" b="1" dirty="0"/>
              <a:t>counter-clockwise</a:t>
            </a:r>
            <a:r>
              <a:rPr lang="en-US" altLang="en-US" dirty="0"/>
              <a:t> direction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sz="2100" dirty="0"/>
              <a:t>Beware the m-lab function </a:t>
            </a:r>
            <a:r>
              <a:rPr lang="en-US" altLang="en-US" sz="2100" dirty="0" err="1"/>
              <a:t>meshgrid</a:t>
            </a:r>
            <a:r>
              <a:rPr lang="en-US" altLang="en-US" sz="2100" dirty="0"/>
              <a:t> when you transform the 1D </a:t>
            </a:r>
            <a:r>
              <a:rPr lang="en-US" altLang="en-US" sz="2100" dirty="0" err="1"/>
              <a:t>lon</a:t>
            </a:r>
            <a:r>
              <a:rPr lang="en-US" altLang="en-US" sz="2100" dirty="0"/>
              <a:t>/</a:t>
            </a:r>
            <a:r>
              <a:rPr lang="en-US" altLang="en-US" sz="2100" dirty="0" err="1"/>
              <a:t>lat</a:t>
            </a:r>
            <a:r>
              <a:rPr lang="en-US" altLang="en-US" sz="2100" dirty="0"/>
              <a:t> arrays to 2D! Always check the area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dirty="0"/>
              <a:t>Some constants are hard-wired in sflux_9c.F90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sz="1800" dirty="0"/>
              <a:t>The maximum numbers of input files and time records are set in the module </a:t>
            </a:r>
            <a:r>
              <a:rPr lang="en-US" altLang="en-US" sz="1800" dirty="0" err="1"/>
              <a:t>netcdf_io</a:t>
            </a:r>
            <a:r>
              <a:rPr lang="en-US" altLang="en-US" sz="1800" dirty="0"/>
              <a:t> as </a:t>
            </a:r>
            <a:r>
              <a:rPr lang="en-US" altLang="en-US" sz="1800" i="1" dirty="0" err="1"/>
              <a:t>max_files</a:t>
            </a:r>
            <a:r>
              <a:rPr lang="en-US" altLang="en-US" sz="1800" dirty="0"/>
              <a:t> and </a:t>
            </a:r>
            <a:r>
              <a:rPr lang="en-US" altLang="en-US" sz="1800" i="1" dirty="0" err="1"/>
              <a:t>max_times</a:t>
            </a:r>
            <a:r>
              <a:rPr lang="en-US" altLang="en-US" sz="1800" dirty="0"/>
              <a:t>. If your application requires larger values simply increase them in the module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sz="1800" i="1" dirty="0"/>
              <a:t>*_[12]_</a:t>
            </a:r>
            <a:r>
              <a:rPr lang="en-US" altLang="en-US" sz="1800" i="1" dirty="0" err="1"/>
              <a:t>max_window_hours</a:t>
            </a:r>
            <a:r>
              <a:rPr lang="en-US" altLang="en-US" sz="1800" i="1" dirty="0"/>
              <a:t> </a:t>
            </a:r>
            <a:r>
              <a:rPr lang="en-US" altLang="en-US" sz="1800" dirty="0"/>
              <a:t>are set in </a:t>
            </a:r>
            <a:r>
              <a:rPr lang="en-US" altLang="en-US" sz="1800" dirty="0" err="1"/>
              <a:t>netcdf_io</a:t>
            </a:r>
            <a:r>
              <a:rPr lang="en-US" altLang="en-US" sz="1800" dirty="0"/>
              <a:t> to define the max. time stamp (offset from start time in each file) within each </a:t>
            </a:r>
            <a:r>
              <a:rPr lang="en-US" altLang="en-US" sz="1800" dirty="0" err="1"/>
              <a:t>nc</a:t>
            </a:r>
            <a:r>
              <a:rPr lang="en-US" altLang="en-US" sz="1800" dirty="0"/>
              <a:t> file. Also,  </a:t>
            </a:r>
            <a:r>
              <a:rPr lang="en-US" altLang="en-US" sz="1800" i="1" dirty="0" err="1"/>
              <a:t>max_file_times</a:t>
            </a:r>
            <a:r>
              <a:rPr lang="en-US" altLang="en-US" sz="1800" dirty="0"/>
              <a:t> (max. # of time records in each </a:t>
            </a:r>
            <a:r>
              <a:rPr lang="en-US" altLang="en-US" sz="1800" dirty="0" err="1"/>
              <a:t>nc</a:t>
            </a:r>
            <a:r>
              <a:rPr lang="en-US" altLang="en-US" sz="1800" dirty="0"/>
              <a:t> file) in routine </a:t>
            </a:r>
            <a:r>
              <a:rPr lang="en-US" altLang="en-US" sz="1800" dirty="0" err="1"/>
              <a:t>get_times_etc</a:t>
            </a:r>
            <a:r>
              <a:rPr lang="en-US" altLang="en-US" sz="1800" dirty="0"/>
              <a:t> () may be adjusted as well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dirty="0"/>
              <a:t>Be careful if you use a huge </a:t>
            </a:r>
            <a:r>
              <a:rPr lang="en-US" altLang="en-US" i="1" dirty="0" err="1"/>
              <a:t>wtiminc</a:t>
            </a:r>
            <a:endParaRPr lang="en-US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04D448D-8A98-4355-B02F-0F0CCB719A95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8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66294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100" b="1" dirty="0" err="1"/>
              <a:t>Fluxflag.prop</a:t>
            </a:r>
            <a:endParaRPr lang="en-US" altLang="en-US" sz="2100" b="1" dirty="0"/>
          </a:p>
        </p:txBody>
      </p:sp>
      <p:sp>
        <p:nvSpPr>
          <p:cNvPr id="33796" name="Text Box 13"/>
          <p:cNvSpPr txBox="1">
            <a:spLocks noChangeArrowheads="1"/>
          </p:cNvSpPr>
          <p:nvPr/>
        </p:nvSpPr>
        <p:spPr bwMode="auto">
          <a:xfrm>
            <a:off x="661988" y="521547"/>
            <a:ext cx="9166027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Compute various fluxes (from ‘hi’ to ‘lo’), </a:t>
            </a:r>
            <a:r>
              <a:rPr lang="en-US" altLang="en-US" dirty="0" smtClean="0"/>
              <a:t>total volume </a:t>
            </a:r>
            <a:r>
              <a:rPr lang="en-US" altLang="en-US" dirty="0"/>
              <a:t>and mass</a:t>
            </a:r>
          </a:p>
        </p:txBody>
      </p:sp>
      <p:pic>
        <p:nvPicPr>
          <p:cNvPr id="3379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56640"/>
            <a:ext cx="12472988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12115800" y="1081595"/>
            <a:ext cx="523213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2707"/>
            <a:ext cx="11544300" cy="637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A09B999-5F91-483E-AB54-343528BC2A44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8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66294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100" b="1" dirty="0" smtClean="0"/>
              <a:t>[TEM,SAL]_</a:t>
            </a:r>
            <a:r>
              <a:rPr lang="en-US" altLang="en-US" sz="2100" b="1" dirty="0"/>
              <a:t>nudge.gr3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45245" y="568960"/>
            <a:ext cx="9967401" cy="169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/>
              <a:t> Horizontal nudging parameters for T,S (also </a:t>
            </a:r>
            <a:r>
              <a:rPr lang="en-US" altLang="en-US" dirty="0" err="1"/>
              <a:t>elev</a:t>
            </a:r>
            <a:r>
              <a:rPr lang="en-US" altLang="en-US" dirty="0"/>
              <a:t>, </a:t>
            </a:r>
            <a:r>
              <a:rPr lang="en-US" altLang="en-US" dirty="0" err="1" smtClean="0"/>
              <a:t>uv</a:t>
            </a:r>
            <a:r>
              <a:rPr lang="en-US" altLang="en-US" dirty="0" smtClean="0"/>
              <a:t> and tracers)</a:t>
            </a:r>
            <a:endParaRPr lang="en-US" altLang="en-US" dirty="0"/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/>
              <a:t>Suggestion: max. relax=-log(0.1)/T90/86400, where T90 is the 90% decay time in days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/>
              <a:t>Final relax= </a:t>
            </a:r>
            <a:r>
              <a:rPr lang="en-US" altLang="en-US" sz="1800" dirty="0" smtClean="0"/>
              <a:t>[local value] </a:t>
            </a:r>
            <a:r>
              <a:rPr lang="en-US" altLang="en-US" sz="1800" dirty="0"/>
              <a:t>*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latin typeface="Symbol" pitchFamily="18" charset="2"/>
              </a:rPr>
              <a:t>D</a:t>
            </a:r>
            <a:r>
              <a:rPr lang="en-US" altLang="en-US" sz="1800" dirty="0" smtClean="0"/>
              <a:t>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 smtClean="0"/>
              <a:t>Have simple scripts to generate these based on elliptic zone</a:t>
            </a:r>
            <a:endParaRPr lang="en-US" altLang="en-US" sz="1800" dirty="0"/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AD5007C-91BD-4F88-98BE-EBF0D608CEB5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8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1" y="162560"/>
            <a:ext cx="11884820" cy="40640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600" b="1" dirty="0"/>
              <a:t>One-way nesting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12139613" cy="372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75533" indent="-375533" eaLnBrk="1" hangingPunct="1">
              <a:buFont typeface="Wingdings" panose="05000000000000000000" pitchFamily="2" charset="2"/>
              <a:buChar char="q"/>
              <a:defRPr/>
            </a:pPr>
            <a:r>
              <a:rPr lang="en-US" sz="2600" dirty="0"/>
              <a:t>Useful as a way to </a:t>
            </a:r>
            <a:r>
              <a:rPr lang="en-US" sz="2600" dirty="0" smtClean="0"/>
              <a:t>generate </a:t>
            </a:r>
            <a:r>
              <a:rPr lang="en-US" sz="2600" dirty="0"/>
              <a:t>uv3D.th </a:t>
            </a:r>
            <a:r>
              <a:rPr lang="en-US" sz="2600" dirty="0" err="1" smtClean="0"/>
              <a:t>etc</a:t>
            </a:r>
            <a:r>
              <a:rPr lang="en-US" sz="2600" dirty="0" smtClean="0"/>
              <a:t> (when no other sources are available)</a:t>
            </a:r>
            <a:endParaRPr lang="en-US" sz="2600" dirty="0"/>
          </a:p>
          <a:p>
            <a:pPr marL="375533" indent="-375533" eaLnBrk="1" hangingPunct="1">
              <a:buFont typeface="Wingdings" panose="05000000000000000000" pitchFamily="2" charset="2"/>
              <a:buChar char="q"/>
              <a:defRPr/>
            </a:pPr>
            <a:r>
              <a:rPr lang="en-US" sz="2600" dirty="0"/>
              <a:t>Use </a:t>
            </a:r>
            <a:r>
              <a:rPr lang="en-US" sz="2600" dirty="0" smtClean="0"/>
              <a:t>interpolate_variables_selfe</a:t>
            </a:r>
            <a:r>
              <a:rPr lang="en-US" sz="2600" dirty="0"/>
              <a:t>6</a:t>
            </a:r>
            <a:r>
              <a:rPr lang="en-US" sz="2600" dirty="0" smtClean="0"/>
              <a:t>.f90 </a:t>
            </a:r>
            <a:r>
              <a:rPr lang="en-US" sz="2600" dirty="0"/>
              <a:t>to generate *3D.th for the small-domain </a:t>
            </a:r>
            <a:r>
              <a:rPr lang="en-US" sz="2600" dirty="0" smtClean="0"/>
              <a:t>run (make sure the larger grid covers the smaller grid)</a:t>
            </a:r>
            <a:endParaRPr lang="en-US" sz="2600" dirty="0"/>
          </a:p>
          <a:p>
            <a:pPr marL="375533" indent="-375533" eaLnBrk="1" hangingPunct="1">
              <a:buFont typeface="Wingdings" panose="05000000000000000000" pitchFamily="2" charset="2"/>
              <a:buChar char="q"/>
              <a:defRPr/>
            </a:pPr>
            <a:r>
              <a:rPr lang="en-US" sz="2600" dirty="0"/>
              <a:t>use the new *[23]D.th for the small-domain </a:t>
            </a:r>
            <a:r>
              <a:rPr lang="en-US" sz="2600" dirty="0" smtClean="0"/>
              <a:t>run</a:t>
            </a:r>
          </a:p>
          <a:p>
            <a:pPr marL="375533" indent="-375533" eaLnBrk="1" hangingPunct="1">
              <a:buFont typeface="Wingdings" panose="05000000000000000000" pitchFamily="2" charset="2"/>
              <a:buChar char="q"/>
              <a:defRPr/>
            </a:pPr>
            <a:r>
              <a:rPr lang="en-US" sz="2600" dirty="0" smtClean="0"/>
              <a:t>Since SCHISM does not  allow drying at any open boundary nodes, make sure these nodes never become dry in the large-domain results – move them if necessary</a:t>
            </a:r>
            <a:endParaRPr lang="en-US" sz="2600" dirty="0"/>
          </a:p>
          <a:p>
            <a:pPr eaLnBrk="1" hangingPunct="1">
              <a:buFontTx/>
              <a:buChar char="•"/>
              <a:defRPr/>
            </a:pPr>
            <a:endParaRPr lang="en-US" sz="2600" dirty="0"/>
          </a:p>
          <a:p>
            <a:pPr eaLnBrk="1" hangingPunct="1">
              <a:buFontTx/>
              <a:buChar char="•"/>
              <a:defRPr/>
            </a:pP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5491492" cy="406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2600" b="1" dirty="0"/>
              <a:t>Horizontal </a:t>
            </a:r>
            <a:r>
              <a:rPr lang="en-US" sz="2600" b="1" dirty="0" err="1"/>
              <a:t>b.c.</a:t>
            </a:r>
            <a:r>
              <a:rPr lang="en-US" sz="2600" b="1" dirty="0"/>
              <a:t> for velocity: uv3D.th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742388"/>
            <a:ext cx="6629400" cy="39834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i="1" dirty="0" smtClean="0"/>
              <a:t>What’s wrong with my open boundary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377300" y="742388"/>
            <a:ext cx="351691" cy="3983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23" y="1300480"/>
            <a:ext cx="9526577" cy="178333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375533" indent="-375533">
              <a:buFont typeface="Arial" pitchFamily="34" charset="0"/>
              <a:buChar char="•"/>
            </a:pPr>
            <a:r>
              <a:rPr lang="en-US" dirty="0" smtClean="0"/>
              <a:t>Incoming velocity is required but often unavailable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dirty="0" smtClean="0"/>
              <a:t>Use 1-way nesting to generate uv3D.th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dirty="0" smtClean="0"/>
              <a:t>Use 2D model for the ‘larger-domain’, with most dissipative settings</a:t>
            </a:r>
          </a:p>
          <a:p>
            <a:pPr marL="976385" lvl="1" indent="-375533">
              <a:buFont typeface="Arial" pitchFamily="34" charset="0"/>
              <a:buChar char="•"/>
            </a:pPr>
            <a:r>
              <a:rPr lang="en-US" i="1" dirty="0">
                <a:latin typeface="Symbol" pitchFamily="18" charset="2"/>
              </a:rPr>
              <a:t>q</a:t>
            </a:r>
            <a:r>
              <a:rPr lang="en-US" dirty="0" smtClean="0"/>
              <a:t>=1</a:t>
            </a:r>
          </a:p>
          <a:p>
            <a:pPr marL="976385" lvl="1" indent="-375533">
              <a:buFont typeface="Arial" pitchFamily="34" charset="0"/>
              <a:buChar char="•"/>
            </a:pPr>
            <a:r>
              <a:rPr lang="en-US" dirty="0" smtClean="0"/>
              <a:t>Large Manning’s </a:t>
            </a:r>
            <a:r>
              <a:rPr lang="en-US" i="1" dirty="0" smtClean="0"/>
              <a:t>n</a:t>
            </a:r>
            <a:r>
              <a:rPr lang="en-US" dirty="0" smtClean="0"/>
              <a:t> near </a:t>
            </a:r>
            <a:r>
              <a:rPr lang="en-US" dirty="0" err="1" smtClean="0"/>
              <a:t>bnd</a:t>
            </a:r>
            <a:endParaRPr lang="en-US" dirty="0" smtClean="0"/>
          </a:p>
          <a:p>
            <a:pPr marL="976385" lvl="1" indent="-375533">
              <a:buFont typeface="Arial" pitchFamily="34" charset="0"/>
              <a:buChar char="•"/>
            </a:pPr>
            <a:r>
              <a:rPr lang="en-US" dirty="0" err="1"/>
              <a:t>i</a:t>
            </a:r>
            <a:r>
              <a:rPr lang="en-US" dirty="0" err="1" smtClean="0"/>
              <a:t>ndvel</a:t>
            </a:r>
            <a:r>
              <a:rPr lang="en-US" dirty="0" smtClean="0"/>
              <a:t>=1; </a:t>
            </a:r>
            <a:r>
              <a:rPr lang="en-US" dirty="0" err="1" smtClean="0"/>
              <a:t>inunfl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505200"/>
            <a:ext cx="9718830" cy="346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49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116" y="533400"/>
            <a:ext cx="4413183" cy="329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C6CF129-8CC9-4706-B759-88337B9885DB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8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1" y="162560"/>
            <a:ext cx="11884820" cy="40640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600" b="1" dirty="0"/>
              <a:t>Particle tracking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42901" y="667117"/>
            <a:ext cx="8267699" cy="227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/>
              <a:t> 3D tracking on unstructured grid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/>
              <a:t> Adapted from backtracking portion of SCHISM (currently only Euler</a:t>
            </a:r>
            <a:r>
              <a:rPr lang="en-US" altLang="en-US" sz="2000" dirty="0" smtClean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Has oil spill option (forward tracking only)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Base option can </a:t>
            </a:r>
            <a:r>
              <a:rPr lang="en-US" altLang="en-US" sz="2000" dirty="0"/>
              <a:t>do forward or backward tracking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/>
              <a:t> Inputs: hgrid.gr3, vgrid.in, </a:t>
            </a:r>
            <a:r>
              <a:rPr lang="en-US" altLang="en-US" sz="2000" dirty="0" err="1"/>
              <a:t>particle.bp</a:t>
            </a:r>
            <a:r>
              <a:rPr lang="en-US" altLang="en-US" sz="2000" dirty="0"/>
              <a:t>, *hvel.64, *vert.63, *</a:t>
            </a:r>
            <a:r>
              <a:rPr lang="en-US" altLang="en-US" sz="2000" dirty="0" smtClean="0"/>
              <a:t>elev.61 (*wind.62 and *tdff.63 for oil spill)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/>
              <a:t> Output: </a:t>
            </a:r>
            <a:r>
              <a:rPr lang="en-US" altLang="en-US" sz="2000" dirty="0" err="1"/>
              <a:t>particle.pth</a:t>
            </a:r>
            <a:r>
              <a:rPr lang="en-US" altLang="en-US" sz="2000" dirty="0"/>
              <a:t> (drogue format that can be </a:t>
            </a:r>
            <a:r>
              <a:rPr lang="en-US" altLang="en-US" sz="2000" dirty="0" err="1"/>
              <a:t>viz’ed</a:t>
            </a:r>
            <a:r>
              <a:rPr lang="en-US" altLang="en-US" sz="2000" dirty="0"/>
              <a:t> with xmvis6) </a:t>
            </a:r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342901" y="3429000"/>
            <a:ext cx="10096499" cy="3783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Input for ELCIRC/SCHISM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1 </a:t>
            </a:r>
            <a:r>
              <a:rPr lang="en-US" altLang="en-US" sz="1400" dirty="0" err="1" smtClean="0"/>
              <a:t>nscreen</a:t>
            </a:r>
            <a:endParaRPr lang="en-US" altLang="en-US" sz="1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0 </a:t>
            </a:r>
            <a:r>
              <a:rPr lang="en-US" altLang="en-US" sz="1400" dirty="0" err="1"/>
              <a:t>mod_part</a:t>
            </a:r>
            <a:r>
              <a:rPr lang="en-US" altLang="en-US" sz="1400" dirty="0"/>
              <a:t> (0: passive; 1: oil spill)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1 </a:t>
            </a:r>
            <a:r>
              <a:rPr lang="en-US" altLang="en-US" sz="1400" dirty="0" err="1"/>
              <a:t>ibf</a:t>
            </a:r>
            <a:r>
              <a:rPr lang="en-US" altLang="en-US" sz="1400" dirty="0"/>
              <a:t> (forward (=1) or backward (=-1) tracking)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1 </a:t>
            </a:r>
            <a:r>
              <a:rPr lang="en-US" altLang="en-US" sz="1400" dirty="0" err="1"/>
              <a:t>istiff</a:t>
            </a:r>
            <a:r>
              <a:rPr lang="en-US" altLang="en-US" sz="1400" dirty="0"/>
              <a:t> (1: from F.S.)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1 -124 46.25  </a:t>
            </a:r>
            <a:r>
              <a:rPr lang="en-US" altLang="en-US" sz="1400" dirty="0" err="1"/>
              <a:t>ics</a:t>
            </a:r>
            <a:r>
              <a:rPr lang="en-US" altLang="en-US" sz="1400" dirty="0"/>
              <a:t> slam0 sfea0 (</a:t>
            </a:r>
            <a:r>
              <a:rPr lang="en-US" altLang="en-US" sz="1400" dirty="0" err="1"/>
              <a:t>ics</a:t>
            </a:r>
            <a:r>
              <a:rPr lang="en-US" altLang="en-US" sz="1400" dirty="0"/>
              <a:t>=2 still uses CPP)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0.1 8. 90. 10 960 9 !h0,rnday,dtm,nspool,ihfskip,ndeltp (same as param.in except for the last one, which is # of divisions)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16 </a:t>
            </a:r>
            <a:r>
              <a:rPr lang="en-US" altLang="en-US" sz="1400" dirty="0" err="1"/>
              <a:t>nparticle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1 84600.        385000  510000 -5.    !particle id, start time (s), starting </a:t>
            </a:r>
            <a:r>
              <a:rPr lang="en-US" altLang="en-US" sz="1400" dirty="0" err="1"/>
              <a:t>x,y</a:t>
            </a:r>
            <a:r>
              <a:rPr lang="en-US" altLang="en-US" sz="1400" dirty="0"/>
              <a:t>, and z relative to the instant </a:t>
            </a:r>
            <a:r>
              <a:rPr lang="en-US" altLang="en-US" sz="1400" dirty="0" err="1"/>
              <a:t>f.s</a:t>
            </a:r>
            <a:r>
              <a:rPr lang="en-US" altLang="en-US" sz="1400" dirty="0"/>
              <a:t>. (&lt;=0)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2 84600.        300000  450000 -5.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3 84600.        200000  450000 -5.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4 84600.        120000  450000 -5.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5 84600.        380000  292500 -5.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6 84600.        360000  290000 -5.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7 84600.        320000  290000 -5.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…….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[Oil spill parameters]</a:t>
            </a:r>
            <a:endParaRPr lang="en-US" altLang="en-US" sz="1400" dirty="0"/>
          </a:p>
        </p:txBody>
      </p:sp>
      <p:sp>
        <p:nvSpPr>
          <p:cNvPr id="35847" name="TextBox 3"/>
          <p:cNvSpPr txBox="1">
            <a:spLocks noChangeArrowheads="1"/>
          </p:cNvSpPr>
          <p:nvPr/>
        </p:nvSpPr>
        <p:spPr bwMode="auto">
          <a:xfrm>
            <a:off x="3886200" y="2938325"/>
            <a:ext cx="1666154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/>
              <a:t>particle.bp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98F09A3-4E7E-4054-9E31-9B4EB03B6952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8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62560"/>
            <a:ext cx="33147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100"/>
              <a:t>.gr3 and .ll files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8900" y="487680"/>
            <a:ext cx="8001000" cy="3322320"/>
          </a:xfrm>
        </p:spPr>
        <p:txBody>
          <a:bodyPr/>
          <a:lstStyle/>
          <a:p>
            <a:pPr marL="801136" indent="-801136" eaLnBrk="1" hangingPunct="1">
              <a:buNone/>
            </a:pPr>
            <a:r>
              <a:rPr lang="en-US" altLang="en-US" sz="1600" dirty="0" smtClean="0"/>
              <a:t>Your comments</a:t>
            </a:r>
            <a:endParaRPr lang="en-US" altLang="en-US" sz="1600" dirty="0"/>
          </a:p>
          <a:p>
            <a:pPr marL="801136" indent="-801136" eaLnBrk="1" hangingPunct="1">
              <a:buNone/>
            </a:pPr>
            <a:r>
              <a:rPr lang="en-US" altLang="en-US" sz="1600" dirty="0"/>
              <a:t> 44343  24025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1        -90.4293         30.1689      0.30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2        -90.4313         30.1625      0.30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3        -90.4327         30.1559      0.20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4        -90.4320         30.1498      0.20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………………………………………</a:t>
            </a:r>
          </a:p>
          <a:p>
            <a:pPr marL="801136" indent="-801136" eaLnBrk="1" hangingPunct="1">
              <a:buNone/>
            </a:pPr>
            <a:r>
              <a:rPr lang="en-US" altLang="en-US" sz="1600" dirty="0" smtClean="0"/>
              <a:t>        1       </a:t>
            </a:r>
            <a:r>
              <a:rPr lang="en-US" altLang="en-US" sz="1600" dirty="0"/>
              <a:t>3      1    2    3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2       3      2    4    5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3       3      15943    16197    15942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 </a:t>
            </a:r>
            <a:r>
              <a:rPr lang="en-US" altLang="en-US" sz="1600" dirty="0" smtClean="0"/>
              <a:t>………………………………………</a:t>
            </a:r>
            <a:endParaRPr lang="en-US" altLang="en-US" sz="1600" dirty="0"/>
          </a:p>
        </p:txBody>
      </p:sp>
      <p:sp>
        <p:nvSpPr>
          <p:cNvPr id="6149" name="AutoShape 4"/>
          <p:cNvSpPr>
            <a:spLocks/>
          </p:cNvSpPr>
          <p:nvPr/>
        </p:nvSpPr>
        <p:spPr bwMode="auto">
          <a:xfrm>
            <a:off x="2628900" y="1219200"/>
            <a:ext cx="342900" cy="9906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371600" y="1463040"/>
            <a:ext cx="1050601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nodes</a:t>
            </a:r>
          </a:p>
        </p:txBody>
      </p:sp>
      <p:sp>
        <p:nvSpPr>
          <p:cNvPr id="6151" name="AutoShape 6"/>
          <p:cNvSpPr>
            <a:spLocks/>
          </p:cNvSpPr>
          <p:nvPr/>
        </p:nvSpPr>
        <p:spPr bwMode="auto">
          <a:xfrm>
            <a:off x="2677026" y="2667001"/>
            <a:ext cx="370974" cy="9906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814539" y="2821484"/>
            <a:ext cx="1468985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elements</a:t>
            </a:r>
          </a:p>
        </p:txBody>
      </p:sp>
      <p:sp>
        <p:nvSpPr>
          <p:cNvPr id="6153" name="AutoShape 8"/>
          <p:cNvSpPr>
            <a:spLocks/>
          </p:cNvSpPr>
          <p:nvPr/>
        </p:nvSpPr>
        <p:spPr bwMode="auto">
          <a:xfrm>
            <a:off x="2705100" y="3810000"/>
            <a:ext cx="495300" cy="3048000"/>
          </a:xfrm>
          <a:prstGeom prst="leftBrace">
            <a:avLst>
              <a:gd name="adj1" fmla="val 8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57201" y="4876801"/>
            <a:ext cx="2108582" cy="76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Boundary info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/>
              <a:t>(hgrid.gr3 only)</a:t>
            </a: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3200400" y="3657600"/>
            <a:ext cx="6858000" cy="364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2 = Number of open boundaries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69 = Total number of open boundary nodes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4 = Number of nodes for open boundary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………………………………………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12 = number of land boundaries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1756 = Total number of land boundary nodes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737 0 = Number of nodes for land boundary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29368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29421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29420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dirty="0"/>
              <a:t>29467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/>
              <a:t>………………………………………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00" dirty="0"/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8320088" y="894081"/>
            <a:ext cx="4938713" cy="8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Except </a:t>
            </a:r>
            <a:r>
              <a:rPr lang="en-US" altLang="en-US" dirty="0" smtClean="0"/>
              <a:t>in hgrid.gr3 </a:t>
            </a:r>
            <a:r>
              <a:rPr lang="en-US" altLang="en-US" dirty="0"/>
              <a:t>and </a:t>
            </a:r>
            <a:r>
              <a:rPr lang="en-US" altLang="en-US" dirty="0" err="1"/>
              <a:t>hgrid.ll</a:t>
            </a:r>
            <a:r>
              <a:rPr lang="en-US" altLang="en-US" dirty="0"/>
              <a:t>, only depth info is used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7010400" y="1219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1F82F-639E-43AC-BA2C-958B8A8BFD53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600" b="1" dirty="0" smtClean="0"/>
              <a:t>Boundary issues</a:t>
            </a:r>
            <a:endParaRPr lang="en-US" sz="2600" b="1" dirty="0"/>
          </a:p>
        </p:txBody>
      </p:sp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206301" y="1356790"/>
            <a:ext cx="9144000" cy="33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>
              <a:buFontTx/>
              <a:buChar char="•"/>
            </a:pPr>
            <a:r>
              <a:rPr lang="en-US" sz="2100" dirty="0" smtClean="0"/>
              <a:t>Drying </a:t>
            </a:r>
            <a:r>
              <a:rPr lang="en-US" sz="2100" dirty="0"/>
              <a:t>near open boundary: impose a min </a:t>
            </a:r>
            <a:r>
              <a:rPr lang="en-US" sz="2100" dirty="0" smtClean="0"/>
              <a:t>depth in ~2 rows of elements</a:t>
            </a:r>
          </a:p>
          <a:p>
            <a:pPr marL="943752" lvl="1" indent="-342900">
              <a:buFont typeface="Courier New" panose="02070309020205020404" pitchFamily="49" charset="0"/>
              <a:buChar char="o"/>
            </a:pPr>
            <a:r>
              <a:rPr lang="en-US" sz="2100" dirty="0" smtClean="0"/>
              <a:t>Alternatively, use </a:t>
            </a:r>
            <a:r>
              <a:rPr lang="en-US" sz="2100" dirty="0" err="1" smtClean="0"/>
              <a:t>elev.ic</a:t>
            </a:r>
            <a:r>
              <a:rPr lang="en-US" sz="2100" dirty="0" smtClean="0"/>
              <a:t> or hotstart.in</a:t>
            </a:r>
            <a:endParaRPr lang="en-US" sz="2100" dirty="0"/>
          </a:p>
          <a:p>
            <a:pPr>
              <a:buFontTx/>
              <a:buChar char="•"/>
            </a:pPr>
            <a:r>
              <a:rPr lang="en-US" sz="2100" dirty="0"/>
              <a:t> </a:t>
            </a:r>
            <a:r>
              <a:rPr lang="en-US" sz="2100" dirty="0" smtClean="0"/>
              <a:t>  Datum </a:t>
            </a:r>
            <a:r>
              <a:rPr lang="en-US" sz="2100" dirty="0"/>
              <a:t>issue in upstream rivers is severe</a:t>
            </a:r>
          </a:p>
          <a:p>
            <a:pPr lvl="1">
              <a:buFontTx/>
              <a:buChar char="•"/>
            </a:pPr>
            <a:r>
              <a:rPr lang="en-US" sz="2100" dirty="0"/>
              <a:t> Initially “dry” river: </a:t>
            </a:r>
            <a:r>
              <a:rPr lang="en-US" sz="2100" dirty="0" err="1"/>
              <a:t>elev.ic</a:t>
            </a:r>
            <a:r>
              <a:rPr lang="en-US" sz="2100" dirty="0"/>
              <a:t>; pseudo channels; wet channels</a:t>
            </a:r>
          </a:p>
          <a:p>
            <a:pPr lvl="1">
              <a:buFontTx/>
              <a:buChar char="•"/>
            </a:pPr>
            <a:r>
              <a:rPr lang="en-US" sz="2100" dirty="0"/>
              <a:t> </a:t>
            </a:r>
            <a:r>
              <a:rPr lang="en-US" sz="2100" dirty="0" smtClean="0"/>
              <a:t>Use bed </a:t>
            </a:r>
            <a:r>
              <a:rPr lang="en-US" sz="2100" dirty="0"/>
              <a:t>deformation </a:t>
            </a:r>
            <a:r>
              <a:rPr lang="en-US" sz="2100" dirty="0" smtClean="0"/>
              <a:t>module if you care about upstream </a:t>
            </a:r>
          </a:p>
          <a:p>
            <a:pPr lvl="1">
              <a:buFontTx/>
              <a:buChar char="•"/>
            </a:pPr>
            <a:r>
              <a:rPr lang="en-US" sz="2100" dirty="0"/>
              <a:t> </a:t>
            </a:r>
            <a:r>
              <a:rPr lang="en-US" sz="2100" dirty="0" smtClean="0"/>
              <a:t>Implicitness </a:t>
            </a:r>
            <a:r>
              <a:rPr lang="en-US" sz="2100" dirty="0"/>
              <a:t>factor: stabilizes for channel </a:t>
            </a:r>
            <a:r>
              <a:rPr lang="en-US" sz="2100" dirty="0" smtClean="0"/>
              <a:t>flooding</a:t>
            </a:r>
            <a:endParaRPr lang="en-US" sz="2100" dirty="0"/>
          </a:p>
          <a:p>
            <a:pPr lvl="1">
              <a:buFontTx/>
              <a:buChar char="•"/>
            </a:pPr>
            <a:r>
              <a:rPr lang="en-US" sz="2100" dirty="0"/>
              <a:t>  Damping of tides near river end: depth, friction</a:t>
            </a:r>
          </a:p>
          <a:p>
            <a:pPr lvl="1">
              <a:buFontTx/>
              <a:buChar char="•"/>
            </a:pPr>
            <a:r>
              <a:rPr lang="en-US" sz="2100" dirty="0" smtClean="0"/>
              <a:t> </a:t>
            </a:r>
            <a:r>
              <a:rPr lang="en-US" sz="2100" dirty="0" err="1" smtClean="0"/>
              <a:t>elev+flow</a:t>
            </a:r>
            <a:r>
              <a:rPr lang="en-US" sz="2100" dirty="0" smtClean="0"/>
              <a:t> </a:t>
            </a:r>
            <a:r>
              <a:rPr lang="en-US" sz="2100" dirty="0" err="1"/>
              <a:t>b.c.</a:t>
            </a:r>
            <a:r>
              <a:rPr lang="en-US" sz="2100" dirty="0"/>
              <a:t>: </a:t>
            </a:r>
            <a:r>
              <a:rPr lang="en-US" sz="2100" dirty="0" smtClean="0"/>
              <a:t>over-specification to </a:t>
            </a:r>
            <a:r>
              <a:rPr lang="en-US" sz="2100" dirty="0"/>
              <a:t>get stages right; must be </a:t>
            </a:r>
            <a:r>
              <a:rPr lang="en-US" sz="2100" dirty="0" smtClean="0"/>
              <a:t>compatible; not usually recommended (flow </a:t>
            </a:r>
            <a:r>
              <a:rPr lang="en-US" sz="2100" dirty="0" err="1" smtClean="0"/>
              <a:t>b.c.</a:t>
            </a:r>
            <a:r>
              <a:rPr lang="en-US" sz="2100" dirty="0" smtClean="0"/>
              <a:t> alone should suffice) </a:t>
            </a:r>
            <a:endParaRPr lang="en-US" sz="2100" dirty="0"/>
          </a:p>
        </p:txBody>
      </p:sp>
      <p:pic>
        <p:nvPicPr>
          <p:cNvPr id="28690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106" y="1199727"/>
            <a:ext cx="3688556" cy="329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AutoShape 38"/>
          <p:cNvSpPr>
            <a:spLocks/>
          </p:cNvSpPr>
          <p:nvPr/>
        </p:nvSpPr>
        <p:spPr bwMode="auto">
          <a:xfrm rot="13977647">
            <a:off x="12237771" y="1527255"/>
            <a:ext cx="313380" cy="612706"/>
          </a:xfrm>
          <a:prstGeom prst="leftBrace">
            <a:avLst>
              <a:gd name="adj1" fmla="val 2291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28692" name="Text Box 39"/>
          <p:cNvSpPr txBox="1">
            <a:spLocks noChangeArrowheads="1"/>
          </p:cNvSpPr>
          <p:nvPr/>
        </p:nvSpPr>
        <p:spPr bwMode="auto">
          <a:xfrm rot="-2644364">
            <a:off x="11689191" y="1975915"/>
            <a:ext cx="1710846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river extended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16970" y="784475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 h=1m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 bwMode="auto">
          <a:xfrm rot="3125582">
            <a:off x="12138425" y="1256549"/>
            <a:ext cx="326161" cy="17192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1F82F-639E-43AC-BA2C-958B8A8BFD53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/>
              <a:t>Wet/dry in shallow region (3D model)</a:t>
            </a:r>
          </a:p>
        </p:txBody>
      </p:sp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0" y="712764"/>
            <a:ext cx="8458200" cy="73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 smtClean="0"/>
              <a:t> In 3D, the roughness formulation leads to large Cd in </a:t>
            </a:r>
            <a:r>
              <a:rPr lang="en-US" sz="2000" dirty="0"/>
              <a:t>shallow area </a:t>
            </a:r>
            <a:endParaRPr lang="en-US" sz="2000" dirty="0" smtClean="0"/>
          </a:p>
          <a:p>
            <a:pPr eaLnBrk="1" hangingPunct="1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Limiting Cd in the shallow helps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12764"/>
            <a:ext cx="4800600" cy="32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60" y="4696769"/>
            <a:ext cx="6902519" cy="2514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" y="3169921"/>
            <a:ext cx="8001000" cy="983118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ake </a:t>
            </a:r>
            <a:r>
              <a:rPr lang="en-US" sz="2800" dirty="0"/>
              <a:t>sure that channels are not 'blocked', i.e., with at least </a:t>
            </a:r>
            <a:r>
              <a:rPr lang="en-US" sz="2800" dirty="0" smtClean="0"/>
              <a:t>1 row of </a:t>
            </a:r>
            <a:r>
              <a:rPr lang="en-US" sz="2800" i="1" dirty="0"/>
              <a:t>always-wet</a:t>
            </a:r>
            <a:r>
              <a:rPr lang="en-US" sz="2800" dirty="0"/>
              <a:t> </a:t>
            </a:r>
            <a:r>
              <a:rPr lang="en-US" sz="2800" dirty="0" smtClean="0"/>
              <a:t>elements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53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1F82F-639E-43AC-BA2C-958B8A8BFD53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Tuning TVD </a:t>
            </a:r>
            <a:r>
              <a:rPr lang="en-US" sz="2400" b="1" dirty="0"/>
              <a:t>transport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0601" y="406400"/>
                <a:ext cx="3583794" cy="970166"/>
              </a:xfrm>
              <a:prstGeom prst="rect">
                <a:avLst/>
              </a:prstGeom>
              <a:noFill/>
            </p:spPr>
            <p:txBody>
              <a:bodyPr wrap="none" lIns="120170" tIns="60085" rIns="120170" bIns="6008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100" i="1">
                          <a:latin typeface="Cambria Math"/>
                          <a:ea typeface="Cambria Math"/>
                        </a:rPr>
                        <m:t>′≤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1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1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1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1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(1−</m:t>
                              </m:r>
                              <m:f>
                                <m:fPr>
                                  <m:ctrlPr>
                                    <a:rPr lang="en-US" sz="21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1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1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81000"/>
                <a:ext cx="2730555" cy="7390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2900" y="1194718"/>
                <a:ext cx="12915900" cy="3445330"/>
              </a:xfrm>
              <a:prstGeom prst="rect">
                <a:avLst/>
              </a:prstGeom>
            </p:spPr>
            <p:txBody>
              <a:bodyPr wrap="square" lIns="120170" tIns="60085" rIns="120170" bIns="60085">
                <a:spAutoFit/>
              </a:bodyPr>
              <a:lstStyle/>
              <a:p>
                <a:r>
                  <a:rPr lang="en-US" dirty="0"/>
                  <a:t>A workflow for adjusting the grid for TVD:</a:t>
                </a:r>
              </a:p>
              <a:p>
                <a:pPr marL="300426" indent="-300426">
                  <a:buFont typeface="+mj-lt"/>
                  <a:buAutoNum type="arabicPeriod"/>
                </a:pPr>
                <a:r>
                  <a:rPr lang="en-US" dirty="0"/>
                  <a:t>Generate a 1</a:t>
                </a:r>
                <a:r>
                  <a:rPr lang="en-US" baseline="30000" dirty="0"/>
                  <a:t>st</a:t>
                </a:r>
                <a:r>
                  <a:rPr lang="en-US" dirty="0"/>
                  <a:t> grid with reasonable resolution and test-run it with TVD and an appropriate </a:t>
                </a:r>
                <a:r>
                  <a:rPr lang="en-US" dirty="0" err="1"/>
                  <a:t>h_tvd</a:t>
                </a:r>
                <a:r>
                  <a:rPr lang="en-US" dirty="0"/>
                  <a:t> (e.g. 6m); use average flow condition (it is expected that high-flow condition will lead to less efficiency);</a:t>
                </a:r>
              </a:p>
              <a:p>
                <a:pPr marL="300426" indent="-300426">
                  <a:buFont typeface="+mj-lt"/>
                  <a:buAutoNum type="arabicPeriod"/>
                </a:pPr>
                <a:r>
                  <a:rPr lang="en-US" i="1" dirty="0"/>
                  <a:t>After a dynamic equilibrium is established for some time</a:t>
                </a:r>
                <a:r>
                  <a:rPr lang="en-US" dirty="0"/>
                  <a:t>, plot out fort.17 (format: </a:t>
                </a:r>
                <a:r>
                  <a:rPr lang="en-US" dirty="0" err="1"/>
                  <a:t>time_step</a:t>
                </a:r>
                <a:r>
                  <a:rPr lang="en-US" dirty="0"/>
                  <a:t>, </a:t>
                </a:r>
                <a:r>
                  <a:rPr lang="en-US" dirty="0" err="1"/>
                  <a:t>nitr</a:t>
                </a:r>
                <a:r>
                  <a:rPr lang="en-US" dirty="0"/>
                  <a:t>, where </a:t>
                </a:r>
                <a:r>
                  <a:rPr lang="en-US" dirty="0" err="1"/>
                  <a:t>nitr</a:t>
                </a:r>
                <a:r>
                  <a:rPr lang="en-US" dirty="0"/>
                  <a:t> is # of sub-cycles in transport) to see if on average the # of sub-cycles is reasonable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</m:oMath>
                </a14:m>
                <a:r>
                  <a:rPr lang="en-US" dirty="0"/>
                  <a:t>t/nitr). Resist the temptation to do this too soon, as initial re-organization of the salt often leads to small time steps but sometimes the steps become larger later; </a:t>
                </a:r>
              </a:p>
              <a:p>
                <a:pPr marL="300426" indent="-300426">
                  <a:buFont typeface="+mj-lt"/>
                  <a:buAutoNum type="arabicPeriod"/>
                </a:pPr>
                <a:r>
                  <a:rPr lang="en-US" dirty="0"/>
                  <a:t>If sub-step is too small in general, use </a:t>
                </a:r>
                <a:r>
                  <a:rPr lang="en-US" dirty="0">
                    <a:solidFill>
                      <a:srgbClr val="FF0000"/>
                    </a:solidFill>
                  </a:rPr>
                  <a:t>TVD_analyzer.pl</a:t>
                </a:r>
                <a:r>
                  <a:rPr lang="en-US" dirty="0"/>
                  <a:t> (run in same </a:t>
                </a:r>
                <a:r>
                  <a:rPr lang="en-US" dirty="0" err="1"/>
                  <a:t>dir</a:t>
                </a:r>
                <a:r>
                  <a:rPr lang="en-US" dirty="0"/>
                  <a:t> as hgrid.gr3) to find “culprit” elements; the outputs from this script is </a:t>
                </a:r>
                <a:r>
                  <a:rPr lang="en-US" dirty="0" err="1" smtClean="0"/>
                  <a:t>TVD_upwind.prop</a:t>
                </a:r>
                <a:r>
                  <a:rPr lang="en-US" dirty="0" smtClean="0"/>
                  <a:t> </a:t>
                </a:r>
                <a:r>
                  <a:rPr lang="en-US" dirty="0"/>
                  <a:t>which can be loaded into xmgredit5 for visualization. Specify a tolerance time step (dtb0) for this script. Remember: this script will write out cumulative max up to the most current time step, and so start with a small dtb0 (e.g. 2 sec) and you’ll likely to see only a few violating elements. Re-generate the grid to coarsen these elements to relieve the bottleneck.</a:t>
                </a:r>
              </a:p>
              <a:p>
                <a:pPr marL="300426" indent="-300426">
                  <a:buFont typeface="+mj-lt"/>
                  <a:buAutoNum type="arabicPeriod"/>
                </a:pPr>
                <a:r>
                  <a:rPr lang="en-US" dirty="0"/>
                  <a:t>Iterate between steps 2 and 3 until a reasonable grid is obtained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194718"/>
                <a:ext cx="12915900" cy="3445330"/>
              </a:xfrm>
              <a:prstGeom prst="rect">
                <a:avLst/>
              </a:prstGeom>
              <a:blipFill rotWithShape="1">
                <a:blip r:embed="rId5"/>
                <a:stretch>
                  <a:fillRect l="-189" t="-531" r="-472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4190" y="4800600"/>
            <a:ext cx="12874610" cy="1660226"/>
          </a:xfrm>
          <a:prstGeom prst="rect">
            <a:avLst/>
          </a:prstGeom>
          <a:solidFill>
            <a:schemeClr val="bg1"/>
          </a:solidFill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000" dirty="0"/>
              <a:t>Additional control in TVD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sz="2000" dirty="0" err="1"/>
              <a:t>h_tvd</a:t>
            </a:r>
            <a:r>
              <a:rPr lang="en-US" sz="2000" dirty="0"/>
              <a:t>: threshold depth where TVD is invoked; should be min depth of stratification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sz="2000" dirty="0" err="1"/>
              <a:t>tvd.prop</a:t>
            </a:r>
            <a:r>
              <a:rPr lang="en-US" sz="2000" dirty="0"/>
              <a:t>: turn on/off </a:t>
            </a:r>
            <a:r>
              <a:rPr lang="en-US" sz="2000" dirty="0" smtClean="0"/>
              <a:t>TVD/upwind</a:t>
            </a:r>
            <a:endParaRPr lang="en-US" sz="2000" dirty="0"/>
          </a:p>
          <a:p>
            <a:r>
              <a:rPr lang="en-US" sz="2000" dirty="0"/>
              <a:t>Other considerations: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sz="2000" dirty="0" err="1" smtClean="0"/>
              <a:t>Vgrid</a:t>
            </a:r>
            <a:r>
              <a:rPr lang="en-US" sz="2000" dirty="0" smtClean="0"/>
              <a:t>: LSC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helps alleviate sub-cycling in shallows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6086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script: gen_vqs.f90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609600" y="533400"/>
            <a:ext cx="122682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    !</a:t>
            </a:r>
            <a:r>
              <a:rPr lang="en-US" sz="1400" dirty="0" err="1"/>
              <a:t>m_vqs</a:t>
            </a:r>
            <a:r>
              <a:rPr lang="en-US" sz="1400" dirty="0"/>
              <a:t>: # of master grids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m_vqs</a:t>
            </a:r>
            <a:r>
              <a:rPr lang="en-US" sz="1400" dirty="0"/>
              <a:t>=18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dz_bot_min</a:t>
            </a:r>
            <a:r>
              <a:rPr lang="en-US" sz="1400" dirty="0"/>
              <a:t>=0.3 !min. bottom layer thickness [m]</a:t>
            </a:r>
          </a:p>
          <a:p>
            <a:r>
              <a:rPr lang="en-US" sz="1400" dirty="0"/>
              <a:t>      allocate(</a:t>
            </a:r>
            <a:r>
              <a:rPr lang="en-US" sz="1400" dirty="0" err="1"/>
              <a:t>hsm</a:t>
            </a:r>
            <a:r>
              <a:rPr lang="en-US" sz="1400" dirty="0"/>
              <a:t>(</a:t>
            </a:r>
            <a:r>
              <a:rPr lang="en-US" sz="1400" dirty="0" err="1"/>
              <a:t>m_vqs</a:t>
            </a:r>
            <a:r>
              <a:rPr lang="en-US" sz="1400" dirty="0"/>
              <a:t>),</a:t>
            </a:r>
            <a:r>
              <a:rPr lang="en-US" sz="1400" dirty="0" err="1"/>
              <a:t>nv_vqs</a:t>
            </a:r>
            <a:r>
              <a:rPr lang="en-US" sz="1400" dirty="0"/>
              <a:t>(</a:t>
            </a:r>
            <a:r>
              <a:rPr lang="en-US" sz="1400" dirty="0" err="1"/>
              <a:t>m_vqs</a:t>
            </a:r>
            <a:r>
              <a:rPr lang="en-US" sz="1400" dirty="0"/>
              <a:t>),</a:t>
            </a:r>
            <a:r>
              <a:rPr lang="en-US" sz="1400" dirty="0" err="1"/>
              <a:t>a_vqs</a:t>
            </a:r>
            <a:r>
              <a:rPr lang="en-US" sz="1400" dirty="0"/>
              <a:t>(</a:t>
            </a:r>
            <a:r>
              <a:rPr lang="en-US" sz="1400" dirty="0" err="1"/>
              <a:t>m_vqs</a:t>
            </a:r>
            <a:r>
              <a:rPr lang="en-US" sz="1400" dirty="0"/>
              <a:t>))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hsm</a:t>
            </a:r>
            <a:r>
              <a:rPr lang="en-US" sz="1400" dirty="0"/>
              <a:t>(1:7)=(/(7.+3*(i-1),</a:t>
            </a:r>
            <a:r>
              <a:rPr lang="en-US" sz="1400" dirty="0" err="1"/>
              <a:t>i</a:t>
            </a:r>
            <a:r>
              <a:rPr lang="en-US" sz="1400" dirty="0"/>
              <a:t>=1,7)/)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hsm</a:t>
            </a:r>
            <a:r>
              <a:rPr lang="en-US" sz="1400" dirty="0"/>
              <a:t>(8:18)=(/28.,32.,37.,43.,50.,58.,67.,77.,88.,100.,120./)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nv_vqs</a:t>
            </a:r>
            <a:r>
              <a:rPr lang="en-US" sz="1400" dirty="0"/>
              <a:t>(1:m_vqs)=(/(14+2*(i-1),</a:t>
            </a:r>
            <a:r>
              <a:rPr lang="en-US" sz="1400" dirty="0" err="1"/>
              <a:t>i</a:t>
            </a:r>
            <a:r>
              <a:rPr lang="en-US" sz="1400" dirty="0"/>
              <a:t>=1,m_vqs)/) !# of levels for each master grid (increasing with depth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/>
              <a:t>!     Other </a:t>
            </a:r>
            <a:r>
              <a:rPr lang="en-US" sz="1400" dirty="0" err="1"/>
              <a:t>consts</a:t>
            </a:r>
            <a:r>
              <a:rPr lang="en-US" sz="1400" dirty="0"/>
              <a:t>.</a:t>
            </a:r>
          </a:p>
          <a:p>
            <a:r>
              <a:rPr lang="en-US" sz="1400" dirty="0"/>
              <a:t>!     Stretching const. for the 1st master grid and also for depth &lt;= </a:t>
            </a:r>
            <a:r>
              <a:rPr lang="en-US" sz="1400" dirty="0" err="1"/>
              <a:t>hsm</a:t>
            </a:r>
            <a:r>
              <a:rPr lang="en-US" sz="1400" dirty="0"/>
              <a:t>(1)</a:t>
            </a:r>
          </a:p>
          <a:p>
            <a:r>
              <a:rPr lang="en-US" sz="1400" dirty="0"/>
              <a:t>!     |a_vqs0|&lt;=1 (1: skew toward bottom; -1: toward surface; 0: no bias)</a:t>
            </a:r>
          </a:p>
          <a:p>
            <a:r>
              <a:rPr lang="en-US" sz="1400" dirty="0"/>
              <a:t>      a_vqs0=-0.5</a:t>
            </a:r>
          </a:p>
          <a:p>
            <a:r>
              <a:rPr lang="en-US" sz="1400" dirty="0" smtClean="0"/>
              <a:t>….</a:t>
            </a:r>
          </a:p>
          <a:p>
            <a:r>
              <a:rPr lang="en-US" sz="1400" dirty="0"/>
              <a:t> do m=1,m_vqs</a:t>
            </a:r>
          </a:p>
          <a:p>
            <a:r>
              <a:rPr lang="en-US" sz="1400" dirty="0"/>
              <a:t>        do k=1,nv_vqs(m)</a:t>
            </a:r>
          </a:p>
          <a:p>
            <a:r>
              <a:rPr lang="en-US" sz="1400" dirty="0"/>
              <a:t>          sigma=(k-1.0)/(1.0-nv_vqs(m))</a:t>
            </a:r>
          </a:p>
          <a:p>
            <a:endParaRPr lang="en-US" sz="1400" dirty="0"/>
          </a:p>
          <a:p>
            <a:r>
              <a:rPr lang="en-US" sz="1400" dirty="0"/>
              <a:t>!         Alternative transformations below</a:t>
            </a:r>
          </a:p>
          <a:p>
            <a:r>
              <a:rPr lang="en-US" sz="1400" dirty="0"/>
              <a:t>!         Option 1: quadratic</a:t>
            </a:r>
          </a:p>
          <a:p>
            <a:r>
              <a:rPr lang="en-US" sz="1400" dirty="0"/>
              <a:t>!          </a:t>
            </a:r>
            <a:r>
              <a:rPr lang="en-US" sz="1400" dirty="0" err="1"/>
              <a:t>a_vqs</a:t>
            </a:r>
            <a:r>
              <a:rPr lang="en-US" sz="1400" dirty="0"/>
              <a:t>(m)=max(-1.d0,a_vqs0-(m-1)*0.03)</a:t>
            </a:r>
          </a:p>
          <a:p>
            <a:r>
              <a:rPr lang="en-US" sz="1400" dirty="0"/>
              <a:t>!          </a:t>
            </a:r>
            <a:r>
              <a:rPr lang="en-US" sz="1400" dirty="0" err="1"/>
              <a:t>tmp</a:t>
            </a:r>
            <a:r>
              <a:rPr lang="en-US" sz="1400" dirty="0"/>
              <a:t>=</a:t>
            </a:r>
            <a:r>
              <a:rPr lang="en-US" sz="1400" dirty="0" err="1"/>
              <a:t>a_vqs</a:t>
            </a:r>
            <a:r>
              <a:rPr lang="en-US" sz="1400" dirty="0"/>
              <a:t>(m)*sigma*sigma+(1+a_vqs(m))*sigma !transformed sigma</a:t>
            </a:r>
          </a:p>
          <a:p>
            <a:r>
              <a:rPr lang="en-US" sz="1400" dirty="0"/>
              <a:t>!          </a:t>
            </a:r>
            <a:r>
              <a:rPr lang="en-US" sz="1400" dirty="0" err="1"/>
              <a:t>z_mas</a:t>
            </a:r>
            <a:r>
              <a:rPr lang="en-US" sz="1400" dirty="0"/>
              <a:t>(</a:t>
            </a:r>
            <a:r>
              <a:rPr lang="en-US" sz="1400" dirty="0" err="1"/>
              <a:t>k,m</a:t>
            </a:r>
            <a:r>
              <a:rPr lang="en-US" sz="1400" dirty="0"/>
              <a:t>)=</a:t>
            </a:r>
            <a:r>
              <a:rPr lang="en-US" sz="1400" dirty="0" err="1"/>
              <a:t>tmp</a:t>
            </a:r>
            <a:r>
              <a:rPr lang="en-US" sz="1400" dirty="0"/>
              <a:t>*(</a:t>
            </a:r>
            <a:r>
              <a:rPr lang="en-US" sz="1400" dirty="0" err="1"/>
              <a:t>etal+hsm</a:t>
            </a:r>
            <a:r>
              <a:rPr lang="en-US" sz="1400" dirty="0"/>
              <a:t>(m))+</a:t>
            </a:r>
            <a:r>
              <a:rPr lang="en-US" sz="1400" dirty="0" err="1"/>
              <a:t>etal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!          Option 2: S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theta_b</a:t>
            </a:r>
            <a:r>
              <a:rPr lang="en-US" sz="1400" dirty="0"/>
              <a:t>=0 !1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theta_f</a:t>
            </a:r>
            <a:r>
              <a:rPr lang="en-US" sz="1400" dirty="0"/>
              <a:t>=1.5+0.03*(m-1)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cs</a:t>
            </a:r>
            <a:r>
              <a:rPr lang="en-US" sz="1400" dirty="0"/>
              <a:t>=(1-theta_b)*</a:t>
            </a:r>
            <a:r>
              <a:rPr lang="en-US" sz="1400" dirty="0" err="1"/>
              <a:t>sinh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*sigma)/</a:t>
            </a:r>
            <a:r>
              <a:rPr lang="en-US" sz="1400" dirty="0" err="1"/>
              <a:t>sinh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)+ &amp;</a:t>
            </a:r>
          </a:p>
          <a:p>
            <a:r>
              <a:rPr lang="en-US" sz="1400" dirty="0"/>
              <a:t>     &amp;</a:t>
            </a:r>
            <a:r>
              <a:rPr lang="en-US" sz="1400" dirty="0" err="1"/>
              <a:t>theta_b</a:t>
            </a:r>
            <a:r>
              <a:rPr lang="en-US" sz="1400" dirty="0"/>
              <a:t>*(</a:t>
            </a:r>
            <a:r>
              <a:rPr lang="en-US" sz="1400" dirty="0" err="1"/>
              <a:t>tanh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*(sigma+0.5))-</a:t>
            </a:r>
            <a:r>
              <a:rPr lang="en-US" sz="1400" dirty="0" err="1"/>
              <a:t>tanh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*0.5))/2/</a:t>
            </a:r>
            <a:r>
              <a:rPr lang="en-US" sz="1400" dirty="0" err="1"/>
              <a:t>tanh</a:t>
            </a:r>
            <a:r>
              <a:rPr lang="en-US" sz="1400" dirty="0"/>
              <a:t>(</a:t>
            </a:r>
            <a:r>
              <a:rPr lang="en-US" sz="1400" dirty="0" err="1"/>
              <a:t>theta_f</a:t>
            </a:r>
            <a:r>
              <a:rPr lang="en-US" sz="1400" dirty="0"/>
              <a:t>*0.5)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z_mas</a:t>
            </a:r>
            <a:r>
              <a:rPr lang="en-US" sz="1400" dirty="0"/>
              <a:t>(</a:t>
            </a:r>
            <a:r>
              <a:rPr lang="en-US" sz="1400" dirty="0" err="1"/>
              <a:t>k,m</a:t>
            </a:r>
            <a:r>
              <a:rPr lang="en-US" sz="1400" dirty="0"/>
              <a:t>)=</a:t>
            </a:r>
            <a:r>
              <a:rPr lang="en-US" sz="1400" dirty="0" err="1"/>
              <a:t>etal</a:t>
            </a:r>
            <a:r>
              <a:rPr lang="en-US" sz="1400" dirty="0"/>
              <a:t>*(1+sigma)+</a:t>
            </a:r>
            <a:r>
              <a:rPr lang="en-US" sz="1400" dirty="0" err="1"/>
              <a:t>hsm</a:t>
            </a:r>
            <a:r>
              <a:rPr lang="en-US" sz="1400" dirty="0"/>
              <a:t>(1)*sigma+(</a:t>
            </a:r>
            <a:r>
              <a:rPr lang="en-US" sz="1400" dirty="0" err="1"/>
              <a:t>hsm</a:t>
            </a:r>
            <a:r>
              <a:rPr lang="en-US" sz="1400" dirty="0"/>
              <a:t>(m)-</a:t>
            </a:r>
            <a:r>
              <a:rPr lang="en-US" sz="1400" dirty="0" err="1"/>
              <a:t>hsm</a:t>
            </a:r>
            <a:r>
              <a:rPr lang="en-US" sz="1400" dirty="0"/>
              <a:t>(1))*</a:t>
            </a:r>
            <a:r>
              <a:rPr lang="en-US" sz="1400" dirty="0" err="1"/>
              <a:t>cs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enddo</a:t>
            </a:r>
            <a:r>
              <a:rPr lang="en-US" sz="1400" dirty="0"/>
              <a:t> !k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enddo</a:t>
            </a:r>
            <a:r>
              <a:rPr lang="en-US" sz="1400" dirty="0"/>
              <a:t> !m</a:t>
            </a:r>
          </a:p>
        </p:txBody>
      </p:sp>
      <p:sp>
        <p:nvSpPr>
          <p:cNvPr id="3" name="Right Brace 2"/>
          <p:cNvSpPr/>
          <p:nvPr/>
        </p:nvSpPr>
        <p:spPr bwMode="auto">
          <a:xfrm>
            <a:off x="7793736" y="4191000"/>
            <a:ext cx="3048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0" y="4439334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z=</a:t>
            </a:r>
            <a:r>
              <a:rPr lang="en-US" i="1" dirty="0" err="1" smtClean="0"/>
              <a:t>Hs+</a:t>
            </a:r>
            <a:r>
              <a:rPr lang="en-US" i="1" dirty="0" err="1" smtClean="0">
                <a:latin typeface="Symbol" panose="05050102010706020507" pitchFamily="18" charset="2"/>
              </a:rPr>
              <a:t>h</a:t>
            </a:r>
            <a:endParaRPr lang="en-US" i="1" dirty="0" smtClean="0">
              <a:latin typeface="Symbol" panose="05050102010706020507" pitchFamily="18" charset="2"/>
            </a:endParaRPr>
          </a:p>
          <a:p>
            <a:r>
              <a:rPr lang="en-US" i="1" dirty="0">
                <a:latin typeface="+mj-lt"/>
              </a:rPr>
              <a:t>s</a:t>
            </a:r>
            <a:r>
              <a:rPr lang="en-US" i="1" dirty="0" smtClean="0">
                <a:latin typeface="+mj-lt"/>
              </a:rPr>
              <a:t>=a</a:t>
            </a:r>
            <a:r>
              <a:rPr lang="en-US" i="1" dirty="0" smtClean="0">
                <a:latin typeface="Symbol" panose="05050102010706020507" pitchFamily="18" charset="2"/>
              </a:rPr>
              <a:t>s</a:t>
            </a:r>
            <a:r>
              <a:rPr lang="en-US" baseline="30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+</a:t>
            </a:r>
            <a:r>
              <a:rPr lang="en-US" i="1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1+</a:t>
            </a:r>
            <a:r>
              <a:rPr lang="en-US" i="1" dirty="0" smtClean="0">
                <a:latin typeface="+mj-lt"/>
              </a:rPr>
              <a:t>a)</a:t>
            </a:r>
            <a:r>
              <a:rPr lang="en-US" i="1" dirty="0">
                <a:latin typeface="Symbol" panose="05050102010706020507" pitchFamily="18" charset="2"/>
              </a:rPr>
              <a:t> </a:t>
            </a:r>
            <a:r>
              <a:rPr lang="en-US" i="1" dirty="0" smtClean="0">
                <a:latin typeface="Symbol" panose="05050102010706020507" pitchFamily="18" charset="2"/>
              </a:rPr>
              <a:t>s         </a:t>
            </a:r>
            <a:r>
              <a:rPr lang="en-US" dirty="0" smtClean="0">
                <a:latin typeface="Symbol" panose="05050102010706020507" pitchFamily="18" charset="2"/>
              </a:rPr>
              <a:t>(-1</a:t>
            </a:r>
            <a:r>
              <a:rPr lang="en-US" i="1" dirty="0">
                <a:latin typeface="Times New Roman"/>
                <a:cs typeface="Times New Roman"/>
              </a:rPr>
              <a:t> ≤ </a:t>
            </a:r>
            <a:r>
              <a:rPr lang="en-US" i="1" dirty="0" smtClean="0">
                <a:latin typeface="Symbol" panose="05050102010706020507" pitchFamily="18" charset="2"/>
              </a:rPr>
              <a:t>s</a:t>
            </a:r>
            <a:r>
              <a:rPr lang="en-US" i="1" dirty="0" smtClean="0">
                <a:latin typeface="Times New Roman"/>
                <a:cs typeface="Times New Roman"/>
              </a:rPr>
              <a:t>≤</a:t>
            </a:r>
            <a:r>
              <a:rPr lang="en-US" dirty="0" smtClean="0">
                <a:latin typeface="Symbol" panose="05050102010706020507" pitchFamily="18" charset="2"/>
              </a:rPr>
              <a:t>0)</a:t>
            </a:r>
            <a:endParaRPr lang="en-US" i="1" dirty="0">
              <a:latin typeface="+mj-lt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7793736" y="5791200"/>
            <a:ext cx="3048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6248400"/>
            <a:ext cx="187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dirty="0" smtClean="0"/>
              <a:t> transformation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334000" y="1143000"/>
            <a:ext cx="91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248400" y="819834"/>
            <a:ext cx="709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Controls near bottom resolution (used to consolidation of near-bottom levels)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59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: tuning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990322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" y="914400"/>
            <a:ext cx="12243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Generally, the master grid and the final transect grid should be ‘pleasing to the eye’,  with appropriate resolution where you wanted</a:t>
            </a:r>
          </a:p>
          <a:p>
            <a:pPr marL="886602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Use many transects to catch potential issues</a:t>
            </a:r>
          </a:p>
          <a:p>
            <a:pPr marL="886602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Prefer to resolve surface instead of bottom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Symptom #1: going against terrain</a:t>
            </a:r>
          </a:p>
          <a:p>
            <a:pPr marL="886602" lvl="1" indent="-285750">
              <a:buFont typeface="Wingdings" panose="05000000000000000000" pitchFamily="2" charset="2"/>
              <a:buChar char="ü"/>
            </a:pPr>
            <a:r>
              <a:rPr lang="en-US" dirty="0"/>
              <a:t>S</a:t>
            </a:r>
            <a:r>
              <a:rPr lang="en-US" dirty="0" smtClean="0"/>
              <a:t>olution: adjust # of levels, stretching constants…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Symptom #2: too many degenerate (shaved) cells near bottom</a:t>
            </a:r>
          </a:p>
          <a:p>
            <a:pPr marL="886602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Solution: adjust a_vqs0, # of levels in some master grids…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61004" y="3777734"/>
            <a:ext cx="15087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Master grid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030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1280"/>
            <a:ext cx="11689557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sz="2400" b="1" dirty="0" smtClean="0"/>
              <a:t>LSC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: performance consideration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032748"/>
            <a:ext cx="1224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use constant z after certain depths to save cost (esp. in deep ocean)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multiple sets of master grids in different parts of domain (take care of transition)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want to optimize on a regional basis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779776"/>
            <a:ext cx="13716000" cy="16004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 !Last 3 master grids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(1:nv_vqs(5),6)=</a:t>
            </a:r>
            <a:r>
              <a:rPr lang="en-US" sz="1400" dirty="0" err="1"/>
              <a:t>z_mas</a:t>
            </a:r>
            <a:r>
              <a:rPr lang="en-US" sz="1400" dirty="0"/>
              <a:t>(1:nv_vqs(5),5)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(1:nv_vqs(6),7)=</a:t>
            </a:r>
            <a:r>
              <a:rPr lang="en-US" sz="1400" dirty="0" err="1"/>
              <a:t>z_mas</a:t>
            </a:r>
            <a:r>
              <a:rPr lang="en-US" sz="1400" dirty="0"/>
              <a:t>(1:nv_vqs(5),5)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(1:nv_vqs(6),8)=</a:t>
            </a:r>
            <a:r>
              <a:rPr lang="en-US" sz="1400" dirty="0" err="1"/>
              <a:t>z_mas</a:t>
            </a:r>
            <a:r>
              <a:rPr lang="en-US" sz="1400" dirty="0"/>
              <a:t>(1:nv_vqs(5),5)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(1+nv_vqs(5):</a:t>
            </a:r>
            <a:r>
              <a:rPr lang="en-US" sz="1400" dirty="0" err="1"/>
              <a:t>nv_vqs</a:t>
            </a:r>
            <a:r>
              <a:rPr lang="en-US" sz="1400" dirty="0"/>
              <a:t>(6),6)=(/-400,-460,-520,-590,-660,-740,-830,-930,-1050/)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(1+nv_vqs(5):</a:t>
            </a:r>
            <a:r>
              <a:rPr lang="en-US" sz="1400" dirty="0" err="1"/>
              <a:t>nv_vqs</a:t>
            </a:r>
            <a:r>
              <a:rPr lang="en-US" sz="1400" dirty="0"/>
              <a:t>(7),7)=(/-400,-460,-520,-590,-660,-740,-830,-930,-1050,-1200,-1400,-1600,-1800,-2000/)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z_mas</a:t>
            </a:r>
            <a:r>
              <a:rPr lang="en-US" sz="1400" dirty="0"/>
              <a:t>(1+nv_vqs(5):</a:t>
            </a:r>
            <a:r>
              <a:rPr lang="en-US" sz="1400" dirty="0" err="1"/>
              <a:t>nv_vqs</a:t>
            </a:r>
            <a:r>
              <a:rPr lang="en-US" sz="1400" dirty="0"/>
              <a:t>(8),8)=(/-400,-460,-520,-590,-660,-740,-830,-930,-1050,-1200,-1400,-1600,-1800,-2000,-2400,-2900,-3500,-4200,-5000.,-7000,-1.e4/)</a:t>
            </a:r>
          </a:p>
        </p:txBody>
      </p:sp>
    </p:spTree>
    <p:extLst>
      <p:ext uri="{BB962C8B-B14F-4D97-AF65-F5344CB8AC3E}">
        <p14:creationId xmlns:p14="http://schemas.microsoft.com/office/powerpoint/2010/main" val="1934900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860D8C9-F579-4734-91CA-68A63EF06857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8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-81280"/>
            <a:ext cx="11689557" cy="56896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600"/>
              <a:t>.bp format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-245337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3105770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105770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8900" y="1022773"/>
            <a:ext cx="8001000" cy="3610187"/>
          </a:xfrm>
        </p:spPr>
        <p:txBody>
          <a:bodyPr/>
          <a:lstStyle/>
          <a:p>
            <a:pPr marL="801136" indent="-801136" eaLnBrk="1" hangingPunct="1">
              <a:buNone/>
            </a:pPr>
            <a:r>
              <a:rPr lang="en-US" altLang="en-US" sz="1600" dirty="0" smtClean="0"/>
              <a:t>Your comments</a:t>
            </a:r>
            <a:endParaRPr lang="en-US" altLang="en-US" sz="1600" dirty="0"/>
          </a:p>
          <a:p>
            <a:pPr marL="801136" indent="-801136" eaLnBrk="1" hangingPunct="1">
              <a:buNone/>
            </a:pPr>
            <a:r>
              <a:rPr lang="en-US" altLang="en-US" sz="1600" dirty="0"/>
              <a:t>24025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1        -90.4293         30.1689      0.30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2        -90.4313         30.1625      0.30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3        -90.4327         30.1559      0.20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4        -90.4320         30.1498      0.20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………………………………………</a:t>
            </a:r>
          </a:p>
          <a:p>
            <a:pPr marL="801136" indent="-801136" eaLnBrk="1" hangingPunct="1">
              <a:buNone/>
            </a:pPr>
            <a:r>
              <a:rPr lang="en-US" altLang="en-US" sz="1600" dirty="0"/>
              <a:t>        24025  -89.01              35.71        10.5</a:t>
            </a:r>
          </a:p>
        </p:txBody>
      </p:sp>
      <p:sp>
        <p:nvSpPr>
          <p:cNvPr id="7176" name="AutoShape 4"/>
          <p:cNvSpPr>
            <a:spLocks/>
          </p:cNvSpPr>
          <p:nvPr/>
        </p:nvSpPr>
        <p:spPr bwMode="auto">
          <a:xfrm>
            <a:off x="2628900" y="1752600"/>
            <a:ext cx="342900" cy="15240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1447800" y="2269262"/>
            <a:ext cx="106182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points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3200400" y="4226560"/>
            <a:ext cx="2393661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Alternative: .sta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C3F7AAE-095A-464C-8BAA-7ED1CD78045E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8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-81280"/>
            <a:ext cx="11689557" cy="568960"/>
          </a:xfrm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600"/>
              <a:t>.prop format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-245337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105770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105770"/>
            <a:ext cx="242752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1676400" y="762000"/>
            <a:ext cx="4572000" cy="60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 1  0.0000000E+00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 2  0.0000000E+00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 3  0.0000000E+00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 4  0.0000000E+00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 5  0.0000000E+00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 6  0.0000000E+00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 7  0.0000000E+00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 8  0.0000000E+00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 9  1.0000000E+00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10  1.0000000E+00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11  0.0000000E+00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12  0.0000000E+00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13  0.0000000E+00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14  0.0000000E+00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15  0.0000000E+00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16  0.0000000E+00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17  0.0000000E+00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18  0.0000000E+00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19  1.0000000E+00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20  0.0000000E+00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21  0.0000000E+00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22  1.0000000E+00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23  0.0000000E+00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           …………………..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04725"/>
            <a:ext cx="71755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0" y="762000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‘Color’ each element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2EC9A7D-80A8-4FCF-833D-260A37C29404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8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411044" y="152400"/>
            <a:ext cx="4090988" cy="48768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vgrid.in: SZ</a:t>
            </a:r>
            <a:endParaRPr lang="en-US" altLang="en-US" sz="3200" dirty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586288" y="2291081"/>
            <a:ext cx="13716000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2285724" cy="362230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dirty="0"/>
              <a:t>2 ! </a:t>
            </a:r>
            <a:r>
              <a:rPr lang="en-US" altLang="en-US" sz="1300" dirty="0" err="1"/>
              <a:t>ivcor</a:t>
            </a:r>
            <a:endParaRPr lang="en-US" altLang="en-US" sz="13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dirty="0"/>
              <a:t>28 18   100. !</a:t>
            </a:r>
            <a:r>
              <a:rPr lang="en-US" altLang="en-US" sz="1300" i="1" dirty="0" err="1"/>
              <a:t>h</a:t>
            </a:r>
            <a:r>
              <a:rPr lang="en-US" altLang="en-US" sz="1300" i="1" baseline="-25000" dirty="0" err="1"/>
              <a:t>s</a:t>
            </a:r>
            <a:endParaRPr lang="en-US" altLang="en-US" sz="1300" i="1" baseline="-250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dirty="0"/>
              <a:t>Z levels</a:t>
            </a:r>
            <a:endParaRPr lang="en-US" altLang="en-US" sz="1600" b="1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lain"/>
            </a:pPr>
            <a:r>
              <a:rPr lang="en-US" altLang="en-US" sz="1300" dirty="0"/>
              <a:t>-5000.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dirty="0"/>
              <a:t>……..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lain" startAt="18"/>
            </a:pPr>
            <a:r>
              <a:rPr lang="en-US" altLang="en-US" sz="1300" dirty="0"/>
              <a:t>-100.00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dirty="0"/>
              <a:t>S levels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dirty="0"/>
              <a:t>30. 0.9 </a:t>
            </a:r>
            <a:r>
              <a:rPr lang="en-US" altLang="en-US" sz="1300" dirty="0" smtClean="0"/>
              <a:t>3. </a:t>
            </a:r>
            <a:r>
              <a:rPr lang="en-US" altLang="en-US" sz="1300" dirty="0"/>
              <a:t>!</a:t>
            </a:r>
            <a:r>
              <a:rPr lang="en-US" altLang="en-US" sz="1300" i="1" dirty="0" err="1"/>
              <a:t>h</a:t>
            </a:r>
            <a:r>
              <a:rPr lang="en-US" altLang="en-US" sz="1300" i="1" baseline="-25000" dirty="0" err="1"/>
              <a:t>c</a:t>
            </a:r>
            <a:r>
              <a:rPr lang="en-US" altLang="en-US" sz="1300" i="1" baseline="-25000" dirty="0"/>
              <a:t> </a:t>
            </a:r>
            <a:r>
              <a:rPr lang="en-US" altLang="en-US" sz="1300" dirty="0"/>
              <a:t>, </a:t>
            </a:r>
            <a:r>
              <a:rPr lang="en-US" altLang="en-US" sz="1300" i="1" dirty="0" err="1">
                <a:latin typeface="Symbol" pitchFamily="18" charset="2"/>
              </a:rPr>
              <a:t>q</a:t>
            </a:r>
            <a:r>
              <a:rPr lang="en-US" altLang="en-US" sz="1300" i="1" baseline="-25000" dirty="0" err="1"/>
              <a:t>b</a:t>
            </a:r>
            <a:r>
              <a:rPr lang="en-US" altLang="en-US" sz="1300" i="1" baseline="-25000" dirty="0"/>
              <a:t> </a:t>
            </a:r>
            <a:r>
              <a:rPr lang="en-US" altLang="en-US" sz="1300" dirty="0"/>
              <a:t>, </a:t>
            </a:r>
            <a:r>
              <a:rPr lang="en-US" altLang="en-US" sz="1300" i="1" dirty="0" err="1">
                <a:latin typeface="Symbol" pitchFamily="18" charset="2"/>
              </a:rPr>
              <a:t>q</a:t>
            </a:r>
            <a:r>
              <a:rPr lang="en-US" altLang="en-US" sz="1300" i="1" baseline="-25000" dirty="0" err="1"/>
              <a:t>f</a:t>
            </a:r>
            <a:endParaRPr lang="en-US" altLang="en-US" sz="1300" i="1" baseline="-250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dirty="0"/>
              <a:t>18    -1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dirty="0"/>
              <a:t>19    -0.9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dirty="0"/>
              <a:t>……..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dirty="0"/>
              <a:t>28    0.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3359" y="2728415"/>
            <a:ext cx="11981272" cy="4679982"/>
            <a:chOff x="153368" y="2660227"/>
            <a:chExt cx="11981272" cy="4679982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110631" y="3217333"/>
              <a:ext cx="1046049" cy="444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i="1" dirty="0">
                  <a:latin typeface="Symbol" pitchFamily="18" charset="2"/>
                </a:rPr>
                <a:t>s</a:t>
              </a:r>
              <a:r>
                <a:rPr lang="en-US" altLang="en-US" sz="2100" dirty="0"/>
                <a:t> zone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53368" y="6849534"/>
              <a:ext cx="414209" cy="4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1224931" y="4475480"/>
              <a:ext cx="8343900" cy="2167467"/>
            </a:xfrm>
            <a:custGeom>
              <a:avLst/>
              <a:gdLst>
                <a:gd name="T0" fmla="*/ 0 w 3504"/>
                <a:gd name="T1" fmla="*/ 2147483647 h 1280"/>
                <a:gd name="T2" fmla="*/ 2147483647 w 3504"/>
                <a:gd name="T3" fmla="*/ 2147483647 h 1280"/>
                <a:gd name="T4" fmla="*/ 2147483647 w 3504"/>
                <a:gd name="T5" fmla="*/ 2147483647 h 1280"/>
                <a:gd name="T6" fmla="*/ 2147483647 w 3504"/>
                <a:gd name="T7" fmla="*/ 2147483647 h 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04" h="1280">
                  <a:moveTo>
                    <a:pt x="0" y="80"/>
                  </a:moveTo>
                  <a:cubicBezTo>
                    <a:pt x="268" y="40"/>
                    <a:pt x="536" y="0"/>
                    <a:pt x="864" y="128"/>
                  </a:cubicBezTo>
                  <a:cubicBezTo>
                    <a:pt x="1192" y="256"/>
                    <a:pt x="1528" y="656"/>
                    <a:pt x="1968" y="848"/>
                  </a:cubicBezTo>
                  <a:cubicBezTo>
                    <a:pt x="2408" y="1040"/>
                    <a:pt x="2956" y="1160"/>
                    <a:pt x="3504" y="128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1224931" y="3635587"/>
              <a:ext cx="8343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1224931" y="3798147"/>
              <a:ext cx="8343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4882531" y="5423747"/>
              <a:ext cx="4686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>
              <a:off x="1110631" y="5423747"/>
              <a:ext cx="3771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9225931" y="4610947"/>
              <a:ext cx="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V="1">
              <a:off x="9225931" y="3635587"/>
              <a:ext cx="0" cy="48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8973518" y="4162213"/>
              <a:ext cx="516801" cy="4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latin typeface="Arial" pitchFamily="34" charset="0"/>
                </a:rPr>
                <a:t>h</a:t>
              </a:r>
              <a:r>
                <a:rPr lang="en-US" altLang="en-US" i="1" baseline="-25000">
                  <a:latin typeface="Arial" pitchFamily="34" charset="0"/>
                </a:rPr>
                <a:t>s</a:t>
              </a:r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>
              <a:off x="5568331" y="5748867"/>
              <a:ext cx="400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6682756" y="6073987"/>
              <a:ext cx="2857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8082931" y="6399107"/>
              <a:ext cx="148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224931" y="4163907"/>
              <a:ext cx="8343900" cy="1016000"/>
            </a:xfrm>
            <a:custGeom>
              <a:avLst/>
              <a:gdLst>
                <a:gd name="T0" fmla="*/ 0 w 3504"/>
                <a:gd name="T1" fmla="*/ 2147483647 h 600"/>
                <a:gd name="T2" fmla="*/ 2147483647 w 3504"/>
                <a:gd name="T3" fmla="*/ 2147483647 h 600"/>
                <a:gd name="T4" fmla="*/ 2147483647 w 3504"/>
                <a:gd name="T5" fmla="*/ 2147483647 h 600"/>
                <a:gd name="T6" fmla="*/ 2147483647 w 3504"/>
                <a:gd name="T7" fmla="*/ 2147483647 h 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04" h="600">
                  <a:moveTo>
                    <a:pt x="0" y="72"/>
                  </a:moveTo>
                  <a:cubicBezTo>
                    <a:pt x="276" y="36"/>
                    <a:pt x="552" y="0"/>
                    <a:pt x="816" y="72"/>
                  </a:cubicBezTo>
                  <a:cubicBezTo>
                    <a:pt x="1080" y="144"/>
                    <a:pt x="1136" y="416"/>
                    <a:pt x="1584" y="504"/>
                  </a:cubicBezTo>
                  <a:cubicBezTo>
                    <a:pt x="2032" y="592"/>
                    <a:pt x="2768" y="596"/>
                    <a:pt x="3504" y="6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224931" y="3960707"/>
              <a:ext cx="8343900" cy="110066"/>
            </a:xfrm>
            <a:custGeom>
              <a:avLst/>
              <a:gdLst>
                <a:gd name="T0" fmla="*/ 0 w 3504"/>
                <a:gd name="T1" fmla="*/ 2147483647 h 336"/>
                <a:gd name="T2" fmla="*/ 2147483647 w 3504"/>
                <a:gd name="T3" fmla="*/ 2147483647 h 336"/>
                <a:gd name="T4" fmla="*/ 2147483647 w 3504"/>
                <a:gd name="T5" fmla="*/ 2147483647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04" h="336">
                  <a:moveTo>
                    <a:pt x="0" y="48"/>
                  </a:moveTo>
                  <a:cubicBezTo>
                    <a:pt x="236" y="24"/>
                    <a:pt x="472" y="0"/>
                    <a:pt x="1056" y="48"/>
                  </a:cubicBezTo>
                  <a:cubicBezTo>
                    <a:pt x="1640" y="96"/>
                    <a:pt x="2572" y="216"/>
                    <a:pt x="3504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H="1">
              <a:off x="1110631" y="5748867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 flipH="1">
              <a:off x="1110631" y="6073987"/>
              <a:ext cx="548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1110631" y="6399107"/>
              <a:ext cx="708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flipH="1">
              <a:off x="1110631" y="6968067"/>
              <a:ext cx="845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41" name="Text Box 25"/>
            <p:cNvSpPr txBox="1">
              <a:spLocks noChangeArrowheads="1"/>
            </p:cNvSpPr>
            <p:nvPr/>
          </p:nvSpPr>
          <p:spPr bwMode="auto">
            <a:xfrm>
              <a:off x="539131" y="6236547"/>
              <a:ext cx="414209" cy="4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653431" y="3391747"/>
              <a:ext cx="568097" cy="4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latin typeface="Arial" pitchFamily="34" charset="0"/>
                </a:rPr>
                <a:t>N</a:t>
              </a:r>
              <a:r>
                <a:rPr lang="en-US" altLang="en-US" i="1" baseline="-25000">
                  <a:latin typeface="Arial" pitchFamily="34" charset="0"/>
                </a:rPr>
                <a:t>z</a:t>
              </a:r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539131" y="4448387"/>
              <a:ext cx="499168" cy="4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latin typeface="Arial" pitchFamily="34" charset="0"/>
                </a:rPr>
                <a:t>k</a:t>
              </a:r>
              <a:r>
                <a:rPr lang="en-US" altLang="en-US" i="1" baseline="30000">
                  <a:latin typeface="Arial" pitchFamily="34" charset="0"/>
                </a:rPr>
                <a:t>z</a:t>
              </a:r>
            </a:p>
          </p:txBody>
        </p:sp>
        <p:sp>
          <p:nvSpPr>
            <p:cNvPr id="9244" name="AutoShape 28"/>
            <p:cNvSpPr>
              <a:spLocks noChangeArrowheads="1"/>
            </p:cNvSpPr>
            <p:nvPr/>
          </p:nvSpPr>
          <p:spPr bwMode="auto">
            <a:xfrm flipV="1">
              <a:off x="8582993" y="3461173"/>
              <a:ext cx="228600" cy="16256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 flipV="1">
              <a:off x="8883031" y="3257974"/>
              <a:ext cx="0" cy="362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9545019" y="3346027"/>
              <a:ext cx="779694" cy="4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latin typeface="Symbol" pitchFamily="18" charset="2"/>
                </a:rPr>
                <a:t>s</a:t>
              </a:r>
              <a:r>
                <a:rPr lang="en-US" altLang="en-US">
                  <a:latin typeface="Arial" pitchFamily="34" charset="0"/>
                </a:rPr>
                <a:t>=0</a:t>
              </a:r>
            </a:p>
          </p:txBody>
        </p: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9568831" y="5195147"/>
              <a:ext cx="882286" cy="4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latin typeface="Symbol" pitchFamily="18" charset="2"/>
                </a:rPr>
                <a:t>s</a:t>
              </a:r>
              <a:r>
                <a:rPr lang="en-US" altLang="en-US">
                  <a:latin typeface="Arial" pitchFamily="34" charset="0"/>
                </a:rPr>
                <a:t>=-1</a:t>
              </a:r>
            </a:p>
          </p:txBody>
        </p:sp>
        <p:sp>
          <p:nvSpPr>
            <p:cNvPr id="9248" name="AutoShape 32"/>
            <p:cNvSpPr>
              <a:spLocks/>
            </p:cNvSpPr>
            <p:nvPr/>
          </p:nvSpPr>
          <p:spPr bwMode="auto">
            <a:xfrm>
              <a:off x="10597531" y="3554307"/>
              <a:ext cx="457200" cy="1869440"/>
            </a:xfrm>
            <a:prstGeom prst="rightBrace">
              <a:avLst>
                <a:gd name="adj1" fmla="val 47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11054731" y="4258734"/>
              <a:ext cx="1063425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latin typeface="Arial" pitchFamily="34" charset="0"/>
                </a:rPr>
                <a:t>S</a:t>
              </a:r>
              <a:r>
                <a:rPr lang="en-US" altLang="en-US" sz="1800" dirty="0">
                  <a:latin typeface="Arial" pitchFamily="34" charset="0"/>
                </a:rPr>
                <a:t>-levels</a:t>
              </a:r>
            </a:p>
          </p:txBody>
        </p:sp>
        <p:sp>
          <p:nvSpPr>
            <p:cNvPr id="9250" name="AutoShape 34"/>
            <p:cNvSpPr>
              <a:spLocks/>
            </p:cNvSpPr>
            <p:nvPr/>
          </p:nvSpPr>
          <p:spPr bwMode="auto">
            <a:xfrm>
              <a:off x="10690400" y="5408506"/>
              <a:ext cx="457200" cy="1640841"/>
            </a:xfrm>
            <a:prstGeom prst="rightBrace">
              <a:avLst>
                <a:gd name="adj1" fmla="val 420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Arial" pitchFamily="34" charset="0"/>
              </a:endParaRPr>
            </a:p>
          </p:txBody>
        </p:sp>
        <p:sp>
          <p:nvSpPr>
            <p:cNvPr id="9251" name="Text Box 35"/>
            <p:cNvSpPr txBox="1">
              <a:spLocks noChangeArrowheads="1"/>
            </p:cNvSpPr>
            <p:nvPr/>
          </p:nvSpPr>
          <p:spPr bwMode="auto">
            <a:xfrm>
              <a:off x="11084039" y="6043115"/>
              <a:ext cx="1050601" cy="398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latin typeface="Arial" pitchFamily="34" charset="0"/>
                </a:rPr>
                <a:t>Z</a:t>
              </a:r>
              <a:r>
                <a:rPr lang="en-US" altLang="en-US" sz="1800" dirty="0">
                  <a:latin typeface="Arial" pitchFamily="34" charset="0"/>
                </a:rPr>
                <a:t>-levels</a:t>
              </a:r>
            </a:p>
          </p:txBody>
        </p:sp>
        <p:sp>
          <p:nvSpPr>
            <p:cNvPr id="9252" name="Text Box 36"/>
            <p:cNvSpPr txBox="1">
              <a:spLocks noChangeArrowheads="1"/>
            </p:cNvSpPr>
            <p:nvPr/>
          </p:nvSpPr>
          <p:spPr bwMode="auto">
            <a:xfrm>
              <a:off x="196231" y="5552440"/>
              <a:ext cx="839004" cy="4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latin typeface="Arial" pitchFamily="34" charset="0"/>
                </a:rPr>
                <a:t>k</a:t>
              </a:r>
              <a:r>
                <a:rPr lang="en-US" altLang="en-US" i="1" baseline="30000">
                  <a:latin typeface="Arial" pitchFamily="34" charset="0"/>
                </a:rPr>
                <a:t>z</a:t>
              </a:r>
              <a:r>
                <a:rPr lang="en-US" altLang="en-US" i="1">
                  <a:latin typeface="Symbol" pitchFamily="18" charset="2"/>
                </a:rPr>
                <a:t>-</a:t>
              </a:r>
              <a:r>
                <a:rPr lang="en-US" altLang="en-US">
                  <a:latin typeface="Arial" pitchFamily="34" charset="0"/>
                </a:rPr>
                <a:t>1</a:t>
              </a:r>
              <a:endParaRPr lang="en-US" altLang="en-US" baseline="30000">
                <a:latin typeface="Arial" pitchFamily="34" charset="0"/>
              </a:endParaRPr>
            </a:p>
          </p:txBody>
        </p:sp>
        <p:sp>
          <p:nvSpPr>
            <p:cNvPr id="9253" name="Text Box 37"/>
            <p:cNvSpPr txBox="1">
              <a:spLocks noChangeArrowheads="1"/>
            </p:cNvSpPr>
            <p:nvPr/>
          </p:nvSpPr>
          <p:spPr bwMode="auto">
            <a:xfrm>
              <a:off x="8813975" y="3014133"/>
              <a:ext cx="362913" cy="4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rot="16200000" flipV="1">
              <a:off x="2596531" y="319193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 rot="5400000" flipH="1" flipV="1">
              <a:off x="4653931" y="3191933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56" name="Text Box 40"/>
            <p:cNvSpPr txBox="1">
              <a:spLocks noChangeArrowheads="1"/>
            </p:cNvSpPr>
            <p:nvPr/>
          </p:nvSpPr>
          <p:spPr bwMode="auto">
            <a:xfrm>
              <a:off x="2939431" y="3217333"/>
              <a:ext cx="1034827" cy="444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i="1"/>
                <a:t>S</a:t>
              </a:r>
              <a:r>
                <a:rPr lang="en-US" altLang="en-US" sz="2100"/>
                <a:t> zone</a:t>
              </a:r>
            </a:p>
          </p:txBody>
        </p:sp>
        <p:sp>
          <p:nvSpPr>
            <p:cNvPr id="9257" name="Text Box 41"/>
            <p:cNvSpPr txBox="1">
              <a:spLocks noChangeArrowheads="1"/>
            </p:cNvSpPr>
            <p:nvPr/>
          </p:nvSpPr>
          <p:spPr bwMode="auto">
            <a:xfrm>
              <a:off x="6456538" y="3183466"/>
              <a:ext cx="1185509" cy="444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i="1"/>
                <a:t>SZ</a:t>
              </a:r>
              <a:r>
                <a:rPr lang="en-US" altLang="en-US" sz="2100"/>
                <a:t> zone</a:t>
              </a:r>
            </a:p>
          </p:txBody>
        </p:sp>
        <p:sp>
          <p:nvSpPr>
            <p:cNvPr id="9258" name="AutoShape 42"/>
            <p:cNvSpPr>
              <a:spLocks/>
            </p:cNvSpPr>
            <p:nvPr/>
          </p:nvSpPr>
          <p:spPr bwMode="auto">
            <a:xfrm rot="5400000" flipV="1">
              <a:off x="2564781" y="940223"/>
              <a:ext cx="406400" cy="4229100"/>
            </a:xfrm>
            <a:prstGeom prst="leftBrace">
              <a:avLst>
                <a:gd name="adj1" fmla="val 6166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 rot="16200000" flipV="1">
              <a:off x="1034431" y="3178386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1796431" y="2660227"/>
              <a:ext cx="1657049" cy="444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/>
                <a:t>Pure </a:t>
              </a:r>
              <a:r>
                <a:rPr lang="en-US" altLang="en-US" sz="2100" i="1"/>
                <a:t>S</a:t>
              </a:r>
              <a:r>
                <a:rPr lang="en-US" altLang="en-US" sz="2100"/>
                <a:t> zone</a:t>
              </a:r>
            </a:p>
          </p:txBody>
        </p:sp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4906343" y="4610947"/>
              <a:ext cx="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flipV="1">
              <a:off x="4906343" y="3635587"/>
              <a:ext cx="0" cy="48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63" name="Text Box 47"/>
            <p:cNvSpPr txBox="1">
              <a:spLocks noChangeArrowheads="1"/>
            </p:cNvSpPr>
            <p:nvPr/>
          </p:nvSpPr>
          <p:spPr bwMode="auto">
            <a:xfrm>
              <a:off x="4653931" y="4135120"/>
              <a:ext cx="539243" cy="521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i="1">
                  <a:latin typeface="Arial" pitchFamily="34" charset="0"/>
                </a:rPr>
                <a:t>h</a:t>
              </a:r>
              <a:r>
                <a:rPr lang="en-US" altLang="en-US" sz="2600" i="1" baseline="-25000">
                  <a:latin typeface="Arial" pitchFamily="34" charset="0"/>
                </a:rPr>
                <a:t>s</a:t>
              </a:r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>
              <a:off x="2353644" y="4111413"/>
              <a:ext cx="23813" cy="40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65" name="Line 49"/>
            <p:cNvSpPr>
              <a:spLocks noChangeShapeType="1"/>
            </p:cNvSpPr>
            <p:nvPr/>
          </p:nvSpPr>
          <p:spPr bwMode="auto">
            <a:xfrm flipH="1" flipV="1">
              <a:off x="2367931" y="3583093"/>
              <a:ext cx="0" cy="325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9266" name="Text Box 50"/>
            <p:cNvSpPr txBox="1">
              <a:spLocks noChangeArrowheads="1"/>
            </p:cNvSpPr>
            <p:nvPr/>
          </p:nvSpPr>
          <p:spPr bwMode="auto">
            <a:xfrm>
              <a:off x="2025031" y="3826934"/>
              <a:ext cx="539243" cy="521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i="1">
                  <a:latin typeface="Arial" pitchFamily="34" charset="0"/>
                </a:rPr>
                <a:t>h</a:t>
              </a:r>
              <a:r>
                <a:rPr lang="en-US" altLang="en-US" sz="2600" i="1" baseline="-25000">
                  <a:latin typeface="Arial" pitchFamily="34" charset="0"/>
                </a:rPr>
                <a:t>c</a:t>
              </a:r>
            </a:p>
          </p:txBody>
        </p:sp>
        <p:sp>
          <p:nvSpPr>
            <p:cNvPr id="9267" name="Line 51"/>
            <p:cNvSpPr>
              <a:spLocks noChangeShapeType="1"/>
            </p:cNvSpPr>
            <p:nvPr/>
          </p:nvSpPr>
          <p:spPr bwMode="auto">
            <a:xfrm>
              <a:off x="2353643" y="3339253"/>
              <a:ext cx="0" cy="325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9268" name="Line 52"/>
            <p:cNvSpPr>
              <a:spLocks noChangeShapeType="1"/>
            </p:cNvSpPr>
            <p:nvPr/>
          </p:nvSpPr>
          <p:spPr bwMode="auto">
            <a:xfrm>
              <a:off x="4901581" y="3339253"/>
              <a:ext cx="0" cy="325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1224931" y="4355253"/>
              <a:ext cx="8343900" cy="1016000"/>
            </a:xfrm>
            <a:custGeom>
              <a:avLst/>
              <a:gdLst>
                <a:gd name="T0" fmla="*/ 0 w 3504"/>
                <a:gd name="T1" fmla="*/ 2147483647 h 600"/>
                <a:gd name="T2" fmla="*/ 2147483647 w 3504"/>
                <a:gd name="T3" fmla="*/ 2147483647 h 600"/>
                <a:gd name="T4" fmla="*/ 2147483647 w 3504"/>
                <a:gd name="T5" fmla="*/ 2147483647 h 600"/>
                <a:gd name="T6" fmla="*/ 2147483647 w 3504"/>
                <a:gd name="T7" fmla="*/ 2147483647 h 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04" h="600">
                  <a:moveTo>
                    <a:pt x="0" y="72"/>
                  </a:moveTo>
                  <a:cubicBezTo>
                    <a:pt x="276" y="36"/>
                    <a:pt x="552" y="0"/>
                    <a:pt x="816" y="72"/>
                  </a:cubicBezTo>
                  <a:cubicBezTo>
                    <a:pt x="1080" y="144"/>
                    <a:pt x="1136" y="416"/>
                    <a:pt x="1584" y="504"/>
                  </a:cubicBezTo>
                  <a:cubicBezTo>
                    <a:pt x="2032" y="592"/>
                    <a:pt x="2768" y="596"/>
                    <a:pt x="3504" y="6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61539" y="905044"/>
            <a:ext cx="995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Bottom z</a:t>
            </a:r>
            <a:endParaRPr lang="en-US" sz="1600" dirty="0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 bwMode="auto">
          <a:xfrm flipH="1">
            <a:off x="1170791" y="1074321"/>
            <a:ext cx="390748" cy="153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1713939" y="142672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z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9" idx="1"/>
          </p:cNvCxnSpPr>
          <p:nvPr/>
        </p:nvCxnSpPr>
        <p:spPr bwMode="auto">
          <a:xfrm flipH="1">
            <a:off x="1323191" y="1611387"/>
            <a:ext cx="39074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1397186" y="2363349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62" name="Straight Arrow Connector 61"/>
          <p:cNvCxnSpPr>
            <a:stCxn id="61" idx="1"/>
          </p:cNvCxnSpPr>
          <p:nvPr/>
        </p:nvCxnSpPr>
        <p:spPr bwMode="auto">
          <a:xfrm flipH="1">
            <a:off x="1006438" y="2548015"/>
            <a:ext cx="39074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1088768" y="3226353"/>
            <a:ext cx="1046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Surface </a:t>
            </a:r>
            <a:r>
              <a:rPr lang="en-US" sz="1600" dirty="0" smtClean="0">
                <a:latin typeface="Symbol" panose="05050102010706020507" pitchFamily="18" charset="2"/>
              </a:rPr>
              <a:t>s</a:t>
            </a:r>
            <a:endParaRPr lang="en-US" sz="1600" dirty="0">
              <a:latin typeface="Symbol" panose="05050102010706020507" pitchFamily="18" charset="2"/>
            </a:endParaRPr>
          </a:p>
        </p:txBody>
      </p:sp>
      <p:cxnSp>
        <p:nvCxnSpPr>
          <p:cNvPr id="64" name="Straight Arrow Connector 63"/>
          <p:cNvCxnSpPr>
            <a:stCxn id="63" idx="1"/>
          </p:cNvCxnSpPr>
          <p:nvPr/>
        </p:nvCxnSpPr>
        <p:spPr bwMode="auto">
          <a:xfrm flipH="1">
            <a:off x="698020" y="3395630"/>
            <a:ext cx="390748" cy="1539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2EC9A7D-80A8-4FCF-833D-260A37C29404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8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114800" y="152400"/>
            <a:ext cx="4090988" cy="48768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vgrid.in: LSC</a:t>
            </a:r>
            <a:r>
              <a:rPr lang="en-US" altLang="en-US" sz="3200" baseline="30000" dirty="0" smtClean="0"/>
              <a:t>2</a:t>
            </a:r>
            <a:endParaRPr lang="en-US" altLang="en-US" sz="3200" baseline="30000" dirty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586288" y="2291081"/>
            <a:ext cx="13716000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76200" y="1949440"/>
            <a:ext cx="1356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1 !</a:t>
            </a:r>
            <a:r>
              <a:rPr lang="en-US" sz="1600" dirty="0" err="1" smtClean="0"/>
              <a:t>ivcor</a:t>
            </a:r>
            <a:endParaRPr lang="en-US" sz="1600" dirty="0"/>
          </a:p>
          <a:p>
            <a:r>
              <a:rPr lang="en-US" sz="1600" dirty="0" smtClean="0"/>
              <a:t>42 !</a:t>
            </a:r>
            <a:r>
              <a:rPr lang="en-US" sz="1600" dirty="0" err="1" smtClean="0"/>
              <a:t>nvrt</a:t>
            </a:r>
            <a:endParaRPr lang="en-US" sz="1600" dirty="0"/>
          </a:p>
          <a:p>
            <a:r>
              <a:rPr lang="en-US" sz="1600" dirty="0"/>
              <a:t>          1         37      -1.000000      -0.703456      -0.665960      -0.369236      -0.167103       0.000000</a:t>
            </a:r>
          </a:p>
          <a:p>
            <a:r>
              <a:rPr lang="en-US" sz="1600" dirty="0"/>
              <a:t>          2         37      -1.000000      -0.703456      -0.665960      -0.369236      -0.167103       0.000000</a:t>
            </a:r>
            <a:endParaRPr lang="en-US" sz="1600" dirty="0" smtClean="0"/>
          </a:p>
          <a:p>
            <a:r>
              <a:rPr lang="en-US" sz="1600" dirty="0" smtClean="0"/>
              <a:t>         ………………………….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        233         </a:t>
            </a:r>
            <a:r>
              <a:rPr lang="en-US" sz="1600" dirty="0"/>
              <a:t>37      -1.000000      -0.703456      -0.665960      -0.369236      -0.167103       0.000000</a:t>
            </a:r>
          </a:p>
          <a:p>
            <a:r>
              <a:rPr lang="en-US" sz="1600" dirty="0"/>
              <a:t>        234         37      -1.000000      -0.703456      -0.665960      -0.369236      -0.167103       0.000000</a:t>
            </a:r>
          </a:p>
          <a:p>
            <a:r>
              <a:rPr lang="en-US" sz="1600" dirty="0"/>
              <a:t>        235         37      -1.000000      -0.703456      -0.665960      -0.369236      -0.167103       0.000000</a:t>
            </a:r>
          </a:p>
          <a:p>
            <a:r>
              <a:rPr lang="en-US" sz="1600" dirty="0"/>
              <a:t>        236         34      -1.000000      -0.749747      -0.562022      -0.419538      -0.309461      -0.222147      -0.136640      -0.065220       0.000000</a:t>
            </a:r>
          </a:p>
          <a:p>
            <a:r>
              <a:rPr lang="en-US" sz="1600" dirty="0"/>
              <a:t>        237         34      -1.000000      -0.754543      -0.570416      -0.430663      -0.322695      -0.237054      -0.144453      -0.068642       </a:t>
            </a:r>
            <a:r>
              <a:rPr lang="en-US" sz="1600" dirty="0" smtClean="0"/>
              <a:t>0.000000</a:t>
            </a:r>
          </a:p>
          <a:p>
            <a:r>
              <a:rPr lang="en-US" sz="1600" dirty="0" smtClean="0"/>
              <a:t>………………………….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25780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Node #</a:t>
            </a:r>
            <a:endParaRPr lang="en-US" sz="1400" b="1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 bwMode="auto">
          <a:xfrm flipH="1" flipV="1">
            <a:off x="807559" y="4724400"/>
            <a:ext cx="1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1219200" y="5261987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Bottom </a:t>
            </a:r>
          </a:p>
          <a:p>
            <a:r>
              <a:rPr lang="en-US" sz="1400" b="1" dirty="0" smtClean="0"/>
              <a:t>index</a:t>
            </a:r>
            <a:endParaRPr lang="en-US" sz="1400" b="1" dirty="0"/>
          </a:p>
        </p:txBody>
      </p:sp>
      <p:cxnSp>
        <p:nvCxnSpPr>
          <p:cNvPr id="60" name="Straight Arrow Connector 59"/>
          <p:cNvCxnSpPr>
            <a:stCxn id="59" idx="0"/>
          </p:cNvCxnSpPr>
          <p:nvPr/>
        </p:nvCxnSpPr>
        <p:spPr bwMode="auto">
          <a:xfrm flipV="1">
            <a:off x="1671408" y="4729728"/>
            <a:ext cx="0" cy="5322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2201957" y="5323952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Bottom </a:t>
            </a:r>
            <a:r>
              <a:rPr lang="en-US" sz="1400" b="1" dirty="0" smtClean="0">
                <a:latin typeface="Symbol" panose="05050102010706020507" pitchFamily="18" charset="2"/>
              </a:rPr>
              <a:t>s</a:t>
            </a:r>
            <a:endParaRPr lang="en-US" sz="1400" b="1" dirty="0">
              <a:latin typeface="Symbol" panose="05050102010706020507" pitchFamily="18" charset="2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 flipV="1">
            <a:off x="2666197" y="4729728"/>
            <a:ext cx="1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12420600" y="5254823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Surface </a:t>
            </a:r>
            <a:r>
              <a:rPr lang="en-US" sz="1400" b="1" dirty="0" smtClean="0">
                <a:latin typeface="Symbol" panose="05050102010706020507" pitchFamily="18" charset="2"/>
              </a:rPr>
              <a:t>s</a:t>
            </a:r>
            <a:endParaRPr lang="en-US" sz="1400" b="1" dirty="0">
              <a:latin typeface="Symbol" panose="05050102010706020507" pitchFamily="18" charset="2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 flipV="1">
            <a:off x="12952034" y="4724400"/>
            <a:ext cx="1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708666" y="845626"/>
            <a:ext cx="630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Needs script to generate (gen_vqs.f90 in Utility)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Make sure you visualize a few transects using </a:t>
            </a:r>
            <a:r>
              <a:rPr lang="en-US" i="1" dirty="0" err="1" smtClean="0"/>
              <a:t>plot_vqs.m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932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09BDAE1-69A2-4B08-B3E3-257953053952}" type="slidenum">
              <a:rPr lang="en-US" altLang="en-US" sz="18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8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62561"/>
            <a:ext cx="6629400" cy="325120"/>
          </a:xfrm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 b="1" dirty="0" smtClean="0"/>
              <a:t>bctides.in</a:t>
            </a:r>
            <a:endParaRPr lang="en-US" altLang="en-US" sz="2800" b="1" dirty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76200" y="685800"/>
            <a:ext cx="3009900" cy="552282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1300" dirty="0"/>
              <a:t>04/15/2004 00:00:00 PST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en-US" sz="1300" dirty="0"/>
              <a:t>0 40. ntip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2</a:t>
            </a:r>
            <a:r>
              <a:rPr lang="pt-BR" altLang="en-US" sz="1300" dirty="0" smtClean="0"/>
              <a:t>  </a:t>
            </a:r>
            <a:r>
              <a:rPr lang="pt-BR" altLang="en-US" sz="1300" dirty="0"/>
              <a:t>nbfr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Z0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0. 1. 0.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O1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6.759775e-05  1.15343 118.92151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 smtClean="0"/>
              <a:t>4 </a:t>
            </a:r>
            <a:r>
              <a:rPr lang="pt-BR" altLang="en-US" sz="1300" dirty="0"/>
              <a:t>nope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3 3 0 4 0  !</a:t>
            </a:r>
            <a:r>
              <a:rPr lang="pt-BR" altLang="en-US" sz="1300" dirty="0" smtClean="0"/>
              <a:t>Georgia </a:t>
            </a:r>
            <a:endParaRPr lang="pt-BR" altLang="en-US" sz="13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Z0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 0.1299680       </a:t>
            </a:r>
            <a:r>
              <a:rPr lang="pt-BR" altLang="en-US" sz="1300" dirty="0" smtClean="0"/>
              <a:t>0.000000E+00</a:t>
            </a:r>
            <a:endParaRPr lang="pt-BR" altLang="en-US" sz="13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 0.1299680       </a:t>
            </a:r>
            <a:r>
              <a:rPr lang="pt-BR" altLang="en-US" sz="1300" dirty="0" smtClean="0"/>
              <a:t>0.000000E+00</a:t>
            </a:r>
            <a:endParaRPr lang="pt-BR" altLang="en-US" sz="13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 0.1299680       </a:t>
            </a:r>
            <a:r>
              <a:rPr lang="pt-BR" altLang="en-US" sz="1300" dirty="0" smtClean="0"/>
              <a:t>0.000000E+00</a:t>
            </a:r>
            <a:endParaRPr lang="pt-BR" altLang="en-US" sz="13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O1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 0.361010246  281.862898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 0.36065857  281.918305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 0.360767938  281.968364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 smtClean="0">
                <a:solidFill>
                  <a:schemeClr val="hlink"/>
                </a:solidFill>
              </a:rPr>
              <a:t>1.e-3 </a:t>
            </a:r>
            <a:r>
              <a:rPr lang="pt-BR" altLang="en-US" sz="1300" dirty="0">
                <a:solidFill>
                  <a:schemeClr val="hlink"/>
                </a:solidFill>
              </a:rPr>
              <a:t>T relaxation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88 3 0 0 0 !ocean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Z0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  8.892417E-02   </a:t>
            </a:r>
            <a:r>
              <a:rPr lang="pt-BR" altLang="en-US" sz="1300" dirty="0" smtClean="0"/>
              <a:t>0.000000E+00</a:t>
            </a:r>
            <a:endParaRPr lang="pt-BR" altLang="en-US" sz="13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   8.631096E-02   0.000000E+00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........................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O1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300" dirty="0"/>
              <a:t>.........................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300" dirty="0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 flipH="1">
            <a:off x="2667000" y="282898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3429000" y="2583651"/>
            <a:ext cx="3857844" cy="4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Phases don’t matter for Z0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1981200" y="2407919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2223253"/>
            <a:ext cx="456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</a:t>
            </a:r>
            <a:r>
              <a:rPr lang="en-US" dirty="0" err="1" smtClean="0"/>
              <a:t>b.c.</a:t>
            </a:r>
            <a:r>
              <a:rPr lang="en-US" dirty="0" smtClean="0"/>
              <a:t> flags for tracer models if invoked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64009" y="1520182"/>
            <a:ext cx="3505200" cy="34163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12/01/2013 00:00:00 GMT</a:t>
            </a:r>
          </a:p>
          <a:p>
            <a:r>
              <a:rPr lang="en-US" dirty="0"/>
              <a:t>0 50. </a:t>
            </a:r>
            <a:r>
              <a:rPr lang="en-US" dirty="0" err="1"/>
              <a:t>ntip</a:t>
            </a:r>
            <a:endParaRPr lang="en-US" dirty="0"/>
          </a:p>
          <a:p>
            <a:r>
              <a:rPr lang="en-US" dirty="0"/>
              <a:t>0  </a:t>
            </a:r>
            <a:r>
              <a:rPr lang="en-US" dirty="0" err="1"/>
              <a:t>nbfr</a:t>
            </a:r>
            <a:endParaRPr lang="en-US" dirty="0"/>
          </a:p>
          <a:p>
            <a:r>
              <a:rPr lang="en-US" dirty="0"/>
              <a:t>2 !nope</a:t>
            </a:r>
          </a:p>
          <a:p>
            <a:r>
              <a:rPr lang="en-US" dirty="0"/>
              <a:t>1190 4 4 4 4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!Pacific</a:t>
            </a:r>
            <a:endParaRPr lang="en-US" dirty="0"/>
          </a:p>
          <a:p>
            <a:r>
              <a:rPr lang="en-US" dirty="0"/>
              <a:t>5.e-1</a:t>
            </a:r>
          </a:p>
          <a:p>
            <a:r>
              <a:rPr lang="en-US" dirty="0" smtClean="0"/>
              <a:t>5.e-1</a:t>
            </a:r>
          </a:p>
          <a:p>
            <a:r>
              <a:rPr lang="en-US" dirty="0" smtClean="0"/>
              <a:t>1.</a:t>
            </a:r>
            <a:endParaRPr lang="en-US" dirty="0"/>
          </a:p>
          <a:p>
            <a:r>
              <a:rPr lang="en-US" dirty="0"/>
              <a:t>139 4 4 4 4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!South China Sea</a:t>
            </a:r>
            <a:endParaRPr lang="en-US" dirty="0"/>
          </a:p>
          <a:p>
            <a:r>
              <a:rPr lang="en-US" dirty="0"/>
              <a:t>5.e-1</a:t>
            </a:r>
          </a:p>
          <a:p>
            <a:r>
              <a:rPr lang="en-US" dirty="0" smtClean="0"/>
              <a:t>5.e-1</a:t>
            </a:r>
          </a:p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29800" y="806750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0459496" y="4018298"/>
            <a:ext cx="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8835409" y="523749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b.c.</a:t>
            </a:r>
            <a:r>
              <a:rPr lang="en-US" dirty="0" smtClean="0"/>
              <a:t> flag for enabled tracer module (SED in this case)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0059" y="6208622"/>
            <a:ext cx="7331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There is  a way to cheat if you really cannot find the issue….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B.C. flags drives additional inputs .</a:t>
            </a:r>
            <a:r>
              <a:rPr lang="en-US" sz="2000" dirty="0" err="1" smtClean="0"/>
              <a:t>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06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18900</TotalTime>
  <Words>7878</Words>
  <Application>Microsoft Office PowerPoint</Application>
  <PresentationFormat>Custom</PresentationFormat>
  <Paragraphs>1068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Blends</vt:lpstr>
      <vt:lpstr>Using SCHISM </vt:lpstr>
      <vt:lpstr>Post-processing and visualization </vt:lpstr>
      <vt:lpstr>SCHISM input types: glossary</vt:lpstr>
      <vt:lpstr>.gr3 and .ll files</vt:lpstr>
      <vt:lpstr>.bp format</vt:lpstr>
      <vt:lpstr>.prop format</vt:lpstr>
      <vt:lpstr>vgrid.in: SZ</vt:lpstr>
      <vt:lpstr>vgrid.in: LSC2</vt:lpstr>
      <vt:lpstr>bctides.in</vt:lpstr>
      <vt:lpstr>param.in</vt:lpstr>
      <vt:lpstr>param.in</vt:lpstr>
      <vt:lpstr>param.in</vt:lpstr>
      <vt:lpstr>param.in</vt:lpstr>
      <vt:lpstr>Control of dissipation in momentum </vt:lpstr>
      <vt:lpstr>param.in</vt:lpstr>
      <vt:lpstr>Developer’s own…</vt:lpstr>
      <vt:lpstr>param.in</vt:lpstr>
      <vt:lpstr>param.in</vt:lpstr>
      <vt:lpstr>param.in</vt:lpstr>
      <vt:lpstr>param.in</vt:lpstr>
      <vt:lpstr>param.in</vt:lpstr>
      <vt:lpstr>param.in</vt:lpstr>
      <vt:lpstr>param.in</vt:lpstr>
      <vt:lpstr>param.in</vt:lpstr>
      <vt:lpstr>Most important parameters are… </vt:lpstr>
      <vt:lpstr>Hotstart.in (unformatted binary)</vt:lpstr>
      <vt:lpstr>*.th: ASCII</vt:lpstr>
      <vt:lpstr>*3D.th: direct-access binary</vt:lpstr>
      <vt:lpstr>*.ic: initial condition for T,S, tracers</vt:lpstr>
      <vt:lpstr>Hydraulics.in</vt:lpstr>
      <vt:lpstr>sflux/ (nws=2)</vt:lpstr>
      <vt:lpstr>PowerPoint Presentation</vt:lpstr>
      <vt:lpstr>Details: interpolation</vt:lpstr>
      <vt:lpstr>Creating your own sflux/</vt:lpstr>
      <vt:lpstr>Fluxflag.prop</vt:lpstr>
      <vt:lpstr>[TEM,SAL]_nudge.gr3</vt:lpstr>
      <vt:lpstr>One-way nesting</vt:lpstr>
      <vt:lpstr>Horizontal b.c. for velocity: uv3D.th</vt:lpstr>
      <vt:lpstr>Particle tracking</vt:lpstr>
      <vt:lpstr>Boundary issues</vt:lpstr>
      <vt:lpstr>Wet/dry in shallow region (3D model)</vt:lpstr>
      <vt:lpstr>Tuning TVD transport</vt:lpstr>
      <vt:lpstr>LSC2 script: gen_vqs.f90</vt:lpstr>
      <vt:lpstr>LSC2: tuning</vt:lpstr>
      <vt:lpstr>LSC2: performance consideration</vt:lpstr>
    </vt:vector>
  </TitlesOfParts>
  <Company>CCALMR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yinglong</dc:creator>
  <cp:lastModifiedBy>Y. Joseph Zhang</cp:lastModifiedBy>
  <cp:revision>1099</cp:revision>
  <dcterms:created xsi:type="dcterms:W3CDTF">2000-12-13T19:13:03Z</dcterms:created>
  <dcterms:modified xsi:type="dcterms:W3CDTF">2017-03-15T15:30:52Z</dcterms:modified>
</cp:coreProperties>
</file>