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media/image95.gif" ContentType="image/gif"/>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79" r:id="rId2"/>
    <p:sldId id="375" r:id="rId3"/>
    <p:sldId id="376" r:id="rId4"/>
    <p:sldId id="377" r:id="rId5"/>
    <p:sldId id="378" r:id="rId6"/>
    <p:sldId id="379" r:id="rId7"/>
    <p:sldId id="322" r:id="rId8"/>
    <p:sldId id="380" r:id="rId9"/>
    <p:sldId id="381" r:id="rId10"/>
    <p:sldId id="382" r:id="rId11"/>
    <p:sldId id="383" r:id="rId12"/>
    <p:sldId id="384" r:id="rId13"/>
    <p:sldId id="414" r:id="rId14"/>
    <p:sldId id="415" r:id="rId15"/>
    <p:sldId id="385" r:id="rId16"/>
    <p:sldId id="388" r:id="rId17"/>
    <p:sldId id="387" r:id="rId18"/>
    <p:sldId id="389" r:id="rId19"/>
    <p:sldId id="386" r:id="rId20"/>
    <p:sldId id="392" r:id="rId21"/>
    <p:sldId id="391" r:id="rId22"/>
    <p:sldId id="393" r:id="rId23"/>
    <p:sldId id="390" r:id="rId24"/>
    <p:sldId id="394" r:id="rId25"/>
    <p:sldId id="395" r:id="rId26"/>
    <p:sldId id="396" r:id="rId27"/>
    <p:sldId id="397" r:id="rId28"/>
    <p:sldId id="399" r:id="rId29"/>
    <p:sldId id="316" r:id="rId30"/>
    <p:sldId id="317" r:id="rId31"/>
    <p:sldId id="373" r:id="rId32"/>
    <p:sldId id="401" r:id="rId33"/>
    <p:sldId id="402" r:id="rId34"/>
    <p:sldId id="400" r:id="rId35"/>
    <p:sldId id="404" r:id="rId36"/>
    <p:sldId id="403" r:id="rId37"/>
    <p:sldId id="405" r:id="rId38"/>
    <p:sldId id="374" r:id="rId39"/>
    <p:sldId id="406" r:id="rId40"/>
    <p:sldId id="407" r:id="rId41"/>
    <p:sldId id="408" r:id="rId42"/>
    <p:sldId id="409" r:id="rId43"/>
    <p:sldId id="410" r:id="rId44"/>
    <p:sldId id="411" r:id="rId45"/>
    <p:sldId id="412" r:id="rId46"/>
    <p:sldId id="372" r:id="rId47"/>
    <p:sldId id="323" r:id="rId48"/>
    <p:sldId id="324" r:id="rId49"/>
    <p:sldId id="325" r:id="rId50"/>
    <p:sldId id="326" r:id="rId51"/>
    <p:sldId id="329" r:id="rId52"/>
    <p:sldId id="331" r:id="rId53"/>
    <p:sldId id="413" r:id="rId54"/>
    <p:sldId id="416" r:id="rId55"/>
  </p:sldIdLst>
  <p:sldSz cx="13716000" cy="7315200"/>
  <p:notesSz cx="6858000" cy="9144000"/>
  <p:defaultTextStyle>
    <a:defPPr>
      <a:defRPr lang="en-US"/>
    </a:defPPr>
    <a:lvl1pPr marL="0" algn="l" defTabSz="1201704" rtl="0" eaLnBrk="1" latinLnBrk="0" hangingPunct="1">
      <a:defRPr sz="2400" kern="1200">
        <a:solidFill>
          <a:schemeClr val="tx1"/>
        </a:solidFill>
        <a:latin typeface="+mn-lt"/>
        <a:ea typeface="+mn-ea"/>
        <a:cs typeface="+mn-cs"/>
      </a:defRPr>
    </a:lvl1pPr>
    <a:lvl2pPr marL="600852" algn="l" defTabSz="1201704" rtl="0" eaLnBrk="1" latinLnBrk="0" hangingPunct="1">
      <a:defRPr sz="2400" kern="1200">
        <a:solidFill>
          <a:schemeClr val="tx1"/>
        </a:solidFill>
        <a:latin typeface="+mn-lt"/>
        <a:ea typeface="+mn-ea"/>
        <a:cs typeface="+mn-cs"/>
      </a:defRPr>
    </a:lvl2pPr>
    <a:lvl3pPr marL="1201704" algn="l" defTabSz="1201704" rtl="0" eaLnBrk="1" latinLnBrk="0" hangingPunct="1">
      <a:defRPr sz="2400" kern="1200">
        <a:solidFill>
          <a:schemeClr val="tx1"/>
        </a:solidFill>
        <a:latin typeface="+mn-lt"/>
        <a:ea typeface="+mn-ea"/>
        <a:cs typeface="+mn-cs"/>
      </a:defRPr>
    </a:lvl3pPr>
    <a:lvl4pPr marL="1802557" algn="l" defTabSz="1201704" rtl="0" eaLnBrk="1" latinLnBrk="0" hangingPunct="1">
      <a:defRPr sz="2400" kern="1200">
        <a:solidFill>
          <a:schemeClr val="tx1"/>
        </a:solidFill>
        <a:latin typeface="+mn-lt"/>
        <a:ea typeface="+mn-ea"/>
        <a:cs typeface="+mn-cs"/>
      </a:defRPr>
    </a:lvl4pPr>
    <a:lvl5pPr marL="2403409" algn="l" defTabSz="1201704" rtl="0" eaLnBrk="1" latinLnBrk="0" hangingPunct="1">
      <a:defRPr sz="2400" kern="1200">
        <a:solidFill>
          <a:schemeClr val="tx1"/>
        </a:solidFill>
        <a:latin typeface="+mn-lt"/>
        <a:ea typeface="+mn-ea"/>
        <a:cs typeface="+mn-cs"/>
      </a:defRPr>
    </a:lvl5pPr>
    <a:lvl6pPr marL="3004261" algn="l" defTabSz="1201704" rtl="0" eaLnBrk="1" latinLnBrk="0" hangingPunct="1">
      <a:defRPr sz="2400" kern="1200">
        <a:solidFill>
          <a:schemeClr val="tx1"/>
        </a:solidFill>
        <a:latin typeface="+mn-lt"/>
        <a:ea typeface="+mn-ea"/>
        <a:cs typeface="+mn-cs"/>
      </a:defRPr>
    </a:lvl6pPr>
    <a:lvl7pPr marL="3605113" algn="l" defTabSz="1201704" rtl="0" eaLnBrk="1" latinLnBrk="0" hangingPunct="1">
      <a:defRPr sz="2400" kern="1200">
        <a:solidFill>
          <a:schemeClr val="tx1"/>
        </a:solidFill>
        <a:latin typeface="+mn-lt"/>
        <a:ea typeface="+mn-ea"/>
        <a:cs typeface="+mn-cs"/>
      </a:defRPr>
    </a:lvl7pPr>
    <a:lvl8pPr marL="4205966" algn="l" defTabSz="1201704" rtl="0" eaLnBrk="1" latinLnBrk="0" hangingPunct="1">
      <a:defRPr sz="2400" kern="1200">
        <a:solidFill>
          <a:schemeClr val="tx1"/>
        </a:solidFill>
        <a:latin typeface="+mn-lt"/>
        <a:ea typeface="+mn-ea"/>
        <a:cs typeface="+mn-cs"/>
      </a:defRPr>
    </a:lvl8pPr>
    <a:lvl9pPr marL="4806818" algn="l" defTabSz="1201704"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74" y="-180"/>
      </p:cViewPr>
      <p:guideLst>
        <p:guide orient="horz" pos="2304"/>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E6CDB-6F91-4807-B5DE-18ECE57B4FF5}" type="datetimeFigureOut">
              <a:rPr lang="en-US" smtClean="0"/>
              <a:t>4/14/2017</a:t>
            </a:fld>
            <a:endParaRPr lang="en-US"/>
          </a:p>
        </p:txBody>
      </p:sp>
      <p:sp>
        <p:nvSpPr>
          <p:cNvPr id="4" name="Slide Image Placeholder 3"/>
          <p:cNvSpPr>
            <a:spLocks noGrp="1" noRot="1" noChangeAspect="1"/>
          </p:cNvSpPr>
          <p:nvPr>
            <p:ph type="sldImg" idx="2"/>
          </p:nvPr>
        </p:nvSpPr>
        <p:spPr>
          <a:xfrm>
            <a:off x="214313" y="685800"/>
            <a:ext cx="6429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18E4C-BB3D-48AF-AD21-19F65353BD44}" type="slidenum">
              <a:rPr lang="en-US" smtClean="0"/>
              <a:t>‹#›</a:t>
            </a:fld>
            <a:endParaRPr lang="en-US"/>
          </a:p>
        </p:txBody>
      </p:sp>
    </p:spTree>
    <p:extLst>
      <p:ext uri="{BB962C8B-B14F-4D97-AF65-F5344CB8AC3E}">
        <p14:creationId xmlns:p14="http://schemas.microsoft.com/office/powerpoint/2010/main" val="2510214663"/>
      </p:ext>
    </p:extLst>
  </p:cSld>
  <p:clrMap bg1="lt1" tx1="dk1" bg2="lt2" tx2="dk2" accent1="accent1" accent2="accent2" accent3="accent3" accent4="accent4" accent5="accent5" accent6="accent6" hlink="hlink" folHlink="folHlink"/>
  <p:notesStyle>
    <a:lvl1pPr marL="0" algn="l" defTabSz="1201704" rtl="0" eaLnBrk="1" latinLnBrk="0" hangingPunct="1">
      <a:defRPr sz="1600" kern="1200">
        <a:solidFill>
          <a:schemeClr val="tx1"/>
        </a:solidFill>
        <a:latin typeface="+mn-lt"/>
        <a:ea typeface="+mn-ea"/>
        <a:cs typeface="+mn-cs"/>
      </a:defRPr>
    </a:lvl1pPr>
    <a:lvl2pPr marL="600852" algn="l" defTabSz="1201704" rtl="0" eaLnBrk="1" latinLnBrk="0" hangingPunct="1">
      <a:defRPr sz="1600" kern="1200">
        <a:solidFill>
          <a:schemeClr val="tx1"/>
        </a:solidFill>
        <a:latin typeface="+mn-lt"/>
        <a:ea typeface="+mn-ea"/>
        <a:cs typeface="+mn-cs"/>
      </a:defRPr>
    </a:lvl2pPr>
    <a:lvl3pPr marL="1201704" algn="l" defTabSz="1201704" rtl="0" eaLnBrk="1" latinLnBrk="0" hangingPunct="1">
      <a:defRPr sz="1600" kern="1200">
        <a:solidFill>
          <a:schemeClr val="tx1"/>
        </a:solidFill>
        <a:latin typeface="+mn-lt"/>
        <a:ea typeface="+mn-ea"/>
        <a:cs typeface="+mn-cs"/>
      </a:defRPr>
    </a:lvl3pPr>
    <a:lvl4pPr marL="1802557" algn="l" defTabSz="1201704" rtl="0" eaLnBrk="1" latinLnBrk="0" hangingPunct="1">
      <a:defRPr sz="1600" kern="1200">
        <a:solidFill>
          <a:schemeClr val="tx1"/>
        </a:solidFill>
        <a:latin typeface="+mn-lt"/>
        <a:ea typeface="+mn-ea"/>
        <a:cs typeface="+mn-cs"/>
      </a:defRPr>
    </a:lvl4pPr>
    <a:lvl5pPr marL="2403409" algn="l" defTabSz="1201704" rtl="0" eaLnBrk="1" latinLnBrk="0" hangingPunct="1">
      <a:defRPr sz="1600" kern="1200">
        <a:solidFill>
          <a:schemeClr val="tx1"/>
        </a:solidFill>
        <a:latin typeface="+mn-lt"/>
        <a:ea typeface="+mn-ea"/>
        <a:cs typeface="+mn-cs"/>
      </a:defRPr>
    </a:lvl5pPr>
    <a:lvl6pPr marL="3004261" algn="l" defTabSz="1201704" rtl="0" eaLnBrk="1" latinLnBrk="0" hangingPunct="1">
      <a:defRPr sz="1600" kern="1200">
        <a:solidFill>
          <a:schemeClr val="tx1"/>
        </a:solidFill>
        <a:latin typeface="+mn-lt"/>
        <a:ea typeface="+mn-ea"/>
        <a:cs typeface="+mn-cs"/>
      </a:defRPr>
    </a:lvl6pPr>
    <a:lvl7pPr marL="3605113" algn="l" defTabSz="1201704" rtl="0" eaLnBrk="1" latinLnBrk="0" hangingPunct="1">
      <a:defRPr sz="1600" kern="1200">
        <a:solidFill>
          <a:schemeClr val="tx1"/>
        </a:solidFill>
        <a:latin typeface="+mn-lt"/>
        <a:ea typeface="+mn-ea"/>
        <a:cs typeface="+mn-cs"/>
      </a:defRPr>
    </a:lvl7pPr>
    <a:lvl8pPr marL="4205966" algn="l" defTabSz="1201704" rtl="0" eaLnBrk="1" latinLnBrk="0" hangingPunct="1">
      <a:defRPr sz="1600" kern="1200">
        <a:solidFill>
          <a:schemeClr val="tx1"/>
        </a:solidFill>
        <a:latin typeface="+mn-lt"/>
        <a:ea typeface="+mn-ea"/>
        <a:cs typeface="+mn-cs"/>
      </a:defRPr>
    </a:lvl8pPr>
    <a:lvl9pPr marL="4806818" algn="l" defTabSz="120170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66501AE-1D4F-4052-A0BD-7C529B45362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66501AE-1D4F-4052-A0BD-7C529B45362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31</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66501AE-1D4F-4052-A0BD-7C529B45362C}"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32</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33</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34</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35</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36</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37</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38</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39</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40</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41</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66501AE-1D4F-4052-A0BD-7C529B45362C}"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42</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43</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44</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defRPr>
            </a:lvl1pPr>
            <a:lvl2pPr marL="742950" indent="-285750" eaLnBrk="0" hangingPunct="0">
              <a:spcBef>
                <a:spcPct val="30000"/>
              </a:spcBef>
              <a:defRPr sz="1600">
                <a:solidFill>
                  <a:schemeClr val="tx1"/>
                </a:solidFill>
                <a:latin typeface="Times New Roman" pitchFamily="18" charset="0"/>
              </a:defRPr>
            </a:lvl2pPr>
            <a:lvl3pPr marL="1143000" indent="-228600" eaLnBrk="0" hangingPunct="0">
              <a:spcBef>
                <a:spcPct val="30000"/>
              </a:spcBef>
              <a:defRPr sz="1600">
                <a:solidFill>
                  <a:schemeClr val="tx1"/>
                </a:solidFill>
                <a:latin typeface="Times New Roman" pitchFamily="18" charset="0"/>
              </a:defRPr>
            </a:lvl3pPr>
            <a:lvl4pPr marL="1600200" indent="-228600" eaLnBrk="0" hangingPunct="0">
              <a:spcBef>
                <a:spcPct val="30000"/>
              </a:spcBef>
              <a:defRPr sz="1600">
                <a:solidFill>
                  <a:schemeClr val="tx1"/>
                </a:solidFill>
                <a:latin typeface="Times New Roman" pitchFamily="18" charset="0"/>
              </a:defRPr>
            </a:lvl4pPr>
            <a:lvl5pPr marL="2057400" indent="-228600" eaLnBrk="0" hangingPunct="0">
              <a:spcBef>
                <a:spcPct val="30000"/>
              </a:spcBef>
              <a:defRPr sz="1600">
                <a:solidFill>
                  <a:schemeClr val="tx1"/>
                </a:solidFill>
                <a:latin typeface="Times New Roman" pitchFamily="18" charset="0"/>
              </a:defRPr>
            </a:lvl5pPr>
            <a:lvl6pPr marL="2514600" indent="-228600" eaLnBrk="0" fontAlgn="base" hangingPunct="0">
              <a:spcBef>
                <a:spcPct val="30000"/>
              </a:spcBef>
              <a:spcAft>
                <a:spcPct val="0"/>
              </a:spcAft>
              <a:defRPr sz="1600">
                <a:solidFill>
                  <a:schemeClr val="tx1"/>
                </a:solidFill>
                <a:latin typeface="Times New Roman" pitchFamily="18" charset="0"/>
              </a:defRPr>
            </a:lvl6pPr>
            <a:lvl7pPr marL="2971800" indent="-228600" eaLnBrk="0" fontAlgn="base" hangingPunct="0">
              <a:spcBef>
                <a:spcPct val="30000"/>
              </a:spcBef>
              <a:spcAft>
                <a:spcPct val="0"/>
              </a:spcAft>
              <a:defRPr sz="1600">
                <a:solidFill>
                  <a:schemeClr val="tx1"/>
                </a:solidFill>
                <a:latin typeface="Times New Roman" pitchFamily="18" charset="0"/>
              </a:defRPr>
            </a:lvl7pPr>
            <a:lvl8pPr marL="3429000" indent="-228600" eaLnBrk="0" fontAlgn="base" hangingPunct="0">
              <a:spcBef>
                <a:spcPct val="30000"/>
              </a:spcBef>
              <a:spcAft>
                <a:spcPct val="0"/>
              </a:spcAft>
              <a:defRPr sz="1600">
                <a:solidFill>
                  <a:schemeClr val="tx1"/>
                </a:solidFill>
                <a:latin typeface="Times New Roman" pitchFamily="18" charset="0"/>
              </a:defRPr>
            </a:lvl8pPr>
            <a:lvl9pPr marL="3886200" indent="-228600" eaLnBrk="0" fontAlgn="base" hangingPunct="0">
              <a:spcBef>
                <a:spcPct val="30000"/>
              </a:spcBef>
              <a:spcAft>
                <a:spcPct val="0"/>
              </a:spcAft>
              <a:defRPr sz="1600">
                <a:solidFill>
                  <a:schemeClr val="tx1"/>
                </a:solidFill>
                <a:latin typeface="Times New Roman" pitchFamily="18" charset="0"/>
              </a:defRPr>
            </a:lvl9pPr>
          </a:lstStyle>
          <a:p>
            <a:pPr eaLnBrk="1" hangingPunct="1">
              <a:spcBef>
                <a:spcPct val="0"/>
              </a:spcBef>
            </a:pPr>
            <a:fld id="{F08BE4CE-3701-4603-B32C-763D3FC70FA2}" type="slidenum">
              <a:rPr lang="en-US" altLang="en-US" sz="1200" smtClean="0"/>
              <a:pPr eaLnBrk="1" hangingPunct="1">
                <a:spcBef>
                  <a:spcPct val="0"/>
                </a:spcBef>
              </a:pPr>
              <a:t>45</a:t>
            </a:fld>
            <a:endParaRPr lang="en-US" altLang="en-US" sz="1200" smtClean="0"/>
          </a:p>
        </p:txBody>
      </p:sp>
      <p:sp>
        <p:nvSpPr>
          <p:cNvPr id="72707" name="Rectangle 2"/>
          <p:cNvSpPr>
            <a:spLocks noGrp="1" noRot="1" noChangeAspect="1" noChangeArrowheads="1" noTextEdit="1"/>
          </p:cNvSpPr>
          <p:nvPr>
            <p:ph type="sldImg"/>
          </p:nvPr>
        </p:nvSpPr>
        <p:spPr>
          <a:xfrm>
            <a:off x="214313" y="685800"/>
            <a:ext cx="6429375" cy="3429000"/>
          </a:xfrm>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r>
              <a:rPr lang="en-US" smtClean="0"/>
              <a:t> Play animation</a:t>
            </a:r>
          </a:p>
          <a:p>
            <a:pPr>
              <a:buFontTx/>
              <a:buChar char="•"/>
            </a:pPr>
            <a:r>
              <a:rPr lang="en-US" smtClean="0"/>
              <a:t> A relatively slow moving storm</a:t>
            </a:r>
          </a:p>
          <a:p>
            <a:pPr>
              <a:buFontTx/>
              <a:buChar char="•"/>
            </a:pPr>
            <a:r>
              <a:rPr lang="en-US" smtClean="0"/>
              <a:t> Landfall at North Carolina on Sept. 18, 2003 as Category 2 storm, caused $3.6 billion damage</a:t>
            </a:r>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46</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214313" y="685800"/>
            <a:ext cx="6429375" cy="3429000"/>
          </a:xfrm>
          <a:ln/>
        </p:spPr>
      </p:sp>
      <p:sp>
        <p:nvSpPr>
          <p:cNvPr id="54274" name="Notes Placeholder 2"/>
          <p:cNvSpPr>
            <a:spLocks noGrp="1"/>
          </p:cNvSpPr>
          <p:nvPr>
            <p:ph type="body" idx="1"/>
          </p:nvPr>
        </p:nvSpPr>
        <p:spPr>
          <a:noFill/>
          <a:ln/>
        </p:spPr>
        <p:txBody>
          <a:bodyPr/>
          <a:lstStyle/>
          <a:p>
            <a:pPr>
              <a:buFontTx/>
              <a:buChar char="•"/>
            </a:pPr>
            <a:r>
              <a:rPr lang="en-US" dirty="0" smtClean="0"/>
              <a:t> Numbers are NDBC buoys used for comparison in subsequent slides</a:t>
            </a:r>
          </a:p>
          <a:p>
            <a:pPr>
              <a:buFontTx/>
              <a:buChar char="•"/>
            </a:pPr>
            <a:r>
              <a:rPr lang="en-US" dirty="0" smtClean="0"/>
              <a:t> Most other models use split</a:t>
            </a:r>
            <a:r>
              <a:rPr lang="en-US" baseline="0" dirty="0" smtClean="0"/>
              <a:t> between current and wave models; we found this leads to significant splitting errors</a:t>
            </a:r>
            <a:endParaRPr lang="en-US" dirty="0" smtClean="0"/>
          </a:p>
        </p:txBody>
      </p:sp>
      <p:sp>
        <p:nvSpPr>
          <p:cNvPr id="54275" name="Slide Number Placeholder 3"/>
          <p:cNvSpPr>
            <a:spLocks noGrp="1"/>
          </p:cNvSpPr>
          <p:nvPr>
            <p:ph type="sldNum" sz="quarter" idx="5"/>
          </p:nvPr>
        </p:nvSpPr>
        <p:spPr>
          <a:noFill/>
        </p:spPr>
        <p:txBody>
          <a:bodyPr/>
          <a:lstStyle/>
          <a:p>
            <a:fld id="{54F1D589-652B-4C33-9490-91D880015BF9}" type="slidenum">
              <a:rPr lang="en-US" smtClean="0"/>
              <a:pPr/>
              <a:t>47</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xfrm>
            <a:off x="214313" y="685800"/>
            <a:ext cx="6429375" cy="3429000"/>
          </a:xfrm>
          <a:ln/>
        </p:spPr>
      </p:sp>
      <p:sp>
        <p:nvSpPr>
          <p:cNvPr id="54274" name="Notes Placeholder 2"/>
          <p:cNvSpPr>
            <a:spLocks noGrp="1"/>
          </p:cNvSpPr>
          <p:nvPr>
            <p:ph type="body" idx="1"/>
          </p:nvPr>
        </p:nvSpPr>
        <p:spPr>
          <a:noFill/>
          <a:ln/>
        </p:spPr>
        <p:txBody>
          <a:bodyPr/>
          <a:lstStyle/>
          <a:p>
            <a:pPr>
              <a:buFontTx/>
              <a:buChar char="•"/>
            </a:pPr>
            <a:r>
              <a:rPr lang="en-US" dirty="0" smtClean="0"/>
              <a:t> </a:t>
            </a:r>
          </a:p>
        </p:txBody>
      </p:sp>
      <p:sp>
        <p:nvSpPr>
          <p:cNvPr id="54275" name="Slide Number Placeholder 3"/>
          <p:cNvSpPr>
            <a:spLocks noGrp="1"/>
          </p:cNvSpPr>
          <p:nvPr>
            <p:ph type="sldNum" sz="quarter" idx="5"/>
          </p:nvPr>
        </p:nvSpPr>
        <p:spPr>
          <a:noFill/>
        </p:spPr>
        <p:txBody>
          <a:bodyPr/>
          <a:lstStyle/>
          <a:p>
            <a:fld id="{54F1D589-652B-4C33-9490-91D880015BF9}" type="slidenum">
              <a:rPr lang="en-US" smtClean="0"/>
              <a:pPr/>
              <a:t>48</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Error in 44008 due to </a:t>
            </a:r>
            <a:r>
              <a:rPr lang="en-US" dirty="0" err="1" smtClean="0"/>
              <a:t>b.c</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7500631-7E76-4083-9DC6-4F5851522995}" type="slidenum">
              <a:rPr lang="en-US" smtClean="0"/>
              <a:pPr>
                <a:defRPr/>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Transition from swell</a:t>
            </a:r>
            <a:r>
              <a:rPr lang="en-US" baseline="0" dirty="0" smtClean="0"/>
              <a:t> to short waves during hurricane</a:t>
            </a:r>
            <a:endParaRPr lang="en-US" dirty="0"/>
          </a:p>
        </p:txBody>
      </p:sp>
      <p:sp>
        <p:nvSpPr>
          <p:cNvPr id="4" name="Slide Number Placeholder 3"/>
          <p:cNvSpPr>
            <a:spLocks noGrp="1"/>
          </p:cNvSpPr>
          <p:nvPr>
            <p:ph type="sldNum" sz="quarter" idx="10"/>
          </p:nvPr>
        </p:nvSpPr>
        <p:spPr/>
        <p:txBody>
          <a:bodyPr/>
          <a:lstStyle/>
          <a:p>
            <a:pPr>
              <a:defRPr/>
            </a:pPr>
            <a:fld id="{A7500631-7E76-4083-9DC6-4F5851522995}" type="slidenum">
              <a:rPr lang="en-US" smtClean="0"/>
              <a:pPr>
                <a:defRPr/>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No WBL!!!</a:t>
            </a:r>
            <a:endParaRPr lang="en-US" dirty="0"/>
          </a:p>
        </p:txBody>
      </p:sp>
      <p:sp>
        <p:nvSpPr>
          <p:cNvPr id="4" name="Slide Number Placeholder 3"/>
          <p:cNvSpPr>
            <a:spLocks noGrp="1"/>
          </p:cNvSpPr>
          <p:nvPr>
            <p:ph type="sldNum" sz="quarter" idx="10"/>
          </p:nvPr>
        </p:nvSpPr>
        <p:spPr/>
        <p:txBody>
          <a:bodyPr/>
          <a:lstStyle/>
          <a:p>
            <a:pPr>
              <a:defRPr/>
            </a:pPr>
            <a:fld id="{A7500631-7E76-4083-9DC6-4F5851522995}" type="slidenum">
              <a:rPr lang="en-US" smtClean="0"/>
              <a:pPr>
                <a:defRPr/>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66501AE-1D4F-4052-A0BD-7C529B45362C}"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r>
              <a:rPr lang="en-US" dirty="0" smtClean="0"/>
              <a:t>Between with/out</a:t>
            </a:r>
            <a:r>
              <a:rPr lang="en-US" baseline="0" dirty="0" smtClean="0"/>
              <a:t> waves</a:t>
            </a:r>
            <a:endParaRPr lang="en-US" dirty="0"/>
          </a:p>
        </p:txBody>
      </p:sp>
      <p:sp>
        <p:nvSpPr>
          <p:cNvPr id="4" name="Slide Number Placeholder 3"/>
          <p:cNvSpPr>
            <a:spLocks noGrp="1"/>
          </p:cNvSpPr>
          <p:nvPr>
            <p:ph type="sldNum" sz="quarter" idx="10"/>
          </p:nvPr>
        </p:nvSpPr>
        <p:spPr/>
        <p:txBody>
          <a:bodyPr/>
          <a:lstStyle/>
          <a:p>
            <a:pPr>
              <a:defRPr/>
            </a:pPr>
            <a:fld id="{A7500631-7E76-4083-9DC6-4F5851522995}" type="slidenum">
              <a:rPr lang="en-US" smtClean="0"/>
              <a:pPr>
                <a:defRPr/>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r>
              <a:rPr lang="en-US" dirty="0" smtClean="0"/>
              <a:t>Between with/out</a:t>
            </a:r>
            <a:r>
              <a:rPr lang="en-US" baseline="0" dirty="0" smtClean="0"/>
              <a:t> waves</a:t>
            </a:r>
            <a:endParaRPr lang="en-US" dirty="0"/>
          </a:p>
        </p:txBody>
      </p:sp>
      <p:sp>
        <p:nvSpPr>
          <p:cNvPr id="4" name="Slide Number Placeholder 3"/>
          <p:cNvSpPr>
            <a:spLocks noGrp="1"/>
          </p:cNvSpPr>
          <p:nvPr>
            <p:ph type="sldNum" sz="quarter" idx="10"/>
          </p:nvPr>
        </p:nvSpPr>
        <p:spPr/>
        <p:txBody>
          <a:bodyPr/>
          <a:lstStyle/>
          <a:p>
            <a:pPr>
              <a:defRPr/>
            </a:pPr>
            <a:fld id="{A7500631-7E76-4083-9DC6-4F5851522995}" type="slidenum">
              <a:rPr lang="en-US" smtClean="0"/>
              <a:pPr>
                <a:defRPr/>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r>
              <a:rPr lang="en-US" dirty="0" smtClean="0"/>
              <a:t>Between with/out</a:t>
            </a:r>
            <a:r>
              <a:rPr lang="en-US" baseline="0" dirty="0" smtClean="0"/>
              <a:t> waves</a:t>
            </a:r>
            <a:endParaRPr lang="en-US" dirty="0"/>
          </a:p>
        </p:txBody>
      </p:sp>
      <p:sp>
        <p:nvSpPr>
          <p:cNvPr id="4" name="Slide Number Placeholder 3"/>
          <p:cNvSpPr>
            <a:spLocks noGrp="1"/>
          </p:cNvSpPr>
          <p:nvPr>
            <p:ph type="sldNum" sz="quarter" idx="10"/>
          </p:nvPr>
        </p:nvSpPr>
        <p:spPr/>
        <p:txBody>
          <a:bodyPr/>
          <a:lstStyle/>
          <a:p>
            <a:pPr>
              <a:defRPr/>
            </a:pPr>
            <a:fld id="{A7500631-7E76-4083-9DC6-4F5851522995}" type="slidenum">
              <a:rPr lang="en-US" smtClean="0"/>
              <a:pPr>
                <a:defRPr/>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685800"/>
            <a:ext cx="6429375"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66501AE-1D4F-4052-A0BD-7C529B45362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xfrm>
            <a:off x="214313" y="685800"/>
            <a:ext cx="6429375" cy="3429000"/>
          </a:xfrm>
          <a:ln/>
        </p:spPr>
      </p:sp>
      <p:sp>
        <p:nvSpPr>
          <p:cNvPr id="52226" name="Notes Placeholder 2"/>
          <p:cNvSpPr>
            <a:spLocks noGrp="1"/>
          </p:cNvSpPr>
          <p:nvPr>
            <p:ph type="body" idx="1"/>
          </p:nvPr>
        </p:nvSpPr>
        <p:spPr>
          <a:noFill/>
          <a:ln/>
        </p:spPr>
        <p:txBody>
          <a:bodyPr/>
          <a:lstStyle/>
          <a:p>
            <a:pPr>
              <a:buFontTx/>
              <a:buChar char="•"/>
            </a:pPr>
            <a:endParaRPr lang="en-US" dirty="0" smtClean="0"/>
          </a:p>
        </p:txBody>
      </p:sp>
      <p:sp>
        <p:nvSpPr>
          <p:cNvPr id="52227" name="Slide Number Placeholder 3"/>
          <p:cNvSpPr>
            <a:spLocks noGrp="1"/>
          </p:cNvSpPr>
          <p:nvPr>
            <p:ph type="sldNum" sz="quarter" idx="5"/>
          </p:nvPr>
        </p:nvSpPr>
        <p:spPr>
          <a:noFill/>
        </p:spPr>
        <p:txBody>
          <a:bodyPr/>
          <a:lstStyle/>
          <a:p>
            <a:fld id="{FC928A6D-2F89-4112-B0C8-37B74916EC6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72454"/>
            <a:ext cx="1165860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4145280"/>
            <a:ext cx="9601200" cy="1869440"/>
          </a:xfrm>
        </p:spPr>
        <p:txBody>
          <a:bodyPr/>
          <a:lstStyle>
            <a:lvl1pPr marL="0" indent="0" algn="ctr">
              <a:buNone/>
              <a:defRPr>
                <a:solidFill>
                  <a:schemeClr val="tx1">
                    <a:tint val="75000"/>
                  </a:schemeClr>
                </a:solidFill>
              </a:defRPr>
            </a:lvl1pPr>
            <a:lvl2pPr marL="600852" indent="0" algn="ctr">
              <a:buNone/>
              <a:defRPr>
                <a:solidFill>
                  <a:schemeClr val="tx1">
                    <a:tint val="75000"/>
                  </a:schemeClr>
                </a:solidFill>
              </a:defRPr>
            </a:lvl2pPr>
            <a:lvl3pPr marL="1201704" indent="0" algn="ctr">
              <a:buNone/>
              <a:defRPr>
                <a:solidFill>
                  <a:schemeClr val="tx1">
                    <a:tint val="75000"/>
                  </a:schemeClr>
                </a:solidFill>
              </a:defRPr>
            </a:lvl3pPr>
            <a:lvl4pPr marL="1802557" indent="0" algn="ctr">
              <a:buNone/>
              <a:defRPr>
                <a:solidFill>
                  <a:schemeClr val="tx1">
                    <a:tint val="75000"/>
                  </a:schemeClr>
                </a:solidFill>
              </a:defRPr>
            </a:lvl4pPr>
            <a:lvl5pPr marL="2403409" indent="0" algn="ctr">
              <a:buNone/>
              <a:defRPr>
                <a:solidFill>
                  <a:schemeClr val="tx1">
                    <a:tint val="75000"/>
                  </a:schemeClr>
                </a:solidFill>
              </a:defRPr>
            </a:lvl5pPr>
            <a:lvl6pPr marL="3004261" indent="0" algn="ctr">
              <a:buNone/>
              <a:defRPr>
                <a:solidFill>
                  <a:schemeClr val="tx1">
                    <a:tint val="75000"/>
                  </a:schemeClr>
                </a:solidFill>
              </a:defRPr>
            </a:lvl6pPr>
            <a:lvl7pPr marL="3605113" indent="0" algn="ctr">
              <a:buNone/>
              <a:defRPr>
                <a:solidFill>
                  <a:schemeClr val="tx1">
                    <a:tint val="75000"/>
                  </a:schemeClr>
                </a:solidFill>
              </a:defRPr>
            </a:lvl7pPr>
            <a:lvl8pPr marL="4205966" indent="0" algn="ctr">
              <a:buNone/>
              <a:defRPr>
                <a:solidFill>
                  <a:schemeClr val="tx1">
                    <a:tint val="75000"/>
                  </a:schemeClr>
                </a:solidFill>
              </a:defRPr>
            </a:lvl8pPr>
            <a:lvl9pPr marL="48068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DC7CE8-D944-4DAB-B149-8330BD9F0691}"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D8301-0710-4339-BB64-BA95068DF28E}" type="slidenum">
              <a:rPr lang="en-US" smtClean="0"/>
              <a:t>‹#›</a:t>
            </a:fld>
            <a:endParaRPr lang="en-US"/>
          </a:p>
        </p:txBody>
      </p:sp>
    </p:spTree>
    <p:extLst>
      <p:ext uri="{BB962C8B-B14F-4D97-AF65-F5344CB8AC3E}">
        <p14:creationId xmlns:p14="http://schemas.microsoft.com/office/powerpoint/2010/main" val="263544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C7CE8-D944-4DAB-B149-8330BD9F0691}"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D8301-0710-4339-BB64-BA95068DF28E}" type="slidenum">
              <a:rPr lang="en-US" smtClean="0"/>
              <a:t>‹#›</a:t>
            </a:fld>
            <a:endParaRPr lang="en-US"/>
          </a:p>
        </p:txBody>
      </p:sp>
    </p:spTree>
    <p:extLst>
      <p:ext uri="{BB962C8B-B14F-4D97-AF65-F5344CB8AC3E}">
        <p14:creationId xmlns:p14="http://schemas.microsoft.com/office/powerpoint/2010/main" val="241808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292948"/>
            <a:ext cx="308610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92948"/>
            <a:ext cx="902970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C7CE8-D944-4DAB-B149-8330BD9F0691}"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D8301-0710-4339-BB64-BA95068DF28E}" type="slidenum">
              <a:rPr lang="en-US" smtClean="0"/>
              <a:t>‹#›</a:t>
            </a:fld>
            <a:endParaRPr lang="en-US"/>
          </a:p>
        </p:txBody>
      </p:sp>
    </p:spTree>
    <p:extLst>
      <p:ext uri="{BB962C8B-B14F-4D97-AF65-F5344CB8AC3E}">
        <p14:creationId xmlns:p14="http://schemas.microsoft.com/office/powerpoint/2010/main" val="160099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C7CE8-D944-4DAB-B149-8330BD9F0691}"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D8301-0710-4339-BB64-BA95068DF28E}" type="slidenum">
              <a:rPr lang="en-US" smtClean="0"/>
              <a:t>‹#›</a:t>
            </a:fld>
            <a:endParaRPr lang="en-US"/>
          </a:p>
        </p:txBody>
      </p:sp>
    </p:spTree>
    <p:extLst>
      <p:ext uri="{BB962C8B-B14F-4D97-AF65-F5344CB8AC3E}">
        <p14:creationId xmlns:p14="http://schemas.microsoft.com/office/powerpoint/2010/main" val="59839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700694"/>
            <a:ext cx="11658600" cy="1452880"/>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100495"/>
            <a:ext cx="11658600" cy="1600199"/>
          </a:xfrm>
        </p:spPr>
        <p:txBody>
          <a:bodyPr anchor="b"/>
          <a:lstStyle>
            <a:lvl1pPr marL="0" indent="0">
              <a:buNone/>
              <a:defRPr sz="2600">
                <a:solidFill>
                  <a:schemeClr val="tx1">
                    <a:tint val="75000"/>
                  </a:schemeClr>
                </a:solidFill>
              </a:defRPr>
            </a:lvl1pPr>
            <a:lvl2pPr marL="600852" indent="0">
              <a:buNone/>
              <a:defRPr sz="2400">
                <a:solidFill>
                  <a:schemeClr val="tx1">
                    <a:tint val="75000"/>
                  </a:schemeClr>
                </a:solidFill>
              </a:defRPr>
            </a:lvl2pPr>
            <a:lvl3pPr marL="1201704" indent="0">
              <a:buNone/>
              <a:defRPr sz="2100">
                <a:solidFill>
                  <a:schemeClr val="tx1">
                    <a:tint val="75000"/>
                  </a:schemeClr>
                </a:solidFill>
              </a:defRPr>
            </a:lvl3pPr>
            <a:lvl4pPr marL="1802557" indent="0">
              <a:buNone/>
              <a:defRPr sz="1800">
                <a:solidFill>
                  <a:schemeClr val="tx1">
                    <a:tint val="75000"/>
                  </a:schemeClr>
                </a:solidFill>
              </a:defRPr>
            </a:lvl4pPr>
            <a:lvl5pPr marL="2403409" indent="0">
              <a:buNone/>
              <a:defRPr sz="1800">
                <a:solidFill>
                  <a:schemeClr val="tx1">
                    <a:tint val="75000"/>
                  </a:schemeClr>
                </a:solidFill>
              </a:defRPr>
            </a:lvl5pPr>
            <a:lvl6pPr marL="3004261" indent="0">
              <a:buNone/>
              <a:defRPr sz="1800">
                <a:solidFill>
                  <a:schemeClr val="tx1">
                    <a:tint val="75000"/>
                  </a:schemeClr>
                </a:solidFill>
              </a:defRPr>
            </a:lvl6pPr>
            <a:lvl7pPr marL="3605113" indent="0">
              <a:buNone/>
              <a:defRPr sz="1800">
                <a:solidFill>
                  <a:schemeClr val="tx1">
                    <a:tint val="75000"/>
                  </a:schemeClr>
                </a:solidFill>
              </a:defRPr>
            </a:lvl7pPr>
            <a:lvl8pPr marL="4205966" indent="0">
              <a:buNone/>
              <a:defRPr sz="1800">
                <a:solidFill>
                  <a:schemeClr val="tx1">
                    <a:tint val="75000"/>
                  </a:schemeClr>
                </a:solidFill>
              </a:defRPr>
            </a:lvl8pPr>
            <a:lvl9pPr marL="4806818"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DC7CE8-D944-4DAB-B149-8330BD9F0691}"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FD8301-0710-4339-BB64-BA95068DF28E}" type="slidenum">
              <a:rPr lang="en-US" smtClean="0"/>
              <a:t>‹#›</a:t>
            </a:fld>
            <a:endParaRPr lang="en-US"/>
          </a:p>
        </p:txBody>
      </p:sp>
    </p:spTree>
    <p:extLst>
      <p:ext uri="{BB962C8B-B14F-4D97-AF65-F5344CB8AC3E}">
        <p14:creationId xmlns:p14="http://schemas.microsoft.com/office/powerpoint/2010/main" val="252476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06880"/>
            <a:ext cx="6057900" cy="4827694"/>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1706880"/>
            <a:ext cx="6057900" cy="4827694"/>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DC7CE8-D944-4DAB-B149-8330BD9F0691}"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D8301-0710-4339-BB64-BA95068DF28E}" type="slidenum">
              <a:rPr lang="en-US" smtClean="0"/>
              <a:t>‹#›</a:t>
            </a:fld>
            <a:endParaRPr lang="en-US"/>
          </a:p>
        </p:txBody>
      </p:sp>
    </p:spTree>
    <p:extLst>
      <p:ext uri="{BB962C8B-B14F-4D97-AF65-F5344CB8AC3E}">
        <p14:creationId xmlns:p14="http://schemas.microsoft.com/office/powerpoint/2010/main" val="104969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637454"/>
            <a:ext cx="6060282" cy="682413"/>
          </a:xfrm>
        </p:spPr>
        <p:txBody>
          <a:bodyPr anchor="b"/>
          <a:lstStyle>
            <a:lvl1pPr marL="0" indent="0">
              <a:buNone/>
              <a:defRPr sz="3200" b="1"/>
            </a:lvl1pPr>
            <a:lvl2pPr marL="600852" indent="0">
              <a:buNone/>
              <a:defRPr sz="2600" b="1"/>
            </a:lvl2pPr>
            <a:lvl3pPr marL="1201704" indent="0">
              <a:buNone/>
              <a:defRPr sz="2400" b="1"/>
            </a:lvl3pPr>
            <a:lvl4pPr marL="1802557" indent="0">
              <a:buNone/>
              <a:defRPr sz="2100" b="1"/>
            </a:lvl4pPr>
            <a:lvl5pPr marL="2403409" indent="0">
              <a:buNone/>
              <a:defRPr sz="2100" b="1"/>
            </a:lvl5pPr>
            <a:lvl6pPr marL="3004261" indent="0">
              <a:buNone/>
              <a:defRPr sz="2100" b="1"/>
            </a:lvl6pPr>
            <a:lvl7pPr marL="3605113" indent="0">
              <a:buNone/>
              <a:defRPr sz="2100" b="1"/>
            </a:lvl7pPr>
            <a:lvl8pPr marL="4205966" indent="0">
              <a:buNone/>
              <a:defRPr sz="2100" b="1"/>
            </a:lvl8pPr>
            <a:lvl9pPr marL="480681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85800" y="2319867"/>
            <a:ext cx="6060282" cy="4214707"/>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38" y="1637454"/>
            <a:ext cx="6062663" cy="682413"/>
          </a:xfrm>
        </p:spPr>
        <p:txBody>
          <a:bodyPr anchor="b"/>
          <a:lstStyle>
            <a:lvl1pPr marL="0" indent="0">
              <a:buNone/>
              <a:defRPr sz="3200" b="1"/>
            </a:lvl1pPr>
            <a:lvl2pPr marL="600852" indent="0">
              <a:buNone/>
              <a:defRPr sz="2600" b="1"/>
            </a:lvl2pPr>
            <a:lvl3pPr marL="1201704" indent="0">
              <a:buNone/>
              <a:defRPr sz="2400" b="1"/>
            </a:lvl3pPr>
            <a:lvl4pPr marL="1802557" indent="0">
              <a:buNone/>
              <a:defRPr sz="2100" b="1"/>
            </a:lvl4pPr>
            <a:lvl5pPr marL="2403409" indent="0">
              <a:buNone/>
              <a:defRPr sz="2100" b="1"/>
            </a:lvl5pPr>
            <a:lvl6pPr marL="3004261" indent="0">
              <a:buNone/>
              <a:defRPr sz="2100" b="1"/>
            </a:lvl6pPr>
            <a:lvl7pPr marL="3605113" indent="0">
              <a:buNone/>
              <a:defRPr sz="2100" b="1"/>
            </a:lvl7pPr>
            <a:lvl8pPr marL="4205966" indent="0">
              <a:buNone/>
              <a:defRPr sz="2100" b="1"/>
            </a:lvl8pPr>
            <a:lvl9pPr marL="480681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967538" y="2319867"/>
            <a:ext cx="6062663" cy="4214707"/>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DC7CE8-D944-4DAB-B149-8330BD9F0691}" type="datetimeFigureOut">
              <a:rPr lang="en-US" smtClean="0"/>
              <a:t>4/14/2017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FD8301-0710-4339-BB64-BA95068DF28E}" type="slidenum">
              <a:rPr lang="en-US" smtClean="0"/>
              <a:t>‹#›</a:t>
            </a:fld>
            <a:endParaRPr lang="en-US"/>
          </a:p>
        </p:txBody>
      </p:sp>
    </p:spTree>
    <p:extLst>
      <p:ext uri="{BB962C8B-B14F-4D97-AF65-F5344CB8AC3E}">
        <p14:creationId xmlns:p14="http://schemas.microsoft.com/office/powerpoint/2010/main" val="221198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DC7CE8-D944-4DAB-B149-8330BD9F0691}" type="datetimeFigureOut">
              <a:rPr lang="en-US" smtClean="0"/>
              <a:t>4/14/2017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FD8301-0710-4339-BB64-BA95068DF28E}" type="slidenum">
              <a:rPr lang="en-US" smtClean="0"/>
              <a:t>‹#›</a:t>
            </a:fld>
            <a:endParaRPr lang="en-US"/>
          </a:p>
        </p:txBody>
      </p:sp>
    </p:spTree>
    <p:extLst>
      <p:ext uri="{BB962C8B-B14F-4D97-AF65-F5344CB8AC3E}">
        <p14:creationId xmlns:p14="http://schemas.microsoft.com/office/powerpoint/2010/main" val="409379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C7CE8-D944-4DAB-B149-8330BD9F0691}" type="datetimeFigureOut">
              <a:rPr lang="en-US" smtClean="0"/>
              <a:t>4/14/2017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FD8301-0710-4339-BB64-BA95068DF28E}" type="slidenum">
              <a:rPr lang="en-US" smtClean="0"/>
              <a:t>‹#›</a:t>
            </a:fld>
            <a:endParaRPr lang="en-US"/>
          </a:p>
        </p:txBody>
      </p:sp>
    </p:spTree>
    <p:extLst>
      <p:ext uri="{BB962C8B-B14F-4D97-AF65-F5344CB8AC3E}">
        <p14:creationId xmlns:p14="http://schemas.microsoft.com/office/powerpoint/2010/main" val="171923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91253"/>
            <a:ext cx="4512470" cy="123952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5362575" y="291254"/>
            <a:ext cx="7667625" cy="6243321"/>
          </a:xfrm>
        </p:spPr>
        <p:txBody>
          <a:bodyPr/>
          <a:lstStyle>
            <a:lvl1pPr>
              <a:defRPr sz="4200"/>
            </a:lvl1pPr>
            <a:lvl2pPr>
              <a:defRPr sz="3700"/>
            </a:lvl2pPr>
            <a:lvl3pPr>
              <a:defRPr sz="32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1" y="1530774"/>
            <a:ext cx="4512470" cy="5003801"/>
          </a:xfrm>
        </p:spPr>
        <p:txBody>
          <a:bodyPr/>
          <a:lstStyle>
            <a:lvl1pPr marL="0" indent="0">
              <a:buNone/>
              <a:defRPr sz="1800"/>
            </a:lvl1pPr>
            <a:lvl2pPr marL="600852" indent="0">
              <a:buNone/>
              <a:defRPr sz="1600"/>
            </a:lvl2pPr>
            <a:lvl3pPr marL="1201704" indent="0">
              <a:buNone/>
              <a:defRPr sz="1300"/>
            </a:lvl3pPr>
            <a:lvl4pPr marL="1802557" indent="0">
              <a:buNone/>
              <a:defRPr sz="1200"/>
            </a:lvl4pPr>
            <a:lvl5pPr marL="2403409" indent="0">
              <a:buNone/>
              <a:defRPr sz="1200"/>
            </a:lvl5pPr>
            <a:lvl6pPr marL="3004261" indent="0">
              <a:buNone/>
              <a:defRPr sz="1200"/>
            </a:lvl6pPr>
            <a:lvl7pPr marL="3605113" indent="0">
              <a:buNone/>
              <a:defRPr sz="1200"/>
            </a:lvl7pPr>
            <a:lvl8pPr marL="4205966" indent="0">
              <a:buNone/>
              <a:defRPr sz="1200"/>
            </a:lvl8pPr>
            <a:lvl9pPr marL="480681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C7CE8-D944-4DAB-B149-8330BD9F0691}"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D8301-0710-4339-BB64-BA95068DF28E}" type="slidenum">
              <a:rPr lang="en-US" smtClean="0"/>
              <a:t>‹#›</a:t>
            </a:fld>
            <a:endParaRPr lang="en-US"/>
          </a:p>
        </p:txBody>
      </p:sp>
    </p:spTree>
    <p:extLst>
      <p:ext uri="{BB962C8B-B14F-4D97-AF65-F5344CB8AC3E}">
        <p14:creationId xmlns:p14="http://schemas.microsoft.com/office/powerpoint/2010/main" val="48407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120640"/>
            <a:ext cx="8229600" cy="604521"/>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688432" y="653627"/>
            <a:ext cx="8229600" cy="4389120"/>
          </a:xfrm>
        </p:spPr>
        <p:txBody>
          <a:bodyPr/>
          <a:lstStyle>
            <a:lvl1pPr marL="0" indent="0">
              <a:buNone/>
              <a:defRPr sz="4200"/>
            </a:lvl1pPr>
            <a:lvl2pPr marL="600852" indent="0">
              <a:buNone/>
              <a:defRPr sz="3700"/>
            </a:lvl2pPr>
            <a:lvl3pPr marL="1201704" indent="0">
              <a:buNone/>
              <a:defRPr sz="3200"/>
            </a:lvl3pPr>
            <a:lvl4pPr marL="1802557" indent="0">
              <a:buNone/>
              <a:defRPr sz="2600"/>
            </a:lvl4pPr>
            <a:lvl5pPr marL="2403409" indent="0">
              <a:buNone/>
              <a:defRPr sz="2600"/>
            </a:lvl5pPr>
            <a:lvl6pPr marL="3004261" indent="0">
              <a:buNone/>
              <a:defRPr sz="2600"/>
            </a:lvl6pPr>
            <a:lvl7pPr marL="3605113" indent="0">
              <a:buNone/>
              <a:defRPr sz="2600"/>
            </a:lvl7pPr>
            <a:lvl8pPr marL="4205966" indent="0">
              <a:buNone/>
              <a:defRPr sz="2600"/>
            </a:lvl8pPr>
            <a:lvl9pPr marL="4806818" indent="0">
              <a:buNone/>
              <a:defRPr sz="2600"/>
            </a:lvl9pPr>
          </a:lstStyle>
          <a:p>
            <a:endParaRPr lang="en-US"/>
          </a:p>
        </p:txBody>
      </p:sp>
      <p:sp>
        <p:nvSpPr>
          <p:cNvPr id="4" name="Text Placeholder 3"/>
          <p:cNvSpPr>
            <a:spLocks noGrp="1"/>
          </p:cNvSpPr>
          <p:nvPr>
            <p:ph type="body" sz="half" idx="2"/>
          </p:nvPr>
        </p:nvSpPr>
        <p:spPr>
          <a:xfrm>
            <a:off x="2688432" y="5725161"/>
            <a:ext cx="8229600" cy="858519"/>
          </a:xfrm>
        </p:spPr>
        <p:txBody>
          <a:bodyPr/>
          <a:lstStyle>
            <a:lvl1pPr marL="0" indent="0">
              <a:buNone/>
              <a:defRPr sz="1800"/>
            </a:lvl1pPr>
            <a:lvl2pPr marL="600852" indent="0">
              <a:buNone/>
              <a:defRPr sz="1600"/>
            </a:lvl2pPr>
            <a:lvl3pPr marL="1201704" indent="0">
              <a:buNone/>
              <a:defRPr sz="1300"/>
            </a:lvl3pPr>
            <a:lvl4pPr marL="1802557" indent="0">
              <a:buNone/>
              <a:defRPr sz="1200"/>
            </a:lvl4pPr>
            <a:lvl5pPr marL="2403409" indent="0">
              <a:buNone/>
              <a:defRPr sz="1200"/>
            </a:lvl5pPr>
            <a:lvl6pPr marL="3004261" indent="0">
              <a:buNone/>
              <a:defRPr sz="1200"/>
            </a:lvl6pPr>
            <a:lvl7pPr marL="3605113" indent="0">
              <a:buNone/>
              <a:defRPr sz="1200"/>
            </a:lvl7pPr>
            <a:lvl8pPr marL="4205966" indent="0">
              <a:buNone/>
              <a:defRPr sz="1200"/>
            </a:lvl8pPr>
            <a:lvl9pPr marL="480681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C7CE8-D944-4DAB-B149-8330BD9F0691}"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FD8301-0710-4339-BB64-BA95068DF28E}" type="slidenum">
              <a:rPr lang="en-US" smtClean="0"/>
              <a:t>‹#›</a:t>
            </a:fld>
            <a:endParaRPr lang="en-US"/>
          </a:p>
        </p:txBody>
      </p:sp>
    </p:spTree>
    <p:extLst>
      <p:ext uri="{BB962C8B-B14F-4D97-AF65-F5344CB8AC3E}">
        <p14:creationId xmlns:p14="http://schemas.microsoft.com/office/powerpoint/2010/main" val="123477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92947"/>
            <a:ext cx="12344400" cy="1219200"/>
          </a:xfrm>
          <a:prstGeom prst="rect">
            <a:avLst/>
          </a:prstGeom>
        </p:spPr>
        <p:txBody>
          <a:bodyPr vert="horz" lIns="120170" tIns="60085" rIns="120170" bIns="6008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1706880"/>
            <a:ext cx="12344400" cy="4827694"/>
          </a:xfrm>
          <a:prstGeom prst="rect">
            <a:avLst/>
          </a:prstGeom>
        </p:spPr>
        <p:txBody>
          <a:bodyPr vert="horz" lIns="120170" tIns="60085" rIns="120170" bIns="600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6780107"/>
            <a:ext cx="3200400" cy="389467"/>
          </a:xfrm>
          <a:prstGeom prst="rect">
            <a:avLst/>
          </a:prstGeom>
        </p:spPr>
        <p:txBody>
          <a:bodyPr vert="horz" lIns="120170" tIns="60085" rIns="120170" bIns="60085" rtlCol="0" anchor="ctr"/>
          <a:lstStyle>
            <a:lvl1pPr algn="l">
              <a:defRPr sz="1600">
                <a:solidFill>
                  <a:schemeClr val="tx1">
                    <a:tint val="75000"/>
                  </a:schemeClr>
                </a:solidFill>
              </a:defRPr>
            </a:lvl1pPr>
          </a:lstStyle>
          <a:p>
            <a:fld id="{8ADC7CE8-D944-4DAB-B149-8330BD9F0691}" type="datetimeFigureOut">
              <a:rPr lang="en-US" smtClean="0"/>
              <a:t>4/14/2017</a:t>
            </a:fld>
            <a:endParaRPr lang="en-US"/>
          </a:p>
        </p:txBody>
      </p:sp>
      <p:sp>
        <p:nvSpPr>
          <p:cNvPr id="5" name="Footer Placeholder 4"/>
          <p:cNvSpPr>
            <a:spLocks noGrp="1"/>
          </p:cNvSpPr>
          <p:nvPr>
            <p:ph type="ftr" sz="quarter" idx="3"/>
          </p:nvPr>
        </p:nvSpPr>
        <p:spPr>
          <a:xfrm>
            <a:off x="4686300" y="6780107"/>
            <a:ext cx="4343400" cy="389467"/>
          </a:xfrm>
          <a:prstGeom prst="rect">
            <a:avLst/>
          </a:prstGeom>
        </p:spPr>
        <p:txBody>
          <a:bodyPr vert="horz" lIns="120170" tIns="60085" rIns="120170" bIns="60085"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6780107"/>
            <a:ext cx="3200400" cy="389467"/>
          </a:xfrm>
          <a:prstGeom prst="rect">
            <a:avLst/>
          </a:prstGeom>
        </p:spPr>
        <p:txBody>
          <a:bodyPr vert="horz" lIns="120170" tIns="60085" rIns="120170" bIns="60085" rtlCol="0" anchor="ctr"/>
          <a:lstStyle>
            <a:lvl1pPr algn="r">
              <a:defRPr sz="1600">
                <a:solidFill>
                  <a:schemeClr val="tx1">
                    <a:tint val="75000"/>
                  </a:schemeClr>
                </a:solidFill>
              </a:defRPr>
            </a:lvl1pPr>
          </a:lstStyle>
          <a:p>
            <a:fld id="{DCFD8301-0710-4339-BB64-BA95068DF28E}" type="slidenum">
              <a:rPr lang="en-US" smtClean="0"/>
              <a:t>‹#›</a:t>
            </a:fld>
            <a:endParaRPr lang="en-US"/>
          </a:p>
        </p:txBody>
      </p:sp>
    </p:spTree>
    <p:extLst>
      <p:ext uri="{BB962C8B-B14F-4D97-AF65-F5344CB8AC3E}">
        <p14:creationId xmlns:p14="http://schemas.microsoft.com/office/powerpoint/2010/main" val="370875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01704" rtl="0" eaLnBrk="1" latinLnBrk="0" hangingPunct="1">
        <a:spcBef>
          <a:spcPct val="0"/>
        </a:spcBef>
        <a:buNone/>
        <a:defRPr sz="5800" kern="1200">
          <a:solidFill>
            <a:schemeClr val="tx1"/>
          </a:solidFill>
          <a:latin typeface="+mj-lt"/>
          <a:ea typeface="+mj-ea"/>
          <a:cs typeface="+mj-cs"/>
        </a:defRPr>
      </a:lvl1pPr>
    </p:titleStyle>
    <p:bodyStyle>
      <a:lvl1pPr marL="450639" indent="-450639" algn="l" defTabSz="1201704" rtl="0" eaLnBrk="1" latinLnBrk="0" hangingPunct="1">
        <a:spcBef>
          <a:spcPct val="20000"/>
        </a:spcBef>
        <a:buFont typeface="Arial" pitchFamily="34" charset="0"/>
        <a:buChar char="•"/>
        <a:defRPr sz="4200" kern="1200">
          <a:solidFill>
            <a:schemeClr val="tx1"/>
          </a:solidFill>
          <a:latin typeface="+mn-lt"/>
          <a:ea typeface="+mn-ea"/>
          <a:cs typeface="+mn-cs"/>
        </a:defRPr>
      </a:lvl1pPr>
      <a:lvl2pPr marL="976385" indent="-375533" algn="l" defTabSz="120170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02131" indent="-300426" algn="l" defTabSz="120170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02983"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703835"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304687"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905540"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506392"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107244" indent="-300426" algn="l" defTabSz="120170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201704" rtl="0" eaLnBrk="1" latinLnBrk="0" hangingPunct="1">
        <a:defRPr sz="2400" kern="1200">
          <a:solidFill>
            <a:schemeClr val="tx1"/>
          </a:solidFill>
          <a:latin typeface="+mn-lt"/>
          <a:ea typeface="+mn-ea"/>
          <a:cs typeface="+mn-cs"/>
        </a:defRPr>
      </a:lvl1pPr>
      <a:lvl2pPr marL="600852" algn="l" defTabSz="1201704" rtl="0" eaLnBrk="1" latinLnBrk="0" hangingPunct="1">
        <a:defRPr sz="2400" kern="1200">
          <a:solidFill>
            <a:schemeClr val="tx1"/>
          </a:solidFill>
          <a:latin typeface="+mn-lt"/>
          <a:ea typeface="+mn-ea"/>
          <a:cs typeface="+mn-cs"/>
        </a:defRPr>
      </a:lvl2pPr>
      <a:lvl3pPr marL="1201704" algn="l" defTabSz="1201704" rtl="0" eaLnBrk="1" latinLnBrk="0" hangingPunct="1">
        <a:defRPr sz="2400" kern="1200">
          <a:solidFill>
            <a:schemeClr val="tx1"/>
          </a:solidFill>
          <a:latin typeface="+mn-lt"/>
          <a:ea typeface="+mn-ea"/>
          <a:cs typeface="+mn-cs"/>
        </a:defRPr>
      </a:lvl3pPr>
      <a:lvl4pPr marL="1802557" algn="l" defTabSz="1201704" rtl="0" eaLnBrk="1" latinLnBrk="0" hangingPunct="1">
        <a:defRPr sz="2400" kern="1200">
          <a:solidFill>
            <a:schemeClr val="tx1"/>
          </a:solidFill>
          <a:latin typeface="+mn-lt"/>
          <a:ea typeface="+mn-ea"/>
          <a:cs typeface="+mn-cs"/>
        </a:defRPr>
      </a:lvl4pPr>
      <a:lvl5pPr marL="2403409" algn="l" defTabSz="1201704" rtl="0" eaLnBrk="1" latinLnBrk="0" hangingPunct="1">
        <a:defRPr sz="2400" kern="1200">
          <a:solidFill>
            <a:schemeClr val="tx1"/>
          </a:solidFill>
          <a:latin typeface="+mn-lt"/>
          <a:ea typeface="+mn-ea"/>
          <a:cs typeface="+mn-cs"/>
        </a:defRPr>
      </a:lvl5pPr>
      <a:lvl6pPr marL="3004261" algn="l" defTabSz="1201704" rtl="0" eaLnBrk="1" latinLnBrk="0" hangingPunct="1">
        <a:defRPr sz="2400" kern="1200">
          <a:solidFill>
            <a:schemeClr val="tx1"/>
          </a:solidFill>
          <a:latin typeface="+mn-lt"/>
          <a:ea typeface="+mn-ea"/>
          <a:cs typeface="+mn-cs"/>
        </a:defRPr>
      </a:lvl6pPr>
      <a:lvl7pPr marL="3605113" algn="l" defTabSz="1201704" rtl="0" eaLnBrk="1" latinLnBrk="0" hangingPunct="1">
        <a:defRPr sz="2400" kern="1200">
          <a:solidFill>
            <a:schemeClr val="tx1"/>
          </a:solidFill>
          <a:latin typeface="+mn-lt"/>
          <a:ea typeface="+mn-ea"/>
          <a:cs typeface="+mn-cs"/>
        </a:defRPr>
      </a:lvl7pPr>
      <a:lvl8pPr marL="4205966" algn="l" defTabSz="1201704" rtl="0" eaLnBrk="1" latinLnBrk="0" hangingPunct="1">
        <a:defRPr sz="2400" kern="1200">
          <a:solidFill>
            <a:schemeClr val="tx1"/>
          </a:solidFill>
          <a:latin typeface="+mn-lt"/>
          <a:ea typeface="+mn-ea"/>
          <a:cs typeface="+mn-cs"/>
        </a:defRPr>
      </a:lvl8pPr>
      <a:lvl9pPr marL="4806818" algn="l" defTabSz="120170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0.png"/><Relationship Id="rId7" Type="http://schemas.openxmlformats.org/officeDocument/2006/relationships/image" Target="../media/image5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00.png"/><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480.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89.png"/><Relationship Id="rId4" Type="http://schemas.openxmlformats.org/officeDocument/2006/relationships/image" Target="../media/image82.png"/><Relationship Id="rId9"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2.png"/><Relationship Id="rId7" Type="http://schemas.openxmlformats.org/officeDocument/2006/relationships/image" Target="../media/image9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03.png"/></Relationships>
</file>

<file path=ppt/slides/_rels/slide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5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2344400" cy="763693"/>
          </a:xfrm>
        </p:spPr>
        <p:txBody>
          <a:bodyPr>
            <a:normAutofit fontScale="90000"/>
          </a:bodyPr>
          <a:lstStyle/>
          <a:p>
            <a:pPr algn="ctr"/>
            <a:r>
              <a:rPr lang="en-US" dirty="0" smtClean="0"/>
              <a:t>SCHISM Cross-scale Modeling System</a:t>
            </a:r>
            <a:endParaRPr lang="en-US" dirty="0"/>
          </a:p>
        </p:txBody>
      </p:sp>
      <p:sp>
        <p:nvSpPr>
          <p:cNvPr id="30" name="Text Box 36"/>
          <p:cNvSpPr txBox="1">
            <a:spLocks noChangeArrowheads="1"/>
          </p:cNvSpPr>
          <p:nvPr/>
        </p:nvSpPr>
        <p:spPr bwMode="auto">
          <a:xfrm>
            <a:off x="2628901" y="6339840"/>
            <a:ext cx="6206179" cy="921563"/>
          </a:xfrm>
          <a:prstGeom prst="rect">
            <a:avLst/>
          </a:prstGeom>
          <a:noFill/>
          <a:ln w="9525">
            <a:noFill/>
            <a:miter lim="800000"/>
            <a:headEnd/>
            <a:tailEnd/>
          </a:ln>
          <a:effectLst/>
        </p:spPr>
        <p:txBody>
          <a:bodyPr wrap="none" lIns="120170" tIns="60085" rIns="120170" bIns="60085">
            <a:spAutoFit/>
          </a:bodyPr>
          <a:lstStyle/>
          <a:p>
            <a:r>
              <a:rPr lang="en-US" sz="2600" b="1" dirty="0"/>
              <a:t>Open-source community supported system</a:t>
            </a:r>
          </a:p>
          <a:p>
            <a:r>
              <a:rPr lang="en-US" sz="2600" b="1" dirty="0"/>
              <a:t>http://www.schism.wiki</a:t>
            </a:r>
          </a:p>
        </p:txBody>
      </p:sp>
      <p:cxnSp>
        <p:nvCxnSpPr>
          <p:cNvPr id="39" name="Straight Connector 38"/>
          <p:cNvCxnSpPr/>
          <p:nvPr/>
        </p:nvCxnSpPr>
        <p:spPr bwMode="auto">
          <a:xfrm rot="5400000">
            <a:off x="2588260" y="6543040"/>
            <a:ext cx="81280" cy="0"/>
          </a:xfrm>
          <a:prstGeom prst="line">
            <a:avLst/>
          </a:prstGeom>
          <a:noFill/>
          <a:ln w="9525" cap="flat" cmpd="sng" algn="ctr">
            <a:noFill/>
            <a:prstDash val="solid"/>
            <a:round/>
            <a:headEnd type="none" w="med" len="med"/>
            <a:tailEnd type="none" w="med" len="med"/>
          </a:ln>
          <a:effectLst/>
        </p:spPr>
      </p:cxnSp>
      <p:sp>
        <p:nvSpPr>
          <p:cNvPr id="9" name="Slide Number Placeholder 8"/>
          <p:cNvSpPr>
            <a:spLocks noGrp="1"/>
          </p:cNvSpPr>
          <p:nvPr>
            <p:ph type="sldNum" sz="quarter" idx="4294967295"/>
          </p:nvPr>
        </p:nvSpPr>
        <p:spPr>
          <a:xfrm>
            <a:off x="9829800" y="6780107"/>
            <a:ext cx="3200400" cy="389467"/>
          </a:xfrm>
        </p:spPr>
        <p:txBody>
          <a:bodyPr/>
          <a:lstStyle/>
          <a:p>
            <a:fld id="{5DB8B953-D59C-48F7-8DA4-64218DD31D98}" type="slidenum">
              <a:rPr lang="en-US" smtClean="0"/>
              <a:pPr/>
              <a:t>1</a:t>
            </a:fld>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22154"/>
            <a:ext cx="12359355"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98" t="61519" r="77314" b="23596"/>
          <a:stretch/>
        </p:blipFill>
        <p:spPr bwMode="auto">
          <a:xfrm>
            <a:off x="829056" y="3133986"/>
            <a:ext cx="2359152" cy="78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44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8"/>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Interpretation of variance density spectrum</a:t>
            </a:r>
            <a:endParaRPr lang="en-US" sz="3700" kern="0" dirty="0">
              <a:latin typeface="+mj-lt"/>
              <a:ea typeface="+mj-ea"/>
              <a:cs typeface="+mj-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964" y="990600"/>
            <a:ext cx="67437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8" name="Rectangle 17"/>
              <p:cNvSpPr/>
              <p:nvPr/>
            </p:nvSpPr>
            <p:spPr>
              <a:xfrm>
                <a:off x="3478116" y="1152144"/>
                <a:ext cx="2975558" cy="89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𝐸</m:t>
                      </m:r>
                      <m:d>
                        <m:dPr>
                          <m:ctrlPr>
                            <a:rPr lang="en-US" b="0" i="1" smtClean="0">
                              <a:latin typeface="Cambria Math"/>
                              <a:ea typeface="Cambria Math"/>
                            </a:rPr>
                          </m:ctrlPr>
                        </m:dPr>
                        <m:e>
                          <m:sSup>
                            <m:sSupPr>
                              <m:ctrlPr>
                                <a:rPr lang="en-US" b="0" i="1" smtClean="0">
                                  <a:latin typeface="Cambria Math"/>
                                  <a:ea typeface="Cambria Math"/>
                                </a:rPr>
                              </m:ctrlPr>
                            </m:sSupPr>
                            <m:e>
                              <m:bar>
                                <m:barPr>
                                  <m:ctrlPr>
                                    <a:rPr lang="en-US" i="1">
                                      <a:latin typeface="Cambria Math"/>
                                      <a:ea typeface="Cambria Math"/>
                                    </a:rPr>
                                  </m:ctrlPr>
                                </m:barPr>
                                <m:e>
                                  <m:r>
                                    <a:rPr lang="en-US" i="1">
                                      <a:latin typeface="Cambria Math"/>
                                      <a:ea typeface="Cambria Math"/>
                                    </a:rPr>
                                    <m:t>𝜂</m:t>
                                  </m:r>
                                </m:e>
                              </m:bar>
                            </m:e>
                            <m:sup>
                              <m:r>
                                <a:rPr lang="en-US" b="0" i="1" smtClean="0">
                                  <a:latin typeface="Cambria Math"/>
                                  <a:ea typeface="Cambria Math"/>
                                </a:rPr>
                                <m:t>2</m:t>
                              </m:r>
                            </m:sup>
                          </m:sSup>
                        </m:e>
                      </m:d>
                      <m:r>
                        <a:rPr lang="en-US" b="0" i="1" smtClean="0">
                          <a:latin typeface="Cambria Math"/>
                          <a:ea typeface="Cambria Math"/>
                        </a:rPr>
                        <m:t>=</m:t>
                      </m:r>
                      <m:nary>
                        <m:naryPr>
                          <m:ctrlPr>
                            <a:rPr lang="en-US" b="0" i="1" smtClean="0">
                              <a:latin typeface="Cambria Math"/>
                              <a:ea typeface="Cambria Math"/>
                            </a:rPr>
                          </m:ctrlPr>
                        </m:naryPr>
                        <m:sub>
                          <m:r>
                            <m:rPr>
                              <m:brk m:alnAt="23"/>
                            </m:rPr>
                            <a:rPr lang="en-US" b="0" i="1" smtClean="0">
                              <a:latin typeface="Cambria Math"/>
                              <a:ea typeface="Cambria Math"/>
                            </a:rPr>
                            <m:t>0</m:t>
                          </m:r>
                        </m:sub>
                        <m:sup>
                          <m:r>
                            <a:rPr lang="en-US" b="0" i="1" smtClean="0">
                              <a:latin typeface="Cambria Math"/>
                              <a:ea typeface="Cambria Math"/>
                            </a:rPr>
                            <m:t>∞</m:t>
                          </m:r>
                        </m:sup>
                        <m:e>
                          <m:r>
                            <a:rPr lang="en-US" b="0" i="1" smtClean="0">
                              <a:latin typeface="Cambria Math"/>
                              <a:ea typeface="Cambria Math"/>
                            </a:rPr>
                            <m:t>𝐸</m:t>
                          </m:r>
                          <m:d>
                            <m:dPr>
                              <m:ctrlPr>
                                <a:rPr lang="en-US" b="0" i="1" smtClean="0">
                                  <a:latin typeface="Cambria Math"/>
                                  <a:ea typeface="Cambria Math"/>
                                </a:rPr>
                              </m:ctrlPr>
                            </m:dPr>
                            <m:e>
                              <m:r>
                                <a:rPr lang="en-US" b="0" i="1" smtClean="0">
                                  <a:latin typeface="Cambria Math"/>
                                  <a:ea typeface="Cambria Math"/>
                                </a:rPr>
                                <m:t>𝑓</m:t>
                              </m:r>
                            </m:e>
                          </m:d>
                          <m:r>
                            <a:rPr lang="en-US" b="0" i="1" smtClean="0">
                              <a:latin typeface="Cambria Math"/>
                              <a:ea typeface="Cambria Math"/>
                            </a:rPr>
                            <m:t>𝑑𝑓</m:t>
                          </m:r>
                        </m:e>
                      </m:nary>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478116" y="1152144"/>
                <a:ext cx="2975558" cy="891462"/>
              </a:xfrm>
              <a:prstGeom prst="rect">
                <a:avLst/>
              </a:prstGeom>
              <a:blipFill rotWithShape="1">
                <a:blip r:embed="rId4"/>
                <a:stretch>
                  <a:fillRect/>
                </a:stretch>
              </a:blipFill>
            </p:spPr>
            <p:txBody>
              <a:bodyPr/>
              <a:lstStyle/>
              <a:p>
                <a:r>
                  <a:rPr lang="en-US">
                    <a:noFill/>
                  </a:rPr>
                  <a:t> </a:t>
                </a:r>
              </a:p>
            </p:txBody>
          </p:sp>
        </mc:Fallback>
      </mc:AlternateContent>
      <p:sp>
        <p:nvSpPr>
          <p:cNvPr id="2" name="TextBox 1"/>
          <p:cNvSpPr txBox="1"/>
          <p:nvPr/>
        </p:nvSpPr>
        <p:spPr>
          <a:xfrm>
            <a:off x="21336" y="1295400"/>
            <a:ext cx="3456780" cy="461665"/>
          </a:xfrm>
          <a:prstGeom prst="rect">
            <a:avLst/>
          </a:prstGeom>
          <a:noFill/>
        </p:spPr>
        <p:txBody>
          <a:bodyPr wrap="none" rtlCol="0">
            <a:spAutoFit/>
          </a:bodyPr>
          <a:lstStyle/>
          <a:p>
            <a:r>
              <a:rPr lang="en-US" dirty="0" smtClean="0"/>
              <a:t>Total variance of elevation</a:t>
            </a:r>
            <a:endParaRPr lang="en-US" dirty="0"/>
          </a:p>
        </p:txBody>
      </p:sp>
      <p:sp>
        <p:nvSpPr>
          <p:cNvPr id="19" name="TextBox 18"/>
          <p:cNvSpPr txBox="1"/>
          <p:nvPr/>
        </p:nvSpPr>
        <p:spPr>
          <a:xfrm>
            <a:off x="152400" y="2590800"/>
            <a:ext cx="6798564" cy="1200329"/>
          </a:xfrm>
          <a:prstGeom prst="rect">
            <a:avLst/>
          </a:prstGeom>
          <a:noFill/>
        </p:spPr>
        <p:txBody>
          <a:bodyPr wrap="square" rtlCol="0">
            <a:spAutoFit/>
          </a:bodyPr>
          <a:lstStyle/>
          <a:p>
            <a:r>
              <a:rPr lang="en-US" dirty="0" smtClean="0"/>
              <a:t>Related to wave energy (× </a:t>
            </a:r>
            <a:r>
              <a:rPr lang="en-US" i="1" dirty="0" err="1" smtClean="0">
                <a:latin typeface="Symbol" panose="05050102010706020507" pitchFamily="18" charset="2"/>
              </a:rPr>
              <a:t>r</a:t>
            </a:r>
            <a:r>
              <a:rPr lang="en-US" i="1" dirty="0" err="1" smtClean="0"/>
              <a:t>g</a:t>
            </a:r>
            <a:r>
              <a:rPr lang="en-US" dirty="0" smtClean="0"/>
              <a:t>)</a:t>
            </a:r>
          </a:p>
          <a:p>
            <a:r>
              <a:rPr lang="en-US" dirty="0" smtClean="0"/>
              <a:t>So VDS can be seen as </a:t>
            </a:r>
            <a:r>
              <a:rPr lang="en-US" dirty="0"/>
              <a:t>energy </a:t>
            </a:r>
            <a:r>
              <a:rPr lang="en-US" dirty="0" smtClean="0"/>
              <a:t>distribution over frequencies</a:t>
            </a:r>
            <a:endParaRPr lang="en-US" dirty="0"/>
          </a:p>
        </p:txBody>
      </p:sp>
    </p:spTree>
    <p:extLst>
      <p:ext uri="{BB962C8B-B14F-4D97-AF65-F5344CB8AC3E}">
        <p14:creationId xmlns:p14="http://schemas.microsoft.com/office/powerpoint/2010/main" val="3401610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Generalization to 2D space</a:t>
            </a:r>
            <a:endParaRPr lang="en-US" sz="3700" kern="0" dirty="0">
              <a:latin typeface="+mj-lt"/>
              <a:ea typeface="+mj-ea"/>
              <a:cs typeface="+mj-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1828800"/>
            <a:ext cx="321945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210800" y="381000"/>
            <a:ext cx="3505200" cy="1200329"/>
          </a:xfrm>
          <a:prstGeom prst="rect">
            <a:avLst/>
          </a:prstGeom>
          <a:noFill/>
        </p:spPr>
        <p:txBody>
          <a:bodyPr wrap="square" rtlCol="0">
            <a:spAutoFit/>
          </a:bodyPr>
          <a:lstStyle/>
          <a:p>
            <a:r>
              <a:rPr lang="en-US" dirty="0" smtClean="0"/>
              <a:t>With different </a:t>
            </a:r>
            <a:r>
              <a:rPr lang="en-US" dirty="0" err="1" smtClean="0"/>
              <a:t>freq</a:t>
            </a:r>
            <a:r>
              <a:rPr lang="en-US" dirty="0" smtClean="0"/>
              <a:t>, directions, amplitude and phases</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685800" y="867829"/>
                <a:ext cx="8391271" cy="11726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ar>
                        <m:barPr>
                          <m:ctrlPr>
                            <a:rPr lang="en-US" i="1" smtClean="0">
                              <a:latin typeface="Cambria Math"/>
                              <a:ea typeface="Cambria Math"/>
                            </a:rPr>
                          </m:ctrlPr>
                        </m:barPr>
                        <m:e>
                          <m:r>
                            <a:rPr lang="en-US" i="1">
                              <a:latin typeface="Cambria Math"/>
                              <a:ea typeface="Cambria Math"/>
                            </a:rPr>
                            <m:t>𝜂</m:t>
                          </m:r>
                        </m:e>
                      </m:bar>
                      <m:d>
                        <m:dPr>
                          <m:ctrlPr>
                            <a:rPr lang="en-US" b="0" i="1" smtClean="0">
                              <a:latin typeface="Cambria Math"/>
                              <a:ea typeface="Cambria Math"/>
                            </a:rPr>
                          </m:ctrlPr>
                        </m:dPr>
                        <m:e>
                          <m:r>
                            <a:rPr lang="en-US" b="0" i="1" smtClean="0">
                              <a:latin typeface="Cambria Math"/>
                              <a:ea typeface="Cambria Math"/>
                            </a:rPr>
                            <m:t>𝑥</m:t>
                          </m:r>
                          <m:r>
                            <a:rPr lang="en-US" b="0" i="1" smtClean="0">
                              <a:latin typeface="Cambria Math"/>
                              <a:ea typeface="Cambria Math"/>
                            </a:rPr>
                            <m:t>,</m:t>
                          </m:r>
                          <m:r>
                            <a:rPr lang="en-US" b="0" i="1" smtClean="0">
                              <a:latin typeface="Cambria Math"/>
                              <a:ea typeface="Cambria Math"/>
                            </a:rPr>
                            <m:t>𝑦</m:t>
                          </m:r>
                          <m:r>
                            <a:rPr lang="en-US" b="0" i="1" smtClean="0">
                              <a:latin typeface="Cambria Math"/>
                              <a:ea typeface="Cambria Math"/>
                            </a:rPr>
                            <m:t>,</m:t>
                          </m:r>
                          <m:r>
                            <a:rPr lang="en-US" b="0" i="1" smtClean="0">
                              <a:latin typeface="Cambria Math"/>
                              <a:ea typeface="Cambria Math"/>
                            </a:rPr>
                            <m:t>𝑡</m:t>
                          </m:r>
                        </m:e>
                      </m:d>
                      <m:r>
                        <a:rPr lang="en-US" b="0" i="1" smtClean="0">
                          <a:latin typeface="Cambria Math"/>
                          <a:ea typeface="Cambria Math"/>
                        </a:rPr>
                        <m:t>=</m:t>
                      </m:r>
                      <m:nary>
                        <m:naryPr>
                          <m:chr m:val="∑"/>
                          <m:ctrlPr>
                            <a:rPr lang="en-US" b="0" i="1" smtClean="0">
                              <a:latin typeface="Cambria Math"/>
                              <a:ea typeface="Cambria Math"/>
                            </a:rPr>
                          </m:ctrlPr>
                        </m:naryPr>
                        <m:sub>
                          <m:r>
                            <m:rPr>
                              <m:brk m:alnAt="23"/>
                            </m:rPr>
                            <a:rPr lang="en-US" b="0" i="1" smtClean="0">
                              <a:latin typeface="Cambria Math"/>
                              <a:ea typeface="Cambria Math"/>
                            </a:rPr>
                            <m:t>𝑖</m:t>
                          </m:r>
                          <m:r>
                            <a:rPr lang="en-US" b="0" i="1" smtClean="0">
                              <a:latin typeface="Cambria Math"/>
                              <a:ea typeface="Cambria Math"/>
                            </a:rPr>
                            <m:t>=1</m:t>
                          </m:r>
                        </m:sub>
                        <m:sup>
                          <m:r>
                            <a:rPr lang="en-US" b="0" i="1" smtClean="0">
                              <a:latin typeface="Cambria Math"/>
                              <a:ea typeface="Cambria Math"/>
                            </a:rPr>
                            <m:t>𝑁</m:t>
                          </m:r>
                        </m:sup>
                        <m:e>
                          <m:nary>
                            <m:naryPr>
                              <m:chr m:val="∑"/>
                              <m:ctrlPr>
                                <a:rPr lang="en-US" i="1">
                                  <a:latin typeface="Cambria Math"/>
                                  <a:ea typeface="Cambria Math"/>
                                </a:rPr>
                              </m:ctrlPr>
                            </m:naryPr>
                            <m:sub>
                              <m:r>
                                <m:rPr>
                                  <m:brk m:alnAt="23"/>
                                </m:rPr>
                                <a:rPr lang="en-US" i="1">
                                  <a:latin typeface="Cambria Math"/>
                                  <a:ea typeface="Cambria Math"/>
                                </a:rPr>
                                <m:t>𝑗</m:t>
                              </m:r>
                              <m:r>
                                <a:rPr lang="en-US" i="1">
                                  <a:latin typeface="Cambria Math"/>
                                  <a:ea typeface="Cambria Math"/>
                                </a:rPr>
                                <m:t>=1</m:t>
                              </m:r>
                            </m:sub>
                            <m:sup>
                              <m:r>
                                <a:rPr lang="en-US" i="1">
                                  <a:latin typeface="Cambria Math"/>
                                  <a:ea typeface="Cambria Math"/>
                                </a:rPr>
                                <m:t>𝑀</m:t>
                              </m:r>
                            </m:sup>
                            <m:e>
                              <m:r>
                                <a:rPr lang="en-US" i="1">
                                  <a:latin typeface="Cambria Math"/>
                                  <a:ea typeface="Cambria Math"/>
                                </a:rPr>
                                <m:t> </m:t>
                              </m:r>
                            </m:e>
                          </m:nary>
                          <m:sSub>
                            <m:sSubPr>
                              <m:ctrlPr>
                                <a:rPr lang="en-US" b="0" i="1" smtClean="0">
                                  <a:latin typeface="Cambria Math"/>
                                  <a:ea typeface="Cambria Math"/>
                                </a:rPr>
                              </m:ctrlPr>
                            </m:sSubPr>
                            <m:e>
                              <m:bar>
                                <m:barPr>
                                  <m:ctrlPr>
                                    <a:rPr lang="en-US" b="0" i="1" smtClean="0">
                                      <a:latin typeface="Cambria Math"/>
                                      <a:ea typeface="Cambria Math"/>
                                    </a:rPr>
                                  </m:ctrlPr>
                                </m:barPr>
                                <m:e>
                                  <m:r>
                                    <a:rPr lang="en-US" b="0" i="1" smtClean="0">
                                      <a:latin typeface="Cambria Math"/>
                                      <a:ea typeface="Cambria Math"/>
                                    </a:rPr>
                                    <m:t>𝑎</m:t>
                                  </m:r>
                                </m:e>
                              </m:bar>
                            </m:e>
                            <m:sub>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𝑗</m:t>
                              </m:r>
                            </m:sub>
                          </m:sSub>
                          <m:r>
                            <m:rPr>
                              <m:sty m:val="p"/>
                            </m:rPr>
                            <a:rPr lang="en-US" b="0" i="0" smtClean="0">
                              <a:latin typeface="Cambria Math"/>
                              <a:ea typeface="Cambria Math"/>
                            </a:rPr>
                            <m:t>cos</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𝜔</m:t>
                              </m:r>
                            </m:e>
                            <m:sub>
                              <m:r>
                                <a:rPr lang="en-US" b="0" i="1" smtClean="0">
                                  <a:latin typeface="Cambria Math"/>
                                  <a:ea typeface="Cambria Math"/>
                                </a:rPr>
                                <m:t>𝑖</m:t>
                              </m:r>
                            </m:sub>
                          </m:sSub>
                          <m:r>
                            <a:rPr lang="en-US" b="0" i="1" smtClean="0">
                              <a:latin typeface="Cambria Math"/>
                              <a:ea typeface="Cambria Math"/>
                            </a:rPr>
                            <m:t>𝑡</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𝜅</m:t>
                              </m:r>
                            </m:e>
                            <m:sub>
                              <m:r>
                                <a:rPr lang="en-US" b="0" i="1" smtClean="0">
                                  <a:latin typeface="Cambria Math"/>
                                  <a:ea typeface="Cambria Math"/>
                                </a:rPr>
                                <m:t>𝑖</m:t>
                              </m:r>
                            </m:sub>
                          </m:sSub>
                          <m:r>
                            <a:rPr lang="en-US" b="0" i="1" smtClean="0">
                              <a:latin typeface="Cambria Math"/>
                              <a:ea typeface="Cambria Math"/>
                            </a:rPr>
                            <m:t>𝑥</m:t>
                          </m:r>
                          <m:func>
                            <m:funcPr>
                              <m:ctrlPr>
                                <a:rPr lang="en-US" b="0" i="1" smtClean="0">
                                  <a:latin typeface="Cambria Math"/>
                                  <a:ea typeface="Cambria Math"/>
                                </a:rPr>
                              </m:ctrlPr>
                            </m:funcPr>
                            <m:fName>
                              <m:r>
                                <m:rPr>
                                  <m:sty m:val="p"/>
                                </m:rPr>
                                <a:rPr lang="en-US" b="0" i="0" smtClean="0">
                                  <a:latin typeface="Cambria Math"/>
                                  <a:ea typeface="Cambria Math"/>
                                </a:rPr>
                                <m:t>cos</m:t>
                              </m:r>
                            </m:fName>
                            <m:e>
                              <m:sSub>
                                <m:sSubPr>
                                  <m:ctrlPr>
                                    <a:rPr lang="en-US" b="0" i="1" smtClean="0">
                                      <a:latin typeface="Cambria Math"/>
                                      <a:ea typeface="Cambria Math"/>
                                    </a:rPr>
                                  </m:ctrlPr>
                                </m:sSubPr>
                                <m:e>
                                  <m:r>
                                    <a:rPr lang="en-US" b="0" i="1" smtClean="0">
                                      <a:latin typeface="Cambria Math"/>
                                      <a:ea typeface="Cambria Math"/>
                                    </a:rPr>
                                    <m:t>𝜃</m:t>
                                  </m:r>
                                </m:e>
                                <m:sub>
                                  <m:r>
                                    <a:rPr lang="en-US" b="0" i="1" smtClean="0">
                                      <a:latin typeface="Cambria Math"/>
                                      <a:ea typeface="Cambria Math"/>
                                    </a:rPr>
                                    <m:t>𝑗</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𝜅</m:t>
                                  </m:r>
                                </m:e>
                                <m:sub>
                                  <m:r>
                                    <a:rPr lang="en-US" i="1">
                                      <a:latin typeface="Cambria Math"/>
                                      <a:ea typeface="Cambria Math"/>
                                    </a:rPr>
                                    <m:t>𝑖</m:t>
                                  </m:r>
                                </m:sub>
                              </m:sSub>
                              <m:r>
                                <a:rPr lang="en-US" b="0" i="1" smtClean="0">
                                  <a:latin typeface="Cambria Math"/>
                                  <a:ea typeface="Cambria Math"/>
                                </a:rPr>
                                <m:t>𝑦</m:t>
                              </m:r>
                              <m:func>
                                <m:funcPr>
                                  <m:ctrlPr>
                                    <a:rPr lang="en-US" i="1">
                                      <a:latin typeface="Cambria Math"/>
                                      <a:ea typeface="Cambria Math"/>
                                    </a:rPr>
                                  </m:ctrlPr>
                                </m:funcPr>
                                <m:fName>
                                  <m:r>
                                    <m:rPr>
                                      <m:sty m:val="p"/>
                                    </m:rPr>
                                    <a:rPr lang="en-US" b="0" i="0" smtClean="0">
                                      <a:latin typeface="Cambria Math"/>
                                      <a:ea typeface="Cambria Math"/>
                                    </a:rPr>
                                    <m:t>sin</m:t>
                                  </m:r>
                                </m:fName>
                                <m:e>
                                  <m:sSub>
                                    <m:sSubPr>
                                      <m:ctrlPr>
                                        <a:rPr lang="en-US" i="1">
                                          <a:latin typeface="Cambria Math"/>
                                          <a:ea typeface="Cambria Math"/>
                                        </a:rPr>
                                      </m:ctrlPr>
                                    </m:sSubPr>
                                    <m:e>
                                      <m:r>
                                        <a:rPr lang="en-US" i="1">
                                          <a:latin typeface="Cambria Math"/>
                                          <a:ea typeface="Cambria Math"/>
                                        </a:rPr>
                                        <m:t>𝜃</m:t>
                                      </m:r>
                                    </m:e>
                                    <m:sub>
                                      <m:r>
                                        <a:rPr lang="en-US" i="1">
                                          <a:latin typeface="Cambria Math"/>
                                          <a:ea typeface="Cambria Math"/>
                                        </a:rPr>
                                        <m:t>𝑗</m:t>
                                      </m:r>
                                    </m:sub>
                                  </m:sSub>
                                </m:e>
                              </m:func>
                            </m:e>
                          </m:func>
                          <m:r>
                            <a:rPr lang="en-US" b="0" i="1" smtClean="0">
                              <a:latin typeface="Cambria Math"/>
                              <a:ea typeface="Cambria Math"/>
                            </a:rPr>
                            <m:t>+</m:t>
                          </m:r>
                          <m:sSub>
                            <m:sSubPr>
                              <m:ctrlPr>
                                <a:rPr lang="en-US" b="0" i="1" smtClean="0">
                                  <a:latin typeface="Cambria Math"/>
                                  <a:ea typeface="Cambria Math"/>
                                </a:rPr>
                              </m:ctrlPr>
                            </m:sSubPr>
                            <m:e>
                              <m:bar>
                                <m:barPr>
                                  <m:ctrlPr>
                                    <a:rPr lang="en-US" b="0" i="1" smtClean="0">
                                      <a:latin typeface="Cambria Math"/>
                                      <a:ea typeface="Cambria Math"/>
                                    </a:rPr>
                                  </m:ctrlPr>
                                </m:barPr>
                                <m:e>
                                  <m:r>
                                    <a:rPr lang="en-US" i="1">
                                      <a:latin typeface="Cambria Math"/>
                                      <a:ea typeface="Cambria Math"/>
                                    </a:rPr>
                                    <m:t>𝜑</m:t>
                                  </m:r>
                                </m:e>
                              </m:bar>
                            </m:e>
                            <m:sub>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𝑗</m:t>
                              </m:r>
                            </m:sub>
                          </m:sSub>
                          <m:r>
                            <a:rPr lang="en-US" b="0" i="1" smtClean="0">
                              <a:latin typeface="Cambria Math"/>
                              <a:ea typeface="Cambria Math"/>
                            </a:rPr>
                            <m:t>)</m:t>
                          </m:r>
                        </m:e>
                      </m:nary>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85800" y="867829"/>
                <a:ext cx="8391271" cy="117262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14400" y="2315629"/>
                <a:ext cx="7039748" cy="830997"/>
              </a:xfrm>
              <a:prstGeom prst="rect">
                <a:avLst/>
              </a:prstGeom>
            </p:spPr>
            <p:txBody>
              <a:bodyPr wrap="none">
                <a:spAutoFit/>
              </a:bodyPr>
              <a:lstStyle/>
              <a:p>
                <a14:m>
                  <m:oMath xmlns:m="http://schemas.openxmlformats.org/officeDocument/2006/math">
                    <m:sSub>
                      <m:sSubPr>
                        <m:ctrlPr>
                          <a:rPr lang="en-US" i="1">
                            <a:latin typeface="Cambria Math"/>
                            <a:ea typeface="Cambria Math"/>
                          </a:rPr>
                        </m:ctrlPr>
                      </m:sSubPr>
                      <m:e>
                        <m:r>
                          <a:rPr lang="en-US" i="1">
                            <a:latin typeface="Cambria Math"/>
                            <a:ea typeface="Cambria Math"/>
                          </a:rPr>
                          <m:t>𝜅</m:t>
                        </m:r>
                      </m:e>
                      <m:sub>
                        <m:r>
                          <a:rPr lang="en-US" i="1">
                            <a:latin typeface="Cambria Math"/>
                            <a:ea typeface="Cambria Math"/>
                          </a:rPr>
                          <m:t>𝑖</m:t>
                        </m:r>
                      </m:sub>
                    </m:sSub>
                  </m:oMath>
                </a14:m>
                <a:r>
                  <a:rPr lang="en-US" dirty="0" smtClean="0"/>
                  <a:t>(</a:t>
                </a:r>
                <a14:m>
                  <m:oMath xmlns:m="http://schemas.openxmlformats.org/officeDocument/2006/math">
                    <m:sSub>
                      <m:sSubPr>
                        <m:ctrlPr>
                          <a:rPr lang="en-US" i="1">
                            <a:latin typeface="Cambria Math"/>
                            <a:ea typeface="Cambria Math"/>
                          </a:rPr>
                        </m:ctrlPr>
                      </m:sSubPr>
                      <m:e>
                        <m:r>
                          <a:rPr lang="en-US" i="1">
                            <a:latin typeface="Cambria Math"/>
                            <a:ea typeface="Cambria Math"/>
                          </a:rPr>
                          <m:t>𝜔</m:t>
                        </m:r>
                      </m:e>
                      <m:sub>
                        <m:r>
                          <a:rPr lang="en-US" i="1">
                            <a:latin typeface="Cambria Math"/>
                            <a:ea typeface="Cambria Math"/>
                          </a:rPr>
                          <m:t>𝑖</m:t>
                        </m:r>
                      </m:sub>
                    </m:sSub>
                  </m:oMath>
                </a14:m>
                <a:r>
                  <a:rPr lang="en-US" dirty="0" smtClean="0"/>
                  <a:t>): wave number for </a:t>
                </a:r>
                <a:r>
                  <a:rPr lang="en-US" i="1" dirty="0" err="1" smtClean="0"/>
                  <a:t>i</a:t>
                </a:r>
                <a:r>
                  <a:rPr lang="en-US" dirty="0" err="1" smtClean="0"/>
                  <a:t>-th</a:t>
                </a:r>
                <a:r>
                  <a:rPr lang="en-US" dirty="0" smtClean="0"/>
                  <a:t> wave (dispersion relation)</a:t>
                </a:r>
              </a:p>
              <a:p>
                <a14:m>
                  <m:oMath xmlns:m="http://schemas.openxmlformats.org/officeDocument/2006/math">
                    <m:r>
                      <a:rPr lang="en-US" i="1">
                        <a:latin typeface="Cambria Math"/>
                        <a:ea typeface="Cambria Math"/>
                      </a:rPr>
                      <m:t>𝜃</m:t>
                    </m:r>
                    <m:r>
                      <a:rPr lang="en-US" i="1">
                        <a:latin typeface="Cambria Math"/>
                        <a:ea typeface="Cambria Math"/>
                      </a:rPr>
                      <m:t>﷮</m:t>
                    </m:r>
                    <m:r>
                      <a:rPr lang="en-US" i="1" baseline="-25000">
                        <a:latin typeface="Cambria Math"/>
                        <a:ea typeface="Cambria Math"/>
                      </a:rPr>
                      <m:t>𝑗</m:t>
                    </m:r>
                  </m:oMath>
                </a14:m>
                <a:r>
                  <a:rPr lang="en-US" dirty="0" smtClean="0"/>
                  <a:t>: direction of </a:t>
                </a:r>
                <a:r>
                  <a:rPr lang="en-US" i="1" dirty="0" smtClean="0"/>
                  <a:t>j</a:t>
                </a:r>
                <a:r>
                  <a:rPr lang="en-US" dirty="0" smtClean="0"/>
                  <a:t>-</a:t>
                </a:r>
                <a:r>
                  <a:rPr lang="en-US" dirty="0" err="1" smtClean="0"/>
                  <a:t>th</a:t>
                </a:r>
                <a:r>
                  <a:rPr lang="en-US" dirty="0" smtClean="0"/>
                  <a:t> bin</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14400" y="2315629"/>
                <a:ext cx="7039748" cy="830997"/>
              </a:xfrm>
              <a:prstGeom prst="rect">
                <a:avLst/>
              </a:prstGeom>
              <a:blipFill rotWithShape="1">
                <a:blip r:embed="rId5"/>
                <a:stretch>
                  <a:fillRect l="-173" t="-5882" r="-173"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523275" y="3294643"/>
                <a:ext cx="5394297" cy="977319"/>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𝐸</m:t>
                      </m:r>
                      <m:d>
                        <m:dPr>
                          <m:ctrlPr>
                            <a:rPr lang="en-US" sz="2800" i="1">
                              <a:latin typeface="Cambria Math"/>
                            </a:rPr>
                          </m:ctrlPr>
                        </m:dPr>
                        <m:e>
                          <m:r>
                            <a:rPr lang="en-US" sz="2800" i="1">
                              <a:latin typeface="Cambria Math"/>
                            </a:rPr>
                            <m:t>𝑓</m:t>
                          </m:r>
                          <m:r>
                            <a:rPr lang="en-US" sz="2800" b="0" i="1" smtClean="0">
                              <a:latin typeface="Cambria Math"/>
                            </a:rPr>
                            <m:t>,</m:t>
                          </m:r>
                          <m:r>
                            <a:rPr lang="en-US" sz="2800" b="0" i="1" smtClean="0">
                              <a:latin typeface="Cambria Math"/>
                              <a:ea typeface="Cambria Math"/>
                            </a:rPr>
                            <m:t>𝜃</m:t>
                          </m:r>
                        </m:e>
                      </m:d>
                      <m:r>
                        <a:rPr lang="en-US" sz="2800" i="1">
                          <a:latin typeface="Cambria Math"/>
                        </a:rPr>
                        <m:t>=</m:t>
                      </m:r>
                      <m:limLow>
                        <m:limLowPr>
                          <m:ctrlPr>
                            <a:rPr lang="en-US" sz="2800" i="1">
                              <a:latin typeface="Cambria Math"/>
                            </a:rPr>
                          </m:ctrlPr>
                        </m:limLowPr>
                        <m:e>
                          <m:r>
                            <m:rPr>
                              <m:sty m:val="p"/>
                            </m:rPr>
                            <a:rPr lang="en-US" sz="2800">
                              <a:latin typeface="Cambria Math"/>
                            </a:rPr>
                            <m:t>lim</m:t>
                          </m:r>
                        </m:e>
                        <m:lim>
                          <m:r>
                            <a:rPr lang="en-US" sz="2800" i="1">
                              <a:latin typeface="Cambria Math"/>
                            </a:rPr>
                            <m:t>∆</m:t>
                          </m:r>
                          <m:r>
                            <a:rPr lang="en-US" sz="2800" i="1" smtClean="0">
                              <a:latin typeface="Cambria Math"/>
                              <a:ea typeface="Cambria Math"/>
                            </a:rPr>
                            <m:t>𝜃</m:t>
                          </m:r>
                          <m:r>
                            <a:rPr lang="en-US" sz="2800" i="1">
                              <a:latin typeface="Cambria Math"/>
                            </a:rPr>
                            <m:t>→0</m:t>
                          </m:r>
                        </m:lim>
                      </m:limLow>
                      <m:func>
                        <m:funcPr>
                          <m:ctrlPr>
                            <a:rPr lang="en-US" sz="2800" i="1">
                              <a:latin typeface="Cambria Math"/>
                            </a:rPr>
                          </m:ctrlPr>
                        </m:funcPr>
                        <m:fName>
                          <m:limLow>
                            <m:limLowPr>
                              <m:ctrlPr>
                                <a:rPr lang="en-US" sz="2800" i="1">
                                  <a:latin typeface="Cambria Math"/>
                                </a:rPr>
                              </m:ctrlPr>
                            </m:limLowPr>
                            <m:e>
                              <m:r>
                                <m:rPr>
                                  <m:sty m:val="p"/>
                                </m:rPr>
                                <a:rPr lang="en-US" sz="2800">
                                  <a:latin typeface="Cambria Math"/>
                                </a:rPr>
                                <m:t>lim</m:t>
                              </m:r>
                            </m:e>
                            <m:lim>
                              <m:r>
                                <a:rPr lang="en-US" sz="2800" i="1">
                                  <a:latin typeface="Cambria Math"/>
                                </a:rPr>
                                <m:t>∆</m:t>
                              </m:r>
                              <m:r>
                                <a:rPr lang="en-US" sz="2800" b="0" i="1" smtClean="0">
                                  <a:latin typeface="Cambria Math"/>
                                </a:rPr>
                                <m:t>𝑓</m:t>
                              </m:r>
                              <m:r>
                                <a:rPr lang="en-US" sz="2800" i="1">
                                  <a:latin typeface="Cambria Math"/>
                                </a:rPr>
                                <m:t>→0</m:t>
                              </m:r>
                            </m:lim>
                          </m:limLow>
                        </m:fName>
                        <m:e>
                          <m:f>
                            <m:fPr>
                              <m:ctrlPr>
                                <a:rPr lang="en-US" sz="2800" i="1">
                                  <a:latin typeface="Cambria Math"/>
                                </a:rPr>
                              </m:ctrlPr>
                            </m:fPr>
                            <m:num>
                              <m:r>
                                <a:rPr lang="en-US" sz="2800" i="1">
                                  <a:latin typeface="Cambria Math"/>
                                </a:rPr>
                                <m:t>1</m:t>
                              </m:r>
                            </m:num>
                            <m:den>
                              <m:r>
                                <a:rPr lang="en-US" sz="2800" i="1">
                                  <a:latin typeface="Cambria Math"/>
                                </a:rPr>
                                <m:t>∆</m:t>
                              </m:r>
                              <m:r>
                                <a:rPr lang="en-US" sz="2800" b="0" i="1" smtClean="0">
                                  <a:latin typeface="Cambria Math"/>
                                </a:rPr>
                                <m:t>𝑓</m:t>
                              </m:r>
                              <m:r>
                                <a:rPr lang="en-US" sz="2800" i="1">
                                  <a:latin typeface="Cambria Math"/>
                                </a:rPr>
                                <m:t>∆</m:t>
                              </m:r>
                              <m:r>
                                <a:rPr lang="en-US" sz="2800" i="1" smtClean="0">
                                  <a:latin typeface="Cambria Math"/>
                                  <a:ea typeface="Cambria Math"/>
                                </a:rPr>
                                <m:t>𝜃</m:t>
                              </m:r>
                            </m:den>
                          </m:f>
                          <m:r>
                            <a:rPr lang="en-US" sz="2800" i="1">
                              <a:latin typeface="Cambria Math"/>
                            </a:rPr>
                            <m:t>𝐸</m:t>
                          </m:r>
                          <m:d>
                            <m:dPr>
                              <m:begChr m:val="{"/>
                              <m:endChr m:val="}"/>
                              <m:ctrlPr>
                                <a:rPr lang="en-US" sz="2800" i="1">
                                  <a:latin typeface="Cambria Math"/>
                                </a:rPr>
                              </m:ctrlPr>
                            </m:dPr>
                            <m:e>
                              <m:f>
                                <m:fPr>
                                  <m:ctrlPr>
                                    <a:rPr lang="en-US" sz="2800" i="1">
                                      <a:latin typeface="Cambria Math"/>
                                    </a:rPr>
                                  </m:ctrlPr>
                                </m:fPr>
                                <m:num>
                                  <m:r>
                                    <a:rPr lang="en-US" sz="2800" i="1">
                                      <a:latin typeface="Cambria Math"/>
                                    </a:rPr>
                                    <m:t>1</m:t>
                                  </m:r>
                                </m:num>
                                <m:den>
                                  <m:r>
                                    <a:rPr lang="en-US" sz="2800" i="1">
                                      <a:latin typeface="Cambria Math"/>
                                    </a:rPr>
                                    <m:t>2</m:t>
                                  </m:r>
                                </m:den>
                              </m:f>
                              <m:sSubSup>
                                <m:sSubSupPr>
                                  <m:ctrlPr>
                                    <a:rPr lang="en-US" sz="2800" i="1">
                                      <a:latin typeface="Cambria Math"/>
                                    </a:rPr>
                                  </m:ctrlPr>
                                </m:sSubSupPr>
                                <m:e>
                                  <m:bar>
                                    <m:barPr>
                                      <m:ctrlPr>
                                        <a:rPr lang="en-US" sz="2800" i="1">
                                          <a:latin typeface="Cambria Math"/>
                                        </a:rPr>
                                      </m:ctrlPr>
                                    </m:barPr>
                                    <m:e>
                                      <m:r>
                                        <a:rPr lang="en-US" sz="2800" i="1">
                                          <a:latin typeface="Cambria Math"/>
                                        </a:rPr>
                                        <m:t>𝑎</m:t>
                                      </m:r>
                                    </m:e>
                                  </m:bar>
                                </m:e>
                                <m:sub/>
                                <m:sup>
                                  <m:r>
                                    <a:rPr lang="en-US" sz="2800" i="1">
                                      <a:latin typeface="Cambria Math"/>
                                    </a:rPr>
                                    <m:t>2</m:t>
                                  </m:r>
                                </m:sup>
                              </m:sSubSup>
                            </m:e>
                          </m:d>
                        </m:e>
                      </m:func>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2523275" y="3294643"/>
                <a:ext cx="5394297" cy="977319"/>
              </a:xfrm>
              <a:prstGeom prst="rect">
                <a:avLst/>
              </a:prstGeom>
              <a:blipFill rotWithShape="1">
                <a:blip r:embed="rId6"/>
                <a:stretch>
                  <a:fillRect/>
                </a:stretch>
              </a:blipFill>
              <a:ln>
                <a:noFill/>
              </a:ln>
            </p:spPr>
            <p:txBody>
              <a:bodyPr/>
              <a:lstStyle/>
              <a:p>
                <a:r>
                  <a:rPr lang="en-US">
                    <a:noFill/>
                  </a:rPr>
                  <a:t> </a:t>
                </a:r>
              </a:p>
            </p:txBody>
          </p:sp>
        </mc:Fallback>
      </mc:AlternateContent>
      <p:sp>
        <p:nvSpPr>
          <p:cNvPr id="5" name="TextBox 4"/>
          <p:cNvSpPr txBox="1"/>
          <p:nvPr/>
        </p:nvSpPr>
        <p:spPr>
          <a:xfrm>
            <a:off x="228600" y="3552469"/>
            <a:ext cx="1863011" cy="461665"/>
          </a:xfrm>
          <a:prstGeom prst="rect">
            <a:avLst/>
          </a:prstGeom>
          <a:noFill/>
        </p:spPr>
        <p:txBody>
          <a:bodyPr wrap="none" rtlCol="0">
            <a:spAutoFit/>
          </a:bodyPr>
          <a:lstStyle/>
          <a:p>
            <a:r>
              <a:rPr lang="en-US" dirty="0" smtClean="0"/>
              <a:t>2D spectrum:</a:t>
            </a:r>
            <a:endParaRPr lang="en-US" dirty="0"/>
          </a:p>
        </p:txBody>
      </p:sp>
      <p:pic>
        <p:nvPicPr>
          <p:cNvPr id="409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4000"/>
          <a:stretch/>
        </p:blipFill>
        <p:spPr bwMode="auto">
          <a:xfrm>
            <a:off x="664464" y="4253674"/>
            <a:ext cx="3813048"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4" name="Rectangle 13"/>
              <p:cNvSpPr/>
              <p:nvPr/>
            </p:nvSpPr>
            <p:spPr>
              <a:xfrm>
                <a:off x="4962847" y="4419600"/>
                <a:ext cx="4205895" cy="9227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𝐸</m:t>
                      </m:r>
                      <m:d>
                        <m:dPr>
                          <m:ctrlPr>
                            <a:rPr lang="en-US" b="0" i="1" smtClean="0">
                              <a:latin typeface="Cambria Math"/>
                              <a:ea typeface="Cambria Math"/>
                            </a:rPr>
                          </m:ctrlPr>
                        </m:dPr>
                        <m:e>
                          <m:sSup>
                            <m:sSupPr>
                              <m:ctrlPr>
                                <a:rPr lang="en-US" b="0" i="1" smtClean="0">
                                  <a:latin typeface="Cambria Math"/>
                                  <a:ea typeface="Cambria Math"/>
                                </a:rPr>
                              </m:ctrlPr>
                            </m:sSupPr>
                            <m:e>
                              <m:bar>
                                <m:barPr>
                                  <m:ctrlPr>
                                    <a:rPr lang="en-US" i="1">
                                      <a:latin typeface="Cambria Math"/>
                                      <a:ea typeface="Cambria Math"/>
                                    </a:rPr>
                                  </m:ctrlPr>
                                </m:barPr>
                                <m:e>
                                  <m:r>
                                    <a:rPr lang="en-US" i="1">
                                      <a:latin typeface="Cambria Math"/>
                                      <a:ea typeface="Cambria Math"/>
                                    </a:rPr>
                                    <m:t>𝜂</m:t>
                                  </m:r>
                                </m:e>
                              </m:bar>
                            </m:e>
                            <m:sup>
                              <m:r>
                                <a:rPr lang="en-US" b="0" i="1" smtClean="0">
                                  <a:latin typeface="Cambria Math"/>
                                  <a:ea typeface="Cambria Math"/>
                                </a:rPr>
                                <m:t>2</m:t>
                              </m:r>
                            </m:sup>
                          </m:sSup>
                        </m:e>
                      </m:d>
                      <m:r>
                        <a:rPr lang="en-US" b="0" i="1" smtClean="0">
                          <a:latin typeface="Cambria Math"/>
                          <a:ea typeface="Cambria Math"/>
                        </a:rPr>
                        <m:t>=</m:t>
                      </m:r>
                      <m:nary>
                        <m:naryPr>
                          <m:ctrlPr>
                            <a:rPr lang="en-US" b="0" i="1" smtClean="0">
                              <a:latin typeface="Cambria Math"/>
                              <a:ea typeface="Cambria Math"/>
                            </a:rPr>
                          </m:ctrlPr>
                        </m:naryPr>
                        <m:sub>
                          <m:r>
                            <m:rPr>
                              <m:brk m:alnAt="23"/>
                            </m:rPr>
                            <a:rPr lang="en-US" b="0" i="1" smtClean="0">
                              <a:latin typeface="Cambria Math"/>
                              <a:ea typeface="Cambria Math"/>
                            </a:rPr>
                            <m:t>0</m:t>
                          </m:r>
                        </m:sub>
                        <m:sup>
                          <m:r>
                            <a:rPr lang="en-US" b="0" i="1" smtClean="0">
                              <a:latin typeface="Cambria Math"/>
                              <a:ea typeface="Cambria Math"/>
                            </a:rPr>
                            <m:t>∞</m:t>
                          </m:r>
                        </m:sup>
                        <m:e>
                          <m:nary>
                            <m:naryPr>
                              <m:ctrlPr>
                                <a:rPr lang="en-US" b="0" i="1" smtClean="0">
                                  <a:latin typeface="Cambria Math"/>
                                  <a:ea typeface="Cambria Math"/>
                                </a:rPr>
                              </m:ctrlPr>
                            </m:naryPr>
                            <m:sub>
                              <m:r>
                                <m:rPr>
                                  <m:brk m:alnAt="23"/>
                                </m:rPr>
                                <a:rPr lang="en-US" b="0" i="1" smtClean="0">
                                  <a:latin typeface="Cambria Math"/>
                                  <a:ea typeface="Cambria Math"/>
                                </a:rPr>
                                <m:t>0</m:t>
                              </m:r>
                            </m:sub>
                            <m:sup>
                              <m:r>
                                <a:rPr lang="en-US" b="0" i="1" smtClean="0">
                                  <a:latin typeface="Cambria Math"/>
                                  <a:ea typeface="Cambria Math"/>
                                </a:rPr>
                                <m:t>2</m:t>
                              </m:r>
                              <m:r>
                                <a:rPr lang="en-US" b="0" i="1" smtClean="0">
                                  <a:latin typeface="Cambria Math"/>
                                  <a:ea typeface="Cambria Math"/>
                                </a:rPr>
                                <m:t>𝜋</m:t>
                              </m:r>
                            </m:sup>
                            <m:e>
                              <m:r>
                                <a:rPr lang="en-US" i="1">
                                  <a:latin typeface="Cambria Math"/>
                                  <a:ea typeface="Cambria Math"/>
                                </a:rPr>
                                <m:t>𝐸</m:t>
                              </m:r>
                              <m:d>
                                <m:dPr>
                                  <m:ctrlPr>
                                    <a:rPr lang="en-US" i="1">
                                      <a:latin typeface="Cambria Math"/>
                                      <a:ea typeface="Cambria Math"/>
                                    </a:rPr>
                                  </m:ctrlPr>
                                </m:dPr>
                                <m:e>
                                  <m:r>
                                    <a:rPr lang="en-US" i="1">
                                      <a:latin typeface="Cambria Math"/>
                                      <a:ea typeface="Cambria Math"/>
                                    </a:rPr>
                                    <m:t>𝑓</m:t>
                                  </m:r>
                                  <m:r>
                                    <a:rPr lang="en-US" i="1">
                                      <a:latin typeface="Cambria Math"/>
                                      <a:ea typeface="Cambria Math"/>
                                    </a:rPr>
                                    <m:t>,</m:t>
                                  </m:r>
                                  <m:r>
                                    <a:rPr lang="en-US" i="1">
                                      <a:latin typeface="Cambria Math"/>
                                      <a:ea typeface="Cambria Math"/>
                                    </a:rPr>
                                    <m:t>𝜃</m:t>
                                  </m:r>
                                </m:e>
                              </m:d>
                              <m:r>
                                <a:rPr lang="en-US" i="1">
                                  <a:latin typeface="Cambria Math"/>
                                  <a:ea typeface="Cambria Math"/>
                                </a:rPr>
                                <m:t>𝑑</m:t>
                              </m:r>
                              <m:r>
                                <a:rPr lang="en-US" i="1">
                                  <a:latin typeface="Cambria Math"/>
                                  <a:ea typeface="Cambria Math"/>
                                </a:rPr>
                                <m:t>𝜃</m:t>
                              </m:r>
                              <m:r>
                                <a:rPr lang="en-US" i="1">
                                  <a:latin typeface="Cambria Math"/>
                                  <a:ea typeface="Cambria Math"/>
                                </a:rPr>
                                <m:t>𝑑𝑓</m:t>
                              </m:r>
                            </m:e>
                          </m:nary>
                        </m:e>
                      </m:nary>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962847" y="4419600"/>
                <a:ext cx="4205895" cy="92275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69473" y="5638800"/>
                <a:ext cx="3119507" cy="9227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𝐸</m:t>
                      </m:r>
                      <m:d>
                        <m:dPr>
                          <m:ctrlPr>
                            <a:rPr lang="en-US" b="0" i="1" smtClean="0">
                              <a:latin typeface="Cambria Math"/>
                              <a:ea typeface="Cambria Math"/>
                            </a:rPr>
                          </m:ctrlPr>
                        </m:dPr>
                        <m:e>
                          <m:r>
                            <a:rPr lang="en-US" b="0" i="1" smtClean="0">
                              <a:latin typeface="Cambria Math"/>
                              <a:ea typeface="Cambria Math"/>
                            </a:rPr>
                            <m:t>𝑓</m:t>
                          </m:r>
                        </m:e>
                      </m:d>
                      <m:r>
                        <a:rPr lang="en-US" b="0" i="1" smtClean="0">
                          <a:latin typeface="Cambria Math"/>
                          <a:ea typeface="Cambria Math"/>
                        </a:rPr>
                        <m:t>=</m:t>
                      </m:r>
                      <m:nary>
                        <m:naryPr>
                          <m:ctrlPr>
                            <a:rPr lang="en-US" i="1" smtClean="0">
                              <a:latin typeface="Cambria Math"/>
                              <a:ea typeface="Cambria Math"/>
                            </a:rPr>
                          </m:ctrlPr>
                        </m:naryPr>
                        <m:sub>
                          <m:r>
                            <m:rPr>
                              <m:brk m:alnAt="23"/>
                            </m:rPr>
                            <a:rPr lang="en-US" i="1">
                              <a:latin typeface="Cambria Math"/>
                              <a:ea typeface="Cambria Math"/>
                            </a:rPr>
                            <m:t>0</m:t>
                          </m:r>
                        </m:sub>
                        <m:sup>
                          <m:r>
                            <a:rPr lang="en-US" i="1">
                              <a:latin typeface="Cambria Math"/>
                              <a:ea typeface="Cambria Math"/>
                            </a:rPr>
                            <m:t>2</m:t>
                          </m:r>
                          <m:r>
                            <a:rPr lang="en-US" i="1">
                              <a:latin typeface="Cambria Math"/>
                              <a:ea typeface="Cambria Math"/>
                            </a:rPr>
                            <m:t>𝜋</m:t>
                          </m:r>
                        </m:sup>
                        <m:e>
                          <m:r>
                            <a:rPr lang="en-US" i="1">
                              <a:latin typeface="Cambria Math"/>
                              <a:ea typeface="Cambria Math"/>
                            </a:rPr>
                            <m:t>𝐸</m:t>
                          </m:r>
                          <m:d>
                            <m:dPr>
                              <m:ctrlPr>
                                <a:rPr lang="en-US" i="1">
                                  <a:latin typeface="Cambria Math"/>
                                  <a:ea typeface="Cambria Math"/>
                                </a:rPr>
                              </m:ctrlPr>
                            </m:dPr>
                            <m:e>
                              <m:r>
                                <a:rPr lang="en-US" i="1">
                                  <a:latin typeface="Cambria Math"/>
                                  <a:ea typeface="Cambria Math"/>
                                </a:rPr>
                                <m:t>𝑓</m:t>
                              </m:r>
                              <m:r>
                                <a:rPr lang="en-US" i="1">
                                  <a:latin typeface="Cambria Math"/>
                                  <a:ea typeface="Cambria Math"/>
                                </a:rPr>
                                <m:t>,</m:t>
                              </m:r>
                              <m:r>
                                <a:rPr lang="en-US" i="1">
                                  <a:latin typeface="Cambria Math"/>
                                  <a:ea typeface="Cambria Math"/>
                                </a:rPr>
                                <m:t>𝜃</m:t>
                              </m:r>
                            </m:e>
                          </m:d>
                          <m:r>
                            <a:rPr lang="en-US" i="1">
                              <a:latin typeface="Cambria Math"/>
                              <a:ea typeface="Cambria Math"/>
                            </a:rPr>
                            <m:t>𝑑</m:t>
                          </m:r>
                          <m:r>
                            <a:rPr lang="en-US" i="1">
                              <a:latin typeface="Cambria Math"/>
                              <a:ea typeface="Cambria Math"/>
                            </a:rPr>
                            <m:t>𝜃</m:t>
                          </m:r>
                        </m:e>
                      </m:nary>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4969473" y="5638800"/>
                <a:ext cx="3119507" cy="922753"/>
              </a:xfrm>
              <a:prstGeom prst="rect">
                <a:avLst/>
              </a:prstGeom>
              <a:blipFill rotWithShape="1">
                <a:blip r:embed="rId9"/>
                <a:stretch>
                  <a:fillRect/>
                </a:stretch>
              </a:blipFill>
            </p:spPr>
            <p:txBody>
              <a:bodyPr/>
              <a:lstStyle/>
              <a:p>
                <a:r>
                  <a:rPr lang="en-US">
                    <a:noFill/>
                  </a:rPr>
                  <a:t> </a:t>
                </a:r>
              </a:p>
            </p:txBody>
          </p:sp>
        </mc:Fallback>
      </mc:AlternateContent>
      <p:sp>
        <p:nvSpPr>
          <p:cNvPr id="6" name="TextBox 5"/>
          <p:cNvSpPr txBox="1"/>
          <p:nvPr/>
        </p:nvSpPr>
        <p:spPr>
          <a:xfrm>
            <a:off x="5070812" y="6553537"/>
            <a:ext cx="3574376" cy="461665"/>
          </a:xfrm>
          <a:prstGeom prst="rect">
            <a:avLst/>
          </a:prstGeom>
          <a:noFill/>
        </p:spPr>
        <p:txBody>
          <a:bodyPr wrap="none" rtlCol="0">
            <a:spAutoFit/>
          </a:bodyPr>
          <a:lstStyle/>
          <a:p>
            <a:r>
              <a:rPr lang="en-US" dirty="0" smtClean="0"/>
              <a:t>(reduction to 1D spectrum)</a:t>
            </a:r>
            <a:endParaRPr lang="en-US" dirty="0"/>
          </a:p>
        </p:txBody>
      </p:sp>
    </p:spTree>
    <p:extLst>
      <p:ext uri="{BB962C8B-B14F-4D97-AF65-F5344CB8AC3E}">
        <p14:creationId xmlns:p14="http://schemas.microsoft.com/office/powerpoint/2010/main" val="369095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Wave processes in ocean and coastal waters</a:t>
            </a:r>
            <a:endParaRPr lang="en-US" sz="3700" kern="0" dirty="0">
              <a:latin typeface="+mj-lt"/>
              <a:ea typeface="+mj-ea"/>
              <a:cs typeface="+mj-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066800"/>
            <a:ext cx="702077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04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Triads (shallow water)</a:t>
            </a:r>
            <a:endParaRPr lang="en-US" sz="3700" kern="0" dirty="0">
              <a:latin typeface="+mj-lt"/>
              <a:ea typeface="+mj-ea"/>
              <a:cs typeface="+mj-cs"/>
            </a:endParaRPr>
          </a:p>
        </p:txBody>
      </p:sp>
      <p:sp>
        <p:nvSpPr>
          <p:cNvPr id="2" name="TextBox 1"/>
          <p:cNvSpPr txBox="1"/>
          <p:nvPr/>
        </p:nvSpPr>
        <p:spPr>
          <a:xfrm>
            <a:off x="809004" y="662284"/>
            <a:ext cx="12097992" cy="830997"/>
          </a:xfrm>
          <a:prstGeom prst="rect">
            <a:avLst/>
          </a:prstGeom>
          <a:noFill/>
        </p:spPr>
        <p:txBody>
          <a:bodyPr wrap="none" rtlCol="0">
            <a:spAutoFit/>
          </a:bodyPr>
          <a:lstStyle/>
          <a:p>
            <a:pPr marL="342900" indent="-342900">
              <a:buFont typeface="Arial" panose="020B0604020202020204" pitchFamily="34" charset="0"/>
              <a:buChar char="•"/>
            </a:pPr>
            <a:r>
              <a:rPr lang="en-US" dirty="0" smtClean="0"/>
              <a:t>Interaction between 2 waves of different </a:t>
            </a:r>
            <a:r>
              <a:rPr lang="en-US" dirty="0" err="1" smtClean="0"/>
              <a:t>freq’s</a:t>
            </a:r>
            <a:r>
              <a:rPr lang="en-US" dirty="0" smtClean="0"/>
              <a:t> create a diamond pattern</a:t>
            </a:r>
          </a:p>
          <a:p>
            <a:pPr marL="342900" indent="-342900">
              <a:buFont typeface="Arial" panose="020B0604020202020204" pitchFamily="34" charset="0"/>
              <a:buChar char="•"/>
            </a:pPr>
            <a:r>
              <a:rPr lang="en-US" dirty="0" smtClean="0"/>
              <a:t>The ‘diamond’ wave interacts with a 3</a:t>
            </a:r>
            <a:r>
              <a:rPr lang="en-US" baseline="30000" dirty="0" smtClean="0"/>
              <a:t>rd</a:t>
            </a:r>
            <a:r>
              <a:rPr lang="en-US" dirty="0" smtClean="0"/>
              <a:t> progressive wave that meets the resonance condition</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9925"/>
            <a:ext cx="6810375"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a:off x="5135926" y="1752600"/>
                <a:ext cx="1722074" cy="461665"/>
              </a:xfrm>
              <a:prstGeom prst="rect">
                <a:avLst/>
              </a:prstGeom>
              <a:noFill/>
              <a:ln>
                <a:solidFill>
                  <a:schemeClr val="tx1"/>
                </a:solidFill>
              </a:ln>
            </p:spPr>
            <p:txBody>
              <a:bodyPr wrap="none" rtlCol="0">
                <a:spAutoFit/>
              </a:bodyPr>
              <a:lstStyle/>
              <a:p>
                <a14:m>
                  <m:oMath xmlns:m="http://schemas.openxmlformats.org/officeDocument/2006/math">
                    <m:sSub>
                      <m:sSubPr>
                        <m:ctrlPr>
                          <a:rPr lang="en-US" i="1" smtClean="0">
                            <a:latin typeface="Cambria Math"/>
                          </a:rPr>
                        </m:ctrlPr>
                      </m:sSubPr>
                      <m:e>
                        <m:r>
                          <a:rPr lang="en-US" b="1" i="1" smtClean="0">
                            <a:latin typeface="Cambria Math"/>
                          </a:rPr>
                          <m:t>𝒌</m:t>
                        </m:r>
                      </m:e>
                      <m:sub>
                        <m:r>
                          <a:rPr lang="en-US" b="0" i="1" smtClean="0">
                            <a:latin typeface="Cambria Math"/>
                          </a:rPr>
                          <m:t>3</m:t>
                        </m:r>
                      </m:sub>
                    </m:sSub>
                    <m:r>
                      <a:rPr lang="en-US" b="0" i="1" smtClean="0">
                        <a:latin typeface="Cambria Math"/>
                      </a:rPr>
                      <m:t>=</m:t>
                    </m:r>
                    <m:sSub>
                      <m:sSubPr>
                        <m:ctrlPr>
                          <a:rPr lang="en-US" i="1">
                            <a:latin typeface="Cambria Math"/>
                          </a:rPr>
                        </m:ctrlPr>
                      </m:sSubPr>
                      <m:e>
                        <m:r>
                          <a:rPr lang="en-US" b="1" i="1">
                            <a:latin typeface="Cambria Math"/>
                          </a:rPr>
                          <m:t>𝒌</m:t>
                        </m:r>
                      </m:e>
                      <m:sub>
                        <m:r>
                          <a:rPr lang="en-US" b="0" i="1" smtClean="0">
                            <a:latin typeface="Cambria Math"/>
                          </a:rPr>
                          <m:t>1</m:t>
                        </m:r>
                      </m:sub>
                    </m:sSub>
                  </m:oMath>
                </a14:m>
                <a:r>
                  <a:rPr lang="en-US" dirty="0" smtClean="0"/>
                  <a:t>+</a:t>
                </a:r>
                <a14:m>
                  <m:oMath xmlns:m="http://schemas.openxmlformats.org/officeDocument/2006/math">
                    <m:sSub>
                      <m:sSubPr>
                        <m:ctrlPr>
                          <a:rPr lang="en-US" i="1">
                            <a:latin typeface="Cambria Math"/>
                          </a:rPr>
                        </m:ctrlPr>
                      </m:sSubPr>
                      <m:e>
                        <m:r>
                          <a:rPr lang="en-US" b="1" i="1">
                            <a:latin typeface="Cambria Math"/>
                          </a:rPr>
                          <m:t>𝒌</m:t>
                        </m:r>
                      </m:e>
                      <m:sub>
                        <m:r>
                          <a:rPr lang="en-US" b="0" i="1" smtClean="0">
                            <a:latin typeface="Cambria Math"/>
                          </a:rPr>
                          <m:t>2</m:t>
                        </m:r>
                      </m:sub>
                    </m:sSub>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135926" y="1752600"/>
                <a:ext cx="1722074" cy="461665"/>
              </a:xfrm>
              <a:prstGeom prst="rect">
                <a:avLst/>
              </a:prstGeom>
              <a:blipFill rotWithShape="1">
                <a:blip r:embed="rId4"/>
                <a:stretch>
                  <a:fillRect l="-1056" t="-9091" b="-27273"/>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59706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Quadruplet resonance (deep water)</a:t>
            </a:r>
            <a:endParaRPr lang="en-US" sz="3700" kern="0" dirty="0">
              <a:latin typeface="+mj-lt"/>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895600"/>
            <a:ext cx="7929563" cy="381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1537663"/>
            <a:ext cx="19621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76400" y="516255"/>
            <a:ext cx="9615133" cy="830997"/>
          </a:xfrm>
          <a:prstGeom prst="rect">
            <a:avLst/>
          </a:prstGeom>
          <a:noFill/>
        </p:spPr>
        <p:txBody>
          <a:bodyPr wrap="none" rtlCol="0">
            <a:spAutoFit/>
          </a:bodyPr>
          <a:lstStyle/>
          <a:p>
            <a:pPr marL="342900" indent="-342900">
              <a:buFont typeface="Arial" panose="020B0604020202020204" pitchFamily="34" charset="0"/>
              <a:buChar char="•"/>
            </a:pPr>
            <a:r>
              <a:rPr lang="en-US" dirty="0" smtClean="0"/>
              <a:t>Interaction between 2 waves of different </a:t>
            </a:r>
            <a:r>
              <a:rPr lang="en-US" dirty="0" err="1" smtClean="0"/>
              <a:t>freq’s</a:t>
            </a:r>
            <a:r>
              <a:rPr lang="en-US" dirty="0" smtClean="0"/>
              <a:t> create a diamond pattern</a:t>
            </a:r>
          </a:p>
          <a:p>
            <a:pPr marL="342900" indent="-342900">
              <a:buFont typeface="Arial" panose="020B0604020202020204" pitchFamily="34" charset="0"/>
              <a:buChar char="•"/>
            </a:pPr>
            <a:r>
              <a:rPr lang="en-US" dirty="0" smtClean="0"/>
              <a:t>Pairs of diamond waves (4 waves) create resonant condition when</a:t>
            </a:r>
            <a:endParaRPr lang="en-US" dirty="0"/>
          </a:p>
        </p:txBody>
      </p:sp>
    </p:spTree>
    <p:extLst>
      <p:ext uri="{BB962C8B-B14F-4D97-AF65-F5344CB8AC3E}">
        <p14:creationId xmlns:p14="http://schemas.microsoft.com/office/powerpoint/2010/main" val="3085020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Wave processes in oceanic waters</a:t>
            </a:r>
            <a:endParaRPr lang="en-US" sz="3700" kern="0" dirty="0">
              <a:latin typeface="+mj-lt"/>
              <a:ea typeface="+mj-ea"/>
              <a:cs typeface="+mj-cs"/>
            </a:endParaRPr>
          </a:p>
        </p:txBody>
      </p:sp>
      <p:sp>
        <p:nvSpPr>
          <p:cNvPr id="2" name="Rectangle 1"/>
          <p:cNvSpPr/>
          <p:nvPr/>
        </p:nvSpPr>
        <p:spPr>
          <a:xfrm>
            <a:off x="-28575" y="762000"/>
            <a:ext cx="13487400" cy="3046988"/>
          </a:xfrm>
          <a:prstGeom prst="rect">
            <a:avLst/>
          </a:prstGeom>
        </p:spPr>
        <p:txBody>
          <a:bodyPr wrap="square">
            <a:spAutoFit/>
          </a:bodyPr>
          <a:lstStyle/>
          <a:p>
            <a:pPr marL="342900" indent="-342900">
              <a:buFont typeface="Arial" panose="020B0604020202020204" pitchFamily="34" charset="0"/>
              <a:buChar char="•"/>
            </a:pPr>
            <a:r>
              <a:rPr lang="en-US" dirty="0"/>
              <a:t>O</a:t>
            </a:r>
            <a:r>
              <a:rPr lang="en-US" dirty="0" smtClean="0"/>
              <a:t>ceanic</a:t>
            </a:r>
            <a:r>
              <a:rPr lang="en-US" i="1" dirty="0" smtClean="0"/>
              <a:t> </a:t>
            </a:r>
            <a:r>
              <a:rPr lang="en-US" dirty="0"/>
              <a:t>waters are deep waters (such that the waves are unaffected by the </a:t>
            </a:r>
            <a:r>
              <a:rPr lang="en-US" dirty="0" smtClean="0"/>
              <a:t>seabed) with </a:t>
            </a:r>
            <a:r>
              <a:rPr lang="en-US" dirty="0"/>
              <a:t>straight or gently curving coastlines, without currents or obstacles such as islands, </a:t>
            </a:r>
            <a:r>
              <a:rPr lang="en-US" dirty="0" smtClean="0"/>
              <a:t>headlands and </a:t>
            </a:r>
            <a:r>
              <a:rPr lang="en-US" dirty="0"/>
              <a:t>breakwaters.</a:t>
            </a:r>
          </a:p>
          <a:p>
            <a:pPr marL="342900" indent="-342900">
              <a:buFont typeface="Arial" panose="020B0604020202020204" pitchFamily="34" charset="0"/>
              <a:buChar char="•"/>
            </a:pPr>
            <a:r>
              <a:rPr lang="en-US" dirty="0"/>
              <a:t>Waves are generated</a:t>
            </a:r>
            <a:r>
              <a:rPr lang="en-US" i="1" dirty="0"/>
              <a:t> </a:t>
            </a:r>
            <a:r>
              <a:rPr lang="en-US" dirty="0"/>
              <a:t>by air-pressure fluctuations at the sea surface (not by wind friction), which are almost entirely due to wave-induced variations in the airflow (wind) just above the waves. </a:t>
            </a:r>
            <a:endParaRPr lang="en-US" dirty="0" smtClean="0"/>
          </a:p>
          <a:p>
            <a:pPr marL="342900" indent="-342900">
              <a:buFont typeface="Arial" panose="020B0604020202020204" pitchFamily="34" charset="0"/>
              <a:buChar char="•"/>
            </a:pPr>
            <a:r>
              <a:rPr lang="en-US" dirty="0" smtClean="0"/>
              <a:t>Under idealized</a:t>
            </a:r>
            <a:r>
              <a:rPr lang="en-US" i="1" dirty="0" smtClean="0"/>
              <a:t> </a:t>
            </a:r>
            <a:r>
              <a:rPr lang="en-US" dirty="0"/>
              <a:t>conditions (constant wind blowing perpendicularly off a long and </a:t>
            </a:r>
            <a:r>
              <a:rPr lang="en-US" dirty="0" smtClean="0"/>
              <a:t>straight coastline </a:t>
            </a:r>
            <a:r>
              <a:rPr lang="en-US" dirty="0"/>
              <a:t>over deep water), the significant wave height is determined by the wind, the </a:t>
            </a:r>
            <a:r>
              <a:rPr lang="en-US" dirty="0" smtClean="0"/>
              <a:t>distance to </a:t>
            </a:r>
            <a:r>
              <a:rPr lang="en-US" dirty="0"/>
              <a:t>the upwind coastline (</a:t>
            </a:r>
            <a:r>
              <a:rPr lang="en-US" i="1" dirty="0"/>
              <a:t>fetch</a:t>
            </a:r>
            <a:r>
              <a:rPr lang="en-US" dirty="0"/>
              <a:t>) and the time since the wind started to blow (</a:t>
            </a:r>
            <a:r>
              <a:rPr lang="en-US" i="1" dirty="0"/>
              <a:t>duration</a:t>
            </a:r>
            <a:r>
              <a:rPr lang="en-US" dirty="0"/>
              <a:t>). So are </a:t>
            </a:r>
            <a:r>
              <a:rPr lang="en-US" dirty="0" smtClean="0"/>
              <a:t>the significant </a:t>
            </a:r>
            <a:r>
              <a:rPr lang="en-US" dirty="0"/>
              <a:t>wave period and the energy density spectrum</a:t>
            </a:r>
            <a:r>
              <a:rPr lang="en-US" dirty="0" smtClean="0"/>
              <a: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2" y="4267200"/>
            <a:ext cx="66770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28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JONSWAP spectrum</a:t>
            </a:r>
            <a:endParaRPr lang="en-US" sz="3700" kern="0" dirty="0">
              <a:latin typeface="+mj-lt"/>
              <a:ea typeface="+mj-ea"/>
              <a:cs typeface="+mj-cs"/>
            </a:endParaRPr>
          </a:p>
        </p:txBody>
      </p:sp>
      <p:sp>
        <p:nvSpPr>
          <p:cNvPr id="3" name="Rectangle 2"/>
          <p:cNvSpPr/>
          <p:nvPr/>
        </p:nvSpPr>
        <p:spPr>
          <a:xfrm>
            <a:off x="723900" y="609600"/>
            <a:ext cx="11963400" cy="1200329"/>
          </a:xfrm>
          <a:prstGeom prst="rect">
            <a:avLst/>
          </a:prstGeom>
        </p:spPr>
        <p:txBody>
          <a:bodyPr wrap="square">
            <a:spAutoFit/>
          </a:bodyPr>
          <a:lstStyle/>
          <a:p>
            <a:pPr marL="342900" indent="-342900">
              <a:buFont typeface="Arial" panose="020B0604020202020204" pitchFamily="34" charset="0"/>
              <a:buChar char="•"/>
            </a:pPr>
            <a:r>
              <a:rPr lang="en-US" dirty="0"/>
              <a:t>Under these idealized conditions, the one-dimensional frequency </a:t>
            </a:r>
            <a:r>
              <a:rPr lang="en-US" i="1" dirty="0"/>
              <a:t>spectrum </a:t>
            </a:r>
            <a:r>
              <a:rPr lang="en-US" dirty="0"/>
              <a:t>has a universal shape: the JONSWAP </a:t>
            </a:r>
            <a:r>
              <a:rPr lang="en-US" dirty="0" smtClean="0"/>
              <a:t>(1D) spectrum </a:t>
            </a:r>
            <a:r>
              <a:rPr lang="en-US" dirty="0"/>
              <a:t>for young sea states or the Pierson–Moskowitz spectrum for fully developed sea states</a:t>
            </a:r>
          </a:p>
        </p:txBody>
      </p:sp>
      <mc:AlternateContent xmlns:mc="http://schemas.openxmlformats.org/markup-compatibility/2006" xmlns:a14="http://schemas.microsoft.com/office/drawing/2010/main">
        <mc:Choice Requires="a14">
          <p:sp>
            <p:nvSpPr>
              <p:cNvPr id="4" name="TextBox 3"/>
              <p:cNvSpPr txBox="1"/>
              <p:nvPr/>
            </p:nvSpPr>
            <p:spPr>
              <a:xfrm>
                <a:off x="-161925" y="1447800"/>
                <a:ext cx="9753600" cy="117724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smtClean="0">
                              <a:latin typeface="Cambria Math"/>
                            </a:rPr>
                            <m:t>𝐸</m:t>
                          </m:r>
                        </m:e>
                        <m:sub>
                          <m:r>
                            <a:rPr lang="en-US" sz="2800" b="0" i="1" smtClean="0">
                              <a:latin typeface="Cambria Math"/>
                            </a:rPr>
                            <m:t>𝐽𝑂𝑁</m:t>
                          </m:r>
                        </m:sub>
                      </m:sSub>
                      <m:d>
                        <m:dPr>
                          <m:ctrlPr>
                            <a:rPr lang="en-US" sz="2800" b="0" i="1" smtClean="0">
                              <a:latin typeface="Cambria Math"/>
                            </a:rPr>
                          </m:ctrlPr>
                        </m:dPr>
                        <m:e>
                          <m:r>
                            <a:rPr lang="en-US" sz="2800" b="0" i="1" smtClean="0">
                              <a:latin typeface="Cambria Math"/>
                            </a:rPr>
                            <m:t>𝑓</m:t>
                          </m:r>
                        </m:e>
                      </m:d>
                      <m:r>
                        <a:rPr lang="en-US" sz="2800" b="0" i="1" smtClean="0">
                          <a:latin typeface="Cambria Math"/>
                        </a:rPr>
                        <m:t>=</m:t>
                      </m:r>
                      <m:r>
                        <a:rPr lang="en-US" sz="2800" b="0" i="1" smtClean="0">
                          <a:latin typeface="Cambria Math"/>
                          <a:ea typeface="Cambria Math"/>
                        </a:rPr>
                        <m:t>𝛼</m:t>
                      </m:r>
                      <m:sSup>
                        <m:sSupPr>
                          <m:ctrlPr>
                            <a:rPr lang="en-US" sz="2800" b="0" i="1" smtClean="0">
                              <a:latin typeface="Cambria Math"/>
                              <a:ea typeface="Cambria Math"/>
                            </a:rPr>
                          </m:ctrlPr>
                        </m:sSupPr>
                        <m:e>
                          <m:r>
                            <a:rPr lang="en-US" sz="2800" b="0" i="1" smtClean="0">
                              <a:latin typeface="Cambria Math"/>
                              <a:ea typeface="Cambria Math"/>
                            </a:rPr>
                            <m:t>𝑔</m:t>
                          </m:r>
                        </m:e>
                        <m:sup>
                          <m:r>
                            <a:rPr lang="en-US" sz="2800" b="0" i="1" smtClean="0">
                              <a:latin typeface="Cambria Math"/>
                              <a:ea typeface="Cambria Math"/>
                            </a:rPr>
                            <m:t>2</m:t>
                          </m:r>
                        </m:sup>
                      </m:sSup>
                      <m:sSup>
                        <m:sSupPr>
                          <m:ctrlPr>
                            <a:rPr lang="en-US" sz="2800" b="0" i="1" smtClean="0">
                              <a:latin typeface="Cambria Math"/>
                              <a:ea typeface="Cambria Math"/>
                            </a:rPr>
                          </m:ctrlPr>
                        </m:sSupPr>
                        <m:e>
                          <m:r>
                            <a:rPr lang="en-US" sz="2800" b="0" i="1" smtClean="0">
                              <a:latin typeface="Cambria Math"/>
                              <a:ea typeface="Cambria Math"/>
                            </a:rPr>
                            <m:t>(2</m:t>
                          </m:r>
                          <m:r>
                            <a:rPr lang="en-US" sz="2800" b="0" i="1" smtClean="0">
                              <a:latin typeface="Cambria Math"/>
                              <a:ea typeface="Cambria Math"/>
                            </a:rPr>
                            <m:t>𝜋</m:t>
                          </m:r>
                          <m:r>
                            <a:rPr lang="en-US" sz="2800" b="0" i="1" smtClean="0">
                              <a:latin typeface="Cambria Math"/>
                              <a:ea typeface="Cambria Math"/>
                            </a:rPr>
                            <m:t>)</m:t>
                          </m:r>
                        </m:e>
                        <m:sup>
                          <m:r>
                            <a:rPr lang="en-US" sz="2800" b="0" i="1" smtClean="0">
                              <a:latin typeface="Cambria Math"/>
                              <a:ea typeface="Cambria Math"/>
                            </a:rPr>
                            <m:t>−4</m:t>
                          </m:r>
                        </m:sup>
                      </m:sSup>
                      <m:sSup>
                        <m:sSupPr>
                          <m:ctrlPr>
                            <a:rPr lang="en-US" sz="2800" b="0" i="1" smtClean="0">
                              <a:latin typeface="Cambria Math"/>
                              <a:ea typeface="Cambria Math"/>
                            </a:rPr>
                          </m:ctrlPr>
                        </m:sSupPr>
                        <m:e>
                          <m:r>
                            <a:rPr lang="en-US" sz="2800" b="0" i="1" smtClean="0">
                              <a:latin typeface="Cambria Math"/>
                              <a:ea typeface="Cambria Math"/>
                            </a:rPr>
                            <m:t>𝑓</m:t>
                          </m:r>
                        </m:e>
                        <m:sup>
                          <m:r>
                            <a:rPr lang="en-US" sz="2800" b="0" i="1" smtClean="0">
                              <a:latin typeface="Cambria Math"/>
                              <a:ea typeface="Cambria Math"/>
                            </a:rPr>
                            <m:t>−5</m:t>
                          </m:r>
                        </m:sup>
                      </m:sSup>
                      <m:r>
                        <m:rPr>
                          <m:sty m:val="p"/>
                        </m:rPr>
                        <a:rPr lang="en-US" sz="2800" b="0" i="0" smtClean="0">
                          <a:latin typeface="Cambria Math"/>
                          <a:ea typeface="Cambria Math"/>
                        </a:rPr>
                        <m:t>exp</m:t>
                      </m:r>
                      <m:r>
                        <a:rPr lang="en-US" sz="2800" b="0" i="1" smtClean="0">
                          <a:latin typeface="Cambria Math"/>
                          <a:ea typeface="Cambria Math"/>
                        </a:rPr>
                        <m:t>⁡</m:t>
                      </m:r>
                      <m:d>
                        <m:dPr>
                          <m:begChr m:val="["/>
                          <m:endChr m:val="]"/>
                          <m:ctrlPr>
                            <a:rPr lang="en-US" sz="2800" b="0" i="1" smtClean="0">
                              <a:latin typeface="Cambria Math"/>
                              <a:ea typeface="Cambria Math"/>
                            </a:rPr>
                          </m:ctrlPr>
                        </m:dPr>
                        <m:e>
                          <m:r>
                            <a:rPr lang="en-US" sz="2800" b="0" i="1" smtClean="0">
                              <a:latin typeface="Cambria Math"/>
                              <a:ea typeface="Cambria Math"/>
                            </a:rPr>
                            <m:t>−1.25</m:t>
                          </m:r>
                          <m:sSup>
                            <m:sSupPr>
                              <m:ctrlPr>
                                <a:rPr lang="en-US" sz="2800" b="0" i="1" smtClean="0">
                                  <a:latin typeface="Cambria Math"/>
                                  <a:ea typeface="Cambria Math"/>
                                </a:rPr>
                              </m:ctrlPr>
                            </m:sSupPr>
                            <m:e>
                              <m:r>
                                <a:rPr lang="en-US" sz="2800" i="1">
                                  <a:latin typeface="Cambria Math"/>
                                  <a:ea typeface="Cambria Math"/>
                                </a:rPr>
                                <m:t>(</m:t>
                              </m:r>
                              <m:r>
                                <a:rPr lang="en-US" sz="2800" i="1">
                                  <a:latin typeface="Cambria Math"/>
                                  <a:ea typeface="Cambria Math"/>
                                </a:rPr>
                                <m:t>𝑓</m:t>
                              </m:r>
                              <m:r>
                                <a:rPr lang="en-US" sz="2800" i="1">
                                  <a:latin typeface="Cambria Math"/>
                                  <a:ea typeface="Cambria Math"/>
                                </a:rPr>
                                <m:t>/</m:t>
                              </m:r>
                              <m:sSub>
                                <m:sSubPr>
                                  <m:ctrlPr>
                                    <a:rPr lang="en-US" sz="2800" i="1">
                                      <a:latin typeface="Cambria Math"/>
                                      <a:ea typeface="Cambria Math"/>
                                    </a:rPr>
                                  </m:ctrlPr>
                                </m:sSubPr>
                                <m:e>
                                  <m:r>
                                    <a:rPr lang="en-US" sz="2800" i="1">
                                      <a:latin typeface="Cambria Math"/>
                                      <a:ea typeface="Cambria Math"/>
                                    </a:rPr>
                                    <m:t>𝑓</m:t>
                                  </m:r>
                                </m:e>
                                <m:sub>
                                  <m:r>
                                    <a:rPr lang="en-US" sz="2800" i="1">
                                      <a:latin typeface="Cambria Math"/>
                                      <a:ea typeface="Cambria Math"/>
                                    </a:rPr>
                                    <m:t>𝑝</m:t>
                                  </m:r>
                                </m:sub>
                              </m:sSub>
                              <m:r>
                                <a:rPr lang="en-US" sz="2800" i="1">
                                  <a:latin typeface="Cambria Math"/>
                                  <a:ea typeface="Cambria Math"/>
                                </a:rPr>
                                <m:t>)</m:t>
                              </m:r>
                            </m:e>
                            <m:sup>
                              <m:r>
                                <a:rPr lang="en-US" sz="2800" b="0" i="1" smtClean="0">
                                  <a:latin typeface="Cambria Math"/>
                                  <a:ea typeface="Cambria Math"/>
                                </a:rPr>
                                <m:t>−4</m:t>
                              </m:r>
                            </m:sup>
                          </m:sSup>
                        </m:e>
                      </m:d>
                      <m:sSup>
                        <m:sSupPr>
                          <m:ctrlPr>
                            <a:rPr lang="en-US" sz="2800" b="0" i="1" smtClean="0">
                              <a:latin typeface="Cambria Math"/>
                              <a:ea typeface="Cambria Math"/>
                            </a:rPr>
                          </m:ctrlPr>
                        </m:sSupPr>
                        <m:e>
                          <m:r>
                            <a:rPr lang="en-US" sz="2800" b="0" i="1" smtClean="0">
                              <a:latin typeface="Cambria Math"/>
                              <a:ea typeface="Cambria Math"/>
                            </a:rPr>
                            <m:t>𝛾</m:t>
                          </m:r>
                        </m:e>
                        <m:sup>
                          <m:func>
                            <m:funcPr>
                              <m:ctrlPr>
                                <a:rPr lang="en-US" sz="2800" b="0" i="1" smtClean="0">
                                  <a:latin typeface="Cambria Math"/>
                                  <a:ea typeface="Cambria Math"/>
                                </a:rPr>
                              </m:ctrlPr>
                            </m:funcPr>
                            <m:fName>
                              <m:r>
                                <m:rPr>
                                  <m:sty m:val="p"/>
                                </m:rPr>
                                <a:rPr lang="en-US" sz="2800" b="0" i="0" smtClean="0">
                                  <a:latin typeface="Cambria Math"/>
                                  <a:ea typeface="Cambria Math"/>
                                </a:rPr>
                                <m:t>exp</m:t>
                              </m:r>
                            </m:fName>
                            <m:e>
                              <m:d>
                                <m:dPr>
                                  <m:begChr m:val="{"/>
                                  <m:endChr m:val="}"/>
                                  <m:ctrlPr>
                                    <a:rPr lang="en-US" sz="2800" b="0" i="1" smtClean="0">
                                      <a:latin typeface="Cambria Math"/>
                                      <a:ea typeface="Cambria Math"/>
                                    </a:rPr>
                                  </m:ctrlPr>
                                </m:dPr>
                                <m:e>
                                  <m:r>
                                    <a:rPr lang="en-US" sz="2800" b="0" i="1" smtClean="0">
                                      <a:latin typeface="Cambria Math"/>
                                      <a:ea typeface="Cambria Math"/>
                                    </a:rPr>
                                    <m:t>−0.5</m:t>
                                  </m:r>
                                  <m:sSup>
                                    <m:sSupPr>
                                      <m:ctrlPr>
                                        <a:rPr lang="en-US" sz="2800" b="0" i="1" smtClean="0">
                                          <a:latin typeface="Cambria Math"/>
                                          <a:ea typeface="Cambria Math"/>
                                        </a:rPr>
                                      </m:ctrlPr>
                                    </m:sSupPr>
                                    <m:e>
                                      <m:d>
                                        <m:dPr>
                                          <m:begChr m:val="["/>
                                          <m:endChr m:val="]"/>
                                          <m:ctrlPr>
                                            <a:rPr lang="en-US" sz="2800" i="1">
                                              <a:latin typeface="Cambria Math"/>
                                              <a:ea typeface="Cambria Math"/>
                                            </a:rPr>
                                          </m:ctrlPr>
                                        </m:dPr>
                                        <m:e>
                                          <m:f>
                                            <m:fPr>
                                              <m:ctrlPr>
                                                <a:rPr lang="en-US" sz="2800" i="1">
                                                  <a:latin typeface="Cambria Math"/>
                                                  <a:ea typeface="Cambria Math"/>
                                                </a:rPr>
                                              </m:ctrlPr>
                                            </m:fPr>
                                            <m:num>
                                              <m:f>
                                                <m:fPr>
                                                  <m:ctrlPr>
                                                    <a:rPr lang="en-US" sz="2800" i="1">
                                                      <a:latin typeface="Cambria Math"/>
                                                      <a:ea typeface="Cambria Math"/>
                                                    </a:rPr>
                                                  </m:ctrlPr>
                                                </m:fPr>
                                                <m:num>
                                                  <m:r>
                                                    <a:rPr lang="en-US" sz="2800" i="1">
                                                      <a:latin typeface="Cambria Math"/>
                                                      <a:ea typeface="Cambria Math"/>
                                                    </a:rPr>
                                                    <m:t>𝑓</m:t>
                                                  </m:r>
                                                </m:num>
                                                <m:den>
                                                  <m:sSub>
                                                    <m:sSubPr>
                                                      <m:ctrlPr>
                                                        <a:rPr lang="en-US" sz="2800" i="1">
                                                          <a:latin typeface="Cambria Math"/>
                                                          <a:ea typeface="Cambria Math"/>
                                                        </a:rPr>
                                                      </m:ctrlPr>
                                                    </m:sSubPr>
                                                    <m:e>
                                                      <m:r>
                                                        <a:rPr lang="en-US" sz="2800" i="1">
                                                          <a:latin typeface="Cambria Math"/>
                                                          <a:ea typeface="Cambria Math"/>
                                                        </a:rPr>
                                                        <m:t>𝑓</m:t>
                                                      </m:r>
                                                    </m:e>
                                                    <m:sub>
                                                      <m:r>
                                                        <a:rPr lang="en-US" sz="2800" i="1">
                                                          <a:latin typeface="Cambria Math"/>
                                                          <a:ea typeface="Cambria Math"/>
                                                        </a:rPr>
                                                        <m:t>𝑝</m:t>
                                                      </m:r>
                                                    </m:sub>
                                                  </m:sSub>
                                                </m:den>
                                              </m:f>
                                              <m:r>
                                                <a:rPr lang="en-US" sz="2800" i="1">
                                                  <a:latin typeface="Cambria Math"/>
                                                  <a:ea typeface="Cambria Math"/>
                                                </a:rPr>
                                                <m:t>−1</m:t>
                                              </m:r>
                                            </m:num>
                                            <m:den>
                                              <m:r>
                                                <a:rPr lang="en-US" sz="2800" i="1">
                                                  <a:latin typeface="Cambria Math"/>
                                                  <a:ea typeface="Cambria Math"/>
                                                </a:rPr>
                                                <m:t>𝜎</m:t>
                                              </m:r>
                                            </m:den>
                                          </m:f>
                                        </m:e>
                                      </m:d>
                                    </m:e>
                                    <m:sup>
                                      <m:r>
                                        <a:rPr lang="en-US" sz="2800" b="0" i="1" smtClean="0">
                                          <a:latin typeface="Cambria Math"/>
                                          <a:ea typeface="Cambria Math"/>
                                        </a:rPr>
                                        <m:t>2</m:t>
                                      </m:r>
                                    </m:sup>
                                  </m:sSup>
                                </m:e>
                              </m:d>
                            </m:e>
                          </m:func>
                        </m:sup>
                      </m:sSup>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61925" y="1447800"/>
                <a:ext cx="9753600" cy="1177245"/>
              </a:xfrm>
              <a:prstGeom prst="rect">
                <a:avLst/>
              </a:prstGeom>
              <a:blipFill rotWithShape="1">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3692" y="4239056"/>
                <a:ext cx="7212616" cy="1569660"/>
              </a:xfrm>
              <a:prstGeom prst="rect">
                <a:avLst/>
              </a:prstGeom>
            </p:spPr>
            <p:txBody>
              <a:bodyPr wrap="none">
                <a:spAutoFit/>
              </a:bodyPr>
              <a:lstStyle/>
              <a:p>
                <a14:m>
                  <m:oMath xmlns:m="http://schemas.openxmlformats.org/officeDocument/2006/math">
                    <m:r>
                      <a:rPr lang="en-US" i="1">
                        <a:latin typeface="Cambria Math"/>
                        <a:ea typeface="Cambria Math"/>
                      </a:rPr>
                      <m:t>𝛼</m:t>
                    </m:r>
                  </m:oMath>
                </a14:m>
                <a:r>
                  <a:rPr lang="en-US" dirty="0" smtClean="0"/>
                  <a:t>: energy scale</a:t>
                </a:r>
              </a:p>
              <a:p>
                <a:r>
                  <a:rPr lang="en-US" i="1" dirty="0" err="1"/>
                  <a:t>f</a:t>
                </a:r>
                <a:r>
                  <a:rPr lang="en-US" i="1" baseline="-25000" dirty="0" err="1" smtClean="0"/>
                  <a:t>p</a:t>
                </a:r>
                <a:r>
                  <a:rPr lang="en-US" dirty="0" smtClean="0"/>
                  <a:t>: peak </a:t>
                </a:r>
                <a:r>
                  <a:rPr lang="en-US" dirty="0" err="1" smtClean="0"/>
                  <a:t>freq</a:t>
                </a:r>
                <a:endParaRPr lang="en-US" dirty="0" smtClean="0"/>
              </a:p>
              <a:p>
                <a:r>
                  <a:rPr lang="en-US" i="1" dirty="0" smtClean="0">
                    <a:latin typeface="Symbol" panose="05050102010706020507" pitchFamily="18" charset="2"/>
                  </a:rPr>
                  <a:t>g</a:t>
                </a:r>
                <a:r>
                  <a:rPr lang="en-US" dirty="0" smtClean="0"/>
                  <a:t>: peak-enhancement </a:t>
                </a:r>
                <a:r>
                  <a:rPr lang="en-US" dirty="0" err="1" smtClean="0"/>
                  <a:t>const</a:t>
                </a:r>
                <a:endParaRPr lang="en-US" dirty="0" smtClean="0"/>
              </a:p>
              <a:p>
                <a:r>
                  <a:rPr lang="en-US" i="1" dirty="0" smtClean="0">
                    <a:latin typeface="Symbol" panose="05050102010706020507" pitchFamily="18" charset="2"/>
                  </a:rPr>
                  <a:t>s</a:t>
                </a:r>
                <a:r>
                  <a:rPr lang="en-US" dirty="0" smtClean="0"/>
                  <a:t>: peak-width </a:t>
                </a:r>
                <a:r>
                  <a:rPr lang="en-US" dirty="0" err="1" smtClean="0"/>
                  <a:t>const</a:t>
                </a:r>
                <a:r>
                  <a:rPr lang="en-US" dirty="0" smtClean="0"/>
                  <a:t> (=</a:t>
                </a:r>
                <a:r>
                  <a:rPr lang="en-US" i="1" dirty="0" err="1" smtClean="0">
                    <a:latin typeface="Symbol" panose="05050102010706020507" pitchFamily="18" charset="2"/>
                  </a:rPr>
                  <a:t>s</a:t>
                </a:r>
                <a:r>
                  <a:rPr lang="en-US" i="1" baseline="-25000" dirty="0" err="1" smtClean="0">
                    <a:latin typeface="+mj-lt"/>
                  </a:rPr>
                  <a:t>a</a:t>
                </a:r>
                <a:r>
                  <a:rPr lang="en-US" dirty="0" smtClean="0"/>
                  <a:t> when </a:t>
                </a:r>
                <a:r>
                  <a:rPr lang="en-US" i="1" dirty="0" smtClean="0"/>
                  <a:t>f</a:t>
                </a:r>
                <a:r>
                  <a:rPr lang="en-US" dirty="0" smtClean="0"/>
                  <a:t>&lt;</a:t>
                </a:r>
                <a:r>
                  <a:rPr lang="en-US" i="1" dirty="0"/>
                  <a:t> </a:t>
                </a:r>
                <a:r>
                  <a:rPr lang="en-US" i="1" dirty="0" err="1"/>
                  <a:t>f</a:t>
                </a:r>
                <a:r>
                  <a:rPr lang="en-US" i="1" baseline="-25000" dirty="0" err="1"/>
                  <a:t>p</a:t>
                </a:r>
                <a:r>
                  <a:rPr lang="en-US" dirty="0" smtClean="0"/>
                  <a:t> and =</a:t>
                </a:r>
                <a:r>
                  <a:rPr lang="en-US" i="1" dirty="0">
                    <a:latin typeface="Symbol" panose="05050102010706020507" pitchFamily="18" charset="2"/>
                  </a:rPr>
                  <a:t> </a:t>
                </a:r>
                <a:r>
                  <a:rPr lang="en-US" i="1" dirty="0" err="1" smtClean="0">
                    <a:latin typeface="Symbol" panose="05050102010706020507" pitchFamily="18" charset="2"/>
                  </a:rPr>
                  <a:t>s</a:t>
                </a:r>
                <a:r>
                  <a:rPr lang="en-US" i="1" baseline="-25000" dirty="0" err="1"/>
                  <a:t>b</a:t>
                </a:r>
                <a:r>
                  <a:rPr lang="en-US" dirty="0" smtClean="0"/>
                  <a:t> </a:t>
                </a:r>
                <a:r>
                  <a:rPr lang="en-US" dirty="0"/>
                  <a:t>when </a:t>
                </a:r>
                <a:r>
                  <a:rPr lang="en-US" i="1" dirty="0" smtClean="0"/>
                  <a:t>f</a:t>
                </a:r>
                <a:r>
                  <a:rPr lang="en-US" dirty="0" smtClean="0"/>
                  <a:t>&gt;</a:t>
                </a:r>
                <a:r>
                  <a:rPr lang="en-US" i="1" dirty="0" smtClean="0"/>
                  <a:t> </a:t>
                </a:r>
                <a:r>
                  <a:rPr lang="en-US" i="1" dirty="0" err="1" smtClean="0"/>
                  <a:t>f</a:t>
                </a:r>
                <a:r>
                  <a:rPr lang="en-US" i="1" baseline="-25000" dirty="0" err="1" smtClean="0"/>
                  <a:t>p</a:t>
                </a:r>
                <a:r>
                  <a:rPr lang="en-US" dirty="0" smtClean="0"/>
                  <a:t>)</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03692" y="4239056"/>
                <a:ext cx="7212616" cy="1569660"/>
              </a:xfrm>
              <a:prstGeom prst="rect">
                <a:avLst/>
              </a:prstGeom>
              <a:blipFill rotWithShape="1">
                <a:blip r:embed="rId4"/>
                <a:stretch>
                  <a:fillRect l="-1267" t="-3101" r="-253" b="-7752"/>
                </a:stretch>
              </a:blipFill>
            </p:spPr>
            <p:txBody>
              <a:bodyPr/>
              <a:lstStyle/>
              <a:p>
                <a:r>
                  <a:rPr lang="en-US">
                    <a:noFill/>
                  </a:rPr>
                  <a:t> </a:t>
                </a:r>
              </a:p>
            </p:txBody>
          </p:sp>
        </mc:Fallback>
      </mc:AlternateContent>
      <p:sp>
        <p:nvSpPr>
          <p:cNvPr id="7" name="Rectangle 6"/>
          <p:cNvSpPr/>
          <p:nvPr/>
        </p:nvSpPr>
        <p:spPr>
          <a:xfrm>
            <a:off x="1828800" y="2944251"/>
            <a:ext cx="5965544" cy="461665"/>
          </a:xfrm>
          <a:prstGeom prst="rect">
            <a:avLst/>
          </a:prstGeom>
        </p:spPr>
        <p:txBody>
          <a:bodyPr wrap="none">
            <a:spAutoFit/>
          </a:bodyPr>
          <a:lstStyle/>
          <a:p>
            <a:r>
              <a:rPr lang="en-US" dirty="0" smtClean="0"/>
              <a:t>Pierson–Moskowitz (fully developed sea state)</a:t>
            </a:r>
            <a:endParaRPr lang="en-US" dirty="0"/>
          </a:p>
        </p:txBody>
      </p:sp>
      <p:sp>
        <p:nvSpPr>
          <p:cNvPr id="11" name="Freeform 10"/>
          <p:cNvSpPr/>
          <p:nvPr/>
        </p:nvSpPr>
        <p:spPr>
          <a:xfrm>
            <a:off x="1828800" y="2615341"/>
            <a:ext cx="5086350" cy="200025"/>
          </a:xfrm>
          <a:custGeom>
            <a:avLst/>
            <a:gdLst>
              <a:gd name="connsiteX0" fmla="*/ 0 w 5086350"/>
              <a:gd name="connsiteY0" fmla="*/ 0 h 200025"/>
              <a:gd name="connsiteX1" fmla="*/ 0 w 5086350"/>
              <a:gd name="connsiteY1" fmla="*/ 180975 h 200025"/>
              <a:gd name="connsiteX2" fmla="*/ 5086350 w 5086350"/>
              <a:gd name="connsiteY2" fmla="*/ 200025 h 200025"/>
              <a:gd name="connsiteX3" fmla="*/ 5086350 w 5086350"/>
              <a:gd name="connsiteY3" fmla="*/ 66675 h 200025"/>
            </a:gdLst>
            <a:ahLst/>
            <a:cxnLst>
              <a:cxn ang="0">
                <a:pos x="connsiteX0" y="connsiteY0"/>
              </a:cxn>
              <a:cxn ang="0">
                <a:pos x="connsiteX1" y="connsiteY1"/>
              </a:cxn>
              <a:cxn ang="0">
                <a:pos x="connsiteX2" y="connsiteY2"/>
              </a:cxn>
              <a:cxn ang="0">
                <a:pos x="connsiteX3" y="connsiteY3"/>
              </a:cxn>
            </a:cxnLst>
            <a:rect l="l" t="t" r="r" b="b"/>
            <a:pathLst>
              <a:path w="5086350" h="200025">
                <a:moveTo>
                  <a:pt x="0" y="0"/>
                </a:moveTo>
                <a:lnTo>
                  <a:pt x="0" y="180975"/>
                </a:lnTo>
                <a:lnTo>
                  <a:pt x="5086350" y="200025"/>
                </a:lnTo>
                <a:lnTo>
                  <a:pt x="5086350" y="666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828800" y="3422436"/>
            <a:ext cx="7467600" cy="200025"/>
          </a:xfrm>
          <a:custGeom>
            <a:avLst/>
            <a:gdLst>
              <a:gd name="connsiteX0" fmla="*/ 0 w 5086350"/>
              <a:gd name="connsiteY0" fmla="*/ 0 h 200025"/>
              <a:gd name="connsiteX1" fmla="*/ 0 w 5086350"/>
              <a:gd name="connsiteY1" fmla="*/ 180975 h 200025"/>
              <a:gd name="connsiteX2" fmla="*/ 5086350 w 5086350"/>
              <a:gd name="connsiteY2" fmla="*/ 200025 h 200025"/>
              <a:gd name="connsiteX3" fmla="*/ 5086350 w 5086350"/>
              <a:gd name="connsiteY3" fmla="*/ 66675 h 200025"/>
            </a:gdLst>
            <a:ahLst/>
            <a:cxnLst>
              <a:cxn ang="0">
                <a:pos x="connsiteX0" y="connsiteY0"/>
              </a:cxn>
              <a:cxn ang="0">
                <a:pos x="connsiteX1" y="connsiteY1"/>
              </a:cxn>
              <a:cxn ang="0">
                <a:pos x="connsiteX2" y="connsiteY2"/>
              </a:cxn>
              <a:cxn ang="0">
                <a:pos x="connsiteX3" y="connsiteY3"/>
              </a:cxn>
            </a:cxnLst>
            <a:rect l="l" t="t" r="r" b="b"/>
            <a:pathLst>
              <a:path w="5086350" h="200025">
                <a:moveTo>
                  <a:pt x="0" y="0"/>
                </a:moveTo>
                <a:lnTo>
                  <a:pt x="0" y="180975"/>
                </a:lnTo>
                <a:lnTo>
                  <a:pt x="5086350" y="200025"/>
                </a:lnTo>
                <a:lnTo>
                  <a:pt x="5086350" y="666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92057" y="3777391"/>
            <a:ext cx="2931636" cy="461665"/>
          </a:xfrm>
          <a:prstGeom prst="rect">
            <a:avLst/>
          </a:prstGeom>
        </p:spPr>
        <p:txBody>
          <a:bodyPr wrap="none">
            <a:spAutoFit/>
          </a:bodyPr>
          <a:lstStyle/>
          <a:p>
            <a:r>
              <a:rPr lang="en-US" dirty="0" smtClean="0"/>
              <a:t>JONSWAP (young sea)</a:t>
            </a:r>
            <a:endParaRPr lang="en-US"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0" y="1343219"/>
            <a:ext cx="3815433" cy="601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3657600" y="2036422"/>
            <a:ext cx="304800" cy="340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222028" y="5808716"/>
                <a:ext cx="7236918" cy="490199"/>
              </a:xfrm>
              <a:prstGeom prst="rect">
                <a:avLst/>
              </a:prstGeom>
              <a:noFill/>
            </p:spPr>
            <p:txBody>
              <a:bodyPr wrap="none" rtlCol="0">
                <a:spAutoFit/>
              </a:bodyPr>
              <a:lstStyle/>
              <a:p>
                <a:r>
                  <a:rPr lang="en-US" dirty="0" smtClean="0"/>
                  <a:t>Commonly use values (</a:t>
                </a:r>
                <a14:m>
                  <m:oMath xmlns:m="http://schemas.openxmlformats.org/officeDocument/2006/math">
                    <m:sSub>
                      <m:sSubPr>
                        <m:ctrlPr>
                          <a:rPr lang="en-US" i="1">
                            <a:latin typeface="Cambria Math"/>
                          </a:rPr>
                        </m:ctrlPr>
                      </m:sSubPr>
                      <m:e>
                        <m:r>
                          <a:rPr lang="en-US" i="1">
                            <a:latin typeface="Cambria Math"/>
                          </a:rPr>
                          <m:t>𝑓</m:t>
                        </m:r>
                      </m:e>
                      <m:sub>
                        <m:r>
                          <a:rPr lang="en-US" i="1">
                            <a:latin typeface="Cambria Math"/>
                          </a:rPr>
                          <m:t>𝑝</m:t>
                        </m:r>
                      </m:sub>
                    </m:sSub>
                  </m:oMath>
                </a14:m>
                <a:r>
                  <a:rPr lang="en-US" dirty="0" smtClean="0"/>
                  <a:t> is dependent on </a:t>
                </a:r>
                <a:r>
                  <a:rPr lang="en-US" i="1" dirty="0" smtClean="0"/>
                  <a:t>U</a:t>
                </a:r>
                <a:r>
                  <a:rPr lang="en-US" baseline="-25000" dirty="0" smtClean="0"/>
                  <a:t>10</a:t>
                </a:r>
                <a:r>
                  <a:rPr lang="en-US" dirty="0" smtClean="0"/>
                  <a:t> and fetch):</a:t>
                </a:r>
              </a:p>
            </p:txBody>
          </p:sp>
        </mc:Choice>
        <mc:Fallback xmlns="">
          <p:sp>
            <p:nvSpPr>
              <p:cNvPr id="15" name="TextBox 14"/>
              <p:cNvSpPr txBox="1">
                <a:spLocks noRot="1" noChangeAspect="1" noMove="1" noResize="1" noEditPoints="1" noAdjustHandles="1" noChangeArrowheads="1" noChangeShapeType="1" noTextEdit="1"/>
              </p:cNvSpPr>
              <p:nvPr/>
            </p:nvSpPr>
            <p:spPr>
              <a:xfrm>
                <a:off x="222028" y="5808716"/>
                <a:ext cx="7236918" cy="490199"/>
              </a:xfrm>
              <a:prstGeom prst="rect">
                <a:avLst/>
              </a:prstGeom>
              <a:blipFill rotWithShape="1">
                <a:blip r:embed="rId6"/>
                <a:stretch>
                  <a:fillRect l="-1263" t="-8750" r="-1178" b="-2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03692" y="6267623"/>
                <a:ext cx="2354491" cy="655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𝛼</m:t>
                      </m:r>
                      <m:r>
                        <a:rPr lang="en-US" i="1" smtClean="0">
                          <a:latin typeface="Cambria Math"/>
                        </a:rPr>
                        <m:t>=0.0317</m:t>
                      </m:r>
                      <m:sSubSup>
                        <m:sSubSupPr>
                          <m:ctrlPr>
                            <a:rPr lang="en-US" i="1">
                              <a:latin typeface="Cambria Math"/>
                            </a:rPr>
                          </m:ctrlPr>
                        </m:sSubSupPr>
                        <m:e>
                          <m:acc>
                            <m:accPr>
                              <m:chr m:val="̃"/>
                              <m:ctrlPr>
                                <a:rPr lang="en-US" i="1">
                                  <a:latin typeface="Cambria Math"/>
                                </a:rPr>
                              </m:ctrlPr>
                            </m:accPr>
                            <m:e>
                              <m:r>
                                <a:rPr lang="en-US" i="1">
                                  <a:latin typeface="Cambria Math"/>
                                </a:rPr>
                                <m:t>𝑓</m:t>
                              </m:r>
                            </m:e>
                          </m:acc>
                        </m:e>
                        <m:sub>
                          <m:r>
                            <a:rPr lang="en-US" i="1">
                              <a:latin typeface="Cambria Math"/>
                            </a:rPr>
                            <m:t>𝑝</m:t>
                          </m:r>
                        </m:sub>
                        <m:sup>
                          <m:r>
                            <a:rPr lang="en-US" i="1">
                              <a:latin typeface="Cambria Math"/>
                            </a:rPr>
                            <m:t>0.67</m:t>
                          </m:r>
                        </m:sup>
                      </m:sSubSup>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03692" y="6267623"/>
                <a:ext cx="2354491" cy="65537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427388" y="6274217"/>
                <a:ext cx="1992212" cy="655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𝛾</m:t>
                      </m:r>
                      <m:r>
                        <a:rPr lang="en-US" i="1">
                          <a:latin typeface="Cambria Math"/>
                        </a:rPr>
                        <m:t>=5.87</m:t>
                      </m:r>
                      <m:sSubSup>
                        <m:sSubSupPr>
                          <m:ctrlPr>
                            <a:rPr lang="en-US" i="1">
                              <a:latin typeface="Cambria Math"/>
                            </a:rPr>
                          </m:ctrlPr>
                        </m:sSubSupPr>
                        <m:e>
                          <m:acc>
                            <m:accPr>
                              <m:chr m:val="̃"/>
                              <m:ctrlPr>
                                <a:rPr lang="en-US" i="1">
                                  <a:latin typeface="Cambria Math"/>
                                </a:rPr>
                              </m:ctrlPr>
                            </m:accPr>
                            <m:e>
                              <m:r>
                                <a:rPr lang="en-US" i="1">
                                  <a:latin typeface="Cambria Math"/>
                                </a:rPr>
                                <m:t>𝑓</m:t>
                              </m:r>
                            </m:e>
                          </m:acc>
                        </m:e>
                        <m:sub>
                          <m:r>
                            <a:rPr lang="en-US" i="1">
                              <a:latin typeface="Cambria Math"/>
                            </a:rPr>
                            <m:t>𝑝</m:t>
                          </m:r>
                        </m:sub>
                        <m:sup>
                          <m:r>
                            <a:rPr lang="en-US" i="1">
                              <a:latin typeface="Cambria Math"/>
                            </a:rPr>
                            <m:t>0.86</m:t>
                          </m:r>
                        </m:sup>
                      </m:sSubSup>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2427388" y="6274217"/>
                <a:ext cx="1992212" cy="65537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572000" y="6334125"/>
                <a:ext cx="2487476" cy="655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𝑎</m:t>
                          </m:r>
                        </m:sub>
                      </m:sSub>
                      <m:r>
                        <a:rPr lang="en-US" i="1">
                          <a:latin typeface="Cambria Math"/>
                        </a:rPr>
                        <m:t>=0.0547</m:t>
                      </m:r>
                      <m:sSubSup>
                        <m:sSubSupPr>
                          <m:ctrlPr>
                            <a:rPr lang="en-US" i="1">
                              <a:latin typeface="Cambria Math"/>
                            </a:rPr>
                          </m:ctrlPr>
                        </m:sSubSupPr>
                        <m:e>
                          <m:acc>
                            <m:accPr>
                              <m:chr m:val="̃"/>
                              <m:ctrlPr>
                                <a:rPr lang="en-US" i="1">
                                  <a:latin typeface="Cambria Math"/>
                                </a:rPr>
                              </m:ctrlPr>
                            </m:accPr>
                            <m:e>
                              <m:r>
                                <a:rPr lang="en-US" i="1">
                                  <a:latin typeface="Cambria Math"/>
                                </a:rPr>
                                <m:t>𝑓</m:t>
                              </m:r>
                            </m:e>
                          </m:acc>
                        </m:e>
                        <m:sub>
                          <m:r>
                            <a:rPr lang="en-US" i="1">
                              <a:latin typeface="Cambria Math"/>
                            </a:rPr>
                            <m:t>𝑝</m:t>
                          </m:r>
                        </m:sub>
                        <m:sup>
                          <m:r>
                            <a:rPr lang="en-US" i="1">
                              <a:latin typeface="Cambria Math"/>
                            </a:rPr>
                            <m:t>0.32</m:t>
                          </m:r>
                        </m:sup>
                      </m:sSubSup>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6334125"/>
                <a:ext cx="2487476" cy="65537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129349" y="6431228"/>
                <a:ext cx="2484270" cy="655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𝑏</m:t>
                          </m:r>
                        </m:sub>
                      </m:sSub>
                      <m:r>
                        <a:rPr lang="en-US" i="1">
                          <a:latin typeface="Cambria Math"/>
                        </a:rPr>
                        <m:t>=0.0783</m:t>
                      </m:r>
                      <m:sSubSup>
                        <m:sSubSupPr>
                          <m:ctrlPr>
                            <a:rPr lang="en-US" i="1">
                              <a:latin typeface="Cambria Math"/>
                            </a:rPr>
                          </m:ctrlPr>
                        </m:sSubSupPr>
                        <m:e>
                          <m:acc>
                            <m:accPr>
                              <m:chr m:val="̃"/>
                              <m:ctrlPr>
                                <a:rPr lang="en-US" i="1">
                                  <a:latin typeface="Cambria Math"/>
                                </a:rPr>
                              </m:ctrlPr>
                            </m:accPr>
                            <m:e>
                              <m:r>
                                <a:rPr lang="en-US" i="1">
                                  <a:latin typeface="Cambria Math"/>
                                </a:rPr>
                                <m:t>𝑓</m:t>
                              </m:r>
                            </m:e>
                          </m:acc>
                        </m:e>
                        <m:sub>
                          <m:r>
                            <a:rPr lang="en-US" i="1">
                              <a:latin typeface="Cambria Math"/>
                            </a:rPr>
                            <m:t>𝑝</m:t>
                          </m:r>
                        </m:sub>
                        <m:sup>
                          <m:r>
                            <a:rPr lang="en-US" i="1">
                              <a:latin typeface="Cambria Math"/>
                            </a:rPr>
                            <m:t>0.16</m:t>
                          </m:r>
                        </m:sup>
                      </m:sSubSup>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7129349" y="6431228"/>
                <a:ext cx="2484270" cy="65537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499675" y="5534305"/>
                <a:ext cx="1743618" cy="925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acc>
                            <m:accPr>
                              <m:chr m:val="̃"/>
                              <m:ctrlPr>
                                <a:rPr lang="en-US" i="1">
                                  <a:latin typeface="Cambria Math"/>
                                </a:rPr>
                              </m:ctrlPr>
                            </m:accPr>
                            <m:e>
                              <m:r>
                                <a:rPr lang="en-US" i="1">
                                  <a:latin typeface="Cambria Math"/>
                                </a:rPr>
                                <m:t>𝑓</m:t>
                              </m:r>
                            </m:e>
                          </m:acc>
                        </m:e>
                        <m:sub>
                          <m:r>
                            <a:rPr lang="en-US" i="1">
                              <a:latin typeface="Cambria Math"/>
                            </a:rPr>
                            <m:t>𝑝</m:t>
                          </m:r>
                        </m:sub>
                        <m:sup/>
                      </m:sSubSup>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𝑓</m:t>
                              </m:r>
                            </m:e>
                            <m:sub>
                              <m:r>
                                <a:rPr lang="en-US" i="1">
                                  <a:latin typeface="Cambria Math"/>
                                </a:rPr>
                                <m:t>𝑝</m:t>
                              </m:r>
                            </m:sub>
                          </m:sSub>
                          <m:sSub>
                            <m:sSubPr>
                              <m:ctrlPr>
                                <a:rPr lang="en-US" i="1">
                                  <a:latin typeface="Cambria Math"/>
                                </a:rPr>
                              </m:ctrlPr>
                            </m:sSubPr>
                            <m:e>
                              <m:r>
                                <a:rPr lang="en-US" i="1">
                                  <a:latin typeface="Cambria Math"/>
                                </a:rPr>
                                <m:t>𝑈</m:t>
                              </m:r>
                            </m:e>
                            <m:sub>
                              <m:r>
                                <a:rPr lang="en-US" i="1">
                                  <a:latin typeface="Cambria Math"/>
                                </a:rPr>
                                <m:t>10</m:t>
                              </m:r>
                            </m:sub>
                          </m:sSub>
                        </m:num>
                        <m:den>
                          <m:r>
                            <a:rPr lang="en-US" i="1">
                              <a:latin typeface="Cambria Math"/>
                            </a:rPr>
                            <m:t>𝑔</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7499675" y="5534305"/>
                <a:ext cx="1743618" cy="925638"/>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3850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Wave processes in oceanic waters</a:t>
            </a:r>
            <a:endParaRPr lang="en-US" sz="3700" kern="0" dirty="0">
              <a:latin typeface="+mj-lt"/>
              <a:ea typeface="+mj-ea"/>
              <a:cs typeface="+mj-cs"/>
            </a:endParaRPr>
          </a:p>
        </p:txBody>
      </p:sp>
      <p:sp>
        <p:nvSpPr>
          <p:cNvPr id="2" name="Rectangle 1"/>
          <p:cNvSpPr/>
          <p:nvPr/>
        </p:nvSpPr>
        <p:spPr>
          <a:xfrm>
            <a:off x="0" y="487680"/>
            <a:ext cx="13487400" cy="1938992"/>
          </a:xfrm>
          <a:prstGeom prst="rect">
            <a:avLst/>
          </a:prstGeom>
        </p:spPr>
        <p:txBody>
          <a:bodyPr wrap="square">
            <a:spAutoFit/>
          </a:bodyPr>
          <a:lstStyle/>
          <a:p>
            <a:pPr marL="342900" indent="-342900">
              <a:buFont typeface="Arial" panose="020B0604020202020204" pitchFamily="34" charset="0"/>
              <a:buChar char="•"/>
            </a:pPr>
            <a:r>
              <a:rPr lang="en-US" dirty="0" smtClean="0"/>
              <a:t>To </a:t>
            </a:r>
            <a:r>
              <a:rPr lang="en-US" dirty="0"/>
              <a:t>model waves under more realistic, </a:t>
            </a:r>
            <a:r>
              <a:rPr lang="en-US" i="1" dirty="0"/>
              <a:t>arbitrary </a:t>
            </a:r>
            <a:r>
              <a:rPr lang="en-US" dirty="0"/>
              <a:t>oceanic water conditions, the concepts of </a:t>
            </a:r>
            <a:r>
              <a:rPr lang="en-US" dirty="0" smtClean="0"/>
              <a:t>fetch and </a:t>
            </a:r>
            <a:r>
              <a:rPr lang="en-US" dirty="0"/>
              <a:t>duration cannot be </a:t>
            </a:r>
            <a:r>
              <a:rPr lang="en-US" dirty="0" smtClean="0"/>
              <a:t>used</a:t>
            </a:r>
          </a:p>
          <a:p>
            <a:pPr marL="342900" indent="-342900">
              <a:buFont typeface="Arial" panose="020B0604020202020204" pitchFamily="34" charset="0"/>
              <a:buChar char="•"/>
            </a:pPr>
            <a:r>
              <a:rPr lang="en-US" dirty="0"/>
              <a:t>T</a:t>
            </a:r>
            <a:r>
              <a:rPr lang="en-US" dirty="0" smtClean="0"/>
              <a:t>he </a:t>
            </a:r>
            <a:r>
              <a:rPr lang="en-US" i="1" dirty="0"/>
              <a:t>spectral energy balance </a:t>
            </a:r>
            <a:r>
              <a:rPr lang="en-US" dirty="0"/>
              <a:t>of the waves is used. It </a:t>
            </a:r>
            <a:r>
              <a:rPr lang="en-US" dirty="0" smtClean="0"/>
              <a:t>represents the </a:t>
            </a:r>
            <a:r>
              <a:rPr lang="en-US" dirty="0"/>
              <a:t>time evolution of the wave spectrum, based on the propagation, generation, </a:t>
            </a:r>
            <a:r>
              <a:rPr lang="en-US" dirty="0" smtClean="0"/>
              <a:t>wave–wave interactions </a:t>
            </a:r>
            <a:r>
              <a:rPr lang="en-US" dirty="0"/>
              <a:t>and dissipation of all individual wave components at the </a:t>
            </a:r>
            <a:r>
              <a:rPr lang="en-US" dirty="0" smtClean="0"/>
              <a:t>ocean surface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60142"/>
            <a:ext cx="66294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629400" y="5810071"/>
            <a:ext cx="6934200" cy="1200329"/>
          </a:xfrm>
          <a:prstGeom prst="rect">
            <a:avLst/>
          </a:prstGeom>
        </p:spPr>
        <p:txBody>
          <a:bodyPr wrap="square">
            <a:spAutoFit/>
          </a:bodyPr>
          <a:lstStyle/>
          <a:p>
            <a:pPr marL="342900" indent="-342900">
              <a:buFont typeface="Arial" panose="020B0604020202020204" pitchFamily="34" charset="0"/>
              <a:buChar char="•"/>
            </a:pPr>
            <a:r>
              <a:rPr lang="en-US" dirty="0" smtClean="0"/>
              <a:t>Owing </a:t>
            </a:r>
            <a:r>
              <a:rPr lang="en-US" dirty="0"/>
              <a:t>to the interaction amongst the various wave components, the </a:t>
            </a:r>
            <a:r>
              <a:rPr lang="en-US" i="1" dirty="0"/>
              <a:t>Eulerian </a:t>
            </a:r>
            <a:r>
              <a:rPr lang="en-US" dirty="0"/>
              <a:t>approach is better suited for computations than the </a:t>
            </a:r>
            <a:r>
              <a:rPr lang="en-US" dirty="0" err="1"/>
              <a:t>Lagrangian</a:t>
            </a:r>
            <a:r>
              <a:rPr lang="en-US" dirty="0"/>
              <a:t> approach.</a:t>
            </a:r>
          </a:p>
        </p:txBody>
      </p:sp>
      <p:sp>
        <p:nvSpPr>
          <p:cNvPr id="4" name="TextBox 3"/>
          <p:cNvSpPr txBox="1"/>
          <p:nvPr/>
        </p:nvSpPr>
        <p:spPr>
          <a:xfrm>
            <a:off x="2423625" y="5470177"/>
            <a:ext cx="522900" cy="461665"/>
          </a:xfrm>
          <a:prstGeom prst="rect">
            <a:avLst/>
          </a:prstGeom>
          <a:noFill/>
        </p:spPr>
        <p:txBody>
          <a:bodyPr wrap="none" rtlCol="0">
            <a:spAutoFit/>
          </a:bodyPr>
          <a:lstStyle/>
          <a:p>
            <a:r>
              <a:rPr lang="en-US" b="1" i="1" dirty="0" smtClean="0"/>
              <a:t>S</a:t>
            </a:r>
            <a:r>
              <a:rPr lang="en-US" b="1" dirty="0" smtClean="0"/>
              <a:t>()</a:t>
            </a:r>
            <a:endParaRPr lang="en-US" b="1" dirty="0"/>
          </a:p>
        </p:txBody>
      </p:sp>
      <mc:AlternateContent xmlns:mc="http://schemas.openxmlformats.org/markup-compatibility/2006" xmlns:a14="http://schemas.microsoft.com/office/drawing/2010/main">
        <mc:Choice Requires="a14">
          <p:sp>
            <p:nvSpPr>
              <p:cNvPr id="5" name="TextBox 4"/>
              <p:cNvSpPr txBox="1"/>
              <p:nvPr/>
            </p:nvSpPr>
            <p:spPr>
              <a:xfrm>
                <a:off x="304800" y="2514600"/>
                <a:ext cx="11498812" cy="999441"/>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r>
                            <a:rPr lang="en-US" sz="2800" i="1" smtClean="0">
                              <a:latin typeface="Cambria Math"/>
                              <a:ea typeface="Cambria Math"/>
                            </a:rPr>
                            <m:t>𝜕</m:t>
                          </m:r>
                          <m:r>
                            <a:rPr lang="en-US" sz="2800" b="0" i="1" smtClean="0">
                              <a:latin typeface="Cambria Math"/>
                              <a:ea typeface="Cambria Math"/>
                            </a:rPr>
                            <m:t>𝐸</m:t>
                          </m:r>
                          <m:r>
                            <a:rPr lang="en-US" sz="2800" b="0" i="1" smtClean="0">
                              <a:latin typeface="Cambria Math"/>
                              <a:ea typeface="Cambria Math"/>
                            </a:rPr>
                            <m:t>(</m:t>
                          </m:r>
                          <m:r>
                            <a:rPr lang="en-US" sz="2800" b="0" i="1" smtClean="0">
                              <a:latin typeface="Cambria Math"/>
                              <a:ea typeface="Cambria Math"/>
                            </a:rPr>
                            <m:t>𝑓</m:t>
                          </m:r>
                          <m:r>
                            <a:rPr lang="en-US" sz="2800" b="0" i="1" smtClean="0">
                              <a:latin typeface="Cambria Math"/>
                              <a:ea typeface="Cambria Math"/>
                            </a:rPr>
                            <m:t>,</m:t>
                          </m:r>
                          <m:r>
                            <a:rPr lang="en-US" sz="2800" b="0" i="1" smtClean="0">
                              <a:latin typeface="Cambria Math"/>
                              <a:ea typeface="Cambria Math"/>
                            </a:rPr>
                            <m:t>𝜃</m:t>
                          </m:r>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r>
                            <a:rPr lang="en-US" sz="2800" b="0" i="1" smtClean="0">
                              <a:latin typeface="Cambria Math"/>
                              <a:ea typeface="Cambria Math"/>
                            </a:rPr>
                            <m:t>𝑦</m:t>
                          </m:r>
                          <m:r>
                            <a:rPr lang="en-US" sz="2800" b="0" i="1" smtClean="0">
                              <a:latin typeface="Cambria Math"/>
                              <a:ea typeface="Cambria Math"/>
                            </a:rPr>
                            <m:t>,</m:t>
                          </m:r>
                          <m:r>
                            <a:rPr lang="en-US" sz="2800" b="0" i="1" smtClean="0">
                              <a:latin typeface="Cambria Math"/>
                              <a:ea typeface="Cambria Math"/>
                            </a:rPr>
                            <m:t>𝑡</m:t>
                          </m:r>
                          <m:r>
                            <a:rPr lang="en-US" sz="2800" b="0" i="1" smtClean="0">
                              <a:latin typeface="Cambria Math"/>
                              <a:ea typeface="Cambria Math"/>
                            </a:rPr>
                            <m:t>)</m:t>
                          </m:r>
                        </m:num>
                        <m:den>
                          <m:r>
                            <a:rPr lang="en-US" sz="2800" i="1" smtClean="0">
                              <a:latin typeface="Cambria Math"/>
                              <a:ea typeface="Cambria Math"/>
                            </a:rPr>
                            <m:t>𝜕</m:t>
                          </m:r>
                          <m:r>
                            <a:rPr lang="en-US" sz="2800" b="0" i="1" smtClean="0">
                              <a:latin typeface="Cambria Math"/>
                              <a:ea typeface="Cambria Math"/>
                            </a:rPr>
                            <m:t>𝑡</m:t>
                          </m:r>
                        </m:den>
                      </m:f>
                      <m:r>
                        <a:rPr lang="en-US" sz="2800" b="0" i="1" smtClean="0">
                          <a:latin typeface="Cambria Math"/>
                        </a:rPr>
                        <m:t>+</m:t>
                      </m:r>
                      <m:f>
                        <m:fPr>
                          <m:ctrlPr>
                            <a:rPr lang="en-US" sz="2800" i="1">
                              <a:latin typeface="Cambria Math"/>
                            </a:rPr>
                          </m:ctrlPr>
                        </m:fPr>
                        <m:num>
                          <m:r>
                            <a:rPr lang="en-US" sz="2800" i="1">
                              <a:latin typeface="Cambria Math"/>
                              <a:ea typeface="Cambria Math"/>
                            </a:rPr>
                            <m:t>𝜕</m:t>
                          </m:r>
                          <m:sSub>
                            <m:sSubPr>
                              <m:ctrlPr>
                                <a:rPr lang="en-US" sz="2800" i="1" smtClean="0">
                                  <a:latin typeface="Cambria Math"/>
                                  <a:ea typeface="Cambria Math"/>
                                </a:rPr>
                              </m:ctrlPr>
                            </m:sSubPr>
                            <m:e>
                              <m:r>
                                <a:rPr lang="en-US" sz="2800" b="0" i="1" smtClean="0">
                                  <a:latin typeface="Cambria Math"/>
                                  <a:ea typeface="Cambria Math"/>
                                </a:rPr>
                                <m:t>𝑐</m:t>
                              </m:r>
                            </m:e>
                            <m:sub>
                              <m:r>
                                <a:rPr lang="en-US" sz="2800" b="0" i="1" smtClean="0">
                                  <a:latin typeface="Cambria Math"/>
                                  <a:ea typeface="Cambria Math"/>
                                </a:rPr>
                                <m:t>𝑔</m:t>
                              </m:r>
                              <m:r>
                                <a:rPr lang="en-US" sz="2800" b="0" i="1" smtClean="0">
                                  <a:latin typeface="Cambria Math"/>
                                  <a:ea typeface="Cambria Math"/>
                                </a:rPr>
                                <m:t>,</m:t>
                              </m:r>
                              <m:r>
                                <a:rPr lang="en-US" sz="2800" b="0" i="1" smtClean="0">
                                  <a:latin typeface="Cambria Math"/>
                                  <a:ea typeface="Cambria Math"/>
                                </a:rPr>
                                <m:t>𝑥</m:t>
                              </m:r>
                            </m:sub>
                          </m:sSub>
                          <m:r>
                            <a:rPr lang="en-US" sz="2800" i="1">
                              <a:latin typeface="Cambria Math"/>
                              <a:ea typeface="Cambria Math"/>
                            </a:rPr>
                            <m:t>𝐸</m:t>
                          </m:r>
                          <m:r>
                            <a:rPr lang="en-US" sz="2800" i="1">
                              <a:latin typeface="Cambria Math"/>
                              <a:ea typeface="Cambria Math"/>
                            </a:rPr>
                            <m:t>(</m:t>
                          </m:r>
                          <m:r>
                            <a:rPr lang="en-US" sz="2800" i="1">
                              <a:latin typeface="Cambria Math"/>
                              <a:ea typeface="Cambria Math"/>
                            </a:rPr>
                            <m:t>𝑓</m:t>
                          </m:r>
                          <m:r>
                            <a:rPr lang="en-US" sz="2800" i="1">
                              <a:latin typeface="Cambria Math"/>
                              <a:ea typeface="Cambria Math"/>
                            </a:rPr>
                            <m:t>,</m:t>
                          </m:r>
                          <m:r>
                            <a:rPr lang="en-US" sz="2800" i="1">
                              <a:latin typeface="Cambria Math"/>
                              <a:ea typeface="Cambria Math"/>
                            </a:rPr>
                            <m:t>𝜃</m:t>
                          </m:r>
                          <m:r>
                            <a:rPr lang="en-US" sz="2800" i="1">
                              <a:latin typeface="Cambria Math"/>
                              <a:ea typeface="Cambria Math"/>
                            </a:rPr>
                            <m:t>;</m:t>
                          </m:r>
                          <m:r>
                            <a:rPr lang="en-US" sz="2800" i="1">
                              <a:latin typeface="Cambria Math"/>
                              <a:ea typeface="Cambria Math"/>
                            </a:rPr>
                            <m:t>𝑥</m:t>
                          </m:r>
                          <m:r>
                            <a:rPr lang="en-US" sz="2800" i="1">
                              <a:latin typeface="Cambria Math"/>
                              <a:ea typeface="Cambria Math"/>
                            </a:rPr>
                            <m:t>,</m:t>
                          </m:r>
                          <m:r>
                            <a:rPr lang="en-US" sz="2800" i="1">
                              <a:latin typeface="Cambria Math"/>
                              <a:ea typeface="Cambria Math"/>
                            </a:rPr>
                            <m:t>𝑦</m:t>
                          </m:r>
                          <m:r>
                            <a:rPr lang="en-US" sz="2800" i="1">
                              <a:latin typeface="Cambria Math"/>
                              <a:ea typeface="Cambria Math"/>
                            </a:rPr>
                            <m:t>,</m:t>
                          </m:r>
                          <m:r>
                            <a:rPr lang="en-US" sz="2800" i="1">
                              <a:latin typeface="Cambria Math"/>
                              <a:ea typeface="Cambria Math"/>
                            </a:rPr>
                            <m:t>𝑡</m:t>
                          </m:r>
                          <m:r>
                            <a:rPr lang="en-US" sz="2800" i="1">
                              <a:latin typeface="Cambria Math"/>
                              <a:ea typeface="Cambria Math"/>
                            </a:rPr>
                            <m:t>)</m:t>
                          </m:r>
                        </m:num>
                        <m:den>
                          <m:r>
                            <a:rPr lang="en-US" sz="2800" i="1">
                              <a:latin typeface="Cambria Math"/>
                              <a:ea typeface="Cambria Math"/>
                            </a:rPr>
                            <m:t>𝜕</m:t>
                          </m:r>
                          <m:r>
                            <a:rPr lang="en-US" sz="2800" b="0" i="1" smtClean="0">
                              <a:latin typeface="Cambria Math"/>
                              <a:ea typeface="Cambria Math"/>
                            </a:rPr>
                            <m:t>𝑥</m:t>
                          </m:r>
                        </m:den>
                      </m:f>
                      <m:r>
                        <a:rPr lang="en-US" sz="2800" b="0" i="0" smtClean="0">
                          <a:latin typeface="Cambria Math"/>
                          <a:ea typeface="Cambria Math"/>
                        </a:rPr>
                        <m:t>+</m:t>
                      </m:r>
                      <m:f>
                        <m:fPr>
                          <m:ctrlPr>
                            <a:rPr lang="en-US" sz="2800" i="1">
                              <a:latin typeface="Cambria Math"/>
                            </a:rPr>
                          </m:ctrlPr>
                        </m:fPr>
                        <m:num>
                          <m:r>
                            <a:rPr lang="en-US" sz="2800" i="1">
                              <a:latin typeface="Cambria Math"/>
                              <a:ea typeface="Cambria Math"/>
                            </a:rPr>
                            <m:t>𝜕</m:t>
                          </m:r>
                          <m:sSub>
                            <m:sSubPr>
                              <m:ctrlPr>
                                <a:rPr lang="en-US" sz="2800" i="1">
                                  <a:latin typeface="Cambria Math"/>
                                  <a:ea typeface="Cambria Math"/>
                                </a:rPr>
                              </m:ctrlPr>
                            </m:sSubPr>
                            <m:e>
                              <m:r>
                                <a:rPr lang="en-US" sz="2800" i="1">
                                  <a:latin typeface="Cambria Math"/>
                                  <a:ea typeface="Cambria Math"/>
                                </a:rPr>
                                <m:t>𝑐</m:t>
                              </m:r>
                            </m:e>
                            <m:sub>
                              <m:r>
                                <a:rPr lang="en-US" sz="2800" i="1">
                                  <a:latin typeface="Cambria Math"/>
                                  <a:ea typeface="Cambria Math"/>
                                </a:rPr>
                                <m:t>𝑔</m:t>
                              </m:r>
                              <m:r>
                                <a:rPr lang="en-US" sz="2800" i="1">
                                  <a:latin typeface="Cambria Math"/>
                                  <a:ea typeface="Cambria Math"/>
                                </a:rPr>
                                <m:t>,</m:t>
                              </m:r>
                              <m:r>
                                <a:rPr lang="en-US" sz="2800" b="0" i="1" smtClean="0">
                                  <a:latin typeface="Cambria Math"/>
                                  <a:ea typeface="Cambria Math"/>
                                </a:rPr>
                                <m:t>𝑦</m:t>
                              </m:r>
                            </m:sub>
                          </m:sSub>
                          <m:r>
                            <a:rPr lang="en-US" sz="2800" i="1">
                              <a:latin typeface="Cambria Math"/>
                              <a:ea typeface="Cambria Math"/>
                            </a:rPr>
                            <m:t>𝐸</m:t>
                          </m:r>
                          <m:r>
                            <a:rPr lang="en-US" sz="2800" i="1">
                              <a:latin typeface="Cambria Math"/>
                              <a:ea typeface="Cambria Math"/>
                            </a:rPr>
                            <m:t>(</m:t>
                          </m:r>
                          <m:r>
                            <a:rPr lang="en-US" sz="2800" i="1">
                              <a:latin typeface="Cambria Math"/>
                              <a:ea typeface="Cambria Math"/>
                            </a:rPr>
                            <m:t>𝑓</m:t>
                          </m:r>
                          <m:r>
                            <a:rPr lang="en-US" sz="2800" i="1">
                              <a:latin typeface="Cambria Math"/>
                              <a:ea typeface="Cambria Math"/>
                            </a:rPr>
                            <m:t>,</m:t>
                          </m:r>
                          <m:r>
                            <a:rPr lang="en-US" sz="2800" i="1">
                              <a:latin typeface="Cambria Math"/>
                              <a:ea typeface="Cambria Math"/>
                            </a:rPr>
                            <m:t>𝜃</m:t>
                          </m:r>
                          <m:r>
                            <a:rPr lang="en-US" sz="2800" i="1">
                              <a:latin typeface="Cambria Math"/>
                              <a:ea typeface="Cambria Math"/>
                            </a:rPr>
                            <m:t>;</m:t>
                          </m:r>
                          <m:r>
                            <a:rPr lang="en-US" sz="2800" i="1">
                              <a:latin typeface="Cambria Math"/>
                              <a:ea typeface="Cambria Math"/>
                            </a:rPr>
                            <m:t>𝑥</m:t>
                          </m:r>
                          <m:r>
                            <a:rPr lang="en-US" sz="2800" i="1">
                              <a:latin typeface="Cambria Math"/>
                              <a:ea typeface="Cambria Math"/>
                            </a:rPr>
                            <m:t>,</m:t>
                          </m:r>
                          <m:r>
                            <a:rPr lang="en-US" sz="2800" i="1">
                              <a:latin typeface="Cambria Math"/>
                              <a:ea typeface="Cambria Math"/>
                            </a:rPr>
                            <m:t>𝑦</m:t>
                          </m:r>
                          <m:r>
                            <a:rPr lang="en-US" sz="2800" i="1">
                              <a:latin typeface="Cambria Math"/>
                              <a:ea typeface="Cambria Math"/>
                            </a:rPr>
                            <m:t>,</m:t>
                          </m:r>
                          <m:r>
                            <a:rPr lang="en-US" sz="2800" i="1">
                              <a:latin typeface="Cambria Math"/>
                              <a:ea typeface="Cambria Math"/>
                            </a:rPr>
                            <m:t>𝑡</m:t>
                          </m:r>
                          <m:r>
                            <a:rPr lang="en-US" sz="2800" i="1">
                              <a:latin typeface="Cambria Math"/>
                              <a:ea typeface="Cambria Math"/>
                            </a:rPr>
                            <m:t>)</m:t>
                          </m:r>
                        </m:num>
                        <m:den>
                          <m:r>
                            <a:rPr lang="en-US" sz="2800" i="1">
                              <a:latin typeface="Cambria Math"/>
                              <a:ea typeface="Cambria Math"/>
                            </a:rPr>
                            <m:t>𝜕</m:t>
                          </m:r>
                          <m:r>
                            <a:rPr lang="en-US" sz="2800" b="0" i="1" smtClean="0">
                              <a:latin typeface="Cambria Math"/>
                              <a:ea typeface="Cambria Math"/>
                            </a:rPr>
                            <m:t>𝑦</m:t>
                          </m:r>
                        </m:den>
                      </m:f>
                      <m:r>
                        <a:rPr lang="en-US" sz="2800" b="0" i="1" smtClean="0">
                          <a:latin typeface="Cambria Math"/>
                          <a:ea typeface="Cambria Math"/>
                        </a:rPr>
                        <m:t>=</m:t>
                      </m:r>
                      <m:r>
                        <a:rPr lang="en-US" sz="2800" b="0" i="1" smtClean="0">
                          <a:latin typeface="Cambria Math"/>
                          <a:ea typeface="Cambria Math"/>
                        </a:rPr>
                        <m:t>𝑆</m:t>
                      </m:r>
                      <m:r>
                        <a:rPr lang="en-US" sz="2800" b="0" i="1" smtClean="0">
                          <a:latin typeface="Cambria Math"/>
                          <a:ea typeface="Cambria Math"/>
                        </a:rPr>
                        <m:t>(</m:t>
                      </m:r>
                      <m:r>
                        <a:rPr lang="en-US" sz="2800" i="1">
                          <a:latin typeface="Cambria Math"/>
                          <a:ea typeface="Cambria Math"/>
                        </a:rPr>
                        <m:t>𝑓</m:t>
                      </m:r>
                      <m:r>
                        <a:rPr lang="en-US" sz="2800" i="1">
                          <a:latin typeface="Cambria Math"/>
                          <a:ea typeface="Cambria Math"/>
                        </a:rPr>
                        <m:t>,</m:t>
                      </m:r>
                      <m:r>
                        <a:rPr lang="en-US" sz="2800" i="1">
                          <a:latin typeface="Cambria Math"/>
                          <a:ea typeface="Cambria Math"/>
                        </a:rPr>
                        <m:t>𝜃</m:t>
                      </m:r>
                      <m:r>
                        <a:rPr lang="en-US" sz="2800" i="1">
                          <a:latin typeface="Cambria Math"/>
                          <a:ea typeface="Cambria Math"/>
                        </a:rPr>
                        <m:t>;</m:t>
                      </m:r>
                      <m:r>
                        <a:rPr lang="en-US" sz="2800" i="1">
                          <a:latin typeface="Cambria Math"/>
                          <a:ea typeface="Cambria Math"/>
                        </a:rPr>
                        <m:t>𝑥</m:t>
                      </m:r>
                      <m:r>
                        <a:rPr lang="en-US" sz="2800" i="1">
                          <a:latin typeface="Cambria Math"/>
                          <a:ea typeface="Cambria Math"/>
                        </a:rPr>
                        <m:t>,</m:t>
                      </m:r>
                      <m:r>
                        <a:rPr lang="en-US" sz="2800" i="1">
                          <a:latin typeface="Cambria Math"/>
                          <a:ea typeface="Cambria Math"/>
                        </a:rPr>
                        <m:t>𝑦</m:t>
                      </m:r>
                      <m:r>
                        <a:rPr lang="en-US" sz="2800" i="1">
                          <a:latin typeface="Cambria Math"/>
                          <a:ea typeface="Cambria Math"/>
                        </a:rPr>
                        <m:t>,</m:t>
                      </m:r>
                      <m:r>
                        <a:rPr lang="en-US" sz="2800" i="1">
                          <a:latin typeface="Cambria Math"/>
                          <a:ea typeface="Cambria Math"/>
                        </a:rPr>
                        <m:t>𝑡</m:t>
                      </m:r>
                      <m:r>
                        <a:rPr lang="en-US" sz="2800" b="0" i="1" smtClean="0">
                          <a:latin typeface="Cambria Math"/>
                          <a:ea typeface="Cambria Math"/>
                        </a:rPr>
                        <m:t>)</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2514600"/>
                <a:ext cx="11498812" cy="999441"/>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sp>
        <p:nvSpPr>
          <p:cNvPr id="6" name="TextBox 5"/>
          <p:cNvSpPr txBox="1"/>
          <p:nvPr/>
        </p:nvSpPr>
        <p:spPr>
          <a:xfrm>
            <a:off x="6772275" y="3752758"/>
            <a:ext cx="6791325" cy="461665"/>
          </a:xfrm>
          <a:prstGeom prst="rect">
            <a:avLst/>
          </a:prstGeom>
          <a:noFill/>
        </p:spPr>
        <p:txBody>
          <a:bodyPr wrap="square" rtlCol="0">
            <a:spAutoFit/>
          </a:bodyPr>
          <a:lstStyle/>
          <a:p>
            <a:r>
              <a:rPr lang="en-US" dirty="0" smtClean="0"/>
              <a:t>In deep water, </a:t>
            </a:r>
            <a:r>
              <a:rPr lang="en-US" i="1" dirty="0" smtClean="0"/>
              <a:t>C</a:t>
            </a:r>
            <a:r>
              <a:rPr lang="en-US" i="1" baseline="-25000" dirty="0" smtClean="0"/>
              <a:t>g</a:t>
            </a:r>
            <a:r>
              <a:rPr lang="en-US" dirty="0" smtClean="0"/>
              <a:t> is not a function of </a:t>
            </a:r>
            <a:r>
              <a:rPr lang="en-US" i="1" dirty="0" err="1" smtClean="0"/>
              <a:t>x,y</a:t>
            </a:r>
            <a:r>
              <a:rPr lang="en-US" i="1" dirty="0" smtClean="0"/>
              <a:t>, </a:t>
            </a:r>
            <a:r>
              <a:rPr lang="en-US" dirty="0" smtClean="0"/>
              <a:t>so</a:t>
            </a:r>
            <a:r>
              <a:rPr lang="en-US" i="1" dirty="0" smtClean="0"/>
              <a:t>:</a:t>
            </a:r>
            <a:endParaRPr lang="en-US" i="1" dirty="0"/>
          </a:p>
        </p:txBody>
      </p:sp>
      <mc:AlternateContent xmlns:mc="http://schemas.openxmlformats.org/markup-compatibility/2006" xmlns:a14="http://schemas.microsoft.com/office/drawing/2010/main">
        <mc:Choice Requires="a14">
          <p:sp>
            <p:nvSpPr>
              <p:cNvPr id="11" name="TextBox 10"/>
              <p:cNvSpPr txBox="1"/>
              <p:nvPr/>
            </p:nvSpPr>
            <p:spPr>
              <a:xfrm>
                <a:off x="7239000" y="4214423"/>
                <a:ext cx="5101125" cy="913007"/>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sz="2800" i="1" smtClean="0">
                              <a:latin typeface="Cambria Math"/>
                            </a:rPr>
                          </m:ctrlPr>
                        </m:fPr>
                        <m:num>
                          <m:r>
                            <a:rPr lang="en-US" sz="2800" b="0" i="1" smtClean="0">
                              <a:latin typeface="Cambria Math"/>
                            </a:rPr>
                            <m:t>𝐷</m:t>
                          </m:r>
                          <m:r>
                            <a:rPr lang="en-US" sz="2800" b="0" i="1" smtClean="0">
                              <a:latin typeface="Cambria Math"/>
                              <a:ea typeface="Cambria Math"/>
                            </a:rPr>
                            <m:t>𝐸</m:t>
                          </m:r>
                          <m:r>
                            <a:rPr lang="en-US" sz="2800" b="0" i="1" smtClean="0">
                              <a:latin typeface="Cambria Math"/>
                              <a:ea typeface="Cambria Math"/>
                            </a:rPr>
                            <m:t>(</m:t>
                          </m:r>
                          <m:r>
                            <a:rPr lang="en-US" sz="2800" b="0" i="1" smtClean="0">
                              <a:latin typeface="Cambria Math"/>
                              <a:ea typeface="Cambria Math"/>
                            </a:rPr>
                            <m:t>𝑓</m:t>
                          </m:r>
                          <m:r>
                            <a:rPr lang="en-US" sz="2800" b="0" i="1" smtClean="0">
                              <a:latin typeface="Cambria Math"/>
                              <a:ea typeface="Cambria Math"/>
                            </a:rPr>
                            <m:t>,</m:t>
                          </m:r>
                          <m:r>
                            <a:rPr lang="en-US" sz="2800" b="0" i="1" smtClean="0">
                              <a:latin typeface="Cambria Math"/>
                              <a:ea typeface="Cambria Math"/>
                            </a:rPr>
                            <m:t>𝜃</m:t>
                          </m:r>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r>
                            <a:rPr lang="en-US" sz="2800" b="0" i="1" smtClean="0">
                              <a:latin typeface="Cambria Math"/>
                              <a:ea typeface="Cambria Math"/>
                            </a:rPr>
                            <m:t>𝑦</m:t>
                          </m:r>
                          <m:r>
                            <a:rPr lang="en-US" sz="2800" b="0" i="1" smtClean="0">
                              <a:latin typeface="Cambria Math"/>
                              <a:ea typeface="Cambria Math"/>
                            </a:rPr>
                            <m:t>,</m:t>
                          </m:r>
                          <m:r>
                            <a:rPr lang="en-US" sz="2800" b="0" i="1" smtClean="0">
                              <a:latin typeface="Cambria Math"/>
                              <a:ea typeface="Cambria Math"/>
                            </a:rPr>
                            <m:t>𝑡</m:t>
                          </m:r>
                          <m:r>
                            <a:rPr lang="en-US" sz="2800" b="0" i="1" smtClean="0">
                              <a:latin typeface="Cambria Math"/>
                              <a:ea typeface="Cambria Math"/>
                            </a:rPr>
                            <m:t>)</m:t>
                          </m:r>
                        </m:num>
                        <m:den>
                          <m:r>
                            <a:rPr lang="en-US" sz="2800" b="0" i="1" smtClean="0">
                              <a:latin typeface="Cambria Math"/>
                            </a:rPr>
                            <m:t>𝐷</m:t>
                          </m:r>
                          <m:r>
                            <a:rPr lang="en-US" sz="2800" b="0" i="1" smtClean="0">
                              <a:latin typeface="Cambria Math"/>
                              <a:ea typeface="Cambria Math"/>
                            </a:rPr>
                            <m:t>𝑡</m:t>
                          </m:r>
                        </m:den>
                      </m:f>
                      <m:r>
                        <a:rPr lang="en-US" sz="2800" b="0" i="1" smtClean="0">
                          <a:latin typeface="Cambria Math"/>
                        </a:rPr>
                        <m:t>=</m:t>
                      </m:r>
                      <m:r>
                        <a:rPr lang="en-US" sz="2800" b="0" i="1" smtClean="0">
                          <a:latin typeface="Cambria Math"/>
                          <a:ea typeface="Cambria Math"/>
                        </a:rPr>
                        <m:t>𝑆</m:t>
                      </m:r>
                      <m:r>
                        <a:rPr lang="en-US" sz="2800" b="0" i="1" smtClean="0">
                          <a:latin typeface="Cambria Math"/>
                          <a:ea typeface="Cambria Math"/>
                        </a:rPr>
                        <m:t>(</m:t>
                      </m:r>
                      <m:r>
                        <a:rPr lang="en-US" sz="2800" i="1">
                          <a:latin typeface="Cambria Math"/>
                          <a:ea typeface="Cambria Math"/>
                        </a:rPr>
                        <m:t>𝑓</m:t>
                      </m:r>
                      <m:r>
                        <a:rPr lang="en-US" sz="2800" i="1">
                          <a:latin typeface="Cambria Math"/>
                          <a:ea typeface="Cambria Math"/>
                        </a:rPr>
                        <m:t>,</m:t>
                      </m:r>
                      <m:r>
                        <a:rPr lang="en-US" sz="2800" i="1">
                          <a:latin typeface="Cambria Math"/>
                          <a:ea typeface="Cambria Math"/>
                        </a:rPr>
                        <m:t>𝜃</m:t>
                      </m:r>
                      <m:r>
                        <a:rPr lang="en-US" sz="2800" i="1">
                          <a:latin typeface="Cambria Math"/>
                          <a:ea typeface="Cambria Math"/>
                        </a:rPr>
                        <m:t>;</m:t>
                      </m:r>
                      <m:r>
                        <a:rPr lang="en-US" sz="2800" i="1">
                          <a:latin typeface="Cambria Math"/>
                          <a:ea typeface="Cambria Math"/>
                        </a:rPr>
                        <m:t>𝑥</m:t>
                      </m:r>
                      <m:r>
                        <a:rPr lang="en-US" sz="2800" i="1">
                          <a:latin typeface="Cambria Math"/>
                          <a:ea typeface="Cambria Math"/>
                        </a:rPr>
                        <m:t>,</m:t>
                      </m:r>
                      <m:r>
                        <a:rPr lang="en-US" sz="2800" i="1">
                          <a:latin typeface="Cambria Math"/>
                          <a:ea typeface="Cambria Math"/>
                        </a:rPr>
                        <m:t>𝑦</m:t>
                      </m:r>
                      <m:r>
                        <a:rPr lang="en-US" sz="2800" i="1">
                          <a:latin typeface="Cambria Math"/>
                          <a:ea typeface="Cambria Math"/>
                        </a:rPr>
                        <m:t>,</m:t>
                      </m:r>
                      <m:r>
                        <a:rPr lang="en-US" sz="2800" i="1">
                          <a:latin typeface="Cambria Math"/>
                          <a:ea typeface="Cambria Math"/>
                        </a:rPr>
                        <m:t>𝑡</m:t>
                      </m:r>
                      <m:r>
                        <a:rPr lang="en-US" sz="2800" b="0" i="1" smtClean="0">
                          <a:latin typeface="Cambria Math"/>
                          <a:ea typeface="Cambria Math"/>
                        </a:rPr>
                        <m:t>)</m:t>
                      </m:r>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239000" y="4214423"/>
                <a:ext cx="5101125" cy="913007"/>
              </a:xfrm>
              <a:prstGeom prst="rect">
                <a:avLst/>
              </a:prstGeom>
              <a:blipFill rotWithShape="1">
                <a:blip r:embed="rId5"/>
                <a:stretch>
                  <a:fillRect/>
                </a:stretch>
              </a:blipFill>
              <a:ln>
                <a:noFill/>
              </a:ln>
            </p:spPr>
            <p:txBody>
              <a:bodyPr/>
              <a:lstStyle/>
              <a:p>
                <a:r>
                  <a:rPr lang="en-US">
                    <a:noFill/>
                  </a:rPr>
                  <a:t> </a:t>
                </a:r>
              </a:p>
            </p:txBody>
          </p:sp>
        </mc:Fallback>
      </mc:AlternateContent>
      <p:sp>
        <p:nvSpPr>
          <p:cNvPr id="7" name="TextBox 6"/>
          <p:cNvSpPr txBox="1"/>
          <p:nvPr/>
        </p:nvSpPr>
        <p:spPr>
          <a:xfrm>
            <a:off x="7756278" y="5127430"/>
            <a:ext cx="4983608" cy="461665"/>
          </a:xfrm>
          <a:prstGeom prst="rect">
            <a:avLst/>
          </a:prstGeom>
          <a:noFill/>
        </p:spPr>
        <p:txBody>
          <a:bodyPr wrap="none" rtlCol="0">
            <a:spAutoFit/>
          </a:bodyPr>
          <a:lstStyle/>
          <a:p>
            <a:r>
              <a:rPr lang="en-US" dirty="0" smtClean="0"/>
              <a:t>(</a:t>
            </a:r>
            <a:r>
              <a:rPr lang="en-US" dirty="0" err="1" smtClean="0"/>
              <a:t>Lagrangian</a:t>
            </a:r>
            <a:r>
              <a:rPr lang="en-US" dirty="0" smtClean="0"/>
              <a:t> form; following wave rays)</a:t>
            </a:r>
            <a:endParaRPr lang="en-US" dirty="0"/>
          </a:p>
        </p:txBody>
      </p:sp>
      <p:sp>
        <p:nvSpPr>
          <p:cNvPr id="13" name="TextBox 12"/>
          <p:cNvSpPr txBox="1"/>
          <p:nvPr/>
        </p:nvSpPr>
        <p:spPr>
          <a:xfrm>
            <a:off x="11687572" y="3429000"/>
            <a:ext cx="2066528" cy="461665"/>
          </a:xfrm>
          <a:prstGeom prst="rect">
            <a:avLst/>
          </a:prstGeom>
          <a:noFill/>
        </p:spPr>
        <p:txBody>
          <a:bodyPr wrap="none" rtlCol="0">
            <a:spAutoFit/>
          </a:bodyPr>
          <a:lstStyle/>
          <a:p>
            <a:r>
              <a:rPr lang="en-US" dirty="0" smtClean="0"/>
              <a:t>(Eulerian form)</a:t>
            </a:r>
            <a:endParaRPr lang="en-US" dirty="0"/>
          </a:p>
        </p:txBody>
      </p:sp>
    </p:spTree>
    <p:extLst>
      <p:ext uri="{BB962C8B-B14F-4D97-AF65-F5344CB8AC3E}">
        <p14:creationId xmlns:p14="http://schemas.microsoft.com/office/powerpoint/2010/main" val="4192256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Source terms</a:t>
            </a:r>
            <a:endParaRPr lang="en-US" sz="3700" kern="0" dirty="0">
              <a:latin typeface="+mj-lt"/>
              <a:ea typeface="+mj-ea"/>
              <a:cs typeface="+mj-cs"/>
            </a:endParaRPr>
          </a:p>
        </p:txBody>
      </p:sp>
      <mc:AlternateContent xmlns:mc="http://schemas.openxmlformats.org/markup-compatibility/2006" xmlns:a14="http://schemas.microsoft.com/office/drawing/2010/main">
        <mc:Choice Requires="a14">
          <p:sp>
            <p:nvSpPr>
              <p:cNvPr id="10" name="TextBox 9"/>
              <p:cNvSpPr txBox="1"/>
              <p:nvPr/>
            </p:nvSpPr>
            <p:spPr>
              <a:xfrm>
                <a:off x="5074730" y="500390"/>
                <a:ext cx="339253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𝑆</m:t>
                      </m:r>
                      <m:r>
                        <a:rPr lang="en-US" sz="2800" b="0" i="1" smtClean="0">
                          <a:latin typeface="Cambria Math"/>
                        </a:rPr>
                        <m:t>=</m:t>
                      </m:r>
                      <m:sSub>
                        <m:sSubPr>
                          <m:ctrlPr>
                            <a:rPr lang="en-US" sz="2800" b="0" i="1" smtClean="0">
                              <a:latin typeface="Cambria Math"/>
                            </a:rPr>
                          </m:ctrlPr>
                        </m:sSubPr>
                        <m:e>
                          <m:r>
                            <a:rPr lang="en-US" sz="2800" b="0" i="1" smtClean="0">
                              <a:latin typeface="Cambria Math"/>
                            </a:rPr>
                            <m:t>𝑆</m:t>
                          </m:r>
                        </m:e>
                        <m:sub>
                          <m:r>
                            <a:rPr lang="en-US" sz="2800" b="0" i="1" smtClean="0">
                              <a:latin typeface="Cambria Math"/>
                            </a:rPr>
                            <m:t>𝑖𝑛</m:t>
                          </m:r>
                        </m:sub>
                      </m:sSub>
                      <m:r>
                        <a:rPr lang="en-US" sz="2800" b="0" i="1" smtClean="0">
                          <a:latin typeface="Cambria Math"/>
                        </a:rPr>
                        <m:t>+</m:t>
                      </m:r>
                      <m:sSub>
                        <m:sSubPr>
                          <m:ctrlPr>
                            <a:rPr lang="en-US" sz="2800" i="1">
                              <a:latin typeface="Cambria Math"/>
                            </a:rPr>
                          </m:ctrlPr>
                        </m:sSubPr>
                        <m:e>
                          <m:r>
                            <a:rPr lang="en-US" sz="2800" i="1">
                              <a:latin typeface="Cambria Math"/>
                            </a:rPr>
                            <m:t>𝑆</m:t>
                          </m:r>
                        </m:e>
                        <m:sub>
                          <m:r>
                            <a:rPr lang="en-US" sz="2800" b="0" i="1" smtClean="0">
                              <a:latin typeface="Cambria Math"/>
                            </a:rPr>
                            <m:t>𝑛𝑙</m:t>
                          </m:r>
                          <m:r>
                            <a:rPr lang="en-US" sz="2800" b="0" i="1" smtClean="0">
                              <a:latin typeface="Cambria Math"/>
                            </a:rPr>
                            <m:t>4</m:t>
                          </m:r>
                        </m:sub>
                      </m:sSub>
                      <m:r>
                        <a:rPr lang="en-US" sz="2800" b="0" i="1" smtClean="0">
                          <a:latin typeface="Cambria Math"/>
                        </a:rPr>
                        <m:t>+</m:t>
                      </m:r>
                      <m:sSub>
                        <m:sSubPr>
                          <m:ctrlPr>
                            <a:rPr lang="en-US" sz="2800" i="1">
                              <a:latin typeface="Cambria Math"/>
                            </a:rPr>
                          </m:ctrlPr>
                        </m:sSubPr>
                        <m:e>
                          <m:r>
                            <a:rPr lang="en-US" sz="2800" i="1">
                              <a:latin typeface="Cambria Math"/>
                            </a:rPr>
                            <m:t>𝑆</m:t>
                          </m:r>
                        </m:e>
                        <m:sub>
                          <m:r>
                            <a:rPr lang="en-US" sz="2800" b="0" i="1" smtClean="0">
                              <a:latin typeface="Cambria Math"/>
                            </a:rPr>
                            <m:t>𝑤𝑐</m:t>
                          </m:r>
                        </m:sub>
                      </m:sSub>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5074730" y="500390"/>
                <a:ext cx="3392532"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52400" y="1004498"/>
                <a:ext cx="5769593" cy="1200329"/>
              </a:xfrm>
              <a:prstGeom prst="rect">
                <a:avLst/>
              </a:prstGeom>
            </p:spPr>
            <p:txBody>
              <a:bodyPr wrap="none">
                <a:spAutoFit/>
              </a:bodyPr>
              <a:lstStyle/>
              <a:p>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𝑖𝑛</m:t>
                        </m:r>
                      </m:sub>
                    </m:sSub>
                  </m:oMath>
                </a14:m>
                <a:r>
                  <a:rPr lang="en-US" dirty="0" smtClean="0"/>
                  <a:t>: </a:t>
                </a:r>
                <a:r>
                  <a:rPr lang="en-US" dirty="0"/>
                  <a:t>wave </a:t>
                </a:r>
                <a:r>
                  <a:rPr lang="en-US" dirty="0" smtClean="0"/>
                  <a:t>generation by wind</a:t>
                </a:r>
              </a:p>
              <a:p>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𝑛𝑙</m:t>
                        </m:r>
                        <m:r>
                          <a:rPr lang="en-US" i="1">
                            <a:latin typeface="Cambria Math"/>
                          </a:rPr>
                          <m:t>4</m:t>
                        </m:r>
                      </m:sub>
                    </m:sSub>
                  </m:oMath>
                </a14:m>
                <a:r>
                  <a:rPr lang="en-US" dirty="0" smtClean="0"/>
                  <a:t>: </a:t>
                </a:r>
                <a:r>
                  <a:rPr lang="en-US" dirty="0"/>
                  <a:t>quadruplet wave–wave </a:t>
                </a:r>
                <a:r>
                  <a:rPr lang="en-US" dirty="0" smtClean="0"/>
                  <a:t>interaction</a:t>
                </a:r>
              </a:p>
              <a:p>
                <a:r>
                  <a:rPr lang="en-US" dirty="0" smtClean="0"/>
                  <a:t>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𝑤𝑐</m:t>
                        </m:r>
                      </m:sub>
                    </m:sSub>
                  </m:oMath>
                </a14:m>
                <a:r>
                  <a:rPr lang="en-US" dirty="0" smtClean="0"/>
                  <a:t>: </a:t>
                </a:r>
                <a:r>
                  <a:rPr lang="en-US" dirty="0"/>
                  <a:t>dissipation by </a:t>
                </a:r>
                <a:r>
                  <a:rPr lang="en-US" dirty="0" smtClean="0"/>
                  <a:t>white-capping (breaking)</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52400" y="1004498"/>
                <a:ext cx="5769593" cy="1200329"/>
              </a:xfrm>
              <a:prstGeom prst="rect">
                <a:avLst/>
              </a:prstGeom>
              <a:blipFill rotWithShape="1">
                <a:blip r:embed="rId4"/>
                <a:stretch>
                  <a:fillRect l="-211" t="-4061" r="-529" b="-10660"/>
                </a:stretch>
              </a:blipFill>
            </p:spPr>
            <p:txBody>
              <a:bodyPr/>
              <a:lstStyle/>
              <a:p>
                <a:r>
                  <a:rPr lang="en-US">
                    <a:noFill/>
                  </a:rPr>
                  <a:t> </a:t>
                </a:r>
              </a:p>
            </p:txBody>
          </p:sp>
        </mc:Fallback>
      </mc:AlternateContent>
      <p:sp>
        <p:nvSpPr>
          <p:cNvPr id="14" name="TextBox 13"/>
          <p:cNvSpPr txBox="1"/>
          <p:nvPr/>
        </p:nvSpPr>
        <p:spPr>
          <a:xfrm>
            <a:off x="265421" y="2416374"/>
            <a:ext cx="13030200" cy="489364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Some of these are poorly understood and empirically determined</a:t>
            </a:r>
          </a:p>
          <a:p>
            <a:pPr marL="342900" indent="-342900">
              <a:buFont typeface="Arial" panose="020B0604020202020204" pitchFamily="34" charset="0"/>
              <a:buChar char="•"/>
            </a:pPr>
            <a:r>
              <a:rPr lang="en-US" dirty="0"/>
              <a:t>In deep water, wave energy is </a:t>
            </a:r>
            <a:r>
              <a:rPr lang="en-US" i="1" dirty="0"/>
              <a:t>dissipated </a:t>
            </a:r>
            <a:r>
              <a:rPr lang="en-US" dirty="0"/>
              <a:t>only by breaking (white-capping</a:t>
            </a:r>
            <a:r>
              <a:rPr lang="en-US" dirty="0" smtClean="0"/>
              <a:t>)</a:t>
            </a:r>
          </a:p>
          <a:p>
            <a:pPr marL="342900" indent="-342900">
              <a:buFont typeface="Arial" panose="020B0604020202020204" pitchFamily="34" charset="0"/>
              <a:buChar char="•"/>
            </a:pPr>
            <a:r>
              <a:rPr lang="en-US" dirty="0"/>
              <a:t>In deep water, quadruplets of wave components </a:t>
            </a:r>
            <a:r>
              <a:rPr lang="en-US" i="1" dirty="0"/>
              <a:t>interact </a:t>
            </a:r>
            <a:r>
              <a:rPr lang="en-US" dirty="0"/>
              <a:t>by </a:t>
            </a:r>
            <a:r>
              <a:rPr lang="en-US" dirty="0" smtClean="0"/>
              <a:t>resonance</a:t>
            </a:r>
            <a:endParaRPr lang="en-US" dirty="0"/>
          </a:p>
          <a:p>
            <a:pPr lvl="1"/>
            <a:r>
              <a:rPr lang="en-US" b="1" dirty="0"/>
              <a:t>– </a:t>
            </a:r>
            <a:r>
              <a:rPr lang="en-US" dirty="0"/>
              <a:t>These quadruplet wave–wave interactions redistribute the wave energy over the spectrum. They do not add or remove energy from the spectrum as a whole (the redistribution is said to be conservative</a:t>
            </a:r>
            <a:r>
              <a:rPr lang="en-US" dirty="0" smtClean="0"/>
              <a:t>)</a:t>
            </a:r>
            <a:endParaRPr lang="en-US" dirty="0"/>
          </a:p>
          <a:p>
            <a:pPr lvl="1"/>
            <a:r>
              <a:rPr lang="en-US" b="1" dirty="0"/>
              <a:t>– </a:t>
            </a:r>
            <a:r>
              <a:rPr lang="en-US" dirty="0"/>
              <a:t>For sufficiently steep waves (waves being generated by wind, i.e., wind sea), the quadruplet wave–wave interactions cause a downshifting of the peak frequency of the spectrum and </a:t>
            </a:r>
            <a:r>
              <a:rPr lang="en-US" dirty="0" smtClean="0"/>
              <a:t>stabilize </a:t>
            </a:r>
            <a:r>
              <a:rPr lang="en-US" dirty="0"/>
              <a:t>the spectral shape (the JONSWAP spectrum).</a:t>
            </a:r>
          </a:p>
          <a:p>
            <a:pPr lvl="1"/>
            <a:r>
              <a:rPr lang="en-US" b="1" dirty="0"/>
              <a:t>– </a:t>
            </a:r>
            <a:r>
              <a:rPr lang="en-US" dirty="0"/>
              <a:t>The shape-stabilizing capacity of the quadruplet wave–wave interactions is the reason why the JONSWAP spectrum is characteristic for wind sea in oceanic waters. This spectrum is therefore widely accepted as the design spectrum in the engineering community</a:t>
            </a:r>
            <a:r>
              <a:rPr lang="en-US" dirty="0" smtClean="0"/>
              <a:t>.</a:t>
            </a:r>
            <a:endParaRPr lang="en-US" dirty="0"/>
          </a:p>
          <a:p>
            <a:pPr marL="342900" indent="-342900">
              <a:buFont typeface="Arial" panose="020B0604020202020204" pitchFamily="34" charset="0"/>
              <a:buChar char="•"/>
            </a:pPr>
            <a:endParaRPr lang="en-US"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7592" y="1376065"/>
            <a:ext cx="63531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991600" y="914400"/>
            <a:ext cx="3017557" cy="461665"/>
          </a:xfrm>
          <a:prstGeom prst="rect">
            <a:avLst/>
          </a:prstGeom>
          <a:noFill/>
        </p:spPr>
        <p:txBody>
          <a:bodyPr wrap="none" rtlCol="0">
            <a:spAutoFit/>
          </a:bodyPr>
          <a:lstStyle/>
          <a:p>
            <a:r>
              <a:rPr lang="en-US" dirty="0" err="1" smtClean="0"/>
              <a:t>Hasselmann’s</a:t>
            </a:r>
            <a:r>
              <a:rPr lang="en-US" dirty="0" smtClean="0"/>
              <a:t> formula:</a:t>
            </a:r>
            <a:endParaRPr lang="en-US" dirty="0"/>
          </a:p>
        </p:txBody>
      </p:sp>
    </p:spTree>
    <p:extLst>
      <p:ext uri="{BB962C8B-B14F-4D97-AF65-F5344CB8AC3E}">
        <p14:creationId xmlns:p14="http://schemas.microsoft.com/office/powerpoint/2010/main" val="1827758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Swells</a:t>
            </a:r>
            <a:endParaRPr lang="en-US" sz="3700" kern="0" dirty="0">
              <a:latin typeface="+mj-lt"/>
              <a:ea typeface="+mj-ea"/>
              <a:cs typeface="+mj-cs"/>
            </a:endParaRPr>
          </a:p>
        </p:txBody>
      </p:sp>
      <p:sp>
        <p:nvSpPr>
          <p:cNvPr id="2" name="Rectangle 1"/>
          <p:cNvSpPr/>
          <p:nvPr/>
        </p:nvSpPr>
        <p:spPr>
          <a:xfrm>
            <a:off x="0" y="487680"/>
            <a:ext cx="13487400" cy="3046988"/>
          </a:xfrm>
          <a:prstGeom prst="rect">
            <a:avLst/>
          </a:prstGeom>
        </p:spPr>
        <p:txBody>
          <a:bodyPr wrap="square">
            <a:spAutoFit/>
          </a:bodyPr>
          <a:lstStyle/>
          <a:p>
            <a:pPr marL="342900" indent="-342900">
              <a:buFont typeface="Arial" panose="020B0604020202020204" pitchFamily="34" charset="0"/>
              <a:buChar char="•"/>
            </a:pPr>
            <a:r>
              <a:rPr lang="en-US" dirty="0" smtClean="0"/>
              <a:t>Outside </a:t>
            </a:r>
            <a:r>
              <a:rPr lang="en-US" dirty="0"/>
              <a:t>their generation area, the waves degenerate into </a:t>
            </a:r>
            <a:r>
              <a:rPr lang="en-US" i="1" dirty="0"/>
              <a:t>swell</a:t>
            </a:r>
            <a:r>
              <a:rPr lang="en-US" dirty="0"/>
              <a:t>, due to </a:t>
            </a:r>
            <a:r>
              <a:rPr lang="en-US" i="1" dirty="0"/>
              <a:t>frequency-</a:t>
            </a:r>
            <a:r>
              <a:rPr lang="en-US" dirty="0"/>
              <a:t> and </a:t>
            </a:r>
            <a:r>
              <a:rPr lang="en-US" i="1" dirty="0" smtClean="0"/>
              <a:t>direction</a:t>
            </a:r>
            <a:r>
              <a:rPr lang="en-US" dirty="0" smtClean="0"/>
              <a:t> </a:t>
            </a:r>
            <a:r>
              <a:rPr lang="en-US" i="1" dirty="0" smtClean="0"/>
              <a:t>dispersion</a:t>
            </a:r>
            <a:endParaRPr lang="en-US" dirty="0"/>
          </a:p>
          <a:p>
            <a:pPr marL="943752" lvl="1" indent="-342900">
              <a:buFont typeface="Arial" panose="020B0604020202020204" pitchFamily="34" charset="0"/>
              <a:buChar char="•"/>
            </a:pPr>
            <a:r>
              <a:rPr lang="en-US" dirty="0" smtClean="0"/>
              <a:t>Ocean waves </a:t>
            </a:r>
            <a:r>
              <a:rPr lang="en-US" dirty="0"/>
              <a:t>transforms </a:t>
            </a:r>
            <a:r>
              <a:rPr lang="en-US" dirty="0" smtClean="0"/>
              <a:t>irregular,  short-crested wind-sea waves </a:t>
            </a:r>
            <a:r>
              <a:rPr lang="en-US" dirty="0"/>
              <a:t>in a storm into regular, long-crested </a:t>
            </a:r>
            <a:r>
              <a:rPr lang="en-US" dirty="0" smtClean="0"/>
              <a:t>swell outside the storm (disaggregation in directions)</a:t>
            </a:r>
            <a:endParaRPr lang="en-US" dirty="0"/>
          </a:p>
          <a:p>
            <a:pPr marL="342900" indent="-342900">
              <a:buFont typeface="Arial" panose="020B0604020202020204" pitchFamily="34" charset="0"/>
              <a:buChar char="•"/>
            </a:pPr>
            <a:r>
              <a:rPr lang="en-US" dirty="0"/>
              <a:t>Swell is not steep enough for the quadruplet wave–wave interactions to be </a:t>
            </a:r>
            <a:r>
              <a:rPr lang="en-US" dirty="0" smtClean="0"/>
              <a:t>effective. The </a:t>
            </a:r>
            <a:r>
              <a:rPr lang="en-US" dirty="0"/>
              <a:t>shape of a swell spectrum is therefore not a JONSWAP spectrum. A swell spectrum is </a:t>
            </a:r>
            <a:r>
              <a:rPr lang="en-US" dirty="0" smtClean="0"/>
              <a:t>narrow in </a:t>
            </a:r>
            <a:r>
              <a:rPr lang="en-US" dirty="0"/>
              <a:t>both frequency and direction, but it depends otherwise entirely on the characteristics of </a:t>
            </a:r>
            <a:r>
              <a:rPr lang="en-US" dirty="0" smtClean="0"/>
              <a:t>the generating </a:t>
            </a:r>
            <a:r>
              <a:rPr lang="en-US" dirty="0"/>
              <a:t>storm and the distance to that storm.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240251"/>
            <a:ext cx="5638800" cy="407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540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2344400" cy="763693"/>
          </a:xfrm>
        </p:spPr>
        <p:txBody>
          <a:bodyPr>
            <a:normAutofit fontScale="90000"/>
          </a:bodyPr>
          <a:lstStyle/>
          <a:p>
            <a:pPr algn="ctr"/>
            <a:r>
              <a:rPr lang="en-US" dirty="0" smtClean="0"/>
              <a:t>Waves: matter of scales…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59843" y="-406843"/>
            <a:ext cx="5438775" cy="9452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835967"/>
            <a:ext cx="9909829" cy="461665"/>
          </a:xfrm>
          <a:prstGeom prst="rect">
            <a:avLst/>
          </a:prstGeom>
          <a:noFill/>
        </p:spPr>
        <p:txBody>
          <a:bodyPr wrap="none" rtlCol="0">
            <a:spAutoFit/>
          </a:bodyPr>
          <a:lstStyle/>
          <a:p>
            <a:r>
              <a:rPr lang="en-US" dirty="0" smtClean="0"/>
              <a:t>Waves: vertical motions of sea surface (but internal waves are also of interest)</a:t>
            </a:r>
            <a:endParaRPr lang="en-US" dirty="0"/>
          </a:p>
        </p:txBody>
      </p:sp>
    </p:spTree>
    <p:extLst>
      <p:ext uri="{BB962C8B-B14F-4D97-AF65-F5344CB8AC3E}">
        <p14:creationId xmlns:p14="http://schemas.microsoft.com/office/powerpoint/2010/main" val="28876854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Waves in coastal waters</a:t>
            </a:r>
            <a:endParaRPr lang="en-US" sz="3700" kern="0" dirty="0">
              <a:latin typeface="+mj-lt"/>
              <a:ea typeface="+mj-ea"/>
              <a:cs typeface="+mj-cs"/>
            </a:endParaRPr>
          </a:p>
        </p:txBody>
      </p:sp>
      <p:sp>
        <p:nvSpPr>
          <p:cNvPr id="3" name="Rectangle 2"/>
          <p:cNvSpPr/>
          <p:nvPr/>
        </p:nvSpPr>
        <p:spPr>
          <a:xfrm>
            <a:off x="0" y="647700"/>
            <a:ext cx="10134600" cy="6370975"/>
          </a:xfrm>
          <a:prstGeom prst="rect">
            <a:avLst/>
          </a:prstGeom>
        </p:spPr>
        <p:txBody>
          <a:bodyPr wrap="square">
            <a:spAutoFit/>
          </a:bodyPr>
          <a:lstStyle/>
          <a:p>
            <a:pPr marL="342900" indent="-342900">
              <a:buFont typeface="Arial" panose="020B0604020202020204" pitchFamily="34" charset="0"/>
              <a:buChar char="•"/>
            </a:pPr>
            <a:r>
              <a:rPr lang="en-US" dirty="0"/>
              <a:t>C</a:t>
            </a:r>
            <a:r>
              <a:rPr lang="en-US" dirty="0" smtClean="0"/>
              <a:t>oastal </a:t>
            </a:r>
            <a:r>
              <a:rPr lang="en-US" dirty="0"/>
              <a:t>waters are waters that are shallow enough to affect the waves, adjacent to </a:t>
            </a:r>
            <a:r>
              <a:rPr lang="en-US" dirty="0" smtClean="0"/>
              <a:t>a coast</a:t>
            </a:r>
            <a:r>
              <a:rPr lang="en-US" dirty="0"/>
              <a:t>, possibly with (small) islands, headlands, tidal flats, reefs, estuaries, </a:t>
            </a:r>
            <a:r>
              <a:rPr lang="en-US" dirty="0" smtClean="0"/>
              <a:t>harbors </a:t>
            </a:r>
            <a:r>
              <a:rPr lang="en-US" dirty="0"/>
              <a:t>or other </a:t>
            </a:r>
            <a:r>
              <a:rPr lang="en-US" dirty="0" smtClean="0"/>
              <a:t>features, with </a:t>
            </a:r>
            <a:r>
              <a:rPr lang="en-US" dirty="0"/>
              <a:t>time-varying water levels and ambient currents (induced by tides, or river discharge).</a:t>
            </a:r>
          </a:p>
          <a:p>
            <a:pPr marL="342900" indent="-342900">
              <a:buFont typeface="Arial" panose="020B0604020202020204" pitchFamily="34" charset="0"/>
              <a:buChar char="•"/>
            </a:pPr>
            <a:r>
              <a:rPr lang="en-US" dirty="0" smtClean="0"/>
              <a:t>Horizontal </a:t>
            </a:r>
            <a:r>
              <a:rPr lang="en-US" dirty="0"/>
              <a:t>variations in water </a:t>
            </a:r>
            <a:r>
              <a:rPr lang="en-US" i="1" dirty="0"/>
              <a:t>depth </a:t>
            </a:r>
            <a:r>
              <a:rPr lang="en-US" dirty="0"/>
              <a:t>cause shoaling and refraction. Horizontal variations in </a:t>
            </a:r>
            <a:r>
              <a:rPr lang="en-US" i="1" dirty="0" smtClean="0"/>
              <a:t>amplitude  </a:t>
            </a:r>
            <a:r>
              <a:rPr lang="en-US" dirty="0" smtClean="0"/>
              <a:t>cause </a:t>
            </a:r>
            <a:r>
              <a:rPr lang="en-US" dirty="0"/>
              <a:t>diffraction.</a:t>
            </a:r>
          </a:p>
          <a:p>
            <a:pPr marL="943752" lvl="1" indent="-342900">
              <a:buFont typeface="Arial" panose="020B0604020202020204" pitchFamily="34" charset="0"/>
              <a:buChar char="•"/>
            </a:pPr>
            <a:r>
              <a:rPr lang="en-US" dirty="0"/>
              <a:t> </a:t>
            </a:r>
            <a:r>
              <a:rPr lang="en-US" i="1" dirty="0"/>
              <a:t>Shoaling </a:t>
            </a:r>
            <a:r>
              <a:rPr lang="en-US" dirty="0"/>
              <a:t>is the variation of waves in their direction of propagation due to depth-induced </a:t>
            </a:r>
            <a:r>
              <a:rPr lang="en-US" dirty="0" smtClean="0"/>
              <a:t>changes of </a:t>
            </a:r>
            <a:r>
              <a:rPr lang="en-US" dirty="0"/>
              <a:t>the group velocity in that direction. These changes in group velocity generally increase the </a:t>
            </a:r>
            <a:r>
              <a:rPr lang="en-US" dirty="0" smtClean="0"/>
              <a:t>wave amplitude </a:t>
            </a:r>
            <a:r>
              <a:rPr lang="en-US" dirty="0"/>
              <a:t>as the waves propagate into shallower water (the propagation of wave energy </a:t>
            </a:r>
            <a:r>
              <a:rPr lang="en-US" dirty="0" smtClean="0"/>
              <a:t>slows down</a:t>
            </a:r>
            <a:r>
              <a:rPr lang="en-US" dirty="0"/>
              <a:t>, resulting in ‘energy bunching</a:t>
            </a:r>
            <a:r>
              <a:rPr lang="en-US" dirty="0" smtClean="0"/>
              <a:t>’); Green’s law</a:t>
            </a:r>
            <a:endParaRPr lang="en-US" dirty="0"/>
          </a:p>
          <a:p>
            <a:pPr marL="943752" lvl="1" indent="-342900">
              <a:buFont typeface="Arial" panose="020B0604020202020204" pitchFamily="34" charset="0"/>
              <a:buChar char="•"/>
            </a:pPr>
            <a:r>
              <a:rPr lang="en-US" dirty="0"/>
              <a:t> </a:t>
            </a:r>
            <a:r>
              <a:rPr lang="en-US" i="1" dirty="0"/>
              <a:t>Refraction </a:t>
            </a:r>
            <a:r>
              <a:rPr lang="en-US" dirty="0"/>
              <a:t>is the turning of waves towards shallower water due to depth- or </a:t>
            </a:r>
            <a:r>
              <a:rPr lang="en-US" dirty="0" smtClean="0"/>
              <a:t>current-induced changes </a:t>
            </a:r>
            <a:r>
              <a:rPr lang="en-US" dirty="0"/>
              <a:t>of the phase speed in the </a:t>
            </a:r>
            <a:r>
              <a:rPr lang="en-US" i="1" dirty="0"/>
              <a:t>lateral </a:t>
            </a:r>
            <a:r>
              <a:rPr lang="en-US" dirty="0"/>
              <a:t>direction (i.e., along the wave crest). For harmonic, </a:t>
            </a:r>
            <a:r>
              <a:rPr lang="en-US" dirty="0" smtClean="0"/>
              <a:t>long-crested waves </a:t>
            </a:r>
            <a:r>
              <a:rPr lang="en-US" dirty="0"/>
              <a:t>in situations with parallel depth contours, </a:t>
            </a:r>
            <a:r>
              <a:rPr lang="en-US" dirty="0" smtClean="0"/>
              <a:t>Snell’s </a:t>
            </a:r>
            <a:r>
              <a:rPr lang="en-US" dirty="0"/>
              <a:t>law can be used to compute </a:t>
            </a:r>
            <a:r>
              <a:rPr lang="en-US" dirty="0" smtClean="0"/>
              <a:t>the wave </a:t>
            </a:r>
            <a:r>
              <a:rPr lang="en-US" dirty="0"/>
              <a:t>direction. If the depth contours are not parallel, the wave direction should be computed </a:t>
            </a:r>
            <a:r>
              <a:rPr lang="en-US" dirty="0" smtClean="0"/>
              <a:t>with wave rays</a:t>
            </a: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10834272" y="4568855"/>
                <a:ext cx="2029658" cy="8923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func>
                            <m:funcPr>
                              <m:ctrlPr>
                                <a:rPr lang="en-US" b="0" i="1" smtClean="0">
                                  <a:latin typeface="Cambria Math"/>
                                </a:rPr>
                              </m:ctrlPr>
                            </m:funcPr>
                            <m:fName>
                              <m:r>
                                <m:rPr>
                                  <m:sty m:val="p"/>
                                </m:rPr>
                                <a:rPr lang="en-US" b="0" i="0" smtClean="0">
                                  <a:latin typeface="Cambria Math"/>
                                </a:rPr>
                                <m:t>sin</m:t>
                              </m:r>
                            </m:fName>
                            <m:e>
                              <m:r>
                                <a:rPr lang="en-US" b="0" i="1" smtClean="0">
                                  <a:latin typeface="Cambria Math"/>
                                  <a:ea typeface="Cambria Math"/>
                                </a:rPr>
                                <m:t>𝜃</m:t>
                              </m:r>
                            </m:e>
                          </m:func>
                        </m:num>
                        <m:den>
                          <m:sSub>
                            <m:sSubPr>
                              <m:ctrlPr>
                                <a:rPr lang="en-US" i="1" smtClean="0">
                                  <a:latin typeface="Cambria Math"/>
                                </a:rPr>
                              </m:ctrlPr>
                            </m:sSubPr>
                            <m:e>
                              <m:r>
                                <a:rPr lang="en-US" b="0" i="1" smtClean="0">
                                  <a:latin typeface="Cambria Math"/>
                                </a:rPr>
                                <m:t>𝑐</m:t>
                              </m:r>
                            </m:e>
                            <m:sub>
                              <m:r>
                                <a:rPr lang="en-US" b="0" i="1" smtClean="0">
                                  <a:latin typeface="Cambria Math"/>
                                </a:rPr>
                                <m:t>𝑝</m:t>
                              </m:r>
                            </m:sub>
                          </m:sSub>
                        </m:den>
                      </m:f>
                      <m:r>
                        <a:rPr lang="en-US" b="0" i="1" smtClean="0">
                          <a:latin typeface="Cambria Math"/>
                        </a:rPr>
                        <m:t>=</m:t>
                      </m:r>
                      <m:r>
                        <a:rPr lang="en-US" b="0" i="1" smtClean="0">
                          <a:latin typeface="Cambria Math"/>
                        </a:rPr>
                        <m:t>𝑐𝑜𝑛𝑠𝑡</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0834272" y="4568855"/>
                <a:ext cx="2029658" cy="89236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261602" y="5473795"/>
                <a:ext cx="3302000" cy="1200329"/>
              </a:xfrm>
              <a:prstGeom prst="rect">
                <a:avLst/>
              </a:prstGeom>
            </p:spPr>
            <p:txBody>
              <a:bodyPr wrap="square">
                <a:spAutoFit/>
              </a:bodyPr>
              <a:lstStyle/>
              <a:p>
                <a14:m>
                  <m:oMath xmlns:m="http://schemas.openxmlformats.org/officeDocument/2006/math">
                    <m:r>
                      <a:rPr lang="en-US" i="1">
                        <a:latin typeface="Cambria Math"/>
                        <a:ea typeface="Cambria Math"/>
                      </a:rPr>
                      <m:t>𝜃</m:t>
                    </m:r>
                  </m:oMath>
                </a14:m>
                <a:r>
                  <a:rPr lang="en-US" dirty="0" smtClean="0"/>
                  <a:t>: angle btw direction of  propagation and gradient of isobaths</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0261602" y="5473795"/>
                <a:ext cx="3302000" cy="1200329"/>
              </a:xfrm>
              <a:prstGeom prst="rect">
                <a:avLst/>
              </a:prstGeom>
              <a:blipFill rotWithShape="1">
                <a:blip r:embed="rId4"/>
                <a:stretch>
                  <a:fillRect l="-2768" t="-4061" r="-4797" b="-10660"/>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2666" y="1562100"/>
            <a:ext cx="3597934"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757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Waves in coastal waters</a:t>
            </a:r>
            <a:endParaRPr lang="en-US" sz="3700" kern="0" dirty="0">
              <a:latin typeface="+mj-lt"/>
              <a:ea typeface="+mj-ea"/>
              <a:cs typeface="+mj-cs"/>
            </a:endParaRPr>
          </a:p>
        </p:txBody>
      </p:sp>
      <p:sp>
        <p:nvSpPr>
          <p:cNvPr id="3" name="Rectangle 2"/>
          <p:cNvSpPr/>
          <p:nvPr/>
        </p:nvSpPr>
        <p:spPr>
          <a:xfrm>
            <a:off x="19050" y="487680"/>
            <a:ext cx="13487400" cy="3416320"/>
          </a:xfrm>
          <a:prstGeom prst="rect">
            <a:avLst/>
          </a:prstGeom>
        </p:spPr>
        <p:txBody>
          <a:bodyPr wrap="square">
            <a:spAutoFit/>
          </a:bodyPr>
          <a:lstStyle/>
          <a:p>
            <a:pPr marL="342900" indent="-342900">
              <a:buFont typeface="Arial" panose="020B0604020202020204" pitchFamily="34" charset="0"/>
              <a:buChar char="•"/>
            </a:pPr>
            <a:r>
              <a:rPr lang="en-US" i="1" dirty="0" smtClean="0"/>
              <a:t>Diffraction </a:t>
            </a:r>
            <a:r>
              <a:rPr lang="en-US" dirty="0"/>
              <a:t>is the turning of waves towards areas with lower amplitudes due to </a:t>
            </a:r>
            <a:r>
              <a:rPr lang="en-US" i="1" dirty="0"/>
              <a:t>amplitude </a:t>
            </a:r>
            <a:r>
              <a:rPr lang="en-US" dirty="0" smtClean="0"/>
              <a:t>changes along </a:t>
            </a:r>
            <a:r>
              <a:rPr lang="en-US" dirty="0"/>
              <a:t>the wave </a:t>
            </a:r>
            <a:r>
              <a:rPr lang="en-US" dirty="0" smtClean="0"/>
              <a:t>crest</a:t>
            </a:r>
          </a:p>
          <a:p>
            <a:pPr marL="943752" lvl="1" indent="-342900">
              <a:buFont typeface="Arial" panose="020B0604020202020204" pitchFamily="34" charset="0"/>
              <a:buChar char="•"/>
            </a:pPr>
            <a:r>
              <a:rPr lang="en-US" dirty="0"/>
              <a:t>P</a:t>
            </a:r>
            <a:r>
              <a:rPr lang="en-US" dirty="0" smtClean="0"/>
              <a:t>articularly </a:t>
            </a:r>
            <a:r>
              <a:rPr lang="en-US" dirty="0"/>
              <a:t>strong along the geometric shadow line of </a:t>
            </a:r>
            <a:r>
              <a:rPr lang="en-US" dirty="0" smtClean="0"/>
              <a:t>obstacles such </a:t>
            </a:r>
            <a:r>
              <a:rPr lang="en-US" dirty="0"/>
              <a:t>as islands, headlands and </a:t>
            </a:r>
            <a:r>
              <a:rPr lang="en-US" dirty="0" smtClean="0"/>
              <a:t>breakwaters </a:t>
            </a:r>
          </a:p>
          <a:p>
            <a:pPr marL="943752" lvl="1" indent="-342900">
              <a:buFont typeface="Arial" panose="020B0604020202020204" pitchFamily="34" charset="0"/>
              <a:buChar char="•"/>
            </a:pPr>
            <a:r>
              <a:rPr lang="en-US" dirty="0" smtClean="0"/>
              <a:t>For </a:t>
            </a:r>
            <a:r>
              <a:rPr lang="en-US" dirty="0"/>
              <a:t>long-crested, harmonic waves, propagating </a:t>
            </a:r>
            <a:r>
              <a:rPr lang="en-US" dirty="0" smtClean="0"/>
              <a:t>over a </a:t>
            </a:r>
            <a:r>
              <a:rPr lang="en-US" dirty="0"/>
              <a:t>horizontal bottom, Huygens’ principle, or a </a:t>
            </a:r>
            <a:r>
              <a:rPr lang="en-US" dirty="0" smtClean="0"/>
              <a:t>generalization </a:t>
            </a:r>
            <a:r>
              <a:rPr lang="en-US" dirty="0"/>
              <a:t>thereof, can be used to compute </a:t>
            </a:r>
            <a:r>
              <a:rPr lang="en-US" dirty="0" smtClean="0"/>
              <a:t>the diffraction pattern</a:t>
            </a:r>
          </a:p>
          <a:p>
            <a:pPr marL="943752" lvl="1" indent="-342900">
              <a:buFont typeface="Arial" panose="020B0604020202020204" pitchFamily="34" charset="0"/>
              <a:buChar char="•"/>
            </a:pPr>
            <a:r>
              <a:rPr lang="en-US" dirty="0" smtClean="0"/>
              <a:t>From potential theory, the diffraction is governed by a Helmholtz </a:t>
            </a:r>
            <a:r>
              <a:rPr lang="en-US" dirty="0" err="1" smtClean="0"/>
              <a:t>eq</a:t>
            </a:r>
            <a:endParaRPr lang="en-US" dirty="0" smtClean="0"/>
          </a:p>
          <a:p>
            <a:pPr marL="943752" lvl="1" indent="-342900">
              <a:buFont typeface="Arial" panose="020B0604020202020204" pitchFamily="34" charset="0"/>
              <a:buChar char="•"/>
            </a:pPr>
            <a:r>
              <a:rPr lang="en-US" dirty="0"/>
              <a:t>D</a:t>
            </a:r>
            <a:r>
              <a:rPr lang="en-US" dirty="0" smtClean="0"/>
              <a:t>iffraction is challenging in spectral wave models: phases are important</a:t>
            </a:r>
          </a:p>
          <a:p>
            <a:pPr marL="342900" indent="-342900">
              <a:buFont typeface="Arial" panose="020B0604020202020204" pitchFamily="34" charset="0"/>
              <a:buChar char="•"/>
            </a:pPr>
            <a:r>
              <a:rPr lang="en-US" dirty="0"/>
              <a:t>Combined diffraction-refraction for long-crested, </a:t>
            </a:r>
            <a:r>
              <a:rPr lang="en-US" i="1" dirty="0"/>
              <a:t>harmonic </a:t>
            </a:r>
            <a:r>
              <a:rPr lang="en-US" dirty="0"/>
              <a:t>waves </a:t>
            </a:r>
            <a:r>
              <a:rPr lang="en-US" dirty="0" smtClean="0"/>
              <a:t>is modeled by the mild-slope </a:t>
            </a:r>
            <a:r>
              <a:rPr lang="en-US" dirty="0" err="1" smtClean="0"/>
              <a:t>eq</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379" y="3810000"/>
            <a:ext cx="6454641"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5089303" y="5898797"/>
                <a:ext cx="330879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func>
                        <m:funcPr>
                          <m:ctrlPr>
                            <a:rPr lang="en-US" b="0" i="1" smtClean="0">
                              <a:latin typeface="Cambria Math"/>
                            </a:rPr>
                          </m:ctrlPr>
                        </m:funcPr>
                        <m:fName>
                          <m:r>
                            <m:rPr>
                              <m:sty m:val="p"/>
                            </m:rPr>
                            <a:rPr lang="en-US" b="0" i="0" smtClean="0">
                              <a:latin typeface="Cambria Math"/>
                            </a:rPr>
                            <m:t>asin</m:t>
                          </m:r>
                        </m:fName>
                        <m:e>
                          <m:r>
                            <a:rPr lang="en-US" b="0" i="1" smtClean="0">
                              <a:latin typeface="Cambria Math"/>
                              <a:ea typeface="Cambria Math"/>
                            </a:rPr>
                            <m:t>𝛼</m:t>
                          </m:r>
                          <m:r>
                            <a:rPr lang="en-US" b="0" i="1" smtClean="0">
                              <a:latin typeface="Cambria Math"/>
                              <a:ea typeface="Cambria Math"/>
                            </a:rPr>
                            <m:t>,</m:t>
                          </m:r>
                          <m:r>
                            <a:rPr lang="en-US" b="0" i="1" smtClean="0">
                              <a:latin typeface="Cambria Math"/>
                              <a:ea typeface="Cambria Math"/>
                            </a:rPr>
                            <m:t>𝐵</m:t>
                          </m:r>
                          <m:r>
                            <a:rPr lang="en-US" i="1">
                              <a:latin typeface="Cambria Math"/>
                            </a:rPr>
                            <m:t>=</m:t>
                          </m:r>
                          <m:r>
                            <m:rPr>
                              <m:sty m:val="p"/>
                            </m:rPr>
                            <a:rPr lang="en-US">
                              <a:latin typeface="Cambria Math"/>
                            </a:rPr>
                            <m:t>a</m:t>
                          </m:r>
                          <m:func>
                            <m:funcPr>
                              <m:ctrlPr>
                                <a:rPr lang="en-US" i="1" smtClean="0">
                                  <a:latin typeface="Cambria Math"/>
                                </a:rPr>
                              </m:ctrlPr>
                            </m:funcPr>
                            <m:fName>
                              <m:r>
                                <m:rPr>
                                  <m:sty m:val="p"/>
                                </m:rPr>
                                <a:rPr lang="en-US">
                                  <a:latin typeface="Cambria Math"/>
                                </a:rPr>
                                <m:t>cos</m:t>
                              </m:r>
                            </m:fName>
                            <m:e>
                              <m:r>
                                <a:rPr lang="en-US" i="1">
                                  <a:latin typeface="Cambria Math"/>
                                  <a:ea typeface="Cambria Math"/>
                                </a:rPr>
                                <m:t>𝛼</m:t>
                              </m:r>
                            </m:e>
                          </m:func>
                        </m:e>
                      </m:func>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089303" y="5898797"/>
                <a:ext cx="3308791" cy="461665"/>
              </a:xfrm>
              <a:prstGeom prst="rect">
                <a:avLst/>
              </a:prstGeom>
              <a:blipFill rotWithShape="1">
                <a:blip r:embed="rId4"/>
                <a:stretch>
                  <a:fillRect/>
                </a:stretch>
              </a:blipFill>
            </p:spPr>
            <p:txBody>
              <a:bodyPr/>
              <a:lstStyle/>
              <a:p>
                <a:r>
                  <a:rPr lang="en-US">
                    <a:noFill/>
                  </a:rPr>
                  <a:t> </a:t>
                </a:r>
              </a:p>
            </p:txBody>
          </p:sp>
        </mc:Fallback>
      </mc:AlternateContent>
      <p:sp>
        <p:nvSpPr>
          <p:cNvPr id="4" name="TextBox 3"/>
          <p:cNvSpPr txBox="1"/>
          <p:nvPr/>
        </p:nvSpPr>
        <p:spPr>
          <a:xfrm>
            <a:off x="5076603" y="6360462"/>
            <a:ext cx="3180679" cy="461665"/>
          </a:xfrm>
          <a:prstGeom prst="rect">
            <a:avLst/>
          </a:prstGeom>
          <a:noFill/>
        </p:spPr>
        <p:txBody>
          <a:bodyPr wrap="none" rtlCol="0">
            <a:spAutoFit/>
          </a:bodyPr>
          <a:lstStyle/>
          <a:p>
            <a:r>
              <a:rPr lang="en-US" dirty="0" smtClean="0"/>
              <a:t>(</a:t>
            </a:r>
            <a:r>
              <a:rPr lang="en-US" i="1" dirty="0" smtClean="0"/>
              <a:t>a</a:t>
            </a:r>
            <a:r>
              <a:rPr lang="en-US" dirty="0" smtClean="0"/>
              <a:t>: amplitude, </a:t>
            </a:r>
            <a:r>
              <a:rPr lang="en-US" i="1" dirty="0" smtClean="0">
                <a:latin typeface="Symbol" panose="05050102010706020507" pitchFamily="18" charset="2"/>
              </a:rPr>
              <a:t>a</a:t>
            </a:r>
            <a:r>
              <a:rPr lang="en-US" dirty="0" smtClean="0"/>
              <a:t>: phase)</a:t>
            </a:r>
            <a:endParaRPr lang="en-US" dirty="0"/>
          </a:p>
        </p:txBody>
      </p:sp>
    </p:spTree>
    <p:extLst>
      <p:ext uri="{BB962C8B-B14F-4D97-AF65-F5344CB8AC3E}">
        <p14:creationId xmlns:p14="http://schemas.microsoft.com/office/powerpoint/2010/main" val="1099998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Wave-current interaction</a:t>
            </a:r>
            <a:endParaRPr lang="en-US" sz="3700" kern="0" dirty="0">
              <a:latin typeface="+mj-lt"/>
              <a:ea typeface="+mj-ea"/>
              <a:cs typeface="+mj-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1750" y="2528590"/>
            <a:ext cx="5461376" cy="265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0843" y="684936"/>
            <a:ext cx="13182282" cy="230832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In the nearshore wave-current interaction is significant</a:t>
            </a:r>
          </a:p>
          <a:p>
            <a:pPr marL="943752" lvl="1" indent="-342900">
              <a:buFont typeface="Arial" panose="020B0604020202020204" pitchFamily="34" charset="0"/>
              <a:buChar char="•"/>
            </a:pPr>
            <a:r>
              <a:rPr lang="en-US" dirty="0" smtClean="0"/>
              <a:t>Current shifts wave </a:t>
            </a:r>
            <a:r>
              <a:rPr lang="en-US" dirty="0" err="1" smtClean="0"/>
              <a:t>freq</a:t>
            </a:r>
            <a:r>
              <a:rPr lang="en-US" dirty="0" smtClean="0"/>
              <a:t> (Doppler effect)</a:t>
            </a:r>
          </a:p>
          <a:p>
            <a:pPr marL="943752" lvl="1" indent="-342900">
              <a:buFont typeface="Arial" panose="020B0604020202020204" pitchFamily="34" charset="0"/>
              <a:buChar char="•"/>
            </a:pPr>
            <a:r>
              <a:rPr lang="en-US" dirty="0" smtClean="0"/>
              <a:t>Waves add extra momentum to current. This momentum transport acts as a horizontal stress in the water (</a:t>
            </a:r>
            <a:r>
              <a:rPr lang="en-US" i="1" dirty="0" smtClean="0"/>
              <a:t>radiation stress</a:t>
            </a:r>
            <a:r>
              <a:rPr lang="en-US" dirty="0" smtClean="0"/>
              <a:t>). Gradients in these stresses act as forces that may generate a </a:t>
            </a:r>
            <a:r>
              <a:rPr lang="en-US" i="1" dirty="0" smtClean="0"/>
              <a:t>slope </a:t>
            </a:r>
            <a:r>
              <a:rPr lang="en-US" dirty="0" smtClean="0"/>
              <a:t>of the mean water surface (set-up or set-down )</a:t>
            </a:r>
          </a:p>
          <a:p>
            <a:pPr marL="342900" indent="-342900">
              <a:buFont typeface="Arial" panose="020B0604020202020204" pitchFamily="34" charset="0"/>
              <a:buChar char="•"/>
            </a:pPr>
            <a:r>
              <a:rPr lang="en-US" dirty="0" smtClean="0"/>
              <a:t>Relative </a:t>
            </a:r>
            <a:r>
              <a:rPr lang="en-US" dirty="0" err="1" smtClean="0"/>
              <a:t>freq</a:t>
            </a:r>
            <a:r>
              <a:rPr lang="en-US" dirty="0" smtClean="0"/>
              <a:t> and absolute </a:t>
            </a:r>
            <a:r>
              <a:rPr lang="en-US" dirty="0" err="1" smtClean="0"/>
              <a:t>freq</a:t>
            </a:r>
            <a:r>
              <a:rPr lang="en-US" dirty="0" smtClean="0"/>
              <a:t> differ by the current speed:</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826475" y="2978845"/>
                <a:ext cx="19706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𝜔</m:t>
                      </m:r>
                      <m:r>
                        <a:rPr lang="en-US" b="0" i="1" smtClean="0">
                          <a:latin typeface="Cambria Math"/>
                          <a:ea typeface="Cambria Math"/>
                        </a:rPr>
                        <m:t>=</m:t>
                      </m:r>
                      <m:r>
                        <a:rPr lang="en-US" b="0" i="1" smtClean="0">
                          <a:latin typeface="Cambria Math"/>
                          <a:ea typeface="Cambria Math"/>
                        </a:rPr>
                        <m:t>𝜎</m:t>
                      </m:r>
                      <m:r>
                        <a:rPr lang="en-US" b="0" i="1" smtClean="0">
                          <a:latin typeface="Cambria Math"/>
                          <a:ea typeface="Cambria Math"/>
                        </a:rPr>
                        <m:t>+</m:t>
                      </m:r>
                      <m:r>
                        <a:rPr lang="en-US" b="0" i="1" smtClean="0">
                          <a:latin typeface="Cambria Math"/>
                          <a:ea typeface="Cambria Math"/>
                        </a:rPr>
                        <m:t>𝑘</m:t>
                      </m:r>
                      <m:sSub>
                        <m:sSubPr>
                          <m:ctrlPr>
                            <a:rPr lang="en-US" b="0" i="1" smtClean="0">
                              <a:latin typeface="Cambria Math"/>
                              <a:ea typeface="Cambria Math"/>
                            </a:rPr>
                          </m:ctrlPr>
                        </m:sSubPr>
                        <m:e>
                          <m:r>
                            <a:rPr lang="en-US" b="0" i="1" smtClean="0">
                              <a:latin typeface="Cambria Math"/>
                              <a:ea typeface="Cambria Math"/>
                            </a:rPr>
                            <m:t>𝑈</m:t>
                          </m:r>
                        </m:e>
                        <m:sub>
                          <m:r>
                            <a:rPr lang="en-US" b="0" i="1" smtClean="0">
                              <a:latin typeface="Cambria Math"/>
                              <a:ea typeface="Cambria Math"/>
                            </a:rPr>
                            <m:t>𝑛</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826475" y="2978845"/>
                <a:ext cx="1970668"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000818" y="3585865"/>
                <a:ext cx="162198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i="1">
                              <a:latin typeface="Cambria Math"/>
                              <a:ea typeface="Cambria Math"/>
                            </a:rPr>
                            <m:t>𝑈</m:t>
                          </m:r>
                        </m:e>
                        <m:sub>
                          <m:r>
                            <a:rPr lang="en-US" i="1">
                              <a:latin typeface="Cambria Math"/>
                              <a:ea typeface="Cambria Math"/>
                            </a:rPr>
                            <m:t>𝑛</m:t>
                          </m:r>
                        </m:sub>
                      </m:sSub>
                      <m:r>
                        <a:rPr lang="en-US" b="0" i="0" smtClean="0">
                          <a:latin typeface="Cambria Math"/>
                          <a:ea typeface="Cambria Math"/>
                        </a:rPr>
                        <m:t>=</m:t>
                      </m:r>
                      <m:r>
                        <a:rPr lang="en-US" b="1" i="1" smtClean="0">
                          <a:latin typeface="Cambria Math"/>
                          <a:ea typeface="Cambria Math"/>
                        </a:rPr>
                        <m:t>𝑼</m:t>
                      </m:r>
                      <m:r>
                        <a:rPr lang="en-US" b="0" i="1" smtClean="0">
                          <a:latin typeface="Cambria Math"/>
                          <a:ea typeface="Cambria Math"/>
                        </a:rPr>
                        <m:t>∙</m:t>
                      </m:r>
                      <m:r>
                        <a:rPr lang="en-US" b="1" i="1" smtClean="0">
                          <a:latin typeface="Cambria Math"/>
                          <a:ea typeface="Cambria Math"/>
                        </a:rPr>
                        <m:t>𝒌</m:t>
                      </m:r>
                    </m:oMath>
                  </m:oMathPara>
                </a14:m>
                <a:endParaRPr lang="en-US" b="1" dirty="0"/>
              </a:p>
            </p:txBody>
          </p:sp>
        </mc:Choice>
        <mc:Fallback xmlns="">
          <p:sp>
            <p:nvSpPr>
              <p:cNvPr id="5" name="Rectangle 4"/>
              <p:cNvSpPr>
                <a:spLocks noRot="1" noChangeAspect="1" noMove="1" noResize="1" noEditPoints="1" noAdjustHandles="1" noChangeArrowheads="1" noChangeShapeType="1" noTextEdit="1"/>
              </p:cNvSpPr>
              <p:nvPr/>
            </p:nvSpPr>
            <p:spPr>
              <a:xfrm>
                <a:off x="4000818" y="3585865"/>
                <a:ext cx="1621982" cy="461665"/>
              </a:xfrm>
              <a:prstGeom prst="rect">
                <a:avLst/>
              </a:prstGeom>
              <a:blipFill rotWithShape="1">
                <a:blip r:embed="rId6"/>
                <a:stretch>
                  <a:fillRect/>
                </a:stretch>
              </a:blipFill>
            </p:spPr>
            <p:txBody>
              <a:bodyPr/>
              <a:lstStyle/>
              <a:p>
                <a:r>
                  <a:rPr lang="en-US">
                    <a:noFill/>
                  </a:rPr>
                  <a:t> </a:t>
                </a:r>
              </a:p>
            </p:txBody>
          </p:sp>
        </mc:Fallback>
      </mc:AlternateContent>
      <p:sp>
        <p:nvSpPr>
          <p:cNvPr id="9" name="TextBox 8"/>
          <p:cNvSpPr txBox="1"/>
          <p:nvPr/>
        </p:nvSpPr>
        <p:spPr>
          <a:xfrm>
            <a:off x="924366" y="4181475"/>
            <a:ext cx="5804218" cy="461665"/>
          </a:xfrm>
          <a:prstGeom prst="rect">
            <a:avLst/>
          </a:prstGeom>
          <a:noFill/>
        </p:spPr>
        <p:txBody>
          <a:bodyPr wrap="none" rtlCol="0">
            <a:spAutoFit/>
          </a:bodyPr>
          <a:lstStyle/>
          <a:p>
            <a:r>
              <a:rPr lang="en-US" dirty="0" smtClean="0"/>
              <a:t>The dispersion relation is for the relative </a:t>
            </a:r>
            <a:r>
              <a:rPr lang="en-US" dirty="0" err="1" smtClean="0"/>
              <a:t>freq</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3807206" y="4724400"/>
                <a:ext cx="2679516" cy="539571"/>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𝜎</m:t>
                      </m:r>
                      <m:r>
                        <a:rPr lang="en-US" b="0" i="1" smtClean="0">
                          <a:latin typeface="Cambria Math"/>
                        </a:rPr>
                        <m:t>=</m:t>
                      </m:r>
                      <m:rad>
                        <m:radPr>
                          <m:degHide m:val="on"/>
                          <m:ctrlPr>
                            <a:rPr lang="en-US" b="0" i="1" smtClean="0">
                              <a:latin typeface="Cambria Math"/>
                            </a:rPr>
                          </m:ctrlPr>
                        </m:radPr>
                        <m:deg/>
                        <m:e>
                          <m:r>
                            <a:rPr lang="en-US" i="1">
                              <a:latin typeface="Cambria Math"/>
                            </a:rPr>
                            <m:t>𝑔</m:t>
                          </m:r>
                          <m:r>
                            <a:rPr lang="en-US" i="1">
                              <a:latin typeface="Cambria Math"/>
                              <a:ea typeface="Cambria Math"/>
                            </a:rPr>
                            <m:t>𝜅</m:t>
                          </m:r>
                          <m:func>
                            <m:funcPr>
                              <m:ctrlPr>
                                <a:rPr lang="en-US" b="0" i="1" smtClean="0">
                                  <a:latin typeface="Cambria Math"/>
                                  <a:ea typeface="Cambria Math"/>
                                </a:rPr>
                              </m:ctrlPr>
                            </m:funcPr>
                            <m:fName>
                              <m:r>
                                <m:rPr>
                                  <m:sty m:val="p"/>
                                </m:rPr>
                                <a:rPr lang="en-US" b="0" i="0" smtClean="0">
                                  <a:latin typeface="Cambria Math"/>
                                  <a:ea typeface="Cambria Math"/>
                                </a:rPr>
                                <m:t>tanh</m:t>
                              </m:r>
                            </m:fName>
                            <m:e>
                              <m:r>
                                <a:rPr lang="en-US" b="0" i="1" smtClean="0">
                                  <a:latin typeface="Cambria Math"/>
                                  <a:ea typeface="Cambria Math"/>
                                </a:rPr>
                                <m:t>(</m:t>
                              </m:r>
                              <m:r>
                                <a:rPr lang="en-US" i="1">
                                  <a:latin typeface="Cambria Math"/>
                                  <a:ea typeface="Cambria Math"/>
                                </a:rPr>
                                <m:t>𝜅</m:t>
                              </m:r>
                              <m:r>
                                <a:rPr lang="en-US" b="0" i="1" smtClean="0">
                                  <a:latin typeface="Cambria Math"/>
                                  <a:ea typeface="Cambria Math"/>
                                </a:rPr>
                                <m:t>h</m:t>
                              </m:r>
                              <m:r>
                                <a:rPr lang="en-US" b="0" i="1" smtClean="0">
                                  <a:latin typeface="Cambria Math"/>
                                  <a:ea typeface="Cambria Math"/>
                                </a:rPr>
                                <m:t>)</m:t>
                              </m:r>
                            </m:e>
                          </m:func>
                        </m:e>
                      </m:ra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807206" y="4724400"/>
                <a:ext cx="2679516" cy="539571"/>
              </a:xfrm>
              <a:prstGeom prst="rect">
                <a:avLst/>
              </a:prstGeom>
              <a:blipFill rotWithShape="1">
                <a:blip r:embed="rId7"/>
                <a:stretch>
                  <a:fillRect/>
                </a:stretch>
              </a:blipFill>
              <a:ln>
                <a:noFill/>
              </a:ln>
            </p:spPr>
            <p:txBody>
              <a:bodyPr/>
              <a:lstStyle/>
              <a:p>
                <a:r>
                  <a:rPr lang="en-US">
                    <a:noFill/>
                  </a:rPr>
                  <a:t> </a:t>
                </a:r>
              </a:p>
            </p:txBody>
          </p:sp>
        </mc:Fallback>
      </mc:AlternateContent>
      <p:sp>
        <p:nvSpPr>
          <p:cNvPr id="11" name="TextBox 10"/>
          <p:cNvSpPr txBox="1"/>
          <p:nvPr/>
        </p:nvSpPr>
        <p:spPr>
          <a:xfrm>
            <a:off x="990600" y="5486400"/>
            <a:ext cx="9211689" cy="830997"/>
          </a:xfrm>
          <a:prstGeom prst="rect">
            <a:avLst/>
          </a:prstGeom>
          <a:noFill/>
        </p:spPr>
        <p:txBody>
          <a:bodyPr wrap="none" rtlCol="0">
            <a:spAutoFit/>
          </a:bodyPr>
          <a:lstStyle/>
          <a:p>
            <a:r>
              <a:rPr lang="en-US" dirty="0" smtClean="0"/>
              <a:t>So the group velocity</a:t>
            </a:r>
          </a:p>
          <a:p>
            <a:r>
              <a:rPr lang="en-US" dirty="0" smtClean="0"/>
              <a:t>(has a component normal to wave propagation i.e. parallel to wave crest)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4499640" y="5486400"/>
                <a:ext cx="2225546" cy="4917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1" i="1" smtClean="0">
                              <a:latin typeface="Cambria Math"/>
                            </a:rPr>
                            <m:t>𝒄</m:t>
                          </m:r>
                        </m:e>
                        <m:sub>
                          <m:r>
                            <a:rPr lang="en-US" b="0" i="1" smtClean="0">
                              <a:latin typeface="Cambria Math"/>
                            </a:rPr>
                            <m:t>𝑔</m:t>
                          </m:r>
                          <m:r>
                            <a:rPr lang="en-US" b="0" i="1" smtClean="0">
                              <a:latin typeface="Cambria Math"/>
                            </a:rPr>
                            <m:t>,</m:t>
                          </m:r>
                          <m:r>
                            <a:rPr lang="en-US" b="0" i="1" smtClean="0">
                              <a:latin typeface="Cambria Math"/>
                            </a:rPr>
                            <m:t>𝑎</m:t>
                          </m:r>
                        </m:sub>
                      </m:sSub>
                      <m:r>
                        <a:rPr lang="en-US" b="0" i="1" smtClean="0">
                          <a:latin typeface="Cambria Math"/>
                        </a:rPr>
                        <m:t>=</m:t>
                      </m:r>
                      <m:sSub>
                        <m:sSubPr>
                          <m:ctrlPr>
                            <a:rPr lang="en-US" i="1">
                              <a:latin typeface="Cambria Math"/>
                            </a:rPr>
                          </m:ctrlPr>
                        </m:sSubPr>
                        <m:e>
                          <m:r>
                            <a:rPr lang="en-US" b="1" i="1">
                              <a:latin typeface="Cambria Math"/>
                            </a:rPr>
                            <m:t>𝒄</m:t>
                          </m:r>
                        </m:e>
                        <m:sub>
                          <m:r>
                            <a:rPr lang="en-US" i="1">
                              <a:latin typeface="Cambria Math"/>
                            </a:rPr>
                            <m:t>𝑔</m:t>
                          </m:r>
                          <m:r>
                            <a:rPr lang="en-US" i="1">
                              <a:latin typeface="Cambria Math"/>
                            </a:rPr>
                            <m:t>,</m:t>
                          </m:r>
                          <m:r>
                            <a:rPr lang="en-US" b="0" i="1" smtClean="0">
                              <a:latin typeface="Cambria Math"/>
                            </a:rPr>
                            <m:t>𝑟</m:t>
                          </m:r>
                        </m:sub>
                      </m:sSub>
                      <m:r>
                        <a:rPr lang="en-US" b="0" i="1" smtClean="0">
                          <a:latin typeface="Cambria Math"/>
                        </a:rPr>
                        <m:t>+</m:t>
                      </m:r>
                      <m:r>
                        <a:rPr lang="en-US" b="1" i="1" smtClean="0">
                          <a:latin typeface="Cambria Math"/>
                        </a:rPr>
                        <m:t>𝑼</m:t>
                      </m:r>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4499640" y="5486400"/>
                <a:ext cx="2225546" cy="491738"/>
              </a:xfrm>
              <a:prstGeom prst="rect">
                <a:avLst/>
              </a:prstGeom>
              <a:blipFill rotWithShape="1">
                <a:blip r:embed="rId8"/>
                <a:stretch>
                  <a:fillRect b="-7407"/>
                </a:stretch>
              </a:blipFill>
            </p:spPr>
            <p:txBody>
              <a:bodyPr/>
              <a:lstStyle/>
              <a:p>
                <a:r>
                  <a:rPr lang="en-US">
                    <a:noFill/>
                  </a:rPr>
                  <a:t> </a:t>
                </a:r>
              </a:p>
            </p:txBody>
          </p:sp>
        </mc:Fallback>
      </mc:AlternateContent>
      <p:cxnSp>
        <p:nvCxnSpPr>
          <p:cNvPr id="12" name="Straight Arrow Connector 11"/>
          <p:cNvCxnSpPr/>
          <p:nvPr/>
        </p:nvCxnSpPr>
        <p:spPr>
          <a:xfrm flipV="1">
            <a:off x="3657600" y="3352800"/>
            <a:ext cx="304800" cy="87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17301" y="3352800"/>
            <a:ext cx="1171859" cy="307777"/>
          </a:xfrm>
          <a:prstGeom prst="rect">
            <a:avLst/>
          </a:prstGeom>
          <a:noFill/>
        </p:spPr>
        <p:txBody>
          <a:bodyPr wrap="none" rtlCol="0">
            <a:spAutoFit/>
          </a:bodyPr>
          <a:lstStyle/>
          <a:p>
            <a:r>
              <a:rPr lang="en-US" sz="1400" b="1" dirty="0"/>
              <a:t>a</a:t>
            </a:r>
            <a:r>
              <a:rPr lang="en-US" sz="1400" b="1" dirty="0" smtClean="0"/>
              <a:t>bsolute </a:t>
            </a:r>
            <a:r>
              <a:rPr lang="en-US" sz="1400" b="1" dirty="0" err="1" smtClean="0"/>
              <a:t>freq</a:t>
            </a:r>
            <a:endParaRPr lang="en-US" sz="1400" b="1" dirty="0"/>
          </a:p>
        </p:txBody>
      </p:sp>
    </p:spTree>
    <p:extLst>
      <p:ext uri="{BB962C8B-B14F-4D97-AF65-F5344CB8AC3E}">
        <p14:creationId xmlns:p14="http://schemas.microsoft.com/office/powerpoint/2010/main" val="2438809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Reflection</a:t>
            </a:r>
            <a:endParaRPr lang="en-US" sz="3700" kern="0" dirty="0">
              <a:latin typeface="+mj-lt"/>
              <a:ea typeface="+mj-ea"/>
              <a:cs typeface="+mj-cs"/>
            </a:endParaRPr>
          </a:p>
        </p:txBody>
      </p:sp>
      <p:sp>
        <p:nvSpPr>
          <p:cNvPr id="3" name="Rectangle 2"/>
          <p:cNvSpPr/>
          <p:nvPr/>
        </p:nvSpPr>
        <p:spPr>
          <a:xfrm>
            <a:off x="206829" y="838200"/>
            <a:ext cx="13487400" cy="830997"/>
          </a:xfrm>
          <a:prstGeom prst="rect">
            <a:avLst/>
          </a:prstGeom>
        </p:spPr>
        <p:txBody>
          <a:bodyPr wrap="square">
            <a:spAutoFit/>
          </a:bodyPr>
          <a:lstStyle/>
          <a:p>
            <a:pPr marL="342900" indent="-342900">
              <a:buFont typeface="Arial" panose="020B0604020202020204" pitchFamily="34" charset="0"/>
              <a:buChar char="•"/>
            </a:pPr>
            <a:r>
              <a:rPr lang="en-US" dirty="0" smtClean="0"/>
              <a:t>A </a:t>
            </a:r>
            <a:r>
              <a:rPr lang="en-US" dirty="0"/>
              <a:t>long-crested, harmonic wave that </a:t>
            </a:r>
            <a:r>
              <a:rPr lang="en-US" i="1" dirty="0"/>
              <a:t>reflects </a:t>
            </a:r>
            <a:r>
              <a:rPr lang="en-US" dirty="0"/>
              <a:t>off an obstacle, with or without energy </a:t>
            </a:r>
            <a:r>
              <a:rPr lang="en-US" dirty="0" smtClean="0"/>
              <a:t>dissipation, creates </a:t>
            </a:r>
            <a:r>
              <a:rPr lang="en-US" dirty="0"/>
              <a:t>a (partially) standing wave</a:t>
            </a:r>
            <a:r>
              <a:rPr lang="en-US" dirty="0" smtClean="0"/>
              <a: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62390"/>
            <a:ext cx="6981825" cy="377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70200" y="2052935"/>
            <a:ext cx="2612767" cy="461665"/>
          </a:xfrm>
          <a:prstGeom prst="rect">
            <a:avLst/>
          </a:prstGeom>
          <a:noFill/>
        </p:spPr>
        <p:txBody>
          <a:bodyPr wrap="none" rtlCol="0">
            <a:spAutoFit/>
          </a:bodyPr>
          <a:lstStyle/>
          <a:p>
            <a:r>
              <a:rPr lang="en-US" dirty="0" smtClean="0"/>
              <a:t>Pure standing wave</a:t>
            </a:r>
            <a:endParaRPr 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654" y="3128859"/>
            <a:ext cx="6580922"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067800" y="2317402"/>
            <a:ext cx="2833020" cy="461665"/>
          </a:xfrm>
          <a:prstGeom prst="rect">
            <a:avLst/>
          </a:prstGeom>
          <a:noFill/>
        </p:spPr>
        <p:txBody>
          <a:bodyPr wrap="none" rtlCol="0">
            <a:spAutoFit/>
          </a:bodyPr>
          <a:lstStyle/>
          <a:p>
            <a:r>
              <a:rPr lang="en-US" dirty="0" smtClean="0"/>
              <a:t>Partial standing wave</a:t>
            </a:r>
            <a:endParaRPr lang="en-US" dirty="0"/>
          </a:p>
        </p:txBody>
      </p:sp>
    </p:spTree>
    <p:extLst>
      <p:ext uri="{BB962C8B-B14F-4D97-AF65-F5344CB8AC3E}">
        <p14:creationId xmlns:p14="http://schemas.microsoft.com/office/powerpoint/2010/main" val="1452547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Wave-induced momentum correction: radiation stress</a:t>
            </a:r>
            <a:endParaRPr lang="en-US" sz="3700" kern="0" dirty="0">
              <a:latin typeface="+mj-lt"/>
              <a:ea typeface="+mj-ea"/>
              <a:cs typeface="+mj-cs"/>
            </a:endParaRPr>
          </a:p>
        </p:txBody>
      </p:sp>
      <p:sp>
        <p:nvSpPr>
          <p:cNvPr id="2" name="Rectangle 1"/>
          <p:cNvSpPr/>
          <p:nvPr/>
        </p:nvSpPr>
        <p:spPr>
          <a:xfrm>
            <a:off x="152400" y="685800"/>
            <a:ext cx="12522200" cy="1569660"/>
          </a:xfrm>
          <a:prstGeom prst="rect">
            <a:avLst/>
          </a:prstGeom>
        </p:spPr>
        <p:txBody>
          <a:bodyPr wrap="square">
            <a:spAutoFit/>
          </a:bodyPr>
          <a:lstStyle/>
          <a:p>
            <a:pPr marL="342900" indent="-342900">
              <a:buFont typeface="Arial" panose="020B0604020202020204" pitchFamily="34" charset="0"/>
              <a:buChar char="•"/>
            </a:pPr>
            <a:r>
              <a:rPr lang="en-US" dirty="0"/>
              <a:t>Waves add extra momentum to </a:t>
            </a:r>
            <a:r>
              <a:rPr lang="en-US" dirty="0" smtClean="0"/>
              <a:t>current </a:t>
            </a:r>
          </a:p>
          <a:p>
            <a:pPr marL="342900" indent="-342900">
              <a:buFont typeface="Arial" panose="020B0604020202020204" pitchFamily="34" charset="0"/>
              <a:buChar char="•"/>
            </a:pPr>
            <a:r>
              <a:rPr lang="en-US" dirty="0" smtClean="0"/>
              <a:t>This </a:t>
            </a:r>
            <a:r>
              <a:rPr lang="en-US" dirty="0"/>
              <a:t>momentum transport acts as a horizontal stress in the water (</a:t>
            </a:r>
            <a:r>
              <a:rPr lang="en-US" i="1" dirty="0"/>
              <a:t>radiation stress</a:t>
            </a:r>
            <a:r>
              <a:rPr lang="en-US" dirty="0" smtClean="0"/>
              <a:t>) </a:t>
            </a:r>
          </a:p>
          <a:p>
            <a:pPr marL="342900" indent="-342900">
              <a:buFont typeface="Arial" panose="020B0604020202020204" pitchFamily="34" charset="0"/>
              <a:buChar char="•"/>
            </a:pPr>
            <a:r>
              <a:rPr lang="en-US" dirty="0" smtClean="0"/>
              <a:t>Gradients </a:t>
            </a:r>
            <a:r>
              <a:rPr lang="en-US" dirty="0"/>
              <a:t>in these stresses act as forces that may generate a </a:t>
            </a:r>
            <a:r>
              <a:rPr lang="en-US" i="1" dirty="0"/>
              <a:t>slope </a:t>
            </a:r>
            <a:r>
              <a:rPr lang="en-US" dirty="0"/>
              <a:t>of the mean water surface (set-up or set-down )</a:t>
            </a:r>
          </a:p>
        </p:txBody>
      </p:sp>
      <mc:AlternateContent xmlns:mc="http://schemas.openxmlformats.org/markup-compatibility/2006" xmlns:a14="http://schemas.microsoft.com/office/drawing/2010/main">
        <mc:Choice Requires="a14">
          <p:sp>
            <p:nvSpPr>
              <p:cNvPr id="4" name="TextBox 3"/>
              <p:cNvSpPr txBox="1"/>
              <p:nvPr/>
            </p:nvSpPr>
            <p:spPr>
              <a:xfrm>
                <a:off x="3962400" y="2514599"/>
                <a:ext cx="26684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𝑆</m:t>
                          </m:r>
                        </m:e>
                        <m:sub>
                          <m:r>
                            <a:rPr lang="en-US" b="0" i="1" smtClean="0">
                              <a:latin typeface="Cambria Math"/>
                            </a:rPr>
                            <m:t>𝑥𝑥</m:t>
                          </m:r>
                        </m:sub>
                      </m:sSub>
                      <m:r>
                        <a:rPr lang="en-US" b="0" i="1" smtClean="0">
                          <a:latin typeface="Cambria Math"/>
                        </a:rPr>
                        <m:t>=</m:t>
                      </m:r>
                      <m:d>
                        <m:dPr>
                          <m:ctrlPr>
                            <a:rPr lang="en-US" b="0" i="1" smtClean="0">
                              <a:latin typeface="Cambria Math"/>
                            </a:rPr>
                          </m:ctrlPr>
                        </m:dPr>
                        <m:e>
                          <m:r>
                            <a:rPr lang="en-US" b="0" i="1" smtClean="0">
                              <a:latin typeface="Cambria Math"/>
                            </a:rPr>
                            <m:t>2</m:t>
                          </m:r>
                          <m:r>
                            <a:rPr lang="en-US" b="0" i="1" smtClean="0">
                              <a:latin typeface="Cambria Math"/>
                            </a:rPr>
                            <m:t>𝑛</m:t>
                          </m:r>
                          <m:r>
                            <a:rPr lang="en-US" b="0" i="1" smtClean="0">
                              <a:latin typeface="Cambria Math"/>
                            </a:rPr>
                            <m:t>−0.5</m:t>
                          </m:r>
                        </m:e>
                      </m:d>
                      <m:r>
                        <a:rPr lang="en-US" b="0" i="1" smtClean="0">
                          <a:latin typeface="Cambria Math"/>
                        </a:rPr>
                        <m:t>𝐸</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962400" y="2514599"/>
                <a:ext cx="2668423" cy="4616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343400" y="3136900"/>
                <a:ext cx="1562286" cy="4917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𝑛</m:t>
                      </m:r>
                      <m:r>
                        <a:rPr lang="en-US" b="0" i="1" smtClean="0">
                          <a:latin typeface="Cambria Math"/>
                        </a:rPr>
                        <m:t>=</m:t>
                      </m:r>
                      <m:sSub>
                        <m:sSubPr>
                          <m:ctrlPr>
                            <a:rPr lang="en-US" b="0" i="1" smtClean="0">
                              <a:latin typeface="Cambria Math"/>
                            </a:rPr>
                          </m:ctrlPr>
                        </m:sSubPr>
                        <m:e>
                          <m:r>
                            <a:rPr lang="en-US" b="0" i="1" smtClean="0">
                              <a:latin typeface="Cambria Math"/>
                            </a:rPr>
                            <m:t>𝑐</m:t>
                          </m:r>
                        </m:e>
                        <m:sub>
                          <m:r>
                            <a:rPr lang="en-US" b="0" i="1" smtClean="0">
                              <a:latin typeface="Cambria Math"/>
                            </a:rPr>
                            <m:t>𝑔</m:t>
                          </m:r>
                        </m:sub>
                      </m:sSub>
                      <m:r>
                        <a:rPr lang="en-US" b="0" i="1" smtClean="0">
                          <a:latin typeface="Cambria Math"/>
                        </a:rPr>
                        <m:t>/</m:t>
                      </m:r>
                      <m:sSub>
                        <m:sSubPr>
                          <m:ctrlPr>
                            <a:rPr lang="en-US" b="0" i="1" smtClean="0">
                              <a:latin typeface="Cambria Math"/>
                            </a:rPr>
                          </m:ctrlPr>
                        </m:sSubPr>
                        <m:e>
                          <m:r>
                            <a:rPr lang="en-US" b="0" i="1" smtClean="0">
                              <a:latin typeface="Cambria Math"/>
                            </a:rPr>
                            <m:t>𝑐</m:t>
                          </m:r>
                        </m:e>
                        <m:sub>
                          <m:r>
                            <a:rPr lang="en-US" b="0" i="1" smtClean="0">
                              <a:latin typeface="Cambria Math"/>
                            </a:rPr>
                            <m:t>𝑝</m:t>
                          </m:r>
                        </m:sub>
                      </m:sSub>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343400" y="3136900"/>
                <a:ext cx="1562286" cy="491738"/>
              </a:xfrm>
              <a:prstGeom prst="rect">
                <a:avLst/>
              </a:prstGeom>
              <a:blipFill rotWithShape="1">
                <a:blip r:embed="rId4"/>
                <a:stretch>
                  <a:fillRect b="-12500"/>
                </a:stretch>
              </a:blipFill>
            </p:spPr>
            <p:txBody>
              <a:bodyPr/>
              <a:lstStyle/>
              <a:p>
                <a:r>
                  <a:rPr lang="en-US">
                    <a:noFill/>
                  </a:rPr>
                  <a:t> </a:t>
                </a:r>
              </a:p>
            </p:txBody>
          </p:sp>
        </mc:Fallback>
      </mc:AlternateContent>
      <p:sp>
        <p:nvSpPr>
          <p:cNvPr id="6" name="TextBox 5"/>
          <p:cNvSpPr txBox="1"/>
          <p:nvPr/>
        </p:nvSpPr>
        <p:spPr>
          <a:xfrm>
            <a:off x="6921500" y="2554930"/>
            <a:ext cx="4366260" cy="461665"/>
          </a:xfrm>
          <a:prstGeom prst="rect">
            <a:avLst/>
          </a:prstGeom>
          <a:noFill/>
        </p:spPr>
        <p:txBody>
          <a:bodyPr wrap="none" rtlCol="0">
            <a:spAutoFit/>
          </a:bodyPr>
          <a:lstStyle/>
          <a:p>
            <a:r>
              <a:rPr lang="en-US" dirty="0"/>
              <a:t>f</a:t>
            </a:r>
            <a:r>
              <a:rPr lang="en-US" dirty="0" smtClean="0"/>
              <a:t>or waves travelling in x-direction</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2285977" y="4267200"/>
                <a:ext cx="1892377" cy="7837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𝐷</m:t>
                          </m:r>
                          <m:r>
                            <a:rPr lang="en-US" b="1" i="1" smtClean="0">
                              <a:latin typeface="Cambria Math"/>
                            </a:rPr>
                            <m:t>𝒖</m:t>
                          </m:r>
                        </m:num>
                        <m:den>
                          <m:r>
                            <a:rPr lang="en-US" b="0" i="1" smtClean="0">
                              <a:latin typeface="Cambria Math"/>
                            </a:rPr>
                            <m:t>𝐷𝑡</m:t>
                          </m:r>
                        </m:den>
                      </m:f>
                      <m:r>
                        <a:rPr lang="en-US" b="0" i="1" smtClean="0">
                          <a:latin typeface="Cambria Math"/>
                        </a:rPr>
                        <m:t>=…+</m:t>
                      </m:r>
                      <m:r>
                        <a:rPr lang="en-US" b="1" i="1" smtClean="0">
                          <a:latin typeface="Cambria Math"/>
                        </a:rPr>
                        <m:t>𝑹</m:t>
                      </m:r>
                    </m:oMath>
                  </m:oMathPara>
                </a14:m>
                <a:endParaRPr lang="en-US" b="1" dirty="0"/>
              </a:p>
            </p:txBody>
          </p:sp>
        </mc:Choice>
        <mc:Fallback xmlns="">
          <p:sp>
            <p:nvSpPr>
              <p:cNvPr id="7" name="TextBox 6"/>
              <p:cNvSpPr txBox="1">
                <a:spLocks noRot="1" noChangeAspect="1" noMove="1" noResize="1" noEditPoints="1" noAdjustHandles="1" noChangeArrowheads="1" noChangeShapeType="1" noTextEdit="1"/>
              </p:cNvSpPr>
              <p:nvPr/>
            </p:nvSpPr>
            <p:spPr>
              <a:xfrm>
                <a:off x="2285977" y="4267200"/>
                <a:ext cx="1892377" cy="783741"/>
              </a:xfrm>
              <a:prstGeom prst="rect">
                <a:avLst/>
              </a:prstGeom>
              <a:blipFill rotWithShape="1">
                <a:blip r:embed="rId5"/>
                <a:stretch>
                  <a:fillRect/>
                </a:stretch>
              </a:blipFill>
            </p:spPr>
            <p:txBody>
              <a:bodyPr/>
              <a:lstStyle/>
              <a:p>
                <a:r>
                  <a:rPr lang="en-US">
                    <a:noFill/>
                  </a:rPr>
                  <a:t> </a:t>
                </a:r>
              </a:p>
            </p:txBody>
          </p:sp>
        </mc:Fallback>
      </mc:AlternateContent>
      <p:sp>
        <p:nvSpPr>
          <p:cNvPr id="9" name="TextBox 8"/>
          <p:cNvSpPr txBox="1"/>
          <p:nvPr/>
        </p:nvSpPr>
        <p:spPr>
          <a:xfrm>
            <a:off x="675216" y="3653135"/>
            <a:ext cx="3668184" cy="461665"/>
          </a:xfrm>
          <a:prstGeom prst="rect">
            <a:avLst/>
          </a:prstGeom>
          <a:noFill/>
        </p:spPr>
        <p:txBody>
          <a:bodyPr wrap="none" rtlCol="0">
            <a:spAutoFit/>
          </a:bodyPr>
          <a:lstStyle/>
          <a:p>
            <a:r>
              <a:rPr lang="en-US" dirty="0"/>
              <a:t>a</a:t>
            </a:r>
            <a:r>
              <a:rPr lang="en-US" dirty="0" smtClean="0"/>
              <a:t>s extra momentum source </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1917623" y="5069991"/>
                <a:ext cx="3697872" cy="9142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𝑅</m:t>
                          </m:r>
                        </m:e>
                        <m:sub>
                          <m:r>
                            <a:rPr lang="en-US" b="0" i="1" smtClean="0">
                              <a:latin typeface="Cambria Math"/>
                            </a:rPr>
                            <m:t>𝑥</m:t>
                          </m:r>
                        </m:sub>
                      </m:sSub>
                      <m:r>
                        <a:rPr lang="en-US" b="0" i="1" smtClean="0">
                          <a:latin typeface="Cambria Math"/>
                        </a:rPr>
                        <m:t>=−</m:t>
                      </m:r>
                      <m:f>
                        <m:fPr>
                          <m:ctrlPr>
                            <a:rPr lang="en-US" b="0" i="1" smtClean="0">
                              <a:latin typeface="Cambria Math"/>
                            </a:rPr>
                          </m:ctrlPr>
                        </m:fPr>
                        <m:num>
                          <m:r>
                            <a:rPr lang="en-US" b="0" i="1" smtClean="0">
                              <a:latin typeface="Cambria Math"/>
                            </a:rPr>
                            <m:t>1</m:t>
                          </m:r>
                        </m:num>
                        <m:den>
                          <m:sSub>
                            <m:sSubPr>
                              <m:ctrlPr>
                                <a:rPr lang="en-US" b="0" i="1" smtClean="0">
                                  <a:latin typeface="Cambria Math"/>
                                </a:rPr>
                              </m:ctrlPr>
                            </m:sSubPr>
                            <m:e>
                              <m:r>
                                <a:rPr lang="en-US" b="0" i="1" smtClean="0">
                                  <a:latin typeface="Cambria Math"/>
                                  <a:ea typeface="Cambria Math"/>
                                </a:rPr>
                                <m:t>𝜌</m:t>
                              </m:r>
                            </m:e>
                            <m:sub>
                              <m:r>
                                <a:rPr lang="en-US" b="0" i="1" smtClean="0">
                                  <a:latin typeface="Cambria Math"/>
                                </a:rPr>
                                <m:t>0</m:t>
                              </m:r>
                            </m:sub>
                          </m:sSub>
                          <m:r>
                            <a:rPr lang="en-US" b="0" i="1" smtClean="0">
                              <a:latin typeface="Cambria Math"/>
                            </a:rPr>
                            <m:t>𝐻</m:t>
                          </m:r>
                        </m:den>
                      </m:f>
                      <m:d>
                        <m:dPr>
                          <m:begChr m:val="["/>
                          <m:endChr m:val="]"/>
                          <m:ctrlPr>
                            <a:rPr lang="en-US" b="0" i="1" smtClean="0">
                              <a:latin typeface="Cambria Math"/>
                            </a:rPr>
                          </m:ctrlPr>
                        </m:dPr>
                        <m:e>
                          <m:f>
                            <m:fPr>
                              <m:ctrlPr>
                                <a:rPr lang="en-US" b="0" i="1" smtClean="0">
                                  <a:latin typeface="Cambria Math"/>
                                </a:rPr>
                              </m:ctrlPr>
                            </m:fPr>
                            <m:num>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𝑆</m:t>
                                  </m:r>
                                </m:e>
                                <m:sub>
                                  <m:r>
                                    <a:rPr lang="en-US" b="0" i="1" smtClean="0">
                                      <a:latin typeface="Cambria Math"/>
                                      <a:ea typeface="Cambria Math"/>
                                    </a:rPr>
                                    <m:t>𝑥𝑥</m:t>
                                  </m:r>
                                </m:sub>
                              </m:sSub>
                            </m:num>
                            <m:den>
                              <m:r>
                                <a:rPr lang="en-US" b="0" i="1" smtClean="0">
                                  <a:latin typeface="Cambria Math"/>
                                  <a:ea typeface="Cambria Math"/>
                                </a:rPr>
                                <m:t>𝜕</m:t>
                              </m:r>
                              <m:r>
                                <a:rPr lang="en-US" b="0" i="1" smtClean="0">
                                  <a:latin typeface="Cambria Math"/>
                                  <a:ea typeface="Cambria Math"/>
                                </a:rPr>
                                <m:t>𝑥</m:t>
                              </m:r>
                            </m:den>
                          </m:f>
                          <m:r>
                            <a:rPr lang="en-US" b="0" i="1" smtClean="0">
                              <a:latin typeface="Cambria Math"/>
                            </a:rPr>
                            <m:t>+</m:t>
                          </m:r>
                          <m:f>
                            <m:fPr>
                              <m:ctrlPr>
                                <a:rPr lang="en-US" i="1">
                                  <a:latin typeface="Cambria Math"/>
                                </a:rPr>
                              </m:ctrlPr>
                            </m:fPr>
                            <m:num>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𝑆</m:t>
                                  </m:r>
                                </m:e>
                                <m:sub>
                                  <m:r>
                                    <a:rPr lang="en-US" i="1">
                                      <a:latin typeface="Cambria Math"/>
                                      <a:ea typeface="Cambria Math"/>
                                    </a:rPr>
                                    <m:t>𝑥</m:t>
                                  </m:r>
                                  <m:r>
                                    <a:rPr lang="en-US" b="0" i="1" smtClean="0">
                                      <a:latin typeface="Cambria Math"/>
                                      <a:ea typeface="Cambria Math"/>
                                    </a:rPr>
                                    <m:t>𝑦</m:t>
                                  </m:r>
                                </m:sub>
                              </m:sSub>
                            </m:num>
                            <m:den>
                              <m:r>
                                <a:rPr lang="en-US" i="1">
                                  <a:latin typeface="Cambria Math"/>
                                  <a:ea typeface="Cambria Math"/>
                                </a:rPr>
                                <m:t>𝜕</m:t>
                              </m:r>
                              <m:r>
                                <a:rPr lang="en-US" b="0" i="1" smtClean="0">
                                  <a:latin typeface="Cambria Math"/>
                                  <a:ea typeface="Cambria Math"/>
                                </a:rPr>
                                <m:t>𝑦</m:t>
                              </m:r>
                            </m:den>
                          </m:f>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917623" y="5069991"/>
                <a:ext cx="3697872" cy="91422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987565" y="5984216"/>
                <a:ext cx="3724994" cy="9142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𝑅</m:t>
                          </m:r>
                        </m:e>
                        <m:sub>
                          <m:r>
                            <a:rPr lang="en-US" b="0" i="1" smtClean="0">
                              <a:latin typeface="Cambria Math"/>
                            </a:rPr>
                            <m:t>𝑦</m:t>
                          </m:r>
                        </m:sub>
                      </m:sSub>
                      <m:r>
                        <a:rPr lang="en-US" b="0" i="1" smtClean="0">
                          <a:latin typeface="Cambria Math"/>
                        </a:rPr>
                        <m:t>=−</m:t>
                      </m:r>
                      <m:f>
                        <m:fPr>
                          <m:ctrlPr>
                            <a:rPr lang="en-US" b="0" i="1" smtClean="0">
                              <a:latin typeface="Cambria Math"/>
                            </a:rPr>
                          </m:ctrlPr>
                        </m:fPr>
                        <m:num>
                          <m:r>
                            <a:rPr lang="en-US" b="0" i="1" smtClean="0">
                              <a:latin typeface="Cambria Math"/>
                            </a:rPr>
                            <m:t>1</m:t>
                          </m:r>
                        </m:num>
                        <m:den>
                          <m:sSub>
                            <m:sSubPr>
                              <m:ctrlPr>
                                <a:rPr lang="en-US" b="0" i="1" smtClean="0">
                                  <a:latin typeface="Cambria Math"/>
                                </a:rPr>
                              </m:ctrlPr>
                            </m:sSubPr>
                            <m:e>
                              <m:r>
                                <a:rPr lang="en-US" b="0" i="1" smtClean="0">
                                  <a:latin typeface="Cambria Math"/>
                                  <a:ea typeface="Cambria Math"/>
                                </a:rPr>
                                <m:t>𝜌</m:t>
                              </m:r>
                            </m:e>
                            <m:sub>
                              <m:r>
                                <a:rPr lang="en-US" b="0" i="1" smtClean="0">
                                  <a:latin typeface="Cambria Math"/>
                                </a:rPr>
                                <m:t>0</m:t>
                              </m:r>
                            </m:sub>
                          </m:sSub>
                          <m:r>
                            <a:rPr lang="en-US" b="0" i="1" smtClean="0">
                              <a:latin typeface="Cambria Math"/>
                            </a:rPr>
                            <m:t>𝐻</m:t>
                          </m:r>
                        </m:den>
                      </m:f>
                      <m:d>
                        <m:dPr>
                          <m:begChr m:val="["/>
                          <m:endChr m:val="]"/>
                          <m:ctrlPr>
                            <a:rPr lang="en-US" b="0" i="1" smtClean="0">
                              <a:latin typeface="Cambria Math"/>
                            </a:rPr>
                          </m:ctrlPr>
                        </m:dPr>
                        <m:e>
                          <m:f>
                            <m:fPr>
                              <m:ctrlPr>
                                <a:rPr lang="en-US" b="0" i="1" smtClean="0">
                                  <a:latin typeface="Cambria Math"/>
                                </a:rPr>
                              </m:ctrlPr>
                            </m:fPr>
                            <m:num>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𝑆</m:t>
                                  </m:r>
                                </m:e>
                                <m:sub>
                                  <m:r>
                                    <a:rPr lang="en-US" b="0" i="1" smtClean="0">
                                      <a:latin typeface="Cambria Math"/>
                                      <a:ea typeface="Cambria Math"/>
                                    </a:rPr>
                                    <m:t>𝑥𝑦</m:t>
                                  </m:r>
                                </m:sub>
                              </m:sSub>
                            </m:num>
                            <m:den>
                              <m:r>
                                <a:rPr lang="en-US" b="0" i="1" smtClean="0">
                                  <a:latin typeface="Cambria Math"/>
                                  <a:ea typeface="Cambria Math"/>
                                </a:rPr>
                                <m:t>𝜕</m:t>
                              </m:r>
                              <m:r>
                                <a:rPr lang="en-US" b="0" i="1" smtClean="0">
                                  <a:latin typeface="Cambria Math"/>
                                  <a:ea typeface="Cambria Math"/>
                                </a:rPr>
                                <m:t>𝑥</m:t>
                              </m:r>
                            </m:den>
                          </m:f>
                          <m:r>
                            <a:rPr lang="en-US" b="0" i="1" smtClean="0">
                              <a:latin typeface="Cambria Math"/>
                            </a:rPr>
                            <m:t>+</m:t>
                          </m:r>
                          <m:f>
                            <m:fPr>
                              <m:ctrlPr>
                                <a:rPr lang="en-US" i="1">
                                  <a:latin typeface="Cambria Math"/>
                                </a:rPr>
                              </m:ctrlPr>
                            </m:fPr>
                            <m:num>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𝑆</m:t>
                                  </m:r>
                                </m:e>
                                <m:sub>
                                  <m:r>
                                    <a:rPr lang="en-US" b="0" i="1" smtClean="0">
                                      <a:latin typeface="Cambria Math"/>
                                      <a:ea typeface="Cambria Math"/>
                                    </a:rPr>
                                    <m:t>𝑦𝑦</m:t>
                                  </m:r>
                                </m:sub>
                              </m:sSub>
                            </m:num>
                            <m:den>
                              <m:r>
                                <a:rPr lang="en-US" i="1">
                                  <a:latin typeface="Cambria Math"/>
                                  <a:ea typeface="Cambria Math"/>
                                </a:rPr>
                                <m:t>𝜕</m:t>
                              </m:r>
                              <m:r>
                                <a:rPr lang="en-US" b="0" i="1" smtClean="0">
                                  <a:latin typeface="Cambria Math"/>
                                  <a:ea typeface="Cambria Math"/>
                                </a:rPr>
                                <m:t>𝑦</m:t>
                              </m:r>
                            </m:den>
                          </m:f>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987565" y="5984216"/>
                <a:ext cx="3724994" cy="914225"/>
              </a:xfrm>
              <a:prstGeom prst="rect">
                <a:avLst/>
              </a:prstGeom>
              <a:blipFill rotWithShape="1">
                <a:blip r:embed="rId7"/>
                <a:stretch>
                  <a:fillRect/>
                </a:stretch>
              </a:blipFill>
            </p:spPr>
            <p:txBody>
              <a:bodyPr/>
              <a:lstStyle/>
              <a:p>
                <a:r>
                  <a:rPr lang="en-US">
                    <a:noFill/>
                  </a:rPr>
                  <a:t> </a:t>
                </a:r>
              </a:p>
            </p:txBody>
          </p:sp>
        </mc:Fallback>
      </mc:AlternateContent>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3883967"/>
            <a:ext cx="6231353" cy="3215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442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Wave-current interaction</a:t>
            </a:r>
            <a:endParaRPr lang="en-US" sz="3700" kern="0" dirty="0">
              <a:latin typeface="+mj-lt"/>
              <a:ea typeface="+mj-ea"/>
              <a:cs typeface="+mj-cs"/>
            </a:endParaRPr>
          </a:p>
        </p:txBody>
      </p:sp>
      <p:sp>
        <p:nvSpPr>
          <p:cNvPr id="3" name="Rectangle 2"/>
          <p:cNvSpPr/>
          <p:nvPr/>
        </p:nvSpPr>
        <p:spPr>
          <a:xfrm>
            <a:off x="206829" y="957798"/>
            <a:ext cx="9089571" cy="4154984"/>
          </a:xfrm>
          <a:prstGeom prst="rect">
            <a:avLst/>
          </a:prstGeom>
        </p:spPr>
        <p:txBody>
          <a:bodyPr wrap="square">
            <a:spAutoFit/>
          </a:bodyPr>
          <a:lstStyle/>
          <a:p>
            <a:pPr marL="342900" indent="-342900">
              <a:buFont typeface="Arial" panose="020B0604020202020204" pitchFamily="34" charset="0"/>
              <a:buChar char="•"/>
            </a:pPr>
            <a:r>
              <a:rPr lang="en-US" dirty="0" smtClean="0"/>
              <a:t>In </a:t>
            </a:r>
            <a:r>
              <a:rPr lang="en-US" dirty="0"/>
              <a:t>the surf zone, the combination of wave-induced set-up and wave </a:t>
            </a:r>
            <a:r>
              <a:rPr lang="en-US" dirty="0" err="1"/>
              <a:t>groupiness</a:t>
            </a:r>
            <a:r>
              <a:rPr lang="en-US" dirty="0"/>
              <a:t> generates </a:t>
            </a:r>
            <a:r>
              <a:rPr lang="en-US" dirty="0" smtClean="0"/>
              <a:t>low frequency waves </a:t>
            </a:r>
            <a:r>
              <a:rPr lang="en-US" dirty="0"/>
              <a:t>that radiate out to sea as infra-gravity waves (</a:t>
            </a:r>
            <a:r>
              <a:rPr lang="en-US" i="1" dirty="0"/>
              <a:t>surf beat</a:t>
            </a:r>
            <a:r>
              <a:rPr lang="en-US" dirty="0" smtClean="0"/>
              <a:t>)</a:t>
            </a:r>
          </a:p>
          <a:p>
            <a:pPr marL="342900" indent="-342900">
              <a:buFont typeface="Arial" panose="020B0604020202020204" pitchFamily="34" charset="0"/>
              <a:buChar char="•"/>
            </a:pPr>
            <a:r>
              <a:rPr lang="en-US" dirty="0" smtClean="0"/>
              <a:t>Depth-induced breaking: dissipation of wave energy</a:t>
            </a:r>
            <a:endParaRPr lang="en-US" dirty="0"/>
          </a:p>
          <a:p>
            <a:pPr marL="342900" indent="-342900">
              <a:buFont typeface="Arial" panose="020B0604020202020204" pitchFamily="34" charset="0"/>
              <a:buChar char="•"/>
            </a:pPr>
            <a:r>
              <a:rPr lang="en-US" dirty="0" smtClean="0"/>
              <a:t>When </a:t>
            </a:r>
            <a:r>
              <a:rPr lang="en-US" dirty="0"/>
              <a:t>waves enter water that is so shallow that the linear wave theory no longer holds, the </a:t>
            </a:r>
            <a:r>
              <a:rPr lang="en-US" dirty="0" smtClean="0"/>
              <a:t>nonlinear </a:t>
            </a:r>
            <a:r>
              <a:rPr lang="en-US" dirty="0" err="1" smtClean="0"/>
              <a:t>Boussinesq</a:t>
            </a:r>
            <a:r>
              <a:rPr lang="en-US" dirty="0" smtClean="0"/>
              <a:t> </a:t>
            </a:r>
            <a:r>
              <a:rPr lang="en-US" dirty="0"/>
              <a:t>equations are available. These equations implicitly include shoaling, </a:t>
            </a:r>
            <a:r>
              <a:rPr lang="en-US" dirty="0" smtClean="0"/>
              <a:t>refraction, diffraction </a:t>
            </a:r>
            <a:r>
              <a:rPr lang="en-US" dirty="0"/>
              <a:t>and reflections and also nonlinear wave–wave interactions. Even depth-induced </a:t>
            </a:r>
            <a:r>
              <a:rPr lang="en-US" dirty="0" smtClean="0"/>
              <a:t>breaking can </a:t>
            </a:r>
            <a:r>
              <a:rPr lang="en-US" dirty="0"/>
              <a:t>be included</a:t>
            </a:r>
            <a:r>
              <a:rPr lang="en-US" dirty="0" smtClean="0"/>
              <a:t>.</a:t>
            </a:r>
          </a:p>
          <a:p>
            <a:pPr marL="943752" lvl="1" indent="-342900">
              <a:buFont typeface="Arial" panose="020B0604020202020204" pitchFamily="34" charset="0"/>
              <a:buChar char="•"/>
            </a:pPr>
            <a:r>
              <a:rPr lang="en-US" dirty="0" smtClean="0"/>
              <a:t>Dispersion relation can be accurately  represented in </a:t>
            </a:r>
            <a:r>
              <a:rPr lang="en-US" dirty="0" err="1"/>
              <a:t>Boussinesq</a:t>
            </a:r>
            <a:r>
              <a:rPr lang="en-US" dirty="0"/>
              <a:t> </a:t>
            </a:r>
            <a:r>
              <a:rPr lang="en-US" dirty="0" smtClean="0"/>
              <a:t>type models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2362200"/>
            <a:ext cx="37147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134600" y="1752600"/>
            <a:ext cx="3282052" cy="461665"/>
          </a:xfrm>
          <a:prstGeom prst="rect">
            <a:avLst/>
          </a:prstGeom>
          <a:noFill/>
        </p:spPr>
        <p:txBody>
          <a:bodyPr wrap="none" rtlCol="0">
            <a:spAutoFit/>
          </a:bodyPr>
          <a:lstStyle/>
          <a:p>
            <a:r>
              <a:rPr lang="en-US" dirty="0" smtClean="0"/>
              <a:t>4 types of wave breaking</a:t>
            </a:r>
            <a:endParaRPr lang="en-US" dirty="0"/>
          </a:p>
        </p:txBody>
      </p:sp>
    </p:spTree>
    <p:extLst>
      <p:ext uri="{BB962C8B-B14F-4D97-AF65-F5344CB8AC3E}">
        <p14:creationId xmlns:p14="http://schemas.microsoft.com/office/powerpoint/2010/main" val="1352607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Wave spectrum in shallow water</a:t>
            </a:r>
            <a:endParaRPr lang="en-US" sz="3700" kern="0" dirty="0">
              <a:latin typeface="+mj-lt"/>
              <a:ea typeface="+mj-ea"/>
              <a:cs typeface="+mj-cs"/>
            </a:endParaRPr>
          </a:p>
        </p:txBody>
      </p:sp>
      <p:sp>
        <p:nvSpPr>
          <p:cNvPr id="4" name="Rectangle 3"/>
          <p:cNvSpPr/>
          <p:nvPr/>
        </p:nvSpPr>
        <p:spPr>
          <a:xfrm>
            <a:off x="266700" y="895290"/>
            <a:ext cx="8724900" cy="4154984"/>
          </a:xfrm>
          <a:prstGeom prst="rect">
            <a:avLst/>
          </a:prstGeom>
        </p:spPr>
        <p:txBody>
          <a:bodyPr wrap="square">
            <a:spAutoFit/>
          </a:bodyPr>
          <a:lstStyle/>
          <a:p>
            <a:pPr marL="342900" indent="-342900">
              <a:buFont typeface="Arial" panose="020B0604020202020204" pitchFamily="34" charset="0"/>
              <a:buChar char="•"/>
            </a:pPr>
            <a:r>
              <a:rPr lang="en-US" dirty="0" smtClean="0"/>
              <a:t>Under </a:t>
            </a:r>
            <a:r>
              <a:rPr lang="en-US" dirty="0"/>
              <a:t>certain </a:t>
            </a:r>
            <a:r>
              <a:rPr lang="en-US" dirty="0" smtClean="0"/>
              <a:t>idealized </a:t>
            </a:r>
            <a:r>
              <a:rPr lang="en-US" dirty="0"/>
              <a:t>conditions (constant wind blowing perpendicularly off a long and </a:t>
            </a:r>
            <a:r>
              <a:rPr lang="en-US" dirty="0" smtClean="0"/>
              <a:t>straight coastline</a:t>
            </a:r>
            <a:r>
              <a:rPr lang="en-US" dirty="0"/>
              <a:t>, over shallow water with a constant depth), the significant wave height is </a:t>
            </a:r>
            <a:r>
              <a:rPr lang="en-US" dirty="0" smtClean="0"/>
              <a:t>determined by </a:t>
            </a:r>
            <a:r>
              <a:rPr lang="en-US" dirty="0"/>
              <a:t>the wind speed, the distance to the upwind coastline (</a:t>
            </a:r>
            <a:r>
              <a:rPr lang="en-US" i="1" dirty="0"/>
              <a:t>fetch</a:t>
            </a:r>
            <a:r>
              <a:rPr lang="en-US" dirty="0"/>
              <a:t>), the time elapsed since the </a:t>
            </a:r>
            <a:r>
              <a:rPr lang="en-US" dirty="0" smtClean="0"/>
              <a:t>wind started </a:t>
            </a:r>
            <a:r>
              <a:rPr lang="en-US" dirty="0"/>
              <a:t>to blow (</a:t>
            </a:r>
            <a:r>
              <a:rPr lang="en-US" i="1" dirty="0"/>
              <a:t>duration</a:t>
            </a:r>
            <a:r>
              <a:rPr lang="en-US" dirty="0"/>
              <a:t>) and the </a:t>
            </a:r>
            <a:r>
              <a:rPr lang="en-US" i="1" dirty="0">
                <a:solidFill>
                  <a:srgbClr val="FF0000"/>
                </a:solidFill>
              </a:rPr>
              <a:t>depth</a:t>
            </a:r>
            <a:r>
              <a:rPr lang="en-US" dirty="0"/>
              <a:t>. So are the significant wave period and the energy </a:t>
            </a:r>
            <a:r>
              <a:rPr lang="en-US" dirty="0" smtClean="0"/>
              <a:t>density spectrum</a:t>
            </a:r>
            <a:endParaRPr lang="en-US" dirty="0"/>
          </a:p>
          <a:p>
            <a:pPr marL="342900" indent="-342900">
              <a:buFont typeface="Arial" panose="020B0604020202020204" pitchFamily="34" charset="0"/>
              <a:buChar char="•"/>
            </a:pPr>
            <a:r>
              <a:rPr lang="en-US" dirty="0" smtClean="0"/>
              <a:t>Under </a:t>
            </a:r>
            <a:r>
              <a:rPr lang="en-US" dirty="0"/>
              <a:t>these </a:t>
            </a:r>
            <a:r>
              <a:rPr lang="en-US" dirty="0" smtClean="0"/>
              <a:t>idealized </a:t>
            </a:r>
            <a:r>
              <a:rPr lang="en-US" dirty="0"/>
              <a:t>conditions, the </a:t>
            </a:r>
            <a:r>
              <a:rPr lang="en-US" i="1" dirty="0"/>
              <a:t>spectrum </a:t>
            </a:r>
            <a:r>
              <a:rPr lang="en-US" dirty="0"/>
              <a:t>has a universal shape: the TMA spectrum, </a:t>
            </a:r>
            <a:r>
              <a:rPr lang="en-US" dirty="0" smtClean="0"/>
              <a:t>which is </a:t>
            </a:r>
            <a:r>
              <a:rPr lang="en-US" dirty="0"/>
              <a:t>a </a:t>
            </a:r>
            <a:r>
              <a:rPr lang="en-US" dirty="0" smtClean="0"/>
              <a:t>generalized </a:t>
            </a:r>
            <a:r>
              <a:rPr lang="en-US" dirty="0"/>
              <a:t>version of the JONSWAP </a:t>
            </a:r>
            <a:r>
              <a:rPr lang="en-US" dirty="0" smtClean="0"/>
              <a:t>spectrum. </a:t>
            </a:r>
            <a:r>
              <a:rPr lang="en-US" dirty="0"/>
              <a:t>The directional width of </a:t>
            </a:r>
            <a:r>
              <a:rPr lang="en-US" dirty="0" smtClean="0"/>
              <a:t>this spectrum </a:t>
            </a:r>
            <a:r>
              <a:rPr lang="en-US" dirty="0"/>
              <a:t>seems to be the same as in deep </a:t>
            </a:r>
            <a:r>
              <a:rPr lang="en-US" dirty="0" smtClean="0"/>
              <a:t>water</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1295400"/>
            <a:ext cx="3333750"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287000" y="895290"/>
            <a:ext cx="2697854" cy="400110"/>
          </a:xfrm>
          <a:prstGeom prst="rect">
            <a:avLst/>
          </a:prstGeom>
          <a:noFill/>
        </p:spPr>
        <p:txBody>
          <a:bodyPr wrap="none" rtlCol="0">
            <a:spAutoFit/>
          </a:bodyPr>
          <a:lstStyle/>
          <a:p>
            <a:r>
              <a:rPr lang="en-US" sz="2000" b="1" dirty="0" smtClean="0"/>
              <a:t>From JONSWAP to TMA</a:t>
            </a:r>
            <a:endParaRPr lang="en-US" sz="2000" b="1" dirty="0"/>
          </a:p>
        </p:txBody>
      </p:sp>
    </p:spTree>
    <p:extLst>
      <p:ext uri="{BB962C8B-B14F-4D97-AF65-F5344CB8AC3E}">
        <p14:creationId xmlns:p14="http://schemas.microsoft.com/office/powerpoint/2010/main" val="3789691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Wave action equation</a:t>
            </a:r>
            <a:endParaRPr lang="en-US" sz="3700" kern="0" dirty="0">
              <a:latin typeface="+mj-lt"/>
              <a:ea typeface="+mj-ea"/>
              <a:cs typeface="+mj-cs"/>
            </a:endParaRPr>
          </a:p>
        </p:txBody>
      </p:sp>
      <p:sp>
        <p:nvSpPr>
          <p:cNvPr id="4" name="Rectangle 3"/>
          <p:cNvSpPr/>
          <p:nvPr/>
        </p:nvSpPr>
        <p:spPr>
          <a:xfrm>
            <a:off x="236220" y="585370"/>
            <a:ext cx="10888980" cy="2862322"/>
          </a:xfrm>
          <a:prstGeom prst="rect">
            <a:avLst/>
          </a:prstGeom>
        </p:spPr>
        <p:txBody>
          <a:bodyPr wrap="square">
            <a:spAutoFit/>
          </a:bodyPr>
          <a:lstStyle/>
          <a:p>
            <a:pPr marL="342900" indent="-342900">
              <a:buFont typeface="Arial" panose="020B0604020202020204" pitchFamily="34" charset="0"/>
              <a:buChar char="•"/>
            </a:pPr>
            <a:r>
              <a:rPr lang="en-US" sz="1800" dirty="0" smtClean="0"/>
              <a:t>Under </a:t>
            </a:r>
            <a:r>
              <a:rPr lang="en-US" sz="1800" dirty="0"/>
              <a:t>more realistic, </a:t>
            </a:r>
            <a:r>
              <a:rPr lang="en-US" sz="1800" i="1" dirty="0"/>
              <a:t>arbitrary </a:t>
            </a:r>
            <a:r>
              <a:rPr lang="en-US" sz="1800" dirty="0"/>
              <a:t>coastal-water conditions, the spectral energy balance of </a:t>
            </a:r>
            <a:r>
              <a:rPr lang="en-US" sz="1800" dirty="0" smtClean="0"/>
              <a:t>the waves </a:t>
            </a:r>
            <a:r>
              <a:rPr lang="en-US" sz="1800" dirty="0"/>
              <a:t>is used to compute the wave conditions. This shallow-water version of the energy </a:t>
            </a:r>
            <a:r>
              <a:rPr lang="en-US" sz="1800" dirty="0" smtClean="0"/>
              <a:t>balance is </a:t>
            </a:r>
            <a:r>
              <a:rPr lang="en-US" sz="1800" dirty="0"/>
              <a:t>conceptually a straightforward extension of the energy balance in oceanic </a:t>
            </a:r>
            <a:r>
              <a:rPr lang="en-US" sz="1800" dirty="0" smtClean="0"/>
              <a:t>waters . </a:t>
            </a:r>
            <a:r>
              <a:rPr lang="en-US" sz="1800" dirty="0"/>
              <a:t>It represents the time evolution of the wave spectrum, based on the </a:t>
            </a:r>
            <a:r>
              <a:rPr lang="en-US" sz="1800" dirty="0" smtClean="0"/>
              <a:t>propagation, generation</a:t>
            </a:r>
            <a:r>
              <a:rPr lang="en-US" sz="1800" dirty="0"/>
              <a:t>, wave–wave interactions and dissipation of all spectral wave </a:t>
            </a:r>
            <a:r>
              <a:rPr lang="en-US" sz="1800" dirty="0" smtClean="0"/>
              <a:t>components individually</a:t>
            </a:r>
            <a:r>
              <a:rPr lang="en-US" sz="1800" dirty="0"/>
              <a:t>.</a:t>
            </a:r>
          </a:p>
          <a:p>
            <a:pPr marL="342900" indent="-342900">
              <a:buFont typeface="Arial" panose="020B0604020202020204" pitchFamily="34" charset="0"/>
              <a:buChar char="•"/>
            </a:pPr>
            <a:r>
              <a:rPr lang="en-US" sz="1800" dirty="0" smtClean="0"/>
              <a:t>As </a:t>
            </a:r>
            <a:r>
              <a:rPr lang="en-US" sz="1800" dirty="0"/>
              <a:t>in oceanic waters, an Eulerian representation (based on a computational grid projected </a:t>
            </a:r>
            <a:r>
              <a:rPr lang="en-US" sz="1800" dirty="0" smtClean="0"/>
              <a:t>onto the </a:t>
            </a:r>
            <a:r>
              <a:rPr lang="en-US" sz="1800" dirty="0"/>
              <a:t>coastal region) should be used for computations with the spectral energy </a:t>
            </a:r>
            <a:r>
              <a:rPr lang="en-US" sz="1800" dirty="0" smtClean="0"/>
              <a:t>balance. Ambient </a:t>
            </a:r>
            <a:r>
              <a:rPr lang="en-US" sz="1800" i="1" dirty="0"/>
              <a:t>currents </a:t>
            </a:r>
            <a:r>
              <a:rPr lang="en-US" sz="1800" dirty="0" smtClean="0"/>
              <a:t>must be </a:t>
            </a:r>
            <a:r>
              <a:rPr lang="en-US" sz="1800" dirty="0"/>
              <a:t>accounted for by replacing the </a:t>
            </a:r>
            <a:r>
              <a:rPr lang="en-US" sz="1800" dirty="0">
                <a:solidFill>
                  <a:srgbClr val="FF0000"/>
                </a:solidFill>
              </a:rPr>
              <a:t>energy density </a:t>
            </a:r>
            <a:r>
              <a:rPr lang="en-US" sz="1800" dirty="0"/>
              <a:t>with the </a:t>
            </a:r>
            <a:r>
              <a:rPr lang="en-US" sz="1800" dirty="0">
                <a:solidFill>
                  <a:srgbClr val="FF0000"/>
                </a:solidFill>
              </a:rPr>
              <a:t>action density </a:t>
            </a:r>
            <a:r>
              <a:rPr lang="en-US" sz="1800" dirty="0"/>
              <a:t>(i.e</a:t>
            </a:r>
            <a:r>
              <a:rPr lang="en-US" sz="1800" dirty="0" smtClean="0"/>
              <a:t>., the </a:t>
            </a:r>
            <a:r>
              <a:rPr lang="en-US" sz="1800" dirty="0">
                <a:solidFill>
                  <a:srgbClr val="FF0000"/>
                </a:solidFill>
              </a:rPr>
              <a:t>energy density divided by the relative frequency</a:t>
            </a:r>
            <a:r>
              <a:rPr lang="en-US" sz="1800" dirty="0"/>
              <a:t>) in the energy-balance equation and </a:t>
            </a:r>
            <a:r>
              <a:rPr lang="en-US" sz="1800" dirty="0" smtClean="0"/>
              <a:t>taking some </a:t>
            </a:r>
            <a:r>
              <a:rPr lang="en-US" sz="1800" dirty="0"/>
              <a:t>other relatively simple (conceptually) measures</a:t>
            </a:r>
            <a:r>
              <a:rPr lang="en-US" sz="1800" dirty="0" smtClean="0"/>
              <a:t>.</a:t>
            </a:r>
            <a:endParaRPr lang="en-US" sz="1800" dirty="0"/>
          </a:p>
        </p:txBody>
      </p:sp>
      <mc:AlternateContent xmlns:mc="http://schemas.openxmlformats.org/markup-compatibility/2006" xmlns:a14="http://schemas.microsoft.com/office/drawing/2010/main">
        <mc:Choice Requires="a14">
          <p:sp>
            <p:nvSpPr>
              <p:cNvPr id="5" name="TextBox 4"/>
              <p:cNvSpPr txBox="1"/>
              <p:nvPr/>
            </p:nvSpPr>
            <p:spPr>
              <a:xfrm>
                <a:off x="76200" y="3755469"/>
                <a:ext cx="13525500" cy="740331"/>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r>
                            <a:rPr lang="en-US" sz="2000" i="1" smtClean="0">
                              <a:latin typeface="Cambria Math"/>
                              <a:ea typeface="Cambria Math"/>
                            </a:rPr>
                            <m:t>𝜕</m:t>
                          </m:r>
                          <m:r>
                            <a:rPr lang="en-US" sz="2000" b="0" i="1" smtClean="0">
                              <a:latin typeface="Cambria Math"/>
                              <a:ea typeface="Cambria Math"/>
                            </a:rPr>
                            <m:t>𝑁</m:t>
                          </m:r>
                          <m:r>
                            <a:rPr lang="en-US" sz="2000" b="0" i="1" smtClean="0">
                              <a:latin typeface="Cambria Math"/>
                              <a:ea typeface="Cambria Math"/>
                            </a:rPr>
                            <m:t>(</m:t>
                          </m:r>
                          <m:r>
                            <a:rPr lang="en-US" sz="2000" i="1">
                              <a:latin typeface="Cambria Math"/>
                              <a:ea typeface="Cambria Math"/>
                            </a:rPr>
                            <m:t>𝜎</m:t>
                          </m:r>
                          <m:r>
                            <a:rPr lang="en-US" sz="2000" b="0" i="1" smtClean="0">
                              <a:latin typeface="Cambria Math"/>
                              <a:ea typeface="Cambria Math"/>
                            </a:rPr>
                            <m:t>,</m:t>
                          </m:r>
                          <m:r>
                            <a:rPr lang="en-US"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𝑥</m:t>
                          </m:r>
                          <m:r>
                            <a:rPr lang="en-US" sz="2000" b="0" i="1" smtClean="0">
                              <a:latin typeface="Cambria Math"/>
                              <a:ea typeface="Cambria Math"/>
                            </a:rPr>
                            <m:t>,</m:t>
                          </m:r>
                          <m:r>
                            <a:rPr lang="en-US" sz="2000" b="0" i="1" smtClean="0">
                              <a:latin typeface="Cambria Math"/>
                              <a:ea typeface="Cambria Math"/>
                            </a:rPr>
                            <m:t>𝑦</m:t>
                          </m:r>
                          <m:r>
                            <a:rPr lang="en-US" sz="2000" b="0" i="1" smtClean="0">
                              <a:latin typeface="Cambria Math"/>
                              <a:ea typeface="Cambria Math"/>
                            </a:rPr>
                            <m:t>,</m:t>
                          </m:r>
                          <m:r>
                            <a:rPr lang="en-US" sz="2000" b="0" i="1" smtClean="0">
                              <a:latin typeface="Cambria Math"/>
                              <a:ea typeface="Cambria Math"/>
                            </a:rPr>
                            <m:t>𝑡</m:t>
                          </m:r>
                          <m:r>
                            <a:rPr lang="en-US" sz="2000" b="0" i="1" smtClean="0">
                              <a:latin typeface="Cambria Math"/>
                              <a:ea typeface="Cambria Math"/>
                            </a:rPr>
                            <m:t>)</m:t>
                          </m:r>
                        </m:num>
                        <m:den>
                          <m:r>
                            <a:rPr lang="en-US" sz="2000" i="1" smtClean="0">
                              <a:latin typeface="Cambria Math"/>
                              <a:ea typeface="Cambria Math"/>
                            </a:rPr>
                            <m:t>𝜕</m:t>
                          </m:r>
                          <m:r>
                            <a:rPr lang="en-US" sz="2000" b="0" i="1" smtClean="0">
                              <a:latin typeface="Cambria Math"/>
                              <a:ea typeface="Cambria Math"/>
                            </a:rPr>
                            <m:t>𝑡</m:t>
                          </m:r>
                        </m:den>
                      </m:f>
                      <m:r>
                        <a:rPr lang="en-US" sz="2000" b="0" i="1" smtClean="0">
                          <a:latin typeface="Cambria Math"/>
                        </a:rPr>
                        <m:t>+</m:t>
                      </m:r>
                      <m:f>
                        <m:fPr>
                          <m:ctrlPr>
                            <a:rPr lang="en-US" sz="2000" i="1">
                              <a:latin typeface="Cambria Math"/>
                            </a:rPr>
                          </m:ctrlPr>
                        </m:fPr>
                        <m:num>
                          <m:r>
                            <a:rPr lang="en-US" sz="2000" i="1">
                              <a:latin typeface="Cambria Math"/>
                              <a:ea typeface="Cambria Math"/>
                            </a:rPr>
                            <m:t>𝜕</m:t>
                          </m:r>
                          <m:sSub>
                            <m:sSubPr>
                              <m:ctrlPr>
                                <a:rPr lang="en-US" sz="2000" i="1" smtClean="0">
                                  <a:latin typeface="Cambria Math"/>
                                  <a:ea typeface="Cambria Math"/>
                                </a:rPr>
                              </m:ctrlPr>
                            </m:sSubPr>
                            <m:e>
                              <m:r>
                                <a:rPr lang="en-US" sz="2000" b="0" i="1" smtClean="0">
                                  <a:latin typeface="Cambria Math"/>
                                  <a:ea typeface="Cambria Math"/>
                                </a:rPr>
                                <m:t>𝑐</m:t>
                              </m:r>
                            </m:e>
                            <m:sub>
                              <m:r>
                                <a:rPr lang="en-US" sz="2000" b="0" i="1" smtClean="0">
                                  <a:latin typeface="Cambria Math"/>
                                  <a:ea typeface="Cambria Math"/>
                                </a:rPr>
                                <m:t>𝑔</m:t>
                              </m:r>
                              <m:r>
                                <a:rPr lang="en-US" sz="2000" b="0" i="1" smtClean="0">
                                  <a:latin typeface="Cambria Math"/>
                                  <a:ea typeface="Cambria Math"/>
                                </a:rPr>
                                <m:t>,</m:t>
                              </m:r>
                              <m:r>
                                <a:rPr lang="en-US" sz="2000" b="0" i="1" smtClean="0">
                                  <a:latin typeface="Cambria Math"/>
                                  <a:ea typeface="Cambria Math"/>
                                </a:rPr>
                                <m:t>𝑥</m:t>
                              </m:r>
                            </m:sub>
                          </m:sSub>
                          <m:r>
                            <a:rPr lang="en-US" sz="2000" b="0" i="1" smtClean="0">
                              <a:latin typeface="Cambria Math"/>
                              <a:ea typeface="Cambria Math"/>
                            </a:rPr>
                            <m:t>𝑁</m:t>
                          </m:r>
                          <m:r>
                            <a:rPr lang="en-US" sz="2000" i="1">
                              <a:latin typeface="Cambria Math"/>
                              <a:ea typeface="Cambria Math"/>
                            </a:rPr>
                            <m:t>(</m:t>
                          </m:r>
                          <m:r>
                            <a:rPr lang="en-US" sz="2000" i="1">
                              <a:latin typeface="Cambria Math"/>
                              <a:ea typeface="Cambria Math"/>
                            </a:rPr>
                            <m:t>𝜎</m:t>
                          </m:r>
                          <m:r>
                            <a:rPr lang="en-US" sz="2000" i="1">
                              <a:latin typeface="Cambria Math"/>
                              <a:ea typeface="Cambria Math"/>
                            </a:rPr>
                            <m:t>,</m:t>
                          </m:r>
                          <m:r>
                            <a:rPr lang="en-US" sz="2000" i="1">
                              <a:latin typeface="Cambria Math"/>
                              <a:ea typeface="Cambria Math"/>
                            </a:rPr>
                            <m:t>𝜃</m:t>
                          </m:r>
                          <m:r>
                            <a:rPr lang="en-US" sz="2000" i="1">
                              <a:latin typeface="Cambria Math"/>
                              <a:ea typeface="Cambria Math"/>
                            </a:rPr>
                            <m:t>;</m:t>
                          </m:r>
                          <m:r>
                            <a:rPr lang="en-US" sz="2000" i="1">
                              <a:latin typeface="Cambria Math"/>
                              <a:ea typeface="Cambria Math"/>
                            </a:rPr>
                            <m:t>𝑥</m:t>
                          </m:r>
                          <m:r>
                            <a:rPr lang="en-US" sz="2000" i="1">
                              <a:latin typeface="Cambria Math"/>
                              <a:ea typeface="Cambria Math"/>
                            </a:rPr>
                            <m:t>,</m:t>
                          </m:r>
                          <m:r>
                            <a:rPr lang="en-US" sz="2000" i="1">
                              <a:latin typeface="Cambria Math"/>
                              <a:ea typeface="Cambria Math"/>
                            </a:rPr>
                            <m:t>𝑦</m:t>
                          </m:r>
                          <m:r>
                            <a:rPr lang="en-US" sz="2000" i="1">
                              <a:latin typeface="Cambria Math"/>
                              <a:ea typeface="Cambria Math"/>
                            </a:rPr>
                            <m:t>,</m:t>
                          </m:r>
                          <m:r>
                            <a:rPr lang="en-US" sz="2000" i="1">
                              <a:latin typeface="Cambria Math"/>
                              <a:ea typeface="Cambria Math"/>
                            </a:rPr>
                            <m:t>𝑡</m:t>
                          </m:r>
                          <m:r>
                            <a:rPr lang="en-US" sz="2000" i="1">
                              <a:latin typeface="Cambria Math"/>
                              <a:ea typeface="Cambria Math"/>
                            </a:rPr>
                            <m:t>)</m:t>
                          </m:r>
                        </m:num>
                        <m:den>
                          <m:r>
                            <a:rPr lang="en-US" sz="2000" i="1">
                              <a:latin typeface="Cambria Math"/>
                              <a:ea typeface="Cambria Math"/>
                            </a:rPr>
                            <m:t>𝜕</m:t>
                          </m:r>
                          <m:r>
                            <a:rPr lang="en-US" sz="2000" b="0" i="1" smtClean="0">
                              <a:latin typeface="Cambria Math"/>
                              <a:ea typeface="Cambria Math"/>
                            </a:rPr>
                            <m:t>𝑥</m:t>
                          </m:r>
                        </m:den>
                      </m:f>
                      <m:r>
                        <a:rPr lang="en-US" sz="2000" b="0" i="0" smtClean="0">
                          <a:latin typeface="Cambria Math"/>
                          <a:ea typeface="Cambria Math"/>
                        </a:rPr>
                        <m:t>+</m:t>
                      </m:r>
                      <m:f>
                        <m:fPr>
                          <m:ctrlPr>
                            <a:rPr lang="en-US" sz="2000" i="1">
                              <a:latin typeface="Cambria Math"/>
                            </a:rPr>
                          </m:ctrlPr>
                        </m:fPr>
                        <m:num>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𝑐</m:t>
                              </m:r>
                            </m:e>
                            <m:sub>
                              <m:r>
                                <a:rPr lang="en-US" sz="2000" i="1">
                                  <a:latin typeface="Cambria Math"/>
                                  <a:ea typeface="Cambria Math"/>
                                </a:rPr>
                                <m:t>𝑔</m:t>
                              </m:r>
                              <m:r>
                                <a:rPr lang="en-US" sz="2000" i="1">
                                  <a:latin typeface="Cambria Math"/>
                                  <a:ea typeface="Cambria Math"/>
                                </a:rPr>
                                <m:t>,</m:t>
                              </m:r>
                              <m:r>
                                <a:rPr lang="en-US" sz="2000" b="0" i="1" smtClean="0">
                                  <a:latin typeface="Cambria Math"/>
                                  <a:ea typeface="Cambria Math"/>
                                </a:rPr>
                                <m:t>𝑦</m:t>
                              </m:r>
                            </m:sub>
                          </m:sSub>
                          <m:r>
                            <a:rPr lang="en-US" sz="2000" b="0" i="1" smtClean="0">
                              <a:latin typeface="Cambria Math"/>
                              <a:ea typeface="Cambria Math"/>
                            </a:rPr>
                            <m:t>𝑁</m:t>
                          </m:r>
                          <m:r>
                            <a:rPr lang="en-US" sz="2000" i="1">
                              <a:latin typeface="Cambria Math"/>
                              <a:ea typeface="Cambria Math"/>
                            </a:rPr>
                            <m:t>(</m:t>
                          </m:r>
                          <m:r>
                            <a:rPr lang="en-US" sz="2000" i="1">
                              <a:latin typeface="Cambria Math"/>
                              <a:ea typeface="Cambria Math"/>
                            </a:rPr>
                            <m:t>𝜎</m:t>
                          </m:r>
                          <m:r>
                            <a:rPr lang="en-US" sz="2000" i="1">
                              <a:latin typeface="Cambria Math"/>
                              <a:ea typeface="Cambria Math"/>
                            </a:rPr>
                            <m:t>,</m:t>
                          </m:r>
                          <m:r>
                            <a:rPr lang="en-US" sz="2000" i="1">
                              <a:latin typeface="Cambria Math"/>
                              <a:ea typeface="Cambria Math"/>
                            </a:rPr>
                            <m:t>𝜃</m:t>
                          </m:r>
                          <m:r>
                            <a:rPr lang="en-US" sz="2000" i="1">
                              <a:latin typeface="Cambria Math"/>
                              <a:ea typeface="Cambria Math"/>
                            </a:rPr>
                            <m:t>;</m:t>
                          </m:r>
                          <m:r>
                            <a:rPr lang="en-US" sz="2000" i="1">
                              <a:latin typeface="Cambria Math"/>
                              <a:ea typeface="Cambria Math"/>
                            </a:rPr>
                            <m:t>𝑥</m:t>
                          </m:r>
                          <m:r>
                            <a:rPr lang="en-US" sz="2000" i="1">
                              <a:latin typeface="Cambria Math"/>
                              <a:ea typeface="Cambria Math"/>
                            </a:rPr>
                            <m:t>,</m:t>
                          </m:r>
                          <m:r>
                            <a:rPr lang="en-US" sz="2000" i="1">
                              <a:latin typeface="Cambria Math"/>
                              <a:ea typeface="Cambria Math"/>
                            </a:rPr>
                            <m:t>𝑦</m:t>
                          </m:r>
                          <m:r>
                            <a:rPr lang="en-US" sz="2000" i="1">
                              <a:latin typeface="Cambria Math"/>
                              <a:ea typeface="Cambria Math"/>
                            </a:rPr>
                            <m:t>,</m:t>
                          </m:r>
                          <m:r>
                            <a:rPr lang="en-US" sz="2000" i="1">
                              <a:latin typeface="Cambria Math"/>
                              <a:ea typeface="Cambria Math"/>
                            </a:rPr>
                            <m:t>𝑡</m:t>
                          </m:r>
                          <m:r>
                            <a:rPr lang="en-US" sz="2000" i="1">
                              <a:latin typeface="Cambria Math"/>
                              <a:ea typeface="Cambria Math"/>
                            </a:rPr>
                            <m:t>)</m:t>
                          </m:r>
                        </m:num>
                        <m:den>
                          <m:r>
                            <a:rPr lang="en-US" sz="2000" i="1">
                              <a:latin typeface="Cambria Math"/>
                              <a:ea typeface="Cambria Math"/>
                            </a:rPr>
                            <m:t>𝜕</m:t>
                          </m:r>
                          <m:r>
                            <a:rPr lang="en-US" sz="2000" b="0" i="1" smtClean="0">
                              <a:latin typeface="Cambria Math"/>
                              <a:ea typeface="Cambria Math"/>
                            </a:rPr>
                            <m:t>𝑦</m:t>
                          </m:r>
                        </m:den>
                      </m:f>
                      <m:r>
                        <a:rPr lang="en-US" sz="2000" b="0" i="1" smtClean="0">
                          <a:latin typeface="Cambria Math"/>
                          <a:ea typeface="Cambria Math"/>
                        </a:rPr>
                        <m:t>+</m:t>
                      </m:r>
                      <m:f>
                        <m:fPr>
                          <m:ctrlPr>
                            <a:rPr lang="en-US" sz="2000" i="1">
                              <a:latin typeface="Cambria Math"/>
                            </a:rPr>
                          </m:ctrlPr>
                        </m:fPr>
                        <m:num>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𝑐</m:t>
                              </m:r>
                            </m:e>
                            <m:sub>
                              <m:r>
                                <a:rPr lang="en-US" sz="2000" i="1" smtClean="0">
                                  <a:latin typeface="Cambria Math"/>
                                  <a:ea typeface="Cambria Math"/>
                                </a:rPr>
                                <m:t>𝜃</m:t>
                              </m:r>
                            </m:sub>
                          </m:sSub>
                          <m:r>
                            <a:rPr lang="en-US" sz="2000" i="1">
                              <a:latin typeface="Cambria Math"/>
                              <a:ea typeface="Cambria Math"/>
                            </a:rPr>
                            <m:t>𝑁</m:t>
                          </m:r>
                          <m:r>
                            <a:rPr lang="en-US" sz="2000" i="1">
                              <a:latin typeface="Cambria Math"/>
                              <a:ea typeface="Cambria Math"/>
                            </a:rPr>
                            <m:t>(</m:t>
                          </m:r>
                          <m:r>
                            <a:rPr lang="en-US" sz="2000" i="1">
                              <a:latin typeface="Cambria Math"/>
                              <a:ea typeface="Cambria Math"/>
                            </a:rPr>
                            <m:t>𝜎</m:t>
                          </m:r>
                          <m:r>
                            <a:rPr lang="en-US" sz="2000" i="1">
                              <a:latin typeface="Cambria Math"/>
                              <a:ea typeface="Cambria Math"/>
                            </a:rPr>
                            <m:t>,</m:t>
                          </m:r>
                          <m:r>
                            <a:rPr lang="en-US" sz="2000" i="1">
                              <a:latin typeface="Cambria Math"/>
                              <a:ea typeface="Cambria Math"/>
                            </a:rPr>
                            <m:t>𝜃</m:t>
                          </m:r>
                          <m:r>
                            <a:rPr lang="en-US" sz="2000" i="1">
                              <a:latin typeface="Cambria Math"/>
                              <a:ea typeface="Cambria Math"/>
                            </a:rPr>
                            <m:t>;</m:t>
                          </m:r>
                          <m:r>
                            <a:rPr lang="en-US" sz="2000" i="1">
                              <a:latin typeface="Cambria Math"/>
                              <a:ea typeface="Cambria Math"/>
                            </a:rPr>
                            <m:t>𝑥</m:t>
                          </m:r>
                          <m:r>
                            <a:rPr lang="en-US" sz="2000" i="1">
                              <a:latin typeface="Cambria Math"/>
                              <a:ea typeface="Cambria Math"/>
                            </a:rPr>
                            <m:t>,</m:t>
                          </m:r>
                          <m:r>
                            <a:rPr lang="en-US" sz="2000" i="1">
                              <a:latin typeface="Cambria Math"/>
                              <a:ea typeface="Cambria Math"/>
                            </a:rPr>
                            <m:t>𝑦</m:t>
                          </m:r>
                          <m:r>
                            <a:rPr lang="en-US" sz="2000" i="1">
                              <a:latin typeface="Cambria Math"/>
                              <a:ea typeface="Cambria Math"/>
                            </a:rPr>
                            <m:t>,</m:t>
                          </m:r>
                          <m:r>
                            <a:rPr lang="en-US" sz="2000" i="1">
                              <a:latin typeface="Cambria Math"/>
                              <a:ea typeface="Cambria Math"/>
                            </a:rPr>
                            <m:t>𝑡</m:t>
                          </m:r>
                          <m:r>
                            <a:rPr lang="en-US" sz="2000" i="1">
                              <a:latin typeface="Cambria Math"/>
                              <a:ea typeface="Cambria Math"/>
                            </a:rPr>
                            <m:t>)</m:t>
                          </m:r>
                        </m:num>
                        <m:den>
                          <m:r>
                            <a:rPr lang="en-US" sz="2000" i="1">
                              <a:latin typeface="Cambria Math"/>
                              <a:ea typeface="Cambria Math"/>
                            </a:rPr>
                            <m:t>𝜕</m:t>
                          </m:r>
                          <m:r>
                            <a:rPr lang="en-US" sz="2000" i="1" smtClean="0">
                              <a:latin typeface="Cambria Math"/>
                              <a:ea typeface="Cambria Math"/>
                            </a:rPr>
                            <m:t>𝜃</m:t>
                          </m:r>
                        </m:den>
                      </m:f>
                      <m:r>
                        <a:rPr lang="en-US" sz="2000" b="0" i="1" smtClean="0">
                          <a:latin typeface="Cambria Math"/>
                          <a:ea typeface="Cambria Math"/>
                        </a:rPr>
                        <m:t>+</m:t>
                      </m:r>
                      <m:f>
                        <m:fPr>
                          <m:ctrlPr>
                            <a:rPr lang="en-US" sz="2000" i="1">
                              <a:latin typeface="Cambria Math"/>
                            </a:rPr>
                          </m:ctrlPr>
                        </m:fPr>
                        <m:num>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𝑐</m:t>
                              </m:r>
                            </m:e>
                            <m:sub>
                              <m:r>
                                <a:rPr lang="en-US" sz="2000" i="1" smtClean="0">
                                  <a:latin typeface="Cambria Math"/>
                                  <a:ea typeface="Cambria Math"/>
                                </a:rPr>
                                <m:t>𝜎</m:t>
                              </m:r>
                            </m:sub>
                          </m:sSub>
                          <m:r>
                            <a:rPr lang="en-US" sz="2000" i="1">
                              <a:latin typeface="Cambria Math"/>
                              <a:ea typeface="Cambria Math"/>
                            </a:rPr>
                            <m:t>𝑁</m:t>
                          </m:r>
                          <m:r>
                            <a:rPr lang="en-US" sz="2000" i="1">
                              <a:latin typeface="Cambria Math"/>
                              <a:ea typeface="Cambria Math"/>
                            </a:rPr>
                            <m:t>(</m:t>
                          </m:r>
                          <m:r>
                            <a:rPr lang="en-US" sz="2000" i="1">
                              <a:latin typeface="Cambria Math"/>
                              <a:ea typeface="Cambria Math"/>
                            </a:rPr>
                            <m:t>𝜎</m:t>
                          </m:r>
                          <m:r>
                            <a:rPr lang="en-US" sz="2000" i="1">
                              <a:latin typeface="Cambria Math"/>
                              <a:ea typeface="Cambria Math"/>
                            </a:rPr>
                            <m:t>,</m:t>
                          </m:r>
                          <m:r>
                            <a:rPr lang="en-US" sz="2000" i="1">
                              <a:latin typeface="Cambria Math"/>
                              <a:ea typeface="Cambria Math"/>
                            </a:rPr>
                            <m:t>𝜃</m:t>
                          </m:r>
                          <m:r>
                            <a:rPr lang="en-US" sz="2000" i="1">
                              <a:latin typeface="Cambria Math"/>
                              <a:ea typeface="Cambria Math"/>
                            </a:rPr>
                            <m:t>;</m:t>
                          </m:r>
                          <m:r>
                            <a:rPr lang="en-US" sz="2000" i="1">
                              <a:latin typeface="Cambria Math"/>
                              <a:ea typeface="Cambria Math"/>
                            </a:rPr>
                            <m:t>𝑥</m:t>
                          </m:r>
                          <m:r>
                            <a:rPr lang="en-US" sz="2000" i="1">
                              <a:latin typeface="Cambria Math"/>
                              <a:ea typeface="Cambria Math"/>
                            </a:rPr>
                            <m:t>,</m:t>
                          </m:r>
                          <m:r>
                            <a:rPr lang="en-US" sz="2000" i="1">
                              <a:latin typeface="Cambria Math"/>
                              <a:ea typeface="Cambria Math"/>
                            </a:rPr>
                            <m:t>𝑦</m:t>
                          </m:r>
                          <m:r>
                            <a:rPr lang="en-US" sz="2000" i="1">
                              <a:latin typeface="Cambria Math"/>
                              <a:ea typeface="Cambria Math"/>
                            </a:rPr>
                            <m:t>,</m:t>
                          </m:r>
                          <m:r>
                            <a:rPr lang="en-US" sz="2000" i="1">
                              <a:latin typeface="Cambria Math"/>
                              <a:ea typeface="Cambria Math"/>
                            </a:rPr>
                            <m:t>𝑡</m:t>
                          </m:r>
                          <m:r>
                            <a:rPr lang="en-US" sz="2000" i="1">
                              <a:latin typeface="Cambria Math"/>
                              <a:ea typeface="Cambria Math"/>
                            </a:rPr>
                            <m:t>)</m:t>
                          </m:r>
                        </m:num>
                        <m:den>
                          <m:r>
                            <a:rPr lang="en-US" sz="2000" i="1">
                              <a:latin typeface="Cambria Math"/>
                              <a:ea typeface="Cambria Math"/>
                            </a:rPr>
                            <m:t>𝜕</m:t>
                          </m:r>
                          <m:r>
                            <a:rPr lang="en-US" sz="2000" i="1" smtClean="0">
                              <a:latin typeface="Cambria Math"/>
                              <a:ea typeface="Cambria Math"/>
                            </a:rPr>
                            <m:t>𝜎</m:t>
                          </m:r>
                        </m:den>
                      </m:f>
                      <m:r>
                        <a:rPr lang="en-US" sz="2000" b="0" i="1" smtClean="0">
                          <a:latin typeface="Cambria Math"/>
                          <a:ea typeface="Cambria Math"/>
                        </a:rPr>
                        <m:t>=</m:t>
                      </m:r>
                      <m:f>
                        <m:fPr>
                          <m:ctrlPr>
                            <a:rPr lang="en-US" sz="2000" b="0" i="1" smtClean="0">
                              <a:latin typeface="Cambria Math"/>
                              <a:ea typeface="Cambria Math"/>
                            </a:rPr>
                          </m:ctrlPr>
                        </m:fPr>
                        <m:num>
                          <m:r>
                            <a:rPr lang="en-US" sz="2000" i="1">
                              <a:latin typeface="Cambria Math"/>
                              <a:ea typeface="Cambria Math"/>
                            </a:rPr>
                            <m:t>𝑆</m:t>
                          </m:r>
                          <m:r>
                            <a:rPr lang="en-US" sz="2000" i="1">
                              <a:latin typeface="Cambria Math"/>
                              <a:ea typeface="Cambria Math"/>
                            </a:rPr>
                            <m:t>(</m:t>
                          </m:r>
                          <m:r>
                            <a:rPr lang="en-US" sz="2000" i="1">
                              <a:latin typeface="Cambria Math"/>
                              <a:ea typeface="Cambria Math"/>
                            </a:rPr>
                            <m:t>𝜎</m:t>
                          </m:r>
                          <m:r>
                            <a:rPr lang="en-US" sz="2000" i="1">
                              <a:latin typeface="Cambria Math"/>
                              <a:ea typeface="Cambria Math"/>
                            </a:rPr>
                            <m:t>,</m:t>
                          </m:r>
                          <m:r>
                            <a:rPr lang="en-US" sz="2000" i="1">
                              <a:latin typeface="Cambria Math"/>
                              <a:ea typeface="Cambria Math"/>
                            </a:rPr>
                            <m:t>𝜃</m:t>
                          </m:r>
                          <m:r>
                            <a:rPr lang="en-US" sz="2000" i="1">
                              <a:latin typeface="Cambria Math"/>
                              <a:ea typeface="Cambria Math"/>
                            </a:rPr>
                            <m:t>;</m:t>
                          </m:r>
                          <m:r>
                            <a:rPr lang="en-US" sz="2000" i="1">
                              <a:latin typeface="Cambria Math"/>
                              <a:ea typeface="Cambria Math"/>
                            </a:rPr>
                            <m:t>𝑥</m:t>
                          </m:r>
                          <m:r>
                            <a:rPr lang="en-US" sz="2000" i="1">
                              <a:latin typeface="Cambria Math"/>
                              <a:ea typeface="Cambria Math"/>
                            </a:rPr>
                            <m:t>,</m:t>
                          </m:r>
                          <m:r>
                            <a:rPr lang="en-US" sz="2000" i="1">
                              <a:latin typeface="Cambria Math"/>
                              <a:ea typeface="Cambria Math"/>
                            </a:rPr>
                            <m:t>𝑦</m:t>
                          </m:r>
                          <m:r>
                            <a:rPr lang="en-US" sz="2000" i="1">
                              <a:latin typeface="Cambria Math"/>
                              <a:ea typeface="Cambria Math"/>
                            </a:rPr>
                            <m:t>,</m:t>
                          </m:r>
                          <m:r>
                            <a:rPr lang="en-US" sz="2000" i="1">
                              <a:latin typeface="Cambria Math"/>
                              <a:ea typeface="Cambria Math"/>
                            </a:rPr>
                            <m:t>𝑡</m:t>
                          </m:r>
                          <m:r>
                            <a:rPr lang="en-US" sz="2000" i="1">
                              <a:latin typeface="Cambria Math"/>
                              <a:ea typeface="Cambria Math"/>
                            </a:rPr>
                            <m:t>)</m:t>
                          </m:r>
                        </m:num>
                        <m:den>
                          <m:r>
                            <a:rPr lang="en-US" sz="2000" b="0" i="1" smtClean="0">
                              <a:latin typeface="Cambria Math"/>
                              <a:ea typeface="Cambria Math"/>
                            </a:rPr>
                            <m:t>𝜎</m:t>
                          </m:r>
                        </m:den>
                      </m:f>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6200" y="3755469"/>
                <a:ext cx="13525500" cy="740331"/>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5181600" y="3224302"/>
                <a:ext cx="14294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r>
                        <a:rPr lang="en-US" b="0" i="1" smtClean="0">
                          <a:latin typeface="Cambria Math"/>
                        </a:rPr>
                        <m:t>𝐸</m:t>
                      </m:r>
                      <m:r>
                        <a:rPr lang="en-US" b="0" i="1" smtClean="0">
                          <a:latin typeface="Cambria Math"/>
                        </a:rPr>
                        <m:t>/</m:t>
                      </m:r>
                      <m:r>
                        <a:rPr lang="en-US" b="0" i="1" smtClean="0">
                          <a:latin typeface="Cambria Math"/>
                          <a:ea typeface="Cambria Math"/>
                        </a:rPr>
                        <m:t>𝜎</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5181600" y="3224302"/>
                <a:ext cx="1429430" cy="461665"/>
              </a:xfrm>
              <a:prstGeom prst="rect">
                <a:avLst/>
              </a:prstGeom>
              <a:blipFill rotWithShape="1">
                <a:blip r:embed="rId4"/>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33400" y="3305173"/>
                <a:ext cx="4246740" cy="461665"/>
              </a:xfrm>
              <a:prstGeom prst="rect">
                <a:avLst/>
              </a:prstGeom>
              <a:noFill/>
            </p:spPr>
            <p:txBody>
              <a:bodyPr wrap="none" rtlCol="0">
                <a:spAutoFit/>
              </a:bodyPr>
              <a:lstStyle/>
              <a:p>
                <a:r>
                  <a:rPr lang="en-US" b="1" dirty="0" smtClean="0"/>
                  <a:t>WAE </a:t>
                </a:r>
                <a:r>
                  <a:rPr lang="en-US" dirty="0" smtClean="0"/>
                  <a:t>(for 5-D space: </a:t>
                </a:r>
                <a14:m>
                  <m:oMath xmlns:m="http://schemas.openxmlformats.org/officeDocument/2006/math">
                    <m:r>
                      <a:rPr lang="en-US" i="1">
                        <a:latin typeface="Cambria Math"/>
                        <a:ea typeface="Cambria Math"/>
                      </a:rPr>
                      <m:t>𝜎</m:t>
                    </m:r>
                    <m:r>
                      <a:rPr lang="en-US" i="1">
                        <a:latin typeface="Cambria Math"/>
                        <a:ea typeface="Cambria Math"/>
                      </a:rPr>
                      <m:t>,</m:t>
                    </m:r>
                    <m:r>
                      <a:rPr lang="en-US" i="1">
                        <a:latin typeface="Cambria Math"/>
                        <a:ea typeface="Cambria Math"/>
                      </a:rPr>
                      <m:t>𝜃</m:t>
                    </m:r>
                    <m:r>
                      <a:rPr lang="en-US" i="1">
                        <a:latin typeface="Cambria Math"/>
                        <a:ea typeface="Cambria Math"/>
                      </a:rPr>
                      <m:t>;</m:t>
                    </m:r>
                    <m:r>
                      <a:rPr lang="en-US" i="1">
                        <a:latin typeface="Cambria Math"/>
                        <a:ea typeface="Cambria Math"/>
                      </a:rPr>
                      <m:t>𝑥</m:t>
                    </m:r>
                    <m:r>
                      <a:rPr lang="en-US" i="1">
                        <a:latin typeface="Cambria Math"/>
                        <a:ea typeface="Cambria Math"/>
                      </a:rPr>
                      <m:t>,</m:t>
                    </m:r>
                    <m:r>
                      <a:rPr lang="en-US" i="1">
                        <a:latin typeface="Cambria Math"/>
                        <a:ea typeface="Cambria Math"/>
                      </a:rPr>
                      <m:t>𝑦</m:t>
                    </m:r>
                    <m:r>
                      <a:rPr lang="en-US" i="1">
                        <a:latin typeface="Cambria Math"/>
                        <a:ea typeface="Cambria Math"/>
                      </a:rPr>
                      <m:t>,</m:t>
                    </m:r>
                    <m:r>
                      <a:rPr lang="en-US" i="1">
                        <a:latin typeface="Cambria Math"/>
                        <a:ea typeface="Cambria Math"/>
                      </a:rPr>
                      <m:t>𝑡</m:t>
                    </m:r>
                  </m:oMath>
                </a14:m>
                <a:r>
                  <a:rPr lang="en-US" dirty="0" smtClean="0"/>
                  <a:t>)</a:t>
                </a:r>
                <a:endParaRPr lang="en-US" b="1" dirty="0"/>
              </a:p>
            </p:txBody>
          </p:sp>
        </mc:Choice>
        <mc:Fallback xmlns="">
          <p:sp>
            <p:nvSpPr>
              <p:cNvPr id="3" name="TextBox 2"/>
              <p:cNvSpPr txBox="1">
                <a:spLocks noRot="1" noChangeAspect="1" noMove="1" noResize="1" noEditPoints="1" noAdjustHandles="1" noChangeArrowheads="1" noChangeShapeType="1" noTextEdit="1"/>
              </p:cNvSpPr>
              <p:nvPr/>
            </p:nvSpPr>
            <p:spPr>
              <a:xfrm>
                <a:off x="533400" y="3305173"/>
                <a:ext cx="4246740" cy="461665"/>
              </a:xfrm>
              <a:prstGeom prst="rect">
                <a:avLst/>
              </a:prstGeom>
              <a:blipFill rotWithShape="1">
                <a:blip r:embed="rId5"/>
                <a:stretch>
                  <a:fillRect l="-2299" t="-10526" b="-28947"/>
                </a:stretch>
              </a:blipFill>
            </p:spPr>
            <p:txBody>
              <a:bodyPr/>
              <a:lstStyle/>
              <a:p>
                <a:r>
                  <a:rPr lang="en-US">
                    <a:noFill/>
                  </a:rPr>
                  <a:t> </a:t>
                </a:r>
              </a:p>
            </p:txBody>
          </p:sp>
        </mc:Fallback>
      </mc:AlternateContent>
      <p:sp>
        <p:nvSpPr>
          <p:cNvPr id="9" name="TextBox 8"/>
          <p:cNvSpPr txBox="1"/>
          <p:nvPr/>
        </p:nvSpPr>
        <p:spPr>
          <a:xfrm>
            <a:off x="466725" y="4797915"/>
            <a:ext cx="2798138" cy="461665"/>
          </a:xfrm>
          <a:prstGeom prst="rect">
            <a:avLst/>
          </a:prstGeom>
          <a:noFill/>
        </p:spPr>
        <p:txBody>
          <a:bodyPr wrap="none" rtlCol="0">
            <a:spAutoFit/>
          </a:bodyPr>
          <a:lstStyle/>
          <a:p>
            <a:r>
              <a:rPr lang="en-US" dirty="0" err="1" smtClean="0"/>
              <a:t>Advective</a:t>
            </a:r>
            <a:r>
              <a:rPr lang="en-US" dirty="0" smtClean="0"/>
              <a:t> velocities:</a:t>
            </a:r>
            <a:endParaRPr lang="en-US" dirty="0"/>
          </a:p>
        </p:txBody>
      </p:sp>
      <mc:AlternateContent xmlns:mc="http://schemas.openxmlformats.org/markup-compatibility/2006" xmlns:a14="http://schemas.microsoft.com/office/drawing/2010/main">
        <mc:Choice Requires="a14">
          <p:sp>
            <p:nvSpPr>
              <p:cNvPr id="10" name="Rectangle 9"/>
              <p:cNvSpPr/>
              <p:nvPr/>
            </p:nvSpPr>
            <p:spPr>
              <a:xfrm>
                <a:off x="1297180" y="5278631"/>
                <a:ext cx="2053319" cy="491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b="1" i="1">
                              <a:latin typeface="Cambria Math"/>
                              <a:ea typeface="Cambria Math"/>
                            </a:rPr>
                            <m:t>𝒄</m:t>
                          </m:r>
                        </m:e>
                        <m:sub>
                          <m:r>
                            <a:rPr lang="en-US" i="1">
                              <a:latin typeface="Cambria Math"/>
                              <a:ea typeface="Cambria Math"/>
                            </a:rPr>
                            <m:t>𝑔</m:t>
                          </m:r>
                        </m:sub>
                      </m:sSub>
                      <m:r>
                        <a:rPr lang="en-US" b="0" i="0" smtClean="0">
                          <a:latin typeface="Cambria Math"/>
                          <a:ea typeface="Cambria Math"/>
                        </a:rPr>
                        <m:t>=</m:t>
                      </m:r>
                      <m:sSub>
                        <m:sSubPr>
                          <m:ctrlPr>
                            <a:rPr lang="en-US" b="0" i="1" smtClean="0">
                              <a:latin typeface="Cambria Math"/>
                              <a:ea typeface="Cambria Math"/>
                            </a:rPr>
                          </m:ctrlPr>
                        </m:sSubPr>
                        <m:e>
                          <m:r>
                            <a:rPr lang="en-US" b="1" i="1" smtClean="0">
                              <a:latin typeface="Cambria Math"/>
                              <a:ea typeface="Cambria Math"/>
                            </a:rPr>
                            <m:t>𝒄</m:t>
                          </m:r>
                        </m:e>
                        <m:sub>
                          <m:r>
                            <a:rPr lang="en-US" b="0" i="1" smtClean="0">
                              <a:latin typeface="Cambria Math"/>
                              <a:ea typeface="Cambria Math"/>
                            </a:rPr>
                            <m:t>𝑔</m:t>
                          </m:r>
                          <m:r>
                            <a:rPr lang="en-US" b="0" i="1" smtClean="0">
                              <a:latin typeface="Cambria Math"/>
                              <a:ea typeface="Cambria Math"/>
                            </a:rPr>
                            <m:t>,</m:t>
                          </m:r>
                          <m:r>
                            <a:rPr lang="en-US" b="0" i="1" smtClean="0">
                              <a:latin typeface="Cambria Math"/>
                              <a:ea typeface="Cambria Math"/>
                            </a:rPr>
                            <m:t>𝑎</m:t>
                          </m:r>
                        </m:sub>
                      </m:sSub>
                      <m:r>
                        <a:rPr lang="en-US" b="0" i="1" smtClean="0">
                          <a:latin typeface="Cambria Math"/>
                          <a:ea typeface="Cambria Math"/>
                        </a:rPr>
                        <m:t>+</m:t>
                      </m:r>
                      <m:r>
                        <a:rPr lang="en-US" b="1" i="1" smtClean="0">
                          <a:latin typeface="Cambria Math"/>
                          <a:ea typeface="Cambria Math"/>
                        </a:rPr>
                        <m:t>𝑼</m:t>
                      </m:r>
                    </m:oMath>
                  </m:oMathPara>
                </a14:m>
                <a:endParaRPr lang="en-US" b="1" dirty="0"/>
              </a:p>
            </p:txBody>
          </p:sp>
        </mc:Choice>
        <mc:Fallback xmlns="">
          <p:sp>
            <p:nvSpPr>
              <p:cNvPr id="10" name="Rectangle 9"/>
              <p:cNvSpPr>
                <a:spLocks noRot="1" noChangeAspect="1" noMove="1" noResize="1" noEditPoints="1" noAdjustHandles="1" noChangeArrowheads="1" noChangeShapeType="1" noTextEdit="1"/>
              </p:cNvSpPr>
              <p:nvPr/>
            </p:nvSpPr>
            <p:spPr>
              <a:xfrm>
                <a:off x="1297180" y="5278631"/>
                <a:ext cx="2053319" cy="491738"/>
              </a:xfrm>
              <a:prstGeom prst="rect">
                <a:avLst/>
              </a:prstGeom>
              <a:blipFill rotWithShape="1">
                <a:blip r:embed="rId6"/>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95300" y="5719465"/>
                <a:ext cx="3181063" cy="6777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ea typeface="Cambria Math"/>
                            </a:rPr>
                          </m:ctrlPr>
                        </m:sSubPr>
                        <m:e>
                          <m:r>
                            <a:rPr lang="en-US" sz="2000" b="0" i="1">
                              <a:latin typeface="Cambria Math"/>
                              <a:ea typeface="Cambria Math"/>
                            </a:rPr>
                            <m:t>𝑐</m:t>
                          </m:r>
                        </m:e>
                        <m:sub>
                          <m:r>
                            <a:rPr lang="en-US" sz="2000" i="1" smtClean="0">
                              <a:latin typeface="Cambria Math"/>
                              <a:ea typeface="Cambria Math"/>
                            </a:rPr>
                            <m:t>𝜃</m:t>
                          </m:r>
                        </m:sub>
                      </m:sSub>
                      <m:r>
                        <a:rPr lang="en-US" sz="2000" b="0" i="0" smtClean="0">
                          <a:latin typeface="Cambria Math"/>
                          <a:ea typeface="Cambria Math"/>
                        </a:rPr>
                        <m:t>=</m:t>
                      </m:r>
                      <m:acc>
                        <m:accPr>
                          <m:chr m:val="̇"/>
                          <m:ctrlPr>
                            <a:rPr lang="en-US" sz="2000" b="0" i="1" smtClean="0">
                              <a:latin typeface="Cambria Math"/>
                              <a:ea typeface="Cambria Math"/>
                            </a:rPr>
                          </m:ctrlPr>
                        </m:accPr>
                        <m:e>
                          <m:r>
                            <a:rPr lang="en-US" sz="2000" i="1">
                              <a:latin typeface="Cambria Math"/>
                              <a:ea typeface="Cambria Math"/>
                            </a:rPr>
                            <m:t>𝜃</m:t>
                          </m:r>
                        </m:e>
                      </m:acc>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𝜅</m:t>
                          </m:r>
                        </m:den>
                      </m:f>
                      <m:f>
                        <m:fPr>
                          <m:ctrlPr>
                            <a:rPr lang="en-US" sz="2000" b="0" i="1" smtClean="0">
                              <a:latin typeface="Cambria Math"/>
                              <a:ea typeface="Cambria Math"/>
                            </a:rPr>
                          </m:ctrlPr>
                        </m:fPr>
                        <m:num>
                          <m:r>
                            <a:rPr lang="en-US" sz="2000" b="0" i="1" smtClean="0">
                              <a:latin typeface="Cambria Math"/>
                              <a:ea typeface="Cambria Math"/>
                            </a:rPr>
                            <m:t>𝜕𝜎</m:t>
                          </m:r>
                        </m:num>
                        <m:den>
                          <m:r>
                            <a:rPr lang="en-US" sz="2000" b="0" i="1" smtClean="0">
                              <a:latin typeface="Cambria Math"/>
                              <a:ea typeface="Cambria Math"/>
                            </a:rPr>
                            <m:t>𝜕</m:t>
                          </m:r>
                          <m:r>
                            <a:rPr lang="en-US" sz="2000" b="0" i="1" smtClean="0">
                              <a:latin typeface="Cambria Math"/>
                              <a:ea typeface="Cambria Math"/>
                            </a:rPr>
                            <m:t>h</m:t>
                          </m:r>
                        </m:den>
                      </m:f>
                      <m:f>
                        <m:fPr>
                          <m:ctrlPr>
                            <a:rPr lang="en-US" sz="2000" b="0" i="1" smtClean="0">
                              <a:latin typeface="Cambria Math"/>
                              <a:ea typeface="Cambria Math"/>
                            </a:rPr>
                          </m:ctrlPr>
                        </m:fPr>
                        <m:num>
                          <m:r>
                            <a:rPr lang="en-US" sz="2000" b="0" i="1" smtClean="0">
                              <a:latin typeface="Cambria Math"/>
                              <a:ea typeface="Cambria Math"/>
                            </a:rPr>
                            <m:t>𝜕</m:t>
                          </m:r>
                          <m:r>
                            <a:rPr lang="en-US" sz="2000" b="0" i="1" smtClean="0">
                              <a:latin typeface="Cambria Math"/>
                              <a:ea typeface="Cambria Math"/>
                            </a:rPr>
                            <m:t>h</m:t>
                          </m:r>
                        </m:num>
                        <m:den>
                          <m:r>
                            <a:rPr lang="en-US" sz="2000" b="0" i="1" smtClean="0">
                              <a:latin typeface="Cambria Math"/>
                              <a:ea typeface="Cambria Math"/>
                            </a:rPr>
                            <m:t>𝜕</m:t>
                          </m:r>
                          <m:r>
                            <a:rPr lang="en-US" sz="2000" b="0" i="1" smtClean="0">
                              <a:latin typeface="Cambria Math"/>
                              <a:ea typeface="Cambria Math"/>
                            </a:rPr>
                            <m:t>𝑚</m:t>
                          </m:r>
                        </m:den>
                      </m:f>
                      <m:r>
                        <a:rPr lang="en-US" sz="2000" b="0" i="1" smtClean="0">
                          <a:latin typeface="Cambria Math"/>
                          <a:ea typeface="Cambria Math"/>
                        </a:rPr>
                        <m:t>+</m:t>
                      </m:r>
                      <m:r>
                        <a:rPr lang="en-US" sz="2000" b="1" i="1" smtClean="0">
                          <a:latin typeface="Cambria Math"/>
                          <a:ea typeface="Cambria Math"/>
                        </a:rPr>
                        <m:t>𝜿</m:t>
                      </m:r>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m:t>
                          </m:r>
                          <m:r>
                            <a:rPr lang="en-US" sz="2000" b="1" i="1" smtClean="0">
                              <a:latin typeface="Cambria Math"/>
                              <a:ea typeface="Cambria Math"/>
                            </a:rPr>
                            <m:t>𝑼</m:t>
                          </m:r>
                        </m:num>
                        <m:den>
                          <m:r>
                            <a:rPr lang="en-US" sz="2000" b="0" i="1" smtClean="0">
                              <a:latin typeface="Cambria Math"/>
                              <a:ea typeface="Cambria Math"/>
                            </a:rPr>
                            <m:t>𝜕</m:t>
                          </m:r>
                          <m:r>
                            <a:rPr lang="en-US" sz="2000" b="0" i="1" smtClean="0">
                              <a:latin typeface="Cambria Math"/>
                              <a:ea typeface="Cambria Math"/>
                            </a:rPr>
                            <m:t>𝑠</m:t>
                          </m:r>
                        </m:den>
                      </m:f>
                    </m:oMath>
                  </m:oMathPara>
                </a14:m>
                <a:endParaRPr lang="en-US" sz="2000" b="1" dirty="0"/>
              </a:p>
            </p:txBody>
          </p:sp>
        </mc:Choice>
        <mc:Fallback xmlns="">
          <p:sp>
            <p:nvSpPr>
              <p:cNvPr id="13" name="Rectangle 12"/>
              <p:cNvSpPr>
                <a:spLocks noRot="1" noChangeAspect="1" noMove="1" noResize="1" noEditPoints="1" noAdjustHandles="1" noChangeArrowheads="1" noChangeShapeType="1" noTextEdit="1"/>
              </p:cNvSpPr>
              <p:nvPr/>
            </p:nvSpPr>
            <p:spPr>
              <a:xfrm>
                <a:off x="495300" y="5719465"/>
                <a:ext cx="3181063" cy="677750"/>
              </a:xfrm>
              <a:prstGeom prst="rect">
                <a:avLst/>
              </a:prstGeom>
              <a:blipFill rotWithShape="1">
                <a:blip r:embed="rId7"/>
                <a:stretch>
                  <a:fillRect/>
                </a:stretch>
              </a:blipFill>
            </p:spPr>
            <p:txBody>
              <a:bodyPr/>
              <a:lstStyle/>
              <a:p>
                <a:r>
                  <a:rPr lang="en-US">
                    <a:noFill/>
                  </a:rPr>
                  <a:t> </a:t>
                </a:r>
              </a:p>
            </p:txBody>
          </p:sp>
        </mc:Fallback>
      </mc:AlternateContent>
      <p:sp>
        <p:nvSpPr>
          <p:cNvPr id="11" name="TextBox 10"/>
          <p:cNvSpPr txBox="1"/>
          <p:nvPr/>
        </p:nvSpPr>
        <p:spPr>
          <a:xfrm>
            <a:off x="3810000" y="5790894"/>
            <a:ext cx="2167068" cy="707886"/>
          </a:xfrm>
          <a:prstGeom prst="rect">
            <a:avLst/>
          </a:prstGeom>
          <a:noFill/>
        </p:spPr>
        <p:txBody>
          <a:bodyPr wrap="none" rtlCol="0">
            <a:spAutoFit/>
          </a:bodyPr>
          <a:lstStyle/>
          <a:p>
            <a:r>
              <a:rPr lang="en-US" sz="2000" dirty="0" smtClean="0"/>
              <a:t>(</a:t>
            </a:r>
            <a:r>
              <a:rPr lang="en-US" sz="2000" i="1" dirty="0" err="1" smtClean="0"/>
              <a:t>s,m</a:t>
            </a:r>
            <a:r>
              <a:rPr lang="en-US" sz="2000" dirty="0" smtClean="0"/>
              <a:t>) are wave </a:t>
            </a:r>
          </a:p>
          <a:p>
            <a:r>
              <a:rPr lang="en-US" sz="2000" dirty="0" smtClean="0"/>
              <a:t>oriented directions</a:t>
            </a:r>
            <a:endParaRPr lang="en-US" sz="2000" dirty="0"/>
          </a:p>
        </p:txBody>
      </p:sp>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0575" y="1478242"/>
            <a:ext cx="2717800" cy="205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2309475" y="1885890"/>
            <a:ext cx="285656" cy="400110"/>
          </a:xfrm>
          <a:prstGeom prst="rect">
            <a:avLst/>
          </a:prstGeom>
          <a:noFill/>
        </p:spPr>
        <p:txBody>
          <a:bodyPr wrap="none" rtlCol="0">
            <a:spAutoFit/>
          </a:bodyPr>
          <a:lstStyle/>
          <a:p>
            <a:r>
              <a:rPr lang="en-US" sz="2000" b="1" i="1" dirty="0" smtClean="0"/>
              <a:t>s</a:t>
            </a:r>
            <a:endParaRPr lang="en-US" sz="2000" b="1" i="1" dirty="0"/>
          </a:p>
        </p:txBody>
      </p:sp>
      <p:cxnSp>
        <p:nvCxnSpPr>
          <p:cNvPr id="16" name="Straight Arrow Connector 15"/>
          <p:cNvCxnSpPr/>
          <p:nvPr/>
        </p:nvCxnSpPr>
        <p:spPr>
          <a:xfrm flipH="1" flipV="1">
            <a:off x="12039600" y="1978967"/>
            <a:ext cx="76200" cy="3832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619571" y="1781604"/>
            <a:ext cx="391454" cy="400110"/>
          </a:xfrm>
          <a:prstGeom prst="rect">
            <a:avLst/>
          </a:prstGeom>
          <a:noFill/>
        </p:spPr>
        <p:txBody>
          <a:bodyPr wrap="none" rtlCol="0">
            <a:spAutoFit/>
          </a:bodyPr>
          <a:lstStyle/>
          <a:p>
            <a:r>
              <a:rPr lang="en-US" sz="2000" b="1" i="1" dirty="0"/>
              <a:t>m</a:t>
            </a:r>
          </a:p>
        </p:txBody>
      </p:sp>
      <mc:AlternateContent xmlns:mc="http://schemas.openxmlformats.org/markup-compatibility/2006" xmlns:a14="http://schemas.microsoft.com/office/drawing/2010/main">
        <mc:Choice Requires="a14">
          <p:sp>
            <p:nvSpPr>
              <p:cNvPr id="20" name="Rectangle 19"/>
              <p:cNvSpPr/>
              <p:nvPr/>
            </p:nvSpPr>
            <p:spPr>
              <a:xfrm>
                <a:off x="628650" y="6466737"/>
                <a:ext cx="4436086"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ea typeface="Cambria Math"/>
                            </a:rPr>
                          </m:ctrlPr>
                        </m:sSubPr>
                        <m:e>
                          <m:r>
                            <a:rPr lang="en-US" sz="2000" b="0" i="1">
                              <a:latin typeface="Cambria Math"/>
                              <a:ea typeface="Cambria Math"/>
                            </a:rPr>
                            <m:t>𝑐</m:t>
                          </m:r>
                        </m:e>
                        <m:sub>
                          <m:r>
                            <a:rPr lang="en-US" sz="2000" i="1" smtClean="0">
                              <a:latin typeface="Cambria Math"/>
                              <a:ea typeface="Cambria Math"/>
                            </a:rPr>
                            <m:t>𝜎</m:t>
                          </m:r>
                        </m:sub>
                      </m:sSub>
                      <m:r>
                        <a:rPr lang="en-US" sz="2000" b="0" i="0" smtClean="0">
                          <a:latin typeface="Cambria Math"/>
                          <a:ea typeface="Cambria Math"/>
                        </a:rPr>
                        <m:t>=</m:t>
                      </m:r>
                      <m:acc>
                        <m:accPr>
                          <m:chr m:val="̇"/>
                          <m:ctrlPr>
                            <a:rPr lang="en-US" sz="2000" b="0" i="1" smtClean="0">
                              <a:latin typeface="Cambria Math"/>
                              <a:ea typeface="Cambria Math"/>
                            </a:rPr>
                          </m:ctrlPr>
                        </m:accPr>
                        <m:e>
                          <m:r>
                            <a:rPr lang="en-US" sz="2000" i="1" smtClean="0">
                              <a:latin typeface="Cambria Math"/>
                              <a:ea typeface="Cambria Math"/>
                            </a:rPr>
                            <m:t>𝜎</m:t>
                          </m:r>
                        </m:e>
                      </m:acc>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𝜕𝜎</m:t>
                          </m:r>
                        </m:num>
                        <m:den>
                          <m:r>
                            <a:rPr lang="en-US" sz="2000" b="0" i="1" smtClean="0">
                              <a:latin typeface="Cambria Math"/>
                              <a:ea typeface="Cambria Math"/>
                            </a:rPr>
                            <m:t>𝜕</m:t>
                          </m:r>
                          <m:r>
                            <a:rPr lang="en-US" sz="2000" b="0" i="1" smtClean="0">
                              <a:latin typeface="Cambria Math"/>
                              <a:ea typeface="Cambria Math"/>
                            </a:rPr>
                            <m:t>h</m:t>
                          </m:r>
                        </m:den>
                      </m:f>
                      <m:d>
                        <m:dPr>
                          <m:ctrlPr>
                            <a:rPr lang="en-US" sz="2000" b="0" i="1" smtClean="0">
                              <a:latin typeface="Cambria Math"/>
                              <a:ea typeface="Cambria Math"/>
                            </a:rPr>
                          </m:ctrlPr>
                        </m:dPr>
                        <m:e>
                          <m:f>
                            <m:fPr>
                              <m:ctrlPr>
                                <a:rPr lang="en-US" sz="2000" i="1">
                                  <a:latin typeface="Cambria Math"/>
                                  <a:ea typeface="Cambria Math"/>
                                </a:rPr>
                              </m:ctrlPr>
                            </m:fPr>
                            <m:num>
                              <m:r>
                                <a:rPr lang="en-US" sz="2000" i="1">
                                  <a:latin typeface="Cambria Math"/>
                                  <a:ea typeface="Cambria Math"/>
                                </a:rPr>
                                <m:t>𝜕</m:t>
                              </m:r>
                              <m:r>
                                <a:rPr lang="en-US" sz="2000" i="1">
                                  <a:latin typeface="Cambria Math"/>
                                  <a:ea typeface="Cambria Math"/>
                                </a:rPr>
                                <m:t>h</m:t>
                              </m:r>
                            </m:num>
                            <m:den>
                              <m:r>
                                <a:rPr lang="en-US" sz="2000" i="1">
                                  <a:latin typeface="Cambria Math"/>
                                  <a:ea typeface="Cambria Math"/>
                                </a:rPr>
                                <m:t>𝜕</m:t>
                              </m:r>
                              <m:r>
                                <a:rPr lang="en-US" sz="2000" i="1">
                                  <a:latin typeface="Cambria Math"/>
                                  <a:ea typeface="Cambria Math"/>
                                </a:rPr>
                                <m:t>𝑡</m:t>
                              </m:r>
                            </m:den>
                          </m:f>
                          <m:r>
                            <a:rPr lang="en-US" sz="2000" b="0" i="1" smtClean="0">
                              <a:latin typeface="Cambria Math"/>
                              <a:ea typeface="Cambria Math"/>
                            </a:rPr>
                            <m:t>+</m:t>
                          </m:r>
                          <m:r>
                            <a:rPr lang="en-US" sz="2000" b="1" i="1" smtClean="0">
                              <a:latin typeface="Cambria Math"/>
                              <a:ea typeface="Cambria Math"/>
                            </a:rPr>
                            <m:t>𝑼</m:t>
                          </m:r>
                          <m:r>
                            <a:rPr lang="en-US" sz="2000" b="0" i="1" smtClean="0">
                              <a:latin typeface="Cambria Math"/>
                              <a:ea typeface="Cambria Math"/>
                            </a:rPr>
                            <m:t>∙</m:t>
                          </m:r>
                          <m:r>
                            <a:rPr lang="en-US" sz="2000" b="0" i="1" smtClean="0">
                              <a:latin typeface="Cambria Math"/>
                              <a:ea typeface="Cambria Math"/>
                            </a:rPr>
                            <m:t>𝛻</m:t>
                          </m:r>
                          <m:r>
                            <a:rPr lang="en-US" sz="2000" b="0" i="1" smtClean="0">
                              <a:latin typeface="Cambria Math"/>
                              <a:ea typeface="Cambria Math"/>
                            </a:rPr>
                            <m:t>h</m:t>
                          </m:r>
                        </m:e>
                      </m:d>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𝑐</m:t>
                          </m:r>
                        </m:e>
                        <m:sub>
                          <m:r>
                            <a:rPr lang="en-US" sz="2000" b="0" i="1" smtClean="0">
                              <a:latin typeface="Cambria Math"/>
                              <a:ea typeface="Cambria Math"/>
                            </a:rPr>
                            <m:t>𝑔</m:t>
                          </m:r>
                        </m:sub>
                      </m:sSub>
                      <m:r>
                        <a:rPr lang="en-US" sz="2000" b="1" i="1" smtClean="0">
                          <a:latin typeface="Cambria Math"/>
                          <a:ea typeface="Cambria Math"/>
                        </a:rPr>
                        <m:t>𝜿</m:t>
                      </m:r>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m:t>
                          </m:r>
                          <m:r>
                            <a:rPr lang="en-US" sz="2000" b="1" i="1" smtClean="0">
                              <a:latin typeface="Cambria Math"/>
                              <a:ea typeface="Cambria Math"/>
                            </a:rPr>
                            <m:t>𝑼</m:t>
                          </m:r>
                        </m:num>
                        <m:den>
                          <m:r>
                            <a:rPr lang="en-US" sz="2000" b="0" i="1" smtClean="0">
                              <a:latin typeface="Cambria Math"/>
                              <a:ea typeface="Cambria Math"/>
                            </a:rPr>
                            <m:t>𝜕</m:t>
                          </m:r>
                          <m:r>
                            <a:rPr lang="en-US" sz="2000" b="0" i="1" smtClean="0">
                              <a:latin typeface="Cambria Math"/>
                              <a:ea typeface="Cambria Math"/>
                            </a:rPr>
                            <m:t>𝑠</m:t>
                          </m:r>
                        </m:den>
                      </m:f>
                    </m:oMath>
                  </m:oMathPara>
                </a14:m>
                <a:endParaRPr lang="en-US" sz="2000" b="1" dirty="0"/>
              </a:p>
            </p:txBody>
          </p:sp>
        </mc:Choice>
        <mc:Fallback xmlns="">
          <p:sp>
            <p:nvSpPr>
              <p:cNvPr id="20" name="Rectangle 19"/>
              <p:cNvSpPr>
                <a:spLocks noRot="1" noChangeAspect="1" noMove="1" noResize="1" noEditPoints="1" noAdjustHandles="1" noChangeArrowheads="1" noChangeShapeType="1" noTextEdit="1"/>
              </p:cNvSpPr>
              <p:nvPr/>
            </p:nvSpPr>
            <p:spPr>
              <a:xfrm>
                <a:off x="628650" y="6466737"/>
                <a:ext cx="4436086" cy="78386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753865" y="5748864"/>
                <a:ext cx="4108817" cy="618952"/>
              </a:xfrm>
              <a:prstGeom prst="rect">
                <a:avLst/>
              </a:prstGeom>
              <a:noFill/>
            </p:spPr>
            <p:txBody>
              <a:bodyPr wrap="none" rtlCol="0">
                <a:spAutoFit/>
              </a:bodyPr>
              <a:lstStyle/>
              <a:p>
                <a14:m>
                  <m:oMath xmlns:m="http://schemas.openxmlformats.org/officeDocument/2006/math">
                    <m:f>
                      <m:fPr>
                        <m:ctrlPr>
                          <a:rPr lang="en-US" b="0" i="1" smtClean="0">
                            <a:latin typeface="Cambria Math"/>
                          </a:rPr>
                        </m:ctrlPr>
                      </m:fPr>
                      <m:num>
                        <m:r>
                          <a:rPr lang="en-US" b="0" i="1" smtClean="0">
                            <a:latin typeface="Cambria Math"/>
                          </a:rPr>
                          <m:t>𝑆</m:t>
                        </m:r>
                      </m:num>
                      <m:den>
                        <m:r>
                          <a:rPr lang="en-US" b="0" i="1" smtClean="0">
                            <a:latin typeface="Cambria Math"/>
                            <a:ea typeface="Cambria Math"/>
                          </a:rPr>
                          <m:t>𝜎</m:t>
                        </m:r>
                      </m:den>
                    </m:f>
                    <m:r>
                      <a:rPr lang="en-US" b="0" i="1" smtClean="0">
                        <a:latin typeface="Cambria Math"/>
                      </a:rPr>
                      <m:t>=</m:t>
                    </m:r>
                    <m:sSub>
                      <m:sSubPr>
                        <m:ctrlPr>
                          <a:rPr lang="en-US" b="0" i="1" smtClean="0">
                            <a:latin typeface="Cambria Math"/>
                          </a:rPr>
                        </m:ctrlPr>
                      </m:sSubPr>
                      <m:e>
                        <m:r>
                          <a:rPr lang="en-US" b="0" i="1" smtClean="0">
                            <a:latin typeface="Cambria Math"/>
                          </a:rPr>
                          <m:t>𝑆</m:t>
                        </m:r>
                      </m:e>
                      <m:sub>
                        <m:r>
                          <a:rPr lang="en-US" b="0" i="1" smtClean="0">
                            <a:latin typeface="Cambria Math"/>
                          </a:rPr>
                          <m:t>𝑖𝑛</m:t>
                        </m:r>
                      </m:sub>
                    </m:sSub>
                    <m:r>
                      <a:rPr lang="en-US" b="0" i="1" smtClean="0">
                        <a:latin typeface="Cambria Math"/>
                      </a:rPr>
                      <m:t>+</m:t>
                    </m:r>
                    <m:sSub>
                      <m:sSubPr>
                        <m:ctrlPr>
                          <a:rPr lang="en-US" i="1">
                            <a:latin typeface="Cambria Math"/>
                          </a:rPr>
                        </m:ctrlPr>
                      </m:sSubPr>
                      <m:e>
                        <m:r>
                          <a:rPr lang="en-US" i="1">
                            <a:latin typeface="Cambria Math"/>
                          </a:rPr>
                          <m:t>𝑆</m:t>
                        </m:r>
                      </m:e>
                      <m:sub>
                        <m:r>
                          <a:rPr lang="en-US" b="0" i="1" smtClean="0">
                            <a:latin typeface="Cambria Math"/>
                          </a:rPr>
                          <m:t>𝑛𝑙</m:t>
                        </m:r>
                        <m:r>
                          <a:rPr lang="en-US" b="0" i="1" smtClean="0">
                            <a:latin typeface="Cambria Math"/>
                          </a:rPr>
                          <m:t>4</m:t>
                        </m:r>
                      </m:sub>
                    </m:sSub>
                  </m:oMath>
                </a14:m>
                <a:r>
                  <a:rPr lang="en-US" dirty="0" smtClean="0"/>
                  <a:t>+</a:t>
                </a:r>
                <a14:m>
                  <m:oMath xmlns:m="http://schemas.openxmlformats.org/officeDocument/2006/math">
                    <m:sSub>
                      <m:sSubPr>
                        <m:ctrlPr>
                          <a:rPr lang="en-US" i="1">
                            <a:latin typeface="Cambria Math"/>
                          </a:rPr>
                        </m:ctrlPr>
                      </m:sSubPr>
                      <m:e>
                        <m:r>
                          <a:rPr lang="en-US" i="1">
                            <a:latin typeface="Cambria Math"/>
                          </a:rPr>
                          <m:t>𝑆</m:t>
                        </m:r>
                      </m:e>
                      <m:sub>
                        <m:r>
                          <a:rPr lang="en-US" b="0" i="1" smtClean="0">
                            <a:latin typeface="Cambria Math"/>
                          </a:rPr>
                          <m:t>𝑛𝑙</m:t>
                        </m:r>
                        <m:r>
                          <a:rPr lang="en-US" b="0" i="1" smtClean="0">
                            <a:latin typeface="Cambria Math"/>
                          </a:rPr>
                          <m:t>3</m:t>
                        </m:r>
                      </m:sub>
                    </m:sSub>
                  </m:oMath>
                </a14:m>
                <a:r>
                  <a:rPr lang="en-US" dirty="0" smtClean="0"/>
                  <a:t>+</a:t>
                </a:r>
                <a14:m>
                  <m:oMath xmlns:m="http://schemas.openxmlformats.org/officeDocument/2006/math">
                    <m:sSub>
                      <m:sSubPr>
                        <m:ctrlPr>
                          <a:rPr lang="en-US" i="1">
                            <a:latin typeface="Cambria Math"/>
                          </a:rPr>
                        </m:ctrlPr>
                      </m:sSubPr>
                      <m:e>
                        <m:r>
                          <a:rPr lang="en-US" i="1">
                            <a:latin typeface="Cambria Math"/>
                          </a:rPr>
                          <m:t>𝑆</m:t>
                        </m:r>
                      </m:e>
                      <m:sub>
                        <m:r>
                          <a:rPr lang="en-US" b="0" i="1" smtClean="0">
                            <a:latin typeface="Cambria Math"/>
                          </a:rPr>
                          <m:t>𝑤𝑐</m:t>
                        </m:r>
                      </m:sub>
                    </m:sSub>
                    <m:r>
                      <a:rPr lang="en-US" b="0" i="1" smtClean="0">
                        <a:latin typeface="Cambria Math"/>
                      </a:rPr>
                      <m:t>+</m:t>
                    </m:r>
                    <m:sSub>
                      <m:sSubPr>
                        <m:ctrlPr>
                          <a:rPr lang="en-US" i="1">
                            <a:latin typeface="Cambria Math"/>
                          </a:rPr>
                        </m:ctrlPr>
                      </m:sSubPr>
                      <m:e>
                        <m:r>
                          <a:rPr lang="en-US" i="1">
                            <a:latin typeface="Cambria Math"/>
                          </a:rPr>
                          <m:t>𝑆</m:t>
                        </m:r>
                      </m:e>
                      <m:sub>
                        <m:r>
                          <a:rPr lang="en-US" b="0" i="1" smtClean="0">
                            <a:latin typeface="Cambria Math"/>
                          </a:rPr>
                          <m:t>𝑏𝑓</m:t>
                        </m:r>
                      </m:sub>
                    </m:sSub>
                  </m:oMath>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7753865" y="5748864"/>
                <a:ext cx="4108817" cy="618952"/>
              </a:xfrm>
              <a:prstGeom prst="rect">
                <a:avLst/>
              </a:prstGeom>
              <a:blipFill rotWithShape="1">
                <a:blip r:embed="rId10"/>
                <a:stretch>
                  <a:fillRect b="-8824"/>
                </a:stretch>
              </a:blipFill>
            </p:spPr>
            <p:txBody>
              <a:bodyPr/>
              <a:lstStyle/>
              <a:p>
                <a:r>
                  <a:rPr lang="en-US">
                    <a:noFill/>
                  </a:rPr>
                  <a:t> </a:t>
                </a:r>
              </a:p>
            </p:txBody>
          </p:sp>
        </mc:Fallback>
      </mc:AlternateContent>
      <p:sp>
        <p:nvSpPr>
          <p:cNvPr id="23" name="TextBox 22"/>
          <p:cNvSpPr txBox="1"/>
          <p:nvPr/>
        </p:nvSpPr>
        <p:spPr>
          <a:xfrm>
            <a:off x="7162800" y="5026967"/>
            <a:ext cx="1912896" cy="461665"/>
          </a:xfrm>
          <a:prstGeom prst="rect">
            <a:avLst/>
          </a:prstGeom>
          <a:noFill/>
        </p:spPr>
        <p:txBody>
          <a:bodyPr wrap="none" rtlCol="0">
            <a:spAutoFit/>
          </a:bodyPr>
          <a:lstStyle/>
          <a:p>
            <a:r>
              <a:rPr lang="en-US" dirty="0" smtClean="0"/>
              <a:t>Source terms:</a:t>
            </a:r>
            <a:endParaRPr lang="en-US" dirty="0"/>
          </a:p>
        </p:txBody>
      </p:sp>
      <p:cxnSp>
        <p:nvCxnSpPr>
          <p:cNvPr id="18" name="Straight Arrow Connector 17"/>
          <p:cNvCxnSpPr/>
          <p:nvPr/>
        </p:nvCxnSpPr>
        <p:spPr>
          <a:xfrm flipV="1">
            <a:off x="10134600" y="6397215"/>
            <a:ext cx="0" cy="3083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745981" y="6687221"/>
            <a:ext cx="1341119" cy="369332"/>
          </a:xfrm>
          <a:prstGeom prst="rect">
            <a:avLst/>
          </a:prstGeom>
          <a:noFill/>
        </p:spPr>
        <p:txBody>
          <a:bodyPr wrap="square" rtlCol="0">
            <a:spAutoFit/>
          </a:bodyPr>
          <a:lstStyle/>
          <a:p>
            <a:r>
              <a:rPr lang="en-US" sz="1800" dirty="0" smtClean="0"/>
              <a:t>triads</a:t>
            </a:r>
            <a:endParaRPr lang="en-US" sz="1800" dirty="0"/>
          </a:p>
        </p:txBody>
      </p:sp>
      <p:sp>
        <p:nvSpPr>
          <p:cNvPr id="27" name="TextBox 26"/>
          <p:cNvSpPr txBox="1"/>
          <p:nvPr/>
        </p:nvSpPr>
        <p:spPr>
          <a:xfrm>
            <a:off x="10950575" y="5278631"/>
            <a:ext cx="1654081" cy="369332"/>
          </a:xfrm>
          <a:prstGeom prst="rect">
            <a:avLst/>
          </a:prstGeom>
          <a:noFill/>
        </p:spPr>
        <p:txBody>
          <a:bodyPr wrap="square" rtlCol="0">
            <a:spAutoFit/>
          </a:bodyPr>
          <a:lstStyle/>
          <a:p>
            <a:r>
              <a:rPr lang="en-US" sz="1800" dirty="0" smtClean="0"/>
              <a:t>Bottom friction</a:t>
            </a:r>
            <a:endParaRPr lang="en-US" sz="1800" dirty="0"/>
          </a:p>
        </p:txBody>
      </p:sp>
      <p:cxnSp>
        <p:nvCxnSpPr>
          <p:cNvPr id="28" name="Straight Arrow Connector 27"/>
          <p:cNvCxnSpPr/>
          <p:nvPr/>
        </p:nvCxnSpPr>
        <p:spPr>
          <a:xfrm flipV="1">
            <a:off x="11506200" y="5582530"/>
            <a:ext cx="0" cy="3083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181600" y="3224302"/>
            <a:ext cx="1344775" cy="5311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651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Source terms</a:t>
            </a:r>
            <a:endParaRPr lang="en-US" sz="3700" kern="0" dirty="0">
              <a:latin typeface="+mj-lt"/>
              <a:ea typeface="+mj-ea"/>
              <a:cs typeface="+mj-cs"/>
            </a:endParaRPr>
          </a:p>
        </p:txBody>
      </p:sp>
      <p:sp>
        <p:nvSpPr>
          <p:cNvPr id="4" name="Rectangle 3"/>
          <p:cNvSpPr/>
          <p:nvPr/>
        </p:nvSpPr>
        <p:spPr>
          <a:xfrm>
            <a:off x="-40005" y="499110"/>
            <a:ext cx="7459980" cy="5632311"/>
          </a:xfrm>
          <a:prstGeom prst="rect">
            <a:avLst/>
          </a:prstGeom>
        </p:spPr>
        <p:txBody>
          <a:bodyPr wrap="square">
            <a:spAutoFit/>
          </a:bodyPr>
          <a:lstStyle/>
          <a:p>
            <a:pPr marL="342900" indent="-342900">
              <a:buFont typeface="Arial" panose="020B0604020202020204" pitchFamily="34" charset="0"/>
              <a:buChar char="•"/>
            </a:pPr>
            <a:r>
              <a:rPr lang="en-US" sz="2000" i="1" dirty="0" smtClean="0"/>
              <a:t>Refraction </a:t>
            </a:r>
            <a:r>
              <a:rPr lang="en-US" sz="2000" dirty="0"/>
              <a:t>is readily accounted for in the energy or action balance equation with an extra </a:t>
            </a:r>
            <a:r>
              <a:rPr lang="en-US" sz="2000" dirty="0" smtClean="0"/>
              <a:t>transport term</a:t>
            </a:r>
            <a:r>
              <a:rPr lang="en-US" sz="2000" dirty="0"/>
              <a:t>. The presentation of </a:t>
            </a:r>
            <a:r>
              <a:rPr lang="en-US" sz="2000" i="1" dirty="0"/>
              <a:t>diffraction </a:t>
            </a:r>
            <a:r>
              <a:rPr lang="en-US" sz="2000" dirty="0"/>
              <a:t>is only experimentally formulated in the energy </a:t>
            </a:r>
            <a:r>
              <a:rPr lang="en-US" sz="2000" dirty="0" smtClean="0"/>
              <a:t>balance equation</a:t>
            </a:r>
            <a:r>
              <a:rPr lang="en-US" sz="2000" dirty="0"/>
              <a:t>.</a:t>
            </a:r>
          </a:p>
          <a:p>
            <a:pPr marL="342900" indent="-342900">
              <a:buFont typeface="Arial" panose="020B0604020202020204" pitchFamily="34" charset="0"/>
              <a:buChar char="•"/>
            </a:pPr>
            <a:r>
              <a:rPr lang="en-US" sz="2000" dirty="0" smtClean="0"/>
              <a:t>As </a:t>
            </a:r>
            <a:r>
              <a:rPr lang="en-US" sz="2000" dirty="0"/>
              <a:t>the water depth decreases, the </a:t>
            </a:r>
            <a:r>
              <a:rPr lang="en-US" sz="2000" i="1" dirty="0"/>
              <a:t>processes </a:t>
            </a:r>
            <a:r>
              <a:rPr lang="en-US" sz="2000" dirty="0"/>
              <a:t>of wave generation by wind, quadruplet </a:t>
            </a:r>
            <a:r>
              <a:rPr lang="en-US" sz="2000" dirty="0" smtClean="0"/>
              <a:t>wave–wave interactions </a:t>
            </a:r>
            <a:r>
              <a:rPr lang="en-US" sz="2000" dirty="0"/>
              <a:t>and dissipation by white-capping intensify and are joined by the process of </a:t>
            </a:r>
            <a:r>
              <a:rPr lang="en-US" sz="2000" dirty="0" smtClean="0"/>
              <a:t>bottom dissipation</a:t>
            </a:r>
            <a:r>
              <a:rPr lang="en-US" sz="2000" dirty="0"/>
              <a:t>. In very shallow water </a:t>
            </a:r>
            <a:r>
              <a:rPr lang="en-US" sz="2000" dirty="0" smtClean="0"/>
              <a:t>(just </a:t>
            </a:r>
            <a:r>
              <a:rPr lang="en-US" sz="2000" dirty="0"/>
              <a:t>outside and in the surf zone), triad wave–wave </a:t>
            </a:r>
            <a:r>
              <a:rPr lang="en-US" sz="2000" dirty="0" smtClean="0"/>
              <a:t>interactions and </a:t>
            </a:r>
            <a:r>
              <a:rPr lang="en-US" sz="2000" dirty="0"/>
              <a:t>depth-induced breaking are added. These two processes dominate the wave evolution in </a:t>
            </a:r>
            <a:r>
              <a:rPr lang="en-US" sz="2000" dirty="0" smtClean="0"/>
              <a:t>the surf </a:t>
            </a:r>
            <a:r>
              <a:rPr lang="en-US" sz="2000" dirty="0"/>
              <a:t>zone.</a:t>
            </a:r>
          </a:p>
          <a:p>
            <a:pPr marL="342900" indent="-342900">
              <a:buFont typeface="Arial" panose="020B0604020202020204" pitchFamily="34" charset="0"/>
              <a:buChar char="•"/>
            </a:pPr>
            <a:r>
              <a:rPr lang="en-US" sz="2000" dirty="0" smtClean="0"/>
              <a:t>In </a:t>
            </a:r>
            <a:r>
              <a:rPr lang="en-US" sz="2000" dirty="0"/>
              <a:t>general, the combination of triad wave–wave interactions and depth-induced wave </a:t>
            </a:r>
            <a:r>
              <a:rPr lang="en-US" sz="2000" dirty="0" smtClean="0"/>
              <a:t>breaking seems </a:t>
            </a:r>
            <a:r>
              <a:rPr lang="en-US" sz="2000" dirty="0"/>
              <a:t>to </a:t>
            </a:r>
            <a:r>
              <a:rPr lang="en-US" sz="2000" dirty="0" smtClean="0"/>
              <a:t>stabilize </a:t>
            </a:r>
            <a:r>
              <a:rPr lang="en-US" sz="2000" dirty="0"/>
              <a:t>the shape of the spectrum in the universal shape of the TMA spectrum. </a:t>
            </a:r>
            <a:r>
              <a:rPr lang="en-US" sz="2000" dirty="0" smtClean="0"/>
              <a:t>However, the </a:t>
            </a:r>
            <a:r>
              <a:rPr lang="en-US" sz="2000" dirty="0"/>
              <a:t>triad wave–wave interactions may create an additional (secondary) high-frequency peak in </a:t>
            </a:r>
            <a:r>
              <a:rPr lang="en-US" sz="2000" dirty="0" smtClean="0"/>
              <a:t>the </a:t>
            </a:r>
            <a:r>
              <a:rPr lang="en-US" sz="2000" dirty="0"/>
              <a:t>spectrum </a:t>
            </a:r>
            <a:r>
              <a:rPr lang="en-US" sz="2000" dirty="0"/>
              <a:t>under fully </a:t>
            </a:r>
            <a:r>
              <a:rPr lang="en-US" sz="2000" dirty="0"/>
              <a:t>developed, shallow-water conditions and near the outer edge of the </a:t>
            </a:r>
            <a:r>
              <a:rPr lang="en-US" sz="2000" dirty="0" smtClean="0"/>
              <a:t>surf zone</a:t>
            </a:r>
            <a:r>
              <a:rPr lang="en-US" sz="2000" dirty="0"/>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79" y="468630"/>
            <a:ext cx="6285685"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162800" y="5254258"/>
            <a:ext cx="6858000" cy="1754326"/>
          </a:xfrm>
          <a:prstGeom prst="rect">
            <a:avLst/>
          </a:prstGeom>
        </p:spPr>
        <p:txBody>
          <a:bodyPr>
            <a:spAutoFit/>
          </a:bodyPr>
          <a:lstStyle/>
          <a:p>
            <a:pPr marL="342900" indent="-342900">
              <a:buFont typeface="Arial" panose="020B0604020202020204" pitchFamily="34" charset="0"/>
              <a:buChar char="•"/>
            </a:pPr>
            <a:r>
              <a:rPr lang="en-US" sz="1800" dirty="0"/>
              <a:t>F</a:t>
            </a:r>
            <a:r>
              <a:rPr lang="en-US" sz="1800" dirty="0" smtClean="0"/>
              <a:t>rom the wind</a:t>
            </a:r>
            <a:r>
              <a:rPr lang="en-US" sz="1800" dirty="0"/>
              <a:t>, through triad and quadruplet wave–wave interactions to </a:t>
            </a:r>
            <a:r>
              <a:rPr lang="en-US" sz="1800" dirty="0" smtClean="0"/>
              <a:t>absorption </a:t>
            </a:r>
            <a:r>
              <a:rPr lang="en-US" sz="1800" dirty="0"/>
              <a:t>at </a:t>
            </a:r>
            <a:r>
              <a:rPr lang="en-US" sz="1800" dirty="0" smtClean="0"/>
              <a:t>the lower </a:t>
            </a:r>
            <a:r>
              <a:rPr lang="en-US" sz="1800" dirty="0"/>
              <a:t>frequencies (shifting the peak frequency and generating </a:t>
            </a:r>
            <a:r>
              <a:rPr lang="en-US" sz="1800" dirty="0" smtClean="0"/>
              <a:t>infra-gravity waves) and </a:t>
            </a:r>
            <a:r>
              <a:rPr lang="en-US" sz="1800" dirty="0"/>
              <a:t>higher frequencies (possibly creating a secondary peak) </a:t>
            </a:r>
            <a:endParaRPr lang="en-US" sz="1800" dirty="0" smtClean="0"/>
          </a:p>
          <a:p>
            <a:pPr marL="342900" indent="-342900">
              <a:buFont typeface="Arial" panose="020B0604020202020204" pitchFamily="34" charset="0"/>
              <a:buChar char="•"/>
            </a:pPr>
            <a:r>
              <a:rPr lang="en-US" sz="1800" dirty="0"/>
              <a:t>D</a:t>
            </a:r>
            <a:r>
              <a:rPr lang="en-US" sz="1800" dirty="0" smtClean="0"/>
              <a:t>issipation by white-capping and </a:t>
            </a:r>
            <a:r>
              <a:rPr lang="en-US" sz="1800" dirty="0"/>
              <a:t>surf-breaking at all frequencies and bottom friction at </a:t>
            </a:r>
            <a:r>
              <a:rPr lang="en-US" sz="1800" dirty="0" smtClean="0"/>
              <a:t>the low </a:t>
            </a:r>
            <a:r>
              <a:rPr lang="en-US" sz="1800" dirty="0"/>
              <a:t>and mid-range frequencies</a:t>
            </a:r>
          </a:p>
        </p:txBody>
      </p:sp>
      <p:sp>
        <p:nvSpPr>
          <p:cNvPr id="2" name="TextBox 1"/>
          <p:cNvSpPr txBox="1"/>
          <p:nvPr/>
        </p:nvSpPr>
        <p:spPr>
          <a:xfrm>
            <a:off x="11125200" y="685800"/>
            <a:ext cx="1652375" cy="461665"/>
          </a:xfrm>
          <a:prstGeom prst="rect">
            <a:avLst/>
          </a:prstGeom>
          <a:noFill/>
        </p:spPr>
        <p:txBody>
          <a:bodyPr wrap="none" rtlCol="0">
            <a:spAutoFit/>
          </a:bodyPr>
          <a:lstStyle/>
          <a:p>
            <a:r>
              <a:rPr lang="en-US" dirty="0" smtClean="0"/>
              <a:t>Energy flow</a:t>
            </a:r>
            <a:endParaRPr lang="en-US" dirty="0"/>
          </a:p>
        </p:txBody>
      </p:sp>
    </p:spTree>
    <p:extLst>
      <p:ext uri="{BB962C8B-B14F-4D97-AF65-F5344CB8AC3E}">
        <p14:creationId xmlns:p14="http://schemas.microsoft.com/office/powerpoint/2010/main" val="249265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fld id="{B1E0DBB2-39D9-4EC1-89FC-C3DE428F587B}" type="datetime4">
              <a:rPr lang="de-DE"/>
              <a:pPr/>
              <a:t>14. April 2017</a:t>
            </a:fld>
            <a:r>
              <a:rPr lang="de-DE"/>
              <a:t>  </a:t>
            </a:r>
          </a:p>
        </p:txBody>
      </p:sp>
      <p:pic>
        <p:nvPicPr>
          <p:cNvPr id="494594" name="Picture 2" descr="27_Otaki_Wind_Waves--Winds_Blowing_50-60_Knots"/>
          <p:cNvPicPr>
            <a:picLocks noChangeAspect="1" noChangeArrowheads="1"/>
          </p:cNvPicPr>
          <p:nvPr/>
        </p:nvPicPr>
        <p:blipFill>
          <a:blip r:embed="rId2" cstate="print">
            <a:lum bright="20000" contrast="-40000"/>
          </a:blip>
          <a:srcRect/>
          <a:stretch>
            <a:fillRect/>
          </a:stretch>
        </p:blipFill>
        <p:spPr bwMode="auto">
          <a:xfrm>
            <a:off x="390525" y="812801"/>
            <a:ext cx="12954000" cy="6094307"/>
          </a:xfrm>
          <a:prstGeom prst="rect">
            <a:avLst/>
          </a:prstGeom>
          <a:noFill/>
        </p:spPr>
      </p:pic>
      <p:sp>
        <p:nvSpPr>
          <p:cNvPr id="494595" name="Rectangle 3"/>
          <p:cNvSpPr>
            <a:spLocks noGrp="1" noChangeArrowheads="1"/>
          </p:cNvSpPr>
          <p:nvPr>
            <p:ph type="title"/>
          </p:nvPr>
        </p:nvSpPr>
        <p:spPr>
          <a:xfrm>
            <a:off x="457200" y="0"/>
            <a:ext cx="12839700" cy="731520"/>
          </a:xfrm>
        </p:spPr>
        <p:txBody>
          <a:bodyPr>
            <a:normAutofit fontScale="90000"/>
          </a:bodyPr>
          <a:lstStyle/>
          <a:p>
            <a:pPr algn="ctr"/>
            <a:r>
              <a:rPr lang="de-DE" sz="4200" dirty="0"/>
              <a:t>Wind Wave Model (WWM)</a:t>
            </a:r>
          </a:p>
        </p:txBody>
      </p:sp>
      <p:sp>
        <p:nvSpPr>
          <p:cNvPr id="494596" name="Rectangle 4"/>
          <p:cNvSpPr>
            <a:spLocks noGrp="1" noChangeArrowheads="1"/>
          </p:cNvSpPr>
          <p:nvPr>
            <p:ph type="body" idx="1"/>
          </p:nvPr>
        </p:nvSpPr>
        <p:spPr>
          <a:xfrm>
            <a:off x="342901" y="894080"/>
            <a:ext cx="12961145" cy="6096000"/>
          </a:xfrm>
        </p:spPr>
        <p:txBody>
          <a:bodyPr/>
          <a:lstStyle/>
          <a:p>
            <a:r>
              <a:rPr lang="en-US" sz="2600" dirty="0"/>
              <a:t>Developed in cooperation between the National Cheng Kung University, Taiwan and the Technical University of Darmstadt, Germany </a:t>
            </a:r>
          </a:p>
          <a:p>
            <a:pPr lvl="1"/>
            <a:r>
              <a:rPr lang="en-US" sz="2100" dirty="0"/>
              <a:t>One of the first 3</a:t>
            </a:r>
            <a:r>
              <a:rPr lang="en-US" sz="2100" baseline="30000" dirty="0"/>
              <a:t>rd</a:t>
            </a:r>
            <a:r>
              <a:rPr lang="en-US" sz="2100" dirty="0"/>
              <a:t>-generation spectral wave models that solves the </a:t>
            </a:r>
            <a:r>
              <a:rPr lang="en-US" sz="2100" dirty="0" err="1"/>
              <a:t>Eulerian</a:t>
            </a:r>
            <a:r>
              <a:rPr lang="en-US" sz="2100" dirty="0"/>
              <a:t> form of the WAE on </a:t>
            </a:r>
            <a:r>
              <a:rPr lang="en-US" sz="2100" i="1" dirty="0"/>
              <a:t>unstructured</a:t>
            </a:r>
            <a:r>
              <a:rPr lang="en-US" sz="2100" dirty="0"/>
              <a:t> meshes </a:t>
            </a:r>
          </a:p>
          <a:p>
            <a:pPr lvl="1"/>
            <a:r>
              <a:rPr lang="en-US" sz="2100" dirty="0"/>
              <a:t>The Motivation was to have a flexible model for complicated domains </a:t>
            </a:r>
          </a:p>
          <a:p>
            <a:pPr lvl="1"/>
            <a:r>
              <a:rPr lang="en-US" sz="2100" dirty="0"/>
              <a:t>Unstructured-grid model of Wave Watch III V4.0</a:t>
            </a:r>
          </a:p>
          <a:p>
            <a:r>
              <a:rPr lang="en-US" sz="2600" dirty="0"/>
              <a:t>Numerical scheme</a:t>
            </a:r>
          </a:p>
          <a:p>
            <a:pPr lvl="1"/>
            <a:r>
              <a:rPr lang="en-US" sz="2600" dirty="0"/>
              <a:t>Geographical space</a:t>
            </a:r>
          </a:p>
          <a:p>
            <a:pPr lvl="2"/>
            <a:r>
              <a:rPr lang="en-US" sz="2400" b="1" i="1" dirty="0">
                <a:solidFill>
                  <a:srgbClr val="FF0000"/>
                </a:solidFill>
              </a:rPr>
              <a:t>Residual distribution</a:t>
            </a:r>
            <a:r>
              <a:rPr lang="en-US" sz="2400" i="1" dirty="0"/>
              <a:t> schemes </a:t>
            </a:r>
            <a:r>
              <a:rPr lang="en-US" sz="2400" dirty="0"/>
              <a:t>(monotone, conservative, higher order, implicit &amp; explicit)</a:t>
            </a:r>
          </a:p>
          <a:p>
            <a:pPr lvl="1"/>
            <a:r>
              <a:rPr lang="en-US" sz="2600" dirty="0"/>
              <a:t>Spectral space</a:t>
            </a:r>
          </a:p>
          <a:p>
            <a:pPr lvl="2"/>
            <a:r>
              <a:rPr lang="en-US" sz="2400" dirty="0"/>
              <a:t>Ultimate Quickest (explicit, 3</a:t>
            </a:r>
            <a:r>
              <a:rPr lang="en-US" sz="2400" baseline="30000" dirty="0"/>
              <a:t>rd</a:t>
            </a:r>
            <a:r>
              <a:rPr lang="en-US" sz="2400" dirty="0"/>
              <a:t> order in space and time)</a:t>
            </a:r>
          </a:p>
          <a:p>
            <a:pPr lvl="1"/>
            <a:r>
              <a:rPr lang="en-US" sz="2600" dirty="0"/>
              <a:t>Source term integration </a:t>
            </a:r>
          </a:p>
          <a:p>
            <a:pPr lvl="2"/>
            <a:r>
              <a:rPr lang="en-US" sz="2400" dirty="0"/>
              <a:t>Dynamical (WWIII)</a:t>
            </a:r>
            <a:endParaRPr lang="en-US" sz="2600" dirty="0"/>
          </a:p>
          <a:p>
            <a:endParaRPr lang="en-US" sz="2600" dirty="0"/>
          </a:p>
        </p:txBody>
      </p:sp>
    </p:spTree>
    <p:extLst>
      <p:ext uri="{BB962C8B-B14F-4D97-AF65-F5344CB8AC3E}">
        <p14:creationId xmlns:p14="http://schemas.microsoft.com/office/powerpoint/2010/main" val="339281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2344400" cy="533400"/>
          </a:xfrm>
        </p:spPr>
        <p:txBody>
          <a:bodyPr>
            <a:noAutofit/>
          </a:bodyPr>
          <a:lstStyle/>
          <a:p>
            <a:pPr algn="ctr"/>
            <a:r>
              <a:rPr lang="en-US" sz="4400" dirty="0" smtClean="0"/>
              <a:t>Monochromatic wave: a primer</a:t>
            </a:r>
            <a:endParaRPr lang="en-US" sz="4400" dirty="0"/>
          </a:p>
        </p:txBody>
      </p:sp>
      <p:sp>
        <p:nvSpPr>
          <p:cNvPr id="3" name="TextBox 2"/>
          <p:cNvSpPr txBox="1"/>
          <p:nvPr/>
        </p:nvSpPr>
        <p:spPr>
          <a:xfrm>
            <a:off x="1375909" y="1628745"/>
            <a:ext cx="1756058" cy="461665"/>
          </a:xfrm>
          <a:prstGeom prst="rect">
            <a:avLst/>
          </a:prstGeom>
          <a:noFill/>
        </p:spPr>
        <p:txBody>
          <a:bodyPr wrap="none" rtlCol="0">
            <a:spAutoFit/>
          </a:bodyPr>
          <a:lstStyle/>
          <a:p>
            <a:r>
              <a:rPr lang="en-US" dirty="0" smtClean="0"/>
              <a:t>Spatial view:</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625" y="609600"/>
            <a:ext cx="66889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0760825" y="1905000"/>
            <a:ext cx="6096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94197" y="3836312"/>
            <a:ext cx="2082750" cy="461665"/>
          </a:xfrm>
          <a:prstGeom prst="rect">
            <a:avLst/>
          </a:prstGeom>
          <a:noFill/>
        </p:spPr>
        <p:txBody>
          <a:bodyPr wrap="none" rtlCol="0">
            <a:spAutoFit/>
          </a:bodyPr>
          <a:lstStyle/>
          <a:p>
            <a:r>
              <a:rPr lang="en-US" dirty="0" smtClean="0"/>
              <a:t>Temporal view:</a:t>
            </a:r>
            <a:endParaRPr lang="en-US" dirty="0"/>
          </a:p>
        </p:txBody>
      </p:sp>
      <p:sp>
        <p:nvSpPr>
          <p:cNvPr id="6" name="TextBox 5"/>
          <p:cNvSpPr txBox="1"/>
          <p:nvPr/>
        </p:nvSpPr>
        <p:spPr>
          <a:xfrm>
            <a:off x="6594247" y="1290935"/>
            <a:ext cx="698268" cy="400110"/>
          </a:xfrm>
          <a:prstGeom prst="rect">
            <a:avLst/>
          </a:prstGeom>
          <a:noFill/>
        </p:spPr>
        <p:txBody>
          <a:bodyPr wrap="none" rtlCol="0">
            <a:spAutoFit/>
          </a:bodyPr>
          <a:lstStyle/>
          <a:p>
            <a:r>
              <a:rPr lang="en-US" sz="2000" b="1" dirty="0" smtClean="0"/>
              <a:t>crest</a:t>
            </a:r>
            <a:endParaRPr lang="en-US" sz="2000" b="1" dirty="0"/>
          </a:p>
        </p:txBody>
      </p:sp>
      <p:sp>
        <p:nvSpPr>
          <p:cNvPr id="10" name="TextBox 9"/>
          <p:cNvSpPr txBox="1"/>
          <p:nvPr/>
        </p:nvSpPr>
        <p:spPr>
          <a:xfrm>
            <a:off x="7292515" y="3000345"/>
            <a:ext cx="921791" cy="400110"/>
          </a:xfrm>
          <a:prstGeom prst="rect">
            <a:avLst/>
          </a:prstGeom>
          <a:noFill/>
        </p:spPr>
        <p:txBody>
          <a:bodyPr wrap="none" rtlCol="0">
            <a:spAutoFit/>
          </a:bodyPr>
          <a:lstStyle/>
          <a:p>
            <a:r>
              <a:rPr lang="en-US" sz="2000" b="1" dirty="0" smtClean="0"/>
              <a:t>Trough</a:t>
            </a:r>
            <a:endParaRPr lang="en-US" sz="2000" b="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218" y="3381345"/>
            <a:ext cx="645606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80199" y="3605480"/>
            <a:ext cx="335348" cy="461665"/>
          </a:xfrm>
          <a:prstGeom prst="rect">
            <a:avLst/>
          </a:prstGeom>
          <a:noFill/>
        </p:spPr>
        <p:txBody>
          <a:bodyPr wrap="none" rtlCol="0">
            <a:spAutoFit/>
          </a:bodyPr>
          <a:lstStyle/>
          <a:p>
            <a:r>
              <a:rPr lang="en-US" b="1" i="1" dirty="0" smtClean="0"/>
              <a:t>T</a:t>
            </a:r>
            <a:endParaRPr lang="en-US" b="1" i="1" dirty="0"/>
          </a:p>
        </p:txBody>
      </p:sp>
      <mc:AlternateContent xmlns:mc="http://schemas.openxmlformats.org/markup-compatibility/2006" xmlns:a14="http://schemas.microsoft.com/office/drawing/2010/main">
        <mc:Choice Requires="a14">
          <p:sp>
            <p:nvSpPr>
              <p:cNvPr id="9" name="TextBox 8"/>
              <p:cNvSpPr txBox="1"/>
              <p:nvPr/>
            </p:nvSpPr>
            <p:spPr>
              <a:xfrm>
                <a:off x="3650059" y="5595912"/>
                <a:ext cx="3163558" cy="7937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𝜔</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2</m:t>
                          </m:r>
                          <m:r>
                            <a:rPr lang="en-US" b="0" i="1" smtClean="0">
                              <a:latin typeface="Cambria Math"/>
                              <a:ea typeface="Cambria Math"/>
                            </a:rPr>
                            <m:t>𝜋</m:t>
                          </m:r>
                        </m:num>
                        <m:den>
                          <m:r>
                            <a:rPr lang="en-US" b="0" i="1" smtClean="0">
                              <a:latin typeface="Cambria Math"/>
                              <a:ea typeface="Cambria Math"/>
                            </a:rPr>
                            <m:t>𝑇</m:t>
                          </m:r>
                        </m:den>
                      </m:f>
                      <m:r>
                        <a:rPr lang="en-US" b="0" i="1" smtClean="0">
                          <a:latin typeface="Cambria Math"/>
                          <a:ea typeface="Cambria Math"/>
                        </a:rPr>
                        <m:t>=</m:t>
                      </m:r>
                      <m:r>
                        <a:rPr lang="en-US" i="1">
                          <a:latin typeface="Cambria Math"/>
                          <a:ea typeface="Cambria Math"/>
                        </a:rPr>
                        <m:t>2</m:t>
                      </m:r>
                      <m:r>
                        <a:rPr lang="en-US" i="1">
                          <a:latin typeface="Cambria Math"/>
                          <a:ea typeface="Cambria Math"/>
                        </a:rPr>
                        <m:t>𝜋</m:t>
                      </m:r>
                      <m:r>
                        <a:rPr lang="en-US" b="0" i="1" smtClean="0">
                          <a:latin typeface="Cambria Math"/>
                          <a:ea typeface="Cambria Math"/>
                        </a:rPr>
                        <m:t>𝑓</m:t>
                      </m:r>
                      <m:r>
                        <a:rPr lang="en-US" b="0" i="1" smtClean="0">
                          <a:latin typeface="Cambria Math"/>
                          <a:ea typeface="Cambria Math"/>
                        </a:rPr>
                        <m:t>    [</m:t>
                      </m:r>
                      <m:f>
                        <m:fPr>
                          <m:ctrlPr>
                            <a:rPr lang="en-US" b="0" i="1" smtClean="0">
                              <a:latin typeface="Cambria Math"/>
                              <a:ea typeface="Cambria Math"/>
                            </a:rPr>
                          </m:ctrlPr>
                        </m:fPr>
                        <m:num>
                          <m:r>
                            <a:rPr lang="en-US" b="0" i="1" smtClean="0">
                              <a:latin typeface="Cambria Math"/>
                              <a:ea typeface="Cambria Math"/>
                            </a:rPr>
                            <m:t>𝑟𝑎𝑑</m:t>
                          </m:r>
                        </m:num>
                        <m:den>
                          <m:r>
                            <a:rPr lang="en-US" b="0" i="1" smtClean="0">
                              <a:latin typeface="Cambria Math"/>
                              <a:ea typeface="Cambria Math"/>
                            </a:rPr>
                            <m:t>𝑠</m:t>
                          </m:r>
                        </m:den>
                      </m:f>
                      <m:r>
                        <a:rPr lang="en-US" b="0" i="1" smtClean="0">
                          <a:latin typeface="Cambria Math"/>
                          <a:ea typeface="Cambria Math"/>
                        </a:rPr>
                        <m:t>]</m:t>
                      </m:r>
                    </m:oMath>
                  </m:oMathPara>
                </a14:m>
                <a:endParaRPr lang="en-US"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3650059" y="5595912"/>
                <a:ext cx="3163558" cy="79374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48406" y="5571528"/>
                <a:ext cx="1022203"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𝑓</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𝑇</m:t>
                          </m:r>
                        </m:den>
                      </m:f>
                    </m:oMath>
                  </m:oMathPara>
                </a14:m>
                <a:endParaRPr lang="en-US"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2348406" y="5571528"/>
                <a:ext cx="1022203" cy="783804"/>
              </a:xfrm>
              <a:prstGeom prst="rect">
                <a:avLst/>
              </a:prstGeom>
              <a:blipFill rotWithShape="1">
                <a:blip r:embed="rId6"/>
                <a:stretch>
                  <a:fillRect/>
                </a:stretch>
              </a:blipFill>
            </p:spPr>
            <p:txBody>
              <a:bodyPr/>
              <a:lstStyle/>
              <a:p>
                <a:r>
                  <a:rPr lang="en-US">
                    <a:noFill/>
                  </a:rPr>
                  <a:t> </a:t>
                </a:r>
              </a:p>
            </p:txBody>
          </p:sp>
        </mc:Fallback>
      </mc:AlternateContent>
      <p:sp>
        <p:nvSpPr>
          <p:cNvPr id="11" name="TextBox 10"/>
          <p:cNvSpPr txBox="1"/>
          <p:nvPr/>
        </p:nvSpPr>
        <p:spPr>
          <a:xfrm>
            <a:off x="762055" y="5683527"/>
            <a:ext cx="1573636" cy="461665"/>
          </a:xfrm>
          <a:prstGeom prst="rect">
            <a:avLst/>
          </a:prstGeom>
          <a:noFill/>
        </p:spPr>
        <p:txBody>
          <a:bodyPr wrap="none" rtlCol="0">
            <a:spAutoFit/>
          </a:bodyPr>
          <a:lstStyle/>
          <a:p>
            <a:r>
              <a:rPr lang="en-US" dirty="0" smtClean="0"/>
              <a:t>Frequency:</a:t>
            </a:r>
            <a:endParaRPr lang="en-US" dirty="0"/>
          </a:p>
        </p:txBody>
      </p:sp>
      <p:sp>
        <p:nvSpPr>
          <p:cNvPr id="18" name="TextBox 17"/>
          <p:cNvSpPr txBox="1"/>
          <p:nvPr/>
        </p:nvSpPr>
        <p:spPr>
          <a:xfrm>
            <a:off x="809220" y="6355332"/>
            <a:ext cx="1954831" cy="461665"/>
          </a:xfrm>
          <a:prstGeom prst="rect">
            <a:avLst/>
          </a:prstGeom>
          <a:noFill/>
        </p:spPr>
        <p:txBody>
          <a:bodyPr wrap="none" rtlCol="0">
            <a:spAutoFit/>
          </a:bodyPr>
          <a:lstStyle/>
          <a:p>
            <a:r>
              <a:rPr lang="en-US" dirty="0" smtClean="0"/>
              <a:t>Wavenumber:</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2859507" y="6343392"/>
                <a:ext cx="1851469" cy="616644"/>
              </a:xfrm>
              <a:prstGeom prst="rect">
                <a:avLst/>
              </a:prstGeom>
              <a:noFill/>
            </p:spPr>
            <p:txBody>
              <a:bodyPr wrap="none" rtlCol="0">
                <a:spAutoFit/>
              </a:bodyPr>
              <a:lstStyle/>
              <a:p>
                <a14:m>
                  <m:oMath xmlns:m="http://schemas.openxmlformats.org/officeDocument/2006/math">
                    <m:r>
                      <a:rPr lang="en-US" b="0" i="1" smtClean="0">
                        <a:latin typeface="Cambria Math"/>
                        <a:ea typeface="Cambria Math"/>
                      </a:rPr>
                      <m:t>𝜅</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2</m:t>
                        </m:r>
                        <m:r>
                          <a:rPr lang="en-US" b="0" i="1" smtClean="0">
                            <a:latin typeface="Cambria Math"/>
                            <a:ea typeface="Cambria Math"/>
                          </a:rPr>
                          <m:t>𝜋</m:t>
                        </m:r>
                      </m:num>
                      <m:den>
                        <m:r>
                          <a:rPr lang="en-US" b="0" i="1" smtClean="0">
                            <a:latin typeface="Cambria Math"/>
                            <a:ea typeface="Cambria Math"/>
                          </a:rPr>
                          <m:t>𝜆</m:t>
                        </m:r>
                      </m:den>
                    </m:f>
                  </m:oMath>
                </a14:m>
                <a:r>
                  <a:rPr lang="en-US" dirty="0" smtClean="0"/>
                  <a:t>   [m</a:t>
                </a:r>
                <a:r>
                  <a:rPr lang="en-US" baseline="30000" dirty="0" smtClean="0"/>
                  <a:t>-1</a:t>
                </a:r>
                <a:r>
                  <a:rPr lang="en-US" dirty="0"/>
                  <a:t>]</a:t>
                </a:r>
                <a:endParaRPr lang="en-US"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2859507" y="6343392"/>
                <a:ext cx="1851469" cy="616644"/>
              </a:xfrm>
              <a:prstGeom prst="rect">
                <a:avLst/>
              </a:prstGeom>
              <a:blipFill rotWithShape="1">
                <a:blip r:embed="rId7"/>
                <a:stretch>
                  <a:fillRect r="-4276" b="-9901"/>
                </a:stretch>
              </a:blipFill>
            </p:spPr>
            <p:txBody>
              <a:bodyPr/>
              <a:lstStyle/>
              <a:p>
                <a:r>
                  <a:rPr lang="en-US">
                    <a:noFill/>
                  </a:rPr>
                  <a:t> </a:t>
                </a:r>
              </a:p>
            </p:txBody>
          </p:sp>
        </mc:Fallback>
      </mc:AlternateContent>
    </p:spTree>
    <p:extLst>
      <p:ext uri="{BB962C8B-B14F-4D97-AF65-F5344CB8AC3E}">
        <p14:creationId xmlns:p14="http://schemas.microsoft.com/office/powerpoint/2010/main" val="357834411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4" name="Picture 2" descr="27_Otaki_Wind_Waves--Winds_Blowing_50-60_Knots"/>
          <p:cNvPicPr>
            <a:picLocks noChangeAspect="1" noChangeArrowheads="1"/>
          </p:cNvPicPr>
          <p:nvPr/>
        </p:nvPicPr>
        <p:blipFill>
          <a:blip r:embed="rId2" cstate="print">
            <a:lum bright="30000" contrast="30000"/>
          </a:blip>
          <a:srcRect/>
          <a:stretch>
            <a:fillRect/>
          </a:stretch>
        </p:blipFill>
        <p:spPr bwMode="auto">
          <a:xfrm>
            <a:off x="390525" y="857818"/>
            <a:ext cx="12954000" cy="5933440"/>
          </a:xfrm>
          <a:prstGeom prst="rect">
            <a:avLst/>
          </a:prstGeom>
          <a:noFill/>
        </p:spPr>
      </p:pic>
      <p:sp>
        <p:nvSpPr>
          <p:cNvPr id="494595" name="Rectangle 3"/>
          <p:cNvSpPr>
            <a:spLocks noGrp="1" noChangeArrowheads="1"/>
          </p:cNvSpPr>
          <p:nvPr>
            <p:ph type="title"/>
          </p:nvPr>
        </p:nvSpPr>
        <p:spPr>
          <a:xfrm>
            <a:off x="457200" y="0"/>
            <a:ext cx="12839700" cy="731520"/>
          </a:xfrm>
        </p:spPr>
        <p:txBody>
          <a:bodyPr>
            <a:normAutofit fontScale="90000"/>
          </a:bodyPr>
          <a:lstStyle/>
          <a:p>
            <a:pPr algn="ctr"/>
            <a:r>
              <a:rPr lang="de-DE" sz="4200" dirty="0"/>
              <a:t>Wind Wave Model (WWM)</a:t>
            </a:r>
          </a:p>
        </p:txBody>
      </p:sp>
      <p:sp>
        <p:nvSpPr>
          <p:cNvPr id="494596" name="Rectangle 4"/>
          <p:cNvSpPr>
            <a:spLocks noGrp="1" noChangeArrowheads="1"/>
          </p:cNvSpPr>
          <p:nvPr>
            <p:ph type="body" idx="1"/>
          </p:nvPr>
        </p:nvSpPr>
        <p:spPr>
          <a:xfrm>
            <a:off x="393895" y="894080"/>
            <a:ext cx="12961145" cy="6014720"/>
          </a:xfrm>
        </p:spPr>
        <p:txBody>
          <a:bodyPr/>
          <a:lstStyle/>
          <a:p>
            <a:r>
              <a:rPr lang="en-US" sz="2600" dirty="0"/>
              <a:t>Physical formulation</a:t>
            </a:r>
          </a:p>
          <a:p>
            <a:pPr lvl="1"/>
            <a:r>
              <a:rPr lang="en-US" sz="2600" dirty="0">
                <a:solidFill>
                  <a:srgbClr val="FF0000"/>
                </a:solidFill>
              </a:rPr>
              <a:t>Unified physics from deep to shallow water </a:t>
            </a:r>
          </a:p>
          <a:p>
            <a:pPr lvl="1">
              <a:lnSpc>
                <a:spcPct val="80000"/>
              </a:lnSpc>
            </a:pPr>
            <a:r>
              <a:rPr lang="en-US" sz="2600" dirty="0"/>
              <a:t>The latest version of </a:t>
            </a:r>
            <a:r>
              <a:rPr lang="en-US" sz="2600" dirty="0" err="1"/>
              <a:t>Fabrice</a:t>
            </a:r>
            <a:r>
              <a:rPr lang="en-US" sz="2600" dirty="0"/>
              <a:t> </a:t>
            </a:r>
            <a:r>
              <a:rPr lang="en-US" sz="2600" dirty="0" err="1"/>
              <a:t>Ardhuin’s</a:t>
            </a:r>
            <a:r>
              <a:rPr lang="en-US" sz="2600" dirty="0"/>
              <a:t> of deep water physics </a:t>
            </a:r>
          </a:p>
          <a:p>
            <a:pPr lvl="1">
              <a:lnSpc>
                <a:spcPct val="80000"/>
              </a:lnSpc>
            </a:pPr>
            <a:r>
              <a:rPr lang="en-US" sz="2600" dirty="0"/>
              <a:t>Extended WAE for strongly varying depths and wave-currents interactions; wave diffraction (Toledo et al. </a:t>
            </a:r>
            <a:r>
              <a:rPr lang="en-US" sz="2600" dirty="0" smtClean="0"/>
              <a:t>2015, </a:t>
            </a:r>
            <a:r>
              <a:rPr lang="en-US" sz="2600" dirty="0"/>
              <a:t>WISE </a:t>
            </a:r>
            <a:r>
              <a:rPr lang="en-US" sz="2600" dirty="0" smtClean="0"/>
              <a:t>2010)</a:t>
            </a:r>
            <a:endParaRPr lang="en-US" sz="2600" dirty="0"/>
          </a:p>
          <a:p>
            <a:r>
              <a:rPr lang="en-US" sz="2600" dirty="0"/>
              <a:t>WWM fully coupled to SCHISM</a:t>
            </a:r>
          </a:p>
          <a:p>
            <a:pPr lvl="1"/>
            <a:r>
              <a:rPr lang="en-US" sz="2600" dirty="0"/>
              <a:t>Callable as a routine </a:t>
            </a:r>
          </a:p>
          <a:p>
            <a:pPr lvl="1"/>
            <a:r>
              <a:rPr lang="en-US" sz="2600" dirty="0"/>
              <a:t>Use same grid – efficiency</a:t>
            </a:r>
          </a:p>
          <a:p>
            <a:pPr lvl="1"/>
            <a:r>
              <a:rPr lang="en-US" sz="2600" dirty="0"/>
              <a:t>Both models are robust</a:t>
            </a:r>
          </a:p>
          <a:p>
            <a:r>
              <a:rPr lang="en-US" sz="2600" dirty="0"/>
              <a:t>Radiation stress formulations</a:t>
            </a:r>
          </a:p>
          <a:p>
            <a:pPr lvl="1"/>
            <a:r>
              <a:rPr lang="en-US" sz="2600" dirty="0" err="1"/>
              <a:t>Longuet</a:t>
            </a:r>
            <a:r>
              <a:rPr lang="en-US" sz="2600" dirty="0"/>
              <a:t>-Higgins and Stewart (2D)</a:t>
            </a:r>
          </a:p>
          <a:p>
            <a:pPr lvl="1"/>
            <a:r>
              <a:rPr lang="en-US" sz="2600" dirty="0" err="1"/>
              <a:t>Ardhuin’s</a:t>
            </a:r>
            <a:r>
              <a:rPr lang="en-US" sz="2600" dirty="0"/>
              <a:t> vortex formalism</a:t>
            </a:r>
          </a:p>
          <a:p>
            <a:endParaRPr lang="en-US" sz="2600" dirty="0"/>
          </a:p>
        </p:txBody>
      </p:sp>
    </p:spTree>
    <p:extLst>
      <p:ext uri="{BB962C8B-B14F-4D97-AF65-F5344CB8AC3E}">
        <p14:creationId xmlns:p14="http://schemas.microsoft.com/office/powerpoint/2010/main" val="3135620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85800" y="76200"/>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smtClean="0"/>
              <a:t>Operator splitting</a:t>
            </a:r>
            <a:endParaRPr lang="en-US" altLang="en-US" sz="26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152524"/>
            <a:ext cx="5334000" cy="309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850" y="4610100"/>
            <a:ext cx="45847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077200" y="3505200"/>
            <a:ext cx="3042051" cy="461665"/>
          </a:xfrm>
          <a:prstGeom prst="rect">
            <a:avLst/>
          </a:prstGeom>
          <a:noFill/>
        </p:spPr>
        <p:txBody>
          <a:bodyPr wrap="none" rtlCol="0">
            <a:spAutoFit/>
          </a:bodyPr>
          <a:lstStyle/>
          <a:p>
            <a:r>
              <a:rPr lang="en-US" dirty="0" smtClean="0"/>
              <a:t>(geographic advection)</a:t>
            </a:r>
            <a:endParaRPr lang="en-US" dirty="0"/>
          </a:p>
        </p:txBody>
      </p:sp>
      <p:sp>
        <p:nvSpPr>
          <p:cNvPr id="3" name="TextBox 2"/>
          <p:cNvSpPr txBox="1"/>
          <p:nvPr/>
        </p:nvSpPr>
        <p:spPr>
          <a:xfrm>
            <a:off x="9372600" y="4741217"/>
            <a:ext cx="1201291" cy="461665"/>
          </a:xfrm>
          <a:prstGeom prst="rect">
            <a:avLst/>
          </a:prstGeom>
          <a:noFill/>
        </p:spPr>
        <p:txBody>
          <a:bodyPr wrap="none" rtlCol="0">
            <a:spAutoFit/>
          </a:bodyPr>
          <a:lstStyle/>
          <a:p>
            <a:r>
              <a:rPr lang="en-US" dirty="0" smtClean="0"/>
              <a:t>(source)</a:t>
            </a:r>
            <a:endParaRPr lang="en-US" dirty="0"/>
          </a:p>
        </p:txBody>
      </p:sp>
    </p:spTree>
    <p:extLst>
      <p:ext uri="{BB962C8B-B14F-4D97-AF65-F5344CB8AC3E}">
        <p14:creationId xmlns:p14="http://schemas.microsoft.com/office/powerpoint/2010/main" val="231247444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85800" y="76200"/>
            <a:ext cx="11884820" cy="406400"/>
          </a:xfrm>
          <a:extLst>
            <a:ext uri="{909E8E84-426E-40DD-AFC4-6F175D3DCCD1}">
              <a14:hiddenFill xmlns:a14="http://schemas.microsoft.com/office/drawing/2010/main">
                <a:solidFill>
                  <a:srgbClr val="0099FF"/>
                </a:solidFill>
              </a14:hiddenFill>
            </a:ext>
          </a:extLst>
        </p:spPr>
        <p:txBody>
          <a:bodyPr>
            <a:noAutofit/>
          </a:bodyPr>
          <a:lstStyle/>
          <a:p>
            <a:pPr algn="ctr" eaLnBrk="1" hangingPunct="1"/>
            <a:r>
              <a:rPr lang="en-US" altLang="en-US" sz="2800" b="1" dirty="0" smtClean="0"/>
              <a:t>Residual distribution method</a:t>
            </a:r>
            <a:endParaRPr lang="en-US" altLang="en-US" sz="28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8375" y="71734"/>
            <a:ext cx="307657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51839" y="3348334"/>
            <a:ext cx="2557047" cy="461665"/>
          </a:xfrm>
          <a:prstGeom prst="rect">
            <a:avLst/>
          </a:prstGeom>
          <a:noFill/>
        </p:spPr>
        <p:txBody>
          <a:bodyPr wrap="none" rtlCol="0">
            <a:spAutoFit/>
          </a:bodyPr>
          <a:lstStyle/>
          <a:p>
            <a:r>
              <a:rPr lang="en-US" dirty="0" smtClean="0"/>
              <a:t>Quasi-B grid for RD</a:t>
            </a:r>
            <a:endParaRPr lang="en-US" dirty="0"/>
          </a:p>
        </p:txBody>
      </p:sp>
      <p:sp>
        <p:nvSpPr>
          <p:cNvPr id="3" name="TextBox 2"/>
          <p:cNvSpPr txBox="1"/>
          <p:nvPr/>
        </p:nvSpPr>
        <p:spPr>
          <a:xfrm>
            <a:off x="11423263" y="2658069"/>
            <a:ext cx="335348" cy="461665"/>
          </a:xfrm>
          <a:prstGeom prst="rect">
            <a:avLst/>
          </a:prstGeom>
          <a:noFill/>
        </p:spPr>
        <p:txBody>
          <a:bodyPr wrap="none" rtlCol="0">
            <a:spAutoFit/>
          </a:bodyPr>
          <a:lstStyle/>
          <a:p>
            <a:r>
              <a:rPr lang="en-US" b="1" i="1" dirty="0" smtClean="0">
                <a:solidFill>
                  <a:srgbClr val="FF0000"/>
                </a:solidFill>
              </a:rPr>
              <a:t>T</a:t>
            </a:r>
            <a:endParaRPr lang="en-US" b="1" i="1" dirty="0">
              <a:solidFill>
                <a:srgbClr val="FF0000"/>
              </a:solidFill>
            </a:endParaRPr>
          </a:p>
        </p:txBody>
      </p:sp>
      <p:sp>
        <p:nvSpPr>
          <p:cNvPr id="4" name="TextBox 3"/>
          <p:cNvSpPr txBox="1"/>
          <p:nvPr/>
        </p:nvSpPr>
        <p:spPr>
          <a:xfrm>
            <a:off x="533400" y="482379"/>
            <a:ext cx="6365845" cy="461665"/>
          </a:xfrm>
          <a:prstGeom prst="rect">
            <a:avLst/>
          </a:prstGeom>
          <a:noFill/>
        </p:spPr>
        <p:txBody>
          <a:bodyPr wrap="none" rtlCol="0">
            <a:spAutoFit/>
          </a:bodyPr>
          <a:lstStyle/>
          <a:p>
            <a:pPr marL="342900" indent="-342900">
              <a:buFont typeface="Arial" panose="020B0604020202020204" pitchFamily="34" charset="0"/>
              <a:buChar char="•"/>
            </a:pPr>
            <a:r>
              <a:rPr lang="en-US" dirty="0" smtClean="0"/>
              <a:t>Used to approximate the geographic advection</a:t>
            </a:r>
          </a:p>
        </p:txBody>
      </p:sp>
      <mc:AlternateContent xmlns:mc="http://schemas.openxmlformats.org/markup-compatibility/2006" xmlns:a14="http://schemas.microsoft.com/office/drawing/2010/main">
        <mc:Choice Requires="a14">
          <p:sp>
            <p:nvSpPr>
              <p:cNvPr id="5" name="TextBox 4"/>
              <p:cNvSpPr txBox="1"/>
              <p:nvPr/>
            </p:nvSpPr>
            <p:spPr>
              <a:xfrm>
                <a:off x="2635795" y="953335"/>
                <a:ext cx="2509341" cy="79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i="1" smtClean="0">
                              <a:latin typeface="Cambria Math"/>
                              <a:ea typeface="Cambria Math"/>
                            </a:rPr>
                            <m:t>𝜕</m:t>
                          </m:r>
                          <m:r>
                            <a:rPr lang="en-US" b="0" i="1" smtClean="0">
                              <a:latin typeface="Cambria Math"/>
                              <a:ea typeface="Cambria Math"/>
                            </a:rPr>
                            <m:t>𝑁</m:t>
                          </m:r>
                        </m:num>
                        <m:den>
                          <m:r>
                            <a:rPr lang="en-US" i="1" smtClean="0">
                              <a:latin typeface="Cambria Math"/>
                              <a:ea typeface="Cambria Math"/>
                            </a:rPr>
                            <m:t>𝜕</m:t>
                          </m:r>
                          <m:r>
                            <a:rPr lang="en-US" b="0" i="1" smtClean="0">
                              <a:latin typeface="Cambria Math"/>
                              <a:ea typeface="Cambria Math"/>
                            </a:rPr>
                            <m:t>𝑡</m:t>
                          </m:r>
                        </m:den>
                      </m:f>
                      <m:r>
                        <a:rPr lang="en-US" b="0" i="1" smtClean="0">
                          <a:latin typeface="Cambria Math"/>
                        </a:rPr>
                        <m:t>+</m:t>
                      </m:r>
                      <m:sSub>
                        <m:sSubPr>
                          <m:ctrlPr>
                            <a:rPr lang="en-US" b="0" i="1" smtClean="0">
                              <a:latin typeface="Cambria Math"/>
                            </a:rPr>
                          </m:ctrlPr>
                        </m:sSubPr>
                        <m:e>
                          <m:r>
                            <a:rPr lang="en-US" b="1" i="1" smtClean="0">
                              <a:latin typeface="Cambria Math"/>
                            </a:rPr>
                            <m:t>𝒄</m:t>
                          </m:r>
                        </m:e>
                        <m:sub>
                          <m:r>
                            <a:rPr lang="en-US" b="0" i="1" smtClean="0">
                              <a:latin typeface="Cambria Math"/>
                            </a:rPr>
                            <m:t>𝑔</m:t>
                          </m:r>
                        </m:sub>
                      </m:sSub>
                      <m:r>
                        <a:rPr lang="en-US" b="0" i="1" smtClean="0">
                          <a:latin typeface="Cambria Math"/>
                          <a:ea typeface="Cambria Math"/>
                        </a:rPr>
                        <m:t>∙</m:t>
                      </m:r>
                      <m:r>
                        <a:rPr lang="en-US" b="0" i="1" smtClean="0">
                          <a:latin typeface="Cambria Math"/>
                          <a:ea typeface="Cambria Math"/>
                        </a:rPr>
                        <m:t>𝛻</m:t>
                      </m:r>
                      <m:r>
                        <a:rPr lang="en-US" b="0" i="1" smtClean="0">
                          <a:latin typeface="Cambria Math"/>
                          <a:ea typeface="Cambria Math"/>
                        </a:rPr>
                        <m:t>𝑁</m:t>
                      </m:r>
                      <m:r>
                        <a:rPr lang="en-US" b="0" i="1" smtClean="0">
                          <a:latin typeface="Cambria Math"/>
                          <a:ea typeface="Cambria Math"/>
                        </a:rPr>
                        <m:t>=0</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635795" y="953335"/>
                <a:ext cx="2509341" cy="79457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06646" y="1851212"/>
                <a:ext cx="4295343" cy="12357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ctrlPr>
                            <a:rPr lang="en-US" i="1" smtClean="0">
                              <a:latin typeface="Cambria Math"/>
                            </a:rPr>
                          </m:ctrlPr>
                        </m:naryPr>
                        <m:sub>
                          <m:r>
                            <m:rPr>
                              <m:sty m:val="p"/>
                              <m:brk m:alnAt="24"/>
                            </m:rPr>
                            <a:rPr lang="el-GR" i="1" smtClean="0">
                              <a:latin typeface="Cambria Math"/>
                              <a:ea typeface="Cambria Math"/>
                            </a:rPr>
                            <m:t>Ω</m:t>
                          </m:r>
                        </m:sub>
                        <m:sup/>
                        <m:e>
                          <m:f>
                            <m:fPr>
                              <m:ctrlPr>
                                <a:rPr lang="en-US" i="1">
                                  <a:latin typeface="Cambria Math"/>
                                </a:rPr>
                              </m:ctrlPr>
                            </m:fPr>
                            <m:num>
                              <m:r>
                                <a:rPr lang="en-US" i="1">
                                  <a:latin typeface="Cambria Math"/>
                                  <a:ea typeface="Cambria Math"/>
                                </a:rPr>
                                <m:t>𝜕</m:t>
                              </m:r>
                              <m:r>
                                <a:rPr lang="en-US" i="1">
                                  <a:latin typeface="Cambria Math"/>
                                  <a:ea typeface="Cambria Math"/>
                                </a:rPr>
                                <m:t>𝑁</m:t>
                              </m:r>
                            </m:num>
                            <m:den>
                              <m:r>
                                <a:rPr lang="en-US" i="1">
                                  <a:latin typeface="Cambria Math"/>
                                  <a:ea typeface="Cambria Math"/>
                                </a:rPr>
                                <m:t>𝜕</m:t>
                              </m:r>
                              <m:r>
                                <a:rPr lang="en-US" i="1">
                                  <a:latin typeface="Cambria Math"/>
                                  <a:ea typeface="Cambria Math"/>
                                </a:rPr>
                                <m:t>𝑡</m:t>
                              </m:r>
                            </m:den>
                          </m:f>
                          <m:r>
                            <a:rPr lang="en-US" b="0" i="1" smtClean="0">
                              <a:latin typeface="Cambria Math"/>
                            </a:rPr>
                            <m:t>𝑑</m:t>
                          </m:r>
                          <m:r>
                            <m:rPr>
                              <m:sty m:val="p"/>
                            </m:rPr>
                            <a:rPr lang="el-GR" b="0" i="1" smtClean="0">
                              <a:latin typeface="Cambria Math"/>
                              <a:ea typeface="Cambria Math"/>
                            </a:rPr>
                            <m:t>Ω</m:t>
                          </m:r>
                        </m:e>
                      </m:nary>
                      <m:r>
                        <a:rPr lang="en-US" b="0" i="1" smtClean="0">
                          <a:latin typeface="Cambria Math"/>
                        </a:rPr>
                        <m:t>=−</m:t>
                      </m:r>
                      <m:sSub>
                        <m:sSubPr>
                          <m:ctrlPr>
                            <a:rPr lang="en-US" b="0" i="1" smtClean="0">
                              <a:latin typeface="Cambria Math"/>
                            </a:rPr>
                          </m:ctrlPr>
                        </m:sSubPr>
                        <m:e>
                          <m:nary>
                            <m:naryPr>
                              <m:limLoc m:val="undOvr"/>
                              <m:ctrlPr>
                                <a:rPr lang="en-US" b="0" i="1" smtClean="0">
                                  <a:latin typeface="Cambria Math"/>
                                </a:rPr>
                              </m:ctrlPr>
                            </m:naryPr>
                            <m:sub>
                              <m:r>
                                <m:rPr>
                                  <m:sty m:val="p"/>
                                  <m:brk m:alnAt="24"/>
                                </m:rPr>
                                <a:rPr lang="el-GR" b="0" i="1" smtClean="0">
                                  <a:latin typeface="Cambria Math"/>
                                  <a:ea typeface="Cambria Math"/>
                                </a:rPr>
                                <m:t>Ω</m:t>
                              </m:r>
                            </m:sub>
                            <m:sup/>
                            <m:e>
                              <m:sSub>
                                <m:sSubPr>
                                  <m:ctrlPr>
                                    <a:rPr lang="en-US" i="1">
                                      <a:latin typeface="Cambria Math"/>
                                    </a:rPr>
                                  </m:ctrlPr>
                                </m:sSubPr>
                                <m:e>
                                  <m:r>
                                    <a:rPr lang="en-US" b="1" i="1">
                                      <a:latin typeface="Cambria Math"/>
                                    </a:rPr>
                                    <m:t>𝒄</m:t>
                                  </m:r>
                                </m:e>
                                <m:sub>
                                  <m:r>
                                    <a:rPr lang="en-US" i="1">
                                      <a:latin typeface="Cambria Math"/>
                                    </a:rPr>
                                    <m:t>𝑔</m:t>
                                  </m:r>
                                </m:sub>
                              </m:sSub>
                              <m:r>
                                <a:rPr lang="en-US" i="1">
                                  <a:latin typeface="Cambria Math"/>
                                  <a:ea typeface="Cambria Math"/>
                                </a:rPr>
                                <m:t>∙</m:t>
                              </m:r>
                              <m:r>
                                <a:rPr lang="en-US" i="1">
                                  <a:latin typeface="Cambria Math"/>
                                  <a:ea typeface="Cambria Math"/>
                                </a:rPr>
                                <m:t>𝛻</m:t>
                              </m:r>
                              <m:r>
                                <a:rPr lang="en-US" i="1">
                                  <a:latin typeface="Cambria Math"/>
                                  <a:ea typeface="Cambria Math"/>
                                </a:rPr>
                                <m:t>𝑁</m:t>
                              </m:r>
                              <m:r>
                                <m:rPr>
                                  <m:nor/>
                                </m:rPr>
                                <a:rPr lang="en-US" dirty="0"/>
                                <m:t> </m:t>
                              </m:r>
                              <m:r>
                                <a:rPr lang="en-US" b="0" i="1" dirty="0" smtClean="0">
                                  <a:latin typeface="Cambria Math"/>
                                </a:rPr>
                                <m:t>𝑑</m:t>
                              </m:r>
                              <m:r>
                                <m:rPr>
                                  <m:sty m:val="p"/>
                                </m:rPr>
                                <a:rPr lang="el-GR" b="0" i="1" dirty="0" smtClean="0">
                                  <a:latin typeface="Cambria Math"/>
                                  <a:ea typeface="Cambria Math"/>
                                </a:rPr>
                                <m:t>Ω</m:t>
                              </m:r>
                            </m:e>
                          </m:nary>
                          <m:r>
                            <a:rPr lang="en-US" b="1" i="1" smtClean="0">
                              <a:latin typeface="Cambria Math"/>
                            </a:rPr>
                            <m:t>   </m:t>
                          </m:r>
                        </m:e>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506646" y="1851212"/>
                <a:ext cx="4295343" cy="1235723"/>
              </a:xfrm>
              <a:prstGeom prst="rect">
                <a:avLst/>
              </a:prstGeom>
              <a:blipFill rotWithShape="1">
                <a:blip r:embed="rId5"/>
                <a:stretch>
                  <a:fillRect/>
                </a:stretch>
              </a:blipFill>
            </p:spPr>
            <p:txBody>
              <a:bodyPr/>
              <a:lstStyle/>
              <a:p>
                <a:r>
                  <a:rPr lang="en-US">
                    <a:noFill/>
                  </a:rPr>
                  <a:t> </a:t>
                </a:r>
              </a:p>
            </p:txBody>
          </p:sp>
        </mc:Fallback>
      </mc:AlternateContent>
      <p:sp>
        <p:nvSpPr>
          <p:cNvPr id="6" name="TextBox 5"/>
          <p:cNvSpPr txBox="1"/>
          <p:nvPr/>
        </p:nvSpPr>
        <p:spPr>
          <a:xfrm>
            <a:off x="1066800" y="3276600"/>
            <a:ext cx="4923912" cy="461665"/>
          </a:xfrm>
          <a:prstGeom prst="rect">
            <a:avLst/>
          </a:prstGeom>
          <a:noFill/>
        </p:spPr>
        <p:txBody>
          <a:bodyPr wrap="none" rtlCol="0">
            <a:spAutoFit/>
          </a:bodyPr>
          <a:lstStyle/>
          <a:p>
            <a:r>
              <a:rPr lang="en-US" dirty="0" smtClean="0"/>
              <a:t>Assume element-by-element balance:</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2286000" y="3754788"/>
                <a:ext cx="4712572" cy="12357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ctrlPr>
                            <a:rPr lang="en-US" i="1" smtClean="0">
                              <a:latin typeface="Cambria Math"/>
                            </a:rPr>
                          </m:ctrlPr>
                        </m:naryPr>
                        <m:sub>
                          <m:r>
                            <m:rPr>
                              <m:brk m:alnAt="24"/>
                            </m:rPr>
                            <a:rPr lang="en-US" b="0" i="1" smtClean="0">
                              <a:latin typeface="Cambria Math"/>
                            </a:rPr>
                            <m:t>𝑇</m:t>
                          </m:r>
                        </m:sub>
                        <m:sup/>
                        <m:e>
                          <m:f>
                            <m:fPr>
                              <m:ctrlPr>
                                <a:rPr lang="en-US" i="1">
                                  <a:latin typeface="Cambria Math"/>
                                </a:rPr>
                              </m:ctrlPr>
                            </m:fPr>
                            <m:num>
                              <m:r>
                                <a:rPr lang="en-US" i="1">
                                  <a:latin typeface="Cambria Math"/>
                                  <a:ea typeface="Cambria Math"/>
                                </a:rPr>
                                <m:t>𝜕</m:t>
                              </m:r>
                              <m:r>
                                <a:rPr lang="en-US" i="1">
                                  <a:latin typeface="Cambria Math"/>
                                  <a:ea typeface="Cambria Math"/>
                                </a:rPr>
                                <m:t>𝑁</m:t>
                              </m:r>
                            </m:num>
                            <m:den>
                              <m:r>
                                <a:rPr lang="en-US" i="1">
                                  <a:latin typeface="Cambria Math"/>
                                  <a:ea typeface="Cambria Math"/>
                                </a:rPr>
                                <m:t>𝜕</m:t>
                              </m:r>
                              <m:r>
                                <a:rPr lang="en-US" i="1">
                                  <a:latin typeface="Cambria Math"/>
                                  <a:ea typeface="Cambria Math"/>
                                </a:rPr>
                                <m:t>𝑡</m:t>
                              </m:r>
                            </m:den>
                          </m:f>
                          <m:r>
                            <a:rPr lang="en-US" b="0" i="1" smtClean="0">
                              <a:latin typeface="Cambria Math"/>
                            </a:rPr>
                            <m:t>𝑑𝑇</m:t>
                          </m:r>
                        </m:e>
                      </m:nary>
                      <m:r>
                        <a:rPr lang="en-US" b="0" i="1" smtClean="0">
                          <a:latin typeface="Cambria Math"/>
                        </a:rPr>
                        <m:t>=−</m:t>
                      </m:r>
                      <m:nary>
                        <m:naryPr>
                          <m:limLoc m:val="undOvr"/>
                          <m:ctrlPr>
                            <a:rPr lang="en-US" i="1">
                              <a:latin typeface="Cambria Math"/>
                            </a:rPr>
                          </m:ctrlPr>
                        </m:naryPr>
                        <m:sub>
                          <m:r>
                            <m:rPr>
                              <m:brk m:alnAt="24"/>
                            </m:rPr>
                            <a:rPr lang="en-US" i="1">
                              <a:latin typeface="Cambria Math"/>
                            </a:rPr>
                            <m:t>𝑇</m:t>
                          </m:r>
                        </m:sub>
                        <m:sup/>
                        <m:e>
                          <m:sSub>
                            <m:sSubPr>
                              <m:ctrlPr>
                                <a:rPr lang="en-US" i="1">
                                  <a:latin typeface="Cambria Math"/>
                                </a:rPr>
                              </m:ctrlPr>
                            </m:sSubPr>
                            <m:e>
                              <m:r>
                                <a:rPr lang="en-US" b="1" i="1">
                                  <a:latin typeface="Cambria Math"/>
                                </a:rPr>
                                <m:t>𝒄</m:t>
                              </m:r>
                            </m:e>
                            <m:sub>
                              <m:r>
                                <a:rPr lang="en-US" i="1">
                                  <a:latin typeface="Cambria Math"/>
                                </a:rPr>
                                <m:t>𝑔</m:t>
                              </m:r>
                            </m:sub>
                          </m:sSub>
                          <m:r>
                            <a:rPr lang="en-US" i="1">
                              <a:latin typeface="Cambria Math"/>
                              <a:ea typeface="Cambria Math"/>
                            </a:rPr>
                            <m:t>∙</m:t>
                          </m:r>
                          <m:r>
                            <a:rPr lang="en-US" i="1">
                              <a:latin typeface="Cambria Math"/>
                              <a:ea typeface="Cambria Math"/>
                            </a:rPr>
                            <m:t>𝛻</m:t>
                          </m:r>
                          <m:r>
                            <a:rPr lang="en-US" i="1">
                              <a:latin typeface="Cambria Math"/>
                              <a:ea typeface="Cambria Math"/>
                            </a:rPr>
                            <m:t>𝑁</m:t>
                          </m:r>
                          <m:r>
                            <m:rPr>
                              <m:nor/>
                            </m:rPr>
                            <a:rPr lang="en-US" dirty="0"/>
                            <m:t> </m:t>
                          </m:r>
                          <m:r>
                            <a:rPr lang="en-US" i="1" dirty="0">
                              <a:latin typeface="Cambria Math"/>
                            </a:rPr>
                            <m:t>𝑑𝑇</m:t>
                          </m:r>
                        </m:e>
                      </m:nary>
                      <m:r>
                        <a:rPr lang="en-US" i="1">
                          <a:latin typeface="Cambria Math"/>
                        </a:rPr>
                        <m:t>=</m:t>
                      </m:r>
                      <m:sSub>
                        <m:sSubPr>
                          <m:ctrlPr>
                            <a:rPr lang="en-US" i="1">
                              <a:latin typeface="Cambria Math"/>
                            </a:rPr>
                          </m:ctrlPr>
                        </m:sSubPr>
                        <m:e>
                          <m:r>
                            <m:rPr>
                              <m:sty m:val="p"/>
                            </m:rPr>
                            <a:rPr lang="el-GR" i="1" smtClean="0">
                              <a:latin typeface="Cambria Math"/>
                              <a:ea typeface="Cambria Math"/>
                            </a:rPr>
                            <m:t>Φ</m:t>
                          </m:r>
                        </m:e>
                        <m:sub>
                          <m:r>
                            <a:rPr lang="en-US" b="0" i="1" smtClean="0">
                              <a:latin typeface="Cambria Math"/>
                            </a:rPr>
                            <m:t>𝑇</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286000" y="3754788"/>
                <a:ext cx="4712572" cy="1235723"/>
              </a:xfrm>
              <a:prstGeom prst="rect">
                <a:avLst/>
              </a:prstGeom>
              <a:blipFill rotWithShape="1">
                <a:blip r:embed="rId6"/>
                <a:stretch>
                  <a:fillRect/>
                </a:stretch>
              </a:blipFill>
            </p:spPr>
            <p:txBody>
              <a:bodyPr/>
              <a:lstStyle/>
              <a:p>
                <a:r>
                  <a:rPr lang="en-US">
                    <a:noFill/>
                  </a:rPr>
                  <a:t> </a:t>
                </a:r>
              </a:p>
            </p:txBody>
          </p:sp>
        </mc:Fallback>
      </mc:AlternateContent>
      <p:sp>
        <p:nvSpPr>
          <p:cNvPr id="7" name="TextBox 6"/>
          <p:cNvSpPr txBox="1"/>
          <p:nvPr/>
        </p:nvSpPr>
        <p:spPr>
          <a:xfrm>
            <a:off x="6553200" y="3523955"/>
            <a:ext cx="2629566" cy="461665"/>
          </a:xfrm>
          <a:prstGeom prst="rect">
            <a:avLst/>
          </a:prstGeom>
          <a:noFill/>
        </p:spPr>
        <p:txBody>
          <a:bodyPr wrap="none" rtlCol="0">
            <a:spAutoFit/>
          </a:bodyPr>
          <a:lstStyle/>
          <a:p>
            <a:r>
              <a:rPr lang="en-US" dirty="0" smtClean="0"/>
              <a:t>Fluctuation of a cell</a:t>
            </a:r>
            <a:endParaRPr lang="en-US" dirty="0"/>
          </a:p>
        </p:txBody>
      </p:sp>
      <p:cxnSp>
        <p:nvCxnSpPr>
          <p:cNvPr id="11" name="Straight Arrow Connector 10"/>
          <p:cNvCxnSpPr/>
          <p:nvPr/>
        </p:nvCxnSpPr>
        <p:spPr>
          <a:xfrm flipH="1">
            <a:off x="6553200" y="3835454"/>
            <a:ext cx="203794" cy="3765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12629" y="5132704"/>
            <a:ext cx="2146742" cy="461665"/>
          </a:xfrm>
          <a:prstGeom prst="rect">
            <a:avLst/>
          </a:prstGeom>
          <a:noFill/>
        </p:spPr>
        <p:txBody>
          <a:bodyPr wrap="none" rtlCol="0">
            <a:spAutoFit/>
          </a:bodyPr>
          <a:lstStyle/>
          <a:p>
            <a:r>
              <a:rPr lang="en-US" dirty="0" smtClean="0"/>
              <a:t>Shape function:</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3671651" y="4904104"/>
                <a:ext cx="1517980" cy="871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𝑁</m:t>
                      </m:r>
                      <m:r>
                        <a:rPr lang="en-US" sz="1800" b="0" i="1" smtClean="0">
                          <a:latin typeface="Cambria Math"/>
                        </a:rPr>
                        <m:t>=</m:t>
                      </m:r>
                      <m:nary>
                        <m:naryPr>
                          <m:chr m:val="∑"/>
                          <m:ctrlPr>
                            <a:rPr lang="en-US" sz="1800" b="0" i="1" smtClean="0">
                              <a:latin typeface="Cambria Math"/>
                            </a:rPr>
                          </m:ctrlPr>
                        </m:naryPr>
                        <m:sub>
                          <m:r>
                            <m:rPr>
                              <m:brk m:alnAt="23"/>
                            </m:rPr>
                            <a:rPr lang="en-US" sz="1800" b="0" i="1" smtClean="0">
                              <a:latin typeface="Cambria Math"/>
                            </a:rPr>
                            <m:t>𝑖</m:t>
                          </m:r>
                          <m:r>
                            <a:rPr lang="en-US" sz="1800" b="0" i="1" smtClean="0">
                              <a:latin typeface="Cambria Math"/>
                            </a:rPr>
                            <m:t>=1</m:t>
                          </m:r>
                        </m:sub>
                        <m:sup>
                          <m:r>
                            <a:rPr lang="en-US" sz="1800" b="0" i="1" smtClean="0">
                              <a:latin typeface="Cambria Math"/>
                            </a:rPr>
                            <m:t>3</m:t>
                          </m:r>
                        </m:sup>
                        <m:e>
                          <m:sSub>
                            <m:sSubPr>
                              <m:ctrlPr>
                                <a:rPr lang="en-US" sz="1800" b="0" i="1" smtClean="0">
                                  <a:latin typeface="Cambria Math"/>
                                </a:rPr>
                              </m:ctrlPr>
                            </m:sSubPr>
                            <m:e>
                              <m:sSub>
                                <m:sSubPr>
                                  <m:ctrlPr>
                                    <a:rPr lang="en-US" sz="1800" b="0" i="1" smtClean="0">
                                      <a:latin typeface="Cambria Math"/>
                                    </a:rPr>
                                  </m:ctrlPr>
                                </m:sSubPr>
                                <m:e>
                                  <m:r>
                                    <a:rPr lang="en-US" sz="1800" b="0" i="1" smtClean="0">
                                      <a:latin typeface="Cambria Math"/>
                                    </a:rPr>
                                    <m:t>𝑤</m:t>
                                  </m:r>
                                </m:e>
                                <m:sub>
                                  <m:r>
                                    <a:rPr lang="en-US" sz="1800" b="0" i="1" smtClean="0">
                                      <a:latin typeface="Cambria Math"/>
                                    </a:rPr>
                                    <m:t>𝑖</m:t>
                                  </m:r>
                                </m:sub>
                              </m:sSub>
                              <m:r>
                                <a:rPr lang="en-US" sz="1800" b="0" i="1" smtClean="0">
                                  <a:latin typeface="Cambria Math"/>
                                </a:rPr>
                                <m:t>𝑁</m:t>
                              </m:r>
                            </m:e>
                            <m:sub>
                              <m:r>
                                <a:rPr lang="en-US" sz="1800" b="0" i="1" smtClean="0">
                                  <a:latin typeface="Cambria Math"/>
                                </a:rPr>
                                <m:t>𝑖</m:t>
                              </m:r>
                            </m:sub>
                          </m:sSub>
                        </m:e>
                      </m:nary>
                    </m:oMath>
                  </m:oMathPara>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671651" y="4904104"/>
                <a:ext cx="1517980" cy="871136"/>
              </a:xfrm>
              <a:prstGeom prst="rect">
                <a:avLst/>
              </a:prstGeom>
              <a:blipFill rotWithShape="1">
                <a:blip r:embed="rId7"/>
                <a:stretch>
                  <a:fillRect/>
                </a:stretch>
              </a:blipFill>
            </p:spPr>
            <p:txBody>
              <a:bodyPr/>
              <a:lstStyle/>
              <a:p>
                <a:r>
                  <a:rPr lang="en-US">
                    <a:noFill/>
                  </a:rPr>
                  <a:t> </a:t>
                </a:r>
              </a:p>
            </p:txBody>
          </p:sp>
        </mc:Fallback>
      </mc:AlternateContent>
      <p:pic>
        <p:nvPicPr>
          <p:cNvPr id="205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6291" r="2076"/>
          <a:stretch/>
        </p:blipFill>
        <p:spPr bwMode="auto">
          <a:xfrm>
            <a:off x="9086184" y="3846425"/>
            <a:ext cx="3334416" cy="330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5" name="Rectangle 14"/>
              <p:cNvSpPr/>
              <p:nvPr/>
            </p:nvSpPr>
            <p:spPr>
              <a:xfrm>
                <a:off x="1267453" y="5784765"/>
                <a:ext cx="2091918" cy="1130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sty m:val="p"/>
                            </m:rPr>
                            <a:rPr lang="el-GR" i="1">
                              <a:latin typeface="Cambria Math"/>
                              <a:ea typeface="Cambria Math"/>
                            </a:rPr>
                            <m:t>Φ</m:t>
                          </m:r>
                        </m:e>
                        <m:sub>
                          <m:r>
                            <a:rPr lang="en-US" i="1">
                              <a:latin typeface="Cambria Math"/>
                            </a:rPr>
                            <m:t>𝑇</m:t>
                          </m:r>
                        </m:sub>
                      </m:sSub>
                      <m:r>
                        <a:rPr lang="en-US" b="0" i="1" smtClean="0">
                          <a:latin typeface="Cambria Math"/>
                        </a:rPr>
                        <m:t>=</m:t>
                      </m:r>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3</m:t>
                          </m:r>
                        </m:sup>
                        <m:e>
                          <m:sSub>
                            <m:sSubPr>
                              <m:ctrlPr>
                                <a:rPr lang="en-US" b="0" i="1" smtClean="0">
                                  <a:latin typeface="Cambria Math"/>
                                </a:rPr>
                              </m:ctrlPr>
                            </m:sSubPr>
                            <m:e>
                              <m:r>
                                <a:rPr lang="en-US" b="0" i="1" smtClean="0">
                                  <a:latin typeface="Cambria Math"/>
                                </a:rPr>
                                <m:t>𝑘</m:t>
                              </m:r>
                            </m:e>
                            <m:sub>
                              <m:r>
                                <a:rPr lang="en-US" b="0" i="1" smtClean="0">
                                  <a:latin typeface="Cambria Math"/>
                                </a:rPr>
                                <m:t>𝑖</m:t>
                              </m:r>
                            </m:sub>
                          </m:sSub>
                          <m:sSub>
                            <m:sSubPr>
                              <m:ctrlPr>
                                <a:rPr lang="en-US" b="0" i="1" smtClean="0">
                                  <a:latin typeface="Cambria Math"/>
                                </a:rPr>
                              </m:ctrlPr>
                            </m:sSubPr>
                            <m:e>
                              <m:r>
                                <a:rPr lang="en-US" b="0" i="1" smtClean="0">
                                  <a:latin typeface="Cambria Math"/>
                                </a:rPr>
                                <m:t>𝑁</m:t>
                              </m:r>
                            </m:e>
                            <m:sub>
                              <m:r>
                                <a:rPr lang="en-US" b="0" i="1" smtClean="0">
                                  <a:latin typeface="Cambria Math"/>
                                </a:rPr>
                                <m:t>𝑖</m:t>
                              </m:r>
                            </m:sub>
                          </m:sSub>
                        </m:e>
                      </m:nary>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1267453" y="5784765"/>
                <a:ext cx="2091918" cy="113063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430641" y="5881387"/>
                <a:ext cx="3646319" cy="11698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𝑘</m:t>
                          </m:r>
                        </m:e>
                        <m:sub>
                          <m:r>
                            <a:rPr lang="en-US" i="1">
                              <a:latin typeface="Cambria Math"/>
                            </a:rPr>
                            <m:t>𝑖</m:t>
                          </m:r>
                        </m:sub>
                      </m:sSub>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sSub>
                        <m:sSubPr>
                          <m:ctrlPr>
                            <a:rPr lang="en-US" b="0" i="1" smtClean="0">
                              <a:latin typeface="Cambria Math"/>
                            </a:rPr>
                          </m:ctrlPr>
                        </m:sSubPr>
                        <m:e>
                          <m:r>
                            <a:rPr lang="en-US" b="1" i="1" smtClean="0">
                              <a:latin typeface="Cambria Math"/>
                            </a:rPr>
                            <m:t>𝒏</m:t>
                          </m:r>
                        </m:e>
                        <m:sub>
                          <m:r>
                            <a:rPr lang="en-US" b="0" i="1" smtClean="0">
                              <a:latin typeface="Cambria Math"/>
                            </a:rPr>
                            <m:t>𝑖</m:t>
                          </m:r>
                        </m:sub>
                      </m:sSub>
                      <m:sSub>
                        <m:sSubPr>
                          <m:ctrlPr>
                            <a:rPr lang="en-US" i="1">
                              <a:latin typeface="Cambria Math"/>
                            </a:rPr>
                          </m:ctrlPr>
                        </m:sSubPr>
                        <m:e>
                          <m:r>
                            <a:rPr lang="en-US" i="1" smtClean="0">
                              <a:latin typeface="Cambria Math"/>
                              <a:ea typeface="Cambria Math"/>
                            </a:rPr>
                            <m:t>∙</m:t>
                          </m:r>
                          <m:r>
                            <a:rPr lang="en-US" b="1" i="1">
                              <a:latin typeface="Cambria Math"/>
                            </a:rPr>
                            <m:t>𝒄</m:t>
                          </m:r>
                        </m:e>
                        <m:sub>
                          <m:r>
                            <a:rPr lang="en-US" i="1">
                              <a:latin typeface="Cambria Math"/>
                            </a:rPr>
                            <m:t>𝑔</m:t>
                          </m:r>
                        </m:sub>
                      </m:sSub>
                      <m:groupChr>
                        <m:groupChrPr>
                          <m:chr m:val="⇒"/>
                          <m:vertJc m:val="bot"/>
                          <m:ctrlPr>
                            <a:rPr lang="en-US" i="1" smtClean="0">
                              <a:latin typeface="Cambria Math"/>
                            </a:rPr>
                          </m:ctrlPr>
                        </m:groupChrPr>
                        <m:e/>
                      </m:groupChr>
                      <m:nary>
                        <m:naryPr>
                          <m:chr m:val="∑"/>
                          <m:ctrlPr>
                            <a:rPr lang="en-US" i="1" smtClean="0">
                              <a:latin typeface="Cambria Math"/>
                            </a:rPr>
                          </m:ctrlPr>
                        </m:naryPr>
                        <m:sub>
                          <m:r>
                            <m:rPr>
                              <m:brk m:alnAt="23"/>
                            </m:rPr>
                            <a:rPr lang="en-US" b="0" i="1" smtClean="0">
                              <a:latin typeface="Cambria Math"/>
                            </a:rPr>
                            <m:t>𝑖</m:t>
                          </m:r>
                        </m:sub>
                        <m:sup/>
                        <m:e>
                          <m:sSub>
                            <m:sSubPr>
                              <m:ctrlPr>
                                <a:rPr lang="en-US" i="1">
                                  <a:latin typeface="Cambria Math"/>
                                </a:rPr>
                              </m:ctrlPr>
                            </m:sSubPr>
                            <m:e>
                              <m:r>
                                <a:rPr lang="en-US" i="1">
                                  <a:latin typeface="Cambria Math"/>
                                </a:rPr>
                                <m:t>𝑘</m:t>
                              </m:r>
                            </m:e>
                            <m:sub>
                              <m:r>
                                <a:rPr lang="en-US" i="1">
                                  <a:latin typeface="Cambria Math"/>
                                </a:rPr>
                                <m:t>𝑖</m:t>
                              </m:r>
                            </m:sub>
                          </m:sSub>
                        </m:e>
                      </m:nary>
                      <m:r>
                        <a:rPr lang="en-US" b="0" i="1" smtClean="0">
                          <a:latin typeface="Cambria Math"/>
                        </a:rPr>
                        <m:t>=0</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4430641" y="5881387"/>
                <a:ext cx="3646319" cy="1169807"/>
              </a:xfrm>
              <a:prstGeom prst="rect">
                <a:avLst/>
              </a:prstGeom>
              <a:blipFill rotWithShape="1">
                <a:blip r:embed="rId10"/>
                <a:stretch>
                  <a:fillRect/>
                </a:stretch>
              </a:blipFill>
            </p:spPr>
            <p:txBody>
              <a:bodyPr/>
              <a:lstStyle/>
              <a:p>
                <a:r>
                  <a:rPr lang="en-US">
                    <a:noFill/>
                  </a:rPr>
                  <a:t> </a:t>
                </a:r>
              </a:p>
            </p:txBody>
          </p:sp>
        </mc:Fallback>
      </mc:AlternateContent>
      <p:sp>
        <p:nvSpPr>
          <p:cNvPr id="17" name="TextBox 16"/>
          <p:cNvSpPr txBox="1"/>
          <p:nvPr/>
        </p:nvSpPr>
        <p:spPr>
          <a:xfrm>
            <a:off x="4272900" y="6873048"/>
            <a:ext cx="3881832" cy="461665"/>
          </a:xfrm>
          <a:prstGeom prst="rect">
            <a:avLst/>
          </a:prstGeom>
          <a:noFill/>
        </p:spPr>
        <p:txBody>
          <a:bodyPr wrap="none" rtlCol="0">
            <a:spAutoFit/>
          </a:bodyPr>
          <a:lstStyle/>
          <a:p>
            <a:r>
              <a:rPr lang="en-US" dirty="0" smtClean="0"/>
              <a:t>(conservation of fluctuation)</a:t>
            </a:r>
            <a:endParaRPr lang="en-US" dirty="0"/>
          </a:p>
        </p:txBody>
      </p:sp>
      <p:sp>
        <p:nvSpPr>
          <p:cNvPr id="18" name="TextBox 17"/>
          <p:cNvSpPr txBox="1"/>
          <p:nvPr/>
        </p:nvSpPr>
        <p:spPr>
          <a:xfrm>
            <a:off x="932232" y="6873047"/>
            <a:ext cx="2803140" cy="461665"/>
          </a:xfrm>
          <a:prstGeom prst="rect">
            <a:avLst/>
          </a:prstGeom>
          <a:noFill/>
        </p:spPr>
        <p:txBody>
          <a:bodyPr wrap="none" rtlCol="0">
            <a:spAutoFit/>
          </a:bodyPr>
          <a:lstStyle/>
          <a:p>
            <a:r>
              <a:rPr lang="en-US" dirty="0" smtClean="0"/>
              <a:t>(fluctuation splitting)</a:t>
            </a:r>
            <a:endParaRPr lang="en-US" dirty="0"/>
          </a:p>
        </p:txBody>
      </p:sp>
      <p:grpSp>
        <p:nvGrpSpPr>
          <p:cNvPr id="28" name="Group 27"/>
          <p:cNvGrpSpPr/>
          <p:nvPr/>
        </p:nvGrpSpPr>
        <p:grpSpPr>
          <a:xfrm>
            <a:off x="11804180" y="5784765"/>
            <a:ext cx="1752600" cy="1371600"/>
            <a:chOff x="8839200" y="4648200"/>
            <a:chExt cx="1752600" cy="1371600"/>
          </a:xfrm>
        </p:grpSpPr>
        <p:sp>
          <p:nvSpPr>
            <p:cNvPr id="19" name="Isosceles Triangle 18"/>
            <p:cNvSpPr/>
            <p:nvPr/>
          </p:nvSpPr>
          <p:spPr>
            <a:xfrm>
              <a:off x="8839200" y="4648200"/>
              <a:ext cx="1752600" cy="1371600"/>
            </a:xfrm>
            <a:prstGeom prst="triangle">
              <a:avLst>
                <a:gd name="adj" fmla="val 298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flipV="1">
              <a:off x="9372600" y="4800600"/>
              <a:ext cx="76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991600" y="5638800"/>
              <a:ext cx="40005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871675" y="5615846"/>
              <a:ext cx="533400" cy="3187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9182766" y="5226993"/>
                  <a:ext cx="6640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sty m:val="p"/>
                              </m:rPr>
                              <a:rPr lang="el-GR" i="1">
                                <a:latin typeface="Cambria Math"/>
                                <a:ea typeface="Cambria Math"/>
                              </a:rPr>
                              <m:t>Φ</m:t>
                            </m:r>
                          </m:e>
                          <m:sub>
                            <m:r>
                              <a:rPr lang="en-US" i="1">
                                <a:latin typeface="Cambria Math"/>
                              </a:rPr>
                              <m:t>𝑇</m:t>
                            </m:r>
                          </m:sub>
                        </m:sSub>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9182766" y="5226993"/>
                  <a:ext cx="664028" cy="461665"/>
                </a:xfrm>
                <a:prstGeom prst="rect">
                  <a:avLst/>
                </a:prstGeom>
                <a:blipFill rotWithShape="1">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18545357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85800" y="76200"/>
            <a:ext cx="11884820" cy="406400"/>
          </a:xfrm>
          <a:extLst>
            <a:ext uri="{909E8E84-426E-40DD-AFC4-6F175D3DCCD1}">
              <a14:hiddenFill xmlns:a14="http://schemas.microsoft.com/office/drawing/2010/main">
                <a:solidFill>
                  <a:srgbClr val="0099FF"/>
                </a:solidFill>
              </a14:hiddenFill>
            </a:ext>
          </a:extLst>
        </p:spPr>
        <p:txBody>
          <a:bodyPr>
            <a:noAutofit/>
          </a:bodyPr>
          <a:lstStyle/>
          <a:p>
            <a:pPr algn="ctr" eaLnBrk="1" hangingPunct="1"/>
            <a:r>
              <a:rPr lang="en-US" altLang="en-US" sz="2800" b="1" dirty="0" smtClean="0"/>
              <a:t>Residual distribution method</a:t>
            </a:r>
            <a:endParaRPr lang="en-US" altLang="en-US" sz="2800" b="1" dirty="0"/>
          </a:p>
        </p:txBody>
      </p:sp>
      <p:sp>
        <p:nvSpPr>
          <p:cNvPr id="9" name="Rectangle 8"/>
          <p:cNvSpPr/>
          <p:nvPr/>
        </p:nvSpPr>
        <p:spPr>
          <a:xfrm>
            <a:off x="609600" y="838200"/>
            <a:ext cx="12115800" cy="1200329"/>
          </a:xfrm>
          <a:prstGeom prst="rect">
            <a:avLst/>
          </a:prstGeom>
        </p:spPr>
        <p:txBody>
          <a:bodyPr wrap="square">
            <a:spAutoFit/>
          </a:bodyPr>
          <a:lstStyle/>
          <a:p>
            <a:pPr marL="342900" indent="-342900">
              <a:buFont typeface="Arial" panose="020B0604020202020204" pitchFamily="34" charset="0"/>
              <a:buChar char="•"/>
            </a:pPr>
            <a:r>
              <a:rPr lang="en-US" dirty="0" smtClean="0"/>
              <a:t>Conservation: sum of fluctuations in a cell is conserved</a:t>
            </a:r>
            <a:endParaRPr lang="en-US" dirty="0"/>
          </a:p>
          <a:p>
            <a:pPr marL="342900" indent="-342900">
              <a:buFont typeface="Arial" panose="020B0604020202020204" pitchFamily="34" charset="0"/>
              <a:buChar char="•"/>
            </a:pPr>
            <a:r>
              <a:rPr lang="en-US" dirty="0" smtClean="0"/>
              <a:t>Positivity (monotone): guaranteed with a stability constraint (CFL)</a:t>
            </a:r>
          </a:p>
          <a:p>
            <a:pPr marL="342900" indent="-342900">
              <a:buFont typeface="Arial" panose="020B0604020202020204" pitchFamily="34" charset="0"/>
              <a:buChar char="•"/>
            </a:pPr>
            <a:r>
              <a:rPr lang="en-US" dirty="0" smtClean="0"/>
              <a:t>Linear preserving: depends on order of convergence</a:t>
            </a:r>
            <a:endParaRPr lang="en-US" dirty="0"/>
          </a:p>
        </p:txBody>
      </p:sp>
      <p:sp>
        <p:nvSpPr>
          <p:cNvPr id="12" name="Rectangle 11"/>
          <p:cNvSpPr/>
          <p:nvPr/>
        </p:nvSpPr>
        <p:spPr>
          <a:xfrm>
            <a:off x="1143000" y="2438400"/>
            <a:ext cx="11734800" cy="830997"/>
          </a:xfrm>
          <a:prstGeom prst="rect">
            <a:avLst/>
          </a:prstGeom>
        </p:spPr>
        <p:txBody>
          <a:bodyPr wrap="square">
            <a:spAutoFit/>
          </a:bodyPr>
          <a:lstStyle/>
          <a:p>
            <a:r>
              <a:rPr lang="en-US" i="1" dirty="0"/>
              <a:t>Godunov's order </a:t>
            </a:r>
            <a:r>
              <a:rPr lang="en-US" i="1" dirty="0" smtClean="0"/>
              <a:t>barrier theorem:</a:t>
            </a:r>
            <a:r>
              <a:rPr lang="en-US" dirty="0" smtClean="0"/>
              <a:t> linear </a:t>
            </a:r>
            <a:r>
              <a:rPr lang="en-US" dirty="0"/>
              <a:t>monotone schemes cannot be of second order without </a:t>
            </a:r>
            <a:r>
              <a:rPr lang="en-US" dirty="0" smtClean="0"/>
              <a:t>producing oscillatory </a:t>
            </a:r>
            <a:r>
              <a:rPr lang="en-US" dirty="0"/>
              <a:t>solutions</a:t>
            </a:r>
          </a:p>
        </p:txBody>
      </p:sp>
      <p:sp>
        <p:nvSpPr>
          <p:cNvPr id="20" name="Right Arrow 19"/>
          <p:cNvSpPr/>
          <p:nvPr/>
        </p:nvSpPr>
        <p:spPr>
          <a:xfrm rot="5400000">
            <a:off x="5899576" y="3577798"/>
            <a:ext cx="44999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290579" y="4114800"/>
            <a:ext cx="10753841" cy="830997"/>
          </a:xfrm>
          <a:prstGeom prst="rect">
            <a:avLst/>
          </a:prstGeom>
          <a:noFill/>
        </p:spPr>
        <p:txBody>
          <a:bodyPr wrap="none" rtlCol="0">
            <a:spAutoFit/>
          </a:bodyPr>
          <a:lstStyle/>
          <a:p>
            <a:r>
              <a:rPr lang="en-US" dirty="0" smtClean="0"/>
              <a:t>To gain higher-order </a:t>
            </a:r>
            <a:r>
              <a:rPr lang="en-US" dirty="0" smtClean="0"/>
              <a:t>accuracy with monotonicity, </a:t>
            </a:r>
            <a:r>
              <a:rPr lang="en-US" dirty="0" smtClean="0"/>
              <a:t>a nonlinear scheme has to be used.</a:t>
            </a:r>
          </a:p>
          <a:p>
            <a:r>
              <a:rPr lang="en-US" dirty="0" smtClean="0"/>
              <a:t>In WWM, a few 2</a:t>
            </a:r>
            <a:r>
              <a:rPr lang="en-US" baseline="30000" dirty="0" smtClean="0"/>
              <a:t>nd</a:t>
            </a:r>
            <a:r>
              <a:rPr lang="en-US" dirty="0" smtClean="0"/>
              <a:t>-order schemes are supported</a:t>
            </a:r>
            <a:endParaRPr lang="en-US" dirty="0"/>
          </a:p>
        </p:txBody>
      </p:sp>
    </p:spTree>
    <p:extLst>
      <p:ext uri="{BB962C8B-B14F-4D97-AF65-F5344CB8AC3E}">
        <p14:creationId xmlns:p14="http://schemas.microsoft.com/office/powerpoint/2010/main" val="325104104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48890" y="28575"/>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smtClean="0"/>
              <a:t>Usage</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sp>
        <p:nvSpPr>
          <p:cNvPr id="4" name="TextBox 3"/>
          <p:cNvSpPr txBox="1"/>
          <p:nvPr/>
        </p:nvSpPr>
        <p:spPr>
          <a:xfrm>
            <a:off x="124408" y="533400"/>
            <a:ext cx="7038392"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Compile with USE_WWM on</a:t>
            </a:r>
          </a:p>
          <a:p>
            <a:pPr marL="342900" indent="-342900">
              <a:buFont typeface="Arial" panose="020B0604020202020204" pitchFamily="34" charset="0"/>
              <a:buChar char="•"/>
            </a:pPr>
            <a:r>
              <a:rPr lang="en-US" sz="2000" dirty="0" smtClean="0"/>
              <a:t>Needs inputs</a:t>
            </a:r>
          </a:p>
          <a:p>
            <a:pPr marL="943752" lvl="1" indent="-342900">
              <a:buFont typeface="Arial" panose="020B0604020202020204" pitchFamily="34" charset="0"/>
              <a:buChar char="•"/>
            </a:pPr>
            <a:r>
              <a:rPr lang="en-US" sz="2000" dirty="0" err="1" smtClean="0"/>
              <a:t>wwminput.nml</a:t>
            </a:r>
            <a:r>
              <a:rPr lang="en-US" sz="2000" dirty="0" smtClean="0"/>
              <a:t>: name list for all parameters (sample inside </a:t>
            </a:r>
            <a:r>
              <a:rPr lang="en-US" sz="2000" dirty="0" err="1" smtClean="0"/>
              <a:t>src</a:t>
            </a:r>
            <a:r>
              <a:rPr lang="en-US" sz="2000" dirty="0" smtClean="0"/>
              <a:t>/)</a:t>
            </a:r>
          </a:p>
          <a:p>
            <a:pPr marL="943752" lvl="1" indent="-342900">
              <a:buFont typeface="Arial" panose="020B0604020202020204" pitchFamily="34" charset="0"/>
              <a:buChar char="•"/>
            </a:pPr>
            <a:r>
              <a:rPr lang="en-US" sz="2000" dirty="0" smtClean="0"/>
              <a:t>wwmbnd.gr3: </a:t>
            </a:r>
            <a:r>
              <a:rPr lang="en-US" sz="2000" dirty="0" err="1" smtClean="0"/>
              <a:t>b.c.</a:t>
            </a:r>
            <a:r>
              <a:rPr lang="en-US" sz="2000" dirty="0" smtClean="0"/>
              <a:t> types</a:t>
            </a:r>
          </a:p>
          <a:p>
            <a:pPr marL="943752" lvl="1" indent="-342900">
              <a:buFont typeface="Arial" panose="020B0604020202020204" pitchFamily="34" charset="0"/>
              <a:buChar char="•"/>
            </a:pPr>
            <a:r>
              <a:rPr lang="en-US" sz="2000" dirty="0" smtClean="0"/>
              <a:t>Optional (if WW3 is used for </a:t>
            </a:r>
            <a:r>
              <a:rPr lang="en-US" sz="2000" dirty="0" err="1" smtClean="0"/>
              <a:t>i.c</a:t>
            </a:r>
            <a:r>
              <a:rPr lang="en-US" sz="2000" dirty="0" smtClean="0"/>
              <a:t>. and </a:t>
            </a:r>
            <a:r>
              <a:rPr lang="en-US" sz="2000" dirty="0" err="1" smtClean="0"/>
              <a:t>b.c.</a:t>
            </a:r>
            <a:r>
              <a:rPr lang="en-US" sz="2000" dirty="0" smtClean="0"/>
              <a:t>): bndfile.dat, .</a:t>
            </a:r>
            <a:r>
              <a:rPr lang="en-US" sz="2000" dirty="0" err="1" smtClean="0"/>
              <a:t>nc</a:t>
            </a:r>
            <a:endParaRPr lang="en-US" sz="2000" dirty="0" smtClean="0"/>
          </a:p>
          <a:p>
            <a:pPr marL="342900" indent="-342900">
              <a:buFont typeface="Arial" panose="020B0604020202020204" pitchFamily="34" charset="0"/>
              <a:buChar char="•"/>
            </a:pPr>
            <a:r>
              <a:rPr lang="en-US" sz="2000" dirty="0" smtClean="0"/>
              <a:t>Outputs</a:t>
            </a:r>
          </a:p>
          <a:p>
            <a:pPr marL="943752" lvl="1" indent="-342900">
              <a:buFont typeface="Arial" panose="020B0604020202020204" pitchFamily="34" charset="0"/>
              <a:buChar char="•"/>
            </a:pPr>
            <a:r>
              <a:rPr lang="en-US" sz="2000" dirty="0" smtClean="0"/>
              <a:t>Directly from WWM: stations, global wave fields (</a:t>
            </a:r>
            <a:r>
              <a:rPr lang="en-US" sz="2000" dirty="0" err="1" smtClean="0"/>
              <a:t>nc</a:t>
            </a:r>
            <a:r>
              <a:rPr lang="en-US" sz="2000" dirty="0" smtClean="0"/>
              <a:t> format)</a:t>
            </a:r>
          </a:p>
          <a:p>
            <a:pPr marL="943752" lvl="1" indent="-342900">
              <a:buFont typeface="Arial" panose="020B0604020202020204" pitchFamily="34" charset="0"/>
              <a:buChar char="•"/>
            </a:pPr>
            <a:r>
              <a:rPr lang="en-US" sz="2000" dirty="0" smtClean="0"/>
              <a:t>From SCHISM (param.in): ~25 wave variables (</a:t>
            </a:r>
            <a:r>
              <a:rPr lang="en-US" sz="2000" i="1" dirty="0" smtClean="0"/>
              <a:t>H</a:t>
            </a:r>
            <a:r>
              <a:rPr lang="en-US" sz="2000" i="1" baseline="-25000" dirty="0" smtClean="0"/>
              <a:t>s</a:t>
            </a:r>
            <a:r>
              <a:rPr lang="en-US" sz="2000" dirty="0" smtClean="0"/>
              <a:t> </a:t>
            </a:r>
            <a:r>
              <a:rPr lang="en-US" sz="2000" dirty="0" err="1" smtClean="0"/>
              <a:t>etc</a:t>
            </a:r>
            <a:r>
              <a:rPr lang="en-US" sz="2000" dirty="0" smtClean="0"/>
              <a:t>); can be </a:t>
            </a:r>
            <a:r>
              <a:rPr lang="en-US" sz="2000" dirty="0" err="1" smtClean="0"/>
              <a:t>viz’ed</a:t>
            </a:r>
            <a:r>
              <a:rPr lang="en-US" sz="2000" dirty="0" smtClean="0"/>
              <a:t> with </a:t>
            </a:r>
            <a:r>
              <a:rPr lang="en-US" sz="2000" dirty="0" smtClean="0"/>
              <a:t>vis6</a:t>
            </a:r>
          </a:p>
          <a:p>
            <a:pPr marL="943752" lvl="1" indent="-342900">
              <a:buFont typeface="Arial" panose="020B0604020202020204" pitchFamily="34" charset="0"/>
              <a:buChar char="•"/>
            </a:pPr>
            <a:r>
              <a:rPr lang="en-US" sz="2000" dirty="0" smtClean="0"/>
              <a:t>Make sure </a:t>
            </a:r>
            <a:r>
              <a:rPr lang="en-US" sz="2000" dirty="0" err="1" smtClean="0"/>
              <a:t>rm</a:t>
            </a:r>
            <a:r>
              <a:rPr lang="en-US" sz="2000" dirty="0" smtClean="0"/>
              <a:t> fort.* before each new start</a:t>
            </a:r>
            <a:endParaRPr lang="en-US" sz="2000" dirty="0"/>
          </a:p>
        </p:txBody>
      </p:sp>
      <p:sp>
        <p:nvSpPr>
          <p:cNvPr id="5" name="Rectangle 4"/>
          <p:cNvSpPr/>
          <p:nvPr/>
        </p:nvSpPr>
        <p:spPr>
          <a:xfrm>
            <a:off x="7162800" y="725067"/>
            <a:ext cx="6477000" cy="6340197"/>
          </a:xfrm>
          <a:prstGeom prst="rect">
            <a:avLst/>
          </a:prstGeom>
          <a:ln>
            <a:solidFill>
              <a:schemeClr val="tx1"/>
            </a:solidFill>
          </a:ln>
        </p:spPr>
        <p:txBody>
          <a:bodyPr wrap="square">
            <a:spAutoFit/>
          </a:bodyPr>
          <a:lstStyle/>
          <a:p>
            <a:r>
              <a:rPr lang="en-US" sz="1400" dirty="0"/>
              <a:t>!-----------------------------------------------------------------------</a:t>
            </a:r>
          </a:p>
          <a:p>
            <a:r>
              <a:rPr lang="en-US" sz="1400" dirty="0"/>
              <a:t>! Outputs from WWM (USE_WWM must be on in </a:t>
            </a:r>
            <a:r>
              <a:rPr lang="en-US" sz="1400" dirty="0" err="1"/>
              <a:t>Makefile</a:t>
            </a:r>
            <a:r>
              <a:rPr lang="en-US" sz="1400" dirty="0"/>
              <a:t>)</a:t>
            </a:r>
          </a:p>
          <a:p>
            <a:r>
              <a:rPr lang="en-US" sz="1400" dirty="0"/>
              <a:t>!-----------------------------------------------------------------------</a:t>
            </a:r>
          </a:p>
          <a:p>
            <a:r>
              <a:rPr lang="en-US" sz="1400" dirty="0"/>
              <a:t>  wwm_1.61  = 0 !sig. </a:t>
            </a:r>
            <a:r>
              <a:rPr lang="en-US" sz="1400" dirty="0" smtClean="0"/>
              <a:t>height </a:t>
            </a:r>
            <a:r>
              <a:rPr lang="en-US" sz="1400" dirty="0" smtClean="0">
                <a:solidFill>
                  <a:srgbClr val="FF0000"/>
                </a:solidFill>
              </a:rPr>
              <a:t>Hs</a:t>
            </a:r>
            <a:r>
              <a:rPr lang="en-US" sz="1400" dirty="0" smtClean="0"/>
              <a:t> </a:t>
            </a:r>
            <a:r>
              <a:rPr lang="en-US" sz="1400" dirty="0"/>
              <a:t>(m)</a:t>
            </a:r>
          </a:p>
          <a:p>
            <a:r>
              <a:rPr lang="en-US" sz="1400" dirty="0"/>
              <a:t>  wwm_2.61  = 0 !Mean average period (sec) - TM01</a:t>
            </a:r>
          </a:p>
          <a:p>
            <a:r>
              <a:rPr lang="en-US" sz="1400" dirty="0"/>
              <a:t>  wwm_3.61  = 0 !Zero down crossing period for comparison with buoy (s) - </a:t>
            </a:r>
            <a:r>
              <a:rPr lang="en-US" sz="1400" dirty="0">
                <a:solidFill>
                  <a:srgbClr val="FF0000"/>
                </a:solidFill>
              </a:rPr>
              <a:t>TM02</a:t>
            </a:r>
          </a:p>
          <a:p>
            <a:r>
              <a:rPr lang="en-US" sz="1400" dirty="0"/>
              <a:t>  wwm_4.61  = 0 !Average period of wave </a:t>
            </a:r>
            <a:r>
              <a:rPr lang="en-US" sz="1400" dirty="0" err="1"/>
              <a:t>runup</a:t>
            </a:r>
            <a:r>
              <a:rPr lang="en-US" sz="1400" dirty="0"/>
              <a:t>/overtopping - TM10</a:t>
            </a:r>
          </a:p>
          <a:p>
            <a:r>
              <a:rPr lang="en-US" sz="1400" dirty="0"/>
              <a:t>  wwm_5.61  = 0 !Mean wave number (1/m)</a:t>
            </a:r>
          </a:p>
          <a:p>
            <a:r>
              <a:rPr lang="en-US" sz="1400" dirty="0"/>
              <a:t>  wwm_6.61  = 0 !Mean wave length (m)</a:t>
            </a:r>
          </a:p>
          <a:p>
            <a:r>
              <a:rPr lang="en-US" sz="1400" dirty="0"/>
              <a:t>  wwm_7.61  = 0 !Mean average energy transport direction (Average direction; </a:t>
            </a:r>
            <a:r>
              <a:rPr lang="en-US" sz="1400" dirty="0" err="1"/>
              <a:t>deg</a:t>
            </a:r>
            <a:r>
              <a:rPr lang="en-US" sz="1400" dirty="0"/>
              <a:t>)</a:t>
            </a:r>
          </a:p>
          <a:p>
            <a:r>
              <a:rPr lang="en-US" sz="1400" dirty="0"/>
              <a:t>  wwm_8.61  = 0 !Mean directional spreading (</a:t>
            </a:r>
            <a:r>
              <a:rPr lang="en-US" sz="1400" dirty="0" err="1"/>
              <a:t>deg</a:t>
            </a:r>
            <a:r>
              <a:rPr lang="en-US" sz="1400" dirty="0"/>
              <a:t>)</a:t>
            </a:r>
          </a:p>
          <a:p>
            <a:r>
              <a:rPr lang="en-US" sz="1400" dirty="0"/>
              <a:t>  wwm_9.61  = 0 !Discrete peak period </a:t>
            </a:r>
            <a:r>
              <a:rPr lang="en-US" sz="1400" dirty="0" err="1" smtClean="0">
                <a:solidFill>
                  <a:srgbClr val="FF0000"/>
                </a:solidFill>
              </a:rPr>
              <a:t>Tpd</a:t>
            </a:r>
            <a:r>
              <a:rPr lang="en-US" sz="1400" dirty="0" smtClean="0">
                <a:solidFill>
                  <a:srgbClr val="FF0000"/>
                </a:solidFill>
              </a:rPr>
              <a:t> </a:t>
            </a:r>
            <a:r>
              <a:rPr lang="en-US" sz="1400" dirty="0" smtClean="0"/>
              <a:t>(sec</a:t>
            </a:r>
            <a:r>
              <a:rPr lang="en-US" sz="1400" dirty="0"/>
              <a:t>)</a:t>
            </a:r>
          </a:p>
          <a:p>
            <a:r>
              <a:rPr lang="en-US" sz="1400" dirty="0"/>
              <a:t>  wwm_10.61 = 0 !Continuous peak period (</a:t>
            </a:r>
            <a:r>
              <a:rPr lang="en-US" sz="1400" dirty="0" err="1">
                <a:solidFill>
                  <a:srgbClr val="FF0000"/>
                </a:solidFill>
              </a:rPr>
              <a:t>Tp</a:t>
            </a:r>
            <a:r>
              <a:rPr lang="en-US" sz="1400" dirty="0"/>
              <a:t>) based on higher order moments (sec)</a:t>
            </a:r>
          </a:p>
          <a:p>
            <a:r>
              <a:rPr lang="en-US" sz="1400" dirty="0"/>
              <a:t>  wwm_11.61 = 0 !Peak phase vel. (m/s)</a:t>
            </a:r>
          </a:p>
          <a:p>
            <a:r>
              <a:rPr lang="en-US" sz="1400" dirty="0"/>
              <a:t>  wwm_12.61 = 0 !Peak n-factor [-]</a:t>
            </a:r>
          </a:p>
          <a:p>
            <a:r>
              <a:rPr lang="en-US" sz="1400" dirty="0"/>
              <a:t>  wwm_13.61 = 0 !Peak group vel. (m/s)</a:t>
            </a:r>
          </a:p>
          <a:p>
            <a:r>
              <a:rPr lang="en-US" sz="1400" dirty="0"/>
              <a:t>  wwm_14.61 = 0 !Peak wave number (1/m)</a:t>
            </a:r>
          </a:p>
          <a:p>
            <a:r>
              <a:rPr lang="en-US" sz="1400" dirty="0"/>
              <a:t>  wwm_15.61 = 0 !Peak wave length (m)</a:t>
            </a:r>
          </a:p>
          <a:p>
            <a:r>
              <a:rPr lang="en-US" sz="1400" dirty="0"/>
              <a:t>  wwm_16.61 = 0 !Peak (dominant) wave direction </a:t>
            </a:r>
            <a:r>
              <a:rPr lang="en-US" sz="1400" dirty="0" err="1" smtClean="0">
                <a:solidFill>
                  <a:srgbClr val="FF0000"/>
                </a:solidFill>
              </a:rPr>
              <a:t>Dp</a:t>
            </a:r>
            <a:r>
              <a:rPr lang="en-US" sz="1400" dirty="0" smtClean="0">
                <a:solidFill>
                  <a:srgbClr val="FF0000"/>
                </a:solidFill>
              </a:rPr>
              <a:t> </a:t>
            </a:r>
            <a:r>
              <a:rPr lang="en-US" sz="1400" dirty="0" smtClean="0"/>
              <a:t>(</a:t>
            </a:r>
            <a:r>
              <a:rPr lang="en-US" sz="1400" dirty="0" err="1" smtClean="0"/>
              <a:t>degr</a:t>
            </a:r>
            <a:r>
              <a:rPr lang="en-US" sz="1400" dirty="0"/>
              <a:t>) ... some buoys record this</a:t>
            </a:r>
          </a:p>
          <a:p>
            <a:r>
              <a:rPr lang="en-US" sz="1400" dirty="0"/>
              <a:t>  wwm_17.61 = 0 !Peak directional spreading (</a:t>
            </a:r>
            <a:r>
              <a:rPr lang="en-US" sz="1400" dirty="0" err="1"/>
              <a:t>deg</a:t>
            </a:r>
            <a:r>
              <a:rPr lang="en-US" sz="1400" dirty="0"/>
              <a:t>) ... some buoys record this</a:t>
            </a:r>
          </a:p>
          <a:p>
            <a:r>
              <a:rPr lang="en-US" sz="1400" dirty="0"/>
              <a:t>  wwm_18.61 = 0 !Discrete peak direction </a:t>
            </a:r>
            <a:r>
              <a:rPr lang="en-US" sz="1400" dirty="0" err="1" smtClean="0">
                <a:solidFill>
                  <a:srgbClr val="FF0000"/>
                </a:solidFill>
              </a:rPr>
              <a:t>Dpd</a:t>
            </a:r>
            <a:r>
              <a:rPr lang="en-US" sz="1400" dirty="0" smtClean="0">
                <a:solidFill>
                  <a:srgbClr val="FF0000"/>
                </a:solidFill>
              </a:rPr>
              <a:t> </a:t>
            </a:r>
            <a:r>
              <a:rPr lang="en-US" sz="1400" dirty="0" smtClean="0"/>
              <a:t>(</a:t>
            </a:r>
            <a:r>
              <a:rPr lang="en-US" sz="1400" dirty="0" err="1" smtClean="0"/>
              <a:t>deg</a:t>
            </a:r>
            <a:r>
              <a:rPr lang="en-US" sz="1400" dirty="0"/>
              <a:t>) ... some buoys record this</a:t>
            </a:r>
          </a:p>
          <a:p>
            <a:r>
              <a:rPr lang="en-US" sz="1400" dirty="0"/>
              <a:t>  wwm_19.61 = 0 !Orbital vel. (m/s)</a:t>
            </a:r>
          </a:p>
          <a:p>
            <a:r>
              <a:rPr lang="en-US" sz="1400" dirty="0"/>
              <a:t>  wwm_20.61 = 0 !RMS orbital vel. (m/s)</a:t>
            </a:r>
          </a:p>
          <a:p>
            <a:r>
              <a:rPr lang="en-US" sz="1400" dirty="0"/>
              <a:t>  wwm_21.61 = 0 !Bottom excursion period (sec)</a:t>
            </a:r>
          </a:p>
          <a:p>
            <a:r>
              <a:rPr lang="en-US" sz="1400" dirty="0"/>
              <a:t>  wwm_22.61 = 0 !bottom wave period (sec)</a:t>
            </a:r>
          </a:p>
          <a:p>
            <a:r>
              <a:rPr lang="en-US" sz="1400" dirty="0"/>
              <a:t>  wwm_23.61 = 0 !</a:t>
            </a:r>
            <a:r>
              <a:rPr lang="en-US" sz="1400" dirty="0" err="1"/>
              <a:t>Ursell</a:t>
            </a:r>
            <a:r>
              <a:rPr lang="en-US" sz="1400" dirty="0"/>
              <a:t> number based on peak period</a:t>
            </a:r>
          </a:p>
          <a:p>
            <a:r>
              <a:rPr lang="en-US" sz="1400" dirty="0"/>
              <a:t>  wwm_24.61 = 0 !none</a:t>
            </a:r>
          </a:p>
          <a:p>
            <a:r>
              <a:rPr lang="en-US" sz="1400" dirty="0"/>
              <a:t>  wwm_25.62 = 0 !</a:t>
            </a:r>
            <a:r>
              <a:rPr lang="en-US" sz="1400" dirty="0" err="1"/>
              <a:t>Etot</a:t>
            </a:r>
            <a:r>
              <a:rPr lang="en-US" sz="1400" dirty="0"/>
              <a:t> energy vector (m^2)</a:t>
            </a:r>
          </a:p>
          <a:p>
            <a:r>
              <a:rPr lang="en-US" sz="1400" dirty="0"/>
              <a:t>  wwm_26.62 = 0 !none</a:t>
            </a:r>
          </a:p>
        </p:txBody>
      </p:sp>
    </p:spTree>
    <p:extLst>
      <p:ext uri="{BB962C8B-B14F-4D97-AF65-F5344CB8AC3E}">
        <p14:creationId xmlns:p14="http://schemas.microsoft.com/office/powerpoint/2010/main" val="256207728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48890" y="28575"/>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err="1"/>
              <a:t>w</a:t>
            </a:r>
            <a:r>
              <a:rPr lang="en-US" altLang="en-US" sz="2600" b="1" dirty="0" err="1" smtClean="0"/>
              <a:t>wminput.nml</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sp>
        <p:nvSpPr>
          <p:cNvPr id="4" name="Rectangle 3"/>
          <p:cNvSpPr/>
          <p:nvPr/>
        </p:nvSpPr>
        <p:spPr>
          <a:xfrm>
            <a:off x="0" y="126385"/>
            <a:ext cx="13563600" cy="7417415"/>
          </a:xfrm>
          <a:prstGeom prst="rect">
            <a:avLst/>
          </a:prstGeom>
        </p:spPr>
        <p:txBody>
          <a:bodyPr wrap="square">
            <a:spAutoFit/>
          </a:bodyPr>
          <a:lstStyle/>
          <a:p>
            <a:r>
              <a:rPr lang="en-US" sz="1400" dirty="0"/>
              <a:t>&amp;PROC</a:t>
            </a:r>
          </a:p>
          <a:p>
            <a:r>
              <a:rPr lang="en-US" sz="1400" dirty="0"/>
              <a:t> PROCNAME       = 'roms_wwm_2003_test'! Project Name</a:t>
            </a:r>
          </a:p>
          <a:p>
            <a:r>
              <a:rPr lang="en-US" sz="1400" dirty="0"/>
              <a:t> DIMMODE        = 2                  ! Mode of run (ex: 1 = 1D, 2 = 2D) always 2D when coupled to SCHISM</a:t>
            </a:r>
          </a:p>
          <a:p>
            <a:r>
              <a:rPr lang="en-US" sz="1400" dirty="0"/>
              <a:t> LSTEA          = F                  ! steady mode; under development</a:t>
            </a:r>
          </a:p>
          <a:p>
            <a:r>
              <a:rPr lang="en-US" sz="1400" dirty="0"/>
              <a:t> LQSTEA         = F                  ! Quasi-Steady Mode; In this case WWM-II is doing </a:t>
            </a:r>
            <a:r>
              <a:rPr lang="en-US" sz="1400" dirty="0" err="1"/>
              <a:t>subiterations</a:t>
            </a:r>
            <a:r>
              <a:rPr lang="en-US" sz="1400" dirty="0"/>
              <a:t> defined as DELTC/NQSITER unless QSCONVI is not reached</a:t>
            </a:r>
          </a:p>
          <a:p>
            <a:r>
              <a:rPr lang="en-US" sz="1400" dirty="0"/>
              <a:t> LSPHE          = F                  ! Spherical </a:t>
            </a:r>
            <a:r>
              <a:rPr lang="en-US" sz="1400" dirty="0" smtClean="0"/>
              <a:t>coordinates (T if using WW3 forcing)</a:t>
            </a:r>
            <a:endParaRPr lang="en-US" sz="1400" dirty="0"/>
          </a:p>
          <a:p>
            <a:r>
              <a:rPr lang="en-US" sz="1400" dirty="0"/>
              <a:t> LNAUTIN        = T                  ! Nautical convention for all inputs given in degrees</a:t>
            </a:r>
          </a:p>
          <a:p>
            <a:r>
              <a:rPr lang="en-US" sz="1400" dirty="0"/>
              <a:t> LNAUTOUT       = T                  ! Output in Nautical convention</a:t>
            </a:r>
          </a:p>
          <a:p>
            <a:r>
              <a:rPr lang="en-US" sz="1400" dirty="0"/>
              <a:t>                                     ! If T, 0 is _from_ north, 90 is from east </a:t>
            </a:r>
            <a:r>
              <a:rPr lang="en-US" sz="1400" dirty="0" err="1"/>
              <a:t>etc</a:t>
            </a:r>
            <a:r>
              <a:rPr lang="en-US" sz="1400" dirty="0"/>
              <a:t>;</a:t>
            </a:r>
          </a:p>
          <a:p>
            <a:r>
              <a:rPr lang="en-US" sz="1400" dirty="0"/>
              <a:t>                                     ! If F, </a:t>
            </a:r>
            <a:r>
              <a:rPr lang="en-US" sz="1400" dirty="0" err="1"/>
              <a:t>maths</a:t>
            </a:r>
            <a:r>
              <a:rPr lang="en-US" sz="1400" dirty="0"/>
              <a:t>. convention - 0: to east; 90: going to north</a:t>
            </a:r>
          </a:p>
          <a:p>
            <a:r>
              <a:rPr lang="en-US" sz="1400" dirty="0"/>
              <a:t> LMONO_IN       = F                  ! For prescribing monochromatic wave height </a:t>
            </a:r>
            <a:r>
              <a:rPr lang="en-US" sz="1400" dirty="0" err="1"/>
              <a:t>Hmono</a:t>
            </a:r>
            <a:r>
              <a:rPr lang="en-US" sz="1400" dirty="0"/>
              <a:t> as a boundary conditions; incident wave is defined as monochromatic wave height, which is </a:t>
            </a:r>
            <a:r>
              <a:rPr lang="en-US" sz="1400" dirty="0" err="1"/>
              <a:t>Hmono</a:t>
            </a:r>
            <a:r>
              <a:rPr lang="en-US" sz="1400" dirty="0"/>
              <a:t> = </a:t>
            </a:r>
            <a:r>
              <a:rPr lang="en-US" sz="1400" dirty="0" err="1"/>
              <a:t>sqrt</a:t>
            </a:r>
            <a:r>
              <a:rPr lang="en-US" sz="1400" dirty="0"/>
              <a:t>(2) * Hs</a:t>
            </a:r>
          </a:p>
          <a:p>
            <a:r>
              <a:rPr lang="en-US" sz="1400" dirty="0"/>
              <a:t> LMONO_OUT      = F                  ! Output wave heights in terms of </a:t>
            </a:r>
            <a:r>
              <a:rPr lang="en-US" sz="1400" dirty="0" err="1"/>
              <a:t>Lmono</a:t>
            </a:r>
            <a:endParaRPr lang="en-US" sz="1400" dirty="0"/>
          </a:p>
          <a:p>
            <a:r>
              <a:rPr lang="en-US" sz="1400" dirty="0"/>
              <a:t> BEGTC          = '19980901.000000'  ! Time for start the simulation, </a:t>
            </a:r>
            <a:r>
              <a:rPr lang="en-US" sz="1400" dirty="0" err="1"/>
              <a:t>ex:yyyymmdd</a:t>
            </a:r>
            <a:r>
              <a:rPr lang="en-US" sz="1400" dirty="0"/>
              <a:t>. </a:t>
            </a:r>
            <a:r>
              <a:rPr lang="en-US" sz="1400" dirty="0" err="1"/>
              <a:t>hhmmss</a:t>
            </a:r>
            <a:endParaRPr lang="en-US" sz="1400" dirty="0"/>
          </a:p>
          <a:p>
            <a:r>
              <a:rPr lang="en-US" sz="1400" dirty="0"/>
              <a:t> DELTC          = 360                ! Time step (</a:t>
            </a:r>
            <a:r>
              <a:rPr lang="en-US" sz="1400" dirty="0">
                <a:solidFill>
                  <a:srgbClr val="FF0000"/>
                </a:solidFill>
              </a:rPr>
              <a:t>MUST match </a:t>
            </a:r>
            <a:r>
              <a:rPr lang="en-US" sz="1400" dirty="0" err="1">
                <a:solidFill>
                  <a:srgbClr val="FF0000"/>
                </a:solidFill>
              </a:rPr>
              <a:t>dt</a:t>
            </a:r>
            <a:r>
              <a:rPr lang="en-US" sz="1400" dirty="0">
                <a:solidFill>
                  <a:srgbClr val="FF0000"/>
                </a:solidFill>
              </a:rPr>
              <a:t>*</a:t>
            </a:r>
            <a:r>
              <a:rPr lang="en-US" sz="1400" dirty="0" err="1">
                <a:solidFill>
                  <a:srgbClr val="FF0000"/>
                </a:solidFill>
              </a:rPr>
              <a:t>nstep_wwm</a:t>
            </a:r>
            <a:r>
              <a:rPr lang="en-US" sz="1400" dirty="0">
                <a:solidFill>
                  <a:srgbClr val="FF0000"/>
                </a:solidFill>
              </a:rPr>
              <a:t> in SCHISM</a:t>
            </a:r>
            <a:r>
              <a:rPr lang="en-US" sz="1400" dirty="0"/>
              <a:t>!)</a:t>
            </a:r>
          </a:p>
          <a:p>
            <a:r>
              <a:rPr lang="en-US" sz="1400" dirty="0"/>
              <a:t> UNITC          = 'SEC'              ! Unity of time step</a:t>
            </a:r>
          </a:p>
          <a:p>
            <a:r>
              <a:rPr lang="en-US" sz="1400" dirty="0"/>
              <a:t> ENDTC          = '19980902.000000'  ! Time for stop the simulation, </a:t>
            </a:r>
            <a:r>
              <a:rPr lang="en-US" sz="1400" dirty="0" err="1"/>
              <a:t>ex:yyyymmdd</a:t>
            </a:r>
            <a:r>
              <a:rPr lang="en-US" sz="1400" dirty="0"/>
              <a:t>. </a:t>
            </a:r>
            <a:r>
              <a:rPr lang="en-US" sz="1400" dirty="0" err="1"/>
              <a:t>hhmmss</a:t>
            </a:r>
            <a:endParaRPr lang="en-US" sz="1400" dirty="0"/>
          </a:p>
          <a:p>
            <a:r>
              <a:rPr lang="en-US" sz="1400" dirty="0"/>
              <a:t> DMIN           = 0.01              ! Minimum water depth. </a:t>
            </a:r>
            <a:r>
              <a:rPr lang="en-US" sz="1400" dirty="0" smtClean="0"/>
              <a:t>This </a:t>
            </a:r>
            <a:r>
              <a:rPr lang="en-US" sz="1400" dirty="0"/>
              <a:t>must be same as </a:t>
            </a:r>
            <a:r>
              <a:rPr lang="en-US" sz="1400" dirty="0">
                <a:solidFill>
                  <a:srgbClr val="FF0000"/>
                </a:solidFill>
              </a:rPr>
              <a:t>h0</a:t>
            </a:r>
            <a:r>
              <a:rPr lang="en-US" sz="1400" dirty="0"/>
              <a:t> in </a:t>
            </a:r>
            <a:r>
              <a:rPr lang="en-US" sz="1400" dirty="0" err="1"/>
              <a:t>selfe</a:t>
            </a:r>
            <a:endParaRPr lang="en-US" sz="1400" dirty="0"/>
          </a:p>
          <a:p>
            <a:r>
              <a:rPr lang="en-US" sz="1400" dirty="0"/>
              <a:t>/</a:t>
            </a:r>
          </a:p>
          <a:p>
            <a:endParaRPr lang="en-US" sz="1400" dirty="0"/>
          </a:p>
          <a:p>
            <a:r>
              <a:rPr lang="en-US" sz="1400" dirty="0"/>
              <a:t>&amp;COUPL</a:t>
            </a:r>
          </a:p>
          <a:p>
            <a:r>
              <a:rPr lang="en-US" sz="1400" dirty="0"/>
              <a:t> LCPL           = T                  ! Couple with current model ... main switch - keep it on for SCHISM-WWM</a:t>
            </a:r>
          </a:p>
          <a:p>
            <a:r>
              <a:rPr lang="en-US" sz="1400" dirty="0"/>
              <a:t> LROMS          = F                  ! ROMS (set as F)</a:t>
            </a:r>
          </a:p>
          <a:p>
            <a:r>
              <a:rPr lang="en-US" sz="1400" dirty="0"/>
              <a:t> LTIMOR         = F                  ! TIMOR (set as F)</a:t>
            </a:r>
          </a:p>
          <a:p>
            <a:r>
              <a:rPr lang="en-US" sz="1400" dirty="0"/>
              <a:t> LSHYFEM        = F                  ! SHYFEM (set as F)</a:t>
            </a:r>
          </a:p>
          <a:p>
            <a:r>
              <a:rPr lang="en-US" sz="1400" dirty="0"/>
              <a:t> RADFLAG        = 'LON'</a:t>
            </a:r>
          </a:p>
          <a:p>
            <a:r>
              <a:rPr lang="en-US" sz="1400" dirty="0"/>
              <a:t> LETOT          = F                  ! Option to compute the wave induced radiation stress. If .T. the radiation stress is based on the integrated wave spectrum</a:t>
            </a:r>
          </a:p>
          <a:p>
            <a:r>
              <a:rPr lang="en-US" sz="1400" dirty="0"/>
              <a:t>                                     ! e.g. </a:t>
            </a:r>
            <a:r>
              <a:rPr lang="en-US" sz="1400" dirty="0" err="1"/>
              <a:t>Etot</a:t>
            </a:r>
            <a:r>
              <a:rPr lang="en-US" sz="1400" dirty="0"/>
              <a:t> = Int,0,inf;Int,0,2*pi[N(</a:t>
            </a:r>
            <a:r>
              <a:rPr lang="en-US" sz="1400" dirty="0" err="1"/>
              <a:t>sigma,theta</a:t>
            </a:r>
            <a:r>
              <a:rPr lang="en-US" sz="1400" dirty="0"/>
              <a:t>)]</a:t>
            </a:r>
            <a:r>
              <a:rPr lang="en-US" sz="1400" dirty="0" err="1"/>
              <a:t>dsigma,dtheta</a:t>
            </a:r>
            <a:r>
              <a:rPr lang="en-US" sz="1400" dirty="0"/>
              <a:t>. If .F. the radiation stress is estimated as given in Roland et al. (2008) based</a:t>
            </a:r>
          </a:p>
          <a:p>
            <a:r>
              <a:rPr lang="en-US" sz="1400" dirty="0"/>
              <a:t>                                     ! on the directional spectra itself. It is always desirable to use .F., since otherwise the spectral </a:t>
            </a:r>
            <a:r>
              <a:rPr lang="en-US" sz="1400" dirty="0" err="1"/>
              <a:t>informations</a:t>
            </a:r>
            <a:r>
              <a:rPr lang="en-US" sz="1400" dirty="0"/>
              <a:t> are truncated and therefore</a:t>
            </a:r>
          </a:p>
          <a:p>
            <a:r>
              <a:rPr lang="en-US" sz="1400" dirty="0"/>
              <a:t>                                     ! LETOT = .T., is only for testing and developers!</a:t>
            </a:r>
          </a:p>
          <a:p>
            <a:r>
              <a:rPr lang="en-US" sz="1400" dirty="0"/>
              <a:t> NLVT           = 10                 ! Number of vertical Layers; not used with SCHISM</a:t>
            </a:r>
          </a:p>
          <a:p>
            <a:r>
              <a:rPr lang="en-US" sz="1400" dirty="0"/>
              <a:t> DTCOUP         = 600.               ! Couple time step - not used when coupled to SCHISM</a:t>
            </a:r>
          </a:p>
          <a:p>
            <a:r>
              <a:rPr lang="en-US" sz="1400" dirty="0"/>
              <a:t>/</a:t>
            </a:r>
          </a:p>
          <a:p>
            <a:endParaRPr lang="en-US" sz="1400" dirty="0"/>
          </a:p>
        </p:txBody>
      </p:sp>
      <p:cxnSp>
        <p:nvCxnSpPr>
          <p:cNvPr id="3" name="Straight Arrow Connector 2"/>
          <p:cNvCxnSpPr/>
          <p:nvPr/>
        </p:nvCxnSpPr>
        <p:spPr>
          <a:xfrm flipH="1">
            <a:off x="6705600" y="304800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07794" y="2817167"/>
            <a:ext cx="6083588" cy="461665"/>
          </a:xfrm>
          <a:prstGeom prst="rect">
            <a:avLst/>
          </a:prstGeom>
          <a:noFill/>
        </p:spPr>
        <p:txBody>
          <a:bodyPr wrap="none" rtlCol="0">
            <a:spAutoFit/>
          </a:bodyPr>
          <a:lstStyle/>
          <a:p>
            <a:r>
              <a:rPr lang="en-US" dirty="0" smtClean="0">
                <a:solidFill>
                  <a:srgbClr val="FF0000"/>
                </a:solidFill>
              </a:rPr>
              <a:t>Better make sure all start/end dates are correct</a:t>
            </a:r>
            <a:endParaRPr lang="en-US" dirty="0">
              <a:solidFill>
                <a:srgbClr val="FF0000"/>
              </a:solidFill>
            </a:endParaRPr>
          </a:p>
        </p:txBody>
      </p:sp>
    </p:spTree>
    <p:extLst>
      <p:ext uri="{BB962C8B-B14F-4D97-AF65-F5344CB8AC3E}">
        <p14:creationId xmlns:p14="http://schemas.microsoft.com/office/powerpoint/2010/main" val="30559078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48890" y="28575"/>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err="1"/>
              <a:t>w</a:t>
            </a:r>
            <a:r>
              <a:rPr lang="en-US" altLang="en-US" sz="2600" b="1" dirty="0" err="1" smtClean="0"/>
              <a:t>wminput.nml</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sp>
        <p:nvSpPr>
          <p:cNvPr id="4" name="Rectangle 3"/>
          <p:cNvSpPr/>
          <p:nvPr/>
        </p:nvSpPr>
        <p:spPr>
          <a:xfrm>
            <a:off x="990600" y="762000"/>
            <a:ext cx="10668000" cy="5693866"/>
          </a:xfrm>
          <a:prstGeom prst="rect">
            <a:avLst/>
          </a:prstGeom>
        </p:spPr>
        <p:txBody>
          <a:bodyPr wrap="square">
            <a:spAutoFit/>
          </a:bodyPr>
          <a:lstStyle/>
          <a:p>
            <a:r>
              <a:rPr lang="en-US" sz="1400" dirty="0" smtClean="0"/>
              <a:t>&amp;</a:t>
            </a:r>
            <a:r>
              <a:rPr lang="en-US" sz="1400" dirty="0"/>
              <a:t>GRID</a:t>
            </a:r>
          </a:p>
          <a:p>
            <a:r>
              <a:rPr lang="en-US" sz="1400" dirty="0"/>
              <a:t> LCIRD          = T                  ! Full circle in directional space</a:t>
            </a:r>
          </a:p>
          <a:p>
            <a:r>
              <a:rPr lang="en-US" sz="1400" dirty="0"/>
              <a:t> LSTAG          = F                  ! Stagger directional bins with a half </a:t>
            </a:r>
            <a:r>
              <a:rPr lang="en-US" sz="1400" dirty="0" err="1"/>
              <a:t>Dtheta</a:t>
            </a:r>
            <a:r>
              <a:rPr lang="en-US" sz="1400" dirty="0"/>
              <a:t>; may use T only for regular grid to avoid char. line aligning with grid line</a:t>
            </a:r>
          </a:p>
          <a:p>
            <a:r>
              <a:rPr lang="en-US" sz="1400" dirty="0"/>
              <a:t> MINDIR         = 340.               ! Minimum direction for simulation (unit: degrees; nautical convention; 0: from N; 90: from E); not used if LCIRD = .T.</a:t>
            </a:r>
          </a:p>
          <a:p>
            <a:r>
              <a:rPr lang="en-US" sz="1400" dirty="0"/>
              <a:t> MAXDIR         = 7.5                ! Maximum direction for simulation (unit: degrees); may be &lt; MINDIR; not used if LCIRD = .T.</a:t>
            </a:r>
          </a:p>
          <a:p>
            <a:r>
              <a:rPr lang="en-US" sz="1400" dirty="0"/>
              <a:t> </a:t>
            </a:r>
            <a:r>
              <a:rPr lang="en-US" sz="1400" dirty="0">
                <a:solidFill>
                  <a:srgbClr val="FF0000"/>
                </a:solidFill>
              </a:rPr>
              <a:t>MDC            </a:t>
            </a:r>
            <a:r>
              <a:rPr lang="en-US" sz="1400" dirty="0"/>
              <a:t>= 36                 ! Number of directional </a:t>
            </a:r>
            <a:r>
              <a:rPr lang="en-US" sz="1400" dirty="0" smtClean="0"/>
              <a:t>bins </a:t>
            </a:r>
            <a:r>
              <a:rPr lang="en-US" sz="1400" dirty="0" smtClean="0">
                <a:solidFill>
                  <a:srgbClr val="FF0000"/>
                </a:solidFill>
              </a:rPr>
              <a:t>(must match MDC2 in param.in)</a:t>
            </a:r>
            <a:endParaRPr lang="en-US" sz="1400" dirty="0">
              <a:solidFill>
                <a:srgbClr val="FF0000"/>
              </a:solidFill>
            </a:endParaRPr>
          </a:p>
          <a:p>
            <a:r>
              <a:rPr lang="en-US" sz="1400" dirty="0"/>
              <a:t> FRLOW          = 0.03               ! Low frequency limit of the discrete wave period (Hz; 1/period)</a:t>
            </a:r>
          </a:p>
          <a:p>
            <a:r>
              <a:rPr lang="en-US" sz="1400" dirty="0"/>
              <a:t> FRHIGH         = 1.                 ! High frequency limit of the discrete wave period.</a:t>
            </a:r>
          </a:p>
          <a:p>
            <a:r>
              <a:rPr lang="en-US" sz="1400" dirty="0"/>
              <a:t> </a:t>
            </a:r>
            <a:r>
              <a:rPr lang="en-US" sz="1400" dirty="0">
                <a:solidFill>
                  <a:srgbClr val="FF0000"/>
                </a:solidFill>
              </a:rPr>
              <a:t>MSC            </a:t>
            </a:r>
            <a:r>
              <a:rPr lang="en-US" sz="1400" dirty="0"/>
              <a:t>= 36                 ! Number of frequency </a:t>
            </a:r>
            <a:r>
              <a:rPr lang="en-US" sz="1400" dirty="0" smtClean="0"/>
              <a:t>bins </a:t>
            </a:r>
            <a:r>
              <a:rPr lang="en-US" sz="1400" dirty="0">
                <a:solidFill>
                  <a:srgbClr val="FF0000"/>
                </a:solidFill>
              </a:rPr>
              <a:t>(must match </a:t>
            </a:r>
            <a:r>
              <a:rPr lang="en-US" sz="1400" dirty="0" smtClean="0">
                <a:solidFill>
                  <a:srgbClr val="FF0000"/>
                </a:solidFill>
              </a:rPr>
              <a:t>MSC2 </a:t>
            </a:r>
            <a:r>
              <a:rPr lang="en-US" sz="1400" dirty="0">
                <a:solidFill>
                  <a:srgbClr val="FF0000"/>
                </a:solidFill>
              </a:rPr>
              <a:t>in param.in)</a:t>
            </a:r>
            <a:endParaRPr lang="en-US" sz="1400" dirty="0"/>
          </a:p>
          <a:p>
            <a:r>
              <a:rPr lang="en-US" sz="1400" dirty="0"/>
              <a:t> IGRIDTYPE      = 3                  ! </a:t>
            </a:r>
            <a:r>
              <a:rPr lang="en-US" sz="1400" dirty="0" err="1"/>
              <a:t>Gridtype</a:t>
            </a:r>
            <a:r>
              <a:rPr lang="en-US" sz="1400" dirty="0"/>
              <a:t> used.</a:t>
            </a:r>
          </a:p>
          <a:p>
            <a:r>
              <a:rPr lang="en-US" sz="1400" dirty="0"/>
              <a:t>                                     ! 1 ~ XFN system.dat</a:t>
            </a:r>
          </a:p>
          <a:p>
            <a:r>
              <a:rPr lang="en-US" sz="1400" dirty="0"/>
              <a:t>                                     ! 2 ~ WWM-PERIODIC</a:t>
            </a:r>
          </a:p>
          <a:p>
            <a:r>
              <a:rPr lang="en-US" sz="1400" dirty="0"/>
              <a:t>                                     ! 3 ~ </a:t>
            </a:r>
            <a:r>
              <a:rPr lang="en-US" sz="1400" dirty="0">
                <a:solidFill>
                  <a:srgbClr val="FF0000"/>
                </a:solidFill>
              </a:rPr>
              <a:t>SCHISM</a:t>
            </a:r>
          </a:p>
          <a:p>
            <a:r>
              <a:rPr lang="en-US" sz="1400" dirty="0"/>
              <a:t>                                     ! 4 ~ old WWM type</a:t>
            </a:r>
          </a:p>
          <a:p>
            <a:r>
              <a:rPr lang="en-US" sz="1400" dirty="0"/>
              <a:t> FILEGRID       = 'hgrid.gr3'        ! Name of the grid file. hgrid.gr3 if IGRIDTYPE = 3 (SCHISM)</a:t>
            </a:r>
          </a:p>
          <a:p>
            <a:r>
              <a:rPr lang="en-US" sz="1400" dirty="0"/>
              <a:t> LSLOP          = F                  ! Bottom Slope limiter (default=F)</a:t>
            </a:r>
          </a:p>
          <a:p>
            <a:r>
              <a:rPr lang="en-US" sz="1400" dirty="0"/>
              <a:t> SLMAX          = 0.2                ! Max Slope;</a:t>
            </a:r>
          </a:p>
          <a:p>
            <a:r>
              <a:rPr lang="en-US" sz="1400" dirty="0"/>
              <a:t> LVAR1D         = F                  ! For 1d-mode if variable dx is used; not used with SCHISM</a:t>
            </a:r>
          </a:p>
          <a:p>
            <a:r>
              <a:rPr lang="en-US" sz="1400" dirty="0"/>
              <a:t> LOPTSIG        = F                  ! Use optimal distributions of freq. in spectral space ... fi+1 = fi * 1.1. Take care what you high freq. limit is!</a:t>
            </a:r>
          </a:p>
          <a:p>
            <a:r>
              <a:rPr lang="en-US" sz="1400" dirty="0" smtClean="0"/>
              <a:t>/</a:t>
            </a:r>
          </a:p>
          <a:p>
            <a:r>
              <a:rPr lang="en-US" sz="1400" dirty="0"/>
              <a:t>&amp;INIT</a:t>
            </a:r>
          </a:p>
          <a:p>
            <a:r>
              <a:rPr lang="en-US" sz="1400" dirty="0"/>
              <a:t> LHOTR          = F                  ! Use </a:t>
            </a:r>
            <a:r>
              <a:rPr lang="en-US" sz="1400" dirty="0" err="1"/>
              <a:t>hotstart</a:t>
            </a:r>
            <a:r>
              <a:rPr lang="en-US" sz="1400" dirty="0"/>
              <a:t> file (see &amp;HOTFILE section)</a:t>
            </a:r>
          </a:p>
          <a:p>
            <a:r>
              <a:rPr lang="en-US" sz="1400" dirty="0"/>
              <a:t> </a:t>
            </a:r>
            <a:r>
              <a:rPr lang="en-US" sz="1400" dirty="0">
                <a:solidFill>
                  <a:srgbClr val="FF0000"/>
                </a:solidFill>
              </a:rPr>
              <a:t>LINID</a:t>
            </a:r>
            <a:r>
              <a:rPr lang="en-US" sz="1400" dirty="0"/>
              <a:t>          = F                  ! Initial condition; F for default; use T if using WW3 as </a:t>
            </a:r>
            <a:r>
              <a:rPr lang="en-US" sz="1400" dirty="0" err="1"/>
              <a:t>i.c</a:t>
            </a:r>
            <a:r>
              <a:rPr lang="en-US" sz="1400" dirty="0"/>
              <a:t>. </a:t>
            </a:r>
            <a:r>
              <a:rPr lang="en-US" sz="1400" dirty="0" err="1"/>
              <a:t>etc</a:t>
            </a:r>
            <a:endParaRPr lang="en-US" sz="1400" dirty="0"/>
          </a:p>
          <a:p>
            <a:r>
              <a:rPr lang="en-US" sz="1400" dirty="0"/>
              <a:t> </a:t>
            </a:r>
            <a:r>
              <a:rPr lang="en-US" sz="1400" dirty="0">
                <a:solidFill>
                  <a:srgbClr val="FF0000"/>
                </a:solidFill>
              </a:rPr>
              <a:t>INITSTYLE</a:t>
            </a:r>
            <a:r>
              <a:rPr lang="en-US" sz="1400" dirty="0"/>
              <a:t>      = 1                  ! 1 - Parametric </a:t>
            </a:r>
            <a:r>
              <a:rPr lang="en-US" sz="1400" dirty="0" err="1"/>
              <a:t>Jonswap</a:t>
            </a:r>
            <a:r>
              <a:rPr lang="en-US" sz="1400" dirty="0"/>
              <a:t>, 2 - Read from Global NETCDF files, work only if IBOUNDFORMAT=3</a:t>
            </a:r>
          </a:p>
          <a:p>
            <a:r>
              <a:rPr lang="en-US" sz="1400" dirty="0"/>
              <a:t>/</a:t>
            </a:r>
          </a:p>
          <a:p>
            <a:endParaRPr lang="en-US" sz="1400" dirty="0"/>
          </a:p>
        </p:txBody>
      </p:sp>
    </p:spTree>
    <p:extLst>
      <p:ext uri="{BB962C8B-B14F-4D97-AF65-F5344CB8AC3E}">
        <p14:creationId xmlns:p14="http://schemas.microsoft.com/office/powerpoint/2010/main" val="295245104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09600" y="0"/>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err="1"/>
              <a:t>w</a:t>
            </a:r>
            <a:r>
              <a:rPr lang="en-US" altLang="en-US" sz="2600" b="1" dirty="0" err="1" smtClean="0"/>
              <a:t>wminput.nml</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sp>
        <p:nvSpPr>
          <p:cNvPr id="2" name="Rectangle 1"/>
          <p:cNvSpPr/>
          <p:nvPr/>
        </p:nvSpPr>
        <p:spPr>
          <a:xfrm>
            <a:off x="228600" y="76200"/>
            <a:ext cx="13258800" cy="7832914"/>
          </a:xfrm>
          <a:prstGeom prst="rect">
            <a:avLst/>
          </a:prstGeom>
        </p:spPr>
        <p:txBody>
          <a:bodyPr wrap="square">
            <a:spAutoFit/>
          </a:bodyPr>
          <a:lstStyle/>
          <a:p>
            <a:r>
              <a:rPr lang="en-US" sz="1400" dirty="0"/>
              <a:t>&amp;BOUC</a:t>
            </a:r>
          </a:p>
          <a:p>
            <a:r>
              <a:rPr lang="en-US" sz="1400" dirty="0"/>
              <a:t> LBCSE          = F                  ! The wave boundary data is time dependent</a:t>
            </a:r>
          </a:p>
          <a:p>
            <a:r>
              <a:rPr lang="en-US" sz="1400" dirty="0"/>
              <a:t> LBINTER        = F                  ! Do interpolation in time if LBCSE=T (not available for quasi-steady mode within the </a:t>
            </a:r>
            <a:r>
              <a:rPr lang="en-US" sz="1400" dirty="0" smtClean="0"/>
              <a:t>sub time </a:t>
            </a:r>
            <a:r>
              <a:rPr lang="en-US" sz="1400" dirty="0"/>
              <a:t>steps)</a:t>
            </a:r>
          </a:p>
          <a:p>
            <a:r>
              <a:rPr lang="en-US" sz="1400" dirty="0"/>
              <a:t> LBCWA          = T                  ! Parametric Wave Spectra</a:t>
            </a:r>
          </a:p>
          <a:p>
            <a:r>
              <a:rPr lang="en-US" sz="1400" dirty="0"/>
              <a:t> LINHOM         = F                  ! Non-uniform wave </a:t>
            </a:r>
            <a:r>
              <a:rPr lang="en-US" sz="1400" dirty="0" err="1"/>
              <a:t>b.c.</a:t>
            </a:r>
            <a:r>
              <a:rPr lang="en-US" sz="1400" dirty="0"/>
              <a:t> in space</a:t>
            </a:r>
          </a:p>
          <a:p>
            <a:r>
              <a:rPr lang="en-US" sz="1400" dirty="0"/>
              <a:t> LBCSP          = F                  ! Specify (non-parametric) wave spectra, specified in 'FILEWAVE' below</a:t>
            </a:r>
          </a:p>
          <a:p>
            <a:r>
              <a:rPr lang="en-US" sz="1400" dirty="0"/>
              <a:t> LINDSPRDEG     = F                  ! If 1-d wave spectra are read this flag defines whether the input for the directional spreading is in degrees (true) or exponent (false)</a:t>
            </a:r>
          </a:p>
          <a:p>
            <a:r>
              <a:rPr lang="en-US" sz="1400" dirty="0"/>
              <a:t> LPARMDIR       = F                  ! If LPARMDIR is true then directional spreading is read from WBDS and must be in exponential format at this time, only valid for 1d Spectra</a:t>
            </a:r>
          </a:p>
          <a:p>
            <a:r>
              <a:rPr lang="en-US" sz="1400" dirty="0"/>
              <a:t> FILEWAVE       = '</a:t>
            </a:r>
            <a:r>
              <a:rPr lang="en-US" sz="1400" dirty="0" err="1"/>
              <a:t>wave.bcd</a:t>
            </a:r>
            <a:r>
              <a:rPr lang="en-US" sz="1400" dirty="0"/>
              <a:t>'         ! Boundary file including discrete wave spectra</a:t>
            </a:r>
          </a:p>
          <a:p>
            <a:r>
              <a:rPr lang="en-US" sz="1400" dirty="0"/>
              <a:t> LBSP1D         = F                  ! 1D (freq. space only) format for FILEWAVE if LBCSP=T and LINHOM=F</a:t>
            </a:r>
          </a:p>
          <a:p>
            <a:r>
              <a:rPr lang="en-US" sz="1400" dirty="0"/>
              <a:t> LBSP2D         = F                  ! use T if IBOUNDFORMAT = 3</a:t>
            </a:r>
          </a:p>
          <a:p>
            <a:r>
              <a:rPr lang="en-US" sz="1400" dirty="0"/>
              <a:t> BEGTC          = '19980901.000000'  ! Begin time of the wave boundary file (FILEWAVE)</a:t>
            </a:r>
          </a:p>
          <a:p>
            <a:r>
              <a:rPr lang="en-US" sz="1400" dirty="0"/>
              <a:t> DELTC          = 1                  ! Time step in FILEWAVE</a:t>
            </a:r>
          </a:p>
          <a:p>
            <a:r>
              <a:rPr lang="en-US" sz="1400" dirty="0"/>
              <a:t> UNITC          = 'HR'               ! Unit</a:t>
            </a:r>
          </a:p>
          <a:p>
            <a:r>
              <a:rPr lang="en-US" sz="1400" dirty="0"/>
              <a:t> ENDTC          = '19980902.000000'  ! End time</a:t>
            </a:r>
          </a:p>
          <a:p>
            <a:r>
              <a:rPr lang="en-US" sz="1400" dirty="0"/>
              <a:t> FILEBOUND      = 'wwmbnd.gr3'       ! Boundary file defining boundary and Neumann nodes.</a:t>
            </a:r>
          </a:p>
          <a:p>
            <a:r>
              <a:rPr lang="en-US" sz="1400" dirty="0"/>
              <a:t>                                     ! Flag 0: not on </a:t>
            </a:r>
            <a:r>
              <a:rPr lang="en-US" sz="1400" dirty="0" err="1"/>
              <a:t>bnd</a:t>
            </a:r>
            <a:r>
              <a:rPr lang="en-US" sz="1400" dirty="0"/>
              <a:t>; 3: Neumann (0 gradient);</a:t>
            </a:r>
          </a:p>
          <a:p>
            <a:r>
              <a:rPr lang="en-US" sz="1400" dirty="0"/>
              <a:t>                                     ! 2: active </a:t>
            </a:r>
            <a:r>
              <a:rPr lang="en-US" sz="1400" dirty="0" err="1"/>
              <a:t>bnd</a:t>
            </a:r>
            <a:r>
              <a:rPr lang="en-US" sz="1400" dirty="0"/>
              <a:t> (</a:t>
            </a:r>
            <a:r>
              <a:rPr lang="en-US" sz="1400" dirty="0" err="1"/>
              <a:t>Direchlet</a:t>
            </a:r>
            <a:r>
              <a:rPr lang="en-US" sz="1400" dirty="0"/>
              <a:t>). </a:t>
            </a:r>
            <a:r>
              <a:rPr lang="en-US" sz="1400" dirty="0" err="1"/>
              <a:t>Bnd</a:t>
            </a:r>
            <a:r>
              <a:rPr lang="en-US" sz="1400" dirty="0"/>
              <a:t> flags imported from SCHISM:</a:t>
            </a:r>
          </a:p>
          <a:p>
            <a:r>
              <a:rPr lang="en-US" sz="1400" dirty="0"/>
              <a:t>                                     ! 1: exterior </a:t>
            </a:r>
            <a:r>
              <a:rPr lang="en-US" sz="1400" dirty="0" err="1"/>
              <a:t>bnd</a:t>
            </a:r>
            <a:r>
              <a:rPr lang="en-US" sz="1400" dirty="0"/>
              <a:t>; -1: interior (islands)</a:t>
            </a:r>
          </a:p>
          <a:p>
            <a:r>
              <a:rPr lang="en-US" sz="1400" dirty="0"/>
              <a:t> IBOUNDFORMAT   = 1                  ! 1 ~ WWM, 2 ~ FVCOM: 3 ~ WW3. FVCOM and WW3 works only with LBCWA=T.</a:t>
            </a:r>
          </a:p>
          <a:p>
            <a:r>
              <a:rPr lang="en-US" sz="1400" dirty="0"/>
              <a:t>                                     ! For WW3 boundary input also set LINHOM=T, LBCSE=T and this works only for spherical coordinates</a:t>
            </a:r>
          </a:p>
          <a:p>
            <a:r>
              <a:rPr lang="en-US" sz="1400" dirty="0"/>
              <a:t>                                     ! LMONO_IN = F ! incident wave is defined as monochromatic wave height, which is </a:t>
            </a:r>
            <a:r>
              <a:rPr lang="en-US" sz="1400" dirty="0" err="1"/>
              <a:t>Hmono</a:t>
            </a:r>
            <a:r>
              <a:rPr lang="en-US" sz="1400" dirty="0"/>
              <a:t> = </a:t>
            </a:r>
            <a:r>
              <a:rPr lang="en-US" sz="1400" dirty="0" err="1"/>
              <a:t>sqrt</a:t>
            </a:r>
            <a:r>
              <a:rPr lang="en-US" sz="1400" dirty="0"/>
              <a:t>(2) * Hs</a:t>
            </a:r>
          </a:p>
          <a:p>
            <a:r>
              <a:rPr lang="en-US" sz="1400" dirty="0"/>
              <a:t>                                     ! The following are needed only if LBCWA=T and LINHOM=F</a:t>
            </a:r>
          </a:p>
          <a:p>
            <a:r>
              <a:rPr lang="en-US" sz="1400" dirty="0"/>
              <a:t> WBHS           = 2.              ! Hs at the boundary for parametric spectra</a:t>
            </a:r>
          </a:p>
          <a:p>
            <a:r>
              <a:rPr lang="en-US" sz="1400" dirty="0"/>
              <a:t> WBSS           = 2                 ! 1 or -1: Pierson-Moskowitz, 2 or -2: JONSWAP, 3 or -3: all in one BIN,</a:t>
            </a:r>
          </a:p>
          <a:p>
            <a:r>
              <a:rPr lang="en-US" sz="1400" dirty="0"/>
              <a:t>                                     ! 4: Gauss. The sign decides whether WBTP below is</a:t>
            </a:r>
          </a:p>
          <a:p>
            <a:r>
              <a:rPr lang="en-US" sz="1400" dirty="0"/>
              <a:t>                                     ! peak (+) or mean period </a:t>
            </a:r>
            <a:r>
              <a:rPr lang="en-US" sz="1400" dirty="0" smtClean="0"/>
              <a:t>(-)</a:t>
            </a:r>
          </a:p>
          <a:p>
            <a:r>
              <a:rPr lang="en-US" sz="1400" dirty="0"/>
              <a:t>WBPKEN         = 3.3                ! Peak enhancement factor for </a:t>
            </a:r>
            <a:r>
              <a:rPr lang="en-US" sz="1400" dirty="0" err="1"/>
              <a:t>Jonswap</a:t>
            </a:r>
            <a:r>
              <a:rPr lang="en-US" sz="1400" dirty="0"/>
              <a:t> Spectra if </a:t>
            </a:r>
            <a:r>
              <a:rPr lang="en-US" sz="1400" dirty="0" smtClean="0"/>
              <a:t>WBSS=2</a:t>
            </a:r>
            <a:endParaRPr lang="en-US" sz="1400" dirty="0"/>
          </a:p>
          <a:p>
            <a:r>
              <a:rPr lang="en-US" sz="1400" dirty="0"/>
              <a:t> WBTP           = 8.               ! </a:t>
            </a:r>
            <a:r>
              <a:rPr lang="en-US" sz="1400" dirty="0" err="1"/>
              <a:t>Tp</a:t>
            </a:r>
            <a:r>
              <a:rPr lang="en-US" sz="1400" dirty="0"/>
              <a:t> at the boundary (sec); mean or peak depending on the sign of WBSS</a:t>
            </a:r>
          </a:p>
          <a:p>
            <a:r>
              <a:rPr lang="en-US" sz="1400" dirty="0"/>
              <a:t> WBDM           = 90.0               ! Avg. Wave Direction at the boundary</a:t>
            </a:r>
          </a:p>
          <a:p>
            <a:r>
              <a:rPr lang="en-US" sz="1400" dirty="0"/>
              <a:t> WBDSMS         = 1                 ! Directional spreading value in degrees (1) or as exponent (2)</a:t>
            </a:r>
          </a:p>
          <a:p>
            <a:r>
              <a:rPr lang="en-US" sz="1400" dirty="0"/>
              <a:t> WBDS           = 10.                ! </a:t>
            </a:r>
            <a:r>
              <a:rPr lang="en-US" sz="1400" dirty="0" smtClean="0"/>
              <a:t>Directional </a:t>
            </a:r>
            <a:r>
              <a:rPr lang="en-US" sz="1400" dirty="0"/>
              <a:t>spreading at the boundary (degrees/exponent)</a:t>
            </a:r>
          </a:p>
          <a:p>
            <a:r>
              <a:rPr lang="en-US" sz="1400" dirty="0"/>
              <a:t> WBGAUSS        = 0.1                ! factor for </a:t>
            </a:r>
            <a:r>
              <a:rPr lang="en-US" sz="1400" dirty="0" err="1"/>
              <a:t>gaussian</a:t>
            </a:r>
            <a:r>
              <a:rPr lang="en-US" sz="1400" dirty="0"/>
              <a:t> distribution if WBSS=1</a:t>
            </a:r>
          </a:p>
          <a:p>
            <a:r>
              <a:rPr lang="en-US" sz="1400" dirty="0"/>
              <a:t>                                    </a:t>
            </a:r>
            <a:r>
              <a:rPr lang="en-US" sz="1400" dirty="0" smtClean="0"/>
              <a:t>  </a:t>
            </a:r>
            <a:r>
              <a:rPr lang="en-US" sz="1400" dirty="0"/>
              <a:t>! End section for LBCWA=T and LINHOM=F</a:t>
            </a:r>
          </a:p>
          <a:p>
            <a:r>
              <a:rPr lang="en-US" sz="1400" dirty="0"/>
              <a:t> </a:t>
            </a:r>
          </a:p>
        </p:txBody>
      </p:sp>
    </p:spTree>
    <p:extLst>
      <p:ext uri="{BB962C8B-B14F-4D97-AF65-F5344CB8AC3E}">
        <p14:creationId xmlns:p14="http://schemas.microsoft.com/office/powerpoint/2010/main" val="377413643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09600" y="0"/>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err="1"/>
              <a:t>w</a:t>
            </a:r>
            <a:r>
              <a:rPr lang="en-US" altLang="en-US" sz="2600" b="1" dirty="0" err="1" smtClean="0"/>
              <a:t>wminput.nml</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sp>
        <p:nvSpPr>
          <p:cNvPr id="2" name="Rectangle 1"/>
          <p:cNvSpPr/>
          <p:nvPr/>
        </p:nvSpPr>
        <p:spPr>
          <a:xfrm>
            <a:off x="152400" y="152400"/>
            <a:ext cx="13411200" cy="7494359"/>
          </a:xfrm>
          <a:prstGeom prst="rect">
            <a:avLst/>
          </a:prstGeom>
        </p:spPr>
        <p:txBody>
          <a:bodyPr wrap="square">
            <a:spAutoFit/>
          </a:bodyPr>
          <a:lstStyle/>
          <a:p>
            <a:r>
              <a:rPr lang="en-US" sz="1300" dirty="0"/>
              <a:t>&amp;BOUC</a:t>
            </a:r>
          </a:p>
          <a:p>
            <a:r>
              <a:rPr lang="en-US" sz="1300" dirty="0" smtClean="0"/>
              <a:t>….</a:t>
            </a:r>
          </a:p>
          <a:p>
            <a:r>
              <a:rPr lang="en-US" sz="1300" dirty="0" smtClean="0"/>
              <a:t>NCDF_HS_NAME   </a:t>
            </a:r>
            <a:r>
              <a:rPr lang="en-US" sz="1300" dirty="0"/>
              <a:t>= '</a:t>
            </a:r>
            <a:r>
              <a:rPr lang="en-US" sz="1300" dirty="0" err="1"/>
              <a:t>hs</a:t>
            </a:r>
            <a:r>
              <a:rPr lang="en-US" sz="1300" dirty="0"/>
              <a:t>'               ! NETCDF var. name for the significant wave height (normally it is just '</a:t>
            </a:r>
            <a:r>
              <a:rPr lang="en-US" sz="1300" dirty="0" err="1"/>
              <a:t>hs</a:t>
            </a:r>
            <a:r>
              <a:rPr lang="en-US" sz="1300" dirty="0"/>
              <a:t>')</a:t>
            </a:r>
          </a:p>
          <a:p>
            <a:r>
              <a:rPr lang="en-US" sz="1300" dirty="0"/>
              <a:t> NCDF_DIR_NAME  = '</a:t>
            </a:r>
            <a:r>
              <a:rPr lang="en-US" sz="1300" dirty="0" err="1"/>
              <a:t>dir</a:t>
            </a:r>
            <a:r>
              <a:rPr lang="en-US" sz="1300" dirty="0"/>
              <a:t>'              ! NETCDF var. name for the mean wave direction (normally it is just '</a:t>
            </a:r>
            <a:r>
              <a:rPr lang="en-US" sz="1300" dirty="0" err="1"/>
              <a:t>dir</a:t>
            </a:r>
            <a:r>
              <a:rPr lang="en-US" sz="1300" dirty="0"/>
              <a:t>')</a:t>
            </a:r>
          </a:p>
          <a:p>
            <a:r>
              <a:rPr lang="en-US" sz="1300" dirty="0"/>
              <a:t> NCDF_SPR_NAME  = '</a:t>
            </a:r>
            <a:r>
              <a:rPr lang="en-US" sz="1300" dirty="0" err="1"/>
              <a:t>spr</a:t>
            </a:r>
            <a:r>
              <a:rPr lang="en-US" sz="1300" dirty="0"/>
              <a:t>'              ! NETCDF var. name for the mean directional spreading (normally it is just '</a:t>
            </a:r>
            <a:r>
              <a:rPr lang="en-US" sz="1300" dirty="0" err="1"/>
              <a:t>spr</a:t>
            </a:r>
            <a:r>
              <a:rPr lang="en-US" sz="1300" dirty="0"/>
              <a:t>')</a:t>
            </a:r>
          </a:p>
          <a:p>
            <a:r>
              <a:rPr lang="en-US" sz="1300" dirty="0"/>
              <a:t> NCDF_FP_NAME   = '</a:t>
            </a:r>
            <a:r>
              <a:rPr lang="en-US" sz="1300" dirty="0" err="1"/>
              <a:t>fp</a:t>
            </a:r>
            <a:r>
              <a:rPr lang="en-US" sz="1300" dirty="0"/>
              <a:t>'               ! NETCDF var. name for the peak freq. (normally it is just '</a:t>
            </a:r>
            <a:r>
              <a:rPr lang="en-US" sz="1300" dirty="0" err="1"/>
              <a:t>fp</a:t>
            </a:r>
            <a:r>
              <a:rPr lang="en-US" sz="1300" dirty="0"/>
              <a:t>')</a:t>
            </a:r>
          </a:p>
          <a:p>
            <a:r>
              <a:rPr lang="en-US" sz="1300" dirty="0"/>
              <a:t> NCDF_F02_NAME  = 't02'              ! NETCDF var. name for the zero down crossing freq. (normally it is just 't02')</a:t>
            </a:r>
          </a:p>
          <a:p>
            <a:r>
              <a:rPr lang="en-US" sz="1300" dirty="0"/>
              <a:t>/</a:t>
            </a:r>
          </a:p>
          <a:p>
            <a:r>
              <a:rPr lang="en-US" sz="1300" dirty="0"/>
              <a:t>&amp;WIND ! THIS IS NOW USED IN </a:t>
            </a:r>
            <a:r>
              <a:rPr lang="en-US" sz="1300" dirty="0" smtClean="0"/>
              <a:t>SCHISM</a:t>
            </a:r>
          </a:p>
          <a:p>
            <a:r>
              <a:rPr lang="en-US" sz="1300" dirty="0" smtClean="0"/>
              <a:t>….</a:t>
            </a:r>
          </a:p>
          <a:p>
            <a:r>
              <a:rPr lang="en-US" sz="1300" dirty="0"/>
              <a:t>&amp;CURR !NOT USED WITH </a:t>
            </a:r>
            <a:r>
              <a:rPr lang="en-US" sz="1300" dirty="0" smtClean="0"/>
              <a:t>SCHISM</a:t>
            </a:r>
          </a:p>
          <a:p>
            <a:r>
              <a:rPr lang="en-US" sz="1300" dirty="0" smtClean="0"/>
              <a:t>…</a:t>
            </a:r>
          </a:p>
          <a:p>
            <a:r>
              <a:rPr lang="en-US" sz="1300" dirty="0"/>
              <a:t>&amp;WALV !NOT USED WITH </a:t>
            </a:r>
            <a:r>
              <a:rPr lang="en-US" sz="1300" dirty="0" smtClean="0"/>
              <a:t>SCHISM</a:t>
            </a:r>
          </a:p>
          <a:p>
            <a:r>
              <a:rPr lang="en-US" sz="1300" dirty="0" smtClean="0"/>
              <a:t>…</a:t>
            </a:r>
          </a:p>
          <a:p>
            <a:r>
              <a:rPr lang="en-US" sz="1300" dirty="0"/>
              <a:t>&amp;ENGS !SOURCE TERMS</a:t>
            </a:r>
          </a:p>
          <a:p>
            <a:r>
              <a:rPr lang="en-US" sz="1300" dirty="0"/>
              <a:t> MESNL          = 1                  ! SNL4; MESNL = 0 , MESNL = 1, (Discrete Interaction approx</a:t>
            </a:r>
            <a:r>
              <a:rPr lang="en-US" sz="1300" dirty="0" smtClean="0"/>
              <a:t>. of </a:t>
            </a:r>
            <a:r>
              <a:rPr lang="en-US" sz="1300" dirty="0" err="1" smtClean="0"/>
              <a:t>Hasselmann</a:t>
            </a:r>
            <a:r>
              <a:rPr lang="en-US" sz="1300" dirty="0" smtClean="0"/>
              <a:t>)</a:t>
            </a:r>
            <a:endParaRPr lang="en-US" sz="1300" dirty="0"/>
          </a:p>
          <a:p>
            <a:r>
              <a:rPr lang="en-US" sz="1300" dirty="0"/>
              <a:t> </a:t>
            </a:r>
            <a:r>
              <a:rPr lang="en-US" sz="1300" b="1" dirty="0">
                <a:solidFill>
                  <a:srgbClr val="FF0000"/>
                </a:solidFill>
              </a:rPr>
              <a:t>MESIN</a:t>
            </a:r>
            <a:r>
              <a:rPr lang="en-US" sz="1300" dirty="0"/>
              <a:t>          = 2                  ! Wind input: </a:t>
            </a:r>
            <a:r>
              <a:rPr lang="en-US" sz="1300" dirty="0" err="1"/>
              <a:t>Ardhuin</a:t>
            </a:r>
            <a:r>
              <a:rPr lang="en-US" sz="1300" dirty="0"/>
              <a:t> </a:t>
            </a:r>
            <a:r>
              <a:rPr lang="en-US" sz="1300" dirty="0" err="1"/>
              <a:t>etal</a:t>
            </a:r>
            <a:r>
              <a:rPr lang="en-US" sz="1300" dirty="0"/>
              <a:t> (1) (use LSOURCESWAM = .TRUE.); for ECMWF physics (2); Makin &amp; </a:t>
            </a:r>
            <a:r>
              <a:rPr lang="en-US" sz="1300" dirty="0" err="1"/>
              <a:t>Stam</a:t>
            </a:r>
            <a:r>
              <a:rPr lang="en-US" sz="1300" dirty="0"/>
              <a:t> (3); </a:t>
            </a:r>
            <a:r>
              <a:rPr lang="en-US" sz="1300" dirty="0" err="1"/>
              <a:t>Babanin</a:t>
            </a:r>
            <a:r>
              <a:rPr lang="en-US" sz="1300" dirty="0"/>
              <a:t> et al. (4); Cycle 3 (5); no wind (0). Try MESIN=1, or </a:t>
            </a:r>
            <a:r>
              <a:rPr lang="en-US" sz="1300" dirty="0" smtClean="0"/>
              <a:t>!MESIN=2 </a:t>
            </a:r>
            <a:r>
              <a:rPr lang="en-US" sz="1300" dirty="0"/>
              <a:t>and LSOURCESWAM=T</a:t>
            </a:r>
          </a:p>
          <a:p>
            <a:r>
              <a:rPr lang="en-US" sz="1300" dirty="0"/>
              <a:t> IFRIC          = 1                  ! Formulation for atmospheric boundary layer, (IFRIC = 1 for MESIN = 1, IFRIC = 4 for MESIN=5); only used if cycle 3 is switched on</a:t>
            </a:r>
          </a:p>
          <a:p>
            <a:r>
              <a:rPr lang="en-US" sz="1300" dirty="0"/>
              <a:t> MESBF          = 1                  ! </a:t>
            </a:r>
            <a:r>
              <a:rPr lang="en-US" sz="1300" dirty="0" smtClean="0"/>
              <a:t>Bottom </a:t>
            </a:r>
            <a:r>
              <a:rPr lang="en-US" sz="1300" dirty="0"/>
              <a:t>friction: JONSWAP(1) (Default at 1); 2 - Madsen</a:t>
            </a:r>
          </a:p>
          <a:p>
            <a:r>
              <a:rPr lang="en-US" sz="1300" dirty="0"/>
              <a:t> </a:t>
            </a:r>
            <a:r>
              <a:rPr lang="en-US" sz="1300" dirty="0">
                <a:solidFill>
                  <a:srgbClr val="FF0000"/>
                </a:solidFill>
              </a:rPr>
              <a:t>FRICC</a:t>
            </a:r>
            <a:r>
              <a:rPr lang="en-US" sz="1300" dirty="0"/>
              <a:t>          = 0.067              ! </a:t>
            </a:r>
            <a:r>
              <a:rPr lang="en-US" sz="1300" dirty="0" err="1"/>
              <a:t>Cjon</a:t>
            </a:r>
            <a:r>
              <a:rPr lang="en-US" sz="1300" dirty="0"/>
              <a:t> - Bottom friction coefficient (always positive)</a:t>
            </a:r>
          </a:p>
          <a:p>
            <a:r>
              <a:rPr lang="en-US" sz="1300" dirty="0"/>
              <a:t> MESBR          = 1                  ! Shallow water wave breaking; 0: no; 1: BJ78 (Default at 1)</a:t>
            </a:r>
          </a:p>
          <a:p>
            <a:r>
              <a:rPr lang="en-US" sz="1300" dirty="0"/>
              <a:t> ICRIT          = 1                  ! Wave breaking criterion: set as 1 - SWAN, 2 - </a:t>
            </a:r>
            <a:r>
              <a:rPr lang="en-US" sz="1300" dirty="0" err="1"/>
              <a:t>Dingemans</a:t>
            </a:r>
            <a:r>
              <a:rPr lang="en-US" sz="1300" dirty="0"/>
              <a:t> - default = 2</a:t>
            </a:r>
          </a:p>
          <a:p>
            <a:r>
              <a:rPr lang="en-US" sz="1300" dirty="0"/>
              <a:t> ALPBJ          = 0.5                ! Dissipation proportionality coefficient (0.5 is default)</a:t>
            </a:r>
          </a:p>
          <a:p>
            <a:r>
              <a:rPr lang="en-US" sz="1300" dirty="0"/>
              <a:t> </a:t>
            </a:r>
            <a:r>
              <a:rPr lang="en-US" sz="1300" dirty="0">
                <a:solidFill>
                  <a:srgbClr val="FF0000"/>
                </a:solidFill>
              </a:rPr>
              <a:t>BRHD</a:t>
            </a:r>
            <a:r>
              <a:rPr lang="en-US" sz="1300" dirty="0"/>
              <a:t>           = 0.78               ! Wave breaking coefficient for Const. type wave breaking criterion; range: 0.6-0.83 (suggested 0.78)</a:t>
            </a:r>
          </a:p>
          <a:p>
            <a:r>
              <a:rPr lang="en-US" sz="1300" dirty="0"/>
              <a:t> LMAXETOT       = T                  ! Limit shallow water wave height by wave breaking limiter (default=T)</a:t>
            </a:r>
          </a:p>
          <a:p>
            <a:r>
              <a:rPr lang="en-US" sz="1300" dirty="0"/>
              <a:t> MESDS          = 2                  ! Formulation for the </a:t>
            </a:r>
            <a:r>
              <a:rPr lang="en-US" sz="1300" dirty="0" err="1"/>
              <a:t>whitecapping</a:t>
            </a:r>
            <a:r>
              <a:rPr lang="en-US" sz="1300" dirty="0"/>
              <a:t> source function; same value as MESIN</a:t>
            </a:r>
          </a:p>
          <a:p>
            <a:r>
              <a:rPr lang="en-US" sz="1300" dirty="0"/>
              <a:t> MESTR          = 1                  ! Formulation for the triad 3 wave interactions (MESTR = 0 (off), MESTR = 1 (Lumped Triad Approx. (LTA) like SWAN) (Default at 1)</a:t>
            </a:r>
          </a:p>
          <a:p>
            <a:r>
              <a:rPr lang="en-US" sz="1300" dirty="0"/>
              <a:t> TRICO          = 0.1                ! proportionality const. (\</a:t>
            </a:r>
            <a:r>
              <a:rPr lang="en-US" sz="1300" dirty="0" err="1"/>
              <a:t>alpha_EB</a:t>
            </a:r>
            <a:r>
              <a:rPr lang="en-US" sz="1300" dirty="0"/>
              <a:t>); default is 0.1</a:t>
            </a:r>
          </a:p>
          <a:p>
            <a:r>
              <a:rPr lang="en-US" sz="1300" dirty="0"/>
              <a:t> TRIRA          = 5.                 ! ratio of max. freq. considered in triads over mean freq.; 2.5 is suggested</a:t>
            </a:r>
          </a:p>
          <a:p>
            <a:r>
              <a:rPr lang="en-US" sz="1300" dirty="0"/>
              <a:t> TRIURS         = 0.1                ! critical </a:t>
            </a:r>
            <a:r>
              <a:rPr lang="en-US" sz="1300" dirty="0" err="1"/>
              <a:t>Ursell</a:t>
            </a:r>
            <a:r>
              <a:rPr lang="en-US" sz="1300" dirty="0"/>
              <a:t> number; if </a:t>
            </a:r>
            <a:r>
              <a:rPr lang="en-US" sz="1300" dirty="0" err="1"/>
              <a:t>Ursell</a:t>
            </a:r>
            <a:r>
              <a:rPr lang="en-US" sz="1300" dirty="0"/>
              <a:t> # &lt; TRIURS; triads are not computed</a:t>
            </a:r>
          </a:p>
          <a:p>
            <a:r>
              <a:rPr lang="en-US" sz="1300" dirty="0"/>
              <a:t> !LPRECOMPST4    = T                 ! Precompute the indices and weightings for the </a:t>
            </a:r>
            <a:r>
              <a:rPr lang="en-US" sz="1300" dirty="0" err="1"/>
              <a:t>Ardhuin</a:t>
            </a:r>
            <a:r>
              <a:rPr lang="en-US" sz="1300" dirty="0"/>
              <a:t> et al. formulation and save to disk, if it is .F. then the saved</a:t>
            </a:r>
          </a:p>
          <a:p>
            <a:r>
              <a:rPr lang="en-US" sz="1300" dirty="0"/>
              <a:t>                                     ! values are read from disk ! The </a:t>
            </a:r>
            <a:r>
              <a:rPr lang="en-US" sz="1300" dirty="0" err="1"/>
              <a:t>fiels</a:t>
            </a:r>
            <a:r>
              <a:rPr lang="en-US" sz="1300" dirty="0"/>
              <a:t> will be auto-detected, still make sure they correspond to your MSC,MDC,FRLOW,FRHIGH stuff, I add more checks soon and delete the </a:t>
            </a:r>
            <a:r>
              <a:rPr lang="en-US" sz="1300" dirty="0" smtClean="0"/>
              <a:t>!fort.5002 </a:t>
            </a:r>
            <a:r>
              <a:rPr lang="en-US" sz="1300" dirty="0"/>
              <a:t>file if u are not sure!</a:t>
            </a:r>
          </a:p>
          <a:p>
            <a:r>
              <a:rPr lang="en-US" sz="1300" dirty="0"/>
              <a:t>/</a:t>
            </a:r>
          </a:p>
          <a:p>
            <a:endParaRPr lang="en-US" sz="1300" dirty="0"/>
          </a:p>
        </p:txBody>
      </p:sp>
    </p:spTree>
    <p:extLst>
      <p:ext uri="{BB962C8B-B14F-4D97-AF65-F5344CB8AC3E}">
        <p14:creationId xmlns:p14="http://schemas.microsoft.com/office/powerpoint/2010/main" val="25580587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09600" y="0"/>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err="1"/>
              <a:t>w</a:t>
            </a:r>
            <a:r>
              <a:rPr lang="en-US" altLang="en-US" sz="2600" b="1" dirty="0" err="1" smtClean="0"/>
              <a:t>wminput.nml</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sp>
        <p:nvSpPr>
          <p:cNvPr id="3" name="Rectangle 2"/>
          <p:cNvSpPr/>
          <p:nvPr/>
        </p:nvSpPr>
        <p:spPr>
          <a:xfrm>
            <a:off x="198325" y="838200"/>
            <a:ext cx="13324114" cy="5324535"/>
          </a:xfrm>
          <a:prstGeom prst="rect">
            <a:avLst/>
          </a:prstGeom>
        </p:spPr>
        <p:txBody>
          <a:bodyPr wrap="square">
            <a:spAutoFit/>
          </a:bodyPr>
          <a:lstStyle/>
          <a:p>
            <a:r>
              <a:rPr lang="en-US" sz="2000" dirty="0"/>
              <a:t>&amp;NUMS</a:t>
            </a:r>
          </a:p>
          <a:p>
            <a:r>
              <a:rPr lang="en-US" sz="2000" dirty="0"/>
              <a:t> ICOMP          = </a:t>
            </a:r>
            <a:r>
              <a:rPr lang="en-US" sz="2000" dirty="0" smtClean="0"/>
              <a:t>3    !implicit w/o splitting</a:t>
            </a:r>
            <a:endParaRPr lang="en-US" sz="2000" dirty="0"/>
          </a:p>
          <a:p>
            <a:r>
              <a:rPr lang="en-US" sz="2000" dirty="0"/>
              <a:t> AMETHOD      </a:t>
            </a:r>
            <a:r>
              <a:rPr lang="en-US" sz="2000" dirty="0" smtClean="0"/>
              <a:t>= 7  !Jacobian matrix solver</a:t>
            </a:r>
            <a:endParaRPr lang="en-US" sz="2000" dirty="0"/>
          </a:p>
          <a:p>
            <a:r>
              <a:rPr lang="en-US" sz="2000" dirty="0"/>
              <a:t> SMETHOD        = </a:t>
            </a:r>
            <a:r>
              <a:rPr lang="en-US" sz="2000" dirty="0" smtClean="0"/>
              <a:t>1  !This </a:t>
            </a:r>
            <a:r>
              <a:rPr lang="en-US" sz="2000" dirty="0"/>
              <a:t>switch controls the way the source terms are integrated. 0: no source terms;</a:t>
            </a:r>
          </a:p>
          <a:p>
            <a:r>
              <a:rPr lang="en-US" sz="2000" dirty="0"/>
              <a:t>                                     ! 1: splitting using RK-3 and SI for fast and slow modes 2: semi-implicit;</a:t>
            </a:r>
          </a:p>
          <a:p>
            <a:r>
              <a:rPr lang="en-US" sz="2000" dirty="0"/>
              <a:t>                                     ! 3: R-K3 (if ICOMP=0 or 1) - slow; 4: Dynamic Splitting (experimental</a:t>
            </a:r>
            <a:r>
              <a:rPr lang="en-US" sz="2000" dirty="0" smtClean="0"/>
              <a:t>)</a:t>
            </a:r>
            <a:endParaRPr lang="en-US" sz="2000" dirty="0"/>
          </a:p>
          <a:p>
            <a:r>
              <a:rPr lang="en-US" sz="2000" dirty="0"/>
              <a:t> DMETHOD        = </a:t>
            </a:r>
            <a:r>
              <a:rPr lang="en-US" sz="2000" dirty="0" smtClean="0"/>
              <a:t>2   </a:t>
            </a:r>
            <a:r>
              <a:rPr lang="en-US" sz="2000" dirty="0"/>
              <a:t>! Ultimate Quickest as in WW3 (usually best</a:t>
            </a:r>
            <a:r>
              <a:rPr lang="en-US" sz="2000" dirty="0" smtClean="0"/>
              <a:t>)</a:t>
            </a:r>
          </a:p>
          <a:p>
            <a:r>
              <a:rPr lang="en-US" sz="2000" dirty="0"/>
              <a:t> </a:t>
            </a:r>
            <a:r>
              <a:rPr lang="en-US" sz="2000" dirty="0">
                <a:solidFill>
                  <a:schemeClr val="bg1">
                    <a:lumMod val="75000"/>
                  </a:schemeClr>
                </a:solidFill>
              </a:rPr>
              <a:t>RTHETA</a:t>
            </a:r>
            <a:r>
              <a:rPr lang="en-US" sz="2000" dirty="0"/>
              <a:t>         = 0.5      </a:t>
            </a:r>
            <a:r>
              <a:rPr lang="en-US" sz="2000" dirty="0" smtClean="0"/>
              <a:t>! </a:t>
            </a:r>
            <a:r>
              <a:rPr lang="en-US" sz="2000" dirty="0"/>
              <a:t>Weighing factor for DMETHOD = 1, not really useful </a:t>
            </a:r>
            <a:endParaRPr lang="en-US" sz="2000" dirty="0" smtClean="0"/>
          </a:p>
          <a:p>
            <a:r>
              <a:rPr lang="en-US" sz="2000" dirty="0"/>
              <a:t> </a:t>
            </a:r>
            <a:r>
              <a:rPr lang="en-US" sz="2000" dirty="0" smtClean="0">
                <a:solidFill>
                  <a:schemeClr val="bg1">
                    <a:lumMod val="75000"/>
                  </a:schemeClr>
                </a:solidFill>
              </a:rPr>
              <a:t>LITERSPLIT</a:t>
            </a:r>
            <a:r>
              <a:rPr lang="en-US" sz="2000" dirty="0" smtClean="0"/>
              <a:t>     </a:t>
            </a:r>
            <a:r>
              <a:rPr lang="en-US" sz="2000" dirty="0"/>
              <a:t>= F       </a:t>
            </a:r>
            <a:r>
              <a:rPr lang="en-US" sz="2000" dirty="0" smtClean="0"/>
              <a:t> </a:t>
            </a:r>
            <a:r>
              <a:rPr lang="en-US" sz="2000" dirty="0"/>
              <a:t>! T: double </a:t>
            </a:r>
            <a:r>
              <a:rPr lang="en-US" sz="2000" dirty="0" err="1"/>
              <a:t>Strang</a:t>
            </a:r>
            <a:r>
              <a:rPr lang="en-US" sz="2000" dirty="0"/>
              <a:t> split; F: simple split (more </a:t>
            </a:r>
            <a:r>
              <a:rPr lang="en-US" sz="2000" dirty="0" err="1"/>
              <a:t>efficienct</a:t>
            </a:r>
            <a:r>
              <a:rPr lang="en-US" sz="2000" dirty="0"/>
              <a:t>). Default: </a:t>
            </a:r>
            <a:r>
              <a:rPr lang="en-US" sz="2000" dirty="0" smtClean="0"/>
              <a:t>F</a:t>
            </a:r>
            <a:endParaRPr lang="en-US" sz="2000" dirty="0"/>
          </a:p>
          <a:p>
            <a:r>
              <a:rPr lang="en-US" sz="2000" dirty="0"/>
              <a:t> </a:t>
            </a:r>
            <a:r>
              <a:rPr lang="en-US" sz="2000" dirty="0">
                <a:solidFill>
                  <a:schemeClr val="bg1">
                    <a:lumMod val="75000"/>
                  </a:schemeClr>
                </a:solidFill>
              </a:rPr>
              <a:t>LFILTERTH</a:t>
            </a:r>
            <a:r>
              <a:rPr lang="en-US" sz="2000" dirty="0"/>
              <a:t>      = F</a:t>
            </a:r>
          </a:p>
          <a:p>
            <a:r>
              <a:rPr lang="en-US" sz="2000" dirty="0"/>
              <a:t>                                     ! LFILTERTH: use a CFL filter to limit the advection vel. In directional space. This is similar to WW3.</a:t>
            </a:r>
          </a:p>
          <a:p>
            <a:r>
              <a:rPr lang="en-US" sz="2000" dirty="0"/>
              <a:t>                                     ! Mostly not used. WWMII is always stable.</a:t>
            </a:r>
          </a:p>
          <a:p>
            <a:r>
              <a:rPr lang="en-US" sz="2000" dirty="0"/>
              <a:t> </a:t>
            </a:r>
            <a:r>
              <a:rPr lang="en-US" sz="2000" dirty="0">
                <a:solidFill>
                  <a:schemeClr val="bg1">
                    <a:lumMod val="75000"/>
                  </a:schemeClr>
                </a:solidFill>
              </a:rPr>
              <a:t>MAXCFLTH</a:t>
            </a:r>
            <a:r>
              <a:rPr lang="en-US" sz="2000" dirty="0"/>
              <a:t>       = 1.0     </a:t>
            </a:r>
            <a:r>
              <a:rPr lang="en-US" sz="2000" dirty="0" smtClean="0"/>
              <a:t> </a:t>
            </a:r>
            <a:r>
              <a:rPr lang="en-US" sz="2000" dirty="0"/>
              <a:t>! Max </a:t>
            </a:r>
            <a:r>
              <a:rPr lang="en-US" sz="2000" dirty="0" err="1"/>
              <a:t>Cfl</a:t>
            </a:r>
            <a:r>
              <a:rPr lang="en-US" sz="2000" dirty="0"/>
              <a:t> in Theta space; used only if LFILTERTH=T</a:t>
            </a:r>
          </a:p>
          <a:p>
            <a:r>
              <a:rPr lang="en-US" sz="2000" dirty="0"/>
              <a:t> FMETHOD        = </a:t>
            </a:r>
            <a:r>
              <a:rPr lang="en-US" sz="2000" dirty="0" smtClean="0"/>
              <a:t>1  </a:t>
            </a:r>
            <a:r>
              <a:rPr lang="en-US" sz="2000" dirty="0"/>
              <a:t>! Ultimate Quickest as in WW3 (best</a:t>
            </a:r>
            <a:r>
              <a:rPr lang="en-US" sz="2000" dirty="0" smtClean="0"/>
              <a:t>)</a:t>
            </a:r>
            <a:endParaRPr lang="en-US" sz="2000" dirty="0"/>
          </a:p>
          <a:p>
            <a:r>
              <a:rPr lang="en-US" sz="2000" dirty="0" smtClean="0">
                <a:solidFill>
                  <a:schemeClr val="bg1">
                    <a:lumMod val="75000"/>
                  </a:schemeClr>
                </a:solidFill>
              </a:rPr>
              <a:t>LFILTERSIG</a:t>
            </a:r>
            <a:r>
              <a:rPr lang="en-US" sz="2000" dirty="0" smtClean="0"/>
              <a:t>     </a:t>
            </a:r>
            <a:r>
              <a:rPr lang="en-US" sz="2000" dirty="0"/>
              <a:t>= F                  ! Limit the advection </a:t>
            </a:r>
            <a:r>
              <a:rPr lang="en-US" sz="2000" dirty="0" err="1"/>
              <a:t>velocitiy</a:t>
            </a:r>
            <a:r>
              <a:rPr lang="en-US" sz="2000" dirty="0"/>
              <a:t> in freq. space (usually F)</a:t>
            </a:r>
          </a:p>
          <a:p>
            <a:r>
              <a:rPr lang="en-US" sz="2000" dirty="0" smtClean="0">
                <a:solidFill>
                  <a:schemeClr val="bg1">
                    <a:lumMod val="75000"/>
                  </a:schemeClr>
                </a:solidFill>
              </a:rPr>
              <a:t>MAXCFLSIG</a:t>
            </a:r>
            <a:r>
              <a:rPr lang="en-US" sz="2000" dirty="0" smtClean="0"/>
              <a:t>      </a:t>
            </a:r>
            <a:r>
              <a:rPr lang="en-US" sz="2000" dirty="0"/>
              <a:t>= 1.0                ! Max </a:t>
            </a:r>
            <a:r>
              <a:rPr lang="en-US" sz="2000" dirty="0" err="1"/>
              <a:t>Cfl</a:t>
            </a:r>
            <a:r>
              <a:rPr lang="en-US" sz="2000" dirty="0"/>
              <a:t> in freq. space; used only if LFILTERSIG=T</a:t>
            </a:r>
          </a:p>
          <a:p>
            <a:r>
              <a:rPr lang="en-US" sz="2000" dirty="0"/>
              <a:t> </a:t>
            </a:r>
            <a:r>
              <a:rPr lang="en-US" sz="2000" dirty="0">
                <a:solidFill>
                  <a:schemeClr val="bg1">
                    <a:lumMod val="75000"/>
                  </a:schemeClr>
                </a:solidFill>
              </a:rPr>
              <a:t>LLIMT</a:t>
            </a:r>
            <a:r>
              <a:rPr lang="en-US" sz="2000" dirty="0"/>
              <a:t>          = T                  ! Switch on/off Action limiter, Action limiter must mostly be turned on</a:t>
            </a:r>
            <a:r>
              <a:rPr lang="en-US" sz="2000" dirty="0" smtClean="0"/>
              <a:t>.</a:t>
            </a:r>
            <a:endParaRPr lang="en-US" sz="2000" dirty="0"/>
          </a:p>
        </p:txBody>
      </p:sp>
    </p:spTree>
    <p:extLst>
      <p:ext uri="{BB962C8B-B14F-4D97-AF65-F5344CB8AC3E}">
        <p14:creationId xmlns:p14="http://schemas.microsoft.com/office/powerpoint/2010/main" val="18368683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2344400" cy="533400"/>
          </a:xfrm>
        </p:spPr>
        <p:txBody>
          <a:bodyPr>
            <a:noAutofit/>
          </a:bodyPr>
          <a:lstStyle/>
          <a:p>
            <a:pPr algn="ctr"/>
            <a:r>
              <a:rPr lang="en-US" sz="4400" dirty="0" smtClean="0"/>
              <a:t>Dispersion relationship</a:t>
            </a:r>
            <a:endParaRPr lang="en-US" sz="4400" dirty="0"/>
          </a:p>
        </p:txBody>
      </p:sp>
      <p:sp>
        <p:nvSpPr>
          <p:cNvPr id="20" name="TextBox 19"/>
          <p:cNvSpPr txBox="1"/>
          <p:nvPr/>
        </p:nvSpPr>
        <p:spPr>
          <a:xfrm>
            <a:off x="1908887" y="3767329"/>
            <a:ext cx="2042739" cy="461665"/>
          </a:xfrm>
          <a:prstGeom prst="rect">
            <a:avLst/>
          </a:prstGeom>
          <a:noFill/>
        </p:spPr>
        <p:txBody>
          <a:bodyPr wrap="none" rtlCol="0">
            <a:spAutoFit/>
          </a:bodyPr>
          <a:lstStyle/>
          <a:p>
            <a:r>
              <a:rPr lang="en-US" dirty="0" smtClean="0"/>
              <a:t>Phase velocity:</a:t>
            </a: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3809999" y="3606259"/>
                <a:ext cx="1763110" cy="7937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𝑝</m:t>
                          </m:r>
                        </m:sub>
                      </m:sSub>
                      <m:r>
                        <a:rPr lang="en-US" b="0" i="1" smtClean="0">
                          <a:latin typeface="Cambria Math"/>
                          <a:ea typeface="Cambria Math"/>
                        </a:rPr>
                        <m:t>=</m:t>
                      </m:r>
                      <m:f>
                        <m:fPr>
                          <m:ctrlPr>
                            <a:rPr lang="en-US" b="0" i="1" smtClean="0">
                              <a:latin typeface="Cambria Math"/>
                              <a:ea typeface="Cambria Math"/>
                            </a:rPr>
                          </m:ctrlPr>
                        </m:fPr>
                        <m:num>
                          <m:r>
                            <a:rPr lang="en-US" i="1">
                              <a:latin typeface="Cambria Math"/>
                              <a:ea typeface="Cambria Math"/>
                            </a:rPr>
                            <m:t>𝜔</m:t>
                          </m:r>
                        </m:num>
                        <m:den>
                          <m:r>
                            <a:rPr lang="en-US" b="0" i="1" smtClean="0">
                              <a:latin typeface="Cambria Math"/>
                              <a:ea typeface="Cambria Math"/>
                            </a:rPr>
                            <m:t>𝜅</m:t>
                          </m:r>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𝜆</m:t>
                          </m:r>
                        </m:num>
                        <m:den>
                          <m:r>
                            <a:rPr lang="en-US" b="0" i="1" smtClean="0">
                              <a:latin typeface="Cambria Math"/>
                              <a:ea typeface="Cambria Math"/>
                            </a:rPr>
                            <m:t>𝑇</m:t>
                          </m:r>
                        </m:den>
                      </m:f>
                    </m:oMath>
                  </m:oMathPara>
                </a14:m>
                <a:endParaRPr lang="en-US" dirty="0" smtClean="0"/>
              </a:p>
            </p:txBody>
          </p:sp>
        </mc:Choice>
        <mc:Fallback xmlns="">
          <p:sp>
            <p:nvSpPr>
              <p:cNvPr id="21" name="TextBox 20"/>
              <p:cNvSpPr txBox="1">
                <a:spLocks noRot="1" noChangeAspect="1" noMove="1" noResize="1" noEditPoints="1" noAdjustHandles="1" noChangeArrowheads="1" noChangeShapeType="1" noTextEdit="1"/>
              </p:cNvSpPr>
              <p:nvPr/>
            </p:nvSpPr>
            <p:spPr>
              <a:xfrm>
                <a:off x="3809999" y="3606259"/>
                <a:ext cx="1763110" cy="793743"/>
              </a:xfrm>
              <a:prstGeom prst="rect">
                <a:avLst/>
              </a:prstGeom>
              <a:blipFill rotWithShape="1">
                <a:blip r:embed="rId3"/>
                <a:stretch>
                  <a:fillRect/>
                </a:stretch>
              </a:blipFill>
            </p:spPr>
            <p:txBody>
              <a:bodyPr/>
              <a:lstStyle/>
              <a:p>
                <a:r>
                  <a:rPr lang="en-US">
                    <a:noFill/>
                  </a:rPr>
                  <a:t> </a:t>
                </a:r>
              </a:p>
            </p:txBody>
          </p:sp>
        </mc:Fallback>
      </mc:AlternateContent>
      <p:sp>
        <p:nvSpPr>
          <p:cNvPr id="22" name="TextBox 21"/>
          <p:cNvSpPr txBox="1"/>
          <p:nvPr/>
        </p:nvSpPr>
        <p:spPr>
          <a:xfrm>
            <a:off x="6171652" y="3772297"/>
            <a:ext cx="2082686" cy="461665"/>
          </a:xfrm>
          <a:prstGeom prst="rect">
            <a:avLst/>
          </a:prstGeom>
          <a:noFill/>
        </p:spPr>
        <p:txBody>
          <a:bodyPr wrap="none" rtlCol="0">
            <a:spAutoFit/>
          </a:bodyPr>
          <a:lstStyle/>
          <a:p>
            <a:r>
              <a:rPr lang="en-US" dirty="0" smtClean="0"/>
              <a:t>Group velocity:</a:t>
            </a:r>
            <a:endParaRPr lang="en-US" dirty="0"/>
          </a:p>
        </p:txBody>
      </p:sp>
      <mc:AlternateContent xmlns:mc="http://schemas.openxmlformats.org/markup-compatibility/2006" xmlns:a14="http://schemas.microsoft.com/office/drawing/2010/main">
        <mc:Choice Requires="a14">
          <p:sp>
            <p:nvSpPr>
              <p:cNvPr id="23" name="TextBox 22"/>
              <p:cNvSpPr txBox="1"/>
              <p:nvPr/>
            </p:nvSpPr>
            <p:spPr>
              <a:xfrm>
                <a:off x="8305799" y="3611227"/>
                <a:ext cx="1340945" cy="794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𝑔</m:t>
                          </m:r>
                        </m:sub>
                      </m:sSub>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m:t>
                          </m:r>
                          <m:r>
                            <a:rPr lang="en-US" i="1">
                              <a:latin typeface="Cambria Math"/>
                              <a:ea typeface="Cambria Math"/>
                            </a:rPr>
                            <m:t>𝜔</m:t>
                          </m:r>
                        </m:num>
                        <m:den>
                          <m:r>
                            <a:rPr lang="en-US" i="1">
                              <a:latin typeface="Cambria Math"/>
                              <a:ea typeface="Cambria Math"/>
                            </a:rPr>
                            <m:t>𝜕</m:t>
                          </m:r>
                          <m:r>
                            <a:rPr lang="en-US" b="0" i="1" smtClean="0">
                              <a:latin typeface="Cambria Math"/>
                              <a:ea typeface="Cambria Math"/>
                            </a:rPr>
                            <m:t>𝜅</m:t>
                          </m:r>
                        </m:den>
                      </m:f>
                    </m:oMath>
                  </m:oMathPara>
                </a14:m>
                <a:endParaRPr lang="en-US" dirty="0" smtClean="0"/>
              </a:p>
            </p:txBody>
          </p:sp>
        </mc:Choice>
        <mc:Fallback xmlns="">
          <p:sp>
            <p:nvSpPr>
              <p:cNvPr id="23" name="TextBox 22"/>
              <p:cNvSpPr txBox="1">
                <a:spLocks noRot="1" noChangeAspect="1" noMove="1" noResize="1" noEditPoints="1" noAdjustHandles="1" noChangeArrowheads="1" noChangeShapeType="1" noTextEdit="1"/>
              </p:cNvSpPr>
              <p:nvPr/>
            </p:nvSpPr>
            <p:spPr>
              <a:xfrm>
                <a:off x="8305799" y="3611227"/>
                <a:ext cx="1340945" cy="794641"/>
              </a:xfrm>
              <a:prstGeom prst="rect">
                <a:avLst/>
              </a:prstGeom>
              <a:blipFill rotWithShape="1">
                <a:blip r:embed="rId4"/>
                <a:stretch>
                  <a:fillRect/>
                </a:stretch>
              </a:blipFill>
            </p:spPr>
            <p:txBody>
              <a:bodyPr/>
              <a:lstStyle/>
              <a:p>
                <a:r>
                  <a:rPr lang="en-US">
                    <a:noFill/>
                  </a:rPr>
                  <a:t> </a:t>
                </a:r>
              </a:p>
            </p:txBody>
          </p:sp>
        </mc:Fallback>
      </mc:AlternateContent>
      <p:sp>
        <p:nvSpPr>
          <p:cNvPr id="4" name="TextBox 3"/>
          <p:cNvSpPr txBox="1"/>
          <p:nvPr/>
        </p:nvSpPr>
        <p:spPr>
          <a:xfrm>
            <a:off x="1383247" y="634459"/>
            <a:ext cx="7913151" cy="46166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Dispersion analysis for linearized </a:t>
            </a:r>
            <a:r>
              <a:rPr lang="en-US" dirty="0" err="1" smtClean="0"/>
              <a:t>Navier</a:t>
            </a:r>
            <a:r>
              <a:rPr lang="en-US" dirty="0" smtClean="0"/>
              <a:t>-Stokes equation</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4394384" y="1239594"/>
                <a:ext cx="2576475" cy="461665"/>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i="1" smtClean="0">
                              <a:latin typeface="Cambria Math"/>
                              <a:ea typeface="Cambria Math"/>
                            </a:rPr>
                            <m:t>𝜔</m:t>
                          </m:r>
                        </m:e>
                        <m:sup>
                          <m:r>
                            <a:rPr lang="en-US" b="0" i="1" smtClean="0">
                              <a:latin typeface="Cambria Math"/>
                            </a:rPr>
                            <m:t>2</m:t>
                          </m:r>
                        </m:sup>
                      </m:sSup>
                      <m:r>
                        <a:rPr lang="en-US" b="0" i="1" smtClean="0">
                          <a:latin typeface="Cambria Math"/>
                        </a:rPr>
                        <m:t>=</m:t>
                      </m:r>
                      <m:r>
                        <a:rPr lang="en-US" b="0" i="1" smtClean="0">
                          <a:latin typeface="Cambria Math"/>
                        </a:rPr>
                        <m:t>𝑔</m:t>
                      </m:r>
                      <m:r>
                        <a:rPr lang="en-US" b="0" i="1" smtClean="0">
                          <a:latin typeface="Cambria Math"/>
                          <a:ea typeface="Cambria Math"/>
                        </a:rPr>
                        <m:t>𝜅</m:t>
                      </m:r>
                      <m:r>
                        <m:rPr>
                          <m:sty m:val="p"/>
                        </m:rPr>
                        <a:rPr lang="en-US" b="0" i="0" smtClean="0">
                          <a:latin typeface="Cambria Math"/>
                          <a:ea typeface="Cambria Math"/>
                        </a:rPr>
                        <m:t>tanh</m:t>
                      </m:r>
                      <m:r>
                        <a:rPr lang="en-US" b="0" i="1" smtClean="0">
                          <a:latin typeface="Cambria Math"/>
                          <a:ea typeface="Cambria Math"/>
                        </a:rPr>
                        <m:t>⁡(</m:t>
                      </m:r>
                      <m:r>
                        <a:rPr lang="en-US" i="1">
                          <a:latin typeface="Cambria Math"/>
                          <a:ea typeface="Cambria Math"/>
                        </a:rPr>
                        <m:t>𝜅</m:t>
                      </m:r>
                      <m:r>
                        <a:rPr lang="en-US" b="0" i="1" smtClean="0">
                          <a:latin typeface="Cambria Math"/>
                          <a:ea typeface="Cambria Math"/>
                        </a:rPr>
                        <m:t>h</m:t>
                      </m:r>
                      <m:r>
                        <a:rPr lang="en-US" b="0" i="1" smtClean="0">
                          <a:latin typeface="Cambria Math"/>
                          <a:ea typeface="Cambria Math"/>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394384" y="1239594"/>
                <a:ext cx="2576475" cy="461665"/>
              </a:xfrm>
              <a:prstGeom prst="rect">
                <a:avLst/>
              </a:prstGeom>
              <a:blipFill rotWithShape="1">
                <a:blip r:embed="rId5"/>
                <a:stretch>
                  <a:fillRect b="-1538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467073" y="2158459"/>
                <a:ext cx="7913151" cy="46166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Shallow-water limit (</a:t>
                </a:r>
                <a14:m>
                  <m:oMath xmlns:m="http://schemas.openxmlformats.org/officeDocument/2006/math">
                    <m:r>
                      <a:rPr lang="en-US" i="1">
                        <a:latin typeface="Cambria Math"/>
                        <a:ea typeface="Cambria Math"/>
                      </a:rPr>
                      <m:t>𝜅</m:t>
                    </m:r>
                    <m:r>
                      <a:rPr lang="en-US" i="1">
                        <a:latin typeface="Cambria Math"/>
                        <a:ea typeface="Cambria Math"/>
                      </a:rPr>
                      <m:t>h</m:t>
                    </m:r>
                    <m:r>
                      <a:rPr lang="en-US" i="1" smtClean="0">
                        <a:latin typeface="Cambria Math"/>
                        <a:ea typeface="Cambria Math"/>
                      </a:rPr>
                      <m:t>→</m:t>
                    </m:r>
                    <m:r>
                      <a:rPr lang="en-US" b="0" i="1" smtClean="0">
                        <a:latin typeface="Cambria Math"/>
                        <a:ea typeface="Cambria Math"/>
                      </a:rPr>
                      <m:t>0</m:t>
                    </m:r>
                  </m:oMath>
                </a14:m>
                <a:r>
                  <a:rPr lang="en-US" dirty="0" smtClean="0"/>
                  <a:t>)</a:t>
                </a:r>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467073" y="2158459"/>
                <a:ext cx="7913151" cy="461665"/>
              </a:xfrm>
              <a:prstGeom prst="rect">
                <a:avLst/>
              </a:prstGeom>
              <a:blipFill rotWithShape="1">
                <a:blip r:embed="rId6"/>
                <a:stretch>
                  <a:fillRect l="-1079"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085112" y="2691859"/>
                <a:ext cx="3631187" cy="629531"/>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i="1" smtClean="0">
                              <a:latin typeface="Cambria Math"/>
                              <a:ea typeface="Cambria Math"/>
                            </a:rPr>
                            <m:t>𝜔</m:t>
                          </m:r>
                        </m:e>
                        <m:sup>
                          <m:r>
                            <a:rPr lang="en-US" b="0" i="1" smtClean="0">
                              <a:latin typeface="Cambria Math"/>
                            </a:rPr>
                            <m:t>2</m:t>
                          </m:r>
                        </m:sup>
                      </m:sSup>
                      <m:r>
                        <a:rPr lang="en-US" b="0" i="1" smtClean="0">
                          <a:latin typeface="Cambria Math"/>
                        </a:rPr>
                        <m:t>=</m:t>
                      </m:r>
                      <m:r>
                        <a:rPr lang="en-US" b="0" i="1" smtClean="0">
                          <a:latin typeface="Cambria Math"/>
                        </a:rPr>
                        <m:t>𝑔</m:t>
                      </m:r>
                      <m:sSup>
                        <m:sSupPr>
                          <m:ctrlPr>
                            <a:rPr lang="en-US" b="0" i="1" smtClean="0">
                              <a:latin typeface="Cambria Math"/>
                              <a:ea typeface="Cambria Math"/>
                            </a:rPr>
                          </m:ctrlPr>
                        </m:sSupPr>
                        <m:e>
                          <m:r>
                            <a:rPr lang="en-US" b="0" i="1" smtClean="0">
                              <a:latin typeface="Cambria Math"/>
                              <a:ea typeface="Cambria Math"/>
                            </a:rPr>
                            <m:t>h</m:t>
                          </m:r>
                          <m:r>
                            <a:rPr lang="en-US" i="1">
                              <a:latin typeface="Cambria Math"/>
                              <a:ea typeface="Cambria Math"/>
                            </a:rPr>
                            <m:t>𝜅</m:t>
                          </m:r>
                        </m:e>
                        <m:sup>
                          <m:r>
                            <a:rPr lang="en-US" b="0" i="1" smtClean="0">
                              <a:latin typeface="Cambria Math"/>
                              <a:ea typeface="Cambria Math"/>
                            </a:rPr>
                            <m:t>2</m:t>
                          </m:r>
                        </m:sup>
                      </m:sSup>
                      <m:groupChr>
                        <m:groupChrPr>
                          <m:chr m:val="⇒"/>
                          <m:pos m:val="top"/>
                          <m:ctrlPr>
                            <a:rPr lang="en-US" b="0" i="1" smtClean="0">
                              <a:latin typeface="Cambria Math"/>
                              <a:ea typeface="Cambria Math"/>
                            </a:rPr>
                          </m:ctrlPr>
                        </m:groupChrPr>
                        <m:e/>
                      </m:groupChr>
                      <m:r>
                        <a:rPr lang="en-US" i="1">
                          <a:latin typeface="Cambria Math"/>
                          <a:ea typeface="Cambria Math"/>
                        </a:rPr>
                        <m:t>𝜔</m:t>
                      </m:r>
                      <m:r>
                        <a:rPr lang="en-US" b="0" i="1" smtClean="0">
                          <a:latin typeface="Cambria Math"/>
                          <a:ea typeface="Cambria Math"/>
                        </a:rPr>
                        <m:t>/</m:t>
                      </m:r>
                      <m:r>
                        <a:rPr lang="en-US" i="1" smtClean="0">
                          <a:latin typeface="Cambria Math"/>
                          <a:ea typeface="Cambria Math"/>
                        </a:rPr>
                        <m:t>𝜅</m:t>
                      </m:r>
                      <m:r>
                        <a:rPr lang="en-US" i="1">
                          <a:latin typeface="Cambria Math"/>
                        </a:rPr>
                        <m:t>=</m:t>
                      </m:r>
                      <m:rad>
                        <m:radPr>
                          <m:degHide m:val="on"/>
                          <m:ctrlPr>
                            <a:rPr lang="en-US" i="1" smtClean="0">
                              <a:latin typeface="Cambria Math"/>
                              <a:ea typeface="Cambria Math"/>
                            </a:rPr>
                          </m:ctrlPr>
                        </m:radPr>
                        <m:deg/>
                        <m:e>
                          <m:r>
                            <a:rPr lang="en-US" i="1">
                              <a:latin typeface="Cambria Math"/>
                            </a:rPr>
                            <m:t>𝑔h</m:t>
                          </m:r>
                        </m:e>
                      </m:rad>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085112" y="2691859"/>
                <a:ext cx="3631187" cy="629531"/>
              </a:xfrm>
              <a:prstGeom prst="rect">
                <a:avLst/>
              </a:prstGeom>
              <a:blipFill rotWithShape="1">
                <a:blip r:embed="rId7"/>
                <a:stretch>
                  <a:fillRect/>
                </a:stretch>
              </a:blipFill>
              <a:ln>
                <a:solidFill>
                  <a:schemeClr val="tx1"/>
                </a:solidFill>
              </a:ln>
            </p:spPr>
            <p:txBody>
              <a:bodyPr/>
              <a:lstStyle/>
              <a:p>
                <a:r>
                  <a:rPr lang="en-US">
                    <a:noFill/>
                  </a:rPr>
                  <a:t> </a:t>
                </a:r>
              </a:p>
            </p:txBody>
          </p:sp>
        </mc:Fallback>
      </mc:AlternateContent>
      <p:sp>
        <p:nvSpPr>
          <p:cNvPr id="26" name="TextBox 25"/>
          <p:cNvSpPr txBox="1"/>
          <p:nvPr/>
        </p:nvSpPr>
        <p:spPr>
          <a:xfrm>
            <a:off x="1295399" y="4749259"/>
            <a:ext cx="10770646" cy="83099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So in shallow-water limit, the wave is non-dispersive (i.e. all frequencies travel at same speed without dispersion) </a:t>
            </a:r>
            <a:endParaRPr lang="en-US" dirty="0"/>
          </a:p>
        </p:txBody>
      </p:sp>
      <mc:AlternateContent xmlns:mc="http://schemas.openxmlformats.org/markup-compatibility/2006" xmlns:a14="http://schemas.microsoft.com/office/drawing/2010/main">
        <mc:Choice Requires="a14">
          <p:sp>
            <p:nvSpPr>
              <p:cNvPr id="14" name="Rectangle 13"/>
              <p:cNvSpPr/>
              <p:nvPr/>
            </p:nvSpPr>
            <p:spPr>
              <a:xfrm>
                <a:off x="4461554" y="5598544"/>
                <a:ext cx="2223109" cy="551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i="1">
                              <a:latin typeface="Cambria Math"/>
                              <a:ea typeface="Cambria Math"/>
                            </a:rPr>
                            <m:t>𝑐</m:t>
                          </m:r>
                        </m:e>
                        <m:sub>
                          <m:r>
                            <a:rPr lang="en-US" i="1">
                              <a:latin typeface="Cambria Math"/>
                              <a:ea typeface="Cambria Math"/>
                            </a:rPr>
                            <m:t>𝑝</m:t>
                          </m:r>
                        </m:sub>
                      </m:sSub>
                      <m:r>
                        <a:rPr lang="en-US" b="0" i="1" smtClean="0">
                          <a:latin typeface="Cambria Math"/>
                          <a:ea typeface="Cambria Math"/>
                        </a:rPr>
                        <m:t>=</m:t>
                      </m:r>
                      <m:sSub>
                        <m:sSubPr>
                          <m:ctrlPr>
                            <a:rPr lang="en-US" i="1">
                              <a:latin typeface="Cambria Math"/>
                              <a:ea typeface="Cambria Math"/>
                            </a:rPr>
                          </m:ctrlPr>
                        </m:sSubPr>
                        <m:e>
                          <m:r>
                            <a:rPr lang="en-US" i="1">
                              <a:latin typeface="Cambria Math"/>
                              <a:ea typeface="Cambria Math"/>
                            </a:rPr>
                            <m:t>𝑐</m:t>
                          </m:r>
                        </m:e>
                        <m:sub>
                          <m:r>
                            <a:rPr lang="en-US" b="0" i="1" smtClean="0">
                              <a:latin typeface="Cambria Math"/>
                              <a:ea typeface="Cambria Math"/>
                            </a:rPr>
                            <m:t>𝑔</m:t>
                          </m:r>
                        </m:sub>
                      </m:sSub>
                      <m:r>
                        <a:rPr lang="en-US" i="1">
                          <a:latin typeface="Cambria Math"/>
                        </a:rPr>
                        <m:t>=</m:t>
                      </m:r>
                      <m:rad>
                        <m:radPr>
                          <m:degHide m:val="on"/>
                          <m:ctrlPr>
                            <a:rPr lang="en-US" i="1">
                              <a:latin typeface="Cambria Math"/>
                              <a:ea typeface="Cambria Math"/>
                            </a:rPr>
                          </m:ctrlPr>
                        </m:radPr>
                        <m:deg/>
                        <m:e>
                          <m:r>
                            <a:rPr lang="en-US" i="1">
                              <a:latin typeface="Cambria Math"/>
                            </a:rPr>
                            <m:t>𝑔h</m:t>
                          </m:r>
                        </m:e>
                      </m:ra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461554" y="5598544"/>
                <a:ext cx="2223109" cy="55117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495924" y="6044659"/>
                <a:ext cx="7913151" cy="46166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Deep-water limit (</a:t>
                </a:r>
                <a14:m>
                  <m:oMath xmlns:m="http://schemas.openxmlformats.org/officeDocument/2006/math">
                    <m:r>
                      <a:rPr lang="en-US" i="1">
                        <a:latin typeface="Cambria Math"/>
                        <a:ea typeface="Cambria Math"/>
                      </a:rPr>
                      <m:t>𝜅</m:t>
                    </m:r>
                    <m:r>
                      <a:rPr lang="en-US" i="1">
                        <a:latin typeface="Cambria Math"/>
                        <a:ea typeface="Cambria Math"/>
                      </a:rPr>
                      <m:t>h</m:t>
                    </m:r>
                    <m:r>
                      <a:rPr lang="en-US" i="1" smtClean="0">
                        <a:latin typeface="Cambria Math"/>
                        <a:ea typeface="Cambria Math"/>
                      </a:rPr>
                      <m:t>→∞</m:t>
                    </m:r>
                  </m:oMath>
                </a14:m>
                <a:r>
                  <a:rPr lang="en-US" dirty="0" smtClean="0"/>
                  <a:t>)</a:t>
                </a:r>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1495924" y="6044659"/>
                <a:ext cx="7913151" cy="461665"/>
              </a:xfrm>
              <a:prstGeom prst="rect">
                <a:avLst/>
              </a:prstGeom>
              <a:blipFill rotWithShape="1">
                <a:blip r:embed="rId9"/>
                <a:stretch>
                  <a:fillRect l="-1002"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384966" y="6374918"/>
                <a:ext cx="6029536" cy="8438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i="1">
                              <a:latin typeface="Cambria Math"/>
                              <a:ea typeface="Cambria Math"/>
                            </a:rPr>
                            <m:t>𝜔</m:t>
                          </m:r>
                        </m:e>
                        <m:sup>
                          <m:r>
                            <a:rPr lang="en-US" i="1">
                              <a:latin typeface="Cambria Math"/>
                            </a:rPr>
                            <m:t>2</m:t>
                          </m:r>
                        </m:sup>
                      </m:sSup>
                      <m:r>
                        <a:rPr lang="en-US" i="1">
                          <a:latin typeface="Cambria Math"/>
                        </a:rPr>
                        <m:t>=</m:t>
                      </m:r>
                      <m:r>
                        <a:rPr lang="en-US" i="1">
                          <a:latin typeface="Cambria Math"/>
                        </a:rPr>
                        <m:t>𝑔</m:t>
                      </m:r>
                      <m:r>
                        <a:rPr lang="en-US" i="1">
                          <a:latin typeface="Cambria Math"/>
                          <a:ea typeface="Cambria Math"/>
                        </a:rPr>
                        <m:t>𝜅</m:t>
                      </m:r>
                      <m:r>
                        <a:rPr lang="en-US" b="0" i="1"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𝑝</m:t>
                          </m:r>
                        </m:sub>
                      </m:sSub>
                      <m:r>
                        <a:rPr lang="en-US" b="0" i="1" smtClean="0">
                          <a:latin typeface="Cambria Math"/>
                          <a:ea typeface="Cambria Math"/>
                        </a:rPr>
                        <m:t>=</m:t>
                      </m:r>
                      <m:rad>
                        <m:radPr>
                          <m:degHide m:val="on"/>
                          <m:ctrlPr>
                            <a:rPr lang="en-US" b="0" i="1" smtClean="0">
                              <a:latin typeface="Cambria Math"/>
                              <a:ea typeface="Cambria Math"/>
                            </a:rPr>
                          </m:ctrlPr>
                        </m:radPr>
                        <m:deg/>
                        <m:e>
                          <m:f>
                            <m:fPr>
                              <m:ctrlPr>
                                <a:rPr lang="en-US" b="0" i="1" smtClean="0">
                                  <a:latin typeface="Cambria Math"/>
                                  <a:ea typeface="Cambria Math"/>
                                </a:rPr>
                              </m:ctrlPr>
                            </m:fPr>
                            <m:num>
                              <m:r>
                                <a:rPr lang="en-US" b="0" i="1" smtClean="0">
                                  <a:latin typeface="Cambria Math"/>
                                  <a:ea typeface="Cambria Math"/>
                                </a:rPr>
                                <m:t>𝑔</m:t>
                              </m:r>
                            </m:num>
                            <m:den>
                              <m:r>
                                <a:rPr lang="en-US" i="1">
                                  <a:latin typeface="Cambria Math"/>
                                  <a:ea typeface="Cambria Math"/>
                                </a:rPr>
                                <m:t>𝜅</m:t>
                              </m:r>
                            </m:den>
                          </m:f>
                        </m:e>
                      </m:rad>
                      <m:r>
                        <a:rPr lang="en-US" b="0" i="1" smtClean="0">
                          <a:latin typeface="Cambria Math"/>
                          <a:ea typeface="Cambria Math"/>
                        </a:rPr>
                        <m:t>=</m:t>
                      </m:r>
                      <m:r>
                        <a:rPr lang="en-US" b="0" i="1" smtClean="0">
                          <a:latin typeface="Cambria Math"/>
                          <a:ea typeface="Cambria Math"/>
                        </a:rPr>
                        <m:t>𝑔</m:t>
                      </m:r>
                      <m:r>
                        <a:rPr lang="en-US" b="0" i="1" smtClean="0">
                          <a:latin typeface="Cambria Math"/>
                          <a:ea typeface="Cambria Math"/>
                        </a:rPr>
                        <m:t>/</m:t>
                      </m:r>
                      <m:r>
                        <a:rPr lang="en-US" b="0" i="1" smtClean="0">
                          <a:latin typeface="Cambria Math"/>
                          <a:ea typeface="Cambria Math"/>
                        </a:rPr>
                        <m:t>𝜔</m:t>
                      </m:r>
                      <m:r>
                        <a:rPr lang="en-US" b="0" i="1" smtClean="0">
                          <a:latin typeface="Cambria Math"/>
                          <a:ea typeface="Cambria Math"/>
                        </a:rPr>
                        <m:t>,  </m:t>
                      </m:r>
                      <m:sSub>
                        <m:sSubPr>
                          <m:ctrlPr>
                            <a:rPr lang="en-US" i="1">
                              <a:latin typeface="Cambria Math"/>
                              <a:ea typeface="Cambria Math"/>
                            </a:rPr>
                          </m:ctrlPr>
                        </m:sSubPr>
                        <m:e>
                          <m:r>
                            <a:rPr lang="en-US" i="1">
                              <a:latin typeface="Cambria Math"/>
                              <a:ea typeface="Cambria Math"/>
                            </a:rPr>
                            <m:t>𝑐</m:t>
                          </m:r>
                        </m:e>
                        <m:sub>
                          <m:r>
                            <a:rPr lang="en-US" b="0" i="1" smtClean="0">
                              <a:latin typeface="Cambria Math"/>
                              <a:ea typeface="Cambria Math"/>
                            </a:rPr>
                            <m:t>𝑔</m:t>
                          </m:r>
                        </m:sub>
                      </m:sSub>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2</m:t>
                          </m:r>
                        </m:den>
                      </m:f>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𝑝</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2384966" y="6374918"/>
                <a:ext cx="6029536" cy="843885"/>
              </a:xfrm>
              <a:prstGeom prst="rect">
                <a:avLst/>
              </a:prstGeom>
              <a:blipFill rotWithShape="1">
                <a:blip r:embed="rId10"/>
                <a:stretch>
                  <a:fillRect/>
                </a:stretch>
              </a:blipFill>
            </p:spPr>
            <p:txBody>
              <a:bodyPr/>
              <a:lstStyle/>
              <a:p>
                <a:r>
                  <a:rPr lang="en-US">
                    <a:noFill/>
                  </a:rPr>
                  <a:t> </a:t>
                </a:r>
              </a:p>
            </p:txBody>
          </p:sp>
        </mc:Fallback>
      </mc:AlternateContent>
      <p:sp>
        <p:nvSpPr>
          <p:cNvPr id="17" name="TextBox 16"/>
          <p:cNvSpPr txBox="1"/>
          <p:nvPr/>
        </p:nvSpPr>
        <p:spPr>
          <a:xfrm>
            <a:off x="9278110" y="6535988"/>
            <a:ext cx="3239285" cy="461665"/>
          </a:xfrm>
          <a:prstGeom prst="rect">
            <a:avLst/>
          </a:prstGeom>
          <a:noFill/>
        </p:spPr>
        <p:txBody>
          <a:bodyPr wrap="none" rtlCol="0">
            <a:spAutoFit/>
          </a:bodyPr>
          <a:lstStyle/>
          <a:p>
            <a:r>
              <a:rPr lang="en-US" dirty="0" smtClean="0"/>
              <a:t>(dispersion is important)</a:t>
            </a:r>
            <a:endParaRPr lang="en-US" dirty="0"/>
          </a:p>
        </p:txBody>
      </p:sp>
    </p:spTree>
    <p:extLst>
      <p:ext uri="{BB962C8B-B14F-4D97-AF65-F5344CB8AC3E}">
        <p14:creationId xmlns:p14="http://schemas.microsoft.com/office/powerpoint/2010/main" val="170425003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09600" y="0"/>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err="1"/>
              <a:t>w</a:t>
            </a:r>
            <a:r>
              <a:rPr lang="en-US" altLang="en-US" sz="2600" b="1" dirty="0" err="1" smtClean="0"/>
              <a:t>wminput.nml</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sp>
        <p:nvSpPr>
          <p:cNvPr id="3" name="Rectangle 2"/>
          <p:cNvSpPr/>
          <p:nvPr/>
        </p:nvSpPr>
        <p:spPr>
          <a:xfrm>
            <a:off x="198325" y="500743"/>
            <a:ext cx="13324114" cy="7171194"/>
          </a:xfrm>
          <a:prstGeom prst="rect">
            <a:avLst/>
          </a:prstGeom>
        </p:spPr>
        <p:txBody>
          <a:bodyPr wrap="square">
            <a:spAutoFit/>
          </a:bodyPr>
          <a:lstStyle/>
          <a:p>
            <a:r>
              <a:rPr lang="en-US" sz="2000" dirty="0"/>
              <a:t>&amp;NUMS</a:t>
            </a:r>
          </a:p>
          <a:p>
            <a:r>
              <a:rPr lang="en-US" sz="2000" dirty="0" smtClean="0"/>
              <a:t>…</a:t>
            </a:r>
          </a:p>
          <a:p>
            <a:r>
              <a:rPr lang="en-US" sz="2000" b="1" dirty="0" smtClean="0">
                <a:solidFill>
                  <a:srgbClr val="FF0000"/>
                </a:solidFill>
              </a:rPr>
              <a:t>MELIM</a:t>
            </a:r>
            <a:r>
              <a:rPr lang="en-US" sz="2000" dirty="0" smtClean="0"/>
              <a:t>          </a:t>
            </a:r>
            <a:r>
              <a:rPr lang="en-US" sz="2000" dirty="0"/>
              <a:t>= 3</a:t>
            </a:r>
          </a:p>
          <a:p>
            <a:r>
              <a:rPr lang="en-US" sz="2000" dirty="0"/>
              <a:t>                                     ! Formulation for the action limiter</a:t>
            </a:r>
          </a:p>
          <a:p>
            <a:r>
              <a:rPr lang="en-US" sz="2000" dirty="0"/>
              <a:t>                                     ! MELIM = 1 (default)</a:t>
            </a:r>
          </a:p>
          <a:p>
            <a:r>
              <a:rPr lang="en-US" sz="2000" dirty="0"/>
              <a:t>                                     ! Limiter according to the WAM group (1988)</a:t>
            </a:r>
          </a:p>
          <a:p>
            <a:r>
              <a:rPr lang="en-US" sz="2000" dirty="0"/>
              <a:t>                                     ! MELIM = 2</a:t>
            </a:r>
          </a:p>
          <a:p>
            <a:r>
              <a:rPr lang="en-US" sz="2000" dirty="0"/>
              <a:t>                                     ! Limiter according to </a:t>
            </a:r>
            <a:r>
              <a:rPr lang="en-US" sz="2000" dirty="0" err="1"/>
              <a:t>Hersbach</a:t>
            </a:r>
            <a:r>
              <a:rPr lang="en-US" sz="2000" dirty="0"/>
              <a:t> Janssen (1999)</a:t>
            </a:r>
          </a:p>
          <a:p>
            <a:r>
              <a:rPr lang="en-US" sz="2000" dirty="0"/>
              <a:t>                                     ! For MESIN = 1 and MESDS = 1, which represents Cycle 3 formulation or </a:t>
            </a:r>
            <a:r>
              <a:rPr lang="en-US" sz="2000" dirty="0" err="1"/>
              <a:t>Ardhuin</a:t>
            </a:r>
            <a:r>
              <a:rPr lang="en-US" sz="2000" dirty="0"/>
              <a:t>, or other formulations </a:t>
            </a:r>
            <a:r>
              <a:rPr lang="en-US" sz="2000" dirty="0" smtClean="0"/>
              <a:t>!except </a:t>
            </a:r>
            <a:r>
              <a:rPr lang="en-US" sz="2000" dirty="0"/>
              <a:t>Cycle4, use MELIM = 1 and LIMFAK = 0.1</a:t>
            </a:r>
          </a:p>
          <a:p>
            <a:r>
              <a:rPr lang="en-US" sz="2000" dirty="0"/>
              <a:t>                                     ! For MESIN = 2 and MESDS = 2, which represents Cycle 4 formulation, use MELIM = 3 and LIMFAK = 0.6</a:t>
            </a:r>
          </a:p>
          <a:p>
            <a:r>
              <a:rPr lang="en-US" sz="2000" b="1" dirty="0" smtClean="0">
                <a:solidFill>
                  <a:srgbClr val="FF0000"/>
                </a:solidFill>
              </a:rPr>
              <a:t>LIMFAK</a:t>
            </a:r>
            <a:r>
              <a:rPr lang="en-US" sz="2000" dirty="0" smtClean="0"/>
              <a:t>         </a:t>
            </a:r>
            <a:r>
              <a:rPr lang="en-US" sz="2000" dirty="0"/>
              <a:t>= 0.6                ! Proportionality coefficient for the action limiter MAX_DAC_DT = </a:t>
            </a:r>
            <a:r>
              <a:rPr lang="en-US" sz="2000" dirty="0" err="1"/>
              <a:t>Limfak</a:t>
            </a:r>
            <a:r>
              <a:rPr lang="en-US" sz="2000" dirty="0"/>
              <a:t> * Limiter; see notes above for value</a:t>
            </a:r>
          </a:p>
          <a:p>
            <a:r>
              <a:rPr lang="en-US" sz="2000" dirty="0" smtClean="0"/>
              <a:t>LDIFR          </a:t>
            </a:r>
            <a:r>
              <a:rPr lang="en-US" sz="2000" dirty="0"/>
              <a:t>= F                  ! Use phase decoupled diffraction approximation according to </a:t>
            </a:r>
            <a:r>
              <a:rPr lang="en-US" sz="2000" dirty="0" err="1"/>
              <a:t>Holthuijsen</a:t>
            </a:r>
            <a:r>
              <a:rPr lang="en-US" sz="2000" dirty="0"/>
              <a:t> et al. (2003) (usually T; if crash, use F)</a:t>
            </a:r>
          </a:p>
          <a:p>
            <a:r>
              <a:rPr lang="en-US" sz="2000" dirty="0"/>
              <a:t> IDIFFR         = 1                  ! Extended WAE account for higher order effects WAE becomes nonlinear; 1: </a:t>
            </a:r>
            <a:r>
              <a:rPr lang="en-US" sz="2000" dirty="0" err="1"/>
              <a:t>Holthuijsen</a:t>
            </a:r>
            <a:r>
              <a:rPr lang="en-US" sz="2000" dirty="0"/>
              <a:t> et al. ; 2: </a:t>
            </a:r>
            <a:r>
              <a:rPr lang="en-US" sz="2000" dirty="0" err="1"/>
              <a:t>Liau</a:t>
            </a:r>
            <a:r>
              <a:rPr lang="en-US" sz="2000" dirty="0"/>
              <a:t> et al. ; 3: Toledo et al. (in preparation)</a:t>
            </a:r>
          </a:p>
          <a:p>
            <a:r>
              <a:rPr lang="en-US" sz="2000" dirty="0"/>
              <a:t> LCONV          = T                  ! Estimate convergence </a:t>
            </a:r>
            <a:r>
              <a:rPr lang="en-US" sz="2000" dirty="0" smtClean="0"/>
              <a:t>criterion </a:t>
            </a:r>
            <a:r>
              <a:rPr lang="en-US" sz="2000" dirty="0"/>
              <a:t>and write disk (quasi-steady - </a:t>
            </a:r>
            <a:r>
              <a:rPr lang="en-US" sz="2000" dirty="0" err="1"/>
              <a:t>qstea.out</a:t>
            </a:r>
            <a:r>
              <a:rPr lang="en-US" sz="2000" dirty="0"/>
              <a:t>)</a:t>
            </a:r>
          </a:p>
          <a:p>
            <a:r>
              <a:rPr lang="en-US" sz="2000" dirty="0"/>
              <a:t> LCFL           = F                  ! Write out CFL numbers; use F to save time</a:t>
            </a:r>
          </a:p>
          <a:p>
            <a:r>
              <a:rPr lang="en-US" sz="2000" dirty="0"/>
              <a:t> NQSITER        = 1                  ! # of quasi-steady (Q-S) sub-divisions within each WWM time step (trial and errors)</a:t>
            </a:r>
          </a:p>
          <a:p>
            <a:r>
              <a:rPr lang="en-US" sz="2000" dirty="0"/>
              <a:t> QSCONV1        = 0.98               ! Number of grid points [%/100] that have to fulfill abs. wave height criteria </a:t>
            </a:r>
            <a:r>
              <a:rPr lang="en-US" sz="2000" dirty="0" smtClean="0"/>
              <a:t>EPSH1</a:t>
            </a:r>
          </a:p>
          <a:p>
            <a:r>
              <a:rPr lang="en-US" sz="2000" dirty="0" smtClean="0"/>
              <a:t>(other tolerance parameters…)</a:t>
            </a:r>
            <a:endParaRPr lang="en-US" sz="2000" dirty="0"/>
          </a:p>
          <a:p>
            <a:endParaRPr lang="en-US" sz="2000" dirty="0"/>
          </a:p>
        </p:txBody>
      </p:sp>
    </p:spTree>
    <p:extLst>
      <p:ext uri="{BB962C8B-B14F-4D97-AF65-F5344CB8AC3E}">
        <p14:creationId xmlns:p14="http://schemas.microsoft.com/office/powerpoint/2010/main" val="125809644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09600" y="0"/>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err="1"/>
              <a:t>w</a:t>
            </a:r>
            <a:r>
              <a:rPr lang="en-US" altLang="en-US" sz="2600" b="1" dirty="0" err="1" smtClean="0"/>
              <a:t>wminput.nml</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sp>
        <p:nvSpPr>
          <p:cNvPr id="2" name="Rectangle 1"/>
          <p:cNvSpPr/>
          <p:nvPr/>
        </p:nvSpPr>
        <p:spPr>
          <a:xfrm>
            <a:off x="192882" y="825500"/>
            <a:ext cx="13335000" cy="5262979"/>
          </a:xfrm>
          <a:prstGeom prst="rect">
            <a:avLst/>
          </a:prstGeom>
        </p:spPr>
        <p:txBody>
          <a:bodyPr wrap="square">
            <a:spAutoFit/>
          </a:bodyPr>
          <a:lstStyle/>
          <a:p>
            <a:r>
              <a:rPr lang="en-US" dirty="0"/>
              <a:t> </a:t>
            </a:r>
            <a:r>
              <a:rPr lang="en-US" dirty="0" smtClean="0"/>
              <a:t>&amp;NUMS</a:t>
            </a:r>
          </a:p>
          <a:p>
            <a:r>
              <a:rPr lang="en-US" dirty="0" smtClean="0"/>
              <a:t>WAE_SOLVERTHR </a:t>
            </a:r>
            <a:r>
              <a:rPr lang="en-US" dirty="0"/>
              <a:t>=  1.e-9,           ! Threshold for the Block-Jacobi or Block-Gauss-</a:t>
            </a:r>
            <a:r>
              <a:rPr lang="en-US" dirty="0" err="1"/>
              <a:t>Seider</a:t>
            </a:r>
            <a:r>
              <a:rPr lang="en-US" dirty="0"/>
              <a:t> solver</a:t>
            </a:r>
          </a:p>
          <a:p>
            <a:r>
              <a:rPr lang="en-US" dirty="0"/>
              <a:t> MAXITER =         100,                   ! Max. number of iterations</a:t>
            </a:r>
          </a:p>
          <a:p>
            <a:r>
              <a:rPr lang="en-US" dirty="0"/>
              <a:t> PMIN    =  1.,                       ! Max. percentage of non-converged grid points</a:t>
            </a:r>
          </a:p>
          <a:p>
            <a:r>
              <a:rPr lang="en-US" dirty="0"/>
              <a:t> LNANINFCHK      = T,                     ! Check for </a:t>
            </a:r>
            <a:r>
              <a:rPr lang="en-US" dirty="0" err="1"/>
              <a:t>NaN</a:t>
            </a:r>
            <a:r>
              <a:rPr lang="en-US" dirty="0"/>
              <a:t> and INF</a:t>
            </a:r>
          </a:p>
          <a:p>
            <a:r>
              <a:rPr lang="en-US" dirty="0"/>
              <a:t> LZETA_SETUP     = F,                     ! Compute wave setup (simple momentum eq.)</a:t>
            </a:r>
          </a:p>
          <a:p>
            <a:r>
              <a:rPr lang="en-US" dirty="0"/>
              <a:t> ZETA_METH       = 0,           ! Method for wave setup, Mathieu please explain!</a:t>
            </a:r>
          </a:p>
          <a:p>
            <a:r>
              <a:rPr lang="en-US" dirty="0"/>
              <a:t> LSOURCESWAM     = T,                     ! Use ECMWF WAM </a:t>
            </a:r>
            <a:r>
              <a:rPr lang="en-US" dirty="0" err="1"/>
              <a:t>formualtion</a:t>
            </a:r>
            <a:r>
              <a:rPr lang="en-US" dirty="0"/>
              <a:t> for deep water </a:t>
            </a:r>
            <a:r>
              <a:rPr lang="en-US" dirty="0" smtClean="0"/>
              <a:t>physics (MESIN=2)</a:t>
            </a:r>
            <a:endParaRPr lang="en-US" dirty="0"/>
          </a:p>
          <a:p>
            <a:r>
              <a:rPr lang="en-US" dirty="0"/>
              <a:t> LSOURCESWWIII   = F,                     ! WW3 </a:t>
            </a:r>
            <a:r>
              <a:rPr lang="en-US" dirty="0" err="1"/>
              <a:t>Ardhuin</a:t>
            </a:r>
            <a:r>
              <a:rPr lang="en-US" dirty="0"/>
              <a:t> et al. sources, not working yet in this code- use MESIN=1</a:t>
            </a:r>
          </a:p>
          <a:p>
            <a:r>
              <a:rPr lang="en-US" dirty="0"/>
              <a:t> BLOCK_GAUSS_SEIDEL      = T,             ! Use the Gauss Seidel on each</a:t>
            </a:r>
          </a:p>
          <a:p>
            <a:r>
              <a:rPr lang="en-US" dirty="0"/>
              <a:t>                                          ! computer block. The result seems</a:t>
            </a:r>
          </a:p>
          <a:p>
            <a:r>
              <a:rPr lang="en-US" dirty="0"/>
              <a:t>                                          ! to be faster and use less memory</a:t>
            </a:r>
          </a:p>
          <a:p>
            <a:r>
              <a:rPr lang="en-US" dirty="0"/>
              <a:t>                                          ! But the # of iterations depends on the</a:t>
            </a:r>
          </a:p>
          <a:p>
            <a:r>
              <a:rPr lang="en-US" dirty="0"/>
              <a:t>                                          ! number of processors</a:t>
            </a:r>
          </a:p>
        </p:txBody>
      </p:sp>
    </p:spTree>
    <p:extLst>
      <p:ext uri="{BB962C8B-B14F-4D97-AF65-F5344CB8AC3E}">
        <p14:creationId xmlns:p14="http://schemas.microsoft.com/office/powerpoint/2010/main" val="17223217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09600" y="0"/>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smtClean="0"/>
              <a:t>Global outputs</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sp>
        <p:nvSpPr>
          <p:cNvPr id="3" name="Rectangle 2"/>
          <p:cNvSpPr/>
          <p:nvPr/>
        </p:nvSpPr>
        <p:spPr>
          <a:xfrm>
            <a:off x="167482" y="844034"/>
            <a:ext cx="13563600" cy="6370975"/>
          </a:xfrm>
          <a:prstGeom prst="rect">
            <a:avLst/>
          </a:prstGeom>
        </p:spPr>
        <p:txBody>
          <a:bodyPr wrap="square">
            <a:spAutoFit/>
          </a:bodyPr>
          <a:lstStyle/>
          <a:p>
            <a:r>
              <a:rPr lang="en-US" dirty="0"/>
              <a:t>! output of statistical variables over the whole domain at specified times.</a:t>
            </a:r>
          </a:p>
          <a:p>
            <a:r>
              <a:rPr lang="en-US" dirty="0"/>
              <a:t>&amp;HISTORY</a:t>
            </a:r>
          </a:p>
          <a:p>
            <a:r>
              <a:rPr lang="en-US" dirty="0"/>
              <a:t> BEGTC          = '19980901.000000'  ! Start output time, </a:t>
            </a:r>
            <a:r>
              <a:rPr lang="en-US" dirty="0" err="1"/>
              <a:t>yyyymmdd</a:t>
            </a:r>
            <a:r>
              <a:rPr lang="en-US" dirty="0"/>
              <a:t>. </a:t>
            </a:r>
            <a:r>
              <a:rPr lang="en-US" dirty="0" err="1"/>
              <a:t>hhmmss</a:t>
            </a:r>
            <a:r>
              <a:rPr lang="en-US" dirty="0"/>
              <a:t>;</a:t>
            </a:r>
          </a:p>
          <a:p>
            <a:r>
              <a:rPr lang="en-US" dirty="0"/>
              <a:t>                                     ! must fit the simulation time otherwise no output.</a:t>
            </a:r>
          </a:p>
          <a:p>
            <a:r>
              <a:rPr lang="en-US" dirty="0"/>
              <a:t>                                     ! Default is same as PROC%BEGTC</a:t>
            </a:r>
          </a:p>
          <a:p>
            <a:r>
              <a:rPr lang="en-US" dirty="0"/>
              <a:t> DELTC          = 1  ! Time step for output; if smaller than simulation time step, the latter is used (output every step for better 1D 2D spectra analysis)</a:t>
            </a:r>
          </a:p>
          <a:p>
            <a:r>
              <a:rPr lang="en-US" dirty="0"/>
              <a:t> UNITC          = 'SEC'              ! Unit</a:t>
            </a:r>
          </a:p>
          <a:p>
            <a:r>
              <a:rPr lang="en-US" dirty="0"/>
              <a:t> ENDTC          = '19980902.000000'  ! Stop time output, </a:t>
            </a:r>
            <a:r>
              <a:rPr lang="en-US" dirty="0" err="1"/>
              <a:t>yyyymmdd</a:t>
            </a:r>
            <a:r>
              <a:rPr lang="en-US" dirty="0"/>
              <a:t>. </a:t>
            </a:r>
            <a:r>
              <a:rPr lang="en-US" dirty="0" err="1"/>
              <a:t>hhmmss</a:t>
            </a:r>
            <a:endParaRPr lang="en-US" dirty="0"/>
          </a:p>
          <a:p>
            <a:r>
              <a:rPr lang="en-US" dirty="0"/>
              <a:t>                                     ! Default is same as PROC%ENDC</a:t>
            </a:r>
          </a:p>
          <a:p>
            <a:r>
              <a:rPr lang="en-US" dirty="0"/>
              <a:t> DEFINETC       = 86400              ! Time scoop (sec) for history files</a:t>
            </a:r>
          </a:p>
          <a:p>
            <a:r>
              <a:rPr lang="en-US" dirty="0"/>
              <a:t>                                     ! If unset or set to a negative value</a:t>
            </a:r>
          </a:p>
          <a:p>
            <a:r>
              <a:rPr lang="en-US" dirty="0"/>
              <a:t>                                     ! then only one file is generated</a:t>
            </a:r>
          </a:p>
          <a:p>
            <a:r>
              <a:rPr lang="en-US" dirty="0"/>
              <a:t>                                     ! otherwise, for example for 86400</a:t>
            </a:r>
          </a:p>
          <a:p>
            <a:r>
              <a:rPr lang="en-US" dirty="0"/>
              <a:t>                                     ! daily output files are created.</a:t>
            </a:r>
          </a:p>
          <a:p>
            <a:r>
              <a:rPr lang="en-US" dirty="0"/>
              <a:t> </a:t>
            </a:r>
            <a:r>
              <a:rPr lang="en-US" dirty="0">
                <a:solidFill>
                  <a:srgbClr val="FF0000"/>
                </a:solidFill>
              </a:rPr>
              <a:t>OUTSTYLE</a:t>
            </a:r>
            <a:r>
              <a:rPr lang="en-US" dirty="0"/>
              <a:t>       = 'NO'               ! output option - use 'NO' for no </a:t>
            </a:r>
            <a:r>
              <a:rPr lang="en-US" dirty="0" smtClean="0"/>
              <a:t>output</a:t>
            </a:r>
          </a:p>
          <a:p>
            <a:r>
              <a:rPr lang="en-US" dirty="0" smtClean="0"/>
              <a:t>…</a:t>
            </a:r>
            <a:endParaRPr lang="en-US" dirty="0"/>
          </a:p>
        </p:txBody>
      </p:sp>
    </p:spTree>
    <p:extLst>
      <p:ext uri="{BB962C8B-B14F-4D97-AF65-F5344CB8AC3E}">
        <p14:creationId xmlns:p14="http://schemas.microsoft.com/office/powerpoint/2010/main" val="405403062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09600" y="0"/>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smtClean="0"/>
              <a:t>Global outputs</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sp>
        <p:nvSpPr>
          <p:cNvPr id="2" name="Rectangle 1"/>
          <p:cNvSpPr/>
          <p:nvPr/>
        </p:nvSpPr>
        <p:spPr>
          <a:xfrm>
            <a:off x="25400" y="76200"/>
            <a:ext cx="13335000" cy="7494359"/>
          </a:xfrm>
          <a:prstGeom prst="rect">
            <a:avLst/>
          </a:prstGeom>
        </p:spPr>
        <p:txBody>
          <a:bodyPr wrap="square">
            <a:spAutoFit/>
          </a:bodyPr>
          <a:lstStyle/>
          <a:p>
            <a:r>
              <a:rPr lang="en-US" sz="1300" dirty="0"/>
              <a:t>&amp;STATION</a:t>
            </a:r>
          </a:p>
          <a:p>
            <a:r>
              <a:rPr lang="en-US" sz="1300" dirty="0"/>
              <a:t> BEGTC          = '19980901.000000'  ! Start simulation time, </a:t>
            </a:r>
            <a:r>
              <a:rPr lang="en-US" sz="1300" dirty="0" err="1"/>
              <a:t>yyyymmdd</a:t>
            </a:r>
            <a:r>
              <a:rPr lang="en-US" sz="1300" dirty="0"/>
              <a:t>. </a:t>
            </a:r>
            <a:r>
              <a:rPr lang="en-US" sz="1300" dirty="0" err="1"/>
              <a:t>hhmmss</a:t>
            </a:r>
            <a:r>
              <a:rPr lang="en-US" sz="1300" dirty="0"/>
              <a:t>; must fit the simulation time otherwise no output</a:t>
            </a:r>
          </a:p>
          <a:p>
            <a:r>
              <a:rPr lang="en-US" sz="1300" dirty="0" smtClean="0"/>
              <a:t> DELTC          </a:t>
            </a:r>
            <a:r>
              <a:rPr lang="en-US" sz="1300" dirty="0"/>
              <a:t>= 600                ! Time step for output; if smaller than simulation time step, the latter is used (output every step for better 1D 2D spectra analysis)</a:t>
            </a:r>
          </a:p>
          <a:p>
            <a:r>
              <a:rPr lang="en-US" sz="1300" dirty="0"/>
              <a:t> UNITC          = 'SEC'              ! Unit</a:t>
            </a:r>
          </a:p>
          <a:p>
            <a:r>
              <a:rPr lang="en-US" sz="1300" dirty="0"/>
              <a:t> ENDTC          = '19980902.000000'  ! Stop time simulation, </a:t>
            </a:r>
            <a:r>
              <a:rPr lang="en-US" sz="1300" dirty="0" err="1"/>
              <a:t>yyyymmdd</a:t>
            </a:r>
            <a:r>
              <a:rPr lang="en-US" sz="1300" dirty="0"/>
              <a:t>. </a:t>
            </a:r>
            <a:r>
              <a:rPr lang="en-US" sz="1300" dirty="0" err="1"/>
              <a:t>hhmmss</a:t>
            </a:r>
            <a:endParaRPr lang="en-US" sz="1300" dirty="0"/>
          </a:p>
          <a:p>
            <a:r>
              <a:rPr lang="en-US" sz="1300" dirty="0" smtClean="0"/>
              <a:t>DEFINETC       </a:t>
            </a:r>
            <a:r>
              <a:rPr lang="en-US" sz="1300" dirty="0"/>
              <a:t>= 86400        </a:t>
            </a:r>
            <a:r>
              <a:rPr lang="en-US" sz="1300" dirty="0" smtClean="0"/>
              <a:t> </a:t>
            </a:r>
            <a:r>
              <a:rPr lang="en-US" sz="1300" dirty="0"/>
              <a:t>! Time for definition of station files</a:t>
            </a:r>
          </a:p>
          <a:p>
            <a:r>
              <a:rPr lang="en-US" sz="1300" dirty="0" smtClean="0"/>
              <a:t>OUTSTYLE       </a:t>
            </a:r>
            <a:r>
              <a:rPr lang="en-US" sz="1300" dirty="0"/>
              <a:t>= 'NO'     </a:t>
            </a:r>
            <a:r>
              <a:rPr lang="en-US" sz="1300" dirty="0" smtClean="0"/>
              <a:t>! </a:t>
            </a:r>
            <a:r>
              <a:rPr lang="en-US" sz="1300" dirty="0"/>
              <a:t>output option</a:t>
            </a:r>
          </a:p>
          <a:p>
            <a:r>
              <a:rPr lang="en-US" sz="1300" dirty="0"/>
              <a:t>                                     ! 'NO' no output</a:t>
            </a:r>
          </a:p>
          <a:p>
            <a:r>
              <a:rPr lang="en-US" sz="1300" dirty="0"/>
              <a:t>                                     ! 'STE' classic station output (default)</a:t>
            </a:r>
          </a:p>
          <a:p>
            <a:r>
              <a:rPr lang="en-US" sz="1300" dirty="0"/>
              <a:t>                                     ! 'NC' for </a:t>
            </a:r>
            <a:r>
              <a:rPr lang="en-US" sz="1300" dirty="0" err="1"/>
              <a:t>netcdf</a:t>
            </a:r>
            <a:r>
              <a:rPr lang="en-US" sz="1300" dirty="0"/>
              <a:t> output</a:t>
            </a:r>
          </a:p>
          <a:p>
            <a:r>
              <a:rPr lang="en-US" sz="1300" dirty="0"/>
              <a:t> MULTIPLEOUT      = 0                ! 0: output in a single </a:t>
            </a:r>
            <a:r>
              <a:rPr lang="en-US" sz="1300" dirty="0" err="1"/>
              <a:t>netcdf</a:t>
            </a:r>
            <a:r>
              <a:rPr lang="en-US" sz="1300" dirty="0"/>
              <a:t> file</a:t>
            </a:r>
          </a:p>
          <a:p>
            <a:r>
              <a:rPr lang="en-US" sz="1300" dirty="0"/>
              <a:t>                                     !    </a:t>
            </a:r>
            <a:r>
              <a:rPr lang="en-US" sz="1300" dirty="0" err="1"/>
              <a:t>MPI_reduce</a:t>
            </a:r>
            <a:r>
              <a:rPr lang="en-US" sz="1300" dirty="0"/>
              <a:t> is used (default)</a:t>
            </a:r>
          </a:p>
          <a:p>
            <a:r>
              <a:rPr lang="en-US" sz="1300" dirty="0"/>
              <a:t>                                     ! 1: output in separate </a:t>
            </a:r>
            <a:r>
              <a:rPr lang="en-US" sz="1300" dirty="0" err="1"/>
              <a:t>netcdf</a:t>
            </a:r>
            <a:r>
              <a:rPr lang="en-US" sz="1300" dirty="0"/>
              <a:t> files</a:t>
            </a:r>
          </a:p>
          <a:p>
            <a:r>
              <a:rPr lang="en-US" sz="1300" dirty="0"/>
              <a:t>                                     !    each associated with one process</a:t>
            </a:r>
          </a:p>
          <a:p>
            <a:r>
              <a:rPr lang="en-US" sz="1300" dirty="0"/>
              <a:t> USE_SINGLE_OUT  = T                 ! T: Use single precision in the</a:t>
            </a:r>
          </a:p>
          <a:p>
            <a:r>
              <a:rPr lang="en-US" sz="1300" dirty="0"/>
              <a:t>                                     !    output of model variables (default)</a:t>
            </a:r>
          </a:p>
          <a:p>
            <a:r>
              <a:rPr lang="en-US" sz="1300" dirty="0"/>
              <a:t> PARAMWRITE      = T                 ! T: Write the physical parametrization</a:t>
            </a:r>
          </a:p>
          <a:p>
            <a:r>
              <a:rPr lang="en-US" sz="1300" dirty="0"/>
              <a:t>                                     !    and chosen numerical method</a:t>
            </a:r>
          </a:p>
          <a:p>
            <a:r>
              <a:rPr lang="en-US" sz="1300" dirty="0"/>
              <a:t>                                     !    in the </a:t>
            </a:r>
            <a:r>
              <a:rPr lang="en-US" sz="1300" dirty="0" err="1"/>
              <a:t>netcdf</a:t>
            </a:r>
            <a:r>
              <a:rPr lang="en-US" sz="1300" dirty="0"/>
              <a:t> file (default T)</a:t>
            </a:r>
          </a:p>
          <a:p>
            <a:r>
              <a:rPr lang="en-US" sz="1300" dirty="0"/>
              <a:t> FILEOUT        = 'wwm_sta.dat'      !not used</a:t>
            </a:r>
          </a:p>
          <a:p>
            <a:r>
              <a:rPr lang="en-US" sz="1300" dirty="0"/>
              <a:t> LOUTITER       = F</a:t>
            </a:r>
          </a:p>
          <a:p>
            <a:r>
              <a:rPr lang="en-US" sz="1300" dirty="0"/>
              <a:t> </a:t>
            </a:r>
            <a:r>
              <a:rPr lang="en-US" sz="1300" dirty="0">
                <a:solidFill>
                  <a:srgbClr val="FF0000"/>
                </a:solidFill>
              </a:rPr>
              <a:t>IOUTS</a:t>
            </a:r>
            <a:r>
              <a:rPr lang="en-US" sz="1300" dirty="0"/>
              <a:t>          = 8                  ! Number of output stations</a:t>
            </a:r>
          </a:p>
          <a:p>
            <a:r>
              <a:rPr lang="en-US" sz="1300" dirty="0"/>
              <a:t> </a:t>
            </a:r>
            <a:r>
              <a:rPr lang="en-US" sz="1300" dirty="0">
                <a:solidFill>
                  <a:srgbClr val="FF0000"/>
                </a:solidFill>
              </a:rPr>
              <a:t>NOUTS</a:t>
            </a:r>
            <a:r>
              <a:rPr lang="en-US" sz="1300" dirty="0"/>
              <a:t>          = 'P-1', 'P-2', 'P-3', 'P-4', 'P-5', 'P-6', 'P-7', 'P-8'! Name of output files</a:t>
            </a:r>
          </a:p>
          <a:p>
            <a:r>
              <a:rPr lang="en-US" sz="1300" dirty="0"/>
              <a:t> XOUTS          = 7280., 7257., 7324., 7319., 7302., 7270., 7958., 8663.! X-Coordinate of output locations</a:t>
            </a:r>
          </a:p>
          <a:p>
            <a:r>
              <a:rPr lang="en-US" sz="1300" dirty="0"/>
              <a:t> YOUTS          = 19574., 18549., 17129., 15549., 14096., 12615., 8669., 5598.! Y-Coordinate of output locations</a:t>
            </a:r>
          </a:p>
          <a:p>
            <a:r>
              <a:rPr lang="en-US" sz="1300" dirty="0"/>
              <a:t> CUTOFF         = 8*0.44             ! cutoff </a:t>
            </a:r>
            <a:r>
              <a:rPr lang="en-US" sz="1300" dirty="0" err="1"/>
              <a:t>freq</a:t>
            </a:r>
            <a:r>
              <a:rPr lang="en-US" sz="1300" dirty="0"/>
              <a:t> (Hz) for each station - consistent with buoys</a:t>
            </a:r>
          </a:p>
          <a:p>
            <a:r>
              <a:rPr lang="en-US" sz="1300" dirty="0"/>
              <a:t> LSP1D          = T                  ! 1D spectral station output</a:t>
            </a:r>
          </a:p>
          <a:p>
            <a:r>
              <a:rPr lang="en-US" sz="1300" dirty="0"/>
              <a:t> LSP2D          = F                  ! 2D spectral station output</a:t>
            </a:r>
          </a:p>
          <a:p>
            <a:r>
              <a:rPr lang="en-US" sz="1300" dirty="0"/>
              <a:t> LSIGMAX        = T                  ! Adjust the cut-freq. for the output (e.g. consistent with buoy cut-off freq.)</a:t>
            </a:r>
          </a:p>
          <a:p>
            <a:r>
              <a:rPr lang="en-US" sz="1300" dirty="0"/>
              <a:t>! Below is selection for station specific variables. Default is F for all variables.</a:t>
            </a:r>
          </a:p>
          <a:p>
            <a:r>
              <a:rPr lang="en-US" sz="1300" dirty="0"/>
              <a:t> AC             = F                  ! spectrum</a:t>
            </a:r>
          </a:p>
          <a:p>
            <a:r>
              <a:rPr lang="en-US" sz="1300" dirty="0"/>
              <a:t> WK             = F                  ! variable WK</a:t>
            </a:r>
          </a:p>
          <a:p>
            <a:r>
              <a:rPr lang="en-US" sz="1300" dirty="0"/>
              <a:t> ACOUT_1D       = F                  ! variable ACOUT_1D</a:t>
            </a:r>
          </a:p>
          <a:p>
            <a:r>
              <a:rPr lang="en-US" sz="1300" dirty="0"/>
              <a:t> ACOUT_2D       = F                  ! variable ACOUT_2D</a:t>
            </a:r>
          </a:p>
          <a:p>
            <a:r>
              <a:rPr lang="en-US" sz="1300" dirty="0"/>
              <a:t>! Below is selection for all variables. Default is F for all variables.</a:t>
            </a:r>
          </a:p>
          <a:p>
            <a:r>
              <a:rPr lang="en-US" sz="1300" dirty="0"/>
              <a:t> HS             = F                  ! significant wave </a:t>
            </a:r>
            <a:r>
              <a:rPr lang="en-US" sz="1300" dirty="0" smtClean="0"/>
              <a:t>height</a:t>
            </a:r>
          </a:p>
          <a:p>
            <a:r>
              <a:rPr lang="en-US" sz="1300" dirty="0" smtClean="0"/>
              <a:t>…</a:t>
            </a:r>
            <a:endParaRPr lang="en-US" sz="1300" dirty="0"/>
          </a:p>
        </p:txBody>
      </p:sp>
    </p:spTree>
    <p:extLst>
      <p:ext uri="{BB962C8B-B14F-4D97-AF65-F5344CB8AC3E}">
        <p14:creationId xmlns:p14="http://schemas.microsoft.com/office/powerpoint/2010/main" val="395971495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09600" y="0"/>
            <a:ext cx="11884820"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err="1" smtClean="0"/>
              <a:t>Hotstart</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sp>
        <p:nvSpPr>
          <p:cNvPr id="3" name="Rectangle 2"/>
          <p:cNvSpPr/>
          <p:nvPr/>
        </p:nvSpPr>
        <p:spPr>
          <a:xfrm>
            <a:off x="152400" y="0"/>
            <a:ext cx="13563600" cy="7725192"/>
          </a:xfrm>
          <a:prstGeom prst="rect">
            <a:avLst/>
          </a:prstGeom>
        </p:spPr>
        <p:txBody>
          <a:bodyPr wrap="square">
            <a:spAutoFit/>
          </a:bodyPr>
          <a:lstStyle/>
          <a:p>
            <a:r>
              <a:rPr lang="en-US" sz="1600" dirty="0"/>
              <a:t>&amp;HOTFILE</a:t>
            </a:r>
          </a:p>
          <a:p>
            <a:r>
              <a:rPr lang="en-US" sz="1600" dirty="0"/>
              <a:t> LHOTF          = F ! Write </a:t>
            </a:r>
            <a:r>
              <a:rPr lang="en-US" sz="1600" dirty="0" err="1"/>
              <a:t>hotfile</a:t>
            </a:r>
            <a:endParaRPr lang="en-US" sz="1600" dirty="0"/>
          </a:p>
          <a:p>
            <a:r>
              <a:rPr lang="en-US" sz="1600" dirty="0"/>
              <a:t> FILEHOT_OUT    = '</a:t>
            </a:r>
            <a:r>
              <a:rPr lang="en-US" sz="1600" dirty="0" err="1"/>
              <a:t>wwm_hot_out</a:t>
            </a:r>
            <a:r>
              <a:rPr lang="en-US" sz="1600" dirty="0"/>
              <a:t>' !'.</a:t>
            </a:r>
            <a:r>
              <a:rPr lang="en-US" sz="1600" dirty="0" err="1"/>
              <a:t>nc</a:t>
            </a:r>
            <a:r>
              <a:rPr lang="en-US" sz="1600" dirty="0"/>
              <a:t>' suffix will be added</a:t>
            </a:r>
          </a:p>
          <a:p>
            <a:r>
              <a:rPr lang="en-US" sz="1600" dirty="0"/>
              <a:t> BEGTC          = '19980901.000000'   !Starting time of </a:t>
            </a:r>
            <a:r>
              <a:rPr lang="en-US" sz="1600" dirty="0" err="1"/>
              <a:t>hotfile</a:t>
            </a:r>
            <a:r>
              <a:rPr lang="en-US" sz="1600" dirty="0"/>
              <a:t> writing. With </a:t>
            </a:r>
            <a:r>
              <a:rPr lang="en-US" sz="1600" dirty="0" err="1"/>
              <a:t>ihot</a:t>
            </a:r>
            <a:r>
              <a:rPr lang="en-US" sz="1600" dirty="0"/>
              <a:t>!=0 in SCHISM,</a:t>
            </a:r>
          </a:p>
          <a:p>
            <a:r>
              <a:rPr lang="en-US" sz="1600" dirty="0"/>
              <a:t>                                      !this will be whatever the new </a:t>
            </a:r>
            <a:r>
              <a:rPr lang="en-US" sz="1600" dirty="0" err="1"/>
              <a:t>hotstarted</a:t>
            </a:r>
            <a:r>
              <a:rPr lang="en-US" sz="1600" dirty="0"/>
              <a:t> time is (even with </a:t>
            </a:r>
            <a:r>
              <a:rPr lang="en-US" sz="1600" dirty="0" err="1"/>
              <a:t>ihot</a:t>
            </a:r>
            <a:r>
              <a:rPr lang="en-US" sz="1600" dirty="0"/>
              <a:t>=2)</a:t>
            </a:r>
          </a:p>
          <a:p>
            <a:r>
              <a:rPr lang="en-US" sz="1600" dirty="0"/>
              <a:t> DELTC          = 86400.      ! time between </a:t>
            </a:r>
            <a:r>
              <a:rPr lang="en-US" sz="1600" dirty="0" err="1"/>
              <a:t>hotfile</a:t>
            </a:r>
            <a:r>
              <a:rPr lang="en-US" sz="1600" dirty="0"/>
              <a:t> writes</a:t>
            </a:r>
          </a:p>
          <a:p>
            <a:r>
              <a:rPr lang="en-US" sz="1600" dirty="0"/>
              <a:t> UNITC          = 'SEC'  ! unit used above</a:t>
            </a:r>
          </a:p>
          <a:p>
            <a:r>
              <a:rPr lang="en-US" sz="1600" dirty="0"/>
              <a:t> ENDTC          = '19980902.000000'  ! Ending time of </a:t>
            </a:r>
            <a:r>
              <a:rPr lang="en-US" sz="1600" dirty="0" err="1"/>
              <a:t>hotfile</a:t>
            </a:r>
            <a:r>
              <a:rPr lang="en-US" sz="1600" dirty="0"/>
              <a:t> writing (adjust with BEGTC)</a:t>
            </a:r>
          </a:p>
          <a:p>
            <a:r>
              <a:rPr lang="en-US" sz="1600" dirty="0"/>
              <a:t> LCYCLEHOT      = T ! Applies only to </a:t>
            </a:r>
            <a:r>
              <a:rPr lang="en-US" sz="1600" dirty="0" err="1"/>
              <a:t>netcdf</a:t>
            </a:r>
            <a:endParaRPr lang="en-US" sz="1600" dirty="0"/>
          </a:p>
          <a:p>
            <a:r>
              <a:rPr lang="en-US" sz="1600" dirty="0"/>
              <a:t>                    ! If T then </a:t>
            </a:r>
            <a:r>
              <a:rPr lang="en-US" sz="1600" dirty="0" err="1"/>
              <a:t>hotfile</a:t>
            </a:r>
            <a:r>
              <a:rPr lang="en-US" sz="1600" dirty="0"/>
              <a:t> contains 2 last records.</a:t>
            </a:r>
          </a:p>
          <a:p>
            <a:r>
              <a:rPr lang="en-US" sz="1600" dirty="0"/>
              <a:t>                    ! If F then </a:t>
            </a:r>
            <a:r>
              <a:rPr lang="en-US" sz="1600" dirty="0" err="1"/>
              <a:t>hotfile</a:t>
            </a:r>
            <a:r>
              <a:rPr lang="en-US" sz="1600" dirty="0"/>
              <a:t> contains N record if N outputs</a:t>
            </a:r>
          </a:p>
          <a:p>
            <a:r>
              <a:rPr lang="en-US" sz="1600" dirty="0"/>
              <a:t>                    ! have been done</a:t>
            </a:r>
          </a:p>
          <a:p>
            <a:r>
              <a:rPr lang="en-US" sz="1600" dirty="0"/>
              <a:t>                    ! For binary only one record.</a:t>
            </a:r>
          </a:p>
          <a:p>
            <a:r>
              <a:rPr lang="en-US" sz="1600" dirty="0"/>
              <a:t> HOTSTYLE_OUT   = 2  ! 1: binary </a:t>
            </a:r>
            <a:r>
              <a:rPr lang="en-US" sz="1600" dirty="0" err="1"/>
              <a:t>hotfile</a:t>
            </a:r>
            <a:r>
              <a:rPr lang="en-US" sz="1600" dirty="0"/>
              <a:t> of data as output</a:t>
            </a:r>
          </a:p>
          <a:p>
            <a:r>
              <a:rPr lang="en-US" sz="1600" dirty="0"/>
              <a:t>                     ! 2: </a:t>
            </a:r>
            <a:r>
              <a:rPr lang="en-US" sz="1600" dirty="0" err="1"/>
              <a:t>netcdf</a:t>
            </a:r>
            <a:r>
              <a:rPr lang="en-US" sz="1600" dirty="0"/>
              <a:t> </a:t>
            </a:r>
            <a:r>
              <a:rPr lang="en-US" sz="1600" dirty="0" err="1"/>
              <a:t>hotfile</a:t>
            </a:r>
            <a:r>
              <a:rPr lang="en-US" sz="1600" dirty="0"/>
              <a:t> of data as output (default)</a:t>
            </a:r>
          </a:p>
          <a:p>
            <a:r>
              <a:rPr lang="en-US" sz="1600" dirty="0"/>
              <a:t> MULTIPLEOUT    = 0  ! 0: </a:t>
            </a:r>
            <a:r>
              <a:rPr lang="en-US" sz="1600" dirty="0" err="1"/>
              <a:t>hotfile</a:t>
            </a:r>
            <a:r>
              <a:rPr lang="en-US" sz="1600" dirty="0"/>
              <a:t> in a single file (binary or </a:t>
            </a:r>
            <a:r>
              <a:rPr lang="en-US" sz="1600" dirty="0" err="1"/>
              <a:t>netcdf</a:t>
            </a:r>
            <a:r>
              <a:rPr lang="en-US" sz="1600" dirty="0"/>
              <a:t>)</a:t>
            </a:r>
          </a:p>
          <a:p>
            <a:r>
              <a:rPr lang="en-US" sz="1600" dirty="0"/>
              <a:t>                     !    MPI_REDUCE is then used and thus you'd avoid too freq. output</a:t>
            </a:r>
          </a:p>
          <a:p>
            <a:r>
              <a:rPr lang="en-US" sz="1600" dirty="0"/>
              <a:t>                     ! 1: </a:t>
            </a:r>
            <a:r>
              <a:rPr lang="en-US" sz="1600" dirty="0" err="1"/>
              <a:t>hotfiles</a:t>
            </a:r>
            <a:r>
              <a:rPr lang="en-US" sz="1600" dirty="0"/>
              <a:t> in separate files, each associated</a:t>
            </a:r>
          </a:p>
          <a:p>
            <a:r>
              <a:rPr lang="en-US" sz="1600" dirty="0"/>
              <a:t>                     !    with one process</a:t>
            </a:r>
          </a:p>
          <a:p>
            <a:r>
              <a:rPr lang="en-US" sz="1600" dirty="0"/>
              <a:t> FILEHOT_IN     = 'wwm_hot_in.nc' ! (Full) hot file name for input</a:t>
            </a:r>
          </a:p>
          <a:p>
            <a:r>
              <a:rPr lang="en-US" sz="1600" dirty="0"/>
              <a:t> HOTSTYLE_IN    = 2  ! 1: binary </a:t>
            </a:r>
            <a:r>
              <a:rPr lang="en-US" sz="1600" dirty="0" err="1"/>
              <a:t>hotfile</a:t>
            </a:r>
            <a:r>
              <a:rPr lang="en-US" sz="1600" dirty="0"/>
              <a:t> of data as input</a:t>
            </a:r>
          </a:p>
          <a:p>
            <a:r>
              <a:rPr lang="en-US" sz="1600" dirty="0"/>
              <a:t>                     ! 2: </a:t>
            </a:r>
            <a:r>
              <a:rPr lang="en-US" sz="1600" dirty="0" err="1"/>
              <a:t>netcdf</a:t>
            </a:r>
            <a:r>
              <a:rPr lang="en-US" sz="1600" dirty="0"/>
              <a:t> </a:t>
            </a:r>
            <a:r>
              <a:rPr lang="en-US" sz="1600" dirty="0" err="1"/>
              <a:t>hotfile</a:t>
            </a:r>
            <a:r>
              <a:rPr lang="en-US" sz="1600" dirty="0"/>
              <a:t> of data as input (default)</a:t>
            </a:r>
          </a:p>
          <a:p>
            <a:r>
              <a:rPr lang="en-US" sz="1600" dirty="0"/>
              <a:t> IHOTPOS_IN        = 1 ! Position in </a:t>
            </a:r>
            <a:r>
              <a:rPr lang="en-US" sz="1600" dirty="0" err="1"/>
              <a:t>hotfile</a:t>
            </a:r>
            <a:r>
              <a:rPr lang="en-US" sz="1600" dirty="0"/>
              <a:t> (only for </a:t>
            </a:r>
            <a:r>
              <a:rPr lang="en-US" sz="1600" dirty="0" err="1"/>
              <a:t>netcdf</a:t>
            </a:r>
            <a:r>
              <a:rPr lang="en-US" sz="1600" dirty="0"/>
              <a:t>)</a:t>
            </a:r>
          </a:p>
          <a:p>
            <a:r>
              <a:rPr lang="en-US" sz="1600" dirty="0"/>
              <a:t>                       ! for reading</a:t>
            </a:r>
          </a:p>
          <a:p>
            <a:r>
              <a:rPr lang="en-US" sz="1600" dirty="0"/>
              <a:t> MULTIPLEIN     = 0    ! 0: read </a:t>
            </a:r>
            <a:r>
              <a:rPr lang="en-US" sz="1600" dirty="0" err="1"/>
              <a:t>hotfile</a:t>
            </a:r>
            <a:r>
              <a:rPr lang="en-US" sz="1600" dirty="0"/>
              <a:t> from one single file</a:t>
            </a:r>
          </a:p>
          <a:p>
            <a:r>
              <a:rPr lang="en-US" sz="1600" dirty="0"/>
              <a:t>                       ! 1: read </a:t>
            </a:r>
            <a:r>
              <a:rPr lang="en-US" sz="1600" dirty="0" err="1"/>
              <a:t>hotfile</a:t>
            </a:r>
            <a:r>
              <a:rPr lang="en-US" sz="1600" dirty="0"/>
              <a:t> from multiple files (must use same # of CPUS???)</a:t>
            </a:r>
          </a:p>
          <a:p>
            <a:r>
              <a:rPr lang="en-US" sz="1600" dirty="0" smtClean="0"/>
              <a:t>/</a:t>
            </a:r>
            <a:endParaRPr lang="en-US" sz="1600" dirty="0"/>
          </a:p>
          <a:p>
            <a:r>
              <a:rPr lang="en-US" sz="1600" dirty="0"/>
              <a:t>&amp;</a:t>
            </a:r>
            <a:r>
              <a:rPr lang="en-US" sz="1600" dirty="0" smtClean="0"/>
              <a:t>NESTING</a:t>
            </a:r>
          </a:p>
          <a:p>
            <a:r>
              <a:rPr lang="en-US" sz="1600" dirty="0" smtClean="0"/>
              <a:t>&amp;</a:t>
            </a:r>
            <a:r>
              <a:rPr lang="en-US" sz="1600" dirty="0" err="1" smtClean="0"/>
              <a:t>PETScOptions</a:t>
            </a:r>
            <a:r>
              <a:rPr lang="en-US" sz="1600" dirty="0" smtClean="0"/>
              <a:t> (</a:t>
            </a:r>
            <a:r>
              <a:rPr lang="en-US" sz="1600" dirty="0"/>
              <a:t>! only used with AMETHOD 4 or </a:t>
            </a:r>
            <a:r>
              <a:rPr lang="en-US" sz="1600" dirty="0" smtClean="0"/>
              <a:t>5)</a:t>
            </a:r>
            <a:endParaRPr lang="en-US" sz="1600" dirty="0"/>
          </a:p>
          <a:p>
            <a:endParaRPr lang="en-US" sz="1600" dirty="0"/>
          </a:p>
        </p:txBody>
      </p:sp>
    </p:spTree>
    <p:extLst>
      <p:ext uri="{BB962C8B-B14F-4D97-AF65-F5344CB8AC3E}">
        <p14:creationId xmlns:p14="http://schemas.microsoft.com/office/powerpoint/2010/main" val="17356597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8575" y="-71994"/>
            <a:ext cx="6219825" cy="406400"/>
          </a:xfrm>
          <a:extLst>
            <a:ext uri="{909E8E84-426E-40DD-AFC4-6F175D3DCCD1}">
              <a14:hiddenFill xmlns:a14="http://schemas.microsoft.com/office/drawing/2010/main">
                <a:solidFill>
                  <a:srgbClr val="0099FF"/>
                </a:solidFill>
              </a14:hiddenFill>
            </a:ext>
          </a:extLst>
        </p:spPr>
        <p:txBody>
          <a:bodyPr>
            <a:normAutofit fontScale="90000"/>
          </a:bodyPr>
          <a:lstStyle/>
          <a:p>
            <a:pPr algn="ctr" eaLnBrk="1" hangingPunct="1"/>
            <a:r>
              <a:rPr lang="en-US" altLang="en-US" sz="2600" b="1" dirty="0" smtClean="0"/>
              <a:t>Other inputs</a:t>
            </a:r>
            <a:endParaRPr lang="en-US" altLang="en-US" sz="2600" b="1" dirty="0"/>
          </a:p>
        </p:txBody>
      </p:sp>
      <p:sp>
        <p:nvSpPr>
          <p:cNvPr id="36868" name="Rectangle 3"/>
          <p:cNvSpPr>
            <a:spLocks noChangeArrowheads="1"/>
          </p:cNvSpPr>
          <p:nvPr/>
        </p:nvSpPr>
        <p:spPr bwMode="auto">
          <a:xfrm>
            <a:off x="5374482" y="6827520"/>
            <a:ext cx="2971800" cy="4876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170" tIns="60085" rIns="120170" bIns="60085" anchor="ctr"/>
          <a:lstStyle>
            <a:lvl1pPr eaLnBrk="0" hangingPunct="0">
              <a:spcBef>
                <a:spcPct val="20000"/>
              </a:spcBef>
              <a:buClr>
                <a:schemeClr val="folHlink"/>
              </a:buClr>
              <a:buSzPct val="60000"/>
              <a:buFont typeface="Wingdings" pitchFamily="2" charset="2"/>
              <a:buChar char="n"/>
              <a:defRPr sz="24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0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16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16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1600">
                <a:solidFill>
                  <a:schemeClr val="tx1"/>
                </a:solidFill>
                <a:latin typeface="Tahoma" pitchFamily="34" charset="0"/>
              </a:defRPr>
            </a:lvl9pPr>
          </a:lstStyle>
          <a:p>
            <a:pPr eaLnBrk="1" hangingPunct="1">
              <a:spcBef>
                <a:spcPct val="0"/>
              </a:spcBef>
              <a:buClrTx/>
              <a:buSzTx/>
              <a:buFontTx/>
              <a:buNone/>
            </a:pPr>
            <a:endParaRPr lang="en-US"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1" y="638175"/>
            <a:ext cx="5382971"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67100" y="4635326"/>
            <a:ext cx="340158" cy="461665"/>
          </a:xfrm>
          <a:prstGeom prst="rect">
            <a:avLst/>
          </a:prstGeom>
          <a:noFill/>
        </p:spPr>
        <p:txBody>
          <a:bodyPr wrap="none" rtlCol="0">
            <a:spAutoFit/>
          </a:bodyPr>
          <a:lstStyle/>
          <a:p>
            <a:r>
              <a:rPr lang="en-US" dirty="0" smtClean="0"/>
              <a:t>2</a:t>
            </a:r>
            <a:endParaRPr lang="en-US" dirty="0"/>
          </a:p>
        </p:txBody>
      </p:sp>
      <p:cxnSp>
        <p:nvCxnSpPr>
          <p:cNvPr id="5" name="Straight Arrow Connector 4"/>
          <p:cNvCxnSpPr/>
          <p:nvPr/>
        </p:nvCxnSpPr>
        <p:spPr>
          <a:xfrm>
            <a:off x="3807258" y="4981575"/>
            <a:ext cx="193242"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21036" y="2238375"/>
            <a:ext cx="1886222" cy="461665"/>
          </a:xfrm>
          <a:prstGeom prst="rect">
            <a:avLst/>
          </a:prstGeom>
        </p:spPr>
        <p:txBody>
          <a:bodyPr wrap="none">
            <a:spAutoFit/>
          </a:bodyPr>
          <a:lstStyle/>
          <a:p>
            <a:r>
              <a:rPr lang="en-US" altLang="en-US" b="1" dirty="0"/>
              <a:t>wwmbnd.gr3</a:t>
            </a:r>
            <a:endParaRPr lang="en-US" dirty="0"/>
          </a:p>
        </p:txBody>
      </p:sp>
      <p:sp>
        <p:nvSpPr>
          <p:cNvPr id="8" name="Rectangle 7"/>
          <p:cNvSpPr/>
          <p:nvPr/>
        </p:nvSpPr>
        <p:spPr>
          <a:xfrm>
            <a:off x="8362950" y="113228"/>
            <a:ext cx="5334000" cy="7201972"/>
          </a:xfrm>
          <a:prstGeom prst="rect">
            <a:avLst/>
          </a:prstGeom>
          <a:ln>
            <a:solidFill>
              <a:schemeClr val="tx1"/>
            </a:solidFill>
          </a:ln>
        </p:spPr>
        <p:txBody>
          <a:bodyPr wrap="square">
            <a:spAutoFit/>
          </a:bodyPr>
          <a:lstStyle/>
          <a:p>
            <a:r>
              <a:rPr lang="en-US" sz="1100" dirty="0" err="1"/>
              <a:t>netcdf</a:t>
            </a:r>
            <a:r>
              <a:rPr lang="en-US" sz="1100" dirty="0"/>
              <a:t> ww3.200309_hs {</a:t>
            </a:r>
          </a:p>
          <a:p>
            <a:r>
              <a:rPr lang="en-US" sz="1100" dirty="0"/>
              <a:t>dimensions:</a:t>
            </a:r>
          </a:p>
          <a:p>
            <a:r>
              <a:rPr lang="en-US" sz="1100" dirty="0"/>
              <a:t>        level = 1 ;</a:t>
            </a:r>
          </a:p>
          <a:p>
            <a:r>
              <a:rPr lang="en-US" sz="1100" dirty="0"/>
              <a:t>        longitude = 720 ;</a:t>
            </a:r>
          </a:p>
          <a:p>
            <a:r>
              <a:rPr lang="en-US" sz="1100" dirty="0"/>
              <a:t>        latitude = 317 ;</a:t>
            </a:r>
          </a:p>
          <a:p>
            <a:r>
              <a:rPr lang="en-US" sz="1100" dirty="0"/>
              <a:t>        time = UNLIMITED ; // (240 currently)</a:t>
            </a:r>
          </a:p>
          <a:p>
            <a:r>
              <a:rPr lang="en-US" sz="1100" dirty="0"/>
              <a:t>variables:</a:t>
            </a:r>
          </a:p>
          <a:p>
            <a:r>
              <a:rPr lang="en-US" sz="1100" dirty="0"/>
              <a:t>        float longitude(longitude) ;</a:t>
            </a:r>
          </a:p>
          <a:p>
            <a:r>
              <a:rPr lang="en-US" sz="1100" dirty="0"/>
              <a:t>                </a:t>
            </a:r>
            <a:r>
              <a:rPr lang="en-US" sz="1100" dirty="0" err="1"/>
              <a:t>longitude:units</a:t>
            </a:r>
            <a:r>
              <a:rPr lang="en-US" sz="1100" dirty="0"/>
              <a:t> = "</a:t>
            </a:r>
            <a:r>
              <a:rPr lang="en-US" sz="1100" dirty="0" err="1"/>
              <a:t>degree_east</a:t>
            </a:r>
            <a:r>
              <a:rPr lang="en-US" sz="1100" dirty="0"/>
              <a:t>" </a:t>
            </a:r>
            <a:r>
              <a:rPr lang="en-US" sz="1100" dirty="0" smtClean="0"/>
              <a:t>;</a:t>
            </a:r>
            <a:r>
              <a:rPr lang="en-US" sz="1100" dirty="0"/>
              <a:t> </a:t>
            </a:r>
            <a:endParaRPr lang="en-US" sz="1100" dirty="0" smtClean="0"/>
          </a:p>
          <a:p>
            <a:r>
              <a:rPr lang="en-US" sz="1100" dirty="0"/>
              <a:t> </a:t>
            </a:r>
            <a:r>
              <a:rPr lang="en-US" sz="1100" dirty="0" smtClean="0"/>
              <a:t>               </a:t>
            </a:r>
            <a:r>
              <a:rPr lang="en-US" sz="1100" dirty="0" err="1" smtClean="0"/>
              <a:t>longitude:long_name</a:t>
            </a:r>
            <a:r>
              <a:rPr lang="en-US" sz="1100" dirty="0" smtClean="0"/>
              <a:t> </a:t>
            </a:r>
            <a:r>
              <a:rPr lang="en-US" sz="1100" dirty="0"/>
              <a:t>= "longitude" ;</a:t>
            </a:r>
          </a:p>
          <a:p>
            <a:r>
              <a:rPr lang="en-US" sz="1100" dirty="0"/>
              <a:t>                </a:t>
            </a:r>
            <a:r>
              <a:rPr lang="en-US" sz="1100" dirty="0" err="1"/>
              <a:t>longitude:standard_name</a:t>
            </a:r>
            <a:r>
              <a:rPr lang="en-US" sz="1100" dirty="0"/>
              <a:t> = "longitude" ;</a:t>
            </a:r>
          </a:p>
          <a:p>
            <a:r>
              <a:rPr lang="en-US" sz="1100" dirty="0"/>
              <a:t>                </a:t>
            </a:r>
            <a:r>
              <a:rPr lang="en-US" sz="1100" dirty="0" err="1"/>
              <a:t>longitude:valid_min</a:t>
            </a:r>
            <a:r>
              <a:rPr lang="en-US" sz="1100" dirty="0"/>
              <a:t> = -180.f ;</a:t>
            </a:r>
          </a:p>
          <a:p>
            <a:r>
              <a:rPr lang="en-US" sz="1100" dirty="0"/>
              <a:t>                </a:t>
            </a:r>
            <a:r>
              <a:rPr lang="en-US" sz="1100" dirty="0" err="1"/>
              <a:t>longitude:valid_max</a:t>
            </a:r>
            <a:r>
              <a:rPr lang="en-US" sz="1100" dirty="0"/>
              <a:t> = 180.f ;</a:t>
            </a:r>
          </a:p>
          <a:p>
            <a:r>
              <a:rPr lang="en-US" sz="1100" dirty="0"/>
              <a:t>                </a:t>
            </a:r>
            <a:r>
              <a:rPr lang="en-US" sz="1100" dirty="0" err="1"/>
              <a:t>longitude:axis</a:t>
            </a:r>
            <a:r>
              <a:rPr lang="en-US" sz="1100" dirty="0"/>
              <a:t> = "X" ;</a:t>
            </a:r>
          </a:p>
          <a:p>
            <a:r>
              <a:rPr lang="en-US" sz="1100" dirty="0"/>
              <a:t>        float latitude(latitude) ;</a:t>
            </a:r>
          </a:p>
          <a:p>
            <a:r>
              <a:rPr lang="en-US" sz="1100" dirty="0"/>
              <a:t>                </a:t>
            </a:r>
            <a:r>
              <a:rPr lang="en-US" sz="1100" dirty="0" err="1"/>
              <a:t>latitude:units</a:t>
            </a:r>
            <a:r>
              <a:rPr lang="en-US" sz="1100" dirty="0"/>
              <a:t> = "</a:t>
            </a:r>
            <a:r>
              <a:rPr lang="en-US" sz="1100" dirty="0" err="1"/>
              <a:t>degree_north</a:t>
            </a:r>
            <a:r>
              <a:rPr lang="en-US" sz="1100" dirty="0"/>
              <a:t>" ;</a:t>
            </a:r>
          </a:p>
          <a:p>
            <a:r>
              <a:rPr lang="en-US" sz="1100" dirty="0"/>
              <a:t>                </a:t>
            </a:r>
            <a:r>
              <a:rPr lang="en-US" sz="1100" dirty="0" err="1"/>
              <a:t>latitude:long_name</a:t>
            </a:r>
            <a:r>
              <a:rPr lang="en-US" sz="1100" dirty="0"/>
              <a:t> = "latitude" ;</a:t>
            </a:r>
          </a:p>
          <a:p>
            <a:r>
              <a:rPr lang="en-US" sz="1100" dirty="0"/>
              <a:t>                </a:t>
            </a:r>
            <a:r>
              <a:rPr lang="en-US" sz="1100" dirty="0" err="1"/>
              <a:t>latitude:standard_name</a:t>
            </a:r>
            <a:r>
              <a:rPr lang="en-US" sz="1100" dirty="0"/>
              <a:t> = "latitude" ;</a:t>
            </a:r>
          </a:p>
          <a:p>
            <a:r>
              <a:rPr lang="en-US" sz="1100" dirty="0"/>
              <a:t>                </a:t>
            </a:r>
            <a:r>
              <a:rPr lang="en-US" sz="1100" dirty="0" err="1"/>
              <a:t>latitude:valid_min</a:t>
            </a:r>
            <a:r>
              <a:rPr lang="en-US" sz="1100" dirty="0"/>
              <a:t> = -90.f ;</a:t>
            </a:r>
          </a:p>
          <a:p>
            <a:r>
              <a:rPr lang="en-US" sz="1100" dirty="0"/>
              <a:t>                </a:t>
            </a:r>
            <a:r>
              <a:rPr lang="en-US" sz="1100" dirty="0" err="1"/>
              <a:t>latitude:valid_max</a:t>
            </a:r>
            <a:r>
              <a:rPr lang="en-US" sz="1100" dirty="0"/>
              <a:t> = 90.f ;</a:t>
            </a:r>
          </a:p>
          <a:p>
            <a:r>
              <a:rPr lang="en-US" sz="1100" dirty="0"/>
              <a:t>                </a:t>
            </a:r>
            <a:r>
              <a:rPr lang="en-US" sz="1100" dirty="0" err="1"/>
              <a:t>latitude:axis</a:t>
            </a:r>
            <a:r>
              <a:rPr lang="en-US" sz="1100" dirty="0"/>
              <a:t> = "Y" ;</a:t>
            </a:r>
          </a:p>
          <a:p>
            <a:r>
              <a:rPr lang="en-US" sz="1100" dirty="0"/>
              <a:t>        double time(time) ;</a:t>
            </a:r>
          </a:p>
          <a:p>
            <a:r>
              <a:rPr lang="en-US" sz="1100" dirty="0"/>
              <a:t>                </a:t>
            </a:r>
            <a:r>
              <a:rPr lang="en-US" sz="1100" dirty="0" err="1"/>
              <a:t>time:long_name</a:t>
            </a:r>
            <a:r>
              <a:rPr lang="en-US" sz="1100" dirty="0"/>
              <a:t> = "</a:t>
            </a:r>
            <a:r>
              <a:rPr lang="en-US" sz="1100" dirty="0" err="1"/>
              <a:t>julian</a:t>
            </a:r>
            <a:r>
              <a:rPr lang="en-US" sz="1100" dirty="0"/>
              <a:t> day (UT)" ;</a:t>
            </a:r>
          </a:p>
          <a:p>
            <a:r>
              <a:rPr lang="en-US" sz="1100" dirty="0"/>
              <a:t>                </a:t>
            </a:r>
            <a:r>
              <a:rPr lang="en-US" sz="1100" dirty="0" err="1"/>
              <a:t>time:standard_name</a:t>
            </a:r>
            <a:r>
              <a:rPr lang="en-US" sz="1100" dirty="0"/>
              <a:t> = "time" ;</a:t>
            </a:r>
          </a:p>
          <a:p>
            <a:r>
              <a:rPr lang="en-US" sz="1100" dirty="0"/>
              <a:t>                </a:t>
            </a:r>
            <a:r>
              <a:rPr lang="en-US" sz="1100" dirty="0" err="1"/>
              <a:t>time:units</a:t>
            </a:r>
            <a:r>
              <a:rPr lang="en-US" sz="1100" dirty="0"/>
              <a:t> = "days since 1990-01-01T00:00:00Z" ;</a:t>
            </a:r>
          </a:p>
          <a:p>
            <a:r>
              <a:rPr lang="en-US" sz="1100" dirty="0"/>
              <a:t>                </a:t>
            </a:r>
            <a:r>
              <a:rPr lang="en-US" sz="1100" dirty="0" err="1"/>
              <a:t>time:conventions</a:t>
            </a:r>
            <a:r>
              <a:rPr lang="en-US" sz="1100" dirty="0"/>
              <a:t> = "relative </a:t>
            </a:r>
            <a:r>
              <a:rPr lang="en-US" sz="1100" dirty="0" err="1"/>
              <a:t>julian</a:t>
            </a:r>
            <a:r>
              <a:rPr lang="en-US" sz="1100" dirty="0"/>
              <a:t> days with decimal part (as parts of the day )" ;</a:t>
            </a:r>
          </a:p>
          <a:p>
            <a:r>
              <a:rPr lang="en-US" sz="1100" dirty="0"/>
              <a:t>                </a:t>
            </a:r>
            <a:r>
              <a:rPr lang="en-US" sz="1100" dirty="0" err="1"/>
              <a:t>time:axis</a:t>
            </a:r>
            <a:r>
              <a:rPr lang="en-US" sz="1100" dirty="0"/>
              <a:t> = "T" ;</a:t>
            </a:r>
          </a:p>
          <a:p>
            <a:r>
              <a:rPr lang="en-US" sz="1100" dirty="0"/>
              <a:t>        short MAPSTA(latitude, longitude) ;</a:t>
            </a:r>
          </a:p>
          <a:p>
            <a:r>
              <a:rPr lang="en-US" sz="1100" dirty="0"/>
              <a:t>                </a:t>
            </a:r>
            <a:r>
              <a:rPr lang="en-US" sz="1100" dirty="0" err="1"/>
              <a:t>MAPSTA:long_name</a:t>
            </a:r>
            <a:r>
              <a:rPr lang="en-US" sz="1100" dirty="0"/>
              <a:t> = "status map" ;</a:t>
            </a:r>
          </a:p>
          <a:p>
            <a:r>
              <a:rPr lang="en-US" sz="1100" dirty="0"/>
              <a:t>                </a:t>
            </a:r>
            <a:r>
              <a:rPr lang="en-US" sz="1100" dirty="0" err="1"/>
              <a:t>MAPSTA:standard_name</a:t>
            </a:r>
            <a:r>
              <a:rPr lang="en-US" sz="1100" dirty="0"/>
              <a:t> = "status map" ;</a:t>
            </a:r>
          </a:p>
          <a:p>
            <a:r>
              <a:rPr lang="en-US" sz="1100" dirty="0"/>
              <a:t>                </a:t>
            </a:r>
            <a:r>
              <a:rPr lang="en-US" sz="1100" dirty="0" err="1"/>
              <a:t>MAPSTA:units</a:t>
            </a:r>
            <a:r>
              <a:rPr lang="en-US" sz="1100" dirty="0"/>
              <a:t> = "1" ;</a:t>
            </a:r>
          </a:p>
          <a:p>
            <a:r>
              <a:rPr lang="en-US" sz="1100" dirty="0"/>
              <a:t>                </a:t>
            </a:r>
            <a:r>
              <a:rPr lang="en-US" sz="1100" dirty="0" err="1"/>
              <a:t>MAPSTA:valid_min</a:t>
            </a:r>
            <a:r>
              <a:rPr lang="en-US" sz="1100" dirty="0"/>
              <a:t> = -32 ;</a:t>
            </a:r>
          </a:p>
          <a:p>
            <a:r>
              <a:rPr lang="en-US" sz="1100" dirty="0"/>
              <a:t>                </a:t>
            </a:r>
            <a:r>
              <a:rPr lang="en-US" sz="1100" dirty="0" err="1"/>
              <a:t>MAPSTA:valid_max</a:t>
            </a:r>
            <a:r>
              <a:rPr lang="en-US" sz="1100" dirty="0"/>
              <a:t> = 32 ;</a:t>
            </a:r>
          </a:p>
          <a:p>
            <a:r>
              <a:rPr lang="en-US" sz="1100" dirty="0"/>
              <a:t>        short </a:t>
            </a:r>
            <a:r>
              <a:rPr lang="en-US" sz="1100" dirty="0" err="1"/>
              <a:t>hs</a:t>
            </a:r>
            <a:r>
              <a:rPr lang="en-US" sz="1100" dirty="0"/>
              <a:t>(time, latitude, longitude) ;</a:t>
            </a:r>
          </a:p>
          <a:p>
            <a:r>
              <a:rPr lang="en-US" sz="1100" dirty="0"/>
              <a:t>                </a:t>
            </a:r>
            <a:r>
              <a:rPr lang="en-US" sz="1100" dirty="0" err="1"/>
              <a:t>hs:long_name</a:t>
            </a:r>
            <a:r>
              <a:rPr lang="en-US" sz="1100" dirty="0"/>
              <a:t> = "</a:t>
            </a:r>
            <a:r>
              <a:rPr lang="en-US" sz="1100" dirty="0" err="1"/>
              <a:t>significant_wave_height</a:t>
            </a:r>
            <a:r>
              <a:rPr lang="en-US" sz="1100" dirty="0"/>
              <a:t>" ;</a:t>
            </a:r>
          </a:p>
          <a:p>
            <a:r>
              <a:rPr lang="en-US" sz="1100" dirty="0"/>
              <a:t>                </a:t>
            </a:r>
            <a:r>
              <a:rPr lang="en-US" sz="1100" dirty="0" err="1"/>
              <a:t>hs:standard_name</a:t>
            </a:r>
            <a:r>
              <a:rPr lang="en-US" sz="1100" dirty="0"/>
              <a:t> = "</a:t>
            </a:r>
            <a:r>
              <a:rPr lang="en-US" sz="1100" dirty="0" err="1"/>
              <a:t>significant_height_of_wind_and_swell_waves</a:t>
            </a:r>
            <a:r>
              <a:rPr lang="en-US" sz="1100" dirty="0"/>
              <a:t>" ;</a:t>
            </a:r>
          </a:p>
          <a:p>
            <a:r>
              <a:rPr lang="en-US" sz="1100" dirty="0"/>
              <a:t>                </a:t>
            </a:r>
            <a:r>
              <a:rPr lang="en-US" sz="1100" dirty="0" err="1"/>
              <a:t>hs:units</a:t>
            </a:r>
            <a:r>
              <a:rPr lang="en-US" sz="1100" dirty="0"/>
              <a:t> = "m" ;</a:t>
            </a:r>
          </a:p>
          <a:p>
            <a:r>
              <a:rPr lang="en-US" sz="1100" dirty="0"/>
              <a:t>                </a:t>
            </a:r>
            <a:r>
              <a:rPr lang="en-US" sz="1100" dirty="0" err="1"/>
              <a:t>hs</a:t>
            </a:r>
            <a:r>
              <a:rPr lang="en-US" sz="1100" dirty="0"/>
              <a:t>:_</a:t>
            </a:r>
            <a:r>
              <a:rPr lang="en-US" sz="1100" dirty="0" err="1"/>
              <a:t>FillValue</a:t>
            </a:r>
            <a:r>
              <a:rPr lang="en-US" sz="1100" dirty="0"/>
              <a:t> = -32767s ;</a:t>
            </a:r>
          </a:p>
          <a:p>
            <a:r>
              <a:rPr lang="en-US" sz="1100" dirty="0"/>
              <a:t>                </a:t>
            </a:r>
            <a:r>
              <a:rPr lang="en-US" sz="1100" dirty="0" err="1"/>
              <a:t>hs:scale_factor</a:t>
            </a:r>
            <a:r>
              <a:rPr lang="en-US" sz="1100" dirty="0"/>
              <a:t> = 0.002f ;</a:t>
            </a:r>
          </a:p>
          <a:p>
            <a:r>
              <a:rPr lang="en-US" sz="1100" dirty="0"/>
              <a:t>                </a:t>
            </a:r>
            <a:r>
              <a:rPr lang="en-US" sz="1100" dirty="0" err="1"/>
              <a:t>hs:add_offset</a:t>
            </a:r>
            <a:r>
              <a:rPr lang="en-US" sz="1100" dirty="0"/>
              <a:t> = 0.f ;</a:t>
            </a:r>
          </a:p>
          <a:p>
            <a:r>
              <a:rPr lang="en-US" sz="1100" dirty="0"/>
              <a:t>                </a:t>
            </a:r>
            <a:r>
              <a:rPr lang="en-US" sz="1100" dirty="0" err="1"/>
              <a:t>hs:valid_min</a:t>
            </a:r>
            <a:r>
              <a:rPr lang="en-US" sz="1100" dirty="0"/>
              <a:t> = 0s ;</a:t>
            </a:r>
          </a:p>
          <a:p>
            <a:r>
              <a:rPr lang="en-US" sz="1100" dirty="0"/>
              <a:t>                </a:t>
            </a:r>
            <a:r>
              <a:rPr lang="en-US" sz="1100" dirty="0" err="1"/>
              <a:t>hs:valid_max</a:t>
            </a:r>
            <a:r>
              <a:rPr lang="en-US" sz="1100" dirty="0"/>
              <a:t> = 32000s ;</a:t>
            </a:r>
          </a:p>
        </p:txBody>
      </p:sp>
      <p:sp>
        <p:nvSpPr>
          <p:cNvPr id="9" name="Rectangle 8"/>
          <p:cNvSpPr/>
          <p:nvPr/>
        </p:nvSpPr>
        <p:spPr>
          <a:xfrm>
            <a:off x="10744200" y="357485"/>
            <a:ext cx="2632644" cy="461665"/>
          </a:xfrm>
          <a:prstGeom prst="rect">
            <a:avLst/>
          </a:prstGeom>
        </p:spPr>
        <p:txBody>
          <a:bodyPr wrap="none">
            <a:spAutoFit/>
          </a:bodyPr>
          <a:lstStyle/>
          <a:p>
            <a:r>
              <a:rPr lang="en-US" b="1" dirty="0"/>
              <a:t>ww3.200309_hs.nc</a:t>
            </a:r>
          </a:p>
        </p:txBody>
      </p:sp>
      <p:sp>
        <p:nvSpPr>
          <p:cNvPr id="10" name="Rectangle 9"/>
          <p:cNvSpPr/>
          <p:nvPr/>
        </p:nvSpPr>
        <p:spPr>
          <a:xfrm>
            <a:off x="5566289" y="3565028"/>
            <a:ext cx="2438400" cy="1692771"/>
          </a:xfrm>
          <a:prstGeom prst="rect">
            <a:avLst/>
          </a:prstGeom>
          <a:ln>
            <a:solidFill>
              <a:schemeClr val="tx1"/>
            </a:solidFill>
          </a:ln>
        </p:spPr>
        <p:txBody>
          <a:bodyPr wrap="square">
            <a:spAutoFit/>
          </a:bodyPr>
          <a:lstStyle/>
          <a:p>
            <a:r>
              <a:rPr lang="en-US" sz="2000" dirty="0"/>
              <a:t>ww3.200309_dir.nc</a:t>
            </a:r>
          </a:p>
          <a:p>
            <a:r>
              <a:rPr lang="en-US" sz="2000" dirty="0"/>
              <a:t>ww3.200309_fp.nc</a:t>
            </a:r>
          </a:p>
          <a:p>
            <a:r>
              <a:rPr lang="en-US" sz="2000" dirty="0"/>
              <a:t>ww3.200309_hs.nc</a:t>
            </a:r>
          </a:p>
          <a:p>
            <a:r>
              <a:rPr lang="en-US" sz="2000" dirty="0"/>
              <a:t>ww3.200309_spr.nc</a:t>
            </a:r>
          </a:p>
          <a:p>
            <a:r>
              <a:rPr lang="en-US" sz="2000" dirty="0"/>
              <a:t>ww3.200309_t02.nc</a:t>
            </a:r>
          </a:p>
        </p:txBody>
      </p:sp>
      <p:sp>
        <p:nvSpPr>
          <p:cNvPr id="11" name="TextBox 10"/>
          <p:cNvSpPr txBox="1"/>
          <p:nvPr/>
        </p:nvSpPr>
        <p:spPr>
          <a:xfrm>
            <a:off x="5943600" y="2935262"/>
            <a:ext cx="1711046" cy="461665"/>
          </a:xfrm>
          <a:prstGeom prst="rect">
            <a:avLst/>
          </a:prstGeom>
          <a:noFill/>
        </p:spPr>
        <p:txBody>
          <a:bodyPr wrap="none" rtlCol="0">
            <a:spAutoFit/>
          </a:bodyPr>
          <a:lstStyle/>
          <a:p>
            <a:r>
              <a:rPr lang="en-US" b="1" dirty="0"/>
              <a:t>b</a:t>
            </a:r>
            <a:r>
              <a:rPr lang="en-US" b="1" dirty="0" smtClean="0"/>
              <a:t>ndfiles.dat</a:t>
            </a:r>
            <a:endParaRPr lang="en-US" b="1" dirty="0"/>
          </a:p>
        </p:txBody>
      </p:sp>
      <p:sp>
        <p:nvSpPr>
          <p:cNvPr id="12" name="TextBox 11"/>
          <p:cNvSpPr txBox="1"/>
          <p:nvPr/>
        </p:nvSpPr>
        <p:spPr>
          <a:xfrm>
            <a:off x="76201" y="6138177"/>
            <a:ext cx="8270082" cy="830997"/>
          </a:xfrm>
          <a:prstGeom prst="rect">
            <a:avLst/>
          </a:prstGeom>
          <a:noFill/>
        </p:spPr>
        <p:txBody>
          <a:bodyPr wrap="square" rtlCol="0">
            <a:spAutoFit/>
          </a:bodyPr>
          <a:lstStyle/>
          <a:p>
            <a:r>
              <a:rPr lang="en-US" b="1" dirty="0" smtClean="0">
                <a:solidFill>
                  <a:srgbClr val="FF0000"/>
                </a:solidFill>
              </a:rPr>
              <a:t>Remember to </a:t>
            </a:r>
            <a:r>
              <a:rPr lang="en-US" b="1" dirty="0" err="1" smtClean="0">
                <a:solidFill>
                  <a:srgbClr val="FF0000"/>
                </a:solidFill>
              </a:rPr>
              <a:t>rm</a:t>
            </a:r>
            <a:r>
              <a:rPr lang="en-US" b="1" dirty="0" smtClean="0">
                <a:solidFill>
                  <a:srgbClr val="FF0000"/>
                </a:solidFill>
              </a:rPr>
              <a:t> fort.* before each trial!</a:t>
            </a:r>
            <a:r>
              <a:rPr lang="en-US" b="1" dirty="0">
                <a:solidFill>
                  <a:srgbClr val="FF0000"/>
                </a:solidFill>
              </a:rPr>
              <a:t> </a:t>
            </a:r>
            <a:r>
              <a:rPr lang="en-US" b="1" dirty="0" smtClean="0">
                <a:solidFill>
                  <a:srgbClr val="FF0000"/>
                </a:solidFill>
              </a:rPr>
              <a:t>(otherwise the code would try to read from </a:t>
            </a:r>
            <a:r>
              <a:rPr lang="en-US" b="1" dirty="0" smtClean="0">
                <a:solidFill>
                  <a:srgbClr val="FF0000"/>
                </a:solidFill>
              </a:rPr>
              <a:t>fort.50</a:t>
            </a:r>
            <a:r>
              <a:rPr lang="en-US" b="1" dirty="0" smtClean="0">
                <a:solidFill>
                  <a:srgbClr val="FF0000"/>
                </a:solidFill>
              </a:rPr>
              <a:t>11</a:t>
            </a:r>
            <a:r>
              <a:rPr lang="en-US" b="1" dirty="0" smtClean="0">
                <a:solidFill>
                  <a:srgbClr val="FF0000"/>
                </a:solidFill>
              </a:rPr>
              <a:t> </a:t>
            </a:r>
            <a:r>
              <a:rPr lang="en-US" b="1" dirty="0">
                <a:solidFill>
                  <a:srgbClr val="FF0000"/>
                </a:solidFill>
              </a:rPr>
              <a:t>w</a:t>
            </a:r>
            <a:r>
              <a:rPr lang="en-US" b="1" dirty="0" smtClean="0">
                <a:solidFill>
                  <a:srgbClr val="FF0000"/>
                </a:solidFill>
              </a:rPr>
              <a:t>hich </a:t>
            </a:r>
            <a:r>
              <a:rPr lang="en-US" b="1" dirty="0" smtClean="0">
                <a:solidFill>
                  <a:srgbClr val="FF0000"/>
                </a:solidFill>
              </a:rPr>
              <a:t>takes a long time)</a:t>
            </a:r>
          </a:p>
        </p:txBody>
      </p:sp>
    </p:spTree>
    <p:extLst>
      <p:ext uri="{BB962C8B-B14F-4D97-AF65-F5344CB8AC3E}">
        <p14:creationId xmlns:p14="http://schemas.microsoft.com/office/powerpoint/2010/main" val="420278008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solidFill>
            <a:srgbClr val="00B0F0"/>
          </a:solidFill>
          <a:ln w="9525">
            <a:noFill/>
            <a:miter lim="800000"/>
            <a:headEnd/>
            <a:tailEnd/>
          </a:ln>
        </p:spPr>
        <p:txBody>
          <a:bodyPr lIns="120170" tIns="60085" rIns="120170" bIns="60085" anchor="ctr"/>
          <a:lstStyle/>
          <a:p>
            <a:pPr algn="ctr" eaLnBrk="0" hangingPunct="0">
              <a:defRPr/>
            </a:pPr>
            <a:r>
              <a:rPr lang="en-US" sz="3700" kern="0" dirty="0">
                <a:solidFill>
                  <a:schemeClr val="bg1"/>
                </a:solidFill>
                <a:latin typeface="+mj-lt"/>
                <a:ea typeface="+mj-ea"/>
                <a:cs typeface="+mj-cs"/>
              </a:rPr>
              <a:t>Hurricane Isabel</a:t>
            </a:r>
          </a:p>
        </p:txBody>
      </p:sp>
      <p:pic>
        <p:nvPicPr>
          <p:cNvPr id="51202" name="Picture 2" descr="isabellargedomain"/>
          <p:cNvPicPr>
            <a:picLocks noChangeAspect="1" noChangeArrowheads="1" noCrop="1"/>
          </p:cNvPicPr>
          <p:nvPr/>
        </p:nvPicPr>
        <p:blipFill>
          <a:blip r:embed="rId3" cstate="print"/>
          <a:srcRect/>
          <a:stretch>
            <a:fillRect/>
          </a:stretch>
        </p:blipFill>
        <p:spPr bwMode="auto">
          <a:xfrm>
            <a:off x="1143001" y="560494"/>
            <a:ext cx="11444288" cy="6675120"/>
          </a:xfrm>
          <a:prstGeom prst="rect">
            <a:avLst/>
          </a:prstGeom>
          <a:noFill/>
          <a:ln w="9525">
            <a:noFill/>
            <a:miter lim="800000"/>
            <a:headEnd/>
            <a:tailEnd/>
          </a:ln>
        </p:spPr>
      </p:pic>
    </p:spTree>
    <p:extLst>
      <p:ext uri="{BB962C8B-B14F-4D97-AF65-F5344CB8AC3E}">
        <p14:creationId xmlns:p14="http://schemas.microsoft.com/office/powerpoint/2010/main" val="6298386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solidFill>
            <a:srgbClr val="00B0F0"/>
          </a:solidFill>
          <a:ln w="9525">
            <a:noFill/>
            <a:miter lim="800000"/>
            <a:headEnd/>
            <a:tailEnd/>
          </a:ln>
        </p:spPr>
        <p:txBody>
          <a:bodyPr lIns="120170" tIns="60085" rIns="120170" bIns="60085" anchor="ctr"/>
          <a:lstStyle/>
          <a:p>
            <a:pPr algn="ctr" eaLnBrk="0" hangingPunct="0">
              <a:defRPr/>
            </a:pPr>
            <a:r>
              <a:rPr lang="en-US" sz="3700" kern="0" dirty="0">
                <a:solidFill>
                  <a:schemeClr val="bg1"/>
                </a:solidFill>
                <a:latin typeface="+mj-lt"/>
                <a:ea typeface="+mj-ea"/>
                <a:cs typeface="+mj-cs"/>
              </a:rPr>
              <a:t>Hurricane Isabel: NDBC buoys</a:t>
            </a:r>
          </a:p>
        </p:txBody>
      </p:sp>
      <p:sp>
        <p:nvSpPr>
          <p:cNvPr id="53252" name="TextBox 5"/>
          <p:cNvSpPr txBox="1">
            <a:spLocks noChangeArrowheads="1"/>
          </p:cNvSpPr>
          <p:nvPr/>
        </p:nvSpPr>
        <p:spPr bwMode="auto">
          <a:xfrm>
            <a:off x="2463932" y="5860399"/>
            <a:ext cx="7943261" cy="1460172"/>
          </a:xfrm>
          <a:prstGeom prst="rect">
            <a:avLst/>
          </a:prstGeom>
          <a:noFill/>
          <a:ln w="9525">
            <a:solidFill>
              <a:schemeClr val="tx1"/>
            </a:solidFill>
            <a:miter lim="800000"/>
            <a:headEnd/>
            <a:tailEnd/>
          </a:ln>
        </p:spPr>
        <p:txBody>
          <a:bodyPr wrap="square" lIns="120170" tIns="60085" rIns="120170" bIns="60085">
            <a:spAutoFit/>
          </a:bodyPr>
          <a:lstStyle/>
          <a:p>
            <a:pPr>
              <a:buFont typeface="Arial" charset="0"/>
              <a:buChar char="•"/>
            </a:pPr>
            <a:r>
              <a:rPr lang="en-US" sz="2100" dirty="0"/>
              <a:t> Grid: 26,263 nodes; 34 SZ layers</a:t>
            </a:r>
          </a:p>
          <a:p>
            <a:pPr>
              <a:buFont typeface="Arial" charset="0"/>
              <a:buChar char="•"/>
            </a:pPr>
            <a:r>
              <a:rPr lang="en-US" sz="2100" dirty="0"/>
              <a:t> </a:t>
            </a:r>
            <a:r>
              <a:rPr lang="en-US" sz="2100" dirty="0">
                <a:latin typeface="Symbol" pitchFamily="18" charset="2"/>
              </a:rPr>
              <a:t>D</a:t>
            </a:r>
            <a:r>
              <a:rPr lang="en-US" sz="2100" dirty="0"/>
              <a:t>t=50 sec (no split between SCHISM and WWM</a:t>
            </a:r>
            <a:r>
              <a:rPr lang="en-US" baseline="0" dirty="0" smtClean="0"/>
              <a:t>*</a:t>
            </a:r>
            <a:r>
              <a:rPr lang="en-US" sz="2100" dirty="0"/>
              <a:t>)</a:t>
            </a:r>
          </a:p>
          <a:p>
            <a:pPr>
              <a:buFont typeface="Arial" charset="0"/>
              <a:buChar char="•"/>
            </a:pPr>
            <a:r>
              <a:rPr lang="en-US" sz="2100" dirty="0"/>
              <a:t> Boundary condition from WWIII (IFREMER reanalysis)</a:t>
            </a:r>
          </a:p>
          <a:p>
            <a:pPr>
              <a:buFont typeface="Arial" charset="0"/>
              <a:buChar char="•"/>
            </a:pPr>
            <a:r>
              <a:rPr lang="en-US" sz="2100" dirty="0"/>
              <a:t> 20-day run: 20 hours wall-clock on 48 CPUs</a:t>
            </a:r>
          </a:p>
        </p:txBody>
      </p:sp>
      <p:pic>
        <p:nvPicPr>
          <p:cNvPr id="6" name="Picture 5" descr="delawarebaygridzoomcb.PNG"/>
          <p:cNvPicPr>
            <a:picLocks noChangeAspect="1"/>
          </p:cNvPicPr>
          <p:nvPr/>
        </p:nvPicPr>
        <p:blipFill>
          <a:blip r:embed="rId3" cstate="print"/>
          <a:stretch>
            <a:fillRect/>
          </a:stretch>
        </p:blipFill>
        <p:spPr>
          <a:xfrm>
            <a:off x="6172200" y="970472"/>
            <a:ext cx="7543800" cy="4719129"/>
          </a:xfrm>
          <a:prstGeom prst="rect">
            <a:avLst/>
          </a:prstGeom>
        </p:spPr>
      </p:pic>
      <p:pic>
        <p:nvPicPr>
          <p:cNvPr id="7" name="Picture 6" descr="delawarebaygridoutline.PNG"/>
          <p:cNvPicPr>
            <a:picLocks noChangeAspect="1"/>
          </p:cNvPicPr>
          <p:nvPr/>
        </p:nvPicPr>
        <p:blipFill>
          <a:blip r:embed="rId4" cstate="print"/>
          <a:stretch>
            <a:fillRect/>
          </a:stretch>
        </p:blipFill>
        <p:spPr>
          <a:xfrm>
            <a:off x="1" y="1051754"/>
            <a:ext cx="5976815" cy="3738880"/>
          </a:xfrm>
          <a:prstGeom prst="rect">
            <a:avLst/>
          </a:prstGeom>
        </p:spPr>
      </p:pic>
      <p:sp>
        <p:nvSpPr>
          <p:cNvPr id="9" name="TextBox 8"/>
          <p:cNvSpPr txBox="1"/>
          <p:nvPr/>
        </p:nvSpPr>
        <p:spPr>
          <a:xfrm>
            <a:off x="685800" y="1295593"/>
            <a:ext cx="576112" cy="490675"/>
          </a:xfrm>
          <a:prstGeom prst="rect">
            <a:avLst/>
          </a:prstGeom>
          <a:noFill/>
        </p:spPr>
        <p:txBody>
          <a:bodyPr wrap="none" lIns="120170" tIns="60085" rIns="120170" bIns="60085" rtlCol="0">
            <a:spAutoFit/>
          </a:bodyPr>
          <a:lstStyle/>
          <a:p>
            <a:r>
              <a:rPr lang="en-US" dirty="0" smtClean="0"/>
              <a:t>(a)</a:t>
            </a:r>
            <a:endParaRPr lang="en-US" dirty="0"/>
          </a:p>
        </p:txBody>
      </p:sp>
      <p:sp>
        <p:nvSpPr>
          <p:cNvPr id="10" name="Rectangle 9"/>
          <p:cNvSpPr/>
          <p:nvPr/>
        </p:nvSpPr>
        <p:spPr>
          <a:xfrm>
            <a:off x="1714500" y="1713744"/>
            <a:ext cx="1000419" cy="98106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11" name="TextBox 10"/>
          <p:cNvSpPr txBox="1"/>
          <p:nvPr/>
        </p:nvSpPr>
        <p:spPr>
          <a:xfrm>
            <a:off x="6629400" y="1102553"/>
            <a:ext cx="590539" cy="490675"/>
          </a:xfrm>
          <a:prstGeom prst="rect">
            <a:avLst/>
          </a:prstGeom>
          <a:noFill/>
        </p:spPr>
        <p:txBody>
          <a:bodyPr wrap="none" lIns="120170" tIns="60085" rIns="120170" bIns="60085" rtlCol="0">
            <a:spAutoFit/>
          </a:bodyPr>
          <a:lstStyle/>
          <a:p>
            <a:r>
              <a:rPr lang="en-US" dirty="0" smtClean="0"/>
              <a:t>(b)</a:t>
            </a:r>
            <a:endParaRPr lang="en-US" dirty="0"/>
          </a:p>
        </p:txBody>
      </p:sp>
      <p:cxnSp>
        <p:nvCxnSpPr>
          <p:cNvPr id="12" name="Straight Connector 11"/>
          <p:cNvCxnSpPr/>
          <p:nvPr/>
        </p:nvCxnSpPr>
        <p:spPr>
          <a:xfrm flipV="1">
            <a:off x="2658359" y="970473"/>
            <a:ext cx="3513842" cy="748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5" idx="2"/>
          </p:cNvCxnSpPr>
          <p:nvPr/>
        </p:nvCxnSpPr>
        <p:spPr>
          <a:xfrm>
            <a:off x="2710149" y="2699377"/>
            <a:ext cx="3462051" cy="2985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2477" y="4006224"/>
            <a:ext cx="827784" cy="398342"/>
          </a:xfrm>
          <a:prstGeom prst="rect">
            <a:avLst/>
          </a:prstGeom>
          <a:noFill/>
        </p:spPr>
        <p:txBody>
          <a:bodyPr wrap="none" lIns="120170" tIns="60085" rIns="120170" bIns="60085" rtlCol="0">
            <a:spAutoFit/>
          </a:bodyPr>
          <a:lstStyle/>
          <a:p>
            <a:r>
              <a:rPr lang="en-US" sz="1800" b="1" dirty="0"/>
              <a:t>41008</a:t>
            </a:r>
          </a:p>
        </p:txBody>
      </p:sp>
      <p:sp>
        <p:nvSpPr>
          <p:cNvPr id="15" name="Oval 14"/>
          <p:cNvSpPr/>
          <p:nvPr/>
        </p:nvSpPr>
        <p:spPr>
          <a:xfrm>
            <a:off x="359426" y="4145280"/>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16" name="TextBox 15"/>
          <p:cNvSpPr txBox="1"/>
          <p:nvPr/>
        </p:nvSpPr>
        <p:spPr>
          <a:xfrm>
            <a:off x="1095117" y="3735705"/>
            <a:ext cx="827784" cy="398342"/>
          </a:xfrm>
          <a:prstGeom prst="rect">
            <a:avLst/>
          </a:prstGeom>
          <a:noFill/>
        </p:spPr>
        <p:txBody>
          <a:bodyPr wrap="none" lIns="120170" tIns="60085" rIns="120170" bIns="60085" rtlCol="0">
            <a:spAutoFit/>
          </a:bodyPr>
          <a:lstStyle/>
          <a:p>
            <a:r>
              <a:rPr lang="en-US" sz="1800" b="1" dirty="0"/>
              <a:t>41004</a:t>
            </a:r>
          </a:p>
        </p:txBody>
      </p:sp>
      <p:sp>
        <p:nvSpPr>
          <p:cNvPr id="17" name="Oval 16"/>
          <p:cNvSpPr/>
          <p:nvPr/>
        </p:nvSpPr>
        <p:spPr>
          <a:xfrm>
            <a:off x="1062066" y="3874762"/>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18" name="TextBox 17"/>
          <p:cNvSpPr txBox="1"/>
          <p:nvPr/>
        </p:nvSpPr>
        <p:spPr>
          <a:xfrm>
            <a:off x="2890551" y="3735705"/>
            <a:ext cx="827784" cy="398342"/>
          </a:xfrm>
          <a:prstGeom prst="rect">
            <a:avLst/>
          </a:prstGeom>
          <a:noFill/>
        </p:spPr>
        <p:txBody>
          <a:bodyPr wrap="none" lIns="120170" tIns="60085" rIns="120170" bIns="60085" rtlCol="0">
            <a:spAutoFit/>
          </a:bodyPr>
          <a:lstStyle/>
          <a:p>
            <a:r>
              <a:rPr lang="en-US" sz="1800" b="1" dirty="0"/>
              <a:t>41002</a:t>
            </a:r>
          </a:p>
        </p:txBody>
      </p:sp>
      <p:sp>
        <p:nvSpPr>
          <p:cNvPr id="19" name="Oval 18"/>
          <p:cNvSpPr/>
          <p:nvPr/>
        </p:nvSpPr>
        <p:spPr>
          <a:xfrm>
            <a:off x="2857500" y="3874762"/>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20" name="TextBox 19"/>
          <p:cNvSpPr txBox="1"/>
          <p:nvPr/>
        </p:nvSpPr>
        <p:spPr>
          <a:xfrm>
            <a:off x="2514600" y="3088641"/>
            <a:ext cx="827784" cy="398342"/>
          </a:xfrm>
          <a:prstGeom prst="rect">
            <a:avLst/>
          </a:prstGeom>
          <a:noFill/>
        </p:spPr>
        <p:txBody>
          <a:bodyPr wrap="none" lIns="120170" tIns="60085" rIns="120170" bIns="60085" rtlCol="0">
            <a:spAutoFit/>
          </a:bodyPr>
          <a:lstStyle/>
          <a:p>
            <a:r>
              <a:rPr lang="en-US" sz="1800" b="1" dirty="0"/>
              <a:t>41025</a:t>
            </a:r>
          </a:p>
        </p:txBody>
      </p:sp>
      <p:sp>
        <p:nvSpPr>
          <p:cNvPr id="21" name="Oval 20"/>
          <p:cNvSpPr/>
          <p:nvPr/>
        </p:nvSpPr>
        <p:spPr>
          <a:xfrm>
            <a:off x="2481549" y="322769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22" name="TextBox 21"/>
          <p:cNvSpPr txBox="1"/>
          <p:nvPr/>
        </p:nvSpPr>
        <p:spPr>
          <a:xfrm>
            <a:off x="3771900" y="3169921"/>
            <a:ext cx="827784" cy="398342"/>
          </a:xfrm>
          <a:prstGeom prst="rect">
            <a:avLst/>
          </a:prstGeom>
          <a:noFill/>
        </p:spPr>
        <p:txBody>
          <a:bodyPr wrap="none" lIns="120170" tIns="60085" rIns="120170" bIns="60085" rtlCol="0">
            <a:spAutoFit/>
          </a:bodyPr>
          <a:lstStyle/>
          <a:p>
            <a:r>
              <a:rPr lang="en-US" sz="1800" b="1" dirty="0"/>
              <a:t>41001</a:t>
            </a:r>
          </a:p>
        </p:txBody>
      </p:sp>
      <p:sp>
        <p:nvSpPr>
          <p:cNvPr id="23" name="Oval 22"/>
          <p:cNvSpPr/>
          <p:nvPr/>
        </p:nvSpPr>
        <p:spPr>
          <a:xfrm>
            <a:off x="3738849" y="330897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24" name="TextBox 23"/>
          <p:cNvSpPr txBox="1"/>
          <p:nvPr/>
        </p:nvSpPr>
        <p:spPr>
          <a:xfrm>
            <a:off x="2743200" y="2519681"/>
            <a:ext cx="827784" cy="398342"/>
          </a:xfrm>
          <a:prstGeom prst="rect">
            <a:avLst/>
          </a:prstGeom>
          <a:noFill/>
        </p:spPr>
        <p:txBody>
          <a:bodyPr wrap="none" lIns="120170" tIns="60085" rIns="120170" bIns="60085" rtlCol="0">
            <a:spAutoFit/>
          </a:bodyPr>
          <a:lstStyle/>
          <a:p>
            <a:r>
              <a:rPr lang="en-US" sz="1800" b="1" dirty="0"/>
              <a:t>44014</a:t>
            </a:r>
          </a:p>
        </p:txBody>
      </p:sp>
      <p:sp>
        <p:nvSpPr>
          <p:cNvPr id="25" name="Oval 24"/>
          <p:cNvSpPr/>
          <p:nvPr/>
        </p:nvSpPr>
        <p:spPr>
          <a:xfrm>
            <a:off x="2710149" y="265873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26" name="TextBox 25"/>
          <p:cNvSpPr txBox="1"/>
          <p:nvPr/>
        </p:nvSpPr>
        <p:spPr>
          <a:xfrm>
            <a:off x="2743200" y="2066275"/>
            <a:ext cx="827784" cy="398342"/>
          </a:xfrm>
          <a:prstGeom prst="rect">
            <a:avLst/>
          </a:prstGeom>
          <a:noFill/>
        </p:spPr>
        <p:txBody>
          <a:bodyPr wrap="none" lIns="120170" tIns="60085" rIns="120170" bIns="60085" rtlCol="0">
            <a:spAutoFit/>
          </a:bodyPr>
          <a:lstStyle/>
          <a:p>
            <a:r>
              <a:rPr lang="en-US" sz="1800" b="1" dirty="0"/>
              <a:t>44009</a:t>
            </a:r>
          </a:p>
        </p:txBody>
      </p:sp>
      <p:sp>
        <p:nvSpPr>
          <p:cNvPr id="27" name="Oval 26"/>
          <p:cNvSpPr/>
          <p:nvPr/>
        </p:nvSpPr>
        <p:spPr>
          <a:xfrm>
            <a:off x="2710149" y="2205331"/>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28" name="TextBox 27"/>
          <p:cNvSpPr txBox="1"/>
          <p:nvPr/>
        </p:nvSpPr>
        <p:spPr>
          <a:xfrm>
            <a:off x="3429000" y="1544321"/>
            <a:ext cx="827784" cy="398342"/>
          </a:xfrm>
          <a:prstGeom prst="rect">
            <a:avLst/>
          </a:prstGeom>
          <a:noFill/>
        </p:spPr>
        <p:txBody>
          <a:bodyPr wrap="none" lIns="120170" tIns="60085" rIns="120170" bIns="60085" rtlCol="0">
            <a:spAutoFit/>
          </a:bodyPr>
          <a:lstStyle/>
          <a:p>
            <a:r>
              <a:rPr lang="en-US" sz="1800" b="1" dirty="0"/>
              <a:t>44025</a:t>
            </a:r>
          </a:p>
        </p:txBody>
      </p:sp>
      <p:sp>
        <p:nvSpPr>
          <p:cNvPr id="29" name="Oval 28"/>
          <p:cNvSpPr/>
          <p:nvPr/>
        </p:nvSpPr>
        <p:spPr>
          <a:xfrm>
            <a:off x="3395949" y="168337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30" name="TextBox 29"/>
          <p:cNvSpPr txBox="1"/>
          <p:nvPr/>
        </p:nvSpPr>
        <p:spPr>
          <a:xfrm>
            <a:off x="3886200" y="1381761"/>
            <a:ext cx="827784" cy="398342"/>
          </a:xfrm>
          <a:prstGeom prst="rect">
            <a:avLst/>
          </a:prstGeom>
          <a:noFill/>
        </p:spPr>
        <p:txBody>
          <a:bodyPr wrap="none" lIns="120170" tIns="60085" rIns="120170" bIns="60085" rtlCol="0">
            <a:spAutoFit/>
          </a:bodyPr>
          <a:lstStyle/>
          <a:p>
            <a:r>
              <a:rPr lang="en-US" sz="1800" b="1" dirty="0"/>
              <a:t>44017</a:t>
            </a:r>
          </a:p>
        </p:txBody>
      </p:sp>
      <p:sp>
        <p:nvSpPr>
          <p:cNvPr id="31" name="Oval 30"/>
          <p:cNvSpPr/>
          <p:nvPr/>
        </p:nvSpPr>
        <p:spPr>
          <a:xfrm>
            <a:off x="3853149" y="152081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32" name="TextBox 31"/>
          <p:cNvSpPr txBox="1"/>
          <p:nvPr/>
        </p:nvSpPr>
        <p:spPr>
          <a:xfrm>
            <a:off x="5029200" y="1520818"/>
            <a:ext cx="827784" cy="398342"/>
          </a:xfrm>
          <a:prstGeom prst="rect">
            <a:avLst/>
          </a:prstGeom>
          <a:noFill/>
        </p:spPr>
        <p:txBody>
          <a:bodyPr wrap="none" lIns="120170" tIns="60085" rIns="120170" bIns="60085" rtlCol="0">
            <a:spAutoFit/>
          </a:bodyPr>
          <a:lstStyle/>
          <a:p>
            <a:r>
              <a:rPr lang="en-US" sz="1800" b="1" dirty="0"/>
              <a:t>44008</a:t>
            </a:r>
          </a:p>
        </p:txBody>
      </p:sp>
      <p:sp>
        <p:nvSpPr>
          <p:cNvPr id="33" name="Oval 32"/>
          <p:cNvSpPr/>
          <p:nvPr/>
        </p:nvSpPr>
        <p:spPr>
          <a:xfrm>
            <a:off x="4996149" y="1659874"/>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34" name="TextBox 33"/>
          <p:cNvSpPr txBox="1"/>
          <p:nvPr/>
        </p:nvSpPr>
        <p:spPr>
          <a:xfrm>
            <a:off x="4686300" y="2020249"/>
            <a:ext cx="827784" cy="398342"/>
          </a:xfrm>
          <a:prstGeom prst="rect">
            <a:avLst/>
          </a:prstGeom>
          <a:noFill/>
        </p:spPr>
        <p:txBody>
          <a:bodyPr wrap="none" lIns="120170" tIns="60085" rIns="120170" bIns="60085" rtlCol="0">
            <a:spAutoFit/>
          </a:bodyPr>
          <a:lstStyle/>
          <a:p>
            <a:r>
              <a:rPr lang="en-US" sz="1800" b="1" dirty="0"/>
              <a:t>44004</a:t>
            </a:r>
          </a:p>
        </p:txBody>
      </p:sp>
      <p:sp>
        <p:nvSpPr>
          <p:cNvPr id="35" name="Oval 34"/>
          <p:cNvSpPr/>
          <p:nvPr/>
        </p:nvSpPr>
        <p:spPr>
          <a:xfrm>
            <a:off x="4653249" y="2159306"/>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a:p>
        </p:txBody>
      </p:sp>
      <p:sp>
        <p:nvSpPr>
          <p:cNvPr id="36" name="TextBox 35"/>
          <p:cNvSpPr txBox="1"/>
          <p:nvPr/>
        </p:nvSpPr>
        <p:spPr>
          <a:xfrm>
            <a:off x="9486901" y="4954904"/>
            <a:ext cx="732949" cy="398342"/>
          </a:xfrm>
          <a:prstGeom prst="rect">
            <a:avLst/>
          </a:prstGeom>
          <a:noFill/>
        </p:spPr>
        <p:txBody>
          <a:bodyPr wrap="none" lIns="120170" tIns="60085" rIns="120170" bIns="60085" rtlCol="0">
            <a:spAutoFit/>
          </a:bodyPr>
          <a:lstStyle/>
          <a:p>
            <a:r>
              <a:rPr lang="en-US" sz="1800" b="1" dirty="0">
                <a:solidFill>
                  <a:srgbClr val="00B050"/>
                </a:solidFill>
              </a:rPr>
              <a:t>CBBT</a:t>
            </a:r>
          </a:p>
        </p:txBody>
      </p:sp>
      <p:sp>
        <p:nvSpPr>
          <p:cNvPr id="37" name="Oval 36"/>
          <p:cNvSpPr/>
          <p:nvPr/>
        </p:nvSpPr>
        <p:spPr>
          <a:xfrm>
            <a:off x="9634433" y="493457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b="1">
              <a:solidFill>
                <a:srgbClr val="00B050"/>
              </a:solidFill>
            </a:endParaRPr>
          </a:p>
        </p:txBody>
      </p:sp>
      <p:sp>
        <p:nvSpPr>
          <p:cNvPr id="38" name="TextBox 37"/>
          <p:cNvSpPr txBox="1"/>
          <p:nvPr/>
        </p:nvSpPr>
        <p:spPr>
          <a:xfrm>
            <a:off x="11153384" y="5198745"/>
            <a:ext cx="843429" cy="398342"/>
          </a:xfrm>
          <a:prstGeom prst="rect">
            <a:avLst/>
          </a:prstGeom>
          <a:noFill/>
        </p:spPr>
        <p:txBody>
          <a:bodyPr wrap="none" lIns="120170" tIns="60085" rIns="120170" bIns="60085" rtlCol="0">
            <a:spAutoFit/>
          </a:bodyPr>
          <a:lstStyle/>
          <a:p>
            <a:r>
              <a:rPr lang="en-US" sz="1800" b="1" dirty="0"/>
              <a:t>CHLV2</a:t>
            </a:r>
          </a:p>
        </p:txBody>
      </p:sp>
      <p:sp>
        <p:nvSpPr>
          <p:cNvPr id="39" name="Oval 38"/>
          <p:cNvSpPr/>
          <p:nvPr/>
        </p:nvSpPr>
        <p:spPr>
          <a:xfrm>
            <a:off x="11120333" y="5337802"/>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b="1">
              <a:solidFill>
                <a:srgbClr val="00B050"/>
              </a:solidFill>
            </a:endParaRPr>
          </a:p>
        </p:txBody>
      </p:sp>
      <p:sp>
        <p:nvSpPr>
          <p:cNvPr id="40" name="TextBox 39"/>
          <p:cNvSpPr txBox="1"/>
          <p:nvPr/>
        </p:nvSpPr>
        <p:spPr>
          <a:xfrm>
            <a:off x="8028103" y="4694130"/>
            <a:ext cx="863306" cy="398342"/>
          </a:xfrm>
          <a:prstGeom prst="rect">
            <a:avLst/>
          </a:prstGeom>
          <a:noFill/>
        </p:spPr>
        <p:txBody>
          <a:bodyPr wrap="none" lIns="120170" tIns="60085" rIns="120170" bIns="60085" rtlCol="0">
            <a:spAutoFit/>
          </a:bodyPr>
          <a:lstStyle/>
          <a:p>
            <a:r>
              <a:rPr lang="en-US" sz="1800" b="1" dirty="0">
                <a:solidFill>
                  <a:srgbClr val="00B050"/>
                </a:solidFill>
              </a:rPr>
              <a:t>Sewell</a:t>
            </a:r>
          </a:p>
        </p:txBody>
      </p:sp>
      <p:sp>
        <p:nvSpPr>
          <p:cNvPr id="41" name="Oval 40"/>
          <p:cNvSpPr/>
          <p:nvPr/>
        </p:nvSpPr>
        <p:spPr>
          <a:xfrm>
            <a:off x="8898467" y="477201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b="1">
              <a:solidFill>
                <a:srgbClr val="00B050"/>
              </a:solidFill>
            </a:endParaRPr>
          </a:p>
        </p:txBody>
      </p:sp>
      <p:sp>
        <p:nvSpPr>
          <p:cNvPr id="42" name="TextBox 41"/>
          <p:cNvSpPr txBox="1"/>
          <p:nvPr/>
        </p:nvSpPr>
        <p:spPr>
          <a:xfrm>
            <a:off x="9896084" y="4629784"/>
            <a:ext cx="1207888" cy="398342"/>
          </a:xfrm>
          <a:prstGeom prst="rect">
            <a:avLst/>
          </a:prstGeom>
          <a:noFill/>
        </p:spPr>
        <p:txBody>
          <a:bodyPr wrap="none" lIns="120170" tIns="60085" rIns="120170" bIns="60085" rtlCol="0">
            <a:spAutoFit/>
          </a:bodyPr>
          <a:lstStyle/>
          <a:p>
            <a:r>
              <a:rPr lang="en-US" sz="1800" b="1" dirty="0" err="1">
                <a:solidFill>
                  <a:srgbClr val="00B050"/>
                </a:solidFill>
              </a:rPr>
              <a:t>Kiptopeke</a:t>
            </a:r>
            <a:endParaRPr lang="en-US" sz="1800" b="1" dirty="0">
              <a:solidFill>
                <a:srgbClr val="00B050"/>
              </a:solidFill>
            </a:endParaRPr>
          </a:p>
        </p:txBody>
      </p:sp>
      <p:sp>
        <p:nvSpPr>
          <p:cNvPr id="43" name="Oval 42"/>
          <p:cNvSpPr/>
          <p:nvPr/>
        </p:nvSpPr>
        <p:spPr>
          <a:xfrm>
            <a:off x="9863033" y="4768842"/>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b="1">
              <a:solidFill>
                <a:srgbClr val="00B050"/>
              </a:solidFill>
            </a:endParaRPr>
          </a:p>
        </p:txBody>
      </p:sp>
      <p:sp>
        <p:nvSpPr>
          <p:cNvPr id="44" name="TextBox 43"/>
          <p:cNvSpPr txBox="1"/>
          <p:nvPr/>
        </p:nvSpPr>
        <p:spPr>
          <a:xfrm>
            <a:off x="8071133" y="4232207"/>
            <a:ext cx="1268032" cy="398342"/>
          </a:xfrm>
          <a:prstGeom prst="rect">
            <a:avLst/>
          </a:prstGeom>
          <a:noFill/>
        </p:spPr>
        <p:txBody>
          <a:bodyPr wrap="none" lIns="120170" tIns="60085" rIns="120170" bIns="60085" rtlCol="0">
            <a:spAutoFit/>
          </a:bodyPr>
          <a:lstStyle/>
          <a:p>
            <a:r>
              <a:rPr lang="en-US" sz="1800" b="1" dirty="0">
                <a:solidFill>
                  <a:srgbClr val="00B050"/>
                </a:solidFill>
              </a:rPr>
              <a:t>Gloucester</a:t>
            </a:r>
          </a:p>
        </p:txBody>
      </p:sp>
      <p:sp>
        <p:nvSpPr>
          <p:cNvPr id="45" name="Oval 44"/>
          <p:cNvSpPr/>
          <p:nvPr/>
        </p:nvSpPr>
        <p:spPr>
          <a:xfrm>
            <a:off x="8928915" y="4552260"/>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b="1">
              <a:solidFill>
                <a:srgbClr val="00B050"/>
              </a:solidFill>
            </a:endParaRPr>
          </a:p>
        </p:txBody>
      </p:sp>
      <p:sp>
        <p:nvSpPr>
          <p:cNvPr id="46" name="TextBox 45"/>
          <p:cNvSpPr txBox="1"/>
          <p:nvPr/>
        </p:nvSpPr>
        <p:spPr>
          <a:xfrm>
            <a:off x="9288938" y="3913171"/>
            <a:ext cx="1111515" cy="398342"/>
          </a:xfrm>
          <a:prstGeom prst="rect">
            <a:avLst/>
          </a:prstGeom>
          <a:noFill/>
        </p:spPr>
        <p:txBody>
          <a:bodyPr wrap="none" lIns="120170" tIns="60085" rIns="120170" bIns="60085" rtlCol="0">
            <a:spAutoFit/>
          </a:bodyPr>
          <a:lstStyle/>
          <a:p>
            <a:r>
              <a:rPr lang="en-US" sz="1800" b="1" dirty="0">
                <a:solidFill>
                  <a:srgbClr val="00B050"/>
                </a:solidFill>
              </a:rPr>
              <a:t>Windmill</a:t>
            </a:r>
          </a:p>
        </p:txBody>
      </p:sp>
      <p:sp>
        <p:nvSpPr>
          <p:cNvPr id="47" name="Oval 46"/>
          <p:cNvSpPr/>
          <p:nvPr/>
        </p:nvSpPr>
        <p:spPr>
          <a:xfrm>
            <a:off x="9453849" y="420305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b="1">
              <a:solidFill>
                <a:srgbClr val="00B050"/>
              </a:solidFill>
            </a:endParaRPr>
          </a:p>
        </p:txBody>
      </p:sp>
      <p:sp>
        <p:nvSpPr>
          <p:cNvPr id="48" name="TextBox 47"/>
          <p:cNvSpPr txBox="1"/>
          <p:nvPr/>
        </p:nvSpPr>
        <p:spPr>
          <a:xfrm>
            <a:off x="8240184" y="3616542"/>
            <a:ext cx="1156720" cy="398342"/>
          </a:xfrm>
          <a:prstGeom prst="rect">
            <a:avLst/>
          </a:prstGeom>
          <a:noFill/>
        </p:spPr>
        <p:txBody>
          <a:bodyPr wrap="none" lIns="120170" tIns="60085" rIns="120170" bIns="60085" rtlCol="0">
            <a:spAutoFit/>
          </a:bodyPr>
          <a:lstStyle/>
          <a:p>
            <a:r>
              <a:rPr lang="en-US" sz="1800" b="1" dirty="0" err="1">
                <a:solidFill>
                  <a:srgbClr val="00B050"/>
                </a:solidFill>
              </a:rPr>
              <a:t>Lewisetta</a:t>
            </a:r>
            <a:endParaRPr lang="en-US" sz="1800" b="1" dirty="0">
              <a:solidFill>
                <a:srgbClr val="00B050"/>
              </a:solidFill>
            </a:endParaRPr>
          </a:p>
        </p:txBody>
      </p:sp>
      <p:sp>
        <p:nvSpPr>
          <p:cNvPr id="49" name="Oval 48"/>
          <p:cNvSpPr/>
          <p:nvPr/>
        </p:nvSpPr>
        <p:spPr>
          <a:xfrm>
            <a:off x="9225249" y="371537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b="1">
              <a:solidFill>
                <a:srgbClr val="00B050"/>
              </a:solidFill>
            </a:endParaRPr>
          </a:p>
        </p:txBody>
      </p:sp>
      <p:sp>
        <p:nvSpPr>
          <p:cNvPr id="50" name="TextBox 49"/>
          <p:cNvSpPr txBox="1"/>
          <p:nvPr/>
        </p:nvSpPr>
        <p:spPr>
          <a:xfrm>
            <a:off x="9829801" y="2925244"/>
            <a:ext cx="1272521" cy="398342"/>
          </a:xfrm>
          <a:prstGeom prst="rect">
            <a:avLst/>
          </a:prstGeom>
          <a:noFill/>
        </p:spPr>
        <p:txBody>
          <a:bodyPr wrap="none" lIns="120170" tIns="60085" rIns="120170" bIns="60085" rtlCol="0">
            <a:spAutoFit/>
          </a:bodyPr>
          <a:lstStyle/>
          <a:p>
            <a:r>
              <a:rPr lang="en-US" sz="1800" b="1" dirty="0">
                <a:solidFill>
                  <a:srgbClr val="00B050"/>
                </a:solidFill>
              </a:rPr>
              <a:t>Cambridge</a:t>
            </a:r>
          </a:p>
        </p:txBody>
      </p:sp>
      <p:sp>
        <p:nvSpPr>
          <p:cNvPr id="51" name="Oval 50"/>
          <p:cNvSpPr/>
          <p:nvPr/>
        </p:nvSpPr>
        <p:spPr>
          <a:xfrm>
            <a:off x="9796749" y="298385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b="1">
              <a:solidFill>
                <a:srgbClr val="00B050"/>
              </a:solidFill>
            </a:endParaRPr>
          </a:p>
        </p:txBody>
      </p:sp>
      <p:sp>
        <p:nvSpPr>
          <p:cNvPr id="52" name="TextBox 51"/>
          <p:cNvSpPr txBox="1"/>
          <p:nvPr/>
        </p:nvSpPr>
        <p:spPr>
          <a:xfrm>
            <a:off x="7828961" y="2397341"/>
            <a:ext cx="1193268" cy="398342"/>
          </a:xfrm>
          <a:prstGeom prst="rect">
            <a:avLst/>
          </a:prstGeom>
          <a:noFill/>
        </p:spPr>
        <p:txBody>
          <a:bodyPr wrap="none" lIns="120170" tIns="60085" rIns="120170" bIns="60085" rtlCol="0">
            <a:spAutoFit/>
          </a:bodyPr>
          <a:lstStyle/>
          <a:p>
            <a:r>
              <a:rPr lang="en-US" sz="1800" b="1" dirty="0">
                <a:solidFill>
                  <a:srgbClr val="00B050"/>
                </a:solidFill>
              </a:rPr>
              <a:t>Annapolis</a:t>
            </a:r>
          </a:p>
        </p:txBody>
      </p:sp>
      <p:sp>
        <p:nvSpPr>
          <p:cNvPr id="53" name="Oval 52"/>
          <p:cNvSpPr/>
          <p:nvPr/>
        </p:nvSpPr>
        <p:spPr>
          <a:xfrm>
            <a:off x="9110949" y="249617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b="1">
              <a:solidFill>
                <a:srgbClr val="00B050"/>
              </a:solidFill>
            </a:endParaRPr>
          </a:p>
        </p:txBody>
      </p:sp>
      <p:sp>
        <p:nvSpPr>
          <p:cNvPr id="54" name="TextBox 53"/>
          <p:cNvSpPr txBox="1"/>
          <p:nvPr/>
        </p:nvSpPr>
        <p:spPr>
          <a:xfrm>
            <a:off x="7884343" y="1949882"/>
            <a:ext cx="1184291" cy="398342"/>
          </a:xfrm>
          <a:prstGeom prst="rect">
            <a:avLst/>
          </a:prstGeom>
          <a:noFill/>
        </p:spPr>
        <p:txBody>
          <a:bodyPr wrap="none" lIns="120170" tIns="60085" rIns="120170" bIns="60085" rtlCol="0">
            <a:spAutoFit/>
          </a:bodyPr>
          <a:lstStyle/>
          <a:p>
            <a:r>
              <a:rPr lang="en-US" sz="1800" b="1" dirty="0">
                <a:solidFill>
                  <a:srgbClr val="00B050"/>
                </a:solidFill>
              </a:rPr>
              <a:t>Baltimore</a:t>
            </a:r>
          </a:p>
        </p:txBody>
      </p:sp>
      <p:sp>
        <p:nvSpPr>
          <p:cNvPr id="55" name="Oval 54"/>
          <p:cNvSpPr/>
          <p:nvPr/>
        </p:nvSpPr>
        <p:spPr>
          <a:xfrm>
            <a:off x="8996649" y="2171057"/>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b="1">
              <a:solidFill>
                <a:srgbClr val="00B050"/>
              </a:solidFill>
            </a:endParaRPr>
          </a:p>
        </p:txBody>
      </p:sp>
      <p:sp>
        <p:nvSpPr>
          <p:cNvPr id="56" name="TextBox 55"/>
          <p:cNvSpPr txBox="1"/>
          <p:nvPr/>
        </p:nvSpPr>
        <p:spPr>
          <a:xfrm>
            <a:off x="9486901" y="2036933"/>
            <a:ext cx="1214428" cy="398342"/>
          </a:xfrm>
          <a:prstGeom prst="rect">
            <a:avLst/>
          </a:prstGeom>
          <a:noFill/>
        </p:spPr>
        <p:txBody>
          <a:bodyPr wrap="none" lIns="120170" tIns="60085" rIns="120170" bIns="60085" rtlCol="0">
            <a:spAutoFit/>
          </a:bodyPr>
          <a:lstStyle/>
          <a:p>
            <a:r>
              <a:rPr lang="en-US" sz="1800" b="1" dirty="0" err="1">
                <a:solidFill>
                  <a:srgbClr val="00B050"/>
                </a:solidFill>
              </a:rPr>
              <a:t>Tolchester</a:t>
            </a:r>
            <a:endParaRPr lang="en-US" sz="1800" b="1" dirty="0">
              <a:solidFill>
                <a:srgbClr val="00B050"/>
              </a:solidFill>
            </a:endParaRPr>
          </a:p>
        </p:txBody>
      </p:sp>
      <p:sp>
        <p:nvSpPr>
          <p:cNvPr id="57" name="Oval 56"/>
          <p:cNvSpPr/>
          <p:nvPr/>
        </p:nvSpPr>
        <p:spPr>
          <a:xfrm>
            <a:off x="9453849" y="2216212"/>
            <a:ext cx="114300" cy="812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endParaRPr lang="en-US" b="1">
              <a:solidFill>
                <a:srgbClr val="00B050"/>
              </a:solidFill>
            </a:endParaRPr>
          </a:p>
        </p:txBody>
      </p:sp>
    </p:spTree>
    <p:extLst>
      <p:ext uri="{BB962C8B-B14F-4D97-AF65-F5344CB8AC3E}">
        <p14:creationId xmlns:p14="http://schemas.microsoft.com/office/powerpoint/2010/main" val="26075673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solidFill>
            <a:srgbClr val="00B0F0"/>
          </a:solidFill>
          <a:ln w="9525">
            <a:noFill/>
            <a:miter lim="800000"/>
            <a:headEnd/>
            <a:tailEnd/>
          </a:ln>
        </p:spPr>
        <p:txBody>
          <a:bodyPr lIns="120170" tIns="60085" rIns="120170" bIns="60085" anchor="ctr"/>
          <a:lstStyle/>
          <a:p>
            <a:pPr algn="ctr" eaLnBrk="0" hangingPunct="0">
              <a:defRPr/>
            </a:pPr>
            <a:r>
              <a:rPr lang="en-US" sz="3700" kern="0" dirty="0">
                <a:solidFill>
                  <a:schemeClr val="bg1"/>
                </a:solidFill>
                <a:latin typeface="+mj-lt"/>
                <a:ea typeface="+mj-ea"/>
                <a:cs typeface="+mj-cs"/>
              </a:rPr>
              <a:t>Hurricane Isabel: WRF wind</a:t>
            </a:r>
          </a:p>
        </p:txBody>
      </p:sp>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500250"/>
            <a:ext cx="13119492" cy="6618055"/>
          </a:xfrm>
          <a:prstGeom prst="rect">
            <a:avLst/>
          </a:prstGeom>
          <a:noFill/>
          <a:ln w="9525">
            <a:noFill/>
            <a:miter lim="800000"/>
            <a:headEnd/>
            <a:tailEnd/>
          </a:ln>
        </p:spPr>
      </p:pic>
    </p:spTree>
    <p:extLst>
      <p:ext uri="{BB962C8B-B14F-4D97-AF65-F5344CB8AC3E}">
        <p14:creationId xmlns:p14="http://schemas.microsoft.com/office/powerpoint/2010/main" val="1891527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p:cNvSpPr txBox="1">
            <a:spLocks/>
          </p:cNvSpPr>
          <p:nvPr/>
        </p:nvSpPr>
        <p:spPr bwMode="auto">
          <a:xfrm>
            <a:off x="0" y="0"/>
            <a:ext cx="13716000" cy="487680"/>
          </a:xfrm>
          <a:prstGeom prst="rect">
            <a:avLst/>
          </a:prstGeom>
          <a:solidFill>
            <a:srgbClr val="00B0F0"/>
          </a:solidFill>
          <a:ln w="9525">
            <a:noFill/>
            <a:miter lim="800000"/>
            <a:headEnd/>
            <a:tailEnd/>
          </a:ln>
        </p:spPr>
        <p:txBody>
          <a:bodyPr lIns="120170" tIns="60085" rIns="120170" bIns="60085" anchor="ctr"/>
          <a:lstStyle/>
          <a:p>
            <a:pPr algn="ctr" eaLnBrk="0" hangingPunct="0"/>
            <a:r>
              <a:rPr lang="en-US" sz="3700" dirty="0">
                <a:solidFill>
                  <a:schemeClr val="bg1"/>
                </a:solidFill>
              </a:rPr>
              <a:t>Hurricane Isabel: wave height</a:t>
            </a:r>
          </a:p>
        </p:txBody>
      </p:sp>
      <p:sp>
        <p:nvSpPr>
          <p:cNvPr id="13" name="TextBox 12"/>
          <p:cNvSpPr txBox="1"/>
          <p:nvPr/>
        </p:nvSpPr>
        <p:spPr>
          <a:xfrm>
            <a:off x="825978" y="5844668"/>
            <a:ext cx="2574351" cy="490675"/>
          </a:xfrm>
          <a:prstGeom prst="rect">
            <a:avLst/>
          </a:prstGeom>
          <a:noFill/>
        </p:spPr>
        <p:txBody>
          <a:bodyPr wrap="none" lIns="120170" tIns="60085" rIns="120170" bIns="60085" rtlCol="0">
            <a:spAutoFit/>
          </a:bodyPr>
          <a:lstStyle/>
          <a:p>
            <a:r>
              <a:rPr lang="en-US" b="1" dirty="0" smtClean="0"/>
              <a:t>Days in Sept. 2003</a:t>
            </a:r>
            <a:endParaRPr lang="en-US" b="1" dirty="0"/>
          </a:p>
        </p:txBody>
      </p:sp>
      <p:sp>
        <p:nvSpPr>
          <p:cNvPr id="14" name="TextBox 13"/>
          <p:cNvSpPr txBox="1"/>
          <p:nvPr/>
        </p:nvSpPr>
        <p:spPr>
          <a:xfrm rot="16200000">
            <a:off x="-171968" y="4612805"/>
            <a:ext cx="1071440" cy="490675"/>
          </a:xfrm>
          <a:prstGeom prst="rect">
            <a:avLst/>
          </a:prstGeom>
          <a:noFill/>
        </p:spPr>
        <p:txBody>
          <a:bodyPr wrap="none" lIns="120170" tIns="60085" rIns="120170" bIns="60085" rtlCol="0">
            <a:spAutoFit/>
          </a:bodyPr>
          <a:lstStyle/>
          <a:p>
            <a:r>
              <a:rPr lang="en-US" b="1" dirty="0" smtClean="0"/>
              <a:t>Hs (m)</a:t>
            </a:r>
            <a:endParaRPr lang="en-US" b="1" dirty="0"/>
          </a:p>
        </p:txBody>
      </p:sp>
      <p:sp>
        <p:nvSpPr>
          <p:cNvPr id="15" name="TextBox 14"/>
          <p:cNvSpPr txBox="1"/>
          <p:nvPr/>
        </p:nvSpPr>
        <p:spPr>
          <a:xfrm>
            <a:off x="5618378" y="685486"/>
            <a:ext cx="3144622" cy="613786"/>
          </a:xfrm>
          <a:prstGeom prst="rect">
            <a:avLst/>
          </a:prstGeom>
          <a:noFill/>
          <a:ln>
            <a:noFill/>
          </a:ln>
        </p:spPr>
        <p:txBody>
          <a:bodyPr wrap="square" lIns="120170" tIns="60085" rIns="120170" bIns="60085" rtlCol="0">
            <a:spAutoFit/>
          </a:bodyPr>
          <a:lstStyle/>
          <a:p>
            <a:r>
              <a:rPr lang="en-US" sz="3200" b="1" dirty="0" smtClean="0">
                <a:solidFill>
                  <a:srgbClr val="FF0000"/>
                </a:solidFill>
              </a:rPr>
              <a:t>DATA </a:t>
            </a:r>
            <a:r>
              <a:rPr lang="en-US" sz="3200" b="1" dirty="0" smtClean="0">
                <a:solidFill>
                  <a:srgbClr val="0000FF"/>
                </a:solidFill>
              </a:rPr>
              <a:t>Model</a:t>
            </a:r>
            <a:endParaRPr lang="en-US" sz="3200" b="1" dirty="0">
              <a:solidFill>
                <a:srgbClr val="0000FF"/>
              </a:solidFill>
            </a:endParaRPr>
          </a:p>
        </p:txBody>
      </p:sp>
      <p:pic>
        <p:nvPicPr>
          <p:cNvPr id="16" name="Picture 5"/>
          <p:cNvPicPr>
            <a:picLocks noChangeAspect="1" noChangeArrowheads="1"/>
          </p:cNvPicPr>
          <p:nvPr/>
        </p:nvPicPr>
        <p:blipFill>
          <a:blip r:embed="rId3" cstate="print"/>
          <a:srcRect/>
          <a:stretch>
            <a:fillRect/>
          </a:stretch>
        </p:blipFill>
        <p:spPr bwMode="auto">
          <a:xfrm>
            <a:off x="571501" y="1645711"/>
            <a:ext cx="12787313" cy="4267200"/>
          </a:xfrm>
          <a:prstGeom prst="rect">
            <a:avLst/>
          </a:prstGeom>
          <a:noFill/>
          <a:ln w="9525">
            <a:noFill/>
            <a:miter lim="800000"/>
            <a:headEnd/>
            <a:tailEnd/>
          </a:ln>
        </p:spPr>
      </p:pic>
      <p:sp>
        <p:nvSpPr>
          <p:cNvPr id="17" name="TextBox 16"/>
          <p:cNvSpPr txBox="1"/>
          <p:nvPr/>
        </p:nvSpPr>
        <p:spPr>
          <a:xfrm>
            <a:off x="992034" y="1594086"/>
            <a:ext cx="1600200" cy="367565"/>
          </a:xfrm>
          <a:prstGeom prst="rect">
            <a:avLst/>
          </a:prstGeom>
          <a:solidFill>
            <a:schemeClr val="bg1"/>
          </a:solidFill>
        </p:spPr>
        <p:txBody>
          <a:bodyPr wrap="square" lIns="120170" tIns="60085" rIns="120170" bIns="60085" rtlCol="0">
            <a:spAutoFit/>
          </a:bodyPr>
          <a:lstStyle/>
          <a:p>
            <a:pPr algn="ctr"/>
            <a:r>
              <a:rPr lang="en-US" sz="1600" b="1" dirty="0"/>
              <a:t>41001</a:t>
            </a:r>
          </a:p>
        </p:txBody>
      </p:sp>
      <p:sp>
        <p:nvSpPr>
          <p:cNvPr id="18" name="TextBox 17"/>
          <p:cNvSpPr txBox="1"/>
          <p:nvPr/>
        </p:nvSpPr>
        <p:spPr>
          <a:xfrm>
            <a:off x="3657600" y="1564431"/>
            <a:ext cx="1600200" cy="367565"/>
          </a:xfrm>
          <a:prstGeom prst="rect">
            <a:avLst/>
          </a:prstGeom>
          <a:solidFill>
            <a:schemeClr val="bg1"/>
          </a:solidFill>
        </p:spPr>
        <p:txBody>
          <a:bodyPr wrap="square" lIns="120170" tIns="60085" rIns="120170" bIns="60085" rtlCol="0">
            <a:spAutoFit/>
          </a:bodyPr>
          <a:lstStyle/>
          <a:p>
            <a:pPr algn="ctr"/>
            <a:r>
              <a:rPr lang="en-US" sz="1600" b="1" dirty="0"/>
              <a:t>41002</a:t>
            </a:r>
          </a:p>
        </p:txBody>
      </p:sp>
      <p:sp>
        <p:nvSpPr>
          <p:cNvPr id="19" name="TextBox 18"/>
          <p:cNvSpPr txBox="1"/>
          <p:nvPr/>
        </p:nvSpPr>
        <p:spPr>
          <a:xfrm>
            <a:off x="6361983" y="1594086"/>
            <a:ext cx="1600200" cy="367565"/>
          </a:xfrm>
          <a:prstGeom prst="rect">
            <a:avLst/>
          </a:prstGeom>
          <a:solidFill>
            <a:schemeClr val="bg1"/>
          </a:solidFill>
        </p:spPr>
        <p:txBody>
          <a:bodyPr wrap="square" lIns="120170" tIns="60085" rIns="120170" bIns="60085" rtlCol="0">
            <a:spAutoFit/>
          </a:bodyPr>
          <a:lstStyle/>
          <a:p>
            <a:pPr algn="ctr"/>
            <a:r>
              <a:rPr lang="en-US" sz="1600" b="1" dirty="0"/>
              <a:t>41008</a:t>
            </a:r>
          </a:p>
        </p:txBody>
      </p:sp>
      <p:sp>
        <p:nvSpPr>
          <p:cNvPr id="20" name="TextBox 19"/>
          <p:cNvSpPr txBox="1"/>
          <p:nvPr/>
        </p:nvSpPr>
        <p:spPr>
          <a:xfrm>
            <a:off x="8915400" y="1594086"/>
            <a:ext cx="1600200" cy="367565"/>
          </a:xfrm>
          <a:prstGeom prst="rect">
            <a:avLst/>
          </a:prstGeom>
          <a:solidFill>
            <a:schemeClr val="bg1"/>
          </a:solidFill>
        </p:spPr>
        <p:txBody>
          <a:bodyPr wrap="square" lIns="120170" tIns="60085" rIns="120170" bIns="60085" rtlCol="0">
            <a:spAutoFit/>
          </a:bodyPr>
          <a:lstStyle/>
          <a:p>
            <a:pPr algn="ctr"/>
            <a:r>
              <a:rPr lang="en-US" sz="1600" b="1" dirty="0"/>
              <a:t>41025</a:t>
            </a:r>
          </a:p>
        </p:txBody>
      </p:sp>
      <p:sp>
        <p:nvSpPr>
          <p:cNvPr id="21" name="TextBox 20"/>
          <p:cNvSpPr txBox="1"/>
          <p:nvPr/>
        </p:nvSpPr>
        <p:spPr>
          <a:xfrm>
            <a:off x="11544300" y="1603287"/>
            <a:ext cx="1600200" cy="367565"/>
          </a:xfrm>
          <a:prstGeom prst="rect">
            <a:avLst/>
          </a:prstGeom>
          <a:solidFill>
            <a:schemeClr val="bg1"/>
          </a:solidFill>
        </p:spPr>
        <p:txBody>
          <a:bodyPr wrap="square" lIns="120170" tIns="60085" rIns="120170" bIns="60085" rtlCol="0">
            <a:spAutoFit/>
          </a:bodyPr>
          <a:lstStyle/>
          <a:p>
            <a:pPr algn="ctr"/>
            <a:r>
              <a:rPr lang="en-US" sz="1600" b="1" dirty="0"/>
              <a:t>44004</a:t>
            </a:r>
          </a:p>
        </p:txBody>
      </p:sp>
      <p:sp>
        <p:nvSpPr>
          <p:cNvPr id="22" name="TextBox 21"/>
          <p:cNvSpPr txBox="1"/>
          <p:nvPr/>
        </p:nvSpPr>
        <p:spPr>
          <a:xfrm>
            <a:off x="1067517" y="3807048"/>
            <a:ext cx="1600200" cy="367565"/>
          </a:xfrm>
          <a:prstGeom prst="rect">
            <a:avLst/>
          </a:prstGeom>
          <a:solidFill>
            <a:schemeClr val="bg1"/>
          </a:solidFill>
        </p:spPr>
        <p:txBody>
          <a:bodyPr wrap="square" lIns="120170" tIns="60085" rIns="120170" bIns="60085" rtlCol="0">
            <a:spAutoFit/>
          </a:bodyPr>
          <a:lstStyle/>
          <a:p>
            <a:pPr algn="ctr"/>
            <a:r>
              <a:rPr lang="en-US" sz="1600" b="1" dirty="0"/>
              <a:t>44008</a:t>
            </a:r>
          </a:p>
        </p:txBody>
      </p:sp>
      <p:sp>
        <p:nvSpPr>
          <p:cNvPr id="23" name="TextBox 22"/>
          <p:cNvSpPr txBox="1"/>
          <p:nvPr/>
        </p:nvSpPr>
        <p:spPr>
          <a:xfrm>
            <a:off x="3657600" y="3795796"/>
            <a:ext cx="1600200" cy="367565"/>
          </a:xfrm>
          <a:prstGeom prst="rect">
            <a:avLst/>
          </a:prstGeom>
          <a:solidFill>
            <a:schemeClr val="bg1"/>
          </a:solidFill>
        </p:spPr>
        <p:txBody>
          <a:bodyPr wrap="square" lIns="120170" tIns="60085" rIns="120170" bIns="60085" rtlCol="0">
            <a:spAutoFit/>
          </a:bodyPr>
          <a:lstStyle/>
          <a:p>
            <a:pPr algn="ctr"/>
            <a:r>
              <a:rPr lang="en-US" sz="1600" b="1" dirty="0"/>
              <a:t>44009</a:t>
            </a:r>
          </a:p>
        </p:txBody>
      </p:sp>
      <p:sp>
        <p:nvSpPr>
          <p:cNvPr id="24" name="TextBox 23"/>
          <p:cNvSpPr txBox="1"/>
          <p:nvPr/>
        </p:nvSpPr>
        <p:spPr>
          <a:xfrm>
            <a:off x="6172200" y="3807048"/>
            <a:ext cx="1600200" cy="367565"/>
          </a:xfrm>
          <a:prstGeom prst="rect">
            <a:avLst/>
          </a:prstGeom>
          <a:solidFill>
            <a:schemeClr val="bg1"/>
          </a:solidFill>
        </p:spPr>
        <p:txBody>
          <a:bodyPr wrap="square" lIns="120170" tIns="60085" rIns="120170" bIns="60085" rtlCol="0">
            <a:spAutoFit/>
          </a:bodyPr>
          <a:lstStyle/>
          <a:p>
            <a:pPr algn="ctr"/>
            <a:r>
              <a:rPr lang="en-US" sz="1600" b="1" dirty="0"/>
              <a:t>44017</a:t>
            </a:r>
          </a:p>
        </p:txBody>
      </p:sp>
      <p:sp>
        <p:nvSpPr>
          <p:cNvPr id="25" name="TextBox 24"/>
          <p:cNvSpPr txBox="1"/>
          <p:nvPr/>
        </p:nvSpPr>
        <p:spPr>
          <a:xfrm>
            <a:off x="8915400" y="3807048"/>
            <a:ext cx="1600200" cy="367565"/>
          </a:xfrm>
          <a:prstGeom prst="rect">
            <a:avLst/>
          </a:prstGeom>
          <a:solidFill>
            <a:schemeClr val="bg1"/>
          </a:solidFill>
        </p:spPr>
        <p:txBody>
          <a:bodyPr wrap="square" lIns="120170" tIns="60085" rIns="120170" bIns="60085" rtlCol="0">
            <a:spAutoFit/>
          </a:bodyPr>
          <a:lstStyle/>
          <a:p>
            <a:pPr algn="ctr"/>
            <a:r>
              <a:rPr lang="en-US" sz="1600" b="1" dirty="0"/>
              <a:t>44025</a:t>
            </a:r>
          </a:p>
        </p:txBody>
      </p:sp>
      <p:sp>
        <p:nvSpPr>
          <p:cNvPr id="26" name="TextBox 25"/>
          <p:cNvSpPr txBox="1"/>
          <p:nvPr/>
        </p:nvSpPr>
        <p:spPr>
          <a:xfrm>
            <a:off x="11430000" y="3814719"/>
            <a:ext cx="1600200" cy="367565"/>
          </a:xfrm>
          <a:prstGeom prst="rect">
            <a:avLst/>
          </a:prstGeom>
          <a:solidFill>
            <a:schemeClr val="bg1"/>
          </a:solidFill>
        </p:spPr>
        <p:txBody>
          <a:bodyPr wrap="square" lIns="120170" tIns="60085" rIns="120170" bIns="60085" rtlCol="0">
            <a:spAutoFit/>
          </a:bodyPr>
          <a:lstStyle/>
          <a:p>
            <a:pPr algn="ctr"/>
            <a:r>
              <a:rPr lang="en-US" sz="1600" b="1" dirty="0"/>
              <a:t>CHLV2</a:t>
            </a:r>
          </a:p>
        </p:txBody>
      </p:sp>
      <p:cxnSp>
        <p:nvCxnSpPr>
          <p:cNvPr id="28" name="Straight Arrow Connector 27"/>
          <p:cNvCxnSpPr/>
          <p:nvPr/>
        </p:nvCxnSpPr>
        <p:spPr>
          <a:xfrm>
            <a:off x="1155032" y="4363453"/>
            <a:ext cx="108285" cy="628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3414" y="3913208"/>
            <a:ext cx="1390309" cy="490675"/>
          </a:xfrm>
          <a:prstGeom prst="rect">
            <a:avLst/>
          </a:prstGeom>
          <a:noFill/>
        </p:spPr>
        <p:txBody>
          <a:bodyPr wrap="none" lIns="120170" tIns="60085" rIns="120170" bIns="60085" rtlCol="0">
            <a:spAutoFit/>
          </a:bodyPr>
          <a:lstStyle/>
          <a:p>
            <a:r>
              <a:rPr lang="en-US" dirty="0" err="1" smtClean="0"/>
              <a:t>b.c.</a:t>
            </a:r>
            <a:r>
              <a:rPr lang="en-US" dirty="0" smtClean="0"/>
              <a:t> error</a:t>
            </a:r>
            <a:endParaRPr lang="en-US" dirty="0"/>
          </a:p>
        </p:txBody>
      </p:sp>
      <p:sp>
        <p:nvSpPr>
          <p:cNvPr id="3" name="TextBox 2"/>
          <p:cNvSpPr txBox="1"/>
          <p:nvPr/>
        </p:nvSpPr>
        <p:spPr>
          <a:xfrm>
            <a:off x="4865560" y="6631980"/>
            <a:ext cx="2613279" cy="461665"/>
          </a:xfrm>
          <a:prstGeom prst="rect">
            <a:avLst/>
          </a:prstGeom>
          <a:noFill/>
        </p:spPr>
        <p:txBody>
          <a:bodyPr wrap="none" rtlCol="0">
            <a:spAutoFit/>
          </a:bodyPr>
          <a:lstStyle/>
          <a:p>
            <a:r>
              <a:rPr lang="en-US" dirty="0" smtClean="0"/>
              <a:t>Roland et al. (2012)</a:t>
            </a:r>
            <a:endParaRPr lang="en-US" dirty="0"/>
          </a:p>
        </p:txBody>
      </p:sp>
    </p:spTree>
    <p:extLst>
      <p:ext uri="{BB962C8B-B14F-4D97-AF65-F5344CB8AC3E}">
        <p14:creationId xmlns:p14="http://schemas.microsoft.com/office/powerpoint/2010/main" val="2865262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4525" y="4181475"/>
            <a:ext cx="418147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1"/>
            <a:ext cx="12344400" cy="533400"/>
          </a:xfrm>
        </p:spPr>
        <p:txBody>
          <a:bodyPr>
            <a:noAutofit/>
          </a:bodyPr>
          <a:lstStyle/>
          <a:p>
            <a:pPr algn="ctr"/>
            <a:r>
              <a:rPr lang="en-US" sz="4400" dirty="0" smtClean="0"/>
              <a:t>Wind waves</a:t>
            </a:r>
            <a:endParaRPr lang="en-US" sz="4400" dirty="0"/>
          </a:p>
        </p:txBody>
      </p:sp>
      <p:sp>
        <p:nvSpPr>
          <p:cNvPr id="3" name="Rectangle 2"/>
          <p:cNvSpPr/>
          <p:nvPr/>
        </p:nvSpPr>
        <p:spPr>
          <a:xfrm>
            <a:off x="249174" y="590550"/>
            <a:ext cx="12954000" cy="3785652"/>
          </a:xfrm>
          <a:prstGeom prst="rect">
            <a:avLst/>
          </a:prstGeom>
        </p:spPr>
        <p:txBody>
          <a:bodyPr wrap="square">
            <a:spAutoFit/>
          </a:bodyPr>
          <a:lstStyle/>
          <a:p>
            <a:pPr marL="342900" indent="-342900">
              <a:buFont typeface="Courier New" panose="02070309020205020404" pitchFamily="49" charset="0"/>
              <a:buChar char="o"/>
            </a:pPr>
            <a:r>
              <a:rPr lang="en-US" dirty="0"/>
              <a:t>P</a:t>
            </a:r>
            <a:r>
              <a:rPr lang="en-US" dirty="0" smtClean="0"/>
              <a:t>eriod of 0.25–30 </a:t>
            </a:r>
            <a:r>
              <a:rPr lang="en-US" dirty="0"/>
              <a:t>s and </a:t>
            </a:r>
            <a:r>
              <a:rPr lang="en-US" dirty="0" smtClean="0"/>
              <a:t>corresponding wave </a:t>
            </a:r>
            <a:r>
              <a:rPr lang="en-US" dirty="0"/>
              <a:t>length </a:t>
            </a:r>
            <a:r>
              <a:rPr lang="en-US" dirty="0" smtClean="0"/>
              <a:t>of 0.1–1500m (in deep water)</a:t>
            </a:r>
          </a:p>
          <a:p>
            <a:pPr marL="342900" indent="-342900">
              <a:buFont typeface="Courier New" panose="02070309020205020404" pitchFamily="49" charset="0"/>
              <a:buChar char="o"/>
            </a:pPr>
            <a:r>
              <a:rPr lang="en-US" dirty="0"/>
              <a:t>G</a:t>
            </a:r>
            <a:r>
              <a:rPr lang="en-US" dirty="0" smtClean="0"/>
              <a:t>enerated by the </a:t>
            </a:r>
            <a:r>
              <a:rPr lang="en-US" dirty="0"/>
              <a:t>local wind, they are irregular and short-crested, and called </a:t>
            </a:r>
            <a:r>
              <a:rPr lang="en-US" i="1" dirty="0"/>
              <a:t>wind </a:t>
            </a:r>
            <a:r>
              <a:rPr lang="en-US" i="1" dirty="0" smtClean="0"/>
              <a:t>sea</a:t>
            </a:r>
          </a:p>
          <a:p>
            <a:pPr marL="342900" indent="-342900">
              <a:buFont typeface="Courier New" panose="02070309020205020404" pitchFamily="49" charset="0"/>
              <a:buChar char="o"/>
            </a:pPr>
            <a:r>
              <a:rPr lang="en-US" dirty="0" smtClean="0"/>
              <a:t>Random </a:t>
            </a:r>
            <a:r>
              <a:rPr lang="en-US" i="1" dirty="0" smtClean="0"/>
              <a:t>short</a:t>
            </a:r>
            <a:r>
              <a:rPr lang="en-US" dirty="0" smtClean="0"/>
              <a:t> waves consisting of multiple frequencies, and can be approximated as sum of individual </a:t>
            </a:r>
            <a:r>
              <a:rPr lang="en-US" dirty="0" err="1" smtClean="0"/>
              <a:t>freq’s</a:t>
            </a:r>
            <a:r>
              <a:rPr lang="en-US" dirty="0" smtClean="0"/>
              <a:t> (Fourier series)</a:t>
            </a:r>
          </a:p>
          <a:p>
            <a:pPr marL="342900" indent="-342900">
              <a:buFont typeface="Courier New" panose="02070309020205020404" pitchFamily="49" charset="0"/>
              <a:buChar char="o"/>
            </a:pPr>
            <a:r>
              <a:rPr lang="en-US" dirty="0" smtClean="0"/>
              <a:t>Refraction and diffraction</a:t>
            </a:r>
          </a:p>
          <a:p>
            <a:pPr marL="342900" indent="-342900">
              <a:buFont typeface="Courier New" panose="02070309020205020404" pitchFamily="49" charset="0"/>
              <a:buChar char="o"/>
            </a:pPr>
            <a:r>
              <a:rPr lang="en-US" dirty="0" smtClean="0"/>
              <a:t>Can be modeled with complete </a:t>
            </a:r>
            <a:r>
              <a:rPr lang="en-US" dirty="0" err="1" smtClean="0"/>
              <a:t>Navier</a:t>
            </a:r>
            <a:r>
              <a:rPr lang="en-US" dirty="0" smtClean="0"/>
              <a:t>-Stokes equation (without hydrostatic </a:t>
            </a:r>
            <a:r>
              <a:rPr lang="en-US" dirty="0" err="1" smtClean="0"/>
              <a:t>approx</a:t>
            </a:r>
            <a:r>
              <a:rPr lang="en-US" dirty="0" smtClean="0"/>
              <a:t>) but in practice this is expensive </a:t>
            </a:r>
          </a:p>
          <a:p>
            <a:pPr marL="342900" indent="-342900">
              <a:buFont typeface="Courier New" panose="02070309020205020404" pitchFamily="49" charset="0"/>
              <a:buChar char="o"/>
            </a:pPr>
            <a:r>
              <a:rPr lang="en-US" dirty="0" smtClean="0"/>
              <a:t>Two types of models</a:t>
            </a:r>
          </a:p>
          <a:p>
            <a:pPr marL="943752" lvl="1" indent="-342900">
              <a:buFont typeface="Courier New" panose="02070309020205020404" pitchFamily="49" charset="0"/>
              <a:buChar char="o"/>
            </a:pPr>
            <a:r>
              <a:rPr lang="en-US" dirty="0" smtClean="0"/>
              <a:t>Phase resolving: non-hydrostatic model</a:t>
            </a:r>
          </a:p>
          <a:p>
            <a:pPr marL="943752" lvl="1" indent="-342900">
              <a:buFont typeface="Courier New" panose="02070309020205020404" pitchFamily="49" charset="0"/>
              <a:buChar char="o"/>
            </a:pPr>
            <a:r>
              <a:rPr lang="en-US" dirty="0" smtClean="0"/>
              <a:t>Phase averaging (spectral): thru statistic description of the sea state</a:t>
            </a:r>
            <a:endParaRPr lang="en-US" dirty="0"/>
          </a:p>
        </p:txBody>
      </p:sp>
      <p:pic>
        <p:nvPicPr>
          <p:cNvPr id="5" name="dyFj3.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57200" y="4741926"/>
            <a:ext cx="2095500" cy="2095500"/>
          </a:xfrm>
          <a:prstGeom prst="rect">
            <a:avLst/>
          </a:prstGeom>
        </p:spPr>
      </p:pic>
    </p:spTree>
    <p:extLst>
      <p:ext uri="{BB962C8B-B14F-4D97-AF65-F5344CB8AC3E}">
        <p14:creationId xmlns:p14="http://schemas.microsoft.com/office/powerpoint/2010/main" val="309325790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repeatCount="indefinite" fill="hold" display="0">
                  <p:stCondLst>
                    <p:cond delay="indefinite"/>
                  </p:stCondLst>
                </p:cTn>
                <p:tgtEl>
                  <p:spTgt spid="5"/>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p:cNvSpPr txBox="1">
            <a:spLocks/>
          </p:cNvSpPr>
          <p:nvPr/>
        </p:nvSpPr>
        <p:spPr bwMode="auto">
          <a:xfrm>
            <a:off x="0" y="0"/>
            <a:ext cx="13716000" cy="487680"/>
          </a:xfrm>
          <a:prstGeom prst="rect">
            <a:avLst/>
          </a:prstGeom>
          <a:solidFill>
            <a:srgbClr val="00B0F0"/>
          </a:solidFill>
          <a:ln w="9525">
            <a:noFill/>
            <a:miter lim="800000"/>
            <a:headEnd/>
            <a:tailEnd/>
          </a:ln>
        </p:spPr>
        <p:txBody>
          <a:bodyPr lIns="120170" tIns="60085" rIns="120170" bIns="60085" anchor="ctr"/>
          <a:lstStyle/>
          <a:p>
            <a:pPr algn="ctr" eaLnBrk="0" hangingPunct="0"/>
            <a:r>
              <a:rPr lang="en-US" sz="3700" dirty="0">
                <a:solidFill>
                  <a:schemeClr val="bg1"/>
                </a:solidFill>
              </a:rPr>
              <a:t>Hurricane Isabel: peak period</a:t>
            </a:r>
          </a:p>
        </p:txBody>
      </p:sp>
      <p:sp>
        <p:nvSpPr>
          <p:cNvPr id="15" name="TextBox 14"/>
          <p:cNvSpPr txBox="1"/>
          <p:nvPr/>
        </p:nvSpPr>
        <p:spPr>
          <a:xfrm>
            <a:off x="5614355" y="692164"/>
            <a:ext cx="2229438" cy="1106229"/>
          </a:xfrm>
          <a:prstGeom prst="rect">
            <a:avLst/>
          </a:prstGeom>
          <a:noFill/>
          <a:ln>
            <a:noFill/>
          </a:ln>
        </p:spPr>
        <p:txBody>
          <a:bodyPr wrap="square" lIns="120170" tIns="60085" rIns="120170" bIns="60085" rtlCol="0">
            <a:spAutoFit/>
          </a:bodyPr>
          <a:lstStyle/>
          <a:p>
            <a:r>
              <a:rPr lang="en-US" sz="3200" b="1" dirty="0">
                <a:solidFill>
                  <a:srgbClr val="FF0000"/>
                </a:solidFill>
              </a:rPr>
              <a:t>DATA  </a:t>
            </a:r>
            <a:r>
              <a:rPr lang="en-US" sz="3200" b="1" dirty="0">
                <a:solidFill>
                  <a:srgbClr val="0000FF"/>
                </a:solidFill>
              </a:rPr>
              <a:t>Model</a:t>
            </a:r>
          </a:p>
        </p:txBody>
      </p:sp>
      <p:pic>
        <p:nvPicPr>
          <p:cNvPr id="27" name="Picture 3"/>
          <p:cNvPicPr>
            <a:picLocks noChangeAspect="1" noChangeArrowheads="1"/>
          </p:cNvPicPr>
          <p:nvPr/>
        </p:nvPicPr>
        <p:blipFill>
          <a:blip r:embed="rId3" cstate="print"/>
          <a:srcRect/>
          <a:stretch>
            <a:fillRect/>
          </a:stretch>
        </p:blipFill>
        <p:spPr bwMode="auto">
          <a:xfrm>
            <a:off x="510305" y="1757262"/>
            <a:ext cx="12773025" cy="4216400"/>
          </a:xfrm>
          <a:prstGeom prst="rect">
            <a:avLst/>
          </a:prstGeom>
          <a:noFill/>
          <a:ln w="9525">
            <a:noFill/>
            <a:miter lim="800000"/>
            <a:headEnd/>
            <a:tailEnd/>
          </a:ln>
        </p:spPr>
      </p:pic>
      <p:sp>
        <p:nvSpPr>
          <p:cNvPr id="28" name="TextBox 27"/>
          <p:cNvSpPr txBox="1"/>
          <p:nvPr/>
        </p:nvSpPr>
        <p:spPr>
          <a:xfrm>
            <a:off x="797697" y="5864779"/>
            <a:ext cx="2574351" cy="490675"/>
          </a:xfrm>
          <a:prstGeom prst="rect">
            <a:avLst/>
          </a:prstGeom>
          <a:noFill/>
        </p:spPr>
        <p:txBody>
          <a:bodyPr wrap="none" lIns="120170" tIns="60085" rIns="120170" bIns="60085" rtlCol="0">
            <a:spAutoFit/>
          </a:bodyPr>
          <a:lstStyle/>
          <a:p>
            <a:r>
              <a:rPr lang="en-US" b="1" dirty="0" smtClean="0"/>
              <a:t>Days in Sept. 2003</a:t>
            </a:r>
            <a:endParaRPr lang="en-US" b="1" dirty="0"/>
          </a:p>
        </p:txBody>
      </p:sp>
      <p:sp>
        <p:nvSpPr>
          <p:cNvPr id="29" name="TextBox 28"/>
          <p:cNvSpPr txBox="1"/>
          <p:nvPr/>
        </p:nvSpPr>
        <p:spPr>
          <a:xfrm rot="16200000">
            <a:off x="-129044" y="4632916"/>
            <a:ext cx="929029" cy="490675"/>
          </a:xfrm>
          <a:prstGeom prst="rect">
            <a:avLst/>
          </a:prstGeom>
          <a:noFill/>
        </p:spPr>
        <p:txBody>
          <a:bodyPr wrap="none" lIns="120170" tIns="60085" rIns="120170" bIns="60085" rtlCol="0">
            <a:spAutoFit/>
          </a:bodyPr>
          <a:lstStyle/>
          <a:p>
            <a:r>
              <a:rPr lang="en-US" b="1" dirty="0" err="1" smtClean="0"/>
              <a:t>Tp</a:t>
            </a:r>
            <a:r>
              <a:rPr lang="en-US" b="1" dirty="0" smtClean="0"/>
              <a:t> (s)</a:t>
            </a:r>
            <a:endParaRPr lang="en-US" b="1" dirty="0"/>
          </a:p>
        </p:txBody>
      </p:sp>
      <p:sp>
        <p:nvSpPr>
          <p:cNvPr id="30" name="TextBox 29"/>
          <p:cNvSpPr txBox="1"/>
          <p:nvPr/>
        </p:nvSpPr>
        <p:spPr>
          <a:xfrm>
            <a:off x="992034" y="1660202"/>
            <a:ext cx="1600200" cy="367565"/>
          </a:xfrm>
          <a:prstGeom prst="rect">
            <a:avLst/>
          </a:prstGeom>
          <a:solidFill>
            <a:schemeClr val="bg1"/>
          </a:solidFill>
        </p:spPr>
        <p:txBody>
          <a:bodyPr wrap="square" lIns="120170" tIns="60085" rIns="120170" bIns="60085" rtlCol="0">
            <a:spAutoFit/>
          </a:bodyPr>
          <a:lstStyle/>
          <a:p>
            <a:pPr algn="ctr"/>
            <a:r>
              <a:rPr lang="en-US" sz="1600" b="1" dirty="0"/>
              <a:t>41001</a:t>
            </a:r>
          </a:p>
        </p:txBody>
      </p:sp>
      <p:sp>
        <p:nvSpPr>
          <p:cNvPr id="31" name="TextBox 30"/>
          <p:cNvSpPr txBox="1"/>
          <p:nvPr/>
        </p:nvSpPr>
        <p:spPr>
          <a:xfrm>
            <a:off x="3657600" y="1630548"/>
            <a:ext cx="1600200" cy="367565"/>
          </a:xfrm>
          <a:prstGeom prst="rect">
            <a:avLst/>
          </a:prstGeom>
          <a:solidFill>
            <a:schemeClr val="bg1"/>
          </a:solidFill>
        </p:spPr>
        <p:txBody>
          <a:bodyPr wrap="square" lIns="120170" tIns="60085" rIns="120170" bIns="60085" rtlCol="0">
            <a:spAutoFit/>
          </a:bodyPr>
          <a:lstStyle/>
          <a:p>
            <a:pPr algn="ctr"/>
            <a:r>
              <a:rPr lang="en-US" sz="1600" b="1" dirty="0"/>
              <a:t>41002</a:t>
            </a:r>
          </a:p>
        </p:txBody>
      </p:sp>
      <p:sp>
        <p:nvSpPr>
          <p:cNvPr id="32" name="TextBox 31"/>
          <p:cNvSpPr txBox="1"/>
          <p:nvPr/>
        </p:nvSpPr>
        <p:spPr>
          <a:xfrm>
            <a:off x="6361983" y="1660202"/>
            <a:ext cx="1600200" cy="367565"/>
          </a:xfrm>
          <a:prstGeom prst="rect">
            <a:avLst/>
          </a:prstGeom>
          <a:solidFill>
            <a:schemeClr val="bg1"/>
          </a:solidFill>
        </p:spPr>
        <p:txBody>
          <a:bodyPr wrap="square" lIns="120170" tIns="60085" rIns="120170" bIns="60085" rtlCol="0">
            <a:spAutoFit/>
          </a:bodyPr>
          <a:lstStyle/>
          <a:p>
            <a:pPr algn="ctr"/>
            <a:r>
              <a:rPr lang="en-US" sz="1600" b="1" dirty="0"/>
              <a:t>41008</a:t>
            </a:r>
          </a:p>
        </p:txBody>
      </p:sp>
      <p:sp>
        <p:nvSpPr>
          <p:cNvPr id="33" name="TextBox 32"/>
          <p:cNvSpPr txBox="1"/>
          <p:nvPr/>
        </p:nvSpPr>
        <p:spPr>
          <a:xfrm>
            <a:off x="8915400" y="1660202"/>
            <a:ext cx="1600200" cy="367565"/>
          </a:xfrm>
          <a:prstGeom prst="rect">
            <a:avLst/>
          </a:prstGeom>
          <a:solidFill>
            <a:schemeClr val="bg1"/>
          </a:solidFill>
        </p:spPr>
        <p:txBody>
          <a:bodyPr wrap="square" lIns="120170" tIns="60085" rIns="120170" bIns="60085" rtlCol="0">
            <a:spAutoFit/>
          </a:bodyPr>
          <a:lstStyle/>
          <a:p>
            <a:pPr algn="ctr"/>
            <a:r>
              <a:rPr lang="en-US" sz="1600" b="1" dirty="0"/>
              <a:t>41025</a:t>
            </a:r>
          </a:p>
        </p:txBody>
      </p:sp>
      <p:sp>
        <p:nvSpPr>
          <p:cNvPr id="34" name="TextBox 33"/>
          <p:cNvSpPr txBox="1"/>
          <p:nvPr/>
        </p:nvSpPr>
        <p:spPr>
          <a:xfrm>
            <a:off x="11544300" y="1669403"/>
            <a:ext cx="1600200" cy="367565"/>
          </a:xfrm>
          <a:prstGeom prst="rect">
            <a:avLst/>
          </a:prstGeom>
          <a:solidFill>
            <a:schemeClr val="bg1"/>
          </a:solidFill>
        </p:spPr>
        <p:txBody>
          <a:bodyPr wrap="square" lIns="120170" tIns="60085" rIns="120170" bIns="60085" rtlCol="0">
            <a:spAutoFit/>
          </a:bodyPr>
          <a:lstStyle/>
          <a:p>
            <a:pPr algn="ctr"/>
            <a:r>
              <a:rPr lang="en-US" sz="1600" b="1" dirty="0"/>
              <a:t>44004</a:t>
            </a:r>
          </a:p>
        </p:txBody>
      </p:sp>
      <p:sp>
        <p:nvSpPr>
          <p:cNvPr id="35" name="TextBox 34"/>
          <p:cNvSpPr txBox="1"/>
          <p:nvPr/>
        </p:nvSpPr>
        <p:spPr>
          <a:xfrm>
            <a:off x="1067517" y="3827159"/>
            <a:ext cx="1600200" cy="367565"/>
          </a:xfrm>
          <a:prstGeom prst="rect">
            <a:avLst/>
          </a:prstGeom>
          <a:solidFill>
            <a:schemeClr val="bg1"/>
          </a:solidFill>
        </p:spPr>
        <p:txBody>
          <a:bodyPr wrap="square" lIns="120170" tIns="60085" rIns="120170" bIns="60085" rtlCol="0">
            <a:spAutoFit/>
          </a:bodyPr>
          <a:lstStyle/>
          <a:p>
            <a:pPr algn="ctr"/>
            <a:r>
              <a:rPr lang="en-US" sz="1600" b="1" dirty="0"/>
              <a:t>44008</a:t>
            </a:r>
          </a:p>
        </p:txBody>
      </p:sp>
      <p:sp>
        <p:nvSpPr>
          <p:cNvPr id="36" name="TextBox 35"/>
          <p:cNvSpPr txBox="1"/>
          <p:nvPr/>
        </p:nvSpPr>
        <p:spPr>
          <a:xfrm>
            <a:off x="3657600" y="3815906"/>
            <a:ext cx="1600200" cy="367565"/>
          </a:xfrm>
          <a:prstGeom prst="rect">
            <a:avLst/>
          </a:prstGeom>
          <a:solidFill>
            <a:schemeClr val="bg1"/>
          </a:solidFill>
        </p:spPr>
        <p:txBody>
          <a:bodyPr wrap="square" lIns="120170" tIns="60085" rIns="120170" bIns="60085" rtlCol="0">
            <a:spAutoFit/>
          </a:bodyPr>
          <a:lstStyle/>
          <a:p>
            <a:pPr algn="ctr"/>
            <a:r>
              <a:rPr lang="en-US" sz="1600" b="1" dirty="0"/>
              <a:t>44009</a:t>
            </a:r>
          </a:p>
        </p:txBody>
      </p:sp>
      <p:sp>
        <p:nvSpPr>
          <p:cNvPr id="37" name="TextBox 36"/>
          <p:cNvSpPr txBox="1"/>
          <p:nvPr/>
        </p:nvSpPr>
        <p:spPr>
          <a:xfrm>
            <a:off x="6172200" y="3827159"/>
            <a:ext cx="1600200" cy="367565"/>
          </a:xfrm>
          <a:prstGeom prst="rect">
            <a:avLst/>
          </a:prstGeom>
          <a:solidFill>
            <a:schemeClr val="bg1"/>
          </a:solidFill>
        </p:spPr>
        <p:txBody>
          <a:bodyPr wrap="square" lIns="120170" tIns="60085" rIns="120170" bIns="60085" rtlCol="0">
            <a:spAutoFit/>
          </a:bodyPr>
          <a:lstStyle/>
          <a:p>
            <a:pPr algn="ctr"/>
            <a:r>
              <a:rPr lang="en-US" sz="1600" b="1" dirty="0"/>
              <a:t>44017</a:t>
            </a:r>
          </a:p>
        </p:txBody>
      </p:sp>
      <p:sp>
        <p:nvSpPr>
          <p:cNvPr id="38" name="TextBox 37"/>
          <p:cNvSpPr txBox="1"/>
          <p:nvPr/>
        </p:nvSpPr>
        <p:spPr>
          <a:xfrm>
            <a:off x="8915400" y="3827159"/>
            <a:ext cx="1600200" cy="367565"/>
          </a:xfrm>
          <a:prstGeom prst="rect">
            <a:avLst/>
          </a:prstGeom>
          <a:solidFill>
            <a:schemeClr val="bg1"/>
          </a:solidFill>
        </p:spPr>
        <p:txBody>
          <a:bodyPr wrap="square" lIns="120170" tIns="60085" rIns="120170" bIns="60085" rtlCol="0">
            <a:spAutoFit/>
          </a:bodyPr>
          <a:lstStyle/>
          <a:p>
            <a:pPr algn="ctr"/>
            <a:r>
              <a:rPr lang="en-US" sz="1600" b="1" dirty="0"/>
              <a:t>44025</a:t>
            </a:r>
          </a:p>
        </p:txBody>
      </p:sp>
      <p:sp>
        <p:nvSpPr>
          <p:cNvPr id="39" name="TextBox 38"/>
          <p:cNvSpPr txBox="1"/>
          <p:nvPr/>
        </p:nvSpPr>
        <p:spPr>
          <a:xfrm>
            <a:off x="11430000" y="3834830"/>
            <a:ext cx="1600200" cy="367565"/>
          </a:xfrm>
          <a:prstGeom prst="rect">
            <a:avLst/>
          </a:prstGeom>
          <a:solidFill>
            <a:schemeClr val="bg1"/>
          </a:solidFill>
        </p:spPr>
        <p:txBody>
          <a:bodyPr wrap="square" lIns="120170" tIns="60085" rIns="120170" bIns="60085" rtlCol="0">
            <a:spAutoFit/>
          </a:bodyPr>
          <a:lstStyle/>
          <a:p>
            <a:pPr algn="ctr"/>
            <a:r>
              <a:rPr lang="en-US" sz="1600" b="1" dirty="0"/>
              <a:t>CHLV2</a:t>
            </a:r>
          </a:p>
        </p:txBody>
      </p:sp>
    </p:spTree>
    <p:extLst>
      <p:ext uri="{BB962C8B-B14F-4D97-AF65-F5344CB8AC3E}">
        <p14:creationId xmlns:p14="http://schemas.microsoft.com/office/powerpoint/2010/main" val="23312971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3" cstate="print"/>
          <a:srcRect/>
          <a:stretch>
            <a:fillRect/>
          </a:stretch>
        </p:blipFill>
        <p:spPr bwMode="auto">
          <a:xfrm>
            <a:off x="234615" y="694357"/>
            <a:ext cx="10572750" cy="5618480"/>
          </a:xfrm>
          <a:prstGeom prst="rect">
            <a:avLst/>
          </a:prstGeom>
          <a:noFill/>
          <a:ln w="9525">
            <a:noFill/>
            <a:miter lim="800000"/>
            <a:headEnd/>
            <a:tailEnd/>
          </a:ln>
        </p:spPr>
      </p:pic>
      <p:sp>
        <p:nvSpPr>
          <p:cNvPr id="59395" name="Title 2"/>
          <p:cNvSpPr txBox="1">
            <a:spLocks/>
          </p:cNvSpPr>
          <p:nvPr/>
        </p:nvSpPr>
        <p:spPr bwMode="auto">
          <a:xfrm>
            <a:off x="0" y="0"/>
            <a:ext cx="13716000" cy="487680"/>
          </a:xfrm>
          <a:prstGeom prst="rect">
            <a:avLst/>
          </a:prstGeom>
          <a:solidFill>
            <a:srgbClr val="00B0F0"/>
          </a:solidFill>
          <a:ln w="9525">
            <a:noFill/>
            <a:miter lim="800000"/>
            <a:headEnd/>
            <a:tailEnd/>
          </a:ln>
        </p:spPr>
        <p:txBody>
          <a:bodyPr lIns="120170" tIns="60085" rIns="120170" bIns="60085" anchor="ctr"/>
          <a:lstStyle/>
          <a:p>
            <a:pPr algn="ctr" eaLnBrk="0" hangingPunct="0"/>
            <a:r>
              <a:rPr lang="en-US" sz="3700" dirty="0">
                <a:solidFill>
                  <a:schemeClr val="bg1"/>
                </a:solidFill>
              </a:rPr>
              <a:t>Surface elevation</a:t>
            </a:r>
          </a:p>
        </p:txBody>
      </p:sp>
      <p:grpSp>
        <p:nvGrpSpPr>
          <p:cNvPr id="29" name="Group 28"/>
          <p:cNvGrpSpPr/>
          <p:nvPr/>
        </p:nvGrpSpPr>
        <p:grpSpPr>
          <a:xfrm>
            <a:off x="7989216" y="3559561"/>
            <a:ext cx="5726784" cy="3604810"/>
            <a:chOff x="4114800" y="909817"/>
            <a:chExt cx="5029200" cy="4424183"/>
          </a:xfrm>
        </p:grpSpPr>
        <p:pic>
          <p:nvPicPr>
            <p:cNvPr id="30" name="Picture 29" descr="delawarebaygridzoomcb.PNG"/>
            <p:cNvPicPr>
              <a:picLocks noChangeAspect="1"/>
            </p:cNvPicPr>
            <p:nvPr/>
          </p:nvPicPr>
          <p:blipFill>
            <a:blip r:embed="rId4" cstate="print"/>
            <a:stretch>
              <a:fillRect/>
            </a:stretch>
          </p:blipFill>
          <p:spPr>
            <a:xfrm>
              <a:off x="4114800" y="909817"/>
              <a:ext cx="5029200" cy="4424183"/>
            </a:xfrm>
            <a:prstGeom prst="rect">
              <a:avLst/>
            </a:prstGeom>
          </p:spPr>
        </p:pic>
        <p:sp>
          <p:nvSpPr>
            <p:cNvPr id="31" name="TextBox 30"/>
            <p:cNvSpPr txBox="1"/>
            <p:nvPr/>
          </p:nvSpPr>
          <p:spPr>
            <a:xfrm>
              <a:off x="6324600" y="4645223"/>
              <a:ext cx="592714" cy="453281"/>
            </a:xfrm>
            <a:prstGeom prst="rect">
              <a:avLst/>
            </a:prstGeom>
            <a:noFill/>
          </p:spPr>
          <p:txBody>
            <a:bodyPr wrap="none" rtlCol="0">
              <a:spAutoFit/>
            </a:bodyPr>
            <a:lstStyle/>
            <a:p>
              <a:r>
                <a:rPr lang="en-US" sz="1800" b="1" dirty="0"/>
                <a:t>CBBT</a:t>
              </a:r>
            </a:p>
          </p:txBody>
        </p:sp>
        <p:sp>
          <p:nvSpPr>
            <p:cNvPr id="32" name="Oval 31"/>
            <p:cNvSpPr/>
            <p:nvPr/>
          </p:nvSpPr>
          <p:spPr>
            <a:xfrm>
              <a:off x="6422955" y="462616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435589" y="4873823"/>
              <a:ext cx="689737" cy="453281"/>
            </a:xfrm>
            <a:prstGeom prst="rect">
              <a:avLst/>
            </a:prstGeom>
            <a:noFill/>
          </p:spPr>
          <p:txBody>
            <a:bodyPr wrap="none" rtlCol="0">
              <a:spAutoFit/>
            </a:bodyPr>
            <a:lstStyle/>
            <a:p>
              <a:r>
                <a:rPr lang="en-US" sz="1800" b="1" dirty="0"/>
                <a:t>CHLV2</a:t>
              </a:r>
            </a:p>
          </p:txBody>
        </p:sp>
        <p:sp>
          <p:nvSpPr>
            <p:cNvPr id="34" name="Oval 33"/>
            <p:cNvSpPr/>
            <p:nvPr/>
          </p:nvSpPr>
          <p:spPr>
            <a:xfrm>
              <a:off x="7413555" y="500418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257800" y="4419600"/>
              <a:ext cx="707193" cy="453281"/>
            </a:xfrm>
            <a:prstGeom prst="rect">
              <a:avLst/>
            </a:prstGeom>
            <a:noFill/>
          </p:spPr>
          <p:txBody>
            <a:bodyPr wrap="none" rtlCol="0">
              <a:spAutoFit/>
            </a:bodyPr>
            <a:lstStyle/>
            <a:p>
              <a:r>
                <a:rPr lang="en-US" sz="1800" b="1" dirty="0"/>
                <a:t>Sewell</a:t>
              </a:r>
            </a:p>
          </p:txBody>
        </p:sp>
        <p:sp>
          <p:nvSpPr>
            <p:cNvPr id="36" name="Oval 35"/>
            <p:cNvSpPr/>
            <p:nvPr/>
          </p:nvSpPr>
          <p:spPr>
            <a:xfrm>
              <a:off x="5932311" y="447376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597389" y="4340423"/>
              <a:ext cx="1009801" cy="453281"/>
            </a:xfrm>
            <a:prstGeom prst="rect">
              <a:avLst/>
            </a:prstGeom>
            <a:noFill/>
          </p:spPr>
          <p:txBody>
            <a:bodyPr wrap="none" rtlCol="0">
              <a:spAutoFit/>
            </a:bodyPr>
            <a:lstStyle/>
            <a:p>
              <a:r>
                <a:rPr lang="en-US" sz="1800" b="1" dirty="0" err="1"/>
                <a:t>Kiptopeke</a:t>
              </a:r>
              <a:endParaRPr lang="en-US" sz="1800" b="1" dirty="0"/>
            </a:p>
          </p:txBody>
        </p:sp>
        <p:sp>
          <p:nvSpPr>
            <p:cNvPr id="38" name="Oval 37"/>
            <p:cNvSpPr/>
            <p:nvPr/>
          </p:nvSpPr>
          <p:spPr>
            <a:xfrm>
              <a:off x="6575355" y="447078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974644" y="4137378"/>
              <a:ext cx="1062619" cy="453281"/>
            </a:xfrm>
            <a:prstGeom prst="rect">
              <a:avLst/>
            </a:prstGeom>
            <a:noFill/>
          </p:spPr>
          <p:txBody>
            <a:bodyPr wrap="none" rtlCol="0">
              <a:spAutoFit/>
            </a:bodyPr>
            <a:lstStyle/>
            <a:p>
              <a:r>
                <a:rPr lang="en-US" sz="1800" b="1" dirty="0"/>
                <a:t>Gloucester</a:t>
              </a:r>
            </a:p>
          </p:txBody>
        </p:sp>
        <p:sp>
          <p:nvSpPr>
            <p:cNvPr id="40" name="Oval 39"/>
            <p:cNvSpPr/>
            <p:nvPr/>
          </p:nvSpPr>
          <p:spPr>
            <a:xfrm>
              <a:off x="5952610" y="426774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324600" y="3810000"/>
              <a:ext cx="925167" cy="453281"/>
            </a:xfrm>
            <a:prstGeom prst="rect">
              <a:avLst/>
            </a:prstGeom>
            <a:noFill/>
          </p:spPr>
          <p:txBody>
            <a:bodyPr wrap="none" rtlCol="0">
              <a:spAutoFit/>
            </a:bodyPr>
            <a:lstStyle/>
            <a:p>
              <a:r>
                <a:rPr lang="en-US" sz="1800" b="1" dirty="0"/>
                <a:t>Windmill</a:t>
              </a:r>
            </a:p>
          </p:txBody>
        </p:sp>
        <p:sp>
          <p:nvSpPr>
            <p:cNvPr id="42" name="Oval 41"/>
            <p:cNvSpPr/>
            <p:nvPr/>
          </p:nvSpPr>
          <p:spPr>
            <a:xfrm>
              <a:off x="6302566" y="394036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172200" y="3352800"/>
              <a:ext cx="964866" cy="453281"/>
            </a:xfrm>
            <a:prstGeom prst="rect">
              <a:avLst/>
            </a:prstGeom>
            <a:noFill/>
          </p:spPr>
          <p:txBody>
            <a:bodyPr wrap="none" rtlCol="0">
              <a:spAutoFit/>
            </a:bodyPr>
            <a:lstStyle/>
            <a:p>
              <a:r>
                <a:rPr lang="en-US" sz="1800" b="1" dirty="0" err="1"/>
                <a:t>Lewisetta</a:t>
              </a:r>
              <a:endParaRPr lang="en-US" sz="1800" b="1" dirty="0"/>
            </a:p>
          </p:txBody>
        </p:sp>
        <p:sp>
          <p:nvSpPr>
            <p:cNvPr id="44" name="Oval 43"/>
            <p:cNvSpPr/>
            <p:nvPr/>
          </p:nvSpPr>
          <p:spPr>
            <a:xfrm>
              <a:off x="6150166" y="348316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553200" y="2667000"/>
              <a:ext cx="1066561" cy="453281"/>
            </a:xfrm>
            <a:prstGeom prst="rect">
              <a:avLst/>
            </a:prstGeom>
            <a:noFill/>
          </p:spPr>
          <p:txBody>
            <a:bodyPr wrap="none" rtlCol="0">
              <a:spAutoFit/>
            </a:bodyPr>
            <a:lstStyle/>
            <a:p>
              <a:r>
                <a:rPr lang="en-US" sz="1800" b="1" dirty="0"/>
                <a:t>Cambridge</a:t>
              </a:r>
            </a:p>
          </p:txBody>
        </p:sp>
        <p:sp>
          <p:nvSpPr>
            <p:cNvPr id="46" name="Oval 45"/>
            <p:cNvSpPr/>
            <p:nvPr/>
          </p:nvSpPr>
          <p:spPr>
            <a:xfrm>
              <a:off x="6531166" y="279736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096000" y="2209800"/>
              <a:ext cx="996962" cy="453281"/>
            </a:xfrm>
            <a:prstGeom prst="rect">
              <a:avLst/>
            </a:prstGeom>
            <a:noFill/>
          </p:spPr>
          <p:txBody>
            <a:bodyPr wrap="none" rtlCol="0">
              <a:spAutoFit/>
            </a:bodyPr>
            <a:lstStyle/>
            <a:p>
              <a:r>
                <a:rPr lang="en-US" sz="1800" b="1" dirty="0"/>
                <a:t>Annapolis</a:t>
              </a:r>
            </a:p>
          </p:txBody>
        </p:sp>
        <p:sp>
          <p:nvSpPr>
            <p:cNvPr id="48" name="Oval 47"/>
            <p:cNvSpPr/>
            <p:nvPr/>
          </p:nvSpPr>
          <p:spPr>
            <a:xfrm>
              <a:off x="6073966" y="234016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105400" y="1752600"/>
              <a:ext cx="989078" cy="453281"/>
            </a:xfrm>
            <a:prstGeom prst="rect">
              <a:avLst/>
            </a:prstGeom>
            <a:noFill/>
          </p:spPr>
          <p:txBody>
            <a:bodyPr wrap="none" rtlCol="0">
              <a:spAutoFit/>
            </a:bodyPr>
            <a:lstStyle/>
            <a:p>
              <a:r>
                <a:rPr lang="en-US" sz="1800" b="1" dirty="0"/>
                <a:t>Baltimore</a:t>
              </a:r>
            </a:p>
          </p:txBody>
        </p:sp>
        <p:sp>
          <p:nvSpPr>
            <p:cNvPr id="50" name="Oval 49"/>
            <p:cNvSpPr/>
            <p:nvPr/>
          </p:nvSpPr>
          <p:spPr>
            <a:xfrm>
              <a:off x="5997766" y="203536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6324600" y="1947333"/>
              <a:ext cx="1015544" cy="453281"/>
            </a:xfrm>
            <a:prstGeom prst="rect">
              <a:avLst/>
            </a:prstGeom>
            <a:noFill/>
          </p:spPr>
          <p:txBody>
            <a:bodyPr wrap="none" rtlCol="0">
              <a:spAutoFit/>
            </a:bodyPr>
            <a:lstStyle/>
            <a:p>
              <a:r>
                <a:rPr lang="en-US" sz="1800" b="1" dirty="0" err="1"/>
                <a:t>Tolchester</a:t>
              </a:r>
              <a:endParaRPr lang="en-US" sz="1800" b="1" dirty="0"/>
            </a:p>
          </p:txBody>
        </p:sp>
        <p:sp>
          <p:nvSpPr>
            <p:cNvPr id="52" name="Oval 51"/>
            <p:cNvSpPr/>
            <p:nvPr/>
          </p:nvSpPr>
          <p:spPr>
            <a:xfrm>
              <a:off x="6302566" y="207769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10287000" y="834587"/>
            <a:ext cx="3106292" cy="1229339"/>
          </a:xfrm>
          <a:prstGeom prst="rect">
            <a:avLst/>
          </a:prstGeom>
          <a:noFill/>
          <a:ln>
            <a:noFill/>
          </a:ln>
        </p:spPr>
        <p:txBody>
          <a:bodyPr wrap="none" lIns="120170" tIns="60085" rIns="120170" bIns="60085" rtlCol="0">
            <a:spAutoFit/>
          </a:bodyPr>
          <a:lstStyle/>
          <a:p>
            <a:r>
              <a:rPr lang="en-US" b="1" dirty="0" smtClean="0">
                <a:solidFill>
                  <a:srgbClr val="FF0000"/>
                </a:solidFill>
              </a:rPr>
              <a:t>DATA</a:t>
            </a:r>
          </a:p>
          <a:p>
            <a:r>
              <a:rPr lang="en-US" b="1" dirty="0" smtClean="0">
                <a:solidFill>
                  <a:srgbClr val="00B050"/>
                </a:solidFill>
              </a:rPr>
              <a:t>Model: without waves</a:t>
            </a:r>
          </a:p>
          <a:p>
            <a:r>
              <a:rPr lang="en-US" b="1" dirty="0" smtClean="0">
                <a:solidFill>
                  <a:srgbClr val="0070C0"/>
                </a:solidFill>
              </a:rPr>
              <a:t>Model: with waves</a:t>
            </a:r>
            <a:endParaRPr lang="en-US" b="1" dirty="0">
              <a:solidFill>
                <a:srgbClr val="0070C0"/>
              </a:solidFill>
            </a:endParaRPr>
          </a:p>
        </p:txBody>
      </p:sp>
    </p:spTree>
    <p:extLst>
      <p:ext uri="{BB962C8B-B14F-4D97-AF65-F5344CB8AC3E}">
        <p14:creationId xmlns:p14="http://schemas.microsoft.com/office/powerpoint/2010/main" val="1757718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p:cNvSpPr txBox="1">
            <a:spLocks/>
          </p:cNvSpPr>
          <p:nvPr/>
        </p:nvSpPr>
        <p:spPr bwMode="auto">
          <a:xfrm>
            <a:off x="0" y="0"/>
            <a:ext cx="13716000" cy="487680"/>
          </a:xfrm>
          <a:prstGeom prst="rect">
            <a:avLst/>
          </a:prstGeom>
          <a:solidFill>
            <a:srgbClr val="00B0F0"/>
          </a:solidFill>
          <a:ln w="9525">
            <a:noFill/>
            <a:miter lim="800000"/>
            <a:headEnd/>
            <a:tailEnd/>
          </a:ln>
        </p:spPr>
        <p:txBody>
          <a:bodyPr lIns="120170" tIns="60085" rIns="120170" bIns="60085" anchor="ctr"/>
          <a:lstStyle/>
          <a:p>
            <a:pPr algn="ctr" eaLnBrk="0" hangingPunct="0"/>
            <a:r>
              <a:rPr lang="en-US" sz="3700" dirty="0">
                <a:solidFill>
                  <a:schemeClr val="bg1"/>
                </a:solidFill>
              </a:rPr>
              <a:t>Hurricane Isabel: max. difference</a:t>
            </a:r>
          </a:p>
        </p:txBody>
      </p:sp>
      <p:pic>
        <p:nvPicPr>
          <p:cNvPr id="52226" name="Picture 2"/>
          <p:cNvPicPr>
            <a:picLocks noChangeAspect="1" noChangeArrowheads="1"/>
          </p:cNvPicPr>
          <p:nvPr/>
        </p:nvPicPr>
        <p:blipFill>
          <a:blip r:embed="rId3" cstate="print"/>
          <a:srcRect/>
          <a:stretch>
            <a:fillRect/>
          </a:stretch>
        </p:blipFill>
        <p:spPr bwMode="auto">
          <a:xfrm>
            <a:off x="2035970" y="701040"/>
            <a:ext cx="9644063" cy="5913120"/>
          </a:xfrm>
          <a:prstGeom prst="rect">
            <a:avLst/>
          </a:prstGeom>
          <a:noFill/>
          <a:ln w="9525">
            <a:noFill/>
            <a:miter lim="800000"/>
            <a:headEnd/>
            <a:tailEnd/>
          </a:ln>
        </p:spPr>
      </p:pic>
      <p:sp>
        <p:nvSpPr>
          <p:cNvPr id="4" name="TextBox 3"/>
          <p:cNvSpPr txBox="1"/>
          <p:nvPr/>
        </p:nvSpPr>
        <p:spPr bwMode="auto">
          <a:xfrm>
            <a:off x="10067826" y="4886855"/>
            <a:ext cx="2115379" cy="398342"/>
          </a:xfrm>
          <a:prstGeom prst="rect">
            <a:avLst/>
          </a:prstGeom>
          <a:noFill/>
          <a:ln w="9525">
            <a:noFill/>
            <a:miter lim="800000"/>
            <a:headEnd/>
            <a:tailEnd/>
          </a:ln>
        </p:spPr>
        <p:txBody>
          <a:bodyPr wrap="none" lIns="120170" tIns="60085" rIns="120170" bIns="60085" rtlCol="0">
            <a:spAutoFit/>
          </a:bodyPr>
          <a:lstStyle/>
          <a:p>
            <a:r>
              <a:rPr lang="en-US" sz="1800" b="1" dirty="0"/>
              <a:t>| Wave </a:t>
            </a:r>
            <a:r>
              <a:rPr lang="en-US" sz="1800" b="1" dirty="0">
                <a:latin typeface="Symbol" pitchFamily="18" charset="2"/>
              </a:rPr>
              <a:t>- </a:t>
            </a:r>
            <a:r>
              <a:rPr lang="en-US" sz="1800" b="1" dirty="0" err="1"/>
              <a:t>Nowave</a:t>
            </a:r>
            <a:r>
              <a:rPr lang="en-US" sz="1800" b="1" dirty="0"/>
              <a:t> |</a:t>
            </a:r>
          </a:p>
        </p:txBody>
      </p:sp>
      <p:sp>
        <p:nvSpPr>
          <p:cNvPr id="5" name="TextBox 4"/>
          <p:cNvSpPr txBox="1"/>
          <p:nvPr/>
        </p:nvSpPr>
        <p:spPr bwMode="auto">
          <a:xfrm>
            <a:off x="10451969" y="685433"/>
            <a:ext cx="1018990" cy="398342"/>
          </a:xfrm>
          <a:prstGeom prst="rect">
            <a:avLst/>
          </a:prstGeom>
          <a:noFill/>
          <a:ln w="9525">
            <a:noFill/>
            <a:miter lim="800000"/>
            <a:headEnd/>
            <a:tailEnd/>
          </a:ln>
        </p:spPr>
        <p:txBody>
          <a:bodyPr wrap="none" lIns="120170" tIns="60085" rIns="120170" bIns="60085" rtlCol="0">
            <a:spAutoFit/>
          </a:bodyPr>
          <a:lstStyle/>
          <a:p>
            <a:r>
              <a:rPr lang="en-US" sz="1800" b="1" dirty="0" err="1"/>
              <a:t>Elev</a:t>
            </a:r>
            <a:r>
              <a:rPr lang="en-US" sz="1800" b="1" dirty="0"/>
              <a:t> (m)</a:t>
            </a:r>
          </a:p>
        </p:txBody>
      </p:sp>
    </p:spTree>
    <p:extLst>
      <p:ext uri="{BB962C8B-B14F-4D97-AF65-F5344CB8AC3E}">
        <p14:creationId xmlns:p14="http://schemas.microsoft.com/office/powerpoint/2010/main" val="15755568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9" y="797850"/>
            <a:ext cx="5762625" cy="307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6275" y="381000"/>
            <a:ext cx="4304961" cy="461665"/>
          </a:xfrm>
          <a:prstGeom prst="rect">
            <a:avLst/>
          </a:prstGeom>
          <a:noFill/>
        </p:spPr>
        <p:txBody>
          <a:bodyPr wrap="none" rtlCol="0">
            <a:spAutoFit/>
          </a:bodyPr>
          <a:lstStyle/>
          <a:p>
            <a:r>
              <a:rPr lang="en-US" dirty="0" smtClean="0"/>
              <a:t>A simple yet comprehensive test </a:t>
            </a:r>
            <a:endParaRPr lang="en-US" dirty="0"/>
          </a:p>
        </p:txBody>
      </p:sp>
      <p:sp>
        <p:nvSpPr>
          <p:cNvPr id="3" name="TextBox 2"/>
          <p:cNvSpPr txBox="1"/>
          <p:nvPr/>
        </p:nvSpPr>
        <p:spPr>
          <a:xfrm>
            <a:off x="3690884" y="772191"/>
            <a:ext cx="1692643" cy="369332"/>
          </a:xfrm>
          <a:prstGeom prst="rect">
            <a:avLst/>
          </a:prstGeom>
          <a:noFill/>
        </p:spPr>
        <p:txBody>
          <a:bodyPr wrap="none" rtlCol="0">
            <a:spAutoFit/>
          </a:bodyPr>
          <a:lstStyle/>
          <a:p>
            <a:r>
              <a:rPr lang="en-US" sz="1800" b="1" dirty="0" smtClean="0"/>
              <a:t>Bathymetry (m)</a:t>
            </a:r>
            <a:endParaRPr lang="en-US" sz="1800" b="1" dirty="0"/>
          </a:p>
        </p:txBody>
      </p:sp>
      <p:cxnSp>
        <p:nvCxnSpPr>
          <p:cNvPr id="7" name="Straight Arrow Connector 6"/>
          <p:cNvCxnSpPr/>
          <p:nvPr/>
        </p:nvCxnSpPr>
        <p:spPr>
          <a:xfrm flipH="1">
            <a:off x="4976759" y="133125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052959" y="155985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29159" y="178845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05359" y="201705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205359" y="224565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281559" y="247425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357759" y="270285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424434" y="293145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472059" y="316005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576834" y="338865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662559" y="3617250"/>
            <a:ext cx="2286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000"/>
          <a:stretch/>
        </p:blipFill>
        <p:spPr bwMode="auto">
          <a:xfrm>
            <a:off x="5700659" y="2758076"/>
            <a:ext cx="881116" cy="69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8077" y="180390"/>
            <a:ext cx="6415023" cy="306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812494" y="861409"/>
            <a:ext cx="340158" cy="461665"/>
          </a:xfrm>
          <a:prstGeom prst="rect">
            <a:avLst/>
          </a:prstGeom>
          <a:noFill/>
        </p:spPr>
        <p:txBody>
          <a:bodyPr wrap="none" rtlCol="0">
            <a:spAutoFit/>
          </a:bodyPr>
          <a:lstStyle/>
          <a:p>
            <a:r>
              <a:rPr lang="en-US" b="1" dirty="0" smtClean="0"/>
              <a:t>2</a:t>
            </a:r>
            <a:endParaRPr lang="en-US" b="1" dirty="0"/>
          </a:p>
        </p:txBody>
      </p:sp>
      <p:sp>
        <p:nvSpPr>
          <p:cNvPr id="25" name="TextBox 24"/>
          <p:cNvSpPr txBox="1"/>
          <p:nvPr/>
        </p:nvSpPr>
        <p:spPr>
          <a:xfrm>
            <a:off x="10537646" y="2780175"/>
            <a:ext cx="340158" cy="461665"/>
          </a:xfrm>
          <a:prstGeom prst="rect">
            <a:avLst/>
          </a:prstGeom>
          <a:noFill/>
        </p:spPr>
        <p:txBody>
          <a:bodyPr wrap="none" rtlCol="0">
            <a:spAutoFit/>
          </a:bodyPr>
          <a:lstStyle/>
          <a:p>
            <a:r>
              <a:rPr lang="en-US" b="1" dirty="0"/>
              <a:t>3</a:t>
            </a:r>
          </a:p>
        </p:txBody>
      </p:sp>
      <p:sp>
        <p:nvSpPr>
          <p:cNvPr id="9" name="TextBox 8"/>
          <p:cNvSpPr txBox="1"/>
          <p:nvPr/>
        </p:nvSpPr>
        <p:spPr>
          <a:xfrm>
            <a:off x="9190252" y="637590"/>
            <a:ext cx="663067" cy="461665"/>
          </a:xfrm>
          <a:prstGeom prst="rect">
            <a:avLst/>
          </a:prstGeom>
          <a:noFill/>
        </p:spPr>
        <p:txBody>
          <a:bodyPr wrap="none" rtlCol="0">
            <a:spAutoFit/>
          </a:bodyPr>
          <a:lstStyle/>
          <a:p>
            <a:r>
              <a:rPr lang="en-US" dirty="0" smtClean="0"/>
              <a:t>B.C.</a:t>
            </a:r>
            <a:endParaRPr lang="en-US" dirty="0"/>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59" y="4084532"/>
            <a:ext cx="5029199" cy="3246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71600" y="4419600"/>
            <a:ext cx="457176" cy="461665"/>
          </a:xfrm>
          <a:prstGeom prst="rect">
            <a:avLst/>
          </a:prstGeom>
          <a:noFill/>
        </p:spPr>
        <p:txBody>
          <a:bodyPr wrap="none" rtlCol="0">
            <a:spAutoFit/>
          </a:bodyPr>
          <a:lstStyle/>
          <a:p>
            <a:r>
              <a:rPr lang="en-US" b="1" i="1" dirty="0" smtClean="0"/>
              <a:t>H</a:t>
            </a:r>
            <a:r>
              <a:rPr lang="en-US" b="1" i="1" baseline="-25000" dirty="0" smtClean="0"/>
              <a:t>s</a:t>
            </a:r>
            <a:endParaRPr lang="en-US" b="1" i="1" baseline="-25000" dirty="0"/>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0157" y="3379125"/>
            <a:ext cx="4620189" cy="390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6175324" y="4188766"/>
            <a:ext cx="3014928" cy="461665"/>
          </a:xfrm>
          <a:prstGeom prst="rect">
            <a:avLst/>
          </a:prstGeom>
          <a:noFill/>
        </p:spPr>
        <p:txBody>
          <a:bodyPr wrap="none" rtlCol="0">
            <a:spAutoFit/>
          </a:bodyPr>
          <a:lstStyle/>
          <a:p>
            <a:r>
              <a:rPr lang="en-US" b="1" dirty="0" smtClean="0"/>
              <a:t>Wave-induced current</a:t>
            </a:r>
            <a:endParaRPr lang="en-US" b="1" dirty="0"/>
          </a:p>
        </p:txBody>
      </p:sp>
      <p:sp>
        <p:nvSpPr>
          <p:cNvPr id="59395"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r>
              <a:rPr lang="en-US" sz="3200" b="1" dirty="0" smtClean="0"/>
              <a:t>Limon test</a:t>
            </a:r>
            <a:endParaRPr lang="en-US" sz="3200" b="1" dirty="0"/>
          </a:p>
        </p:txBody>
      </p:sp>
      <p:sp>
        <p:nvSpPr>
          <p:cNvPr id="23" name="Oval 22"/>
          <p:cNvSpPr/>
          <p:nvPr/>
        </p:nvSpPr>
        <p:spPr>
          <a:xfrm>
            <a:off x="1219200" y="5707546"/>
            <a:ext cx="1219200" cy="1150454"/>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8886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r>
              <a:rPr lang="en-US" sz="3200" b="1" dirty="0" smtClean="0"/>
              <a:t>Wave-sediment exercises</a:t>
            </a:r>
            <a:endParaRPr lang="en-US" sz="3200" b="1" dirty="0"/>
          </a:p>
        </p:txBody>
      </p:sp>
      <p:sp>
        <p:nvSpPr>
          <p:cNvPr id="4" name="Rectangle 3"/>
          <p:cNvSpPr/>
          <p:nvPr/>
        </p:nvSpPr>
        <p:spPr>
          <a:xfrm>
            <a:off x="5181600" y="1066800"/>
            <a:ext cx="3239348" cy="461665"/>
          </a:xfrm>
          <a:prstGeom prst="rect">
            <a:avLst/>
          </a:prstGeom>
        </p:spPr>
        <p:txBody>
          <a:bodyPr wrap="none">
            <a:spAutoFit/>
          </a:bodyPr>
          <a:lstStyle/>
          <a:p>
            <a:r>
              <a:rPr lang="en-US" b="1" dirty="0" err="1" smtClean="0"/>
              <a:t>Training_Course_Cases</a:t>
            </a:r>
            <a:r>
              <a:rPr lang="en-US" b="1" dirty="0" smtClean="0"/>
              <a:t>/</a:t>
            </a:r>
            <a:endParaRPr lang="en-US" b="1" dirty="0"/>
          </a:p>
        </p:txBody>
      </p:sp>
      <p:sp>
        <p:nvSpPr>
          <p:cNvPr id="24" name="Rectangle 23"/>
          <p:cNvSpPr/>
          <p:nvPr/>
        </p:nvSpPr>
        <p:spPr>
          <a:xfrm>
            <a:off x="113525" y="1828800"/>
            <a:ext cx="13373875" cy="830997"/>
          </a:xfrm>
          <a:prstGeom prst="rect">
            <a:avLst/>
          </a:prstGeom>
        </p:spPr>
        <p:txBody>
          <a:bodyPr wrap="square">
            <a:spAutoFit/>
          </a:bodyPr>
          <a:lstStyle/>
          <a:p>
            <a:pPr marL="457200" indent="-457200">
              <a:buAutoNum type="arabicParenR"/>
            </a:pPr>
            <a:r>
              <a:rPr lang="en-US" dirty="0" smtClean="0"/>
              <a:t>SCHISM-WWM-SED3D: </a:t>
            </a:r>
            <a:r>
              <a:rPr lang="en-US" dirty="0" err="1" smtClean="0"/>
              <a:t>Ches</a:t>
            </a:r>
            <a:r>
              <a:rPr lang="en-US" dirty="0" smtClean="0"/>
              <a:t> Bay with wave and sediment transport – need to upgrade to latest version</a:t>
            </a:r>
          </a:p>
          <a:p>
            <a:pPr marL="457200" indent="-457200">
              <a:buFontTx/>
              <a:buAutoNum type="arabicParenR"/>
            </a:pPr>
            <a:r>
              <a:rPr lang="en-US" dirty="0" smtClean="0"/>
              <a:t>meander_RUN02h: sediment transport only; migration of channel due to </a:t>
            </a:r>
            <a:r>
              <a:rPr lang="en-US" dirty="0" err="1" smtClean="0"/>
              <a:t>morphodynamics</a:t>
            </a:r>
            <a:endParaRPr lang="en-US" dirty="0"/>
          </a:p>
        </p:txBody>
      </p:sp>
    </p:spTree>
    <p:extLst>
      <p:ext uri="{BB962C8B-B14F-4D97-AF65-F5344CB8AC3E}">
        <p14:creationId xmlns:p14="http://schemas.microsoft.com/office/powerpoint/2010/main" val="196380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2344400" cy="533400"/>
          </a:xfrm>
        </p:spPr>
        <p:txBody>
          <a:bodyPr>
            <a:noAutofit/>
          </a:bodyPr>
          <a:lstStyle/>
          <a:p>
            <a:pPr algn="ctr"/>
            <a:r>
              <a:rPr lang="en-US" sz="4400" dirty="0" smtClean="0"/>
              <a:t>Observation</a:t>
            </a:r>
            <a:endParaRPr lang="en-US" sz="4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02095"/>
            <a:ext cx="50006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19400" y="707553"/>
            <a:ext cx="5073120" cy="461665"/>
          </a:xfrm>
          <a:prstGeom prst="rect">
            <a:avLst/>
          </a:prstGeom>
          <a:noFill/>
        </p:spPr>
        <p:txBody>
          <a:bodyPr wrap="none" rtlCol="0">
            <a:spAutoFit/>
          </a:bodyPr>
          <a:lstStyle/>
          <a:p>
            <a:r>
              <a:rPr lang="en-US" dirty="0" smtClean="0"/>
              <a:t>Pressure transducer (bottom mounted)</a:t>
            </a:r>
            <a:endParaRPr lang="en-US" dirty="0"/>
          </a:p>
        </p:txBody>
      </p:sp>
      <p:sp>
        <p:nvSpPr>
          <p:cNvPr id="6" name="TextBox 5"/>
          <p:cNvSpPr txBox="1"/>
          <p:nvPr/>
        </p:nvSpPr>
        <p:spPr>
          <a:xfrm>
            <a:off x="37879" y="702613"/>
            <a:ext cx="2243306" cy="461665"/>
          </a:xfrm>
          <a:prstGeom prst="rect">
            <a:avLst/>
          </a:prstGeom>
          <a:noFill/>
        </p:spPr>
        <p:txBody>
          <a:bodyPr wrap="none" rtlCol="0">
            <a:spAutoFit/>
          </a:bodyPr>
          <a:lstStyle/>
          <a:p>
            <a:r>
              <a:rPr lang="en-US" dirty="0" smtClean="0"/>
              <a:t>Wave rider buoy</a:t>
            </a:r>
            <a:endParaRPr 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28846"/>
            <a:ext cx="20764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1302095"/>
            <a:ext cx="41338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9650912" y="825517"/>
            <a:ext cx="2690224" cy="461665"/>
          </a:xfrm>
          <a:prstGeom prst="rect">
            <a:avLst/>
          </a:prstGeom>
          <a:noFill/>
        </p:spPr>
        <p:txBody>
          <a:bodyPr wrap="none" rtlCol="0">
            <a:spAutoFit/>
          </a:bodyPr>
          <a:lstStyle/>
          <a:p>
            <a:r>
              <a:rPr lang="en-US" dirty="0" smtClean="0"/>
              <a:t>Stereo-photography</a:t>
            </a:r>
            <a:endParaRPr lang="en-US" dirty="0"/>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3841" y="4495800"/>
            <a:ext cx="3526417"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0210800" y="3956856"/>
            <a:ext cx="1807033" cy="461665"/>
          </a:xfrm>
          <a:prstGeom prst="rect">
            <a:avLst/>
          </a:prstGeom>
          <a:noFill/>
        </p:spPr>
        <p:txBody>
          <a:bodyPr wrap="none" rtlCol="0">
            <a:spAutoFit/>
          </a:bodyPr>
          <a:lstStyle/>
          <a:p>
            <a:r>
              <a:rPr lang="en-US" dirty="0" smtClean="0"/>
              <a:t>X-band radar</a:t>
            </a:r>
            <a:endParaRPr lang="en-US" dirty="0"/>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342" y="5071188"/>
            <a:ext cx="44767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428648" y="4653426"/>
            <a:ext cx="2476704" cy="461665"/>
          </a:xfrm>
          <a:prstGeom prst="rect">
            <a:avLst/>
          </a:prstGeom>
          <a:noFill/>
        </p:spPr>
        <p:txBody>
          <a:bodyPr wrap="none" rtlCol="0">
            <a:spAutoFit/>
          </a:bodyPr>
          <a:lstStyle/>
          <a:p>
            <a:r>
              <a:rPr lang="en-US" dirty="0" smtClean="0"/>
              <a:t>Satellite altimetry</a:t>
            </a:r>
            <a:endParaRPr lang="en-US" dirty="0"/>
          </a:p>
        </p:txBody>
      </p:sp>
    </p:spTree>
    <p:extLst>
      <p:ext uri="{BB962C8B-B14F-4D97-AF65-F5344CB8AC3E}">
        <p14:creationId xmlns:p14="http://schemas.microsoft.com/office/powerpoint/2010/main" val="30727181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Description of wind waves</a:t>
            </a:r>
            <a:endParaRPr lang="en-US" sz="3700" kern="0" dirty="0">
              <a:latin typeface="+mj-lt"/>
              <a:ea typeface="+mj-ea"/>
              <a:cs typeface="+mj-cs"/>
            </a:endParaRPr>
          </a:p>
        </p:txBody>
      </p:sp>
      <p:sp>
        <p:nvSpPr>
          <p:cNvPr id="2" name="TextBox 1"/>
          <p:cNvSpPr txBox="1"/>
          <p:nvPr/>
        </p:nvSpPr>
        <p:spPr>
          <a:xfrm>
            <a:off x="1219200" y="1066686"/>
            <a:ext cx="2489721" cy="461665"/>
          </a:xfrm>
          <a:prstGeom prst="rect">
            <a:avLst/>
          </a:prstGeom>
          <a:noFill/>
        </p:spPr>
        <p:txBody>
          <a:bodyPr wrap="none" rtlCol="0">
            <a:spAutoFit/>
          </a:bodyPr>
          <a:lstStyle/>
          <a:p>
            <a:r>
              <a:rPr lang="en-US" dirty="0" smtClean="0"/>
              <a:t>Mean wave height</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4648200" y="818605"/>
                <a:ext cx="1643783" cy="9578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ar>
                        <m:barPr>
                          <m:pos m:val="top"/>
                          <m:ctrlPr>
                            <a:rPr lang="en-US" sz="2000" b="0" i="1" smtClean="0">
                              <a:latin typeface="Cambria Math"/>
                            </a:rPr>
                          </m:ctrlPr>
                        </m:barPr>
                        <m:e>
                          <m:r>
                            <a:rPr lang="en-US" sz="2000" b="0" i="1" smtClean="0">
                              <a:latin typeface="Cambria Math"/>
                            </a:rPr>
                            <m:t>𝐻</m:t>
                          </m:r>
                        </m:e>
                      </m:ba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𝑁</m:t>
                          </m:r>
                        </m:den>
                      </m:f>
                      <m:nary>
                        <m:naryPr>
                          <m:chr m:val="∑"/>
                          <m:ctrlPr>
                            <a:rPr lang="en-US" sz="2000" b="0" i="1" smtClean="0">
                              <a:latin typeface="Cambria Math"/>
                            </a:rPr>
                          </m:ctrlPr>
                        </m:naryPr>
                        <m:sub>
                          <m:r>
                            <m:rPr>
                              <m:brk m:alnAt="23"/>
                            </m:rPr>
                            <a:rPr lang="en-US" sz="2000" b="0" i="1" smtClean="0">
                              <a:latin typeface="Cambria Math"/>
                            </a:rPr>
                            <m:t>𝑖</m:t>
                          </m:r>
                          <m:r>
                            <a:rPr lang="en-US" sz="2000" b="0" i="1" smtClean="0">
                              <a:latin typeface="Cambria Math"/>
                            </a:rPr>
                            <m:t>=1</m:t>
                          </m:r>
                        </m:sub>
                        <m:sup>
                          <m:r>
                            <a:rPr lang="en-US" sz="2000" b="0" i="1" smtClean="0">
                              <a:latin typeface="Cambria Math"/>
                            </a:rPr>
                            <m:t>𝑁</m:t>
                          </m:r>
                        </m:sup>
                        <m:e>
                          <m:sSub>
                            <m:sSubPr>
                              <m:ctrlPr>
                                <a:rPr lang="en-US" sz="2000" b="0" i="1" smtClean="0">
                                  <a:latin typeface="Cambria Math"/>
                                </a:rPr>
                              </m:ctrlPr>
                            </m:sSubPr>
                            <m:e>
                              <m:r>
                                <a:rPr lang="en-US" sz="2000" b="0" i="1" smtClean="0">
                                  <a:latin typeface="Cambria Math"/>
                                </a:rPr>
                                <m:t>𝐻</m:t>
                              </m:r>
                            </m:e>
                            <m:sub>
                              <m:r>
                                <a:rPr lang="en-US" sz="2000" b="0" i="1" smtClean="0">
                                  <a:latin typeface="Cambria Math"/>
                                </a:rPr>
                                <m:t>𝑖</m:t>
                              </m:r>
                            </m:sub>
                          </m:sSub>
                        </m:e>
                      </m:nary>
                    </m:oMath>
                  </m:oMathPara>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4648200" y="818605"/>
                <a:ext cx="1643783" cy="957826"/>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1371600" y="2195047"/>
            <a:ext cx="2334229" cy="461665"/>
          </a:xfrm>
          <a:prstGeom prst="rect">
            <a:avLst/>
          </a:prstGeom>
          <a:noFill/>
        </p:spPr>
        <p:txBody>
          <a:bodyPr wrap="none" rtlCol="0">
            <a:spAutoFit/>
          </a:bodyPr>
          <a:lstStyle/>
          <a:p>
            <a:r>
              <a:rPr lang="en-US" dirty="0" smtClean="0"/>
              <a:t>RMS wave height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4495800" y="1860468"/>
                <a:ext cx="2551661" cy="1049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a:rPr>
                          </m:ctrlPr>
                        </m:sSubPr>
                        <m:e>
                          <m:r>
                            <a:rPr lang="en-US" sz="1800" b="0" i="1" smtClean="0">
                              <a:latin typeface="Cambria Math"/>
                            </a:rPr>
                            <m:t>𝐻</m:t>
                          </m:r>
                        </m:e>
                        <m:sub>
                          <m:r>
                            <a:rPr lang="en-US" sz="1800" b="0" i="1" smtClean="0">
                              <a:latin typeface="Cambria Math"/>
                            </a:rPr>
                            <m:t>𝑟𝑚𝑠</m:t>
                          </m:r>
                        </m:sub>
                      </m:sSub>
                      <m:r>
                        <a:rPr lang="en-US" sz="1800" b="0" i="1" smtClean="0">
                          <a:latin typeface="Cambria Math"/>
                        </a:rPr>
                        <m:t>=</m:t>
                      </m:r>
                      <m:sSup>
                        <m:sSupPr>
                          <m:ctrlPr>
                            <a:rPr lang="en-US" sz="1800" b="0" i="1" smtClean="0">
                              <a:latin typeface="Cambria Math"/>
                            </a:rPr>
                          </m:ctrlPr>
                        </m:sSupPr>
                        <m:e>
                          <m:d>
                            <m:dPr>
                              <m:ctrlPr>
                                <a:rPr lang="en-US" sz="1800" i="1">
                                  <a:latin typeface="Cambria Math"/>
                                </a:rPr>
                              </m:ctrlPr>
                            </m:dPr>
                            <m:e>
                              <m:f>
                                <m:fPr>
                                  <m:ctrlPr>
                                    <a:rPr lang="en-US" sz="1800" i="1">
                                      <a:latin typeface="Cambria Math"/>
                                    </a:rPr>
                                  </m:ctrlPr>
                                </m:fPr>
                                <m:num>
                                  <m:r>
                                    <a:rPr lang="en-US" sz="1800" i="1">
                                      <a:latin typeface="Cambria Math"/>
                                    </a:rPr>
                                    <m:t>1</m:t>
                                  </m:r>
                                </m:num>
                                <m:den>
                                  <m:r>
                                    <a:rPr lang="en-US" sz="1800" i="1">
                                      <a:latin typeface="Cambria Math"/>
                                    </a:rPr>
                                    <m:t>𝑁</m:t>
                                  </m:r>
                                </m:den>
                              </m:f>
                              <m:nary>
                                <m:naryPr>
                                  <m:chr m:val="∑"/>
                                  <m:ctrlPr>
                                    <a:rPr lang="en-US" sz="1800" i="1">
                                      <a:latin typeface="Cambria Math"/>
                                    </a:rPr>
                                  </m:ctrlPr>
                                </m:naryPr>
                                <m:sub>
                                  <m:r>
                                    <m:rPr>
                                      <m:brk m:alnAt="23"/>
                                    </m:rPr>
                                    <a:rPr lang="en-US" sz="1800" i="1">
                                      <a:latin typeface="Cambria Math"/>
                                    </a:rPr>
                                    <m:t>𝑖</m:t>
                                  </m:r>
                                  <m:r>
                                    <a:rPr lang="en-US" sz="1800" i="1">
                                      <a:latin typeface="Cambria Math"/>
                                    </a:rPr>
                                    <m:t>=1</m:t>
                                  </m:r>
                                </m:sub>
                                <m:sup>
                                  <m:r>
                                    <a:rPr lang="en-US" sz="1800" i="1">
                                      <a:latin typeface="Cambria Math"/>
                                    </a:rPr>
                                    <m:t>𝑁</m:t>
                                  </m:r>
                                </m:sup>
                                <m:e>
                                  <m:sSubSup>
                                    <m:sSubSupPr>
                                      <m:ctrlPr>
                                        <a:rPr lang="en-US" sz="1800" i="1" smtClean="0">
                                          <a:latin typeface="Cambria Math"/>
                                        </a:rPr>
                                      </m:ctrlPr>
                                    </m:sSubSupPr>
                                    <m:e>
                                      <m:r>
                                        <a:rPr lang="en-US" sz="1800" b="0" i="1" smtClean="0">
                                          <a:latin typeface="Cambria Math"/>
                                        </a:rPr>
                                        <m:t>𝐻</m:t>
                                      </m:r>
                                    </m:e>
                                    <m:sub/>
                                    <m:sup>
                                      <m:r>
                                        <a:rPr lang="en-US" sz="1800" b="0" i="1" smtClean="0">
                                          <a:latin typeface="Cambria Math"/>
                                        </a:rPr>
                                        <m:t>2</m:t>
                                      </m:r>
                                    </m:sup>
                                  </m:sSubSup>
                                </m:e>
                              </m:nary>
                            </m:e>
                          </m:d>
                        </m:e>
                        <m:sup>
                          <m:r>
                            <a:rPr lang="en-US" sz="1800" b="0" i="1" smtClean="0">
                              <a:latin typeface="Cambria Math"/>
                            </a:rPr>
                            <m:t>1/2</m:t>
                          </m:r>
                        </m:sup>
                      </m:s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495800" y="1860468"/>
                <a:ext cx="2551661" cy="1049903"/>
              </a:xfrm>
              <a:prstGeom prst="rect">
                <a:avLst/>
              </a:prstGeom>
              <a:blipFill rotWithShape="1">
                <a:blip r:embed="rId4"/>
                <a:stretch>
                  <a:fillRect/>
                </a:stretch>
              </a:blipFill>
            </p:spPr>
            <p:txBody>
              <a:bodyPr/>
              <a:lstStyle/>
              <a:p>
                <a:r>
                  <a:rPr lang="en-US">
                    <a:noFill/>
                  </a:rPr>
                  <a:t> </a:t>
                </a:r>
              </a:p>
            </p:txBody>
          </p:sp>
        </mc:Fallback>
      </mc:AlternateContent>
      <p:sp>
        <p:nvSpPr>
          <p:cNvPr id="4" name="TextBox 3"/>
          <p:cNvSpPr txBox="1"/>
          <p:nvPr/>
        </p:nvSpPr>
        <p:spPr>
          <a:xfrm>
            <a:off x="6199632" y="2318363"/>
            <a:ext cx="248786" cy="369332"/>
          </a:xfrm>
          <a:prstGeom prst="rect">
            <a:avLst/>
          </a:prstGeom>
          <a:noFill/>
        </p:spPr>
        <p:txBody>
          <a:bodyPr wrap="none" rtlCol="0">
            <a:spAutoFit/>
          </a:bodyPr>
          <a:lstStyle/>
          <a:p>
            <a:r>
              <a:rPr lang="en-US" sz="1800" i="1" dirty="0" err="1" smtClean="0">
                <a:latin typeface="Times New Roman" panose="02020603050405020304" pitchFamily="18" charset="0"/>
                <a:cs typeface="Times New Roman" panose="02020603050405020304" pitchFamily="18" charset="0"/>
              </a:rPr>
              <a:t>i</a:t>
            </a:r>
            <a:endParaRPr lang="en-US" sz="18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315200" y="3581400"/>
            <a:ext cx="3704604" cy="461665"/>
          </a:xfrm>
          <a:prstGeom prst="rect">
            <a:avLst/>
          </a:prstGeom>
          <a:noFill/>
        </p:spPr>
        <p:txBody>
          <a:bodyPr wrap="none" rtlCol="0">
            <a:spAutoFit/>
          </a:bodyPr>
          <a:lstStyle/>
          <a:p>
            <a:r>
              <a:rPr lang="en-US" dirty="0" smtClean="0"/>
              <a:t>(highest 1/3 of wave record)</a:t>
            </a:r>
            <a:endParaRPr lang="en-US" dirty="0"/>
          </a:p>
        </p:txBody>
      </p:sp>
      <p:sp>
        <p:nvSpPr>
          <p:cNvPr id="9" name="TextBox 8"/>
          <p:cNvSpPr txBox="1"/>
          <p:nvPr/>
        </p:nvSpPr>
        <p:spPr>
          <a:xfrm>
            <a:off x="873837" y="4420421"/>
            <a:ext cx="6590715" cy="461665"/>
          </a:xfrm>
          <a:prstGeom prst="rect">
            <a:avLst/>
          </a:prstGeom>
          <a:noFill/>
        </p:spPr>
        <p:txBody>
          <a:bodyPr wrap="none" rtlCol="0">
            <a:spAutoFit/>
          </a:bodyPr>
          <a:lstStyle/>
          <a:p>
            <a:r>
              <a:rPr lang="en-US" i="1" dirty="0" smtClean="0"/>
              <a:t>H</a:t>
            </a:r>
            <a:r>
              <a:rPr lang="en-US" i="1" baseline="-25000" dirty="0" smtClean="0"/>
              <a:t>s</a:t>
            </a:r>
            <a:r>
              <a:rPr lang="en-US" dirty="0" smtClean="0"/>
              <a:t> best approximates the visually estimated height </a:t>
            </a:r>
            <a:endParaRPr lang="en-US" dirty="0"/>
          </a:p>
        </p:txBody>
      </p:sp>
      <p:sp>
        <p:nvSpPr>
          <p:cNvPr id="11" name="TextBox 10"/>
          <p:cNvSpPr txBox="1"/>
          <p:nvPr/>
        </p:nvSpPr>
        <p:spPr>
          <a:xfrm>
            <a:off x="655585" y="3581400"/>
            <a:ext cx="3053336" cy="461665"/>
          </a:xfrm>
          <a:prstGeom prst="rect">
            <a:avLst/>
          </a:prstGeom>
          <a:noFill/>
        </p:spPr>
        <p:txBody>
          <a:bodyPr wrap="none" rtlCol="0">
            <a:spAutoFit/>
          </a:bodyPr>
          <a:lstStyle/>
          <a:p>
            <a:r>
              <a:rPr lang="en-US" dirty="0" smtClean="0"/>
              <a:t>Significant wave height</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4680242" y="3237147"/>
                <a:ext cx="1994840" cy="9700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𝐻</m:t>
                          </m:r>
                        </m:e>
                        <m:sub>
                          <m:r>
                            <a:rPr lang="en-US" sz="2000" b="0" i="1" smtClean="0">
                              <a:latin typeface="Cambria Math"/>
                            </a:rPr>
                            <m:t>𝑠</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𝑁</m:t>
                          </m:r>
                          <m:r>
                            <a:rPr lang="en-US" sz="2000" b="0" i="1" smtClean="0">
                              <a:latin typeface="Cambria Math"/>
                            </a:rPr>
                            <m:t>/3</m:t>
                          </m:r>
                        </m:den>
                      </m:f>
                      <m:nary>
                        <m:naryPr>
                          <m:chr m:val="∑"/>
                          <m:ctrlPr>
                            <a:rPr lang="en-US" sz="2000" b="0" i="1" smtClean="0">
                              <a:latin typeface="Cambria Math"/>
                            </a:rPr>
                          </m:ctrlPr>
                        </m:naryPr>
                        <m:sub>
                          <m:r>
                            <m:rPr>
                              <m:brk m:alnAt="23"/>
                            </m:rPr>
                            <a:rPr lang="en-US" sz="2000" b="0" i="1" smtClean="0">
                              <a:latin typeface="Cambria Math"/>
                            </a:rPr>
                            <m:t>𝑖</m:t>
                          </m:r>
                          <m:r>
                            <a:rPr lang="en-US" sz="2000" b="0" i="1" smtClean="0">
                              <a:latin typeface="Cambria Math"/>
                            </a:rPr>
                            <m:t>=1</m:t>
                          </m:r>
                        </m:sub>
                        <m:sup>
                          <m:r>
                            <a:rPr lang="en-US" sz="2000" b="0" i="1" smtClean="0">
                              <a:latin typeface="Cambria Math"/>
                            </a:rPr>
                            <m:t>𝑁</m:t>
                          </m:r>
                          <m:r>
                            <a:rPr lang="en-US" sz="2000" b="0" i="1" smtClean="0">
                              <a:latin typeface="Cambria Math"/>
                            </a:rPr>
                            <m:t>/3</m:t>
                          </m:r>
                        </m:sup>
                        <m:e>
                          <m:sSub>
                            <m:sSubPr>
                              <m:ctrlPr>
                                <a:rPr lang="en-US" sz="2000" b="0" i="1" smtClean="0">
                                  <a:latin typeface="Cambria Math"/>
                                </a:rPr>
                              </m:ctrlPr>
                            </m:sSubPr>
                            <m:e>
                              <m:r>
                                <a:rPr lang="en-US" sz="2000" b="0" i="1" smtClean="0">
                                  <a:latin typeface="Cambria Math"/>
                                </a:rPr>
                                <m:t>𝐻</m:t>
                              </m:r>
                            </m:e>
                            <m:sub>
                              <m:r>
                                <a:rPr lang="en-US" sz="2000" b="0" i="1" smtClean="0">
                                  <a:latin typeface="Cambria Math"/>
                                </a:rPr>
                                <m:t>𝑖</m:t>
                              </m:r>
                            </m:sub>
                          </m:sSub>
                        </m:e>
                      </m:nary>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680242" y="3237147"/>
                <a:ext cx="1994840" cy="970074"/>
              </a:xfrm>
              <a:prstGeom prst="rect">
                <a:avLst/>
              </a:prstGeom>
              <a:blipFill rotWithShape="1">
                <a:blip r:embed="rId5"/>
                <a:stretch>
                  <a:fillRect/>
                </a:stretch>
              </a:blipFill>
            </p:spPr>
            <p:txBody>
              <a:bodyPr/>
              <a:lstStyle/>
              <a:p>
                <a:r>
                  <a:rPr lang="en-US">
                    <a:noFill/>
                  </a:rPr>
                  <a:t> </a:t>
                </a:r>
              </a:p>
            </p:txBody>
          </p:sp>
        </mc:Fallback>
      </mc:AlternateContent>
      <p:sp>
        <p:nvSpPr>
          <p:cNvPr id="13" name="TextBox 12"/>
          <p:cNvSpPr txBox="1"/>
          <p:nvPr/>
        </p:nvSpPr>
        <p:spPr>
          <a:xfrm>
            <a:off x="937392" y="5226339"/>
            <a:ext cx="3078663" cy="461665"/>
          </a:xfrm>
          <a:prstGeom prst="rect">
            <a:avLst/>
          </a:prstGeom>
          <a:noFill/>
        </p:spPr>
        <p:txBody>
          <a:bodyPr wrap="none" rtlCol="0">
            <a:spAutoFit/>
          </a:bodyPr>
          <a:lstStyle/>
          <a:p>
            <a:r>
              <a:rPr lang="en-US" dirty="0" smtClean="0"/>
              <a:t>Significant wave period</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4962049" y="4882086"/>
                <a:ext cx="2048125" cy="9700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𝑇</m:t>
                          </m:r>
                        </m:e>
                        <m:sub>
                          <m:r>
                            <a:rPr lang="en-US" sz="2000" b="0" i="1" smtClean="0">
                              <a:latin typeface="Cambria Math"/>
                            </a:rPr>
                            <m:t>𝑠</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𝑁</m:t>
                          </m:r>
                          <m:r>
                            <a:rPr lang="en-US" sz="2000" b="0" i="1" smtClean="0">
                              <a:latin typeface="Cambria Math"/>
                            </a:rPr>
                            <m:t>/3</m:t>
                          </m:r>
                        </m:den>
                      </m:f>
                      <m:nary>
                        <m:naryPr>
                          <m:chr m:val="∑"/>
                          <m:ctrlPr>
                            <a:rPr lang="en-US" sz="2000" b="0" i="1" smtClean="0">
                              <a:latin typeface="Cambria Math"/>
                            </a:rPr>
                          </m:ctrlPr>
                        </m:naryPr>
                        <m:sub>
                          <m:r>
                            <m:rPr>
                              <m:brk m:alnAt="23"/>
                            </m:rPr>
                            <a:rPr lang="en-US" sz="2000" b="0" i="1" smtClean="0">
                              <a:latin typeface="Cambria Math"/>
                            </a:rPr>
                            <m:t>𝑖</m:t>
                          </m:r>
                          <m:r>
                            <a:rPr lang="en-US" sz="2000" b="0" i="1" smtClean="0">
                              <a:latin typeface="Cambria Math"/>
                            </a:rPr>
                            <m:t>=1</m:t>
                          </m:r>
                        </m:sub>
                        <m:sup>
                          <m:r>
                            <a:rPr lang="en-US" sz="2000" b="0" i="1" smtClean="0">
                              <a:latin typeface="Cambria Math"/>
                            </a:rPr>
                            <m:t>𝑁</m:t>
                          </m:r>
                          <m:r>
                            <a:rPr lang="en-US" sz="2000" b="0" i="1" smtClean="0">
                              <a:latin typeface="Cambria Math"/>
                            </a:rPr>
                            <m:t>/3</m:t>
                          </m:r>
                        </m:sup>
                        <m:e>
                          <m:sSub>
                            <m:sSubPr>
                              <m:ctrlPr>
                                <a:rPr lang="en-US" sz="2000" b="0" i="1" smtClean="0">
                                  <a:latin typeface="Cambria Math"/>
                                </a:rPr>
                              </m:ctrlPr>
                            </m:sSubPr>
                            <m:e>
                              <m:r>
                                <a:rPr lang="en-US" sz="2000" b="0" i="1" smtClean="0">
                                  <a:latin typeface="Cambria Math"/>
                                </a:rPr>
                                <m:t>𝑇</m:t>
                              </m:r>
                            </m:e>
                            <m:sub>
                              <m:r>
                                <a:rPr lang="en-US" sz="2000" b="0" i="1" smtClean="0">
                                  <a:latin typeface="Cambria Math"/>
                                </a:rPr>
                                <m:t>0,</m:t>
                              </m:r>
                              <m:r>
                                <a:rPr lang="en-US" sz="2000" b="0" i="1" smtClean="0">
                                  <a:latin typeface="Cambria Math"/>
                                </a:rPr>
                                <m:t>𝑖</m:t>
                              </m:r>
                            </m:sub>
                          </m:sSub>
                        </m:e>
                      </m:nary>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962049" y="4882086"/>
                <a:ext cx="2048125" cy="970074"/>
              </a:xfrm>
              <a:prstGeom prst="rect">
                <a:avLst/>
              </a:prstGeom>
              <a:blipFill rotWithShape="1">
                <a:blip r:embed="rId6"/>
                <a:stretch>
                  <a:fillRect/>
                </a:stretch>
              </a:blipFill>
            </p:spPr>
            <p:txBody>
              <a:bodyPr/>
              <a:lstStyle/>
              <a:p>
                <a:r>
                  <a:rPr lang="en-US">
                    <a:noFill/>
                  </a:rPr>
                  <a:t> </a:t>
                </a:r>
              </a:p>
            </p:txBody>
          </p:sp>
        </mc:Fallback>
      </mc:AlternateContent>
      <p:sp>
        <p:nvSpPr>
          <p:cNvPr id="10" name="TextBox 9"/>
          <p:cNvSpPr txBox="1"/>
          <p:nvPr/>
        </p:nvSpPr>
        <p:spPr>
          <a:xfrm>
            <a:off x="7467600" y="5366718"/>
            <a:ext cx="4018280" cy="461665"/>
          </a:xfrm>
          <a:prstGeom prst="rect">
            <a:avLst/>
          </a:prstGeom>
          <a:noFill/>
        </p:spPr>
        <p:txBody>
          <a:bodyPr wrap="none" rtlCol="0">
            <a:spAutoFit/>
          </a:bodyPr>
          <a:lstStyle/>
          <a:p>
            <a:r>
              <a:rPr lang="en-US" dirty="0" smtClean="0"/>
              <a:t>(</a:t>
            </a:r>
            <a:r>
              <a:rPr lang="en-US" i="1" dirty="0" smtClean="0"/>
              <a:t>T</a:t>
            </a:r>
            <a:r>
              <a:rPr lang="en-US" baseline="-25000" dirty="0" smtClean="0"/>
              <a:t>0</a:t>
            </a:r>
            <a:r>
              <a:rPr lang="en-US" dirty="0" smtClean="0"/>
              <a:t> is the zero-crossing period)</a:t>
            </a:r>
            <a:endParaRPr lang="en-US" dirty="0"/>
          </a:p>
        </p:txBody>
      </p:sp>
      <p:sp>
        <p:nvSpPr>
          <p:cNvPr id="15" name="Rectangle 14"/>
          <p:cNvSpPr/>
          <p:nvPr/>
        </p:nvSpPr>
        <p:spPr>
          <a:xfrm>
            <a:off x="4680242" y="3237147"/>
            <a:ext cx="1994840" cy="970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061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720" y="2056510"/>
            <a:ext cx="7543800" cy="5411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Amplitude spectrum</a:t>
            </a:r>
            <a:endParaRPr lang="en-US" sz="3700" kern="0" dirty="0">
              <a:latin typeface="+mj-lt"/>
              <a:ea typeface="+mj-ea"/>
              <a:cs typeface="+mj-cs"/>
            </a:endParaRPr>
          </a:p>
        </p:txBody>
      </p:sp>
      <p:sp>
        <p:nvSpPr>
          <p:cNvPr id="2" name="TextBox 1"/>
          <p:cNvSpPr txBox="1"/>
          <p:nvPr/>
        </p:nvSpPr>
        <p:spPr>
          <a:xfrm>
            <a:off x="76200" y="914399"/>
            <a:ext cx="6532558" cy="461665"/>
          </a:xfrm>
          <a:prstGeom prst="rect">
            <a:avLst/>
          </a:prstGeom>
          <a:noFill/>
        </p:spPr>
        <p:txBody>
          <a:bodyPr wrap="none" rtlCol="0">
            <a:spAutoFit/>
          </a:bodyPr>
          <a:lstStyle/>
          <a:p>
            <a:r>
              <a:rPr lang="en-US" dirty="0" smtClean="0"/>
              <a:t>Random wave as Fourier series (</a:t>
            </a:r>
            <a:r>
              <a:rPr lang="en-US" i="1" dirty="0" smtClean="0"/>
              <a:t>at a fixed location</a:t>
            </a:r>
            <a:r>
              <a:rPr lang="en-US" dirty="0" smtClean="0"/>
              <a:t>)</a:t>
            </a:r>
            <a:endParaRPr lang="en-US" dirty="0"/>
          </a:p>
        </p:txBody>
      </p:sp>
      <p:sp>
        <p:nvSpPr>
          <p:cNvPr id="4" name="TextBox 3"/>
          <p:cNvSpPr txBox="1"/>
          <p:nvPr/>
        </p:nvSpPr>
        <p:spPr>
          <a:xfrm>
            <a:off x="76200" y="2738734"/>
            <a:ext cx="5083443" cy="461665"/>
          </a:xfrm>
          <a:prstGeom prst="rect">
            <a:avLst/>
          </a:prstGeom>
          <a:noFill/>
        </p:spPr>
        <p:txBody>
          <a:bodyPr wrap="none" rtlCol="0">
            <a:spAutoFit/>
          </a:bodyPr>
          <a:lstStyle/>
          <a:p>
            <a:r>
              <a:rPr lang="en-US" dirty="0" smtClean="0"/>
              <a:t>Randomization of phase and amplitude</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914400" y="1450031"/>
                <a:ext cx="3753207" cy="11308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𝜂</m:t>
                      </m:r>
                      <m:d>
                        <m:dPr>
                          <m:ctrlPr>
                            <a:rPr lang="en-US" b="0" i="1" smtClean="0">
                              <a:latin typeface="Cambria Math"/>
                              <a:ea typeface="Cambria Math"/>
                            </a:rPr>
                          </m:ctrlPr>
                        </m:dPr>
                        <m:e>
                          <m:r>
                            <a:rPr lang="en-US" b="0" i="1" smtClean="0">
                              <a:latin typeface="Cambria Math"/>
                              <a:ea typeface="Cambria Math"/>
                            </a:rPr>
                            <m:t>𝑡</m:t>
                          </m:r>
                        </m:e>
                      </m:d>
                      <m:r>
                        <a:rPr lang="en-US" b="0" i="1" smtClean="0">
                          <a:latin typeface="Cambria Math"/>
                          <a:ea typeface="Cambria Math"/>
                        </a:rPr>
                        <m:t>=</m:t>
                      </m:r>
                      <m:nary>
                        <m:naryPr>
                          <m:chr m:val="∑"/>
                          <m:ctrlPr>
                            <a:rPr lang="en-US" b="0" i="1" smtClean="0">
                              <a:latin typeface="Cambria Math"/>
                              <a:ea typeface="Cambria Math"/>
                            </a:rPr>
                          </m:ctrlPr>
                        </m:naryPr>
                        <m:sub>
                          <m:r>
                            <m:rPr>
                              <m:brk m:alnAt="23"/>
                            </m:rPr>
                            <a:rPr lang="en-US" b="0" i="1" smtClean="0">
                              <a:latin typeface="Cambria Math"/>
                              <a:ea typeface="Cambria Math"/>
                            </a:rPr>
                            <m:t>𝑖</m:t>
                          </m:r>
                          <m:r>
                            <a:rPr lang="en-US" b="0" i="1" smtClean="0">
                              <a:latin typeface="Cambria Math"/>
                              <a:ea typeface="Cambria Math"/>
                            </a:rPr>
                            <m:t>=1</m:t>
                          </m:r>
                        </m:sub>
                        <m:sup>
                          <m:r>
                            <a:rPr lang="en-US" b="0" i="1" smtClean="0">
                              <a:latin typeface="Cambria Math"/>
                              <a:ea typeface="Cambria Math"/>
                            </a:rPr>
                            <m:t>𝑁</m:t>
                          </m:r>
                        </m:sup>
                        <m:e>
                          <m:sSub>
                            <m:sSubPr>
                              <m:ctrlPr>
                                <a:rPr lang="en-US" b="0" i="1" smtClean="0">
                                  <a:latin typeface="Cambria Math"/>
                                  <a:ea typeface="Cambria Math"/>
                                </a:rPr>
                              </m:ctrlPr>
                            </m:sSubPr>
                            <m:e>
                              <m:r>
                                <a:rPr lang="en-US" b="0" i="1" smtClean="0">
                                  <a:latin typeface="Cambria Math"/>
                                  <a:ea typeface="Cambria Math"/>
                                </a:rPr>
                                <m:t>𝑎</m:t>
                              </m:r>
                            </m:e>
                            <m:sub>
                              <m:r>
                                <a:rPr lang="en-US" b="0" i="1" smtClean="0">
                                  <a:latin typeface="Cambria Math"/>
                                  <a:ea typeface="Cambria Math"/>
                                </a:rPr>
                                <m:t>𝑖</m:t>
                              </m:r>
                            </m:sub>
                          </m:sSub>
                          <m:r>
                            <m:rPr>
                              <m:sty m:val="p"/>
                            </m:rPr>
                            <a:rPr lang="en-US" b="0" i="0" smtClean="0">
                              <a:latin typeface="Cambria Math"/>
                              <a:ea typeface="Cambria Math"/>
                            </a:rPr>
                            <m:t>cos</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𝜔</m:t>
                              </m:r>
                            </m:e>
                            <m:sub>
                              <m:r>
                                <a:rPr lang="en-US" b="0" i="1" smtClean="0">
                                  <a:latin typeface="Cambria Math"/>
                                  <a:ea typeface="Cambria Math"/>
                                </a:rPr>
                                <m:t>𝑖</m:t>
                              </m:r>
                            </m:sub>
                          </m:sSub>
                          <m:r>
                            <a:rPr lang="en-US" b="0" i="1" smtClean="0">
                              <a:latin typeface="Cambria Math"/>
                              <a:ea typeface="Cambria Math"/>
                            </a:rPr>
                            <m:t>𝑡</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𝜑</m:t>
                              </m:r>
                            </m:e>
                            <m:sub>
                              <m:r>
                                <a:rPr lang="en-US" b="0" i="1" smtClean="0">
                                  <a:latin typeface="Cambria Math"/>
                                  <a:ea typeface="Cambria Math"/>
                                </a:rPr>
                                <m:t>𝑖</m:t>
                              </m:r>
                            </m:sub>
                          </m:sSub>
                          <m:r>
                            <a:rPr lang="en-US" b="0" i="1" smtClean="0">
                              <a:latin typeface="Cambria Math"/>
                              <a:ea typeface="Cambria Math"/>
                            </a:rPr>
                            <m:t>)</m:t>
                          </m:r>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914400" y="1450031"/>
                <a:ext cx="3753207" cy="1130822"/>
              </a:xfrm>
              <a:prstGeom prst="rect">
                <a:avLst/>
              </a:prstGeom>
              <a:blipFill rotWithShape="1">
                <a:blip r:embed="rId4"/>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856" y="444191"/>
            <a:ext cx="6438900" cy="173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914400" y="3191256"/>
                <a:ext cx="3826945" cy="11308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ar>
                        <m:barPr>
                          <m:ctrlPr>
                            <a:rPr lang="en-US" i="1" smtClean="0">
                              <a:latin typeface="Cambria Math"/>
                              <a:ea typeface="Cambria Math"/>
                            </a:rPr>
                          </m:ctrlPr>
                        </m:barPr>
                        <m:e>
                          <m:r>
                            <a:rPr lang="en-US" i="1">
                              <a:latin typeface="Cambria Math"/>
                              <a:ea typeface="Cambria Math"/>
                            </a:rPr>
                            <m:t>𝜂</m:t>
                          </m:r>
                        </m:e>
                      </m:bar>
                      <m:d>
                        <m:dPr>
                          <m:ctrlPr>
                            <a:rPr lang="en-US" b="0" i="1" smtClean="0">
                              <a:latin typeface="Cambria Math"/>
                              <a:ea typeface="Cambria Math"/>
                            </a:rPr>
                          </m:ctrlPr>
                        </m:dPr>
                        <m:e>
                          <m:r>
                            <a:rPr lang="en-US" b="0" i="1" smtClean="0">
                              <a:latin typeface="Cambria Math"/>
                              <a:ea typeface="Cambria Math"/>
                            </a:rPr>
                            <m:t>𝑡</m:t>
                          </m:r>
                        </m:e>
                      </m:d>
                      <m:r>
                        <a:rPr lang="en-US" b="0" i="1" smtClean="0">
                          <a:latin typeface="Cambria Math"/>
                          <a:ea typeface="Cambria Math"/>
                        </a:rPr>
                        <m:t>=</m:t>
                      </m:r>
                      <m:nary>
                        <m:naryPr>
                          <m:chr m:val="∑"/>
                          <m:ctrlPr>
                            <a:rPr lang="en-US" b="0" i="1" smtClean="0">
                              <a:latin typeface="Cambria Math"/>
                              <a:ea typeface="Cambria Math"/>
                            </a:rPr>
                          </m:ctrlPr>
                        </m:naryPr>
                        <m:sub>
                          <m:r>
                            <m:rPr>
                              <m:brk m:alnAt="23"/>
                            </m:rPr>
                            <a:rPr lang="en-US" b="0" i="1" smtClean="0">
                              <a:latin typeface="Cambria Math"/>
                              <a:ea typeface="Cambria Math"/>
                            </a:rPr>
                            <m:t>𝑖</m:t>
                          </m:r>
                          <m:r>
                            <a:rPr lang="en-US" b="0" i="1" smtClean="0">
                              <a:latin typeface="Cambria Math"/>
                              <a:ea typeface="Cambria Math"/>
                            </a:rPr>
                            <m:t>=1</m:t>
                          </m:r>
                        </m:sub>
                        <m:sup>
                          <m:r>
                            <a:rPr lang="en-US" b="0" i="1" smtClean="0">
                              <a:latin typeface="Cambria Math"/>
                              <a:ea typeface="Cambria Math"/>
                            </a:rPr>
                            <m:t>𝑁</m:t>
                          </m:r>
                        </m:sup>
                        <m:e>
                          <m:sSub>
                            <m:sSubPr>
                              <m:ctrlPr>
                                <a:rPr lang="en-US" b="0" i="1" smtClean="0">
                                  <a:latin typeface="Cambria Math"/>
                                  <a:ea typeface="Cambria Math"/>
                                </a:rPr>
                              </m:ctrlPr>
                            </m:sSubPr>
                            <m:e>
                              <m:bar>
                                <m:barPr>
                                  <m:ctrlPr>
                                    <a:rPr lang="en-US" b="0" i="1" smtClean="0">
                                      <a:latin typeface="Cambria Math"/>
                                      <a:ea typeface="Cambria Math"/>
                                    </a:rPr>
                                  </m:ctrlPr>
                                </m:barPr>
                                <m:e>
                                  <m:r>
                                    <a:rPr lang="en-US" b="0" i="1" smtClean="0">
                                      <a:latin typeface="Cambria Math"/>
                                      <a:ea typeface="Cambria Math"/>
                                    </a:rPr>
                                    <m:t>𝑎</m:t>
                                  </m:r>
                                </m:e>
                              </m:bar>
                            </m:e>
                            <m:sub>
                              <m:r>
                                <a:rPr lang="en-US" b="0" i="1" smtClean="0">
                                  <a:latin typeface="Cambria Math"/>
                                  <a:ea typeface="Cambria Math"/>
                                </a:rPr>
                                <m:t>𝑖</m:t>
                              </m:r>
                            </m:sub>
                          </m:sSub>
                          <m:r>
                            <m:rPr>
                              <m:sty m:val="p"/>
                            </m:rPr>
                            <a:rPr lang="en-US" b="0" i="0" smtClean="0">
                              <a:latin typeface="Cambria Math"/>
                              <a:ea typeface="Cambria Math"/>
                            </a:rPr>
                            <m:t>cos</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𝜔</m:t>
                              </m:r>
                            </m:e>
                            <m:sub>
                              <m:r>
                                <a:rPr lang="en-US" b="0" i="1" smtClean="0">
                                  <a:latin typeface="Cambria Math"/>
                                  <a:ea typeface="Cambria Math"/>
                                </a:rPr>
                                <m:t>𝑖</m:t>
                              </m:r>
                            </m:sub>
                          </m:sSub>
                          <m:r>
                            <a:rPr lang="en-US" b="0" i="1" smtClean="0">
                              <a:latin typeface="Cambria Math"/>
                              <a:ea typeface="Cambria Math"/>
                            </a:rPr>
                            <m:t>𝑡</m:t>
                          </m:r>
                          <m:r>
                            <a:rPr lang="en-US" b="0" i="1" smtClean="0">
                              <a:latin typeface="Cambria Math"/>
                              <a:ea typeface="Cambria Math"/>
                            </a:rPr>
                            <m:t>+</m:t>
                          </m:r>
                          <m:sSub>
                            <m:sSubPr>
                              <m:ctrlPr>
                                <a:rPr lang="en-US" b="0" i="1" smtClean="0">
                                  <a:latin typeface="Cambria Math"/>
                                  <a:ea typeface="Cambria Math"/>
                                </a:rPr>
                              </m:ctrlPr>
                            </m:sSubPr>
                            <m:e>
                              <m:bar>
                                <m:barPr>
                                  <m:ctrlPr>
                                    <a:rPr lang="en-US" b="0" i="1" smtClean="0">
                                      <a:latin typeface="Cambria Math"/>
                                      <a:ea typeface="Cambria Math"/>
                                    </a:rPr>
                                  </m:ctrlPr>
                                </m:barPr>
                                <m:e>
                                  <m:r>
                                    <a:rPr lang="en-US" i="1">
                                      <a:latin typeface="Cambria Math"/>
                                      <a:ea typeface="Cambria Math"/>
                                    </a:rPr>
                                    <m:t>𝜑</m:t>
                                  </m:r>
                                </m:e>
                              </m:bar>
                            </m:e>
                            <m:sub>
                              <m:r>
                                <a:rPr lang="en-US" b="0" i="1" smtClean="0">
                                  <a:latin typeface="Cambria Math"/>
                                  <a:ea typeface="Cambria Math"/>
                                </a:rPr>
                                <m:t>𝑖</m:t>
                              </m:r>
                            </m:sub>
                          </m:sSub>
                          <m:r>
                            <a:rPr lang="en-US" b="0" i="1" smtClean="0">
                              <a:latin typeface="Cambria Math"/>
                              <a:ea typeface="Cambria Math"/>
                            </a:rPr>
                            <m:t>)</m:t>
                          </m:r>
                        </m:e>
                      </m:nary>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14400" y="3191256"/>
                <a:ext cx="3826945" cy="113082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15823" y="4331221"/>
                <a:ext cx="5043820" cy="1297728"/>
              </a:xfrm>
              <a:prstGeom prst="rect">
                <a:avLst/>
              </a:prstGeom>
              <a:noFill/>
            </p:spPr>
            <p:txBody>
              <a:bodyPr wrap="square" rtlCol="0">
                <a:spAutoFit/>
              </a:bodyPr>
              <a:lstStyle/>
              <a:p>
                <a:r>
                  <a:rPr lang="en-US" dirty="0" smtClean="0"/>
                  <a:t>Probability distribution function (pdf) for </a:t>
                </a:r>
                <a14:m>
                  <m:oMath xmlns:m="http://schemas.openxmlformats.org/officeDocument/2006/math">
                    <m:sSub>
                      <m:sSubPr>
                        <m:ctrlPr>
                          <a:rPr lang="en-US" i="1">
                            <a:latin typeface="Cambria Math"/>
                            <a:ea typeface="Cambria Math"/>
                          </a:rPr>
                        </m:ctrlPr>
                      </m:sSubPr>
                      <m:e>
                        <m:bar>
                          <m:barPr>
                            <m:ctrlPr>
                              <a:rPr lang="en-US" i="1">
                                <a:latin typeface="Cambria Math"/>
                                <a:ea typeface="Cambria Math"/>
                              </a:rPr>
                            </m:ctrlPr>
                          </m:barPr>
                          <m:e>
                            <m:r>
                              <a:rPr lang="en-US" i="1">
                                <a:latin typeface="Cambria Math"/>
                                <a:ea typeface="Cambria Math"/>
                              </a:rPr>
                              <m:t>𝜑</m:t>
                            </m:r>
                          </m:e>
                        </m:bar>
                      </m:e>
                      <m:sub>
                        <m:r>
                          <a:rPr lang="en-US" i="1">
                            <a:latin typeface="Cambria Math"/>
                            <a:ea typeface="Cambria Math"/>
                          </a:rPr>
                          <m:t>𝑖</m:t>
                        </m:r>
                      </m:sub>
                    </m:sSub>
                  </m:oMath>
                </a14:m>
                <a:r>
                  <a:rPr lang="en-US" dirty="0" smtClean="0"/>
                  <a:t> is uniform, Rayleigh distribution for amplitude </a:t>
                </a:r>
                <a14:m>
                  <m:oMath xmlns:m="http://schemas.openxmlformats.org/officeDocument/2006/math">
                    <m:sSub>
                      <m:sSubPr>
                        <m:ctrlPr>
                          <a:rPr lang="en-US" i="1">
                            <a:latin typeface="Cambria Math"/>
                            <a:ea typeface="Cambria Math"/>
                          </a:rPr>
                        </m:ctrlPr>
                      </m:sSubPr>
                      <m:e>
                        <m:bar>
                          <m:barPr>
                            <m:ctrlPr>
                              <a:rPr lang="en-US" i="1">
                                <a:latin typeface="Cambria Math"/>
                                <a:ea typeface="Cambria Math"/>
                              </a:rPr>
                            </m:ctrlPr>
                          </m:barPr>
                          <m:e>
                            <m:r>
                              <a:rPr lang="en-US" i="1">
                                <a:latin typeface="Cambria Math"/>
                                <a:ea typeface="Cambria Math"/>
                              </a:rPr>
                              <m:t>𝑎</m:t>
                            </m:r>
                          </m:e>
                        </m:bar>
                      </m:e>
                      <m:sub>
                        <m:r>
                          <a:rPr lang="en-US" i="1">
                            <a:latin typeface="Cambria Math"/>
                            <a:ea typeface="Cambria Math"/>
                          </a:rPr>
                          <m:t>𝑖</m:t>
                        </m:r>
                      </m:sub>
                    </m:sSub>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15823" y="4331221"/>
                <a:ext cx="5043820" cy="1297728"/>
              </a:xfrm>
              <a:prstGeom prst="rect">
                <a:avLst/>
              </a:prstGeom>
              <a:blipFill rotWithShape="1">
                <a:blip r:embed="rId7"/>
                <a:stretch>
                  <a:fillRect l="-1814" t="-3774" r="-605" b="-9434"/>
                </a:stretch>
              </a:blipFill>
            </p:spPr>
            <p:txBody>
              <a:bodyPr/>
              <a:lstStyle/>
              <a:p>
                <a:r>
                  <a:rPr lang="en-US">
                    <a:noFill/>
                  </a:rPr>
                  <a:t> </a:t>
                </a:r>
              </a:p>
            </p:txBody>
          </p:sp>
        </mc:Fallback>
      </mc:AlternateContent>
      <p:sp>
        <p:nvSpPr>
          <p:cNvPr id="10" name="TextBox 9"/>
          <p:cNvSpPr txBox="1"/>
          <p:nvPr/>
        </p:nvSpPr>
        <p:spPr>
          <a:xfrm>
            <a:off x="2791003" y="6019799"/>
            <a:ext cx="2802370" cy="461665"/>
          </a:xfrm>
          <a:prstGeom prst="rect">
            <a:avLst/>
          </a:prstGeom>
          <a:noFill/>
        </p:spPr>
        <p:txBody>
          <a:bodyPr wrap="none" rtlCol="0">
            <a:spAutoFit/>
          </a:bodyPr>
          <a:lstStyle/>
          <a:p>
            <a:r>
              <a:rPr lang="en-US" b="1" dirty="0" smtClean="0"/>
              <a:t>Amplitude spectrum</a:t>
            </a:r>
            <a:endParaRPr lang="en-US" b="1" dirty="0"/>
          </a:p>
        </p:txBody>
      </p:sp>
    </p:spTree>
    <p:extLst>
      <p:ext uri="{BB962C8B-B14F-4D97-AF65-F5344CB8AC3E}">
        <p14:creationId xmlns:p14="http://schemas.microsoft.com/office/powerpoint/2010/main" val="4151073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auto">
          <a:xfrm>
            <a:off x="0" y="0"/>
            <a:ext cx="13716000" cy="487680"/>
          </a:xfrm>
          <a:prstGeom prst="rect">
            <a:avLst/>
          </a:prstGeom>
          <a:noFill/>
          <a:ln w="9525">
            <a:noFill/>
            <a:miter lim="800000"/>
            <a:headEnd/>
            <a:tailEnd/>
          </a:ln>
        </p:spPr>
        <p:txBody>
          <a:bodyPr lIns="120170" tIns="60085" rIns="120170" bIns="60085" anchor="ctr"/>
          <a:lstStyle/>
          <a:p>
            <a:pPr algn="ctr" eaLnBrk="0" hangingPunct="0">
              <a:defRPr/>
            </a:pPr>
            <a:r>
              <a:rPr lang="en-US" sz="3700" kern="0" dirty="0" smtClean="0">
                <a:latin typeface="+mj-lt"/>
                <a:ea typeface="+mj-ea"/>
                <a:cs typeface="+mj-cs"/>
              </a:rPr>
              <a:t>Variance density spectrum</a:t>
            </a:r>
            <a:endParaRPr lang="en-US" sz="3700" kern="0" dirty="0">
              <a:latin typeface="+mj-lt"/>
              <a:ea typeface="+mj-ea"/>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685800"/>
            <a:ext cx="4676775"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Rectangle 5"/>
              <p:cNvSpPr/>
              <p:nvPr/>
            </p:nvSpPr>
            <p:spPr>
              <a:xfrm>
                <a:off x="3618409" y="533400"/>
                <a:ext cx="2997424" cy="9008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𝐸</m:t>
                          </m:r>
                        </m:e>
                        <m:sup>
                          <m:r>
                            <a:rPr lang="en-US" i="1">
                              <a:latin typeface="Cambria Math"/>
                            </a:rPr>
                            <m:t>∗</m:t>
                          </m:r>
                        </m:sup>
                      </m:sSup>
                      <m:d>
                        <m:dPr>
                          <m:ctrlPr>
                            <a:rPr lang="en-US" i="1">
                              <a:latin typeface="Cambria Math"/>
                            </a:rPr>
                          </m:ctrlPr>
                        </m:dPr>
                        <m:e>
                          <m:sSub>
                            <m:sSubPr>
                              <m:ctrlPr>
                                <a:rPr lang="en-US" i="1">
                                  <a:latin typeface="Cambria Math"/>
                                </a:rPr>
                              </m:ctrlPr>
                            </m:sSubPr>
                            <m:e>
                              <m:r>
                                <a:rPr lang="en-US" i="1">
                                  <a:latin typeface="Cambria Math"/>
                                </a:rPr>
                                <m:t>𝑓</m:t>
                              </m:r>
                            </m:e>
                            <m:sub>
                              <m:r>
                                <a:rPr lang="en-US" i="1">
                                  <a:latin typeface="Cambria Math"/>
                                </a:rPr>
                                <m:t>𝑖</m:t>
                              </m:r>
                            </m:sub>
                          </m:sSub>
                        </m:e>
                      </m:d>
                      <m:r>
                        <a:rPr lang="en-US" i="1">
                          <a:latin typeface="Cambria Math"/>
                        </a:rPr>
                        <m:t>=</m:t>
                      </m:r>
                      <m:f>
                        <m:fPr>
                          <m:ctrlPr>
                            <a:rPr lang="en-US" i="1">
                              <a:latin typeface="Cambria Math"/>
                            </a:rPr>
                          </m:ctrlPr>
                        </m:fPr>
                        <m:num>
                          <m:r>
                            <a:rPr lang="en-US" i="1">
                              <a:latin typeface="Cambria Math"/>
                            </a:rPr>
                            <m:t>1</m:t>
                          </m:r>
                        </m:num>
                        <m:den>
                          <m:r>
                            <a:rPr lang="en-US" i="1">
                              <a:latin typeface="Cambria Math"/>
                            </a:rPr>
                            <m:t>∆</m:t>
                          </m:r>
                          <m:sSub>
                            <m:sSubPr>
                              <m:ctrlPr>
                                <a:rPr lang="en-US" i="1">
                                  <a:latin typeface="Cambria Math"/>
                                </a:rPr>
                              </m:ctrlPr>
                            </m:sSubPr>
                            <m:e>
                              <m:r>
                                <a:rPr lang="en-US" i="1">
                                  <a:latin typeface="Cambria Math"/>
                                </a:rPr>
                                <m:t>𝑓</m:t>
                              </m:r>
                            </m:e>
                            <m:sub>
                              <m:r>
                                <a:rPr lang="en-US" i="1">
                                  <a:latin typeface="Cambria Math"/>
                                </a:rPr>
                                <m:t>𝑖</m:t>
                              </m:r>
                            </m:sub>
                          </m:sSub>
                        </m:den>
                      </m:f>
                      <m:r>
                        <a:rPr lang="en-US" i="1">
                          <a:latin typeface="Cambria Math"/>
                        </a:rPr>
                        <m:t>𝐸</m:t>
                      </m:r>
                      <m:d>
                        <m:dPr>
                          <m:begChr m:val="{"/>
                          <m:endChr m:val="}"/>
                          <m:ctrlPr>
                            <a:rPr lang="en-US" i="1">
                              <a:latin typeface="Cambria Math"/>
                            </a:rPr>
                          </m:ctrlPr>
                        </m:dPr>
                        <m:e>
                          <m:f>
                            <m:fPr>
                              <m:ctrlPr>
                                <a:rPr lang="en-US" i="1">
                                  <a:latin typeface="Cambria Math"/>
                                </a:rPr>
                              </m:ctrlPr>
                            </m:fPr>
                            <m:num>
                              <m:r>
                                <a:rPr lang="en-US" i="1">
                                  <a:latin typeface="Cambria Math"/>
                                </a:rPr>
                                <m:t>1</m:t>
                              </m:r>
                            </m:num>
                            <m:den>
                              <m:r>
                                <a:rPr lang="en-US" i="1">
                                  <a:latin typeface="Cambria Math"/>
                                </a:rPr>
                                <m:t>2</m:t>
                              </m:r>
                            </m:den>
                          </m:f>
                          <m:sSubSup>
                            <m:sSubSupPr>
                              <m:ctrlPr>
                                <a:rPr lang="en-US" i="1">
                                  <a:latin typeface="Cambria Math"/>
                                </a:rPr>
                              </m:ctrlPr>
                            </m:sSubSupPr>
                            <m:e>
                              <m:bar>
                                <m:barPr>
                                  <m:ctrlPr>
                                    <a:rPr lang="en-US" i="1">
                                      <a:latin typeface="Cambria Math"/>
                                    </a:rPr>
                                  </m:ctrlPr>
                                </m:barPr>
                                <m:e>
                                  <m:r>
                                    <a:rPr lang="en-US" i="1">
                                      <a:latin typeface="Cambria Math"/>
                                    </a:rPr>
                                    <m:t>𝑎</m:t>
                                  </m:r>
                                </m:e>
                              </m:bar>
                            </m:e>
                            <m:sub>
                              <m:r>
                                <a:rPr lang="en-US" i="1">
                                  <a:latin typeface="Cambria Math"/>
                                </a:rPr>
                                <m:t>𝑖</m:t>
                              </m:r>
                            </m:sub>
                            <m:sup>
                              <m:r>
                                <a:rPr lang="en-US" i="1">
                                  <a:latin typeface="Cambria Math"/>
                                </a:rPr>
                                <m:t>2</m:t>
                              </m:r>
                            </m:sup>
                          </m:sSubSup>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618409" y="533400"/>
                <a:ext cx="2997424" cy="900824"/>
              </a:xfrm>
              <a:prstGeom prst="rect">
                <a:avLst/>
              </a:prstGeom>
              <a:blipFill rotWithShape="1">
                <a:blip r:embed="rId4"/>
                <a:stretch>
                  <a:fillRect/>
                </a:stretch>
              </a:blipFill>
            </p:spPr>
            <p:txBody>
              <a:bodyPr/>
              <a:lstStyle/>
              <a:p>
                <a:r>
                  <a:rPr lang="en-US">
                    <a:noFill/>
                  </a:rPr>
                  <a:t> </a:t>
                </a:r>
              </a:p>
            </p:txBody>
          </p:sp>
        </mc:Fallback>
      </mc:AlternateContent>
      <p:sp>
        <p:nvSpPr>
          <p:cNvPr id="9" name="TextBox 8"/>
          <p:cNvSpPr txBox="1"/>
          <p:nvPr/>
        </p:nvSpPr>
        <p:spPr>
          <a:xfrm>
            <a:off x="234696" y="701855"/>
            <a:ext cx="3386761" cy="461665"/>
          </a:xfrm>
          <a:prstGeom prst="rect">
            <a:avLst/>
          </a:prstGeom>
          <a:noFill/>
        </p:spPr>
        <p:txBody>
          <a:bodyPr wrap="none" rtlCol="0">
            <a:spAutoFit/>
          </a:bodyPr>
          <a:lstStyle/>
          <a:p>
            <a:r>
              <a:rPr lang="en-US" dirty="0" smtClean="0"/>
              <a:t>Discrete variance density:</a:t>
            </a:r>
            <a:endParaRPr lang="en-US" dirty="0"/>
          </a:p>
        </p:txBody>
      </p:sp>
      <p:sp>
        <p:nvSpPr>
          <p:cNvPr id="14" name="TextBox 13"/>
          <p:cNvSpPr txBox="1"/>
          <p:nvPr/>
        </p:nvSpPr>
        <p:spPr>
          <a:xfrm>
            <a:off x="121487" y="2526268"/>
            <a:ext cx="3746282" cy="830997"/>
          </a:xfrm>
          <a:prstGeom prst="rect">
            <a:avLst/>
          </a:prstGeom>
          <a:noFill/>
        </p:spPr>
        <p:txBody>
          <a:bodyPr wrap="none" rtlCol="0">
            <a:spAutoFit/>
          </a:bodyPr>
          <a:lstStyle/>
          <a:p>
            <a:r>
              <a:rPr lang="en-US" dirty="0" smtClean="0"/>
              <a:t>Variance density spectrum</a:t>
            </a:r>
          </a:p>
          <a:p>
            <a:r>
              <a:rPr lang="en-US" dirty="0" smtClean="0"/>
              <a:t>(note E() is not expectation!)</a:t>
            </a:r>
            <a:endParaRPr lang="en-US" dirty="0"/>
          </a:p>
        </p:txBody>
      </p:sp>
      <mc:AlternateContent xmlns:mc="http://schemas.openxmlformats.org/markup-compatibility/2006" xmlns:a14="http://schemas.microsoft.com/office/drawing/2010/main">
        <mc:Choice Requires="a14">
          <p:sp>
            <p:nvSpPr>
              <p:cNvPr id="11" name="Rectangle 10"/>
              <p:cNvSpPr/>
              <p:nvPr/>
            </p:nvSpPr>
            <p:spPr>
              <a:xfrm>
                <a:off x="4114800" y="2424029"/>
                <a:ext cx="4008533" cy="103547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𝐸</m:t>
                      </m:r>
                      <m:d>
                        <m:dPr>
                          <m:ctrlPr>
                            <a:rPr lang="en-US" sz="2800" i="1">
                              <a:latin typeface="Cambria Math"/>
                            </a:rPr>
                          </m:ctrlPr>
                        </m:dPr>
                        <m:e>
                          <m:r>
                            <a:rPr lang="en-US" sz="2800" i="1">
                              <a:latin typeface="Cambria Math"/>
                            </a:rPr>
                            <m:t>𝑓</m:t>
                          </m:r>
                        </m:e>
                      </m:d>
                      <m:r>
                        <a:rPr lang="en-US" sz="2800" i="1">
                          <a:latin typeface="Cambria Math"/>
                        </a:rPr>
                        <m:t>=</m:t>
                      </m:r>
                      <m:func>
                        <m:funcPr>
                          <m:ctrlPr>
                            <a:rPr lang="en-US" sz="2800" i="1">
                              <a:latin typeface="Cambria Math"/>
                            </a:rPr>
                          </m:ctrlPr>
                        </m:funcPr>
                        <m:fName>
                          <m:limLow>
                            <m:limLowPr>
                              <m:ctrlPr>
                                <a:rPr lang="en-US" sz="2800" i="1">
                                  <a:latin typeface="Cambria Math"/>
                                </a:rPr>
                              </m:ctrlPr>
                            </m:limLowPr>
                            <m:e>
                              <m:r>
                                <m:rPr>
                                  <m:sty m:val="p"/>
                                </m:rPr>
                                <a:rPr lang="en-US" sz="2800">
                                  <a:latin typeface="Cambria Math"/>
                                </a:rPr>
                                <m:t>lim</m:t>
                              </m:r>
                            </m:e>
                            <m:lim>
                              <m:r>
                                <a:rPr lang="en-US" sz="2800" i="1">
                                  <a:latin typeface="Cambria Math"/>
                                </a:rPr>
                                <m:t>∆</m:t>
                              </m:r>
                              <m:sSub>
                                <m:sSubPr>
                                  <m:ctrlPr>
                                    <a:rPr lang="en-US" sz="2800" i="1">
                                      <a:latin typeface="Cambria Math"/>
                                    </a:rPr>
                                  </m:ctrlPr>
                                </m:sSubPr>
                                <m:e>
                                  <m:r>
                                    <a:rPr lang="en-US" sz="2800" i="1">
                                      <a:latin typeface="Cambria Math"/>
                                    </a:rPr>
                                    <m:t>𝑓</m:t>
                                  </m:r>
                                </m:e>
                                <m:sub>
                                  <m:r>
                                    <a:rPr lang="en-US" sz="2800" i="1">
                                      <a:latin typeface="Cambria Math"/>
                                    </a:rPr>
                                    <m:t>𝑖</m:t>
                                  </m:r>
                                </m:sub>
                              </m:sSub>
                              <m:r>
                                <a:rPr lang="en-US" sz="2800" i="1">
                                  <a:latin typeface="Cambria Math"/>
                                </a:rPr>
                                <m:t>→0</m:t>
                              </m:r>
                            </m:lim>
                          </m:limLow>
                        </m:fName>
                        <m:e>
                          <m:f>
                            <m:fPr>
                              <m:ctrlPr>
                                <a:rPr lang="en-US" sz="2800" i="1">
                                  <a:latin typeface="Cambria Math"/>
                                </a:rPr>
                              </m:ctrlPr>
                            </m:fPr>
                            <m:num>
                              <m:r>
                                <a:rPr lang="en-US" sz="2800" i="1">
                                  <a:latin typeface="Cambria Math"/>
                                </a:rPr>
                                <m:t>1</m:t>
                              </m:r>
                            </m:num>
                            <m:den>
                              <m:r>
                                <a:rPr lang="en-US" sz="2800" i="1">
                                  <a:latin typeface="Cambria Math"/>
                                </a:rPr>
                                <m:t>∆</m:t>
                              </m:r>
                              <m:sSub>
                                <m:sSubPr>
                                  <m:ctrlPr>
                                    <a:rPr lang="en-US" sz="2800" i="1">
                                      <a:latin typeface="Cambria Math"/>
                                    </a:rPr>
                                  </m:ctrlPr>
                                </m:sSubPr>
                                <m:e>
                                  <m:r>
                                    <a:rPr lang="en-US" sz="2800" i="1">
                                      <a:latin typeface="Cambria Math"/>
                                    </a:rPr>
                                    <m:t>𝑓</m:t>
                                  </m:r>
                                </m:e>
                                <m:sub>
                                  <m:r>
                                    <a:rPr lang="en-US" sz="2800" i="1">
                                      <a:latin typeface="Cambria Math"/>
                                    </a:rPr>
                                    <m:t>𝑖</m:t>
                                  </m:r>
                                </m:sub>
                              </m:sSub>
                            </m:den>
                          </m:f>
                          <m:r>
                            <a:rPr lang="en-US" sz="2800" i="1">
                              <a:latin typeface="Cambria Math"/>
                            </a:rPr>
                            <m:t>𝐸</m:t>
                          </m:r>
                          <m:d>
                            <m:dPr>
                              <m:begChr m:val="{"/>
                              <m:endChr m:val="}"/>
                              <m:ctrlPr>
                                <a:rPr lang="en-US" sz="2800" i="1">
                                  <a:latin typeface="Cambria Math"/>
                                </a:rPr>
                              </m:ctrlPr>
                            </m:dPr>
                            <m:e>
                              <m:f>
                                <m:fPr>
                                  <m:ctrlPr>
                                    <a:rPr lang="en-US" sz="2800" i="1">
                                      <a:latin typeface="Cambria Math"/>
                                    </a:rPr>
                                  </m:ctrlPr>
                                </m:fPr>
                                <m:num>
                                  <m:r>
                                    <a:rPr lang="en-US" sz="2800" i="1">
                                      <a:latin typeface="Cambria Math"/>
                                    </a:rPr>
                                    <m:t>1</m:t>
                                  </m:r>
                                </m:num>
                                <m:den>
                                  <m:r>
                                    <a:rPr lang="en-US" sz="2800" i="1">
                                      <a:latin typeface="Cambria Math"/>
                                    </a:rPr>
                                    <m:t>2</m:t>
                                  </m:r>
                                </m:den>
                              </m:f>
                              <m:sSubSup>
                                <m:sSubSupPr>
                                  <m:ctrlPr>
                                    <a:rPr lang="en-US" sz="2800" i="1">
                                      <a:latin typeface="Cambria Math"/>
                                    </a:rPr>
                                  </m:ctrlPr>
                                </m:sSubSupPr>
                                <m:e>
                                  <m:bar>
                                    <m:barPr>
                                      <m:ctrlPr>
                                        <a:rPr lang="en-US" sz="2800" i="1">
                                          <a:latin typeface="Cambria Math"/>
                                        </a:rPr>
                                      </m:ctrlPr>
                                    </m:barPr>
                                    <m:e>
                                      <m:r>
                                        <a:rPr lang="en-US" sz="2800" i="1">
                                          <a:latin typeface="Cambria Math"/>
                                        </a:rPr>
                                        <m:t>𝑎</m:t>
                                      </m:r>
                                    </m:e>
                                  </m:bar>
                                </m:e>
                                <m:sub>
                                  <m:r>
                                    <a:rPr lang="en-US" sz="2800" i="1">
                                      <a:latin typeface="Cambria Math"/>
                                    </a:rPr>
                                    <m:t>𝑖</m:t>
                                  </m:r>
                                </m:sub>
                                <m:sup>
                                  <m:r>
                                    <a:rPr lang="en-US" sz="2800" i="1">
                                      <a:latin typeface="Cambria Math"/>
                                    </a:rPr>
                                    <m:t>2</m:t>
                                  </m:r>
                                </m:sup>
                              </m:sSubSup>
                            </m:e>
                          </m:d>
                        </m:e>
                      </m:func>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4114800" y="2424029"/>
                <a:ext cx="4008533" cy="1035476"/>
              </a:xfrm>
              <a:prstGeom prst="rect">
                <a:avLst/>
              </a:prstGeom>
              <a:blipFill rotWithShape="1">
                <a:blip r:embed="rId5"/>
                <a:stretch>
                  <a:fillRect/>
                </a:stretch>
              </a:blipFill>
              <a:ln>
                <a:solidFill>
                  <a:schemeClr val="tx1"/>
                </a:solidFill>
              </a:ln>
            </p:spPr>
            <p:txBody>
              <a:bodyPr/>
              <a:lstStyle/>
              <a:p>
                <a:r>
                  <a:rPr lang="en-US">
                    <a:noFill/>
                  </a:rPr>
                  <a:t> </a:t>
                </a:r>
              </a:p>
            </p:txBody>
          </p:sp>
        </mc:Fallback>
      </mc:AlternateContent>
      <p:sp>
        <p:nvSpPr>
          <p:cNvPr id="12" name="TextBox 11"/>
          <p:cNvSpPr txBox="1"/>
          <p:nvPr/>
        </p:nvSpPr>
        <p:spPr>
          <a:xfrm>
            <a:off x="228601" y="3953846"/>
            <a:ext cx="8610600" cy="830997"/>
          </a:xfrm>
          <a:prstGeom prst="rect">
            <a:avLst/>
          </a:prstGeom>
          <a:noFill/>
        </p:spPr>
        <p:txBody>
          <a:bodyPr wrap="square" rtlCol="0">
            <a:spAutoFit/>
          </a:bodyPr>
          <a:lstStyle/>
          <a:p>
            <a:r>
              <a:rPr lang="en-US" dirty="0" smtClean="0"/>
              <a:t>…under the assumption of stationary, Gaussian process (in practice 15-30min observation period is used for wave records)</a:t>
            </a:r>
            <a:endParaRPr lang="en-US" dirty="0"/>
          </a:p>
        </p:txBody>
      </p:sp>
      <p:sp>
        <p:nvSpPr>
          <p:cNvPr id="13" name="TextBox 12"/>
          <p:cNvSpPr txBox="1"/>
          <p:nvPr/>
        </p:nvSpPr>
        <p:spPr>
          <a:xfrm>
            <a:off x="228600" y="5410200"/>
            <a:ext cx="8305800" cy="1200329"/>
          </a:xfrm>
          <a:prstGeom prst="rect">
            <a:avLst/>
          </a:prstGeom>
          <a:noFill/>
        </p:spPr>
        <p:txBody>
          <a:bodyPr wrap="square" rtlCol="0">
            <a:spAutoFit/>
          </a:bodyPr>
          <a:lstStyle/>
          <a:p>
            <a:r>
              <a:rPr lang="en-US" b="1" dirty="0" smtClean="0"/>
              <a:t>Variance density spectrum gives a complete description of the random surface elevation and is one of the most important concepts</a:t>
            </a:r>
            <a:endParaRPr lang="en-US" b="1" dirty="0"/>
          </a:p>
        </p:txBody>
      </p:sp>
      <p:sp>
        <p:nvSpPr>
          <p:cNvPr id="15" name="TextBox 14"/>
          <p:cNvSpPr txBox="1"/>
          <p:nvPr/>
        </p:nvSpPr>
        <p:spPr>
          <a:xfrm>
            <a:off x="8354008" y="2802294"/>
            <a:ext cx="1454244" cy="461665"/>
          </a:xfrm>
          <a:prstGeom prst="rect">
            <a:avLst/>
          </a:prstGeom>
          <a:noFill/>
        </p:spPr>
        <p:txBody>
          <a:bodyPr wrap="none" rtlCol="0">
            <a:spAutoFit/>
          </a:bodyPr>
          <a:lstStyle/>
          <a:p>
            <a:r>
              <a:rPr lang="en-US" dirty="0" smtClean="0"/>
              <a:t>(in m</a:t>
            </a:r>
            <a:r>
              <a:rPr lang="en-US" baseline="30000" dirty="0" smtClean="0"/>
              <a:t>2</a:t>
            </a:r>
            <a:r>
              <a:rPr lang="en-US" dirty="0" smtClean="0"/>
              <a:t>/Hz)</a:t>
            </a:r>
            <a:endParaRPr lang="en-US" dirty="0"/>
          </a:p>
        </p:txBody>
      </p:sp>
      <mc:AlternateContent xmlns:mc="http://schemas.openxmlformats.org/markup-compatibility/2006" xmlns:a14="http://schemas.microsoft.com/office/drawing/2010/main">
        <mc:Choice Requires="a14">
          <p:sp>
            <p:nvSpPr>
              <p:cNvPr id="16" name="Rectangle 15"/>
              <p:cNvSpPr/>
              <p:nvPr/>
            </p:nvSpPr>
            <p:spPr>
              <a:xfrm>
                <a:off x="3867769" y="1357776"/>
                <a:ext cx="2723310" cy="963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𝐸</m:t>
                      </m:r>
                      <m:d>
                        <m:dPr>
                          <m:ctrlPr>
                            <a:rPr lang="en-US" sz="2000" i="1">
                              <a:latin typeface="Cambria Math"/>
                            </a:rPr>
                          </m:ctrlPr>
                        </m:dPr>
                        <m:e>
                          <m:sSup>
                            <m:sSupPr>
                              <m:ctrlPr>
                                <a:rPr lang="en-US" sz="2000" i="1">
                                  <a:latin typeface="Cambria Math"/>
                                </a:rPr>
                              </m:ctrlPr>
                            </m:sSupPr>
                            <m:e>
                              <m:r>
                                <a:rPr lang="en-US" sz="2000" i="1">
                                  <a:latin typeface="Cambria Math"/>
                                </a:rPr>
                                <m:t>𝜂</m:t>
                              </m:r>
                            </m:e>
                            <m:sup>
                              <m:r>
                                <a:rPr lang="en-US" sz="2000" i="1">
                                  <a:latin typeface="Cambria Math"/>
                                </a:rPr>
                                <m:t>2</m:t>
                              </m:r>
                            </m:sup>
                          </m:sSup>
                        </m:e>
                      </m:d>
                      <m:r>
                        <a:rPr lang="en-US" sz="2000" i="1">
                          <a:latin typeface="Cambria Math"/>
                        </a:rPr>
                        <m:t>=</m:t>
                      </m:r>
                      <m:func>
                        <m:funcPr>
                          <m:ctrlPr>
                            <a:rPr lang="en-US" sz="2000" i="1">
                              <a:latin typeface="Cambria Math"/>
                            </a:rPr>
                          </m:ctrlPr>
                        </m:funcPr>
                        <m:fName>
                          <m:nary>
                            <m:naryPr>
                              <m:chr m:val="∑"/>
                              <m:limLoc m:val="undOvr"/>
                              <m:ctrlPr>
                                <a:rPr lang="en-US" sz="2000" i="1">
                                  <a:latin typeface="Cambria Math"/>
                                </a:rPr>
                              </m:ctrlPr>
                            </m:naryPr>
                            <m:sub>
                              <m:r>
                                <a:rPr lang="en-US" sz="2000" i="1">
                                  <a:latin typeface="Cambria Math"/>
                                </a:rPr>
                                <m:t>𝑖</m:t>
                              </m:r>
                              <m:r>
                                <a:rPr lang="en-US" sz="2000" i="1">
                                  <a:latin typeface="Cambria Math"/>
                                </a:rPr>
                                <m:t>=1</m:t>
                              </m:r>
                            </m:sub>
                            <m:sup>
                              <m:r>
                                <a:rPr lang="en-US" sz="2000" i="1">
                                  <a:latin typeface="Cambria Math"/>
                                </a:rPr>
                                <m:t>𝑁</m:t>
                              </m:r>
                            </m:sup>
                            <m:e>
                              <m:r>
                                <a:rPr lang="en-US" sz="2000" i="1">
                                  <a:latin typeface="Cambria Math"/>
                                </a:rPr>
                                <m:t>𝐸</m:t>
                              </m:r>
                              <m:d>
                                <m:dPr>
                                  <m:begChr m:val="{"/>
                                  <m:endChr m:val="}"/>
                                  <m:ctrlPr>
                                    <a:rPr lang="en-US" sz="2000" i="1">
                                      <a:latin typeface="Cambria Math"/>
                                    </a:rPr>
                                  </m:ctrlPr>
                                </m:dPr>
                                <m:e>
                                  <m:f>
                                    <m:fPr>
                                      <m:ctrlPr>
                                        <a:rPr lang="en-US" sz="2000" i="1">
                                          <a:latin typeface="Cambria Math"/>
                                        </a:rPr>
                                      </m:ctrlPr>
                                    </m:fPr>
                                    <m:num>
                                      <m:r>
                                        <a:rPr lang="en-US" sz="2000" i="1">
                                          <a:latin typeface="Cambria Math"/>
                                        </a:rPr>
                                        <m:t>1</m:t>
                                      </m:r>
                                    </m:num>
                                    <m:den>
                                      <m:r>
                                        <a:rPr lang="en-US" sz="2000" i="1">
                                          <a:latin typeface="Cambria Math"/>
                                        </a:rPr>
                                        <m:t>2</m:t>
                                      </m:r>
                                    </m:den>
                                  </m:f>
                                  <m:sSubSup>
                                    <m:sSubSupPr>
                                      <m:ctrlPr>
                                        <a:rPr lang="en-US" sz="2000" i="1">
                                          <a:latin typeface="Cambria Math"/>
                                        </a:rPr>
                                      </m:ctrlPr>
                                    </m:sSubSupPr>
                                    <m:e>
                                      <m:bar>
                                        <m:barPr>
                                          <m:ctrlPr>
                                            <a:rPr lang="en-US" sz="2000" i="1">
                                              <a:latin typeface="Cambria Math"/>
                                            </a:rPr>
                                          </m:ctrlPr>
                                        </m:barPr>
                                        <m:e>
                                          <m:r>
                                            <a:rPr lang="en-US" sz="2000" i="1">
                                              <a:latin typeface="Cambria Math"/>
                                            </a:rPr>
                                            <m:t>𝑎</m:t>
                                          </m:r>
                                        </m:e>
                                      </m:bar>
                                    </m:e>
                                    <m:sub>
                                      <m:r>
                                        <a:rPr lang="en-US" sz="2000" i="1">
                                          <a:latin typeface="Cambria Math"/>
                                        </a:rPr>
                                        <m:t>𝑖</m:t>
                                      </m:r>
                                    </m:sub>
                                    <m:sup>
                                      <m:r>
                                        <a:rPr lang="en-US" sz="2000" i="1">
                                          <a:latin typeface="Cambria Math"/>
                                        </a:rPr>
                                        <m:t>2</m:t>
                                      </m:r>
                                    </m:sup>
                                  </m:sSubSup>
                                </m:e>
                              </m:d>
                            </m:e>
                          </m:nary>
                        </m:fName>
                        <m:e/>
                      </m:func>
                    </m:oMath>
                  </m:oMathPara>
                </a14:m>
                <a:endParaRPr lang="en-US" sz="2000" dirty="0"/>
              </a:p>
            </p:txBody>
          </p:sp>
        </mc:Choice>
        <mc:Fallback xmlns="">
          <p:sp>
            <p:nvSpPr>
              <p:cNvPr id="16" name="Rectangle 15"/>
              <p:cNvSpPr>
                <a:spLocks noRot="1" noChangeAspect="1" noMove="1" noResize="1" noEditPoints="1" noAdjustHandles="1" noChangeArrowheads="1" noChangeShapeType="1" noTextEdit="1"/>
              </p:cNvSpPr>
              <p:nvPr/>
            </p:nvSpPr>
            <p:spPr>
              <a:xfrm>
                <a:off x="3867769" y="1357776"/>
                <a:ext cx="2723310" cy="963854"/>
              </a:xfrm>
              <a:prstGeom prst="rect">
                <a:avLst/>
              </a:prstGeom>
              <a:blipFill rotWithShape="1">
                <a:blip r:embed="rId6"/>
                <a:stretch>
                  <a:fillRect/>
                </a:stretch>
              </a:blipFill>
            </p:spPr>
            <p:txBody>
              <a:bodyPr/>
              <a:lstStyle/>
              <a:p>
                <a:r>
                  <a:rPr lang="en-US">
                    <a:noFill/>
                  </a:rPr>
                  <a:t> </a:t>
                </a:r>
              </a:p>
            </p:txBody>
          </p:sp>
        </mc:Fallback>
      </mc:AlternateContent>
      <p:sp>
        <p:nvSpPr>
          <p:cNvPr id="20" name="TextBox 19"/>
          <p:cNvSpPr txBox="1"/>
          <p:nvPr/>
        </p:nvSpPr>
        <p:spPr>
          <a:xfrm>
            <a:off x="256032" y="1586624"/>
            <a:ext cx="2538965" cy="461665"/>
          </a:xfrm>
          <a:prstGeom prst="rect">
            <a:avLst/>
          </a:prstGeom>
          <a:noFill/>
        </p:spPr>
        <p:txBody>
          <a:bodyPr wrap="none" rtlCol="0">
            <a:spAutoFit/>
          </a:bodyPr>
          <a:lstStyle/>
          <a:p>
            <a:r>
              <a:rPr lang="en-US" dirty="0" smtClean="0"/>
              <a:t>Elevation variance:</a:t>
            </a:r>
            <a:endParaRPr lang="en-US" dirty="0"/>
          </a:p>
        </p:txBody>
      </p:sp>
    </p:spTree>
    <p:extLst>
      <p:ext uri="{BB962C8B-B14F-4D97-AF65-F5344CB8AC3E}">
        <p14:creationId xmlns:p14="http://schemas.microsoft.com/office/powerpoint/2010/main" val="4182870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TotalTime>
  <Words>8422</Words>
  <Application>Microsoft Office PowerPoint</Application>
  <PresentationFormat>Custom</PresentationFormat>
  <Paragraphs>789</Paragraphs>
  <Slides>54</Slides>
  <Notes>52</Notes>
  <HiddenSlides>0</HiddenSlides>
  <MMClips>1</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SCHISM Cross-scale Modeling System</vt:lpstr>
      <vt:lpstr>Waves: matter of scales…</vt:lpstr>
      <vt:lpstr>Monochromatic wave: a primer</vt:lpstr>
      <vt:lpstr>Dispersion relationship</vt:lpstr>
      <vt:lpstr>Wind waves</vt:lpstr>
      <vt:lpstr>Observation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 Wave Model (WWM)</vt:lpstr>
      <vt:lpstr>Wind Wave Model (WWM)</vt:lpstr>
      <vt:lpstr>Operator splitting</vt:lpstr>
      <vt:lpstr>Residual distribution method</vt:lpstr>
      <vt:lpstr>Residual distribution method</vt:lpstr>
      <vt:lpstr>Usage</vt:lpstr>
      <vt:lpstr>wwminput.nml</vt:lpstr>
      <vt:lpstr>wwminput.nml</vt:lpstr>
      <vt:lpstr>wwminput.nml</vt:lpstr>
      <vt:lpstr>wwminput.nml</vt:lpstr>
      <vt:lpstr>wwminput.nml</vt:lpstr>
      <vt:lpstr>wwminput.nml</vt:lpstr>
      <vt:lpstr>wwminput.nml</vt:lpstr>
      <vt:lpstr>Global outputs</vt:lpstr>
      <vt:lpstr>Global outputs</vt:lpstr>
      <vt:lpstr>Hotstart</vt:lpstr>
      <vt:lpstr>Other inputs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 modules</dc:title>
  <dc:creator>Joseph Zhang</dc:creator>
  <cp:lastModifiedBy>Y. Joseph Zhang</cp:lastModifiedBy>
  <cp:revision>180</cp:revision>
  <dcterms:created xsi:type="dcterms:W3CDTF">2013-03-13T15:22:25Z</dcterms:created>
  <dcterms:modified xsi:type="dcterms:W3CDTF">2017-04-14T13:40:11Z</dcterms:modified>
</cp:coreProperties>
</file>