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72" r:id="rId2"/>
    <p:sldId id="405" r:id="rId3"/>
    <p:sldId id="373" r:id="rId4"/>
    <p:sldId id="374" r:id="rId5"/>
    <p:sldId id="379" r:id="rId6"/>
    <p:sldId id="375" r:id="rId7"/>
    <p:sldId id="377" r:id="rId8"/>
    <p:sldId id="376" r:id="rId9"/>
    <p:sldId id="378" r:id="rId10"/>
    <p:sldId id="382" r:id="rId11"/>
    <p:sldId id="363" r:id="rId12"/>
    <p:sldId id="364" r:id="rId13"/>
    <p:sldId id="365" r:id="rId14"/>
    <p:sldId id="366" r:id="rId15"/>
    <p:sldId id="380" r:id="rId16"/>
    <p:sldId id="367" r:id="rId17"/>
    <p:sldId id="383" r:id="rId18"/>
    <p:sldId id="368" r:id="rId19"/>
    <p:sldId id="369" r:id="rId20"/>
    <p:sldId id="381" r:id="rId21"/>
    <p:sldId id="370" r:id="rId22"/>
    <p:sldId id="384" r:id="rId23"/>
    <p:sldId id="386" r:id="rId24"/>
    <p:sldId id="387" r:id="rId25"/>
    <p:sldId id="388" r:id="rId26"/>
    <p:sldId id="389" r:id="rId27"/>
    <p:sldId id="390" r:id="rId28"/>
    <p:sldId id="391" r:id="rId29"/>
    <p:sldId id="392" r:id="rId30"/>
    <p:sldId id="396" r:id="rId31"/>
    <p:sldId id="398" r:id="rId32"/>
    <p:sldId id="371" r:id="rId33"/>
    <p:sldId id="399" r:id="rId34"/>
    <p:sldId id="397" r:id="rId35"/>
    <p:sldId id="393" r:id="rId36"/>
    <p:sldId id="394" r:id="rId37"/>
    <p:sldId id="395" r:id="rId38"/>
    <p:sldId id="400" r:id="rId39"/>
    <p:sldId id="401" r:id="rId40"/>
    <p:sldId id="402" r:id="rId41"/>
    <p:sldId id="403" r:id="rId42"/>
    <p:sldId id="404" r:id="rId43"/>
    <p:sldId id="406" r:id="rId44"/>
  </p:sldIdLst>
  <p:sldSz cx="13716000" cy="73152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74" y="-180"/>
      </p:cViewPr>
      <p:guideLst>
        <p:guide orient="horz" pos="2304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E6CDB-6F91-4807-B5DE-18ECE57B4FF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18E4C-BB3D-48AF-AD21-19F65353B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14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48010-326C-4FA4-A902-658928F73DC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48010-326C-4FA4-A902-658928F73DC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48010-326C-4FA4-A902-658928F73DC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94DC59-1E68-4679-B576-CEDB97BF7D8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F51C8-F933-47F6-8985-C139F5FFDA4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F51C8-F933-47F6-8985-C139F5FFDA4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05BED-AB32-4E8B-B785-6561433EF94F}" type="slidenum">
              <a:rPr lang="en-US"/>
              <a:pPr/>
              <a:t>21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05BED-AB32-4E8B-B785-6561433EF94F}" type="slidenum">
              <a:rPr lang="en-US"/>
              <a:pPr/>
              <a:t>22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05BED-AB32-4E8B-B785-6561433EF94F}" type="slidenum">
              <a:rPr lang="en-US"/>
              <a:pPr/>
              <a:t>23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05BED-AB32-4E8B-B785-6561433EF94F}" type="slidenum">
              <a:rPr lang="en-US"/>
              <a:pPr/>
              <a:t>24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05BED-AB32-4E8B-B785-6561433EF94F}" type="slidenum">
              <a:rPr lang="en-US"/>
              <a:pPr/>
              <a:t>25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48010-326C-4FA4-A902-658928F73DCA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05BED-AB32-4E8B-B785-6561433EF94F}" type="slidenum">
              <a:rPr lang="en-US"/>
              <a:pPr/>
              <a:t>26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05BED-AB32-4E8B-B785-6561433EF94F}" type="slidenum">
              <a:rPr lang="en-US"/>
              <a:pPr/>
              <a:t>27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05BED-AB32-4E8B-B785-6561433EF94F}" type="slidenum">
              <a:rPr lang="en-US"/>
              <a:pPr/>
              <a:t>28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05BED-AB32-4E8B-B785-6561433EF94F}" type="slidenum">
              <a:rPr lang="en-US"/>
              <a:pPr/>
              <a:t>29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05BED-AB32-4E8B-B785-6561433EF94F}" type="slidenum">
              <a:rPr lang="en-US"/>
              <a:pPr/>
              <a:t>30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05BED-AB32-4E8B-B785-6561433EF94F}" type="slidenum">
              <a:rPr lang="en-US"/>
              <a:pPr/>
              <a:t>31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05BED-AB32-4E8B-B785-6561433EF94F}" type="slidenum">
              <a:rPr lang="en-US"/>
              <a:pPr/>
              <a:t>32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05BED-AB32-4E8B-B785-6561433EF94F}" type="slidenum">
              <a:rPr lang="en-US"/>
              <a:pPr/>
              <a:t>33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05BED-AB32-4E8B-B785-6561433EF94F}" type="slidenum">
              <a:rPr lang="en-US"/>
              <a:pPr/>
              <a:t>34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05BED-AB32-4E8B-B785-6561433EF94F}" type="slidenum">
              <a:rPr lang="en-US"/>
              <a:pPr/>
              <a:t>35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48010-326C-4FA4-A902-658928F73DC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05BED-AB32-4E8B-B785-6561433EF94F}" type="slidenum">
              <a:rPr lang="en-US"/>
              <a:pPr/>
              <a:t>36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05BED-AB32-4E8B-B785-6561433EF94F}" type="slidenum">
              <a:rPr lang="en-US"/>
              <a:pPr/>
              <a:t>37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05BED-AB32-4E8B-B785-6561433EF94F}" type="slidenum">
              <a:rPr lang="en-US"/>
              <a:pPr/>
              <a:t>38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05BED-AB32-4E8B-B785-6561433EF94F}" type="slidenum">
              <a:rPr lang="en-US"/>
              <a:pPr/>
              <a:t>39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05BED-AB32-4E8B-B785-6561433EF94F}" type="slidenum">
              <a:rPr lang="en-US"/>
              <a:pPr/>
              <a:t>40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05BED-AB32-4E8B-B785-6561433EF94F}" type="slidenum">
              <a:rPr lang="en-US"/>
              <a:pPr/>
              <a:t>41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05BED-AB32-4E8B-B785-6561433EF94F}" type="slidenum">
              <a:rPr lang="en-US"/>
              <a:pPr/>
              <a:t>42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05BED-AB32-4E8B-B785-6561433EF94F}" type="slidenum">
              <a:rPr lang="en-US"/>
              <a:pPr/>
              <a:t>43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48010-326C-4FA4-A902-658928F73DC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48010-326C-4FA4-A902-658928F73DC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48010-326C-4FA4-A902-658928F73DC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48010-326C-4FA4-A902-658928F73DC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48010-326C-4FA4-A902-658928F73DC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48010-326C-4FA4-A902-658928F73DC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72454"/>
            <a:ext cx="1165860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45280"/>
            <a:ext cx="960120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7CE8-D944-4DAB-B149-8330BD9F069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8301-0710-4339-BB64-BA95068DF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4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7CE8-D944-4DAB-B149-8330BD9F069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8301-0710-4339-BB64-BA95068DF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8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292948"/>
            <a:ext cx="308610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92948"/>
            <a:ext cx="902970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7CE8-D944-4DAB-B149-8330BD9F069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8301-0710-4339-BB64-BA95068DF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9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7CE8-D944-4DAB-B149-8330BD9F069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8301-0710-4339-BB64-BA95068DF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700694"/>
            <a:ext cx="11658600" cy="145288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100495"/>
            <a:ext cx="11658600" cy="1600199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7CE8-D944-4DAB-B149-8330BD9F069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8301-0710-4339-BB64-BA95068DF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6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06880"/>
            <a:ext cx="6057900" cy="482769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706880"/>
            <a:ext cx="6057900" cy="482769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7CE8-D944-4DAB-B149-8330BD9F069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8301-0710-4339-BB64-BA95068DF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9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37454"/>
            <a:ext cx="6060282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19867"/>
            <a:ext cx="6060282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637454"/>
            <a:ext cx="6062663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319867"/>
            <a:ext cx="6062663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7CE8-D944-4DAB-B149-8330BD9F069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8301-0710-4339-BB64-BA95068DF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8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7CE8-D944-4DAB-B149-8330BD9F069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8301-0710-4339-BB64-BA95068DF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9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7CE8-D944-4DAB-B149-8330BD9F069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8301-0710-4339-BB64-BA95068DF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3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91253"/>
            <a:ext cx="4512470" cy="123952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291254"/>
            <a:ext cx="7667625" cy="6243321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530774"/>
            <a:ext cx="4512470" cy="5003801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7CE8-D944-4DAB-B149-8330BD9F069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8301-0710-4339-BB64-BA95068DF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7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120640"/>
            <a:ext cx="8229600" cy="60452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53627"/>
            <a:ext cx="8229600" cy="4389120"/>
          </a:xfrm>
        </p:spPr>
        <p:txBody>
          <a:bodyPr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5725161"/>
            <a:ext cx="8229600" cy="858519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7CE8-D944-4DAB-B149-8330BD9F069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8301-0710-4339-BB64-BA95068DF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7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92947"/>
            <a:ext cx="12344400" cy="1219200"/>
          </a:xfrm>
          <a:prstGeom prst="rect">
            <a:avLst/>
          </a:prstGeom>
        </p:spPr>
        <p:txBody>
          <a:bodyPr vert="horz" lIns="120170" tIns="60085" rIns="120170" bIns="600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06880"/>
            <a:ext cx="12344400" cy="4827694"/>
          </a:xfrm>
          <a:prstGeom prst="rect">
            <a:avLst/>
          </a:prstGeom>
        </p:spPr>
        <p:txBody>
          <a:bodyPr vert="horz" lIns="120170" tIns="60085" rIns="120170" bIns="600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780107"/>
            <a:ext cx="3200400" cy="389467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C7CE8-D944-4DAB-B149-8330BD9F069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6780107"/>
            <a:ext cx="4343400" cy="389467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780107"/>
            <a:ext cx="3200400" cy="389467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8301-0710-4339-BB64-BA95068DF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10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5" Type="http://schemas.openxmlformats.org/officeDocument/2006/relationships/image" Target="../media/image57.png"/><Relationship Id="rId4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2344400" cy="762000"/>
          </a:xfrm>
        </p:spPr>
        <p:txBody>
          <a:bodyPr>
            <a:normAutofit fontScale="90000"/>
          </a:bodyPr>
          <a:lstStyle/>
          <a:p>
            <a:r>
              <a:rPr lang="pt-PT" altLang="en-US" sz="4800" dirty="0"/>
              <a:t>Sediment transport </a:t>
            </a:r>
            <a:r>
              <a:rPr lang="pt-PT" altLang="en-US" sz="4800" dirty="0" smtClean="0"/>
              <a:t>model (SED3D)</a:t>
            </a:r>
            <a:endParaRPr lang="en-US" alt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229619" y="588417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Open-released </a:t>
            </a:r>
            <a:r>
              <a:rPr lang="en-US" b="1" dirty="0" smtClean="0">
                <a:solidFill>
                  <a:srgbClr val="7030A0"/>
                </a:solidFill>
              </a:rPr>
              <a:t>Ready-to-be-released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92D050"/>
                </a:solidFill>
              </a:rPr>
              <a:t>In-development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Free-from-web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5023113" y="2836169"/>
            <a:ext cx="3581400" cy="1391357"/>
          </a:xfrm>
          <a:custGeom>
            <a:avLst/>
            <a:gdLst>
              <a:gd name="connsiteX0" fmla="*/ 72 w 2870021"/>
              <a:gd name="connsiteY0" fmla="*/ 769545 h 1222218"/>
              <a:gd name="connsiteX1" fmla="*/ 36286 w 2870021"/>
              <a:gd name="connsiteY1" fmla="*/ 706170 h 1222218"/>
              <a:gd name="connsiteX2" fmla="*/ 126821 w 2870021"/>
              <a:gd name="connsiteY2" fmla="*/ 642796 h 1222218"/>
              <a:gd name="connsiteX3" fmla="*/ 153981 w 2870021"/>
              <a:gd name="connsiteY3" fmla="*/ 624689 h 1222218"/>
              <a:gd name="connsiteX4" fmla="*/ 235463 w 2870021"/>
              <a:gd name="connsiteY4" fmla="*/ 579422 h 1222218"/>
              <a:gd name="connsiteX5" fmla="*/ 262623 w 2870021"/>
              <a:gd name="connsiteY5" fmla="*/ 570368 h 1222218"/>
              <a:gd name="connsiteX6" fmla="*/ 425585 w 2870021"/>
              <a:gd name="connsiteY6" fmla="*/ 461727 h 1222218"/>
              <a:gd name="connsiteX7" fmla="*/ 470853 w 2870021"/>
              <a:gd name="connsiteY7" fmla="*/ 443620 h 1222218"/>
              <a:gd name="connsiteX8" fmla="*/ 570441 w 2870021"/>
              <a:gd name="connsiteY8" fmla="*/ 380246 h 1222218"/>
              <a:gd name="connsiteX9" fmla="*/ 606655 w 2870021"/>
              <a:gd name="connsiteY9" fmla="*/ 362139 h 1222218"/>
              <a:gd name="connsiteX10" fmla="*/ 697189 w 2870021"/>
              <a:gd name="connsiteY10" fmla="*/ 307818 h 1222218"/>
              <a:gd name="connsiteX11" fmla="*/ 787724 w 2870021"/>
              <a:gd name="connsiteY11" fmla="*/ 253497 h 1222218"/>
              <a:gd name="connsiteX12" fmla="*/ 896366 w 2870021"/>
              <a:gd name="connsiteY12" fmla="*/ 217283 h 1222218"/>
              <a:gd name="connsiteX13" fmla="*/ 1041221 w 2870021"/>
              <a:gd name="connsiteY13" fmla="*/ 153909 h 1222218"/>
              <a:gd name="connsiteX14" fmla="*/ 1086488 w 2870021"/>
              <a:gd name="connsiteY14" fmla="*/ 144856 h 1222218"/>
              <a:gd name="connsiteX15" fmla="*/ 1204183 w 2870021"/>
              <a:gd name="connsiteY15" fmla="*/ 90535 h 1222218"/>
              <a:gd name="connsiteX16" fmla="*/ 1249451 w 2870021"/>
              <a:gd name="connsiteY16" fmla="*/ 81481 h 1222218"/>
              <a:gd name="connsiteX17" fmla="*/ 1339985 w 2870021"/>
              <a:gd name="connsiteY17" fmla="*/ 63374 h 1222218"/>
              <a:gd name="connsiteX18" fmla="*/ 1376199 w 2870021"/>
              <a:gd name="connsiteY18" fmla="*/ 45267 h 1222218"/>
              <a:gd name="connsiteX19" fmla="*/ 1448627 w 2870021"/>
              <a:gd name="connsiteY19" fmla="*/ 27160 h 1222218"/>
              <a:gd name="connsiteX20" fmla="*/ 1530108 w 2870021"/>
              <a:gd name="connsiteY20" fmla="*/ 9054 h 1222218"/>
              <a:gd name="connsiteX21" fmla="*/ 1611589 w 2870021"/>
              <a:gd name="connsiteY21" fmla="*/ 0 h 1222218"/>
              <a:gd name="connsiteX22" fmla="*/ 2118583 w 2870021"/>
              <a:gd name="connsiteY22" fmla="*/ 9054 h 1222218"/>
              <a:gd name="connsiteX23" fmla="*/ 2191011 w 2870021"/>
              <a:gd name="connsiteY23" fmla="*/ 27160 h 1222218"/>
              <a:gd name="connsiteX24" fmla="*/ 2254385 w 2870021"/>
              <a:gd name="connsiteY24" fmla="*/ 45267 h 1222218"/>
              <a:gd name="connsiteX25" fmla="*/ 2372080 w 2870021"/>
              <a:gd name="connsiteY25" fmla="*/ 72428 h 1222218"/>
              <a:gd name="connsiteX26" fmla="*/ 2408294 w 2870021"/>
              <a:gd name="connsiteY26" fmla="*/ 90535 h 1222218"/>
              <a:gd name="connsiteX27" fmla="*/ 2435455 w 2870021"/>
              <a:gd name="connsiteY27" fmla="*/ 108642 h 1222218"/>
              <a:gd name="connsiteX28" fmla="*/ 2471669 w 2870021"/>
              <a:gd name="connsiteY28" fmla="*/ 117695 h 1222218"/>
              <a:gd name="connsiteX29" fmla="*/ 2498829 w 2870021"/>
              <a:gd name="connsiteY29" fmla="*/ 135802 h 1222218"/>
              <a:gd name="connsiteX30" fmla="*/ 2589364 w 2870021"/>
              <a:gd name="connsiteY30" fmla="*/ 190123 h 1222218"/>
              <a:gd name="connsiteX31" fmla="*/ 2625577 w 2870021"/>
              <a:gd name="connsiteY31" fmla="*/ 226337 h 1222218"/>
              <a:gd name="connsiteX32" fmla="*/ 2661791 w 2870021"/>
              <a:gd name="connsiteY32" fmla="*/ 253497 h 1222218"/>
              <a:gd name="connsiteX33" fmla="*/ 2679898 w 2870021"/>
              <a:gd name="connsiteY33" fmla="*/ 280657 h 1222218"/>
              <a:gd name="connsiteX34" fmla="*/ 2779486 w 2870021"/>
              <a:gd name="connsiteY34" fmla="*/ 443620 h 1222218"/>
              <a:gd name="connsiteX35" fmla="*/ 2788540 w 2870021"/>
              <a:gd name="connsiteY35" fmla="*/ 488887 h 1222218"/>
              <a:gd name="connsiteX36" fmla="*/ 2815700 w 2870021"/>
              <a:gd name="connsiteY36" fmla="*/ 561315 h 1222218"/>
              <a:gd name="connsiteX37" fmla="*/ 2833807 w 2870021"/>
              <a:gd name="connsiteY37" fmla="*/ 624689 h 1222218"/>
              <a:gd name="connsiteX38" fmla="*/ 2842861 w 2870021"/>
              <a:gd name="connsiteY38" fmla="*/ 651850 h 1222218"/>
              <a:gd name="connsiteX39" fmla="*/ 2851914 w 2870021"/>
              <a:gd name="connsiteY39" fmla="*/ 706170 h 1222218"/>
              <a:gd name="connsiteX40" fmla="*/ 2860968 w 2870021"/>
              <a:gd name="connsiteY40" fmla="*/ 787652 h 1222218"/>
              <a:gd name="connsiteX41" fmla="*/ 2870021 w 2870021"/>
              <a:gd name="connsiteY41" fmla="*/ 832919 h 1222218"/>
              <a:gd name="connsiteX42" fmla="*/ 2851914 w 2870021"/>
              <a:gd name="connsiteY42" fmla="*/ 1013988 h 1222218"/>
              <a:gd name="connsiteX43" fmla="*/ 2842861 w 2870021"/>
              <a:gd name="connsiteY43" fmla="*/ 1050202 h 1222218"/>
              <a:gd name="connsiteX44" fmla="*/ 2779486 w 2870021"/>
              <a:gd name="connsiteY44" fmla="*/ 1095469 h 1222218"/>
              <a:gd name="connsiteX45" fmla="*/ 2698005 w 2870021"/>
              <a:gd name="connsiteY45" fmla="*/ 1149790 h 1222218"/>
              <a:gd name="connsiteX46" fmla="*/ 2598417 w 2870021"/>
              <a:gd name="connsiteY46" fmla="*/ 1176951 h 1222218"/>
              <a:gd name="connsiteX47" fmla="*/ 2535043 w 2870021"/>
              <a:gd name="connsiteY47" fmla="*/ 1195057 h 1222218"/>
              <a:gd name="connsiteX48" fmla="*/ 2444508 w 2870021"/>
              <a:gd name="connsiteY48" fmla="*/ 1222218 h 1222218"/>
              <a:gd name="connsiteX49" fmla="*/ 1358092 w 2870021"/>
              <a:gd name="connsiteY49" fmla="*/ 1213164 h 1222218"/>
              <a:gd name="connsiteX50" fmla="*/ 1122702 w 2870021"/>
              <a:gd name="connsiteY50" fmla="*/ 1195057 h 1222218"/>
              <a:gd name="connsiteX51" fmla="*/ 1014061 w 2870021"/>
              <a:gd name="connsiteY51" fmla="*/ 1176951 h 1222218"/>
              <a:gd name="connsiteX52" fmla="*/ 950686 w 2870021"/>
              <a:gd name="connsiteY52" fmla="*/ 1167897 h 1222218"/>
              <a:gd name="connsiteX53" fmla="*/ 851098 w 2870021"/>
              <a:gd name="connsiteY53" fmla="*/ 1140737 h 1222218"/>
              <a:gd name="connsiteX54" fmla="*/ 823938 w 2870021"/>
              <a:gd name="connsiteY54" fmla="*/ 1131683 h 1222218"/>
              <a:gd name="connsiteX55" fmla="*/ 778670 w 2870021"/>
              <a:gd name="connsiteY55" fmla="*/ 1122630 h 1222218"/>
              <a:gd name="connsiteX56" fmla="*/ 670029 w 2870021"/>
              <a:gd name="connsiteY56" fmla="*/ 1068309 h 1222218"/>
              <a:gd name="connsiteX57" fmla="*/ 642869 w 2870021"/>
              <a:gd name="connsiteY57" fmla="*/ 1059256 h 1222218"/>
              <a:gd name="connsiteX58" fmla="*/ 606655 w 2870021"/>
              <a:gd name="connsiteY58" fmla="*/ 1050202 h 1222218"/>
              <a:gd name="connsiteX59" fmla="*/ 543280 w 2870021"/>
              <a:gd name="connsiteY59" fmla="*/ 1013988 h 1222218"/>
              <a:gd name="connsiteX60" fmla="*/ 516120 w 2870021"/>
              <a:gd name="connsiteY60" fmla="*/ 1004935 h 1222218"/>
              <a:gd name="connsiteX61" fmla="*/ 488960 w 2870021"/>
              <a:gd name="connsiteY61" fmla="*/ 986828 h 1222218"/>
              <a:gd name="connsiteX62" fmla="*/ 434639 w 2870021"/>
              <a:gd name="connsiteY62" fmla="*/ 968721 h 1222218"/>
              <a:gd name="connsiteX63" fmla="*/ 407478 w 2870021"/>
              <a:gd name="connsiteY63" fmla="*/ 959667 h 1222218"/>
              <a:gd name="connsiteX64" fmla="*/ 380318 w 2870021"/>
              <a:gd name="connsiteY64" fmla="*/ 950614 h 1222218"/>
              <a:gd name="connsiteX65" fmla="*/ 307890 w 2870021"/>
              <a:gd name="connsiteY65" fmla="*/ 932507 h 1222218"/>
              <a:gd name="connsiteX66" fmla="*/ 235463 w 2870021"/>
              <a:gd name="connsiteY66" fmla="*/ 914400 h 1222218"/>
              <a:gd name="connsiteX67" fmla="*/ 172088 w 2870021"/>
              <a:gd name="connsiteY67" fmla="*/ 887240 h 1222218"/>
              <a:gd name="connsiteX68" fmla="*/ 144928 w 2870021"/>
              <a:gd name="connsiteY68" fmla="*/ 869133 h 1222218"/>
              <a:gd name="connsiteX69" fmla="*/ 72500 w 2870021"/>
              <a:gd name="connsiteY69" fmla="*/ 851026 h 1222218"/>
              <a:gd name="connsiteX70" fmla="*/ 45340 w 2870021"/>
              <a:gd name="connsiteY70" fmla="*/ 832919 h 1222218"/>
              <a:gd name="connsiteX71" fmla="*/ 72 w 2870021"/>
              <a:gd name="connsiteY71" fmla="*/ 769545 h 12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870021" h="1222218">
                <a:moveTo>
                  <a:pt x="72" y="769545"/>
                </a:moveTo>
                <a:cubicBezTo>
                  <a:pt x="-1437" y="748420"/>
                  <a:pt x="20879" y="725001"/>
                  <a:pt x="36286" y="706170"/>
                </a:cubicBezTo>
                <a:cubicBezTo>
                  <a:pt x="56416" y="681567"/>
                  <a:pt x="100390" y="659316"/>
                  <a:pt x="126821" y="642796"/>
                </a:cubicBezTo>
                <a:cubicBezTo>
                  <a:pt x="136048" y="637029"/>
                  <a:pt x="144754" y="630456"/>
                  <a:pt x="153981" y="624689"/>
                </a:cubicBezTo>
                <a:cubicBezTo>
                  <a:pt x="178953" y="609082"/>
                  <a:pt x="207952" y="591213"/>
                  <a:pt x="235463" y="579422"/>
                </a:cubicBezTo>
                <a:cubicBezTo>
                  <a:pt x="244234" y="575663"/>
                  <a:pt x="253570" y="573386"/>
                  <a:pt x="262623" y="570368"/>
                </a:cubicBezTo>
                <a:cubicBezTo>
                  <a:pt x="309950" y="534874"/>
                  <a:pt x="382904" y="478799"/>
                  <a:pt x="425585" y="461727"/>
                </a:cubicBezTo>
                <a:cubicBezTo>
                  <a:pt x="440674" y="455691"/>
                  <a:pt x="456688" y="451588"/>
                  <a:pt x="470853" y="443620"/>
                </a:cubicBezTo>
                <a:cubicBezTo>
                  <a:pt x="505147" y="424330"/>
                  <a:pt x="536701" y="400490"/>
                  <a:pt x="570441" y="380246"/>
                </a:cubicBezTo>
                <a:cubicBezTo>
                  <a:pt x="582014" y="373302"/>
                  <a:pt x="595858" y="370237"/>
                  <a:pt x="606655" y="362139"/>
                </a:cubicBezTo>
                <a:cubicBezTo>
                  <a:pt x="686191" y="302487"/>
                  <a:pt x="593327" y="342439"/>
                  <a:pt x="697189" y="307818"/>
                </a:cubicBezTo>
                <a:cubicBezTo>
                  <a:pt x="734046" y="280174"/>
                  <a:pt x="740771" y="271756"/>
                  <a:pt x="787724" y="253497"/>
                </a:cubicBezTo>
                <a:cubicBezTo>
                  <a:pt x="823301" y="239661"/>
                  <a:pt x="862223" y="234354"/>
                  <a:pt x="896366" y="217283"/>
                </a:cubicBezTo>
                <a:cubicBezTo>
                  <a:pt x="934361" y="198286"/>
                  <a:pt x="1004778" y="161197"/>
                  <a:pt x="1041221" y="153909"/>
                </a:cubicBezTo>
                <a:lnTo>
                  <a:pt x="1086488" y="144856"/>
                </a:lnTo>
                <a:cubicBezTo>
                  <a:pt x="1125720" y="126749"/>
                  <a:pt x="1163912" y="106196"/>
                  <a:pt x="1204183" y="90535"/>
                </a:cubicBezTo>
                <a:cubicBezTo>
                  <a:pt x="1218525" y="84958"/>
                  <a:pt x="1234311" y="84234"/>
                  <a:pt x="1249451" y="81481"/>
                </a:cubicBezTo>
                <a:cubicBezTo>
                  <a:pt x="1269706" y="77798"/>
                  <a:pt x="1317373" y="71854"/>
                  <a:pt x="1339985" y="63374"/>
                </a:cubicBezTo>
                <a:cubicBezTo>
                  <a:pt x="1352622" y="58635"/>
                  <a:pt x="1363395" y="49535"/>
                  <a:pt x="1376199" y="45267"/>
                </a:cubicBezTo>
                <a:cubicBezTo>
                  <a:pt x="1399808" y="37397"/>
                  <a:pt x="1424484" y="33196"/>
                  <a:pt x="1448627" y="27160"/>
                </a:cubicBezTo>
                <a:cubicBezTo>
                  <a:pt x="1474984" y="20571"/>
                  <a:pt x="1503291" y="12885"/>
                  <a:pt x="1530108" y="9054"/>
                </a:cubicBezTo>
                <a:cubicBezTo>
                  <a:pt x="1557161" y="5189"/>
                  <a:pt x="1584429" y="3018"/>
                  <a:pt x="1611589" y="0"/>
                </a:cubicBezTo>
                <a:cubicBezTo>
                  <a:pt x="1780587" y="3018"/>
                  <a:pt x="1949743" y="1140"/>
                  <a:pt x="2118583" y="9054"/>
                </a:cubicBezTo>
                <a:cubicBezTo>
                  <a:pt x="2143441" y="10219"/>
                  <a:pt x="2166868" y="21124"/>
                  <a:pt x="2191011" y="27160"/>
                </a:cubicBezTo>
                <a:cubicBezTo>
                  <a:pt x="2304165" y="55448"/>
                  <a:pt x="2163512" y="19303"/>
                  <a:pt x="2254385" y="45267"/>
                </a:cubicBezTo>
                <a:cubicBezTo>
                  <a:pt x="2282050" y="53171"/>
                  <a:pt x="2357925" y="69282"/>
                  <a:pt x="2372080" y="72428"/>
                </a:cubicBezTo>
                <a:cubicBezTo>
                  <a:pt x="2384151" y="78464"/>
                  <a:pt x="2396576" y="83839"/>
                  <a:pt x="2408294" y="90535"/>
                </a:cubicBezTo>
                <a:cubicBezTo>
                  <a:pt x="2417741" y="95934"/>
                  <a:pt x="2425454" y="104356"/>
                  <a:pt x="2435455" y="108642"/>
                </a:cubicBezTo>
                <a:cubicBezTo>
                  <a:pt x="2446892" y="113543"/>
                  <a:pt x="2459598" y="114677"/>
                  <a:pt x="2471669" y="117695"/>
                </a:cubicBezTo>
                <a:cubicBezTo>
                  <a:pt x="2480722" y="123731"/>
                  <a:pt x="2489382" y="130404"/>
                  <a:pt x="2498829" y="135802"/>
                </a:cubicBezTo>
                <a:cubicBezTo>
                  <a:pt x="2532168" y="154853"/>
                  <a:pt x="2559835" y="160594"/>
                  <a:pt x="2589364" y="190123"/>
                </a:cubicBezTo>
                <a:cubicBezTo>
                  <a:pt x="2601435" y="202194"/>
                  <a:pt x="2612730" y="215095"/>
                  <a:pt x="2625577" y="226337"/>
                </a:cubicBezTo>
                <a:cubicBezTo>
                  <a:pt x="2636933" y="236273"/>
                  <a:pt x="2651121" y="242828"/>
                  <a:pt x="2661791" y="253497"/>
                </a:cubicBezTo>
                <a:cubicBezTo>
                  <a:pt x="2669485" y="261191"/>
                  <a:pt x="2674381" y="271278"/>
                  <a:pt x="2679898" y="280657"/>
                </a:cubicBezTo>
                <a:cubicBezTo>
                  <a:pt x="2770712" y="435040"/>
                  <a:pt x="2719750" y="363970"/>
                  <a:pt x="2779486" y="443620"/>
                </a:cubicBezTo>
                <a:cubicBezTo>
                  <a:pt x="2782504" y="458709"/>
                  <a:pt x="2784808" y="473959"/>
                  <a:pt x="2788540" y="488887"/>
                </a:cubicBezTo>
                <a:cubicBezTo>
                  <a:pt x="2793680" y="509445"/>
                  <a:pt x="2809464" y="544685"/>
                  <a:pt x="2815700" y="561315"/>
                </a:cubicBezTo>
                <a:cubicBezTo>
                  <a:pt x="2828729" y="596057"/>
                  <a:pt x="2822388" y="584722"/>
                  <a:pt x="2833807" y="624689"/>
                </a:cubicBezTo>
                <a:cubicBezTo>
                  <a:pt x="2836429" y="633865"/>
                  <a:pt x="2839843" y="642796"/>
                  <a:pt x="2842861" y="651850"/>
                </a:cubicBezTo>
                <a:cubicBezTo>
                  <a:pt x="2845879" y="669957"/>
                  <a:pt x="2849488" y="687975"/>
                  <a:pt x="2851914" y="706170"/>
                </a:cubicBezTo>
                <a:cubicBezTo>
                  <a:pt x="2855526" y="733258"/>
                  <a:pt x="2857103" y="760599"/>
                  <a:pt x="2860968" y="787652"/>
                </a:cubicBezTo>
                <a:cubicBezTo>
                  <a:pt x="2863144" y="802885"/>
                  <a:pt x="2867003" y="817830"/>
                  <a:pt x="2870021" y="832919"/>
                </a:cubicBezTo>
                <a:cubicBezTo>
                  <a:pt x="2863985" y="893275"/>
                  <a:pt x="2859438" y="953799"/>
                  <a:pt x="2851914" y="1013988"/>
                </a:cubicBezTo>
                <a:cubicBezTo>
                  <a:pt x="2850371" y="1026335"/>
                  <a:pt x="2849034" y="1039399"/>
                  <a:pt x="2842861" y="1050202"/>
                </a:cubicBezTo>
                <a:cubicBezTo>
                  <a:pt x="2825603" y="1080404"/>
                  <a:pt x="2806654" y="1078489"/>
                  <a:pt x="2779486" y="1095469"/>
                </a:cubicBezTo>
                <a:cubicBezTo>
                  <a:pt x="2742940" y="1118311"/>
                  <a:pt x="2740182" y="1132216"/>
                  <a:pt x="2698005" y="1149790"/>
                </a:cubicBezTo>
                <a:cubicBezTo>
                  <a:pt x="2670311" y="1161329"/>
                  <a:pt x="2628961" y="1168224"/>
                  <a:pt x="2598417" y="1176951"/>
                </a:cubicBezTo>
                <a:cubicBezTo>
                  <a:pt x="2507539" y="1202916"/>
                  <a:pt x="2648203" y="1166769"/>
                  <a:pt x="2535043" y="1195057"/>
                </a:cubicBezTo>
                <a:cubicBezTo>
                  <a:pt x="2498229" y="1219599"/>
                  <a:pt x="2502764" y="1222218"/>
                  <a:pt x="2444508" y="1222218"/>
                </a:cubicBezTo>
                <a:lnTo>
                  <a:pt x="1358092" y="1213164"/>
                </a:lnTo>
                <a:cubicBezTo>
                  <a:pt x="1291845" y="1209024"/>
                  <a:pt x="1193121" y="1204659"/>
                  <a:pt x="1122702" y="1195057"/>
                </a:cubicBezTo>
                <a:cubicBezTo>
                  <a:pt x="1086326" y="1190097"/>
                  <a:pt x="1050405" y="1182143"/>
                  <a:pt x="1014061" y="1176951"/>
                </a:cubicBezTo>
                <a:cubicBezTo>
                  <a:pt x="992936" y="1173933"/>
                  <a:pt x="971681" y="1171714"/>
                  <a:pt x="950686" y="1167897"/>
                </a:cubicBezTo>
                <a:cubicBezTo>
                  <a:pt x="931498" y="1164408"/>
                  <a:pt x="858740" y="1143030"/>
                  <a:pt x="851098" y="1140737"/>
                </a:cubicBezTo>
                <a:cubicBezTo>
                  <a:pt x="841957" y="1137995"/>
                  <a:pt x="833196" y="1133998"/>
                  <a:pt x="823938" y="1131683"/>
                </a:cubicBezTo>
                <a:cubicBezTo>
                  <a:pt x="809009" y="1127951"/>
                  <a:pt x="793759" y="1125648"/>
                  <a:pt x="778670" y="1122630"/>
                </a:cubicBezTo>
                <a:cubicBezTo>
                  <a:pt x="742456" y="1104523"/>
                  <a:pt x="708440" y="1081112"/>
                  <a:pt x="670029" y="1068309"/>
                </a:cubicBezTo>
                <a:cubicBezTo>
                  <a:pt x="660976" y="1065291"/>
                  <a:pt x="652045" y="1061878"/>
                  <a:pt x="642869" y="1059256"/>
                </a:cubicBezTo>
                <a:cubicBezTo>
                  <a:pt x="630905" y="1055838"/>
                  <a:pt x="618306" y="1054571"/>
                  <a:pt x="606655" y="1050202"/>
                </a:cubicBezTo>
                <a:cubicBezTo>
                  <a:pt x="543162" y="1026392"/>
                  <a:pt x="595817" y="1040256"/>
                  <a:pt x="543280" y="1013988"/>
                </a:cubicBezTo>
                <a:cubicBezTo>
                  <a:pt x="534744" y="1009720"/>
                  <a:pt x="525173" y="1007953"/>
                  <a:pt x="516120" y="1004935"/>
                </a:cubicBezTo>
                <a:cubicBezTo>
                  <a:pt x="507067" y="998899"/>
                  <a:pt x="498903" y="991247"/>
                  <a:pt x="488960" y="986828"/>
                </a:cubicBezTo>
                <a:cubicBezTo>
                  <a:pt x="471519" y="979076"/>
                  <a:pt x="452746" y="974757"/>
                  <a:pt x="434639" y="968721"/>
                </a:cubicBezTo>
                <a:lnTo>
                  <a:pt x="407478" y="959667"/>
                </a:lnTo>
                <a:cubicBezTo>
                  <a:pt x="398425" y="956649"/>
                  <a:pt x="389576" y="952929"/>
                  <a:pt x="380318" y="950614"/>
                </a:cubicBezTo>
                <a:cubicBezTo>
                  <a:pt x="356175" y="944578"/>
                  <a:pt x="331499" y="940376"/>
                  <a:pt x="307890" y="932507"/>
                </a:cubicBezTo>
                <a:cubicBezTo>
                  <a:pt x="266132" y="918588"/>
                  <a:pt x="290088" y="925326"/>
                  <a:pt x="235463" y="914400"/>
                </a:cubicBezTo>
                <a:cubicBezTo>
                  <a:pt x="167271" y="868940"/>
                  <a:pt x="253939" y="922319"/>
                  <a:pt x="172088" y="887240"/>
                </a:cubicBezTo>
                <a:cubicBezTo>
                  <a:pt x="162087" y="882954"/>
                  <a:pt x="155154" y="872851"/>
                  <a:pt x="144928" y="869133"/>
                </a:cubicBezTo>
                <a:cubicBezTo>
                  <a:pt x="121541" y="860628"/>
                  <a:pt x="72500" y="851026"/>
                  <a:pt x="72500" y="851026"/>
                </a:cubicBezTo>
                <a:cubicBezTo>
                  <a:pt x="63447" y="844990"/>
                  <a:pt x="52505" y="841108"/>
                  <a:pt x="45340" y="832919"/>
                </a:cubicBezTo>
                <a:cubicBezTo>
                  <a:pt x="31010" y="816541"/>
                  <a:pt x="1581" y="790670"/>
                  <a:pt x="72" y="76954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</a:p>
        </p:txBody>
      </p:sp>
      <p:sp>
        <p:nvSpPr>
          <p:cNvPr id="7" name="Freeform 6"/>
          <p:cNvSpPr/>
          <p:nvPr/>
        </p:nvSpPr>
        <p:spPr>
          <a:xfrm>
            <a:off x="8159338" y="4389216"/>
            <a:ext cx="1676400" cy="580554"/>
          </a:xfrm>
          <a:custGeom>
            <a:avLst/>
            <a:gdLst>
              <a:gd name="connsiteX0" fmla="*/ 72 w 2870021"/>
              <a:gd name="connsiteY0" fmla="*/ 769545 h 1222218"/>
              <a:gd name="connsiteX1" fmla="*/ 36286 w 2870021"/>
              <a:gd name="connsiteY1" fmla="*/ 706170 h 1222218"/>
              <a:gd name="connsiteX2" fmla="*/ 126821 w 2870021"/>
              <a:gd name="connsiteY2" fmla="*/ 642796 h 1222218"/>
              <a:gd name="connsiteX3" fmla="*/ 153981 w 2870021"/>
              <a:gd name="connsiteY3" fmla="*/ 624689 h 1222218"/>
              <a:gd name="connsiteX4" fmla="*/ 235463 w 2870021"/>
              <a:gd name="connsiteY4" fmla="*/ 579422 h 1222218"/>
              <a:gd name="connsiteX5" fmla="*/ 262623 w 2870021"/>
              <a:gd name="connsiteY5" fmla="*/ 570368 h 1222218"/>
              <a:gd name="connsiteX6" fmla="*/ 425585 w 2870021"/>
              <a:gd name="connsiteY6" fmla="*/ 461727 h 1222218"/>
              <a:gd name="connsiteX7" fmla="*/ 470853 w 2870021"/>
              <a:gd name="connsiteY7" fmla="*/ 443620 h 1222218"/>
              <a:gd name="connsiteX8" fmla="*/ 570441 w 2870021"/>
              <a:gd name="connsiteY8" fmla="*/ 380246 h 1222218"/>
              <a:gd name="connsiteX9" fmla="*/ 606655 w 2870021"/>
              <a:gd name="connsiteY9" fmla="*/ 362139 h 1222218"/>
              <a:gd name="connsiteX10" fmla="*/ 697189 w 2870021"/>
              <a:gd name="connsiteY10" fmla="*/ 307818 h 1222218"/>
              <a:gd name="connsiteX11" fmla="*/ 787724 w 2870021"/>
              <a:gd name="connsiteY11" fmla="*/ 253497 h 1222218"/>
              <a:gd name="connsiteX12" fmla="*/ 896366 w 2870021"/>
              <a:gd name="connsiteY12" fmla="*/ 217283 h 1222218"/>
              <a:gd name="connsiteX13" fmla="*/ 1041221 w 2870021"/>
              <a:gd name="connsiteY13" fmla="*/ 153909 h 1222218"/>
              <a:gd name="connsiteX14" fmla="*/ 1086488 w 2870021"/>
              <a:gd name="connsiteY14" fmla="*/ 144856 h 1222218"/>
              <a:gd name="connsiteX15" fmla="*/ 1204183 w 2870021"/>
              <a:gd name="connsiteY15" fmla="*/ 90535 h 1222218"/>
              <a:gd name="connsiteX16" fmla="*/ 1249451 w 2870021"/>
              <a:gd name="connsiteY16" fmla="*/ 81481 h 1222218"/>
              <a:gd name="connsiteX17" fmla="*/ 1339985 w 2870021"/>
              <a:gd name="connsiteY17" fmla="*/ 63374 h 1222218"/>
              <a:gd name="connsiteX18" fmla="*/ 1376199 w 2870021"/>
              <a:gd name="connsiteY18" fmla="*/ 45267 h 1222218"/>
              <a:gd name="connsiteX19" fmla="*/ 1448627 w 2870021"/>
              <a:gd name="connsiteY19" fmla="*/ 27160 h 1222218"/>
              <a:gd name="connsiteX20" fmla="*/ 1530108 w 2870021"/>
              <a:gd name="connsiteY20" fmla="*/ 9054 h 1222218"/>
              <a:gd name="connsiteX21" fmla="*/ 1611589 w 2870021"/>
              <a:gd name="connsiteY21" fmla="*/ 0 h 1222218"/>
              <a:gd name="connsiteX22" fmla="*/ 2118583 w 2870021"/>
              <a:gd name="connsiteY22" fmla="*/ 9054 h 1222218"/>
              <a:gd name="connsiteX23" fmla="*/ 2191011 w 2870021"/>
              <a:gd name="connsiteY23" fmla="*/ 27160 h 1222218"/>
              <a:gd name="connsiteX24" fmla="*/ 2254385 w 2870021"/>
              <a:gd name="connsiteY24" fmla="*/ 45267 h 1222218"/>
              <a:gd name="connsiteX25" fmla="*/ 2372080 w 2870021"/>
              <a:gd name="connsiteY25" fmla="*/ 72428 h 1222218"/>
              <a:gd name="connsiteX26" fmla="*/ 2408294 w 2870021"/>
              <a:gd name="connsiteY26" fmla="*/ 90535 h 1222218"/>
              <a:gd name="connsiteX27" fmla="*/ 2435455 w 2870021"/>
              <a:gd name="connsiteY27" fmla="*/ 108642 h 1222218"/>
              <a:gd name="connsiteX28" fmla="*/ 2471669 w 2870021"/>
              <a:gd name="connsiteY28" fmla="*/ 117695 h 1222218"/>
              <a:gd name="connsiteX29" fmla="*/ 2498829 w 2870021"/>
              <a:gd name="connsiteY29" fmla="*/ 135802 h 1222218"/>
              <a:gd name="connsiteX30" fmla="*/ 2589364 w 2870021"/>
              <a:gd name="connsiteY30" fmla="*/ 190123 h 1222218"/>
              <a:gd name="connsiteX31" fmla="*/ 2625577 w 2870021"/>
              <a:gd name="connsiteY31" fmla="*/ 226337 h 1222218"/>
              <a:gd name="connsiteX32" fmla="*/ 2661791 w 2870021"/>
              <a:gd name="connsiteY32" fmla="*/ 253497 h 1222218"/>
              <a:gd name="connsiteX33" fmla="*/ 2679898 w 2870021"/>
              <a:gd name="connsiteY33" fmla="*/ 280657 h 1222218"/>
              <a:gd name="connsiteX34" fmla="*/ 2779486 w 2870021"/>
              <a:gd name="connsiteY34" fmla="*/ 443620 h 1222218"/>
              <a:gd name="connsiteX35" fmla="*/ 2788540 w 2870021"/>
              <a:gd name="connsiteY35" fmla="*/ 488887 h 1222218"/>
              <a:gd name="connsiteX36" fmla="*/ 2815700 w 2870021"/>
              <a:gd name="connsiteY36" fmla="*/ 561315 h 1222218"/>
              <a:gd name="connsiteX37" fmla="*/ 2833807 w 2870021"/>
              <a:gd name="connsiteY37" fmla="*/ 624689 h 1222218"/>
              <a:gd name="connsiteX38" fmla="*/ 2842861 w 2870021"/>
              <a:gd name="connsiteY38" fmla="*/ 651850 h 1222218"/>
              <a:gd name="connsiteX39" fmla="*/ 2851914 w 2870021"/>
              <a:gd name="connsiteY39" fmla="*/ 706170 h 1222218"/>
              <a:gd name="connsiteX40" fmla="*/ 2860968 w 2870021"/>
              <a:gd name="connsiteY40" fmla="*/ 787652 h 1222218"/>
              <a:gd name="connsiteX41" fmla="*/ 2870021 w 2870021"/>
              <a:gd name="connsiteY41" fmla="*/ 832919 h 1222218"/>
              <a:gd name="connsiteX42" fmla="*/ 2851914 w 2870021"/>
              <a:gd name="connsiteY42" fmla="*/ 1013988 h 1222218"/>
              <a:gd name="connsiteX43" fmla="*/ 2842861 w 2870021"/>
              <a:gd name="connsiteY43" fmla="*/ 1050202 h 1222218"/>
              <a:gd name="connsiteX44" fmla="*/ 2779486 w 2870021"/>
              <a:gd name="connsiteY44" fmla="*/ 1095469 h 1222218"/>
              <a:gd name="connsiteX45" fmla="*/ 2698005 w 2870021"/>
              <a:gd name="connsiteY45" fmla="*/ 1149790 h 1222218"/>
              <a:gd name="connsiteX46" fmla="*/ 2598417 w 2870021"/>
              <a:gd name="connsiteY46" fmla="*/ 1176951 h 1222218"/>
              <a:gd name="connsiteX47" fmla="*/ 2535043 w 2870021"/>
              <a:gd name="connsiteY47" fmla="*/ 1195057 h 1222218"/>
              <a:gd name="connsiteX48" fmla="*/ 2444508 w 2870021"/>
              <a:gd name="connsiteY48" fmla="*/ 1222218 h 1222218"/>
              <a:gd name="connsiteX49" fmla="*/ 1358092 w 2870021"/>
              <a:gd name="connsiteY49" fmla="*/ 1213164 h 1222218"/>
              <a:gd name="connsiteX50" fmla="*/ 1122702 w 2870021"/>
              <a:gd name="connsiteY50" fmla="*/ 1195057 h 1222218"/>
              <a:gd name="connsiteX51" fmla="*/ 1014061 w 2870021"/>
              <a:gd name="connsiteY51" fmla="*/ 1176951 h 1222218"/>
              <a:gd name="connsiteX52" fmla="*/ 950686 w 2870021"/>
              <a:gd name="connsiteY52" fmla="*/ 1167897 h 1222218"/>
              <a:gd name="connsiteX53" fmla="*/ 851098 w 2870021"/>
              <a:gd name="connsiteY53" fmla="*/ 1140737 h 1222218"/>
              <a:gd name="connsiteX54" fmla="*/ 823938 w 2870021"/>
              <a:gd name="connsiteY54" fmla="*/ 1131683 h 1222218"/>
              <a:gd name="connsiteX55" fmla="*/ 778670 w 2870021"/>
              <a:gd name="connsiteY55" fmla="*/ 1122630 h 1222218"/>
              <a:gd name="connsiteX56" fmla="*/ 670029 w 2870021"/>
              <a:gd name="connsiteY56" fmla="*/ 1068309 h 1222218"/>
              <a:gd name="connsiteX57" fmla="*/ 642869 w 2870021"/>
              <a:gd name="connsiteY57" fmla="*/ 1059256 h 1222218"/>
              <a:gd name="connsiteX58" fmla="*/ 606655 w 2870021"/>
              <a:gd name="connsiteY58" fmla="*/ 1050202 h 1222218"/>
              <a:gd name="connsiteX59" fmla="*/ 543280 w 2870021"/>
              <a:gd name="connsiteY59" fmla="*/ 1013988 h 1222218"/>
              <a:gd name="connsiteX60" fmla="*/ 516120 w 2870021"/>
              <a:gd name="connsiteY60" fmla="*/ 1004935 h 1222218"/>
              <a:gd name="connsiteX61" fmla="*/ 488960 w 2870021"/>
              <a:gd name="connsiteY61" fmla="*/ 986828 h 1222218"/>
              <a:gd name="connsiteX62" fmla="*/ 434639 w 2870021"/>
              <a:gd name="connsiteY62" fmla="*/ 968721 h 1222218"/>
              <a:gd name="connsiteX63" fmla="*/ 407478 w 2870021"/>
              <a:gd name="connsiteY63" fmla="*/ 959667 h 1222218"/>
              <a:gd name="connsiteX64" fmla="*/ 380318 w 2870021"/>
              <a:gd name="connsiteY64" fmla="*/ 950614 h 1222218"/>
              <a:gd name="connsiteX65" fmla="*/ 307890 w 2870021"/>
              <a:gd name="connsiteY65" fmla="*/ 932507 h 1222218"/>
              <a:gd name="connsiteX66" fmla="*/ 235463 w 2870021"/>
              <a:gd name="connsiteY66" fmla="*/ 914400 h 1222218"/>
              <a:gd name="connsiteX67" fmla="*/ 172088 w 2870021"/>
              <a:gd name="connsiteY67" fmla="*/ 887240 h 1222218"/>
              <a:gd name="connsiteX68" fmla="*/ 144928 w 2870021"/>
              <a:gd name="connsiteY68" fmla="*/ 869133 h 1222218"/>
              <a:gd name="connsiteX69" fmla="*/ 72500 w 2870021"/>
              <a:gd name="connsiteY69" fmla="*/ 851026 h 1222218"/>
              <a:gd name="connsiteX70" fmla="*/ 45340 w 2870021"/>
              <a:gd name="connsiteY70" fmla="*/ 832919 h 1222218"/>
              <a:gd name="connsiteX71" fmla="*/ 72 w 2870021"/>
              <a:gd name="connsiteY71" fmla="*/ 769545 h 12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870021" h="1222218">
                <a:moveTo>
                  <a:pt x="72" y="769545"/>
                </a:moveTo>
                <a:cubicBezTo>
                  <a:pt x="-1437" y="748420"/>
                  <a:pt x="20879" y="725001"/>
                  <a:pt x="36286" y="706170"/>
                </a:cubicBezTo>
                <a:cubicBezTo>
                  <a:pt x="56416" y="681567"/>
                  <a:pt x="100390" y="659316"/>
                  <a:pt x="126821" y="642796"/>
                </a:cubicBezTo>
                <a:cubicBezTo>
                  <a:pt x="136048" y="637029"/>
                  <a:pt x="144754" y="630456"/>
                  <a:pt x="153981" y="624689"/>
                </a:cubicBezTo>
                <a:cubicBezTo>
                  <a:pt x="178953" y="609082"/>
                  <a:pt x="207952" y="591213"/>
                  <a:pt x="235463" y="579422"/>
                </a:cubicBezTo>
                <a:cubicBezTo>
                  <a:pt x="244234" y="575663"/>
                  <a:pt x="253570" y="573386"/>
                  <a:pt x="262623" y="570368"/>
                </a:cubicBezTo>
                <a:cubicBezTo>
                  <a:pt x="309950" y="534874"/>
                  <a:pt x="382904" y="478799"/>
                  <a:pt x="425585" y="461727"/>
                </a:cubicBezTo>
                <a:cubicBezTo>
                  <a:pt x="440674" y="455691"/>
                  <a:pt x="456688" y="451588"/>
                  <a:pt x="470853" y="443620"/>
                </a:cubicBezTo>
                <a:cubicBezTo>
                  <a:pt x="505147" y="424330"/>
                  <a:pt x="536701" y="400490"/>
                  <a:pt x="570441" y="380246"/>
                </a:cubicBezTo>
                <a:cubicBezTo>
                  <a:pt x="582014" y="373302"/>
                  <a:pt x="595858" y="370237"/>
                  <a:pt x="606655" y="362139"/>
                </a:cubicBezTo>
                <a:cubicBezTo>
                  <a:pt x="686191" y="302487"/>
                  <a:pt x="593327" y="342439"/>
                  <a:pt x="697189" y="307818"/>
                </a:cubicBezTo>
                <a:cubicBezTo>
                  <a:pt x="734046" y="280174"/>
                  <a:pt x="740771" y="271756"/>
                  <a:pt x="787724" y="253497"/>
                </a:cubicBezTo>
                <a:cubicBezTo>
                  <a:pt x="823301" y="239661"/>
                  <a:pt x="862223" y="234354"/>
                  <a:pt x="896366" y="217283"/>
                </a:cubicBezTo>
                <a:cubicBezTo>
                  <a:pt x="934361" y="198286"/>
                  <a:pt x="1004778" y="161197"/>
                  <a:pt x="1041221" y="153909"/>
                </a:cubicBezTo>
                <a:lnTo>
                  <a:pt x="1086488" y="144856"/>
                </a:lnTo>
                <a:cubicBezTo>
                  <a:pt x="1125720" y="126749"/>
                  <a:pt x="1163912" y="106196"/>
                  <a:pt x="1204183" y="90535"/>
                </a:cubicBezTo>
                <a:cubicBezTo>
                  <a:pt x="1218525" y="84958"/>
                  <a:pt x="1234311" y="84234"/>
                  <a:pt x="1249451" y="81481"/>
                </a:cubicBezTo>
                <a:cubicBezTo>
                  <a:pt x="1269706" y="77798"/>
                  <a:pt x="1317373" y="71854"/>
                  <a:pt x="1339985" y="63374"/>
                </a:cubicBezTo>
                <a:cubicBezTo>
                  <a:pt x="1352622" y="58635"/>
                  <a:pt x="1363395" y="49535"/>
                  <a:pt x="1376199" y="45267"/>
                </a:cubicBezTo>
                <a:cubicBezTo>
                  <a:pt x="1399808" y="37397"/>
                  <a:pt x="1424484" y="33196"/>
                  <a:pt x="1448627" y="27160"/>
                </a:cubicBezTo>
                <a:cubicBezTo>
                  <a:pt x="1474984" y="20571"/>
                  <a:pt x="1503291" y="12885"/>
                  <a:pt x="1530108" y="9054"/>
                </a:cubicBezTo>
                <a:cubicBezTo>
                  <a:pt x="1557161" y="5189"/>
                  <a:pt x="1584429" y="3018"/>
                  <a:pt x="1611589" y="0"/>
                </a:cubicBezTo>
                <a:cubicBezTo>
                  <a:pt x="1780587" y="3018"/>
                  <a:pt x="1949743" y="1140"/>
                  <a:pt x="2118583" y="9054"/>
                </a:cubicBezTo>
                <a:cubicBezTo>
                  <a:pt x="2143441" y="10219"/>
                  <a:pt x="2166868" y="21124"/>
                  <a:pt x="2191011" y="27160"/>
                </a:cubicBezTo>
                <a:cubicBezTo>
                  <a:pt x="2304165" y="55448"/>
                  <a:pt x="2163512" y="19303"/>
                  <a:pt x="2254385" y="45267"/>
                </a:cubicBezTo>
                <a:cubicBezTo>
                  <a:pt x="2282050" y="53171"/>
                  <a:pt x="2357925" y="69282"/>
                  <a:pt x="2372080" y="72428"/>
                </a:cubicBezTo>
                <a:cubicBezTo>
                  <a:pt x="2384151" y="78464"/>
                  <a:pt x="2396576" y="83839"/>
                  <a:pt x="2408294" y="90535"/>
                </a:cubicBezTo>
                <a:cubicBezTo>
                  <a:pt x="2417741" y="95934"/>
                  <a:pt x="2425454" y="104356"/>
                  <a:pt x="2435455" y="108642"/>
                </a:cubicBezTo>
                <a:cubicBezTo>
                  <a:pt x="2446892" y="113543"/>
                  <a:pt x="2459598" y="114677"/>
                  <a:pt x="2471669" y="117695"/>
                </a:cubicBezTo>
                <a:cubicBezTo>
                  <a:pt x="2480722" y="123731"/>
                  <a:pt x="2489382" y="130404"/>
                  <a:pt x="2498829" y="135802"/>
                </a:cubicBezTo>
                <a:cubicBezTo>
                  <a:pt x="2532168" y="154853"/>
                  <a:pt x="2559835" y="160594"/>
                  <a:pt x="2589364" y="190123"/>
                </a:cubicBezTo>
                <a:cubicBezTo>
                  <a:pt x="2601435" y="202194"/>
                  <a:pt x="2612730" y="215095"/>
                  <a:pt x="2625577" y="226337"/>
                </a:cubicBezTo>
                <a:cubicBezTo>
                  <a:pt x="2636933" y="236273"/>
                  <a:pt x="2651121" y="242828"/>
                  <a:pt x="2661791" y="253497"/>
                </a:cubicBezTo>
                <a:cubicBezTo>
                  <a:pt x="2669485" y="261191"/>
                  <a:pt x="2674381" y="271278"/>
                  <a:pt x="2679898" y="280657"/>
                </a:cubicBezTo>
                <a:cubicBezTo>
                  <a:pt x="2770712" y="435040"/>
                  <a:pt x="2719750" y="363970"/>
                  <a:pt x="2779486" y="443620"/>
                </a:cubicBezTo>
                <a:cubicBezTo>
                  <a:pt x="2782504" y="458709"/>
                  <a:pt x="2784808" y="473959"/>
                  <a:pt x="2788540" y="488887"/>
                </a:cubicBezTo>
                <a:cubicBezTo>
                  <a:pt x="2793680" y="509445"/>
                  <a:pt x="2809464" y="544685"/>
                  <a:pt x="2815700" y="561315"/>
                </a:cubicBezTo>
                <a:cubicBezTo>
                  <a:pt x="2828729" y="596057"/>
                  <a:pt x="2822388" y="584722"/>
                  <a:pt x="2833807" y="624689"/>
                </a:cubicBezTo>
                <a:cubicBezTo>
                  <a:pt x="2836429" y="633865"/>
                  <a:pt x="2839843" y="642796"/>
                  <a:pt x="2842861" y="651850"/>
                </a:cubicBezTo>
                <a:cubicBezTo>
                  <a:pt x="2845879" y="669957"/>
                  <a:pt x="2849488" y="687975"/>
                  <a:pt x="2851914" y="706170"/>
                </a:cubicBezTo>
                <a:cubicBezTo>
                  <a:pt x="2855526" y="733258"/>
                  <a:pt x="2857103" y="760599"/>
                  <a:pt x="2860968" y="787652"/>
                </a:cubicBezTo>
                <a:cubicBezTo>
                  <a:pt x="2863144" y="802885"/>
                  <a:pt x="2867003" y="817830"/>
                  <a:pt x="2870021" y="832919"/>
                </a:cubicBezTo>
                <a:cubicBezTo>
                  <a:pt x="2863985" y="893275"/>
                  <a:pt x="2859438" y="953799"/>
                  <a:pt x="2851914" y="1013988"/>
                </a:cubicBezTo>
                <a:cubicBezTo>
                  <a:pt x="2850371" y="1026335"/>
                  <a:pt x="2849034" y="1039399"/>
                  <a:pt x="2842861" y="1050202"/>
                </a:cubicBezTo>
                <a:cubicBezTo>
                  <a:pt x="2825603" y="1080404"/>
                  <a:pt x="2806654" y="1078489"/>
                  <a:pt x="2779486" y="1095469"/>
                </a:cubicBezTo>
                <a:cubicBezTo>
                  <a:pt x="2742940" y="1118311"/>
                  <a:pt x="2740182" y="1132216"/>
                  <a:pt x="2698005" y="1149790"/>
                </a:cubicBezTo>
                <a:cubicBezTo>
                  <a:pt x="2670311" y="1161329"/>
                  <a:pt x="2628961" y="1168224"/>
                  <a:pt x="2598417" y="1176951"/>
                </a:cubicBezTo>
                <a:cubicBezTo>
                  <a:pt x="2507539" y="1202916"/>
                  <a:pt x="2648203" y="1166769"/>
                  <a:pt x="2535043" y="1195057"/>
                </a:cubicBezTo>
                <a:cubicBezTo>
                  <a:pt x="2498229" y="1219599"/>
                  <a:pt x="2502764" y="1222218"/>
                  <a:pt x="2444508" y="1222218"/>
                </a:cubicBezTo>
                <a:lnTo>
                  <a:pt x="1358092" y="1213164"/>
                </a:lnTo>
                <a:cubicBezTo>
                  <a:pt x="1291845" y="1209024"/>
                  <a:pt x="1193121" y="1204659"/>
                  <a:pt x="1122702" y="1195057"/>
                </a:cubicBezTo>
                <a:cubicBezTo>
                  <a:pt x="1086326" y="1190097"/>
                  <a:pt x="1050405" y="1182143"/>
                  <a:pt x="1014061" y="1176951"/>
                </a:cubicBezTo>
                <a:cubicBezTo>
                  <a:pt x="992936" y="1173933"/>
                  <a:pt x="971681" y="1171714"/>
                  <a:pt x="950686" y="1167897"/>
                </a:cubicBezTo>
                <a:cubicBezTo>
                  <a:pt x="931498" y="1164408"/>
                  <a:pt x="858740" y="1143030"/>
                  <a:pt x="851098" y="1140737"/>
                </a:cubicBezTo>
                <a:cubicBezTo>
                  <a:pt x="841957" y="1137995"/>
                  <a:pt x="833196" y="1133998"/>
                  <a:pt x="823938" y="1131683"/>
                </a:cubicBezTo>
                <a:cubicBezTo>
                  <a:pt x="809009" y="1127951"/>
                  <a:pt x="793759" y="1125648"/>
                  <a:pt x="778670" y="1122630"/>
                </a:cubicBezTo>
                <a:cubicBezTo>
                  <a:pt x="742456" y="1104523"/>
                  <a:pt x="708440" y="1081112"/>
                  <a:pt x="670029" y="1068309"/>
                </a:cubicBezTo>
                <a:cubicBezTo>
                  <a:pt x="660976" y="1065291"/>
                  <a:pt x="652045" y="1061878"/>
                  <a:pt x="642869" y="1059256"/>
                </a:cubicBezTo>
                <a:cubicBezTo>
                  <a:pt x="630905" y="1055838"/>
                  <a:pt x="618306" y="1054571"/>
                  <a:pt x="606655" y="1050202"/>
                </a:cubicBezTo>
                <a:cubicBezTo>
                  <a:pt x="543162" y="1026392"/>
                  <a:pt x="595817" y="1040256"/>
                  <a:pt x="543280" y="1013988"/>
                </a:cubicBezTo>
                <a:cubicBezTo>
                  <a:pt x="534744" y="1009720"/>
                  <a:pt x="525173" y="1007953"/>
                  <a:pt x="516120" y="1004935"/>
                </a:cubicBezTo>
                <a:cubicBezTo>
                  <a:pt x="507067" y="998899"/>
                  <a:pt x="498903" y="991247"/>
                  <a:pt x="488960" y="986828"/>
                </a:cubicBezTo>
                <a:cubicBezTo>
                  <a:pt x="471519" y="979076"/>
                  <a:pt x="452746" y="974757"/>
                  <a:pt x="434639" y="968721"/>
                </a:cubicBezTo>
                <a:lnTo>
                  <a:pt x="407478" y="959667"/>
                </a:lnTo>
                <a:cubicBezTo>
                  <a:pt x="398425" y="956649"/>
                  <a:pt x="389576" y="952929"/>
                  <a:pt x="380318" y="950614"/>
                </a:cubicBezTo>
                <a:cubicBezTo>
                  <a:pt x="356175" y="944578"/>
                  <a:pt x="331499" y="940376"/>
                  <a:pt x="307890" y="932507"/>
                </a:cubicBezTo>
                <a:cubicBezTo>
                  <a:pt x="266132" y="918588"/>
                  <a:pt x="290088" y="925326"/>
                  <a:pt x="235463" y="914400"/>
                </a:cubicBezTo>
                <a:cubicBezTo>
                  <a:pt x="167271" y="868940"/>
                  <a:pt x="253939" y="922319"/>
                  <a:pt x="172088" y="887240"/>
                </a:cubicBezTo>
                <a:cubicBezTo>
                  <a:pt x="162087" y="882954"/>
                  <a:pt x="155154" y="872851"/>
                  <a:pt x="144928" y="869133"/>
                </a:cubicBezTo>
                <a:cubicBezTo>
                  <a:pt x="121541" y="860628"/>
                  <a:pt x="72500" y="851026"/>
                  <a:pt x="72500" y="851026"/>
                </a:cubicBezTo>
                <a:cubicBezTo>
                  <a:pt x="63447" y="844990"/>
                  <a:pt x="52505" y="841108"/>
                  <a:pt x="45340" y="832919"/>
                </a:cubicBezTo>
                <a:cubicBezTo>
                  <a:pt x="31010" y="816541"/>
                  <a:pt x="1581" y="790670"/>
                  <a:pt x="72" y="76954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>
                <a:solidFill>
                  <a:srgbClr val="FFC000"/>
                </a:solidFill>
                <a:latin typeface="Arial" charset="0"/>
                <a:ea typeface="ＭＳ Ｐゴシック" pitchFamily="-128" charset="-128"/>
              </a:rPr>
              <a:t>Particle tracking</a:t>
            </a:r>
          </a:p>
        </p:txBody>
      </p:sp>
      <p:sp>
        <p:nvSpPr>
          <p:cNvPr id="8" name="Freeform 7"/>
          <p:cNvSpPr/>
          <p:nvPr/>
        </p:nvSpPr>
        <p:spPr>
          <a:xfrm>
            <a:off x="8528313" y="1890270"/>
            <a:ext cx="1752600" cy="580554"/>
          </a:xfrm>
          <a:custGeom>
            <a:avLst/>
            <a:gdLst>
              <a:gd name="connsiteX0" fmla="*/ 72 w 2870021"/>
              <a:gd name="connsiteY0" fmla="*/ 769545 h 1222218"/>
              <a:gd name="connsiteX1" fmla="*/ 36286 w 2870021"/>
              <a:gd name="connsiteY1" fmla="*/ 706170 h 1222218"/>
              <a:gd name="connsiteX2" fmla="*/ 126821 w 2870021"/>
              <a:gd name="connsiteY2" fmla="*/ 642796 h 1222218"/>
              <a:gd name="connsiteX3" fmla="*/ 153981 w 2870021"/>
              <a:gd name="connsiteY3" fmla="*/ 624689 h 1222218"/>
              <a:gd name="connsiteX4" fmla="*/ 235463 w 2870021"/>
              <a:gd name="connsiteY4" fmla="*/ 579422 h 1222218"/>
              <a:gd name="connsiteX5" fmla="*/ 262623 w 2870021"/>
              <a:gd name="connsiteY5" fmla="*/ 570368 h 1222218"/>
              <a:gd name="connsiteX6" fmla="*/ 425585 w 2870021"/>
              <a:gd name="connsiteY6" fmla="*/ 461727 h 1222218"/>
              <a:gd name="connsiteX7" fmla="*/ 470853 w 2870021"/>
              <a:gd name="connsiteY7" fmla="*/ 443620 h 1222218"/>
              <a:gd name="connsiteX8" fmla="*/ 570441 w 2870021"/>
              <a:gd name="connsiteY8" fmla="*/ 380246 h 1222218"/>
              <a:gd name="connsiteX9" fmla="*/ 606655 w 2870021"/>
              <a:gd name="connsiteY9" fmla="*/ 362139 h 1222218"/>
              <a:gd name="connsiteX10" fmla="*/ 697189 w 2870021"/>
              <a:gd name="connsiteY10" fmla="*/ 307818 h 1222218"/>
              <a:gd name="connsiteX11" fmla="*/ 787724 w 2870021"/>
              <a:gd name="connsiteY11" fmla="*/ 253497 h 1222218"/>
              <a:gd name="connsiteX12" fmla="*/ 896366 w 2870021"/>
              <a:gd name="connsiteY12" fmla="*/ 217283 h 1222218"/>
              <a:gd name="connsiteX13" fmla="*/ 1041221 w 2870021"/>
              <a:gd name="connsiteY13" fmla="*/ 153909 h 1222218"/>
              <a:gd name="connsiteX14" fmla="*/ 1086488 w 2870021"/>
              <a:gd name="connsiteY14" fmla="*/ 144856 h 1222218"/>
              <a:gd name="connsiteX15" fmla="*/ 1204183 w 2870021"/>
              <a:gd name="connsiteY15" fmla="*/ 90535 h 1222218"/>
              <a:gd name="connsiteX16" fmla="*/ 1249451 w 2870021"/>
              <a:gd name="connsiteY16" fmla="*/ 81481 h 1222218"/>
              <a:gd name="connsiteX17" fmla="*/ 1339985 w 2870021"/>
              <a:gd name="connsiteY17" fmla="*/ 63374 h 1222218"/>
              <a:gd name="connsiteX18" fmla="*/ 1376199 w 2870021"/>
              <a:gd name="connsiteY18" fmla="*/ 45267 h 1222218"/>
              <a:gd name="connsiteX19" fmla="*/ 1448627 w 2870021"/>
              <a:gd name="connsiteY19" fmla="*/ 27160 h 1222218"/>
              <a:gd name="connsiteX20" fmla="*/ 1530108 w 2870021"/>
              <a:gd name="connsiteY20" fmla="*/ 9054 h 1222218"/>
              <a:gd name="connsiteX21" fmla="*/ 1611589 w 2870021"/>
              <a:gd name="connsiteY21" fmla="*/ 0 h 1222218"/>
              <a:gd name="connsiteX22" fmla="*/ 2118583 w 2870021"/>
              <a:gd name="connsiteY22" fmla="*/ 9054 h 1222218"/>
              <a:gd name="connsiteX23" fmla="*/ 2191011 w 2870021"/>
              <a:gd name="connsiteY23" fmla="*/ 27160 h 1222218"/>
              <a:gd name="connsiteX24" fmla="*/ 2254385 w 2870021"/>
              <a:gd name="connsiteY24" fmla="*/ 45267 h 1222218"/>
              <a:gd name="connsiteX25" fmla="*/ 2372080 w 2870021"/>
              <a:gd name="connsiteY25" fmla="*/ 72428 h 1222218"/>
              <a:gd name="connsiteX26" fmla="*/ 2408294 w 2870021"/>
              <a:gd name="connsiteY26" fmla="*/ 90535 h 1222218"/>
              <a:gd name="connsiteX27" fmla="*/ 2435455 w 2870021"/>
              <a:gd name="connsiteY27" fmla="*/ 108642 h 1222218"/>
              <a:gd name="connsiteX28" fmla="*/ 2471669 w 2870021"/>
              <a:gd name="connsiteY28" fmla="*/ 117695 h 1222218"/>
              <a:gd name="connsiteX29" fmla="*/ 2498829 w 2870021"/>
              <a:gd name="connsiteY29" fmla="*/ 135802 h 1222218"/>
              <a:gd name="connsiteX30" fmla="*/ 2589364 w 2870021"/>
              <a:gd name="connsiteY30" fmla="*/ 190123 h 1222218"/>
              <a:gd name="connsiteX31" fmla="*/ 2625577 w 2870021"/>
              <a:gd name="connsiteY31" fmla="*/ 226337 h 1222218"/>
              <a:gd name="connsiteX32" fmla="*/ 2661791 w 2870021"/>
              <a:gd name="connsiteY32" fmla="*/ 253497 h 1222218"/>
              <a:gd name="connsiteX33" fmla="*/ 2679898 w 2870021"/>
              <a:gd name="connsiteY33" fmla="*/ 280657 h 1222218"/>
              <a:gd name="connsiteX34" fmla="*/ 2779486 w 2870021"/>
              <a:gd name="connsiteY34" fmla="*/ 443620 h 1222218"/>
              <a:gd name="connsiteX35" fmla="*/ 2788540 w 2870021"/>
              <a:gd name="connsiteY35" fmla="*/ 488887 h 1222218"/>
              <a:gd name="connsiteX36" fmla="*/ 2815700 w 2870021"/>
              <a:gd name="connsiteY36" fmla="*/ 561315 h 1222218"/>
              <a:gd name="connsiteX37" fmla="*/ 2833807 w 2870021"/>
              <a:gd name="connsiteY37" fmla="*/ 624689 h 1222218"/>
              <a:gd name="connsiteX38" fmla="*/ 2842861 w 2870021"/>
              <a:gd name="connsiteY38" fmla="*/ 651850 h 1222218"/>
              <a:gd name="connsiteX39" fmla="*/ 2851914 w 2870021"/>
              <a:gd name="connsiteY39" fmla="*/ 706170 h 1222218"/>
              <a:gd name="connsiteX40" fmla="*/ 2860968 w 2870021"/>
              <a:gd name="connsiteY40" fmla="*/ 787652 h 1222218"/>
              <a:gd name="connsiteX41" fmla="*/ 2870021 w 2870021"/>
              <a:gd name="connsiteY41" fmla="*/ 832919 h 1222218"/>
              <a:gd name="connsiteX42" fmla="*/ 2851914 w 2870021"/>
              <a:gd name="connsiteY42" fmla="*/ 1013988 h 1222218"/>
              <a:gd name="connsiteX43" fmla="*/ 2842861 w 2870021"/>
              <a:gd name="connsiteY43" fmla="*/ 1050202 h 1222218"/>
              <a:gd name="connsiteX44" fmla="*/ 2779486 w 2870021"/>
              <a:gd name="connsiteY44" fmla="*/ 1095469 h 1222218"/>
              <a:gd name="connsiteX45" fmla="*/ 2698005 w 2870021"/>
              <a:gd name="connsiteY45" fmla="*/ 1149790 h 1222218"/>
              <a:gd name="connsiteX46" fmla="*/ 2598417 w 2870021"/>
              <a:gd name="connsiteY46" fmla="*/ 1176951 h 1222218"/>
              <a:gd name="connsiteX47" fmla="*/ 2535043 w 2870021"/>
              <a:gd name="connsiteY47" fmla="*/ 1195057 h 1222218"/>
              <a:gd name="connsiteX48" fmla="*/ 2444508 w 2870021"/>
              <a:gd name="connsiteY48" fmla="*/ 1222218 h 1222218"/>
              <a:gd name="connsiteX49" fmla="*/ 1358092 w 2870021"/>
              <a:gd name="connsiteY49" fmla="*/ 1213164 h 1222218"/>
              <a:gd name="connsiteX50" fmla="*/ 1122702 w 2870021"/>
              <a:gd name="connsiteY50" fmla="*/ 1195057 h 1222218"/>
              <a:gd name="connsiteX51" fmla="*/ 1014061 w 2870021"/>
              <a:gd name="connsiteY51" fmla="*/ 1176951 h 1222218"/>
              <a:gd name="connsiteX52" fmla="*/ 950686 w 2870021"/>
              <a:gd name="connsiteY52" fmla="*/ 1167897 h 1222218"/>
              <a:gd name="connsiteX53" fmla="*/ 851098 w 2870021"/>
              <a:gd name="connsiteY53" fmla="*/ 1140737 h 1222218"/>
              <a:gd name="connsiteX54" fmla="*/ 823938 w 2870021"/>
              <a:gd name="connsiteY54" fmla="*/ 1131683 h 1222218"/>
              <a:gd name="connsiteX55" fmla="*/ 778670 w 2870021"/>
              <a:gd name="connsiteY55" fmla="*/ 1122630 h 1222218"/>
              <a:gd name="connsiteX56" fmla="*/ 670029 w 2870021"/>
              <a:gd name="connsiteY56" fmla="*/ 1068309 h 1222218"/>
              <a:gd name="connsiteX57" fmla="*/ 642869 w 2870021"/>
              <a:gd name="connsiteY57" fmla="*/ 1059256 h 1222218"/>
              <a:gd name="connsiteX58" fmla="*/ 606655 w 2870021"/>
              <a:gd name="connsiteY58" fmla="*/ 1050202 h 1222218"/>
              <a:gd name="connsiteX59" fmla="*/ 543280 w 2870021"/>
              <a:gd name="connsiteY59" fmla="*/ 1013988 h 1222218"/>
              <a:gd name="connsiteX60" fmla="*/ 516120 w 2870021"/>
              <a:gd name="connsiteY60" fmla="*/ 1004935 h 1222218"/>
              <a:gd name="connsiteX61" fmla="*/ 488960 w 2870021"/>
              <a:gd name="connsiteY61" fmla="*/ 986828 h 1222218"/>
              <a:gd name="connsiteX62" fmla="*/ 434639 w 2870021"/>
              <a:gd name="connsiteY62" fmla="*/ 968721 h 1222218"/>
              <a:gd name="connsiteX63" fmla="*/ 407478 w 2870021"/>
              <a:gd name="connsiteY63" fmla="*/ 959667 h 1222218"/>
              <a:gd name="connsiteX64" fmla="*/ 380318 w 2870021"/>
              <a:gd name="connsiteY64" fmla="*/ 950614 h 1222218"/>
              <a:gd name="connsiteX65" fmla="*/ 307890 w 2870021"/>
              <a:gd name="connsiteY65" fmla="*/ 932507 h 1222218"/>
              <a:gd name="connsiteX66" fmla="*/ 235463 w 2870021"/>
              <a:gd name="connsiteY66" fmla="*/ 914400 h 1222218"/>
              <a:gd name="connsiteX67" fmla="*/ 172088 w 2870021"/>
              <a:gd name="connsiteY67" fmla="*/ 887240 h 1222218"/>
              <a:gd name="connsiteX68" fmla="*/ 144928 w 2870021"/>
              <a:gd name="connsiteY68" fmla="*/ 869133 h 1222218"/>
              <a:gd name="connsiteX69" fmla="*/ 72500 w 2870021"/>
              <a:gd name="connsiteY69" fmla="*/ 851026 h 1222218"/>
              <a:gd name="connsiteX70" fmla="*/ 45340 w 2870021"/>
              <a:gd name="connsiteY70" fmla="*/ 832919 h 1222218"/>
              <a:gd name="connsiteX71" fmla="*/ 72 w 2870021"/>
              <a:gd name="connsiteY71" fmla="*/ 769545 h 12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870021" h="1222218">
                <a:moveTo>
                  <a:pt x="72" y="769545"/>
                </a:moveTo>
                <a:cubicBezTo>
                  <a:pt x="-1437" y="748420"/>
                  <a:pt x="20879" y="725001"/>
                  <a:pt x="36286" y="706170"/>
                </a:cubicBezTo>
                <a:cubicBezTo>
                  <a:pt x="56416" y="681567"/>
                  <a:pt x="100390" y="659316"/>
                  <a:pt x="126821" y="642796"/>
                </a:cubicBezTo>
                <a:cubicBezTo>
                  <a:pt x="136048" y="637029"/>
                  <a:pt x="144754" y="630456"/>
                  <a:pt x="153981" y="624689"/>
                </a:cubicBezTo>
                <a:cubicBezTo>
                  <a:pt x="178953" y="609082"/>
                  <a:pt x="207952" y="591213"/>
                  <a:pt x="235463" y="579422"/>
                </a:cubicBezTo>
                <a:cubicBezTo>
                  <a:pt x="244234" y="575663"/>
                  <a:pt x="253570" y="573386"/>
                  <a:pt x="262623" y="570368"/>
                </a:cubicBezTo>
                <a:cubicBezTo>
                  <a:pt x="309950" y="534874"/>
                  <a:pt x="382904" y="478799"/>
                  <a:pt x="425585" y="461727"/>
                </a:cubicBezTo>
                <a:cubicBezTo>
                  <a:pt x="440674" y="455691"/>
                  <a:pt x="456688" y="451588"/>
                  <a:pt x="470853" y="443620"/>
                </a:cubicBezTo>
                <a:cubicBezTo>
                  <a:pt x="505147" y="424330"/>
                  <a:pt x="536701" y="400490"/>
                  <a:pt x="570441" y="380246"/>
                </a:cubicBezTo>
                <a:cubicBezTo>
                  <a:pt x="582014" y="373302"/>
                  <a:pt x="595858" y="370237"/>
                  <a:pt x="606655" y="362139"/>
                </a:cubicBezTo>
                <a:cubicBezTo>
                  <a:pt x="686191" y="302487"/>
                  <a:pt x="593327" y="342439"/>
                  <a:pt x="697189" y="307818"/>
                </a:cubicBezTo>
                <a:cubicBezTo>
                  <a:pt x="734046" y="280174"/>
                  <a:pt x="740771" y="271756"/>
                  <a:pt x="787724" y="253497"/>
                </a:cubicBezTo>
                <a:cubicBezTo>
                  <a:pt x="823301" y="239661"/>
                  <a:pt x="862223" y="234354"/>
                  <a:pt x="896366" y="217283"/>
                </a:cubicBezTo>
                <a:cubicBezTo>
                  <a:pt x="934361" y="198286"/>
                  <a:pt x="1004778" y="161197"/>
                  <a:pt x="1041221" y="153909"/>
                </a:cubicBezTo>
                <a:lnTo>
                  <a:pt x="1086488" y="144856"/>
                </a:lnTo>
                <a:cubicBezTo>
                  <a:pt x="1125720" y="126749"/>
                  <a:pt x="1163912" y="106196"/>
                  <a:pt x="1204183" y="90535"/>
                </a:cubicBezTo>
                <a:cubicBezTo>
                  <a:pt x="1218525" y="84958"/>
                  <a:pt x="1234311" y="84234"/>
                  <a:pt x="1249451" y="81481"/>
                </a:cubicBezTo>
                <a:cubicBezTo>
                  <a:pt x="1269706" y="77798"/>
                  <a:pt x="1317373" y="71854"/>
                  <a:pt x="1339985" y="63374"/>
                </a:cubicBezTo>
                <a:cubicBezTo>
                  <a:pt x="1352622" y="58635"/>
                  <a:pt x="1363395" y="49535"/>
                  <a:pt x="1376199" y="45267"/>
                </a:cubicBezTo>
                <a:cubicBezTo>
                  <a:pt x="1399808" y="37397"/>
                  <a:pt x="1424484" y="33196"/>
                  <a:pt x="1448627" y="27160"/>
                </a:cubicBezTo>
                <a:cubicBezTo>
                  <a:pt x="1474984" y="20571"/>
                  <a:pt x="1503291" y="12885"/>
                  <a:pt x="1530108" y="9054"/>
                </a:cubicBezTo>
                <a:cubicBezTo>
                  <a:pt x="1557161" y="5189"/>
                  <a:pt x="1584429" y="3018"/>
                  <a:pt x="1611589" y="0"/>
                </a:cubicBezTo>
                <a:cubicBezTo>
                  <a:pt x="1780587" y="3018"/>
                  <a:pt x="1949743" y="1140"/>
                  <a:pt x="2118583" y="9054"/>
                </a:cubicBezTo>
                <a:cubicBezTo>
                  <a:pt x="2143441" y="10219"/>
                  <a:pt x="2166868" y="21124"/>
                  <a:pt x="2191011" y="27160"/>
                </a:cubicBezTo>
                <a:cubicBezTo>
                  <a:pt x="2304165" y="55448"/>
                  <a:pt x="2163512" y="19303"/>
                  <a:pt x="2254385" y="45267"/>
                </a:cubicBezTo>
                <a:cubicBezTo>
                  <a:pt x="2282050" y="53171"/>
                  <a:pt x="2357925" y="69282"/>
                  <a:pt x="2372080" y="72428"/>
                </a:cubicBezTo>
                <a:cubicBezTo>
                  <a:pt x="2384151" y="78464"/>
                  <a:pt x="2396576" y="83839"/>
                  <a:pt x="2408294" y="90535"/>
                </a:cubicBezTo>
                <a:cubicBezTo>
                  <a:pt x="2417741" y="95934"/>
                  <a:pt x="2425454" y="104356"/>
                  <a:pt x="2435455" y="108642"/>
                </a:cubicBezTo>
                <a:cubicBezTo>
                  <a:pt x="2446892" y="113543"/>
                  <a:pt x="2459598" y="114677"/>
                  <a:pt x="2471669" y="117695"/>
                </a:cubicBezTo>
                <a:cubicBezTo>
                  <a:pt x="2480722" y="123731"/>
                  <a:pt x="2489382" y="130404"/>
                  <a:pt x="2498829" y="135802"/>
                </a:cubicBezTo>
                <a:cubicBezTo>
                  <a:pt x="2532168" y="154853"/>
                  <a:pt x="2559835" y="160594"/>
                  <a:pt x="2589364" y="190123"/>
                </a:cubicBezTo>
                <a:cubicBezTo>
                  <a:pt x="2601435" y="202194"/>
                  <a:pt x="2612730" y="215095"/>
                  <a:pt x="2625577" y="226337"/>
                </a:cubicBezTo>
                <a:cubicBezTo>
                  <a:pt x="2636933" y="236273"/>
                  <a:pt x="2651121" y="242828"/>
                  <a:pt x="2661791" y="253497"/>
                </a:cubicBezTo>
                <a:cubicBezTo>
                  <a:pt x="2669485" y="261191"/>
                  <a:pt x="2674381" y="271278"/>
                  <a:pt x="2679898" y="280657"/>
                </a:cubicBezTo>
                <a:cubicBezTo>
                  <a:pt x="2770712" y="435040"/>
                  <a:pt x="2719750" y="363970"/>
                  <a:pt x="2779486" y="443620"/>
                </a:cubicBezTo>
                <a:cubicBezTo>
                  <a:pt x="2782504" y="458709"/>
                  <a:pt x="2784808" y="473959"/>
                  <a:pt x="2788540" y="488887"/>
                </a:cubicBezTo>
                <a:cubicBezTo>
                  <a:pt x="2793680" y="509445"/>
                  <a:pt x="2809464" y="544685"/>
                  <a:pt x="2815700" y="561315"/>
                </a:cubicBezTo>
                <a:cubicBezTo>
                  <a:pt x="2828729" y="596057"/>
                  <a:pt x="2822388" y="584722"/>
                  <a:pt x="2833807" y="624689"/>
                </a:cubicBezTo>
                <a:cubicBezTo>
                  <a:pt x="2836429" y="633865"/>
                  <a:pt x="2839843" y="642796"/>
                  <a:pt x="2842861" y="651850"/>
                </a:cubicBezTo>
                <a:cubicBezTo>
                  <a:pt x="2845879" y="669957"/>
                  <a:pt x="2849488" y="687975"/>
                  <a:pt x="2851914" y="706170"/>
                </a:cubicBezTo>
                <a:cubicBezTo>
                  <a:pt x="2855526" y="733258"/>
                  <a:pt x="2857103" y="760599"/>
                  <a:pt x="2860968" y="787652"/>
                </a:cubicBezTo>
                <a:cubicBezTo>
                  <a:pt x="2863144" y="802885"/>
                  <a:pt x="2867003" y="817830"/>
                  <a:pt x="2870021" y="832919"/>
                </a:cubicBezTo>
                <a:cubicBezTo>
                  <a:pt x="2863985" y="893275"/>
                  <a:pt x="2859438" y="953799"/>
                  <a:pt x="2851914" y="1013988"/>
                </a:cubicBezTo>
                <a:cubicBezTo>
                  <a:pt x="2850371" y="1026335"/>
                  <a:pt x="2849034" y="1039399"/>
                  <a:pt x="2842861" y="1050202"/>
                </a:cubicBezTo>
                <a:cubicBezTo>
                  <a:pt x="2825603" y="1080404"/>
                  <a:pt x="2806654" y="1078489"/>
                  <a:pt x="2779486" y="1095469"/>
                </a:cubicBezTo>
                <a:cubicBezTo>
                  <a:pt x="2742940" y="1118311"/>
                  <a:pt x="2740182" y="1132216"/>
                  <a:pt x="2698005" y="1149790"/>
                </a:cubicBezTo>
                <a:cubicBezTo>
                  <a:pt x="2670311" y="1161329"/>
                  <a:pt x="2628961" y="1168224"/>
                  <a:pt x="2598417" y="1176951"/>
                </a:cubicBezTo>
                <a:cubicBezTo>
                  <a:pt x="2507539" y="1202916"/>
                  <a:pt x="2648203" y="1166769"/>
                  <a:pt x="2535043" y="1195057"/>
                </a:cubicBezTo>
                <a:cubicBezTo>
                  <a:pt x="2498229" y="1219599"/>
                  <a:pt x="2502764" y="1222218"/>
                  <a:pt x="2444508" y="1222218"/>
                </a:cubicBezTo>
                <a:lnTo>
                  <a:pt x="1358092" y="1213164"/>
                </a:lnTo>
                <a:cubicBezTo>
                  <a:pt x="1291845" y="1209024"/>
                  <a:pt x="1193121" y="1204659"/>
                  <a:pt x="1122702" y="1195057"/>
                </a:cubicBezTo>
                <a:cubicBezTo>
                  <a:pt x="1086326" y="1190097"/>
                  <a:pt x="1050405" y="1182143"/>
                  <a:pt x="1014061" y="1176951"/>
                </a:cubicBezTo>
                <a:cubicBezTo>
                  <a:pt x="992936" y="1173933"/>
                  <a:pt x="971681" y="1171714"/>
                  <a:pt x="950686" y="1167897"/>
                </a:cubicBezTo>
                <a:cubicBezTo>
                  <a:pt x="931498" y="1164408"/>
                  <a:pt x="858740" y="1143030"/>
                  <a:pt x="851098" y="1140737"/>
                </a:cubicBezTo>
                <a:cubicBezTo>
                  <a:pt x="841957" y="1137995"/>
                  <a:pt x="833196" y="1133998"/>
                  <a:pt x="823938" y="1131683"/>
                </a:cubicBezTo>
                <a:cubicBezTo>
                  <a:pt x="809009" y="1127951"/>
                  <a:pt x="793759" y="1125648"/>
                  <a:pt x="778670" y="1122630"/>
                </a:cubicBezTo>
                <a:cubicBezTo>
                  <a:pt x="742456" y="1104523"/>
                  <a:pt x="708440" y="1081112"/>
                  <a:pt x="670029" y="1068309"/>
                </a:cubicBezTo>
                <a:cubicBezTo>
                  <a:pt x="660976" y="1065291"/>
                  <a:pt x="652045" y="1061878"/>
                  <a:pt x="642869" y="1059256"/>
                </a:cubicBezTo>
                <a:cubicBezTo>
                  <a:pt x="630905" y="1055838"/>
                  <a:pt x="618306" y="1054571"/>
                  <a:pt x="606655" y="1050202"/>
                </a:cubicBezTo>
                <a:cubicBezTo>
                  <a:pt x="543162" y="1026392"/>
                  <a:pt x="595817" y="1040256"/>
                  <a:pt x="543280" y="1013988"/>
                </a:cubicBezTo>
                <a:cubicBezTo>
                  <a:pt x="534744" y="1009720"/>
                  <a:pt x="525173" y="1007953"/>
                  <a:pt x="516120" y="1004935"/>
                </a:cubicBezTo>
                <a:cubicBezTo>
                  <a:pt x="507067" y="998899"/>
                  <a:pt x="498903" y="991247"/>
                  <a:pt x="488960" y="986828"/>
                </a:cubicBezTo>
                <a:cubicBezTo>
                  <a:pt x="471519" y="979076"/>
                  <a:pt x="452746" y="974757"/>
                  <a:pt x="434639" y="968721"/>
                </a:cubicBezTo>
                <a:lnTo>
                  <a:pt x="407478" y="959667"/>
                </a:lnTo>
                <a:cubicBezTo>
                  <a:pt x="398425" y="956649"/>
                  <a:pt x="389576" y="952929"/>
                  <a:pt x="380318" y="950614"/>
                </a:cubicBezTo>
                <a:cubicBezTo>
                  <a:pt x="356175" y="944578"/>
                  <a:pt x="331499" y="940376"/>
                  <a:pt x="307890" y="932507"/>
                </a:cubicBezTo>
                <a:cubicBezTo>
                  <a:pt x="266132" y="918588"/>
                  <a:pt x="290088" y="925326"/>
                  <a:pt x="235463" y="914400"/>
                </a:cubicBezTo>
                <a:cubicBezTo>
                  <a:pt x="167271" y="868940"/>
                  <a:pt x="253939" y="922319"/>
                  <a:pt x="172088" y="887240"/>
                </a:cubicBezTo>
                <a:cubicBezTo>
                  <a:pt x="162087" y="882954"/>
                  <a:pt x="155154" y="872851"/>
                  <a:pt x="144928" y="869133"/>
                </a:cubicBezTo>
                <a:cubicBezTo>
                  <a:pt x="121541" y="860628"/>
                  <a:pt x="72500" y="851026"/>
                  <a:pt x="72500" y="851026"/>
                </a:cubicBezTo>
                <a:cubicBezTo>
                  <a:pt x="63447" y="844990"/>
                  <a:pt x="52505" y="841108"/>
                  <a:pt x="45340" y="832919"/>
                </a:cubicBezTo>
                <a:cubicBezTo>
                  <a:pt x="31010" y="816541"/>
                  <a:pt x="1581" y="790670"/>
                  <a:pt x="72" y="76954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ＭＳ Ｐゴシック" pitchFamily="-128" charset="-128"/>
              </a:rPr>
              <a:t>Turbulence {GOTM}</a:t>
            </a:r>
            <a:endParaRPr lang="en-US" sz="1400" b="1" dirty="0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401819" y="3308409"/>
            <a:ext cx="1676400" cy="657730"/>
          </a:xfrm>
          <a:custGeom>
            <a:avLst/>
            <a:gdLst>
              <a:gd name="connsiteX0" fmla="*/ 72 w 2870021"/>
              <a:gd name="connsiteY0" fmla="*/ 769545 h 1222218"/>
              <a:gd name="connsiteX1" fmla="*/ 36286 w 2870021"/>
              <a:gd name="connsiteY1" fmla="*/ 706170 h 1222218"/>
              <a:gd name="connsiteX2" fmla="*/ 126821 w 2870021"/>
              <a:gd name="connsiteY2" fmla="*/ 642796 h 1222218"/>
              <a:gd name="connsiteX3" fmla="*/ 153981 w 2870021"/>
              <a:gd name="connsiteY3" fmla="*/ 624689 h 1222218"/>
              <a:gd name="connsiteX4" fmla="*/ 235463 w 2870021"/>
              <a:gd name="connsiteY4" fmla="*/ 579422 h 1222218"/>
              <a:gd name="connsiteX5" fmla="*/ 262623 w 2870021"/>
              <a:gd name="connsiteY5" fmla="*/ 570368 h 1222218"/>
              <a:gd name="connsiteX6" fmla="*/ 425585 w 2870021"/>
              <a:gd name="connsiteY6" fmla="*/ 461727 h 1222218"/>
              <a:gd name="connsiteX7" fmla="*/ 470853 w 2870021"/>
              <a:gd name="connsiteY7" fmla="*/ 443620 h 1222218"/>
              <a:gd name="connsiteX8" fmla="*/ 570441 w 2870021"/>
              <a:gd name="connsiteY8" fmla="*/ 380246 h 1222218"/>
              <a:gd name="connsiteX9" fmla="*/ 606655 w 2870021"/>
              <a:gd name="connsiteY9" fmla="*/ 362139 h 1222218"/>
              <a:gd name="connsiteX10" fmla="*/ 697189 w 2870021"/>
              <a:gd name="connsiteY10" fmla="*/ 307818 h 1222218"/>
              <a:gd name="connsiteX11" fmla="*/ 787724 w 2870021"/>
              <a:gd name="connsiteY11" fmla="*/ 253497 h 1222218"/>
              <a:gd name="connsiteX12" fmla="*/ 896366 w 2870021"/>
              <a:gd name="connsiteY12" fmla="*/ 217283 h 1222218"/>
              <a:gd name="connsiteX13" fmla="*/ 1041221 w 2870021"/>
              <a:gd name="connsiteY13" fmla="*/ 153909 h 1222218"/>
              <a:gd name="connsiteX14" fmla="*/ 1086488 w 2870021"/>
              <a:gd name="connsiteY14" fmla="*/ 144856 h 1222218"/>
              <a:gd name="connsiteX15" fmla="*/ 1204183 w 2870021"/>
              <a:gd name="connsiteY15" fmla="*/ 90535 h 1222218"/>
              <a:gd name="connsiteX16" fmla="*/ 1249451 w 2870021"/>
              <a:gd name="connsiteY16" fmla="*/ 81481 h 1222218"/>
              <a:gd name="connsiteX17" fmla="*/ 1339985 w 2870021"/>
              <a:gd name="connsiteY17" fmla="*/ 63374 h 1222218"/>
              <a:gd name="connsiteX18" fmla="*/ 1376199 w 2870021"/>
              <a:gd name="connsiteY18" fmla="*/ 45267 h 1222218"/>
              <a:gd name="connsiteX19" fmla="*/ 1448627 w 2870021"/>
              <a:gd name="connsiteY19" fmla="*/ 27160 h 1222218"/>
              <a:gd name="connsiteX20" fmla="*/ 1530108 w 2870021"/>
              <a:gd name="connsiteY20" fmla="*/ 9054 h 1222218"/>
              <a:gd name="connsiteX21" fmla="*/ 1611589 w 2870021"/>
              <a:gd name="connsiteY21" fmla="*/ 0 h 1222218"/>
              <a:gd name="connsiteX22" fmla="*/ 2118583 w 2870021"/>
              <a:gd name="connsiteY22" fmla="*/ 9054 h 1222218"/>
              <a:gd name="connsiteX23" fmla="*/ 2191011 w 2870021"/>
              <a:gd name="connsiteY23" fmla="*/ 27160 h 1222218"/>
              <a:gd name="connsiteX24" fmla="*/ 2254385 w 2870021"/>
              <a:gd name="connsiteY24" fmla="*/ 45267 h 1222218"/>
              <a:gd name="connsiteX25" fmla="*/ 2372080 w 2870021"/>
              <a:gd name="connsiteY25" fmla="*/ 72428 h 1222218"/>
              <a:gd name="connsiteX26" fmla="*/ 2408294 w 2870021"/>
              <a:gd name="connsiteY26" fmla="*/ 90535 h 1222218"/>
              <a:gd name="connsiteX27" fmla="*/ 2435455 w 2870021"/>
              <a:gd name="connsiteY27" fmla="*/ 108642 h 1222218"/>
              <a:gd name="connsiteX28" fmla="*/ 2471669 w 2870021"/>
              <a:gd name="connsiteY28" fmla="*/ 117695 h 1222218"/>
              <a:gd name="connsiteX29" fmla="*/ 2498829 w 2870021"/>
              <a:gd name="connsiteY29" fmla="*/ 135802 h 1222218"/>
              <a:gd name="connsiteX30" fmla="*/ 2589364 w 2870021"/>
              <a:gd name="connsiteY30" fmla="*/ 190123 h 1222218"/>
              <a:gd name="connsiteX31" fmla="*/ 2625577 w 2870021"/>
              <a:gd name="connsiteY31" fmla="*/ 226337 h 1222218"/>
              <a:gd name="connsiteX32" fmla="*/ 2661791 w 2870021"/>
              <a:gd name="connsiteY32" fmla="*/ 253497 h 1222218"/>
              <a:gd name="connsiteX33" fmla="*/ 2679898 w 2870021"/>
              <a:gd name="connsiteY33" fmla="*/ 280657 h 1222218"/>
              <a:gd name="connsiteX34" fmla="*/ 2779486 w 2870021"/>
              <a:gd name="connsiteY34" fmla="*/ 443620 h 1222218"/>
              <a:gd name="connsiteX35" fmla="*/ 2788540 w 2870021"/>
              <a:gd name="connsiteY35" fmla="*/ 488887 h 1222218"/>
              <a:gd name="connsiteX36" fmla="*/ 2815700 w 2870021"/>
              <a:gd name="connsiteY36" fmla="*/ 561315 h 1222218"/>
              <a:gd name="connsiteX37" fmla="*/ 2833807 w 2870021"/>
              <a:gd name="connsiteY37" fmla="*/ 624689 h 1222218"/>
              <a:gd name="connsiteX38" fmla="*/ 2842861 w 2870021"/>
              <a:gd name="connsiteY38" fmla="*/ 651850 h 1222218"/>
              <a:gd name="connsiteX39" fmla="*/ 2851914 w 2870021"/>
              <a:gd name="connsiteY39" fmla="*/ 706170 h 1222218"/>
              <a:gd name="connsiteX40" fmla="*/ 2860968 w 2870021"/>
              <a:gd name="connsiteY40" fmla="*/ 787652 h 1222218"/>
              <a:gd name="connsiteX41" fmla="*/ 2870021 w 2870021"/>
              <a:gd name="connsiteY41" fmla="*/ 832919 h 1222218"/>
              <a:gd name="connsiteX42" fmla="*/ 2851914 w 2870021"/>
              <a:gd name="connsiteY42" fmla="*/ 1013988 h 1222218"/>
              <a:gd name="connsiteX43" fmla="*/ 2842861 w 2870021"/>
              <a:gd name="connsiteY43" fmla="*/ 1050202 h 1222218"/>
              <a:gd name="connsiteX44" fmla="*/ 2779486 w 2870021"/>
              <a:gd name="connsiteY44" fmla="*/ 1095469 h 1222218"/>
              <a:gd name="connsiteX45" fmla="*/ 2698005 w 2870021"/>
              <a:gd name="connsiteY45" fmla="*/ 1149790 h 1222218"/>
              <a:gd name="connsiteX46" fmla="*/ 2598417 w 2870021"/>
              <a:gd name="connsiteY46" fmla="*/ 1176951 h 1222218"/>
              <a:gd name="connsiteX47" fmla="*/ 2535043 w 2870021"/>
              <a:gd name="connsiteY47" fmla="*/ 1195057 h 1222218"/>
              <a:gd name="connsiteX48" fmla="*/ 2444508 w 2870021"/>
              <a:gd name="connsiteY48" fmla="*/ 1222218 h 1222218"/>
              <a:gd name="connsiteX49" fmla="*/ 1358092 w 2870021"/>
              <a:gd name="connsiteY49" fmla="*/ 1213164 h 1222218"/>
              <a:gd name="connsiteX50" fmla="*/ 1122702 w 2870021"/>
              <a:gd name="connsiteY50" fmla="*/ 1195057 h 1222218"/>
              <a:gd name="connsiteX51" fmla="*/ 1014061 w 2870021"/>
              <a:gd name="connsiteY51" fmla="*/ 1176951 h 1222218"/>
              <a:gd name="connsiteX52" fmla="*/ 950686 w 2870021"/>
              <a:gd name="connsiteY52" fmla="*/ 1167897 h 1222218"/>
              <a:gd name="connsiteX53" fmla="*/ 851098 w 2870021"/>
              <a:gd name="connsiteY53" fmla="*/ 1140737 h 1222218"/>
              <a:gd name="connsiteX54" fmla="*/ 823938 w 2870021"/>
              <a:gd name="connsiteY54" fmla="*/ 1131683 h 1222218"/>
              <a:gd name="connsiteX55" fmla="*/ 778670 w 2870021"/>
              <a:gd name="connsiteY55" fmla="*/ 1122630 h 1222218"/>
              <a:gd name="connsiteX56" fmla="*/ 670029 w 2870021"/>
              <a:gd name="connsiteY56" fmla="*/ 1068309 h 1222218"/>
              <a:gd name="connsiteX57" fmla="*/ 642869 w 2870021"/>
              <a:gd name="connsiteY57" fmla="*/ 1059256 h 1222218"/>
              <a:gd name="connsiteX58" fmla="*/ 606655 w 2870021"/>
              <a:gd name="connsiteY58" fmla="*/ 1050202 h 1222218"/>
              <a:gd name="connsiteX59" fmla="*/ 543280 w 2870021"/>
              <a:gd name="connsiteY59" fmla="*/ 1013988 h 1222218"/>
              <a:gd name="connsiteX60" fmla="*/ 516120 w 2870021"/>
              <a:gd name="connsiteY60" fmla="*/ 1004935 h 1222218"/>
              <a:gd name="connsiteX61" fmla="*/ 488960 w 2870021"/>
              <a:gd name="connsiteY61" fmla="*/ 986828 h 1222218"/>
              <a:gd name="connsiteX62" fmla="*/ 434639 w 2870021"/>
              <a:gd name="connsiteY62" fmla="*/ 968721 h 1222218"/>
              <a:gd name="connsiteX63" fmla="*/ 407478 w 2870021"/>
              <a:gd name="connsiteY63" fmla="*/ 959667 h 1222218"/>
              <a:gd name="connsiteX64" fmla="*/ 380318 w 2870021"/>
              <a:gd name="connsiteY64" fmla="*/ 950614 h 1222218"/>
              <a:gd name="connsiteX65" fmla="*/ 307890 w 2870021"/>
              <a:gd name="connsiteY65" fmla="*/ 932507 h 1222218"/>
              <a:gd name="connsiteX66" fmla="*/ 235463 w 2870021"/>
              <a:gd name="connsiteY66" fmla="*/ 914400 h 1222218"/>
              <a:gd name="connsiteX67" fmla="*/ 172088 w 2870021"/>
              <a:gd name="connsiteY67" fmla="*/ 887240 h 1222218"/>
              <a:gd name="connsiteX68" fmla="*/ 144928 w 2870021"/>
              <a:gd name="connsiteY68" fmla="*/ 869133 h 1222218"/>
              <a:gd name="connsiteX69" fmla="*/ 72500 w 2870021"/>
              <a:gd name="connsiteY69" fmla="*/ 851026 h 1222218"/>
              <a:gd name="connsiteX70" fmla="*/ 45340 w 2870021"/>
              <a:gd name="connsiteY70" fmla="*/ 832919 h 1222218"/>
              <a:gd name="connsiteX71" fmla="*/ 72 w 2870021"/>
              <a:gd name="connsiteY71" fmla="*/ 769545 h 12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870021" h="1222218">
                <a:moveTo>
                  <a:pt x="72" y="769545"/>
                </a:moveTo>
                <a:cubicBezTo>
                  <a:pt x="-1437" y="748420"/>
                  <a:pt x="20879" y="725001"/>
                  <a:pt x="36286" y="706170"/>
                </a:cubicBezTo>
                <a:cubicBezTo>
                  <a:pt x="56416" y="681567"/>
                  <a:pt x="100390" y="659316"/>
                  <a:pt x="126821" y="642796"/>
                </a:cubicBezTo>
                <a:cubicBezTo>
                  <a:pt x="136048" y="637029"/>
                  <a:pt x="144754" y="630456"/>
                  <a:pt x="153981" y="624689"/>
                </a:cubicBezTo>
                <a:cubicBezTo>
                  <a:pt x="178953" y="609082"/>
                  <a:pt x="207952" y="591213"/>
                  <a:pt x="235463" y="579422"/>
                </a:cubicBezTo>
                <a:cubicBezTo>
                  <a:pt x="244234" y="575663"/>
                  <a:pt x="253570" y="573386"/>
                  <a:pt x="262623" y="570368"/>
                </a:cubicBezTo>
                <a:cubicBezTo>
                  <a:pt x="309950" y="534874"/>
                  <a:pt x="382904" y="478799"/>
                  <a:pt x="425585" y="461727"/>
                </a:cubicBezTo>
                <a:cubicBezTo>
                  <a:pt x="440674" y="455691"/>
                  <a:pt x="456688" y="451588"/>
                  <a:pt x="470853" y="443620"/>
                </a:cubicBezTo>
                <a:cubicBezTo>
                  <a:pt x="505147" y="424330"/>
                  <a:pt x="536701" y="400490"/>
                  <a:pt x="570441" y="380246"/>
                </a:cubicBezTo>
                <a:cubicBezTo>
                  <a:pt x="582014" y="373302"/>
                  <a:pt x="595858" y="370237"/>
                  <a:pt x="606655" y="362139"/>
                </a:cubicBezTo>
                <a:cubicBezTo>
                  <a:pt x="686191" y="302487"/>
                  <a:pt x="593327" y="342439"/>
                  <a:pt x="697189" y="307818"/>
                </a:cubicBezTo>
                <a:cubicBezTo>
                  <a:pt x="734046" y="280174"/>
                  <a:pt x="740771" y="271756"/>
                  <a:pt x="787724" y="253497"/>
                </a:cubicBezTo>
                <a:cubicBezTo>
                  <a:pt x="823301" y="239661"/>
                  <a:pt x="862223" y="234354"/>
                  <a:pt x="896366" y="217283"/>
                </a:cubicBezTo>
                <a:cubicBezTo>
                  <a:pt x="934361" y="198286"/>
                  <a:pt x="1004778" y="161197"/>
                  <a:pt x="1041221" y="153909"/>
                </a:cubicBezTo>
                <a:lnTo>
                  <a:pt x="1086488" y="144856"/>
                </a:lnTo>
                <a:cubicBezTo>
                  <a:pt x="1125720" y="126749"/>
                  <a:pt x="1163912" y="106196"/>
                  <a:pt x="1204183" y="90535"/>
                </a:cubicBezTo>
                <a:cubicBezTo>
                  <a:pt x="1218525" y="84958"/>
                  <a:pt x="1234311" y="84234"/>
                  <a:pt x="1249451" y="81481"/>
                </a:cubicBezTo>
                <a:cubicBezTo>
                  <a:pt x="1269706" y="77798"/>
                  <a:pt x="1317373" y="71854"/>
                  <a:pt x="1339985" y="63374"/>
                </a:cubicBezTo>
                <a:cubicBezTo>
                  <a:pt x="1352622" y="58635"/>
                  <a:pt x="1363395" y="49535"/>
                  <a:pt x="1376199" y="45267"/>
                </a:cubicBezTo>
                <a:cubicBezTo>
                  <a:pt x="1399808" y="37397"/>
                  <a:pt x="1424484" y="33196"/>
                  <a:pt x="1448627" y="27160"/>
                </a:cubicBezTo>
                <a:cubicBezTo>
                  <a:pt x="1474984" y="20571"/>
                  <a:pt x="1503291" y="12885"/>
                  <a:pt x="1530108" y="9054"/>
                </a:cubicBezTo>
                <a:cubicBezTo>
                  <a:pt x="1557161" y="5189"/>
                  <a:pt x="1584429" y="3018"/>
                  <a:pt x="1611589" y="0"/>
                </a:cubicBezTo>
                <a:cubicBezTo>
                  <a:pt x="1780587" y="3018"/>
                  <a:pt x="1949743" y="1140"/>
                  <a:pt x="2118583" y="9054"/>
                </a:cubicBezTo>
                <a:cubicBezTo>
                  <a:pt x="2143441" y="10219"/>
                  <a:pt x="2166868" y="21124"/>
                  <a:pt x="2191011" y="27160"/>
                </a:cubicBezTo>
                <a:cubicBezTo>
                  <a:pt x="2304165" y="55448"/>
                  <a:pt x="2163512" y="19303"/>
                  <a:pt x="2254385" y="45267"/>
                </a:cubicBezTo>
                <a:cubicBezTo>
                  <a:pt x="2282050" y="53171"/>
                  <a:pt x="2357925" y="69282"/>
                  <a:pt x="2372080" y="72428"/>
                </a:cubicBezTo>
                <a:cubicBezTo>
                  <a:pt x="2384151" y="78464"/>
                  <a:pt x="2396576" y="83839"/>
                  <a:pt x="2408294" y="90535"/>
                </a:cubicBezTo>
                <a:cubicBezTo>
                  <a:pt x="2417741" y="95934"/>
                  <a:pt x="2425454" y="104356"/>
                  <a:pt x="2435455" y="108642"/>
                </a:cubicBezTo>
                <a:cubicBezTo>
                  <a:pt x="2446892" y="113543"/>
                  <a:pt x="2459598" y="114677"/>
                  <a:pt x="2471669" y="117695"/>
                </a:cubicBezTo>
                <a:cubicBezTo>
                  <a:pt x="2480722" y="123731"/>
                  <a:pt x="2489382" y="130404"/>
                  <a:pt x="2498829" y="135802"/>
                </a:cubicBezTo>
                <a:cubicBezTo>
                  <a:pt x="2532168" y="154853"/>
                  <a:pt x="2559835" y="160594"/>
                  <a:pt x="2589364" y="190123"/>
                </a:cubicBezTo>
                <a:cubicBezTo>
                  <a:pt x="2601435" y="202194"/>
                  <a:pt x="2612730" y="215095"/>
                  <a:pt x="2625577" y="226337"/>
                </a:cubicBezTo>
                <a:cubicBezTo>
                  <a:pt x="2636933" y="236273"/>
                  <a:pt x="2651121" y="242828"/>
                  <a:pt x="2661791" y="253497"/>
                </a:cubicBezTo>
                <a:cubicBezTo>
                  <a:pt x="2669485" y="261191"/>
                  <a:pt x="2674381" y="271278"/>
                  <a:pt x="2679898" y="280657"/>
                </a:cubicBezTo>
                <a:cubicBezTo>
                  <a:pt x="2770712" y="435040"/>
                  <a:pt x="2719750" y="363970"/>
                  <a:pt x="2779486" y="443620"/>
                </a:cubicBezTo>
                <a:cubicBezTo>
                  <a:pt x="2782504" y="458709"/>
                  <a:pt x="2784808" y="473959"/>
                  <a:pt x="2788540" y="488887"/>
                </a:cubicBezTo>
                <a:cubicBezTo>
                  <a:pt x="2793680" y="509445"/>
                  <a:pt x="2809464" y="544685"/>
                  <a:pt x="2815700" y="561315"/>
                </a:cubicBezTo>
                <a:cubicBezTo>
                  <a:pt x="2828729" y="596057"/>
                  <a:pt x="2822388" y="584722"/>
                  <a:pt x="2833807" y="624689"/>
                </a:cubicBezTo>
                <a:cubicBezTo>
                  <a:pt x="2836429" y="633865"/>
                  <a:pt x="2839843" y="642796"/>
                  <a:pt x="2842861" y="651850"/>
                </a:cubicBezTo>
                <a:cubicBezTo>
                  <a:pt x="2845879" y="669957"/>
                  <a:pt x="2849488" y="687975"/>
                  <a:pt x="2851914" y="706170"/>
                </a:cubicBezTo>
                <a:cubicBezTo>
                  <a:pt x="2855526" y="733258"/>
                  <a:pt x="2857103" y="760599"/>
                  <a:pt x="2860968" y="787652"/>
                </a:cubicBezTo>
                <a:cubicBezTo>
                  <a:pt x="2863144" y="802885"/>
                  <a:pt x="2867003" y="817830"/>
                  <a:pt x="2870021" y="832919"/>
                </a:cubicBezTo>
                <a:cubicBezTo>
                  <a:pt x="2863985" y="893275"/>
                  <a:pt x="2859438" y="953799"/>
                  <a:pt x="2851914" y="1013988"/>
                </a:cubicBezTo>
                <a:cubicBezTo>
                  <a:pt x="2850371" y="1026335"/>
                  <a:pt x="2849034" y="1039399"/>
                  <a:pt x="2842861" y="1050202"/>
                </a:cubicBezTo>
                <a:cubicBezTo>
                  <a:pt x="2825603" y="1080404"/>
                  <a:pt x="2806654" y="1078489"/>
                  <a:pt x="2779486" y="1095469"/>
                </a:cubicBezTo>
                <a:cubicBezTo>
                  <a:pt x="2742940" y="1118311"/>
                  <a:pt x="2740182" y="1132216"/>
                  <a:pt x="2698005" y="1149790"/>
                </a:cubicBezTo>
                <a:cubicBezTo>
                  <a:pt x="2670311" y="1161329"/>
                  <a:pt x="2628961" y="1168224"/>
                  <a:pt x="2598417" y="1176951"/>
                </a:cubicBezTo>
                <a:cubicBezTo>
                  <a:pt x="2507539" y="1202916"/>
                  <a:pt x="2648203" y="1166769"/>
                  <a:pt x="2535043" y="1195057"/>
                </a:cubicBezTo>
                <a:cubicBezTo>
                  <a:pt x="2498229" y="1219599"/>
                  <a:pt x="2502764" y="1222218"/>
                  <a:pt x="2444508" y="1222218"/>
                </a:cubicBezTo>
                <a:lnTo>
                  <a:pt x="1358092" y="1213164"/>
                </a:lnTo>
                <a:cubicBezTo>
                  <a:pt x="1291845" y="1209024"/>
                  <a:pt x="1193121" y="1204659"/>
                  <a:pt x="1122702" y="1195057"/>
                </a:cubicBezTo>
                <a:cubicBezTo>
                  <a:pt x="1086326" y="1190097"/>
                  <a:pt x="1050405" y="1182143"/>
                  <a:pt x="1014061" y="1176951"/>
                </a:cubicBezTo>
                <a:cubicBezTo>
                  <a:pt x="992936" y="1173933"/>
                  <a:pt x="971681" y="1171714"/>
                  <a:pt x="950686" y="1167897"/>
                </a:cubicBezTo>
                <a:cubicBezTo>
                  <a:pt x="931498" y="1164408"/>
                  <a:pt x="858740" y="1143030"/>
                  <a:pt x="851098" y="1140737"/>
                </a:cubicBezTo>
                <a:cubicBezTo>
                  <a:pt x="841957" y="1137995"/>
                  <a:pt x="833196" y="1133998"/>
                  <a:pt x="823938" y="1131683"/>
                </a:cubicBezTo>
                <a:cubicBezTo>
                  <a:pt x="809009" y="1127951"/>
                  <a:pt x="793759" y="1125648"/>
                  <a:pt x="778670" y="1122630"/>
                </a:cubicBezTo>
                <a:cubicBezTo>
                  <a:pt x="742456" y="1104523"/>
                  <a:pt x="708440" y="1081112"/>
                  <a:pt x="670029" y="1068309"/>
                </a:cubicBezTo>
                <a:cubicBezTo>
                  <a:pt x="660976" y="1065291"/>
                  <a:pt x="652045" y="1061878"/>
                  <a:pt x="642869" y="1059256"/>
                </a:cubicBezTo>
                <a:cubicBezTo>
                  <a:pt x="630905" y="1055838"/>
                  <a:pt x="618306" y="1054571"/>
                  <a:pt x="606655" y="1050202"/>
                </a:cubicBezTo>
                <a:cubicBezTo>
                  <a:pt x="543162" y="1026392"/>
                  <a:pt x="595817" y="1040256"/>
                  <a:pt x="543280" y="1013988"/>
                </a:cubicBezTo>
                <a:cubicBezTo>
                  <a:pt x="534744" y="1009720"/>
                  <a:pt x="525173" y="1007953"/>
                  <a:pt x="516120" y="1004935"/>
                </a:cubicBezTo>
                <a:cubicBezTo>
                  <a:pt x="507067" y="998899"/>
                  <a:pt x="498903" y="991247"/>
                  <a:pt x="488960" y="986828"/>
                </a:cubicBezTo>
                <a:cubicBezTo>
                  <a:pt x="471519" y="979076"/>
                  <a:pt x="452746" y="974757"/>
                  <a:pt x="434639" y="968721"/>
                </a:cubicBezTo>
                <a:lnTo>
                  <a:pt x="407478" y="959667"/>
                </a:lnTo>
                <a:cubicBezTo>
                  <a:pt x="398425" y="956649"/>
                  <a:pt x="389576" y="952929"/>
                  <a:pt x="380318" y="950614"/>
                </a:cubicBezTo>
                <a:cubicBezTo>
                  <a:pt x="356175" y="944578"/>
                  <a:pt x="331499" y="940376"/>
                  <a:pt x="307890" y="932507"/>
                </a:cubicBezTo>
                <a:cubicBezTo>
                  <a:pt x="266132" y="918588"/>
                  <a:pt x="290088" y="925326"/>
                  <a:pt x="235463" y="914400"/>
                </a:cubicBezTo>
                <a:cubicBezTo>
                  <a:pt x="167271" y="868940"/>
                  <a:pt x="253939" y="922319"/>
                  <a:pt x="172088" y="887240"/>
                </a:cubicBezTo>
                <a:cubicBezTo>
                  <a:pt x="162087" y="882954"/>
                  <a:pt x="155154" y="872851"/>
                  <a:pt x="144928" y="869133"/>
                </a:cubicBezTo>
                <a:cubicBezTo>
                  <a:pt x="121541" y="860628"/>
                  <a:pt x="72500" y="851026"/>
                  <a:pt x="72500" y="851026"/>
                </a:cubicBezTo>
                <a:cubicBezTo>
                  <a:pt x="63447" y="844990"/>
                  <a:pt x="52505" y="841108"/>
                  <a:pt x="45340" y="832919"/>
                </a:cubicBezTo>
                <a:cubicBezTo>
                  <a:pt x="31010" y="816541"/>
                  <a:pt x="1581" y="790670"/>
                  <a:pt x="72" y="76954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  <a:t>Data assimilation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{</a:t>
            </a:r>
            <a:r>
              <a:rPr lang="en-US" sz="1200" b="1" dirty="0" smtClean="0">
                <a:solidFill>
                  <a:srgbClr val="92D050"/>
                </a:solidFill>
              </a:rPr>
              <a:t>3DVAR</a:t>
            </a:r>
            <a:r>
              <a:rPr lang="en-US" sz="1200" b="1" dirty="0" smtClean="0">
                <a:solidFill>
                  <a:schemeClr val="tx1"/>
                </a:solidFill>
              </a:rPr>
              <a:t>}</a:t>
            </a:r>
            <a:endParaRPr lang="en-US" sz="1200" b="1" dirty="0">
              <a:solidFill>
                <a:schemeClr val="bg1"/>
              </a:solidFill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792355" y="2059354"/>
            <a:ext cx="1647806" cy="655723"/>
          </a:xfrm>
          <a:custGeom>
            <a:avLst/>
            <a:gdLst>
              <a:gd name="connsiteX0" fmla="*/ 72 w 2870021"/>
              <a:gd name="connsiteY0" fmla="*/ 769545 h 1222218"/>
              <a:gd name="connsiteX1" fmla="*/ 36286 w 2870021"/>
              <a:gd name="connsiteY1" fmla="*/ 706170 h 1222218"/>
              <a:gd name="connsiteX2" fmla="*/ 126821 w 2870021"/>
              <a:gd name="connsiteY2" fmla="*/ 642796 h 1222218"/>
              <a:gd name="connsiteX3" fmla="*/ 153981 w 2870021"/>
              <a:gd name="connsiteY3" fmla="*/ 624689 h 1222218"/>
              <a:gd name="connsiteX4" fmla="*/ 235463 w 2870021"/>
              <a:gd name="connsiteY4" fmla="*/ 579422 h 1222218"/>
              <a:gd name="connsiteX5" fmla="*/ 262623 w 2870021"/>
              <a:gd name="connsiteY5" fmla="*/ 570368 h 1222218"/>
              <a:gd name="connsiteX6" fmla="*/ 425585 w 2870021"/>
              <a:gd name="connsiteY6" fmla="*/ 461727 h 1222218"/>
              <a:gd name="connsiteX7" fmla="*/ 470853 w 2870021"/>
              <a:gd name="connsiteY7" fmla="*/ 443620 h 1222218"/>
              <a:gd name="connsiteX8" fmla="*/ 570441 w 2870021"/>
              <a:gd name="connsiteY8" fmla="*/ 380246 h 1222218"/>
              <a:gd name="connsiteX9" fmla="*/ 606655 w 2870021"/>
              <a:gd name="connsiteY9" fmla="*/ 362139 h 1222218"/>
              <a:gd name="connsiteX10" fmla="*/ 697189 w 2870021"/>
              <a:gd name="connsiteY10" fmla="*/ 307818 h 1222218"/>
              <a:gd name="connsiteX11" fmla="*/ 787724 w 2870021"/>
              <a:gd name="connsiteY11" fmla="*/ 253497 h 1222218"/>
              <a:gd name="connsiteX12" fmla="*/ 896366 w 2870021"/>
              <a:gd name="connsiteY12" fmla="*/ 217283 h 1222218"/>
              <a:gd name="connsiteX13" fmla="*/ 1041221 w 2870021"/>
              <a:gd name="connsiteY13" fmla="*/ 153909 h 1222218"/>
              <a:gd name="connsiteX14" fmla="*/ 1086488 w 2870021"/>
              <a:gd name="connsiteY14" fmla="*/ 144856 h 1222218"/>
              <a:gd name="connsiteX15" fmla="*/ 1204183 w 2870021"/>
              <a:gd name="connsiteY15" fmla="*/ 90535 h 1222218"/>
              <a:gd name="connsiteX16" fmla="*/ 1249451 w 2870021"/>
              <a:gd name="connsiteY16" fmla="*/ 81481 h 1222218"/>
              <a:gd name="connsiteX17" fmla="*/ 1339985 w 2870021"/>
              <a:gd name="connsiteY17" fmla="*/ 63374 h 1222218"/>
              <a:gd name="connsiteX18" fmla="*/ 1376199 w 2870021"/>
              <a:gd name="connsiteY18" fmla="*/ 45267 h 1222218"/>
              <a:gd name="connsiteX19" fmla="*/ 1448627 w 2870021"/>
              <a:gd name="connsiteY19" fmla="*/ 27160 h 1222218"/>
              <a:gd name="connsiteX20" fmla="*/ 1530108 w 2870021"/>
              <a:gd name="connsiteY20" fmla="*/ 9054 h 1222218"/>
              <a:gd name="connsiteX21" fmla="*/ 1611589 w 2870021"/>
              <a:gd name="connsiteY21" fmla="*/ 0 h 1222218"/>
              <a:gd name="connsiteX22" fmla="*/ 2118583 w 2870021"/>
              <a:gd name="connsiteY22" fmla="*/ 9054 h 1222218"/>
              <a:gd name="connsiteX23" fmla="*/ 2191011 w 2870021"/>
              <a:gd name="connsiteY23" fmla="*/ 27160 h 1222218"/>
              <a:gd name="connsiteX24" fmla="*/ 2254385 w 2870021"/>
              <a:gd name="connsiteY24" fmla="*/ 45267 h 1222218"/>
              <a:gd name="connsiteX25" fmla="*/ 2372080 w 2870021"/>
              <a:gd name="connsiteY25" fmla="*/ 72428 h 1222218"/>
              <a:gd name="connsiteX26" fmla="*/ 2408294 w 2870021"/>
              <a:gd name="connsiteY26" fmla="*/ 90535 h 1222218"/>
              <a:gd name="connsiteX27" fmla="*/ 2435455 w 2870021"/>
              <a:gd name="connsiteY27" fmla="*/ 108642 h 1222218"/>
              <a:gd name="connsiteX28" fmla="*/ 2471669 w 2870021"/>
              <a:gd name="connsiteY28" fmla="*/ 117695 h 1222218"/>
              <a:gd name="connsiteX29" fmla="*/ 2498829 w 2870021"/>
              <a:gd name="connsiteY29" fmla="*/ 135802 h 1222218"/>
              <a:gd name="connsiteX30" fmla="*/ 2589364 w 2870021"/>
              <a:gd name="connsiteY30" fmla="*/ 190123 h 1222218"/>
              <a:gd name="connsiteX31" fmla="*/ 2625577 w 2870021"/>
              <a:gd name="connsiteY31" fmla="*/ 226337 h 1222218"/>
              <a:gd name="connsiteX32" fmla="*/ 2661791 w 2870021"/>
              <a:gd name="connsiteY32" fmla="*/ 253497 h 1222218"/>
              <a:gd name="connsiteX33" fmla="*/ 2679898 w 2870021"/>
              <a:gd name="connsiteY33" fmla="*/ 280657 h 1222218"/>
              <a:gd name="connsiteX34" fmla="*/ 2779486 w 2870021"/>
              <a:gd name="connsiteY34" fmla="*/ 443620 h 1222218"/>
              <a:gd name="connsiteX35" fmla="*/ 2788540 w 2870021"/>
              <a:gd name="connsiteY35" fmla="*/ 488887 h 1222218"/>
              <a:gd name="connsiteX36" fmla="*/ 2815700 w 2870021"/>
              <a:gd name="connsiteY36" fmla="*/ 561315 h 1222218"/>
              <a:gd name="connsiteX37" fmla="*/ 2833807 w 2870021"/>
              <a:gd name="connsiteY37" fmla="*/ 624689 h 1222218"/>
              <a:gd name="connsiteX38" fmla="*/ 2842861 w 2870021"/>
              <a:gd name="connsiteY38" fmla="*/ 651850 h 1222218"/>
              <a:gd name="connsiteX39" fmla="*/ 2851914 w 2870021"/>
              <a:gd name="connsiteY39" fmla="*/ 706170 h 1222218"/>
              <a:gd name="connsiteX40" fmla="*/ 2860968 w 2870021"/>
              <a:gd name="connsiteY40" fmla="*/ 787652 h 1222218"/>
              <a:gd name="connsiteX41" fmla="*/ 2870021 w 2870021"/>
              <a:gd name="connsiteY41" fmla="*/ 832919 h 1222218"/>
              <a:gd name="connsiteX42" fmla="*/ 2851914 w 2870021"/>
              <a:gd name="connsiteY42" fmla="*/ 1013988 h 1222218"/>
              <a:gd name="connsiteX43" fmla="*/ 2842861 w 2870021"/>
              <a:gd name="connsiteY43" fmla="*/ 1050202 h 1222218"/>
              <a:gd name="connsiteX44" fmla="*/ 2779486 w 2870021"/>
              <a:gd name="connsiteY44" fmla="*/ 1095469 h 1222218"/>
              <a:gd name="connsiteX45" fmla="*/ 2698005 w 2870021"/>
              <a:gd name="connsiteY45" fmla="*/ 1149790 h 1222218"/>
              <a:gd name="connsiteX46" fmla="*/ 2598417 w 2870021"/>
              <a:gd name="connsiteY46" fmla="*/ 1176951 h 1222218"/>
              <a:gd name="connsiteX47" fmla="*/ 2535043 w 2870021"/>
              <a:gd name="connsiteY47" fmla="*/ 1195057 h 1222218"/>
              <a:gd name="connsiteX48" fmla="*/ 2444508 w 2870021"/>
              <a:gd name="connsiteY48" fmla="*/ 1222218 h 1222218"/>
              <a:gd name="connsiteX49" fmla="*/ 1358092 w 2870021"/>
              <a:gd name="connsiteY49" fmla="*/ 1213164 h 1222218"/>
              <a:gd name="connsiteX50" fmla="*/ 1122702 w 2870021"/>
              <a:gd name="connsiteY50" fmla="*/ 1195057 h 1222218"/>
              <a:gd name="connsiteX51" fmla="*/ 1014061 w 2870021"/>
              <a:gd name="connsiteY51" fmla="*/ 1176951 h 1222218"/>
              <a:gd name="connsiteX52" fmla="*/ 950686 w 2870021"/>
              <a:gd name="connsiteY52" fmla="*/ 1167897 h 1222218"/>
              <a:gd name="connsiteX53" fmla="*/ 851098 w 2870021"/>
              <a:gd name="connsiteY53" fmla="*/ 1140737 h 1222218"/>
              <a:gd name="connsiteX54" fmla="*/ 823938 w 2870021"/>
              <a:gd name="connsiteY54" fmla="*/ 1131683 h 1222218"/>
              <a:gd name="connsiteX55" fmla="*/ 778670 w 2870021"/>
              <a:gd name="connsiteY55" fmla="*/ 1122630 h 1222218"/>
              <a:gd name="connsiteX56" fmla="*/ 670029 w 2870021"/>
              <a:gd name="connsiteY56" fmla="*/ 1068309 h 1222218"/>
              <a:gd name="connsiteX57" fmla="*/ 642869 w 2870021"/>
              <a:gd name="connsiteY57" fmla="*/ 1059256 h 1222218"/>
              <a:gd name="connsiteX58" fmla="*/ 606655 w 2870021"/>
              <a:gd name="connsiteY58" fmla="*/ 1050202 h 1222218"/>
              <a:gd name="connsiteX59" fmla="*/ 543280 w 2870021"/>
              <a:gd name="connsiteY59" fmla="*/ 1013988 h 1222218"/>
              <a:gd name="connsiteX60" fmla="*/ 516120 w 2870021"/>
              <a:gd name="connsiteY60" fmla="*/ 1004935 h 1222218"/>
              <a:gd name="connsiteX61" fmla="*/ 488960 w 2870021"/>
              <a:gd name="connsiteY61" fmla="*/ 986828 h 1222218"/>
              <a:gd name="connsiteX62" fmla="*/ 434639 w 2870021"/>
              <a:gd name="connsiteY62" fmla="*/ 968721 h 1222218"/>
              <a:gd name="connsiteX63" fmla="*/ 407478 w 2870021"/>
              <a:gd name="connsiteY63" fmla="*/ 959667 h 1222218"/>
              <a:gd name="connsiteX64" fmla="*/ 380318 w 2870021"/>
              <a:gd name="connsiteY64" fmla="*/ 950614 h 1222218"/>
              <a:gd name="connsiteX65" fmla="*/ 307890 w 2870021"/>
              <a:gd name="connsiteY65" fmla="*/ 932507 h 1222218"/>
              <a:gd name="connsiteX66" fmla="*/ 235463 w 2870021"/>
              <a:gd name="connsiteY66" fmla="*/ 914400 h 1222218"/>
              <a:gd name="connsiteX67" fmla="*/ 172088 w 2870021"/>
              <a:gd name="connsiteY67" fmla="*/ 887240 h 1222218"/>
              <a:gd name="connsiteX68" fmla="*/ 144928 w 2870021"/>
              <a:gd name="connsiteY68" fmla="*/ 869133 h 1222218"/>
              <a:gd name="connsiteX69" fmla="*/ 72500 w 2870021"/>
              <a:gd name="connsiteY69" fmla="*/ 851026 h 1222218"/>
              <a:gd name="connsiteX70" fmla="*/ 45340 w 2870021"/>
              <a:gd name="connsiteY70" fmla="*/ 832919 h 1222218"/>
              <a:gd name="connsiteX71" fmla="*/ 72 w 2870021"/>
              <a:gd name="connsiteY71" fmla="*/ 769545 h 12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870021" h="1222218">
                <a:moveTo>
                  <a:pt x="72" y="769545"/>
                </a:moveTo>
                <a:cubicBezTo>
                  <a:pt x="-1437" y="748420"/>
                  <a:pt x="20879" y="725001"/>
                  <a:pt x="36286" y="706170"/>
                </a:cubicBezTo>
                <a:cubicBezTo>
                  <a:pt x="56416" y="681567"/>
                  <a:pt x="100390" y="659316"/>
                  <a:pt x="126821" y="642796"/>
                </a:cubicBezTo>
                <a:cubicBezTo>
                  <a:pt x="136048" y="637029"/>
                  <a:pt x="144754" y="630456"/>
                  <a:pt x="153981" y="624689"/>
                </a:cubicBezTo>
                <a:cubicBezTo>
                  <a:pt x="178953" y="609082"/>
                  <a:pt x="207952" y="591213"/>
                  <a:pt x="235463" y="579422"/>
                </a:cubicBezTo>
                <a:cubicBezTo>
                  <a:pt x="244234" y="575663"/>
                  <a:pt x="253570" y="573386"/>
                  <a:pt x="262623" y="570368"/>
                </a:cubicBezTo>
                <a:cubicBezTo>
                  <a:pt x="309950" y="534874"/>
                  <a:pt x="382904" y="478799"/>
                  <a:pt x="425585" y="461727"/>
                </a:cubicBezTo>
                <a:cubicBezTo>
                  <a:pt x="440674" y="455691"/>
                  <a:pt x="456688" y="451588"/>
                  <a:pt x="470853" y="443620"/>
                </a:cubicBezTo>
                <a:cubicBezTo>
                  <a:pt x="505147" y="424330"/>
                  <a:pt x="536701" y="400490"/>
                  <a:pt x="570441" y="380246"/>
                </a:cubicBezTo>
                <a:cubicBezTo>
                  <a:pt x="582014" y="373302"/>
                  <a:pt x="595858" y="370237"/>
                  <a:pt x="606655" y="362139"/>
                </a:cubicBezTo>
                <a:cubicBezTo>
                  <a:pt x="686191" y="302487"/>
                  <a:pt x="593327" y="342439"/>
                  <a:pt x="697189" y="307818"/>
                </a:cubicBezTo>
                <a:cubicBezTo>
                  <a:pt x="734046" y="280174"/>
                  <a:pt x="740771" y="271756"/>
                  <a:pt x="787724" y="253497"/>
                </a:cubicBezTo>
                <a:cubicBezTo>
                  <a:pt x="823301" y="239661"/>
                  <a:pt x="862223" y="234354"/>
                  <a:pt x="896366" y="217283"/>
                </a:cubicBezTo>
                <a:cubicBezTo>
                  <a:pt x="934361" y="198286"/>
                  <a:pt x="1004778" y="161197"/>
                  <a:pt x="1041221" y="153909"/>
                </a:cubicBezTo>
                <a:lnTo>
                  <a:pt x="1086488" y="144856"/>
                </a:lnTo>
                <a:cubicBezTo>
                  <a:pt x="1125720" y="126749"/>
                  <a:pt x="1163912" y="106196"/>
                  <a:pt x="1204183" y="90535"/>
                </a:cubicBezTo>
                <a:cubicBezTo>
                  <a:pt x="1218525" y="84958"/>
                  <a:pt x="1234311" y="84234"/>
                  <a:pt x="1249451" y="81481"/>
                </a:cubicBezTo>
                <a:cubicBezTo>
                  <a:pt x="1269706" y="77798"/>
                  <a:pt x="1317373" y="71854"/>
                  <a:pt x="1339985" y="63374"/>
                </a:cubicBezTo>
                <a:cubicBezTo>
                  <a:pt x="1352622" y="58635"/>
                  <a:pt x="1363395" y="49535"/>
                  <a:pt x="1376199" y="45267"/>
                </a:cubicBezTo>
                <a:cubicBezTo>
                  <a:pt x="1399808" y="37397"/>
                  <a:pt x="1424484" y="33196"/>
                  <a:pt x="1448627" y="27160"/>
                </a:cubicBezTo>
                <a:cubicBezTo>
                  <a:pt x="1474984" y="20571"/>
                  <a:pt x="1503291" y="12885"/>
                  <a:pt x="1530108" y="9054"/>
                </a:cubicBezTo>
                <a:cubicBezTo>
                  <a:pt x="1557161" y="5189"/>
                  <a:pt x="1584429" y="3018"/>
                  <a:pt x="1611589" y="0"/>
                </a:cubicBezTo>
                <a:cubicBezTo>
                  <a:pt x="1780587" y="3018"/>
                  <a:pt x="1949743" y="1140"/>
                  <a:pt x="2118583" y="9054"/>
                </a:cubicBezTo>
                <a:cubicBezTo>
                  <a:pt x="2143441" y="10219"/>
                  <a:pt x="2166868" y="21124"/>
                  <a:pt x="2191011" y="27160"/>
                </a:cubicBezTo>
                <a:cubicBezTo>
                  <a:pt x="2304165" y="55448"/>
                  <a:pt x="2163512" y="19303"/>
                  <a:pt x="2254385" y="45267"/>
                </a:cubicBezTo>
                <a:cubicBezTo>
                  <a:pt x="2282050" y="53171"/>
                  <a:pt x="2357925" y="69282"/>
                  <a:pt x="2372080" y="72428"/>
                </a:cubicBezTo>
                <a:cubicBezTo>
                  <a:pt x="2384151" y="78464"/>
                  <a:pt x="2396576" y="83839"/>
                  <a:pt x="2408294" y="90535"/>
                </a:cubicBezTo>
                <a:cubicBezTo>
                  <a:pt x="2417741" y="95934"/>
                  <a:pt x="2425454" y="104356"/>
                  <a:pt x="2435455" y="108642"/>
                </a:cubicBezTo>
                <a:cubicBezTo>
                  <a:pt x="2446892" y="113543"/>
                  <a:pt x="2459598" y="114677"/>
                  <a:pt x="2471669" y="117695"/>
                </a:cubicBezTo>
                <a:cubicBezTo>
                  <a:pt x="2480722" y="123731"/>
                  <a:pt x="2489382" y="130404"/>
                  <a:pt x="2498829" y="135802"/>
                </a:cubicBezTo>
                <a:cubicBezTo>
                  <a:pt x="2532168" y="154853"/>
                  <a:pt x="2559835" y="160594"/>
                  <a:pt x="2589364" y="190123"/>
                </a:cubicBezTo>
                <a:cubicBezTo>
                  <a:pt x="2601435" y="202194"/>
                  <a:pt x="2612730" y="215095"/>
                  <a:pt x="2625577" y="226337"/>
                </a:cubicBezTo>
                <a:cubicBezTo>
                  <a:pt x="2636933" y="236273"/>
                  <a:pt x="2651121" y="242828"/>
                  <a:pt x="2661791" y="253497"/>
                </a:cubicBezTo>
                <a:cubicBezTo>
                  <a:pt x="2669485" y="261191"/>
                  <a:pt x="2674381" y="271278"/>
                  <a:pt x="2679898" y="280657"/>
                </a:cubicBezTo>
                <a:cubicBezTo>
                  <a:pt x="2770712" y="435040"/>
                  <a:pt x="2719750" y="363970"/>
                  <a:pt x="2779486" y="443620"/>
                </a:cubicBezTo>
                <a:cubicBezTo>
                  <a:pt x="2782504" y="458709"/>
                  <a:pt x="2784808" y="473959"/>
                  <a:pt x="2788540" y="488887"/>
                </a:cubicBezTo>
                <a:cubicBezTo>
                  <a:pt x="2793680" y="509445"/>
                  <a:pt x="2809464" y="544685"/>
                  <a:pt x="2815700" y="561315"/>
                </a:cubicBezTo>
                <a:cubicBezTo>
                  <a:pt x="2828729" y="596057"/>
                  <a:pt x="2822388" y="584722"/>
                  <a:pt x="2833807" y="624689"/>
                </a:cubicBezTo>
                <a:cubicBezTo>
                  <a:pt x="2836429" y="633865"/>
                  <a:pt x="2839843" y="642796"/>
                  <a:pt x="2842861" y="651850"/>
                </a:cubicBezTo>
                <a:cubicBezTo>
                  <a:pt x="2845879" y="669957"/>
                  <a:pt x="2849488" y="687975"/>
                  <a:pt x="2851914" y="706170"/>
                </a:cubicBezTo>
                <a:cubicBezTo>
                  <a:pt x="2855526" y="733258"/>
                  <a:pt x="2857103" y="760599"/>
                  <a:pt x="2860968" y="787652"/>
                </a:cubicBezTo>
                <a:cubicBezTo>
                  <a:pt x="2863144" y="802885"/>
                  <a:pt x="2867003" y="817830"/>
                  <a:pt x="2870021" y="832919"/>
                </a:cubicBezTo>
                <a:cubicBezTo>
                  <a:pt x="2863985" y="893275"/>
                  <a:pt x="2859438" y="953799"/>
                  <a:pt x="2851914" y="1013988"/>
                </a:cubicBezTo>
                <a:cubicBezTo>
                  <a:pt x="2850371" y="1026335"/>
                  <a:pt x="2849034" y="1039399"/>
                  <a:pt x="2842861" y="1050202"/>
                </a:cubicBezTo>
                <a:cubicBezTo>
                  <a:pt x="2825603" y="1080404"/>
                  <a:pt x="2806654" y="1078489"/>
                  <a:pt x="2779486" y="1095469"/>
                </a:cubicBezTo>
                <a:cubicBezTo>
                  <a:pt x="2742940" y="1118311"/>
                  <a:pt x="2740182" y="1132216"/>
                  <a:pt x="2698005" y="1149790"/>
                </a:cubicBezTo>
                <a:cubicBezTo>
                  <a:pt x="2670311" y="1161329"/>
                  <a:pt x="2628961" y="1168224"/>
                  <a:pt x="2598417" y="1176951"/>
                </a:cubicBezTo>
                <a:cubicBezTo>
                  <a:pt x="2507539" y="1202916"/>
                  <a:pt x="2648203" y="1166769"/>
                  <a:pt x="2535043" y="1195057"/>
                </a:cubicBezTo>
                <a:cubicBezTo>
                  <a:pt x="2498229" y="1219599"/>
                  <a:pt x="2502764" y="1222218"/>
                  <a:pt x="2444508" y="1222218"/>
                </a:cubicBezTo>
                <a:lnTo>
                  <a:pt x="1358092" y="1213164"/>
                </a:lnTo>
                <a:cubicBezTo>
                  <a:pt x="1291845" y="1209024"/>
                  <a:pt x="1193121" y="1204659"/>
                  <a:pt x="1122702" y="1195057"/>
                </a:cubicBezTo>
                <a:cubicBezTo>
                  <a:pt x="1086326" y="1190097"/>
                  <a:pt x="1050405" y="1182143"/>
                  <a:pt x="1014061" y="1176951"/>
                </a:cubicBezTo>
                <a:cubicBezTo>
                  <a:pt x="992936" y="1173933"/>
                  <a:pt x="971681" y="1171714"/>
                  <a:pt x="950686" y="1167897"/>
                </a:cubicBezTo>
                <a:cubicBezTo>
                  <a:pt x="931498" y="1164408"/>
                  <a:pt x="858740" y="1143030"/>
                  <a:pt x="851098" y="1140737"/>
                </a:cubicBezTo>
                <a:cubicBezTo>
                  <a:pt x="841957" y="1137995"/>
                  <a:pt x="833196" y="1133998"/>
                  <a:pt x="823938" y="1131683"/>
                </a:cubicBezTo>
                <a:cubicBezTo>
                  <a:pt x="809009" y="1127951"/>
                  <a:pt x="793759" y="1125648"/>
                  <a:pt x="778670" y="1122630"/>
                </a:cubicBezTo>
                <a:cubicBezTo>
                  <a:pt x="742456" y="1104523"/>
                  <a:pt x="708440" y="1081112"/>
                  <a:pt x="670029" y="1068309"/>
                </a:cubicBezTo>
                <a:cubicBezTo>
                  <a:pt x="660976" y="1065291"/>
                  <a:pt x="652045" y="1061878"/>
                  <a:pt x="642869" y="1059256"/>
                </a:cubicBezTo>
                <a:cubicBezTo>
                  <a:pt x="630905" y="1055838"/>
                  <a:pt x="618306" y="1054571"/>
                  <a:pt x="606655" y="1050202"/>
                </a:cubicBezTo>
                <a:cubicBezTo>
                  <a:pt x="543162" y="1026392"/>
                  <a:pt x="595817" y="1040256"/>
                  <a:pt x="543280" y="1013988"/>
                </a:cubicBezTo>
                <a:cubicBezTo>
                  <a:pt x="534744" y="1009720"/>
                  <a:pt x="525173" y="1007953"/>
                  <a:pt x="516120" y="1004935"/>
                </a:cubicBezTo>
                <a:cubicBezTo>
                  <a:pt x="507067" y="998899"/>
                  <a:pt x="498903" y="991247"/>
                  <a:pt x="488960" y="986828"/>
                </a:cubicBezTo>
                <a:cubicBezTo>
                  <a:pt x="471519" y="979076"/>
                  <a:pt x="452746" y="974757"/>
                  <a:pt x="434639" y="968721"/>
                </a:cubicBezTo>
                <a:lnTo>
                  <a:pt x="407478" y="959667"/>
                </a:lnTo>
                <a:cubicBezTo>
                  <a:pt x="398425" y="956649"/>
                  <a:pt x="389576" y="952929"/>
                  <a:pt x="380318" y="950614"/>
                </a:cubicBezTo>
                <a:cubicBezTo>
                  <a:pt x="356175" y="944578"/>
                  <a:pt x="331499" y="940376"/>
                  <a:pt x="307890" y="932507"/>
                </a:cubicBezTo>
                <a:cubicBezTo>
                  <a:pt x="266132" y="918588"/>
                  <a:pt x="290088" y="925326"/>
                  <a:pt x="235463" y="914400"/>
                </a:cubicBezTo>
                <a:cubicBezTo>
                  <a:pt x="167271" y="868940"/>
                  <a:pt x="253939" y="922319"/>
                  <a:pt x="172088" y="887240"/>
                </a:cubicBezTo>
                <a:cubicBezTo>
                  <a:pt x="162087" y="882954"/>
                  <a:pt x="155154" y="872851"/>
                  <a:pt x="144928" y="869133"/>
                </a:cubicBezTo>
                <a:cubicBezTo>
                  <a:pt x="121541" y="860628"/>
                  <a:pt x="72500" y="851026"/>
                  <a:pt x="72500" y="851026"/>
                </a:cubicBezTo>
                <a:cubicBezTo>
                  <a:pt x="63447" y="844990"/>
                  <a:pt x="52505" y="841108"/>
                  <a:pt x="45340" y="832919"/>
                </a:cubicBezTo>
                <a:cubicBezTo>
                  <a:pt x="31010" y="816541"/>
                  <a:pt x="1581" y="790670"/>
                  <a:pt x="72" y="76954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  <a:t>      Ecology/biology</a:t>
            </a:r>
            <a:endParaRPr lang="en-US" sz="1200" b="1" dirty="0">
              <a:solidFill>
                <a:schemeClr val="bg1"/>
              </a:solidFill>
              <a:latin typeface="Arial" charset="0"/>
              <a:ea typeface="ＭＳ Ｐゴシック" pitchFamily="-128" charset="-128"/>
            </a:endParaRPr>
          </a:p>
          <a:p>
            <a:pPr algn="r"/>
            <a:r>
              <a:rPr lang="en-US" sz="1200" b="1" dirty="0" smtClean="0">
                <a:solidFill>
                  <a:schemeClr val="tx1"/>
                </a:solidFill>
              </a:rPr>
              <a:t>{</a:t>
            </a:r>
            <a:r>
              <a:rPr lang="en-US" sz="1200" b="1" dirty="0" smtClean="0">
                <a:solidFill>
                  <a:srgbClr val="FFC000"/>
                </a:solidFill>
              </a:rPr>
              <a:t>EcoSim2.0</a:t>
            </a:r>
            <a:r>
              <a:rPr lang="en-US" sz="1200" b="1" dirty="0">
                <a:solidFill>
                  <a:schemeClr val="bg1"/>
                </a:solidFill>
              </a:rPr>
              <a:t>; </a:t>
            </a:r>
            <a:r>
              <a:rPr lang="en-US" sz="1200" b="1" dirty="0" err="1" smtClean="0">
                <a:solidFill>
                  <a:srgbClr val="FFC000"/>
                </a:solidFill>
              </a:rPr>
              <a:t>CoSINE</a:t>
            </a:r>
            <a:r>
              <a:rPr lang="en-US" sz="1200" b="1" dirty="0">
                <a:solidFill>
                  <a:srgbClr val="FFC000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}</a:t>
            </a:r>
            <a:endParaRPr lang="en-US" sz="1200" b="1" dirty="0">
              <a:solidFill>
                <a:schemeClr val="bg1"/>
              </a:solidFill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792355" y="3278847"/>
            <a:ext cx="1647806" cy="624123"/>
          </a:xfrm>
          <a:custGeom>
            <a:avLst/>
            <a:gdLst>
              <a:gd name="connsiteX0" fmla="*/ 72 w 2870021"/>
              <a:gd name="connsiteY0" fmla="*/ 769545 h 1222218"/>
              <a:gd name="connsiteX1" fmla="*/ 36286 w 2870021"/>
              <a:gd name="connsiteY1" fmla="*/ 706170 h 1222218"/>
              <a:gd name="connsiteX2" fmla="*/ 126821 w 2870021"/>
              <a:gd name="connsiteY2" fmla="*/ 642796 h 1222218"/>
              <a:gd name="connsiteX3" fmla="*/ 153981 w 2870021"/>
              <a:gd name="connsiteY3" fmla="*/ 624689 h 1222218"/>
              <a:gd name="connsiteX4" fmla="*/ 235463 w 2870021"/>
              <a:gd name="connsiteY4" fmla="*/ 579422 h 1222218"/>
              <a:gd name="connsiteX5" fmla="*/ 262623 w 2870021"/>
              <a:gd name="connsiteY5" fmla="*/ 570368 h 1222218"/>
              <a:gd name="connsiteX6" fmla="*/ 425585 w 2870021"/>
              <a:gd name="connsiteY6" fmla="*/ 461727 h 1222218"/>
              <a:gd name="connsiteX7" fmla="*/ 470853 w 2870021"/>
              <a:gd name="connsiteY7" fmla="*/ 443620 h 1222218"/>
              <a:gd name="connsiteX8" fmla="*/ 570441 w 2870021"/>
              <a:gd name="connsiteY8" fmla="*/ 380246 h 1222218"/>
              <a:gd name="connsiteX9" fmla="*/ 606655 w 2870021"/>
              <a:gd name="connsiteY9" fmla="*/ 362139 h 1222218"/>
              <a:gd name="connsiteX10" fmla="*/ 697189 w 2870021"/>
              <a:gd name="connsiteY10" fmla="*/ 307818 h 1222218"/>
              <a:gd name="connsiteX11" fmla="*/ 787724 w 2870021"/>
              <a:gd name="connsiteY11" fmla="*/ 253497 h 1222218"/>
              <a:gd name="connsiteX12" fmla="*/ 896366 w 2870021"/>
              <a:gd name="connsiteY12" fmla="*/ 217283 h 1222218"/>
              <a:gd name="connsiteX13" fmla="*/ 1041221 w 2870021"/>
              <a:gd name="connsiteY13" fmla="*/ 153909 h 1222218"/>
              <a:gd name="connsiteX14" fmla="*/ 1086488 w 2870021"/>
              <a:gd name="connsiteY14" fmla="*/ 144856 h 1222218"/>
              <a:gd name="connsiteX15" fmla="*/ 1204183 w 2870021"/>
              <a:gd name="connsiteY15" fmla="*/ 90535 h 1222218"/>
              <a:gd name="connsiteX16" fmla="*/ 1249451 w 2870021"/>
              <a:gd name="connsiteY16" fmla="*/ 81481 h 1222218"/>
              <a:gd name="connsiteX17" fmla="*/ 1339985 w 2870021"/>
              <a:gd name="connsiteY17" fmla="*/ 63374 h 1222218"/>
              <a:gd name="connsiteX18" fmla="*/ 1376199 w 2870021"/>
              <a:gd name="connsiteY18" fmla="*/ 45267 h 1222218"/>
              <a:gd name="connsiteX19" fmla="*/ 1448627 w 2870021"/>
              <a:gd name="connsiteY19" fmla="*/ 27160 h 1222218"/>
              <a:gd name="connsiteX20" fmla="*/ 1530108 w 2870021"/>
              <a:gd name="connsiteY20" fmla="*/ 9054 h 1222218"/>
              <a:gd name="connsiteX21" fmla="*/ 1611589 w 2870021"/>
              <a:gd name="connsiteY21" fmla="*/ 0 h 1222218"/>
              <a:gd name="connsiteX22" fmla="*/ 2118583 w 2870021"/>
              <a:gd name="connsiteY22" fmla="*/ 9054 h 1222218"/>
              <a:gd name="connsiteX23" fmla="*/ 2191011 w 2870021"/>
              <a:gd name="connsiteY23" fmla="*/ 27160 h 1222218"/>
              <a:gd name="connsiteX24" fmla="*/ 2254385 w 2870021"/>
              <a:gd name="connsiteY24" fmla="*/ 45267 h 1222218"/>
              <a:gd name="connsiteX25" fmla="*/ 2372080 w 2870021"/>
              <a:gd name="connsiteY25" fmla="*/ 72428 h 1222218"/>
              <a:gd name="connsiteX26" fmla="*/ 2408294 w 2870021"/>
              <a:gd name="connsiteY26" fmla="*/ 90535 h 1222218"/>
              <a:gd name="connsiteX27" fmla="*/ 2435455 w 2870021"/>
              <a:gd name="connsiteY27" fmla="*/ 108642 h 1222218"/>
              <a:gd name="connsiteX28" fmla="*/ 2471669 w 2870021"/>
              <a:gd name="connsiteY28" fmla="*/ 117695 h 1222218"/>
              <a:gd name="connsiteX29" fmla="*/ 2498829 w 2870021"/>
              <a:gd name="connsiteY29" fmla="*/ 135802 h 1222218"/>
              <a:gd name="connsiteX30" fmla="*/ 2589364 w 2870021"/>
              <a:gd name="connsiteY30" fmla="*/ 190123 h 1222218"/>
              <a:gd name="connsiteX31" fmla="*/ 2625577 w 2870021"/>
              <a:gd name="connsiteY31" fmla="*/ 226337 h 1222218"/>
              <a:gd name="connsiteX32" fmla="*/ 2661791 w 2870021"/>
              <a:gd name="connsiteY32" fmla="*/ 253497 h 1222218"/>
              <a:gd name="connsiteX33" fmla="*/ 2679898 w 2870021"/>
              <a:gd name="connsiteY33" fmla="*/ 280657 h 1222218"/>
              <a:gd name="connsiteX34" fmla="*/ 2779486 w 2870021"/>
              <a:gd name="connsiteY34" fmla="*/ 443620 h 1222218"/>
              <a:gd name="connsiteX35" fmla="*/ 2788540 w 2870021"/>
              <a:gd name="connsiteY35" fmla="*/ 488887 h 1222218"/>
              <a:gd name="connsiteX36" fmla="*/ 2815700 w 2870021"/>
              <a:gd name="connsiteY36" fmla="*/ 561315 h 1222218"/>
              <a:gd name="connsiteX37" fmla="*/ 2833807 w 2870021"/>
              <a:gd name="connsiteY37" fmla="*/ 624689 h 1222218"/>
              <a:gd name="connsiteX38" fmla="*/ 2842861 w 2870021"/>
              <a:gd name="connsiteY38" fmla="*/ 651850 h 1222218"/>
              <a:gd name="connsiteX39" fmla="*/ 2851914 w 2870021"/>
              <a:gd name="connsiteY39" fmla="*/ 706170 h 1222218"/>
              <a:gd name="connsiteX40" fmla="*/ 2860968 w 2870021"/>
              <a:gd name="connsiteY40" fmla="*/ 787652 h 1222218"/>
              <a:gd name="connsiteX41" fmla="*/ 2870021 w 2870021"/>
              <a:gd name="connsiteY41" fmla="*/ 832919 h 1222218"/>
              <a:gd name="connsiteX42" fmla="*/ 2851914 w 2870021"/>
              <a:gd name="connsiteY42" fmla="*/ 1013988 h 1222218"/>
              <a:gd name="connsiteX43" fmla="*/ 2842861 w 2870021"/>
              <a:gd name="connsiteY43" fmla="*/ 1050202 h 1222218"/>
              <a:gd name="connsiteX44" fmla="*/ 2779486 w 2870021"/>
              <a:gd name="connsiteY44" fmla="*/ 1095469 h 1222218"/>
              <a:gd name="connsiteX45" fmla="*/ 2698005 w 2870021"/>
              <a:gd name="connsiteY45" fmla="*/ 1149790 h 1222218"/>
              <a:gd name="connsiteX46" fmla="*/ 2598417 w 2870021"/>
              <a:gd name="connsiteY46" fmla="*/ 1176951 h 1222218"/>
              <a:gd name="connsiteX47" fmla="*/ 2535043 w 2870021"/>
              <a:gd name="connsiteY47" fmla="*/ 1195057 h 1222218"/>
              <a:gd name="connsiteX48" fmla="*/ 2444508 w 2870021"/>
              <a:gd name="connsiteY48" fmla="*/ 1222218 h 1222218"/>
              <a:gd name="connsiteX49" fmla="*/ 1358092 w 2870021"/>
              <a:gd name="connsiteY49" fmla="*/ 1213164 h 1222218"/>
              <a:gd name="connsiteX50" fmla="*/ 1122702 w 2870021"/>
              <a:gd name="connsiteY50" fmla="*/ 1195057 h 1222218"/>
              <a:gd name="connsiteX51" fmla="*/ 1014061 w 2870021"/>
              <a:gd name="connsiteY51" fmla="*/ 1176951 h 1222218"/>
              <a:gd name="connsiteX52" fmla="*/ 950686 w 2870021"/>
              <a:gd name="connsiteY52" fmla="*/ 1167897 h 1222218"/>
              <a:gd name="connsiteX53" fmla="*/ 851098 w 2870021"/>
              <a:gd name="connsiteY53" fmla="*/ 1140737 h 1222218"/>
              <a:gd name="connsiteX54" fmla="*/ 823938 w 2870021"/>
              <a:gd name="connsiteY54" fmla="*/ 1131683 h 1222218"/>
              <a:gd name="connsiteX55" fmla="*/ 778670 w 2870021"/>
              <a:gd name="connsiteY55" fmla="*/ 1122630 h 1222218"/>
              <a:gd name="connsiteX56" fmla="*/ 670029 w 2870021"/>
              <a:gd name="connsiteY56" fmla="*/ 1068309 h 1222218"/>
              <a:gd name="connsiteX57" fmla="*/ 642869 w 2870021"/>
              <a:gd name="connsiteY57" fmla="*/ 1059256 h 1222218"/>
              <a:gd name="connsiteX58" fmla="*/ 606655 w 2870021"/>
              <a:gd name="connsiteY58" fmla="*/ 1050202 h 1222218"/>
              <a:gd name="connsiteX59" fmla="*/ 543280 w 2870021"/>
              <a:gd name="connsiteY59" fmla="*/ 1013988 h 1222218"/>
              <a:gd name="connsiteX60" fmla="*/ 516120 w 2870021"/>
              <a:gd name="connsiteY60" fmla="*/ 1004935 h 1222218"/>
              <a:gd name="connsiteX61" fmla="*/ 488960 w 2870021"/>
              <a:gd name="connsiteY61" fmla="*/ 986828 h 1222218"/>
              <a:gd name="connsiteX62" fmla="*/ 434639 w 2870021"/>
              <a:gd name="connsiteY62" fmla="*/ 968721 h 1222218"/>
              <a:gd name="connsiteX63" fmla="*/ 407478 w 2870021"/>
              <a:gd name="connsiteY63" fmla="*/ 959667 h 1222218"/>
              <a:gd name="connsiteX64" fmla="*/ 380318 w 2870021"/>
              <a:gd name="connsiteY64" fmla="*/ 950614 h 1222218"/>
              <a:gd name="connsiteX65" fmla="*/ 307890 w 2870021"/>
              <a:gd name="connsiteY65" fmla="*/ 932507 h 1222218"/>
              <a:gd name="connsiteX66" fmla="*/ 235463 w 2870021"/>
              <a:gd name="connsiteY66" fmla="*/ 914400 h 1222218"/>
              <a:gd name="connsiteX67" fmla="*/ 172088 w 2870021"/>
              <a:gd name="connsiteY67" fmla="*/ 887240 h 1222218"/>
              <a:gd name="connsiteX68" fmla="*/ 144928 w 2870021"/>
              <a:gd name="connsiteY68" fmla="*/ 869133 h 1222218"/>
              <a:gd name="connsiteX69" fmla="*/ 72500 w 2870021"/>
              <a:gd name="connsiteY69" fmla="*/ 851026 h 1222218"/>
              <a:gd name="connsiteX70" fmla="*/ 45340 w 2870021"/>
              <a:gd name="connsiteY70" fmla="*/ 832919 h 1222218"/>
              <a:gd name="connsiteX71" fmla="*/ 72 w 2870021"/>
              <a:gd name="connsiteY71" fmla="*/ 769545 h 12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870021" h="1222218">
                <a:moveTo>
                  <a:pt x="72" y="769545"/>
                </a:moveTo>
                <a:cubicBezTo>
                  <a:pt x="-1437" y="748420"/>
                  <a:pt x="20879" y="725001"/>
                  <a:pt x="36286" y="706170"/>
                </a:cubicBezTo>
                <a:cubicBezTo>
                  <a:pt x="56416" y="681567"/>
                  <a:pt x="100390" y="659316"/>
                  <a:pt x="126821" y="642796"/>
                </a:cubicBezTo>
                <a:cubicBezTo>
                  <a:pt x="136048" y="637029"/>
                  <a:pt x="144754" y="630456"/>
                  <a:pt x="153981" y="624689"/>
                </a:cubicBezTo>
                <a:cubicBezTo>
                  <a:pt x="178953" y="609082"/>
                  <a:pt x="207952" y="591213"/>
                  <a:pt x="235463" y="579422"/>
                </a:cubicBezTo>
                <a:cubicBezTo>
                  <a:pt x="244234" y="575663"/>
                  <a:pt x="253570" y="573386"/>
                  <a:pt x="262623" y="570368"/>
                </a:cubicBezTo>
                <a:cubicBezTo>
                  <a:pt x="309950" y="534874"/>
                  <a:pt x="382904" y="478799"/>
                  <a:pt x="425585" y="461727"/>
                </a:cubicBezTo>
                <a:cubicBezTo>
                  <a:pt x="440674" y="455691"/>
                  <a:pt x="456688" y="451588"/>
                  <a:pt x="470853" y="443620"/>
                </a:cubicBezTo>
                <a:cubicBezTo>
                  <a:pt x="505147" y="424330"/>
                  <a:pt x="536701" y="400490"/>
                  <a:pt x="570441" y="380246"/>
                </a:cubicBezTo>
                <a:cubicBezTo>
                  <a:pt x="582014" y="373302"/>
                  <a:pt x="595858" y="370237"/>
                  <a:pt x="606655" y="362139"/>
                </a:cubicBezTo>
                <a:cubicBezTo>
                  <a:pt x="686191" y="302487"/>
                  <a:pt x="593327" y="342439"/>
                  <a:pt x="697189" y="307818"/>
                </a:cubicBezTo>
                <a:cubicBezTo>
                  <a:pt x="734046" y="280174"/>
                  <a:pt x="740771" y="271756"/>
                  <a:pt x="787724" y="253497"/>
                </a:cubicBezTo>
                <a:cubicBezTo>
                  <a:pt x="823301" y="239661"/>
                  <a:pt x="862223" y="234354"/>
                  <a:pt x="896366" y="217283"/>
                </a:cubicBezTo>
                <a:cubicBezTo>
                  <a:pt x="934361" y="198286"/>
                  <a:pt x="1004778" y="161197"/>
                  <a:pt x="1041221" y="153909"/>
                </a:cubicBezTo>
                <a:lnTo>
                  <a:pt x="1086488" y="144856"/>
                </a:lnTo>
                <a:cubicBezTo>
                  <a:pt x="1125720" y="126749"/>
                  <a:pt x="1163912" y="106196"/>
                  <a:pt x="1204183" y="90535"/>
                </a:cubicBezTo>
                <a:cubicBezTo>
                  <a:pt x="1218525" y="84958"/>
                  <a:pt x="1234311" y="84234"/>
                  <a:pt x="1249451" y="81481"/>
                </a:cubicBezTo>
                <a:cubicBezTo>
                  <a:pt x="1269706" y="77798"/>
                  <a:pt x="1317373" y="71854"/>
                  <a:pt x="1339985" y="63374"/>
                </a:cubicBezTo>
                <a:cubicBezTo>
                  <a:pt x="1352622" y="58635"/>
                  <a:pt x="1363395" y="49535"/>
                  <a:pt x="1376199" y="45267"/>
                </a:cubicBezTo>
                <a:cubicBezTo>
                  <a:pt x="1399808" y="37397"/>
                  <a:pt x="1424484" y="33196"/>
                  <a:pt x="1448627" y="27160"/>
                </a:cubicBezTo>
                <a:cubicBezTo>
                  <a:pt x="1474984" y="20571"/>
                  <a:pt x="1503291" y="12885"/>
                  <a:pt x="1530108" y="9054"/>
                </a:cubicBezTo>
                <a:cubicBezTo>
                  <a:pt x="1557161" y="5189"/>
                  <a:pt x="1584429" y="3018"/>
                  <a:pt x="1611589" y="0"/>
                </a:cubicBezTo>
                <a:cubicBezTo>
                  <a:pt x="1780587" y="3018"/>
                  <a:pt x="1949743" y="1140"/>
                  <a:pt x="2118583" y="9054"/>
                </a:cubicBezTo>
                <a:cubicBezTo>
                  <a:pt x="2143441" y="10219"/>
                  <a:pt x="2166868" y="21124"/>
                  <a:pt x="2191011" y="27160"/>
                </a:cubicBezTo>
                <a:cubicBezTo>
                  <a:pt x="2304165" y="55448"/>
                  <a:pt x="2163512" y="19303"/>
                  <a:pt x="2254385" y="45267"/>
                </a:cubicBezTo>
                <a:cubicBezTo>
                  <a:pt x="2282050" y="53171"/>
                  <a:pt x="2357925" y="69282"/>
                  <a:pt x="2372080" y="72428"/>
                </a:cubicBezTo>
                <a:cubicBezTo>
                  <a:pt x="2384151" y="78464"/>
                  <a:pt x="2396576" y="83839"/>
                  <a:pt x="2408294" y="90535"/>
                </a:cubicBezTo>
                <a:cubicBezTo>
                  <a:pt x="2417741" y="95934"/>
                  <a:pt x="2425454" y="104356"/>
                  <a:pt x="2435455" y="108642"/>
                </a:cubicBezTo>
                <a:cubicBezTo>
                  <a:pt x="2446892" y="113543"/>
                  <a:pt x="2459598" y="114677"/>
                  <a:pt x="2471669" y="117695"/>
                </a:cubicBezTo>
                <a:cubicBezTo>
                  <a:pt x="2480722" y="123731"/>
                  <a:pt x="2489382" y="130404"/>
                  <a:pt x="2498829" y="135802"/>
                </a:cubicBezTo>
                <a:cubicBezTo>
                  <a:pt x="2532168" y="154853"/>
                  <a:pt x="2559835" y="160594"/>
                  <a:pt x="2589364" y="190123"/>
                </a:cubicBezTo>
                <a:cubicBezTo>
                  <a:pt x="2601435" y="202194"/>
                  <a:pt x="2612730" y="215095"/>
                  <a:pt x="2625577" y="226337"/>
                </a:cubicBezTo>
                <a:cubicBezTo>
                  <a:pt x="2636933" y="236273"/>
                  <a:pt x="2651121" y="242828"/>
                  <a:pt x="2661791" y="253497"/>
                </a:cubicBezTo>
                <a:cubicBezTo>
                  <a:pt x="2669485" y="261191"/>
                  <a:pt x="2674381" y="271278"/>
                  <a:pt x="2679898" y="280657"/>
                </a:cubicBezTo>
                <a:cubicBezTo>
                  <a:pt x="2770712" y="435040"/>
                  <a:pt x="2719750" y="363970"/>
                  <a:pt x="2779486" y="443620"/>
                </a:cubicBezTo>
                <a:cubicBezTo>
                  <a:pt x="2782504" y="458709"/>
                  <a:pt x="2784808" y="473959"/>
                  <a:pt x="2788540" y="488887"/>
                </a:cubicBezTo>
                <a:cubicBezTo>
                  <a:pt x="2793680" y="509445"/>
                  <a:pt x="2809464" y="544685"/>
                  <a:pt x="2815700" y="561315"/>
                </a:cubicBezTo>
                <a:cubicBezTo>
                  <a:pt x="2828729" y="596057"/>
                  <a:pt x="2822388" y="584722"/>
                  <a:pt x="2833807" y="624689"/>
                </a:cubicBezTo>
                <a:cubicBezTo>
                  <a:pt x="2836429" y="633865"/>
                  <a:pt x="2839843" y="642796"/>
                  <a:pt x="2842861" y="651850"/>
                </a:cubicBezTo>
                <a:cubicBezTo>
                  <a:pt x="2845879" y="669957"/>
                  <a:pt x="2849488" y="687975"/>
                  <a:pt x="2851914" y="706170"/>
                </a:cubicBezTo>
                <a:cubicBezTo>
                  <a:pt x="2855526" y="733258"/>
                  <a:pt x="2857103" y="760599"/>
                  <a:pt x="2860968" y="787652"/>
                </a:cubicBezTo>
                <a:cubicBezTo>
                  <a:pt x="2863144" y="802885"/>
                  <a:pt x="2867003" y="817830"/>
                  <a:pt x="2870021" y="832919"/>
                </a:cubicBezTo>
                <a:cubicBezTo>
                  <a:pt x="2863985" y="893275"/>
                  <a:pt x="2859438" y="953799"/>
                  <a:pt x="2851914" y="1013988"/>
                </a:cubicBezTo>
                <a:cubicBezTo>
                  <a:pt x="2850371" y="1026335"/>
                  <a:pt x="2849034" y="1039399"/>
                  <a:pt x="2842861" y="1050202"/>
                </a:cubicBezTo>
                <a:cubicBezTo>
                  <a:pt x="2825603" y="1080404"/>
                  <a:pt x="2806654" y="1078489"/>
                  <a:pt x="2779486" y="1095469"/>
                </a:cubicBezTo>
                <a:cubicBezTo>
                  <a:pt x="2742940" y="1118311"/>
                  <a:pt x="2740182" y="1132216"/>
                  <a:pt x="2698005" y="1149790"/>
                </a:cubicBezTo>
                <a:cubicBezTo>
                  <a:pt x="2670311" y="1161329"/>
                  <a:pt x="2628961" y="1168224"/>
                  <a:pt x="2598417" y="1176951"/>
                </a:cubicBezTo>
                <a:cubicBezTo>
                  <a:pt x="2507539" y="1202916"/>
                  <a:pt x="2648203" y="1166769"/>
                  <a:pt x="2535043" y="1195057"/>
                </a:cubicBezTo>
                <a:cubicBezTo>
                  <a:pt x="2498229" y="1219599"/>
                  <a:pt x="2502764" y="1222218"/>
                  <a:pt x="2444508" y="1222218"/>
                </a:cubicBezTo>
                <a:lnTo>
                  <a:pt x="1358092" y="1213164"/>
                </a:lnTo>
                <a:cubicBezTo>
                  <a:pt x="1291845" y="1209024"/>
                  <a:pt x="1193121" y="1204659"/>
                  <a:pt x="1122702" y="1195057"/>
                </a:cubicBezTo>
                <a:cubicBezTo>
                  <a:pt x="1086326" y="1190097"/>
                  <a:pt x="1050405" y="1182143"/>
                  <a:pt x="1014061" y="1176951"/>
                </a:cubicBezTo>
                <a:cubicBezTo>
                  <a:pt x="992936" y="1173933"/>
                  <a:pt x="971681" y="1171714"/>
                  <a:pt x="950686" y="1167897"/>
                </a:cubicBezTo>
                <a:cubicBezTo>
                  <a:pt x="931498" y="1164408"/>
                  <a:pt x="858740" y="1143030"/>
                  <a:pt x="851098" y="1140737"/>
                </a:cubicBezTo>
                <a:cubicBezTo>
                  <a:pt x="841957" y="1137995"/>
                  <a:pt x="833196" y="1133998"/>
                  <a:pt x="823938" y="1131683"/>
                </a:cubicBezTo>
                <a:cubicBezTo>
                  <a:pt x="809009" y="1127951"/>
                  <a:pt x="793759" y="1125648"/>
                  <a:pt x="778670" y="1122630"/>
                </a:cubicBezTo>
                <a:cubicBezTo>
                  <a:pt x="742456" y="1104523"/>
                  <a:pt x="708440" y="1081112"/>
                  <a:pt x="670029" y="1068309"/>
                </a:cubicBezTo>
                <a:cubicBezTo>
                  <a:pt x="660976" y="1065291"/>
                  <a:pt x="652045" y="1061878"/>
                  <a:pt x="642869" y="1059256"/>
                </a:cubicBezTo>
                <a:cubicBezTo>
                  <a:pt x="630905" y="1055838"/>
                  <a:pt x="618306" y="1054571"/>
                  <a:pt x="606655" y="1050202"/>
                </a:cubicBezTo>
                <a:cubicBezTo>
                  <a:pt x="543162" y="1026392"/>
                  <a:pt x="595817" y="1040256"/>
                  <a:pt x="543280" y="1013988"/>
                </a:cubicBezTo>
                <a:cubicBezTo>
                  <a:pt x="534744" y="1009720"/>
                  <a:pt x="525173" y="1007953"/>
                  <a:pt x="516120" y="1004935"/>
                </a:cubicBezTo>
                <a:cubicBezTo>
                  <a:pt x="507067" y="998899"/>
                  <a:pt x="498903" y="991247"/>
                  <a:pt x="488960" y="986828"/>
                </a:cubicBezTo>
                <a:cubicBezTo>
                  <a:pt x="471519" y="979076"/>
                  <a:pt x="452746" y="974757"/>
                  <a:pt x="434639" y="968721"/>
                </a:cubicBezTo>
                <a:lnTo>
                  <a:pt x="407478" y="959667"/>
                </a:lnTo>
                <a:cubicBezTo>
                  <a:pt x="398425" y="956649"/>
                  <a:pt x="389576" y="952929"/>
                  <a:pt x="380318" y="950614"/>
                </a:cubicBezTo>
                <a:cubicBezTo>
                  <a:pt x="356175" y="944578"/>
                  <a:pt x="331499" y="940376"/>
                  <a:pt x="307890" y="932507"/>
                </a:cubicBezTo>
                <a:cubicBezTo>
                  <a:pt x="266132" y="918588"/>
                  <a:pt x="290088" y="925326"/>
                  <a:pt x="235463" y="914400"/>
                </a:cubicBezTo>
                <a:cubicBezTo>
                  <a:pt x="167271" y="868940"/>
                  <a:pt x="253939" y="922319"/>
                  <a:pt x="172088" y="887240"/>
                </a:cubicBezTo>
                <a:cubicBezTo>
                  <a:pt x="162087" y="882954"/>
                  <a:pt x="155154" y="872851"/>
                  <a:pt x="144928" y="869133"/>
                </a:cubicBezTo>
                <a:cubicBezTo>
                  <a:pt x="121541" y="860628"/>
                  <a:pt x="72500" y="851026"/>
                  <a:pt x="72500" y="851026"/>
                </a:cubicBezTo>
                <a:cubicBezTo>
                  <a:pt x="63447" y="844990"/>
                  <a:pt x="52505" y="841108"/>
                  <a:pt x="45340" y="832919"/>
                </a:cubicBezTo>
                <a:cubicBezTo>
                  <a:pt x="31010" y="816541"/>
                  <a:pt x="1581" y="790670"/>
                  <a:pt x="72" y="76954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     Water 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quality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</a:rPr>
              <a:t>{ </a:t>
            </a:r>
            <a:r>
              <a:rPr lang="en-US" sz="1400" b="1" dirty="0" smtClean="0">
                <a:solidFill>
                  <a:srgbClr val="7030A0"/>
                </a:solidFill>
              </a:rPr>
              <a:t>CE-QUAL-ICM</a:t>
            </a:r>
            <a:r>
              <a:rPr lang="en-US" sz="1400" b="1" dirty="0">
                <a:solidFill>
                  <a:schemeClr val="tx1"/>
                </a:solidFill>
              </a:rPr>
              <a:t> }</a:t>
            </a:r>
            <a:endParaRPr lang="en-US" sz="1400" b="1" dirty="0"/>
          </a:p>
        </p:txBody>
      </p:sp>
      <p:sp>
        <p:nvSpPr>
          <p:cNvPr id="13" name="Freeform 12"/>
          <p:cNvSpPr/>
          <p:nvPr/>
        </p:nvSpPr>
        <p:spPr>
          <a:xfrm>
            <a:off x="2855119" y="4313798"/>
            <a:ext cx="1634593" cy="655972"/>
          </a:xfrm>
          <a:custGeom>
            <a:avLst/>
            <a:gdLst>
              <a:gd name="connsiteX0" fmla="*/ 72 w 2870021"/>
              <a:gd name="connsiteY0" fmla="*/ 769545 h 1222218"/>
              <a:gd name="connsiteX1" fmla="*/ 36286 w 2870021"/>
              <a:gd name="connsiteY1" fmla="*/ 706170 h 1222218"/>
              <a:gd name="connsiteX2" fmla="*/ 126821 w 2870021"/>
              <a:gd name="connsiteY2" fmla="*/ 642796 h 1222218"/>
              <a:gd name="connsiteX3" fmla="*/ 153981 w 2870021"/>
              <a:gd name="connsiteY3" fmla="*/ 624689 h 1222218"/>
              <a:gd name="connsiteX4" fmla="*/ 235463 w 2870021"/>
              <a:gd name="connsiteY4" fmla="*/ 579422 h 1222218"/>
              <a:gd name="connsiteX5" fmla="*/ 262623 w 2870021"/>
              <a:gd name="connsiteY5" fmla="*/ 570368 h 1222218"/>
              <a:gd name="connsiteX6" fmla="*/ 425585 w 2870021"/>
              <a:gd name="connsiteY6" fmla="*/ 461727 h 1222218"/>
              <a:gd name="connsiteX7" fmla="*/ 470853 w 2870021"/>
              <a:gd name="connsiteY7" fmla="*/ 443620 h 1222218"/>
              <a:gd name="connsiteX8" fmla="*/ 570441 w 2870021"/>
              <a:gd name="connsiteY8" fmla="*/ 380246 h 1222218"/>
              <a:gd name="connsiteX9" fmla="*/ 606655 w 2870021"/>
              <a:gd name="connsiteY9" fmla="*/ 362139 h 1222218"/>
              <a:gd name="connsiteX10" fmla="*/ 697189 w 2870021"/>
              <a:gd name="connsiteY10" fmla="*/ 307818 h 1222218"/>
              <a:gd name="connsiteX11" fmla="*/ 787724 w 2870021"/>
              <a:gd name="connsiteY11" fmla="*/ 253497 h 1222218"/>
              <a:gd name="connsiteX12" fmla="*/ 896366 w 2870021"/>
              <a:gd name="connsiteY12" fmla="*/ 217283 h 1222218"/>
              <a:gd name="connsiteX13" fmla="*/ 1041221 w 2870021"/>
              <a:gd name="connsiteY13" fmla="*/ 153909 h 1222218"/>
              <a:gd name="connsiteX14" fmla="*/ 1086488 w 2870021"/>
              <a:gd name="connsiteY14" fmla="*/ 144856 h 1222218"/>
              <a:gd name="connsiteX15" fmla="*/ 1204183 w 2870021"/>
              <a:gd name="connsiteY15" fmla="*/ 90535 h 1222218"/>
              <a:gd name="connsiteX16" fmla="*/ 1249451 w 2870021"/>
              <a:gd name="connsiteY16" fmla="*/ 81481 h 1222218"/>
              <a:gd name="connsiteX17" fmla="*/ 1339985 w 2870021"/>
              <a:gd name="connsiteY17" fmla="*/ 63374 h 1222218"/>
              <a:gd name="connsiteX18" fmla="*/ 1376199 w 2870021"/>
              <a:gd name="connsiteY18" fmla="*/ 45267 h 1222218"/>
              <a:gd name="connsiteX19" fmla="*/ 1448627 w 2870021"/>
              <a:gd name="connsiteY19" fmla="*/ 27160 h 1222218"/>
              <a:gd name="connsiteX20" fmla="*/ 1530108 w 2870021"/>
              <a:gd name="connsiteY20" fmla="*/ 9054 h 1222218"/>
              <a:gd name="connsiteX21" fmla="*/ 1611589 w 2870021"/>
              <a:gd name="connsiteY21" fmla="*/ 0 h 1222218"/>
              <a:gd name="connsiteX22" fmla="*/ 2118583 w 2870021"/>
              <a:gd name="connsiteY22" fmla="*/ 9054 h 1222218"/>
              <a:gd name="connsiteX23" fmla="*/ 2191011 w 2870021"/>
              <a:gd name="connsiteY23" fmla="*/ 27160 h 1222218"/>
              <a:gd name="connsiteX24" fmla="*/ 2254385 w 2870021"/>
              <a:gd name="connsiteY24" fmla="*/ 45267 h 1222218"/>
              <a:gd name="connsiteX25" fmla="*/ 2372080 w 2870021"/>
              <a:gd name="connsiteY25" fmla="*/ 72428 h 1222218"/>
              <a:gd name="connsiteX26" fmla="*/ 2408294 w 2870021"/>
              <a:gd name="connsiteY26" fmla="*/ 90535 h 1222218"/>
              <a:gd name="connsiteX27" fmla="*/ 2435455 w 2870021"/>
              <a:gd name="connsiteY27" fmla="*/ 108642 h 1222218"/>
              <a:gd name="connsiteX28" fmla="*/ 2471669 w 2870021"/>
              <a:gd name="connsiteY28" fmla="*/ 117695 h 1222218"/>
              <a:gd name="connsiteX29" fmla="*/ 2498829 w 2870021"/>
              <a:gd name="connsiteY29" fmla="*/ 135802 h 1222218"/>
              <a:gd name="connsiteX30" fmla="*/ 2589364 w 2870021"/>
              <a:gd name="connsiteY30" fmla="*/ 190123 h 1222218"/>
              <a:gd name="connsiteX31" fmla="*/ 2625577 w 2870021"/>
              <a:gd name="connsiteY31" fmla="*/ 226337 h 1222218"/>
              <a:gd name="connsiteX32" fmla="*/ 2661791 w 2870021"/>
              <a:gd name="connsiteY32" fmla="*/ 253497 h 1222218"/>
              <a:gd name="connsiteX33" fmla="*/ 2679898 w 2870021"/>
              <a:gd name="connsiteY33" fmla="*/ 280657 h 1222218"/>
              <a:gd name="connsiteX34" fmla="*/ 2779486 w 2870021"/>
              <a:gd name="connsiteY34" fmla="*/ 443620 h 1222218"/>
              <a:gd name="connsiteX35" fmla="*/ 2788540 w 2870021"/>
              <a:gd name="connsiteY35" fmla="*/ 488887 h 1222218"/>
              <a:gd name="connsiteX36" fmla="*/ 2815700 w 2870021"/>
              <a:gd name="connsiteY36" fmla="*/ 561315 h 1222218"/>
              <a:gd name="connsiteX37" fmla="*/ 2833807 w 2870021"/>
              <a:gd name="connsiteY37" fmla="*/ 624689 h 1222218"/>
              <a:gd name="connsiteX38" fmla="*/ 2842861 w 2870021"/>
              <a:gd name="connsiteY38" fmla="*/ 651850 h 1222218"/>
              <a:gd name="connsiteX39" fmla="*/ 2851914 w 2870021"/>
              <a:gd name="connsiteY39" fmla="*/ 706170 h 1222218"/>
              <a:gd name="connsiteX40" fmla="*/ 2860968 w 2870021"/>
              <a:gd name="connsiteY40" fmla="*/ 787652 h 1222218"/>
              <a:gd name="connsiteX41" fmla="*/ 2870021 w 2870021"/>
              <a:gd name="connsiteY41" fmla="*/ 832919 h 1222218"/>
              <a:gd name="connsiteX42" fmla="*/ 2851914 w 2870021"/>
              <a:gd name="connsiteY42" fmla="*/ 1013988 h 1222218"/>
              <a:gd name="connsiteX43" fmla="*/ 2842861 w 2870021"/>
              <a:gd name="connsiteY43" fmla="*/ 1050202 h 1222218"/>
              <a:gd name="connsiteX44" fmla="*/ 2779486 w 2870021"/>
              <a:gd name="connsiteY44" fmla="*/ 1095469 h 1222218"/>
              <a:gd name="connsiteX45" fmla="*/ 2698005 w 2870021"/>
              <a:gd name="connsiteY45" fmla="*/ 1149790 h 1222218"/>
              <a:gd name="connsiteX46" fmla="*/ 2598417 w 2870021"/>
              <a:gd name="connsiteY46" fmla="*/ 1176951 h 1222218"/>
              <a:gd name="connsiteX47" fmla="*/ 2535043 w 2870021"/>
              <a:gd name="connsiteY47" fmla="*/ 1195057 h 1222218"/>
              <a:gd name="connsiteX48" fmla="*/ 2444508 w 2870021"/>
              <a:gd name="connsiteY48" fmla="*/ 1222218 h 1222218"/>
              <a:gd name="connsiteX49" fmla="*/ 1358092 w 2870021"/>
              <a:gd name="connsiteY49" fmla="*/ 1213164 h 1222218"/>
              <a:gd name="connsiteX50" fmla="*/ 1122702 w 2870021"/>
              <a:gd name="connsiteY50" fmla="*/ 1195057 h 1222218"/>
              <a:gd name="connsiteX51" fmla="*/ 1014061 w 2870021"/>
              <a:gd name="connsiteY51" fmla="*/ 1176951 h 1222218"/>
              <a:gd name="connsiteX52" fmla="*/ 950686 w 2870021"/>
              <a:gd name="connsiteY52" fmla="*/ 1167897 h 1222218"/>
              <a:gd name="connsiteX53" fmla="*/ 851098 w 2870021"/>
              <a:gd name="connsiteY53" fmla="*/ 1140737 h 1222218"/>
              <a:gd name="connsiteX54" fmla="*/ 823938 w 2870021"/>
              <a:gd name="connsiteY54" fmla="*/ 1131683 h 1222218"/>
              <a:gd name="connsiteX55" fmla="*/ 778670 w 2870021"/>
              <a:gd name="connsiteY55" fmla="*/ 1122630 h 1222218"/>
              <a:gd name="connsiteX56" fmla="*/ 670029 w 2870021"/>
              <a:gd name="connsiteY56" fmla="*/ 1068309 h 1222218"/>
              <a:gd name="connsiteX57" fmla="*/ 642869 w 2870021"/>
              <a:gd name="connsiteY57" fmla="*/ 1059256 h 1222218"/>
              <a:gd name="connsiteX58" fmla="*/ 606655 w 2870021"/>
              <a:gd name="connsiteY58" fmla="*/ 1050202 h 1222218"/>
              <a:gd name="connsiteX59" fmla="*/ 543280 w 2870021"/>
              <a:gd name="connsiteY59" fmla="*/ 1013988 h 1222218"/>
              <a:gd name="connsiteX60" fmla="*/ 516120 w 2870021"/>
              <a:gd name="connsiteY60" fmla="*/ 1004935 h 1222218"/>
              <a:gd name="connsiteX61" fmla="*/ 488960 w 2870021"/>
              <a:gd name="connsiteY61" fmla="*/ 986828 h 1222218"/>
              <a:gd name="connsiteX62" fmla="*/ 434639 w 2870021"/>
              <a:gd name="connsiteY62" fmla="*/ 968721 h 1222218"/>
              <a:gd name="connsiteX63" fmla="*/ 407478 w 2870021"/>
              <a:gd name="connsiteY63" fmla="*/ 959667 h 1222218"/>
              <a:gd name="connsiteX64" fmla="*/ 380318 w 2870021"/>
              <a:gd name="connsiteY64" fmla="*/ 950614 h 1222218"/>
              <a:gd name="connsiteX65" fmla="*/ 307890 w 2870021"/>
              <a:gd name="connsiteY65" fmla="*/ 932507 h 1222218"/>
              <a:gd name="connsiteX66" fmla="*/ 235463 w 2870021"/>
              <a:gd name="connsiteY66" fmla="*/ 914400 h 1222218"/>
              <a:gd name="connsiteX67" fmla="*/ 172088 w 2870021"/>
              <a:gd name="connsiteY67" fmla="*/ 887240 h 1222218"/>
              <a:gd name="connsiteX68" fmla="*/ 144928 w 2870021"/>
              <a:gd name="connsiteY68" fmla="*/ 869133 h 1222218"/>
              <a:gd name="connsiteX69" fmla="*/ 72500 w 2870021"/>
              <a:gd name="connsiteY69" fmla="*/ 851026 h 1222218"/>
              <a:gd name="connsiteX70" fmla="*/ 45340 w 2870021"/>
              <a:gd name="connsiteY70" fmla="*/ 832919 h 1222218"/>
              <a:gd name="connsiteX71" fmla="*/ 72 w 2870021"/>
              <a:gd name="connsiteY71" fmla="*/ 769545 h 12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870021" h="1222218">
                <a:moveTo>
                  <a:pt x="72" y="769545"/>
                </a:moveTo>
                <a:cubicBezTo>
                  <a:pt x="-1437" y="748420"/>
                  <a:pt x="20879" y="725001"/>
                  <a:pt x="36286" y="706170"/>
                </a:cubicBezTo>
                <a:cubicBezTo>
                  <a:pt x="56416" y="681567"/>
                  <a:pt x="100390" y="659316"/>
                  <a:pt x="126821" y="642796"/>
                </a:cubicBezTo>
                <a:cubicBezTo>
                  <a:pt x="136048" y="637029"/>
                  <a:pt x="144754" y="630456"/>
                  <a:pt x="153981" y="624689"/>
                </a:cubicBezTo>
                <a:cubicBezTo>
                  <a:pt x="178953" y="609082"/>
                  <a:pt x="207952" y="591213"/>
                  <a:pt x="235463" y="579422"/>
                </a:cubicBezTo>
                <a:cubicBezTo>
                  <a:pt x="244234" y="575663"/>
                  <a:pt x="253570" y="573386"/>
                  <a:pt x="262623" y="570368"/>
                </a:cubicBezTo>
                <a:cubicBezTo>
                  <a:pt x="309950" y="534874"/>
                  <a:pt x="382904" y="478799"/>
                  <a:pt x="425585" y="461727"/>
                </a:cubicBezTo>
                <a:cubicBezTo>
                  <a:pt x="440674" y="455691"/>
                  <a:pt x="456688" y="451588"/>
                  <a:pt x="470853" y="443620"/>
                </a:cubicBezTo>
                <a:cubicBezTo>
                  <a:pt x="505147" y="424330"/>
                  <a:pt x="536701" y="400490"/>
                  <a:pt x="570441" y="380246"/>
                </a:cubicBezTo>
                <a:cubicBezTo>
                  <a:pt x="582014" y="373302"/>
                  <a:pt x="595858" y="370237"/>
                  <a:pt x="606655" y="362139"/>
                </a:cubicBezTo>
                <a:cubicBezTo>
                  <a:pt x="686191" y="302487"/>
                  <a:pt x="593327" y="342439"/>
                  <a:pt x="697189" y="307818"/>
                </a:cubicBezTo>
                <a:cubicBezTo>
                  <a:pt x="734046" y="280174"/>
                  <a:pt x="740771" y="271756"/>
                  <a:pt x="787724" y="253497"/>
                </a:cubicBezTo>
                <a:cubicBezTo>
                  <a:pt x="823301" y="239661"/>
                  <a:pt x="862223" y="234354"/>
                  <a:pt x="896366" y="217283"/>
                </a:cubicBezTo>
                <a:cubicBezTo>
                  <a:pt x="934361" y="198286"/>
                  <a:pt x="1004778" y="161197"/>
                  <a:pt x="1041221" y="153909"/>
                </a:cubicBezTo>
                <a:lnTo>
                  <a:pt x="1086488" y="144856"/>
                </a:lnTo>
                <a:cubicBezTo>
                  <a:pt x="1125720" y="126749"/>
                  <a:pt x="1163912" y="106196"/>
                  <a:pt x="1204183" y="90535"/>
                </a:cubicBezTo>
                <a:cubicBezTo>
                  <a:pt x="1218525" y="84958"/>
                  <a:pt x="1234311" y="84234"/>
                  <a:pt x="1249451" y="81481"/>
                </a:cubicBezTo>
                <a:cubicBezTo>
                  <a:pt x="1269706" y="77798"/>
                  <a:pt x="1317373" y="71854"/>
                  <a:pt x="1339985" y="63374"/>
                </a:cubicBezTo>
                <a:cubicBezTo>
                  <a:pt x="1352622" y="58635"/>
                  <a:pt x="1363395" y="49535"/>
                  <a:pt x="1376199" y="45267"/>
                </a:cubicBezTo>
                <a:cubicBezTo>
                  <a:pt x="1399808" y="37397"/>
                  <a:pt x="1424484" y="33196"/>
                  <a:pt x="1448627" y="27160"/>
                </a:cubicBezTo>
                <a:cubicBezTo>
                  <a:pt x="1474984" y="20571"/>
                  <a:pt x="1503291" y="12885"/>
                  <a:pt x="1530108" y="9054"/>
                </a:cubicBezTo>
                <a:cubicBezTo>
                  <a:pt x="1557161" y="5189"/>
                  <a:pt x="1584429" y="3018"/>
                  <a:pt x="1611589" y="0"/>
                </a:cubicBezTo>
                <a:cubicBezTo>
                  <a:pt x="1780587" y="3018"/>
                  <a:pt x="1949743" y="1140"/>
                  <a:pt x="2118583" y="9054"/>
                </a:cubicBezTo>
                <a:cubicBezTo>
                  <a:pt x="2143441" y="10219"/>
                  <a:pt x="2166868" y="21124"/>
                  <a:pt x="2191011" y="27160"/>
                </a:cubicBezTo>
                <a:cubicBezTo>
                  <a:pt x="2304165" y="55448"/>
                  <a:pt x="2163512" y="19303"/>
                  <a:pt x="2254385" y="45267"/>
                </a:cubicBezTo>
                <a:cubicBezTo>
                  <a:pt x="2282050" y="53171"/>
                  <a:pt x="2357925" y="69282"/>
                  <a:pt x="2372080" y="72428"/>
                </a:cubicBezTo>
                <a:cubicBezTo>
                  <a:pt x="2384151" y="78464"/>
                  <a:pt x="2396576" y="83839"/>
                  <a:pt x="2408294" y="90535"/>
                </a:cubicBezTo>
                <a:cubicBezTo>
                  <a:pt x="2417741" y="95934"/>
                  <a:pt x="2425454" y="104356"/>
                  <a:pt x="2435455" y="108642"/>
                </a:cubicBezTo>
                <a:cubicBezTo>
                  <a:pt x="2446892" y="113543"/>
                  <a:pt x="2459598" y="114677"/>
                  <a:pt x="2471669" y="117695"/>
                </a:cubicBezTo>
                <a:cubicBezTo>
                  <a:pt x="2480722" y="123731"/>
                  <a:pt x="2489382" y="130404"/>
                  <a:pt x="2498829" y="135802"/>
                </a:cubicBezTo>
                <a:cubicBezTo>
                  <a:pt x="2532168" y="154853"/>
                  <a:pt x="2559835" y="160594"/>
                  <a:pt x="2589364" y="190123"/>
                </a:cubicBezTo>
                <a:cubicBezTo>
                  <a:pt x="2601435" y="202194"/>
                  <a:pt x="2612730" y="215095"/>
                  <a:pt x="2625577" y="226337"/>
                </a:cubicBezTo>
                <a:cubicBezTo>
                  <a:pt x="2636933" y="236273"/>
                  <a:pt x="2651121" y="242828"/>
                  <a:pt x="2661791" y="253497"/>
                </a:cubicBezTo>
                <a:cubicBezTo>
                  <a:pt x="2669485" y="261191"/>
                  <a:pt x="2674381" y="271278"/>
                  <a:pt x="2679898" y="280657"/>
                </a:cubicBezTo>
                <a:cubicBezTo>
                  <a:pt x="2770712" y="435040"/>
                  <a:pt x="2719750" y="363970"/>
                  <a:pt x="2779486" y="443620"/>
                </a:cubicBezTo>
                <a:cubicBezTo>
                  <a:pt x="2782504" y="458709"/>
                  <a:pt x="2784808" y="473959"/>
                  <a:pt x="2788540" y="488887"/>
                </a:cubicBezTo>
                <a:cubicBezTo>
                  <a:pt x="2793680" y="509445"/>
                  <a:pt x="2809464" y="544685"/>
                  <a:pt x="2815700" y="561315"/>
                </a:cubicBezTo>
                <a:cubicBezTo>
                  <a:pt x="2828729" y="596057"/>
                  <a:pt x="2822388" y="584722"/>
                  <a:pt x="2833807" y="624689"/>
                </a:cubicBezTo>
                <a:cubicBezTo>
                  <a:pt x="2836429" y="633865"/>
                  <a:pt x="2839843" y="642796"/>
                  <a:pt x="2842861" y="651850"/>
                </a:cubicBezTo>
                <a:cubicBezTo>
                  <a:pt x="2845879" y="669957"/>
                  <a:pt x="2849488" y="687975"/>
                  <a:pt x="2851914" y="706170"/>
                </a:cubicBezTo>
                <a:cubicBezTo>
                  <a:pt x="2855526" y="733258"/>
                  <a:pt x="2857103" y="760599"/>
                  <a:pt x="2860968" y="787652"/>
                </a:cubicBezTo>
                <a:cubicBezTo>
                  <a:pt x="2863144" y="802885"/>
                  <a:pt x="2867003" y="817830"/>
                  <a:pt x="2870021" y="832919"/>
                </a:cubicBezTo>
                <a:cubicBezTo>
                  <a:pt x="2863985" y="893275"/>
                  <a:pt x="2859438" y="953799"/>
                  <a:pt x="2851914" y="1013988"/>
                </a:cubicBezTo>
                <a:cubicBezTo>
                  <a:pt x="2850371" y="1026335"/>
                  <a:pt x="2849034" y="1039399"/>
                  <a:pt x="2842861" y="1050202"/>
                </a:cubicBezTo>
                <a:cubicBezTo>
                  <a:pt x="2825603" y="1080404"/>
                  <a:pt x="2806654" y="1078489"/>
                  <a:pt x="2779486" y="1095469"/>
                </a:cubicBezTo>
                <a:cubicBezTo>
                  <a:pt x="2742940" y="1118311"/>
                  <a:pt x="2740182" y="1132216"/>
                  <a:pt x="2698005" y="1149790"/>
                </a:cubicBezTo>
                <a:cubicBezTo>
                  <a:pt x="2670311" y="1161329"/>
                  <a:pt x="2628961" y="1168224"/>
                  <a:pt x="2598417" y="1176951"/>
                </a:cubicBezTo>
                <a:cubicBezTo>
                  <a:pt x="2507539" y="1202916"/>
                  <a:pt x="2648203" y="1166769"/>
                  <a:pt x="2535043" y="1195057"/>
                </a:cubicBezTo>
                <a:cubicBezTo>
                  <a:pt x="2498229" y="1219599"/>
                  <a:pt x="2502764" y="1222218"/>
                  <a:pt x="2444508" y="1222218"/>
                </a:cubicBezTo>
                <a:lnTo>
                  <a:pt x="1358092" y="1213164"/>
                </a:lnTo>
                <a:cubicBezTo>
                  <a:pt x="1291845" y="1209024"/>
                  <a:pt x="1193121" y="1204659"/>
                  <a:pt x="1122702" y="1195057"/>
                </a:cubicBezTo>
                <a:cubicBezTo>
                  <a:pt x="1086326" y="1190097"/>
                  <a:pt x="1050405" y="1182143"/>
                  <a:pt x="1014061" y="1176951"/>
                </a:cubicBezTo>
                <a:cubicBezTo>
                  <a:pt x="992936" y="1173933"/>
                  <a:pt x="971681" y="1171714"/>
                  <a:pt x="950686" y="1167897"/>
                </a:cubicBezTo>
                <a:cubicBezTo>
                  <a:pt x="931498" y="1164408"/>
                  <a:pt x="858740" y="1143030"/>
                  <a:pt x="851098" y="1140737"/>
                </a:cubicBezTo>
                <a:cubicBezTo>
                  <a:pt x="841957" y="1137995"/>
                  <a:pt x="833196" y="1133998"/>
                  <a:pt x="823938" y="1131683"/>
                </a:cubicBezTo>
                <a:cubicBezTo>
                  <a:pt x="809009" y="1127951"/>
                  <a:pt x="793759" y="1125648"/>
                  <a:pt x="778670" y="1122630"/>
                </a:cubicBezTo>
                <a:cubicBezTo>
                  <a:pt x="742456" y="1104523"/>
                  <a:pt x="708440" y="1081112"/>
                  <a:pt x="670029" y="1068309"/>
                </a:cubicBezTo>
                <a:cubicBezTo>
                  <a:pt x="660976" y="1065291"/>
                  <a:pt x="652045" y="1061878"/>
                  <a:pt x="642869" y="1059256"/>
                </a:cubicBezTo>
                <a:cubicBezTo>
                  <a:pt x="630905" y="1055838"/>
                  <a:pt x="618306" y="1054571"/>
                  <a:pt x="606655" y="1050202"/>
                </a:cubicBezTo>
                <a:cubicBezTo>
                  <a:pt x="543162" y="1026392"/>
                  <a:pt x="595817" y="1040256"/>
                  <a:pt x="543280" y="1013988"/>
                </a:cubicBezTo>
                <a:cubicBezTo>
                  <a:pt x="534744" y="1009720"/>
                  <a:pt x="525173" y="1007953"/>
                  <a:pt x="516120" y="1004935"/>
                </a:cubicBezTo>
                <a:cubicBezTo>
                  <a:pt x="507067" y="998899"/>
                  <a:pt x="498903" y="991247"/>
                  <a:pt x="488960" y="986828"/>
                </a:cubicBezTo>
                <a:cubicBezTo>
                  <a:pt x="471519" y="979076"/>
                  <a:pt x="452746" y="974757"/>
                  <a:pt x="434639" y="968721"/>
                </a:cubicBezTo>
                <a:lnTo>
                  <a:pt x="407478" y="959667"/>
                </a:lnTo>
                <a:cubicBezTo>
                  <a:pt x="398425" y="956649"/>
                  <a:pt x="389576" y="952929"/>
                  <a:pt x="380318" y="950614"/>
                </a:cubicBezTo>
                <a:cubicBezTo>
                  <a:pt x="356175" y="944578"/>
                  <a:pt x="331499" y="940376"/>
                  <a:pt x="307890" y="932507"/>
                </a:cubicBezTo>
                <a:cubicBezTo>
                  <a:pt x="266132" y="918588"/>
                  <a:pt x="290088" y="925326"/>
                  <a:pt x="235463" y="914400"/>
                </a:cubicBezTo>
                <a:cubicBezTo>
                  <a:pt x="167271" y="868940"/>
                  <a:pt x="253939" y="922319"/>
                  <a:pt x="172088" y="887240"/>
                </a:cubicBezTo>
                <a:cubicBezTo>
                  <a:pt x="162087" y="882954"/>
                  <a:pt x="155154" y="872851"/>
                  <a:pt x="144928" y="869133"/>
                </a:cubicBezTo>
                <a:cubicBezTo>
                  <a:pt x="121541" y="860628"/>
                  <a:pt x="72500" y="851026"/>
                  <a:pt x="72500" y="851026"/>
                </a:cubicBezTo>
                <a:cubicBezTo>
                  <a:pt x="63447" y="844990"/>
                  <a:pt x="52505" y="841108"/>
                  <a:pt x="45340" y="832919"/>
                </a:cubicBezTo>
                <a:cubicBezTo>
                  <a:pt x="31010" y="816541"/>
                  <a:pt x="1581" y="790670"/>
                  <a:pt x="72" y="76954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  Short 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waves </a:t>
            </a:r>
            <a:r>
              <a:rPr lang="en-US" sz="1400" b="1" dirty="0" smtClean="0">
                <a:solidFill>
                  <a:schemeClr val="tx1"/>
                </a:solidFill>
              </a:rPr>
              <a:t>{</a:t>
            </a:r>
            <a:r>
              <a:rPr lang="en-US" sz="1400" b="1" dirty="0" smtClean="0">
                <a:solidFill>
                  <a:srgbClr val="FFC000"/>
                </a:solidFill>
              </a:rPr>
              <a:t>WWM-III </a:t>
            </a:r>
            <a:r>
              <a:rPr lang="en-US" sz="1400" b="1" dirty="0">
                <a:solidFill>
                  <a:schemeClr val="tx1"/>
                </a:solidFill>
              </a:rPr>
              <a:t>}</a:t>
            </a:r>
            <a:endParaRPr lang="en-US" sz="1400" b="1" dirty="0"/>
          </a:p>
        </p:txBody>
      </p:sp>
      <p:sp>
        <p:nvSpPr>
          <p:cNvPr id="14" name="Freeform 13"/>
          <p:cNvSpPr/>
          <p:nvPr/>
        </p:nvSpPr>
        <p:spPr>
          <a:xfrm>
            <a:off x="5251713" y="4957740"/>
            <a:ext cx="1676400" cy="697829"/>
          </a:xfrm>
          <a:custGeom>
            <a:avLst/>
            <a:gdLst>
              <a:gd name="connsiteX0" fmla="*/ 72 w 2870021"/>
              <a:gd name="connsiteY0" fmla="*/ 769545 h 1222218"/>
              <a:gd name="connsiteX1" fmla="*/ 36286 w 2870021"/>
              <a:gd name="connsiteY1" fmla="*/ 706170 h 1222218"/>
              <a:gd name="connsiteX2" fmla="*/ 126821 w 2870021"/>
              <a:gd name="connsiteY2" fmla="*/ 642796 h 1222218"/>
              <a:gd name="connsiteX3" fmla="*/ 153981 w 2870021"/>
              <a:gd name="connsiteY3" fmla="*/ 624689 h 1222218"/>
              <a:gd name="connsiteX4" fmla="*/ 235463 w 2870021"/>
              <a:gd name="connsiteY4" fmla="*/ 579422 h 1222218"/>
              <a:gd name="connsiteX5" fmla="*/ 262623 w 2870021"/>
              <a:gd name="connsiteY5" fmla="*/ 570368 h 1222218"/>
              <a:gd name="connsiteX6" fmla="*/ 425585 w 2870021"/>
              <a:gd name="connsiteY6" fmla="*/ 461727 h 1222218"/>
              <a:gd name="connsiteX7" fmla="*/ 470853 w 2870021"/>
              <a:gd name="connsiteY7" fmla="*/ 443620 h 1222218"/>
              <a:gd name="connsiteX8" fmla="*/ 570441 w 2870021"/>
              <a:gd name="connsiteY8" fmla="*/ 380246 h 1222218"/>
              <a:gd name="connsiteX9" fmla="*/ 606655 w 2870021"/>
              <a:gd name="connsiteY9" fmla="*/ 362139 h 1222218"/>
              <a:gd name="connsiteX10" fmla="*/ 697189 w 2870021"/>
              <a:gd name="connsiteY10" fmla="*/ 307818 h 1222218"/>
              <a:gd name="connsiteX11" fmla="*/ 787724 w 2870021"/>
              <a:gd name="connsiteY11" fmla="*/ 253497 h 1222218"/>
              <a:gd name="connsiteX12" fmla="*/ 896366 w 2870021"/>
              <a:gd name="connsiteY12" fmla="*/ 217283 h 1222218"/>
              <a:gd name="connsiteX13" fmla="*/ 1041221 w 2870021"/>
              <a:gd name="connsiteY13" fmla="*/ 153909 h 1222218"/>
              <a:gd name="connsiteX14" fmla="*/ 1086488 w 2870021"/>
              <a:gd name="connsiteY14" fmla="*/ 144856 h 1222218"/>
              <a:gd name="connsiteX15" fmla="*/ 1204183 w 2870021"/>
              <a:gd name="connsiteY15" fmla="*/ 90535 h 1222218"/>
              <a:gd name="connsiteX16" fmla="*/ 1249451 w 2870021"/>
              <a:gd name="connsiteY16" fmla="*/ 81481 h 1222218"/>
              <a:gd name="connsiteX17" fmla="*/ 1339985 w 2870021"/>
              <a:gd name="connsiteY17" fmla="*/ 63374 h 1222218"/>
              <a:gd name="connsiteX18" fmla="*/ 1376199 w 2870021"/>
              <a:gd name="connsiteY18" fmla="*/ 45267 h 1222218"/>
              <a:gd name="connsiteX19" fmla="*/ 1448627 w 2870021"/>
              <a:gd name="connsiteY19" fmla="*/ 27160 h 1222218"/>
              <a:gd name="connsiteX20" fmla="*/ 1530108 w 2870021"/>
              <a:gd name="connsiteY20" fmla="*/ 9054 h 1222218"/>
              <a:gd name="connsiteX21" fmla="*/ 1611589 w 2870021"/>
              <a:gd name="connsiteY21" fmla="*/ 0 h 1222218"/>
              <a:gd name="connsiteX22" fmla="*/ 2118583 w 2870021"/>
              <a:gd name="connsiteY22" fmla="*/ 9054 h 1222218"/>
              <a:gd name="connsiteX23" fmla="*/ 2191011 w 2870021"/>
              <a:gd name="connsiteY23" fmla="*/ 27160 h 1222218"/>
              <a:gd name="connsiteX24" fmla="*/ 2254385 w 2870021"/>
              <a:gd name="connsiteY24" fmla="*/ 45267 h 1222218"/>
              <a:gd name="connsiteX25" fmla="*/ 2372080 w 2870021"/>
              <a:gd name="connsiteY25" fmla="*/ 72428 h 1222218"/>
              <a:gd name="connsiteX26" fmla="*/ 2408294 w 2870021"/>
              <a:gd name="connsiteY26" fmla="*/ 90535 h 1222218"/>
              <a:gd name="connsiteX27" fmla="*/ 2435455 w 2870021"/>
              <a:gd name="connsiteY27" fmla="*/ 108642 h 1222218"/>
              <a:gd name="connsiteX28" fmla="*/ 2471669 w 2870021"/>
              <a:gd name="connsiteY28" fmla="*/ 117695 h 1222218"/>
              <a:gd name="connsiteX29" fmla="*/ 2498829 w 2870021"/>
              <a:gd name="connsiteY29" fmla="*/ 135802 h 1222218"/>
              <a:gd name="connsiteX30" fmla="*/ 2589364 w 2870021"/>
              <a:gd name="connsiteY30" fmla="*/ 190123 h 1222218"/>
              <a:gd name="connsiteX31" fmla="*/ 2625577 w 2870021"/>
              <a:gd name="connsiteY31" fmla="*/ 226337 h 1222218"/>
              <a:gd name="connsiteX32" fmla="*/ 2661791 w 2870021"/>
              <a:gd name="connsiteY32" fmla="*/ 253497 h 1222218"/>
              <a:gd name="connsiteX33" fmla="*/ 2679898 w 2870021"/>
              <a:gd name="connsiteY33" fmla="*/ 280657 h 1222218"/>
              <a:gd name="connsiteX34" fmla="*/ 2779486 w 2870021"/>
              <a:gd name="connsiteY34" fmla="*/ 443620 h 1222218"/>
              <a:gd name="connsiteX35" fmla="*/ 2788540 w 2870021"/>
              <a:gd name="connsiteY35" fmla="*/ 488887 h 1222218"/>
              <a:gd name="connsiteX36" fmla="*/ 2815700 w 2870021"/>
              <a:gd name="connsiteY36" fmla="*/ 561315 h 1222218"/>
              <a:gd name="connsiteX37" fmla="*/ 2833807 w 2870021"/>
              <a:gd name="connsiteY37" fmla="*/ 624689 h 1222218"/>
              <a:gd name="connsiteX38" fmla="*/ 2842861 w 2870021"/>
              <a:gd name="connsiteY38" fmla="*/ 651850 h 1222218"/>
              <a:gd name="connsiteX39" fmla="*/ 2851914 w 2870021"/>
              <a:gd name="connsiteY39" fmla="*/ 706170 h 1222218"/>
              <a:gd name="connsiteX40" fmla="*/ 2860968 w 2870021"/>
              <a:gd name="connsiteY40" fmla="*/ 787652 h 1222218"/>
              <a:gd name="connsiteX41" fmla="*/ 2870021 w 2870021"/>
              <a:gd name="connsiteY41" fmla="*/ 832919 h 1222218"/>
              <a:gd name="connsiteX42" fmla="*/ 2851914 w 2870021"/>
              <a:gd name="connsiteY42" fmla="*/ 1013988 h 1222218"/>
              <a:gd name="connsiteX43" fmla="*/ 2842861 w 2870021"/>
              <a:gd name="connsiteY43" fmla="*/ 1050202 h 1222218"/>
              <a:gd name="connsiteX44" fmla="*/ 2779486 w 2870021"/>
              <a:gd name="connsiteY44" fmla="*/ 1095469 h 1222218"/>
              <a:gd name="connsiteX45" fmla="*/ 2698005 w 2870021"/>
              <a:gd name="connsiteY45" fmla="*/ 1149790 h 1222218"/>
              <a:gd name="connsiteX46" fmla="*/ 2598417 w 2870021"/>
              <a:gd name="connsiteY46" fmla="*/ 1176951 h 1222218"/>
              <a:gd name="connsiteX47" fmla="*/ 2535043 w 2870021"/>
              <a:gd name="connsiteY47" fmla="*/ 1195057 h 1222218"/>
              <a:gd name="connsiteX48" fmla="*/ 2444508 w 2870021"/>
              <a:gd name="connsiteY48" fmla="*/ 1222218 h 1222218"/>
              <a:gd name="connsiteX49" fmla="*/ 1358092 w 2870021"/>
              <a:gd name="connsiteY49" fmla="*/ 1213164 h 1222218"/>
              <a:gd name="connsiteX50" fmla="*/ 1122702 w 2870021"/>
              <a:gd name="connsiteY50" fmla="*/ 1195057 h 1222218"/>
              <a:gd name="connsiteX51" fmla="*/ 1014061 w 2870021"/>
              <a:gd name="connsiteY51" fmla="*/ 1176951 h 1222218"/>
              <a:gd name="connsiteX52" fmla="*/ 950686 w 2870021"/>
              <a:gd name="connsiteY52" fmla="*/ 1167897 h 1222218"/>
              <a:gd name="connsiteX53" fmla="*/ 851098 w 2870021"/>
              <a:gd name="connsiteY53" fmla="*/ 1140737 h 1222218"/>
              <a:gd name="connsiteX54" fmla="*/ 823938 w 2870021"/>
              <a:gd name="connsiteY54" fmla="*/ 1131683 h 1222218"/>
              <a:gd name="connsiteX55" fmla="*/ 778670 w 2870021"/>
              <a:gd name="connsiteY55" fmla="*/ 1122630 h 1222218"/>
              <a:gd name="connsiteX56" fmla="*/ 670029 w 2870021"/>
              <a:gd name="connsiteY56" fmla="*/ 1068309 h 1222218"/>
              <a:gd name="connsiteX57" fmla="*/ 642869 w 2870021"/>
              <a:gd name="connsiteY57" fmla="*/ 1059256 h 1222218"/>
              <a:gd name="connsiteX58" fmla="*/ 606655 w 2870021"/>
              <a:gd name="connsiteY58" fmla="*/ 1050202 h 1222218"/>
              <a:gd name="connsiteX59" fmla="*/ 543280 w 2870021"/>
              <a:gd name="connsiteY59" fmla="*/ 1013988 h 1222218"/>
              <a:gd name="connsiteX60" fmla="*/ 516120 w 2870021"/>
              <a:gd name="connsiteY60" fmla="*/ 1004935 h 1222218"/>
              <a:gd name="connsiteX61" fmla="*/ 488960 w 2870021"/>
              <a:gd name="connsiteY61" fmla="*/ 986828 h 1222218"/>
              <a:gd name="connsiteX62" fmla="*/ 434639 w 2870021"/>
              <a:gd name="connsiteY62" fmla="*/ 968721 h 1222218"/>
              <a:gd name="connsiteX63" fmla="*/ 407478 w 2870021"/>
              <a:gd name="connsiteY63" fmla="*/ 959667 h 1222218"/>
              <a:gd name="connsiteX64" fmla="*/ 380318 w 2870021"/>
              <a:gd name="connsiteY64" fmla="*/ 950614 h 1222218"/>
              <a:gd name="connsiteX65" fmla="*/ 307890 w 2870021"/>
              <a:gd name="connsiteY65" fmla="*/ 932507 h 1222218"/>
              <a:gd name="connsiteX66" fmla="*/ 235463 w 2870021"/>
              <a:gd name="connsiteY66" fmla="*/ 914400 h 1222218"/>
              <a:gd name="connsiteX67" fmla="*/ 172088 w 2870021"/>
              <a:gd name="connsiteY67" fmla="*/ 887240 h 1222218"/>
              <a:gd name="connsiteX68" fmla="*/ 144928 w 2870021"/>
              <a:gd name="connsiteY68" fmla="*/ 869133 h 1222218"/>
              <a:gd name="connsiteX69" fmla="*/ 72500 w 2870021"/>
              <a:gd name="connsiteY69" fmla="*/ 851026 h 1222218"/>
              <a:gd name="connsiteX70" fmla="*/ 45340 w 2870021"/>
              <a:gd name="connsiteY70" fmla="*/ 832919 h 1222218"/>
              <a:gd name="connsiteX71" fmla="*/ 72 w 2870021"/>
              <a:gd name="connsiteY71" fmla="*/ 769545 h 12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870021" h="1222218">
                <a:moveTo>
                  <a:pt x="72" y="769545"/>
                </a:moveTo>
                <a:cubicBezTo>
                  <a:pt x="-1437" y="748420"/>
                  <a:pt x="20879" y="725001"/>
                  <a:pt x="36286" y="706170"/>
                </a:cubicBezTo>
                <a:cubicBezTo>
                  <a:pt x="56416" y="681567"/>
                  <a:pt x="100390" y="659316"/>
                  <a:pt x="126821" y="642796"/>
                </a:cubicBezTo>
                <a:cubicBezTo>
                  <a:pt x="136048" y="637029"/>
                  <a:pt x="144754" y="630456"/>
                  <a:pt x="153981" y="624689"/>
                </a:cubicBezTo>
                <a:cubicBezTo>
                  <a:pt x="178953" y="609082"/>
                  <a:pt x="207952" y="591213"/>
                  <a:pt x="235463" y="579422"/>
                </a:cubicBezTo>
                <a:cubicBezTo>
                  <a:pt x="244234" y="575663"/>
                  <a:pt x="253570" y="573386"/>
                  <a:pt x="262623" y="570368"/>
                </a:cubicBezTo>
                <a:cubicBezTo>
                  <a:pt x="309950" y="534874"/>
                  <a:pt x="382904" y="478799"/>
                  <a:pt x="425585" y="461727"/>
                </a:cubicBezTo>
                <a:cubicBezTo>
                  <a:pt x="440674" y="455691"/>
                  <a:pt x="456688" y="451588"/>
                  <a:pt x="470853" y="443620"/>
                </a:cubicBezTo>
                <a:cubicBezTo>
                  <a:pt x="505147" y="424330"/>
                  <a:pt x="536701" y="400490"/>
                  <a:pt x="570441" y="380246"/>
                </a:cubicBezTo>
                <a:cubicBezTo>
                  <a:pt x="582014" y="373302"/>
                  <a:pt x="595858" y="370237"/>
                  <a:pt x="606655" y="362139"/>
                </a:cubicBezTo>
                <a:cubicBezTo>
                  <a:pt x="686191" y="302487"/>
                  <a:pt x="593327" y="342439"/>
                  <a:pt x="697189" y="307818"/>
                </a:cubicBezTo>
                <a:cubicBezTo>
                  <a:pt x="734046" y="280174"/>
                  <a:pt x="740771" y="271756"/>
                  <a:pt x="787724" y="253497"/>
                </a:cubicBezTo>
                <a:cubicBezTo>
                  <a:pt x="823301" y="239661"/>
                  <a:pt x="862223" y="234354"/>
                  <a:pt x="896366" y="217283"/>
                </a:cubicBezTo>
                <a:cubicBezTo>
                  <a:pt x="934361" y="198286"/>
                  <a:pt x="1004778" y="161197"/>
                  <a:pt x="1041221" y="153909"/>
                </a:cubicBezTo>
                <a:lnTo>
                  <a:pt x="1086488" y="144856"/>
                </a:lnTo>
                <a:cubicBezTo>
                  <a:pt x="1125720" y="126749"/>
                  <a:pt x="1163912" y="106196"/>
                  <a:pt x="1204183" y="90535"/>
                </a:cubicBezTo>
                <a:cubicBezTo>
                  <a:pt x="1218525" y="84958"/>
                  <a:pt x="1234311" y="84234"/>
                  <a:pt x="1249451" y="81481"/>
                </a:cubicBezTo>
                <a:cubicBezTo>
                  <a:pt x="1269706" y="77798"/>
                  <a:pt x="1317373" y="71854"/>
                  <a:pt x="1339985" y="63374"/>
                </a:cubicBezTo>
                <a:cubicBezTo>
                  <a:pt x="1352622" y="58635"/>
                  <a:pt x="1363395" y="49535"/>
                  <a:pt x="1376199" y="45267"/>
                </a:cubicBezTo>
                <a:cubicBezTo>
                  <a:pt x="1399808" y="37397"/>
                  <a:pt x="1424484" y="33196"/>
                  <a:pt x="1448627" y="27160"/>
                </a:cubicBezTo>
                <a:cubicBezTo>
                  <a:pt x="1474984" y="20571"/>
                  <a:pt x="1503291" y="12885"/>
                  <a:pt x="1530108" y="9054"/>
                </a:cubicBezTo>
                <a:cubicBezTo>
                  <a:pt x="1557161" y="5189"/>
                  <a:pt x="1584429" y="3018"/>
                  <a:pt x="1611589" y="0"/>
                </a:cubicBezTo>
                <a:cubicBezTo>
                  <a:pt x="1780587" y="3018"/>
                  <a:pt x="1949743" y="1140"/>
                  <a:pt x="2118583" y="9054"/>
                </a:cubicBezTo>
                <a:cubicBezTo>
                  <a:pt x="2143441" y="10219"/>
                  <a:pt x="2166868" y="21124"/>
                  <a:pt x="2191011" y="27160"/>
                </a:cubicBezTo>
                <a:cubicBezTo>
                  <a:pt x="2304165" y="55448"/>
                  <a:pt x="2163512" y="19303"/>
                  <a:pt x="2254385" y="45267"/>
                </a:cubicBezTo>
                <a:cubicBezTo>
                  <a:pt x="2282050" y="53171"/>
                  <a:pt x="2357925" y="69282"/>
                  <a:pt x="2372080" y="72428"/>
                </a:cubicBezTo>
                <a:cubicBezTo>
                  <a:pt x="2384151" y="78464"/>
                  <a:pt x="2396576" y="83839"/>
                  <a:pt x="2408294" y="90535"/>
                </a:cubicBezTo>
                <a:cubicBezTo>
                  <a:pt x="2417741" y="95934"/>
                  <a:pt x="2425454" y="104356"/>
                  <a:pt x="2435455" y="108642"/>
                </a:cubicBezTo>
                <a:cubicBezTo>
                  <a:pt x="2446892" y="113543"/>
                  <a:pt x="2459598" y="114677"/>
                  <a:pt x="2471669" y="117695"/>
                </a:cubicBezTo>
                <a:cubicBezTo>
                  <a:pt x="2480722" y="123731"/>
                  <a:pt x="2489382" y="130404"/>
                  <a:pt x="2498829" y="135802"/>
                </a:cubicBezTo>
                <a:cubicBezTo>
                  <a:pt x="2532168" y="154853"/>
                  <a:pt x="2559835" y="160594"/>
                  <a:pt x="2589364" y="190123"/>
                </a:cubicBezTo>
                <a:cubicBezTo>
                  <a:pt x="2601435" y="202194"/>
                  <a:pt x="2612730" y="215095"/>
                  <a:pt x="2625577" y="226337"/>
                </a:cubicBezTo>
                <a:cubicBezTo>
                  <a:pt x="2636933" y="236273"/>
                  <a:pt x="2651121" y="242828"/>
                  <a:pt x="2661791" y="253497"/>
                </a:cubicBezTo>
                <a:cubicBezTo>
                  <a:pt x="2669485" y="261191"/>
                  <a:pt x="2674381" y="271278"/>
                  <a:pt x="2679898" y="280657"/>
                </a:cubicBezTo>
                <a:cubicBezTo>
                  <a:pt x="2770712" y="435040"/>
                  <a:pt x="2719750" y="363970"/>
                  <a:pt x="2779486" y="443620"/>
                </a:cubicBezTo>
                <a:cubicBezTo>
                  <a:pt x="2782504" y="458709"/>
                  <a:pt x="2784808" y="473959"/>
                  <a:pt x="2788540" y="488887"/>
                </a:cubicBezTo>
                <a:cubicBezTo>
                  <a:pt x="2793680" y="509445"/>
                  <a:pt x="2809464" y="544685"/>
                  <a:pt x="2815700" y="561315"/>
                </a:cubicBezTo>
                <a:cubicBezTo>
                  <a:pt x="2828729" y="596057"/>
                  <a:pt x="2822388" y="584722"/>
                  <a:pt x="2833807" y="624689"/>
                </a:cubicBezTo>
                <a:cubicBezTo>
                  <a:pt x="2836429" y="633865"/>
                  <a:pt x="2839843" y="642796"/>
                  <a:pt x="2842861" y="651850"/>
                </a:cubicBezTo>
                <a:cubicBezTo>
                  <a:pt x="2845879" y="669957"/>
                  <a:pt x="2849488" y="687975"/>
                  <a:pt x="2851914" y="706170"/>
                </a:cubicBezTo>
                <a:cubicBezTo>
                  <a:pt x="2855526" y="733258"/>
                  <a:pt x="2857103" y="760599"/>
                  <a:pt x="2860968" y="787652"/>
                </a:cubicBezTo>
                <a:cubicBezTo>
                  <a:pt x="2863144" y="802885"/>
                  <a:pt x="2867003" y="817830"/>
                  <a:pt x="2870021" y="832919"/>
                </a:cubicBezTo>
                <a:cubicBezTo>
                  <a:pt x="2863985" y="893275"/>
                  <a:pt x="2859438" y="953799"/>
                  <a:pt x="2851914" y="1013988"/>
                </a:cubicBezTo>
                <a:cubicBezTo>
                  <a:pt x="2850371" y="1026335"/>
                  <a:pt x="2849034" y="1039399"/>
                  <a:pt x="2842861" y="1050202"/>
                </a:cubicBezTo>
                <a:cubicBezTo>
                  <a:pt x="2825603" y="1080404"/>
                  <a:pt x="2806654" y="1078489"/>
                  <a:pt x="2779486" y="1095469"/>
                </a:cubicBezTo>
                <a:cubicBezTo>
                  <a:pt x="2742940" y="1118311"/>
                  <a:pt x="2740182" y="1132216"/>
                  <a:pt x="2698005" y="1149790"/>
                </a:cubicBezTo>
                <a:cubicBezTo>
                  <a:pt x="2670311" y="1161329"/>
                  <a:pt x="2628961" y="1168224"/>
                  <a:pt x="2598417" y="1176951"/>
                </a:cubicBezTo>
                <a:cubicBezTo>
                  <a:pt x="2507539" y="1202916"/>
                  <a:pt x="2648203" y="1166769"/>
                  <a:pt x="2535043" y="1195057"/>
                </a:cubicBezTo>
                <a:cubicBezTo>
                  <a:pt x="2498229" y="1219599"/>
                  <a:pt x="2502764" y="1222218"/>
                  <a:pt x="2444508" y="1222218"/>
                </a:cubicBezTo>
                <a:lnTo>
                  <a:pt x="1358092" y="1213164"/>
                </a:lnTo>
                <a:cubicBezTo>
                  <a:pt x="1291845" y="1209024"/>
                  <a:pt x="1193121" y="1204659"/>
                  <a:pt x="1122702" y="1195057"/>
                </a:cubicBezTo>
                <a:cubicBezTo>
                  <a:pt x="1086326" y="1190097"/>
                  <a:pt x="1050405" y="1182143"/>
                  <a:pt x="1014061" y="1176951"/>
                </a:cubicBezTo>
                <a:cubicBezTo>
                  <a:pt x="992936" y="1173933"/>
                  <a:pt x="971681" y="1171714"/>
                  <a:pt x="950686" y="1167897"/>
                </a:cubicBezTo>
                <a:cubicBezTo>
                  <a:pt x="931498" y="1164408"/>
                  <a:pt x="858740" y="1143030"/>
                  <a:pt x="851098" y="1140737"/>
                </a:cubicBezTo>
                <a:cubicBezTo>
                  <a:pt x="841957" y="1137995"/>
                  <a:pt x="833196" y="1133998"/>
                  <a:pt x="823938" y="1131683"/>
                </a:cubicBezTo>
                <a:cubicBezTo>
                  <a:pt x="809009" y="1127951"/>
                  <a:pt x="793759" y="1125648"/>
                  <a:pt x="778670" y="1122630"/>
                </a:cubicBezTo>
                <a:cubicBezTo>
                  <a:pt x="742456" y="1104523"/>
                  <a:pt x="708440" y="1081112"/>
                  <a:pt x="670029" y="1068309"/>
                </a:cubicBezTo>
                <a:cubicBezTo>
                  <a:pt x="660976" y="1065291"/>
                  <a:pt x="652045" y="1061878"/>
                  <a:pt x="642869" y="1059256"/>
                </a:cubicBezTo>
                <a:cubicBezTo>
                  <a:pt x="630905" y="1055838"/>
                  <a:pt x="618306" y="1054571"/>
                  <a:pt x="606655" y="1050202"/>
                </a:cubicBezTo>
                <a:cubicBezTo>
                  <a:pt x="543162" y="1026392"/>
                  <a:pt x="595817" y="1040256"/>
                  <a:pt x="543280" y="1013988"/>
                </a:cubicBezTo>
                <a:cubicBezTo>
                  <a:pt x="534744" y="1009720"/>
                  <a:pt x="525173" y="1007953"/>
                  <a:pt x="516120" y="1004935"/>
                </a:cubicBezTo>
                <a:cubicBezTo>
                  <a:pt x="507067" y="998899"/>
                  <a:pt x="498903" y="991247"/>
                  <a:pt x="488960" y="986828"/>
                </a:cubicBezTo>
                <a:cubicBezTo>
                  <a:pt x="471519" y="979076"/>
                  <a:pt x="452746" y="974757"/>
                  <a:pt x="434639" y="968721"/>
                </a:cubicBezTo>
                <a:lnTo>
                  <a:pt x="407478" y="959667"/>
                </a:lnTo>
                <a:cubicBezTo>
                  <a:pt x="398425" y="956649"/>
                  <a:pt x="389576" y="952929"/>
                  <a:pt x="380318" y="950614"/>
                </a:cubicBezTo>
                <a:cubicBezTo>
                  <a:pt x="356175" y="944578"/>
                  <a:pt x="331499" y="940376"/>
                  <a:pt x="307890" y="932507"/>
                </a:cubicBezTo>
                <a:cubicBezTo>
                  <a:pt x="266132" y="918588"/>
                  <a:pt x="290088" y="925326"/>
                  <a:pt x="235463" y="914400"/>
                </a:cubicBezTo>
                <a:cubicBezTo>
                  <a:pt x="167271" y="868940"/>
                  <a:pt x="253939" y="922319"/>
                  <a:pt x="172088" y="887240"/>
                </a:cubicBezTo>
                <a:cubicBezTo>
                  <a:pt x="162087" y="882954"/>
                  <a:pt x="155154" y="872851"/>
                  <a:pt x="144928" y="869133"/>
                </a:cubicBezTo>
                <a:cubicBezTo>
                  <a:pt x="121541" y="860628"/>
                  <a:pt x="72500" y="851026"/>
                  <a:pt x="72500" y="851026"/>
                </a:cubicBezTo>
                <a:cubicBezTo>
                  <a:pt x="63447" y="844990"/>
                  <a:pt x="52505" y="841108"/>
                  <a:pt x="45340" y="832919"/>
                </a:cubicBezTo>
                <a:cubicBezTo>
                  <a:pt x="31010" y="816541"/>
                  <a:pt x="1581" y="790670"/>
                  <a:pt x="72" y="76954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  <a:t>Oil spill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{ </a:t>
            </a:r>
            <a:r>
              <a:rPr lang="en-US" sz="1400" b="1" dirty="0" smtClean="0">
                <a:solidFill>
                  <a:srgbClr val="92D050"/>
                </a:solidFill>
              </a:rPr>
              <a:t>VELA-OIL</a:t>
            </a:r>
            <a:r>
              <a:rPr lang="en-US" sz="1400" b="1" dirty="0">
                <a:solidFill>
                  <a:schemeClr val="tx1"/>
                </a:solidFill>
              </a:rPr>
              <a:t> }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518690" y="3375664"/>
            <a:ext cx="100860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  <a:t>Air-sea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  <a:t>exchange</a:t>
            </a:r>
            <a:endParaRPr lang="en-US" sz="1400" b="1" dirty="0">
              <a:solidFill>
                <a:schemeClr val="bg1"/>
              </a:solidFill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7167190" y="3558701"/>
            <a:ext cx="123303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  <a:t>Inundation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32913" y="3267681"/>
            <a:ext cx="10999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Hydraulics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27762" y="3858194"/>
            <a:ext cx="1716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Non-hydrostatic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43856" y="2939077"/>
            <a:ext cx="1273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Hydrostatic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574462" y="2059354"/>
            <a:ext cx="22039" cy="1281826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60"/>
          </p:cNvCxnSpPr>
          <p:nvPr/>
        </p:nvCxnSpPr>
        <p:spPr>
          <a:xfrm flipH="1">
            <a:off x="4415508" y="1926521"/>
            <a:ext cx="728234" cy="431401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8209307" y="2390021"/>
            <a:ext cx="623605" cy="625047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2" idx="21"/>
          </p:cNvCxnSpPr>
          <p:nvPr/>
        </p:nvCxnSpPr>
        <p:spPr>
          <a:xfrm>
            <a:off x="3717640" y="2715078"/>
            <a:ext cx="0" cy="563769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3" idx="20"/>
          </p:cNvCxnSpPr>
          <p:nvPr/>
        </p:nvCxnSpPr>
        <p:spPr>
          <a:xfrm flipH="1">
            <a:off x="3726577" y="3938948"/>
            <a:ext cx="7226" cy="379709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38"/>
            <a:endCxn id="14" idx="6"/>
          </p:cNvCxnSpPr>
          <p:nvPr/>
        </p:nvCxnSpPr>
        <p:spPr>
          <a:xfrm>
            <a:off x="4474243" y="4663650"/>
            <a:ext cx="1026057" cy="557714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37"/>
            <a:endCxn id="6" idx="65"/>
          </p:cNvCxnSpPr>
          <p:nvPr/>
        </p:nvCxnSpPr>
        <p:spPr>
          <a:xfrm flipV="1">
            <a:off x="4469087" y="3897723"/>
            <a:ext cx="938231" cy="751349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6" idx="0"/>
          </p:cNvCxnSpPr>
          <p:nvPr/>
        </p:nvCxnSpPr>
        <p:spPr>
          <a:xfrm flipV="1">
            <a:off x="4440161" y="3712209"/>
            <a:ext cx="583042" cy="8979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62"/>
          </p:cNvCxnSpPr>
          <p:nvPr/>
        </p:nvCxnSpPr>
        <p:spPr>
          <a:xfrm flipH="1">
            <a:off x="5556513" y="3938948"/>
            <a:ext cx="8971" cy="1259422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46"/>
            <a:endCxn id="7" idx="11"/>
          </p:cNvCxnSpPr>
          <p:nvPr/>
        </p:nvCxnSpPr>
        <p:spPr>
          <a:xfrm>
            <a:off x="8265588" y="4175995"/>
            <a:ext cx="353865" cy="333632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40"/>
            <a:endCxn id="9" idx="0"/>
          </p:cNvCxnSpPr>
          <p:nvPr/>
        </p:nvCxnSpPr>
        <p:spPr>
          <a:xfrm flipV="1">
            <a:off x="8593216" y="3722535"/>
            <a:ext cx="808645" cy="10287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4"/>
          </p:cNvCxnSpPr>
          <p:nvPr/>
        </p:nvCxnSpPr>
        <p:spPr>
          <a:xfrm flipH="1" flipV="1">
            <a:off x="4415309" y="2650509"/>
            <a:ext cx="901630" cy="845266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33" idx="15"/>
          </p:cNvCxnSpPr>
          <p:nvPr/>
        </p:nvCxnSpPr>
        <p:spPr>
          <a:xfrm>
            <a:off x="9177789" y="4973521"/>
            <a:ext cx="307443" cy="27727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9061713" y="5222272"/>
            <a:ext cx="1009406" cy="385002"/>
          </a:xfrm>
          <a:custGeom>
            <a:avLst/>
            <a:gdLst>
              <a:gd name="connsiteX0" fmla="*/ 72 w 2870021"/>
              <a:gd name="connsiteY0" fmla="*/ 769545 h 1222218"/>
              <a:gd name="connsiteX1" fmla="*/ 36286 w 2870021"/>
              <a:gd name="connsiteY1" fmla="*/ 706170 h 1222218"/>
              <a:gd name="connsiteX2" fmla="*/ 126821 w 2870021"/>
              <a:gd name="connsiteY2" fmla="*/ 642796 h 1222218"/>
              <a:gd name="connsiteX3" fmla="*/ 153981 w 2870021"/>
              <a:gd name="connsiteY3" fmla="*/ 624689 h 1222218"/>
              <a:gd name="connsiteX4" fmla="*/ 235463 w 2870021"/>
              <a:gd name="connsiteY4" fmla="*/ 579422 h 1222218"/>
              <a:gd name="connsiteX5" fmla="*/ 262623 w 2870021"/>
              <a:gd name="connsiteY5" fmla="*/ 570368 h 1222218"/>
              <a:gd name="connsiteX6" fmla="*/ 425585 w 2870021"/>
              <a:gd name="connsiteY6" fmla="*/ 461727 h 1222218"/>
              <a:gd name="connsiteX7" fmla="*/ 470853 w 2870021"/>
              <a:gd name="connsiteY7" fmla="*/ 443620 h 1222218"/>
              <a:gd name="connsiteX8" fmla="*/ 570441 w 2870021"/>
              <a:gd name="connsiteY8" fmla="*/ 380246 h 1222218"/>
              <a:gd name="connsiteX9" fmla="*/ 606655 w 2870021"/>
              <a:gd name="connsiteY9" fmla="*/ 362139 h 1222218"/>
              <a:gd name="connsiteX10" fmla="*/ 697189 w 2870021"/>
              <a:gd name="connsiteY10" fmla="*/ 307818 h 1222218"/>
              <a:gd name="connsiteX11" fmla="*/ 787724 w 2870021"/>
              <a:gd name="connsiteY11" fmla="*/ 253497 h 1222218"/>
              <a:gd name="connsiteX12" fmla="*/ 896366 w 2870021"/>
              <a:gd name="connsiteY12" fmla="*/ 217283 h 1222218"/>
              <a:gd name="connsiteX13" fmla="*/ 1041221 w 2870021"/>
              <a:gd name="connsiteY13" fmla="*/ 153909 h 1222218"/>
              <a:gd name="connsiteX14" fmla="*/ 1086488 w 2870021"/>
              <a:gd name="connsiteY14" fmla="*/ 144856 h 1222218"/>
              <a:gd name="connsiteX15" fmla="*/ 1204183 w 2870021"/>
              <a:gd name="connsiteY15" fmla="*/ 90535 h 1222218"/>
              <a:gd name="connsiteX16" fmla="*/ 1249451 w 2870021"/>
              <a:gd name="connsiteY16" fmla="*/ 81481 h 1222218"/>
              <a:gd name="connsiteX17" fmla="*/ 1339985 w 2870021"/>
              <a:gd name="connsiteY17" fmla="*/ 63374 h 1222218"/>
              <a:gd name="connsiteX18" fmla="*/ 1376199 w 2870021"/>
              <a:gd name="connsiteY18" fmla="*/ 45267 h 1222218"/>
              <a:gd name="connsiteX19" fmla="*/ 1448627 w 2870021"/>
              <a:gd name="connsiteY19" fmla="*/ 27160 h 1222218"/>
              <a:gd name="connsiteX20" fmla="*/ 1530108 w 2870021"/>
              <a:gd name="connsiteY20" fmla="*/ 9054 h 1222218"/>
              <a:gd name="connsiteX21" fmla="*/ 1611589 w 2870021"/>
              <a:gd name="connsiteY21" fmla="*/ 0 h 1222218"/>
              <a:gd name="connsiteX22" fmla="*/ 2118583 w 2870021"/>
              <a:gd name="connsiteY22" fmla="*/ 9054 h 1222218"/>
              <a:gd name="connsiteX23" fmla="*/ 2191011 w 2870021"/>
              <a:gd name="connsiteY23" fmla="*/ 27160 h 1222218"/>
              <a:gd name="connsiteX24" fmla="*/ 2254385 w 2870021"/>
              <a:gd name="connsiteY24" fmla="*/ 45267 h 1222218"/>
              <a:gd name="connsiteX25" fmla="*/ 2372080 w 2870021"/>
              <a:gd name="connsiteY25" fmla="*/ 72428 h 1222218"/>
              <a:gd name="connsiteX26" fmla="*/ 2408294 w 2870021"/>
              <a:gd name="connsiteY26" fmla="*/ 90535 h 1222218"/>
              <a:gd name="connsiteX27" fmla="*/ 2435455 w 2870021"/>
              <a:gd name="connsiteY27" fmla="*/ 108642 h 1222218"/>
              <a:gd name="connsiteX28" fmla="*/ 2471669 w 2870021"/>
              <a:gd name="connsiteY28" fmla="*/ 117695 h 1222218"/>
              <a:gd name="connsiteX29" fmla="*/ 2498829 w 2870021"/>
              <a:gd name="connsiteY29" fmla="*/ 135802 h 1222218"/>
              <a:gd name="connsiteX30" fmla="*/ 2589364 w 2870021"/>
              <a:gd name="connsiteY30" fmla="*/ 190123 h 1222218"/>
              <a:gd name="connsiteX31" fmla="*/ 2625577 w 2870021"/>
              <a:gd name="connsiteY31" fmla="*/ 226337 h 1222218"/>
              <a:gd name="connsiteX32" fmla="*/ 2661791 w 2870021"/>
              <a:gd name="connsiteY32" fmla="*/ 253497 h 1222218"/>
              <a:gd name="connsiteX33" fmla="*/ 2679898 w 2870021"/>
              <a:gd name="connsiteY33" fmla="*/ 280657 h 1222218"/>
              <a:gd name="connsiteX34" fmla="*/ 2779486 w 2870021"/>
              <a:gd name="connsiteY34" fmla="*/ 443620 h 1222218"/>
              <a:gd name="connsiteX35" fmla="*/ 2788540 w 2870021"/>
              <a:gd name="connsiteY35" fmla="*/ 488887 h 1222218"/>
              <a:gd name="connsiteX36" fmla="*/ 2815700 w 2870021"/>
              <a:gd name="connsiteY36" fmla="*/ 561315 h 1222218"/>
              <a:gd name="connsiteX37" fmla="*/ 2833807 w 2870021"/>
              <a:gd name="connsiteY37" fmla="*/ 624689 h 1222218"/>
              <a:gd name="connsiteX38" fmla="*/ 2842861 w 2870021"/>
              <a:gd name="connsiteY38" fmla="*/ 651850 h 1222218"/>
              <a:gd name="connsiteX39" fmla="*/ 2851914 w 2870021"/>
              <a:gd name="connsiteY39" fmla="*/ 706170 h 1222218"/>
              <a:gd name="connsiteX40" fmla="*/ 2860968 w 2870021"/>
              <a:gd name="connsiteY40" fmla="*/ 787652 h 1222218"/>
              <a:gd name="connsiteX41" fmla="*/ 2870021 w 2870021"/>
              <a:gd name="connsiteY41" fmla="*/ 832919 h 1222218"/>
              <a:gd name="connsiteX42" fmla="*/ 2851914 w 2870021"/>
              <a:gd name="connsiteY42" fmla="*/ 1013988 h 1222218"/>
              <a:gd name="connsiteX43" fmla="*/ 2842861 w 2870021"/>
              <a:gd name="connsiteY43" fmla="*/ 1050202 h 1222218"/>
              <a:gd name="connsiteX44" fmla="*/ 2779486 w 2870021"/>
              <a:gd name="connsiteY44" fmla="*/ 1095469 h 1222218"/>
              <a:gd name="connsiteX45" fmla="*/ 2698005 w 2870021"/>
              <a:gd name="connsiteY45" fmla="*/ 1149790 h 1222218"/>
              <a:gd name="connsiteX46" fmla="*/ 2598417 w 2870021"/>
              <a:gd name="connsiteY46" fmla="*/ 1176951 h 1222218"/>
              <a:gd name="connsiteX47" fmla="*/ 2535043 w 2870021"/>
              <a:gd name="connsiteY47" fmla="*/ 1195057 h 1222218"/>
              <a:gd name="connsiteX48" fmla="*/ 2444508 w 2870021"/>
              <a:gd name="connsiteY48" fmla="*/ 1222218 h 1222218"/>
              <a:gd name="connsiteX49" fmla="*/ 1358092 w 2870021"/>
              <a:gd name="connsiteY49" fmla="*/ 1213164 h 1222218"/>
              <a:gd name="connsiteX50" fmla="*/ 1122702 w 2870021"/>
              <a:gd name="connsiteY50" fmla="*/ 1195057 h 1222218"/>
              <a:gd name="connsiteX51" fmla="*/ 1014061 w 2870021"/>
              <a:gd name="connsiteY51" fmla="*/ 1176951 h 1222218"/>
              <a:gd name="connsiteX52" fmla="*/ 950686 w 2870021"/>
              <a:gd name="connsiteY52" fmla="*/ 1167897 h 1222218"/>
              <a:gd name="connsiteX53" fmla="*/ 851098 w 2870021"/>
              <a:gd name="connsiteY53" fmla="*/ 1140737 h 1222218"/>
              <a:gd name="connsiteX54" fmla="*/ 823938 w 2870021"/>
              <a:gd name="connsiteY54" fmla="*/ 1131683 h 1222218"/>
              <a:gd name="connsiteX55" fmla="*/ 778670 w 2870021"/>
              <a:gd name="connsiteY55" fmla="*/ 1122630 h 1222218"/>
              <a:gd name="connsiteX56" fmla="*/ 670029 w 2870021"/>
              <a:gd name="connsiteY56" fmla="*/ 1068309 h 1222218"/>
              <a:gd name="connsiteX57" fmla="*/ 642869 w 2870021"/>
              <a:gd name="connsiteY57" fmla="*/ 1059256 h 1222218"/>
              <a:gd name="connsiteX58" fmla="*/ 606655 w 2870021"/>
              <a:gd name="connsiteY58" fmla="*/ 1050202 h 1222218"/>
              <a:gd name="connsiteX59" fmla="*/ 543280 w 2870021"/>
              <a:gd name="connsiteY59" fmla="*/ 1013988 h 1222218"/>
              <a:gd name="connsiteX60" fmla="*/ 516120 w 2870021"/>
              <a:gd name="connsiteY60" fmla="*/ 1004935 h 1222218"/>
              <a:gd name="connsiteX61" fmla="*/ 488960 w 2870021"/>
              <a:gd name="connsiteY61" fmla="*/ 986828 h 1222218"/>
              <a:gd name="connsiteX62" fmla="*/ 434639 w 2870021"/>
              <a:gd name="connsiteY62" fmla="*/ 968721 h 1222218"/>
              <a:gd name="connsiteX63" fmla="*/ 407478 w 2870021"/>
              <a:gd name="connsiteY63" fmla="*/ 959667 h 1222218"/>
              <a:gd name="connsiteX64" fmla="*/ 380318 w 2870021"/>
              <a:gd name="connsiteY64" fmla="*/ 950614 h 1222218"/>
              <a:gd name="connsiteX65" fmla="*/ 307890 w 2870021"/>
              <a:gd name="connsiteY65" fmla="*/ 932507 h 1222218"/>
              <a:gd name="connsiteX66" fmla="*/ 235463 w 2870021"/>
              <a:gd name="connsiteY66" fmla="*/ 914400 h 1222218"/>
              <a:gd name="connsiteX67" fmla="*/ 172088 w 2870021"/>
              <a:gd name="connsiteY67" fmla="*/ 887240 h 1222218"/>
              <a:gd name="connsiteX68" fmla="*/ 144928 w 2870021"/>
              <a:gd name="connsiteY68" fmla="*/ 869133 h 1222218"/>
              <a:gd name="connsiteX69" fmla="*/ 72500 w 2870021"/>
              <a:gd name="connsiteY69" fmla="*/ 851026 h 1222218"/>
              <a:gd name="connsiteX70" fmla="*/ 45340 w 2870021"/>
              <a:gd name="connsiteY70" fmla="*/ 832919 h 1222218"/>
              <a:gd name="connsiteX71" fmla="*/ 72 w 2870021"/>
              <a:gd name="connsiteY71" fmla="*/ 769545 h 12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870021" h="1222218">
                <a:moveTo>
                  <a:pt x="72" y="769545"/>
                </a:moveTo>
                <a:cubicBezTo>
                  <a:pt x="-1437" y="748420"/>
                  <a:pt x="20879" y="725001"/>
                  <a:pt x="36286" y="706170"/>
                </a:cubicBezTo>
                <a:cubicBezTo>
                  <a:pt x="56416" y="681567"/>
                  <a:pt x="100390" y="659316"/>
                  <a:pt x="126821" y="642796"/>
                </a:cubicBezTo>
                <a:cubicBezTo>
                  <a:pt x="136048" y="637029"/>
                  <a:pt x="144754" y="630456"/>
                  <a:pt x="153981" y="624689"/>
                </a:cubicBezTo>
                <a:cubicBezTo>
                  <a:pt x="178953" y="609082"/>
                  <a:pt x="207952" y="591213"/>
                  <a:pt x="235463" y="579422"/>
                </a:cubicBezTo>
                <a:cubicBezTo>
                  <a:pt x="244234" y="575663"/>
                  <a:pt x="253570" y="573386"/>
                  <a:pt x="262623" y="570368"/>
                </a:cubicBezTo>
                <a:cubicBezTo>
                  <a:pt x="309950" y="534874"/>
                  <a:pt x="382904" y="478799"/>
                  <a:pt x="425585" y="461727"/>
                </a:cubicBezTo>
                <a:cubicBezTo>
                  <a:pt x="440674" y="455691"/>
                  <a:pt x="456688" y="451588"/>
                  <a:pt x="470853" y="443620"/>
                </a:cubicBezTo>
                <a:cubicBezTo>
                  <a:pt x="505147" y="424330"/>
                  <a:pt x="536701" y="400490"/>
                  <a:pt x="570441" y="380246"/>
                </a:cubicBezTo>
                <a:cubicBezTo>
                  <a:pt x="582014" y="373302"/>
                  <a:pt x="595858" y="370237"/>
                  <a:pt x="606655" y="362139"/>
                </a:cubicBezTo>
                <a:cubicBezTo>
                  <a:pt x="686191" y="302487"/>
                  <a:pt x="593327" y="342439"/>
                  <a:pt x="697189" y="307818"/>
                </a:cubicBezTo>
                <a:cubicBezTo>
                  <a:pt x="734046" y="280174"/>
                  <a:pt x="740771" y="271756"/>
                  <a:pt x="787724" y="253497"/>
                </a:cubicBezTo>
                <a:cubicBezTo>
                  <a:pt x="823301" y="239661"/>
                  <a:pt x="862223" y="234354"/>
                  <a:pt x="896366" y="217283"/>
                </a:cubicBezTo>
                <a:cubicBezTo>
                  <a:pt x="934361" y="198286"/>
                  <a:pt x="1004778" y="161197"/>
                  <a:pt x="1041221" y="153909"/>
                </a:cubicBezTo>
                <a:lnTo>
                  <a:pt x="1086488" y="144856"/>
                </a:lnTo>
                <a:cubicBezTo>
                  <a:pt x="1125720" y="126749"/>
                  <a:pt x="1163912" y="106196"/>
                  <a:pt x="1204183" y="90535"/>
                </a:cubicBezTo>
                <a:cubicBezTo>
                  <a:pt x="1218525" y="84958"/>
                  <a:pt x="1234311" y="84234"/>
                  <a:pt x="1249451" y="81481"/>
                </a:cubicBezTo>
                <a:cubicBezTo>
                  <a:pt x="1269706" y="77798"/>
                  <a:pt x="1317373" y="71854"/>
                  <a:pt x="1339985" y="63374"/>
                </a:cubicBezTo>
                <a:cubicBezTo>
                  <a:pt x="1352622" y="58635"/>
                  <a:pt x="1363395" y="49535"/>
                  <a:pt x="1376199" y="45267"/>
                </a:cubicBezTo>
                <a:cubicBezTo>
                  <a:pt x="1399808" y="37397"/>
                  <a:pt x="1424484" y="33196"/>
                  <a:pt x="1448627" y="27160"/>
                </a:cubicBezTo>
                <a:cubicBezTo>
                  <a:pt x="1474984" y="20571"/>
                  <a:pt x="1503291" y="12885"/>
                  <a:pt x="1530108" y="9054"/>
                </a:cubicBezTo>
                <a:cubicBezTo>
                  <a:pt x="1557161" y="5189"/>
                  <a:pt x="1584429" y="3018"/>
                  <a:pt x="1611589" y="0"/>
                </a:cubicBezTo>
                <a:cubicBezTo>
                  <a:pt x="1780587" y="3018"/>
                  <a:pt x="1949743" y="1140"/>
                  <a:pt x="2118583" y="9054"/>
                </a:cubicBezTo>
                <a:cubicBezTo>
                  <a:pt x="2143441" y="10219"/>
                  <a:pt x="2166868" y="21124"/>
                  <a:pt x="2191011" y="27160"/>
                </a:cubicBezTo>
                <a:cubicBezTo>
                  <a:pt x="2304165" y="55448"/>
                  <a:pt x="2163512" y="19303"/>
                  <a:pt x="2254385" y="45267"/>
                </a:cubicBezTo>
                <a:cubicBezTo>
                  <a:pt x="2282050" y="53171"/>
                  <a:pt x="2357925" y="69282"/>
                  <a:pt x="2372080" y="72428"/>
                </a:cubicBezTo>
                <a:cubicBezTo>
                  <a:pt x="2384151" y="78464"/>
                  <a:pt x="2396576" y="83839"/>
                  <a:pt x="2408294" y="90535"/>
                </a:cubicBezTo>
                <a:cubicBezTo>
                  <a:pt x="2417741" y="95934"/>
                  <a:pt x="2425454" y="104356"/>
                  <a:pt x="2435455" y="108642"/>
                </a:cubicBezTo>
                <a:cubicBezTo>
                  <a:pt x="2446892" y="113543"/>
                  <a:pt x="2459598" y="114677"/>
                  <a:pt x="2471669" y="117695"/>
                </a:cubicBezTo>
                <a:cubicBezTo>
                  <a:pt x="2480722" y="123731"/>
                  <a:pt x="2489382" y="130404"/>
                  <a:pt x="2498829" y="135802"/>
                </a:cubicBezTo>
                <a:cubicBezTo>
                  <a:pt x="2532168" y="154853"/>
                  <a:pt x="2559835" y="160594"/>
                  <a:pt x="2589364" y="190123"/>
                </a:cubicBezTo>
                <a:cubicBezTo>
                  <a:pt x="2601435" y="202194"/>
                  <a:pt x="2612730" y="215095"/>
                  <a:pt x="2625577" y="226337"/>
                </a:cubicBezTo>
                <a:cubicBezTo>
                  <a:pt x="2636933" y="236273"/>
                  <a:pt x="2651121" y="242828"/>
                  <a:pt x="2661791" y="253497"/>
                </a:cubicBezTo>
                <a:cubicBezTo>
                  <a:pt x="2669485" y="261191"/>
                  <a:pt x="2674381" y="271278"/>
                  <a:pt x="2679898" y="280657"/>
                </a:cubicBezTo>
                <a:cubicBezTo>
                  <a:pt x="2770712" y="435040"/>
                  <a:pt x="2719750" y="363970"/>
                  <a:pt x="2779486" y="443620"/>
                </a:cubicBezTo>
                <a:cubicBezTo>
                  <a:pt x="2782504" y="458709"/>
                  <a:pt x="2784808" y="473959"/>
                  <a:pt x="2788540" y="488887"/>
                </a:cubicBezTo>
                <a:cubicBezTo>
                  <a:pt x="2793680" y="509445"/>
                  <a:pt x="2809464" y="544685"/>
                  <a:pt x="2815700" y="561315"/>
                </a:cubicBezTo>
                <a:cubicBezTo>
                  <a:pt x="2828729" y="596057"/>
                  <a:pt x="2822388" y="584722"/>
                  <a:pt x="2833807" y="624689"/>
                </a:cubicBezTo>
                <a:cubicBezTo>
                  <a:pt x="2836429" y="633865"/>
                  <a:pt x="2839843" y="642796"/>
                  <a:pt x="2842861" y="651850"/>
                </a:cubicBezTo>
                <a:cubicBezTo>
                  <a:pt x="2845879" y="669957"/>
                  <a:pt x="2849488" y="687975"/>
                  <a:pt x="2851914" y="706170"/>
                </a:cubicBezTo>
                <a:cubicBezTo>
                  <a:pt x="2855526" y="733258"/>
                  <a:pt x="2857103" y="760599"/>
                  <a:pt x="2860968" y="787652"/>
                </a:cubicBezTo>
                <a:cubicBezTo>
                  <a:pt x="2863144" y="802885"/>
                  <a:pt x="2867003" y="817830"/>
                  <a:pt x="2870021" y="832919"/>
                </a:cubicBezTo>
                <a:cubicBezTo>
                  <a:pt x="2863985" y="893275"/>
                  <a:pt x="2859438" y="953799"/>
                  <a:pt x="2851914" y="1013988"/>
                </a:cubicBezTo>
                <a:cubicBezTo>
                  <a:pt x="2850371" y="1026335"/>
                  <a:pt x="2849034" y="1039399"/>
                  <a:pt x="2842861" y="1050202"/>
                </a:cubicBezTo>
                <a:cubicBezTo>
                  <a:pt x="2825603" y="1080404"/>
                  <a:pt x="2806654" y="1078489"/>
                  <a:pt x="2779486" y="1095469"/>
                </a:cubicBezTo>
                <a:cubicBezTo>
                  <a:pt x="2742940" y="1118311"/>
                  <a:pt x="2740182" y="1132216"/>
                  <a:pt x="2698005" y="1149790"/>
                </a:cubicBezTo>
                <a:cubicBezTo>
                  <a:pt x="2670311" y="1161329"/>
                  <a:pt x="2628961" y="1168224"/>
                  <a:pt x="2598417" y="1176951"/>
                </a:cubicBezTo>
                <a:cubicBezTo>
                  <a:pt x="2507539" y="1202916"/>
                  <a:pt x="2648203" y="1166769"/>
                  <a:pt x="2535043" y="1195057"/>
                </a:cubicBezTo>
                <a:cubicBezTo>
                  <a:pt x="2498229" y="1219599"/>
                  <a:pt x="2502764" y="1222218"/>
                  <a:pt x="2444508" y="1222218"/>
                </a:cubicBezTo>
                <a:lnTo>
                  <a:pt x="1358092" y="1213164"/>
                </a:lnTo>
                <a:cubicBezTo>
                  <a:pt x="1291845" y="1209024"/>
                  <a:pt x="1193121" y="1204659"/>
                  <a:pt x="1122702" y="1195057"/>
                </a:cubicBezTo>
                <a:cubicBezTo>
                  <a:pt x="1086326" y="1190097"/>
                  <a:pt x="1050405" y="1182143"/>
                  <a:pt x="1014061" y="1176951"/>
                </a:cubicBezTo>
                <a:cubicBezTo>
                  <a:pt x="992936" y="1173933"/>
                  <a:pt x="971681" y="1171714"/>
                  <a:pt x="950686" y="1167897"/>
                </a:cubicBezTo>
                <a:cubicBezTo>
                  <a:pt x="931498" y="1164408"/>
                  <a:pt x="858740" y="1143030"/>
                  <a:pt x="851098" y="1140737"/>
                </a:cubicBezTo>
                <a:cubicBezTo>
                  <a:pt x="841957" y="1137995"/>
                  <a:pt x="833196" y="1133998"/>
                  <a:pt x="823938" y="1131683"/>
                </a:cubicBezTo>
                <a:cubicBezTo>
                  <a:pt x="809009" y="1127951"/>
                  <a:pt x="793759" y="1125648"/>
                  <a:pt x="778670" y="1122630"/>
                </a:cubicBezTo>
                <a:cubicBezTo>
                  <a:pt x="742456" y="1104523"/>
                  <a:pt x="708440" y="1081112"/>
                  <a:pt x="670029" y="1068309"/>
                </a:cubicBezTo>
                <a:cubicBezTo>
                  <a:pt x="660976" y="1065291"/>
                  <a:pt x="652045" y="1061878"/>
                  <a:pt x="642869" y="1059256"/>
                </a:cubicBezTo>
                <a:cubicBezTo>
                  <a:pt x="630905" y="1055838"/>
                  <a:pt x="618306" y="1054571"/>
                  <a:pt x="606655" y="1050202"/>
                </a:cubicBezTo>
                <a:cubicBezTo>
                  <a:pt x="543162" y="1026392"/>
                  <a:pt x="595817" y="1040256"/>
                  <a:pt x="543280" y="1013988"/>
                </a:cubicBezTo>
                <a:cubicBezTo>
                  <a:pt x="534744" y="1009720"/>
                  <a:pt x="525173" y="1007953"/>
                  <a:pt x="516120" y="1004935"/>
                </a:cubicBezTo>
                <a:cubicBezTo>
                  <a:pt x="507067" y="998899"/>
                  <a:pt x="498903" y="991247"/>
                  <a:pt x="488960" y="986828"/>
                </a:cubicBezTo>
                <a:cubicBezTo>
                  <a:pt x="471519" y="979076"/>
                  <a:pt x="452746" y="974757"/>
                  <a:pt x="434639" y="968721"/>
                </a:cubicBezTo>
                <a:lnTo>
                  <a:pt x="407478" y="959667"/>
                </a:lnTo>
                <a:cubicBezTo>
                  <a:pt x="398425" y="956649"/>
                  <a:pt x="389576" y="952929"/>
                  <a:pt x="380318" y="950614"/>
                </a:cubicBezTo>
                <a:cubicBezTo>
                  <a:pt x="356175" y="944578"/>
                  <a:pt x="331499" y="940376"/>
                  <a:pt x="307890" y="932507"/>
                </a:cubicBezTo>
                <a:cubicBezTo>
                  <a:pt x="266132" y="918588"/>
                  <a:pt x="290088" y="925326"/>
                  <a:pt x="235463" y="914400"/>
                </a:cubicBezTo>
                <a:cubicBezTo>
                  <a:pt x="167271" y="868940"/>
                  <a:pt x="253939" y="922319"/>
                  <a:pt x="172088" y="887240"/>
                </a:cubicBezTo>
                <a:cubicBezTo>
                  <a:pt x="162087" y="882954"/>
                  <a:pt x="155154" y="872851"/>
                  <a:pt x="144928" y="869133"/>
                </a:cubicBezTo>
                <a:cubicBezTo>
                  <a:pt x="121541" y="860628"/>
                  <a:pt x="72500" y="851026"/>
                  <a:pt x="72500" y="851026"/>
                </a:cubicBezTo>
                <a:cubicBezTo>
                  <a:pt x="63447" y="844990"/>
                  <a:pt x="52505" y="841108"/>
                  <a:pt x="45340" y="832919"/>
                </a:cubicBezTo>
                <a:cubicBezTo>
                  <a:pt x="31010" y="816541"/>
                  <a:pt x="1581" y="790670"/>
                  <a:pt x="72" y="76954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>
                <a:solidFill>
                  <a:srgbClr val="FFC000"/>
                </a:solidFill>
                <a:latin typeface="Arial" charset="0"/>
                <a:ea typeface="ＭＳ Ｐゴシック" pitchFamily="-128" charset="-128"/>
              </a:rPr>
              <a:t>Oil spill</a:t>
            </a:r>
            <a:endParaRPr lang="en-US" sz="1400" b="1" dirty="0">
              <a:solidFill>
                <a:srgbClr val="FFC000"/>
              </a:solidFill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6859740" y="4583685"/>
            <a:ext cx="1209607" cy="398561"/>
          </a:xfrm>
          <a:custGeom>
            <a:avLst/>
            <a:gdLst>
              <a:gd name="connsiteX0" fmla="*/ 72 w 2870021"/>
              <a:gd name="connsiteY0" fmla="*/ 769545 h 1222218"/>
              <a:gd name="connsiteX1" fmla="*/ 36286 w 2870021"/>
              <a:gd name="connsiteY1" fmla="*/ 706170 h 1222218"/>
              <a:gd name="connsiteX2" fmla="*/ 126821 w 2870021"/>
              <a:gd name="connsiteY2" fmla="*/ 642796 h 1222218"/>
              <a:gd name="connsiteX3" fmla="*/ 153981 w 2870021"/>
              <a:gd name="connsiteY3" fmla="*/ 624689 h 1222218"/>
              <a:gd name="connsiteX4" fmla="*/ 235463 w 2870021"/>
              <a:gd name="connsiteY4" fmla="*/ 579422 h 1222218"/>
              <a:gd name="connsiteX5" fmla="*/ 262623 w 2870021"/>
              <a:gd name="connsiteY5" fmla="*/ 570368 h 1222218"/>
              <a:gd name="connsiteX6" fmla="*/ 425585 w 2870021"/>
              <a:gd name="connsiteY6" fmla="*/ 461727 h 1222218"/>
              <a:gd name="connsiteX7" fmla="*/ 470853 w 2870021"/>
              <a:gd name="connsiteY7" fmla="*/ 443620 h 1222218"/>
              <a:gd name="connsiteX8" fmla="*/ 570441 w 2870021"/>
              <a:gd name="connsiteY8" fmla="*/ 380246 h 1222218"/>
              <a:gd name="connsiteX9" fmla="*/ 606655 w 2870021"/>
              <a:gd name="connsiteY9" fmla="*/ 362139 h 1222218"/>
              <a:gd name="connsiteX10" fmla="*/ 697189 w 2870021"/>
              <a:gd name="connsiteY10" fmla="*/ 307818 h 1222218"/>
              <a:gd name="connsiteX11" fmla="*/ 787724 w 2870021"/>
              <a:gd name="connsiteY11" fmla="*/ 253497 h 1222218"/>
              <a:gd name="connsiteX12" fmla="*/ 896366 w 2870021"/>
              <a:gd name="connsiteY12" fmla="*/ 217283 h 1222218"/>
              <a:gd name="connsiteX13" fmla="*/ 1041221 w 2870021"/>
              <a:gd name="connsiteY13" fmla="*/ 153909 h 1222218"/>
              <a:gd name="connsiteX14" fmla="*/ 1086488 w 2870021"/>
              <a:gd name="connsiteY14" fmla="*/ 144856 h 1222218"/>
              <a:gd name="connsiteX15" fmla="*/ 1204183 w 2870021"/>
              <a:gd name="connsiteY15" fmla="*/ 90535 h 1222218"/>
              <a:gd name="connsiteX16" fmla="*/ 1249451 w 2870021"/>
              <a:gd name="connsiteY16" fmla="*/ 81481 h 1222218"/>
              <a:gd name="connsiteX17" fmla="*/ 1339985 w 2870021"/>
              <a:gd name="connsiteY17" fmla="*/ 63374 h 1222218"/>
              <a:gd name="connsiteX18" fmla="*/ 1376199 w 2870021"/>
              <a:gd name="connsiteY18" fmla="*/ 45267 h 1222218"/>
              <a:gd name="connsiteX19" fmla="*/ 1448627 w 2870021"/>
              <a:gd name="connsiteY19" fmla="*/ 27160 h 1222218"/>
              <a:gd name="connsiteX20" fmla="*/ 1530108 w 2870021"/>
              <a:gd name="connsiteY20" fmla="*/ 9054 h 1222218"/>
              <a:gd name="connsiteX21" fmla="*/ 1611589 w 2870021"/>
              <a:gd name="connsiteY21" fmla="*/ 0 h 1222218"/>
              <a:gd name="connsiteX22" fmla="*/ 2118583 w 2870021"/>
              <a:gd name="connsiteY22" fmla="*/ 9054 h 1222218"/>
              <a:gd name="connsiteX23" fmla="*/ 2191011 w 2870021"/>
              <a:gd name="connsiteY23" fmla="*/ 27160 h 1222218"/>
              <a:gd name="connsiteX24" fmla="*/ 2254385 w 2870021"/>
              <a:gd name="connsiteY24" fmla="*/ 45267 h 1222218"/>
              <a:gd name="connsiteX25" fmla="*/ 2372080 w 2870021"/>
              <a:gd name="connsiteY25" fmla="*/ 72428 h 1222218"/>
              <a:gd name="connsiteX26" fmla="*/ 2408294 w 2870021"/>
              <a:gd name="connsiteY26" fmla="*/ 90535 h 1222218"/>
              <a:gd name="connsiteX27" fmla="*/ 2435455 w 2870021"/>
              <a:gd name="connsiteY27" fmla="*/ 108642 h 1222218"/>
              <a:gd name="connsiteX28" fmla="*/ 2471669 w 2870021"/>
              <a:gd name="connsiteY28" fmla="*/ 117695 h 1222218"/>
              <a:gd name="connsiteX29" fmla="*/ 2498829 w 2870021"/>
              <a:gd name="connsiteY29" fmla="*/ 135802 h 1222218"/>
              <a:gd name="connsiteX30" fmla="*/ 2589364 w 2870021"/>
              <a:gd name="connsiteY30" fmla="*/ 190123 h 1222218"/>
              <a:gd name="connsiteX31" fmla="*/ 2625577 w 2870021"/>
              <a:gd name="connsiteY31" fmla="*/ 226337 h 1222218"/>
              <a:gd name="connsiteX32" fmla="*/ 2661791 w 2870021"/>
              <a:gd name="connsiteY32" fmla="*/ 253497 h 1222218"/>
              <a:gd name="connsiteX33" fmla="*/ 2679898 w 2870021"/>
              <a:gd name="connsiteY33" fmla="*/ 280657 h 1222218"/>
              <a:gd name="connsiteX34" fmla="*/ 2779486 w 2870021"/>
              <a:gd name="connsiteY34" fmla="*/ 443620 h 1222218"/>
              <a:gd name="connsiteX35" fmla="*/ 2788540 w 2870021"/>
              <a:gd name="connsiteY35" fmla="*/ 488887 h 1222218"/>
              <a:gd name="connsiteX36" fmla="*/ 2815700 w 2870021"/>
              <a:gd name="connsiteY36" fmla="*/ 561315 h 1222218"/>
              <a:gd name="connsiteX37" fmla="*/ 2833807 w 2870021"/>
              <a:gd name="connsiteY37" fmla="*/ 624689 h 1222218"/>
              <a:gd name="connsiteX38" fmla="*/ 2842861 w 2870021"/>
              <a:gd name="connsiteY38" fmla="*/ 651850 h 1222218"/>
              <a:gd name="connsiteX39" fmla="*/ 2851914 w 2870021"/>
              <a:gd name="connsiteY39" fmla="*/ 706170 h 1222218"/>
              <a:gd name="connsiteX40" fmla="*/ 2860968 w 2870021"/>
              <a:gd name="connsiteY40" fmla="*/ 787652 h 1222218"/>
              <a:gd name="connsiteX41" fmla="*/ 2870021 w 2870021"/>
              <a:gd name="connsiteY41" fmla="*/ 832919 h 1222218"/>
              <a:gd name="connsiteX42" fmla="*/ 2851914 w 2870021"/>
              <a:gd name="connsiteY42" fmla="*/ 1013988 h 1222218"/>
              <a:gd name="connsiteX43" fmla="*/ 2842861 w 2870021"/>
              <a:gd name="connsiteY43" fmla="*/ 1050202 h 1222218"/>
              <a:gd name="connsiteX44" fmla="*/ 2779486 w 2870021"/>
              <a:gd name="connsiteY44" fmla="*/ 1095469 h 1222218"/>
              <a:gd name="connsiteX45" fmla="*/ 2698005 w 2870021"/>
              <a:gd name="connsiteY45" fmla="*/ 1149790 h 1222218"/>
              <a:gd name="connsiteX46" fmla="*/ 2598417 w 2870021"/>
              <a:gd name="connsiteY46" fmla="*/ 1176951 h 1222218"/>
              <a:gd name="connsiteX47" fmla="*/ 2535043 w 2870021"/>
              <a:gd name="connsiteY47" fmla="*/ 1195057 h 1222218"/>
              <a:gd name="connsiteX48" fmla="*/ 2444508 w 2870021"/>
              <a:gd name="connsiteY48" fmla="*/ 1222218 h 1222218"/>
              <a:gd name="connsiteX49" fmla="*/ 1358092 w 2870021"/>
              <a:gd name="connsiteY49" fmla="*/ 1213164 h 1222218"/>
              <a:gd name="connsiteX50" fmla="*/ 1122702 w 2870021"/>
              <a:gd name="connsiteY50" fmla="*/ 1195057 h 1222218"/>
              <a:gd name="connsiteX51" fmla="*/ 1014061 w 2870021"/>
              <a:gd name="connsiteY51" fmla="*/ 1176951 h 1222218"/>
              <a:gd name="connsiteX52" fmla="*/ 950686 w 2870021"/>
              <a:gd name="connsiteY52" fmla="*/ 1167897 h 1222218"/>
              <a:gd name="connsiteX53" fmla="*/ 851098 w 2870021"/>
              <a:gd name="connsiteY53" fmla="*/ 1140737 h 1222218"/>
              <a:gd name="connsiteX54" fmla="*/ 823938 w 2870021"/>
              <a:gd name="connsiteY54" fmla="*/ 1131683 h 1222218"/>
              <a:gd name="connsiteX55" fmla="*/ 778670 w 2870021"/>
              <a:gd name="connsiteY55" fmla="*/ 1122630 h 1222218"/>
              <a:gd name="connsiteX56" fmla="*/ 670029 w 2870021"/>
              <a:gd name="connsiteY56" fmla="*/ 1068309 h 1222218"/>
              <a:gd name="connsiteX57" fmla="*/ 642869 w 2870021"/>
              <a:gd name="connsiteY57" fmla="*/ 1059256 h 1222218"/>
              <a:gd name="connsiteX58" fmla="*/ 606655 w 2870021"/>
              <a:gd name="connsiteY58" fmla="*/ 1050202 h 1222218"/>
              <a:gd name="connsiteX59" fmla="*/ 543280 w 2870021"/>
              <a:gd name="connsiteY59" fmla="*/ 1013988 h 1222218"/>
              <a:gd name="connsiteX60" fmla="*/ 516120 w 2870021"/>
              <a:gd name="connsiteY60" fmla="*/ 1004935 h 1222218"/>
              <a:gd name="connsiteX61" fmla="*/ 488960 w 2870021"/>
              <a:gd name="connsiteY61" fmla="*/ 986828 h 1222218"/>
              <a:gd name="connsiteX62" fmla="*/ 434639 w 2870021"/>
              <a:gd name="connsiteY62" fmla="*/ 968721 h 1222218"/>
              <a:gd name="connsiteX63" fmla="*/ 407478 w 2870021"/>
              <a:gd name="connsiteY63" fmla="*/ 959667 h 1222218"/>
              <a:gd name="connsiteX64" fmla="*/ 380318 w 2870021"/>
              <a:gd name="connsiteY64" fmla="*/ 950614 h 1222218"/>
              <a:gd name="connsiteX65" fmla="*/ 307890 w 2870021"/>
              <a:gd name="connsiteY65" fmla="*/ 932507 h 1222218"/>
              <a:gd name="connsiteX66" fmla="*/ 235463 w 2870021"/>
              <a:gd name="connsiteY66" fmla="*/ 914400 h 1222218"/>
              <a:gd name="connsiteX67" fmla="*/ 172088 w 2870021"/>
              <a:gd name="connsiteY67" fmla="*/ 887240 h 1222218"/>
              <a:gd name="connsiteX68" fmla="*/ 144928 w 2870021"/>
              <a:gd name="connsiteY68" fmla="*/ 869133 h 1222218"/>
              <a:gd name="connsiteX69" fmla="*/ 72500 w 2870021"/>
              <a:gd name="connsiteY69" fmla="*/ 851026 h 1222218"/>
              <a:gd name="connsiteX70" fmla="*/ 45340 w 2870021"/>
              <a:gd name="connsiteY70" fmla="*/ 832919 h 1222218"/>
              <a:gd name="connsiteX71" fmla="*/ 72 w 2870021"/>
              <a:gd name="connsiteY71" fmla="*/ 769545 h 12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870021" h="1222218">
                <a:moveTo>
                  <a:pt x="72" y="769545"/>
                </a:moveTo>
                <a:cubicBezTo>
                  <a:pt x="-1437" y="748420"/>
                  <a:pt x="20879" y="725001"/>
                  <a:pt x="36286" y="706170"/>
                </a:cubicBezTo>
                <a:cubicBezTo>
                  <a:pt x="56416" y="681567"/>
                  <a:pt x="100390" y="659316"/>
                  <a:pt x="126821" y="642796"/>
                </a:cubicBezTo>
                <a:cubicBezTo>
                  <a:pt x="136048" y="637029"/>
                  <a:pt x="144754" y="630456"/>
                  <a:pt x="153981" y="624689"/>
                </a:cubicBezTo>
                <a:cubicBezTo>
                  <a:pt x="178953" y="609082"/>
                  <a:pt x="207952" y="591213"/>
                  <a:pt x="235463" y="579422"/>
                </a:cubicBezTo>
                <a:cubicBezTo>
                  <a:pt x="244234" y="575663"/>
                  <a:pt x="253570" y="573386"/>
                  <a:pt x="262623" y="570368"/>
                </a:cubicBezTo>
                <a:cubicBezTo>
                  <a:pt x="309950" y="534874"/>
                  <a:pt x="382904" y="478799"/>
                  <a:pt x="425585" y="461727"/>
                </a:cubicBezTo>
                <a:cubicBezTo>
                  <a:pt x="440674" y="455691"/>
                  <a:pt x="456688" y="451588"/>
                  <a:pt x="470853" y="443620"/>
                </a:cubicBezTo>
                <a:cubicBezTo>
                  <a:pt x="505147" y="424330"/>
                  <a:pt x="536701" y="400490"/>
                  <a:pt x="570441" y="380246"/>
                </a:cubicBezTo>
                <a:cubicBezTo>
                  <a:pt x="582014" y="373302"/>
                  <a:pt x="595858" y="370237"/>
                  <a:pt x="606655" y="362139"/>
                </a:cubicBezTo>
                <a:cubicBezTo>
                  <a:pt x="686191" y="302487"/>
                  <a:pt x="593327" y="342439"/>
                  <a:pt x="697189" y="307818"/>
                </a:cubicBezTo>
                <a:cubicBezTo>
                  <a:pt x="734046" y="280174"/>
                  <a:pt x="740771" y="271756"/>
                  <a:pt x="787724" y="253497"/>
                </a:cubicBezTo>
                <a:cubicBezTo>
                  <a:pt x="823301" y="239661"/>
                  <a:pt x="862223" y="234354"/>
                  <a:pt x="896366" y="217283"/>
                </a:cubicBezTo>
                <a:cubicBezTo>
                  <a:pt x="934361" y="198286"/>
                  <a:pt x="1004778" y="161197"/>
                  <a:pt x="1041221" y="153909"/>
                </a:cubicBezTo>
                <a:lnTo>
                  <a:pt x="1086488" y="144856"/>
                </a:lnTo>
                <a:cubicBezTo>
                  <a:pt x="1125720" y="126749"/>
                  <a:pt x="1163912" y="106196"/>
                  <a:pt x="1204183" y="90535"/>
                </a:cubicBezTo>
                <a:cubicBezTo>
                  <a:pt x="1218525" y="84958"/>
                  <a:pt x="1234311" y="84234"/>
                  <a:pt x="1249451" y="81481"/>
                </a:cubicBezTo>
                <a:cubicBezTo>
                  <a:pt x="1269706" y="77798"/>
                  <a:pt x="1317373" y="71854"/>
                  <a:pt x="1339985" y="63374"/>
                </a:cubicBezTo>
                <a:cubicBezTo>
                  <a:pt x="1352622" y="58635"/>
                  <a:pt x="1363395" y="49535"/>
                  <a:pt x="1376199" y="45267"/>
                </a:cubicBezTo>
                <a:cubicBezTo>
                  <a:pt x="1399808" y="37397"/>
                  <a:pt x="1424484" y="33196"/>
                  <a:pt x="1448627" y="27160"/>
                </a:cubicBezTo>
                <a:cubicBezTo>
                  <a:pt x="1474984" y="20571"/>
                  <a:pt x="1503291" y="12885"/>
                  <a:pt x="1530108" y="9054"/>
                </a:cubicBezTo>
                <a:cubicBezTo>
                  <a:pt x="1557161" y="5189"/>
                  <a:pt x="1584429" y="3018"/>
                  <a:pt x="1611589" y="0"/>
                </a:cubicBezTo>
                <a:cubicBezTo>
                  <a:pt x="1780587" y="3018"/>
                  <a:pt x="1949743" y="1140"/>
                  <a:pt x="2118583" y="9054"/>
                </a:cubicBezTo>
                <a:cubicBezTo>
                  <a:pt x="2143441" y="10219"/>
                  <a:pt x="2166868" y="21124"/>
                  <a:pt x="2191011" y="27160"/>
                </a:cubicBezTo>
                <a:cubicBezTo>
                  <a:pt x="2304165" y="55448"/>
                  <a:pt x="2163512" y="19303"/>
                  <a:pt x="2254385" y="45267"/>
                </a:cubicBezTo>
                <a:cubicBezTo>
                  <a:pt x="2282050" y="53171"/>
                  <a:pt x="2357925" y="69282"/>
                  <a:pt x="2372080" y="72428"/>
                </a:cubicBezTo>
                <a:cubicBezTo>
                  <a:pt x="2384151" y="78464"/>
                  <a:pt x="2396576" y="83839"/>
                  <a:pt x="2408294" y="90535"/>
                </a:cubicBezTo>
                <a:cubicBezTo>
                  <a:pt x="2417741" y="95934"/>
                  <a:pt x="2425454" y="104356"/>
                  <a:pt x="2435455" y="108642"/>
                </a:cubicBezTo>
                <a:cubicBezTo>
                  <a:pt x="2446892" y="113543"/>
                  <a:pt x="2459598" y="114677"/>
                  <a:pt x="2471669" y="117695"/>
                </a:cubicBezTo>
                <a:cubicBezTo>
                  <a:pt x="2480722" y="123731"/>
                  <a:pt x="2489382" y="130404"/>
                  <a:pt x="2498829" y="135802"/>
                </a:cubicBezTo>
                <a:cubicBezTo>
                  <a:pt x="2532168" y="154853"/>
                  <a:pt x="2559835" y="160594"/>
                  <a:pt x="2589364" y="190123"/>
                </a:cubicBezTo>
                <a:cubicBezTo>
                  <a:pt x="2601435" y="202194"/>
                  <a:pt x="2612730" y="215095"/>
                  <a:pt x="2625577" y="226337"/>
                </a:cubicBezTo>
                <a:cubicBezTo>
                  <a:pt x="2636933" y="236273"/>
                  <a:pt x="2651121" y="242828"/>
                  <a:pt x="2661791" y="253497"/>
                </a:cubicBezTo>
                <a:cubicBezTo>
                  <a:pt x="2669485" y="261191"/>
                  <a:pt x="2674381" y="271278"/>
                  <a:pt x="2679898" y="280657"/>
                </a:cubicBezTo>
                <a:cubicBezTo>
                  <a:pt x="2770712" y="435040"/>
                  <a:pt x="2719750" y="363970"/>
                  <a:pt x="2779486" y="443620"/>
                </a:cubicBezTo>
                <a:cubicBezTo>
                  <a:pt x="2782504" y="458709"/>
                  <a:pt x="2784808" y="473959"/>
                  <a:pt x="2788540" y="488887"/>
                </a:cubicBezTo>
                <a:cubicBezTo>
                  <a:pt x="2793680" y="509445"/>
                  <a:pt x="2809464" y="544685"/>
                  <a:pt x="2815700" y="561315"/>
                </a:cubicBezTo>
                <a:cubicBezTo>
                  <a:pt x="2828729" y="596057"/>
                  <a:pt x="2822388" y="584722"/>
                  <a:pt x="2833807" y="624689"/>
                </a:cubicBezTo>
                <a:cubicBezTo>
                  <a:pt x="2836429" y="633865"/>
                  <a:pt x="2839843" y="642796"/>
                  <a:pt x="2842861" y="651850"/>
                </a:cubicBezTo>
                <a:cubicBezTo>
                  <a:pt x="2845879" y="669957"/>
                  <a:pt x="2849488" y="687975"/>
                  <a:pt x="2851914" y="706170"/>
                </a:cubicBezTo>
                <a:cubicBezTo>
                  <a:pt x="2855526" y="733258"/>
                  <a:pt x="2857103" y="760599"/>
                  <a:pt x="2860968" y="787652"/>
                </a:cubicBezTo>
                <a:cubicBezTo>
                  <a:pt x="2863144" y="802885"/>
                  <a:pt x="2867003" y="817830"/>
                  <a:pt x="2870021" y="832919"/>
                </a:cubicBezTo>
                <a:cubicBezTo>
                  <a:pt x="2863985" y="893275"/>
                  <a:pt x="2859438" y="953799"/>
                  <a:pt x="2851914" y="1013988"/>
                </a:cubicBezTo>
                <a:cubicBezTo>
                  <a:pt x="2850371" y="1026335"/>
                  <a:pt x="2849034" y="1039399"/>
                  <a:pt x="2842861" y="1050202"/>
                </a:cubicBezTo>
                <a:cubicBezTo>
                  <a:pt x="2825603" y="1080404"/>
                  <a:pt x="2806654" y="1078489"/>
                  <a:pt x="2779486" y="1095469"/>
                </a:cubicBezTo>
                <a:cubicBezTo>
                  <a:pt x="2742940" y="1118311"/>
                  <a:pt x="2740182" y="1132216"/>
                  <a:pt x="2698005" y="1149790"/>
                </a:cubicBezTo>
                <a:cubicBezTo>
                  <a:pt x="2670311" y="1161329"/>
                  <a:pt x="2628961" y="1168224"/>
                  <a:pt x="2598417" y="1176951"/>
                </a:cubicBezTo>
                <a:cubicBezTo>
                  <a:pt x="2507539" y="1202916"/>
                  <a:pt x="2648203" y="1166769"/>
                  <a:pt x="2535043" y="1195057"/>
                </a:cubicBezTo>
                <a:cubicBezTo>
                  <a:pt x="2498229" y="1219599"/>
                  <a:pt x="2502764" y="1222218"/>
                  <a:pt x="2444508" y="1222218"/>
                </a:cubicBezTo>
                <a:lnTo>
                  <a:pt x="1358092" y="1213164"/>
                </a:lnTo>
                <a:cubicBezTo>
                  <a:pt x="1291845" y="1209024"/>
                  <a:pt x="1193121" y="1204659"/>
                  <a:pt x="1122702" y="1195057"/>
                </a:cubicBezTo>
                <a:cubicBezTo>
                  <a:pt x="1086326" y="1190097"/>
                  <a:pt x="1050405" y="1182143"/>
                  <a:pt x="1014061" y="1176951"/>
                </a:cubicBezTo>
                <a:cubicBezTo>
                  <a:pt x="992936" y="1173933"/>
                  <a:pt x="971681" y="1171714"/>
                  <a:pt x="950686" y="1167897"/>
                </a:cubicBezTo>
                <a:cubicBezTo>
                  <a:pt x="931498" y="1164408"/>
                  <a:pt x="858740" y="1143030"/>
                  <a:pt x="851098" y="1140737"/>
                </a:cubicBezTo>
                <a:cubicBezTo>
                  <a:pt x="841957" y="1137995"/>
                  <a:pt x="833196" y="1133998"/>
                  <a:pt x="823938" y="1131683"/>
                </a:cubicBezTo>
                <a:cubicBezTo>
                  <a:pt x="809009" y="1127951"/>
                  <a:pt x="793759" y="1125648"/>
                  <a:pt x="778670" y="1122630"/>
                </a:cubicBezTo>
                <a:cubicBezTo>
                  <a:pt x="742456" y="1104523"/>
                  <a:pt x="708440" y="1081112"/>
                  <a:pt x="670029" y="1068309"/>
                </a:cubicBezTo>
                <a:cubicBezTo>
                  <a:pt x="660976" y="1065291"/>
                  <a:pt x="652045" y="1061878"/>
                  <a:pt x="642869" y="1059256"/>
                </a:cubicBezTo>
                <a:cubicBezTo>
                  <a:pt x="630905" y="1055838"/>
                  <a:pt x="618306" y="1054571"/>
                  <a:pt x="606655" y="1050202"/>
                </a:cubicBezTo>
                <a:cubicBezTo>
                  <a:pt x="543162" y="1026392"/>
                  <a:pt x="595817" y="1040256"/>
                  <a:pt x="543280" y="1013988"/>
                </a:cubicBezTo>
                <a:cubicBezTo>
                  <a:pt x="534744" y="1009720"/>
                  <a:pt x="525173" y="1007953"/>
                  <a:pt x="516120" y="1004935"/>
                </a:cubicBezTo>
                <a:cubicBezTo>
                  <a:pt x="507067" y="998899"/>
                  <a:pt x="498903" y="991247"/>
                  <a:pt x="488960" y="986828"/>
                </a:cubicBezTo>
                <a:cubicBezTo>
                  <a:pt x="471519" y="979076"/>
                  <a:pt x="452746" y="974757"/>
                  <a:pt x="434639" y="968721"/>
                </a:cubicBezTo>
                <a:lnTo>
                  <a:pt x="407478" y="959667"/>
                </a:lnTo>
                <a:cubicBezTo>
                  <a:pt x="398425" y="956649"/>
                  <a:pt x="389576" y="952929"/>
                  <a:pt x="380318" y="950614"/>
                </a:cubicBezTo>
                <a:cubicBezTo>
                  <a:pt x="356175" y="944578"/>
                  <a:pt x="331499" y="940376"/>
                  <a:pt x="307890" y="932507"/>
                </a:cubicBezTo>
                <a:cubicBezTo>
                  <a:pt x="266132" y="918588"/>
                  <a:pt x="290088" y="925326"/>
                  <a:pt x="235463" y="914400"/>
                </a:cubicBezTo>
                <a:cubicBezTo>
                  <a:pt x="167271" y="868940"/>
                  <a:pt x="253939" y="922319"/>
                  <a:pt x="172088" y="887240"/>
                </a:cubicBezTo>
                <a:cubicBezTo>
                  <a:pt x="162087" y="882954"/>
                  <a:pt x="155154" y="872851"/>
                  <a:pt x="144928" y="869133"/>
                </a:cubicBezTo>
                <a:cubicBezTo>
                  <a:pt x="121541" y="860628"/>
                  <a:pt x="72500" y="851026"/>
                  <a:pt x="72500" y="851026"/>
                </a:cubicBezTo>
                <a:cubicBezTo>
                  <a:pt x="63447" y="844990"/>
                  <a:pt x="52505" y="841108"/>
                  <a:pt x="45340" y="832919"/>
                </a:cubicBezTo>
                <a:cubicBezTo>
                  <a:pt x="31010" y="816541"/>
                  <a:pt x="1581" y="790670"/>
                  <a:pt x="72" y="76954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C000"/>
                </a:solidFill>
                <a:latin typeface="Arial" charset="0"/>
                <a:ea typeface="ＭＳ Ｐゴシック" pitchFamily="-128" charset="-128"/>
              </a:rPr>
              <a:t>Age</a:t>
            </a:r>
            <a:endParaRPr lang="en-US" sz="1400" b="1" dirty="0">
              <a:solidFill>
                <a:srgbClr val="FFC000"/>
              </a:solidFill>
              <a:latin typeface="Arial" charset="0"/>
              <a:ea typeface="ＭＳ Ｐゴシック" pitchFamily="-128" charset="-128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464543" y="4235419"/>
            <a:ext cx="0" cy="345482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6658619" y="1890270"/>
            <a:ext cx="1741600" cy="655723"/>
          </a:xfrm>
          <a:custGeom>
            <a:avLst/>
            <a:gdLst>
              <a:gd name="connsiteX0" fmla="*/ 72 w 2870021"/>
              <a:gd name="connsiteY0" fmla="*/ 769545 h 1222218"/>
              <a:gd name="connsiteX1" fmla="*/ 36286 w 2870021"/>
              <a:gd name="connsiteY1" fmla="*/ 706170 h 1222218"/>
              <a:gd name="connsiteX2" fmla="*/ 126821 w 2870021"/>
              <a:gd name="connsiteY2" fmla="*/ 642796 h 1222218"/>
              <a:gd name="connsiteX3" fmla="*/ 153981 w 2870021"/>
              <a:gd name="connsiteY3" fmla="*/ 624689 h 1222218"/>
              <a:gd name="connsiteX4" fmla="*/ 235463 w 2870021"/>
              <a:gd name="connsiteY4" fmla="*/ 579422 h 1222218"/>
              <a:gd name="connsiteX5" fmla="*/ 262623 w 2870021"/>
              <a:gd name="connsiteY5" fmla="*/ 570368 h 1222218"/>
              <a:gd name="connsiteX6" fmla="*/ 425585 w 2870021"/>
              <a:gd name="connsiteY6" fmla="*/ 461727 h 1222218"/>
              <a:gd name="connsiteX7" fmla="*/ 470853 w 2870021"/>
              <a:gd name="connsiteY7" fmla="*/ 443620 h 1222218"/>
              <a:gd name="connsiteX8" fmla="*/ 570441 w 2870021"/>
              <a:gd name="connsiteY8" fmla="*/ 380246 h 1222218"/>
              <a:gd name="connsiteX9" fmla="*/ 606655 w 2870021"/>
              <a:gd name="connsiteY9" fmla="*/ 362139 h 1222218"/>
              <a:gd name="connsiteX10" fmla="*/ 697189 w 2870021"/>
              <a:gd name="connsiteY10" fmla="*/ 307818 h 1222218"/>
              <a:gd name="connsiteX11" fmla="*/ 787724 w 2870021"/>
              <a:gd name="connsiteY11" fmla="*/ 253497 h 1222218"/>
              <a:gd name="connsiteX12" fmla="*/ 896366 w 2870021"/>
              <a:gd name="connsiteY12" fmla="*/ 217283 h 1222218"/>
              <a:gd name="connsiteX13" fmla="*/ 1041221 w 2870021"/>
              <a:gd name="connsiteY13" fmla="*/ 153909 h 1222218"/>
              <a:gd name="connsiteX14" fmla="*/ 1086488 w 2870021"/>
              <a:gd name="connsiteY14" fmla="*/ 144856 h 1222218"/>
              <a:gd name="connsiteX15" fmla="*/ 1204183 w 2870021"/>
              <a:gd name="connsiteY15" fmla="*/ 90535 h 1222218"/>
              <a:gd name="connsiteX16" fmla="*/ 1249451 w 2870021"/>
              <a:gd name="connsiteY16" fmla="*/ 81481 h 1222218"/>
              <a:gd name="connsiteX17" fmla="*/ 1339985 w 2870021"/>
              <a:gd name="connsiteY17" fmla="*/ 63374 h 1222218"/>
              <a:gd name="connsiteX18" fmla="*/ 1376199 w 2870021"/>
              <a:gd name="connsiteY18" fmla="*/ 45267 h 1222218"/>
              <a:gd name="connsiteX19" fmla="*/ 1448627 w 2870021"/>
              <a:gd name="connsiteY19" fmla="*/ 27160 h 1222218"/>
              <a:gd name="connsiteX20" fmla="*/ 1530108 w 2870021"/>
              <a:gd name="connsiteY20" fmla="*/ 9054 h 1222218"/>
              <a:gd name="connsiteX21" fmla="*/ 1611589 w 2870021"/>
              <a:gd name="connsiteY21" fmla="*/ 0 h 1222218"/>
              <a:gd name="connsiteX22" fmla="*/ 2118583 w 2870021"/>
              <a:gd name="connsiteY22" fmla="*/ 9054 h 1222218"/>
              <a:gd name="connsiteX23" fmla="*/ 2191011 w 2870021"/>
              <a:gd name="connsiteY23" fmla="*/ 27160 h 1222218"/>
              <a:gd name="connsiteX24" fmla="*/ 2254385 w 2870021"/>
              <a:gd name="connsiteY24" fmla="*/ 45267 h 1222218"/>
              <a:gd name="connsiteX25" fmla="*/ 2372080 w 2870021"/>
              <a:gd name="connsiteY25" fmla="*/ 72428 h 1222218"/>
              <a:gd name="connsiteX26" fmla="*/ 2408294 w 2870021"/>
              <a:gd name="connsiteY26" fmla="*/ 90535 h 1222218"/>
              <a:gd name="connsiteX27" fmla="*/ 2435455 w 2870021"/>
              <a:gd name="connsiteY27" fmla="*/ 108642 h 1222218"/>
              <a:gd name="connsiteX28" fmla="*/ 2471669 w 2870021"/>
              <a:gd name="connsiteY28" fmla="*/ 117695 h 1222218"/>
              <a:gd name="connsiteX29" fmla="*/ 2498829 w 2870021"/>
              <a:gd name="connsiteY29" fmla="*/ 135802 h 1222218"/>
              <a:gd name="connsiteX30" fmla="*/ 2589364 w 2870021"/>
              <a:gd name="connsiteY30" fmla="*/ 190123 h 1222218"/>
              <a:gd name="connsiteX31" fmla="*/ 2625577 w 2870021"/>
              <a:gd name="connsiteY31" fmla="*/ 226337 h 1222218"/>
              <a:gd name="connsiteX32" fmla="*/ 2661791 w 2870021"/>
              <a:gd name="connsiteY32" fmla="*/ 253497 h 1222218"/>
              <a:gd name="connsiteX33" fmla="*/ 2679898 w 2870021"/>
              <a:gd name="connsiteY33" fmla="*/ 280657 h 1222218"/>
              <a:gd name="connsiteX34" fmla="*/ 2779486 w 2870021"/>
              <a:gd name="connsiteY34" fmla="*/ 443620 h 1222218"/>
              <a:gd name="connsiteX35" fmla="*/ 2788540 w 2870021"/>
              <a:gd name="connsiteY35" fmla="*/ 488887 h 1222218"/>
              <a:gd name="connsiteX36" fmla="*/ 2815700 w 2870021"/>
              <a:gd name="connsiteY36" fmla="*/ 561315 h 1222218"/>
              <a:gd name="connsiteX37" fmla="*/ 2833807 w 2870021"/>
              <a:gd name="connsiteY37" fmla="*/ 624689 h 1222218"/>
              <a:gd name="connsiteX38" fmla="*/ 2842861 w 2870021"/>
              <a:gd name="connsiteY38" fmla="*/ 651850 h 1222218"/>
              <a:gd name="connsiteX39" fmla="*/ 2851914 w 2870021"/>
              <a:gd name="connsiteY39" fmla="*/ 706170 h 1222218"/>
              <a:gd name="connsiteX40" fmla="*/ 2860968 w 2870021"/>
              <a:gd name="connsiteY40" fmla="*/ 787652 h 1222218"/>
              <a:gd name="connsiteX41" fmla="*/ 2870021 w 2870021"/>
              <a:gd name="connsiteY41" fmla="*/ 832919 h 1222218"/>
              <a:gd name="connsiteX42" fmla="*/ 2851914 w 2870021"/>
              <a:gd name="connsiteY42" fmla="*/ 1013988 h 1222218"/>
              <a:gd name="connsiteX43" fmla="*/ 2842861 w 2870021"/>
              <a:gd name="connsiteY43" fmla="*/ 1050202 h 1222218"/>
              <a:gd name="connsiteX44" fmla="*/ 2779486 w 2870021"/>
              <a:gd name="connsiteY44" fmla="*/ 1095469 h 1222218"/>
              <a:gd name="connsiteX45" fmla="*/ 2698005 w 2870021"/>
              <a:gd name="connsiteY45" fmla="*/ 1149790 h 1222218"/>
              <a:gd name="connsiteX46" fmla="*/ 2598417 w 2870021"/>
              <a:gd name="connsiteY46" fmla="*/ 1176951 h 1222218"/>
              <a:gd name="connsiteX47" fmla="*/ 2535043 w 2870021"/>
              <a:gd name="connsiteY47" fmla="*/ 1195057 h 1222218"/>
              <a:gd name="connsiteX48" fmla="*/ 2444508 w 2870021"/>
              <a:gd name="connsiteY48" fmla="*/ 1222218 h 1222218"/>
              <a:gd name="connsiteX49" fmla="*/ 1358092 w 2870021"/>
              <a:gd name="connsiteY49" fmla="*/ 1213164 h 1222218"/>
              <a:gd name="connsiteX50" fmla="*/ 1122702 w 2870021"/>
              <a:gd name="connsiteY50" fmla="*/ 1195057 h 1222218"/>
              <a:gd name="connsiteX51" fmla="*/ 1014061 w 2870021"/>
              <a:gd name="connsiteY51" fmla="*/ 1176951 h 1222218"/>
              <a:gd name="connsiteX52" fmla="*/ 950686 w 2870021"/>
              <a:gd name="connsiteY52" fmla="*/ 1167897 h 1222218"/>
              <a:gd name="connsiteX53" fmla="*/ 851098 w 2870021"/>
              <a:gd name="connsiteY53" fmla="*/ 1140737 h 1222218"/>
              <a:gd name="connsiteX54" fmla="*/ 823938 w 2870021"/>
              <a:gd name="connsiteY54" fmla="*/ 1131683 h 1222218"/>
              <a:gd name="connsiteX55" fmla="*/ 778670 w 2870021"/>
              <a:gd name="connsiteY55" fmla="*/ 1122630 h 1222218"/>
              <a:gd name="connsiteX56" fmla="*/ 670029 w 2870021"/>
              <a:gd name="connsiteY56" fmla="*/ 1068309 h 1222218"/>
              <a:gd name="connsiteX57" fmla="*/ 642869 w 2870021"/>
              <a:gd name="connsiteY57" fmla="*/ 1059256 h 1222218"/>
              <a:gd name="connsiteX58" fmla="*/ 606655 w 2870021"/>
              <a:gd name="connsiteY58" fmla="*/ 1050202 h 1222218"/>
              <a:gd name="connsiteX59" fmla="*/ 543280 w 2870021"/>
              <a:gd name="connsiteY59" fmla="*/ 1013988 h 1222218"/>
              <a:gd name="connsiteX60" fmla="*/ 516120 w 2870021"/>
              <a:gd name="connsiteY60" fmla="*/ 1004935 h 1222218"/>
              <a:gd name="connsiteX61" fmla="*/ 488960 w 2870021"/>
              <a:gd name="connsiteY61" fmla="*/ 986828 h 1222218"/>
              <a:gd name="connsiteX62" fmla="*/ 434639 w 2870021"/>
              <a:gd name="connsiteY62" fmla="*/ 968721 h 1222218"/>
              <a:gd name="connsiteX63" fmla="*/ 407478 w 2870021"/>
              <a:gd name="connsiteY63" fmla="*/ 959667 h 1222218"/>
              <a:gd name="connsiteX64" fmla="*/ 380318 w 2870021"/>
              <a:gd name="connsiteY64" fmla="*/ 950614 h 1222218"/>
              <a:gd name="connsiteX65" fmla="*/ 307890 w 2870021"/>
              <a:gd name="connsiteY65" fmla="*/ 932507 h 1222218"/>
              <a:gd name="connsiteX66" fmla="*/ 235463 w 2870021"/>
              <a:gd name="connsiteY66" fmla="*/ 914400 h 1222218"/>
              <a:gd name="connsiteX67" fmla="*/ 172088 w 2870021"/>
              <a:gd name="connsiteY67" fmla="*/ 887240 h 1222218"/>
              <a:gd name="connsiteX68" fmla="*/ 144928 w 2870021"/>
              <a:gd name="connsiteY68" fmla="*/ 869133 h 1222218"/>
              <a:gd name="connsiteX69" fmla="*/ 72500 w 2870021"/>
              <a:gd name="connsiteY69" fmla="*/ 851026 h 1222218"/>
              <a:gd name="connsiteX70" fmla="*/ 45340 w 2870021"/>
              <a:gd name="connsiteY70" fmla="*/ 832919 h 1222218"/>
              <a:gd name="connsiteX71" fmla="*/ 72 w 2870021"/>
              <a:gd name="connsiteY71" fmla="*/ 769545 h 12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870021" h="1222218">
                <a:moveTo>
                  <a:pt x="72" y="769545"/>
                </a:moveTo>
                <a:cubicBezTo>
                  <a:pt x="-1437" y="748420"/>
                  <a:pt x="20879" y="725001"/>
                  <a:pt x="36286" y="706170"/>
                </a:cubicBezTo>
                <a:cubicBezTo>
                  <a:pt x="56416" y="681567"/>
                  <a:pt x="100390" y="659316"/>
                  <a:pt x="126821" y="642796"/>
                </a:cubicBezTo>
                <a:cubicBezTo>
                  <a:pt x="136048" y="637029"/>
                  <a:pt x="144754" y="630456"/>
                  <a:pt x="153981" y="624689"/>
                </a:cubicBezTo>
                <a:cubicBezTo>
                  <a:pt x="178953" y="609082"/>
                  <a:pt x="207952" y="591213"/>
                  <a:pt x="235463" y="579422"/>
                </a:cubicBezTo>
                <a:cubicBezTo>
                  <a:pt x="244234" y="575663"/>
                  <a:pt x="253570" y="573386"/>
                  <a:pt x="262623" y="570368"/>
                </a:cubicBezTo>
                <a:cubicBezTo>
                  <a:pt x="309950" y="534874"/>
                  <a:pt x="382904" y="478799"/>
                  <a:pt x="425585" y="461727"/>
                </a:cubicBezTo>
                <a:cubicBezTo>
                  <a:pt x="440674" y="455691"/>
                  <a:pt x="456688" y="451588"/>
                  <a:pt x="470853" y="443620"/>
                </a:cubicBezTo>
                <a:cubicBezTo>
                  <a:pt x="505147" y="424330"/>
                  <a:pt x="536701" y="400490"/>
                  <a:pt x="570441" y="380246"/>
                </a:cubicBezTo>
                <a:cubicBezTo>
                  <a:pt x="582014" y="373302"/>
                  <a:pt x="595858" y="370237"/>
                  <a:pt x="606655" y="362139"/>
                </a:cubicBezTo>
                <a:cubicBezTo>
                  <a:pt x="686191" y="302487"/>
                  <a:pt x="593327" y="342439"/>
                  <a:pt x="697189" y="307818"/>
                </a:cubicBezTo>
                <a:cubicBezTo>
                  <a:pt x="734046" y="280174"/>
                  <a:pt x="740771" y="271756"/>
                  <a:pt x="787724" y="253497"/>
                </a:cubicBezTo>
                <a:cubicBezTo>
                  <a:pt x="823301" y="239661"/>
                  <a:pt x="862223" y="234354"/>
                  <a:pt x="896366" y="217283"/>
                </a:cubicBezTo>
                <a:cubicBezTo>
                  <a:pt x="934361" y="198286"/>
                  <a:pt x="1004778" y="161197"/>
                  <a:pt x="1041221" y="153909"/>
                </a:cubicBezTo>
                <a:lnTo>
                  <a:pt x="1086488" y="144856"/>
                </a:lnTo>
                <a:cubicBezTo>
                  <a:pt x="1125720" y="126749"/>
                  <a:pt x="1163912" y="106196"/>
                  <a:pt x="1204183" y="90535"/>
                </a:cubicBezTo>
                <a:cubicBezTo>
                  <a:pt x="1218525" y="84958"/>
                  <a:pt x="1234311" y="84234"/>
                  <a:pt x="1249451" y="81481"/>
                </a:cubicBezTo>
                <a:cubicBezTo>
                  <a:pt x="1269706" y="77798"/>
                  <a:pt x="1317373" y="71854"/>
                  <a:pt x="1339985" y="63374"/>
                </a:cubicBezTo>
                <a:cubicBezTo>
                  <a:pt x="1352622" y="58635"/>
                  <a:pt x="1363395" y="49535"/>
                  <a:pt x="1376199" y="45267"/>
                </a:cubicBezTo>
                <a:cubicBezTo>
                  <a:pt x="1399808" y="37397"/>
                  <a:pt x="1424484" y="33196"/>
                  <a:pt x="1448627" y="27160"/>
                </a:cubicBezTo>
                <a:cubicBezTo>
                  <a:pt x="1474984" y="20571"/>
                  <a:pt x="1503291" y="12885"/>
                  <a:pt x="1530108" y="9054"/>
                </a:cubicBezTo>
                <a:cubicBezTo>
                  <a:pt x="1557161" y="5189"/>
                  <a:pt x="1584429" y="3018"/>
                  <a:pt x="1611589" y="0"/>
                </a:cubicBezTo>
                <a:cubicBezTo>
                  <a:pt x="1780587" y="3018"/>
                  <a:pt x="1949743" y="1140"/>
                  <a:pt x="2118583" y="9054"/>
                </a:cubicBezTo>
                <a:cubicBezTo>
                  <a:pt x="2143441" y="10219"/>
                  <a:pt x="2166868" y="21124"/>
                  <a:pt x="2191011" y="27160"/>
                </a:cubicBezTo>
                <a:cubicBezTo>
                  <a:pt x="2304165" y="55448"/>
                  <a:pt x="2163512" y="19303"/>
                  <a:pt x="2254385" y="45267"/>
                </a:cubicBezTo>
                <a:cubicBezTo>
                  <a:pt x="2282050" y="53171"/>
                  <a:pt x="2357925" y="69282"/>
                  <a:pt x="2372080" y="72428"/>
                </a:cubicBezTo>
                <a:cubicBezTo>
                  <a:pt x="2384151" y="78464"/>
                  <a:pt x="2396576" y="83839"/>
                  <a:pt x="2408294" y="90535"/>
                </a:cubicBezTo>
                <a:cubicBezTo>
                  <a:pt x="2417741" y="95934"/>
                  <a:pt x="2425454" y="104356"/>
                  <a:pt x="2435455" y="108642"/>
                </a:cubicBezTo>
                <a:cubicBezTo>
                  <a:pt x="2446892" y="113543"/>
                  <a:pt x="2459598" y="114677"/>
                  <a:pt x="2471669" y="117695"/>
                </a:cubicBezTo>
                <a:cubicBezTo>
                  <a:pt x="2480722" y="123731"/>
                  <a:pt x="2489382" y="130404"/>
                  <a:pt x="2498829" y="135802"/>
                </a:cubicBezTo>
                <a:cubicBezTo>
                  <a:pt x="2532168" y="154853"/>
                  <a:pt x="2559835" y="160594"/>
                  <a:pt x="2589364" y="190123"/>
                </a:cubicBezTo>
                <a:cubicBezTo>
                  <a:pt x="2601435" y="202194"/>
                  <a:pt x="2612730" y="215095"/>
                  <a:pt x="2625577" y="226337"/>
                </a:cubicBezTo>
                <a:cubicBezTo>
                  <a:pt x="2636933" y="236273"/>
                  <a:pt x="2651121" y="242828"/>
                  <a:pt x="2661791" y="253497"/>
                </a:cubicBezTo>
                <a:cubicBezTo>
                  <a:pt x="2669485" y="261191"/>
                  <a:pt x="2674381" y="271278"/>
                  <a:pt x="2679898" y="280657"/>
                </a:cubicBezTo>
                <a:cubicBezTo>
                  <a:pt x="2770712" y="435040"/>
                  <a:pt x="2719750" y="363970"/>
                  <a:pt x="2779486" y="443620"/>
                </a:cubicBezTo>
                <a:cubicBezTo>
                  <a:pt x="2782504" y="458709"/>
                  <a:pt x="2784808" y="473959"/>
                  <a:pt x="2788540" y="488887"/>
                </a:cubicBezTo>
                <a:cubicBezTo>
                  <a:pt x="2793680" y="509445"/>
                  <a:pt x="2809464" y="544685"/>
                  <a:pt x="2815700" y="561315"/>
                </a:cubicBezTo>
                <a:cubicBezTo>
                  <a:pt x="2828729" y="596057"/>
                  <a:pt x="2822388" y="584722"/>
                  <a:pt x="2833807" y="624689"/>
                </a:cubicBezTo>
                <a:cubicBezTo>
                  <a:pt x="2836429" y="633865"/>
                  <a:pt x="2839843" y="642796"/>
                  <a:pt x="2842861" y="651850"/>
                </a:cubicBezTo>
                <a:cubicBezTo>
                  <a:pt x="2845879" y="669957"/>
                  <a:pt x="2849488" y="687975"/>
                  <a:pt x="2851914" y="706170"/>
                </a:cubicBezTo>
                <a:cubicBezTo>
                  <a:pt x="2855526" y="733258"/>
                  <a:pt x="2857103" y="760599"/>
                  <a:pt x="2860968" y="787652"/>
                </a:cubicBezTo>
                <a:cubicBezTo>
                  <a:pt x="2863144" y="802885"/>
                  <a:pt x="2867003" y="817830"/>
                  <a:pt x="2870021" y="832919"/>
                </a:cubicBezTo>
                <a:cubicBezTo>
                  <a:pt x="2863985" y="893275"/>
                  <a:pt x="2859438" y="953799"/>
                  <a:pt x="2851914" y="1013988"/>
                </a:cubicBezTo>
                <a:cubicBezTo>
                  <a:pt x="2850371" y="1026335"/>
                  <a:pt x="2849034" y="1039399"/>
                  <a:pt x="2842861" y="1050202"/>
                </a:cubicBezTo>
                <a:cubicBezTo>
                  <a:pt x="2825603" y="1080404"/>
                  <a:pt x="2806654" y="1078489"/>
                  <a:pt x="2779486" y="1095469"/>
                </a:cubicBezTo>
                <a:cubicBezTo>
                  <a:pt x="2742940" y="1118311"/>
                  <a:pt x="2740182" y="1132216"/>
                  <a:pt x="2698005" y="1149790"/>
                </a:cubicBezTo>
                <a:cubicBezTo>
                  <a:pt x="2670311" y="1161329"/>
                  <a:pt x="2628961" y="1168224"/>
                  <a:pt x="2598417" y="1176951"/>
                </a:cubicBezTo>
                <a:cubicBezTo>
                  <a:pt x="2507539" y="1202916"/>
                  <a:pt x="2648203" y="1166769"/>
                  <a:pt x="2535043" y="1195057"/>
                </a:cubicBezTo>
                <a:cubicBezTo>
                  <a:pt x="2498229" y="1219599"/>
                  <a:pt x="2502764" y="1222218"/>
                  <a:pt x="2444508" y="1222218"/>
                </a:cubicBezTo>
                <a:lnTo>
                  <a:pt x="1358092" y="1213164"/>
                </a:lnTo>
                <a:cubicBezTo>
                  <a:pt x="1291845" y="1209024"/>
                  <a:pt x="1193121" y="1204659"/>
                  <a:pt x="1122702" y="1195057"/>
                </a:cubicBezTo>
                <a:cubicBezTo>
                  <a:pt x="1086326" y="1190097"/>
                  <a:pt x="1050405" y="1182143"/>
                  <a:pt x="1014061" y="1176951"/>
                </a:cubicBezTo>
                <a:cubicBezTo>
                  <a:pt x="992936" y="1173933"/>
                  <a:pt x="971681" y="1171714"/>
                  <a:pt x="950686" y="1167897"/>
                </a:cubicBezTo>
                <a:cubicBezTo>
                  <a:pt x="931498" y="1164408"/>
                  <a:pt x="858740" y="1143030"/>
                  <a:pt x="851098" y="1140737"/>
                </a:cubicBezTo>
                <a:cubicBezTo>
                  <a:pt x="841957" y="1137995"/>
                  <a:pt x="833196" y="1133998"/>
                  <a:pt x="823938" y="1131683"/>
                </a:cubicBezTo>
                <a:cubicBezTo>
                  <a:pt x="809009" y="1127951"/>
                  <a:pt x="793759" y="1125648"/>
                  <a:pt x="778670" y="1122630"/>
                </a:cubicBezTo>
                <a:cubicBezTo>
                  <a:pt x="742456" y="1104523"/>
                  <a:pt x="708440" y="1081112"/>
                  <a:pt x="670029" y="1068309"/>
                </a:cubicBezTo>
                <a:cubicBezTo>
                  <a:pt x="660976" y="1065291"/>
                  <a:pt x="652045" y="1061878"/>
                  <a:pt x="642869" y="1059256"/>
                </a:cubicBezTo>
                <a:cubicBezTo>
                  <a:pt x="630905" y="1055838"/>
                  <a:pt x="618306" y="1054571"/>
                  <a:pt x="606655" y="1050202"/>
                </a:cubicBezTo>
                <a:cubicBezTo>
                  <a:pt x="543162" y="1026392"/>
                  <a:pt x="595817" y="1040256"/>
                  <a:pt x="543280" y="1013988"/>
                </a:cubicBezTo>
                <a:cubicBezTo>
                  <a:pt x="534744" y="1009720"/>
                  <a:pt x="525173" y="1007953"/>
                  <a:pt x="516120" y="1004935"/>
                </a:cubicBezTo>
                <a:cubicBezTo>
                  <a:pt x="507067" y="998899"/>
                  <a:pt x="498903" y="991247"/>
                  <a:pt x="488960" y="986828"/>
                </a:cubicBezTo>
                <a:cubicBezTo>
                  <a:pt x="471519" y="979076"/>
                  <a:pt x="452746" y="974757"/>
                  <a:pt x="434639" y="968721"/>
                </a:cubicBezTo>
                <a:lnTo>
                  <a:pt x="407478" y="959667"/>
                </a:lnTo>
                <a:cubicBezTo>
                  <a:pt x="398425" y="956649"/>
                  <a:pt x="389576" y="952929"/>
                  <a:pt x="380318" y="950614"/>
                </a:cubicBezTo>
                <a:cubicBezTo>
                  <a:pt x="356175" y="944578"/>
                  <a:pt x="331499" y="940376"/>
                  <a:pt x="307890" y="932507"/>
                </a:cubicBezTo>
                <a:cubicBezTo>
                  <a:pt x="266132" y="918588"/>
                  <a:pt x="290088" y="925326"/>
                  <a:pt x="235463" y="914400"/>
                </a:cubicBezTo>
                <a:cubicBezTo>
                  <a:pt x="167271" y="868940"/>
                  <a:pt x="253939" y="922319"/>
                  <a:pt x="172088" y="887240"/>
                </a:cubicBezTo>
                <a:cubicBezTo>
                  <a:pt x="162087" y="882954"/>
                  <a:pt x="155154" y="872851"/>
                  <a:pt x="144928" y="869133"/>
                </a:cubicBezTo>
                <a:cubicBezTo>
                  <a:pt x="121541" y="860628"/>
                  <a:pt x="72500" y="851026"/>
                  <a:pt x="72500" y="851026"/>
                </a:cubicBezTo>
                <a:cubicBezTo>
                  <a:pt x="63447" y="844990"/>
                  <a:pt x="52505" y="841108"/>
                  <a:pt x="45340" y="832919"/>
                </a:cubicBezTo>
                <a:cubicBezTo>
                  <a:pt x="31010" y="816541"/>
                  <a:pt x="1581" y="790670"/>
                  <a:pt x="72" y="76954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C000"/>
                </a:solidFill>
                <a:latin typeface="Arial" charset="0"/>
                <a:ea typeface="ＭＳ Ｐゴシック" pitchFamily="-128" charset="-128"/>
              </a:rPr>
              <a:t>      Generic tracer Model</a:t>
            </a:r>
            <a:endParaRPr lang="en-US" sz="1400" b="1" dirty="0">
              <a:solidFill>
                <a:srgbClr val="FFC000"/>
              </a:solidFill>
              <a:latin typeface="Arial" charset="0"/>
              <a:ea typeface="ＭＳ Ｐゴシック" pitchFamily="-128" charset="-128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7617474" y="2524893"/>
            <a:ext cx="4517" cy="304748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4785913" y="1312169"/>
            <a:ext cx="1989800" cy="747185"/>
          </a:xfrm>
          <a:custGeom>
            <a:avLst/>
            <a:gdLst>
              <a:gd name="connsiteX0" fmla="*/ 72 w 2870021"/>
              <a:gd name="connsiteY0" fmla="*/ 769545 h 1222218"/>
              <a:gd name="connsiteX1" fmla="*/ 36286 w 2870021"/>
              <a:gd name="connsiteY1" fmla="*/ 706170 h 1222218"/>
              <a:gd name="connsiteX2" fmla="*/ 126821 w 2870021"/>
              <a:gd name="connsiteY2" fmla="*/ 642796 h 1222218"/>
              <a:gd name="connsiteX3" fmla="*/ 153981 w 2870021"/>
              <a:gd name="connsiteY3" fmla="*/ 624689 h 1222218"/>
              <a:gd name="connsiteX4" fmla="*/ 235463 w 2870021"/>
              <a:gd name="connsiteY4" fmla="*/ 579422 h 1222218"/>
              <a:gd name="connsiteX5" fmla="*/ 262623 w 2870021"/>
              <a:gd name="connsiteY5" fmla="*/ 570368 h 1222218"/>
              <a:gd name="connsiteX6" fmla="*/ 425585 w 2870021"/>
              <a:gd name="connsiteY6" fmla="*/ 461727 h 1222218"/>
              <a:gd name="connsiteX7" fmla="*/ 470853 w 2870021"/>
              <a:gd name="connsiteY7" fmla="*/ 443620 h 1222218"/>
              <a:gd name="connsiteX8" fmla="*/ 570441 w 2870021"/>
              <a:gd name="connsiteY8" fmla="*/ 380246 h 1222218"/>
              <a:gd name="connsiteX9" fmla="*/ 606655 w 2870021"/>
              <a:gd name="connsiteY9" fmla="*/ 362139 h 1222218"/>
              <a:gd name="connsiteX10" fmla="*/ 697189 w 2870021"/>
              <a:gd name="connsiteY10" fmla="*/ 307818 h 1222218"/>
              <a:gd name="connsiteX11" fmla="*/ 787724 w 2870021"/>
              <a:gd name="connsiteY11" fmla="*/ 253497 h 1222218"/>
              <a:gd name="connsiteX12" fmla="*/ 896366 w 2870021"/>
              <a:gd name="connsiteY12" fmla="*/ 217283 h 1222218"/>
              <a:gd name="connsiteX13" fmla="*/ 1041221 w 2870021"/>
              <a:gd name="connsiteY13" fmla="*/ 153909 h 1222218"/>
              <a:gd name="connsiteX14" fmla="*/ 1086488 w 2870021"/>
              <a:gd name="connsiteY14" fmla="*/ 144856 h 1222218"/>
              <a:gd name="connsiteX15" fmla="*/ 1204183 w 2870021"/>
              <a:gd name="connsiteY15" fmla="*/ 90535 h 1222218"/>
              <a:gd name="connsiteX16" fmla="*/ 1249451 w 2870021"/>
              <a:gd name="connsiteY16" fmla="*/ 81481 h 1222218"/>
              <a:gd name="connsiteX17" fmla="*/ 1339985 w 2870021"/>
              <a:gd name="connsiteY17" fmla="*/ 63374 h 1222218"/>
              <a:gd name="connsiteX18" fmla="*/ 1376199 w 2870021"/>
              <a:gd name="connsiteY18" fmla="*/ 45267 h 1222218"/>
              <a:gd name="connsiteX19" fmla="*/ 1448627 w 2870021"/>
              <a:gd name="connsiteY19" fmla="*/ 27160 h 1222218"/>
              <a:gd name="connsiteX20" fmla="*/ 1530108 w 2870021"/>
              <a:gd name="connsiteY20" fmla="*/ 9054 h 1222218"/>
              <a:gd name="connsiteX21" fmla="*/ 1611589 w 2870021"/>
              <a:gd name="connsiteY21" fmla="*/ 0 h 1222218"/>
              <a:gd name="connsiteX22" fmla="*/ 2118583 w 2870021"/>
              <a:gd name="connsiteY22" fmla="*/ 9054 h 1222218"/>
              <a:gd name="connsiteX23" fmla="*/ 2191011 w 2870021"/>
              <a:gd name="connsiteY23" fmla="*/ 27160 h 1222218"/>
              <a:gd name="connsiteX24" fmla="*/ 2254385 w 2870021"/>
              <a:gd name="connsiteY24" fmla="*/ 45267 h 1222218"/>
              <a:gd name="connsiteX25" fmla="*/ 2372080 w 2870021"/>
              <a:gd name="connsiteY25" fmla="*/ 72428 h 1222218"/>
              <a:gd name="connsiteX26" fmla="*/ 2408294 w 2870021"/>
              <a:gd name="connsiteY26" fmla="*/ 90535 h 1222218"/>
              <a:gd name="connsiteX27" fmla="*/ 2435455 w 2870021"/>
              <a:gd name="connsiteY27" fmla="*/ 108642 h 1222218"/>
              <a:gd name="connsiteX28" fmla="*/ 2471669 w 2870021"/>
              <a:gd name="connsiteY28" fmla="*/ 117695 h 1222218"/>
              <a:gd name="connsiteX29" fmla="*/ 2498829 w 2870021"/>
              <a:gd name="connsiteY29" fmla="*/ 135802 h 1222218"/>
              <a:gd name="connsiteX30" fmla="*/ 2589364 w 2870021"/>
              <a:gd name="connsiteY30" fmla="*/ 190123 h 1222218"/>
              <a:gd name="connsiteX31" fmla="*/ 2625577 w 2870021"/>
              <a:gd name="connsiteY31" fmla="*/ 226337 h 1222218"/>
              <a:gd name="connsiteX32" fmla="*/ 2661791 w 2870021"/>
              <a:gd name="connsiteY32" fmla="*/ 253497 h 1222218"/>
              <a:gd name="connsiteX33" fmla="*/ 2679898 w 2870021"/>
              <a:gd name="connsiteY33" fmla="*/ 280657 h 1222218"/>
              <a:gd name="connsiteX34" fmla="*/ 2779486 w 2870021"/>
              <a:gd name="connsiteY34" fmla="*/ 443620 h 1222218"/>
              <a:gd name="connsiteX35" fmla="*/ 2788540 w 2870021"/>
              <a:gd name="connsiteY35" fmla="*/ 488887 h 1222218"/>
              <a:gd name="connsiteX36" fmla="*/ 2815700 w 2870021"/>
              <a:gd name="connsiteY36" fmla="*/ 561315 h 1222218"/>
              <a:gd name="connsiteX37" fmla="*/ 2833807 w 2870021"/>
              <a:gd name="connsiteY37" fmla="*/ 624689 h 1222218"/>
              <a:gd name="connsiteX38" fmla="*/ 2842861 w 2870021"/>
              <a:gd name="connsiteY38" fmla="*/ 651850 h 1222218"/>
              <a:gd name="connsiteX39" fmla="*/ 2851914 w 2870021"/>
              <a:gd name="connsiteY39" fmla="*/ 706170 h 1222218"/>
              <a:gd name="connsiteX40" fmla="*/ 2860968 w 2870021"/>
              <a:gd name="connsiteY40" fmla="*/ 787652 h 1222218"/>
              <a:gd name="connsiteX41" fmla="*/ 2870021 w 2870021"/>
              <a:gd name="connsiteY41" fmla="*/ 832919 h 1222218"/>
              <a:gd name="connsiteX42" fmla="*/ 2851914 w 2870021"/>
              <a:gd name="connsiteY42" fmla="*/ 1013988 h 1222218"/>
              <a:gd name="connsiteX43" fmla="*/ 2842861 w 2870021"/>
              <a:gd name="connsiteY43" fmla="*/ 1050202 h 1222218"/>
              <a:gd name="connsiteX44" fmla="*/ 2779486 w 2870021"/>
              <a:gd name="connsiteY44" fmla="*/ 1095469 h 1222218"/>
              <a:gd name="connsiteX45" fmla="*/ 2698005 w 2870021"/>
              <a:gd name="connsiteY45" fmla="*/ 1149790 h 1222218"/>
              <a:gd name="connsiteX46" fmla="*/ 2598417 w 2870021"/>
              <a:gd name="connsiteY46" fmla="*/ 1176951 h 1222218"/>
              <a:gd name="connsiteX47" fmla="*/ 2535043 w 2870021"/>
              <a:gd name="connsiteY47" fmla="*/ 1195057 h 1222218"/>
              <a:gd name="connsiteX48" fmla="*/ 2444508 w 2870021"/>
              <a:gd name="connsiteY48" fmla="*/ 1222218 h 1222218"/>
              <a:gd name="connsiteX49" fmla="*/ 1358092 w 2870021"/>
              <a:gd name="connsiteY49" fmla="*/ 1213164 h 1222218"/>
              <a:gd name="connsiteX50" fmla="*/ 1122702 w 2870021"/>
              <a:gd name="connsiteY50" fmla="*/ 1195057 h 1222218"/>
              <a:gd name="connsiteX51" fmla="*/ 1014061 w 2870021"/>
              <a:gd name="connsiteY51" fmla="*/ 1176951 h 1222218"/>
              <a:gd name="connsiteX52" fmla="*/ 950686 w 2870021"/>
              <a:gd name="connsiteY52" fmla="*/ 1167897 h 1222218"/>
              <a:gd name="connsiteX53" fmla="*/ 851098 w 2870021"/>
              <a:gd name="connsiteY53" fmla="*/ 1140737 h 1222218"/>
              <a:gd name="connsiteX54" fmla="*/ 823938 w 2870021"/>
              <a:gd name="connsiteY54" fmla="*/ 1131683 h 1222218"/>
              <a:gd name="connsiteX55" fmla="*/ 778670 w 2870021"/>
              <a:gd name="connsiteY55" fmla="*/ 1122630 h 1222218"/>
              <a:gd name="connsiteX56" fmla="*/ 670029 w 2870021"/>
              <a:gd name="connsiteY56" fmla="*/ 1068309 h 1222218"/>
              <a:gd name="connsiteX57" fmla="*/ 642869 w 2870021"/>
              <a:gd name="connsiteY57" fmla="*/ 1059256 h 1222218"/>
              <a:gd name="connsiteX58" fmla="*/ 606655 w 2870021"/>
              <a:gd name="connsiteY58" fmla="*/ 1050202 h 1222218"/>
              <a:gd name="connsiteX59" fmla="*/ 543280 w 2870021"/>
              <a:gd name="connsiteY59" fmla="*/ 1013988 h 1222218"/>
              <a:gd name="connsiteX60" fmla="*/ 516120 w 2870021"/>
              <a:gd name="connsiteY60" fmla="*/ 1004935 h 1222218"/>
              <a:gd name="connsiteX61" fmla="*/ 488960 w 2870021"/>
              <a:gd name="connsiteY61" fmla="*/ 986828 h 1222218"/>
              <a:gd name="connsiteX62" fmla="*/ 434639 w 2870021"/>
              <a:gd name="connsiteY62" fmla="*/ 968721 h 1222218"/>
              <a:gd name="connsiteX63" fmla="*/ 407478 w 2870021"/>
              <a:gd name="connsiteY63" fmla="*/ 959667 h 1222218"/>
              <a:gd name="connsiteX64" fmla="*/ 380318 w 2870021"/>
              <a:gd name="connsiteY64" fmla="*/ 950614 h 1222218"/>
              <a:gd name="connsiteX65" fmla="*/ 307890 w 2870021"/>
              <a:gd name="connsiteY65" fmla="*/ 932507 h 1222218"/>
              <a:gd name="connsiteX66" fmla="*/ 235463 w 2870021"/>
              <a:gd name="connsiteY66" fmla="*/ 914400 h 1222218"/>
              <a:gd name="connsiteX67" fmla="*/ 172088 w 2870021"/>
              <a:gd name="connsiteY67" fmla="*/ 887240 h 1222218"/>
              <a:gd name="connsiteX68" fmla="*/ 144928 w 2870021"/>
              <a:gd name="connsiteY68" fmla="*/ 869133 h 1222218"/>
              <a:gd name="connsiteX69" fmla="*/ 72500 w 2870021"/>
              <a:gd name="connsiteY69" fmla="*/ 851026 h 1222218"/>
              <a:gd name="connsiteX70" fmla="*/ 45340 w 2870021"/>
              <a:gd name="connsiteY70" fmla="*/ 832919 h 1222218"/>
              <a:gd name="connsiteX71" fmla="*/ 72 w 2870021"/>
              <a:gd name="connsiteY71" fmla="*/ 769545 h 12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870021" h="1222218">
                <a:moveTo>
                  <a:pt x="72" y="769545"/>
                </a:moveTo>
                <a:cubicBezTo>
                  <a:pt x="-1437" y="748420"/>
                  <a:pt x="20879" y="725001"/>
                  <a:pt x="36286" y="706170"/>
                </a:cubicBezTo>
                <a:cubicBezTo>
                  <a:pt x="56416" y="681567"/>
                  <a:pt x="100390" y="659316"/>
                  <a:pt x="126821" y="642796"/>
                </a:cubicBezTo>
                <a:cubicBezTo>
                  <a:pt x="136048" y="637029"/>
                  <a:pt x="144754" y="630456"/>
                  <a:pt x="153981" y="624689"/>
                </a:cubicBezTo>
                <a:cubicBezTo>
                  <a:pt x="178953" y="609082"/>
                  <a:pt x="207952" y="591213"/>
                  <a:pt x="235463" y="579422"/>
                </a:cubicBezTo>
                <a:cubicBezTo>
                  <a:pt x="244234" y="575663"/>
                  <a:pt x="253570" y="573386"/>
                  <a:pt x="262623" y="570368"/>
                </a:cubicBezTo>
                <a:cubicBezTo>
                  <a:pt x="309950" y="534874"/>
                  <a:pt x="382904" y="478799"/>
                  <a:pt x="425585" y="461727"/>
                </a:cubicBezTo>
                <a:cubicBezTo>
                  <a:pt x="440674" y="455691"/>
                  <a:pt x="456688" y="451588"/>
                  <a:pt x="470853" y="443620"/>
                </a:cubicBezTo>
                <a:cubicBezTo>
                  <a:pt x="505147" y="424330"/>
                  <a:pt x="536701" y="400490"/>
                  <a:pt x="570441" y="380246"/>
                </a:cubicBezTo>
                <a:cubicBezTo>
                  <a:pt x="582014" y="373302"/>
                  <a:pt x="595858" y="370237"/>
                  <a:pt x="606655" y="362139"/>
                </a:cubicBezTo>
                <a:cubicBezTo>
                  <a:pt x="686191" y="302487"/>
                  <a:pt x="593327" y="342439"/>
                  <a:pt x="697189" y="307818"/>
                </a:cubicBezTo>
                <a:cubicBezTo>
                  <a:pt x="734046" y="280174"/>
                  <a:pt x="740771" y="271756"/>
                  <a:pt x="787724" y="253497"/>
                </a:cubicBezTo>
                <a:cubicBezTo>
                  <a:pt x="823301" y="239661"/>
                  <a:pt x="862223" y="234354"/>
                  <a:pt x="896366" y="217283"/>
                </a:cubicBezTo>
                <a:cubicBezTo>
                  <a:pt x="934361" y="198286"/>
                  <a:pt x="1004778" y="161197"/>
                  <a:pt x="1041221" y="153909"/>
                </a:cubicBezTo>
                <a:lnTo>
                  <a:pt x="1086488" y="144856"/>
                </a:lnTo>
                <a:cubicBezTo>
                  <a:pt x="1125720" y="126749"/>
                  <a:pt x="1163912" y="106196"/>
                  <a:pt x="1204183" y="90535"/>
                </a:cubicBezTo>
                <a:cubicBezTo>
                  <a:pt x="1218525" y="84958"/>
                  <a:pt x="1234311" y="84234"/>
                  <a:pt x="1249451" y="81481"/>
                </a:cubicBezTo>
                <a:cubicBezTo>
                  <a:pt x="1269706" y="77798"/>
                  <a:pt x="1317373" y="71854"/>
                  <a:pt x="1339985" y="63374"/>
                </a:cubicBezTo>
                <a:cubicBezTo>
                  <a:pt x="1352622" y="58635"/>
                  <a:pt x="1363395" y="49535"/>
                  <a:pt x="1376199" y="45267"/>
                </a:cubicBezTo>
                <a:cubicBezTo>
                  <a:pt x="1399808" y="37397"/>
                  <a:pt x="1424484" y="33196"/>
                  <a:pt x="1448627" y="27160"/>
                </a:cubicBezTo>
                <a:cubicBezTo>
                  <a:pt x="1474984" y="20571"/>
                  <a:pt x="1503291" y="12885"/>
                  <a:pt x="1530108" y="9054"/>
                </a:cubicBezTo>
                <a:cubicBezTo>
                  <a:pt x="1557161" y="5189"/>
                  <a:pt x="1584429" y="3018"/>
                  <a:pt x="1611589" y="0"/>
                </a:cubicBezTo>
                <a:cubicBezTo>
                  <a:pt x="1780587" y="3018"/>
                  <a:pt x="1949743" y="1140"/>
                  <a:pt x="2118583" y="9054"/>
                </a:cubicBezTo>
                <a:cubicBezTo>
                  <a:pt x="2143441" y="10219"/>
                  <a:pt x="2166868" y="21124"/>
                  <a:pt x="2191011" y="27160"/>
                </a:cubicBezTo>
                <a:cubicBezTo>
                  <a:pt x="2304165" y="55448"/>
                  <a:pt x="2163512" y="19303"/>
                  <a:pt x="2254385" y="45267"/>
                </a:cubicBezTo>
                <a:cubicBezTo>
                  <a:pt x="2282050" y="53171"/>
                  <a:pt x="2357925" y="69282"/>
                  <a:pt x="2372080" y="72428"/>
                </a:cubicBezTo>
                <a:cubicBezTo>
                  <a:pt x="2384151" y="78464"/>
                  <a:pt x="2396576" y="83839"/>
                  <a:pt x="2408294" y="90535"/>
                </a:cubicBezTo>
                <a:cubicBezTo>
                  <a:pt x="2417741" y="95934"/>
                  <a:pt x="2425454" y="104356"/>
                  <a:pt x="2435455" y="108642"/>
                </a:cubicBezTo>
                <a:cubicBezTo>
                  <a:pt x="2446892" y="113543"/>
                  <a:pt x="2459598" y="114677"/>
                  <a:pt x="2471669" y="117695"/>
                </a:cubicBezTo>
                <a:cubicBezTo>
                  <a:pt x="2480722" y="123731"/>
                  <a:pt x="2489382" y="130404"/>
                  <a:pt x="2498829" y="135802"/>
                </a:cubicBezTo>
                <a:cubicBezTo>
                  <a:pt x="2532168" y="154853"/>
                  <a:pt x="2559835" y="160594"/>
                  <a:pt x="2589364" y="190123"/>
                </a:cubicBezTo>
                <a:cubicBezTo>
                  <a:pt x="2601435" y="202194"/>
                  <a:pt x="2612730" y="215095"/>
                  <a:pt x="2625577" y="226337"/>
                </a:cubicBezTo>
                <a:cubicBezTo>
                  <a:pt x="2636933" y="236273"/>
                  <a:pt x="2651121" y="242828"/>
                  <a:pt x="2661791" y="253497"/>
                </a:cubicBezTo>
                <a:cubicBezTo>
                  <a:pt x="2669485" y="261191"/>
                  <a:pt x="2674381" y="271278"/>
                  <a:pt x="2679898" y="280657"/>
                </a:cubicBezTo>
                <a:cubicBezTo>
                  <a:pt x="2770712" y="435040"/>
                  <a:pt x="2719750" y="363970"/>
                  <a:pt x="2779486" y="443620"/>
                </a:cubicBezTo>
                <a:cubicBezTo>
                  <a:pt x="2782504" y="458709"/>
                  <a:pt x="2784808" y="473959"/>
                  <a:pt x="2788540" y="488887"/>
                </a:cubicBezTo>
                <a:cubicBezTo>
                  <a:pt x="2793680" y="509445"/>
                  <a:pt x="2809464" y="544685"/>
                  <a:pt x="2815700" y="561315"/>
                </a:cubicBezTo>
                <a:cubicBezTo>
                  <a:pt x="2828729" y="596057"/>
                  <a:pt x="2822388" y="584722"/>
                  <a:pt x="2833807" y="624689"/>
                </a:cubicBezTo>
                <a:cubicBezTo>
                  <a:pt x="2836429" y="633865"/>
                  <a:pt x="2839843" y="642796"/>
                  <a:pt x="2842861" y="651850"/>
                </a:cubicBezTo>
                <a:cubicBezTo>
                  <a:pt x="2845879" y="669957"/>
                  <a:pt x="2849488" y="687975"/>
                  <a:pt x="2851914" y="706170"/>
                </a:cubicBezTo>
                <a:cubicBezTo>
                  <a:pt x="2855526" y="733258"/>
                  <a:pt x="2857103" y="760599"/>
                  <a:pt x="2860968" y="787652"/>
                </a:cubicBezTo>
                <a:cubicBezTo>
                  <a:pt x="2863144" y="802885"/>
                  <a:pt x="2867003" y="817830"/>
                  <a:pt x="2870021" y="832919"/>
                </a:cubicBezTo>
                <a:cubicBezTo>
                  <a:pt x="2863985" y="893275"/>
                  <a:pt x="2859438" y="953799"/>
                  <a:pt x="2851914" y="1013988"/>
                </a:cubicBezTo>
                <a:cubicBezTo>
                  <a:pt x="2850371" y="1026335"/>
                  <a:pt x="2849034" y="1039399"/>
                  <a:pt x="2842861" y="1050202"/>
                </a:cubicBezTo>
                <a:cubicBezTo>
                  <a:pt x="2825603" y="1080404"/>
                  <a:pt x="2806654" y="1078489"/>
                  <a:pt x="2779486" y="1095469"/>
                </a:cubicBezTo>
                <a:cubicBezTo>
                  <a:pt x="2742940" y="1118311"/>
                  <a:pt x="2740182" y="1132216"/>
                  <a:pt x="2698005" y="1149790"/>
                </a:cubicBezTo>
                <a:cubicBezTo>
                  <a:pt x="2670311" y="1161329"/>
                  <a:pt x="2628961" y="1168224"/>
                  <a:pt x="2598417" y="1176951"/>
                </a:cubicBezTo>
                <a:cubicBezTo>
                  <a:pt x="2507539" y="1202916"/>
                  <a:pt x="2648203" y="1166769"/>
                  <a:pt x="2535043" y="1195057"/>
                </a:cubicBezTo>
                <a:cubicBezTo>
                  <a:pt x="2498229" y="1219599"/>
                  <a:pt x="2502764" y="1222218"/>
                  <a:pt x="2444508" y="1222218"/>
                </a:cubicBezTo>
                <a:lnTo>
                  <a:pt x="1358092" y="1213164"/>
                </a:lnTo>
                <a:cubicBezTo>
                  <a:pt x="1291845" y="1209024"/>
                  <a:pt x="1193121" y="1204659"/>
                  <a:pt x="1122702" y="1195057"/>
                </a:cubicBezTo>
                <a:cubicBezTo>
                  <a:pt x="1086326" y="1190097"/>
                  <a:pt x="1050405" y="1182143"/>
                  <a:pt x="1014061" y="1176951"/>
                </a:cubicBezTo>
                <a:cubicBezTo>
                  <a:pt x="992936" y="1173933"/>
                  <a:pt x="971681" y="1171714"/>
                  <a:pt x="950686" y="1167897"/>
                </a:cubicBezTo>
                <a:cubicBezTo>
                  <a:pt x="931498" y="1164408"/>
                  <a:pt x="858740" y="1143030"/>
                  <a:pt x="851098" y="1140737"/>
                </a:cubicBezTo>
                <a:cubicBezTo>
                  <a:pt x="841957" y="1137995"/>
                  <a:pt x="833196" y="1133998"/>
                  <a:pt x="823938" y="1131683"/>
                </a:cubicBezTo>
                <a:cubicBezTo>
                  <a:pt x="809009" y="1127951"/>
                  <a:pt x="793759" y="1125648"/>
                  <a:pt x="778670" y="1122630"/>
                </a:cubicBezTo>
                <a:cubicBezTo>
                  <a:pt x="742456" y="1104523"/>
                  <a:pt x="708440" y="1081112"/>
                  <a:pt x="670029" y="1068309"/>
                </a:cubicBezTo>
                <a:cubicBezTo>
                  <a:pt x="660976" y="1065291"/>
                  <a:pt x="652045" y="1061878"/>
                  <a:pt x="642869" y="1059256"/>
                </a:cubicBezTo>
                <a:cubicBezTo>
                  <a:pt x="630905" y="1055838"/>
                  <a:pt x="618306" y="1054571"/>
                  <a:pt x="606655" y="1050202"/>
                </a:cubicBezTo>
                <a:cubicBezTo>
                  <a:pt x="543162" y="1026392"/>
                  <a:pt x="595817" y="1040256"/>
                  <a:pt x="543280" y="1013988"/>
                </a:cubicBezTo>
                <a:cubicBezTo>
                  <a:pt x="534744" y="1009720"/>
                  <a:pt x="525173" y="1007953"/>
                  <a:pt x="516120" y="1004935"/>
                </a:cubicBezTo>
                <a:cubicBezTo>
                  <a:pt x="507067" y="998899"/>
                  <a:pt x="498903" y="991247"/>
                  <a:pt x="488960" y="986828"/>
                </a:cubicBezTo>
                <a:cubicBezTo>
                  <a:pt x="471519" y="979076"/>
                  <a:pt x="452746" y="974757"/>
                  <a:pt x="434639" y="968721"/>
                </a:cubicBezTo>
                <a:lnTo>
                  <a:pt x="407478" y="959667"/>
                </a:lnTo>
                <a:cubicBezTo>
                  <a:pt x="398425" y="956649"/>
                  <a:pt x="389576" y="952929"/>
                  <a:pt x="380318" y="950614"/>
                </a:cubicBezTo>
                <a:cubicBezTo>
                  <a:pt x="356175" y="944578"/>
                  <a:pt x="331499" y="940376"/>
                  <a:pt x="307890" y="932507"/>
                </a:cubicBezTo>
                <a:cubicBezTo>
                  <a:pt x="266132" y="918588"/>
                  <a:pt x="290088" y="925326"/>
                  <a:pt x="235463" y="914400"/>
                </a:cubicBezTo>
                <a:cubicBezTo>
                  <a:pt x="167271" y="868940"/>
                  <a:pt x="253939" y="922319"/>
                  <a:pt x="172088" y="887240"/>
                </a:cubicBezTo>
                <a:cubicBezTo>
                  <a:pt x="162087" y="882954"/>
                  <a:pt x="155154" y="872851"/>
                  <a:pt x="144928" y="869133"/>
                </a:cubicBezTo>
                <a:cubicBezTo>
                  <a:pt x="121541" y="860628"/>
                  <a:pt x="72500" y="851026"/>
                  <a:pt x="72500" y="851026"/>
                </a:cubicBezTo>
                <a:cubicBezTo>
                  <a:pt x="63447" y="844990"/>
                  <a:pt x="52505" y="841108"/>
                  <a:pt x="45340" y="832919"/>
                </a:cubicBezTo>
                <a:cubicBezTo>
                  <a:pt x="31010" y="816541"/>
                  <a:pt x="1581" y="790670"/>
                  <a:pt x="72" y="76954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Sediment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  {</a:t>
            </a:r>
            <a:r>
              <a:rPr lang="en-US" sz="1400" b="1" dirty="0" smtClean="0">
                <a:solidFill>
                  <a:srgbClr val="92D050"/>
                </a:solidFill>
              </a:rPr>
              <a:t>TIMOR</a:t>
            </a:r>
            <a:r>
              <a:rPr lang="en-US" sz="1400" b="1" dirty="0" smtClean="0"/>
              <a:t>; </a:t>
            </a:r>
            <a:r>
              <a:rPr lang="en-US" sz="1400" b="1" dirty="0" smtClean="0">
                <a:solidFill>
                  <a:srgbClr val="FFC000"/>
                </a:solidFill>
              </a:rPr>
              <a:t>SED3D; SED2D</a:t>
            </a:r>
            <a:r>
              <a:rPr lang="en-US" sz="1400" b="1" dirty="0" smtClean="0">
                <a:solidFill>
                  <a:schemeClr val="tx1"/>
                </a:solidFill>
              </a:rPr>
              <a:t>}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465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2344400" cy="533400"/>
          </a:xfrm>
        </p:spPr>
        <p:txBody>
          <a:bodyPr>
            <a:normAutofit fontScale="90000"/>
          </a:bodyPr>
          <a:lstStyle/>
          <a:p>
            <a:r>
              <a:rPr lang="pt-PT" altLang="en-US" sz="3600" b="1" dirty="0"/>
              <a:t>C</a:t>
            </a:r>
            <a:r>
              <a:rPr lang="pt-PT" altLang="en-US" sz="3600" b="1" dirty="0" smtClean="0"/>
              <a:t>ritical shear stress: multi class</a:t>
            </a:r>
            <a:endParaRPr lang="en-US" alt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85800"/>
            <a:ext cx="1318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Selective entrainment: after the flow reaches steady state, the </a:t>
            </a:r>
            <a:r>
              <a:rPr lang="en-US" sz="2000" dirty="0"/>
              <a:t>size distribution of the sediment on the bed surface </a:t>
            </a:r>
            <a:r>
              <a:rPr lang="en-US" sz="2000" dirty="0" smtClean="0"/>
              <a:t>is </a:t>
            </a:r>
            <a:r>
              <a:rPr lang="en-US" sz="2000" dirty="0"/>
              <a:t>coarser than the </a:t>
            </a:r>
            <a:r>
              <a:rPr lang="en-US" sz="2000" dirty="0" smtClean="0"/>
              <a:t>substrate, as the </a:t>
            </a:r>
            <a:r>
              <a:rPr lang="en-US" sz="2000" dirty="0"/>
              <a:t>flow selectively entrains the finer fractions in preference to the coarser </a:t>
            </a:r>
            <a:r>
              <a:rPr lang="en-US" sz="2000" dirty="0" smtClean="0"/>
              <a:t>fractions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Equal mobility (</a:t>
            </a:r>
            <a:r>
              <a:rPr lang="en-US" sz="2000" dirty="0"/>
              <a:t>Parker et al. </a:t>
            </a:r>
            <a:r>
              <a:rPr lang="en-US" sz="2000" dirty="0" smtClean="0"/>
              <a:t>1982)</a:t>
            </a:r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</a:t>
            </a:r>
            <a:r>
              <a:rPr lang="en-US" sz="2000" dirty="0" smtClean="0"/>
              <a:t>atio </a:t>
            </a:r>
            <a:r>
              <a:rPr lang="en-US" sz="2000" dirty="0"/>
              <a:t>of the fractional transport rate of a given size fraction to the proportion of the given size fraction in the bed sediment is the same for all of the size fractions </a:t>
            </a:r>
            <a:endParaRPr lang="en-US" sz="2000" dirty="0" smtClean="0"/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Hiding-sheltering and </a:t>
            </a:r>
            <a:r>
              <a:rPr lang="en-US" sz="2000" dirty="0"/>
              <a:t>rollability </a:t>
            </a:r>
            <a:r>
              <a:rPr lang="en-US" sz="2000" dirty="0" smtClean="0"/>
              <a:t>effects balance the particle weight effect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19600" y="2930758"/>
                <a:ext cx="2406043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50,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𝑐𝑟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930758"/>
                <a:ext cx="2406043" cy="477888"/>
              </a:xfrm>
              <a:prstGeom prst="rect">
                <a:avLst/>
              </a:prstGeom>
              <a:blipFill rotWithShape="1">
                <a:blip r:embed="rId3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91000" y="3619824"/>
                <a:ext cx="5544146" cy="846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𝑐𝑟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0.3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1+1.2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+0.055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−0.02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619824"/>
                <a:ext cx="5544146" cy="8466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72000" y="4876800"/>
                <a:ext cx="3243067" cy="500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50,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876800"/>
                <a:ext cx="3243067" cy="50020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676400" y="3886200"/>
            <a:ext cx="2216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Critical Shields #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15200" y="3048000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err="1" smtClean="0"/>
              <a:t>i</a:t>
            </a:r>
            <a:r>
              <a:rPr lang="en-US" dirty="0" err="1" smtClean="0"/>
              <a:t>th</a:t>
            </a:r>
            <a:r>
              <a:rPr lang="en-US" dirty="0" smtClean="0"/>
              <a:t> class)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2344400" cy="762000"/>
          </a:xfrm>
        </p:spPr>
        <p:txBody>
          <a:bodyPr>
            <a:normAutofit/>
          </a:bodyPr>
          <a:lstStyle/>
          <a:p>
            <a:r>
              <a:rPr lang="pt-PT" altLang="en-US" sz="4000" b="1" dirty="0"/>
              <a:t>Sediment transport </a:t>
            </a:r>
            <a:r>
              <a:rPr lang="pt-PT" altLang="en-US" sz="4000" b="1" dirty="0" smtClean="0"/>
              <a:t>model (SED3D)</a:t>
            </a:r>
            <a:endParaRPr lang="en-US" altLang="en-US" sz="4000" b="1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12687300" cy="503936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ct val="20000"/>
              </a:spcAft>
            </a:pPr>
            <a:r>
              <a:rPr lang="en-US" altLang="en-US" sz="2600" dirty="0"/>
              <a:t>Based on the SCHISM transport formulation</a:t>
            </a:r>
          </a:p>
          <a:p>
            <a:pPr lvl="1">
              <a:spcAft>
                <a:spcPct val="20000"/>
              </a:spcAft>
            </a:pPr>
            <a:r>
              <a:rPr lang="en-US" altLang="en-US" sz="2400" dirty="0"/>
              <a:t>sediment advection and diffusion</a:t>
            </a:r>
          </a:p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US" altLang="en-US" sz="2600" dirty="0"/>
              <a:t>Sediment vertical settling incorporated implicitly into TVD</a:t>
            </a:r>
            <a:r>
              <a:rPr lang="en-US" altLang="en-US" sz="2600" baseline="30000" dirty="0"/>
              <a:t>2</a:t>
            </a:r>
          </a:p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US" altLang="en-US" sz="2600" dirty="0"/>
              <a:t>E</a:t>
            </a:r>
            <a:r>
              <a:rPr lang="en-US" altLang="en-US" sz="2600" dirty="0" smtClean="0"/>
              <a:t>rosion/deposition</a:t>
            </a:r>
            <a:endParaRPr lang="en-US" altLang="en-US" sz="2600" dirty="0"/>
          </a:p>
          <a:p>
            <a:pPr lvl="1">
              <a:spcAft>
                <a:spcPct val="20000"/>
              </a:spcAft>
            </a:pPr>
            <a:r>
              <a:rPr lang="en-US" altLang="en-US" sz="2400" dirty="0"/>
              <a:t>based on the Regional Oceanographic Modeling System (ROMS) sediment transport module (Warner et al., 2008</a:t>
            </a:r>
            <a:r>
              <a:rPr lang="en-US" altLang="en-US" sz="2400" dirty="0" smtClean="0"/>
              <a:t>)</a:t>
            </a:r>
          </a:p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US" altLang="en-US" sz="2600" dirty="0" smtClean="0"/>
              <a:t>Bed </a:t>
            </a:r>
            <a:r>
              <a:rPr lang="en-US" altLang="en-US" sz="2600" dirty="0"/>
              <a:t>load sediment transport</a:t>
            </a:r>
          </a:p>
          <a:p>
            <a:pPr lvl="1">
              <a:spcAft>
                <a:spcPct val="20000"/>
              </a:spcAft>
            </a:pPr>
            <a:r>
              <a:rPr lang="en-US" altLang="en-US" sz="2400" dirty="0"/>
              <a:t>Van Rijn formula modified to include the influence of bed-slope</a:t>
            </a:r>
          </a:p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US" altLang="en-US" sz="2600" dirty="0"/>
              <a:t>Bed elevation </a:t>
            </a:r>
            <a:r>
              <a:rPr lang="en-US" altLang="en-US" sz="2600" dirty="0" smtClean="0"/>
              <a:t>change (morphology)</a:t>
            </a:r>
            <a:endParaRPr lang="en-US" altLang="en-US" sz="2600" dirty="0"/>
          </a:p>
          <a:p>
            <a:pPr lvl="1">
              <a:spcAft>
                <a:spcPct val="20000"/>
              </a:spcAft>
            </a:pPr>
            <a:r>
              <a:rPr lang="en-US" altLang="en-US" sz="2400" dirty="0"/>
              <a:t>adapted from the SAND2D bottom update model (Fortunato and Oliveira, 2004</a:t>
            </a:r>
            <a:r>
              <a:rPr lang="en-US" altLang="en-US" sz="2400" dirty="0" smtClean="0"/>
              <a:t>)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70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75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162560"/>
            <a:ext cx="12344400" cy="1219200"/>
          </a:xfrm>
          <a:noFill/>
          <a:ln/>
        </p:spPr>
        <p:txBody>
          <a:bodyPr/>
          <a:lstStyle/>
          <a:p>
            <a:r>
              <a:rPr lang="en-US" altLang="en-US" dirty="0" smtClean="0"/>
              <a:t>Flow chart</a:t>
            </a:r>
            <a:endParaRPr lang="en-US" altLang="en-US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640807" y="1378374"/>
            <a:ext cx="8789193" cy="5491481"/>
            <a:chOff x="1109" y="814"/>
            <a:chExt cx="3691" cy="3243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09" y="814"/>
              <a:ext cx="3691" cy="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111" y="816"/>
              <a:ext cx="3682" cy="3234"/>
              <a:chOff x="1111" y="816"/>
              <a:chExt cx="3682" cy="3234"/>
            </a:xfrm>
          </p:grpSpPr>
          <p:sp>
            <p:nvSpPr>
              <p:cNvPr id="216128" name="Rectangle 5"/>
              <p:cNvSpPr>
                <a:spLocks noChangeArrowheads="1"/>
              </p:cNvSpPr>
              <p:nvPr/>
            </p:nvSpPr>
            <p:spPr bwMode="auto">
              <a:xfrm>
                <a:off x="1111" y="816"/>
                <a:ext cx="3682" cy="3234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29" name="Rectangle 6"/>
              <p:cNvSpPr>
                <a:spLocks noChangeArrowheads="1"/>
              </p:cNvSpPr>
              <p:nvPr/>
            </p:nvSpPr>
            <p:spPr bwMode="auto">
              <a:xfrm>
                <a:off x="1111" y="816"/>
                <a:ext cx="3682" cy="3234"/>
              </a:xfrm>
              <a:prstGeom prst="rect">
                <a:avLst/>
              </a:prstGeom>
              <a:noFill/>
              <a:ln w="4763" cap="rnd">
                <a:solidFill>
                  <a:srgbClr val="E776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2282" y="971"/>
              <a:ext cx="2394" cy="2951"/>
            </a:xfrm>
            <a:prstGeom prst="rect">
              <a:avLst/>
            </a:prstGeom>
            <a:solidFill>
              <a:srgbClr val="F2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2314" y="998"/>
              <a:ext cx="27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500" b="1">
                  <a:solidFill>
                    <a:srgbClr val="000000"/>
                  </a:solidFill>
                </a:rPr>
                <a:t>SED</a:t>
              </a:r>
              <a:endParaRPr lang="en-US" altLang="en-US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2632" y="998"/>
              <a:ext cx="4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500" b="1">
                  <a:solidFill>
                    <a:srgbClr val="000000"/>
                  </a:solidFill>
                </a:rPr>
                <a:t>-</a:t>
              </a:r>
              <a:endParaRPr lang="en-US" alt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2683" y="998"/>
              <a:ext cx="43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500" b="1">
                  <a:solidFill>
                    <a:srgbClr val="000000"/>
                  </a:solidFill>
                </a:rPr>
                <a:t>SELFE</a:t>
              </a:r>
              <a:endParaRPr lang="en-US" altLang="en-US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2527" y="1278"/>
              <a:ext cx="1858" cy="542"/>
            </a:xfrm>
            <a:prstGeom prst="rect">
              <a:avLst/>
            </a:prstGeom>
            <a:solidFill>
              <a:srgbClr val="E77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2803" y="1306"/>
              <a:ext cx="40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200">
                  <a:solidFill>
                    <a:srgbClr val="000000"/>
                  </a:solidFill>
                </a:rPr>
                <a:t>SELFE </a:t>
              </a:r>
              <a:endParaRPr lang="en-US" alt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268" y="1306"/>
              <a:ext cx="73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200">
                  <a:solidFill>
                    <a:srgbClr val="000000"/>
                  </a:solidFill>
                </a:rPr>
                <a:t>hydrodynamic</a:t>
              </a:r>
              <a:endParaRPr lang="en-US" altLang="en-US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562" y="1466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2EEE0"/>
                  </a:solidFill>
                </a:rPr>
                <a:t>•</a:t>
              </a:r>
              <a:endParaRPr lang="en-US" altLang="en-US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2635" y="1466"/>
              <a:ext cx="56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2EEE0"/>
                  </a:solidFill>
                </a:rPr>
                <a:t>water levels</a:t>
              </a:r>
              <a:endParaRPr lang="en-US" altLang="en-US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2562" y="160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2EEE0"/>
                  </a:solidFill>
                </a:rPr>
                <a:t>•</a:t>
              </a:r>
              <a:endParaRPr lang="en-US" altLang="en-US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2635" y="1604"/>
              <a:ext cx="35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2EEE0"/>
                  </a:solidFill>
                </a:rPr>
                <a:t>velocity</a:t>
              </a:r>
              <a:endParaRPr lang="en-US" altLang="en-US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2512" y="2014"/>
              <a:ext cx="1889" cy="788"/>
            </a:xfrm>
            <a:prstGeom prst="rect">
              <a:avLst/>
            </a:prstGeom>
            <a:solidFill>
              <a:srgbClr val="E77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2961" y="2042"/>
              <a:ext cx="87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200">
                  <a:solidFill>
                    <a:srgbClr val="000000"/>
                  </a:solidFill>
                </a:rPr>
                <a:t>ROMS sediment</a:t>
              </a:r>
              <a:endParaRPr lang="en-US" altLang="en-US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2547" y="2201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2EEE0"/>
                  </a:solidFill>
                </a:rPr>
                <a:t>•</a:t>
              </a:r>
              <a:endParaRPr lang="en-US" altLang="en-US"/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2620" y="2201"/>
              <a:ext cx="86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2EEE0"/>
                  </a:solidFill>
                </a:rPr>
                <a:t>bed load transport</a:t>
              </a:r>
              <a:endParaRPr lang="en-US" altLang="en-US"/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547" y="234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2EEE0"/>
                  </a:solidFill>
                </a:rPr>
                <a:t>•</a:t>
              </a:r>
              <a:endParaRPr lang="en-US" altLang="en-US"/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2620" y="2340"/>
              <a:ext cx="121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2EEE0"/>
                  </a:solidFill>
                </a:rPr>
                <a:t>suspended load transport</a:t>
              </a:r>
              <a:endParaRPr lang="en-US" altLang="en-US"/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2721" y="2478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F2EEE0"/>
                  </a:solidFill>
                </a:rPr>
                <a:t>•</a:t>
              </a:r>
              <a:endParaRPr lang="en-US" altLang="en-US"/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2755" y="2478"/>
              <a:ext cx="57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F2EEE0"/>
                  </a:solidFill>
                </a:rPr>
                <a:t>Vertical settling</a:t>
              </a:r>
              <a:endParaRPr lang="en-US" altLang="en-US"/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2721" y="2594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F2EEE0"/>
                  </a:solidFill>
                </a:rPr>
                <a:t>•</a:t>
              </a:r>
              <a:endParaRPr lang="en-US" altLang="en-US"/>
            </a:p>
          </p:txBody>
        </p: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2755" y="2594"/>
              <a:ext cx="70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F2EEE0"/>
                  </a:solidFill>
                </a:rPr>
                <a:t>Erosion/deposition</a:t>
              </a:r>
              <a:endParaRPr lang="en-US" altLang="en-US"/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2527" y="2984"/>
              <a:ext cx="1858" cy="404"/>
            </a:xfrm>
            <a:prstGeom prst="rect">
              <a:avLst/>
            </a:prstGeom>
            <a:solidFill>
              <a:srgbClr val="E77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2957" y="3012"/>
              <a:ext cx="40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200">
                  <a:solidFill>
                    <a:srgbClr val="000000"/>
                  </a:solidFill>
                </a:rPr>
                <a:t>SELFE </a:t>
              </a:r>
              <a:endParaRPr lang="en-US" altLang="en-US"/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3421" y="3012"/>
              <a:ext cx="46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200">
                  <a:solidFill>
                    <a:srgbClr val="000000"/>
                  </a:solidFill>
                </a:rPr>
                <a:t>transport</a:t>
              </a:r>
              <a:endParaRPr lang="en-US" altLang="en-US"/>
            </a:p>
          </p:txBody>
        </p:sp>
        <p:sp>
          <p:nvSpPr>
            <p:cNvPr id="29" name="Rectangle 32"/>
            <p:cNvSpPr>
              <a:spLocks noChangeArrowheads="1"/>
            </p:cNvSpPr>
            <p:nvPr/>
          </p:nvSpPr>
          <p:spPr bwMode="auto">
            <a:xfrm>
              <a:off x="2562" y="3171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2EEE0"/>
                  </a:solidFill>
                </a:rPr>
                <a:t>•</a:t>
              </a:r>
              <a:endParaRPr lang="en-US" altLang="en-US"/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2635" y="3171"/>
              <a:ext cx="156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2EEE0"/>
                  </a:solidFill>
                </a:rPr>
                <a:t>sediment advection and diffusion</a:t>
              </a:r>
              <a:endParaRPr lang="en-US" altLang="en-US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3340" y="1827"/>
              <a:ext cx="184" cy="185"/>
            </a:xfrm>
            <a:custGeom>
              <a:avLst/>
              <a:gdLst>
                <a:gd name="T0" fmla="*/ 0 w 184"/>
                <a:gd name="T1" fmla="*/ 139 h 185"/>
                <a:gd name="T2" fmla="*/ 46 w 184"/>
                <a:gd name="T3" fmla="*/ 139 h 185"/>
                <a:gd name="T4" fmla="*/ 46 w 184"/>
                <a:gd name="T5" fmla="*/ 0 h 185"/>
                <a:gd name="T6" fmla="*/ 138 w 184"/>
                <a:gd name="T7" fmla="*/ 0 h 185"/>
                <a:gd name="T8" fmla="*/ 138 w 184"/>
                <a:gd name="T9" fmla="*/ 139 h 185"/>
                <a:gd name="T10" fmla="*/ 184 w 184"/>
                <a:gd name="T11" fmla="*/ 139 h 185"/>
                <a:gd name="T12" fmla="*/ 92 w 184"/>
                <a:gd name="T13" fmla="*/ 185 h 185"/>
                <a:gd name="T14" fmla="*/ 0 w 184"/>
                <a:gd name="T15" fmla="*/ 13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185">
                  <a:moveTo>
                    <a:pt x="0" y="139"/>
                  </a:moveTo>
                  <a:lnTo>
                    <a:pt x="46" y="139"/>
                  </a:lnTo>
                  <a:lnTo>
                    <a:pt x="46" y="0"/>
                  </a:lnTo>
                  <a:lnTo>
                    <a:pt x="138" y="0"/>
                  </a:lnTo>
                  <a:lnTo>
                    <a:pt x="138" y="139"/>
                  </a:lnTo>
                  <a:lnTo>
                    <a:pt x="184" y="139"/>
                  </a:lnTo>
                  <a:lnTo>
                    <a:pt x="92" y="18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64" name="Freeform 35"/>
            <p:cNvSpPr>
              <a:spLocks/>
            </p:cNvSpPr>
            <p:nvPr/>
          </p:nvSpPr>
          <p:spPr bwMode="auto">
            <a:xfrm>
              <a:off x="3342" y="2799"/>
              <a:ext cx="184" cy="185"/>
            </a:xfrm>
            <a:custGeom>
              <a:avLst/>
              <a:gdLst>
                <a:gd name="T0" fmla="*/ 0 w 184"/>
                <a:gd name="T1" fmla="*/ 139 h 185"/>
                <a:gd name="T2" fmla="*/ 46 w 184"/>
                <a:gd name="T3" fmla="*/ 139 h 185"/>
                <a:gd name="T4" fmla="*/ 46 w 184"/>
                <a:gd name="T5" fmla="*/ 0 h 185"/>
                <a:gd name="T6" fmla="*/ 138 w 184"/>
                <a:gd name="T7" fmla="*/ 0 h 185"/>
                <a:gd name="T8" fmla="*/ 138 w 184"/>
                <a:gd name="T9" fmla="*/ 139 h 185"/>
                <a:gd name="T10" fmla="*/ 184 w 184"/>
                <a:gd name="T11" fmla="*/ 139 h 185"/>
                <a:gd name="T12" fmla="*/ 92 w 184"/>
                <a:gd name="T13" fmla="*/ 185 h 185"/>
                <a:gd name="T14" fmla="*/ 0 w 184"/>
                <a:gd name="T15" fmla="*/ 13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185">
                  <a:moveTo>
                    <a:pt x="0" y="139"/>
                  </a:moveTo>
                  <a:lnTo>
                    <a:pt x="46" y="139"/>
                  </a:lnTo>
                  <a:lnTo>
                    <a:pt x="46" y="0"/>
                  </a:lnTo>
                  <a:lnTo>
                    <a:pt x="138" y="0"/>
                  </a:lnTo>
                  <a:lnTo>
                    <a:pt x="138" y="139"/>
                  </a:lnTo>
                  <a:lnTo>
                    <a:pt x="184" y="139"/>
                  </a:lnTo>
                  <a:lnTo>
                    <a:pt x="92" y="18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65" name="Freeform 36"/>
            <p:cNvSpPr>
              <a:spLocks noEditPoints="1"/>
            </p:cNvSpPr>
            <p:nvPr/>
          </p:nvSpPr>
          <p:spPr bwMode="auto">
            <a:xfrm>
              <a:off x="4385" y="1520"/>
              <a:ext cx="96" cy="2153"/>
            </a:xfrm>
            <a:custGeom>
              <a:avLst/>
              <a:gdLst>
                <a:gd name="T0" fmla="*/ 0 w 96"/>
                <a:gd name="T1" fmla="*/ 2134 h 2153"/>
                <a:gd name="T2" fmla="*/ 87 w 96"/>
                <a:gd name="T3" fmla="*/ 2134 h 2153"/>
                <a:gd name="T4" fmla="*/ 77 w 96"/>
                <a:gd name="T5" fmla="*/ 2143 h 2153"/>
                <a:gd name="T6" fmla="*/ 77 w 96"/>
                <a:gd name="T7" fmla="*/ 29 h 2153"/>
                <a:gd name="T8" fmla="*/ 87 w 96"/>
                <a:gd name="T9" fmla="*/ 39 h 2153"/>
                <a:gd name="T10" fmla="*/ 49 w 96"/>
                <a:gd name="T11" fmla="*/ 39 h 2153"/>
                <a:gd name="T12" fmla="*/ 49 w 96"/>
                <a:gd name="T13" fmla="*/ 20 h 2153"/>
                <a:gd name="T14" fmla="*/ 96 w 96"/>
                <a:gd name="T15" fmla="*/ 20 h 2153"/>
                <a:gd name="T16" fmla="*/ 96 w 96"/>
                <a:gd name="T17" fmla="*/ 2153 h 2153"/>
                <a:gd name="T18" fmla="*/ 0 w 96"/>
                <a:gd name="T19" fmla="*/ 2153 h 2153"/>
                <a:gd name="T20" fmla="*/ 0 w 96"/>
                <a:gd name="T21" fmla="*/ 2134 h 2153"/>
                <a:gd name="T22" fmla="*/ 59 w 96"/>
                <a:gd name="T23" fmla="*/ 58 h 2153"/>
                <a:gd name="T24" fmla="*/ 1 w 96"/>
                <a:gd name="T25" fmla="*/ 29 h 2153"/>
                <a:gd name="T26" fmla="*/ 59 w 96"/>
                <a:gd name="T27" fmla="*/ 0 h 2153"/>
                <a:gd name="T28" fmla="*/ 59 w 96"/>
                <a:gd name="T29" fmla="*/ 58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2153">
                  <a:moveTo>
                    <a:pt x="0" y="2134"/>
                  </a:moveTo>
                  <a:lnTo>
                    <a:pt x="87" y="2134"/>
                  </a:lnTo>
                  <a:lnTo>
                    <a:pt x="77" y="2143"/>
                  </a:lnTo>
                  <a:lnTo>
                    <a:pt x="77" y="29"/>
                  </a:lnTo>
                  <a:lnTo>
                    <a:pt x="87" y="39"/>
                  </a:lnTo>
                  <a:lnTo>
                    <a:pt x="49" y="39"/>
                  </a:lnTo>
                  <a:lnTo>
                    <a:pt x="49" y="20"/>
                  </a:lnTo>
                  <a:lnTo>
                    <a:pt x="96" y="20"/>
                  </a:lnTo>
                  <a:lnTo>
                    <a:pt x="96" y="2153"/>
                  </a:lnTo>
                  <a:lnTo>
                    <a:pt x="0" y="2153"/>
                  </a:lnTo>
                  <a:lnTo>
                    <a:pt x="0" y="2134"/>
                  </a:lnTo>
                  <a:close/>
                  <a:moveTo>
                    <a:pt x="59" y="58"/>
                  </a:moveTo>
                  <a:lnTo>
                    <a:pt x="1" y="29"/>
                  </a:lnTo>
                  <a:lnTo>
                    <a:pt x="59" y="0"/>
                  </a:lnTo>
                  <a:lnTo>
                    <a:pt x="59" y="5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66" name="Freeform 37"/>
            <p:cNvSpPr>
              <a:spLocks noEditPoints="1"/>
            </p:cNvSpPr>
            <p:nvPr/>
          </p:nvSpPr>
          <p:spPr bwMode="auto">
            <a:xfrm>
              <a:off x="1700" y="1520"/>
              <a:ext cx="828" cy="2153"/>
            </a:xfrm>
            <a:custGeom>
              <a:avLst/>
              <a:gdLst>
                <a:gd name="T0" fmla="*/ 750 w 828"/>
                <a:gd name="T1" fmla="*/ 2134 h 2153"/>
                <a:gd name="T2" fmla="*/ 692 w 828"/>
                <a:gd name="T3" fmla="*/ 2153 h 2153"/>
                <a:gd name="T4" fmla="*/ 692 w 828"/>
                <a:gd name="T5" fmla="*/ 2134 h 2153"/>
                <a:gd name="T6" fmla="*/ 480 w 828"/>
                <a:gd name="T7" fmla="*/ 2153 h 2153"/>
                <a:gd name="T8" fmla="*/ 558 w 828"/>
                <a:gd name="T9" fmla="*/ 2153 h 2153"/>
                <a:gd name="T10" fmla="*/ 345 w 828"/>
                <a:gd name="T11" fmla="*/ 2134 h 2153"/>
                <a:gd name="T12" fmla="*/ 288 w 828"/>
                <a:gd name="T13" fmla="*/ 2153 h 2153"/>
                <a:gd name="T14" fmla="*/ 288 w 828"/>
                <a:gd name="T15" fmla="*/ 2134 h 2153"/>
                <a:gd name="T16" fmla="*/ 76 w 828"/>
                <a:gd name="T17" fmla="*/ 2153 h 2153"/>
                <a:gd name="T18" fmla="*/ 153 w 828"/>
                <a:gd name="T19" fmla="*/ 2153 h 2153"/>
                <a:gd name="T20" fmla="*/ 0 w 828"/>
                <a:gd name="T21" fmla="*/ 2074 h 2153"/>
                <a:gd name="T22" fmla="*/ 9 w 828"/>
                <a:gd name="T23" fmla="*/ 2134 h 2153"/>
                <a:gd name="T24" fmla="*/ 0 w 828"/>
                <a:gd name="T25" fmla="*/ 2017 h 2153"/>
                <a:gd name="T26" fmla="*/ 19 w 828"/>
                <a:gd name="T27" fmla="*/ 2017 h 2153"/>
                <a:gd name="T28" fmla="*/ 0 w 828"/>
                <a:gd name="T29" fmla="*/ 1805 h 2153"/>
                <a:gd name="T30" fmla="*/ 0 w 828"/>
                <a:gd name="T31" fmla="*/ 1882 h 2153"/>
                <a:gd name="T32" fmla="*/ 19 w 828"/>
                <a:gd name="T33" fmla="*/ 1670 h 2153"/>
                <a:gd name="T34" fmla="*/ 0 w 828"/>
                <a:gd name="T35" fmla="*/ 1612 h 2153"/>
                <a:gd name="T36" fmla="*/ 19 w 828"/>
                <a:gd name="T37" fmla="*/ 1612 h 2153"/>
                <a:gd name="T38" fmla="*/ 0 w 828"/>
                <a:gd name="T39" fmla="*/ 1400 h 2153"/>
                <a:gd name="T40" fmla="*/ 0 w 828"/>
                <a:gd name="T41" fmla="*/ 1477 h 2153"/>
                <a:gd name="T42" fmla="*/ 19 w 828"/>
                <a:gd name="T43" fmla="*/ 1265 h 2153"/>
                <a:gd name="T44" fmla="*/ 0 w 828"/>
                <a:gd name="T45" fmla="*/ 1207 h 2153"/>
                <a:gd name="T46" fmla="*/ 19 w 828"/>
                <a:gd name="T47" fmla="*/ 1207 h 2153"/>
                <a:gd name="T48" fmla="*/ 0 w 828"/>
                <a:gd name="T49" fmla="*/ 995 h 2153"/>
                <a:gd name="T50" fmla="*/ 0 w 828"/>
                <a:gd name="T51" fmla="*/ 1072 h 2153"/>
                <a:gd name="T52" fmla="*/ 19 w 828"/>
                <a:gd name="T53" fmla="*/ 860 h 2153"/>
                <a:gd name="T54" fmla="*/ 0 w 828"/>
                <a:gd name="T55" fmla="*/ 802 h 2153"/>
                <a:gd name="T56" fmla="*/ 19 w 828"/>
                <a:gd name="T57" fmla="*/ 802 h 2153"/>
                <a:gd name="T58" fmla="*/ 0 w 828"/>
                <a:gd name="T59" fmla="*/ 591 h 2153"/>
                <a:gd name="T60" fmla="*/ 0 w 828"/>
                <a:gd name="T61" fmla="*/ 668 h 2153"/>
                <a:gd name="T62" fmla="*/ 19 w 828"/>
                <a:gd name="T63" fmla="*/ 456 h 2153"/>
                <a:gd name="T64" fmla="*/ 0 w 828"/>
                <a:gd name="T65" fmla="*/ 398 h 2153"/>
                <a:gd name="T66" fmla="*/ 19 w 828"/>
                <a:gd name="T67" fmla="*/ 398 h 2153"/>
                <a:gd name="T68" fmla="*/ 0 w 828"/>
                <a:gd name="T69" fmla="*/ 186 h 2153"/>
                <a:gd name="T70" fmla="*/ 0 w 828"/>
                <a:gd name="T71" fmla="*/ 263 h 2153"/>
                <a:gd name="T72" fmla="*/ 19 w 828"/>
                <a:gd name="T73" fmla="*/ 51 h 2153"/>
                <a:gd name="T74" fmla="*/ 46 w 828"/>
                <a:gd name="T75" fmla="*/ 20 h 2153"/>
                <a:gd name="T76" fmla="*/ 46 w 828"/>
                <a:gd name="T77" fmla="*/ 39 h 2153"/>
                <a:gd name="T78" fmla="*/ 258 w 828"/>
                <a:gd name="T79" fmla="*/ 20 h 2153"/>
                <a:gd name="T80" fmla="*/ 180 w 828"/>
                <a:gd name="T81" fmla="*/ 20 h 2153"/>
                <a:gd name="T82" fmla="*/ 392 w 828"/>
                <a:gd name="T83" fmla="*/ 39 h 2153"/>
                <a:gd name="T84" fmla="*/ 450 w 828"/>
                <a:gd name="T85" fmla="*/ 20 h 2153"/>
                <a:gd name="T86" fmla="*/ 450 w 828"/>
                <a:gd name="T87" fmla="*/ 39 h 2153"/>
                <a:gd name="T88" fmla="*/ 662 w 828"/>
                <a:gd name="T89" fmla="*/ 20 h 2153"/>
                <a:gd name="T90" fmla="*/ 585 w 828"/>
                <a:gd name="T91" fmla="*/ 20 h 2153"/>
                <a:gd name="T92" fmla="*/ 780 w 828"/>
                <a:gd name="T93" fmla="*/ 39 h 2153"/>
                <a:gd name="T94" fmla="*/ 770 w 828"/>
                <a:gd name="T95" fmla="*/ 0 h 2153"/>
                <a:gd name="T96" fmla="*/ 770 w 828"/>
                <a:gd name="T97" fmla="*/ 0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8" h="2153">
                  <a:moveTo>
                    <a:pt x="827" y="2153"/>
                  </a:moveTo>
                  <a:lnTo>
                    <a:pt x="750" y="2153"/>
                  </a:lnTo>
                  <a:lnTo>
                    <a:pt x="750" y="2134"/>
                  </a:lnTo>
                  <a:lnTo>
                    <a:pt x="827" y="2134"/>
                  </a:lnTo>
                  <a:lnTo>
                    <a:pt x="827" y="2153"/>
                  </a:lnTo>
                  <a:close/>
                  <a:moveTo>
                    <a:pt x="692" y="2153"/>
                  </a:moveTo>
                  <a:lnTo>
                    <a:pt x="615" y="2153"/>
                  </a:lnTo>
                  <a:lnTo>
                    <a:pt x="615" y="2134"/>
                  </a:lnTo>
                  <a:lnTo>
                    <a:pt x="692" y="2134"/>
                  </a:lnTo>
                  <a:lnTo>
                    <a:pt x="692" y="2153"/>
                  </a:lnTo>
                  <a:close/>
                  <a:moveTo>
                    <a:pt x="558" y="2153"/>
                  </a:moveTo>
                  <a:lnTo>
                    <a:pt x="480" y="2153"/>
                  </a:lnTo>
                  <a:lnTo>
                    <a:pt x="480" y="2134"/>
                  </a:lnTo>
                  <a:lnTo>
                    <a:pt x="558" y="2134"/>
                  </a:lnTo>
                  <a:lnTo>
                    <a:pt x="558" y="2153"/>
                  </a:lnTo>
                  <a:close/>
                  <a:moveTo>
                    <a:pt x="423" y="2153"/>
                  </a:moveTo>
                  <a:lnTo>
                    <a:pt x="345" y="2153"/>
                  </a:lnTo>
                  <a:lnTo>
                    <a:pt x="345" y="2134"/>
                  </a:lnTo>
                  <a:lnTo>
                    <a:pt x="423" y="2134"/>
                  </a:lnTo>
                  <a:lnTo>
                    <a:pt x="423" y="2153"/>
                  </a:lnTo>
                  <a:close/>
                  <a:moveTo>
                    <a:pt x="288" y="2153"/>
                  </a:moveTo>
                  <a:lnTo>
                    <a:pt x="211" y="2153"/>
                  </a:lnTo>
                  <a:lnTo>
                    <a:pt x="211" y="2134"/>
                  </a:lnTo>
                  <a:lnTo>
                    <a:pt x="288" y="2134"/>
                  </a:lnTo>
                  <a:lnTo>
                    <a:pt x="288" y="2153"/>
                  </a:lnTo>
                  <a:close/>
                  <a:moveTo>
                    <a:pt x="153" y="2153"/>
                  </a:moveTo>
                  <a:lnTo>
                    <a:pt x="76" y="2153"/>
                  </a:lnTo>
                  <a:lnTo>
                    <a:pt x="76" y="2134"/>
                  </a:lnTo>
                  <a:lnTo>
                    <a:pt x="153" y="2134"/>
                  </a:lnTo>
                  <a:lnTo>
                    <a:pt x="153" y="2153"/>
                  </a:lnTo>
                  <a:close/>
                  <a:moveTo>
                    <a:pt x="18" y="2153"/>
                  </a:moveTo>
                  <a:lnTo>
                    <a:pt x="0" y="2153"/>
                  </a:lnTo>
                  <a:lnTo>
                    <a:pt x="0" y="2074"/>
                  </a:lnTo>
                  <a:lnTo>
                    <a:pt x="19" y="2074"/>
                  </a:lnTo>
                  <a:lnTo>
                    <a:pt x="19" y="2143"/>
                  </a:lnTo>
                  <a:lnTo>
                    <a:pt x="9" y="2134"/>
                  </a:lnTo>
                  <a:lnTo>
                    <a:pt x="18" y="2134"/>
                  </a:lnTo>
                  <a:lnTo>
                    <a:pt x="18" y="2153"/>
                  </a:lnTo>
                  <a:close/>
                  <a:moveTo>
                    <a:pt x="0" y="2017"/>
                  </a:moveTo>
                  <a:lnTo>
                    <a:pt x="0" y="1940"/>
                  </a:lnTo>
                  <a:lnTo>
                    <a:pt x="19" y="1940"/>
                  </a:lnTo>
                  <a:lnTo>
                    <a:pt x="19" y="2017"/>
                  </a:lnTo>
                  <a:lnTo>
                    <a:pt x="0" y="2017"/>
                  </a:lnTo>
                  <a:close/>
                  <a:moveTo>
                    <a:pt x="0" y="1882"/>
                  </a:moveTo>
                  <a:lnTo>
                    <a:pt x="0" y="1805"/>
                  </a:lnTo>
                  <a:lnTo>
                    <a:pt x="19" y="1805"/>
                  </a:lnTo>
                  <a:lnTo>
                    <a:pt x="19" y="1882"/>
                  </a:lnTo>
                  <a:lnTo>
                    <a:pt x="0" y="1882"/>
                  </a:lnTo>
                  <a:close/>
                  <a:moveTo>
                    <a:pt x="0" y="1747"/>
                  </a:moveTo>
                  <a:lnTo>
                    <a:pt x="0" y="1670"/>
                  </a:lnTo>
                  <a:lnTo>
                    <a:pt x="19" y="1670"/>
                  </a:lnTo>
                  <a:lnTo>
                    <a:pt x="19" y="1747"/>
                  </a:lnTo>
                  <a:lnTo>
                    <a:pt x="0" y="1747"/>
                  </a:lnTo>
                  <a:close/>
                  <a:moveTo>
                    <a:pt x="0" y="1612"/>
                  </a:moveTo>
                  <a:lnTo>
                    <a:pt x="0" y="1535"/>
                  </a:lnTo>
                  <a:lnTo>
                    <a:pt x="19" y="1535"/>
                  </a:lnTo>
                  <a:lnTo>
                    <a:pt x="19" y="1612"/>
                  </a:lnTo>
                  <a:lnTo>
                    <a:pt x="0" y="1612"/>
                  </a:lnTo>
                  <a:close/>
                  <a:moveTo>
                    <a:pt x="0" y="1477"/>
                  </a:moveTo>
                  <a:lnTo>
                    <a:pt x="0" y="1400"/>
                  </a:lnTo>
                  <a:lnTo>
                    <a:pt x="19" y="1400"/>
                  </a:lnTo>
                  <a:lnTo>
                    <a:pt x="19" y="1477"/>
                  </a:lnTo>
                  <a:lnTo>
                    <a:pt x="0" y="1477"/>
                  </a:lnTo>
                  <a:close/>
                  <a:moveTo>
                    <a:pt x="0" y="1342"/>
                  </a:moveTo>
                  <a:lnTo>
                    <a:pt x="0" y="1265"/>
                  </a:lnTo>
                  <a:lnTo>
                    <a:pt x="19" y="1265"/>
                  </a:lnTo>
                  <a:lnTo>
                    <a:pt x="19" y="1342"/>
                  </a:lnTo>
                  <a:lnTo>
                    <a:pt x="0" y="1342"/>
                  </a:lnTo>
                  <a:close/>
                  <a:moveTo>
                    <a:pt x="0" y="1207"/>
                  </a:moveTo>
                  <a:lnTo>
                    <a:pt x="0" y="1130"/>
                  </a:lnTo>
                  <a:lnTo>
                    <a:pt x="19" y="1130"/>
                  </a:lnTo>
                  <a:lnTo>
                    <a:pt x="19" y="1207"/>
                  </a:lnTo>
                  <a:lnTo>
                    <a:pt x="0" y="1207"/>
                  </a:lnTo>
                  <a:close/>
                  <a:moveTo>
                    <a:pt x="0" y="1072"/>
                  </a:moveTo>
                  <a:lnTo>
                    <a:pt x="0" y="995"/>
                  </a:lnTo>
                  <a:lnTo>
                    <a:pt x="19" y="995"/>
                  </a:lnTo>
                  <a:lnTo>
                    <a:pt x="19" y="1072"/>
                  </a:lnTo>
                  <a:lnTo>
                    <a:pt x="0" y="1072"/>
                  </a:lnTo>
                  <a:close/>
                  <a:moveTo>
                    <a:pt x="0" y="937"/>
                  </a:moveTo>
                  <a:lnTo>
                    <a:pt x="0" y="860"/>
                  </a:lnTo>
                  <a:lnTo>
                    <a:pt x="19" y="860"/>
                  </a:lnTo>
                  <a:lnTo>
                    <a:pt x="19" y="937"/>
                  </a:lnTo>
                  <a:lnTo>
                    <a:pt x="0" y="937"/>
                  </a:lnTo>
                  <a:close/>
                  <a:moveTo>
                    <a:pt x="0" y="802"/>
                  </a:moveTo>
                  <a:lnTo>
                    <a:pt x="0" y="725"/>
                  </a:lnTo>
                  <a:lnTo>
                    <a:pt x="19" y="725"/>
                  </a:lnTo>
                  <a:lnTo>
                    <a:pt x="19" y="802"/>
                  </a:lnTo>
                  <a:lnTo>
                    <a:pt x="0" y="802"/>
                  </a:lnTo>
                  <a:close/>
                  <a:moveTo>
                    <a:pt x="0" y="668"/>
                  </a:moveTo>
                  <a:lnTo>
                    <a:pt x="0" y="591"/>
                  </a:lnTo>
                  <a:lnTo>
                    <a:pt x="19" y="591"/>
                  </a:lnTo>
                  <a:lnTo>
                    <a:pt x="19" y="668"/>
                  </a:lnTo>
                  <a:lnTo>
                    <a:pt x="0" y="668"/>
                  </a:lnTo>
                  <a:close/>
                  <a:moveTo>
                    <a:pt x="0" y="533"/>
                  </a:moveTo>
                  <a:lnTo>
                    <a:pt x="0" y="456"/>
                  </a:lnTo>
                  <a:lnTo>
                    <a:pt x="19" y="456"/>
                  </a:lnTo>
                  <a:lnTo>
                    <a:pt x="19" y="533"/>
                  </a:lnTo>
                  <a:lnTo>
                    <a:pt x="0" y="533"/>
                  </a:lnTo>
                  <a:close/>
                  <a:moveTo>
                    <a:pt x="0" y="398"/>
                  </a:moveTo>
                  <a:lnTo>
                    <a:pt x="0" y="321"/>
                  </a:lnTo>
                  <a:lnTo>
                    <a:pt x="19" y="321"/>
                  </a:lnTo>
                  <a:lnTo>
                    <a:pt x="19" y="398"/>
                  </a:lnTo>
                  <a:lnTo>
                    <a:pt x="0" y="398"/>
                  </a:lnTo>
                  <a:close/>
                  <a:moveTo>
                    <a:pt x="0" y="263"/>
                  </a:moveTo>
                  <a:lnTo>
                    <a:pt x="0" y="186"/>
                  </a:lnTo>
                  <a:lnTo>
                    <a:pt x="19" y="186"/>
                  </a:lnTo>
                  <a:lnTo>
                    <a:pt x="19" y="263"/>
                  </a:lnTo>
                  <a:lnTo>
                    <a:pt x="0" y="263"/>
                  </a:lnTo>
                  <a:close/>
                  <a:moveTo>
                    <a:pt x="0" y="128"/>
                  </a:moveTo>
                  <a:lnTo>
                    <a:pt x="0" y="51"/>
                  </a:lnTo>
                  <a:lnTo>
                    <a:pt x="19" y="51"/>
                  </a:lnTo>
                  <a:lnTo>
                    <a:pt x="19" y="128"/>
                  </a:lnTo>
                  <a:lnTo>
                    <a:pt x="0" y="128"/>
                  </a:lnTo>
                  <a:close/>
                  <a:moveTo>
                    <a:pt x="46" y="20"/>
                  </a:moveTo>
                  <a:lnTo>
                    <a:pt x="123" y="20"/>
                  </a:lnTo>
                  <a:lnTo>
                    <a:pt x="123" y="39"/>
                  </a:lnTo>
                  <a:lnTo>
                    <a:pt x="46" y="39"/>
                  </a:lnTo>
                  <a:lnTo>
                    <a:pt x="46" y="20"/>
                  </a:lnTo>
                  <a:close/>
                  <a:moveTo>
                    <a:pt x="180" y="20"/>
                  </a:moveTo>
                  <a:lnTo>
                    <a:pt x="258" y="20"/>
                  </a:lnTo>
                  <a:lnTo>
                    <a:pt x="258" y="39"/>
                  </a:lnTo>
                  <a:lnTo>
                    <a:pt x="180" y="39"/>
                  </a:lnTo>
                  <a:lnTo>
                    <a:pt x="180" y="20"/>
                  </a:lnTo>
                  <a:close/>
                  <a:moveTo>
                    <a:pt x="315" y="20"/>
                  </a:moveTo>
                  <a:lnTo>
                    <a:pt x="392" y="20"/>
                  </a:lnTo>
                  <a:lnTo>
                    <a:pt x="392" y="39"/>
                  </a:lnTo>
                  <a:lnTo>
                    <a:pt x="315" y="39"/>
                  </a:lnTo>
                  <a:lnTo>
                    <a:pt x="315" y="20"/>
                  </a:lnTo>
                  <a:close/>
                  <a:moveTo>
                    <a:pt x="450" y="20"/>
                  </a:moveTo>
                  <a:lnTo>
                    <a:pt x="527" y="20"/>
                  </a:lnTo>
                  <a:lnTo>
                    <a:pt x="527" y="39"/>
                  </a:lnTo>
                  <a:lnTo>
                    <a:pt x="450" y="39"/>
                  </a:lnTo>
                  <a:lnTo>
                    <a:pt x="450" y="20"/>
                  </a:lnTo>
                  <a:close/>
                  <a:moveTo>
                    <a:pt x="585" y="20"/>
                  </a:moveTo>
                  <a:lnTo>
                    <a:pt x="662" y="20"/>
                  </a:lnTo>
                  <a:lnTo>
                    <a:pt x="662" y="39"/>
                  </a:lnTo>
                  <a:lnTo>
                    <a:pt x="585" y="39"/>
                  </a:lnTo>
                  <a:lnTo>
                    <a:pt x="585" y="20"/>
                  </a:lnTo>
                  <a:close/>
                  <a:moveTo>
                    <a:pt x="720" y="20"/>
                  </a:moveTo>
                  <a:lnTo>
                    <a:pt x="780" y="20"/>
                  </a:lnTo>
                  <a:lnTo>
                    <a:pt x="780" y="39"/>
                  </a:lnTo>
                  <a:lnTo>
                    <a:pt x="720" y="39"/>
                  </a:lnTo>
                  <a:lnTo>
                    <a:pt x="720" y="20"/>
                  </a:lnTo>
                  <a:close/>
                  <a:moveTo>
                    <a:pt x="770" y="0"/>
                  </a:moveTo>
                  <a:lnTo>
                    <a:pt x="828" y="29"/>
                  </a:lnTo>
                  <a:lnTo>
                    <a:pt x="770" y="58"/>
                  </a:lnTo>
                  <a:lnTo>
                    <a:pt x="770" y="0"/>
                  </a:lnTo>
                  <a:close/>
                </a:path>
              </a:pathLst>
            </a:custGeom>
            <a:solidFill>
              <a:srgbClr val="969696"/>
            </a:solidFill>
            <a:ln w="0" cap="flat">
              <a:solidFill>
                <a:srgbClr val="96969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6067" name="Group 40"/>
            <p:cNvGrpSpPr>
              <a:grpSpLocks/>
            </p:cNvGrpSpPr>
            <p:nvPr/>
          </p:nvGrpSpPr>
          <p:grpSpPr bwMode="auto">
            <a:xfrm>
              <a:off x="1260" y="2720"/>
              <a:ext cx="929" cy="235"/>
              <a:chOff x="1260" y="2720"/>
              <a:chExt cx="929" cy="235"/>
            </a:xfrm>
          </p:grpSpPr>
          <p:sp>
            <p:nvSpPr>
              <p:cNvPr id="216126" name="Rectangle 38"/>
              <p:cNvSpPr>
                <a:spLocks noChangeArrowheads="1"/>
              </p:cNvSpPr>
              <p:nvPr/>
            </p:nvSpPr>
            <p:spPr bwMode="auto">
              <a:xfrm>
                <a:off x="1260" y="2720"/>
                <a:ext cx="929" cy="235"/>
              </a:xfrm>
              <a:prstGeom prst="rect">
                <a:avLst/>
              </a:prstGeom>
              <a:solidFill>
                <a:srgbClr val="F2E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27" name="Rectangle 39"/>
              <p:cNvSpPr>
                <a:spLocks noChangeArrowheads="1"/>
              </p:cNvSpPr>
              <p:nvPr/>
            </p:nvSpPr>
            <p:spPr bwMode="auto">
              <a:xfrm>
                <a:off x="1260" y="2720"/>
                <a:ext cx="929" cy="235"/>
              </a:xfrm>
              <a:prstGeom prst="rect">
                <a:avLst/>
              </a:prstGeom>
              <a:noFill/>
              <a:ln w="4763" cap="rnd">
                <a:solidFill>
                  <a:srgbClr val="F2EEE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6068" name="Rectangle 41"/>
            <p:cNvSpPr>
              <a:spLocks noChangeArrowheads="1"/>
            </p:cNvSpPr>
            <p:nvPr/>
          </p:nvSpPr>
          <p:spPr bwMode="auto">
            <a:xfrm>
              <a:off x="1403" y="2776"/>
              <a:ext cx="59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969696"/>
                  </a:solidFill>
                </a:rPr>
                <a:t>Wave model</a:t>
              </a:r>
              <a:endParaRPr lang="en-US" altLang="en-US"/>
            </a:p>
          </p:txBody>
        </p:sp>
        <p:grpSp>
          <p:nvGrpSpPr>
            <p:cNvPr id="216069" name="Group 44"/>
            <p:cNvGrpSpPr>
              <a:grpSpLocks/>
            </p:cNvGrpSpPr>
            <p:nvPr/>
          </p:nvGrpSpPr>
          <p:grpSpPr bwMode="auto">
            <a:xfrm>
              <a:off x="1314" y="2018"/>
              <a:ext cx="783" cy="416"/>
              <a:chOff x="1314" y="2018"/>
              <a:chExt cx="783" cy="416"/>
            </a:xfrm>
          </p:grpSpPr>
          <p:sp>
            <p:nvSpPr>
              <p:cNvPr id="216124" name="Rectangle 42"/>
              <p:cNvSpPr>
                <a:spLocks noChangeArrowheads="1"/>
              </p:cNvSpPr>
              <p:nvPr/>
            </p:nvSpPr>
            <p:spPr bwMode="auto">
              <a:xfrm>
                <a:off x="1314" y="2018"/>
                <a:ext cx="783" cy="416"/>
              </a:xfrm>
              <a:prstGeom prst="rect">
                <a:avLst/>
              </a:prstGeom>
              <a:solidFill>
                <a:srgbClr val="F2E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25" name="Rectangle 43"/>
              <p:cNvSpPr>
                <a:spLocks noChangeArrowheads="1"/>
              </p:cNvSpPr>
              <p:nvPr/>
            </p:nvSpPr>
            <p:spPr bwMode="auto">
              <a:xfrm>
                <a:off x="1314" y="2018"/>
                <a:ext cx="783" cy="416"/>
              </a:xfrm>
              <a:prstGeom prst="rect">
                <a:avLst/>
              </a:prstGeom>
              <a:noFill/>
              <a:ln w="4763" cap="rnd">
                <a:solidFill>
                  <a:srgbClr val="F8F1D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6070" name="Rectangle 45"/>
            <p:cNvSpPr>
              <a:spLocks noChangeArrowheads="1"/>
            </p:cNvSpPr>
            <p:nvPr/>
          </p:nvSpPr>
          <p:spPr bwMode="auto">
            <a:xfrm>
              <a:off x="1461" y="2096"/>
              <a:ext cx="48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969696"/>
                  </a:solidFill>
                </a:rPr>
                <a:t>Radiation </a:t>
              </a:r>
              <a:endParaRPr lang="en-US" altLang="en-US"/>
            </a:p>
          </p:txBody>
        </p:sp>
        <p:sp>
          <p:nvSpPr>
            <p:cNvPr id="216071" name="Rectangle 46"/>
            <p:cNvSpPr>
              <a:spLocks noChangeArrowheads="1"/>
            </p:cNvSpPr>
            <p:nvPr/>
          </p:nvSpPr>
          <p:spPr bwMode="auto">
            <a:xfrm>
              <a:off x="1490" y="2234"/>
              <a:ext cx="40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969696"/>
                  </a:solidFill>
                </a:rPr>
                <a:t>stresses</a:t>
              </a:r>
              <a:endParaRPr lang="en-US" altLang="en-US"/>
            </a:p>
          </p:txBody>
        </p:sp>
        <p:sp>
          <p:nvSpPr>
            <p:cNvPr id="216073" name="Rectangle 47"/>
            <p:cNvSpPr>
              <a:spLocks noChangeArrowheads="1"/>
            </p:cNvSpPr>
            <p:nvPr/>
          </p:nvSpPr>
          <p:spPr bwMode="auto">
            <a:xfrm>
              <a:off x="1146" y="841"/>
              <a:ext cx="82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500" b="1">
                  <a:solidFill>
                    <a:srgbClr val="000000"/>
                  </a:solidFill>
                </a:rPr>
                <a:t>MORSELFE  </a:t>
              </a:r>
              <a:endParaRPr lang="en-US" altLang="en-US"/>
            </a:p>
          </p:txBody>
        </p:sp>
        <p:sp>
          <p:nvSpPr>
            <p:cNvPr id="216074" name="Rectangle 48"/>
            <p:cNvSpPr>
              <a:spLocks noChangeArrowheads="1"/>
            </p:cNvSpPr>
            <p:nvPr/>
          </p:nvSpPr>
          <p:spPr bwMode="auto">
            <a:xfrm>
              <a:off x="2527" y="3576"/>
              <a:ext cx="1858" cy="174"/>
            </a:xfrm>
            <a:prstGeom prst="rect">
              <a:avLst/>
            </a:prstGeom>
            <a:solidFill>
              <a:srgbClr val="E77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76" name="Rectangle 49"/>
            <p:cNvSpPr>
              <a:spLocks noChangeArrowheads="1"/>
            </p:cNvSpPr>
            <p:nvPr/>
          </p:nvSpPr>
          <p:spPr bwMode="auto">
            <a:xfrm>
              <a:off x="2948" y="3602"/>
              <a:ext cx="94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2EEE0"/>
                  </a:solidFill>
                </a:rPr>
                <a:t>updates bathymetry</a:t>
              </a:r>
              <a:endParaRPr lang="en-US" altLang="en-US"/>
            </a:p>
          </p:txBody>
        </p:sp>
        <p:sp>
          <p:nvSpPr>
            <p:cNvPr id="216077" name="Freeform 50"/>
            <p:cNvSpPr>
              <a:spLocks/>
            </p:cNvSpPr>
            <p:nvPr/>
          </p:nvSpPr>
          <p:spPr bwMode="auto">
            <a:xfrm>
              <a:off x="3342" y="3385"/>
              <a:ext cx="184" cy="184"/>
            </a:xfrm>
            <a:custGeom>
              <a:avLst/>
              <a:gdLst>
                <a:gd name="T0" fmla="*/ 0 w 184"/>
                <a:gd name="T1" fmla="*/ 138 h 184"/>
                <a:gd name="T2" fmla="*/ 46 w 184"/>
                <a:gd name="T3" fmla="*/ 138 h 184"/>
                <a:gd name="T4" fmla="*/ 46 w 184"/>
                <a:gd name="T5" fmla="*/ 0 h 184"/>
                <a:gd name="T6" fmla="*/ 138 w 184"/>
                <a:gd name="T7" fmla="*/ 0 h 184"/>
                <a:gd name="T8" fmla="*/ 138 w 184"/>
                <a:gd name="T9" fmla="*/ 138 h 184"/>
                <a:gd name="T10" fmla="*/ 184 w 184"/>
                <a:gd name="T11" fmla="*/ 138 h 184"/>
                <a:gd name="T12" fmla="*/ 92 w 184"/>
                <a:gd name="T13" fmla="*/ 184 h 184"/>
                <a:gd name="T14" fmla="*/ 0 w 184"/>
                <a:gd name="T15" fmla="*/ 13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184">
                  <a:moveTo>
                    <a:pt x="0" y="138"/>
                  </a:moveTo>
                  <a:lnTo>
                    <a:pt x="46" y="138"/>
                  </a:lnTo>
                  <a:lnTo>
                    <a:pt x="46" y="0"/>
                  </a:lnTo>
                  <a:lnTo>
                    <a:pt x="138" y="0"/>
                  </a:lnTo>
                  <a:lnTo>
                    <a:pt x="138" y="138"/>
                  </a:lnTo>
                  <a:lnTo>
                    <a:pt x="184" y="138"/>
                  </a:lnTo>
                  <a:lnTo>
                    <a:pt x="92" y="184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6078" name="Group 53"/>
            <p:cNvGrpSpPr>
              <a:grpSpLocks/>
            </p:cNvGrpSpPr>
            <p:nvPr/>
          </p:nvGrpSpPr>
          <p:grpSpPr bwMode="auto">
            <a:xfrm>
              <a:off x="1111" y="816"/>
              <a:ext cx="3682" cy="3234"/>
              <a:chOff x="1111" y="816"/>
              <a:chExt cx="3682" cy="3234"/>
            </a:xfrm>
          </p:grpSpPr>
          <p:sp>
            <p:nvSpPr>
              <p:cNvPr id="216122" name="Rectangle 51"/>
              <p:cNvSpPr>
                <a:spLocks noChangeArrowheads="1"/>
              </p:cNvSpPr>
              <p:nvPr/>
            </p:nvSpPr>
            <p:spPr bwMode="auto">
              <a:xfrm>
                <a:off x="1111" y="816"/>
                <a:ext cx="3682" cy="3234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23" name="Rectangle 52"/>
              <p:cNvSpPr>
                <a:spLocks noChangeArrowheads="1"/>
              </p:cNvSpPr>
              <p:nvPr/>
            </p:nvSpPr>
            <p:spPr bwMode="auto">
              <a:xfrm>
                <a:off x="1111" y="816"/>
                <a:ext cx="3682" cy="3234"/>
              </a:xfrm>
              <a:prstGeom prst="rect">
                <a:avLst/>
              </a:prstGeom>
              <a:noFill/>
              <a:ln w="4763" cap="rnd">
                <a:solidFill>
                  <a:srgbClr val="E776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6079" name="Rectangle 54"/>
            <p:cNvSpPr>
              <a:spLocks noChangeArrowheads="1"/>
            </p:cNvSpPr>
            <p:nvPr/>
          </p:nvSpPr>
          <p:spPr bwMode="auto">
            <a:xfrm>
              <a:off x="2282" y="971"/>
              <a:ext cx="2394" cy="2951"/>
            </a:xfrm>
            <a:prstGeom prst="rect">
              <a:avLst/>
            </a:prstGeom>
            <a:solidFill>
              <a:srgbClr val="F2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82" name="Rectangle 57"/>
            <p:cNvSpPr>
              <a:spLocks noChangeArrowheads="1"/>
            </p:cNvSpPr>
            <p:nvPr/>
          </p:nvSpPr>
          <p:spPr bwMode="auto">
            <a:xfrm>
              <a:off x="2521" y="971"/>
              <a:ext cx="125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500" b="1" dirty="0" smtClean="0">
                  <a:solidFill>
                    <a:srgbClr val="000000"/>
                  </a:solidFill>
                </a:rPr>
                <a:t>SCHISM-WWM-SED</a:t>
              </a:r>
              <a:endParaRPr lang="en-US" altLang="en-US" dirty="0"/>
            </a:p>
          </p:txBody>
        </p:sp>
        <p:sp>
          <p:nvSpPr>
            <p:cNvPr id="216083" name="Rectangle 58"/>
            <p:cNvSpPr>
              <a:spLocks noChangeArrowheads="1"/>
            </p:cNvSpPr>
            <p:nvPr/>
          </p:nvSpPr>
          <p:spPr bwMode="auto">
            <a:xfrm>
              <a:off x="2527" y="1278"/>
              <a:ext cx="1858" cy="542"/>
            </a:xfrm>
            <a:prstGeom prst="rect">
              <a:avLst/>
            </a:prstGeom>
            <a:solidFill>
              <a:srgbClr val="E77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84" name="Rectangle 59"/>
            <p:cNvSpPr>
              <a:spLocks noChangeArrowheads="1"/>
            </p:cNvSpPr>
            <p:nvPr/>
          </p:nvSpPr>
          <p:spPr bwMode="auto">
            <a:xfrm>
              <a:off x="2682" y="1306"/>
              <a:ext cx="46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200" dirty="0">
                  <a:solidFill>
                    <a:srgbClr val="000000"/>
                  </a:solidFill>
                </a:rPr>
                <a:t>SCHISM</a:t>
              </a:r>
              <a:endParaRPr lang="en-US" altLang="en-US" dirty="0"/>
            </a:p>
          </p:txBody>
        </p:sp>
        <p:sp>
          <p:nvSpPr>
            <p:cNvPr id="216085" name="Rectangle 60"/>
            <p:cNvSpPr>
              <a:spLocks noChangeArrowheads="1"/>
            </p:cNvSpPr>
            <p:nvPr/>
          </p:nvSpPr>
          <p:spPr bwMode="auto">
            <a:xfrm>
              <a:off x="3268" y="1306"/>
              <a:ext cx="73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200">
                  <a:solidFill>
                    <a:srgbClr val="000000"/>
                  </a:solidFill>
                </a:rPr>
                <a:t>hydrodynamic</a:t>
              </a:r>
              <a:endParaRPr lang="en-US" altLang="en-US"/>
            </a:p>
          </p:txBody>
        </p:sp>
        <p:sp>
          <p:nvSpPr>
            <p:cNvPr id="216086" name="Rectangle 61"/>
            <p:cNvSpPr>
              <a:spLocks noChangeArrowheads="1"/>
            </p:cNvSpPr>
            <p:nvPr/>
          </p:nvSpPr>
          <p:spPr bwMode="auto">
            <a:xfrm>
              <a:off x="2562" y="1466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2EEE0"/>
                  </a:solidFill>
                </a:rPr>
                <a:t>•</a:t>
              </a:r>
              <a:endParaRPr lang="en-US" altLang="en-US"/>
            </a:p>
          </p:txBody>
        </p:sp>
        <p:sp>
          <p:nvSpPr>
            <p:cNvPr id="216087" name="Rectangle 62"/>
            <p:cNvSpPr>
              <a:spLocks noChangeArrowheads="1"/>
            </p:cNvSpPr>
            <p:nvPr/>
          </p:nvSpPr>
          <p:spPr bwMode="auto">
            <a:xfrm>
              <a:off x="2635" y="1466"/>
              <a:ext cx="56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2EEE0"/>
                  </a:solidFill>
                </a:rPr>
                <a:t>water levels</a:t>
              </a:r>
              <a:endParaRPr lang="en-US" altLang="en-US"/>
            </a:p>
          </p:txBody>
        </p:sp>
        <p:sp>
          <p:nvSpPr>
            <p:cNvPr id="216088" name="Rectangle 63"/>
            <p:cNvSpPr>
              <a:spLocks noChangeArrowheads="1"/>
            </p:cNvSpPr>
            <p:nvPr/>
          </p:nvSpPr>
          <p:spPr bwMode="auto">
            <a:xfrm>
              <a:off x="2562" y="160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2EEE0"/>
                  </a:solidFill>
                </a:rPr>
                <a:t>•</a:t>
              </a:r>
              <a:endParaRPr lang="en-US" altLang="en-US"/>
            </a:p>
          </p:txBody>
        </p:sp>
        <p:sp>
          <p:nvSpPr>
            <p:cNvPr id="216089" name="Rectangle 64"/>
            <p:cNvSpPr>
              <a:spLocks noChangeArrowheads="1"/>
            </p:cNvSpPr>
            <p:nvPr/>
          </p:nvSpPr>
          <p:spPr bwMode="auto">
            <a:xfrm>
              <a:off x="2635" y="1604"/>
              <a:ext cx="35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2EEE0"/>
                  </a:solidFill>
                </a:rPr>
                <a:t>velocity</a:t>
              </a:r>
              <a:endParaRPr lang="en-US" altLang="en-US"/>
            </a:p>
          </p:txBody>
        </p:sp>
        <p:sp>
          <p:nvSpPr>
            <p:cNvPr id="216090" name="Rectangle 65"/>
            <p:cNvSpPr>
              <a:spLocks noChangeArrowheads="1"/>
            </p:cNvSpPr>
            <p:nvPr/>
          </p:nvSpPr>
          <p:spPr bwMode="auto">
            <a:xfrm>
              <a:off x="2512" y="2014"/>
              <a:ext cx="1889" cy="788"/>
            </a:xfrm>
            <a:prstGeom prst="rect">
              <a:avLst/>
            </a:prstGeom>
            <a:solidFill>
              <a:srgbClr val="E77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91" name="Rectangle 66"/>
            <p:cNvSpPr>
              <a:spLocks noChangeArrowheads="1"/>
            </p:cNvSpPr>
            <p:nvPr/>
          </p:nvSpPr>
          <p:spPr bwMode="auto">
            <a:xfrm>
              <a:off x="3155" y="2042"/>
              <a:ext cx="481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200" dirty="0" smtClean="0">
                  <a:solidFill>
                    <a:srgbClr val="000000"/>
                  </a:solidFill>
                </a:rPr>
                <a:t>sediment</a:t>
              </a:r>
              <a:endParaRPr lang="en-US" altLang="en-US" dirty="0"/>
            </a:p>
          </p:txBody>
        </p:sp>
        <p:sp>
          <p:nvSpPr>
            <p:cNvPr id="216092" name="Rectangle 67"/>
            <p:cNvSpPr>
              <a:spLocks noChangeArrowheads="1"/>
            </p:cNvSpPr>
            <p:nvPr/>
          </p:nvSpPr>
          <p:spPr bwMode="auto">
            <a:xfrm>
              <a:off x="2547" y="2201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2EEE0"/>
                  </a:solidFill>
                </a:rPr>
                <a:t>•</a:t>
              </a:r>
              <a:endParaRPr lang="en-US" altLang="en-US"/>
            </a:p>
          </p:txBody>
        </p:sp>
        <p:sp>
          <p:nvSpPr>
            <p:cNvPr id="216093" name="Rectangle 68"/>
            <p:cNvSpPr>
              <a:spLocks noChangeArrowheads="1"/>
            </p:cNvSpPr>
            <p:nvPr/>
          </p:nvSpPr>
          <p:spPr bwMode="auto">
            <a:xfrm>
              <a:off x="2620" y="2201"/>
              <a:ext cx="86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2EEE0"/>
                  </a:solidFill>
                </a:rPr>
                <a:t>bed load transport</a:t>
              </a:r>
              <a:endParaRPr lang="en-US" altLang="en-US"/>
            </a:p>
          </p:txBody>
        </p:sp>
        <p:sp>
          <p:nvSpPr>
            <p:cNvPr id="216094" name="Rectangle 69"/>
            <p:cNvSpPr>
              <a:spLocks noChangeArrowheads="1"/>
            </p:cNvSpPr>
            <p:nvPr/>
          </p:nvSpPr>
          <p:spPr bwMode="auto">
            <a:xfrm>
              <a:off x="2547" y="234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2EEE0"/>
                  </a:solidFill>
                </a:rPr>
                <a:t>•</a:t>
              </a:r>
              <a:endParaRPr lang="en-US" altLang="en-US"/>
            </a:p>
          </p:txBody>
        </p:sp>
        <p:sp>
          <p:nvSpPr>
            <p:cNvPr id="216095" name="Rectangle 70"/>
            <p:cNvSpPr>
              <a:spLocks noChangeArrowheads="1"/>
            </p:cNvSpPr>
            <p:nvPr/>
          </p:nvSpPr>
          <p:spPr bwMode="auto">
            <a:xfrm>
              <a:off x="2620" y="2340"/>
              <a:ext cx="121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2EEE0"/>
                  </a:solidFill>
                </a:rPr>
                <a:t>suspended load transport</a:t>
              </a:r>
              <a:endParaRPr lang="en-US" altLang="en-US"/>
            </a:p>
          </p:txBody>
        </p:sp>
        <p:sp>
          <p:nvSpPr>
            <p:cNvPr id="216096" name="Rectangle 71"/>
            <p:cNvSpPr>
              <a:spLocks noChangeArrowheads="1"/>
            </p:cNvSpPr>
            <p:nvPr/>
          </p:nvSpPr>
          <p:spPr bwMode="auto">
            <a:xfrm>
              <a:off x="2721" y="2478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F2EEE0"/>
                  </a:solidFill>
                </a:rPr>
                <a:t>•</a:t>
              </a:r>
              <a:endParaRPr lang="en-US" altLang="en-US"/>
            </a:p>
          </p:txBody>
        </p:sp>
        <p:sp>
          <p:nvSpPr>
            <p:cNvPr id="216097" name="Rectangle 72"/>
            <p:cNvSpPr>
              <a:spLocks noChangeArrowheads="1"/>
            </p:cNvSpPr>
            <p:nvPr/>
          </p:nvSpPr>
          <p:spPr bwMode="auto">
            <a:xfrm>
              <a:off x="2755" y="2478"/>
              <a:ext cx="57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F2EEE0"/>
                  </a:solidFill>
                </a:rPr>
                <a:t>Vertical settling</a:t>
              </a:r>
              <a:endParaRPr lang="en-US" altLang="en-US"/>
            </a:p>
          </p:txBody>
        </p:sp>
        <p:sp>
          <p:nvSpPr>
            <p:cNvPr id="216098" name="Rectangle 73"/>
            <p:cNvSpPr>
              <a:spLocks noChangeArrowheads="1"/>
            </p:cNvSpPr>
            <p:nvPr/>
          </p:nvSpPr>
          <p:spPr bwMode="auto">
            <a:xfrm>
              <a:off x="2721" y="2594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F2EEE0"/>
                  </a:solidFill>
                </a:rPr>
                <a:t>•</a:t>
              </a:r>
              <a:endParaRPr lang="en-US" altLang="en-US"/>
            </a:p>
          </p:txBody>
        </p:sp>
        <p:sp>
          <p:nvSpPr>
            <p:cNvPr id="216099" name="Rectangle 74"/>
            <p:cNvSpPr>
              <a:spLocks noChangeArrowheads="1"/>
            </p:cNvSpPr>
            <p:nvPr/>
          </p:nvSpPr>
          <p:spPr bwMode="auto">
            <a:xfrm>
              <a:off x="2755" y="2594"/>
              <a:ext cx="70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F2EEE0"/>
                  </a:solidFill>
                </a:rPr>
                <a:t>Erosion/deposition</a:t>
              </a:r>
              <a:endParaRPr lang="en-US" altLang="en-US"/>
            </a:p>
          </p:txBody>
        </p:sp>
        <p:sp>
          <p:nvSpPr>
            <p:cNvPr id="216100" name="Rectangle 75"/>
            <p:cNvSpPr>
              <a:spLocks noChangeArrowheads="1"/>
            </p:cNvSpPr>
            <p:nvPr/>
          </p:nvSpPr>
          <p:spPr bwMode="auto">
            <a:xfrm>
              <a:off x="2527" y="2984"/>
              <a:ext cx="1858" cy="404"/>
            </a:xfrm>
            <a:prstGeom prst="rect">
              <a:avLst/>
            </a:prstGeom>
            <a:solidFill>
              <a:srgbClr val="E77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01" name="Rectangle 76"/>
            <p:cNvSpPr>
              <a:spLocks noChangeArrowheads="1"/>
            </p:cNvSpPr>
            <p:nvPr/>
          </p:nvSpPr>
          <p:spPr bwMode="auto">
            <a:xfrm>
              <a:off x="2905" y="3012"/>
              <a:ext cx="46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200" dirty="0">
                  <a:solidFill>
                    <a:srgbClr val="000000"/>
                  </a:solidFill>
                </a:rPr>
                <a:t>SCHISM</a:t>
              </a:r>
              <a:endParaRPr lang="en-US" altLang="en-US" dirty="0"/>
            </a:p>
          </p:txBody>
        </p:sp>
        <p:sp>
          <p:nvSpPr>
            <p:cNvPr id="216102" name="Rectangle 77"/>
            <p:cNvSpPr>
              <a:spLocks noChangeArrowheads="1"/>
            </p:cNvSpPr>
            <p:nvPr/>
          </p:nvSpPr>
          <p:spPr bwMode="auto">
            <a:xfrm>
              <a:off x="3421" y="3012"/>
              <a:ext cx="46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200" dirty="0">
                  <a:solidFill>
                    <a:srgbClr val="000000"/>
                  </a:solidFill>
                </a:rPr>
                <a:t>transport</a:t>
              </a:r>
              <a:endParaRPr lang="en-US" altLang="en-US" dirty="0"/>
            </a:p>
          </p:txBody>
        </p:sp>
        <p:sp>
          <p:nvSpPr>
            <p:cNvPr id="216103" name="Rectangle 78"/>
            <p:cNvSpPr>
              <a:spLocks noChangeArrowheads="1"/>
            </p:cNvSpPr>
            <p:nvPr/>
          </p:nvSpPr>
          <p:spPr bwMode="auto">
            <a:xfrm>
              <a:off x="2562" y="3171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2EEE0"/>
                  </a:solidFill>
                </a:rPr>
                <a:t>•</a:t>
              </a:r>
              <a:endParaRPr lang="en-US" altLang="en-US"/>
            </a:p>
          </p:txBody>
        </p:sp>
        <p:sp>
          <p:nvSpPr>
            <p:cNvPr id="216104" name="Rectangle 79"/>
            <p:cNvSpPr>
              <a:spLocks noChangeArrowheads="1"/>
            </p:cNvSpPr>
            <p:nvPr/>
          </p:nvSpPr>
          <p:spPr bwMode="auto">
            <a:xfrm>
              <a:off x="2635" y="3171"/>
              <a:ext cx="172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F2EEE0"/>
                  </a:solidFill>
                </a:rPr>
                <a:t>sediment </a:t>
              </a:r>
              <a:r>
                <a:rPr lang="en-US" altLang="en-US" sz="2000" dirty="0" smtClean="0">
                  <a:solidFill>
                    <a:srgbClr val="F2EEE0"/>
                  </a:solidFill>
                </a:rPr>
                <a:t>advection/diffusion/settling</a:t>
              </a:r>
              <a:endParaRPr lang="en-US" altLang="en-US" dirty="0"/>
            </a:p>
          </p:txBody>
        </p:sp>
        <p:sp>
          <p:nvSpPr>
            <p:cNvPr id="216105" name="Freeform 80"/>
            <p:cNvSpPr>
              <a:spLocks/>
            </p:cNvSpPr>
            <p:nvPr/>
          </p:nvSpPr>
          <p:spPr bwMode="auto">
            <a:xfrm>
              <a:off x="3340" y="1827"/>
              <a:ext cx="184" cy="185"/>
            </a:xfrm>
            <a:custGeom>
              <a:avLst/>
              <a:gdLst>
                <a:gd name="T0" fmla="*/ 0 w 184"/>
                <a:gd name="T1" fmla="*/ 139 h 185"/>
                <a:gd name="T2" fmla="*/ 46 w 184"/>
                <a:gd name="T3" fmla="*/ 139 h 185"/>
                <a:gd name="T4" fmla="*/ 46 w 184"/>
                <a:gd name="T5" fmla="*/ 0 h 185"/>
                <a:gd name="T6" fmla="*/ 138 w 184"/>
                <a:gd name="T7" fmla="*/ 0 h 185"/>
                <a:gd name="T8" fmla="*/ 138 w 184"/>
                <a:gd name="T9" fmla="*/ 139 h 185"/>
                <a:gd name="T10" fmla="*/ 184 w 184"/>
                <a:gd name="T11" fmla="*/ 139 h 185"/>
                <a:gd name="T12" fmla="*/ 92 w 184"/>
                <a:gd name="T13" fmla="*/ 185 h 185"/>
                <a:gd name="T14" fmla="*/ 0 w 184"/>
                <a:gd name="T15" fmla="*/ 13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185">
                  <a:moveTo>
                    <a:pt x="0" y="139"/>
                  </a:moveTo>
                  <a:lnTo>
                    <a:pt x="46" y="139"/>
                  </a:lnTo>
                  <a:lnTo>
                    <a:pt x="46" y="0"/>
                  </a:lnTo>
                  <a:lnTo>
                    <a:pt x="138" y="0"/>
                  </a:lnTo>
                  <a:lnTo>
                    <a:pt x="138" y="139"/>
                  </a:lnTo>
                  <a:lnTo>
                    <a:pt x="184" y="139"/>
                  </a:lnTo>
                  <a:lnTo>
                    <a:pt x="92" y="18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06" name="Freeform 81"/>
            <p:cNvSpPr>
              <a:spLocks/>
            </p:cNvSpPr>
            <p:nvPr/>
          </p:nvSpPr>
          <p:spPr bwMode="auto">
            <a:xfrm>
              <a:off x="3342" y="2799"/>
              <a:ext cx="184" cy="185"/>
            </a:xfrm>
            <a:custGeom>
              <a:avLst/>
              <a:gdLst>
                <a:gd name="T0" fmla="*/ 0 w 184"/>
                <a:gd name="T1" fmla="*/ 139 h 185"/>
                <a:gd name="T2" fmla="*/ 46 w 184"/>
                <a:gd name="T3" fmla="*/ 139 h 185"/>
                <a:gd name="T4" fmla="*/ 46 w 184"/>
                <a:gd name="T5" fmla="*/ 0 h 185"/>
                <a:gd name="T6" fmla="*/ 138 w 184"/>
                <a:gd name="T7" fmla="*/ 0 h 185"/>
                <a:gd name="T8" fmla="*/ 138 w 184"/>
                <a:gd name="T9" fmla="*/ 139 h 185"/>
                <a:gd name="T10" fmla="*/ 184 w 184"/>
                <a:gd name="T11" fmla="*/ 139 h 185"/>
                <a:gd name="T12" fmla="*/ 92 w 184"/>
                <a:gd name="T13" fmla="*/ 185 h 185"/>
                <a:gd name="T14" fmla="*/ 0 w 184"/>
                <a:gd name="T15" fmla="*/ 13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185">
                  <a:moveTo>
                    <a:pt x="0" y="139"/>
                  </a:moveTo>
                  <a:lnTo>
                    <a:pt x="46" y="139"/>
                  </a:lnTo>
                  <a:lnTo>
                    <a:pt x="46" y="0"/>
                  </a:lnTo>
                  <a:lnTo>
                    <a:pt x="138" y="0"/>
                  </a:lnTo>
                  <a:lnTo>
                    <a:pt x="138" y="139"/>
                  </a:lnTo>
                  <a:lnTo>
                    <a:pt x="184" y="139"/>
                  </a:lnTo>
                  <a:lnTo>
                    <a:pt x="92" y="18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07" name="Freeform 82"/>
            <p:cNvSpPr>
              <a:spLocks noEditPoints="1"/>
            </p:cNvSpPr>
            <p:nvPr/>
          </p:nvSpPr>
          <p:spPr bwMode="auto">
            <a:xfrm>
              <a:off x="4385" y="1520"/>
              <a:ext cx="96" cy="2153"/>
            </a:xfrm>
            <a:custGeom>
              <a:avLst/>
              <a:gdLst>
                <a:gd name="T0" fmla="*/ 0 w 96"/>
                <a:gd name="T1" fmla="*/ 2134 h 2153"/>
                <a:gd name="T2" fmla="*/ 87 w 96"/>
                <a:gd name="T3" fmla="*/ 2134 h 2153"/>
                <a:gd name="T4" fmla="*/ 77 w 96"/>
                <a:gd name="T5" fmla="*/ 2143 h 2153"/>
                <a:gd name="T6" fmla="*/ 77 w 96"/>
                <a:gd name="T7" fmla="*/ 29 h 2153"/>
                <a:gd name="T8" fmla="*/ 87 w 96"/>
                <a:gd name="T9" fmla="*/ 39 h 2153"/>
                <a:gd name="T10" fmla="*/ 49 w 96"/>
                <a:gd name="T11" fmla="*/ 39 h 2153"/>
                <a:gd name="T12" fmla="*/ 49 w 96"/>
                <a:gd name="T13" fmla="*/ 20 h 2153"/>
                <a:gd name="T14" fmla="*/ 96 w 96"/>
                <a:gd name="T15" fmla="*/ 20 h 2153"/>
                <a:gd name="T16" fmla="*/ 96 w 96"/>
                <a:gd name="T17" fmla="*/ 2153 h 2153"/>
                <a:gd name="T18" fmla="*/ 0 w 96"/>
                <a:gd name="T19" fmla="*/ 2153 h 2153"/>
                <a:gd name="T20" fmla="*/ 0 w 96"/>
                <a:gd name="T21" fmla="*/ 2134 h 2153"/>
                <a:gd name="T22" fmla="*/ 59 w 96"/>
                <a:gd name="T23" fmla="*/ 58 h 2153"/>
                <a:gd name="T24" fmla="*/ 1 w 96"/>
                <a:gd name="T25" fmla="*/ 29 h 2153"/>
                <a:gd name="T26" fmla="*/ 59 w 96"/>
                <a:gd name="T27" fmla="*/ 0 h 2153"/>
                <a:gd name="T28" fmla="*/ 59 w 96"/>
                <a:gd name="T29" fmla="*/ 58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2153">
                  <a:moveTo>
                    <a:pt x="0" y="2134"/>
                  </a:moveTo>
                  <a:lnTo>
                    <a:pt x="87" y="2134"/>
                  </a:lnTo>
                  <a:lnTo>
                    <a:pt x="77" y="2143"/>
                  </a:lnTo>
                  <a:lnTo>
                    <a:pt x="77" y="29"/>
                  </a:lnTo>
                  <a:lnTo>
                    <a:pt x="87" y="39"/>
                  </a:lnTo>
                  <a:lnTo>
                    <a:pt x="49" y="39"/>
                  </a:lnTo>
                  <a:lnTo>
                    <a:pt x="49" y="20"/>
                  </a:lnTo>
                  <a:lnTo>
                    <a:pt x="96" y="20"/>
                  </a:lnTo>
                  <a:lnTo>
                    <a:pt x="96" y="2153"/>
                  </a:lnTo>
                  <a:lnTo>
                    <a:pt x="0" y="2153"/>
                  </a:lnTo>
                  <a:lnTo>
                    <a:pt x="0" y="2134"/>
                  </a:lnTo>
                  <a:close/>
                  <a:moveTo>
                    <a:pt x="59" y="58"/>
                  </a:moveTo>
                  <a:lnTo>
                    <a:pt x="1" y="29"/>
                  </a:lnTo>
                  <a:lnTo>
                    <a:pt x="59" y="0"/>
                  </a:lnTo>
                  <a:lnTo>
                    <a:pt x="59" y="5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08" name="Freeform 83"/>
            <p:cNvSpPr>
              <a:spLocks noEditPoints="1"/>
            </p:cNvSpPr>
            <p:nvPr/>
          </p:nvSpPr>
          <p:spPr bwMode="auto">
            <a:xfrm>
              <a:off x="1700" y="1520"/>
              <a:ext cx="828" cy="2153"/>
            </a:xfrm>
            <a:custGeom>
              <a:avLst/>
              <a:gdLst>
                <a:gd name="T0" fmla="*/ 750 w 828"/>
                <a:gd name="T1" fmla="*/ 2134 h 2153"/>
                <a:gd name="T2" fmla="*/ 692 w 828"/>
                <a:gd name="T3" fmla="*/ 2153 h 2153"/>
                <a:gd name="T4" fmla="*/ 692 w 828"/>
                <a:gd name="T5" fmla="*/ 2134 h 2153"/>
                <a:gd name="T6" fmla="*/ 480 w 828"/>
                <a:gd name="T7" fmla="*/ 2153 h 2153"/>
                <a:gd name="T8" fmla="*/ 558 w 828"/>
                <a:gd name="T9" fmla="*/ 2153 h 2153"/>
                <a:gd name="T10" fmla="*/ 345 w 828"/>
                <a:gd name="T11" fmla="*/ 2134 h 2153"/>
                <a:gd name="T12" fmla="*/ 288 w 828"/>
                <a:gd name="T13" fmla="*/ 2153 h 2153"/>
                <a:gd name="T14" fmla="*/ 288 w 828"/>
                <a:gd name="T15" fmla="*/ 2134 h 2153"/>
                <a:gd name="T16" fmla="*/ 76 w 828"/>
                <a:gd name="T17" fmla="*/ 2153 h 2153"/>
                <a:gd name="T18" fmla="*/ 153 w 828"/>
                <a:gd name="T19" fmla="*/ 2153 h 2153"/>
                <a:gd name="T20" fmla="*/ 0 w 828"/>
                <a:gd name="T21" fmla="*/ 2074 h 2153"/>
                <a:gd name="T22" fmla="*/ 9 w 828"/>
                <a:gd name="T23" fmla="*/ 2134 h 2153"/>
                <a:gd name="T24" fmla="*/ 0 w 828"/>
                <a:gd name="T25" fmla="*/ 2017 h 2153"/>
                <a:gd name="T26" fmla="*/ 19 w 828"/>
                <a:gd name="T27" fmla="*/ 2017 h 2153"/>
                <a:gd name="T28" fmla="*/ 0 w 828"/>
                <a:gd name="T29" fmla="*/ 1805 h 2153"/>
                <a:gd name="T30" fmla="*/ 0 w 828"/>
                <a:gd name="T31" fmla="*/ 1882 h 2153"/>
                <a:gd name="T32" fmla="*/ 19 w 828"/>
                <a:gd name="T33" fmla="*/ 1670 h 2153"/>
                <a:gd name="T34" fmla="*/ 0 w 828"/>
                <a:gd name="T35" fmla="*/ 1612 h 2153"/>
                <a:gd name="T36" fmla="*/ 19 w 828"/>
                <a:gd name="T37" fmla="*/ 1612 h 2153"/>
                <a:gd name="T38" fmla="*/ 0 w 828"/>
                <a:gd name="T39" fmla="*/ 1400 h 2153"/>
                <a:gd name="T40" fmla="*/ 0 w 828"/>
                <a:gd name="T41" fmla="*/ 1477 h 2153"/>
                <a:gd name="T42" fmla="*/ 19 w 828"/>
                <a:gd name="T43" fmla="*/ 1265 h 2153"/>
                <a:gd name="T44" fmla="*/ 0 w 828"/>
                <a:gd name="T45" fmla="*/ 1207 h 2153"/>
                <a:gd name="T46" fmla="*/ 19 w 828"/>
                <a:gd name="T47" fmla="*/ 1207 h 2153"/>
                <a:gd name="T48" fmla="*/ 0 w 828"/>
                <a:gd name="T49" fmla="*/ 995 h 2153"/>
                <a:gd name="T50" fmla="*/ 0 w 828"/>
                <a:gd name="T51" fmla="*/ 1072 h 2153"/>
                <a:gd name="T52" fmla="*/ 19 w 828"/>
                <a:gd name="T53" fmla="*/ 860 h 2153"/>
                <a:gd name="T54" fmla="*/ 0 w 828"/>
                <a:gd name="T55" fmla="*/ 802 h 2153"/>
                <a:gd name="T56" fmla="*/ 19 w 828"/>
                <a:gd name="T57" fmla="*/ 802 h 2153"/>
                <a:gd name="T58" fmla="*/ 0 w 828"/>
                <a:gd name="T59" fmla="*/ 591 h 2153"/>
                <a:gd name="T60" fmla="*/ 0 w 828"/>
                <a:gd name="T61" fmla="*/ 668 h 2153"/>
                <a:gd name="T62" fmla="*/ 19 w 828"/>
                <a:gd name="T63" fmla="*/ 456 h 2153"/>
                <a:gd name="T64" fmla="*/ 0 w 828"/>
                <a:gd name="T65" fmla="*/ 398 h 2153"/>
                <a:gd name="T66" fmla="*/ 19 w 828"/>
                <a:gd name="T67" fmla="*/ 398 h 2153"/>
                <a:gd name="T68" fmla="*/ 0 w 828"/>
                <a:gd name="T69" fmla="*/ 186 h 2153"/>
                <a:gd name="T70" fmla="*/ 0 w 828"/>
                <a:gd name="T71" fmla="*/ 263 h 2153"/>
                <a:gd name="T72" fmla="*/ 19 w 828"/>
                <a:gd name="T73" fmla="*/ 51 h 2153"/>
                <a:gd name="T74" fmla="*/ 46 w 828"/>
                <a:gd name="T75" fmla="*/ 20 h 2153"/>
                <a:gd name="T76" fmla="*/ 46 w 828"/>
                <a:gd name="T77" fmla="*/ 39 h 2153"/>
                <a:gd name="T78" fmla="*/ 258 w 828"/>
                <a:gd name="T79" fmla="*/ 20 h 2153"/>
                <a:gd name="T80" fmla="*/ 180 w 828"/>
                <a:gd name="T81" fmla="*/ 20 h 2153"/>
                <a:gd name="T82" fmla="*/ 392 w 828"/>
                <a:gd name="T83" fmla="*/ 39 h 2153"/>
                <a:gd name="T84" fmla="*/ 450 w 828"/>
                <a:gd name="T85" fmla="*/ 20 h 2153"/>
                <a:gd name="T86" fmla="*/ 450 w 828"/>
                <a:gd name="T87" fmla="*/ 39 h 2153"/>
                <a:gd name="T88" fmla="*/ 662 w 828"/>
                <a:gd name="T89" fmla="*/ 20 h 2153"/>
                <a:gd name="T90" fmla="*/ 585 w 828"/>
                <a:gd name="T91" fmla="*/ 20 h 2153"/>
                <a:gd name="T92" fmla="*/ 780 w 828"/>
                <a:gd name="T93" fmla="*/ 39 h 2153"/>
                <a:gd name="T94" fmla="*/ 770 w 828"/>
                <a:gd name="T95" fmla="*/ 0 h 2153"/>
                <a:gd name="T96" fmla="*/ 770 w 828"/>
                <a:gd name="T97" fmla="*/ 0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8" h="2153">
                  <a:moveTo>
                    <a:pt x="827" y="2153"/>
                  </a:moveTo>
                  <a:lnTo>
                    <a:pt x="750" y="2153"/>
                  </a:lnTo>
                  <a:lnTo>
                    <a:pt x="750" y="2134"/>
                  </a:lnTo>
                  <a:lnTo>
                    <a:pt x="827" y="2134"/>
                  </a:lnTo>
                  <a:lnTo>
                    <a:pt x="827" y="2153"/>
                  </a:lnTo>
                  <a:close/>
                  <a:moveTo>
                    <a:pt x="692" y="2153"/>
                  </a:moveTo>
                  <a:lnTo>
                    <a:pt x="615" y="2153"/>
                  </a:lnTo>
                  <a:lnTo>
                    <a:pt x="615" y="2134"/>
                  </a:lnTo>
                  <a:lnTo>
                    <a:pt x="692" y="2134"/>
                  </a:lnTo>
                  <a:lnTo>
                    <a:pt x="692" y="2153"/>
                  </a:lnTo>
                  <a:close/>
                  <a:moveTo>
                    <a:pt x="558" y="2153"/>
                  </a:moveTo>
                  <a:lnTo>
                    <a:pt x="480" y="2153"/>
                  </a:lnTo>
                  <a:lnTo>
                    <a:pt x="480" y="2134"/>
                  </a:lnTo>
                  <a:lnTo>
                    <a:pt x="558" y="2134"/>
                  </a:lnTo>
                  <a:lnTo>
                    <a:pt x="558" y="2153"/>
                  </a:lnTo>
                  <a:close/>
                  <a:moveTo>
                    <a:pt x="423" y="2153"/>
                  </a:moveTo>
                  <a:lnTo>
                    <a:pt x="345" y="2153"/>
                  </a:lnTo>
                  <a:lnTo>
                    <a:pt x="345" y="2134"/>
                  </a:lnTo>
                  <a:lnTo>
                    <a:pt x="423" y="2134"/>
                  </a:lnTo>
                  <a:lnTo>
                    <a:pt x="423" y="2153"/>
                  </a:lnTo>
                  <a:close/>
                  <a:moveTo>
                    <a:pt x="288" y="2153"/>
                  </a:moveTo>
                  <a:lnTo>
                    <a:pt x="211" y="2153"/>
                  </a:lnTo>
                  <a:lnTo>
                    <a:pt x="211" y="2134"/>
                  </a:lnTo>
                  <a:lnTo>
                    <a:pt x="288" y="2134"/>
                  </a:lnTo>
                  <a:lnTo>
                    <a:pt x="288" y="2153"/>
                  </a:lnTo>
                  <a:close/>
                  <a:moveTo>
                    <a:pt x="153" y="2153"/>
                  </a:moveTo>
                  <a:lnTo>
                    <a:pt x="76" y="2153"/>
                  </a:lnTo>
                  <a:lnTo>
                    <a:pt x="76" y="2134"/>
                  </a:lnTo>
                  <a:lnTo>
                    <a:pt x="153" y="2134"/>
                  </a:lnTo>
                  <a:lnTo>
                    <a:pt x="153" y="2153"/>
                  </a:lnTo>
                  <a:close/>
                  <a:moveTo>
                    <a:pt x="18" y="2153"/>
                  </a:moveTo>
                  <a:lnTo>
                    <a:pt x="0" y="2153"/>
                  </a:lnTo>
                  <a:lnTo>
                    <a:pt x="0" y="2074"/>
                  </a:lnTo>
                  <a:lnTo>
                    <a:pt x="19" y="2074"/>
                  </a:lnTo>
                  <a:lnTo>
                    <a:pt x="19" y="2143"/>
                  </a:lnTo>
                  <a:lnTo>
                    <a:pt x="9" y="2134"/>
                  </a:lnTo>
                  <a:lnTo>
                    <a:pt x="18" y="2134"/>
                  </a:lnTo>
                  <a:lnTo>
                    <a:pt x="18" y="2153"/>
                  </a:lnTo>
                  <a:close/>
                  <a:moveTo>
                    <a:pt x="0" y="2017"/>
                  </a:moveTo>
                  <a:lnTo>
                    <a:pt x="0" y="1940"/>
                  </a:lnTo>
                  <a:lnTo>
                    <a:pt x="19" y="1940"/>
                  </a:lnTo>
                  <a:lnTo>
                    <a:pt x="19" y="2017"/>
                  </a:lnTo>
                  <a:lnTo>
                    <a:pt x="0" y="2017"/>
                  </a:lnTo>
                  <a:close/>
                  <a:moveTo>
                    <a:pt x="0" y="1882"/>
                  </a:moveTo>
                  <a:lnTo>
                    <a:pt x="0" y="1805"/>
                  </a:lnTo>
                  <a:lnTo>
                    <a:pt x="19" y="1805"/>
                  </a:lnTo>
                  <a:lnTo>
                    <a:pt x="19" y="1882"/>
                  </a:lnTo>
                  <a:lnTo>
                    <a:pt x="0" y="1882"/>
                  </a:lnTo>
                  <a:close/>
                  <a:moveTo>
                    <a:pt x="0" y="1747"/>
                  </a:moveTo>
                  <a:lnTo>
                    <a:pt x="0" y="1670"/>
                  </a:lnTo>
                  <a:lnTo>
                    <a:pt x="19" y="1670"/>
                  </a:lnTo>
                  <a:lnTo>
                    <a:pt x="19" y="1747"/>
                  </a:lnTo>
                  <a:lnTo>
                    <a:pt x="0" y="1747"/>
                  </a:lnTo>
                  <a:close/>
                  <a:moveTo>
                    <a:pt x="0" y="1612"/>
                  </a:moveTo>
                  <a:lnTo>
                    <a:pt x="0" y="1535"/>
                  </a:lnTo>
                  <a:lnTo>
                    <a:pt x="19" y="1535"/>
                  </a:lnTo>
                  <a:lnTo>
                    <a:pt x="19" y="1612"/>
                  </a:lnTo>
                  <a:lnTo>
                    <a:pt x="0" y="1612"/>
                  </a:lnTo>
                  <a:close/>
                  <a:moveTo>
                    <a:pt x="0" y="1477"/>
                  </a:moveTo>
                  <a:lnTo>
                    <a:pt x="0" y="1400"/>
                  </a:lnTo>
                  <a:lnTo>
                    <a:pt x="19" y="1400"/>
                  </a:lnTo>
                  <a:lnTo>
                    <a:pt x="19" y="1477"/>
                  </a:lnTo>
                  <a:lnTo>
                    <a:pt x="0" y="1477"/>
                  </a:lnTo>
                  <a:close/>
                  <a:moveTo>
                    <a:pt x="0" y="1342"/>
                  </a:moveTo>
                  <a:lnTo>
                    <a:pt x="0" y="1265"/>
                  </a:lnTo>
                  <a:lnTo>
                    <a:pt x="19" y="1265"/>
                  </a:lnTo>
                  <a:lnTo>
                    <a:pt x="19" y="1342"/>
                  </a:lnTo>
                  <a:lnTo>
                    <a:pt x="0" y="1342"/>
                  </a:lnTo>
                  <a:close/>
                  <a:moveTo>
                    <a:pt x="0" y="1207"/>
                  </a:moveTo>
                  <a:lnTo>
                    <a:pt x="0" y="1130"/>
                  </a:lnTo>
                  <a:lnTo>
                    <a:pt x="19" y="1130"/>
                  </a:lnTo>
                  <a:lnTo>
                    <a:pt x="19" y="1207"/>
                  </a:lnTo>
                  <a:lnTo>
                    <a:pt x="0" y="1207"/>
                  </a:lnTo>
                  <a:close/>
                  <a:moveTo>
                    <a:pt x="0" y="1072"/>
                  </a:moveTo>
                  <a:lnTo>
                    <a:pt x="0" y="995"/>
                  </a:lnTo>
                  <a:lnTo>
                    <a:pt x="19" y="995"/>
                  </a:lnTo>
                  <a:lnTo>
                    <a:pt x="19" y="1072"/>
                  </a:lnTo>
                  <a:lnTo>
                    <a:pt x="0" y="1072"/>
                  </a:lnTo>
                  <a:close/>
                  <a:moveTo>
                    <a:pt x="0" y="937"/>
                  </a:moveTo>
                  <a:lnTo>
                    <a:pt x="0" y="860"/>
                  </a:lnTo>
                  <a:lnTo>
                    <a:pt x="19" y="860"/>
                  </a:lnTo>
                  <a:lnTo>
                    <a:pt x="19" y="937"/>
                  </a:lnTo>
                  <a:lnTo>
                    <a:pt x="0" y="937"/>
                  </a:lnTo>
                  <a:close/>
                  <a:moveTo>
                    <a:pt x="0" y="802"/>
                  </a:moveTo>
                  <a:lnTo>
                    <a:pt x="0" y="725"/>
                  </a:lnTo>
                  <a:lnTo>
                    <a:pt x="19" y="725"/>
                  </a:lnTo>
                  <a:lnTo>
                    <a:pt x="19" y="802"/>
                  </a:lnTo>
                  <a:lnTo>
                    <a:pt x="0" y="802"/>
                  </a:lnTo>
                  <a:close/>
                  <a:moveTo>
                    <a:pt x="0" y="668"/>
                  </a:moveTo>
                  <a:lnTo>
                    <a:pt x="0" y="591"/>
                  </a:lnTo>
                  <a:lnTo>
                    <a:pt x="19" y="591"/>
                  </a:lnTo>
                  <a:lnTo>
                    <a:pt x="19" y="668"/>
                  </a:lnTo>
                  <a:lnTo>
                    <a:pt x="0" y="668"/>
                  </a:lnTo>
                  <a:close/>
                  <a:moveTo>
                    <a:pt x="0" y="533"/>
                  </a:moveTo>
                  <a:lnTo>
                    <a:pt x="0" y="456"/>
                  </a:lnTo>
                  <a:lnTo>
                    <a:pt x="19" y="456"/>
                  </a:lnTo>
                  <a:lnTo>
                    <a:pt x="19" y="533"/>
                  </a:lnTo>
                  <a:lnTo>
                    <a:pt x="0" y="533"/>
                  </a:lnTo>
                  <a:close/>
                  <a:moveTo>
                    <a:pt x="0" y="398"/>
                  </a:moveTo>
                  <a:lnTo>
                    <a:pt x="0" y="321"/>
                  </a:lnTo>
                  <a:lnTo>
                    <a:pt x="19" y="321"/>
                  </a:lnTo>
                  <a:lnTo>
                    <a:pt x="19" y="398"/>
                  </a:lnTo>
                  <a:lnTo>
                    <a:pt x="0" y="398"/>
                  </a:lnTo>
                  <a:close/>
                  <a:moveTo>
                    <a:pt x="0" y="263"/>
                  </a:moveTo>
                  <a:lnTo>
                    <a:pt x="0" y="186"/>
                  </a:lnTo>
                  <a:lnTo>
                    <a:pt x="19" y="186"/>
                  </a:lnTo>
                  <a:lnTo>
                    <a:pt x="19" y="263"/>
                  </a:lnTo>
                  <a:lnTo>
                    <a:pt x="0" y="263"/>
                  </a:lnTo>
                  <a:close/>
                  <a:moveTo>
                    <a:pt x="0" y="128"/>
                  </a:moveTo>
                  <a:lnTo>
                    <a:pt x="0" y="51"/>
                  </a:lnTo>
                  <a:lnTo>
                    <a:pt x="19" y="51"/>
                  </a:lnTo>
                  <a:lnTo>
                    <a:pt x="19" y="128"/>
                  </a:lnTo>
                  <a:lnTo>
                    <a:pt x="0" y="128"/>
                  </a:lnTo>
                  <a:close/>
                  <a:moveTo>
                    <a:pt x="46" y="20"/>
                  </a:moveTo>
                  <a:lnTo>
                    <a:pt x="123" y="20"/>
                  </a:lnTo>
                  <a:lnTo>
                    <a:pt x="123" y="39"/>
                  </a:lnTo>
                  <a:lnTo>
                    <a:pt x="46" y="39"/>
                  </a:lnTo>
                  <a:lnTo>
                    <a:pt x="46" y="20"/>
                  </a:lnTo>
                  <a:close/>
                  <a:moveTo>
                    <a:pt x="180" y="20"/>
                  </a:moveTo>
                  <a:lnTo>
                    <a:pt x="258" y="20"/>
                  </a:lnTo>
                  <a:lnTo>
                    <a:pt x="258" y="39"/>
                  </a:lnTo>
                  <a:lnTo>
                    <a:pt x="180" y="39"/>
                  </a:lnTo>
                  <a:lnTo>
                    <a:pt x="180" y="20"/>
                  </a:lnTo>
                  <a:close/>
                  <a:moveTo>
                    <a:pt x="315" y="20"/>
                  </a:moveTo>
                  <a:lnTo>
                    <a:pt x="392" y="20"/>
                  </a:lnTo>
                  <a:lnTo>
                    <a:pt x="392" y="39"/>
                  </a:lnTo>
                  <a:lnTo>
                    <a:pt x="315" y="39"/>
                  </a:lnTo>
                  <a:lnTo>
                    <a:pt x="315" y="20"/>
                  </a:lnTo>
                  <a:close/>
                  <a:moveTo>
                    <a:pt x="450" y="20"/>
                  </a:moveTo>
                  <a:lnTo>
                    <a:pt x="527" y="20"/>
                  </a:lnTo>
                  <a:lnTo>
                    <a:pt x="527" y="39"/>
                  </a:lnTo>
                  <a:lnTo>
                    <a:pt x="450" y="39"/>
                  </a:lnTo>
                  <a:lnTo>
                    <a:pt x="450" y="20"/>
                  </a:lnTo>
                  <a:close/>
                  <a:moveTo>
                    <a:pt x="585" y="20"/>
                  </a:moveTo>
                  <a:lnTo>
                    <a:pt x="662" y="20"/>
                  </a:lnTo>
                  <a:lnTo>
                    <a:pt x="662" y="39"/>
                  </a:lnTo>
                  <a:lnTo>
                    <a:pt x="585" y="39"/>
                  </a:lnTo>
                  <a:lnTo>
                    <a:pt x="585" y="20"/>
                  </a:lnTo>
                  <a:close/>
                  <a:moveTo>
                    <a:pt x="720" y="20"/>
                  </a:moveTo>
                  <a:lnTo>
                    <a:pt x="780" y="20"/>
                  </a:lnTo>
                  <a:lnTo>
                    <a:pt x="780" y="39"/>
                  </a:lnTo>
                  <a:lnTo>
                    <a:pt x="720" y="39"/>
                  </a:lnTo>
                  <a:lnTo>
                    <a:pt x="720" y="20"/>
                  </a:lnTo>
                  <a:close/>
                  <a:moveTo>
                    <a:pt x="770" y="0"/>
                  </a:moveTo>
                  <a:lnTo>
                    <a:pt x="828" y="29"/>
                  </a:lnTo>
                  <a:lnTo>
                    <a:pt x="770" y="58"/>
                  </a:lnTo>
                  <a:lnTo>
                    <a:pt x="770" y="0"/>
                  </a:lnTo>
                  <a:close/>
                </a:path>
              </a:pathLst>
            </a:custGeom>
            <a:solidFill>
              <a:srgbClr val="969696"/>
            </a:solidFill>
            <a:ln w="0" cap="flat">
              <a:solidFill>
                <a:srgbClr val="96969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6109" name="Group 86"/>
            <p:cNvGrpSpPr>
              <a:grpSpLocks/>
            </p:cNvGrpSpPr>
            <p:nvPr/>
          </p:nvGrpSpPr>
          <p:grpSpPr bwMode="auto">
            <a:xfrm>
              <a:off x="1260" y="2720"/>
              <a:ext cx="929" cy="235"/>
              <a:chOff x="1260" y="2720"/>
              <a:chExt cx="929" cy="235"/>
            </a:xfrm>
          </p:grpSpPr>
          <p:sp>
            <p:nvSpPr>
              <p:cNvPr id="216120" name="Rectangle 84"/>
              <p:cNvSpPr>
                <a:spLocks noChangeArrowheads="1"/>
              </p:cNvSpPr>
              <p:nvPr/>
            </p:nvSpPr>
            <p:spPr bwMode="auto">
              <a:xfrm>
                <a:off x="1260" y="2720"/>
                <a:ext cx="929" cy="235"/>
              </a:xfrm>
              <a:prstGeom prst="rect">
                <a:avLst/>
              </a:prstGeom>
              <a:solidFill>
                <a:srgbClr val="F2E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21" name="Rectangle 85"/>
              <p:cNvSpPr>
                <a:spLocks noChangeArrowheads="1"/>
              </p:cNvSpPr>
              <p:nvPr/>
            </p:nvSpPr>
            <p:spPr bwMode="auto">
              <a:xfrm>
                <a:off x="1260" y="2720"/>
                <a:ext cx="929" cy="235"/>
              </a:xfrm>
              <a:prstGeom prst="rect">
                <a:avLst/>
              </a:prstGeom>
              <a:noFill/>
              <a:ln w="4763" cap="rnd">
                <a:solidFill>
                  <a:srgbClr val="F2EEE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6110" name="Rectangle 87"/>
            <p:cNvSpPr>
              <a:spLocks noChangeArrowheads="1"/>
            </p:cNvSpPr>
            <p:nvPr/>
          </p:nvSpPr>
          <p:spPr bwMode="auto">
            <a:xfrm>
              <a:off x="1403" y="2776"/>
              <a:ext cx="59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/>
                <a:t>Wave model</a:t>
              </a:r>
              <a:endParaRPr lang="en-US" altLang="en-US" dirty="0"/>
            </a:p>
          </p:txBody>
        </p:sp>
        <p:grpSp>
          <p:nvGrpSpPr>
            <p:cNvPr id="216111" name="Group 90"/>
            <p:cNvGrpSpPr>
              <a:grpSpLocks/>
            </p:cNvGrpSpPr>
            <p:nvPr/>
          </p:nvGrpSpPr>
          <p:grpSpPr bwMode="auto">
            <a:xfrm>
              <a:off x="1314" y="2018"/>
              <a:ext cx="783" cy="416"/>
              <a:chOff x="1314" y="2018"/>
              <a:chExt cx="783" cy="416"/>
            </a:xfrm>
          </p:grpSpPr>
          <p:sp>
            <p:nvSpPr>
              <p:cNvPr id="216118" name="Rectangle 88"/>
              <p:cNvSpPr>
                <a:spLocks noChangeArrowheads="1"/>
              </p:cNvSpPr>
              <p:nvPr/>
            </p:nvSpPr>
            <p:spPr bwMode="auto">
              <a:xfrm>
                <a:off x="1314" y="2018"/>
                <a:ext cx="783" cy="416"/>
              </a:xfrm>
              <a:prstGeom prst="rect">
                <a:avLst/>
              </a:prstGeom>
              <a:solidFill>
                <a:srgbClr val="F2E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19" name="Rectangle 89"/>
              <p:cNvSpPr>
                <a:spLocks noChangeArrowheads="1"/>
              </p:cNvSpPr>
              <p:nvPr/>
            </p:nvSpPr>
            <p:spPr bwMode="auto">
              <a:xfrm>
                <a:off x="1314" y="2018"/>
                <a:ext cx="783" cy="416"/>
              </a:xfrm>
              <a:prstGeom prst="rect">
                <a:avLst/>
              </a:prstGeom>
              <a:noFill/>
              <a:ln w="4763" cap="rnd">
                <a:solidFill>
                  <a:srgbClr val="F8F1D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6112" name="Rectangle 91"/>
            <p:cNvSpPr>
              <a:spLocks noChangeArrowheads="1"/>
            </p:cNvSpPr>
            <p:nvPr/>
          </p:nvSpPr>
          <p:spPr bwMode="auto">
            <a:xfrm>
              <a:off x="1461" y="2096"/>
              <a:ext cx="48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/>
                <a:t>Radiation </a:t>
              </a:r>
              <a:endParaRPr lang="en-US" altLang="en-US"/>
            </a:p>
          </p:txBody>
        </p:sp>
        <p:sp>
          <p:nvSpPr>
            <p:cNvPr id="216113" name="Rectangle 92"/>
            <p:cNvSpPr>
              <a:spLocks noChangeArrowheads="1"/>
            </p:cNvSpPr>
            <p:nvPr/>
          </p:nvSpPr>
          <p:spPr bwMode="auto">
            <a:xfrm>
              <a:off x="1490" y="2234"/>
              <a:ext cx="40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/>
                <a:t>stresses</a:t>
              </a:r>
              <a:endParaRPr lang="en-US" altLang="en-US"/>
            </a:p>
          </p:txBody>
        </p:sp>
        <p:sp>
          <p:nvSpPr>
            <p:cNvPr id="216115" name="Rectangle 94"/>
            <p:cNvSpPr>
              <a:spLocks noChangeArrowheads="1"/>
            </p:cNvSpPr>
            <p:nvPr/>
          </p:nvSpPr>
          <p:spPr bwMode="auto">
            <a:xfrm>
              <a:off x="2527" y="3576"/>
              <a:ext cx="1858" cy="174"/>
            </a:xfrm>
            <a:prstGeom prst="rect">
              <a:avLst/>
            </a:prstGeom>
            <a:solidFill>
              <a:srgbClr val="E77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16" name="Rectangle 95"/>
            <p:cNvSpPr>
              <a:spLocks noChangeArrowheads="1"/>
            </p:cNvSpPr>
            <p:nvPr/>
          </p:nvSpPr>
          <p:spPr bwMode="auto">
            <a:xfrm>
              <a:off x="2948" y="3602"/>
              <a:ext cx="94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2EEE0"/>
                  </a:solidFill>
                </a:rPr>
                <a:t>updates bathymetry</a:t>
              </a:r>
              <a:endParaRPr lang="en-US" altLang="en-US"/>
            </a:p>
          </p:txBody>
        </p:sp>
        <p:sp>
          <p:nvSpPr>
            <p:cNvPr id="216117" name="Freeform 96"/>
            <p:cNvSpPr>
              <a:spLocks/>
            </p:cNvSpPr>
            <p:nvPr/>
          </p:nvSpPr>
          <p:spPr bwMode="auto">
            <a:xfrm>
              <a:off x="3342" y="3385"/>
              <a:ext cx="184" cy="184"/>
            </a:xfrm>
            <a:custGeom>
              <a:avLst/>
              <a:gdLst>
                <a:gd name="T0" fmla="*/ 0 w 184"/>
                <a:gd name="T1" fmla="*/ 138 h 184"/>
                <a:gd name="T2" fmla="*/ 46 w 184"/>
                <a:gd name="T3" fmla="*/ 138 h 184"/>
                <a:gd name="T4" fmla="*/ 46 w 184"/>
                <a:gd name="T5" fmla="*/ 0 h 184"/>
                <a:gd name="T6" fmla="*/ 138 w 184"/>
                <a:gd name="T7" fmla="*/ 0 h 184"/>
                <a:gd name="T8" fmla="*/ 138 w 184"/>
                <a:gd name="T9" fmla="*/ 138 h 184"/>
                <a:gd name="T10" fmla="*/ 184 w 184"/>
                <a:gd name="T11" fmla="*/ 138 h 184"/>
                <a:gd name="T12" fmla="*/ 92 w 184"/>
                <a:gd name="T13" fmla="*/ 184 h 184"/>
                <a:gd name="T14" fmla="*/ 0 w 184"/>
                <a:gd name="T15" fmla="*/ 13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184">
                  <a:moveTo>
                    <a:pt x="0" y="138"/>
                  </a:moveTo>
                  <a:lnTo>
                    <a:pt x="46" y="138"/>
                  </a:lnTo>
                  <a:lnTo>
                    <a:pt x="46" y="0"/>
                  </a:lnTo>
                  <a:lnTo>
                    <a:pt x="138" y="0"/>
                  </a:lnTo>
                  <a:lnTo>
                    <a:pt x="138" y="138"/>
                  </a:lnTo>
                  <a:lnTo>
                    <a:pt x="184" y="138"/>
                  </a:lnTo>
                  <a:lnTo>
                    <a:pt x="92" y="184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16131" name="Straight Arrow Connector 216130"/>
          <p:cNvCxnSpPr>
            <a:stCxn id="216120" idx="3"/>
            <a:endCxn id="216094" idx="1"/>
          </p:cNvCxnSpPr>
          <p:nvPr/>
        </p:nvCxnSpPr>
        <p:spPr>
          <a:xfrm flipV="1">
            <a:off x="5212557" y="4116495"/>
            <a:ext cx="852487" cy="6883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1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12344400" cy="697653"/>
          </a:xfrm>
        </p:spPr>
        <p:txBody>
          <a:bodyPr>
            <a:noAutofit/>
          </a:bodyPr>
          <a:lstStyle/>
          <a:p>
            <a:r>
              <a:rPr lang="pt-PT" altLang="en-US" sz="4400" b="1" dirty="0"/>
              <a:t>Suspended sediment transport</a:t>
            </a:r>
            <a:endParaRPr lang="en-US" altLang="en-US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38200" y="762000"/>
                <a:ext cx="12344400" cy="56049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en-US" sz="2600" dirty="0" smtClean="0"/>
                  <a:t>Advection-diffusion equation for each sediment size-class </a:t>
                </a:r>
                <a:r>
                  <a:rPr lang="en-US" altLang="en-US" sz="2600" i="1" dirty="0" smtClean="0"/>
                  <a:t>j </a:t>
                </a:r>
                <a:r>
                  <a:rPr lang="en-US" altLang="en-US" sz="2600" dirty="0" smtClean="0"/>
                  <a:t>with settling </a:t>
                </a:r>
                <a:r>
                  <a:rPr lang="en-US" altLang="en-US" sz="2600" dirty="0" err="1" smtClean="0"/>
                  <a:t>vel</a:t>
                </a:r>
                <a:r>
                  <a:rPr lang="en-US" altLang="en-US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altLang="en-US" sz="2600" dirty="0"/>
              </a:p>
            </p:txBody>
          </p:sp>
        </mc:Choice>
        <mc:Fallback xmlns="">
          <p:sp>
            <p:nvSpPr>
              <p:cNvPr id="2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762000"/>
                <a:ext cx="12344400" cy="560494"/>
              </a:xfrm>
              <a:blipFill rotWithShape="1">
                <a:blip r:embed="rId3"/>
                <a:stretch>
                  <a:fillRect l="-543" t="-7609" b="-16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10" name="Text Box 10"/>
              <p:cNvSpPr txBox="1">
                <a:spLocks noChangeArrowheads="1"/>
              </p:cNvSpPr>
              <p:nvPr/>
            </p:nvSpPr>
            <p:spPr bwMode="auto">
              <a:xfrm>
                <a:off x="6781800" y="2590800"/>
                <a:ext cx="6553200" cy="1814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0170" tIns="60085" rIns="120170" bIns="60085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PT" altLang="en-US" sz="2000" i="1" dirty="0"/>
                  <a:t>c</a:t>
                </a:r>
                <a:r>
                  <a:rPr lang="pt-PT" altLang="en-US" sz="2000" i="1" baseline="-25000" dirty="0"/>
                  <a:t>j</a:t>
                </a:r>
                <a:r>
                  <a:rPr lang="pt-PT" altLang="en-US" sz="2000" dirty="0"/>
                  <a:t>  - </a:t>
                </a:r>
                <a:r>
                  <a:rPr lang="en-US" altLang="en-US" sz="2000" dirty="0"/>
                  <a:t>volume concentration of suspended sediment in class </a:t>
                </a:r>
                <a:r>
                  <a:rPr lang="en-US" altLang="en-US" sz="2000" i="1" dirty="0"/>
                  <a:t>j</a:t>
                </a:r>
              </a:p>
              <a:p>
                <a:pPr>
                  <a:spcBef>
                    <a:spcPct val="50000"/>
                  </a:spcBef>
                </a:pPr>
                <a:r>
                  <a:rPr lang="pt-PT" altLang="en-US" sz="2000" b="1" i="1" dirty="0" smtClean="0"/>
                  <a:t>u</a:t>
                </a:r>
                <a:r>
                  <a:rPr lang="pt-PT" altLang="en-US" sz="2000" dirty="0" smtClean="0"/>
                  <a:t> – horizontal </a:t>
                </a:r>
                <a:r>
                  <a:rPr lang="en-US" altLang="en-US" sz="2000" dirty="0" smtClean="0"/>
                  <a:t>velocity</a:t>
                </a:r>
                <a:endParaRPr lang="pt-PT" altLang="en-US" sz="2000" dirty="0"/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𝜅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PT" altLang="en-US" sz="2000" dirty="0"/>
                  <a:t>- </a:t>
                </a:r>
                <a:r>
                  <a:rPr lang="en-US" altLang="en-US" sz="2000" dirty="0"/>
                  <a:t>eddy diffusivity</a:t>
                </a:r>
                <a:endParaRPr lang="pt-PT" altLang="en-US" sz="2000" dirty="0"/>
              </a:p>
              <a:p>
                <a:pPr>
                  <a:spcBef>
                    <a:spcPct val="50000"/>
                  </a:spcBef>
                </a:pPr>
                <a:r>
                  <a:rPr lang="pt-PT" altLang="en-US" sz="2000" i="1" dirty="0"/>
                  <a:t>w</a:t>
                </a:r>
                <a:r>
                  <a:rPr lang="pt-PT" altLang="en-US" sz="2000" i="1" baseline="-25000" dirty="0"/>
                  <a:t>sj</a:t>
                </a:r>
                <a:r>
                  <a:rPr lang="pt-PT" altLang="en-US" sz="2000" dirty="0"/>
                  <a:t> - </a:t>
                </a:r>
                <a:r>
                  <a:rPr lang="en-US" altLang="en-US" sz="2000" dirty="0"/>
                  <a:t>settling </a:t>
                </a:r>
                <a:r>
                  <a:rPr lang="en-US" altLang="en-US" sz="2000" dirty="0" smtClean="0"/>
                  <a:t>velocity</a:t>
                </a:r>
                <a:endParaRPr lang="pt-PT" altLang="en-US" sz="2000" dirty="0"/>
              </a:p>
            </p:txBody>
          </p:sp>
        </mc:Choice>
        <mc:Fallback xmlns="">
          <p:sp>
            <p:nvSpPr>
              <p:cNvPr id="25610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1800" y="2590800"/>
                <a:ext cx="6553200" cy="1814115"/>
              </a:xfrm>
              <a:prstGeom prst="rect">
                <a:avLst/>
              </a:prstGeom>
              <a:blipFill rotWithShape="1">
                <a:blip r:embed="rId4"/>
                <a:stretch>
                  <a:fillRect l="-558" t="-1007" b="-4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19400" y="1295400"/>
                <a:ext cx="7132978" cy="9593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𝒖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𝑠𝑗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295400"/>
                <a:ext cx="7132978" cy="95930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869600" y="1992086"/>
            <a:ext cx="2519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(horizontal mixing)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9601200" y="1992086"/>
            <a:ext cx="268400" cy="225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05000" y="3653135"/>
            <a:ext cx="663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B.C.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76400" y="4114800"/>
                <a:ext cx="4237442" cy="1518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𝜅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𝑠𝑗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𝜂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𝜅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𝑠𝑗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en-US" dirty="0">
                  <a:ea typeface="Cambria Math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114800"/>
                <a:ext cx="4237442" cy="15181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3258312" y="4277467"/>
            <a:ext cx="762000" cy="596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76800" y="5555757"/>
                <a:ext cx="3431389" cy="80522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𝜅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en-US" dirty="0">
                  <a:ea typeface="Cambria Math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555757"/>
                <a:ext cx="3431389" cy="805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95400" y="5712659"/>
                <a:ext cx="3298916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Normally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𝑠𝑗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;   so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712659"/>
                <a:ext cx="3298916" cy="491417"/>
              </a:xfrm>
              <a:prstGeom prst="rect">
                <a:avLst/>
              </a:prstGeom>
              <a:blipFill rotWithShape="1">
                <a:blip r:embed="rId8"/>
                <a:stretch>
                  <a:fillRect l="-1294" t="-8642" r="-184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344095" y="6360977"/>
            <a:ext cx="7936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 addition, D-E changes depth if morphology is turned on.</a:t>
            </a:r>
          </a:p>
        </p:txBody>
      </p:sp>
    </p:spTree>
    <p:extLst>
      <p:ext uri="{BB962C8B-B14F-4D97-AF65-F5344CB8AC3E}">
        <p14:creationId xmlns:p14="http://schemas.microsoft.com/office/powerpoint/2010/main" val="31945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77" name="Picture 1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632" y="4296308"/>
            <a:ext cx="4114800" cy="302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31721" y="-126608"/>
            <a:ext cx="12344400" cy="888608"/>
          </a:xfrm>
        </p:spPr>
        <p:txBody>
          <a:bodyPr>
            <a:normAutofit/>
          </a:bodyPr>
          <a:lstStyle/>
          <a:p>
            <a:r>
              <a:rPr lang="pt-PT" altLang="en-US" sz="3600" b="1" dirty="0" smtClean="0"/>
              <a:t>Erosion &amp; Deposition</a:t>
            </a:r>
            <a:endParaRPr lang="en-US" altLang="en-US" sz="36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296" y="636485"/>
            <a:ext cx="12871704" cy="4412827"/>
          </a:xfrm>
        </p:spPr>
        <p:txBody>
          <a:bodyPr/>
          <a:lstStyle/>
          <a:p>
            <a:r>
              <a:rPr lang="en-US" altLang="en-US" sz="2600" dirty="0"/>
              <a:t>For each sediment class (j), the net flux into the water column is the sum of deposition flux (D) and erosion flux (E). </a:t>
            </a:r>
          </a:p>
          <a:p>
            <a:pPr lvl="1"/>
            <a:r>
              <a:rPr lang="en-US" altLang="en-US" sz="2400" dirty="0"/>
              <a:t>Deposition </a:t>
            </a:r>
            <a:r>
              <a:rPr lang="en-US" altLang="en-US" sz="2400" dirty="0" smtClean="0"/>
              <a:t>flux (evaluated using ELM for large </a:t>
            </a:r>
            <a:r>
              <a:rPr lang="en-US" altLang="en-US" sz="2400" dirty="0" smtClean="0">
                <a:latin typeface="Symbol" panose="05050102010706020507" pitchFamily="18" charset="2"/>
              </a:rPr>
              <a:t>D</a:t>
            </a:r>
            <a:r>
              <a:rPr lang="en-US" altLang="en-US" sz="2400" dirty="0" smtClean="0"/>
              <a:t>t)</a:t>
            </a:r>
            <a:endParaRPr lang="pt-PT" altLang="en-US" dirty="0"/>
          </a:p>
          <a:p>
            <a:pPr lvl="1"/>
            <a:r>
              <a:rPr lang="pt-PT" altLang="en-US" sz="2400" dirty="0"/>
              <a:t>Erosion flux </a:t>
            </a:r>
            <a:endParaRPr lang="pt-PT" altLang="en-US" sz="2400" dirty="0" smtClean="0"/>
          </a:p>
          <a:p>
            <a:pPr lvl="2"/>
            <a:r>
              <a:rPr lang="pt-PT" altLang="en-US" sz="2000" dirty="0" smtClean="0"/>
              <a:t>Ariathurai </a:t>
            </a:r>
            <a:r>
              <a:rPr lang="pt-PT" altLang="en-US" sz="2000" dirty="0"/>
              <a:t>and Arulanamdam, 1978</a:t>
            </a:r>
            <a:r>
              <a:rPr lang="pt-PT" altLang="en-US" sz="2000" dirty="0" smtClean="0"/>
              <a:t>)</a:t>
            </a:r>
          </a:p>
          <a:p>
            <a:pPr lvl="2"/>
            <a:endParaRPr lang="pt-PT" altLang="en-US" sz="1900" dirty="0"/>
          </a:p>
          <a:p>
            <a:pPr marL="1201705" lvl="2" indent="0">
              <a:buNone/>
            </a:pPr>
            <a:endParaRPr lang="pt-PT" altLang="en-US" sz="1900" dirty="0" smtClean="0"/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-228600" y="3295424"/>
            <a:ext cx="242752" cy="4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2870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524496"/>
              </p:ext>
            </p:extLst>
          </p:nvPr>
        </p:nvGraphicFramePr>
        <p:xfrm>
          <a:off x="1771185" y="2543175"/>
          <a:ext cx="7048500" cy="875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4" name="Equation" r:id="rId5" imgW="2831760" imgH="495000" progId="Equation.DSMT4">
                  <p:embed/>
                </p:oleObj>
              </mc:Choice>
              <mc:Fallback>
                <p:oleObj name="Equation" r:id="rId5" imgW="283176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185" y="2543175"/>
                        <a:ext cx="7048500" cy="875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1618785" y="3252197"/>
            <a:ext cx="6585204" cy="122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170" tIns="60085" rIns="120170" bIns="6008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i="1" dirty="0">
                <a:latin typeface="Verdana" pitchFamily="34" charset="0"/>
              </a:rPr>
              <a:t>E</a:t>
            </a:r>
            <a:r>
              <a:rPr lang="en-US" altLang="en-US" sz="1800" i="1" baseline="-25000" dirty="0">
                <a:latin typeface="Verdana" pitchFamily="34" charset="0"/>
                <a:sym typeface="Symbol" pitchFamily="18" charset="2"/>
              </a:rPr>
              <a:t>0</a:t>
            </a:r>
            <a:r>
              <a:rPr lang="en-US" altLang="en-US" sz="1800" i="1" baseline="-25000" dirty="0">
                <a:latin typeface="Verdana" pitchFamily="34" charset="0"/>
              </a:rPr>
              <a:t>,j</a:t>
            </a:r>
            <a:r>
              <a:rPr lang="en-US" altLang="en-US" sz="1800" dirty="0">
                <a:latin typeface="Verdana" pitchFamily="34" charset="0"/>
              </a:rPr>
              <a:t> -</a:t>
            </a:r>
            <a:r>
              <a:rPr lang="en-US" altLang="en-US" sz="1800" dirty="0"/>
              <a:t> </a:t>
            </a:r>
            <a:r>
              <a:rPr lang="en-US" altLang="en-US" sz="1800" dirty="0">
                <a:latin typeface="Verdana" pitchFamily="34" charset="0"/>
              </a:rPr>
              <a:t>empirical entrainment rate </a:t>
            </a:r>
          </a:p>
          <a:p>
            <a:pPr>
              <a:spcBef>
                <a:spcPct val="50000"/>
              </a:spcBef>
            </a:pPr>
            <a:r>
              <a:rPr lang="en-US" altLang="en-US" sz="1800" i="1" dirty="0">
                <a:latin typeface="Verdana" pitchFamily="34" charset="0"/>
              </a:rPr>
              <a:t>p</a:t>
            </a:r>
            <a:r>
              <a:rPr lang="en-US" altLang="en-US" sz="1800" dirty="0">
                <a:latin typeface="Verdana" pitchFamily="34" charset="0"/>
              </a:rPr>
              <a:t> -</a:t>
            </a:r>
            <a:r>
              <a:rPr lang="en-US" altLang="en-US" sz="1800" dirty="0"/>
              <a:t> </a:t>
            </a:r>
            <a:r>
              <a:rPr lang="en-US" altLang="en-US" sz="1800" dirty="0">
                <a:latin typeface="Verdana" pitchFamily="34" charset="0"/>
              </a:rPr>
              <a:t>sediment porosity</a:t>
            </a:r>
          </a:p>
          <a:p>
            <a:pPr>
              <a:spcBef>
                <a:spcPct val="50000"/>
              </a:spcBef>
            </a:pPr>
            <a:r>
              <a:rPr lang="en-US" altLang="en-US" sz="1800" i="1" dirty="0">
                <a:latin typeface="Verdana" pitchFamily="34" charset="0"/>
              </a:rPr>
              <a:t>f</a:t>
            </a:r>
            <a:r>
              <a:rPr lang="en-US" altLang="en-US" sz="1800" i="1" baseline="-25000" dirty="0">
                <a:latin typeface="Verdana" pitchFamily="34" charset="0"/>
              </a:rPr>
              <a:t>j</a:t>
            </a:r>
            <a:r>
              <a:rPr lang="en-US" altLang="en-US" sz="1800" i="1" dirty="0">
                <a:latin typeface="Verdana" pitchFamily="34" charset="0"/>
              </a:rPr>
              <a:t> </a:t>
            </a:r>
            <a:r>
              <a:rPr lang="en-US" altLang="en-US" sz="1800" i="1" dirty="0"/>
              <a:t>-</a:t>
            </a:r>
            <a:r>
              <a:rPr lang="en-US" altLang="en-US" sz="1800" dirty="0"/>
              <a:t> </a:t>
            </a:r>
            <a:r>
              <a:rPr lang="en-US" altLang="en-US" sz="1800" dirty="0">
                <a:latin typeface="Verdana" pitchFamily="34" charset="0"/>
              </a:rPr>
              <a:t>volumetric fraction of sediment class </a:t>
            </a:r>
            <a:r>
              <a:rPr lang="en-US" altLang="en-US" sz="1800" dirty="0" smtClean="0">
                <a:latin typeface="Verdana" pitchFamily="34" charset="0"/>
              </a:rPr>
              <a:t>j</a:t>
            </a:r>
            <a:endParaRPr lang="en-US" altLang="en-US" sz="1800" dirty="0">
              <a:latin typeface="Verdana" pitchFamily="34" charset="0"/>
            </a:endParaRP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6842351" y="3391634"/>
            <a:ext cx="4822345" cy="89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170" tIns="60085" rIns="120170" bIns="6008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i="1" dirty="0">
                <a:latin typeface="Verdana" pitchFamily="34" charset="0"/>
                <a:sym typeface="Symbol" pitchFamily="18" charset="2"/>
              </a:rPr>
              <a:t></a:t>
            </a:r>
            <a:r>
              <a:rPr lang="en-US" altLang="en-US" sz="2000" i="1" baseline="-25000" dirty="0" err="1">
                <a:latin typeface="Verdana" pitchFamily="34" charset="0"/>
              </a:rPr>
              <a:t>cr,j</a:t>
            </a:r>
            <a:r>
              <a:rPr lang="en-US" altLang="en-US" sz="2000" dirty="0"/>
              <a:t> - </a:t>
            </a:r>
            <a:r>
              <a:rPr lang="en-US" altLang="en-US" sz="2000" dirty="0">
                <a:latin typeface="Verdana" pitchFamily="34" charset="0"/>
              </a:rPr>
              <a:t>critical shear stress for class j</a:t>
            </a:r>
          </a:p>
          <a:p>
            <a:pPr>
              <a:spcBef>
                <a:spcPct val="50000"/>
              </a:spcBef>
            </a:pPr>
            <a:r>
              <a:rPr lang="en-US" altLang="en-US" sz="2000" i="1" dirty="0">
                <a:latin typeface="Verdana" pitchFamily="34" charset="0"/>
                <a:sym typeface="Symbol" pitchFamily="18" charset="2"/>
              </a:rPr>
              <a:t></a:t>
            </a:r>
            <a:r>
              <a:rPr lang="en-US" altLang="en-US" sz="2000" i="1" baseline="-25000" dirty="0">
                <a:latin typeface="Verdana" pitchFamily="34" charset="0"/>
                <a:sym typeface="Symbol" pitchFamily="18" charset="2"/>
              </a:rPr>
              <a:t>b</a:t>
            </a:r>
            <a:r>
              <a:rPr lang="en-US" altLang="en-US" sz="2000" dirty="0"/>
              <a:t> – </a:t>
            </a:r>
            <a:r>
              <a:rPr lang="en-US" altLang="en-US" sz="2000" dirty="0">
                <a:latin typeface="Verdana" pitchFamily="34" charset="0"/>
              </a:rPr>
              <a:t>bed shear stress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6722337"/>
            <a:ext cx="6303705" cy="490675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*TVD</a:t>
            </a:r>
            <a:r>
              <a:rPr lang="en-US" baseline="30000" dirty="0" smtClean="0"/>
              <a:t>2</a:t>
            </a:r>
            <a:r>
              <a:rPr lang="en-US" dirty="0" smtClean="0"/>
              <a:t> is modified to account for settling velocity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404765" y="1524000"/>
                <a:ext cx="1697516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𝐷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𝑠𝑗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765" y="1524000"/>
                <a:ext cx="1697516" cy="491417"/>
              </a:xfrm>
              <a:prstGeom prst="rect">
                <a:avLst/>
              </a:prstGeom>
              <a:blipFill rotWithShape="1">
                <a:blip r:embed="rId7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295400" y="4481536"/>
            <a:ext cx="8333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Winterwerp</a:t>
            </a:r>
            <a:r>
              <a:rPr lang="en-US" sz="2000" dirty="0"/>
              <a:t> (2012</a:t>
            </a:r>
            <a:r>
              <a:rPr lang="en-US" sz="2000" dirty="0" smtClean="0"/>
              <a:t>): </a:t>
            </a:r>
            <a:r>
              <a:rPr lang="en-US" sz="2000" dirty="0"/>
              <a:t>to account for some cohesive behavior (without flocs)</a:t>
            </a:r>
            <a:endParaRPr lang="pt-PT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62456" y="4800600"/>
                <a:ext cx="7413183" cy="1709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𝑐𝑟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(1−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,   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  <a:ea typeface="Cambria Math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𝑐𝑟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&lt;0.52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𝑐𝑟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𝑐𝑟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𝑐𝑟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/>
                                </m:s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,  0.52≤</m:t>
                                </m:r>
                                <m:f>
                                  <m:f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  <a:ea typeface="Cambria Math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  <a:ea typeface="Cambria Math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𝑐𝑟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≤1.7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  <a:ea typeface="Cambria Math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  <a:ea typeface="Cambria Math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𝑐𝑟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−1,  </m:t>
                                </m:r>
                                <m:f>
                                  <m:f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  <a:ea typeface="Cambria Math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  <a:ea typeface="Cambria Math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𝑐𝑟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&gt;1.7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456" y="4800600"/>
                <a:ext cx="7413183" cy="170995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524000" y="6450015"/>
            <a:ext cx="2198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M</a:t>
            </a:r>
            <a:r>
              <a:rPr lang="en-US" sz="2000" i="1" baseline="-25000" dirty="0" smtClean="0"/>
              <a:t>E</a:t>
            </a:r>
            <a:r>
              <a:rPr lang="en-US" sz="2000" dirty="0" smtClean="0"/>
              <a:t>: empirical </a:t>
            </a:r>
            <a:r>
              <a:rPr lang="en-US" sz="2000" dirty="0" err="1" smtClean="0"/>
              <a:t>const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851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31721" y="-126608"/>
            <a:ext cx="12344400" cy="888608"/>
          </a:xfrm>
        </p:spPr>
        <p:txBody>
          <a:bodyPr>
            <a:normAutofit/>
          </a:bodyPr>
          <a:lstStyle/>
          <a:p>
            <a:r>
              <a:rPr lang="pt-PT" altLang="en-US" sz="3600" b="1" dirty="0" smtClean="0"/>
              <a:t>Rouse profile</a:t>
            </a:r>
            <a:endParaRPr lang="en-US" alt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685800"/>
            <a:ext cx="132588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Equilibrium suspended sediment profile under homogeneous </a:t>
            </a:r>
            <a:r>
              <a:rPr lang="en-US" sz="2800" dirty="0"/>
              <a:t>and isotropic </a:t>
            </a:r>
            <a:r>
              <a:rPr lang="en-US" sz="2800" dirty="0" smtClean="0"/>
              <a:t>turbulence</a:t>
            </a:r>
          </a:p>
          <a:p>
            <a:r>
              <a:rPr lang="en-US" sz="2800" dirty="0" smtClean="0"/>
              <a:t>Balance between settling and turbulent diffusion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2333946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Profile of </a:t>
            </a:r>
            <a:r>
              <a:rPr lang="en-US" sz="1800" dirty="0" smtClean="0"/>
              <a:t>diffusivity for turbulent open-channel flow (</a:t>
            </a:r>
            <a:r>
              <a:rPr lang="en-US" sz="1800" i="1" dirty="0" smtClean="0"/>
              <a:t>z</a:t>
            </a:r>
            <a:r>
              <a:rPr lang="en-US" sz="1800" dirty="0" smtClean="0"/>
              <a:t> is measured from bed):</a:t>
            </a:r>
            <a:endParaRPr lang="en-US" sz="1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30" y="2133600"/>
            <a:ext cx="622374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11914" y="1600200"/>
                <a:ext cx="2227148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𝜅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914" y="1600200"/>
                <a:ext cx="2227148" cy="7945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29000" y="2410146"/>
                <a:ext cx="30600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𝜅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(1−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410146"/>
                <a:ext cx="3060005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2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04800" y="3257276"/>
            <a:ext cx="2788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So the solution is (</a:t>
            </a:r>
            <a:r>
              <a:rPr lang="en-US" sz="2000" i="1" dirty="0" smtClean="0"/>
              <a:t>z=a</a:t>
            </a:r>
            <a:r>
              <a:rPr lang="en-US" sz="2000" dirty="0" smtClean="0"/>
              <a:t> is a reference height):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98520" y="3204865"/>
                <a:ext cx="3052310" cy="995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520" y="3204865"/>
                <a:ext cx="3052310" cy="99533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398520" y="4804470"/>
            <a:ext cx="184666" cy="923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83186" y="4265181"/>
                <a:ext cx="1797480" cy="7850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86" y="4265181"/>
                <a:ext cx="1797480" cy="7850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47653" y="4368813"/>
            <a:ext cx="1990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Rouse number: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310896" y="5791200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Larger Rouse number </a:t>
            </a:r>
            <a:r>
              <a:rPr lang="en-US" sz="2000" dirty="0" smtClean="0">
                <a:sym typeface="Wingdings" panose="05000000000000000000" pitchFamily="2" charset="2"/>
              </a:rPr>
              <a:t>sharper concentration gradient near bed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21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1"/>
            <a:ext cx="12344400" cy="655320"/>
          </a:xfrm>
        </p:spPr>
        <p:txBody>
          <a:bodyPr>
            <a:noAutofit/>
          </a:bodyPr>
          <a:lstStyle/>
          <a:p>
            <a:r>
              <a:rPr lang="en-US" altLang="en-US" sz="4400" dirty="0"/>
              <a:t>Bed-load transport and bed update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12706350" cy="4724400"/>
          </a:xfrm>
        </p:spPr>
        <p:txBody>
          <a:bodyPr>
            <a:normAutofit/>
          </a:bodyPr>
          <a:lstStyle/>
          <a:p>
            <a:r>
              <a:rPr lang="en-US" altLang="en-US" sz="2600" dirty="0" smtClean="0"/>
              <a:t>Bed-load is important for larger particles</a:t>
            </a:r>
          </a:p>
          <a:p>
            <a:r>
              <a:rPr lang="en-US" altLang="en-US" sz="2600" dirty="0" smtClean="0"/>
              <a:t>Van </a:t>
            </a:r>
            <a:r>
              <a:rPr lang="en-US" altLang="en-US" sz="2600" dirty="0"/>
              <a:t>Rijn (2007)</a:t>
            </a:r>
          </a:p>
          <a:p>
            <a:endParaRPr lang="en-US" altLang="en-US" sz="2600" dirty="0" smtClean="0"/>
          </a:p>
          <a:p>
            <a:endParaRPr lang="en-US" altLang="en-US" sz="2600" dirty="0"/>
          </a:p>
          <a:p>
            <a:endParaRPr lang="en-US" altLang="en-US" sz="2600" dirty="0" smtClean="0"/>
          </a:p>
          <a:p>
            <a:endParaRPr lang="en-US" altLang="en-US" sz="2600" dirty="0"/>
          </a:p>
          <a:p>
            <a:pPr marL="586248" lvl="1" indent="0">
              <a:buNone/>
            </a:pPr>
            <a:endParaRPr lang="en-US" altLang="en-US" sz="2400" dirty="0"/>
          </a:p>
          <a:p>
            <a:pPr lvl="1"/>
            <a:r>
              <a:rPr lang="en-US" altLang="en-US" sz="2800" dirty="0"/>
              <a:t>Modified to include the influence of bed-slope</a:t>
            </a:r>
          </a:p>
          <a:p>
            <a:pPr lvl="2"/>
            <a:r>
              <a:rPr lang="en-US" altLang="en-US" sz="2000" dirty="0" err="1"/>
              <a:t>Antunes</a:t>
            </a:r>
            <a:r>
              <a:rPr lang="en-US" altLang="en-US" sz="2000" dirty="0"/>
              <a:t> do </a:t>
            </a:r>
            <a:r>
              <a:rPr lang="en-US" altLang="en-US" sz="2000" dirty="0" err="1"/>
              <a:t>Carmo</a:t>
            </a:r>
            <a:r>
              <a:rPr lang="en-US" altLang="en-US" sz="2000" dirty="0"/>
              <a:t> (1995); </a:t>
            </a:r>
            <a:r>
              <a:rPr lang="en-US" altLang="en-US" sz="2000" dirty="0" err="1"/>
              <a:t>Soulsby</a:t>
            </a:r>
            <a:r>
              <a:rPr lang="en-US" altLang="en-US" sz="2000" dirty="0"/>
              <a:t> (1997); Lesser et al. (2004); </a:t>
            </a:r>
            <a:r>
              <a:rPr lang="en-US" altLang="en-US" sz="2000" dirty="0" err="1"/>
              <a:t>Damgaard</a:t>
            </a:r>
            <a:r>
              <a:rPr lang="en-US" altLang="en-US" sz="2000" dirty="0"/>
              <a:t> et al. (1997) – magnitude &amp; direction</a:t>
            </a:r>
          </a:p>
        </p:txBody>
      </p:sp>
      <p:sp>
        <p:nvSpPr>
          <p:cNvPr id="249861" name="Rectangle 5"/>
          <p:cNvSpPr>
            <a:spLocks noChangeArrowheads="1"/>
          </p:cNvSpPr>
          <p:nvPr/>
        </p:nvSpPr>
        <p:spPr bwMode="auto">
          <a:xfrm>
            <a:off x="0" y="3143024"/>
            <a:ext cx="242752" cy="4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29200" y="1066800"/>
                <a:ext cx="3701326" cy="1212540"/>
              </a:xfrm>
              <a:prstGeom prst="rect">
                <a:avLst/>
              </a:prstGeom>
              <a:noFill/>
            </p:spPr>
            <p:txBody>
              <a:bodyPr wrap="none" lIns="120170" tIns="60085" rIns="120170" bIns="6008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=0.15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1.5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50,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066800"/>
                <a:ext cx="3701326" cy="12125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2950" y="2194560"/>
                <a:ext cx="11004286" cy="1834056"/>
              </a:xfrm>
              <a:prstGeom prst="rect">
                <a:avLst/>
              </a:prstGeom>
              <a:noFill/>
            </p:spPr>
            <p:txBody>
              <a:bodyPr wrap="none" lIns="120170" tIns="60085" rIns="120170" bIns="6008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𝑐𝑟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50,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,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.19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50,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0.1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𝐻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90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.05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50,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≤0.5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𝑚𝑚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8.5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50,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0.6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𝐻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90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0.5&lt;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50,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≤2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𝑚𝑚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2057400"/>
                <a:ext cx="8291950" cy="13768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1"/>
            <a:ext cx="12344400" cy="655320"/>
          </a:xfrm>
        </p:spPr>
        <p:txBody>
          <a:bodyPr>
            <a:noAutofit/>
          </a:bodyPr>
          <a:lstStyle/>
          <a:p>
            <a:r>
              <a:rPr lang="en-US" altLang="en-US" sz="4400" dirty="0"/>
              <a:t>Bed-load transport and bed update</a:t>
            </a:r>
          </a:p>
        </p:txBody>
      </p:sp>
      <p:sp>
        <p:nvSpPr>
          <p:cNvPr id="249864" name="Rectangle 8"/>
          <p:cNvSpPr>
            <a:spLocks noChangeArrowheads="1"/>
          </p:cNvSpPr>
          <p:nvPr/>
        </p:nvSpPr>
        <p:spPr bwMode="auto">
          <a:xfrm>
            <a:off x="495300" y="1066800"/>
            <a:ext cx="12344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/>
          <a:lstStyle>
            <a:lvl1pPr marL="266700" indent="-266700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&gt;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622300" indent="-176213">
              <a:spcBef>
                <a:spcPct val="20000"/>
              </a:spcBef>
              <a:buClr>
                <a:srgbClr val="5F5F5F"/>
              </a:buClr>
              <a:buSzPct val="70000"/>
              <a:buFont typeface="Wingdings" pitchFamily="2" charset="2"/>
              <a:buChar char="l"/>
              <a:defRPr sz="2000">
                <a:solidFill>
                  <a:srgbClr val="5F5F5F"/>
                </a:solidFill>
                <a:latin typeface="Verdana" pitchFamily="34" charset="0"/>
              </a:defRPr>
            </a:lvl2pPr>
            <a:lvl3pPr marL="987425" indent="-177800">
              <a:spcBef>
                <a:spcPct val="20000"/>
              </a:spcBef>
              <a:buClr>
                <a:srgbClr val="777777"/>
              </a:buClr>
              <a:buChar char="o"/>
              <a:defRPr sz="1600" i="1">
                <a:solidFill>
                  <a:srgbClr val="5F5F5F"/>
                </a:solidFill>
                <a:latin typeface="Verdana" pitchFamily="34" charset="0"/>
              </a:defRPr>
            </a:lvl3pPr>
            <a:lvl4pPr marL="1344613" indent="-177800">
              <a:spcBef>
                <a:spcPct val="20000"/>
              </a:spcBef>
              <a:buClr>
                <a:srgbClr val="5F5F5F"/>
              </a:buClr>
              <a:buSzPct val="12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1701800" indent="-17780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159000" indent="-1778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616200" indent="-1778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073400" indent="-1778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530600" indent="-1778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2600" dirty="0"/>
              <a:t>Bed elevation change: </a:t>
            </a:r>
            <a:r>
              <a:rPr lang="en-US" altLang="en-US" dirty="0"/>
              <a:t>Solves </a:t>
            </a:r>
            <a:r>
              <a:rPr lang="en-US" altLang="en-US" dirty="0" err="1"/>
              <a:t>Exner</a:t>
            </a:r>
            <a:r>
              <a:rPr lang="en-US" altLang="en-US" dirty="0"/>
              <a:t> equation with a node centered finite volume technique based on an unstructured </a:t>
            </a:r>
            <a:r>
              <a:rPr lang="en-US" altLang="en-US" dirty="0" smtClean="0"/>
              <a:t>grid</a:t>
            </a:r>
            <a:r>
              <a:rPr lang="en-US" altLang="en-US" dirty="0"/>
              <a:t>:</a:t>
            </a:r>
          </a:p>
          <a:p>
            <a:pPr>
              <a:buFont typeface="Verdana" pitchFamily="34" charset="0"/>
              <a:buNone/>
            </a:pPr>
            <a:endParaRPr lang="en-US" altLang="en-US" dirty="0"/>
          </a:p>
        </p:txBody>
      </p:sp>
      <p:graphicFrame>
        <p:nvGraphicFramePr>
          <p:cNvPr id="2498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336526"/>
              </p:ext>
            </p:extLst>
          </p:nvPr>
        </p:nvGraphicFramePr>
        <p:xfrm>
          <a:off x="2667000" y="2895600"/>
          <a:ext cx="2876550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Equation" r:id="rId3" imgW="977760" imgH="393480" progId="Equation.DSMT4">
                  <p:embed/>
                </p:oleObj>
              </mc:Choice>
              <mc:Fallback>
                <p:oleObj name="Equation" r:id="rId3" imgW="97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95600"/>
                        <a:ext cx="2876550" cy="822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866" name="Text Box 10"/>
          <p:cNvSpPr txBox="1">
            <a:spLocks noChangeArrowheads="1"/>
          </p:cNvSpPr>
          <p:nvPr/>
        </p:nvSpPr>
        <p:spPr bwMode="auto">
          <a:xfrm>
            <a:off x="6477000" y="2590799"/>
            <a:ext cx="6629400" cy="189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170" tIns="60085" rIns="120170" bIns="6008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100" i="1" dirty="0">
                <a:latin typeface="Verdana" pitchFamily="34" charset="0"/>
              </a:rPr>
              <a:t>h</a:t>
            </a:r>
            <a:r>
              <a:rPr lang="en-US" altLang="en-US" sz="2100" dirty="0">
                <a:latin typeface="Verdana" pitchFamily="34" charset="0"/>
              </a:rPr>
              <a:t> – depth</a:t>
            </a:r>
          </a:p>
          <a:p>
            <a:pPr>
              <a:spcBef>
                <a:spcPct val="50000"/>
              </a:spcBef>
            </a:pPr>
            <a:r>
              <a:rPr lang="en-US" altLang="en-US" sz="2100" i="1" dirty="0">
                <a:latin typeface="Verdana" pitchFamily="34" charset="0"/>
              </a:rPr>
              <a:t>p</a:t>
            </a:r>
            <a:r>
              <a:rPr lang="en-US" altLang="en-US" sz="2100" i="1" dirty="0">
                <a:latin typeface="Symbol" pitchFamily="18" charset="2"/>
              </a:rPr>
              <a:t> </a:t>
            </a:r>
            <a:r>
              <a:rPr lang="en-US" altLang="en-US" sz="2100" dirty="0">
                <a:latin typeface="Verdana" pitchFamily="34" charset="0"/>
              </a:rPr>
              <a:t>– porosity</a:t>
            </a:r>
          </a:p>
          <a:p>
            <a:pPr>
              <a:spcBef>
                <a:spcPct val="50000"/>
              </a:spcBef>
            </a:pPr>
            <a:r>
              <a:rPr lang="en-US" altLang="en-US" sz="2100" i="1" dirty="0">
                <a:latin typeface="Verdana" pitchFamily="34" charset="0"/>
              </a:rPr>
              <a:t>Q</a:t>
            </a:r>
            <a:r>
              <a:rPr lang="en-US" altLang="en-US" sz="2100" dirty="0">
                <a:latin typeface="Verdana" pitchFamily="34" charset="0"/>
              </a:rPr>
              <a:t> – residual sand </a:t>
            </a:r>
            <a:r>
              <a:rPr lang="en-US" altLang="en-US" sz="2100" dirty="0" smtClean="0">
                <a:latin typeface="Verdana" pitchFamily="34" charset="0"/>
              </a:rPr>
              <a:t>flux from bedload transport </a:t>
            </a:r>
            <a:endParaRPr lang="en-US" altLang="en-US" sz="2100" dirty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100" i="1" dirty="0">
                <a:latin typeface="Verdana" pitchFamily="34" charset="0"/>
              </a:rPr>
              <a:t>q</a:t>
            </a:r>
            <a:r>
              <a:rPr lang="en-US" altLang="en-US" sz="2100" dirty="0">
                <a:latin typeface="Verdana" pitchFamily="34" charset="0"/>
              </a:rPr>
              <a:t> – instantaneous sand flux</a:t>
            </a:r>
          </a:p>
        </p:txBody>
      </p:sp>
    </p:spTree>
    <p:extLst>
      <p:ext uri="{BB962C8B-B14F-4D97-AF65-F5344CB8AC3E}">
        <p14:creationId xmlns:p14="http://schemas.microsoft.com/office/powerpoint/2010/main" val="22221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0320"/>
            <a:ext cx="12344400" cy="7112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B</a:t>
            </a:r>
            <a:r>
              <a:rPr lang="en-US" altLang="en-US" dirty="0" smtClean="0"/>
              <a:t>ed </a:t>
            </a:r>
            <a:r>
              <a:rPr lang="en-US" altLang="en-US" dirty="0"/>
              <a:t>update</a:t>
            </a:r>
          </a:p>
        </p:txBody>
      </p:sp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3667760"/>
            <a:ext cx="5786438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14501" y="1048766"/>
            <a:ext cx="7969289" cy="490675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Finite volume approximation on a medium-dual grid (SAND2D)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76211" y="1788160"/>
                <a:ext cx="4155488" cy="984144"/>
              </a:xfrm>
              <a:prstGeom prst="rect">
                <a:avLst/>
              </a:prstGeom>
              <a:noFill/>
            </p:spPr>
            <p:txBody>
              <a:bodyPr wrap="none" lIns="120170" tIns="60085" rIns="120170" bIns="6008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𝑑𝐴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den>
                          </m:f>
                          <m:nary>
                            <m:naryPr>
                              <m:chr m:val="∮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𝑄</m:t>
                                      </m:r>
                                    </m:e>
                                    <m:sub/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807" y="1676400"/>
                <a:ext cx="3130793" cy="7393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671638" y="3263646"/>
            <a:ext cx="11039938" cy="490675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Matrix equation for 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i="1" dirty="0" err="1" smtClean="0"/>
              <a:t>h</a:t>
            </a:r>
            <a:r>
              <a:rPr lang="en-US" i="1" baseline="30000" dirty="0" err="1" smtClean="0"/>
              <a:t>j</a:t>
            </a:r>
            <a:r>
              <a:rPr lang="en-US" dirty="0" smtClean="0"/>
              <a:t>  (@nodes) is solved with JCG (positive definite and symmetric).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1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0320"/>
            <a:ext cx="12344400" cy="7112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B</a:t>
            </a:r>
            <a:r>
              <a:rPr lang="en-US" altLang="en-US" dirty="0" smtClean="0"/>
              <a:t>ed model</a:t>
            </a:r>
            <a:endParaRPr lang="en-US" altLang="en-US" dirty="0"/>
          </a:p>
        </p:txBody>
      </p:sp>
      <p:pic>
        <p:nvPicPr>
          <p:cNvPr id="259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975360"/>
            <a:ext cx="10101263" cy="602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72700" y="6827520"/>
            <a:ext cx="2748694" cy="490675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Warner et al. (2008)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09604" y="4064000"/>
            <a:ext cx="2716441" cy="4906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Bed fraction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2344400" cy="533400"/>
          </a:xfrm>
        </p:spPr>
        <p:txBody>
          <a:bodyPr>
            <a:normAutofit fontScale="90000"/>
          </a:bodyPr>
          <a:lstStyle/>
          <a:p>
            <a:r>
              <a:rPr lang="pt-PT" altLang="en-US" sz="3600" b="1" dirty="0" smtClean="0"/>
              <a:t>Sediment-water mixture studies</a:t>
            </a:r>
            <a:endParaRPr lang="en-US" alt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914400"/>
            <a:ext cx="1318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Approach 1: as a continuum with sediment acting as a tracer (although it may affect water density)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Approach 2: multi-phase flow</a:t>
            </a:r>
          </a:p>
          <a:p>
            <a:pPr marL="943752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Different models governing each phase</a:t>
            </a:r>
          </a:p>
          <a:p>
            <a:pPr marL="943752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Sediment as </a:t>
            </a:r>
            <a:r>
              <a:rPr lang="en-US" dirty="0" err="1" smtClean="0"/>
              <a:t>Lagrangian</a:t>
            </a:r>
            <a:r>
              <a:rPr lang="en-US" dirty="0" smtClean="0"/>
              <a:t> particles</a:t>
            </a:r>
          </a:p>
          <a:p>
            <a:pPr marL="943752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Hybrid: parameterization  schemes (on turbulence, Reynolds stress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5363" name="Picture 3" descr="C:\Users\yjzhang\AppData\Local\Microsoft\Windows\Temporary Internet Files\Content.IE5\76QYCAF3\Tick-r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9582" y="685800"/>
            <a:ext cx="914518" cy="86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75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0320"/>
            <a:ext cx="12344400" cy="7112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Sorting</a:t>
            </a: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879901"/>
            <a:ext cx="1318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Pavement: erosion of finer particles, leaving coarser ones on the bed surface layer </a:t>
            </a:r>
            <a:r>
              <a:rPr lang="en-US" dirty="0" smtClean="0">
                <a:sym typeface="Wingdings" panose="05000000000000000000" pitchFamily="2" charset="2"/>
              </a:rPr>
              <a:t>higher/lower concentration of coarse/fine sediments near bed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Armoring: after all finer particles eroded, the coarser particles in the bed can no longer be eroded under normal flow condition 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057400"/>
            <a:ext cx="5765800" cy="509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5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71700" y="132549"/>
            <a:ext cx="971550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smtClean="0">
                <a:latin typeface="Calibri" pitchFamily="34" charset="0"/>
                <a:cs typeface="Calibri" pitchFamily="34" charset="0"/>
              </a:rPr>
              <a:t>Sediment 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code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57200" y="894080"/>
            <a:ext cx="12687300" cy="5039360"/>
          </a:xfrm>
          <a:prstGeom prst="rect">
            <a:avLst/>
          </a:prstGeom>
        </p:spPr>
        <p:txBody>
          <a:bodyPr lIns="120170" tIns="60085" rIns="120170" bIns="60085"/>
          <a:lstStyle/>
          <a:p>
            <a:pPr marL="450639" indent="-450639" eaLnBrk="0" fontAlgn="base" hangingPunct="0"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r>
              <a:rPr lang="en-US" sz="2600" kern="0" dirty="0">
                <a:latin typeface="Calibri" pitchFamily="34" charset="0"/>
                <a:ea typeface="ＭＳ Ｐゴシック" charset="-128"/>
              </a:rPr>
              <a:t>sed_mod.F90</a:t>
            </a:r>
          </a:p>
          <a:p>
            <a:pPr marL="450639" indent="-450639" eaLnBrk="0" fontAlgn="base" hangingPunct="0"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r>
              <a:rPr lang="en-US" sz="2600" kern="0" dirty="0">
                <a:solidFill>
                  <a:srgbClr val="FF0000"/>
                </a:solidFill>
                <a:latin typeface="Calibri" pitchFamily="34" charset="0"/>
                <a:ea typeface="ＭＳ Ｐゴシック" charset="-128"/>
              </a:rPr>
              <a:t>sediment.F90  </a:t>
            </a:r>
            <a:r>
              <a:rPr lang="en-US" sz="2600" kern="0" dirty="0" smtClean="0">
                <a:solidFill>
                  <a:srgbClr val="FF0000"/>
                </a:solidFill>
                <a:latin typeface="Calibri" pitchFamily="34" charset="0"/>
                <a:ea typeface="ＭＳ Ｐゴシック" charset="-128"/>
              </a:rPr>
              <a:t>(suspended load; link with WWM)</a:t>
            </a:r>
            <a:endParaRPr lang="en-US" sz="2600" kern="0" dirty="0">
              <a:solidFill>
                <a:srgbClr val="FF0000"/>
              </a:solidFill>
              <a:latin typeface="Calibri" pitchFamily="34" charset="0"/>
              <a:ea typeface="ＭＳ Ｐゴシック" charset="-128"/>
            </a:endParaRPr>
          </a:p>
          <a:p>
            <a:pPr marL="450639" indent="-450639" eaLnBrk="0" fontAlgn="base" hangingPunct="0"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r>
              <a:rPr lang="en-US" sz="2600" kern="0" dirty="0" smtClean="0">
                <a:latin typeface="Calibri" pitchFamily="34" charset="0"/>
                <a:ea typeface="ＭＳ Ｐゴシック" charset="-128"/>
              </a:rPr>
              <a:t>sed_init.F90  </a:t>
            </a:r>
            <a:endParaRPr lang="en-US" sz="2600" kern="0" dirty="0">
              <a:latin typeface="Calibri" pitchFamily="34" charset="0"/>
              <a:ea typeface="ＭＳ Ｐゴシック" charset="-128"/>
            </a:endParaRPr>
          </a:p>
          <a:p>
            <a:pPr marL="450639" indent="-450639" eaLnBrk="0" fontAlgn="base" hangingPunct="0"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r>
              <a:rPr lang="en-US" sz="2600" kern="0" dirty="0">
                <a:latin typeface="Calibri" pitchFamily="34" charset="0"/>
                <a:ea typeface="ＭＳ Ｐゴシック" charset="-128"/>
              </a:rPr>
              <a:t>read_sed_input.F90  </a:t>
            </a:r>
          </a:p>
          <a:p>
            <a:pPr marL="450639" indent="-450639" eaLnBrk="0" fontAlgn="base" hangingPunct="0"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r>
              <a:rPr lang="en-US" sz="2600" kern="0" dirty="0">
                <a:latin typeface="Calibri" pitchFamily="34" charset="0"/>
                <a:ea typeface="ＭＳ Ｐゴシック" charset="-128"/>
              </a:rPr>
              <a:t>sed_avalanching.F90  </a:t>
            </a:r>
          </a:p>
          <a:p>
            <a:pPr marL="450639" indent="-450639" eaLnBrk="0" fontAlgn="base" hangingPunct="0"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r>
              <a:rPr lang="en-US" sz="2600" kern="0" dirty="0" smtClean="0">
                <a:latin typeface="Calibri" pitchFamily="34" charset="0"/>
                <a:ea typeface="ＭＳ Ｐゴシック" charset="-128"/>
              </a:rPr>
              <a:t>sed_bedload.F90: </a:t>
            </a:r>
            <a:r>
              <a:rPr lang="en-US" sz="2600" kern="0" dirty="0" err="1" smtClean="0">
                <a:latin typeface="Calibri" pitchFamily="34" charset="0"/>
                <a:ea typeface="ＭＳ Ｐゴシック" charset="-128"/>
              </a:rPr>
              <a:t>Exner</a:t>
            </a:r>
            <a:r>
              <a:rPr lang="en-US" sz="2600" kern="0" dirty="0" smtClean="0">
                <a:latin typeface="Calibri" pitchFamily="34" charset="0"/>
                <a:ea typeface="ＭＳ Ｐゴシック" charset="-128"/>
              </a:rPr>
              <a:t> </a:t>
            </a:r>
            <a:r>
              <a:rPr lang="en-US" sz="2600" kern="0" dirty="0" err="1" smtClean="0">
                <a:latin typeface="Calibri" pitchFamily="34" charset="0"/>
                <a:ea typeface="ＭＳ Ｐゴシック" charset="-128"/>
              </a:rPr>
              <a:t>eq</a:t>
            </a:r>
            <a:r>
              <a:rPr lang="en-US" sz="2600" kern="0" dirty="0" smtClean="0">
                <a:latin typeface="Calibri" pitchFamily="34" charset="0"/>
                <a:ea typeface="ＭＳ Ｐゴシック" charset="-128"/>
              </a:rPr>
              <a:t>  </a:t>
            </a:r>
            <a:endParaRPr lang="en-US" sz="2600" kern="0" dirty="0">
              <a:latin typeface="Calibri" pitchFamily="34" charset="0"/>
              <a:ea typeface="ＭＳ Ｐゴシック" charset="-128"/>
            </a:endParaRPr>
          </a:p>
          <a:p>
            <a:pPr marL="450639" indent="-450639" eaLnBrk="0" fontAlgn="base" hangingPunct="0"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r>
              <a:rPr lang="en-US" sz="2600" kern="0" dirty="0" smtClean="0">
                <a:solidFill>
                  <a:srgbClr val="FF0000"/>
                </a:solidFill>
                <a:latin typeface="Calibri" pitchFamily="34" charset="0"/>
                <a:ea typeface="ＭＳ Ｐゴシック" charset="-128"/>
              </a:rPr>
              <a:t>sed_friction.F90: </a:t>
            </a:r>
            <a:r>
              <a:rPr lang="en-US" sz="2600" kern="0" dirty="0" smtClean="0">
                <a:latin typeface="Calibri" pitchFamily="34" charset="0"/>
                <a:ea typeface="ＭＳ Ｐゴシック" charset="-128"/>
              </a:rPr>
              <a:t>bottom shear stress, roughness </a:t>
            </a:r>
            <a:r>
              <a:rPr lang="en-US" sz="2600" kern="0" dirty="0" err="1" smtClean="0">
                <a:latin typeface="Calibri" pitchFamily="34" charset="0"/>
                <a:ea typeface="ＭＳ Ｐゴシック" charset="-128"/>
              </a:rPr>
              <a:t>etc</a:t>
            </a:r>
            <a:r>
              <a:rPr lang="en-US" sz="2600" kern="0" dirty="0" smtClean="0">
                <a:solidFill>
                  <a:srgbClr val="FF0000"/>
                </a:solidFill>
                <a:latin typeface="Calibri" pitchFamily="34" charset="0"/>
                <a:ea typeface="ＭＳ Ｐゴシック" charset="-128"/>
              </a:rPr>
              <a:t> (link with WWM)</a:t>
            </a:r>
            <a:endParaRPr lang="en-US" sz="2600" kern="0" dirty="0">
              <a:solidFill>
                <a:srgbClr val="FF0000"/>
              </a:solidFill>
              <a:latin typeface="Calibri" pitchFamily="34" charset="0"/>
              <a:ea typeface="ＭＳ Ｐゴシック" charset="-128"/>
            </a:endParaRPr>
          </a:p>
          <a:p>
            <a:pPr marL="450639" indent="-450639" eaLnBrk="0" fontAlgn="base" hangingPunct="0"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r>
              <a:rPr lang="en-US" sz="2600" kern="0" dirty="0" smtClean="0">
                <a:latin typeface="Calibri" pitchFamily="34" charset="0"/>
                <a:ea typeface="ＭＳ Ｐゴシック" charset="-128"/>
              </a:rPr>
              <a:t>sed_misc_subs.F90: settling </a:t>
            </a:r>
            <a:r>
              <a:rPr lang="en-US" sz="2600" kern="0" dirty="0" err="1" smtClean="0">
                <a:latin typeface="Calibri" pitchFamily="34" charset="0"/>
                <a:ea typeface="ＭＳ Ｐゴシック" charset="-128"/>
              </a:rPr>
              <a:t>vel</a:t>
            </a:r>
            <a:r>
              <a:rPr lang="en-US" sz="2600" kern="0" dirty="0" smtClean="0">
                <a:latin typeface="Calibri" pitchFamily="34" charset="0"/>
                <a:ea typeface="ＭＳ Ｐゴシック" charset="-128"/>
              </a:rPr>
              <a:t>, critical shear stress </a:t>
            </a:r>
            <a:r>
              <a:rPr lang="en-US" sz="2600" kern="0" dirty="0" err="1" smtClean="0">
                <a:latin typeface="Calibri" pitchFamily="34" charset="0"/>
                <a:ea typeface="ＭＳ Ｐゴシック" charset="-128"/>
              </a:rPr>
              <a:t>etc</a:t>
            </a:r>
            <a:r>
              <a:rPr lang="en-US" sz="2600" kern="0" dirty="0" smtClean="0">
                <a:latin typeface="Calibri" pitchFamily="34" charset="0"/>
                <a:ea typeface="ＭＳ Ｐゴシック" charset="-128"/>
              </a:rPr>
              <a:t>  </a:t>
            </a:r>
            <a:endParaRPr lang="en-US" sz="2600" kern="0" dirty="0"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0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81200" y="4533"/>
            <a:ext cx="971550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Inputs/outputs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0" y="914400"/>
            <a:ext cx="13030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ediment.in: parameters </a:t>
            </a:r>
          </a:p>
          <a:p>
            <a:pPr marL="943752" lvl="1" indent="-342900">
              <a:buFont typeface="Calibri" panose="020F0502020204030204" pitchFamily="34" charset="0"/>
              <a:buChar char="⁻"/>
            </a:pPr>
            <a:r>
              <a:rPr lang="en-US" dirty="0" smtClean="0"/>
              <a:t>also set some in param.in: </a:t>
            </a:r>
            <a:r>
              <a:rPr lang="en-US" dirty="0" err="1" smtClean="0"/>
              <a:t>sed_class</a:t>
            </a:r>
            <a:r>
              <a:rPr lang="en-US" dirty="0" smtClean="0"/>
              <a:t>, </a:t>
            </a:r>
            <a:r>
              <a:rPr lang="en-US" dirty="0" err="1" smtClean="0"/>
              <a:t>ic_SED</a:t>
            </a:r>
            <a:r>
              <a:rPr lang="en-US" dirty="0" smtClean="0"/>
              <a:t>, </a:t>
            </a:r>
            <a:r>
              <a:rPr lang="en-US" dirty="0" err="1" smtClean="0"/>
              <a:t>inu_SED</a:t>
            </a:r>
            <a:r>
              <a:rPr lang="en-US" dirty="0" smtClean="0"/>
              <a:t>, outputs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*.</a:t>
            </a:r>
            <a:r>
              <a:rPr lang="en-US" dirty="0" err="1" smtClean="0"/>
              <a:t>ic</a:t>
            </a:r>
            <a:r>
              <a:rPr lang="en-US" dirty="0" smtClean="0"/>
              <a:t>: </a:t>
            </a:r>
            <a:r>
              <a:rPr lang="en-US" dirty="0" err="1" smtClean="0"/>
              <a:t>i.c</a:t>
            </a:r>
            <a:r>
              <a:rPr lang="en-US" dirty="0" smtClean="0"/>
              <a:t>. including </a:t>
            </a:r>
            <a:r>
              <a:rPr lang="en-US" dirty="0" err="1" smtClean="0"/>
              <a:t>bedthick.ic</a:t>
            </a:r>
            <a:r>
              <a:rPr lang="en-US" dirty="0" smtClean="0"/>
              <a:t> (initial thickness of the bed)</a:t>
            </a:r>
          </a:p>
          <a:p>
            <a:pPr marL="943752" lvl="1" indent="-342900">
              <a:buFont typeface="Calibri" panose="020F0502020204030204" pitchFamily="34" charset="0"/>
              <a:buChar char="⁻"/>
            </a:pPr>
            <a:r>
              <a:rPr lang="en-US" dirty="0"/>
              <a:t>h</a:t>
            </a:r>
            <a:r>
              <a:rPr lang="en-US" dirty="0" smtClean="0"/>
              <a:t>otstart.in now includes sediment concentration part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(optional) *.</a:t>
            </a:r>
            <a:r>
              <a:rPr lang="en-US" dirty="0" err="1" smtClean="0"/>
              <a:t>th</a:t>
            </a:r>
            <a:r>
              <a:rPr lang="en-US" dirty="0" smtClean="0"/>
              <a:t>: similar to other modules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(optional) </a:t>
            </a:r>
            <a:r>
              <a:rPr lang="en-US" dirty="0" smtClean="0"/>
              <a:t>nudging: SED_nudge.gr3, SED_nu.in (similar to other modules)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When active morphology is turned on (</a:t>
            </a:r>
            <a:r>
              <a:rPr lang="en-US" dirty="0" err="1" smtClean="0"/>
              <a:t>sed_morph</a:t>
            </a:r>
            <a:r>
              <a:rPr lang="en-US" dirty="0" smtClean="0"/>
              <a:t>=1), it’s better to </a:t>
            </a:r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a bare-rock region near inflow </a:t>
            </a:r>
            <a:r>
              <a:rPr lang="en-US" dirty="0" err="1" smtClean="0"/>
              <a:t>bnd</a:t>
            </a:r>
            <a:r>
              <a:rPr lang="en-US" dirty="0" smtClean="0"/>
              <a:t> via </a:t>
            </a:r>
            <a:r>
              <a:rPr lang="en-US" dirty="0" err="1" smtClean="0"/>
              <a:t>bedthick.ic</a:t>
            </a:r>
            <a:endParaRPr lang="en-US" dirty="0" smtClean="0"/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se source/sink approach near river inflow </a:t>
            </a:r>
            <a:r>
              <a:rPr lang="en-US" dirty="0" err="1" smtClean="0"/>
              <a:t>bnd’s</a:t>
            </a:r>
            <a:r>
              <a:rPr lang="en-US" dirty="0" smtClean="0"/>
              <a:t>, as errors in sediment inflow, erosion/deposition may result in closure of </a:t>
            </a:r>
            <a:r>
              <a:rPr lang="en-US" dirty="0" err="1" smtClean="0"/>
              <a:t>bnd</a:t>
            </a:r>
            <a:r>
              <a:rPr lang="en-US" dirty="0" smtClean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Outputs: *.61-3</a:t>
            </a:r>
          </a:p>
        </p:txBody>
      </p:sp>
    </p:spTree>
    <p:extLst>
      <p:ext uri="{BB962C8B-B14F-4D97-AF65-F5344CB8AC3E}">
        <p14:creationId xmlns:p14="http://schemas.microsoft.com/office/powerpoint/2010/main" val="385548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81200" y="4533"/>
            <a:ext cx="971550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ediment.in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" y="311426"/>
            <a:ext cx="134112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!- BEDLOAD --------------------------------------------------------------------</a:t>
            </a:r>
          </a:p>
          <a:p>
            <a:r>
              <a:rPr lang="en-US" sz="1600" dirty="0"/>
              <a:t>!- 0 = Disabled</a:t>
            </a:r>
          </a:p>
          <a:p>
            <a:r>
              <a:rPr lang="en-US" sz="1600" dirty="0"/>
              <a:t>!- 1 = van </a:t>
            </a:r>
            <a:r>
              <a:rPr lang="en-US" sz="1600" dirty="0" err="1"/>
              <a:t>rijn</a:t>
            </a:r>
            <a:r>
              <a:rPr lang="en-US" sz="1600" dirty="0"/>
              <a:t> (2007)</a:t>
            </a:r>
          </a:p>
          <a:p>
            <a:r>
              <a:rPr lang="en-US" sz="1600" dirty="0"/>
              <a:t>!- 2 = Meyer-Peter and Mueller (1948) - not active</a:t>
            </a:r>
          </a:p>
          <a:p>
            <a:r>
              <a:rPr lang="en-US" sz="1600" dirty="0"/>
              <a:t>!------------------------------------------------------------------------------</a:t>
            </a:r>
          </a:p>
          <a:p>
            <a:r>
              <a:rPr lang="en-US" sz="1600" dirty="0"/>
              <a:t>bedload == </a:t>
            </a:r>
            <a:r>
              <a:rPr lang="en-US" sz="1600" dirty="0" smtClean="0"/>
              <a:t>1</a:t>
            </a:r>
            <a:endParaRPr lang="en-US" sz="1600" dirty="0"/>
          </a:p>
          <a:p>
            <a:r>
              <a:rPr lang="en-US" sz="1600" dirty="0"/>
              <a:t>!- SUSPENDED LOAD -------------------------------------------------------------</a:t>
            </a:r>
          </a:p>
          <a:p>
            <a:r>
              <a:rPr lang="en-US" sz="1600" dirty="0"/>
              <a:t>!- 0 = Disabled</a:t>
            </a:r>
          </a:p>
          <a:p>
            <a:r>
              <a:rPr lang="en-US" sz="1600" dirty="0"/>
              <a:t>!- 1 = Enabled</a:t>
            </a:r>
          </a:p>
          <a:p>
            <a:r>
              <a:rPr lang="en-US" sz="1600" dirty="0"/>
              <a:t>!------------------------------------------------------------------------------</a:t>
            </a:r>
          </a:p>
          <a:p>
            <a:r>
              <a:rPr lang="en-US" sz="1600" dirty="0" err="1"/>
              <a:t>suspended_load</a:t>
            </a:r>
            <a:r>
              <a:rPr lang="en-US" sz="1600" dirty="0"/>
              <a:t> == </a:t>
            </a:r>
            <a:r>
              <a:rPr lang="en-US" sz="1600" dirty="0" smtClean="0"/>
              <a:t>1</a:t>
            </a:r>
            <a:endParaRPr lang="en-US" sz="1600" dirty="0"/>
          </a:p>
          <a:p>
            <a:r>
              <a:rPr lang="en-US" sz="1600" dirty="0"/>
              <a:t>!- Erosional formulations</a:t>
            </a:r>
          </a:p>
          <a:p>
            <a:r>
              <a:rPr lang="en-US" sz="1600" dirty="0"/>
              <a:t>!- 0 = </a:t>
            </a:r>
            <a:r>
              <a:rPr lang="en-US" sz="1600" dirty="0" err="1"/>
              <a:t>Ariathurai</a:t>
            </a:r>
            <a:r>
              <a:rPr lang="en-US" sz="1600" dirty="0"/>
              <a:t> &amp; </a:t>
            </a:r>
            <a:r>
              <a:rPr lang="en-US" sz="1600" dirty="0" err="1"/>
              <a:t>Arulanandan</a:t>
            </a:r>
            <a:r>
              <a:rPr lang="en-US" sz="1600" dirty="0"/>
              <a:t> (1978)</a:t>
            </a:r>
          </a:p>
          <a:p>
            <a:r>
              <a:rPr lang="en-US" sz="1600" dirty="0"/>
              <a:t>!- 1 = </a:t>
            </a:r>
            <a:r>
              <a:rPr lang="en-US" sz="1600" dirty="0" err="1"/>
              <a:t>Winterwerp</a:t>
            </a:r>
            <a:r>
              <a:rPr lang="en-US" sz="1600" dirty="0"/>
              <a:t> et al. (2012)</a:t>
            </a:r>
          </a:p>
          <a:p>
            <a:r>
              <a:rPr lang="en-US" sz="1600" dirty="0"/>
              <a:t>!  The dimension of the erosion constant SAND_ERATE varies with different formulations</a:t>
            </a:r>
          </a:p>
          <a:p>
            <a:r>
              <a:rPr lang="en-US" sz="1600" dirty="0"/>
              <a:t>!------------------------------------------------------------------------------</a:t>
            </a:r>
          </a:p>
          <a:p>
            <a:r>
              <a:rPr lang="en-US" sz="1600" dirty="0" err="1"/>
              <a:t>ierosion</a:t>
            </a:r>
            <a:r>
              <a:rPr lang="en-US" sz="1600" dirty="0"/>
              <a:t> == </a:t>
            </a:r>
            <a:r>
              <a:rPr lang="en-US" sz="1600" dirty="0" smtClean="0"/>
              <a:t>0</a:t>
            </a:r>
          </a:p>
          <a:p>
            <a:endParaRPr lang="en-US" sz="1600" dirty="0"/>
          </a:p>
          <a:p>
            <a:r>
              <a:rPr lang="en-US" sz="1600" dirty="0"/>
              <a:t>!- Dumping/dredging option</a:t>
            </a:r>
          </a:p>
          <a:p>
            <a:r>
              <a:rPr lang="en-US" sz="1600" dirty="0"/>
              <a:t>!- 0: no; 1: needs input sed_dump.in</a:t>
            </a:r>
          </a:p>
          <a:p>
            <a:r>
              <a:rPr lang="en-US" sz="1600" dirty="0"/>
              <a:t>------------------------------------------------------------------------------</a:t>
            </a:r>
          </a:p>
          <a:p>
            <a:r>
              <a:rPr lang="en-US" sz="1600" dirty="0" err="1"/>
              <a:t>ised_dump</a:t>
            </a:r>
            <a:r>
              <a:rPr lang="en-US" sz="1600" dirty="0"/>
              <a:t> == 0</a:t>
            </a:r>
          </a:p>
          <a:p>
            <a:endParaRPr lang="en-US" sz="1600" dirty="0"/>
          </a:p>
          <a:p>
            <a:r>
              <a:rPr lang="en-US" sz="1600" dirty="0" smtClean="0"/>
              <a:t>!- BOTTOM BOUNDARY CONDITION OPTION</a:t>
            </a:r>
          </a:p>
          <a:p>
            <a:r>
              <a:rPr lang="en-US" sz="1600" dirty="0" smtClean="0"/>
              <a:t>!- 1 = Warner (2008)</a:t>
            </a:r>
          </a:p>
          <a:p>
            <a:r>
              <a:rPr lang="en-US" sz="1600" dirty="0" smtClean="0"/>
              <a:t>!- 2 = Tsinghua </a:t>
            </a:r>
            <a:r>
              <a:rPr lang="en-US" sz="1600" dirty="0" err="1" smtClean="0"/>
              <a:t>Univ</a:t>
            </a:r>
            <a:r>
              <a:rPr lang="en-US" sz="1600" dirty="0" smtClean="0"/>
              <a:t> group (under dev)</a:t>
            </a:r>
          </a:p>
          <a:p>
            <a:r>
              <a:rPr lang="en-US" sz="1600" dirty="0" smtClean="0"/>
              <a:t>!------------------------------------------------------------------------------</a:t>
            </a:r>
          </a:p>
          <a:p>
            <a:r>
              <a:rPr lang="en-US" sz="1600" dirty="0" err="1" smtClean="0"/>
              <a:t>ised_bc_bot</a:t>
            </a:r>
            <a:r>
              <a:rPr lang="en-US" sz="1600" dirty="0" smtClean="0"/>
              <a:t> == 1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181600" y="1512242"/>
            <a:ext cx="2524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Note the ‘==‘ sign!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76400" y="1743074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11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81200" y="4533"/>
            <a:ext cx="971550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ediment.in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618319"/>
            <a:ext cx="12649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!------------------------------------------------------------------------------</a:t>
            </a:r>
            <a:endParaRPr lang="en-US" sz="1600" dirty="0"/>
          </a:p>
          <a:p>
            <a:r>
              <a:rPr lang="en-US" sz="1600" dirty="0"/>
              <a:t>!- MORPHOLOGY -----------------------------------------------------------------</a:t>
            </a:r>
          </a:p>
          <a:p>
            <a:r>
              <a:rPr lang="en-US" sz="1600" dirty="0"/>
              <a:t>!- 0 = Disabled</a:t>
            </a:r>
          </a:p>
          <a:p>
            <a:r>
              <a:rPr lang="en-US" sz="1600" dirty="0"/>
              <a:t>!- 1 = Fully Enabled (Bed characteristics + bathymetry are updated)</a:t>
            </a:r>
          </a:p>
          <a:p>
            <a:r>
              <a:rPr lang="en-US" sz="1600" dirty="0"/>
              <a:t>!- 2 = Partially Enabled (Only bed characteristics are updated for BCG purpose)</a:t>
            </a:r>
          </a:p>
          <a:p>
            <a:r>
              <a:rPr lang="en-US" sz="1600" dirty="0"/>
              <a:t>!  If </a:t>
            </a:r>
            <a:r>
              <a:rPr lang="en-US" sz="1600" dirty="0" err="1"/>
              <a:t>sed_morph</a:t>
            </a:r>
            <a:r>
              <a:rPr lang="en-US" sz="1600" dirty="0"/>
              <a:t>=1, </a:t>
            </a:r>
            <a:r>
              <a:rPr lang="en-US" sz="1600" dirty="0" err="1"/>
              <a:t>sed_morph_time</a:t>
            </a:r>
            <a:r>
              <a:rPr lang="en-US" sz="1600" dirty="0"/>
              <a:t> (in days) is the time after which active morphology is turned on.</a:t>
            </a:r>
          </a:p>
          <a:p>
            <a:r>
              <a:rPr lang="en-US" sz="1600" dirty="0"/>
              <a:t>!------------------------------------------------------------------------------</a:t>
            </a:r>
          </a:p>
          <a:p>
            <a:r>
              <a:rPr lang="en-US" sz="1600" dirty="0" err="1"/>
              <a:t>sed_morph</a:t>
            </a:r>
            <a:r>
              <a:rPr lang="en-US" sz="1600" dirty="0"/>
              <a:t> == 1</a:t>
            </a:r>
          </a:p>
          <a:p>
            <a:r>
              <a:rPr lang="en-US" sz="1600" dirty="0" err="1"/>
              <a:t>sed_morph_time</a:t>
            </a:r>
            <a:r>
              <a:rPr lang="en-US" sz="1600" dirty="0"/>
              <a:t> == 5.d0</a:t>
            </a:r>
          </a:p>
          <a:p>
            <a:endParaRPr lang="en-US" sz="1600" dirty="0"/>
          </a:p>
          <a:p>
            <a:r>
              <a:rPr lang="en-US" sz="1600" dirty="0"/>
              <a:t>!- SEDIMENT DENSITY IN STATE EQUATION -----------------------------------------</a:t>
            </a:r>
          </a:p>
          <a:p>
            <a:r>
              <a:rPr lang="en-US" sz="1600" dirty="0"/>
              <a:t>!- 0 = Disabled</a:t>
            </a:r>
          </a:p>
          <a:p>
            <a:r>
              <a:rPr lang="en-US" sz="1600" dirty="0"/>
              <a:t>!- 1 = Enabled</a:t>
            </a:r>
          </a:p>
          <a:p>
            <a:r>
              <a:rPr lang="en-US" sz="1600" dirty="0"/>
              <a:t>!------------------------------------------------------------------------------</a:t>
            </a:r>
          </a:p>
          <a:p>
            <a:r>
              <a:rPr lang="en-US" sz="1600" dirty="0" err="1"/>
              <a:t>ddensed</a:t>
            </a:r>
            <a:r>
              <a:rPr lang="en-US" sz="1600" dirty="0"/>
              <a:t> == 0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76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81200" y="4533"/>
            <a:ext cx="971550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ediment.in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604007"/>
            <a:ext cx="73533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!- </a:t>
            </a:r>
            <a:r>
              <a:rPr lang="en-US" sz="1400" dirty="0"/>
              <a:t>COMPUTATION OF SEDIMENT SETTLING VELOCITY </a:t>
            </a:r>
            <a:r>
              <a:rPr lang="en-US" sz="1400" dirty="0" smtClean="0"/>
              <a:t>---------------</a:t>
            </a:r>
            <a:endParaRPr lang="en-US" sz="1400" dirty="0"/>
          </a:p>
          <a:p>
            <a:r>
              <a:rPr lang="en-US" sz="1400" dirty="0"/>
              <a:t>!- (</a:t>
            </a:r>
            <a:r>
              <a:rPr lang="en-US" sz="1400" dirty="0" err="1"/>
              <a:t>Soulsby</a:t>
            </a:r>
            <a:r>
              <a:rPr lang="en-US" sz="1400" dirty="0"/>
              <a:t>, 1997)</a:t>
            </a:r>
          </a:p>
          <a:p>
            <a:r>
              <a:rPr lang="en-US" sz="1400" dirty="0"/>
              <a:t>!- 0 = Disabled (user-defined settling velocity)</a:t>
            </a:r>
          </a:p>
          <a:p>
            <a:r>
              <a:rPr lang="en-US" sz="1400" dirty="0"/>
              <a:t>!- 1 = Enabled (Computed from SAND_SD50 and SAND_SRHO)</a:t>
            </a:r>
          </a:p>
          <a:p>
            <a:r>
              <a:rPr lang="en-US" sz="1400" dirty="0"/>
              <a:t>!------------------------------------------------------------------------------</a:t>
            </a:r>
          </a:p>
          <a:p>
            <a:r>
              <a:rPr lang="en-US" sz="1400" dirty="0" err="1"/>
              <a:t>comp_ws</a:t>
            </a:r>
            <a:r>
              <a:rPr lang="en-US" sz="1400" dirty="0"/>
              <a:t> == </a:t>
            </a:r>
            <a:r>
              <a:rPr lang="en-US" sz="1400" dirty="0" smtClean="0"/>
              <a:t>0</a:t>
            </a:r>
            <a:endParaRPr lang="en-US" sz="1400" dirty="0"/>
          </a:p>
          <a:p>
            <a:r>
              <a:rPr lang="en-US" sz="1400" dirty="0"/>
              <a:t>!- COMPUTATION OF SEDIMENT CRITICAL SHEAR STRESS </a:t>
            </a:r>
            <a:r>
              <a:rPr lang="en-US" sz="1400" dirty="0" smtClean="0"/>
              <a:t>---------</a:t>
            </a:r>
            <a:endParaRPr lang="en-US" sz="1400" dirty="0"/>
          </a:p>
          <a:p>
            <a:r>
              <a:rPr lang="en-US" sz="1400" dirty="0"/>
              <a:t>!- (</a:t>
            </a:r>
            <a:r>
              <a:rPr lang="en-US" sz="1400" dirty="0" err="1"/>
              <a:t>Soulsby</a:t>
            </a:r>
            <a:r>
              <a:rPr lang="en-US" sz="1400" dirty="0"/>
              <a:t>, 1997), from critical Shields parameter</a:t>
            </a:r>
          </a:p>
          <a:p>
            <a:r>
              <a:rPr lang="en-US" sz="1400" dirty="0"/>
              <a:t>!- 0 = Disabled (user defined)</a:t>
            </a:r>
          </a:p>
          <a:p>
            <a:r>
              <a:rPr lang="en-US" sz="1400" dirty="0"/>
              <a:t>!- 1 = </a:t>
            </a:r>
            <a:r>
              <a:rPr lang="en-US" sz="1400" dirty="0" smtClean="0"/>
              <a:t>Enabled</a:t>
            </a:r>
            <a:endParaRPr lang="en-US" sz="1400" dirty="0"/>
          </a:p>
          <a:p>
            <a:r>
              <a:rPr lang="en-US" sz="1400" dirty="0"/>
              <a:t>!------------------------------------------------------------------------------</a:t>
            </a:r>
          </a:p>
          <a:p>
            <a:r>
              <a:rPr lang="en-US" sz="1400" dirty="0" err="1"/>
              <a:t>comp_tauce</a:t>
            </a:r>
            <a:r>
              <a:rPr lang="en-US" sz="1400" dirty="0"/>
              <a:t> == </a:t>
            </a:r>
            <a:r>
              <a:rPr lang="en-US" sz="1400" dirty="0" smtClean="0"/>
              <a:t>0</a:t>
            </a:r>
          </a:p>
          <a:p>
            <a:endParaRPr lang="en-US" sz="1400" dirty="0" smtClean="0"/>
          </a:p>
          <a:p>
            <a:r>
              <a:rPr lang="en-US" sz="1400" dirty="0"/>
              <a:t>!- ROUGHNESS LENGTH PREDICTION FROM BEDFORMS ----------------------------------</a:t>
            </a:r>
          </a:p>
          <a:p>
            <a:r>
              <a:rPr lang="en-US" sz="1400" dirty="0"/>
              <a:t>!- </a:t>
            </a:r>
            <a:r>
              <a:rPr lang="en-US" sz="1400" dirty="0" err="1"/>
              <a:t>bedforms_rough</a:t>
            </a:r>
            <a:r>
              <a:rPr lang="en-US" sz="1400" dirty="0"/>
              <a:t>:</a:t>
            </a:r>
          </a:p>
          <a:p>
            <a:r>
              <a:rPr lang="en-US" sz="1400" dirty="0"/>
              <a:t>!- 0 = Disabled (rough.gr3 for hydrodynamic and sediment)</a:t>
            </a:r>
          </a:p>
          <a:p>
            <a:r>
              <a:rPr lang="en-US" sz="1400" dirty="0"/>
              <a:t>!- 1 = Z0 </a:t>
            </a:r>
            <a:r>
              <a:rPr lang="en-US" sz="1400" dirty="0" err="1"/>
              <a:t>bedforms</a:t>
            </a:r>
            <a:r>
              <a:rPr lang="en-US" sz="1400" dirty="0"/>
              <a:t> for hydrodynamics (if </a:t>
            </a:r>
            <a:r>
              <a:rPr lang="en-US" sz="1400" dirty="0" err="1"/>
              <a:t>bfric</a:t>
            </a:r>
            <a:r>
              <a:rPr lang="en-US" sz="1400" dirty="0"/>
              <a:t>=1) / </a:t>
            </a:r>
            <a:r>
              <a:rPr lang="en-US" sz="1400" dirty="0" err="1"/>
              <a:t>Nikurasde</a:t>
            </a:r>
            <a:r>
              <a:rPr lang="en-US" sz="1400" dirty="0"/>
              <a:t> for sediment  (Van Rijn, 2007)</a:t>
            </a:r>
          </a:p>
          <a:p>
            <a:r>
              <a:rPr lang="en-US" sz="1400" dirty="0"/>
              <a:t>!- 2 = Z0 </a:t>
            </a:r>
            <a:r>
              <a:rPr lang="en-US" sz="1400" dirty="0" err="1"/>
              <a:t>bedforms</a:t>
            </a:r>
            <a:r>
              <a:rPr lang="en-US" sz="1400" dirty="0"/>
              <a:t> for both hydrodynamics (if </a:t>
            </a:r>
            <a:r>
              <a:rPr lang="en-US" sz="1400" dirty="0" err="1"/>
              <a:t>bfric</a:t>
            </a:r>
            <a:r>
              <a:rPr lang="en-US" sz="1400" dirty="0"/>
              <a:t>=1) and sediment</a:t>
            </a:r>
          </a:p>
          <a:p>
            <a:r>
              <a:rPr lang="en-US" sz="1400" dirty="0"/>
              <a:t>!  (</a:t>
            </a:r>
            <a:r>
              <a:rPr lang="en-US" sz="1400" b="1" dirty="0"/>
              <a:t>so '1' and '2' will send total roughness back to hydro, but total roughness</a:t>
            </a:r>
          </a:p>
          <a:p>
            <a:r>
              <a:rPr lang="en-US" sz="1400" b="1" dirty="0"/>
              <a:t>!   is limited to </a:t>
            </a:r>
            <a:r>
              <a:rPr lang="en-US" sz="1400" b="1" dirty="0" err="1" smtClean="0"/>
              <a:t>dzb_min</a:t>
            </a:r>
            <a:r>
              <a:rPr lang="en-US" sz="1400" b="1" dirty="0" smtClean="0"/>
              <a:t>*0.1 </a:t>
            </a:r>
            <a:r>
              <a:rPr lang="en-US" sz="1400" b="1" dirty="0"/>
              <a:t>- see sed_friction.F90</a:t>
            </a:r>
            <a:r>
              <a:rPr lang="en-US" sz="1400" dirty="0"/>
              <a:t>)</a:t>
            </a:r>
          </a:p>
          <a:p>
            <a:r>
              <a:rPr lang="en-US" sz="1400" dirty="0"/>
              <a:t>!- </a:t>
            </a:r>
            <a:r>
              <a:rPr lang="en-US" sz="1400" dirty="0" err="1"/>
              <a:t>iwave_ripple</a:t>
            </a:r>
            <a:r>
              <a:rPr lang="en-US" sz="1400" dirty="0"/>
              <a:t>:</a:t>
            </a:r>
          </a:p>
          <a:p>
            <a:r>
              <a:rPr lang="en-US" sz="1400" dirty="0"/>
              <a:t>!- 0 = wave ripples computes following Grant and Madsen (1982)</a:t>
            </a:r>
          </a:p>
          <a:p>
            <a:r>
              <a:rPr lang="en-US" sz="1400" dirty="0"/>
              <a:t>!- 1 = wave ripples computes following Nielsen (1992)</a:t>
            </a:r>
          </a:p>
          <a:p>
            <a:r>
              <a:rPr lang="en-US" sz="1400" dirty="0"/>
              <a:t>!- </a:t>
            </a:r>
            <a:r>
              <a:rPr lang="en-US" sz="1400" dirty="0" err="1"/>
              <a:t>irough_bdld</a:t>
            </a:r>
            <a:r>
              <a:rPr lang="en-US" sz="1400" dirty="0"/>
              <a:t>:</a:t>
            </a:r>
          </a:p>
          <a:p>
            <a:r>
              <a:rPr lang="en-US" sz="1400" dirty="0"/>
              <a:t>!- 0 = no roughness induced by sediment transport</a:t>
            </a:r>
          </a:p>
          <a:p>
            <a:r>
              <a:rPr lang="en-US" sz="1400" dirty="0"/>
              <a:t>!- 1 = roughness induced by sediment transport (method following </a:t>
            </a:r>
            <a:r>
              <a:rPr lang="en-US" sz="1400" dirty="0" err="1"/>
              <a:t>iwave_ripple</a:t>
            </a:r>
            <a:r>
              <a:rPr lang="en-US" sz="1400" dirty="0"/>
              <a:t>)</a:t>
            </a:r>
          </a:p>
          <a:p>
            <a:r>
              <a:rPr lang="en-US" sz="1400" dirty="0"/>
              <a:t>! Note: </a:t>
            </a:r>
            <a:r>
              <a:rPr lang="en-US" sz="1400" dirty="0" err="1"/>
              <a:t>iwave_ripple</a:t>
            </a:r>
            <a:r>
              <a:rPr lang="en-US" sz="1400" dirty="0"/>
              <a:t> and </a:t>
            </a:r>
            <a:r>
              <a:rPr lang="en-US" sz="1400" dirty="0" err="1"/>
              <a:t>irough_bdld</a:t>
            </a:r>
            <a:r>
              <a:rPr lang="en-US" sz="1400" dirty="0"/>
              <a:t> are only used when WWM is invoked</a:t>
            </a:r>
          </a:p>
          <a:p>
            <a:r>
              <a:rPr lang="en-US" sz="1400" dirty="0"/>
              <a:t>!------------------------------------------------------------------------------</a:t>
            </a:r>
          </a:p>
          <a:p>
            <a:r>
              <a:rPr lang="en-US" sz="1400" dirty="0" err="1">
                <a:solidFill>
                  <a:srgbClr val="FF0000"/>
                </a:solidFill>
              </a:rPr>
              <a:t>bedforms_rough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== </a:t>
            </a:r>
            <a:r>
              <a:rPr lang="en-US" sz="1400" dirty="0" smtClean="0"/>
              <a:t>2</a:t>
            </a:r>
            <a:endParaRPr lang="en-US" sz="1400" dirty="0"/>
          </a:p>
          <a:p>
            <a:r>
              <a:rPr lang="en-US" sz="1400" dirty="0" err="1"/>
              <a:t>iwave_ripple</a:t>
            </a:r>
            <a:r>
              <a:rPr lang="en-US" sz="1400" dirty="0"/>
              <a:t> == </a:t>
            </a:r>
            <a:r>
              <a:rPr lang="en-US" sz="1400" dirty="0" smtClean="0"/>
              <a:t>0</a:t>
            </a:r>
            <a:endParaRPr lang="en-US" sz="1400" dirty="0"/>
          </a:p>
          <a:p>
            <a:r>
              <a:rPr lang="en-US" sz="1400" dirty="0" err="1"/>
              <a:t>irough_bdld</a:t>
            </a:r>
            <a:r>
              <a:rPr lang="en-US" sz="1400" dirty="0"/>
              <a:t> == </a:t>
            </a:r>
            <a:r>
              <a:rPr lang="en-US" sz="1400" dirty="0" smtClean="0"/>
              <a:t>0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7391400" y="655795"/>
            <a:ext cx="52006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/>
          </a:p>
          <a:p>
            <a:r>
              <a:rPr lang="en-US" sz="1800" dirty="0"/>
              <a:t>!- SLUMPING OF SEDIMENTS (AVALANCHING) </a:t>
            </a:r>
            <a:r>
              <a:rPr lang="en-US" sz="1800" dirty="0" smtClean="0"/>
              <a:t>---</a:t>
            </a:r>
            <a:endParaRPr lang="en-US" sz="1800" dirty="0"/>
          </a:p>
          <a:p>
            <a:r>
              <a:rPr lang="en-US" sz="1800" dirty="0"/>
              <a:t>!- </a:t>
            </a:r>
            <a:r>
              <a:rPr lang="en-US" sz="1800" dirty="0" err="1"/>
              <a:t>slope_avalanching</a:t>
            </a:r>
            <a:r>
              <a:rPr lang="en-US" sz="1800" dirty="0"/>
              <a:t>:</a:t>
            </a:r>
          </a:p>
          <a:p>
            <a:r>
              <a:rPr lang="en-US" sz="1800" dirty="0"/>
              <a:t>!- 0 = Disabled</a:t>
            </a:r>
          </a:p>
          <a:p>
            <a:r>
              <a:rPr lang="en-US" sz="1800" dirty="0"/>
              <a:t>!- 1 = Enabled</a:t>
            </a:r>
          </a:p>
          <a:p>
            <a:r>
              <a:rPr lang="en-US" sz="1800" dirty="0"/>
              <a:t>!- </a:t>
            </a:r>
            <a:r>
              <a:rPr lang="en-US" sz="1800" dirty="0" err="1"/>
              <a:t>dry_slope_cr</a:t>
            </a:r>
            <a:r>
              <a:rPr lang="en-US" sz="1800" dirty="0"/>
              <a:t>: Critical slope for dry element</a:t>
            </a:r>
          </a:p>
          <a:p>
            <a:r>
              <a:rPr lang="en-US" sz="1800" dirty="0"/>
              <a:t>!- </a:t>
            </a:r>
            <a:r>
              <a:rPr lang="en-US" sz="1800" dirty="0" err="1"/>
              <a:t>wet_slope_cr</a:t>
            </a:r>
            <a:r>
              <a:rPr lang="en-US" sz="1800" dirty="0"/>
              <a:t>: Critical slope for wet element</a:t>
            </a:r>
          </a:p>
          <a:p>
            <a:r>
              <a:rPr lang="en-US" sz="1800" dirty="0" smtClean="0"/>
              <a:t>!---------------------------------------------------------------</a:t>
            </a:r>
            <a:endParaRPr lang="en-US" sz="1800" dirty="0"/>
          </a:p>
          <a:p>
            <a:r>
              <a:rPr lang="en-US" sz="1800" dirty="0" err="1"/>
              <a:t>slope_avalanching</a:t>
            </a:r>
            <a:r>
              <a:rPr lang="en-US" sz="1800" dirty="0"/>
              <a:t> == 1</a:t>
            </a:r>
          </a:p>
          <a:p>
            <a:r>
              <a:rPr lang="en-US" sz="1800" dirty="0" err="1"/>
              <a:t>dry_slope_cr</a:t>
            </a:r>
            <a:r>
              <a:rPr lang="en-US" sz="1800" dirty="0"/>
              <a:t> == 1.0</a:t>
            </a:r>
          </a:p>
          <a:p>
            <a:r>
              <a:rPr lang="en-US" sz="1800" dirty="0" err="1"/>
              <a:t>wet_slope_cr</a:t>
            </a:r>
            <a:r>
              <a:rPr lang="en-US" sz="1800" dirty="0"/>
              <a:t> == 0.3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838950" y="838200"/>
            <a:ext cx="0" cy="647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3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81200" y="4533"/>
            <a:ext cx="971550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ediment.in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1066800"/>
            <a:ext cx="9525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!- BEDLOAD DIFFUSION COEFFICIENT (-) (&gt;=0.0) ----------------------------------</a:t>
            </a:r>
          </a:p>
          <a:p>
            <a:r>
              <a:rPr lang="en-US" dirty="0"/>
              <a:t>!------------------------------------------------------------------------------</a:t>
            </a:r>
          </a:p>
          <a:p>
            <a:r>
              <a:rPr lang="en-US" dirty="0" err="1"/>
              <a:t>bdldiffu</a:t>
            </a:r>
            <a:r>
              <a:rPr lang="en-US" dirty="0"/>
              <a:t> == </a:t>
            </a:r>
            <a:r>
              <a:rPr lang="en-US" dirty="0" smtClean="0"/>
              <a:t>5.d0</a:t>
            </a:r>
            <a:endParaRPr lang="en-US" dirty="0"/>
          </a:p>
          <a:p>
            <a:endParaRPr lang="en-US" dirty="0"/>
          </a:p>
          <a:p>
            <a:r>
              <a:rPr lang="en-US" dirty="0"/>
              <a:t>!- BEDLOAD TRANSPORT RATE COEFFICIENT (-) -------------------------------------</a:t>
            </a:r>
          </a:p>
          <a:p>
            <a:r>
              <a:rPr lang="en-US" dirty="0"/>
              <a:t>! [0,1]; original flux is applied with 1</a:t>
            </a:r>
          </a:p>
          <a:p>
            <a:r>
              <a:rPr lang="en-US" dirty="0"/>
              <a:t>!------------------------------------------------------------------------------</a:t>
            </a:r>
          </a:p>
          <a:p>
            <a:r>
              <a:rPr lang="en-US" dirty="0"/>
              <a:t>BEDLOAD_COEFF == 1.0d0</a:t>
            </a:r>
          </a:p>
          <a:p>
            <a:endParaRPr lang="en-US" dirty="0"/>
          </a:p>
          <a:p>
            <a:r>
              <a:rPr lang="en-US" dirty="0"/>
              <a:t>!- MINIMUM AND MAXIMUM THRESHOLD FOR bottom drag coefficient [-]</a:t>
            </a:r>
          </a:p>
          <a:p>
            <a:r>
              <a:rPr lang="en-US" dirty="0"/>
              <a:t>!------------------------------------------------------------------------------</a:t>
            </a:r>
          </a:p>
          <a:p>
            <a:r>
              <a:rPr lang="en-US" dirty="0" err="1"/>
              <a:t>Cdb_min</a:t>
            </a:r>
            <a:r>
              <a:rPr lang="en-US" dirty="0"/>
              <a:t> == 0.000001</a:t>
            </a:r>
          </a:p>
          <a:p>
            <a:r>
              <a:rPr lang="en-US" dirty="0" err="1"/>
              <a:t>Cdb_max</a:t>
            </a:r>
            <a:r>
              <a:rPr lang="en-US" dirty="0"/>
              <a:t> == 0.01</a:t>
            </a:r>
          </a:p>
        </p:txBody>
      </p:sp>
    </p:spTree>
    <p:extLst>
      <p:ext uri="{BB962C8B-B14F-4D97-AF65-F5344CB8AC3E}">
        <p14:creationId xmlns:p14="http://schemas.microsoft.com/office/powerpoint/2010/main" val="5549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81200" y="4533"/>
            <a:ext cx="971550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ediment.in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300" y="646157"/>
            <a:ext cx="10820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!- SEDIMENT TYPE - [1:Ntracers] -----------------------------------------------</a:t>
            </a:r>
          </a:p>
          <a:p>
            <a:r>
              <a:rPr lang="en-US" sz="1800" dirty="0" smtClean="0"/>
              <a:t>SED_TYPE </a:t>
            </a:r>
            <a:r>
              <a:rPr lang="en-US" sz="1800" dirty="0"/>
              <a:t>== 1 1 1 1 1 !5 classes</a:t>
            </a:r>
          </a:p>
          <a:p>
            <a:endParaRPr lang="en-US" sz="1800" dirty="0"/>
          </a:p>
          <a:p>
            <a:r>
              <a:rPr lang="en-US" sz="1800" dirty="0"/>
              <a:t>!- D50 MEDIAN SEDIMENT GRAIN DIAMETER (mm) - [1:Ntracers] ---------------------</a:t>
            </a:r>
          </a:p>
          <a:p>
            <a:r>
              <a:rPr lang="en-US" sz="1800" dirty="0"/>
              <a:t>!------------------------------------------------------------------------------</a:t>
            </a:r>
          </a:p>
          <a:p>
            <a:r>
              <a:rPr lang="en-US" sz="1800" dirty="0"/>
              <a:t>SAND_SD50 == 0.12d0 0.18d0 0.39d0 0.60d0 1.2d0</a:t>
            </a:r>
          </a:p>
          <a:p>
            <a:endParaRPr lang="en-US" sz="1800" dirty="0"/>
          </a:p>
          <a:p>
            <a:r>
              <a:rPr lang="en-US" sz="1800" dirty="0"/>
              <a:t>!- SEDIMENT GRAIN DENSITY (kg/m3) - [1:Ntracers] ------------------------------</a:t>
            </a:r>
          </a:p>
          <a:p>
            <a:r>
              <a:rPr lang="en-US" sz="1800" dirty="0"/>
              <a:t>!------------------------------------------------------------------------------</a:t>
            </a:r>
          </a:p>
          <a:p>
            <a:r>
              <a:rPr lang="en-US" sz="1800" dirty="0"/>
              <a:t>SAND_SRHO == 2650.0d0 </a:t>
            </a:r>
            <a:r>
              <a:rPr lang="en-US" sz="1800" dirty="0" err="1"/>
              <a:t>2650.0d0</a:t>
            </a:r>
            <a:r>
              <a:rPr lang="en-US" sz="1800" dirty="0"/>
              <a:t> </a:t>
            </a:r>
            <a:r>
              <a:rPr lang="en-US" sz="1800" dirty="0" err="1"/>
              <a:t>2650.0d0</a:t>
            </a:r>
            <a:r>
              <a:rPr lang="en-US" sz="1800" dirty="0"/>
              <a:t> </a:t>
            </a:r>
            <a:r>
              <a:rPr lang="en-US" sz="1800" dirty="0" err="1"/>
              <a:t>2650.0d0</a:t>
            </a:r>
            <a:r>
              <a:rPr lang="en-US" sz="1800" dirty="0"/>
              <a:t> </a:t>
            </a:r>
            <a:r>
              <a:rPr lang="en-US" sz="1800" dirty="0" err="1"/>
              <a:t>2650.0d0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!- PATICLES SETTLING VELOCITY (mm/s) - [1:Ntracers] ---------------------------</a:t>
            </a:r>
          </a:p>
          <a:p>
            <a:r>
              <a:rPr lang="en-US" sz="1800" dirty="0"/>
              <a:t>! These will be overwritten if </a:t>
            </a:r>
            <a:r>
              <a:rPr lang="en-US" sz="1800" dirty="0" err="1"/>
              <a:t>comp_ws</a:t>
            </a:r>
            <a:r>
              <a:rPr lang="en-US" sz="1800" dirty="0"/>
              <a:t>=1 &amp; </a:t>
            </a:r>
            <a:r>
              <a:rPr lang="en-US" sz="1800" dirty="0" err="1"/>
              <a:t>Sedtype</a:t>
            </a:r>
            <a:r>
              <a:rPr lang="en-US" sz="1800" dirty="0"/>
              <a:t>(</a:t>
            </a:r>
            <a:r>
              <a:rPr lang="en-US" sz="1800" dirty="0" err="1"/>
              <a:t>i</a:t>
            </a:r>
            <a:r>
              <a:rPr lang="en-US" sz="1800" dirty="0"/>
              <a:t>)=1  (so in that case you can</a:t>
            </a:r>
          </a:p>
          <a:p>
            <a:r>
              <a:rPr lang="en-US" sz="1800" dirty="0"/>
              <a:t>! comment this line out)</a:t>
            </a:r>
          </a:p>
          <a:p>
            <a:r>
              <a:rPr lang="en-US" sz="1800" dirty="0"/>
              <a:t>!------------------------------------------------------------------------------</a:t>
            </a:r>
          </a:p>
          <a:p>
            <a:r>
              <a:rPr lang="en-US" sz="1800" dirty="0"/>
              <a:t>SAND_WSED == 8.06d0 16.92d0 51.43d0 78.19d0 128.65d0</a:t>
            </a:r>
          </a:p>
          <a:p>
            <a:endParaRPr lang="en-US" sz="1800" dirty="0"/>
          </a:p>
          <a:p>
            <a:r>
              <a:rPr lang="en-US" sz="1800" dirty="0"/>
              <a:t>!- SURFACE EROSION RATE, E0 - [1:Ntracers] --------------------------</a:t>
            </a:r>
          </a:p>
          <a:p>
            <a:r>
              <a:rPr lang="en-US" sz="1800" dirty="0"/>
              <a:t>!  If </a:t>
            </a:r>
            <a:r>
              <a:rPr lang="en-US" sz="1800" dirty="0" err="1"/>
              <a:t>ierosion</a:t>
            </a:r>
            <a:r>
              <a:rPr lang="en-US" sz="1800" dirty="0"/>
              <a:t>=0, dimension is kg/m/m/s</a:t>
            </a:r>
          </a:p>
          <a:p>
            <a:r>
              <a:rPr lang="en-US" sz="1800" dirty="0"/>
              <a:t>!  If </a:t>
            </a:r>
            <a:r>
              <a:rPr lang="en-US" sz="1800" dirty="0" err="1"/>
              <a:t>ierosion</a:t>
            </a:r>
            <a:r>
              <a:rPr lang="en-US" sz="1800" dirty="0"/>
              <a:t>=1, dimension is s/m (see M_E of Table 1 of </a:t>
            </a:r>
            <a:r>
              <a:rPr lang="en-US" sz="1800" dirty="0" err="1"/>
              <a:t>Winterwerp</a:t>
            </a:r>
            <a:r>
              <a:rPr lang="en-US" sz="1800" dirty="0"/>
              <a:t> et al. 2012, JGR, </a:t>
            </a:r>
            <a:r>
              <a:rPr lang="en-US" sz="1800" dirty="0" err="1"/>
              <a:t>vol</a:t>
            </a:r>
            <a:r>
              <a:rPr lang="en-US" sz="1800" dirty="0"/>
              <a:t> 117)</a:t>
            </a:r>
          </a:p>
          <a:p>
            <a:r>
              <a:rPr lang="en-US" sz="1800" dirty="0"/>
              <a:t>!------------------------------------------------------------------------------</a:t>
            </a:r>
          </a:p>
          <a:p>
            <a:r>
              <a:rPr lang="en-US" sz="1800" dirty="0"/>
              <a:t>SAND_ERATE == 1.6d-3 </a:t>
            </a:r>
            <a:r>
              <a:rPr lang="en-US" sz="1800" dirty="0" err="1"/>
              <a:t>1.6d-3</a:t>
            </a:r>
            <a:r>
              <a:rPr lang="en-US" sz="1800" dirty="0"/>
              <a:t> </a:t>
            </a:r>
            <a:r>
              <a:rPr lang="en-US" sz="1800" dirty="0" err="1"/>
              <a:t>1.6d-3</a:t>
            </a:r>
            <a:r>
              <a:rPr lang="en-US" sz="1800" dirty="0"/>
              <a:t> </a:t>
            </a:r>
            <a:r>
              <a:rPr lang="en-US" sz="1800" dirty="0" err="1"/>
              <a:t>1.6d-3</a:t>
            </a:r>
            <a:r>
              <a:rPr lang="en-US" sz="1800" dirty="0"/>
              <a:t> </a:t>
            </a:r>
            <a:r>
              <a:rPr lang="en-US" sz="1800" dirty="0" err="1"/>
              <a:t>1.6d-3</a:t>
            </a:r>
            <a:r>
              <a:rPr lang="en-US" sz="1800" dirty="0"/>
              <a:t> !</a:t>
            </a:r>
            <a:r>
              <a:rPr lang="en-US" sz="1800" dirty="0" err="1" smtClean="0"/>
              <a:t>ierosion</a:t>
            </a:r>
            <a:r>
              <a:rPr lang="en-US" sz="1800" dirty="0" smtClean="0"/>
              <a:t>=0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630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81200" y="4533"/>
            <a:ext cx="971550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ediment.in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990600"/>
            <a:ext cx="1181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!- </a:t>
            </a:r>
            <a:r>
              <a:rPr lang="en-US" dirty="0"/>
              <a:t>CRITICAL SHEAR STRESS FOR EROSION </a:t>
            </a:r>
            <a:r>
              <a:rPr lang="en-US" dirty="0" smtClean="0"/>
              <a:t>(</a:t>
            </a:r>
            <a:r>
              <a:rPr lang="en-US" dirty="0"/>
              <a:t>Pa) - [1:Ntracers] -----</a:t>
            </a:r>
          </a:p>
          <a:p>
            <a:r>
              <a:rPr lang="en-US" dirty="0"/>
              <a:t>!  These will be overwritten if </a:t>
            </a:r>
            <a:r>
              <a:rPr lang="en-US" dirty="0" err="1"/>
              <a:t>comp_tauce</a:t>
            </a:r>
            <a:r>
              <a:rPr lang="en-US" dirty="0"/>
              <a:t>=1 and </a:t>
            </a:r>
            <a:r>
              <a:rPr lang="en-US" dirty="0" err="1"/>
              <a:t>Sedtype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)=1 (so in that case you can</a:t>
            </a:r>
          </a:p>
          <a:p>
            <a:r>
              <a:rPr lang="en-US" dirty="0"/>
              <a:t>! comment this line out)</a:t>
            </a:r>
          </a:p>
          <a:p>
            <a:r>
              <a:rPr lang="en-US" dirty="0"/>
              <a:t>!------------------------------------------------------------------------------</a:t>
            </a:r>
          </a:p>
          <a:p>
            <a:r>
              <a:rPr lang="en-US" dirty="0"/>
              <a:t>SAND_TAU_CE == 0.15d0 0.17d0 0.23d0 0.3d0 0.6d0</a:t>
            </a:r>
          </a:p>
          <a:p>
            <a:endParaRPr lang="en-US" dirty="0"/>
          </a:p>
          <a:p>
            <a:r>
              <a:rPr lang="en-US" dirty="0"/>
              <a:t>!- MORPHOLOGICAL TIME-SCALE FACTOR (&gt;= 1.) - [1:Ntracers] ---------------------</a:t>
            </a:r>
          </a:p>
          <a:p>
            <a:r>
              <a:rPr lang="en-US" dirty="0"/>
              <a:t>!- A value of 1.0 lead to no scale effect.</a:t>
            </a:r>
          </a:p>
          <a:p>
            <a:r>
              <a:rPr lang="en-US" dirty="0"/>
              <a:t>!------------------------------------------------------------------------------</a:t>
            </a:r>
          </a:p>
          <a:p>
            <a:r>
              <a:rPr lang="en-US" dirty="0"/>
              <a:t>SAND_MORPH_FAC == 1.0d0 </a:t>
            </a:r>
            <a:r>
              <a:rPr lang="en-US" dirty="0" err="1"/>
              <a:t>1.0d0</a:t>
            </a:r>
            <a:r>
              <a:rPr lang="en-US" dirty="0"/>
              <a:t> </a:t>
            </a:r>
            <a:r>
              <a:rPr lang="en-US" dirty="0" err="1"/>
              <a:t>1.0d0</a:t>
            </a:r>
            <a:r>
              <a:rPr lang="en-US" dirty="0"/>
              <a:t> </a:t>
            </a:r>
            <a:r>
              <a:rPr lang="en-US" dirty="0" err="1"/>
              <a:t>1.0d0</a:t>
            </a:r>
            <a:r>
              <a:rPr lang="en-US" dirty="0"/>
              <a:t> </a:t>
            </a:r>
            <a:r>
              <a:rPr lang="en-US" dirty="0" err="1"/>
              <a:t>1.0d0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1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81200" y="4533"/>
            <a:ext cx="971550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ediment.in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066800"/>
            <a:ext cx="12725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!==============================================================================</a:t>
            </a:r>
          </a:p>
          <a:p>
            <a:r>
              <a:rPr lang="en-US" dirty="0"/>
              <a:t>!-                             BED SEDIMENT PARAMETERS                        -</a:t>
            </a:r>
          </a:p>
          <a:p>
            <a:r>
              <a:rPr lang="en-US" dirty="0"/>
              <a:t>!==============================================================================</a:t>
            </a:r>
          </a:p>
          <a:p>
            <a:r>
              <a:rPr lang="en-US" dirty="0"/>
              <a:t>!- NUMBER OF BED LAYERS (-) ---------------------------------------------------</a:t>
            </a:r>
          </a:p>
          <a:p>
            <a:r>
              <a:rPr lang="en-US" dirty="0"/>
              <a:t>!------------------------------------------------------------------------------</a:t>
            </a:r>
          </a:p>
          <a:p>
            <a:r>
              <a:rPr lang="en-US" dirty="0" err="1"/>
              <a:t>Nbed</a:t>
            </a:r>
            <a:r>
              <a:rPr lang="en-US" dirty="0"/>
              <a:t> == 1</a:t>
            </a:r>
          </a:p>
          <a:p>
            <a:endParaRPr lang="en-US" dirty="0"/>
          </a:p>
          <a:p>
            <a:r>
              <a:rPr lang="en-US" dirty="0"/>
              <a:t>!- BED LAYER THICKNESS THRESHOLD (m) ------------------------------------------</a:t>
            </a:r>
          </a:p>
          <a:p>
            <a:r>
              <a:rPr lang="en-US" dirty="0"/>
              <a:t>!- If deposition exceed this value, a new layer is created</a:t>
            </a:r>
          </a:p>
          <a:p>
            <a:r>
              <a:rPr lang="en-US" dirty="0"/>
              <a:t>!  but the active layer thickness is given in bottom(:,:,</a:t>
            </a:r>
            <a:r>
              <a:rPr lang="en-US" dirty="0" err="1"/>
              <a:t>iactv</a:t>
            </a:r>
            <a:r>
              <a:rPr lang="en-US" dirty="0"/>
              <a:t>)</a:t>
            </a:r>
          </a:p>
          <a:p>
            <a:r>
              <a:rPr lang="en-US" dirty="0"/>
              <a:t>!  Using a large value to bypass this, </a:t>
            </a:r>
            <a:r>
              <a:rPr lang="en-US" dirty="0" smtClean="0"/>
              <a:t>which enhances sorting stability</a:t>
            </a:r>
            <a:endParaRPr lang="en-US" dirty="0"/>
          </a:p>
          <a:p>
            <a:r>
              <a:rPr lang="en-US" dirty="0"/>
              <a:t>!------------------------------------------------------------------------------</a:t>
            </a:r>
          </a:p>
          <a:p>
            <a:r>
              <a:rPr lang="en-US" dirty="0"/>
              <a:t>!NEWLAYER_THICK == </a:t>
            </a:r>
            <a:r>
              <a:rPr lang="en-US" dirty="0" smtClean="0"/>
              <a:t>0.001d0         </a:t>
            </a:r>
            <a:r>
              <a:rPr lang="en-US" dirty="0" smtClean="0">
                <a:sym typeface="Wingdings" panose="05000000000000000000" pitchFamily="2" charset="2"/>
              </a:rPr>
              <a:t> Smaller value speeds up sorting</a:t>
            </a:r>
            <a:endParaRPr lang="en-US" dirty="0"/>
          </a:p>
          <a:p>
            <a:r>
              <a:rPr lang="en-US" dirty="0"/>
              <a:t>NEWLAYER_THICK == 100.d0</a:t>
            </a:r>
          </a:p>
        </p:txBody>
      </p:sp>
    </p:spTree>
    <p:extLst>
      <p:ext uri="{BB962C8B-B14F-4D97-AF65-F5344CB8AC3E}">
        <p14:creationId xmlns:p14="http://schemas.microsoft.com/office/powerpoint/2010/main" val="31543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2344400" cy="533400"/>
          </a:xfrm>
        </p:spPr>
        <p:txBody>
          <a:bodyPr>
            <a:normAutofit fontScale="90000"/>
          </a:bodyPr>
          <a:lstStyle/>
          <a:p>
            <a:r>
              <a:rPr lang="pt-PT" altLang="en-US" sz="3600" b="1" dirty="0" smtClean="0"/>
              <a:t>Stokes flow past a sphere: settling velocity</a:t>
            </a:r>
            <a:endParaRPr lang="en-US" altLang="en-US" sz="36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911" y="929640"/>
            <a:ext cx="4606089" cy="290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154327"/>
            <a:ext cx="11144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914400"/>
                <a:ext cx="88392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Stokes flow: low Reynolds number </a:t>
                </a:r>
                <a:r>
                  <a:rPr lang="en-US" i="1" dirty="0" smtClean="0"/>
                  <a:t>R</a:t>
                </a:r>
                <a:r>
                  <a:rPr lang="en-US" i="1" baseline="-25000" dirty="0" smtClean="0"/>
                  <a:t>e</a:t>
                </a:r>
                <a:r>
                  <a:rPr lang="en-US" dirty="0" smtClean="0"/>
                  <a:t>=</a:t>
                </a:r>
                <a:r>
                  <a:rPr lang="en-US" i="1" dirty="0" err="1" smtClean="0"/>
                  <a:t>wD</a:t>
                </a:r>
                <a:r>
                  <a:rPr lang="en-US" i="1" dirty="0" smtClean="0"/>
                  <a:t>/</a:t>
                </a:r>
                <a:r>
                  <a:rPr lang="en-US" i="1" dirty="0" smtClean="0">
                    <a:latin typeface="Symbol" panose="05050102010706020507" pitchFamily="18" charset="2"/>
                  </a:rPr>
                  <a:t>n</a:t>
                </a:r>
                <a:r>
                  <a:rPr lang="en-US" dirty="0" smtClean="0"/>
                  <a:t> ~1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The drag force experienced by the falling sphere is given by Stokes law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en-US" b="0" i="1" smtClean="0">
                          <a:latin typeface="Cambria Math"/>
                        </a:rPr>
                        <m:t>𝐷𝑤</m:t>
                      </m:r>
                    </m:oMath>
                  </m:oMathPara>
                </a14:m>
                <a:endParaRPr lang="en-US" dirty="0" smtClean="0"/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Assuming balance between this force and gravity and buoyancy leads to formula for settling velocity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endParaRPr lang="en-US" dirty="0"/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endParaRPr lang="en-US" dirty="0"/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The formula is strictly speaking only valid for Stokes (low Re) flow, and reality is a lot more complex…</a:t>
                </a:r>
              </a:p>
              <a:p>
                <a:pPr marL="943752" lvl="1" indent="-342900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But most sediment particles are indeed small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14400"/>
                <a:ext cx="8839200" cy="4524315"/>
              </a:xfrm>
              <a:prstGeom prst="rect">
                <a:avLst/>
              </a:prstGeom>
              <a:blipFill rotWithShape="1">
                <a:blip r:embed="rId5"/>
                <a:stretch>
                  <a:fillRect l="-966" t="-1348" r="-138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3999" y="3200400"/>
                <a:ext cx="5538439" cy="1082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18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𝜈</m:t>
                        </m:r>
                      </m:den>
                    </m:f>
                  </m:oMath>
                </a14:m>
                <a:r>
                  <a:rPr lang="en-US" dirty="0" smtClean="0"/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: submerged specific weight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3200400"/>
                <a:ext cx="5538439" cy="1082989"/>
              </a:xfrm>
              <a:prstGeom prst="rect">
                <a:avLst/>
              </a:prstGeom>
              <a:blipFill rotWithShape="1">
                <a:blip r:embed="rId6"/>
                <a:stretch>
                  <a:fillRect l="-220" b="-11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543550"/>
            <a:ext cx="53054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7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81200" y="4533"/>
            <a:ext cx="971550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Tuning sediment transport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838200"/>
            <a:ext cx="12725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few important </a:t>
            </a:r>
            <a:r>
              <a:rPr lang="en-US" dirty="0" smtClean="0"/>
              <a:t>considerations for </a:t>
            </a:r>
            <a:r>
              <a:rPr lang="en-US" dirty="0"/>
              <a:t>sediment </a:t>
            </a:r>
            <a:r>
              <a:rPr lang="en-US" dirty="0" smtClean="0"/>
              <a:t>simulation</a:t>
            </a:r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Turbulence closure scheme</a:t>
            </a:r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dzb_min</a:t>
            </a:r>
            <a:r>
              <a:rPr lang="en-US" dirty="0" smtClean="0"/>
              <a:t>: make sure not to truncate large </a:t>
            </a:r>
            <a:r>
              <a:rPr lang="en-US" i="1" dirty="0" smtClean="0"/>
              <a:t>C</a:t>
            </a:r>
            <a:r>
              <a:rPr lang="en-US" i="1" baseline="-25000" dirty="0" smtClean="0"/>
              <a:t>D</a:t>
            </a:r>
            <a:r>
              <a:rPr lang="en-US" dirty="0" smtClean="0"/>
              <a:t> too soon in shallow water; </a:t>
            </a:r>
            <a:r>
              <a:rPr lang="en-US" dirty="0" err="1" smtClean="0"/>
              <a:t>dzb_decay</a:t>
            </a:r>
            <a:r>
              <a:rPr lang="en-US" dirty="0" smtClean="0"/>
              <a:t>=0</a:t>
            </a:r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Vgrid</a:t>
            </a:r>
            <a:r>
              <a:rPr lang="en-US" dirty="0" smtClean="0"/>
              <a:t> (</a:t>
            </a:r>
            <a:r>
              <a:rPr lang="en-US" dirty="0" err="1" smtClean="0"/>
              <a:t>sed</a:t>
            </a:r>
            <a:r>
              <a:rPr lang="en-US" dirty="0" smtClean="0"/>
              <a:t> profile) </a:t>
            </a:r>
            <a:endParaRPr lang="en-US" dirty="0"/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t: may need to be reduced in the case of </a:t>
            </a:r>
            <a:r>
              <a:rPr lang="en-US" i="1" dirty="0" smtClean="0"/>
              <a:t>very</a:t>
            </a:r>
            <a:r>
              <a:rPr lang="en-US" dirty="0" smtClean="0"/>
              <a:t> active morph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Active morphology (as in marsh)</a:t>
            </a:r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May use a bare-rock region near </a:t>
            </a:r>
            <a:r>
              <a:rPr lang="en-US" dirty="0" err="1" smtClean="0"/>
              <a:t>bnd</a:t>
            </a:r>
            <a:r>
              <a:rPr lang="en-US" dirty="0" smtClean="0"/>
              <a:t> where </a:t>
            </a:r>
            <a:r>
              <a:rPr lang="en-US" dirty="0" err="1" smtClean="0"/>
              <a:t>vel</a:t>
            </a:r>
            <a:r>
              <a:rPr lang="en-US" dirty="0" smtClean="0"/>
              <a:t> is imposed, because the bottom shear stress at the </a:t>
            </a:r>
            <a:r>
              <a:rPr lang="en-US" dirty="0" err="1" smtClean="0"/>
              <a:t>bnd</a:t>
            </a:r>
            <a:r>
              <a:rPr lang="en-US" dirty="0" smtClean="0"/>
              <a:t> is not accurate</a:t>
            </a:r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Impose inflow suspended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conc</a:t>
            </a:r>
            <a:r>
              <a:rPr lang="en-US" dirty="0" smtClean="0"/>
              <a:t> using mass sources instead of </a:t>
            </a:r>
            <a:r>
              <a:rPr lang="en-US" dirty="0" err="1" smtClean="0"/>
              <a:t>b.c.</a:t>
            </a:r>
            <a:r>
              <a:rPr lang="en-US" dirty="0" smtClean="0"/>
              <a:t> to prevent large changes of depths at </a:t>
            </a:r>
            <a:r>
              <a:rPr lang="en-US" dirty="0" err="1" smtClean="0"/>
              <a:t>bnd</a:t>
            </a:r>
            <a:endParaRPr lang="en-US" dirty="0" smtClean="0"/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If bedload </a:t>
            </a:r>
            <a:r>
              <a:rPr lang="en-US" dirty="0"/>
              <a:t>is important, </a:t>
            </a:r>
            <a:r>
              <a:rPr lang="en-US" dirty="0" smtClean="0"/>
              <a:t>adjust </a:t>
            </a:r>
            <a:r>
              <a:rPr lang="en-US" dirty="0" err="1" smtClean="0"/>
              <a:t>bdldiffu</a:t>
            </a:r>
            <a:r>
              <a:rPr lang="en-US" dirty="0" smtClean="0"/>
              <a:t> (to </a:t>
            </a:r>
            <a:r>
              <a:rPr lang="en-US" dirty="0"/>
              <a:t>avoid too steep </a:t>
            </a:r>
            <a:r>
              <a:rPr lang="en-US" dirty="0" smtClean="0"/>
              <a:t>front) </a:t>
            </a:r>
            <a:r>
              <a:rPr lang="en-US" dirty="0"/>
              <a:t>and BEDLOAD_COEFF </a:t>
            </a:r>
            <a:r>
              <a:rPr lang="en-US" dirty="0" smtClean="0"/>
              <a:t>(to </a:t>
            </a:r>
            <a:r>
              <a:rPr lang="en-US" dirty="0"/>
              <a:t>adjust migration </a:t>
            </a:r>
            <a:r>
              <a:rPr lang="en-US" dirty="0" smtClean="0"/>
              <a:t>distance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Morphological acceleration to save time</a:t>
            </a:r>
          </a:p>
          <a:p>
            <a:pPr marL="1544604" lvl="2" indent="-342900">
              <a:buFont typeface="Arial" panose="020B0604020202020204" pitchFamily="34" charset="0"/>
              <a:buChar char="•"/>
            </a:pPr>
            <a:r>
              <a:rPr lang="en-US" dirty="0"/>
              <a:t>Only works if the forcing is periodic</a:t>
            </a:r>
          </a:p>
          <a:p>
            <a:pPr marL="1544604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Erosional and depositional masses at a time step are scaled up</a:t>
            </a:r>
          </a:p>
          <a:p>
            <a:pPr marL="1544604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Some bed properties are adjusted accordingly (e.g. mass, fraction)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58766"/>
            <a:ext cx="4781550" cy="415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410200" y="1833868"/>
            <a:ext cx="6974480" cy="3733800"/>
            <a:chOff x="76200" y="626696"/>
            <a:chExt cx="8271456" cy="4267200"/>
          </a:xfrm>
        </p:grpSpPr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626696"/>
              <a:ext cx="8271456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828800" y="1752600"/>
              <a:ext cx="457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72718" y="1406723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10m</a:t>
              </a:r>
              <a:endParaRPr lang="en-US" sz="1200" b="1" dirty="0"/>
            </a:p>
          </p:txBody>
        </p:sp>
      </p:grpSp>
      <p:sp>
        <p:nvSpPr>
          <p:cNvPr id="6" name="Down Arrow 5"/>
          <p:cNvSpPr/>
          <p:nvPr/>
        </p:nvSpPr>
        <p:spPr>
          <a:xfrm>
            <a:off x="5867400" y="1588172"/>
            <a:ext cx="228600" cy="245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23882" y="125463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Symbol" panose="05050102010706020507" pitchFamily="18" charset="2"/>
              </a:rPr>
              <a:t>h</a:t>
            </a:r>
            <a:r>
              <a:rPr lang="en-US" sz="1800" dirty="0" smtClean="0"/>
              <a:t>=0.4m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909272" y="562869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Symbol" panose="05050102010706020507" pitchFamily="18" charset="2"/>
              </a:rPr>
              <a:t>h</a:t>
            </a:r>
            <a:r>
              <a:rPr lang="en-US" sz="1800" dirty="0" smtClean="0"/>
              <a:t>=0 m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5665"/>
            <a:ext cx="1371600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Channel meandering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1712604" y="5567668"/>
            <a:ext cx="228600" cy="245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42100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0050"/>
            <a:ext cx="41624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57200"/>
            <a:ext cx="41338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5665"/>
            <a:ext cx="1371600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Channel meandering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33825"/>
            <a:ext cx="5948363" cy="342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01218" y="42672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With MF=10</a:t>
            </a:r>
            <a:endParaRPr lang="en-US" sz="1800" b="1" dirty="0"/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4076105"/>
            <a:ext cx="4824857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20175" y="4714280"/>
            <a:ext cx="2509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Bottom roughness (mm)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9489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44426"/>
            <a:ext cx="412559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548551"/>
            <a:ext cx="5697386" cy="372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5665"/>
            <a:ext cx="1371600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Sorting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62" y="119922"/>
            <a:ext cx="5667854" cy="372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42657"/>
            <a:ext cx="5687185" cy="37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698152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 #1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34400" y="1143000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  #3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" y="4152900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 #5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39193" y="457200"/>
            <a:ext cx="1047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Fraction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806660" y="6705600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 #1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20490" y="4866680"/>
            <a:ext cx="2097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Surface </a:t>
            </a:r>
            <a:r>
              <a:rPr lang="en-US" sz="2000" b="1" dirty="0" err="1" smtClean="0"/>
              <a:t>conc</a:t>
            </a:r>
            <a:r>
              <a:rPr lang="en-US" sz="2000" b="1" dirty="0" smtClean="0"/>
              <a:t> [g/L]</a:t>
            </a:r>
            <a:endParaRPr lang="en-US" sz="2000" b="1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553" y="4744426"/>
            <a:ext cx="399844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430000" y="4951160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  #3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70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71700" y="132549"/>
            <a:ext cx="971550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  <a:cs typeface="Calibri" pitchFamily="34" charset="0"/>
              </a:rPr>
              <a:t>Idealized beach</a:t>
            </a:r>
          </a:p>
        </p:txBody>
      </p:sp>
      <p:pic>
        <p:nvPicPr>
          <p:cNvPr id="2" name="anim_bathy_RUN05a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-4" r="57006"/>
          <a:stretch/>
        </p:blipFill>
        <p:spPr>
          <a:xfrm>
            <a:off x="3771900" y="975360"/>
            <a:ext cx="5897880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52600" y="2971800"/>
            <a:ext cx="9715500" cy="95234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Marsh migration module</a:t>
            </a:r>
            <a:endParaRPr lang="en-US" sz="5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88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81200" y="4533"/>
            <a:ext cx="971550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Basic algorithm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618319"/>
            <a:ext cx="66865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Physics only at the moment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Initially all elements are marked as either marsh or non-marsh or barrier</a:t>
            </a:r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Barrier elements will never become marsh and they’ll stop marsh migration from neighboring elements</a:t>
            </a:r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At a given time step, find the max/min  depths in an </a:t>
            </a:r>
            <a:r>
              <a:rPr lang="en-US" sz="2000" dirty="0" err="1" smtClean="0"/>
              <a:t>elem</a:t>
            </a:r>
            <a:r>
              <a:rPr lang="en-US" sz="2000" dirty="0" smtClean="0"/>
              <a:t>: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=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max</a:t>
            </a:r>
            <a:r>
              <a:rPr lang="en-US" sz="2000" dirty="0" err="1" smtClean="0"/>
              <a:t>+h</a:t>
            </a:r>
            <a:r>
              <a:rPr lang="en-US" sz="2000" baseline="-25000" dirty="0" err="1" smtClean="0"/>
              <a:t>SLR</a:t>
            </a:r>
            <a:r>
              <a:rPr lang="en-US" sz="2000" dirty="0" smtClean="0"/>
              <a:t>, </a:t>
            </a:r>
            <a:r>
              <a:rPr lang="en-US" sz="2000" dirty="0"/>
              <a:t>and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min</a:t>
            </a:r>
            <a:r>
              <a:rPr lang="en-US" sz="2000" dirty="0" smtClean="0"/>
              <a:t>=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min</a:t>
            </a:r>
            <a:r>
              <a:rPr lang="en-US" sz="2000" dirty="0" err="1" smtClean="0"/>
              <a:t>+h</a:t>
            </a:r>
            <a:r>
              <a:rPr lang="en-US" sz="2000" baseline="-25000" dirty="0" err="1" smtClean="0"/>
              <a:t>SLR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(adjusted by SLR)</a:t>
            </a:r>
          </a:p>
          <a:p>
            <a:pPr marL="1544604" lvl="2" indent="-342900">
              <a:buFont typeface="Calibri" panose="020F0502020204030204" pitchFamily="34" charset="0"/>
              <a:buChar char="⁻"/>
            </a:pPr>
            <a:r>
              <a:rPr lang="en-US" sz="2000" dirty="0" smtClean="0"/>
              <a:t>If the </a:t>
            </a:r>
            <a:r>
              <a:rPr lang="en-US" sz="2000" dirty="0" err="1" smtClean="0"/>
              <a:t>elem</a:t>
            </a:r>
            <a:r>
              <a:rPr lang="en-US" sz="2000" dirty="0" smtClean="0"/>
              <a:t> was marsh last step, and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&gt;0.5m, it’s drowned and converted to non-marsh</a:t>
            </a:r>
          </a:p>
          <a:p>
            <a:pPr marL="1544604" lvl="2" indent="-342900">
              <a:buFont typeface="Calibri" panose="020F0502020204030204" pitchFamily="34" charset="0"/>
              <a:buChar char="⁻"/>
            </a:pPr>
            <a:r>
              <a:rPr lang="en-US" sz="2000" dirty="0" smtClean="0"/>
              <a:t>If the </a:t>
            </a:r>
            <a:r>
              <a:rPr lang="en-US" sz="2000" dirty="0" err="1" smtClean="0"/>
              <a:t>elem</a:t>
            </a:r>
            <a:r>
              <a:rPr lang="en-US" sz="2000" dirty="0" smtClean="0"/>
              <a:t> was non-marsh last step, and -1</a:t>
            </a:r>
            <a:r>
              <a:rPr lang="en-US" sz="2000" dirty="0">
                <a:latin typeface="Times New Roman"/>
                <a:cs typeface="Times New Roman"/>
              </a:rPr>
              <a:t> ≤ </a:t>
            </a:r>
            <a:r>
              <a:rPr lang="en-US" sz="2000" dirty="0" smtClean="0"/>
              <a:t>S</a:t>
            </a:r>
            <a:r>
              <a:rPr lang="en-US" sz="2000" baseline="-25000" dirty="0" smtClean="0"/>
              <a:t>min</a:t>
            </a:r>
            <a:r>
              <a:rPr lang="en-US" sz="2000" dirty="0" smtClean="0">
                <a:latin typeface="Times New Roman"/>
                <a:cs typeface="Times New Roman"/>
              </a:rPr>
              <a:t>≤</a:t>
            </a:r>
            <a:r>
              <a:rPr lang="en-US" sz="2000" dirty="0" smtClean="0"/>
              <a:t>0.25m, and none of its neighbors are barrier, then it becomes marsh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235" y="2366065"/>
            <a:ext cx="6657765" cy="494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849395">
            <a:off x="8506035" y="4134175"/>
            <a:ext cx="1067921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Barrier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05901">
            <a:off x="12011235" y="5277175"/>
            <a:ext cx="1000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Marsh</a:t>
            </a:r>
            <a:endParaRPr lang="en-US" b="1" dirty="0"/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12087435" y="5729029"/>
            <a:ext cx="357226" cy="2339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50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81200" y="4533"/>
            <a:ext cx="971550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Inputs/outputs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618319"/>
            <a:ext cx="13106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Compiling: USE_MARSH, USE_SED, USE_WWM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param.in</a:t>
            </a:r>
            <a:r>
              <a:rPr lang="en-US" dirty="0"/>
              <a:t>: </a:t>
            </a:r>
            <a:r>
              <a:rPr lang="en-US" dirty="0" err="1" smtClean="0"/>
              <a:t>slr_rate</a:t>
            </a:r>
            <a:r>
              <a:rPr lang="en-US" dirty="0" smtClean="0"/>
              <a:t>, mrsh.66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i.c</a:t>
            </a:r>
            <a:r>
              <a:rPr lang="en-US" dirty="0" smtClean="0"/>
              <a:t>.</a:t>
            </a:r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marsh_init.prop</a:t>
            </a:r>
            <a:r>
              <a:rPr lang="en-US" dirty="0" smtClean="0"/>
              <a:t>: 0/1; right now roughness will be increased for marsh elements to 1cm (Cd=0.05)</a:t>
            </a:r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marsh_barrier.prop</a:t>
            </a:r>
            <a:r>
              <a:rPr lang="en-US" dirty="0" smtClean="0"/>
              <a:t>: 0/1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Upland sources: via volume/mass sources</a:t>
            </a:r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ource_sink.in, vsource.th</a:t>
            </a:r>
            <a:r>
              <a:rPr lang="en-US" dirty="0"/>
              <a:t>, msource.th</a:t>
            </a:r>
            <a:endParaRPr lang="en-US" dirty="0" smtClean="0"/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Script utilizes the one for interpolation between 2 UG’s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Inputs for SED3D (D50, fractions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Inputs for WWM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Outputs: mrsh.66 (needs centers.gr3 for combining)  </a:t>
            </a:r>
            <a:endParaRPr lang="en-US" dirty="0"/>
          </a:p>
        </p:txBody>
      </p:sp>
      <p:pic>
        <p:nvPicPr>
          <p:cNvPr id="9" name="anim_Marsh_change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0295" b="-1297"/>
          <a:stretch/>
        </p:blipFill>
        <p:spPr>
          <a:xfrm>
            <a:off x="8763000" y="3200400"/>
            <a:ext cx="4772799" cy="38659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81000" y="5715000"/>
            <a:ext cx="792480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Latest marsh run: /</a:t>
            </a:r>
            <a:r>
              <a:rPr lang="en-US" dirty="0" err="1" smtClean="0"/>
              <a:t>sciclone</a:t>
            </a:r>
            <a:r>
              <a:rPr lang="en-US" dirty="0" smtClean="0"/>
              <a:t>/home10/</a:t>
            </a:r>
            <a:r>
              <a:rPr lang="en-US" dirty="0" err="1" smtClean="0"/>
              <a:t>yinglong</a:t>
            </a:r>
            <a:r>
              <a:rPr lang="en-US" dirty="0" smtClean="0"/>
              <a:t>/vims20/</a:t>
            </a:r>
            <a:r>
              <a:rPr lang="en-US" dirty="0" err="1" smtClean="0"/>
              <a:t>ChesapeakeBay</a:t>
            </a:r>
            <a:r>
              <a:rPr lang="en-US" dirty="0" smtClean="0"/>
              <a:t>/RUN201g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0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81200" y="4533"/>
            <a:ext cx="971550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Marsh model setup: hydro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727" y="990600"/>
            <a:ext cx="580733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55927" y="2528411"/>
            <a:ext cx="82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e</a:t>
            </a:r>
            <a:r>
              <a:rPr lang="en-US" sz="1800" b="1" dirty="0" smtClean="0"/>
              <a:t>lev.th</a:t>
            </a:r>
            <a:endParaRPr lang="en-US" sz="18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813127" y="2819400"/>
            <a:ext cx="152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603951" y="5707828"/>
            <a:ext cx="1264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+ elev2D.th</a:t>
            </a:r>
            <a:endParaRPr lang="en-US" sz="1800" b="1" dirty="0"/>
          </a:p>
        </p:txBody>
      </p:sp>
      <p:sp>
        <p:nvSpPr>
          <p:cNvPr id="8" name="Freeform 7"/>
          <p:cNvSpPr/>
          <p:nvPr/>
        </p:nvSpPr>
        <p:spPr>
          <a:xfrm>
            <a:off x="12299151" y="5833476"/>
            <a:ext cx="361950" cy="243684"/>
          </a:xfrm>
          <a:custGeom>
            <a:avLst/>
            <a:gdLst>
              <a:gd name="connsiteX0" fmla="*/ 0 w 361950"/>
              <a:gd name="connsiteY0" fmla="*/ 156066 h 243684"/>
              <a:gd name="connsiteX1" fmla="*/ 76200 w 361950"/>
              <a:gd name="connsiteY1" fmla="*/ 13191 h 243684"/>
              <a:gd name="connsiteX2" fmla="*/ 152400 w 361950"/>
              <a:gd name="connsiteY2" fmla="*/ 32241 h 243684"/>
              <a:gd name="connsiteX3" fmla="*/ 247650 w 361950"/>
              <a:gd name="connsiteY3" fmla="*/ 241791 h 243684"/>
              <a:gd name="connsiteX4" fmla="*/ 361950 w 361950"/>
              <a:gd name="connsiteY4" fmla="*/ 117966 h 24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50" h="243684">
                <a:moveTo>
                  <a:pt x="0" y="156066"/>
                </a:moveTo>
                <a:cubicBezTo>
                  <a:pt x="25400" y="94947"/>
                  <a:pt x="50800" y="33829"/>
                  <a:pt x="76200" y="13191"/>
                </a:cubicBezTo>
                <a:cubicBezTo>
                  <a:pt x="101600" y="-7447"/>
                  <a:pt x="123825" y="-5859"/>
                  <a:pt x="152400" y="32241"/>
                </a:cubicBezTo>
                <a:cubicBezTo>
                  <a:pt x="180975" y="70341"/>
                  <a:pt x="212725" y="227504"/>
                  <a:pt x="247650" y="241791"/>
                </a:cubicBezTo>
                <a:cubicBezTo>
                  <a:pt x="282575" y="256079"/>
                  <a:pt x="322262" y="187022"/>
                  <a:pt x="361950" y="1179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079319" y="6469648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SLR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3318327" y="6077160"/>
            <a:ext cx="76200" cy="399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6022" y="618319"/>
            <a:ext cx="92489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Vgrid</a:t>
            </a:r>
            <a:r>
              <a:rPr lang="en-US" dirty="0" smtClean="0"/>
              <a:t>: currently 2D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B.C.</a:t>
            </a:r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Flow at Matt. And </a:t>
            </a:r>
            <a:r>
              <a:rPr lang="en-US" dirty="0" err="1" smtClean="0"/>
              <a:t>Pamunky</a:t>
            </a:r>
            <a:r>
              <a:rPr lang="en-US" dirty="0" smtClean="0"/>
              <a:t> R.</a:t>
            </a:r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Elev</a:t>
            </a:r>
            <a:r>
              <a:rPr lang="en-US" dirty="0" smtClean="0"/>
              <a:t> at ocean and upper Bay </a:t>
            </a:r>
            <a:r>
              <a:rPr lang="en-US" dirty="0" err="1" smtClean="0"/>
              <a:t>bnd</a:t>
            </a:r>
            <a:r>
              <a:rPr lang="en-US" dirty="0" smtClean="0"/>
              <a:t> (with SLR): see </a:t>
            </a:r>
            <a:r>
              <a:rPr lang="en-US" dirty="0" err="1" smtClean="0"/>
              <a:t>Elev</a:t>
            </a:r>
            <a:r>
              <a:rPr lang="en-US" dirty="0" smtClean="0"/>
              <a:t>/</a:t>
            </a:r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Clear water inflow (C=0)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Bottom roughness (rough.gr3): 1cm in marsh elements, 0.1mm elsewhere (see Cd/)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Volume/mass sources</a:t>
            </a:r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Related to upland sources</a:t>
            </a:r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Volume source is derived from annual precipitation rate (44 inch/</a:t>
            </a:r>
            <a:r>
              <a:rPr lang="en-US" dirty="0" err="1" smtClean="0"/>
              <a:t>yr</a:t>
            </a:r>
            <a:r>
              <a:rPr lang="en-US" dirty="0" smtClean="0"/>
              <a:t>)</a:t>
            </a:r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Mass sources include: bogus T,S; sediment </a:t>
            </a:r>
            <a:r>
              <a:rPr lang="en-US" dirty="0" err="1" smtClean="0"/>
              <a:t>conc</a:t>
            </a:r>
            <a:r>
              <a:rPr lang="en-US" dirty="0" smtClean="0"/>
              <a:t> of 2kg/L (un-diluted dry mud)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93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81200" y="4533"/>
            <a:ext cx="971550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Marsh model setup: WWM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022" y="618319"/>
            <a:ext cx="9248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 B.C.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Waves internally generated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14400"/>
            <a:ext cx="6500711" cy="629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1218483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Hs (m)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83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2344400" cy="533400"/>
          </a:xfrm>
        </p:spPr>
        <p:txBody>
          <a:bodyPr>
            <a:normAutofit fontScale="90000"/>
          </a:bodyPr>
          <a:lstStyle/>
          <a:p>
            <a:r>
              <a:rPr lang="pt-PT" altLang="en-US" sz="3600" b="1" dirty="0" smtClean="0"/>
              <a:t>Open channel flow</a:t>
            </a:r>
            <a:endParaRPr lang="en-US" alt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683567"/>
            <a:ext cx="1295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err="1" smtClean="0"/>
              <a:t>Chezy</a:t>
            </a:r>
            <a:r>
              <a:rPr lang="en-US" dirty="0" smtClean="0"/>
              <a:t> flow (down a slope): commonly used in lab and in numerical models to represent turbulent open channel flow</a:t>
            </a:r>
          </a:p>
          <a:p>
            <a:pPr marL="943752" lvl="1" indent="-342900">
              <a:buFont typeface="Calibri" panose="020F0502020204030204" pitchFamily="34" charset="0"/>
              <a:buChar char="⁻"/>
            </a:pPr>
            <a:r>
              <a:rPr lang="en-US" dirty="0" smtClean="0"/>
              <a:t>Uniform flow is generated due to the balance between gravity and friction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Bottom drag</a:t>
            </a:r>
          </a:p>
          <a:p>
            <a:pPr marL="943752" lvl="1" indent="-342900">
              <a:buFont typeface="Calibri" panose="020F0502020204030204" pitchFamily="34" charset="0"/>
              <a:buChar char="⁻"/>
            </a:pPr>
            <a:r>
              <a:rPr lang="en-US" dirty="0" smtClean="0"/>
              <a:t>Viscous shear stress (tangential to bottom) </a:t>
            </a:r>
          </a:p>
          <a:p>
            <a:pPr marL="943752" lvl="1" indent="-342900">
              <a:buFont typeface="Calibri" panose="020F0502020204030204" pitchFamily="34" charset="0"/>
              <a:buChar char="⁻"/>
            </a:pPr>
            <a:r>
              <a:rPr lang="en-US" dirty="0" smtClean="0"/>
              <a:t>Pressure (normal to bottom): also known as form drag</a:t>
            </a:r>
          </a:p>
          <a:p>
            <a:pPr marL="943752" lvl="1" indent="-342900">
              <a:buFont typeface="Calibri" panose="020F0502020204030204" pitchFamily="34" charset="0"/>
              <a:buChar char="⁻"/>
            </a:pPr>
            <a:r>
              <a:rPr lang="en-US" dirty="0" smtClean="0"/>
              <a:t>Details depend on Re, bottom type etc. At higher Re, the form drag dominates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25" y="3681977"/>
            <a:ext cx="45624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4" y="5910827"/>
            <a:ext cx="4333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53525" y="5889491"/>
            <a:ext cx="143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Laminar flow</a:t>
            </a:r>
            <a:endParaRPr lang="en-US" sz="1800" b="1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505450"/>
            <a:ext cx="34956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13340"/>
            <a:ext cx="2667000" cy="239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8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81200" y="4533"/>
            <a:ext cx="971550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Marsh model setup: SED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533400"/>
            <a:ext cx="909657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3 classes: silt, clay </a:t>
            </a:r>
            <a:r>
              <a:rPr lang="en-US" dirty="0"/>
              <a:t>and sand (D50 </a:t>
            </a:r>
            <a:r>
              <a:rPr lang="en-US" dirty="0" smtClean="0"/>
              <a:t>= 0.05, 0.10, 0.20 mm)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I.C.</a:t>
            </a:r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Bed thickness: bare rock near </a:t>
            </a:r>
            <a:r>
              <a:rPr lang="en-US" dirty="0" err="1" smtClean="0"/>
              <a:t>bnd’s</a:t>
            </a:r>
            <a:r>
              <a:rPr lang="en-US" dirty="0" smtClean="0"/>
              <a:t> (can be relaxed); 0 in barrier elements (generated </a:t>
            </a:r>
            <a:r>
              <a:rPr lang="en-US" dirty="0"/>
              <a:t>by ../</a:t>
            </a:r>
            <a:r>
              <a:rPr lang="en-US" dirty="0" smtClean="0"/>
              <a:t>Scripts/find_elements.f90)</a:t>
            </a:r>
            <a:endParaRPr lang="en-US" dirty="0"/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Bed fraction: loosely based on survey data (25%, 25%, 50%) – probably need to sort them initially (</a:t>
            </a:r>
            <a:r>
              <a:rPr lang="en-US" dirty="0" err="1" smtClean="0"/>
              <a:t>sed_morph</a:t>
            </a:r>
            <a:r>
              <a:rPr lang="en-US" dirty="0" smtClean="0"/>
              <a:t>=2); large supply (5m bed)</a:t>
            </a:r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No suspended sediment initially</a:t>
            </a:r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Initial marsh and barrier locations (</a:t>
            </a:r>
            <a:r>
              <a:rPr lang="en-US" dirty="0" err="1" smtClean="0"/>
              <a:t>marsh_barrier.prop</a:t>
            </a:r>
            <a:r>
              <a:rPr lang="en-US" dirty="0" smtClean="0"/>
              <a:t> &amp; </a:t>
            </a:r>
            <a:r>
              <a:rPr lang="en-US" dirty="0" err="1" smtClean="0"/>
              <a:t>marsh_init.prop</a:t>
            </a:r>
            <a:r>
              <a:rPr lang="en-US" dirty="0" smtClean="0"/>
              <a:t>): generated </a:t>
            </a:r>
            <a:r>
              <a:rPr lang="en-US" dirty="0"/>
              <a:t>by ../</a:t>
            </a:r>
            <a:r>
              <a:rPr lang="en-US" dirty="0" smtClean="0"/>
              <a:t>Scripts/find_elements.f90 using info from Karinna et </a:t>
            </a:r>
            <a:r>
              <a:rPr lang="en-US" dirty="0"/>
              <a:t>al.; see </a:t>
            </a:r>
            <a:r>
              <a:rPr lang="en-US" dirty="0" smtClean="0"/>
              <a:t>Barrier/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B.C.: no suspended sediment inflow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Bedload off: important for </a:t>
            </a:r>
            <a:r>
              <a:rPr lang="en-US" dirty="0" err="1" smtClean="0"/>
              <a:t>slopy</a:t>
            </a:r>
            <a:r>
              <a:rPr lang="en-US" dirty="0" smtClean="0"/>
              <a:t> marshes?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Upland sediment supply: from Julie</a:t>
            </a:r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ource_sink.in, [</a:t>
            </a:r>
            <a:r>
              <a:rPr lang="en-US" dirty="0" err="1" smtClean="0"/>
              <a:t>m,v</a:t>
            </a:r>
            <a:r>
              <a:rPr lang="en-US" dirty="0" smtClean="0"/>
              <a:t>]source.th</a:t>
            </a:r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Generated </a:t>
            </a:r>
            <a:r>
              <a:rPr lang="en-US" dirty="0"/>
              <a:t>by ../</a:t>
            </a:r>
            <a:r>
              <a:rPr lang="en-US" dirty="0" smtClean="0"/>
              <a:t>Scripts/find_elements.f90 by searching for nearest wet element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Morph factor of 30 (i.e. 1yr </a:t>
            </a:r>
            <a:r>
              <a:rPr lang="en-US" dirty="0" smtClean="0">
                <a:sym typeface="Wingdings" panose="05000000000000000000" pitchFamily="2" charset="2"/>
              </a:rPr>
              <a:t>30 </a:t>
            </a:r>
            <a:r>
              <a:rPr lang="en-US" dirty="0" err="1" smtClean="0">
                <a:sym typeface="Wingdings" panose="05000000000000000000" pitchFamily="2" charset="2"/>
              </a:rPr>
              <a:t>yrs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43" y="2476500"/>
            <a:ext cx="5035957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61043" y="2581275"/>
            <a:ext cx="1774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bedthick.ic</a:t>
            </a:r>
            <a:r>
              <a:rPr lang="en-US" sz="2000" b="1" dirty="0" smtClean="0"/>
              <a:t> (m)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154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85800"/>
            <a:ext cx="5273438" cy="461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4495800"/>
            <a:ext cx="1774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bedthick.ic</a:t>
            </a:r>
            <a:r>
              <a:rPr lang="en-US" sz="2000" b="1" dirty="0" smtClean="0"/>
              <a:t> (m)</a:t>
            </a:r>
            <a:endParaRPr lang="en-US" sz="2000" b="1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913" y="304800"/>
            <a:ext cx="4730548" cy="344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071106" y="523083"/>
            <a:ext cx="1721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err="1" smtClean="0"/>
              <a:t>marsh_init.prop</a:t>
            </a:r>
            <a:endParaRPr lang="en-US" sz="1800" b="1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44384"/>
            <a:ext cx="4214057" cy="345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15000" y="3689959"/>
            <a:ext cx="2039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err="1"/>
              <a:t>marsh_barrier.prop</a:t>
            </a:r>
            <a:endParaRPr lang="en-US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33"/>
            <a:ext cx="971550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Marsh model setup: SED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34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81200" y="4533"/>
            <a:ext cx="971550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Upland sources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514600"/>
            <a:ext cx="4876800" cy="46596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685800"/>
            <a:ext cx="1249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Probably the largest source of uncertainty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Right now just applied a constant rate of volume source (44 inch /</a:t>
            </a:r>
            <a:r>
              <a:rPr lang="en-US" dirty="0" err="1" smtClean="0"/>
              <a:t>yr</a:t>
            </a:r>
            <a:r>
              <a:rPr lang="en-US" dirty="0" smtClean="0"/>
              <a:t>) and a constant density (dry mud)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constant soil erosion rate over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Did not incorporate all of Julie’s info – this is left for future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Other fine tunings: maybe just add to bottom elevation?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4533"/>
            <a:ext cx="13716000" cy="55223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Issues and TODOs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70602"/>
            <a:ext cx="134112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Code</a:t>
            </a:r>
          </a:p>
          <a:p>
            <a:pPr marL="943752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Tweak migration algorithm</a:t>
            </a:r>
          </a:p>
          <a:p>
            <a:pPr marL="943752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Slumping of edge due to wave attack</a:t>
            </a:r>
          </a:p>
          <a:p>
            <a:pPr marL="943752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Time series of M.A.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Parameters</a:t>
            </a:r>
          </a:p>
          <a:p>
            <a:pPr marL="943752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Bathymetry </a:t>
            </a:r>
            <a:r>
              <a:rPr lang="en-US" dirty="0" smtClean="0"/>
              <a:t>error</a:t>
            </a:r>
          </a:p>
          <a:p>
            <a:pPr marL="943752" lvl="1" indent="-342900">
              <a:buFont typeface="Courier New" panose="02070309020205020404" pitchFamily="49" charset="0"/>
              <a:buChar char="o"/>
            </a:pPr>
            <a:r>
              <a:rPr lang="en-US" dirty="0" err="1" smtClean="0"/>
              <a:t>hgrid</a:t>
            </a:r>
            <a:r>
              <a:rPr lang="en-US" dirty="0" smtClean="0"/>
              <a:t>: needs to incorporate all features </a:t>
            </a:r>
            <a:r>
              <a:rPr lang="en-US" i="1" dirty="0" smtClean="0"/>
              <a:t>a prior; </a:t>
            </a:r>
            <a:r>
              <a:rPr lang="en-US" dirty="0" smtClean="0"/>
              <a:t>add upper Bay </a:t>
            </a:r>
            <a:r>
              <a:rPr lang="en-US" dirty="0" smtClean="0"/>
              <a:t>&amp; </a:t>
            </a:r>
            <a:r>
              <a:rPr lang="en-US" dirty="0" err="1" smtClean="0"/>
              <a:t>Jame</a:t>
            </a:r>
            <a:r>
              <a:rPr lang="en-US" dirty="0" smtClean="0"/>
              <a:t> R. back</a:t>
            </a:r>
            <a:endParaRPr lang="en-US" i="1" dirty="0" smtClean="0"/>
          </a:p>
          <a:p>
            <a:pPr marL="943752" lvl="1" indent="-342900">
              <a:buFont typeface="Courier New" panose="02070309020205020404" pitchFamily="49" charset="0"/>
              <a:buChar char="o"/>
            </a:pPr>
            <a:r>
              <a:rPr lang="en-US" dirty="0"/>
              <a:t>p</a:t>
            </a:r>
            <a:r>
              <a:rPr lang="en-US" dirty="0" smtClean="0"/>
              <a:t>aram.in: </a:t>
            </a:r>
            <a:r>
              <a:rPr lang="en-US" dirty="0" err="1" smtClean="0"/>
              <a:t>dzb_min</a:t>
            </a:r>
            <a:r>
              <a:rPr lang="en-US" dirty="0" smtClean="0"/>
              <a:t>, </a:t>
            </a:r>
            <a:r>
              <a:rPr lang="en-US" dirty="0" err="1" smtClean="0"/>
              <a:t>dt</a:t>
            </a:r>
            <a:r>
              <a:rPr lang="en-US" dirty="0" smtClean="0"/>
              <a:t>, </a:t>
            </a:r>
            <a:r>
              <a:rPr lang="en-US" dirty="0" err="1" smtClean="0"/>
              <a:t>itur</a:t>
            </a:r>
            <a:endParaRPr lang="en-US" dirty="0"/>
          </a:p>
          <a:p>
            <a:pPr marL="943752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Bottom roughness: use </a:t>
            </a:r>
            <a:r>
              <a:rPr lang="en-US" dirty="0" err="1" smtClean="0"/>
              <a:t>vegetationform</a:t>
            </a:r>
            <a:r>
              <a:rPr lang="en-US" dirty="0" smtClean="0"/>
              <a:t> </a:t>
            </a:r>
            <a:r>
              <a:rPr lang="en-US" dirty="0" smtClean="0"/>
              <a:t>drag? </a:t>
            </a:r>
          </a:p>
          <a:p>
            <a:pPr marL="943752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sediment.in</a:t>
            </a:r>
            <a:r>
              <a:rPr lang="en-US" dirty="0" smtClean="0"/>
              <a:t>:  erosion </a:t>
            </a:r>
            <a:r>
              <a:rPr lang="en-US" dirty="0" err="1" smtClean="0"/>
              <a:t>const</a:t>
            </a:r>
            <a:r>
              <a:rPr lang="en-US" dirty="0"/>
              <a:t>, </a:t>
            </a:r>
            <a:r>
              <a:rPr lang="en-US" dirty="0" smtClean="0"/>
              <a:t>grain size/class, </a:t>
            </a:r>
            <a:r>
              <a:rPr lang="en-US" dirty="0" err="1" smtClean="0"/>
              <a:t>bedforms_rough</a:t>
            </a:r>
            <a:r>
              <a:rPr lang="en-US" dirty="0" smtClean="0"/>
              <a:t>, bedload (and coefficients)?; avalanching</a:t>
            </a:r>
          </a:p>
          <a:p>
            <a:pPr marL="943752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Sediment supply (</a:t>
            </a:r>
            <a:r>
              <a:rPr lang="en-US" dirty="0" err="1" smtClean="0"/>
              <a:t>bedthick.ic</a:t>
            </a:r>
            <a:r>
              <a:rPr lang="en-US" dirty="0" smtClean="0"/>
              <a:t>): 5m enough?</a:t>
            </a:r>
            <a:endParaRPr lang="en-US" dirty="0" smtClean="0"/>
          </a:p>
          <a:p>
            <a:pPr marL="943752" lvl="1" indent="-342900">
              <a:buFont typeface="Courier New" panose="02070309020205020404" pitchFamily="49" charset="0"/>
              <a:buChar char="o"/>
            </a:pPr>
            <a:r>
              <a:rPr lang="en-US" dirty="0"/>
              <a:t>Add Isabel</a:t>
            </a:r>
          </a:p>
          <a:p>
            <a:pPr marL="943752" lvl="1" indent="-342900">
              <a:buFont typeface="Courier New" panose="02070309020205020404" pitchFamily="49" charset="0"/>
              <a:buChar char="o"/>
            </a:pPr>
            <a:r>
              <a:rPr lang="en-US" dirty="0" err="1" smtClean="0"/>
              <a:t>vgrid</a:t>
            </a:r>
            <a:r>
              <a:rPr lang="en-US" dirty="0" smtClean="0"/>
              <a:t> </a:t>
            </a:r>
            <a:r>
              <a:rPr lang="en-US" dirty="0"/>
              <a:t>(b-clinic</a:t>
            </a:r>
            <a:r>
              <a:rPr lang="en-US" dirty="0" smtClean="0"/>
              <a:t>?): LSC2</a:t>
            </a:r>
            <a:endParaRPr lang="en-US" dirty="0"/>
          </a:p>
          <a:p>
            <a:pPr marL="943752" lvl="1" indent="-342900">
              <a:buFont typeface="Courier New" panose="02070309020205020404" pitchFamily="49" charset="0"/>
              <a:buChar char="o"/>
            </a:pPr>
            <a:r>
              <a:rPr lang="en-US" dirty="0"/>
              <a:t>B.C.: suspended load from inflow?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 smtClean="0"/>
              <a:t>Forcings</a:t>
            </a:r>
            <a:endParaRPr lang="en-US" dirty="0" smtClean="0"/>
          </a:p>
          <a:p>
            <a:pPr marL="943752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Upland: how to translate sources into suspended load?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2344400" cy="533400"/>
          </a:xfrm>
        </p:spPr>
        <p:txBody>
          <a:bodyPr>
            <a:normAutofit fontScale="90000"/>
          </a:bodyPr>
          <a:lstStyle/>
          <a:p>
            <a:r>
              <a:rPr lang="pt-PT" altLang="en-US" sz="3600" b="1" dirty="0" smtClean="0"/>
              <a:t>Bottom roughness</a:t>
            </a:r>
            <a:endParaRPr lang="en-US" alt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683567"/>
            <a:ext cx="1295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Full turbulence is assumed in the BBL: complex relationship with </a:t>
            </a:r>
            <a:r>
              <a:rPr lang="en-US" i="1" dirty="0" smtClean="0"/>
              <a:t>Re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The roughness consists of a few components: </a:t>
            </a:r>
            <a:r>
              <a:rPr lang="en-US" dirty="0"/>
              <a:t>grain roughness (</a:t>
            </a:r>
            <a:r>
              <a:rPr lang="en-US" dirty="0" err="1" smtClean="0"/>
              <a:t>Nikuradse</a:t>
            </a:r>
            <a:r>
              <a:rPr lang="en-US" dirty="0"/>
              <a:t>), </a:t>
            </a:r>
            <a:r>
              <a:rPr lang="en-US" dirty="0" smtClean="0"/>
              <a:t>bedload transport, </a:t>
            </a:r>
            <a:r>
              <a:rPr lang="en-US" dirty="0"/>
              <a:t>and </a:t>
            </a:r>
            <a:r>
              <a:rPr lang="en-US" dirty="0" err="1"/>
              <a:t>bedform</a:t>
            </a:r>
            <a:r>
              <a:rPr lang="en-US" dirty="0"/>
              <a:t> roughness length </a:t>
            </a:r>
            <a:r>
              <a:rPr lang="en-US" dirty="0" smtClean="0"/>
              <a:t>(wave ripples and sand wave) from </a:t>
            </a:r>
            <a:r>
              <a:rPr lang="en-US" dirty="0" err="1" smtClean="0"/>
              <a:t>Soulsby</a:t>
            </a:r>
            <a:r>
              <a:rPr lang="en-US" dirty="0" smtClean="0"/>
              <a:t> (1997)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80793" y="521913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/>
              <a:t>C</a:t>
            </a:r>
            <a:r>
              <a:rPr lang="en-US" sz="1800" b="1" i="1" baseline="-25000" dirty="0" smtClean="0"/>
              <a:t>D</a:t>
            </a:r>
            <a:endParaRPr lang="en-US" sz="1800" b="1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8400" y="2629899"/>
                <a:ext cx="65260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 ,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𝑐𝑟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𝑏𝑙𝑑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𝑠𝑤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629899"/>
                <a:ext cx="6526017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/>
          <a:stretch/>
        </p:blipFill>
        <p:spPr bwMode="auto">
          <a:xfrm>
            <a:off x="8852081" y="4071640"/>
            <a:ext cx="4863919" cy="305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65832" y="3574333"/>
                <a:ext cx="20712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50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/12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832" y="3574333"/>
                <a:ext cx="2071273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105400" y="3581400"/>
            <a:ext cx="1621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Nikuradse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10353" y="3673546"/>
            <a:ext cx="2347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Moody’s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2344400" cy="533400"/>
          </a:xfrm>
        </p:spPr>
        <p:txBody>
          <a:bodyPr>
            <a:normAutofit fontScale="90000"/>
          </a:bodyPr>
          <a:lstStyle/>
          <a:p>
            <a:r>
              <a:rPr lang="pt-PT" altLang="en-US" sz="3600" b="1" dirty="0" smtClean="0"/>
              <a:t>Wave bottom boundary layer</a:t>
            </a:r>
            <a:endParaRPr lang="en-US" alt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889199"/>
            <a:ext cx="1295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Bottom shear stress calculation with waves (Grant &amp; Madsen formulation)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752" y="4208960"/>
            <a:ext cx="731847" cy="27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76899" y="4134261"/>
            <a:ext cx="6551658" cy="429120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sz="2000" dirty="0"/>
              <a:t>a</a:t>
            </a:r>
            <a:r>
              <a:rPr lang="en-US" sz="2000" dirty="0" smtClean="0"/>
              <a:t>ngle between bottom current and dominant wave direction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430752" y="4528215"/>
            <a:ext cx="6247140" cy="1290894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2800" i="1" dirty="0" err="1">
                <a:latin typeface="Symbol" pitchFamily="18" charset="2"/>
              </a:rPr>
              <a:t>t</a:t>
            </a:r>
            <a:r>
              <a:rPr lang="en-US" sz="2800" i="1" baseline="-25000" dirty="0" err="1"/>
              <a:t>b</a:t>
            </a:r>
            <a:r>
              <a:rPr lang="en-US" dirty="0"/>
              <a:t>: current induced bottom stress</a:t>
            </a:r>
          </a:p>
          <a:p>
            <a:r>
              <a:rPr lang="en-US" i="1" dirty="0" err="1"/>
              <a:t>U</a:t>
            </a:r>
            <a:r>
              <a:rPr lang="en-US" i="1" baseline="-25000" dirty="0" err="1"/>
              <a:t>w</a:t>
            </a:r>
            <a:r>
              <a:rPr lang="en-US" dirty="0"/>
              <a:t>: orbital vel. amplitude</a:t>
            </a:r>
          </a:p>
          <a:p>
            <a:r>
              <a:rPr lang="en-US" i="1" dirty="0">
                <a:latin typeface="Symbol" pitchFamily="18" charset="2"/>
              </a:rPr>
              <a:t>w</a:t>
            </a:r>
            <a:r>
              <a:rPr lang="en-US" dirty="0"/>
              <a:t>: representative angular freq.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80" y="1795639"/>
            <a:ext cx="9576744" cy="218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792192" y="1923781"/>
            <a:ext cx="2546203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Ratio of shear stresses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5163292" y="2120758"/>
            <a:ext cx="2514600" cy="812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85480" y="5953276"/>
            <a:ext cx="9441495" cy="736897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2000" dirty="0" smtClean="0"/>
              <a:t>The nonlinear eq. system is solved with a simple iterative scheme starting from </a:t>
            </a:r>
            <a:r>
              <a:rPr lang="en-US" sz="2000" i="1" dirty="0" smtClean="0">
                <a:latin typeface="Symbol" pitchFamily="18" charset="2"/>
              </a:rPr>
              <a:t>m</a:t>
            </a:r>
            <a:r>
              <a:rPr lang="en-US" sz="2000" dirty="0" smtClean="0"/>
              <a:t>=0 (pure wave), c</a:t>
            </a:r>
            <a:r>
              <a:rPr lang="en-US" sz="2000" i="1" baseline="-25000" dirty="0" smtClean="0">
                <a:latin typeface="Symbol" pitchFamily="18" charset="2"/>
              </a:rPr>
              <a:t>m</a:t>
            </a:r>
            <a:r>
              <a:rPr lang="en-US" sz="2000" dirty="0" smtClean="0"/>
              <a:t>=1. Strong convergence is observed for practical applications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21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2344400" cy="533400"/>
          </a:xfrm>
        </p:spPr>
        <p:txBody>
          <a:bodyPr>
            <a:normAutofit fontScale="90000"/>
          </a:bodyPr>
          <a:lstStyle/>
          <a:p>
            <a:r>
              <a:rPr lang="pt-PT" altLang="en-US" sz="3600" b="1" dirty="0" smtClean="0"/>
              <a:t>Sediment transport: terminology</a:t>
            </a:r>
            <a:endParaRPr lang="en-US" alt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681334"/>
            <a:ext cx="1280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Turbulent sediment-transporting flows represent one of the </a:t>
            </a:r>
            <a:r>
              <a:rPr lang="en-US" sz="2000" dirty="0" smtClean="0"/>
              <a:t>most difficult </a:t>
            </a:r>
            <a:r>
              <a:rPr lang="en-US" sz="2000" dirty="0"/>
              <a:t>problems in all of fluid </a:t>
            </a:r>
            <a:r>
              <a:rPr lang="en-US" sz="2000" dirty="0" smtClean="0"/>
              <a:t>mechanics</a:t>
            </a:r>
          </a:p>
          <a:p>
            <a:pPr lvl="1"/>
            <a:r>
              <a:rPr lang="en-US" sz="2000" dirty="0"/>
              <a:t>• Relative </a:t>
            </a:r>
            <a:r>
              <a:rPr lang="en-US" sz="2000" dirty="0" smtClean="0"/>
              <a:t>inertia: </a:t>
            </a:r>
            <a:r>
              <a:rPr lang="en-US" sz="2000" i="1" dirty="0" err="1" smtClean="0">
                <a:latin typeface="Symbol" panose="05050102010706020507" pitchFamily="18" charset="2"/>
              </a:rPr>
              <a:t>r</a:t>
            </a:r>
            <a:r>
              <a:rPr lang="en-US" sz="2000" i="1" baseline="-25000" dirty="0" err="1" smtClean="0"/>
              <a:t>s</a:t>
            </a:r>
            <a:r>
              <a:rPr lang="en-US" sz="2000" i="1" dirty="0" smtClean="0"/>
              <a:t>/</a:t>
            </a:r>
            <a:r>
              <a:rPr lang="en-US" sz="2000" i="1" dirty="0" err="1" smtClean="0">
                <a:latin typeface="Symbol" panose="05050102010706020507" pitchFamily="18" charset="2"/>
              </a:rPr>
              <a:t>r</a:t>
            </a:r>
            <a:r>
              <a:rPr lang="en-US" sz="2000" i="1" baseline="-25000" dirty="0" err="1" smtClean="0"/>
              <a:t>w</a:t>
            </a:r>
            <a:r>
              <a:rPr lang="en-US" sz="2000" dirty="0" smtClean="0"/>
              <a:t>&gt;&gt;1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 little affected by fluid turbulence </a:t>
            </a:r>
            <a:endParaRPr lang="en-US" sz="2000" dirty="0"/>
          </a:p>
          <a:p>
            <a:pPr lvl="1"/>
            <a:r>
              <a:rPr lang="en-US" sz="2000" dirty="0"/>
              <a:t>• Particle size relative to eddy </a:t>
            </a:r>
            <a:r>
              <a:rPr lang="en-US" sz="2000" dirty="0" smtClean="0"/>
              <a:t>size: eddies may distort the particle path </a:t>
            </a:r>
            <a:endParaRPr lang="en-US" sz="2000" dirty="0"/>
          </a:p>
          <a:p>
            <a:pPr lvl="1"/>
            <a:r>
              <a:rPr lang="en-US" sz="2000" dirty="0"/>
              <a:t>• Turbulent velocity fluctuations relative to particle </a:t>
            </a:r>
            <a:r>
              <a:rPr lang="en-US" sz="2000" dirty="0" smtClean="0"/>
              <a:t>velocity: affects settling path </a:t>
            </a:r>
            <a:endParaRPr lang="en-US" sz="2000" dirty="0"/>
          </a:p>
          <a:p>
            <a:pPr lvl="1"/>
            <a:r>
              <a:rPr lang="en-US" sz="2000" dirty="0"/>
              <a:t>• The effect of acceleration on the drag </a:t>
            </a:r>
            <a:r>
              <a:rPr lang="en-US" sz="2000" dirty="0" smtClean="0"/>
              <a:t>force: Stokes law may no longer be applicable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Erosion: flow </a:t>
            </a:r>
            <a:r>
              <a:rPr lang="en-US" sz="2000" dirty="0"/>
              <a:t>exerts sufficient force on a bed particle to set it into motion. </a:t>
            </a:r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Suspension</a:t>
            </a:r>
            <a:r>
              <a:rPr lang="en-US" sz="2000" dirty="0"/>
              <a:t>:</a:t>
            </a:r>
            <a:r>
              <a:rPr lang="en-US" sz="2000" dirty="0" smtClean="0"/>
              <a:t> </a:t>
            </a:r>
            <a:r>
              <a:rPr lang="en-US" sz="2000" dirty="0"/>
              <a:t>The flow lifts particles away from the bed after </a:t>
            </a:r>
            <a:r>
              <a:rPr lang="en-US" sz="2000" dirty="0" smtClean="0"/>
              <a:t>entrainment </a:t>
            </a: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Saltation: particle undergo near-bed ballistic movement, largely unaffected by turbulence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Traction:</a:t>
            </a:r>
            <a:r>
              <a:rPr lang="en-US" sz="2000" b="1" dirty="0"/>
              <a:t> </a:t>
            </a:r>
            <a:r>
              <a:rPr lang="en-US" sz="2000" dirty="0"/>
              <a:t>particles are moved in contact with or close to the bed by fluid forces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Settling</a:t>
            </a:r>
            <a:r>
              <a:rPr lang="en-US" sz="2000" dirty="0"/>
              <a:t>:</a:t>
            </a:r>
            <a:r>
              <a:rPr lang="en-US" sz="2000" dirty="0" smtClean="0"/>
              <a:t> </a:t>
            </a:r>
            <a:r>
              <a:rPr lang="en-US" sz="2000" dirty="0"/>
              <a:t>Particles settle toward the bed through the surrounding fluid.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18" y="4353875"/>
            <a:ext cx="6610350" cy="296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3761232"/>
            <a:ext cx="6858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Hindered settling: The proximity of other settling particles hinders the settling of each particle.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Collisions: Differing velocities plus inertia leads to collisions (or close encounters) between particles.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Diffusion: Suspended sediment undergoes upward turbulent diffusion against the concentration gradient.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Deposition: Particles come to rest on the bed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Liquefaction: Rearrangement of packing in the bed leads to reduction in particle contact, partial or total support of particles by pore fluid, then refreezing of the texture by dewatering.   </a:t>
            </a:r>
          </a:p>
        </p:txBody>
      </p:sp>
    </p:spTree>
    <p:extLst>
      <p:ext uri="{BB962C8B-B14F-4D97-AF65-F5344CB8AC3E}">
        <p14:creationId xmlns:p14="http://schemas.microsoft.com/office/powerpoint/2010/main" val="1504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2344400" cy="533400"/>
          </a:xfrm>
        </p:spPr>
        <p:txBody>
          <a:bodyPr>
            <a:normAutofit fontScale="90000"/>
          </a:bodyPr>
          <a:lstStyle/>
          <a:p>
            <a:r>
              <a:rPr lang="pt-PT" altLang="en-US" sz="3600" b="1" dirty="0" smtClean="0"/>
              <a:t>Sediment definitions</a:t>
            </a:r>
            <a:endParaRPr lang="en-US" alt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35280" y="527589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Size: nominal diameter (compared to a sphere); measured by a sieve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M</a:t>
            </a:r>
            <a:r>
              <a:rPr lang="en-US" dirty="0" smtClean="0"/>
              <a:t>ean/medium grain size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Sorting: often not </a:t>
            </a:r>
            <a:r>
              <a:rPr lang="en-US" dirty="0" err="1" smtClean="0"/>
              <a:t>uni</a:t>
            </a:r>
            <a:r>
              <a:rPr lang="en-US" dirty="0" smtClean="0"/>
              <a:t>-modal (e.g. bi-modal for natural sediments)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Dry bulk density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819400"/>
            <a:ext cx="45434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13997" y="3540680"/>
            <a:ext cx="53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size</a:t>
            </a:r>
            <a:endParaRPr lang="en-US" sz="1800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880" y="672190"/>
            <a:ext cx="47244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65788" y="1038316"/>
            <a:ext cx="2605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Active layer (bed surface)</a:t>
            </a:r>
            <a:endParaRPr lang="en-US" sz="1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134600" y="2281915"/>
            <a:ext cx="155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Armored layer</a:t>
            </a:r>
            <a:endParaRPr lang="en-US" sz="1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90472" y="6436678"/>
                <a:ext cx="2575385" cy="6258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Shields number: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472" y="6436678"/>
                <a:ext cx="2575385" cy="625812"/>
              </a:xfrm>
              <a:prstGeom prst="rect">
                <a:avLst/>
              </a:prstGeom>
              <a:blipFill rotWithShape="1">
                <a:blip r:embed="rId5"/>
                <a:stretch>
                  <a:fillRect l="-3538" b="-9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28472" y="2975918"/>
                <a:ext cx="6858000" cy="34163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 smtClean="0"/>
                  <a:t>List of variables (for a single size):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Mean </a:t>
                </a:r>
                <a:r>
                  <a:rPr lang="en-US" dirty="0"/>
                  <a:t>flow velocity </a:t>
                </a:r>
                <a:r>
                  <a:rPr lang="en-US" i="1" dirty="0"/>
                  <a:t>U </a:t>
                </a:r>
                <a:r>
                  <a:rPr lang="en-US" dirty="0"/>
                  <a:t>or boundary shear stress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Mean flow depth </a:t>
                </a:r>
                <a:r>
                  <a:rPr lang="en-US" i="1" dirty="0"/>
                  <a:t>d </a:t>
                </a: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Fluid density </a:t>
                </a:r>
                <a:r>
                  <a:rPr lang="el-GR" i="1" dirty="0" smtClean="0"/>
                  <a:t>ρ</a:t>
                </a:r>
                <a:r>
                  <a:rPr lang="en-US" i="1" baseline="-25000" dirty="0" smtClean="0"/>
                  <a:t>w</a:t>
                </a:r>
                <a:r>
                  <a:rPr lang="el-GR" dirty="0" smtClean="0"/>
                  <a:t> </a:t>
                </a:r>
                <a:endParaRPr lang="el-GR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Fluid viscosity </a:t>
                </a:r>
                <a:r>
                  <a:rPr lang="en-US" i="1" dirty="0" smtClean="0">
                    <a:latin typeface="Symbol" panose="05050102010706020507" pitchFamily="18" charset="2"/>
                  </a:rPr>
                  <a:t>n</a:t>
                </a:r>
                <a:r>
                  <a:rPr lang="el-GR" dirty="0" smtClean="0"/>
                  <a:t> </a:t>
                </a:r>
                <a:endParaRPr lang="el-GR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Median sediment diameter </a:t>
                </a:r>
                <a:r>
                  <a:rPr lang="en-US" i="1" dirty="0"/>
                  <a:t>D </a:t>
                </a: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Sediment sorting </a:t>
                </a:r>
                <a:r>
                  <a:rPr lang="el-GR" i="1" dirty="0"/>
                  <a:t>σ</a:t>
                </a:r>
                <a:r>
                  <a:rPr lang="el-GR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Sediment density </a:t>
                </a:r>
                <a:r>
                  <a:rPr lang="el-GR" i="1" dirty="0"/>
                  <a:t>ρ</a:t>
                </a:r>
                <a:r>
                  <a:rPr lang="en-US" i="1" baseline="-25000" dirty="0"/>
                  <a:t>s</a:t>
                </a:r>
                <a:r>
                  <a:rPr lang="en-US" i="1" dirty="0"/>
                  <a:t> </a:t>
                </a: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Acceleration of gravity </a:t>
                </a:r>
                <a:r>
                  <a:rPr lang="en-US" i="1" dirty="0"/>
                  <a:t>g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72" y="2975918"/>
                <a:ext cx="6858000" cy="3416320"/>
              </a:xfrm>
              <a:prstGeom prst="rect">
                <a:avLst/>
              </a:prstGeom>
              <a:blipFill rotWithShape="1">
                <a:blip r:embed="rId6"/>
                <a:stretch>
                  <a:fillRect l="-1422" t="-1426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86072" y="6600825"/>
            <a:ext cx="4173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(initiation of sediment by flow)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420600" y="1690222"/>
            <a:ext cx="1374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substrate</a:t>
            </a:r>
            <a:endParaRPr lang="en-US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151435"/>
            <a:ext cx="4629151" cy="194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0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2344400" cy="533400"/>
          </a:xfrm>
        </p:spPr>
        <p:txBody>
          <a:bodyPr>
            <a:normAutofit fontScale="90000"/>
          </a:bodyPr>
          <a:lstStyle/>
          <a:p>
            <a:r>
              <a:rPr lang="pt-PT" altLang="en-US" sz="3600" b="1" dirty="0" smtClean="0"/>
              <a:t>Initiation of motion:  critical shear stress</a:t>
            </a:r>
            <a:endParaRPr lang="en-US" alt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683567"/>
            <a:ext cx="1249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Assuming non-cohesive sediment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Simple kinematic argument leads to a critical (turbulent) shear stress for initiation of sediment motion from the bed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46427" y="1828800"/>
                <a:ext cx="1914050" cy="780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427" y="1828800"/>
                <a:ext cx="1914050" cy="7802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96052" y="2895600"/>
                <a:ext cx="1614801" cy="781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52" y="2895600"/>
                <a:ext cx="1614801" cy="7813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209800" y="1988074"/>
            <a:ext cx="2298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Critical Shields #: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88776" y="3055451"/>
            <a:ext cx="2897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Boundary Reynolds #: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61634"/>
            <a:ext cx="8439150" cy="335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839200" y="4191000"/>
            <a:ext cx="3050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Shields diagram (Miller 1977)</a:t>
            </a:r>
            <a:endParaRPr lang="en-US" sz="1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086600" y="3062363"/>
                <a:ext cx="2226700" cy="539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062363"/>
                <a:ext cx="2226700" cy="5395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0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4018</Words>
  <Application>Microsoft Office PowerPoint</Application>
  <PresentationFormat>Custom</PresentationFormat>
  <Paragraphs>597</Paragraphs>
  <Slides>43</Slides>
  <Notes>37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Equation</vt:lpstr>
      <vt:lpstr>Sediment transport model (SED3D)</vt:lpstr>
      <vt:lpstr>Sediment-water mixture studies</vt:lpstr>
      <vt:lpstr>Stokes flow past a sphere: settling velocity</vt:lpstr>
      <vt:lpstr>Open channel flow</vt:lpstr>
      <vt:lpstr>Bottom roughness</vt:lpstr>
      <vt:lpstr>Wave bottom boundary layer</vt:lpstr>
      <vt:lpstr>Sediment transport: terminology</vt:lpstr>
      <vt:lpstr>Sediment definitions</vt:lpstr>
      <vt:lpstr>Initiation of motion:  critical shear stress</vt:lpstr>
      <vt:lpstr>Critical shear stress: multi class</vt:lpstr>
      <vt:lpstr>Sediment transport model (SED3D)</vt:lpstr>
      <vt:lpstr>Flow chart</vt:lpstr>
      <vt:lpstr>Suspended sediment transport</vt:lpstr>
      <vt:lpstr>Erosion &amp; Deposition</vt:lpstr>
      <vt:lpstr>Rouse profile</vt:lpstr>
      <vt:lpstr>Bed-load transport and bed update</vt:lpstr>
      <vt:lpstr>Bed-load transport and bed update</vt:lpstr>
      <vt:lpstr>Bed update</vt:lpstr>
      <vt:lpstr>Bed model</vt:lpstr>
      <vt:lpstr>Sorting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SELFE modules</dc:title>
  <dc:creator>Joseph Zhang</dc:creator>
  <cp:lastModifiedBy>Y. Joseph Zhang</cp:lastModifiedBy>
  <cp:revision>214</cp:revision>
  <dcterms:created xsi:type="dcterms:W3CDTF">2013-03-13T15:22:25Z</dcterms:created>
  <dcterms:modified xsi:type="dcterms:W3CDTF">2017-04-24T16:22:40Z</dcterms:modified>
</cp:coreProperties>
</file>