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75" r:id="rId2"/>
    <p:sldId id="273" r:id="rId3"/>
    <p:sldId id="290" r:id="rId4"/>
    <p:sldId id="285" r:id="rId5"/>
    <p:sldId id="284" r:id="rId6"/>
    <p:sldId id="291" r:id="rId7"/>
    <p:sldId id="294" r:id="rId8"/>
    <p:sldId id="286" r:id="rId9"/>
    <p:sldId id="292" r:id="rId10"/>
    <p:sldId id="293" r:id="rId11"/>
    <p:sldId id="287" r:id="rId12"/>
    <p:sldId id="288" r:id="rId13"/>
    <p:sldId id="289" r:id="rId14"/>
    <p:sldId id="296" r:id="rId15"/>
    <p:sldId id="277" r:id="rId16"/>
    <p:sldId id="295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1B4482-3604-01BE-7B13-1655850C9479}" v="17" dt="2024-01-25T13:59:23.850"/>
    <p1510:client id="{B4FD09B2-C6E6-D8D3-141A-F792E07359B9}" v="2" dt="2024-01-25T17:45:13.050"/>
    <p1510:client id="{F1130A9D-1888-9E82-FF94-26284184DA71}" v="32" dt="2024-01-24T02:09:54.4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F644D8-03F5-4C3F-B61B-ACDE9BE4F34B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533394-D0F4-4333-B35C-67C536863F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287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EAADC-DF1B-40D8-A8F7-531D1F490E1C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C7757-4EA4-4199-90A8-9C01BC0ED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891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EAADC-DF1B-40D8-A8F7-531D1F490E1C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C7757-4EA4-4199-90A8-9C01BC0ED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363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EAADC-DF1B-40D8-A8F7-531D1F490E1C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C7757-4EA4-4199-90A8-9C01BC0ED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095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EAADC-DF1B-40D8-A8F7-531D1F490E1C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C7757-4EA4-4199-90A8-9C01BC0ED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797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EAADC-DF1B-40D8-A8F7-531D1F490E1C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C7757-4EA4-4199-90A8-9C01BC0ED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911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EAADC-DF1B-40D8-A8F7-531D1F490E1C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C7757-4EA4-4199-90A8-9C01BC0ED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904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EAADC-DF1B-40D8-A8F7-531D1F490E1C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C7757-4EA4-4199-90A8-9C01BC0ED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747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EAADC-DF1B-40D8-A8F7-531D1F490E1C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C7757-4EA4-4199-90A8-9C01BC0ED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171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EAADC-DF1B-40D8-A8F7-531D1F490E1C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C7757-4EA4-4199-90A8-9C01BC0ED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367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EAADC-DF1B-40D8-A8F7-531D1F490E1C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C7757-4EA4-4199-90A8-9C01BC0ED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886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EAADC-DF1B-40D8-A8F7-531D1F490E1C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C7757-4EA4-4199-90A8-9C01BC0ED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858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FEAADC-DF1B-40D8-A8F7-531D1F490E1C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C7757-4EA4-4199-90A8-9C01BC0ED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943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schism-dev.github.io/schism/master/getting-started/pre-processing-with-pyschism/installation.html" TargetMode="External"/><Relationship Id="rId2" Type="http://schemas.openxmlformats.org/officeDocument/2006/relationships/hyperlink" Target="https://schism-dev.github.io/schism/master/getting-started/pre-processing-with-pylib/installation.html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s://onedrive.live.com/edit.aspx?resid=32217D4EE5540D00!3505&amp;ithint=file,docx&amp;wdo=2&amp;authkey=!AEJJNAS1zMUgEko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27634" y="2006137"/>
            <a:ext cx="991816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/>
              <a:t>MSCI602: Unstructured-grid modeling for oceans and estuaries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17A5CFA-F107-7C30-4A00-971BB25D63C5}"/>
              </a:ext>
            </a:extLst>
          </p:cNvPr>
          <p:cNvSpPr txBox="1"/>
          <p:nvPr/>
        </p:nvSpPr>
        <p:spPr>
          <a:xfrm>
            <a:off x="2751511" y="3653116"/>
            <a:ext cx="54531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Instructor: Joseph Zhang</a:t>
            </a:r>
          </a:p>
        </p:txBody>
      </p:sp>
    </p:spTree>
    <p:extLst>
      <p:ext uri="{BB962C8B-B14F-4D97-AF65-F5344CB8AC3E}">
        <p14:creationId xmlns:p14="http://schemas.microsoft.com/office/powerpoint/2010/main" val="4340744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C592CAB-945C-456B-A03E-09FFA4538E47}"/>
              </a:ext>
            </a:extLst>
          </p:cNvPr>
          <p:cNvSpPr txBox="1"/>
          <p:nvPr/>
        </p:nvSpPr>
        <p:spPr>
          <a:xfrm>
            <a:off x="939048" y="1195471"/>
            <a:ext cx="10452852" cy="44670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external students who do not have access to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Sciclone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UNIX shell with X (for Windows users); e.g.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mobaxterm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HPC compilers and modules for building SCHISM (see online manual) </a:t>
            </a:r>
          </a:p>
          <a:p>
            <a:pPr marL="800100" lvl="1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ACE tool, xmgredit5 (source code in SCHISM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src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/Utility/ACE/) </a:t>
            </a:r>
          </a:p>
          <a:p>
            <a:pPr marL="800100" lvl="1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pylibs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(for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schismview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): see instructions below </a:t>
            </a:r>
          </a:p>
          <a:p>
            <a:pPr marL="800100" lvl="1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PySCHISM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see instructions below </a:t>
            </a:r>
          </a:p>
          <a:p>
            <a:pPr marL="34290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VisIT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2.13.3 </a:t>
            </a:r>
          </a:p>
          <a:p>
            <a:pPr marL="34290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SMS version 13.3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A5BAE09-DB66-D575-9DCC-773B2F55169F}"/>
              </a:ext>
            </a:extLst>
          </p:cNvPr>
          <p:cNvSpPr txBox="1"/>
          <p:nvPr/>
        </p:nvSpPr>
        <p:spPr>
          <a:xfrm>
            <a:off x="2766059" y="58189"/>
            <a:ext cx="6097384" cy="5329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8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complete list of tools</a:t>
            </a:r>
            <a:endParaRPr lang="en-US" sz="2800" u="sng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724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C592CAB-945C-456B-A03E-09FFA4538E47}"/>
              </a:ext>
            </a:extLst>
          </p:cNvPr>
          <p:cNvSpPr txBox="1"/>
          <p:nvPr/>
        </p:nvSpPr>
        <p:spPr>
          <a:xfrm>
            <a:off x="560646" y="813697"/>
            <a:ext cx="11342254" cy="557505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34290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US" sz="2400" dirty="0"/>
              <a:t>Pre-class readings</a:t>
            </a:r>
          </a:p>
          <a:p>
            <a:pPr marL="800100" lvl="1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US" sz="2400" dirty="0"/>
              <a:t>See syllabus: read </a:t>
            </a:r>
            <a:r>
              <a:rPr lang="en-US" sz="2400" i="1" dirty="0">
                <a:solidFill>
                  <a:srgbClr val="FFC000"/>
                </a:solidFill>
              </a:rPr>
              <a:t>before</a:t>
            </a:r>
            <a:r>
              <a:rPr lang="en-US" sz="2400" i="1" dirty="0"/>
              <a:t> </a:t>
            </a:r>
            <a:r>
              <a:rPr lang="en-US" sz="2400" dirty="0"/>
              <a:t>the class</a:t>
            </a:r>
          </a:p>
          <a:p>
            <a:pPr marL="800100" lvl="1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US" sz="2400" dirty="0"/>
              <a:t>Some may be challenging </a:t>
            </a:r>
          </a:p>
          <a:p>
            <a:pPr marL="800100" lvl="1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US" sz="2400" dirty="0"/>
              <a:t>Come to classes with questions</a:t>
            </a:r>
          </a:p>
          <a:p>
            <a:pPr marL="800100" lvl="1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solidFill>
                  <a:srgbClr val="FFC000"/>
                </a:solidFill>
              </a:rPr>
              <a:t>Send your comments &amp; questions to me – I will address common issues during classes (or other means)</a:t>
            </a:r>
          </a:p>
          <a:p>
            <a:pPr marL="34290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US" sz="2400" dirty="0"/>
              <a:t>During classes</a:t>
            </a:r>
          </a:p>
          <a:p>
            <a:pPr marL="800100" lvl="1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US" sz="2400" dirty="0"/>
              <a:t>A lot of hands-on opportunities for you</a:t>
            </a:r>
          </a:p>
          <a:p>
            <a:pPr marL="800100" lvl="1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Raise your hand for short clarification questions</a:t>
            </a:r>
            <a:endParaRPr lang="en-US" sz="2400" dirty="0"/>
          </a:p>
          <a:p>
            <a:pPr marL="34290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US" sz="2400" dirty="0"/>
              <a:t>Post-class reading: review slides, recording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A5BAE09-DB66-D575-9DCC-773B2F55169F}"/>
              </a:ext>
            </a:extLst>
          </p:cNvPr>
          <p:cNvSpPr txBox="1"/>
          <p:nvPr/>
        </p:nvSpPr>
        <p:spPr>
          <a:xfrm>
            <a:off x="2807623" y="0"/>
            <a:ext cx="6097384" cy="5329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8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Learning expectation</a:t>
            </a:r>
            <a:endParaRPr lang="en-US" sz="2800" u="sng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84480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C592CAB-945C-456B-A03E-09FFA4538E47}"/>
              </a:ext>
            </a:extLst>
          </p:cNvPr>
          <p:cNvSpPr txBox="1"/>
          <p:nvPr/>
        </p:nvSpPr>
        <p:spPr>
          <a:xfrm>
            <a:off x="1546628" y="1464488"/>
            <a:ext cx="8619374" cy="26108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US" sz="2800" dirty="0"/>
              <a:t>Honor code</a:t>
            </a:r>
          </a:p>
          <a:p>
            <a:pPr marL="34290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US" sz="2800" dirty="0"/>
              <a:t>Give your best effort</a:t>
            </a:r>
          </a:p>
          <a:p>
            <a:pPr marL="34290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US" sz="2800" dirty="0"/>
              <a:t>Collaboration is allowed if you are really stuck</a:t>
            </a:r>
          </a:p>
          <a:p>
            <a:pPr marL="34290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US" sz="2800" dirty="0"/>
              <a:t>Or come to me for help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A5BAE09-DB66-D575-9DCC-773B2F55169F}"/>
              </a:ext>
            </a:extLst>
          </p:cNvPr>
          <p:cNvSpPr txBox="1"/>
          <p:nvPr/>
        </p:nvSpPr>
        <p:spPr>
          <a:xfrm>
            <a:off x="2807623" y="0"/>
            <a:ext cx="6097384" cy="5329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8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Homework</a:t>
            </a:r>
            <a:endParaRPr lang="en-US" sz="2800" u="sng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49852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C592CAB-945C-456B-A03E-09FFA4538E47}"/>
              </a:ext>
            </a:extLst>
          </p:cNvPr>
          <p:cNvSpPr txBox="1"/>
          <p:nvPr/>
        </p:nvSpPr>
        <p:spPr>
          <a:xfrm>
            <a:off x="424873" y="962445"/>
            <a:ext cx="11342254" cy="39035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US" sz="2800" dirty="0"/>
              <a:t>Mid-term project: Delaware Bay 2D model (with hydrologic inputs)</a:t>
            </a:r>
          </a:p>
          <a:p>
            <a:pPr marL="34290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endParaRPr lang="en-US" sz="2800" dirty="0"/>
          </a:p>
          <a:p>
            <a:pPr marL="34290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US" sz="2800" dirty="0"/>
              <a:t>Final project</a:t>
            </a:r>
          </a:p>
          <a:p>
            <a:pPr marL="800100" lvl="1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Theme: 3D cross-scale application</a:t>
            </a:r>
          </a:p>
          <a:p>
            <a:pPr marL="800100" lvl="1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NW Pacific Ocean: Kuroshio, coastal currents, rivers/estuaries</a:t>
            </a:r>
          </a:p>
          <a:p>
            <a:pPr marL="800100" lvl="1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 your own choice: you’ll need to prepare forcing info but I may help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A5BAE09-DB66-D575-9DCC-773B2F55169F}"/>
              </a:ext>
            </a:extLst>
          </p:cNvPr>
          <p:cNvSpPr txBox="1"/>
          <p:nvPr/>
        </p:nvSpPr>
        <p:spPr>
          <a:xfrm>
            <a:off x="2807623" y="0"/>
            <a:ext cx="6097384" cy="5329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8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Projects</a:t>
            </a:r>
            <a:endParaRPr lang="en-US" sz="2800" u="sng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56381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2E7363-6E41-18DB-4733-040BBFB422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355E821-E4F3-B120-E640-0D52CD5BE078}"/>
              </a:ext>
            </a:extLst>
          </p:cNvPr>
          <p:cNvSpPr txBox="1"/>
          <p:nvPr/>
        </p:nvSpPr>
        <p:spPr>
          <a:xfrm>
            <a:off x="2846700" y="224692"/>
            <a:ext cx="6097384" cy="53290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800" b="1" u="sng" dirty="0">
                <a:latin typeface="Calibri"/>
                <a:ea typeface="Calibri"/>
                <a:cs typeface="Calibri"/>
              </a:rPr>
              <a:t>Poll everywhere?</a:t>
            </a:r>
            <a:endParaRPr lang="en-US" b="1" u="sng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FD35AAF-A762-9BB5-72E4-2338E0629790}"/>
              </a:ext>
            </a:extLst>
          </p:cNvPr>
          <p:cNvSpPr txBox="1"/>
          <p:nvPr/>
        </p:nvSpPr>
        <p:spPr>
          <a:xfrm>
            <a:off x="3481789" y="1891229"/>
            <a:ext cx="5130186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>
                <a:ea typeface="Calibri" panose="020F0502020204030204"/>
                <a:cs typeface="Calibri" panose="020F0502020204030204"/>
              </a:rPr>
              <a:t>Feedback welcome anytime!</a:t>
            </a:r>
          </a:p>
        </p:txBody>
      </p:sp>
    </p:spTree>
    <p:extLst>
      <p:ext uri="{BB962C8B-B14F-4D97-AF65-F5344CB8AC3E}">
        <p14:creationId xmlns:p14="http://schemas.microsoft.com/office/powerpoint/2010/main" val="8177067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4180" y="387065"/>
            <a:ext cx="1193782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Students self-introduction (Name/Status/Interest/Fun/&amp; 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QA</a:t>
            </a:r>
            <a:r>
              <a:rPr lang="en-US" sz="3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36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77998" y="1386497"/>
            <a:ext cx="4328234" cy="242381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8555" y="1312606"/>
            <a:ext cx="3996323" cy="249770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553A044-212D-D8F4-FACF-87AB46DEFCF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64490" y="4190051"/>
            <a:ext cx="2052409" cy="201136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E91B6F3-6A7E-460B-7ED0-1A41837F5FC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4209192" y="6531237"/>
            <a:ext cx="3590356" cy="120421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F48142C-7462-45C6-0E2A-76CBF28BCB8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015" y="4780893"/>
            <a:ext cx="3957165" cy="142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39448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CDF55A-3F89-BF16-26FC-16E5F44ED0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13F4115-9E84-A954-E481-F8225B59F694}"/>
              </a:ext>
            </a:extLst>
          </p:cNvPr>
          <p:cNvSpPr txBox="1"/>
          <p:nvPr/>
        </p:nvSpPr>
        <p:spPr>
          <a:xfrm>
            <a:off x="538998" y="1157796"/>
            <a:ext cx="11342254" cy="391305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34290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latin typeface="Calibri"/>
                <a:ea typeface="Calibri" panose="020F0502020204030204" pitchFamily="34" charset="0"/>
                <a:cs typeface="Times New Roman"/>
              </a:rPr>
              <a:t>Check bora HPC env</a:t>
            </a:r>
            <a:endParaRPr lang="en-US" sz="2400" dirty="0"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US" sz="2400" dirty="0" err="1">
                <a:latin typeface="Calibri"/>
                <a:ea typeface="Calibri" panose="020F0502020204030204" pitchFamily="34" charset="0"/>
                <a:cs typeface="Times New Roman"/>
              </a:rPr>
              <a:t>Pylibs</a:t>
            </a:r>
            <a:endParaRPr lang="en-US" sz="2400" dirty="0" err="1"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ea typeface="+mn-lt"/>
                <a:cs typeface="+mn-lt"/>
                <a:hlinkClick r:id="rId2"/>
              </a:rPr>
              <a:t>https://schism-dev.github.io/schism/master/getting-started/pre-processing-with-pylib/installation.html</a:t>
            </a:r>
            <a:r>
              <a:rPr lang="en-US" sz="2400" dirty="0">
                <a:ea typeface="+mn-lt"/>
                <a:cs typeface="+mn-lt"/>
              </a:rPr>
              <a:t> (Method 1)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US" sz="2400" dirty="0" err="1">
                <a:latin typeface="Calibri"/>
                <a:ea typeface="Calibri" panose="020F0502020204030204" pitchFamily="34" charset="0"/>
                <a:cs typeface="Times New Roman"/>
              </a:rPr>
              <a:t>PySCHISM</a:t>
            </a:r>
            <a:endParaRPr lang="en-US" sz="2400" dirty="0" err="1"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ea typeface="+mn-lt"/>
                <a:cs typeface="+mn-lt"/>
                <a:hlinkClick r:id="rId3"/>
              </a:rPr>
              <a:t>https://schism-dev.github.io/schism/master/getting-started/pre-processing-with-pyschism/installation.html</a:t>
            </a:r>
            <a:r>
              <a:rPr lang="en-US" sz="2400" dirty="0">
                <a:ea typeface="+mn-lt"/>
                <a:cs typeface="+mn-lt"/>
              </a:rPr>
              <a:t> (</a:t>
            </a:r>
            <a:r>
              <a:rPr lang="en-US" sz="2400" dirty="0" err="1">
                <a:ea typeface="+mn-lt"/>
                <a:cs typeface="+mn-lt"/>
              </a:rPr>
              <a:t>Github</a:t>
            </a:r>
            <a:r>
              <a:rPr lang="en-US" sz="2400" dirty="0">
                <a:ea typeface="+mn-lt"/>
                <a:cs typeface="+mn-lt"/>
              </a:rPr>
              <a:t> method with developer)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5A55D5C-29CB-63EA-175B-DAA291E40475}"/>
              </a:ext>
            </a:extLst>
          </p:cNvPr>
          <p:cNvSpPr txBox="1"/>
          <p:nvPr/>
        </p:nvSpPr>
        <p:spPr>
          <a:xfrm>
            <a:off x="2766059" y="58189"/>
            <a:ext cx="6097384" cy="59593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b="1" u="sng" dirty="0">
                <a:latin typeface="Calibri"/>
                <a:ea typeface="Calibri" panose="020F0502020204030204" pitchFamily="34" charset="0"/>
                <a:cs typeface="Times New Roman"/>
              </a:rPr>
              <a:t>Python setup</a:t>
            </a:r>
            <a:endParaRPr lang="en-US" sz="3200" u="sng" dirty="0">
              <a:latin typeface="Calibri"/>
              <a:ea typeface="Calibri" panose="020F0502020204030204" pitchFamily="34" charset="0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83925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C592CAB-945C-456B-A03E-09FFA4538E47}"/>
              </a:ext>
            </a:extLst>
          </p:cNvPr>
          <p:cNvSpPr txBox="1"/>
          <p:nvPr/>
        </p:nvSpPr>
        <p:spPr>
          <a:xfrm>
            <a:off x="3303166" y="1188968"/>
            <a:ext cx="6097384" cy="454983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34290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US" sz="2800">
                <a:latin typeface="Calibri"/>
                <a:ea typeface="Calibri"/>
                <a:cs typeface="Times New Roman"/>
              </a:rPr>
              <a:t>Recording of classes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latin typeface="Calibri"/>
                <a:ea typeface="Calibri"/>
                <a:cs typeface="Times New Roman"/>
              </a:rPr>
              <a:t>Syllabus 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Learning goals</a:t>
            </a:r>
          </a:p>
          <a:p>
            <a:pPr marL="34290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HPC setup </a:t>
            </a:r>
          </a:p>
          <a:p>
            <a:pPr marL="34290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US" sz="2800" dirty="0"/>
              <a:t>Learning expectation</a:t>
            </a:r>
          </a:p>
          <a:p>
            <a:pPr marL="34290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US" sz="2800" dirty="0"/>
              <a:t>Homework</a:t>
            </a:r>
          </a:p>
          <a:p>
            <a:pPr marL="34290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US" sz="2800" dirty="0"/>
              <a:t>Mid-term and final projects 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A5BAE09-DB66-D575-9DCC-773B2F55169F}"/>
              </a:ext>
            </a:extLst>
          </p:cNvPr>
          <p:cNvSpPr txBox="1"/>
          <p:nvPr/>
        </p:nvSpPr>
        <p:spPr>
          <a:xfrm>
            <a:off x="2729469" y="0"/>
            <a:ext cx="6097384" cy="5329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8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Logistics</a:t>
            </a:r>
            <a:endParaRPr lang="en-US" sz="2800" u="sng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6262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C592CAB-945C-456B-A03E-09FFA4538E47}"/>
              </a:ext>
            </a:extLst>
          </p:cNvPr>
          <p:cNvSpPr txBox="1"/>
          <p:nvPr/>
        </p:nvSpPr>
        <p:spPr>
          <a:xfrm>
            <a:off x="2406302" y="853891"/>
            <a:ext cx="8024786" cy="61290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Syllabus online</a:t>
            </a:r>
          </a:p>
          <a:p>
            <a:pPr marL="800100" lvl="1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Dynamic &amp; adaptable to your learning experience!</a:t>
            </a:r>
          </a:p>
          <a:p>
            <a:pPr marL="800100" lvl="1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Get up-to-date info about the course</a:t>
            </a:r>
          </a:p>
          <a:p>
            <a:pPr marL="800100" lvl="1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Lecture/lab recordings</a:t>
            </a:r>
          </a:p>
          <a:p>
            <a:pPr marL="800100" lvl="1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Slides &amp; references</a:t>
            </a:r>
          </a:p>
          <a:p>
            <a:pPr marL="800100" lvl="1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Instructions on tools installation</a:t>
            </a:r>
          </a:p>
          <a:p>
            <a:pPr marL="800100" lvl="1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Final grade: 75% to pass</a:t>
            </a:r>
          </a:p>
          <a:p>
            <a:pPr marL="34290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Three modules</a:t>
            </a:r>
          </a:p>
          <a:p>
            <a:pPr marL="800100" lvl="1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Mesh generation</a:t>
            </a:r>
          </a:p>
          <a:p>
            <a:pPr marL="800100" lvl="1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2D model</a:t>
            </a:r>
          </a:p>
          <a:p>
            <a:pPr marL="800100" lvl="1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3D model</a:t>
            </a:r>
          </a:p>
        </p:txBody>
      </p:sp>
      <p:pic>
        <p:nvPicPr>
          <p:cNvPr id="2" name="Picture 1">
            <a:hlinkClick r:id="rId2"/>
            <a:extLst>
              <a:ext uri="{FF2B5EF4-FFF2-40B4-BE49-F238E27FC236}">
                <a16:creationId xmlns:a16="http://schemas.microsoft.com/office/drawing/2014/main" id="{CEDB4A46-42C4-99A1-EFB1-2D7A988A38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9244" y="71069"/>
            <a:ext cx="3034987" cy="839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4066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5701CC3-D705-1780-7F8D-AEDD743737E5}"/>
              </a:ext>
            </a:extLst>
          </p:cNvPr>
          <p:cNvSpPr txBox="1"/>
          <p:nvPr/>
        </p:nvSpPr>
        <p:spPr>
          <a:xfrm>
            <a:off x="3433155" y="157943"/>
            <a:ext cx="47382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SCHISM3D modeling workflow</a:t>
            </a:r>
          </a:p>
        </p:txBody>
      </p:sp>
      <p:sp>
        <p:nvSpPr>
          <p:cNvPr id="6" name="Teardrop 5">
            <a:extLst>
              <a:ext uri="{FF2B5EF4-FFF2-40B4-BE49-F238E27FC236}">
                <a16:creationId xmlns:a16="http://schemas.microsoft.com/office/drawing/2014/main" id="{2F76042E-5BD3-44E0-A21D-41FFD8F37BF3}"/>
              </a:ext>
            </a:extLst>
          </p:cNvPr>
          <p:cNvSpPr/>
          <p:nvPr/>
        </p:nvSpPr>
        <p:spPr>
          <a:xfrm>
            <a:off x="799538" y="2218093"/>
            <a:ext cx="1288473" cy="852055"/>
          </a:xfrm>
          <a:prstGeom prst="teardrop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DEM</a:t>
            </a:r>
          </a:p>
        </p:txBody>
      </p:sp>
      <p:sp>
        <p:nvSpPr>
          <p:cNvPr id="7" name="Teardrop 6">
            <a:extLst>
              <a:ext uri="{FF2B5EF4-FFF2-40B4-BE49-F238E27FC236}">
                <a16:creationId xmlns:a16="http://schemas.microsoft.com/office/drawing/2014/main" id="{F7AB67EB-5A9E-695C-8186-1FAC4B46A791}"/>
              </a:ext>
            </a:extLst>
          </p:cNvPr>
          <p:cNvSpPr/>
          <p:nvPr/>
        </p:nvSpPr>
        <p:spPr>
          <a:xfrm>
            <a:off x="3140047" y="2182949"/>
            <a:ext cx="1983970" cy="1163785"/>
          </a:xfrm>
          <a:prstGeom prst="teardrop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Mesh generation</a:t>
            </a:r>
          </a:p>
        </p:txBody>
      </p:sp>
      <p:sp>
        <p:nvSpPr>
          <p:cNvPr id="8" name="Teardrop 7">
            <a:extLst>
              <a:ext uri="{FF2B5EF4-FFF2-40B4-BE49-F238E27FC236}">
                <a16:creationId xmlns:a16="http://schemas.microsoft.com/office/drawing/2014/main" id="{37820009-F81D-AA8B-05A2-C0800D88002E}"/>
              </a:ext>
            </a:extLst>
          </p:cNvPr>
          <p:cNvSpPr/>
          <p:nvPr/>
        </p:nvSpPr>
        <p:spPr>
          <a:xfrm>
            <a:off x="6452061" y="2142166"/>
            <a:ext cx="1874522" cy="1072343"/>
          </a:xfrm>
          <a:prstGeom prst="teardrop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Pre-processing</a:t>
            </a:r>
          </a:p>
        </p:txBody>
      </p:sp>
      <p:sp>
        <p:nvSpPr>
          <p:cNvPr id="9" name="Teardrop 8">
            <a:extLst>
              <a:ext uri="{FF2B5EF4-FFF2-40B4-BE49-F238E27FC236}">
                <a16:creationId xmlns:a16="http://schemas.microsoft.com/office/drawing/2014/main" id="{288E9EBF-6AE4-3DEB-790A-923ADA718B77}"/>
              </a:ext>
            </a:extLst>
          </p:cNvPr>
          <p:cNvSpPr/>
          <p:nvPr/>
        </p:nvSpPr>
        <p:spPr>
          <a:xfrm>
            <a:off x="3249495" y="4194943"/>
            <a:ext cx="1874522" cy="1072343"/>
          </a:xfrm>
          <a:prstGeom prst="teardrop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Post-processing</a:t>
            </a:r>
          </a:p>
        </p:txBody>
      </p:sp>
      <p:sp>
        <p:nvSpPr>
          <p:cNvPr id="10" name="Teardrop 9">
            <a:extLst>
              <a:ext uri="{FF2B5EF4-FFF2-40B4-BE49-F238E27FC236}">
                <a16:creationId xmlns:a16="http://schemas.microsoft.com/office/drawing/2014/main" id="{1A0D1CC2-00DD-E061-37BF-713C1AF4E673}"/>
              </a:ext>
            </a:extLst>
          </p:cNvPr>
          <p:cNvSpPr/>
          <p:nvPr/>
        </p:nvSpPr>
        <p:spPr>
          <a:xfrm>
            <a:off x="6397394" y="4447071"/>
            <a:ext cx="1874522" cy="1072343"/>
          </a:xfrm>
          <a:prstGeom prst="teardrop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Simulation</a:t>
            </a:r>
          </a:p>
        </p:txBody>
      </p:sp>
      <p:sp>
        <p:nvSpPr>
          <p:cNvPr id="11" name="Teardrop 10">
            <a:extLst>
              <a:ext uri="{FF2B5EF4-FFF2-40B4-BE49-F238E27FC236}">
                <a16:creationId xmlns:a16="http://schemas.microsoft.com/office/drawing/2014/main" id="{143E0BDA-8E33-4C0F-3EC1-6AE048332239}"/>
              </a:ext>
            </a:extLst>
          </p:cNvPr>
          <p:cNvSpPr/>
          <p:nvPr/>
        </p:nvSpPr>
        <p:spPr>
          <a:xfrm>
            <a:off x="5889563" y="846933"/>
            <a:ext cx="1367446" cy="806576"/>
          </a:xfrm>
          <a:prstGeom prst="teardrop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Forcing</a:t>
            </a:r>
          </a:p>
        </p:txBody>
      </p:sp>
      <p:sp>
        <p:nvSpPr>
          <p:cNvPr id="12" name="Teardrop 11">
            <a:extLst>
              <a:ext uri="{FF2B5EF4-FFF2-40B4-BE49-F238E27FC236}">
                <a16:creationId xmlns:a16="http://schemas.microsoft.com/office/drawing/2014/main" id="{B6362FFC-DD6E-0F98-CB6B-BD630219569D}"/>
              </a:ext>
            </a:extLst>
          </p:cNvPr>
          <p:cNvSpPr/>
          <p:nvPr/>
        </p:nvSpPr>
        <p:spPr>
          <a:xfrm>
            <a:off x="3091282" y="5958581"/>
            <a:ext cx="2105201" cy="701253"/>
          </a:xfrm>
          <a:prstGeom prst="teardrop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Observation</a:t>
            </a:r>
          </a:p>
        </p:txBody>
      </p:sp>
      <p:sp>
        <p:nvSpPr>
          <p:cNvPr id="13" name="Teardrop 12">
            <a:extLst>
              <a:ext uri="{FF2B5EF4-FFF2-40B4-BE49-F238E27FC236}">
                <a16:creationId xmlns:a16="http://schemas.microsoft.com/office/drawing/2014/main" id="{5FBC707D-4CC0-801B-C844-9A190F31AC5E}"/>
              </a:ext>
            </a:extLst>
          </p:cNvPr>
          <p:cNvSpPr/>
          <p:nvPr/>
        </p:nvSpPr>
        <p:spPr>
          <a:xfrm>
            <a:off x="9149022" y="1273130"/>
            <a:ext cx="1149238" cy="523220"/>
          </a:xfrm>
          <a:prstGeom prst="teardrop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Atmos</a:t>
            </a:r>
          </a:p>
        </p:txBody>
      </p:sp>
      <p:sp>
        <p:nvSpPr>
          <p:cNvPr id="14" name="Teardrop 13">
            <a:extLst>
              <a:ext uri="{FF2B5EF4-FFF2-40B4-BE49-F238E27FC236}">
                <a16:creationId xmlns:a16="http://schemas.microsoft.com/office/drawing/2014/main" id="{AA8F4109-6E87-9B4D-CEEC-BAC5B2B76097}"/>
              </a:ext>
            </a:extLst>
          </p:cNvPr>
          <p:cNvSpPr/>
          <p:nvPr/>
        </p:nvSpPr>
        <p:spPr>
          <a:xfrm>
            <a:off x="8998358" y="1961944"/>
            <a:ext cx="1539936" cy="523220"/>
          </a:xfrm>
          <a:prstGeom prst="teardrop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B.C. &amp; I.C.</a:t>
            </a:r>
          </a:p>
        </p:txBody>
      </p:sp>
      <p:sp>
        <p:nvSpPr>
          <p:cNvPr id="15" name="Teardrop 14">
            <a:extLst>
              <a:ext uri="{FF2B5EF4-FFF2-40B4-BE49-F238E27FC236}">
                <a16:creationId xmlns:a16="http://schemas.microsoft.com/office/drawing/2014/main" id="{EEF2DC61-F333-7BAB-5819-443592937280}"/>
              </a:ext>
            </a:extLst>
          </p:cNvPr>
          <p:cNvSpPr/>
          <p:nvPr/>
        </p:nvSpPr>
        <p:spPr>
          <a:xfrm>
            <a:off x="8998358" y="2764842"/>
            <a:ext cx="1539936" cy="523220"/>
          </a:xfrm>
          <a:prstGeom prst="teardrop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Nudging</a:t>
            </a:r>
          </a:p>
        </p:txBody>
      </p:sp>
      <p:sp>
        <p:nvSpPr>
          <p:cNvPr id="16" name="Left Brace 15">
            <a:extLst>
              <a:ext uri="{FF2B5EF4-FFF2-40B4-BE49-F238E27FC236}">
                <a16:creationId xmlns:a16="http://schemas.microsoft.com/office/drawing/2014/main" id="{FB979A13-2B3D-2F07-EEF3-88CCB47454CC}"/>
              </a:ext>
            </a:extLst>
          </p:cNvPr>
          <p:cNvSpPr/>
          <p:nvPr/>
        </p:nvSpPr>
        <p:spPr>
          <a:xfrm>
            <a:off x="8516563" y="1506833"/>
            <a:ext cx="442479" cy="2125196"/>
          </a:xfrm>
          <a:prstGeom prst="leftBrac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ardrop 16">
            <a:extLst>
              <a:ext uri="{FF2B5EF4-FFF2-40B4-BE49-F238E27FC236}">
                <a16:creationId xmlns:a16="http://schemas.microsoft.com/office/drawing/2014/main" id="{E034C52F-A483-77C1-4C90-61A53780A958}"/>
              </a:ext>
            </a:extLst>
          </p:cNvPr>
          <p:cNvSpPr/>
          <p:nvPr/>
        </p:nvSpPr>
        <p:spPr>
          <a:xfrm>
            <a:off x="9332340" y="3432922"/>
            <a:ext cx="871971" cy="523220"/>
          </a:xfrm>
          <a:prstGeom prst="teardrop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…</a:t>
            </a:r>
          </a:p>
        </p:txBody>
      </p:sp>
      <p:sp>
        <p:nvSpPr>
          <p:cNvPr id="18" name="Teardrop 17">
            <a:extLst>
              <a:ext uri="{FF2B5EF4-FFF2-40B4-BE49-F238E27FC236}">
                <a16:creationId xmlns:a16="http://schemas.microsoft.com/office/drawing/2014/main" id="{5B205C81-2D16-3F76-AB02-33B3822CE6EC}"/>
              </a:ext>
            </a:extLst>
          </p:cNvPr>
          <p:cNvSpPr/>
          <p:nvPr/>
        </p:nvSpPr>
        <p:spPr>
          <a:xfrm>
            <a:off x="1277088" y="3768321"/>
            <a:ext cx="1149238" cy="523220"/>
          </a:xfrm>
          <a:prstGeom prst="teardrop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Visual</a:t>
            </a:r>
          </a:p>
        </p:txBody>
      </p:sp>
      <p:sp>
        <p:nvSpPr>
          <p:cNvPr id="19" name="Teardrop 18">
            <a:extLst>
              <a:ext uri="{FF2B5EF4-FFF2-40B4-BE49-F238E27FC236}">
                <a16:creationId xmlns:a16="http://schemas.microsoft.com/office/drawing/2014/main" id="{731ED4C9-4BD4-7E53-20A0-6F5097BD5124}"/>
              </a:ext>
            </a:extLst>
          </p:cNvPr>
          <p:cNvSpPr/>
          <p:nvPr/>
        </p:nvSpPr>
        <p:spPr>
          <a:xfrm>
            <a:off x="959425" y="5257804"/>
            <a:ext cx="1539936" cy="523220"/>
          </a:xfrm>
          <a:prstGeom prst="teardrop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Analysis</a:t>
            </a:r>
          </a:p>
        </p:txBody>
      </p:sp>
      <p:sp>
        <p:nvSpPr>
          <p:cNvPr id="20" name="Teardrop 19">
            <a:extLst>
              <a:ext uri="{FF2B5EF4-FFF2-40B4-BE49-F238E27FC236}">
                <a16:creationId xmlns:a16="http://schemas.microsoft.com/office/drawing/2014/main" id="{2109C704-FD89-6E9C-36D9-8693FF0DAD40}"/>
              </a:ext>
            </a:extLst>
          </p:cNvPr>
          <p:cNvSpPr/>
          <p:nvPr/>
        </p:nvSpPr>
        <p:spPr>
          <a:xfrm>
            <a:off x="873133" y="4440627"/>
            <a:ext cx="1709483" cy="523220"/>
          </a:xfrm>
          <a:prstGeom prst="teardrop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Skill assessment</a:t>
            </a:r>
          </a:p>
        </p:txBody>
      </p:sp>
      <p:sp>
        <p:nvSpPr>
          <p:cNvPr id="21" name="Left Brace 20">
            <a:extLst>
              <a:ext uri="{FF2B5EF4-FFF2-40B4-BE49-F238E27FC236}">
                <a16:creationId xmlns:a16="http://schemas.microsoft.com/office/drawing/2014/main" id="{61C5CDAD-A929-E7D0-5F54-9DE3D2184182}"/>
              </a:ext>
            </a:extLst>
          </p:cNvPr>
          <p:cNvSpPr/>
          <p:nvPr/>
        </p:nvSpPr>
        <p:spPr>
          <a:xfrm flipH="1">
            <a:off x="2665872" y="3884744"/>
            <a:ext cx="442479" cy="1634986"/>
          </a:xfrm>
          <a:prstGeom prst="leftBrac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Arrow: Left-Right 24">
            <a:extLst>
              <a:ext uri="{FF2B5EF4-FFF2-40B4-BE49-F238E27FC236}">
                <a16:creationId xmlns:a16="http://schemas.microsoft.com/office/drawing/2014/main" id="{8C316288-649F-19EE-C4C5-452419F467F4}"/>
              </a:ext>
            </a:extLst>
          </p:cNvPr>
          <p:cNvSpPr/>
          <p:nvPr/>
        </p:nvSpPr>
        <p:spPr>
          <a:xfrm>
            <a:off x="5364819" y="2525433"/>
            <a:ext cx="713944" cy="248295"/>
          </a:xfrm>
          <a:prstGeom prst="left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Arrow: Right 25">
            <a:extLst>
              <a:ext uri="{FF2B5EF4-FFF2-40B4-BE49-F238E27FC236}">
                <a16:creationId xmlns:a16="http://schemas.microsoft.com/office/drawing/2014/main" id="{ABF88783-24C1-C719-9AA0-9E23EA569C38}"/>
              </a:ext>
            </a:extLst>
          </p:cNvPr>
          <p:cNvSpPr/>
          <p:nvPr/>
        </p:nvSpPr>
        <p:spPr>
          <a:xfrm rot="2861704">
            <a:off x="6932721" y="1733619"/>
            <a:ext cx="463263" cy="30843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Arrow: Right 26">
            <a:extLst>
              <a:ext uri="{FF2B5EF4-FFF2-40B4-BE49-F238E27FC236}">
                <a16:creationId xmlns:a16="http://schemas.microsoft.com/office/drawing/2014/main" id="{C0351753-46C4-2007-CD9F-382A458757F4}"/>
              </a:ext>
            </a:extLst>
          </p:cNvPr>
          <p:cNvSpPr/>
          <p:nvPr/>
        </p:nvSpPr>
        <p:spPr>
          <a:xfrm rot="5400000">
            <a:off x="7057210" y="3682293"/>
            <a:ext cx="829443" cy="3465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Arrow: Left 27">
            <a:extLst>
              <a:ext uri="{FF2B5EF4-FFF2-40B4-BE49-F238E27FC236}">
                <a16:creationId xmlns:a16="http://schemas.microsoft.com/office/drawing/2014/main" id="{BAE10C48-32E3-87BA-9712-452B147C73AB}"/>
              </a:ext>
            </a:extLst>
          </p:cNvPr>
          <p:cNvSpPr/>
          <p:nvPr/>
        </p:nvSpPr>
        <p:spPr>
          <a:xfrm>
            <a:off x="5486400" y="4671753"/>
            <a:ext cx="609600" cy="311489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Arrow: Left 28">
            <a:extLst>
              <a:ext uri="{FF2B5EF4-FFF2-40B4-BE49-F238E27FC236}">
                <a16:creationId xmlns:a16="http://schemas.microsoft.com/office/drawing/2014/main" id="{76F27964-B4DB-420B-FE59-F4AD957698B2}"/>
              </a:ext>
            </a:extLst>
          </p:cNvPr>
          <p:cNvSpPr/>
          <p:nvPr/>
        </p:nvSpPr>
        <p:spPr>
          <a:xfrm rot="5400000">
            <a:off x="4049745" y="5492545"/>
            <a:ext cx="437540" cy="316975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Arrow: Curved Left 30">
            <a:extLst>
              <a:ext uri="{FF2B5EF4-FFF2-40B4-BE49-F238E27FC236}">
                <a16:creationId xmlns:a16="http://schemas.microsoft.com/office/drawing/2014/main" id="{54AE9D33-ABB9-7B9E-9502-47725CA57C96}"/>
              </a:ext>
            </a:extLst>
          </p:cNvPr>
          <p:cNvSpPr/>
          <p:nvPr/>
        </p:nvSpPr>
        <p:spPr>
          <a:xfrm rot="7893143">
            <a:off x="2057532" y="2621225"/>
            <a:ext cx="607721" cy="2345715"/>
          </a:xfrm>
          <a:prstGeom prst="curvedLeftArrow">
            <a:avLst>
              <a:gd name="adj1" fmla="val 16235"/>
              <a:gd name="adj2" fmla="val 67785"/>
              <a:gd name="adj3" fmla="val 36456"/>
            </a:avLst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2" name="Arrow: Left 31">
            <a:extLst>
              <a:ext uri="{FF2B5EF4-FFF2-40B4-BE49-F238E27FC236}">
                <a16:creationId xmlns:a16="http://schemas.microsoft.com/office/drawing/2014/main" id="{EF6ED4F4-2AB1-1F81-4542-35D9C0F3ED15}"/>
              </a:ext>
            </a:extLst>
          </p:cNvPr>
          <p:cNvSpPr/>
          <p:nvPr/>
        </p:nvSpPr>
        <p:spPr>
          <a:xfrm rot="5400000">
            <a:off x="3927406" y="3612130"/>
            <a:ext cx="518697" cy="316975"/>
          </a:xfrm>
          <a:prstGeom prst="leftArrow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FB4A831-47DA-3748-BC76-AEDC37A2DF81}"/>
              </a:ext>
            </a:extLst>
          </p:cNvPr>
          <p:cNvSpPr txBox="1"/>
          <p:nvPr/>
        </p:nvSpPr>
        <p:spPr>
          <a:xfrm>
            <a:off x="959425" y="858536"/>
            <a:ext cx="8215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BLUF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36DFC630-8595-4752-9E30-966176C6604F}"/>
              </a:ext>
            </a:extLst>
          </p:cNvPr>
          <p:cNvGrpSpPr/>
          <p:nvPr/>
        </p:nvGrpSpPr>
        <p:grpSpPr>
          <a:xfrm>
            <a:off x="1865076" y="1977977"/>
            <a:ext cx="1484733" cy="1336546"/>
            <a:chOff x="2888970" y="1424578"/>
            <a:chExt cx="2077678" cy="1968924"/>
          </a:xfrm>
          <a:solidFill>
            <a:schemeClr val="accent2"/>
          </a:solidFill>
        </p:grpSpPr>
        <p:sp>
          <p:nvSpPr>
            <p:cNvPr id="30" name="Arrow: Curved Right 29">
              <a:extLst>
                <a:ext uri="{FF2B5EF4-FFF2-40B4-BE49-F238E27FC236}">
                  <a16:creationId xmlns:a16="http://schemas.microsoft.com/office/drawing/2014/main" id="{5A31AC1F-8E4F-492C-8390-3EEEE4F77701}"/>
                </a:ext>
              </a:extLst>
            </p:cNvPr>
            <p:cNvSpPr/>
            <p:nvPr/>
          </p:nvSpPr>
          <p:spPr>
            <a:xfrm rot="5400000">
              <a:off x="3607099" y="706449"/>
              <a:ext cx="583042" cy="2019300"/>
            </a:xfrm>
            <a:prstGeom prst="curvedRightArrow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3" name="Arrow: Curved Right 32">
              <a:extLst>
                <a:ext uri="{FF2B5EF4-FFF2-40B4-BE49-F238E27FC236}">
                  <a16:creationId xmlns:a16="http://schemas.microsoft.com/office/drawing/2014/main" id="{838626D0-5E30-4F5D-AD30-A78E4A99E8E1}"/>
                </a:ext>
              </a:extLst>
            </p:cNvPr>
            <p:cNvSpPr/>
            <p:nvPr/>
          </p:nvSpPr>
          <p:spPr>
            <a:xfrm rot="5400000" flipH="1" flipV="1">
              <a:off x="3665477" y="2092331"/>
              <a:ext cx="583042" cy="2019300"/>
            </a:xfrm>
            <a:prstGeom prst="curvedRightArrow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22566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1" grpId="0" animBg="1"/>
      <p:bldP spid="3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8D07D-16C4-41BA-B4BE-ABB859EE72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6651" y="172750"/>
            <a:ext cx="9144000" cy="549166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+mn-lt"/>
              </a:rPr>
              <a:t>Learning goals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23D8564-2C4F-A941-D11B-D4DBDC0FE7B9}"/>
              </a:ext>
            </a:extLst>
          </p:cNvPr>
          <p:cNvSpPr txBox="1"/>
          <p:nvPr/>
        </p:nvSpPr>
        <p:spPr>
          <a:xfrm>
            <a:off x="219826" y="1048005"/>
            <a:ext cx="11887199" cy="452431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dirty="0">
                <a:cs typeface="Times New Roman"/>
              </a:rPr>
              <a:t>The main goal of this course is for students to:  </a:t>
            </a:r>
          </a:p>
          <a:p>
            <a:endParaRPr lang="en-US" sz="2400" dirty="0">
              <a:cs typeface="Times New Roman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cs typeface="Times New Roman"/>
              </a:rPr>
              <a:t>Develop understanding of important aspects of SCHISM modeling system, including mesh generation methods, underlying assumptions in physics, numerical algorithm to solve the partial differential equations 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cs typeface="Times New Roman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cs typeface="Times New Roman"/>
              </a:rPr>
              <a:t>Learn how to use the High-Performance Computing (HPC) environment required to conduct model simulations  </a:t>
            </a:r>
          </a:p>
          <a:p>
            <a:pPr marL="800100" lvl="1" indent="-342900">
              <a:buFont typeface="Courier New" panose="020B0604020202020204" pitchFamily="34" charset="0"/>
              <a:buChar char="o"/>
            </a:pPr>
            <a:r>
              <a:rPr lang="en-US" sz="2400" dirty="0">
                <a:cs typeface="Times New Roman"/>
              </a:rPr>
              <a:t>Not a programming course</a:t>
            </a:r>
          </a:p>
          <a:p>
            <a:pPr marL="800100" lvl="1" indent="-342900">
              <a:buFont typeface="Courier New" panose="020B0604020202020204" pitchFamily="34" charset="0"/>
              <a:buChar char="o"/>
            </a:pPr>
            <a:endParaRPr lang="en-US" sz="2400" dirty="0">
              <a:cs typeface="Times New Roman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cs typeface="Times New Roman"/>
              </a:rPr>
              <a:t>Learn to build their own models to simulate realistic 2D and 3D processes (including the assessment of the impact of relative sea level processes on compound flooding </a:t>
            </a:r>
            <a:r>
              <a:rPr lang="en-US" sz="2400" dirty="0" err="1">
                <a:cs typeface="Times New Roman"/>
              </a:rPr>
              <a:t>etc</a:t>
            </a:r>
            <a:r>
              <a:rPr lang="en-US" sz="2400" dirty="0">
                <a:cs typeface="Times New Roman"/>
              </a:rPr>
              <a:t>)</a:t>
            </a:r>
            <a:endParaRPr lang="en-US" sz="36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45617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8D07D-16C4-41BA-B4BE-ABB859EE72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6651" y="172750"/>
            <a:ext cx="9144000" cy="549166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+mn-lt"/>
              </a:rPr>
              <a:t>SCHISM modeling system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23D8564-2C4F-A941-D11B-D4DBDC0FE7B9}"/>
              </a:ext>
            </a:extLst>
          </p:cNvPr>
          <p:cNvSpPr txBox="1"/>
          <p:nvPr/>
        </p:nvSpPr>
        <p:spPr>
          <a:xfrm>
            <a:off x="381751" y="884960"/>
            <a:ext cx="7333499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dirty="0">
                <a:latin typeface="Times New Roman"/>
                <a:cs typeface="Times New Roman"/>
              </a:rPr>
              <a:t>We’ll only cover the ‘hydro’ module in this course</a:t>
            </a:r>
            <a:endParaRPr lang="en-US" sz="3600" dirty="0">
              <a:cs typeface="Calibri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C3C070D-2942-8F0E-CEF4-205E0AEA73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5384" y="1509669"/>
            <a:ext cx="6783965" cy="5268765"/>
          </a:xfrm>
          <a:prstGeom prst="rect">
            <a:avLst/>
          </a:prstGeo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B3CC534F-581E-428D-AE9C-C6849780C69C}"/>
              </a:ext>
            </a:extLst>
          </p:cNvPr>
          <p:cNvSpPr/>
          <p:nvPr/>
        </p:nvSpPr>
        <p:spPr>
          <a:xfrm>
            <a:off x="5338622" y="2863275"/>
            <a:ext cx="3048000" cy="1976581"/>
          </a:xfrm>
          <a:prstGeom prst="ellipse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419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8D07D-16C4-41BA-B4BE-ABB859EE72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6651" y="172750"/>
            <a:ext cx="9144000" cy="549166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+mn-lt"/>
              </a:rPr>
              <a:t>Versatility of SCHISM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23D8564-2C4F-A941-D11B-D4DBDC0FE7B9}"/>
              </a:ext>
            </a:extLst>
          </p:cNvPr>
          <p:cNvSpPr txBox="1"/>
          <p:nvPr/>
        </p:nvSpPr>
        <p:spPr>
          <a:xfrm>
            <a:off x="1058025" y="1104035"/>
            <a:ext cx="10743449" cy="544764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dirty="0">
                <a:latin typeface="Times New Roman"/>
                <a:cs typeface="Times New Roman"/>
              </a:rPr>
              <a:t>‘hydro’ module is highly reconfigurable to accomplish a diversity of goals</a:t>
            </a:r>
          </a:p>
          <a:p>
            <a:endParaRPr lang="en-US" sz="2400" dirty="0">
              <a:latin typeface="Times New Roman"/>
              <a:cs typeface="Times New Roman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/>
                <a:cs typeface="Times New Roman"/>
              </a:rPr>
              <a:t>3D baroclinic cross-scale lake-river-estuary-plume-shelf-ocean circulations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latin typeface="Times New Roman"/>
              <a:cs typeface="Times New Roman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/>
                <a:cs typeface="Times New Roman"/>
              </a:rPr>
              <a:t>Compound surge (Summit-to-Sea)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latin typeface="Times New Roman"/>
              <a:cs typeface="Times New Roman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/>
                <a:cs typeface="Times New Roman"/>
              </a:rPr>
              <a:t>Tsunami-tide interaction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latin typeface="Times New Roman"/>
              <a:cs typeface="Times New Roman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/>
                <a:cs typeface="Times New Roman"/>
              </a:rPr>
              <a:t>Vegetation (submerged or emergent)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latin typeface="Times New Roman"/>
              <a:cs typeface="Times New Roman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/>
                <a:cs typeface="Times New Roman"/>
              </a:rPr>
              <a:t>Offshore wind farm; tidal turbine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latin typeface="Times New Roman"/>
              <a:cs typeface="Times New Roman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/>
                <a:cs typeface="Times New Roman"/>
              </a:rPr>
              <a:t>Climate change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947643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C592CAB-945C-456B-A03E-09FFA4538E47}"/>
              </a:ext>
            </a:extLst>
          </p:cNvPr>
          <p:cNvSpPr txBox="1"/>
          <p:nvPr/>
        </p:nvSpPr>
        <p:spPr>
          <a:xfrm>
            <a:off x="428829" y="1139435"/>
            <a:ext cx="11342254" cy="446705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34290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latin typeface="Calibri"/>
                <a:ea typeface="Calibri" panose="020F0502020204030204" pitchFamily="34" charset="0"/>
                <a:cs typeface="Times New Roman"/>
              </a:rPr>
              <a:t>Most tools are already loaded on Sciclone</a:t>
            </a:r>
          </a:p>
          <a:p>
            <a:pPr marL="800100" lvl="1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 students: need to install two python packages (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pylibs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&amp;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pySCHISM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34290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latin typeface="Calibri"/>
                <a:ea typeface="Calibri" panose="020F0502020204030204" pitchFamily="34" charset="0"/>
                <a:cs typeface="Times New Roman"/>
              </a:rPr>
              <a:t>Access to Sciclone</a:t>
            </a:r>
          </a:p>
          <a:p>
            <a:pPr marL="800100" lvl="1" indent="-342900">
              <a:lnSpc>
                <a:spcPct val="150000"/>
              </a:lnSpc>
              <a:buFont typeface="Symbol,Sans-Serif" panose="05050102010706020507" pitchFamily="18" charset="2"/>
              <a:buChar char=""/>
            </a:pPr>
            <a:r>
              <a:rPr lang="en-US" sz="2400" dirty="0">
                <a:latin typeface="Calibri"/>
                <a:ea typeface="Calibri" panose="020F0502020204030204" pitchFamily="34" charset="0"/>
                <a:cs typeface="Calibri"/>
              </a:rPr>
              <a:t>For external students, you can also try to install all tools on your own systems (listed in syllabus)</a:t>
            </a:r>
          </a:p>
          <a:p>
            <a:pPr marL="34290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latin typeface="Calibri"/>
                <a:ea typeface="Calibri"/>
                <a:cs typeface="Times New Roman"/>
              </a:rPr>
              <a:t>Most tools already installed/immediately usable if you copy over my environment: ACE, FORTRAN scripts…</a:t>
            </a:r>
          </a:p>
          <a:p>
            <a:pPr marL="800100" lvl="1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latin typeface="Calibri"/>
                <a:ea typeface="Calibri"/>
                <a:cs typeface="Times New Roman"/>
              </a:rPr>
              <a:t>Remember to remove 2 lines in my .</a:t>
            </a:r>
            <a:r>
              <a:rPr lang="en-US" sz="2400" dirty="0" err="1">
                <a:latin typeface="Calibri"/>
                <a:ea typeface="Calibri"/>
                <a:cs typeface="Times New Roman"/>
              </a:rPr>
              <a:t>cshrc</a:t>
            </a:r>
            <a:r>
              <a:rPr lang="en-US" sz="2400" dirty="0">
                <a:latin typeface="Calibri"/>
                <a:ea typeface="Calibri"/>
                <a:cs typeface="Times New Roman"/>
              </a:rPr>
              <a:t> (conflicts of python env)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A5BAE09-DB66-D575-9DCC-773B2F55169F}"/>
              </a:ext>
            </a:extLst>
          </p:cNvPr>
          <p:cNvSpPr txBox="1"/>
          <p:nvPr/>
        </p:nvSpPr>
        <p:spPr>
          <a:xfrm>
            <a:off x="2766059" y="58189"/>
            <a:ext cx="6097384" cy="5959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HPC: </a:t>
            </a:r>
            <a:r>
              <a:rPr lang="en-US" sz="3200" b="1" u="sng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Sciclone</a:t>
            </a:r>
            <a:endParaRPr lang="en-US" sz="3200" u="sng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11339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C592CAB-945C-456B-A03E-09FFA4538E47}"/>
              </a:ext>
            </a:extLst>
          </p:cNvPr>
          <p:cNvSpPr txBox="1"/>
          <p:nvPr/>
        </p:nvSpPr>
        <p:spPr>
          <a:xfrm>
            <a:off x="740986" y="670761"/>
            <a:ext cx="10710027" cy="61290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UNIX shell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Mobaxterm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or any other packages (e.g. putty)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Used to connect from Windows to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Sciclone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with X included (for visual)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SMS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Mesh generation software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Download &amp; install 3.13 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License code in the syllabus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VisIT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(2.13.3)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3D visualization software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We’ll use client-server mode: Windows version will communicate with the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linux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version (installed on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Sciclone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/viz)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A5BAE09-DB66-D575-9DCC-773B2F55169F}"/>
              </a:ext>
            </a:extLst>
          </p:cNvPr>
          <p:cNvSpPr txBox="1"/>
          <p:nvPr/>
        </p:nvSpPr>
        <p:spPr>
          <a:xfrm>
            <a:off x="2766059" y="58189"/>
            <a:ext cx="6097384" cy="5329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8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Windows tools</a:t>
            </a:r>
            <a:endParaRPr lang="en-US" sz="2800" u="sng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C5D1A9F-8083-226D-2C96-B7D301E4CF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72249" y="1179113"/>
            <a:ext cx="2646565" cy="72762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C2AA0C0-4101-A601-0874-972C5823E9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5185" y="2364946"/>
            <a:ext cx="826916" cy="64715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F25FB4E-9630-6510-904F-A3EADA282E7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45185" y="4501436"/>
            <a:ext cx="731735" cy="678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47802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</TotalTime>
  <Words>687</Words>
  <Application>Microsoft Office PowerPoint</Application>
  <PresentationFormat>Widescreen</PresentationFormat>
  <Paragraphs>120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Learning goals</vt:lpstr>
      <vt:lpstr>SCHISM modeling system</vt:lpstr>
      <vt:lpstr>Versatility of SCHISM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Pre-course survey </dc:title>
  <dc:creator>Chin Wu</dc:creator>
  <cp:lastModifiedBy>Y. Joseph Zhang</cp:lastModifiedBy>
  <cp:revision>131</cp:revision>
  <dcterms:created xsi:type="dcterms:W3CDTF">2023-09-07T10:45:00Z</dcterms:created>
  <dcterms:modified xsi:type="dcterms:W3CDTF">2024-04-11T23:50:11Z</dcterms:modified>
</cp:coreProperties>
</file>