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6"/>
  </p:notesMasterIdLst>
  <p:sldIdLst>
    <p:sldId id="340" r:id="rId2"/>
    <p:sldId id="365" r:id="rId3"/>
    <p:sldId id="366" r:id="rId4"/>
    <p:sldId id="367" r:id="rId5"/>
    <p:sldId id="360" r:id="rId6"/>
    <p:sldId id="259" r:id="rId7"/>
    <p:sldId id="369" r:id="rId8"/>
    <p:sldId id="368" r:id="rId9"/>
    <p:sldId id="258" r:id="rId10"/>
    <p:sldId id="324" r:id="rId11"/>
    <p:sldId id="352" r:id="rId12"/>
    <p:sldId id="349" r:id="rId13"/>
    <p:sldId id="353" r:id="rId14"/>
    <p:sldId id="256" r:id="rId15"/>
    <p:sldId id="314" r:id="rId16"/>
    <p:sldId id="315" r:id="rId17"/>
    <p:sldId id="296" r:id="rId18"/>
    <p:sldId id="361" r:id="rId19"/>
    <p:sldId id="354" r:id="rId20"/>
    <p:sldId id="260" r:id="rId21"/>
    <p:sldId id="370" r:id="rId22"/>
    <p:sldId id="327" r:id="rId23"/>
    <p:sldId id="355" r:id="rId24"/>
    <p:sldId id="331" r:id="rId25"/>
    <p:sldId id="311" r:id="rId26"/>
    <p:sldId id="375" r:id="rId27"/>
    <p:sldId id="305" r:id="rId28"/>
    <p:sldId id="372" r:id="rId29"/>
    <p:sldId id="261" r:id="rId30"/>
    <p:sldId id="282" r:id="rId31"/>
    <p:sldId id="334" r:id="rId32"/>
    <p:sldId id="332" r:id="rId33"/>
    <p:sldId id="301" r:id="rId34"/>
    <p:sldId id="336" r:id="rId35"/>
    <p:sldId id="335" r:id="rId36"/>
    <p:sldId id="308" r:id="rId37"/>
    <p:sldId id="371" r:id="rId38"/>
    <p:sldId id="342" r:id="rId39"/>
    <p:sldId id="356" r:id="rId40"/>
    <p:sldId id="333" r:id="rId41"/>
    <p:sldId id="300" r:id="rId42"/>
    <p:sldId id="295" r:id="rId43"/>
    <p:sldId id="363" r:id="rId44"/>
    <p:sldId id="373" r:id="rId45"/>
    <p:sldId id="338" r:id="rId46"/>
    <p:sldId id="358" r:id="rId47"/>
    <p:sldId id="351" r:id="rId48"/>
    <p:sldId id="357" r:id="rId49"/>
    <p:sldId id="359" r:id="rId50"/>
    <p:sldId id="364" r:id="rId51"/>
    <p:sldId id="362" r:id="rId52"/>
    <p:sldId id="350" r:id="rId53"/>
    <p:sldId id="306" r:id="rId54"/>
    <p:sldId id="374" r:id="rId55"/>
  </p:sldIdLst>
  <p:sldSz cx="13716000" cy="7315200"/>
  <p:notesSz cx="6858000" cy="9144000"/>
  <p:defaultTextStyle>
    <a:defPPr>
      <a:defRPr lang="en-US"/>
    </a:defPPr>
    <a:lvl1pPr marL="0" algn="l" defTabSz="1201704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0852" algn="l" defTabSz="1201704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01704" algn="l" defTabSz="1201704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02557" algn="l" defTabSz="1201704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03409" algn="l" defTabSz="1201704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04261" algn="l" defTabSz="1201704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05113" algn="l" defTabSz="1201704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05966" algn="l" defTabSz="1201704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06818" algn="l" defTabSz="1201704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04">
          <p15:clr>
            <a:srgbClr val="A4A3A4"/>
          </p15:clr>
        </p15:guide>
        <p15:guide id="2" pos="43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5C7936E-778A-475E-81B8-415DBD65A805}" v="6" dt="2024-02-12T17:13:29.14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81" autoAdjust="0"/>
    <p:restoredTop sz="93381" autoAdjust="0"/>
  </p:normalViewPr>
  <p:slideViewPr>
    <p:cSldViewPr>
      <p:cViewPr varScale="1">
        <p:scale>
          <a:sx n="97" d="100"/>
          <a:sy n="97" d="100"/>
        </p:scale>
        <p:origin x="648" y="90"/>
      </p:cViewPr>
      <p:guideLst>
        <p:guide orient="horz" pos="2304"/>
        <p:guide pos="4320"/>
      </p:guideLst>
    </p:cSldViewPr>
  </p:slideViewPr>
  <p:outlineViewPr>
    <p:cViewPr>
      <p:scale>
        <a:sx n="33" d="100"/>
        <a:sy n="33" d="100"/>
      </p:scale>
      <p:origin x="38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microsoft.com/office/2015/10/relationships/revisionInfo" Target="revisionInfo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3C082C-BF1E-4CC3-A19F-7A199E5E9F54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14313" y="685800"/>
            <a:ext cx="642937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4EF404-880C-47BF-B4E6-126A1B6047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396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01704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0852" algn="l" defTabSz="1201704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01704" algn="l" defTabSz="1201704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02557" algn="l" defTabSz="1201704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03409" algn="l" defTabSz="1201704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04261" algn="l" defTabSz="1201704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05113" algn="l" defTabSz="1201704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05966" algn="l" defTabSz="1201704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06818" algn="l" defTabSz="1201704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4EF404-880C-47BF-B4E6-126A1B60474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6498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Right most</a:t>
            </a:r>
            <a:r>
              <a:rPr lang="en-US" baseline="0" dirty="0"/>
              <a:t> arcs: have choice on whether to delineate both channel and boundary.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4EF404-880C-47BF-B4E6-126A1B604741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6976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4EF404-880C-47BF-B4E6-126A1B604741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8694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4EF404-880C-47BF-B4E6-126A1B60474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8143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4EF404-880C-47BF-B4E6-126A1B60474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7577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4EF404-880C-47BF-B4E6-126A1B60474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4460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B7F119-AA2F-AF32-4481-6656DD1E1D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334E5DE-F38C-8CC8-348A-46BCA6408D4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2697283-1402-FB6E-89E6-BCEEA54AAEB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A5524B-A58E-9867-6AC8-523DE33DE2D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4EF404-880C-47BF-B4E6-126A1B60474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3596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4EF404-880C-47BF-B4E6-126A1B60474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8374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14313" y="685800"/>
            <a:ext cx="642937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C1DAC8-3888-488F-B8CF-655D345B1504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4EF404-880C-47BF-B4E6-126A1B60474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8780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4EF404-880C-47BF-B4E6-126A1B60474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779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28700" y="2272454"/>
            <a:ext cx="11658600" cy="156802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57400" y="4145280"/>
            <a:ext cx="9601200" cy="186944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08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017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02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034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04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051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059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068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0BDB9-28BF-49B8-8D15-522D42470806}" type="datetime1">
              <a:rPr lang="en-US" smtClean="0"/>
              <a:t>4/11/2024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258AC-3BA9-45F5-BC18-3705BA7FEE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6FC7D-242D-44D9-B73B-A6E92D60B3BC}" type="datetime1">
              <a:rPr lang="en-US" smtClean="0"/>
              <a:t>4/11/2024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258AC-3BA9-45F5-BC18-3705BA7FEE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944100" y="292948"/>
            <a:ext cx="3086100" cy="624162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92948"/>
            <a:ext cx="9029700" cy="624162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BF461-1BAA-4A9A-B3E6-E413176C3E89}" type="datetime1">
              <a:rPr lang="en-US" smtClean="0"/>
              <a:t>4/11/2024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258AC-3BA9-45F5-BC18-3705BA7FEE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06CEF-6CE2-4184-90BC-90DF961A8DE9}" type="datetime1">
              <a:rPr lang="en-US" smtClean="0"/>
              <a:t>4/11/2024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258AC-3BA9-45F5-BC18-3705BA7FEE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3470" y="4700694"/>
            <a:ext cx="11658600" cy="1452880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83470" y="3100495"/>
            <a:ext cx="11658600" cy="1600199"/>
          </a:xfrm>
        </p:spPr>
        <p:txBody>
          <a:bodyPr anchor="b"/>
          <a:lstStyle>
            <a:lvl1pPr marL="0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1pPr>
            <a:lvl2pPr marL="600852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01704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0255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4pPr>
            <a:lvl5pPr marL="240340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5pPr>
            <a:lvl6pPr marL="300426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6pPr>
            <a:lvl7pPr marL="360511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7pPr>
            <a:lvl8pPr marL="420596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8pPr>
            <a:lvl9pPr marL="480681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DBA43-3A16-4168-A576-B04433C402C1}" type="datetime1">
              <a:rPr lang="en-US" smtClean="0"/>
              <a:t>4/11/2024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258AC-3BA9-45F5-BC18-3705BA7FEE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706880"/>
            <a:ext cx="6057900" cy="4827694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6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72300" y="1706880"/>
            <a:ext cx="6057900" cy="4827694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6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901BC-5509-41C6-90C9-AC36D9EA2ED1}" type="datetime1">
              <a:rPr lang="en-US" smtClean="0"/>
              <a:t>4/11/2024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258AC-3BA9-45F5-BC18-3705BA7FEE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637454"/>
            <a:ext cx="6060282" cy="68241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0852" indent="0">
              <a:buNone/>
              <a:defRPr sz="2600" b="1"/>
            </a:lvl2pPr>
            <a:lvl3pPr marL="1201704" indent="0">
              <a:buNone/>
              <a:defRPr sz="2400" b="1"/>
            </a:lvl3pPr>
            <a:lvl4pPr marL="1802557" indent="0">
              <a:buNone/>
              <a:defRPr sz="2100" b="1"/>
            </a:lvl4pPr>
            <a:lvl5pPr marL="2403409" indent="0">
              <a:buNone/>
              <a:defRPr sz="2100" b="1"/>
            </a:lvl5pPr>
            <a:lvl6pPr marL="3004261" indent="0">
              <a:buNone/>
              <a:defRPr sz="2100" b="1"/>
            </a:lvl6pPr>
            <a:lvl7pPr marL="3605113" indent="0">
              <a:buNone/>
              <a:defRPr sz="2100" b="1"/>
            </a:lvl7pPr>
            <a:lvl8pPr marL="4205966" indent="0">
              <a:buNone/>
              <a:defRPr sz="2100" b="1"/>
            </a:lvl8pPr>
            <a:lvl9pPr marL="4806818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2319867"/>
            <a:ext cx="6060282" cy="4214707"/>
          </a:xfrm>
        </p:spPr>
        <p:txBody>
          <a:bodyPr/>
          <a:lstStyle>
            <a:lvl1pPr>
              <a:defRPr sz="3200"/>
            </a:lvl1pPr>
            <a:lvl2pPr>
              <a:defRPr sz="26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967538" y="1637454"/>
            <a:ext cx="6062663" cy="68241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0852" indent="0">
              <a:buNone/>
              <a:defRPr sz="2600" b="1"/>
            </a:lvl2pPr>
            <a:lvl3pPr marL="1201704" indent="0">
              <a:buNone/>
              <a:defRPr sz="2400" b="1"/>
            </a:lvl3pPr>
            <a:lvl4pPr marL="1802557" indent="0">
              <a:buNone/>
              <a:defRPr sz="2100" b="1"/>
            </a:lvl4pPr>
            <a:lvl5pPr marL="2403409" indent="0">
              <a:buNone/>
              <a:defRPr sz="2100" b="1"/>
            </a:lvl5pPr>
            <a:lvl6pPr marL="3004261" indent="0">
              <a:buNone/>
              <a:defRPr sz="2100" b="1"/>
            </a:lvl6pPr>
            <a:lvl7pPr marL="3605113" indent="0">
              <a:buNone/>
              <a:defRPr sz="2100" b="1"/>
            </a:lvl7pPr>
            <a:lvl8pPr marL="4205966" indent="0">
              <a:buNone/>
              <a:defRPr sz="2100" b="1"/>
            </a:lvl8pPr>
            <a:lvl9pPr marL="4806818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967538" y="2319867"/>
            <a:ext cx="6062663" cy="4214707"/>
          </a:xfrm>
        </p:spPr>
        <p:txBody>
          <a:bodyPr/>
          <a:lstStyle>
            <a:lvl1pPr>
              <a:defRPr sz="3200"/>
            </a:lvl1pPr>
            <a:lvl2pPr>
              <a:defRPr sz="26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8B6E1-22CF-49B5-8E03-947815DB78EA}" type="datetime1">
              <a:rPr lang="en-US" smtClean="0"/>
              <a:t>4/11/2024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258AC-3BA9-45F5-BC18-3705BA7FEE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AFF8B-070D-4D74-975A-EAD71EE2713E}" type="datetime1">
              <a:rPr lang="en-US" smtClean="0"/>
              <a:t>4/11/2024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258AC-3BA9-45F5-BC18-3705BA7FEE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95627A-D058-41D0-9EF7-0F3C3E14A3A6}" type="datetime1">
              <a:rPr lang="en-US" smtClean="0"/>
              <a:t>4/11/2024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258AC-3BA9-45F5-BC18-3705BA7FEE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91253"/>
            <a:ext cx="4512470" cy="1239520"/>
          </a:xfrm>
        </p:spPr>
        <p:txBody>
          <a:bodyPr anchor="b"/>
          <a:lstStyle>
            <a:lvl1pPr algn="l">
              <a:defRPr sz="2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62575" y="291254"/>
            <a:ext cx="7667625" cy="6243321"/>
          </a:xfrm>
        </p:spPr>
        <p:txBody>
          <a:bodyPr/>
          <a:lstStyle>
            <a:lvl1pPr>
              <a:defRPr sz="4200"/>
            </a:lvl1pPr>
            <a:lvl2pPr>
              <a:defRPr sz="3700"/>
            </a:lvl2pPr>
            <a:lvl3pPr>
              <a:defRPr sz="32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1530774"/>
            <a:ext cx="4512470" cy="5003801"/>
          </a:xfrm>
        </p:spPr>
        <p:txBody>
          <a:bodyPr/>
          <a:lstStyle>
            <a:lvl1pPr marL="0" indent="0">
              <a:buNone/>
              <a:defRPr sz="1800"/>
            </a:lvl1pPr>
            <a:lvl2pPr marL="600852" indent="0">
              <a:buNone/>
              <a:defRPr sz="1600"/>
            </a:lvl2pPr>
            <a:lvl3pPr marL="1201704" indent="0">
              <a:buNone/>
              <a:defRPr sz="1300"/>
            </a:lvl3pPr>
            <a:lvl4pPr marL="1802557" indent="0">
              <a:buNone/>
              <a:defRPr sz="1200"/>
            </a:lvl4pPr>
            <a:lvl5pPr marL="2403409" indent="0">
              <a:buNone/>
              <a:defRPr sz="1200"/>
            </a:lvl5pPr>
            <a:lvl6pPr marL="3004261" indent="0">
              <a:buNone/>
              <a:defRPr sz="1200"/>
            </a:lvl6pPr>
            <a:lvl7pPr marL="3605113" indent="0">
              <a:buNone/>
              <a:defRPr sz="1200"/>
            </a:lvl7pPr>
            <a:lvl8pPr marL="4205966" indent="0">
              <a:buNone/>
              <a:defRPr sz="1200"/>
            </a:lvl8pPr>
            <a:lvl9pPr marL="480681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045B4-B057-42AF-A40F-AA7ECEEB5F86}" type="datetime1">
              <a:rPr lang="en-US" smtClean="0"/>
              <a:t>4/11/2024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258AC-3BA9-45F5-BC18-3705BA7FEE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88432" y="5120640"/>
            <a:ext cx="8229600" cy="604521"/>
          </a:xfrm>
        </p:spPr>
        <p:txBody>
          <a:bodyPr anchor="b"/>
          <a:lstStyle>
            <a:lvl1pPr algn="l">
              <a:defRPr sz="2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688432" y="653627"/>
            <a:ext cx="8229600" cy="4389120"/>
          </a:xfrm>
        </p:spPr>
        <p:txBody>
          <a:bodyPr/>
          <a:lstStyle>
            <a:lvl1pPr marL="0" indent="0">
              <a:buNone/>
              <a:defRPr sz="4200"/>
            </a:lvl1pPr>
            <a:lvl2pPr marL="600852" indent="0">
              <a:buNone/>
              <a:defRPr sz="3700"/>
            </a:lvl2pPr>
            <a:lvl3pPr marL="1201704" indent="0">
              <a:buNone/>
              <a:defRPr sz="3200"/>
            </a:lvl3pPr>
            <a:lvl4pPr marL="1802557" indent="0">
              <a:buNone/>
              <a:defRPr sz="2600"/>
            </a:lvl4pPr>
            <a:lvl5pPr marL="2403409" indent="0">
              <a:buNone/>
              <a:defRPr sz="2600"/>
            </a:lvl5pPr>
            <a:lvl6pPr marL="3004261" indent="0">
              <a:buNone/>
              <a:defRPr sz="2600"/>
            </a:lvl6pPr>
            <a:lvl7pPr marL="3605113" indent="0">
              <a:buNone/>
              <a:defRPr sz="2600"/>
            </a:lvl7pPr>
            <a:lvl8pPr marL="4205966" indent="0">
              <a:buNone/>
              <a:defRPr sz="2600"/>
            </a:lvl8pPr>
            <a:lvl9pPr marL="4806818" indent="0">
              <a:buNone/>
              <a:defRPr sz="2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688432" y="5725161"/>
            <a:ext cx="8229600" cy="858519"/>
          </a:xfrm>
        </p:spPr>
        <p:txBody>
          <a:bodyPr/>
          <a:lstStyle>
            <a:lvl1pPr marL="0" indent="0">
              <a:buNone/>
              <a:defRPr sz="1800"/>
            </a:lvl1pPr>
            <a:lvl2pPr marL="600852" indent="0">
              <a:buNone/>
              <a:defRPr sz="1600"/>
            </a:lvl2pPr>
            <a:lvl3pPr marL="1201704" indent="0">
              <a:buNone/>
              <a:defRPr sz="1300"/>
            </a:lvl3pPr>
            <a:lvl4pPr marL="1802557" indent="0">
              <a:buNone/>
              <a:defRPr sz="1200"/>
            </a:lvl4pPr>
            <a:lvl5pPr marL="2403409" indent="0">
              <a:buNone/>
              <a:defRPr sz="1200"/>
            </a:lvl5pPr>
            <a:lvl6pPr marL="3004261" indent="0">
              <a:buNone/>
              <a:defRPr sz="1200"/>
            </a:lvl6pPr>
            <a:lvl7pPr marL="3605113" indent="0">
              <a:buNone/>
              <a:defRPr sz="1200"/>
            </a:lvl7pPr>
            <a:lvl8pPr marL="4205966" indent="0">
              <a:buNone/>
              <a:defRPr sz="1200"/>
            </a:lvl8pPr>
            <a:lvl9pPr marL="480681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F005B-929E-47A0-8078-9D3F4112725D}" type="datetime1">
              <a:rPr lang="en-US" smtClean="0"/>
              <a:t>4/11/2024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258AC-3BA9-45F5-BC18-3705BA7FEE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292947"/>
            <a:ext cx="12344400" cy="1219200"/>
          </a:xfrm>
          <a:prstGeom prst="rect">
            <a:avLst/>
          </a:prstGeom>
        </p:spPr>
        <p:txBody>
          <a:bodyPr vert="horz" lIns="120170" tIns="60085" rIns="120170" bIns="60085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706880"/>
            <a:ext cx="12344400" cy="4827694"/>
          </a:xfrm>
          <a:prstGeom prst="rect">
            <a:avLst/>
          </a:prstGeom>
        </p:spPr>
        <p:txBody>
          <a:bodyPr vert="horz" lIns="120170" tIns="60085" rIns="120170" bIns="60085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780107"/>
            <a:ext cx="3200400" cy="389467"/>
          </a:xfrm>
          <a:prstGeom prst="rect">
            <a:avLst/>
          </a:prstGeom>
        </p:spPr>
        <p:txBody>
          <a:bodyPr vert="horz" lIns="120170" tIns="60085" rIns="120170" bIns="60085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0E4D91-049E-4172-9030-9590F5AF120A}" type="datetime1">
              <a:rPr lang="en-US" smtClean="0"/>
              <a:t>4/11/2024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86300" y="6780107"/>
            <a:ext cx="4343400" cy="389467"/>
          </a:xfrm>
          <a:prstGeom prst="rect">
            <a:avLst/>
          </a:prstGeom>
        </p:spPr>
        <p:txBody>
          <a:bodyPr vert="horz" lIns="120170" tIns="60085" rIns="120170" bIns="60085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829800" y="6780107"/>
            <a:ext cx="3200400" cy="389467"/>
          </a:xfrm>
          <a:prstGeom prst="rect">
            <a:avLst/>
          </a:prstGeom>
        </p:spPr>
        <p:txBody>
          <a:bodyPr vert="horz" lIns="120170" tIns="60085" rIns="120170" bIns="60085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9258AC-3BA9-45F5-BC18-3705BA7FEE2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1201704" rtl="0" eaLnBrk="1" latinLnBrk="0" hangingPunct="1">
        <a:spcBef>
          <a:spcPct val="0"/>
        </a:spcBef>
        <a:buNone/>
        <a:defRPr sz="5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0639" indent="-450639" algn="l" defTabSz="1201704" rtl="0" eaLnBrk="1" latinLnBrk="0" hangingPunct="1">
        <a:spcBef>
          <a:spcPct val="20000"/>
        </a:spcBef>
        <a:buFont typeface="Arial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976385" indent="-375533" algn="l" defTabSz="1201704" rtl="0" eaLnBrk="1" latinLnBrk="0" hangingPunct="1">
        <a:spcBef>
          <a:spcPct val="20000"/>
        </a:spcBef>
        <a:buFont typeface="Arial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02131" indent="-300426" algn="l" defTabSz="120170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02983" indent="-300426" algn="l" defTabSz="1201704" rtl="0" eaLnBrk="1" latinLnBrk="0" hangingPunct="1">
        <a:spcBef>
          <a:spcPct val="20000"/>
        </a:spcBef>
        <a:buFont typeface="Arial" pitchFamily="34" charset="0"/>
        <a:buChar char="–"/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703835" indent="-300426" algn="l" defTabSz="1201704" rtl="0" eaLnBrk="1" latinLnBrk="0" hangingPunct="1">
        <a:spcBef>
          <a:spcPct val="20000"/>
        </a:spcBef>
        <a:buFont typeface="Arial" pitchFamily="34" charset="0"/>
        <a:buChar char="»"/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304687" indent="-300426" algn="l" defTabSz="1201704" rtl="0" eaLnBrk="1" latinLnBrk="0" hangingPunct="1">
        <a:spcBef>
          <a:spcPct val="20000"/>
        </a:spcBef>
        <a:buFont typeface="Arial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05540" indent="-300426" algn="l" defTabSz="1201704" rtl="0" eaLnBrk="1" latinLnBrk="0" hangingPunct="1">
        <a:spcBef>
          <a:spcPct val="20000"/>
        </a:spcBef>
        <a:buFont typeface="Arial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06392" indent="-300426" algn="l" defTabSz="1201704" rtl="0" eaLnBrk="1" latinLnBrk="0" hangingPunct="1">
        <a:spcBef>
          <a:spcPct val="20000"/>
        </a:spcBef>
        <a:buFont typeface="Arial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107244" indent="-300426" algn="l" defTabSz="1201704" rtl="0" eaLnBrk="1" latinLnBrk="0" hangingPunct="1">
        <a:spcBef>
          <a:spcPct val="20000"/>
        </a:spcBef>
        <a:buFont typeface="Arial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0170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0852" algn="l" defTabSz="120170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01704" algn="l" defTabSz="120170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02557" algn="l" defTabSz="120170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03409" algn="l" defTabSz="120170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04261" algn="l" defTabSz="120170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05113" algn="l" defTabSz="120170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05966" algn="l" defTabSz="120170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06818" algn="l" defTabSz="120170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3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3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0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0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23850" y="2057400"/>
            <a:ext cx="12687300" cy="2865120"/>
          </a:xfrm>
        </p:spPr>
        <p:txBody>
          <a:bodyPr>
            <a:normAutofit/>
          </a:bodyPr>
          <a:lstStyle/>
          <a:p>
            <a:r>
              <a:rPr lang="en-US" dirty="0"/>
              <a:t>Mesh generation for SCHISM with SMS</a:t>
            </a:r>
            <a:br>
              <a:rPr lang="en-US" dirty="0"/>
            </a:br>
            <a:br>
              <a:rPr lang="en-US" sz="3600" dirty="0"/>
            </a:br>
            <a:r>
              <a:rPr lang="en-US" sz="3600" dirty="0"/>
              <a:t>Joseph Zhang, VIMS</a:t>
            </a:r>
            <a:br>
              <a:rPr lang="en-US" sz="3600" dirty="0"/>
            </a:br>
            <a:r>
              <a:rPr lang="en-US" sz="3600" dirty="0"/>
              <a:t>Eli Ateljevich, DWR</a:t>
            </a:r>
            <a:endParaRPr lang="en-US" sz="48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258AC-3BA9-45F5-BC18-3705BA7FEE2F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8706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SMS Resources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SMS/</a:t>
            </a:r>
            <a:r>
              <a:rPr lang="en-US" dirty="0" err="1"/>
              <a:t>Aquaveo</a:t>
            </a:r>
            <a:r>
              <a:rPr lang="en-US" dirty="0"/>
              <a:t> website</a:t>
            </a:r>
          </a:p>
          <a:p>
            <a:r>
              <a:rPr lang="en-US" dirty="0"/>
              <a:t>Todd Wood Masters Thesis:</a:t>
            </a:r>
          </a:p>
          <a:p>
            <a:pPr lvl="1"/>
            <a:r>
              <a:rPr lang="en-US" dirty="0"/>
              <a:t>Can be viewed from wiki (www.schism.wiki)</a:t>
            </a:r>
          </a:p>
          <a:p>
            <a:pPr lvl="1"/>
            <a:r>
              <a:rPr lang="en-US" dirty="0"/>
              <a:t>Very good step-by-step</a:t>
            </a:r>
          </a:p>
          <a:p>
            <a:pPr lvl="1"/>
            <a:r>
              <a:rPr lang="en-US" dirty="0"/>
              <a:t>Honest account of debugging such as “</a:t>
            </a:r>
            <a:r>
              <a:rPr lang="en-US" dirty="0">
                <a:solidFill>
                  <a:srgbClr val="FF0000"/>
                </a:solidFill>
              </a:rPr>
              <a:t>bisection</a:t>
            </a:r>
            <a:r>
              <a:rPr lang="en-US" dirty="0"/>
              <a:t>” to find bad spots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258AC-3BA9-45F5-BC18-3705BA7FEE2F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7282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D4C9CF1-A815-13F4-3C7B-7A04AF0103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6401" y="2492800"/>
            <a:ext cx="5056169" cy="4777439"/>
          </a:xfrm>
          <a:prstGeom prst="rect">
            <a:avLst/>
          </a:prstGeom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894B5233-1274-FCB6-212C-A13FF61DC1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5628" y="3141042"/>
            <a:ext cx="5072747" cy="4174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-23898"/>
            <a:ext cx="12344400" cy="526626"/>
          </a:xfrm>
        </p:spPr>
        <p:txBody>
          <a:bodyPr>
            <a:noAutofit/>
          </a:bodyPr>
          <a:lstStyle/>
          <a:p>
            <a:r>
              <a:rPr lang="en-US" sz="4400" dirty="0"/>
              <a:t>Tension between model and mesh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600517"/>
            <a:ext cx="13487400" cy="1706011"/>
          </a:xfrm>
        </p:spPr>
        <p:txBody>
          <a:bodyPr vert="horz" lIns="120170" tIns="60085" rIns="120170" bIns="60085" rtlCol="0" anchor="t">
            <a:noAutofit/>
          </a:bodyPr>
          <a:lstStyle/>
          <a:p>
            <a:pPr marL="450215" indent="-450215"/>
            <a:r>
              <a:rPr lang="en-US" sz="2200" dirty="0"/>
              <a:t>Tension between model and mesh has been a constant theme since the birth of UG model</a:t>
            </a:r>
            <a:endParaRPr lang="en-US" dirty="0"/>
          </a:p>
          <a:p>
            <a:pPr marL="975995" lvl="1" indent="-375285"/>
            <a:r>
              <a:rPr lang="en-US" sz="2200" dirty="0"/>
              <a:t>Conventional wisdom: mesh generator should accommodate models (aka: kick the ball to mesh generator)</a:t>
            </a:r>
            <a:endParaRPr lang="en-US" sz="2200" dirty="0">
              <a:ea typeface="Calibri"/>
              <a:cs typeface="Calibri"/>
            </a:endParaRPr>
          </a:p>
          <a:p>
            <a:pPr marL="975995" lvl="1" indent="-375285"/>
            <a:r>
              <a:rPr lang="en-US" sz="2200" dirty="0">
                <a:solidFill>
                  <a:srgbClr val="FF0000"/>
                </a:solidFill>
              </a:rPr>
              <a:t>SCHISM philosophy: model should be able to accommodate any reasonable mesh, regardless of quality</a:t>
            </a:r>
            <a:endParaRPr lang="en-US" sz="2200" dirty="0">
              <a:solidFill>
                <a:srgbClr val="FF0000"/>
              </a:solidFill>
              <a:ea typeface="Calibri"/>
              <a:cs typeface="Calibri"/>
            </a:endParaRPr>
          </a:p>
          <a:p>
            <a:pPr marL="1501775" lvl="2" indent="-300355"/>
            <a:r>
              <a:rPr lang="en-US" sz="2200" dirty="0">
                <a:solidFill>
                  <a:srgbClr val="FF0000"/>
                </a:solidFill>
              </a:rPr>
              <a:t>You only need to improve quality in areas of importance</a:t>
            </a:r>
            <a:endParaRPr lang="en-US" sz="2200" dirty="0">
              <a:solidFill>
                <a:srgbClr val="FF0000"/>
              </a:solidFill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858375" y="3283396"/>
            <a:ext cx="3200400" cy="389467"/>
          </a:xfrm>
        </p:spPr>
        <p:txBody>
          <a:bodyPr/>
          <a:lstStyle/>
          <a:p>
            <a:fld id="{2D9258AC-3BA9-45F5-BC18-3705BA7FEE2F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058F1D6-F18B-8804-9008-36F73D1DFC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75" y="2621127"/>
            <a:ext cx="3391373" cy="168616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94CC488-DC6E-414B-8CD6-58E2215253A8}"/>
              </a:ext>
            </a:extLst>
          </p:cNvPr>
          <p:cNvSpPr txBox="1"/>
          <p:nvPr/>
        </p:nvSpPr>
        <p:spPr>
          <a:xfrm>
            <a:off x="257175" y="2621127"/>
            <a:ext cx="7024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rgbClr val="FFC000"/>
                </a:solidFill>
              </a:rPr>
              <a:t>mesh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EEA2E8B-DAA5-1E55-661A-BF4AEE4E4099}"/>
              </a:ext>
            </a:extLst>
          </p:cNvPr>
          <p:cNvSpPr txBox="1"/>
          <p:nvPr/>
        </p:nvSpPr>
        <p:spPr>
          <a:xfrm>
            <a:off x="2362174" y="2621127"/>
            <a:ext cx="7906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rgbClr val="FFC000"/>
                </a:solidFill>
              </a:rPr>
              <a:t>model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410D389-1530-869B-C70D-962CE46CAFA6}"/>
              </a:ext>
            </a:extLst>
          </p:cNvPr>
          <p:cNvSpPr txBox="1"/>
          <p:nvPr/>
        </p:nvSpPr>
        <p:spPr>
          <a:xfrm>
            <a:off x="3642628" y="2817876"/>
            <a:ext cx="259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/>
              <a:t>Typical meshes used by other models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F4A93B9-6F21-39FD-FC98-396DA0770009}"/>
              </a:ext>
            </a:extLst>
          </p:cNvPr>
          <p:cNvSpPr txBox="1"/>
          <p:nvPr/>
        </p:nvSpPr>
        <p:spPr>
          <a:xfrm>
            <a:off x="9459796" y="2691465"/>
            <a:ext cx="33711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/>
              <a:t>Typical meshes used by SCHISM</a:t>
            </a:r>
          </a:p>
        </p:txBody>
      </p:sp>
      <p:sp>
        <p:nvSpPr>
          <p:cNvPr id="23" name="Rectangle 18">
            <a:extLst>
              <a:ext uri="{FF2B5EF4-FFF2-40B4-BE49-F238E27FC236}">
                <a16:creationId xmlns:a16="http://schemas.microsoft.com/office/drawing/2014/main" id="{7B51DDB9-E92A-288E-AFED-7F8B579920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14654" y="6309378"/>
            <a:ext cx="125413" cy="22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-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8559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2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2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2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76275" y="-152399"/>
            <a:ext cx="12344400" cy="838200"/>
          </a:xfrm>
        </p:spPr>
        <p:txBody>
          <a:bodyPr>
            <a:normAutofit/>
          </a:bodyPr>
          <a:lstStyle/>
          <a:p>
            <a:r>
              <a:rPr lang="en-US" sz="3600" dirty="0"/>
              <a:t>Overview of MG process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33375" y="512333"/>
            <a:ext cx="13030200" cy="1773667"/>
          </a:xfrm>
        </p:spPr>
        <p:txBody>
          <a:bodyPr vert="horz" lIns="120170" tIns="60085" rIns="120170" bIns="60085" rtlCol="0" anchor="t">
            <a:noAutofit/>
          </a:bodyPr>
          <a:lstStyle/>
          <a:p>
            <a:pPr marL="450215" indent="-450215"/>
            <a:r>
              <a:rPr lang="en-US" sz="2200" dirty="0"/>
              <a:t>Know your domain and target physics: mesh serves at the pleasure of physics</a:t>
            </a:r>
            <a:endParaRPr lang="en-US" dirty="0"/>
          </a:p>
          <a:p>
            <a:pPr marL="450215" indent="-450215"/>
            <a:r>
              <a:rPr lang="en-US" sz="2200" dirty="0"/>
              <a:t>Understand SCHISM </a:t>
            </a:r>
            <a:r>
              <a:rPr lang="en-US" sz="2200" dirty="0" err="1"/>
              <a:t>numerics</a:t>
            </a:r>
            <a:endParaRPr lang="en-US" sz="2200" dirty="0">
              <a:ea typeface="Calibri"/>
              <a:cs typeface="Calibri"/>
            </a:endParaRPr>
          </a:p>
          <a:p>
            <a:pPr marL="975995" lvl="1" indent="-375285"/>
            <a:r>
              <a:rPr lang="en-US" sz="2200" dirty="0"/>
              <a:t>Usually it’s easy to get ‘reasonable’ results without much effort</a:t>
            </a:r>
            <a:endParaRPr lang="en-US" sz="2200" dirty="0">
              <a:ea typeface="Calibri"/>
              <a:cs typeface="Calibri"/>
            </a:endParaRPr>
          </a:p>
          <a:p>
            <a:pPr marL="975995" lvl="1" indent="-375285"/>
            <a:r>
              <a:rPr lang="en-US" sz="2200" dirty="0"/>
              <a:t>You cannot take full advantage of SCHISM features unless you  understand its physics and </a:t>
            </a:r>
            <a:r>
              <a:rPr lang="en-US" sz="2200" dirty="0" err="1"/>
              <a:t>numerics</a:t>
            </a:r>
            <a:endParaRPr lang="en-US" sz="2200" dirty="0">
              <a:ea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EFD23C0-5122-ADF7-B6E1-6DD76FEA8712}"/>
              </a:ext>
            </a:extLst>
          </p:cNvPr>
          <p:cNvSpPr txBox="1"/>
          <p:nvPr/>
        </p:nvSpPr>
        <p:spPr>
          <a:xfrm>
            <a:off x="990600" y="2666933"/>
            <a:ext cx="11344275" cy="415498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lIns="91440" tIns="45720" rIns="91440" bIns="45720" anchor="t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200" dirty="0"/>
              <a:t>Digital elevation (terrain info) and contour (isobaths) data preparation (for feature detection)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200" dirty="0"/>
              <a:t>Digitize or determine boundary (e.g., shape files from ArcGIS)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200" b="1" dirty="0"/>
              <a:t>Create and refine conceptual model (SMS “maps”)</a:t>
            </a:r>
          </a:p>
          <a:p>
            <a:pPr marL="943610" lvl="1" indent="-342900">
              <a:buFont typeface="Courier New" panose="02070309020205020404" pitchFamily="49" charset="0"/>
              <a:buChar char="o"/>
            </a:pPr>
            <a:r>
              <a:rPr lang="en-US" sz="2200" dirty="0"/>
              <a:t>Identify critical features/contours: </a:t>
            </a:r>
            <a:r>
              <a:rPr lang="en-US" sz="2200" dirty="0">
                <a:solidFill>
                  <a:srgbClr val="FF0000"/>
                </a:solidFill>
              </a:rPr>
              <a:t>channels, channels, channels…. (this is one aspect of SCHISM that differs from other models)</a:t>
            </a:r>
            <a:endParaRPr lang="en-US" sz="2200" dirty="0">
              <a:solidFill>
                <a:srgbClr val="FF0000"/>
              </a:solidFill>
              <a:ea typeface="Calibri"/>
              <a:cs typeface="Calibri"/>
            </a:endParaRPr>
          </a:p>
          <a:p>
            <a:pPr marL="943610" lvl="1" indent="-342900">
              <a:buFont typeface="Courier New" panose="02070309020205020404" pitchFamily="49" charset="0"/>
              <a:buChar char="o"/>
            </a:pPr>
            <a:r>
              <a:rPr lang="en-US" sz="2200" dirty="0"/>
              <a:t>Identify resolution (mesh density)</a:t>
            </a:r>
            <a:endParaRPr lang="en-US" sz="2200" dirty="0">
              <a:ea typeface="Calibri"/>
              <a:cs typeface="Calibri"/>
            </a:endParaRPr>
          </a:p>
          <a:p>
            <a:pPr marL="943610" lvl="1" indent="-342900">
              <a:buFont typeface="Courier New" panose="02070309020205020404" pitchFamily="49" charset="0"/>
              <a:buChar char="o"/>
            </a:pPr>
            <a:r>
              <a:rPr lang="en-US" sz="2200" dirty="0"/>
              <a:t>Create polygons and meshing algorithms (patch/pave)</a:t>
            </a:r>
            <a:endParaRPr lang="en-US" sz="2200" dirty="0">
              <a:ea typeface="Calibri"/>
              <a:cs typeface="Calibri"/>
            </a:endParaRPr>
          </a:p>
          <a:p>
            <a:pPr marL="943610" lvl="1" indent="-342900">
              <a:buFont typeface="Courier New" panose="02070309020205020404" pitchFamily="49" charset="0"/>
              <a:buChar char="o"/>
            </a:pPr>
            <a:r>
              <a:rPr lang="en-US" sz="2200" dirty="0"/>
              <a:t>Generate the mesh</a:t>
            </a:r>
            <a:endParaRPr lang="en-US" sz="2200" dirty="0">
              <a:ea typeface="Calibri"/>
              <a:cs typeface="Calibri"/>
            </a:endParaRPr>
          </a:p>
          <a:p>
            <a:pPr marL="943610" lvl="1" indent="-342900">
              <a:buFont typeface="Courier New" panose="02070309020205020404" pitchFamily="49" charset="0"/>
              <a:buChar char="o"/>
            </a:pPr>
            <a:r>
              <a:rPr lang="en-US" sz="2200" dirty="0"/>
              <a:t>Populate mesh depths: </a:t>
            </a:r>
            <a:r>
              <a:rPr lang="en-US" sz="2200" dirty="0">
                <a:solidFill>
                  <a:srgbClr val="FF0000"/>
                </a:solidFill>
              </a:rPr>
              <a:t>linear interpolation </a:t>
            </a:r>
            <a:r>
              <a:rPr lang="en-US" sz="2200" dirty="0"/>
              <a:t>(</a:t>
            </a:r>
            <a:r>
              <a:rPr lang="en-US" sz="2200" i="1" dirty="0"/>
              <a:t>no smoothing, no manipulation)</a:t>
            </a:r>
            <a:endParaRPr lang="en-US" sz="2200" i="1" dirty="0">
              <a:ea typeface="Calibri"/>
              <a:cs typeface="Calibri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200" dirty="0">
                <a:solidFill>
                  <a:schemeClr val="bg1">
                    <a:lumMod val="85000"/>
                  </a:schemeClr>
                </a:solidFill>
              </a:rPr>
              <a:t>Mesh quality and bathymetric metrics</a:t>
            </a:r>
          </a:p>
          <a:p>
            <a:pPr marL="943610" lvl="1" indent="-342900">
              <a:buFont typeface="Courier New" panose="02070309020205020404" pitchFamily="49" charset="0"/>
              <a:buChar char="o"/>
            </a:pPr>
            <a:r>
              <a:rPr lang="en-US" sz="2200" dirty="0">
                <a:solidFill>
                  <a:schemeClr val="bg1">
                    <a:lumMod val="85000"/>
                  </a:schemeClr>
                </a:solidFill>
              </a:rPr>
              <a:t>Eddying regime</a:t>
            </a:r>
            <a:endParaRPr lang="en-US" sz="2200" dirty="0">
              <a:solidFill>
                <a:schemeClr val="bg1">
                  <a:lumMod val="85000"/>
                </a:schemeClr>
              </a:solidFill>
              <a:ea typeface="Calibri"/>
              <a:cs typeface="Calibri"/>
            </a:endParaRPr>
          </a:p>
          <a:p>
            <a:pPr marL="943610" lvl="1" indent="-342900">
              <a:buFont typeface="Courier New" panose="02070309020205020404" pitchFamily="49" charset="0"/>
              <a:buChar char="o"/>
            </a:pPr>
            <a:r>
              <a:rPr lang="en-US" sz="2200" dirty="0">
                <a:solidFill>
                  <a:schemeClr val="bg1">
                    <a:lumMod val="85000"/>
                  </a:schemeClr>
                </a:solidFill>
              </a:rPr>
              <a:t>Performance and accuracy metrics (model tuning)</a:t>
            </a:r>
            <a:endParaRPr lang="en-US" dirty="0">
              <a:solidFill>
                <a:schemeClr val="bg1">
                  <a:lumMod val="85000"/>
                </a:schemeClr>
              </a:solidFill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455683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85800" y="0"/>
            <a:ext cx="12344400" cy="838200"/>
          </a:xfrm>
        </p:spPr>
        <p:txBody>
          <a:bodyPr>
            <a:normAutofit/>
          </a:bodyPr>
          <a:lstStyle/>
          <a:p>
            <a:r>
              <a:rPr lang="en-US" sz="3600" dirty="0"/>
              <a:t>Overview of SCHISM calibration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981200" y="962027"/>
            <a:ext cx="8915400" cy="3076572"/>
          </a:xfrm>
        </p:spPr>
        <p:txBody>
          <a:bodyPr vert="horz" lIns="120170" tIns="60085" rIns="120170" bIns="60085" rtlCol="0" anchor="t">
            <a:noAutofit/>
          </a:bodyPr>
          <a:lstStyle/>
          <a:p>
            <a:pPr marL="450215" indent="-450215"/>
            <a:r>
              <a:rPr lang="en-US" sz="2200" dirty="0"/>
              <a:t>Calibration of model often involves remeshing</a:t>
            </a:r>
            <a:endParaRPr lang="en-US" dirty="0"/>
          </a:p>
          <a:p>
            <a:pPr marL="975995" lvl="1" indent="-375285"/>
            <a:r>
              <a:rPr lang="en-US" sz="2200" dirty="0"/>
              <a:t>When better DEMs become available (other models: reload)</a:t>
            </a:r>
            <a:endParaRPr lang="en-US" sz="2200" dirty="0">
              <a:ea typeface="Calibri"/>
              <a:cs typeface="Calibri"/>
            </a:endParaRPr>
          </a:p>
          <a:p>
            <a:pPr marL="975995" lvl="1" indent="-375285"/>
            <a:r>
              <a:rPr lang="en-US" sz="2200" dirty="0"/>
              <a:t>Need to locally edit an area</a:t>
            </a:r>
            <a:endParaRPr lang="en-US" sz="2200" dirty="0">
              <a:ea typeface="Calibri"/>
              <a:cs typeface="Calibri"/>
            </a:endParaRPr>
          </a:p>
          <a:p>
            <a:pPr marL="975995" lvl="1" indent="-375285"/>
            <a:r>
              <a:rPr lang="en-US" sz="2200" dirty="0"/>
              <a:t>Need to alleviate performance bottlenecks (efficiency)</a:t>
            </a:r>
            <a:endParaRPr lang="en-US" sz="2200" dirty="0">
              <a:ea typeface="Calibri"/>
              <a:cs typeface="Calibri"/>
            </a:endParaRPr>
          </a:p>
          <a:p>
            <a:pPr marL="450215" indent="-450215"/>
            <a:r>
              <a:rPr lang="en-US" sz="2200" dirty="0">
                <a:solidFill>
                  <a:srgbClr val="FF0000"/>
                </a:solidFill>
              </a:rPr>
              <a:t>Therefore, prepare upfront an iterative workflow that is reproducible</a:t>
            </a:r>
            <a:endParaRPr lang="en-US" sz="2200" dirty="0">
              <a:solidFill>
                <a:srgbClr val="FF0000"/>
              </a:solidFill>
              <a:ea typeface="Calibri"/>
              <a:cs typeface="Calibri"/>
            </a:endParaRPr>
          </a:p>
          <a:p>
            <a:pPr marL="975995" lvl="1" indent="-375285"/>
            <a:r>
              <a:rPr lang="en-US" sz="2200" dirty="0"/>
              <a:t>Remember mesh is the most powerful weapon for UG models!</a:t>
            </a:r>
          </a:p>
          <a:p>
            <a:pPr marL="975995" lvl="1" indent="-375285"/>
            <a:r>
              <a:rPr lang="en-US" sz="2200" dirty="0">
                <a:ea typeface="Calibri"/>
                <a:cs typeface="Calibri"/>
              </a:rPr>
              <a:t>Remeshing should be your normal routine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9834562" y="6755242"/>
            <a:ext cx="3200400" cy="389467"/>
          </a:xfrm>
        </p:spPr>
        <p:txBody>
          <a:bodyPr/>
          <a:lstStyle/>
          <a:p>
            <a:fld id="{2D9258AC-3BA9-45F5-BC18-3705BA7FEE2F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3" name="Flowchart: Document 2">
            <a:extLst>
              <a:ext uri="{FF2B5EF4-FFF2-40B4-BE49-F238E27FC236}">
                <a16:creationId xmlns:a16="http://schemas.microsoft.com/office/drawing/2014/main" id="{05E288D9-7E70-D44D-3217-AB656EB34602}"/>
              </a:ext>
            </a:extLst>
          </p:cNvPr>
          <p:cNvSpPr/>
          <p:nvPr/>
        </p:nvSpPr>
        <p:spPr>
          <a:xfrm>
            <a:off x="4352925" y="4814887"/>
            <a:ext cx="1295400" cy="685800"/>
          </a:xfrm>
          <a:prstGeom prst="flowChartDocumen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Mesh</a:t>
            </a:r>
          </a:p>
        </p:txBody>
      </p:sp>
      <p:sp>
        <p:nvSpPr>
          <p:cNvPr id="6" name="Flowchart: Document 5">
            <a:extLst>
              <a:ext uri="{FF2B5EF4-FFF2-40B4-BE49-F238E27FC236}">
                <a16:creationId xmlns:a16="http://schemas.microsoft.com/office/drawing/2014/main" id="{DACAE35D-0D2D-E2C7-F824-E4C34F2DAD53}"/>
              </a:ext>
            </a:extLst>
          </p:cNvPr>
          <p:cNvSpPr/>
          <p:nvPr/>
        </p:nvSpPr>
        <p:spPr>
          <a:xfrm>
            <a:off x="6767512" y="4833937"/>
            <a:ext cx="1295400" cy="685800"/>
          </a:xfrm>
          <a:prstGeom prst="flowChartDocumen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Model</a:t>
            </a:r>
          </a:p>
        </p:txBody>
      </p:sp>
      <p:sp>
        <p:nvSpPr>
          <p:cNvPr id="7" name="Arrow: Curved Right 6">
            <a:extLst>
              <a:ext uri="{FF2B5EF4-FFF2-40B4-BE49-F238E27FC236}">
                <a16:creationId xmlns:a16="http://schemas.microsoft.com/office/drawing/2014/main" id="{1A5FC3A2-05B0-5B2E-AE1F-52F5F4DDCF66}"/>
              </a:ext>
            </a:extLst>
          </p:cNvPr>
          <p:cNvSpPr/>
          <p:nvPr/>
        </p:nvSpPr>
        <p:spPr>
          <a:xfrm rot="5400000">
            <a:off x="5747329" y="3449058"/>
            <a:ext cx="583042" cy="2019300"/>
          </a:xfrm>
          <a:prstGeom prst="curv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Arrow: Curved Right 7">
            <a:extLst>
              <a:ext uri="{FF2B5EF4-FFF2-40B4-BE49-F238E27FC236}">
                <a16:creationId xmlns:a16="http://schemas.microsoft.com/office/drawing/2014/main" id="{099CF060-7064-5599-BB30-5DAF29CFBB1B}"/>
              </a:ext>
            </a:extLst>
          </p:cNvPr>
          <p:cNvSpPr/>
          <p:nvPr/>
        </p:nvSpPr>
        <p:spPr>
          <a:xfrm rot="5400000" flipH="1" flipV="1">
            <a:off x="5890204" y="4834940"/>
            <a:ext cx="583042" cy="2019300"/>
          </a:xfrm>
          <a:prstGeom prst="curv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Flowchart: Document 8">
            <a:extLst>
              <a:ext uri="{FF2B5EF4-FFF2-40B4-BE49-F238E27FC236}">
                <a16:creationId xmlns:a16="http://schemas.microsoft.com/office/drawing/2014/main" id="{7535A8F0-C6F9-3670-7B92-856B4581EA47}"/>
              </a:ext>
            </a:extLst>
          </p:cNvPr>
          <p:cNvSpPr/>
          <p:nvPr/>
        </p:nvSpPr>
        <p:spPr>
          <a:xfrm>
            <a:off x="2133600" y="4833937"/>
            <a:ext cx="1295400" cy="685800"/>
          </a:xfrm>
          <a:prstGeom prst="flowChartDocumen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DEM</a:t>
            </a:r>
          </a:p>
        </p:txBody>
      </p:sp>
      <p:sp>
        <p:nvSpPr>
          <p:cNvPr id="10" name="Arrow: Curved Right 9">
            <a:extLst>
              <a:ext uri="{FF2B5EF4-FFF2-40B4-BE49-F238E27FC236}">
                <a16:creationId xmlns:a16="http://schemas.microsoft.com/office/drawing/2014/main" id="{E8B6A838-6B06-0959-E2CF-B962DDF63D08}"/>
              </a:ext>
            </a:extLst>
          </p:cNvPr>
          <p:cNvSpPr/>
          <p:nvPr/>
        </p:nvSpPr>
        <p:spPr>
          <a:xfrm rot="5400000">
            <a:off x="3557940" y="3449058"/>
            <a:ext cx="583042" cy="2019300"/>
          </a:xfrm>
          <a:prstGeom prst="curv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Arrow: Curved Right 10">
            <a:extLst>
              <a:ext uri="{FF2B5EF4-FFF2-40B4-BE49-F238E27FC236}">
                <a16:creationId xmlns:a16="http://schemas.microsoft.com/office/drawing/2014/main" id="{C25EAAE1-F71B-AB58-F35A-A2D58510DF8C}"/>
              </a:ext>
            </a:extLst>
          </p:cNvPr>
          <p:cNvSpPr/>
          <p:nvPr/>
        </p:nvSpPr>
        <p:spPr>
          <a:xfrm rot="5400000" flipH="1" flipV="1">
            <a:off x="3700815" y="4834940"/>
            <a:ext cx="583042" cy="2019300"/>
          </a:xfrm>
          <a:prstGeom prst="curv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21960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400" y="381000"/>
            <a:ext cx="12344400" cy="1219200"/>
          </a:xfrm>
        </p:spPr>
        <p:txBody>
          <a:bodyPr>
            <a:noAutofit/>
          </a:bodyPr>
          <a:lstStyle/>
          <a:p>
            <a:r>
              <a:rPr lang="en-US" sz="3600" dirty="0"/>
              <a:t>Download and open bay_delta24.sms to follow the lecture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258AC-3BA9-45F5-BC18-3705BA7FEE2F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29E3A77-4191-365E-61D9-E7B432C46935}"/>
              </a:ext>
            </a:extLst>
          </p:cNvPr>
          <p:cNvSpPr txBox="1"/>
          <p:nvPr/>
        </p:nvSpPr>
        <p:spPr>
          <a:xfrm>
            <a:off x="457200" y="2590800"/>
            <a:ext cx="132588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/>
              <a:t>rsync</a:t>
            </a:r>
            <a:r>
              <a:rPr lang="en-US" dirty="0"/>
              <a:t> -</a:t>
            </a:r>
            <a:r>
              <a:rPr lang="en-US" dirty="0" err="1"/>
              <a:t>az</a:t>
            </a:r>
            <a:r>
              <a:rPr lang="en-US" dirty="0"/>
              <a:t> yinglong@bora.sciclone.wm.edu:/</a:t>
            </a:r>
            <a:r>
              <a:rPr lang="en-US" dirty="0" err="1"/>
              <a:t>sciclone</a:t>
            </a:r>
            <a:r>
              <a:rPr lang="en-US" dirty="0"/>
              <a:t>/home/yinglong/DISKS/vims20/MSCI602/RUN01c .</a:t>
            </a:r>
          </a:p>
        </p:txBody>
      </p:sp>
    </p:spTree>
    <p:extLst>
      <p:ext uri="{BB962C8B-B14F-4D97-AF65-F5344CB8AC3E}">
        <p14:creationId xmlns:p14="http://schemas.microsoft.com/office/powerpoint/2010/main" val="17314667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85" y="83722"/>
            <a:ext cx="4858175" cy="1219200"/>
          </a:xfrm>
        </p:spPr>
        <p:txBody>
          <a:bodyPr>
            <a:normAutofit fontScale="90000"/>
          </a:bodyPr>
          <a:lstStyle/>
          <a:p>
            <a:r>
              <a:rPr lang="en-US" sz="5400" dirty="0"/>
              <a:t>(Ocean)-Bay-Delta</a:t>
            </a:r>
          </a:p>
        </p:txBody>
      </p:sp>
      <p:grpSp>
        <p:nvGrpSpPr>
          <p:cNvPr id="3" name="Group 29"/>
          <p:cNvGrpSpPr/>
          <p:nvPr/>
        </p:nvGrpSpPr>
        <p:grpSpPr>
          <a:xfrm>
            <a:off x="405675" y="886125"/>
            <a:ext cx="13185201" cy="6273898"/>
            <a:chOff x="270450" y="830742"/>
            <a:chExt cx="8790134" cy="5881779"/>
          </a:xfrm>
        </p:grpSpPr>
        <p:grpSp>
          <p:nvGrpSpPr>
            <p:cNvPr id="4" name="Group 28"/>
            <p:cNvGrpSpPr/>
            <p:nvPr/>
          </p:nvGrpSpPr>
          <p:grpSpPr>
            <a:xfrm>
              <a:off x="270450" y="830742"/>
              <a:ext cx="5478031" cy="5881779"/>
              <a:chOff x="0" y="1398805"/>
              <a:chExt cx="5727700" cy="5180806"/>
            </a:xfrm>
          </p:grpSpPr>
          <p:grpSp>
            <p:nvGrpSpPr>
              <p:cNvPr id="5" name="Group 3"/>
              <p:cNvGrpSpPr>
                <a:grpSpLocks/>
              </p:cNvGrpSpPr>
              <p:nvPr/>
            </p:nvGrpSpPr>
            <p:grpSpPr bwMode="auto">
              <a:xfrm>
                <a:off x="0" y="2698173"/>
                <a:ext cx="4645025" cy="3881438"/>
                <a:chOff x="0" y="1684"/>
                <a:chExt cx="2926" cy="2445"/>
              </a:xfrm>
            </p:grpSpPr>
            <p:sp>
              <p:nvSpPr>
                <p:cNvPr id="8" name="Freeform 4"/>
                <p:cNvSpPr>
                  <a:spLocks noChangeAspect="1"/>
                </p:cNvSpPr>
                <p:nvPr/>
              </p:nvSpPr>
              <p:spPr bwMode="auto">
                <a:xfrm>
                  <a:off x="288" y="1684"/>
                  <a:ext cx="2638" cy="2445"/>
                </a:xfrm>
                <a:custGeom>
                  <a:avLst/>
                  <a:gdLst>
                    <a:gd name="T0" fmla="*/ 75 w 8073"/>
                    <a:gd name="T1" fmla="*/ 13 h 9315"/>
                    <a:gd name="T2" fmla="*/ 76 w 8073"/>
                    <a:gd name="T3" fmla="*/ 92 h 9315"/>
                    <a:gd name="T4" fmla="*/ 91 w 8073"/>
                    <a:gd name="T5" fmla="*/ 192 h 9315"/>
                    <a:gd name="T6" fmla="*/ 77 w 8073"/>
                    <a:gd name="T7" fmla="*/ 306 h 9315"/>
                    <a:gd name="T8" fmla="*/ 8 w 8073"/>
                    <a:gd name="T9" fmla="*/ 371 h 9315"/>
                    <a:gd name="T10" fmla="*/ 59 w 8073"/>
                    <a:gd name="T11" fmla="*/ 493 h 9315"/>
                    <a:gd name="T12" fmla="*/ 138 w 8073"/>
                    <a:gd name="T13" fmla="*/ 630 h 9315"/>
                    <a:gd name="T14" fmla="*/ 138 w 8073"/>
                    <a:gd name="T15" fmla="*/ 724 h 9315"/>
                    <a:gd name="T16" fmla="*/ 163 w 8073"/>
                    <a:gd name="T17" fmla="*/ 806 h 9315"/>
                    <a:gd name="T18" fmla="*/ 287 w 8073"/>
                    <a:gd name="T19" fmla="*/ 942 h 9315"/>
                    <a:gd name="T20" fmla="*/ 322 w 8073"/>
                    <a:gd name="T21" fmla="*/ 1024 h 9315"/>
                    <a:gd name="T22" fmla="*/ 406 w 8073"/>
                    <a:gd name="T23" fmla="*/ 1079 h 9315"/>
                    <a:gd name="T24" fmla="*/ 443 w 8073"/>
                    <a:gd name="T25" fmla="*/ 1060 h 9315"/>
                    <a:gd name="T26" fmla="*/ 476 w 8073"/>
                    <a:gd name="T27" fmla="*/ 1012 h 9315"/>
                    <a:gd name="T28" fmla="*/ 553 w 8073"/>
                    <a:gd name="T29" fmla="*/ 1009 h 9315"/>
                    <a:gd name="T30" fmla="*/ 636 w 8073"/>
                    <a:gd name="T31" fmla="*/ 1028 h 9315"/>
                    <a:gd name="T32" fmla="*/ 531 w 8073"/>
                    <a:gd name="T33" fmla="*/ 1048 h 9315"/>
                    <a:gd name="T34" fmla="*/ 467 w 8073"/>
                    <a:gd name="T35" fmla="*/ 1061 h 9315"/>
                    <a:gd name="T36" fmla="*/ 487 w 8073"/>
                    <a:gd name="T37" fmla="*/ 1104 h 9315"/>
                    <a:gd name="T38" fmla="*/ 528 w 8073"/>
                    <a:gd name="T39" fmla="*/ 1172 h 9315"/>
                    <a:gd name="T40" fmla="*/ 532 w 8073"/>
                    <a:gd name="T41" fmla="*/ 1192 h 9315"/>
                    <a:gd name="T42" fmla="*/ 474 w 8073"/>
                    <a:gd name="T43" fmla="*/ 1151 h 9315"/>
                    <a:gd name="T44" fmla="*/ 430 w 8073"/>
                    <a:gd name="T45" fmla="*/ 1175 h 9315"/>
                    <a:gd name="T46" fmla="*/ 469 w 8073"/>
                    <a:gd name="T47" fmla="*/ 1261 h 9315"/>
                    <a:gd name="T48" fmla="*/ 522 w 8073"/>
                    <a:gd name="T49" fmla="*/ 1302 h 9315"/>
                    <a:gd name="T50" fmla="*/ 622 w 8073"/>
                    <a:gd name="T51" fmla="*/ 1376 h 9315"/>
                    <a:gd name="T52" fmla="*/ 567 w 8073"/>
                    <a:gd name="T53" fmla="*/ 1413 h 9315"/>
                    <a:gd name="T54" fmla="*/ 606 w 8073"/>
                    <a:gd name="T55" fmla="*/ 1501 h 9315"/>
                    <a:gd name="T56" fmla="*/ 696 w 8073"/>
                    <a:gd name="T57" fmla="*/ 1592 h 9315"/>
                    <a:gd name="T58" fmla="*/ 787 w 8073"/>
                    <a:gd name="T59" fmla="*/ 1679 h 9315"/>
                    <a:gd name="T60" fmla="*/ 844 w 8073"/>
                    <a:gd name="T61" fmla="*/ 1773 h 9315"/>
                    <a:gd name="T62" fmla="*/ 914 w 8073"/>
                    <a:gd name="T63" fmla="*/ 1819 h 9315"/>
                    <a:gd name="T64" fmla="*/ 914 w 8073"/>
                    <a:gd name="T65" fmla="*/ 1885 h 9315"/>
                    <a:gd name="T66" fmla="*/ 1022 w 8073"/>
                    <a:gd name="T67" fmla="*/ 1967 h 9315"/>
                    <a:gd name="T68" fmla="*/ 1165 w 8073"/>
                    <a:gd name="T69" fmla="*/ 1983 h 9315"/>
                    <a:gd name="T70" fmla="*/ 1301 w 8073"/>
                    <a:gd name="T71" fmla="*/ 2054 h 9315"/>
                    <a:gd name="T72" fmla="*/ 1479 w 8073"/>
                    <a:gd name="T73" fmla="*/ 2077 h 9315"/>
                    <a:gd name="T74" fmla="*/ 1518 w 8073"/>
                    <a:gd name="T75" fmla="*/ 2152 h 9315"/>
                    <a:gd name="T76" fmla="*/ 1606 w 8073"/>
                    <a:gd name="T77" fmla="*/ 2165 h 9315"/>
                    <a:gd name="T78" fmla="*/ 1753 w 8073"/>
                    <a:gd name="T79" fmla="*/ 2254 h 9315"/>
                    <a:gd name="T80" fmla="*/ 1829 w 8073"/>
                    <a:gd name="T81" fmla="*/ 2352 h 9315"/>
                    <a:gd name="T82" fmla="*/ 1842 w 8073"/>
                    <a:gd name="T83" fmla="*/ 2417 h 9315"/>
                    <a:gd name="T84" fmla="*/ 1955 w 8073"/>
                    <a:gd name="T85" fmla="*/ 2441 h 9315"/>
                    <a:gd name="T86" fmla="*/ 2149 w 8073"/>
                    <a:gd name="T87" fmla="*/ 2418 h 9315"/>
                    <a:gd name="T88" fmla="*/ 2341 w 8073"/>
                    <a:gd name="T89" fmla="*/ 2397 h 9315"/>
                    <a:gd name="T90" fmla="*/ 2518 w 8073"/>
                    <a:gd name="T91" fmla="*/ 2373 h 9315"/>
                    <a:gd name="T92" fmla="*/ 2573 w 8073"/>
                    <a:gd name="T93" fmla="*/ 2323 h 9315"/>
                    <a:gd name="T94" fmla="*/ 2498 w 8073"/>
                    <a:gd name="T95" fmla="*/ 2280 h 9315"/>
                    <a:gd name="T96" fmla="*/ 2502 w 8073"/>
                    <a:gd name="T97" fmla="*/ 2214 h 9315"/>
                    <a:gd name="T98" fmla="*/ 2551 w 8073"/>
                    <a:gd name="T99" fmla="*/ 2136 h 9315"/>
                    <a:gd name="T100" fmla="*/ 2547 w 8073"/>
                    <a:gd name="T101" fmla="*/ 2046 h 9315"/>
                    <a:gd name="T102" fmla="*/ 2612 w 8073"/>
                    <a:gd name="T103" fmla="*/ 1978 h 9315"/>
                    <a:gd name="T104" fmla="*/ 2599 w 8073"/>
                    <a:gd name="T105" fmla="*/ 1932 h 9315"/>
                    <a:gd name="T106" fmla="*/ 2557 w 8073"/>
                    <a:gd name="T107" fmla="*/ 1879 h 9315"/>
                    <a:gd name="T108" fmla="*/ 2496 w 8073"/>
                    <a:gd name="T109" fmla="*/ 1808 h 9315"/>
                    <a:gd name="T110" fmla="*/ 2397 w 8073"/>
                    <a:gd name="T111" fmla="*/ 1720 h 9315"/>
                    <a:gd name="T112" fmla="*/ 2242 w 8073"/>
                    <a:gd name="T113" fmla="*/ 1613 h 9315"/>
                    <a:gd name="T114" fmla="*/ 1808 w 8073"/>
                    <a:gd name="T115" fmla="*/ 1312 h 9315"/>
                    <a:gd name="T116" fmla="*/ 1157 w 8073"/>
                    <a:gd name="T117" fmla="*/ 860 h 9315"/>
                    <a:gd name="T118" fmla="*/ 1077 w 8073"/>
                    <a:gd name="T119" fmla="*/ 732 h 9315"/>
                    <a:gd name="T120" fmla="*/ 1075 w 8073"/>
                    <a:gd name="T121" fmla="*/ 298 h 9315"/>
                    <a:gd name="T122" fmla="*/ 1059 w 8073"/>
                    <a:gd name="T123" fmla="*/ 20 h 9315"/>
                    <a:gd name="T124" fmla="*/ 420 w 8073"/>
                    <a:gd name="T125" fmla="*/ 8 h 9315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60000 65536"/>
                    <a:gd name="T187" fmla="*/ 0 60000 65536"/>
                    <a:gd name="T188" fmla="*/ 0 60000 65536"/>
                    <a:gd name="T189" fmla="*/ 0 w 8073"/>
                    <a:gd name="T190" fmla="*/ 0 h 9315"/>
                    <a:gd name="T191" fmla="*/ 8073 w 8073"/>
                    <a:gd name="T192" fmla="*/ 9315 h 9315"/>
                  </a:gdLst>
                  <a:ahLst/>
                  <a:cxnLst>
                    <a:cxn ang="T126">
                      <a:pos x="T0" y="T1"/>
                    </a:cxn>
                    <a:cxn ang="T127">
                      <a:pos x="T2" y="T3"/>
                    </a:cxn>
                    <a:cxn ang="T128">
                      <a:pos x="T4" y="T5"/>
                    </a:cxn>
                    <a:cxn ang="T129">
                      <a:pos x="T6" y="T7"/>
                    </a:cxn>
                    <a:cxn ang="T130">
                      <a:pos x="T8" y="T9"/>
                    </a:cxn>
                    <a:cxn ang="T131">
                      <a:pos x="T10" y="T11"/>
                    </a:cxn>
                    <a:cxn ang="T132">
                      <a:pos x="T12" y="T13"/>
                    </a:cxn>
                    <a:cxn ang="T133">
                      <a:pos x="T14" y="T15"/>
                    </a:cxn>
                    <a:cxn ang="T134">
                      <a:pos x="T16" y="T17"/>
                    </a:cxn>
                    <a:cxn ang="T135">
                      <a:pos x="T18" y="T19"/>
                    </a:cxn>
                    <a:cxn ang="T136">
                      <a:pos x="T20" y="T21"/>
                    </a:cxn>
                    <a:cxn ang="T137">
                      <a:pos x="T22" y="T23"/>
                    </a:cxn>
                    <a:cxn ang="T138">
                      <a:pos x="T24" y="T25"/>
                    </a:cxn>
                    <a:cxn ang="T139">
                      <a:pos x="T26" y="T27"/>
                    </a:cxn>
                    <a:cxn ang="T140">
                      <a:pos x="T28" y="T29"/>
                    </a:cxn>
                    <a:cxn ang="T141">
                      <a:pos x="T30" y="T31"/>
                    </a:cxn>
                    <a:cxn ang="T142">
                      <a:pos x="T32" y="T33"/>
                    </a:cxn>
                    <a:cxn ang="T143">
                      <a:pos x="T34" y="T35"/>
                    </a:cxn>
                    <a:cxn ang="T144">
                      <a:pos x="T36" y="T37"/>
                    </a:cxn>
                    <a:cxn ang="T145">
                      <a:pos x="T38" y="T39"/>
                    </a:cxn>
                    <a:cxn ang="T146">
                      <a:pos x="T40" y="T41"/>
                    </a:cxn>
                    <a:cxn ang="T147">
                      <a:pos x="T42" y="T43"/>
                    </a:cxn>
                    <a:cxn ang="T148">
                      <a:pos x="T44" y="T45"/>
                    </a:cxn>
                    <a:cxn ang="T149">
                      <a:pos x="T46" y="T47"/>
                    </a:cxn>
                    <a:cxn ang="T150">
                      <a:pos x="T48" y="T49"/>
                    </a:cxn>
                    <a:cxn ang="T151">
                      <a:pos x="T50" y="T51"/>
                    </a:cxn>
                    <a:cxn ang="T152">
                      <a:pos x="T52" y="T53"/>
                    </a:cxn>
                    <a:cxn ang="T153">
                      <a:pos x="T54" y="T55"/>
                    </a:cxn>
                    <a:cxn ang="T154">
                      <a:pos x="T56" y="T57"/>
                    </a:cxn>
                    <a:cxn ang="T155">
                      <a:pos x="T58" y="T59"/>
                    </a:cxn>
                    <a:cxn ang="T156">
                      <a:pos x="T60" y="T61"/>
                    </a:cxn>
                    <a:cxn ang="T157">
                      <a:pos x="T62" y="T63"/>
                    </a:cxn>
                    <a:cxn ang="T158">
                      <a:pos x="T64" y="T65"/>
                    </a:cxn>
                    <a:cxn ang="T159">
                      <a:pos x="T66" y="T67"/>
                    </a:cxn>
                    <a:cxn ang="T160">
                      <a:pos x="T68" y="T69"/>
                    </a:cxn>
                    <a:cxn ang="T161">
                      <a:pos x="T70" y="T71"/>
                    </a:cxn>
                    <a:cxn ang="T162">
                      <a:pos x="T72" y="T73"/>
                    </a:cxn>
                    <a:cxn ang="T163">
                      <a:pos x="T74" y="T75"/>
                    </a:cxn>
                    <a:cxn ang="T164">
                      <a:pos x="T76" y="T77"/>
                    </a:cxn>
                    <a:cxn ang="T165">
                      <a:pos x="T78" y="T79"/>
                    </a:cxn>
                    <a:cxn ang="T166">
                      <a:pos x="T80" y="T81"/>
                    </a:cxn>
                    <a:cxn ang="T167">
                      <a:pos x="T82" y="T83"/>
                    </a:cxn>
                    <a:cxn ang="T168">
                      <a:pos x="T84" y="T85"/>
                    </a:cxn>
                    <a:cxn ang="T169">
                      <a:pos x="T86" y="T87"/>
                    </a:cxn>
                    <a:cxn ang="T170">
                      <a:pos x="T88" y="T89"/>
                    </a:cxn>
                    <a:cxn ang="T171">
                      <a:pos x="T90" y="T91"/>
                    </a:cxn>
                    <a:cxn ang="T172">
                      <a:pos x="T92" y="T93"/>
                    </a:cxn>
                    <a:cxn ang="T173">
                      <a:pos x="T94" y="T95"/>
                    </a:cxn>
                    <a:cxn ang="T174">
                      <a:pos x="T96" y="T97"/>
                    </a:cxn>
                    <a:cxn ang="T175">
                      <a:pos x="T98" y="T99"/>
                    </a:cxn>
                    <a:cxn ang="T176">
                      <a:pos x="T100" y="T101"/>
                    </a:cxn>
                    <a:cxn ang="T177">
                      <a:pos x="T102" y="T103"/>
                    </a:cxn>
                    <a:cxn ang="T178">
                      <a:pos x="T104" y="T105"/>
                    </a:cxn>
                    <a:cxn ang="T179">
                      <a:pos x="T106" y="T107"/>
                    </a:cxn>
                    <a:cxn ang="T180">
                      <a:pos x="T108" y="T109"/>
                    </a:cxn>
                    <a:cxn ang="T181">
                      <a:pos x="T110" y="T111"/>
                    </a:cxn>
                    <a:cxn ang="T182">
                      <a:pos x="T112" y="T113"/>
                    </a:cxn>
                    <a:cxn ang="T183">
                      <a:pos x="T114" y="T115"/>
                    </a:cxn>
                    <a:cxn ang="T184">
                      <a:pos x="T116" y="T117"/>
                    </a:cxn>
                    <a:cxn ang="T185">
                      <a:pos x="T118" y="T119"/>
                    </a:cxn>
                    <a:cxn ang="T186">
                      <a:pos x="T120" y="T121"/>
                    </a:cxn>
                    <a:cxn ang="T187">
                      <a:pos x="T122" y="T123"/>
                    </a:cxn>
                    <a:cxn ang="T188">
                      <a:pos x="T124" y="T125"/>
                    </a:cxn>
                  </a:cxnLst>
                  <a:rect l="T189" t="T190" r="T191" b="T192"/>
                  <a:pathLst>
                    <a:path w="8073" h="9315">
                      <a:moveTo>
                        <a:pt x="374" y="0"/>
                      </a:moveTo>
                      <a:cubicBezTo>
                        <a:pt x="205" y="0"/>
                        <a:pt x="260" y="2"/>
                        <a:pt x="230" y="48"/>
                      </a:cubicBezTo>
                      <a:cubicBezTo>
                        <a:pt x="200" y="94"/>
                        <a:pt x="194" y="226"/>
                        <a:pt x="194" y="276"/>
                      </a:cubicBezTo>
                      <a:cubicBezTo>
                        <a:pt x="194" y="326"/>
                        <a:pt x="218" y="320"/>
                        <a:pt x="232" y="351"/>
                      </a:cubicBezTo>
                      <a:cubicBezTo>
                        <a:pt x="246" y="382"/>
                        <a:pt x="272" y="399"/>
                        <a:pt x="280" y="462"/>
                      </a:cubicBezTo>
                      <a:cubicBezTo>
                        <a:pt x="288" y="525"/>
                        <a:pt x="291" y="647"/>
                        <a:pt x="280" y="731"/>
                      </a:cubicBezTo>
                      <a:cubicBezTo>
                        <a:pt x="269" y="815"/>
                        <a:pt x="223" y="897"/>
                        <a:pt x="216" y="969"/>
                      </a:cubicBezTo>
                      <a:cubicBezTo>
                        <a:pt x="209" y="1041"/>
                        <a:pt x="245" y="1112"/>
                        <a:pt x="236" y="1164"/>
                      </a:cubicBezTo>
                      <a:cubicBezTo>
                        <a:pt x="227" y="1216"/>
                        <a:pt x="199" y="1243"/>
                        <a:pt x="164" y="1284"/>
                      </a:cubicBezTo>
                      <a:cubicBezTo>
                        <a:pt x="129" y="1325"/>
                        <a:pt x="49" y="1346"/>
                        <a:pt x="26" y="1412"/>
                      </a:cubicBezTo>
                      <a:cubicBezTo>
                        <a:pt x="3" y="1478"/>
                        <a:pt x="0" y="1603"/>
                        <a:pt x="26" y="1681"/>
                      </a:cubicBezTo>
                      <a:cubicBezTo>
                        <a:pt x="52" y="1759"/>
                        <a:pt x="121" y="1794"/>
                        <a:pt x="182" y="1878"/>
                      </a:cubicBezTo>
                      <a:cubicBezTo>
                        <a:pt x="243" y="1962"/>
                        <a:pt x="352" y="2097"/>
                        <a:pt x="392" y="2184"/>
                      </a:cubicBezTo>
                      <a:cubicBezTo>
                        <a:pt x="432" y="2271"/>
                        <a:pt x="421" y="2335"/>
                        <a:pt x="422" y="2400"/>
                      </a:cubicBezTo>
                      <a:cubicBezTo>
                        <a:pt x="423" y="2465"/>
                        <a:pt x="398" y="2514"/>
                        <a:pt x="398" y="2574"/>
                      </a:cubicBezTo>
                      <a:cubicBezTo>
                        <a:pt x="398" y="2634"/>
                        <a:pt x="408" y="2705"/>
                        <a:pt x="422" y="2760"/>
                      </a:cubicBezTo>
                      <a:cubicBezTo>
                        <a:pt x="436" y="2815"/>
                        <a:pt x="469" y="2852"/>
                        <a:pt x="482" y="2904"/>
                      </a:cubicBezTo>
                      <a:cubicBezTo>
                        <a:pt x="495" y="2956"/>
                        <a:pt x="455" y="2989"/>
                        <a:pt x="500" y="3072"/>
                      </a:cubicBezTo>
                      <a:cubicBezTo>
                        <a:pt x="545" y="3155"/>
                        <a:pt x="691" y="3319"/>
                        <a:pt x="754" y="3405"/>
                      </a:cubicBezTo>
                      <a:cubicBezTo>
                        <a:pt x="817" y="3491"/>
                        <a:pt x="839" y="3540"/>
                        <a:pt x="878" y="3588"/>
                      </a:cubicBezTo>
                      <a:cubicBezTo>
                        <a:pt x="917" y="3636"/>
                        <a:pt x="968" y="3644"/>
                        <a:pt x="986" y="3696"/>
                      </a:cubicBezTo>
                      <a:cubicBezTo>
                        <a:pt x="1004" y="3748"/>
                        <a:pt x="971" y="3858"/>
                        <a:pt x="986" y="3900"/>
                      </a:cubicBezTo>
                      <a:cubicBezTo>
                        <a:pt x="1001" y="3942"/>
                        <a:pt x="1033" y="3913"/>
                        <a:pt x="1076" y="3948"/>
                      </a:cubicBezTo>
                      <a:cubicBezTo>
                        <a:pt x="1119" y="3983"/>
                        <a:pt x="1202" y="4076"/>
                        <a:pt x="1244" y="4110"/>
                      </a:cubicBezTo>
                      <a:cubicBezTo>
                        <a:pt x="1286" y="4144"/>
                        <a:pt x="1309" y="4164"/>
                        <a:pt x="1328" y="4152"/>
                      </a:cubicBezTo>
                      <a:cubicBezTo>
                        <a:pt x="1347" y="4140"/>
                        <a:pt x="1351" y="4084"/>
                        <a:pt x="1356" y="4038"/>
                      </a:cubicBezTo>
                      <a:cubicBezTo>
                        <a:pt x="1361" y="3992"/>
                        <a:pt x="1341" y="3907"/>
                        <a:pt x="1358" y="3876"/>
                      </a:cubicBezTo>
                      <a:cubicBezTo>
                        <a:pt x="1375" y="3845"/>
                        <a:pt x="1417" y="3846"/>
                        <a:pt x="1457" y="3854"/>
                      </a:cubicBezTo>
                      <a:cubicBezTo>
                        <a:pt x="1497" y="3862"/>
                        <a:pt x="1559" y="3926"/>
                        <a:pt x="1598" y="3924"/>
                      </a:cubicBezTo>
                      <a:cubicBezTo>
                        <a:pt x="1637" y="3922"/>
                        <a:pt x="1666" y="3847"/>
                        <a:pt x="1692" y="3844"/>
                      </a:cubicBezTo>
                      <a:cubicBezTo>
                        <a:pt x="1718" y="3841"/>
                        <a:pt x="1712" y="3894"/>
                        <a:pt x="1754" y="3906"/>
                      </a:cubicBezTo>
                      <a:cubicBezTo>
                        <a:pt x="1796" y="3918"/>
                        <a:pt x="1926" y="3908"/>
                        <a:pt x="1946" y="3918"/>
                      </a:cubicBezTo>
                      <a:cubicBezTo>
                        <a:pt x="1966" y="3928"/>
                        <a:pt x="1925" y="3957"/>
                        <a:pt x="1872" y="3969"/>
                      </a:cubicBezTo>
                      <a:cubicBezTo>
                        <a:pt x="1819" y="3981"/>
                        <a:pt x="1681" y="3994"/>
                        <a:pt x="1625" y="3991"/>
                      </a:cubicBezTo>
                      <a:cubicBezTo>
                        <a:pt x="1569" y="3988"/>
                        <a:pt x="1570" y="3945"/>
                        <a:pt x="1538" y="3954"/>
                      </a:cubicBezTo>
                      <a:cubicBezTo>
                        <a:pt x="1506" y="3963"/>
                        <a:pt x="1431" y="4019"/>
                        <a:pt x="1430" y="4044"/>
                      </a:cubicBezTo>
                      <a:cubicBezTo>
                        <a:pt x="1429" y="4069"/>
                        <a:pt x="1520" y="4075"/>
                        <a:pt x="1530" y="4102"/>
                      </a:cubicBezTo>
                      <a:cubicBezTo>
                        <a:pt x="1540" y="4129"/>
                        <a:pt x="1477" y="4169"/>
                        <a:pt x="1490" y="4206"/>
                      </a:cubicBezTo>
                      <a:cubicBezTo>
                        <a:pt x="1503" y="4243"/>
                        <a:pt x="1589" y="4283"/>
                        <a:pt x="1610" y="4326"/>
                      </a:cubicBezTo>
                      <a:cubicBezTo>
                        <a:pt x="1631" y="4369"/>
                        <a:pt x="1595" y="4420"/>
                        <a:pt x="1616" y="4464"/>
                      </a:cubicBezTo>
                      <a:cubicBezTo>
                        <a:pt x="1637" y="4508"/>
                        <a:pt x="1733" y="4579"/>
                        <a:pt x="1735" y="4592"/>
                      </a:cubicBezTo>
                      <a:cubicBezTo>
                        <a:pt x="1737" y="4605"/>
                        <a:pt x="1662" y="4564"/>
                        <a:pt x="1628" y="4542"/>
                      </a:cubicBezTo>
                      <a:cubicBezTo>
                        <a:pt x="1594" y="4520"/>
                        <a:pt x="1562" y="4484"/>
                        <a:pt x="1532" y="4458"/>
                      </a:cubicBezTo>
                      <a:cubicBezTo>
                        <a:pt x="1502" y="4432"/>
                        <a:pt x="1481" y="4412"/>
                        <a:pt x="1451" y="4387"/>
                      </a:cubicBezTo>
                      <a:cubicBezTo>
                        <a:pt x="1421" y="4362"/>
                        <a:pt x="1374" y="4293"/>
                        <a:pt x="1352" y="4308"/>
                      </a:cubicBezTo>
                      <a:cubicBezTo>
                        <a:pt x="1330" y="4323"/>
                        <a:pt x="1313" y="4439"/>
                        <a:pt x="1316" y="4476"/>
                      </a:cubicBezTo>
                      <a:cubicBezTo>
                        <a:pt x="1319" y="4513"/>
                        <a:pt x="1350" y="4475"/>
                        <a:pt x="1370" y="4530"/>
                      </a:cubicBezTo>
                      <a:cubicBezTo>
                        <a:pt x="1390" y="4585"/>
                        <a:pt x="1408" y="4743"/>
                        <a:pt x="1436" y="4806"/>
                      </a:cubicBezTo>
                      <a:cubicBezTo>
                        <a:pt x="1464" y="4869"/>
                        <a:pt x="1511" y="4882"/>
                        <a:pt x="1538" y="4908"/>
                      </a:cubicBezTo>
                      <a:cubicBezTo>
                        <a:pt x="1565" y="4934"/>
                        <a:pt x="1549" y="4936"/>
                        <a:pt x="1598" y="4962"/>
                      </a:cubicBezTo>
                      <a:cubicBezTo>
                        <a:pt x="1647" y="4988"/>
                        <a:pt x="1779" y="5020"/>
                        <a:pt x="1830" y="5067"/>
                      </a:cubicBezTo>
                      <a:cubicBezTo>
                        <a:pt x="1881" y="5114"/>
                        <a:pt x="1903" y="5189"/>
                        <a:pt x="1904" y="5244"/>
                      </a:cubicBezTo>
                      <a:cubicBezTo>
                        <a:pt x="1905" y="5299"/>
                        <a:pt x="1866" y="5377"/>
                        <a:pt x="1838" y="5400"/>
                      </a:cubicBezTo>
                      <a:cubicBezTo>
                        <a:pt x="1810" y="5423"/>
                        <a:pt x="1747" y="5361"/>
                        <a:pt x="1735" y="5383"/>
                      </a:cubicBezTo>
                      <a:cubicBezTo>
                        <a:pt x="1723" y="5405"/>
                        <a:pt x="1746" y="5476"/>
                        <a:pt x="1766" y="5532"/>
                      </a:cubicBezTo>
                      <a:cubicBezTo>
                        <a:pt x="1786" y="5588"/>
                        <a:pt x="1815" y="5669"/>
                        <a:pt x="1856" y="5718"/>
                      </a:cubicBezTo>
                      <a:cubicBezTo>
                        <a:pt x="1897" y="5767"/>
                        <a:pt x="1966" y="5768"/>
                        <a:pt x="2012" y="5826"/>
                      </a:cubicBezTo>
                      <a:cubicBezTo>
                        <a:pt x="2058" y="5884"/>
                        <a:pt x="2089" y="6004"/>
                        <a:pt x="2131" y="6064"/>
                      </a:cubicBezTo>
                      <a:cubicBezTo>
                        <a:pt x="2173" y="6124"/>
                        <a:pt x="2218" y="6131"/>
                        <a:pt x="2264" y="6186"/>
                      </a:cubicBezTo>
                      <a:cubicBezTo>
                        <a:pt x="2310" y="6241"/>
                        <a:pt x="2359" y="6336"/>
                        <a:pt x="2408" y="6396"/>
                      </a:cubicBezTo>
                      <a:cubicBezTo>
                        <a:pt x="2457" y="6456"/>
                        <a:pt x="2529" y="6486"/>
                        <a:pt x="2558" y="6546"/>
                      </a:cubicBezTo>
                      <a:cubicBezTo>
                        <a:pt x="2587" y="6606"/>
                        <a:pt x="2540" y="6712"/>
                        <a:pt x="2582" y="6756"/>
                      </a:cubicBezTo>
                      <a:cubicBezTo>
                        <a:pt x="2624" y="6800"/>
                        <a:pt x="2774" y="6781"/>
                        <a:pt x="2810" y="6810"/>
                      </a:cubicBezTo>
                      <a:cubicBezTo>
                        <a:pt x="2846" y="6839"/>
                        <a:pt x="2806" y="6888"/>
                        <a:pt x="2798" y="6930"/>
                      </a:cubicBezTo>
                      <a:cubicBezTo>
                        <a:pt x="2790" y="6972"/>
                        <a:pt x="2762" y="7020"/>
                        <a:pt x="2762" y="7062"/>
                      </a:cubicBezTo>
                      <a:cubicBezTo>
                        <a:pt x="2762" y="7104"/>
                        <a:pt x="2792" y="7119"/>
                        <a:pt x="2798" y="7182"/>
                      </a:cubicBezTo>
                      <a:cubicBezTo>
                        <a:pt x="2804" y="7245"/>
                        <a:pt x="2741" y="7389"/>
                        <a:pt x="2796" y="7441"/>
                      </a:cubicBezTo>
                      <a:cubicBezTo>
                        <a:pt x="2851" y="7493"/>
                        <a:pt x="3038" y="7479"/>
                        <a:pt x="3128" y="7494"/>
                      </a:cubicBezTo>
                      <a:cubicBezTo>
                        <a:pt x="3218" y="7509"/>
                        <a:pt x="3265" y="7520"/>
                        <a:pt x="3338" y="7530"/>
                      </a:cubicBezTo>
                      <a:cubicBezTo>
                        <a:pt x="3411" y="7540"/>
                        <a:pt x="3486" y="7532"/>
                        <a:pt x="3566" y="7554"/>
                      </a:cubicBezTo>
                      <a:cubicBezTo>
                        <a:pt x="3646" y="7576"/>
                        <a:pt x="3749" y="7617"/>
                        <a:pt x="3818" y="7662"/>
                      </a:cubicBezTo>
                      <a:cubicBezTo>
                        <a:pt x="3887" y="7707"/>
                        <a:pt x="3921" y="7783"/>
                        <a:pt x="3980" y="7824"/>
                      </a:cubicBezTo>
                      <a:cubicBezTo>
                        <a:pt x="4039" y="7865"/>
                        <a:pt x="4081" y="7893"/>
                        <a:pt x="4172" y="7908"/>
                      </a:cubicBezTo>
                      <a:cubicBezTo>
                        <a:pt x="4263" y="7923"/>
                        <a:pt x="4450" y="7891"/>
                        <a:pt x="4526" y="7914"/>
                      </a:cubicBezTo>
                      <a:cubicBezTo>
                        <a:pt x="4602" y="7937"/>
                        <a:pt x="4608" y="7998"/>
                        <a:pt x="4628" y="8046"/>
                      </a:cubicBezTo>
                      <a:cubicBezTo>
                        <a:pt x="4648" y="8094"/>
                        <a:pt x="4623" y="8177"/>
                        <a:pt x="4647" y="8200"/>
                      </a:cubicBezTo>
                      <a:cubicBezTo>
                        <a:pt x="4671" y="8223"/>
                        <a:pt x="4727" y="8176"/>
                        <a:pt x="4772" y="8184"/>
                      </a:cubicBezTo>
                      <a:cubicBezTo>
                        <a:pt x="4817" y="8192"/>
                        <a:pt x="4857" y="8215"/>
                        <a:pt x="4916" y="8248"/>
                      </a:cubicBezTo>
                      <a:cubicBezTo>
                        <a:pt x="4975" y="8281"/>
                        <a:pt x="5051" y="8326"/>
                        <a:pt x="5126" y="8382"/>
                      </a:cubicBezTo>
                      <a:cubicBezTo>
                        <a:pt x="5201" y="8438"/>
                        <a:pt x="5297" y="8519"/>
                        <a:pt x="5366" y="8586"/>
                      </a:cubicBezTo>
                      <a:cubicBezTo>
                        <a:pt x="5435" y="8653"/>
                        <a:pt x="5502" y="8722"/>
                        <a:pt x="5540" y="8784"/>
                      </a:cubicBezTo>
                      <a:cubicBezTo>
                        <a:pt x="5578" y="8846"/>
                        <a:pt x="5589" y="8904"/>
                        <a:pt x="5597" y="8960"/>
                      </a:cubicBezTo>
                      <a:cubicBezTo>
                        <a:pt x="5605" y="9016"/>
                        <a:pt x="5582" y="9078"/>
                        <a:pt x="5588" y="9120"/>
                      </a:cubicBezTo>
                      <a:cubicBezTo>
                        <a:pt x="5594" y="9162"/>
                        <a:pt x="5618" y="9180"/>
                        <a:pt x="5636" y="9210"/>
                      </a:cubicBezTo>
                      <a:cubicBezTo>
                        <a:pt x="5654" y="9240"/>
                        <a:pt x="5638" y="9285"/>
                        <a:pt x="5696" y="9300"/>
                      </a:cubicBezTo>
                      <a:cubicBezTo>
                        <a:pt x="5754" y="9315"/>
                        <a:pt x="5881" y="9312"/>
                        <a:pt x="5984" y="9300"/>
                      </a:cubicBezTo>
                      <a:cubicBezTo>
                        <a:pt x="6087" y="9288"/>
                        <a:pt x="6215" y="9242"/>
                        <a:pt x="6314" y="9228"/>
                      </a:cubicBezTo>
                      <a:cubicBezTo>
                        <a:pt x="6413" y="9214"/>
                        <a:pt x="6470" y="9225"/>
                        <a:pt x="6578" y="9213"/>
                      </a:cubicBezTo>
                      <a:cubicBezTo>
                        <a:pt x="6686" y="9201"/>
                        <a:pt x="6865" y="9169"/>
                        <a:pt x="6962" y="9156"/>
                      </a:cubicBezTo>
                      <a:cubicBezTo>
                        <a:pt x="7059" y="9143"/>
                        <a:pt x="7096" y="9148"/>
                        <a:pt x="7163" y="9134"/>
                      </a:cubicBezTo>
                      <a:cubicBezTo>
                        <a:pt x="7230" y="9120"/>
                        <a:pt x="7274" y="9087"/>
                        <a:pt x="7364" y="9072"/>
                      </a:cubicBezTo>
                      <a:cubicBezTo>
                        <a:pt x="7454" y="9057"/>
                        <a:pt x="7629" y="9050"/>
                        <a:pt x="7706" y="9042"/>
                      </a:cubicBezTo>
                      <a:cubicBezTo>
                        <a:pt x="7783" y="9034"/>
                        <a:pt x="7800" y="9055"/>
                        <a:pt x="7828" y="9023"/>
                      </a:cubicBezTo>
                      <a:cubicBezTo>
                        <a:pt x="7856" y="8991"/>
                        <a:pt x="7893" y="8895"/>
                        <a:pt x="7875" y="8849"/>
                      </a:cubicBezTo>
                      <a:cubicBezTo>
                        <a:pt x="7857" y="8803"/>
                        <a:pt x="7756" y="8775"/>
                        <a:pt x="7718" y="8748"/>
                      </a:cubicBezTo>
                      <a:cubicBezTo>
                        <a:pt x="7680" y="8721"/>
                        <a:pt x="7652" y="8710"/>
                        <a:pt x="7646" y="8688"/>
                      </a:cubicBezTo>
                      <a:cubicBezTo>
                        <a:pt x="7640" y="8666"/>
                        <a:pt x="7680" y="8658"/>
                        <a:pt x="7682" y="8616"/>
                      </a:cubicBezTo>
                      <a:cubicBezTo>
                        <a:pt x="7684" y="8574"/>
                        <a:pt x="7652" y="8490"/>
                        <a:pt x="7658" y="8436"/>
                      </a:cubicBezTo>
                      <a:cubicBezTo>
                        <a:pt x="7664" y="8382"/>
                        <a:pt x="7693" y="8342"/>
                        <a:pt x="7718" y="8292"/>
                      </a:cubicBezTo>
                      <a:cubicBezTo>
                        <a:pt x="7743" y="8242"/>
                        <a:pt x="7796" y="8198"/>
                        <a:pt x="7808" y="8136"/>
                      </a:cubicBezTo>
                      <a:cubicBezTo>
                        <a:pt x="7820" y="8074"/>
                        <a:pt x="7792" y="7977"/>
                        <a:pt x="7790" y="7920"/>
                      </a:cubicBezTo>
                      <a:cubicBezTo>
                        <a:pt x="7788" y="7863"/>
                        <a:pt x="7782" y="7837"/>
                        <a:pt x="7796" y="7794"/>
                      </a:cubicBezTo>
                      <a:cubicBezTo>
                        <a:pt x="7810" y="7751"/>
                        <a:pt x="7842" y="7705"/>
                        <a:pt x="7875" y="7662"/>
                      </a:cubicBezTo>
                      <a:cubicBezTo>
                        <a:pt x="7908" y="7619"/>
                        <a:pt x="7962" y="7570"/>
                        <a:pt x="7994" y="7536"/>
                      </a:cubicBezTo>
                      <a:cubicBezTo>
                        <a:pt x="8026" y="7502"/>
                        <a:pt x="8073" y="7487"/>
                        <a:pt x="8066" y="7458"/>
                      </a:cubicBezTo>
                      <a:cubicBezTo>
                        <a:pt x="8059" y="7429"/>
                        <a:pt x="7987" y="7383"/>
                        <a:pt x="7954" y="7361"/>
                      </a:cubicBezTo>
                      <a:cubicBezTo>
                        <a:pt x="7921" y="7339"/>
                        <a:pt x="7889" y="7360"/>
                        <a:pt x="7868" y="7326"/>
                      </a:cubicBezTo>
                      <a:cubicBezTo>
                        <a:pt x="7847" y="7292"/>
                        <a:pt x="7848" y="7205"/>
                        <a:pt x="7826" y="7158"/>
                      </a:cubicBezTo>
                      <a:cubicBezTo>
                        <a:pt x="7804" y="7111"/>
                        <a:pt x="7764" y="7090"/>
                        <a:pt x="7733" y="7045"/>
                      </a:cubicBezTo>
                      <a:cubicBezTo>
                        <a:pt x="7702" y="7000"/>
                        <a:pt x="7656" y="6929"/>
                        <a:pt x="7638" y="6887"/>
                      </a:cubicBezTo>
                      <a:cubicBezTo>
                        <a:pt x="7620" y="6845"/>
                        <a:pt x="7673" y="6848"/>
                        <a:pt x="7622" y="6792"/>
                      </a:cubicBezTo>
                      <a:cubicBezTo>
                        <a:pt x="7571" y="6736"/>
                        <a:pt x="7410" y="6614"/>
                        <a:pt x="7334" y="6552"/>
                      </a:cubicBezTo>
                      <a:cubicBezTo>
                        <a:pt x="7258" y="6490"/>
                        <a:pt x="7245" y="6488"/>
                        <a:pt x="7166" y="6420"/>
                      </a:cubicBezTo>
                      <a:cubicBezTo>
                        <a:pt x="7087" y="6352"/>
                        <a:pt x="7020" y="6284"/>
                        <a:pt x="6860" y="6144"/>
                      </a:cubicBezTo>
                      <a:cubicBezTo>
                        <a:pt x="6700" y="6004"/>
                        <a:pt x="6427" y="5771"/>
                        <a:pt x="6206" y="5580"/>
                      </a:cubicBezTo>
                      <a:cubicBezTo>
                        <a:pt x="5985" y="5389"/>
                        <a:pt x="5823" y="5249"/>
                        <a:pt x="5534" y="4998"/>
                      </a:cubicBezTo>
                      <a:cubicBezTo>
                        <a:pt x="5245" y="4747"/>
                        <a:pt x="4804" y="4361"/>
                        <a:pt x="4472" y="4074"/>
                      </a:cubicBezTo>
                      <a:cubicBezTo>
                        <a:pt x="4140" y="3787"/>
                        <a:pt x="3735" y="3445"/>
                        <a:pt x="3542" y="3276"/>
                      </a:cubicBezTo>
                      <a:cubicBezTo>
                        <a:pt x="3349" y="3107"/>
                        <a:pt x="3355" y="3141"/>
                        <a:pt x="3314" y="3060"/>
                      </a:cubicBezTo>
                      <a:cubicBezTo>
                        <a:pt x="3273" y="2979"/>
                        <a:pt x="3299" y="2955"/>
                        <a:pt x="3296" y="2790"/>
                      </a:cubicBezTo>
                      <a:cubicBezTo>
                        <a:pt x="3293" y="2625"/>
                        <a:pt x="3297" y="2346"/>
                        <a:pt x="3296" y="2070"/>
                      </a:cubicBezTo>
                      <a:cubicBezTo>
                        <a:pt x="3295" y="1794"/>
                        <a:pt x="3289" y="1444"/>
                        <a:pt x="3290" y="1134"/>
                      </a:cubicBezTo>
                      <a:cubicBezTo>
                        <a:pt x="3291" y="824"/>
                        <a:pt x="3310" y="386"/>
                        <a:pt x="3302" y="210"/>
                      </a:cubicBezTo>
                      <a:cubicBezTo>
                        <a:pt x="3294" y="34"/>
                        <a:pt x="3317" y="102"/>
                        <a:pt x="3242" y="78"/>
                      </a:cubicBezTo>
                      <a:cubicBezTo>
                        <a:pt x="3167" y="54"/>
                        <a:pt x="3178" y="74"/>
                        <a:pt x="2852" y="66"/>
                      </a:cubicBezTo>
                      <a:cubicBezTo>
                        <a:pt x="2526" y="58"/>
                        <a:pt x="1699" y="41"/>
                        <a:pt x="1286" y="30"/>
                      </a:cubicBezTo>
                      <a:cubicBezTo>
                        <a:pt x="873" y="19"/>
                        <a:pt x="564" y="6"/>
                        <a:pt x="374" y="0"/>
                      </a:cubicBezTo>
                      <a:close/>
                    </a:path>
                  </a:pathLst>
                </a:custGeom>
                <a:solidFill>
                  <a:srgbClr val="FFCC99"/>
                </a:solidFill>
                <a:ln w="9525">
                  <a:round/>
                  <a:headEnd/>
                  <a:tailEnd/>
                </a:ln>
                <a:scene3d>
                  <a:camera prst="legacyObliqueBottomLeft"/>
                  <a:lightRig rig="legacyFlat2" dir="t"/>
                </a:scene3d>
                <a:sp3d extrusionH="201600" prstMaterial="legacyPlastic">
                  <a:bevelT w="13500" h="13500" prst="angle"/>
                  <a:bevelB w="13500" h="13500" prst="angle"/>
                  <a:extrusionClr>
                    <a:srgbClr val="FFCC99"/>
                  </a:extrusionClr>
                </a:sp3d>
              </p:spPr>
              <p:txBody>
                <a:bodyPr>
                  <a:flatTx/>
                </a:bodyPr>
                <a:lstStyle/>
                <a:p>
                  <a:endParaRPr lang="en-US"/>
                </a:p>
              </p:txBody>
            </p:sp>
            <p:sp>
              <p:nvSpPr>
                <p:cNvPr id="9" name="Oval 5"/>
                <p:cNvSpPr>
                  <a:spLocks noChangeAspect="1" noChangeArrowheads="1"/>
                </p:cNvSpPr>
                <p:nvPr/>
              </p:nvSpPr>
              <p:spPr bwMode="auto">
                <a:xfrm>
                  <a:off x="813" y="2032"/>
                  <a:ext cx="93" cy="75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" name="Oval 6"/>
                <p:cNvSpPr>
                  <a:spLocks noChangeAspect="1" noChangeArrowheads="1"/>
                </p:cNvSpPr>
                <p:nvPr/>
              </p:nvSpPr>
              <p:spPr bwMode="auto">
                <a:xfrm>
                  <a:off x="1827" y="3655"/>
                  <a:ext cx="94" cy="75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" name="Oval 7"/>
                <p:cNvSpPr>
                  <a:spLocks noChangeAspect="1" noChangeArrowheads="1"/>
                </p:cNvSpPr>
                <p:nvPr/>
              </p:nvSpPr>
              <p:spPr bwMode="auto">
                <a:xfrm>
                  <a:off x="2159" y="3966"/>
                  <a:ext cx="93" cy="75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" name="Text Box 8"/>
                <p:cNvSpPr txBox="1">
                  <a:spLocks noChangeArrowheads="1"/>
                </p:cNvSpPr>
                <p:nvPr/>
              </p:nvSpPr>
              <p:spPr bwMode="auto">
                <a:xfrm>
                  <a:off x="0" y="2802"/>
                  <a:ext cx="684" cy="25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lIns="0" tIns="0" rIns="0" bIns="0"/>
                <a:lstStyle/>
                <a:p>
                  <a:pPr algn="ctr" eaLnBrk="0" hangingPunct="0"/>
                  <a:r>
                    <a:rPr lang="en-US" sz="2100" b="1" dirty="0"/>
                    <a:t>San</a:t>
                  </a:r>
                </a:p>
                <a:p>
                  <a:pPr algn="ctr" eaLnBrk="0" hangingPunct="0"/>
                  <a:r>
                    <a:rPr lang="en-US" sz="2100" b="1" dirty="0"/>
                    <a:t>Francisco</a:t>
                  </a:r>
                  <a:endParaRPr lang="en-US" sz="1100" b="1" i="1" dirty="0"/>
                </a:p>
              </p:txBody>
            </p:sp>
            <p:sp>
              <p:nvSpPr>
                <p:cNvPr id="13" name="Text Box 9"/>
                <p:cNvSpPr txBox="1">
                  <a:spLocks noChangeArrowheads="1"/>
                </p:cNvSpPr>
                <p:nvPr/>
              </p:nvSpPr>
              <p:spPr bwMode="auto">
                <a:xfrm>
                  <a:off x="1992" y="3839"/>
                  <a:ext cx="890" cy="10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lIns="0" tIns="0" rIns="0" bIns="0"/>
                <a:lstStyle/>
                <a:p>
                  <a:pPr algn="ctr" eaLnBrk="0" hangingPunct="0"/>
                  <a:r>
                    <a:rPr lang="en-US" sz="2100" b="1"/>
                    <a:t>San Diego</a:t>
                  </a:r>
                  <a:endParaRPr lang="en-US" sz="1100" b="1"/>
                </a:p>
              </p:txBody>
            </p:sp>
            <p:sp>
              <p:nvSpPr>
                <p:cNvPr id="14" name="Text Box 10"/>
                <p:cNvSpPr txBox="1">
                  <a:spLocks noChangeArrowheads="1"/>
                </p:cNvSpPr>
                <p:nvPr/>
              </p:nvSpPr>
              <p:spPr bwMode="auto">
                <a:xfrm>
                  <a:off x="542" y="1822"/>
                  <a:ext cx="674" cy="17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lIns="0" tIns="0" rIns="0" bIns="0"/>
                <a:lstStyle/>
                <a:p>
                  <a:pPr algn="ctr" eaLnBrk="0" hangingPunct="0"/>
                  <a:r>
                    <a:rPr lang="en-US" sz="2100" b="1" dirty="0"/>
                    <a:t>Redding</a:t>
                  </a:r>
                  <a:endParaRPr lang="en-US" sz="1100" b="1" dirty="0"/>
                </a:p>
              </p:txBody>
            </p:sp>
            <p:sp>
              <p:nvSpPr>
                <p:cNvPr id="15" name="Text Box 11"/>
                <p:cNvSpPr txBox="1">
                  <a:spLocks noChangeArrowheads="1"/>
                </p:cNvSpPr>
                <p:nvPr/>
              </p:nvSpPr>
              <p:spPr bwMode="auto">
                <a:xfrm>
                  <a:off x="1446" y="3498"/>
                  <a:ext cx="890" cy="10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lIns="0" tIns="0" rIns="0" bIns="0"/>
                <a:lstStyle/>
                <a:p>
                  <a:pPr algn="ctr" eaLnBrk="0" hangingPunct="0"/>
                  <a:r>
                    <a:rPr lang="en-US" sz="2100" b="1"/>
                    <a:t>Los</a:t>
                  </a:r>
                  <a:r>
                    <a:rPr lang="en-US" sz="1100" b="1"/>
                    <a:t> </a:t>
                  </a:r>
                  <a:r>
                    <a:rPr lang="en-US" sz="2100" b="1"/>
                    <a:t>Angeles</a:t>
                  </a:r>
                  <a:endParaRPr lang="en-US" sz="1100" b="1"/>
                </a:p>
              </p:txBody>
            </p:sp>
            <p:sp>
              <p:nvSpPr>
                <p:cNvPr id="16" name="Oval 12"/>
                <p:cNvSpPr>
                  <a:spLocks noChangeAspect="1" noChangeArrowheads="1"/>
                </p:cNvSpPr>
                <p:nvPr/>
              </p:nvSpPr>
              <p:spPr bwMode="auto">
                <a:xfrm>
                  <a:off x="745" y="2821"/>
                  <a:ext cx="93" cy="74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sz="3200">
                    <a:latin typeface="Times New Roman" pitchFamily="18" charset="0"/>
                  </a:endParaRPr>
                </a:p>
              </p:txBody>
            </p:sp>
            <p:grpSp>
              <p:nvGrpSpPr>
                <p:cNvPr id="7" name="Group 13"/>
                <p:cNvGrpSpPr>
                  <a:grpSpLocks/>
                </p:cNvGrpSpPr>
                <p:nvPr/>
              </p:nvGrpSpPr>
              <p:grpSpPr bwMode="auto">
                <a:xfrm>
                  <a:off x="773" y="2057"/>
                  <a:ext cx="295" cy="683"/>
                  <a:chOff x="891" y="2057"/>
                  <a:chExt cx="295" cy="683"/>
                </a:xfrm>
              </p:grpSpPr>
              <p:sp>
                <p:nvSpPr>
                  <p:cNvPr id="19" name="Freeform 14"/>
                  <p:cNvSpPr>
                    <a:spLocks/>
                  </p:cNvSpPr>
                  <p:nvPr/>
                </p:nvSpPr>
                <p:spPr bwMode="auto">
                  <a:xfrm>
                    <a:off x="891" y="2057"/>
                    <a:ext cx="231" cy="611"/>
                  </a:xfrm>
                  <a:custGeom>
                    <a:avLst/>
                    <a:gdLst>
                      <a:gd name="T0" fmla="*/ 2 w 292"/>
                      <a:gd name="T1" fmla="*/ 0 h 958"/>
                      <a:gd name="T2" fmla="*/ 2 w 292"/>
                      <a:gd name="T3" fmla="*/ 21 h 958"/>
                      <a:gd name="T4" fmla="*/ 9 w 292"/>
                      <a:gd name="T5" fmla="*/ 47 h 958"/>
                      <a:gd name="T6" fmla="*/ 33 w 292"/>
                      <a:gd name="T7" fmla="*/ 49 h 958"/>
                      <a:gd name="T8" fmla="*/ 65 w 292"/>
                      <a:gd name="T9" fmla="*/ 70 h 958"/>
                      <a:gd name="T10" fmla="*/ 65 w 292"/>
                      <a:gd name="T11" fmla="*/ 115 h 958"/>
                      <a:gd name="T12" fmla="*/ 79 w 292"/>
                      <a:gd name="T13" fmla="*/ 138 h 958"/>
                      <a:gd name="T14" fmla="*/ 79 w 292"/>
                      <a:gd name="T15" fmla="*/ 179 h 958"/>
                      <a:gd name="T16" fmla="*/ 79 w 292"/>
                      <a:gd name="T17" fmla="*/ 228 h 958"/>
                      <a:gd name="T18" fmla="*/ 79 w 292"/>
                      <a:gd name="T19" fmla="*/ 285 h 958"/>
                      <a:gd name="T20" fmla="*/ 109 w 292"/>
                      <a:gd name="T21" fmla="*/ 310 h 958"/>
                      <a:gd name="T22" fmla="*/ 134 w 292"/>
                      <a:gd name="T23" fmla="*/ 351 h 958"/>
                      <a:gd name="T24" fmla="*/ 171 w 292"/>
                      <a:gd name="T25" fmla="*/ 383 h 958"/>
                      <a:gd name="T26" fmla="*/ 195 w 292"/>
                      <a:gd name="T27" fmla="*/ 425 h 958"/>
                      <a:gd name="T28" fmla="*/ 205 w 292"/>
                      <a:gd name="T29" fmla="*/ 465 h 958"/>
                      <a:gd name="T30" fmla="*/ 230 w 292"/>
                      <a:gd name="T31" fmla="*/ 493 h 958"/>
                      <a:gd name="T32" fmla="*/ 212 w 292"/>
                      <a:gd name="T33" fmla="*/ 523 h 958"/>
                      <a:gd name="T34" fmla="*/ 215 w 292"/>
                      <a:gd name="T35" fmla="*/ 550 h 958"/>
                      <a:gd name="T36" fmla="*/ 191 w 292"/>
                      <a:gd name="T37" fmla="*/ 572 h 958"/>
                      <a:gd name="T38" fmla="*/ 191 w 292"/>
                      <a:gd name="T39" fmla="*/ 591 h 958"/>
                      <a:gd name="T40" fmla="*/ 171 w 292"/>
                      <a:gd name="T41" fmla="*/ 611 h 958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w 292"/>
                      <a:gd name="T64" fmla="*/ 0 h 958"/>
                      <a:gd name="T65" fmla="*/ 292 w 292"/>
                      <a:gd name="T66" fmla="*/ 958 h 958"/>
                    </a:gdLst>
                    <a:ahLst/>
                    <a:cxnLst>
                      <a:cxn ang="T42">
                        <a:pos x="T0" y="T1"/>
                      </a:cxn>
                      <a:cxn ang="T43">
                        <a:pos x="T2" y="T3"/>
                      </a:cxn>
                      <a:cxn ang="T44">
                        <a:pos x="T4" y="T5"/>
                      </a:cxn>
                      <a:cxn ang="T45">
                        <a:pos x="T6" y="T7"/>
                      </a:cxn>
                      <a:cxn ang="T46">
                        <a:pos x="T8" y="T9"/>
                      </a:cxn>
                      <a:cxn ang="T47">
                        <a:pos x="T10" y="T11"/>
                      </a:cxn>
                      <a:cxn ang="T48">
                        <a:pos x="T12" y="T13"/>
                      </a:cxn>
                      <a:cxn ang="T49">
                        <a:pos x="T14" y="T15"/>
                      </a:cxn>
                      <a:cxn ang="T50">
                        <a:pos x="T16" y="T17"/>
                      </a:cxn>
                      <a:cxn ang="T51">
                        <a:pos x="T18" y="T19"/>
                      </a:cxn>
                      <a:cxn ang="T52">
                        <a:pos x="T20" y="T21"/>
                      </a:cxn>
                      <a:cxn ang="T53">
                        <a:pos x="T22" y="T23"/>
                      </a:cxn>
                      <a:cxn ang="T54">
                        <a:pos x="T24" y="T25"/>
                      </a:cxn>
                      <a:cxn ang="T55">
                        <a:pos x="T26" y="T27"/>
                      </a:cxn>
                      <a:cxn ang="T56">
                        <a:pos x="T28" y="T29"/>
                      </a:cxn>
                      <a:cxn ang="T57">
                        <a:pos x="T30" y="T31"/>
                      </a:cxn>
                      <a:cxn ang="T58">
                        <a:pos x="T32" y="T33"/>
                      </a:cxn>
                      <a:cxn ang="T59">
                        <a:pos x="T34" y="T35"/>
                      </a:cxn>
                      <a:cxn ang="T60">
                        <a:pos x="T36" y="T37"/>
                      </a:cxn>
                      <a:cxn ang="T61">
                        <a:pos x="T38" y="T39"/>
                      </a:cxn>
                      <a:cxn ang="T62">
                        <a:pos x="T40" y="T41"/>
                      </a:cxn>
                    </a:cxnLst>
                    <a:rect l="T63" t="T64" r="T65" b="T66"/>
                    <a:pathLst>
                      <a:path w="292" h="958">
                        <a:moveTo>
                          <a:pt x="2" y="0"/>
                        </a:moveTo>
                        <a:cubicBezTo>
                          <a:pt x="3" y="5"/>
                          <a:pt x="0" y="21"/>
                          <a:pt x="2" y="33"/>
                        </a:cubicBezTo>
                        <a:cubicBezTo>
                          <a:pt x="4" y="45"/>
                          <a:pt x="5" y="66"/>
                          <a:pt x="12" y="73"/>
                        </a:cubicBezTo>
                        <a:cubicBezTo>
                          <a:pt x="19" y="80"/>
                          <a:pt x="30" y="71"/>
                          <a:pt x="42" y="77"/>
                        </a:cubicBezTo>
                        <a:cubicBezTo>
                          <a:pt x="54" y="83"/>
                          <a:pt x="75" y="93"/>
                          <a:pt x="82" y="110"/>
                        </a:cubicBezTo>
                        <a:cubicBezTo>
                          <a:pt x="89" y="127"/>
                          <a:pt x="79" y="163"/>
                          <a:pt x="82" y="181"/>
                        </a:cubicBezTo>
                        <a:cubicBezTo>
                          <a:pt x="85" y="199"/>
                          <a:pt x="97" y="200"/>
                          <a:pt x="100" y="216"/>
                        </a:cubicBezTo>
                        <a:cubicBezTo>
                          <a:pt x="103" y="232"/>
                          <a:pt x="100" y="257"/>
                          <a:pt x="100" y="280"/>
                        </a:cubicBezTo>
                        <a:cubicBezTo>
                          <a:pt x="100" y="303"/>
                          <a:pt x="100" y="329"/>
                          <a:pt x="100" y="357"/>
                        </a:cubicBezTo>
                        <a:cubicBezTo>
                          <a:pt x="100" y="385"/>
                          <a:pt x="94" y="426"/>
                          <a:pt x="100" y="447"/>
                        </a:cubicBezTo>
                        <a:cubicBezTo>
                          <a:pt x="106" y="468"/>
                          <a:pt x="127" y="469"/>
                          <a:pt x="138" y="486"/>
                        </a:cubicBezTo>
                        <a:cubicBezTo>
                          <a:pt x="149" y="503"/>
                          <a:pt x="156" y="531"/>
                          <a:pt x="169" y="550"/>
                        </a:cubicBezTo>
                        <a:cubicBezTo>
                          <a:pt x="182" y="569"/>
                          <a:pt x="203" y="582"/>
                          <a:pt x="216" y="601"/>
                        </a:cubicBezTo>
                        <a:cubicBezTo>
                          <a:pt x="229" y="620"/>
                          <a:pt x="239" y="645"/>
                          <a:pt x="246" y="666"/>
                        </a:cubicBezTo>
                        <a:cubicBezTo>
                          <a:pt x="253" y="687"/>
                          <a:pt x="252" y="711"/>
                          <a:pt x="259" y="729"/>
                        </a:cubicBezTo>
                        <a:cubicBezTo>
                          <a:pt x="266" y="747"/>
                          <a:pt x="290" y="758"/>
                          <a:pt x="291" y="773"/>
                        </a:cubicBezTo>
                        <a:cubicBezTo>
                          <a:pt x="292" y="788"/>
                          <a:pt x="271" y="805"/>
                          <a:pt x="268" y="820"/>
                        </a:cubicBezTo>
                        <a:cubicBezTo>
                          <a:pt x="265" y="835"/>
                          <a:pt x="276" y="850"/>
                          <a:pt x="272" y="863"/>
                        </a:cubicBezTo>
                        <a:cubicBezTo>
                          <a:pt x="268" y="876"/>
                          <a:pt x="247" y="886"/>
                          <a:pt x="242" y="897"/>
                        </a:cubicBezTo>
                        <a:cubicBezTo>
                          <a:pt x="237" y="908"/>
                          <a:pt x="246" y="917"/>
                          <a:pt x="242" y="927"/>
                        </a:cubicBezTo>
                        <a:cubicBezTo>
                          <a:pt x="238" y="937"/>
                          <a:pt x="227" y="947"/>
                          <a:pt x="216" y="958"/>
                        </a:cubicBezTo>
                      </a:path>
                    </a:pathLst>
                  </a:custGeom>
                  <a:noFill/>
                  <a:ln w="28575" cmpd="sng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0" name="Freeform 15"/>
                  <p:cNvSpPr>
                    <a:spLocks/>
                  </p:cNvSpPr>
                  <p:nvPr/>
                </p:nvSpPr>
                <p:spPr bwMode="auto">
                  <a:xfrm>
                    <a:off x="1060" y="2667"/>
                    <a:ext cx="126" cy="73"/>
                  </a:xfrm>
                  <a:custGeom>
                    <a:avLst/>
                    <a:gdLst>
                      <a:gd name="T0" fmla="*/ 0 w 159"/>
                      <a:gd name="T1" fmla="*/ 1 h 115"/>
                      <a:gd name="T2" fmla="*/ 21 w 159"/>
                      <a:gd name="T3" fmla="*/ 1 h 115"/>
                      <a:gd name="T4" fmla="*/ 62 w 159"/>
                      <a:gd name="T5" fmla="*/ 1 h 115"/>
                      <a:gd name="T6" fmla="*/ 94 w 159"/>
                      <a:gd name="T7" fmla="*/ 9 h 115"/>
                      <a:gd name="T8" fmla="*/ 92 w 159"/>
                      <a:gd name="T9" fmla="*/ 28 h 115"/>
                      <a:gd name="T10" fmla="*/ 110 w 159"/>
                      <a:gd name="T11" fmla="*/ 34 h 115"/>
                      <a:gd name="T12" fmla="*/ 116 w 159"/>
                      <a:gd name="T13" fmla="*/ 55 h 115"/>
                      <a:gd name="T14" fmla="*/ 126 w 159"/>
                      <a:gd name="T15" fmla="*/ 73 h 115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59"/>
                      <a:gd name="T25" fmla="*/ 0 h 115"/>
                      <a:gd name="T26" fmla="*/ 159 w 159"/>
                      <a:gd name="T27" fmla="*/ 115 h 115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59" h="115">
                        <a:moveTo>
                          <a:pt x="0" y="2"/>
                        </a:moveTo>
                        <a:cubicBezTo>
                          <a:pt x="6" y="2"/>
                          <a:pt x="13" y="2"/>
                          <a:pt x="26" y="2"/>
                        </a:cubicBezTo>
                        <a:cubicBezTo>
                          <a:pt x="39" y="2"/>
                          <a:pt x="63" y="0"/>
                          <a:pt x="78" y="2"/>
                        </a:cubicBezTo>
                        <a:cubicBezTo>
                          <a:pt x="93" y="4"/>
                          <a:pt x="113" y="7"/>
                          <a:pt x="119" y="14"/>
                        </a:cubicBezTo>
                        <a:cubicBezTo>
                          <a:pt x="125" y="21"/>
                          <a:pt x="113" y="37"/>
                          <a:pt x="116" y="44"/>
                        </a:cubicBezTo>
                        <a:cubicBezTo>
                          <a:pt x="119" y="51"/>
                          <a:pt x="134" y="47"/>
                          <a:pt x="139" y="54"/>
                        </a:cubicBezTo>
                        <a:cubicBezTo>
                          <a:pt x="144" y="61"/>
                          <a:pt x="143" y="77"/>
                          <a:pt x="146" y="87"/>
                        </a:cubicBezTo>
                        <a:cubicBezTo>
                          <a:pt x="149" y="97"/>
                          <a:pt x="156" y="109"/>
                          <a:pt x="159" y="115"/>
                        </a:cubicBezTo>
                      </a:path>
                    </a:pathLst>
                  </a:custGeom>
                  <a:noFill/>
                  <a:ln w="28575" cmpd="sng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1" name="Freeform 16"/>
                  <p:cNvSpPr>
                    <a:spLocks/>
                  </p:cNvSpPr>
                  <p:nvPr/>
                </p:nvSpPr>
                <p:spPr bwMode="auto">
                  <a:xfrm>
                    <a:off x="1060" y="2584"/>
                    <a:ext cx="73" cy="81"/>
                  </a:xfrm>
                  <a:custGeom>
                    <a:avLst/>
                    <a:gdLst>
                      <a:gd name="T0" fmla="*/ 0 w 92"/>
                      <a:gd name="T1" fmla="*/ 81 h 127"/>
                      <a:gd name="T2" fmla="*/ 23 w 92"/>
                      <a:gd name="T3" fmla="*/ 68 h 127"/>
                      <a:gd name="T4" fmla="*/ 39 w 92"/>
                      <a:gd name="T5" fmla="*/ 61 h 127"/>
                      <a:gd name="T6" fmla="*/ 62 w 92"/>
                      <a:gd name="T7" fmla="*/ 47 h 127"/>
                      <a:gd name="T8" fmla="*/ 65 w 92"/>
                      <a:gd name="T9" fmla="*/ 23 h 127"/>
                      <a:gd name="T10" fmla="*/ 73 w 92"/>
                      <a:gd name="T11" fmla="*/ 0 h 127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92"/>
                      <a:gd name="T19" fmla="*/ 0 h 127"/>
                      <a:gd name="T20" fmla="*/ 92 w 92"/>
                      <a:gd name="T21" fmla="*/ 127 h 127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92" h="127">
                        <a:moveTo>
                          <a:pt x="0" y="127"/>
                        </a:moveTo>
                        <a:cubicBezTo>
                          <a:pt x="10" y="119"/>
                          <a:pt x="21" y="111"/>
                          <a:pt x="29" y="106"/>
                        </a:cubicBezTo>
                        <a:cubicBezTo>
                          <a:pt x="37" y="101"/>
                          <a:pt x="41" y="101"/>
                          <a:pt x="49" y="96"/>
                        </a:cubicBezTo>
                        <a:cubicBezTo>
                          <a:pt x="57" y="91"/>
                          <a:pt x="73" y="83"/>
                          <a:pt x="78" y="73"/>
                        </a:cubicBezTo>
                        <a:cubicBezTo>
                          <a:pt x="83" y="63"/>
                          <a:pt x="80" y="48"/>
                          <a:pt x="82" y="36"/>
                        </a:cubicBezTo>
                        <a:cubicBezTo>
                          <a:pt x="84" y="24"/>
                          <a:pt x="90" y="7"/>
                          <a:pt x="92" y="0"/>
                        </a:cubicBezTo>
                      </a:path>
                    </a:pathLst>
                  </a:custGeom>
                  <a:noFill/>
                  <a:ln w="28575" cmpd="sng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2" name="Freeform 17"/>
                  <p:cNvSpPr>
                    <a:spLocks/>
                  </p:cNvSpPr>
                  <p:nvPr/>
                </p:nvSpPr>
                <p:spPr bwMode="auto">
                  <a:xfrm>
                    <a:off x="1077" y="2644"/>
                    <a:ext cx="93" cy="21"/>
                  </a:xfrm>
                  <a:custGeom>
                    <a:avLst/>
                    <a:gdLst>
                      <a:gd name="T0" fmla="*/ 0 w 117"/>
                      <a:gd name="T1" fmla="*/ 21 h 34"/>
                      <a:gd name="T2" fmla="*/ 19 w 117"/>
                      <a:gd name="T3" fmla="*/ 8 h 34"/>
                      <a:gd name="T4" fmla="*/ 45 w 117"/>
                      <a:gd name="T5" fmla="*/ 8 h 34"/>
                      <a:gd name="T6" fmla="*/ 72 w 117"/>
                      <a:gd name="T7" fmla="*/ 2 h 34"/>
                      <a:gd name="T8" fmla="*/ 93 w 117"/>
                      <a:gd name="T9" fmla="*/ 21 h 34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17"/>
                      <a:gd name="T16" fmla="*/ 0 h 34"/>
                      <a:gd name="T17" fmla="*/ 117 w 117"/>
                      <a:gd name="T18" fmla="*/ 34 h 34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17" h="34">
                        <a:moveTo>
                          <a:pt x="0" y="34"/>
                        </a:moveTo>
                        <a:cubicBezTo>
                          <a:pt x="7" y="25"/>
                          <a:pt x="15" y="16"/>
                          <a:pt x="24" y="13"/>
                        </a:cubicBezTo>
                        <a:cubicBezTo>
                          <a:pt x="33" y="10"/>
                          <a:pt x="45" y="15"/>
                          <a:pt x="56" y="13"/>
                        </a:cubicBezTo>
                        <a:cubicBezTo>
                          <a:pt x="67" y="11"/>
                          <a:pt x="80" y="0"/>
                          <a:pt x="90" y="3"/>
                        </a:cubicBezTo>
                        <a:cubicBezTo>
                          <a:pt x="100" y="6"/>
                          <a:pt x="112" y="28"/>
                          <a:pt x="117" y="34"/>
                        </a:cubicBezTo>
                      </a:path>
                    </a:pathLst>
                  </a:custGeom>
                  <a:noFill/>
                  <a:ln w="28575" cmpd="sng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3" name="Freeform 18"/>
                  <p:cNvSpPr>
                    <a:spLocks/>
                  </p:cNvSpPr>
                  <p:nvPr/>
                </p:nvSpPr>
                <p:spPr bwMode="auto">
                  <a:xfrm>
                    <a:off x="1093" y="2665"/>
                    <a:ext cx="77" cy="58"/>
                  </a:xfrm>
                  <a:custGeom>
                    <a:avLst/>
                    <a:gdLst>
                      <a:gd name="T0" fmla="*/ 0 w 97"/>
                      <a:gd name="T1" fmla="*/ 0 h 91"/>
                      <a:gd name="T2" fmla="*/ 11 w 97"/>
                      <a:gd name="T3" fmla="*/ 23 h 91"/>
                      <a:gd name="T4" fmla="*/ 29 w 97"/>
                      <a:gd name="T5" fmla="*/ 36 h 91"/>
                      <a:gd name="T6" fmla="*/ 33 w 97"/>
                      <a:gd name="T7" fmla="*/ 48 h 91"/>
                      <a:gd name="T8" fmla="*/ 56 w 97"/>
                      <a:gd name="T9" fmla="*/ 57 h 91"/>
                      <a:gd name="T10" fmla="*/ 77 w 97"/>
                      <a:gd name="T11" fmla="*/ 55 h 9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97"/>
                      <a:gd name="T19" fmla="*/ 0 h 91"/>
                      <a:gd name="T20" fmla="*/ 97 w 97"/>
                      <a:gd name="T21" fmla="*/ 91 h 91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97" h="91">
                        <a:moveTo>
                          <a:pt x="0" y="0"/>
                        </a:moveTo>
                        <a:cubicBezTo>
                          <a:pt x="4" y="13"/>
                          <a:pt x="8" y="27"/>
                          <a:pt x="14" y="36"/>
                        </a:cubicBezTo>
                        <a:cubicBezTo>
                          <a:pt x="20" y="45"/>
                          <a:pt x="32" y="49"/>
                          <a:pt x="36" y="56"/>
                        </a:cubicBezTo>
                        <a:cubicBezTo>
                          <a:pt x="40" y="63"/>
                          <a:pt x="35" y="71"/>
                          <a:pt x="41" y="76"/>
                        </a:cubicBezTo>
                        <a:cubicBezTo>
                          <a:pt x="47" y="81"/>
                          <a:pt x="61" y="87"/>
                          <a:pt x="70" y="89"/>
                        </a:cubicBezTo>
                        <a:cubicBezTo>
                          <a:pt x="79" y="91"/>
                          <a:pt x="88" y="88"/>
                          <a:pt x="97" y="86"/>
                        </a:cubicBezTo>
                      </a:path>
                    </a:pathLst>
                  </a:custGeom>
                  <a:noFill/>
                  <a:ln w="28575" cmpd="sng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" name="Freeform 19"/>
                  <p:cNvSpPr>
                    <a:spLocks/>
                  </p:cNvSpPr>
                  <p:nvPr/>
                </p:nvSpPr>
                <p:spPr bwMode="auto">
                  <a:xfrm>
                    <a:off x="1057" y="2559"/>
                    <a:ext cx="65" cy="95"/>
                  </a:xfrm>
                  <a:custGeom>
                    <a:avLst/>
                    <a:gdLst>
                      <a:gd name="T0" fmla="*/ 0 w 82"/>
                      <a:gd name="T1" fmla="*/ 95 h 150"/>
                      <a:gd name="T2" fmla="*/ 8 w 82"/>
                      <a:gd name="T3" fmla="*/ 73 h 150"/>
                      <a:gd name="T4" fmla="*/ 10 w 82"/>
                      <a:gd name="T5" fmla="*/ 54 h 150"/>
                      <a:gd name="T6" fmla="*/ 18 w 82"/>
                      <a:gd name="T7" fmla="*/ 25 h 150"/>
                      <a:gd name="T8" fmla="*/ 36 w 82"/>
                      <a:gd name="T9" fmla="*/ 4 h 150"/>
                      <a:gd name="T10" fmla="*/ 65 w 82"/>
                      <a:gd name="T11" fmla="*/ 4 h 150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82"/>
                      <a:gd name="T19" fmla="*/ 0 h 150"/>
                      <a:gd name="T20" fmla="*/ 82 w 82"/>
                      <a:gd name="T21" fmla="*/ 150 h 150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82" h="150">
                        <a:moveTo>
                          <a:pt x="0" y="150"/>
                        </a:moveTo>
                        <a:cubicBezTo>
                          <a:pt x="1" y="144"/>
                          <a:pt x="8" y="127"/>
                          <a:pt x="10" y="116"/>
                        </a:cubicBezTo>
                        <a:cubicBezTo>
                          <a:pt x="12" y="105"/>
                          <a:pt x="11" y="99"/>
                          <a:pt x="13" y="86"/>
                        </a:cubicBezTo>
                        <a:cubicBezTo>
                          <a:pt x="15" y="73"/>
                          <a:pt x="17" y="53"/>
                          <a:pt x="23" y="40"/>
                        </a:cubicBezTo>
                        <a:cubicBezTo>
                          <a:pt x="29" y="27"/>
                          <a:pt x="36" y="12"/>
                          <a:pt x="46" y="6"/>
                        </a:cubicBezTo>
                        <a:cubicBezTo>
                          <a:pt x="56" y="0"/>
                          <a:pt x="67" y="1"/>
                          <a:pt x="82" y="6"/>
                        </a:cubicBezTo>
                      </a:path>
                    </a:pathLst>
                  </a:custGeom>
                  <a:noFill/>
                  <a:ln w="28575" cmpd="sng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18" name="Freeform 20"/>
                <p:cNvSpPr>
                  <a:spLocks/>
                </p:cNvSpPr>
                <p:nvPr/>
              </p:nvSpPr>
              <p:spPr bwMode="auto">
                <a:xfrm>
                  <a:off x="730" y="2644"/>
                  <a:ext cx="210" cy="194"/>
                </a:xfrm>
                <a:custGeom>
                  <a:avLst/>
                  <a:gdLst>
                    <a:gd name="T0" fmla="*/ 210 w 210"/>
                    <a:gd name="T1" fmla="*/ 18 h 194"/>
                    <a:gd name="T2" fmla="*/ 134 w 210"/>
                    <a:gd name="T3" fmla="*/ 16 h 194"/>
                    <a:gd name="T4" fmla="*/ 118 w 210"/>
                    <a:gd name="T5" fmla="*/ 0 h 194"/>
                    <a:gd name="T6" fmla="*/ 82 w 210"/>
                    <a:gd name="T7" fmla="*/ 22 h 194"/>
                    <a:gd name="T8" fmla="*/ 28 w 210"/>
                    <a:gd name="T9" fmla="*/ 0 h 194"/>
                    <a:gd name="T10" fmla="*/ 32 w 210"/>
                    <a:gd name="T11" fmla="*/ 66 h 194"/>
                    <a:gd name="T12" fmla="*/ 0 w 210"/>
                    <a:gd name="T13" fmla="*/ 90 h 194"/>
                    <a:gd name="T14" fmla="*/ 10 w 210"/>
                    <a:gd name="T15" fmla="*/ 126 h 194"/>
                    <a:gd name="T16" fmla="*/ 126 w 210"/>
                    <a:gd name="T17" fmla="*/ 194 h 194"/>
                    <a:gd name="T18" fmla="*/ 118 w 210"/>
                    <a:gd name="T19" fmla="*/ 174 h 194"/>
                    <a:gd name="T20" fmla="*/ 94 w 210"/>
                    <a:gd name="T21" fmla="*/ 154 h 194"/>
                    <a:gd name="T22" fmla="*/ 84 w 210"/>
                    <a:gd name="T23" fmla="*/ 114 h 194"/>
                    <a:gd name="T24" fmla="*/ 58 w 210"/>
                    <a:gd name="T25" fmla="*/ 86 h 194"/>
                    <a:gd name="T26" fmla="*/ 80 w 210"/>
                    <a:gd name="T27" fmla="*/ 74 h 194"/>
                    <a:gd name="T28" fmla="*/ 38 w 210"/>
                    <a:gd name="T29" fmla="*/ 54 h 194"/>
                    <a:gd name="T30" fmla="*/ 78 w 210"/>
                    <a:gd name="T31" fmla="*/ 34 h 194"/>
                    <a:gd name="T32" fmla="*/ 152 w 210"/>
                    <a:gd name="T33" fmla="*/ 42 h 194"/>
                    <a:gd name="T34" fmla="*/ 204 w 210"/>
                    <a:gd name="T35" fmla="*/ 32 h 194"/>
                    <a:gd name="T36" fmla="*/ 210 w 210"/>
                    <a:gd name="T37" fmla="*/ 18 h 194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w 210"/>
                    <a:gd name="T58" fmla="*/ 0 h 194"/>
                    <a:gd name="T59" fmla="*/ 210 w 210"/>
                    <a:gd name="T60" fmla="*/ 194 h 194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T57" t="T58" r="T59" b="T60"/>
                  <a:pathLst>
                    <a:path w="210" h="194">
                      <a:moveTo>
                        <a:pt x="210" y="18"/>
                      </a:moveTo>
                      <a:lnTo>
                        <a:pt x="134" y="16"/>
                      </a:lnTo>
                      <a:lnTo>
                        <a:pt x="118" y="0"/>
                      </a:lnTo>
                      <a:lnTo>
                        <a:pt x="82" y="22"/>
                      </a:lnTo>
                      <a:lnTo>
                        <a:pt x="28" y="0"/>
                      </a:lnTo>
                      <a:lnTo>
                        <a:pt x="32" y="66"/>
                      </a:lnTo>
                      <a:lnTo>
                        <a:pt x="0" y="90"/>
                      </a:lnTo>
                      <a:lnTo>
                        <a:pt x="10" y="126"/>
                      </a:lnTo>
                      <a:lnTo>
                        <a:pt x="126" y="194"/>
                      </a:lnTo>
                      <a:lnTo>
                        <a:pt x="118" y="174"/>
                      </a:lnTo>
                      <a:lnTo>
                        <a:pt x="94" y="154"/>
                      </a:lnTo>
                      <a:lnTo>
                        <a:pt x="84" y="114"/>
                      </a:lnTo>
                      <a:lnTo>
                        <a:pt x="58" y="86"/>
                      </a:lnTo>
                      <a:lnTo>
                        <a:pt x="80" y="74"/>
                      </a:lnTo>
                      <a:lnTo>
                        <a:pt x="38" y="54"/>
                      </a:lnTo>
                      <a:lnTo>
                        <a:pt x="78" y="34"/>
                      </a:lnTo>
                      <a:lnTo>
                        <a:pt x="152" y="42"/>
                      </a:lnTo>
                      <a:lnTo>
                        <a:pt x="204" y="32"/>
                      </a:lnTo>
                      <a:lnTo>
                        <a:pt x="210" y="18"/>
                      </a:lnTo>
                      <a:close/>
                    </a:path>
                  </a:pathLst>
                </a:custGeom>
                <a:solidFill>
                  <a:srgbClr val="0000FF"/>
                </a:solidFill>
                <a:ln w="9525" cap="flat" cmpd="sng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25" name="Rectangle 22"/>
              <p:cNvSpPr>
                <a:spLocks noChangeArrowheads="1"/>
              </p:cNvSpPr>
              <p:nvPr/>
            </p:nvSpPr>
            <p:spPr bwMode="auto">
              <a:xfrm>
                <a:off x="727363" y="3401425"/>
                <a:ext cx="1569029" cy="1329557"/>
              </a:xfrm>
              <a:prstGeom prst="rect">
                <a:avLst/>
              </a:prstGeom>
              <a:noFill/>
              <a:ln w="2857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" name="Text Box 27"/>
              <p:cNvSpPr txBox="1">
                <a:spLocks noChangeArrowheads="1"/>
              </p:cNvSpPr>
              <p:nvPr/>
            </p:nvSpPr>
            <p:spPr bwMode="auto">
              <a:xfrm>
                <a:off x="4739146" y="3986388"/>
                <a:ext cx="683297" cy="47272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144" tIns="9144" rIns="9144" bIns="9144" anchor="ctr"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 sz="1800" b="1">
                    <a:latin typeface="Times New Roman" pitchFamily="18" charset="0"/>
                  </a:rPr>
                  <a:t>San </a:t>
                </a:r>
              </a:p>
              <a:p>
                <a:pPr algn="ctr" eaLnBrk="0" hangingPunct="0"/>
                <a:r>
                  <a:rPr lang="en-US" sz="1800" b="1">
                    <a:latin typeface="Times New Roman" pitchFamily="18" charset="0"/>
                  </a:rPr>
                  <a:t>Francisco</a:t>
                </a:r>
              </a:p>
            </p:txBody>
          </p:sp>
          <p:sp>
            <p:nvSpPr>
              <p:cNvPr id="27" name="Text Box 31"/>
              <p:cNvSpPr txBox="1">
                <a:spLocks noChangeArrowheads="1"/>
              </p:cNvSpPr>
              <p:nvPr/>
            </p:nvSpPr>
            <p:spPr bwMode="auto">
              <a:xfrm>
                <a:off x="5348329" y="1624257"/>
                <a:ext cx="379371" cy="24398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144" tIns="9144" rIns="9144" bIns="9144" anchor="ctr">
                <a:spAutoFit/>
              </a:bodyPr>
              <a:lstStyle/>
              <a:p>
                <a:pPr algn="r" eaLnBrk="0" hangingPunct="0"/>
                <a:r>
                  <a:rPr lang="en-US" sz="1800" b="1" dirty="0">
                    <a:latin typeface="Times New Roman" pitchFamily="18" charset="0"/>
                  </a:rPr>
                  <a:t>Delta</a:t>
                </a:r>
              </a:p>
            </p:txBody>
          </p:sp>
          <p:sp>
            <p:nvSpPr>
              <p:cNvPr id="6" name="Freeform 23"/>
              <p:cNvSpPr>
                <a:spLocks/>
              </p:cNvSpPr>
              <p:nvPr/>
            </p:nvSpPr>
            <p:spPr bwMode="auto">
              <a:xfrm>
                <a:off x="761606" y="1398805"/>
                <a:ext cx="3020685" cy="3574473"/>
              </a:xfrm>
              <a:custGeom>
                <a:avLst/>
                <a:gdLst>
                  <a:gd name="T0" fmla="*/ 3175 w 2076"/>
                  <a:gd name="T1" fmla="*/ 2705100 h 2526"/>
                  <a:gd name="T2" fmla="*/ 3295650 w 2076"/>
                  <a:gd name="T3" fmla="*/ 0 h 2526"/>
                  <a:gd name="T4" fmla="*/ 3295650 w 2076"/>
                  <a:gd name="T5" fmla="*/ 4010025 h 2526"/>
                  <a:gd name="T6" fmla="*/ 0 w 2076"/>
                  <a:gd name="T7" fmla="*/ 3422650 h 2526"/>
                  <a:gd name="T8" fmla="*/ 638175 w 2076"/>
                  <a:gd name="T9" fmla="*/ 3422650 h 2526"/>
                  <a:gd name="T10" fmla="*/ 638175 w 2076"/>
                  <a:gd name="T11" fmla="*/ 2705100 h 2526"/>
                  <a:gd name="T12" fmla="*/ 3175 w 2076"/>
                  <a:gd name="T13" fmla="*/ 2705100 h 252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076"/>
                  <a:gd name="T22" fmla="*/ 0 h 2526"/>
                  <a:gd name="T23" fmla="*/ 2076 w 2076"/>
                  <a:gd name="T24" fmla="*/ 2526 h 2526"/>
                  <a:gd name="connsiteX0" fmla="*/ 372 w 10362"/>
                  <a:gd name="connsiteY0" fmla="*/ 6746 h 10000"/>
                  <a:gd name="connsiteX1" fmla="*/ 10362 w 10362"/>
                  <a:gd name="connsiteY1" fmla="*/ 0 h 10000"/>
                  <a:gd name="connsiteX2" fmla="*/ 10362 w 10362"/>
                  <a:gd name="connsiteY2" fmla="*/ 10000 h 10000"/>
                  <a:gd name="connsiteX3" fmla="*/ 0 w 10362"/>
                  <a:gd name="connsiteY3" fmla="*/ 9325 h 10000"/>
                  <a:gd name="connsiteX4" fmla="*/ 2298 w 10362"/>
                  <a:gd name="connsiteY4" fmla="*/ 8535 h 10000"/>
                  <a:gd name="connsiteX5" fmla="*/ 2298 w 10362"/>
                  <a:gd name="connsiteY5" fmla="*/ 6746 h 10000"/>
                  <a:gd name="connsiteX6" fmla="*/ 372 w 10362"/>
                  <a:gd name="connsiteY6" fmla="*/ 6746 h 10000"/>
                  <a:gd name="connsiteX0" fmla="*/ 372 w 10362"/>
                  <a:gd name="connsiteY0" fmla="*/ 6746 h 10000"/>
                  <a:gd name="connsiteX1" fmla="*/ 10362 w 10362"/>
                  <a:gd name="connsiteY1" fmla="*/ 0 h 10000"/>
                  <a:gd name="connsiteX2" fmla="*/ 10362 w 10362"/>
                  <a:gd name="connsiteY2" fmla="*/ 10000 h 10000"/>
                  <a:gd name="connsiteX3" fmla="*/ 0 w 10362"/>
                  <a:gd name="connsiteY3" fmla="*/ 9325 h 10000"/>
                  <a:gd name="connsiteX4" fmla="*/ 2343 w 10362"/>
                  <a:gd name="connsiteY4" fmla="*/ 9350 h 10000"/>
                  <a:gd name="connsiteX5" fmla="*/ 2298 w 10362"/>
                  <a:gd name="connsiteY5" fmla="*/ 6746 h 10000"/>
                  <a:gd name="connsiteX6" fmla="*/ 372 w 10362"/>
                  <a:gd name="connsiteY6" fmla="*/ 6746 h 10000"/>
                  <a:gd name="connsiteX0" fmla="*/ 372 w 10362"/>
                  <a:gd name="connsiteY0" fmla="*/ 6746 h 10000"/>
                  <a:gd name="connsiteX1" fmla="*/ 10362 w 10362"/>
                  <a:gd name="connsiteY1" fmla="*/ 0 h 10000"/>
                  <a:gd name="connsiteX2" fmla="*/ 10362 w 10362"/>
                  <a:gd name="connsiteY2" fmla="*/ 10000 h 10000"/>
                  <a:gd name="connsiteX3" fmla="*/ 0 w 10362"/>
                  <a:gd name="connsiteY3" fmla="*/ 9325 h 10000"/>
                  <a:gd name="connsiteX4" fmla="*/ 3927 w 10362"/>
                  <a:gd name="connsiteY4" fmla="*/ 9274 h 10000"/>
                  <a:gd name="connsiteX5" fmla="*/ 2298 w 10362"/>
                  <a:gd name="connsiteY5" fmla="*/ 6746 h 10000"/>
                  <a:gd name="connsiteX6" fmla="*/ 372 w 10362"/>
                  <a:gd name="connsiteY6" fmla="*/ 6746 h 10000"/>
                  <a:gd name="connsiteX0" fmla="*/ 0 w 9990"/>
                  <a:gd name="connsiteY0" fmla="*/ 6746 h 10000"/>
                  <a:gd name="connsiteX1" fmla="*/ 9990 w 9990"/>
                  <a:gd name="connsiteY1" fmla="*/ 0 h 10000"/>
                  <a:gd name="connsiteX2" fmla="*/ 9990 w 9990"/>
                  <a:gd name="connsiteY2" fmla="*/ 10000 h 10000"/>
                  <a:gd name="connsiteX3" fmla="*/ 6237 w 9990"/>
                  <a:gd name="connsiteY3" fmla="*/ 9631 h 10000"/>
                  <a:gd name="connsiteX4" fmla="*/ 3555 w 9990"/>
                  <a:gd name="connsiteY4" fmla="*/ 9274 h 10000"/>
                  <a:gd name="connsiteX5" fmla="*/ 1926 w 9990"/>
                  <a:gd name="connsiteY5" fmla="*/ 6746 h 10000"/>
                  <a:gd name="connsiteX6" fmla="*/ 0 w 9990"/>
                  <a:gd name="connsiteY6" fmla="*/ 6746 h 10000"/>
                  <a:gd name="connsiteX0" fmla="*/ 0 w 10000"/>
                  <a:gd name="connsiteY0" fmla="*/ 6746 h 10000"/>
                  <a:gd name="connsiteX1" fmla="*/ 10000 w 10000"/>
                  <a:gd name="connsiteY1" fmla="*/ 0 h 10000"/>
                  <a:gd name="connsiteX2" fmla="*/ 10000 w 10000"/>
                  <a:gd name="connsiteY2" fmla="*/ 10000 h 10000"/>
                  <a:gd name="connsiteX3" fmla="*/ 3559 w 10000"/>
                  <a:gd name="connsiteY3" fmla="*/ 9274 h 10000"/>
                  <a:gd name="connsiteX4" fmla="*/ 1928 w 10000"/>
                  <a:gd name="connsiteY4" fmla="*/ 6746 h 10000"/>
                  <a:gd name="connsiteX5" fmla="*/ 0 w 10000"/>
                  <a:gd name="connsiteY5" fmla="*/ 6746 h 10000"/>
                  <a:gd name="connsiteX0" fmla="*/ 0 w 10000"/>
                  <a:gd name="connsiteY0" fmla="*/ 6746 h 10000"/>
                  <a:gd name="connsiteX1" fmla="*/ 10000 w 10000"/>
                  <a:gd name="connsiteY1" fmla="*/ 0 h 10000"/>
                  <a:gd name="connsiteX2" fmla="*/ 10000 w 10000"/>
                  <a:gd name="connsiteY2" fmla="*/ 10000 h 10000"/>
                  <a:gd name="connsiteX3" fmla="*/ 3559 w 10000"/>
                  <a:gd name="connsiteY3" fmla="*/ 9274 h 10000"/>
                  <a:gd name="connsiteX4" fmla="*/ 3514 w 10000"/>
                  <a:gd name="connsiteY4" fmla="*/ 5549 h 10000"/>
                  <a:gd name="connsiteX5" fmla="*/ 0 w 10000"/>
                  <a:gd name="connsiteY5" fmla="*/ 6746 h 10000"/>
                  <a:gd name="connsiteX0" fmla="*/ 0 w 9819"/>
                  <a:gd name="connsiteY0" fmla="*/ 5625 h 10000"/>
                  <a:gd name="connsiteX1" fmla="*/ 9819 w 9819"/>
                  <a:gd name="connsiteY1" fmla="*/ 0 h 10000"/>
                  <a:gd name="connsiteX2" fmla="*/ 9819 w 9819"/>
                  <a:gd name="connsiteY2" fmla="*/ 10000 h 10000"/>
                  <a:gd name="connsiteX3" fmla="*/ 3378 w 9819"/>
                  <a:gd name="connsiteY3" fmla="*/ 9274 h 10000"/>
                  <a:gd name="connsiteX4" fmla="*/ 3333 w 9819"/>
                  <a:gd name="connsiteY4" fmla="*/ 5549 h 10000"/>
                  <a:gd name="connsiteX5" fmla="*/ 0 w 9819"/>
                  <a:gd name="connsiteY5" fmla="*/ 5625 h 10000"/>
                  <a:gd name="connsiteX0" fmla="*/ 0 w 13507"/>
                  <a:gd name="connsiteY0" fmla="*/ 5701 h 10000"/>
                  <a:gd name="connsiteX1" fmla="*/ 13507 w 13507"/>
                  <a:gd name="connsiteY1" fmla="*/ 0 h 10000"/>
                  <a:gd name="connsiteX2" fmla="*/ 13507 w 13507"/>
                  <a:gd name="connsiteY2" fmla="*/ 10000 h 10000"/>
                  <a:gd name="connsiteX3" fmla="*/ 6947 w 13507"/>
                  <a:gd name="connsiteY3" fmla="*/ 9274 h 10000"/>
                  <a:gd name="connsiteX4" fmla="*/ 6901 w 13507"/>
                  <a:gd name="connsiteY4" fmla="*/ 5549 h 10000"/>
                  <a:gd name="connsiteX5" fmla="*/ 0 w 13507"/>
                  <a:gd name="connsiteY5" fmla="*/ 5701 h 10000"/>
                  <a:gd name="connsiteX0" fmla="*/ 0 w 13415"/>
                  <a:gd name="connsiteY0" fmla="*/ 5625 h 10000"/>
                  <a:gd name="connsiteX1" fmla="*/ 13415 w 13415"/>
                  <a:gd name="connsiteY1" fmla="*/ 0 h 10000"/>
                  <a:gd name="connsiteX2" fmla="*/ 13415 w 13415"/>
                  <a:gd name="connsiteY2" fmla="*/ 10000 h 10000"/>
                  <a:gd name="connsiteX3" fmla="*/ 6855 w 13415"/>
                  <a:gd name="connsiteY3" fmla="*/ 9274 h 10000"/>
                  <a:gd name="connsiteX4" fmla="*/ 6809 w 13415"/>
                  <a:gd name="connsiteY4" fmla="*/ 5549 h 10000"/>
                  <a:gd name="connsiteX5" fmla="*/ 0 w 13415"/>
                  <a:gd name="connsiteY5" fmla="*/ 5625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415" h="10000">
                    <a:moveTo>
                      <a:pt x="0" y="5625"/>
                    </a:moveTo>
                    <a:lnTo>
                      <a:pt x="13415" y="0"/>
                    </a:lnTo>
                    <a:lnTo>
                      <a:pt x="13415" y="10000"/>
                    </a:lnTo>
                    <a:lnTo>
                      <a:pt x="6855" y="9274"/>
                    </a:lnTo>
                    <a:cubicBezTo>
                      <a:pt x="6840" y="8032"/>
                      <a:pt x="6825" y="6791"/>
                      <a:pt x="6809" y="5549"/>
                    </a:cubicBezTo>
                    <a:lnTo>
                      <a:pt x="0" y="5625"/>
                    </a:lnTo>
                    <a:close/>
                  </a:path>
                </a:pathLst>
              </a:custGeom>
              <a:solidFill>
                <a:srgbClr val="CCECFF">
                  <a:alpha val="50195"/>
                </a:srgbClr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pic>
          <p:nvPicPr>
            <p:cNvPr id="83970" name="Picture 2" descr="http://news.stanford.edu/news/2006/may17/gifs/delta_map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808530" y="841243"/>
              <a:ext cx="5252054" cy="4032088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  <a:effectLst>
              <a:outerShdw blurRad="50800" dist="50800" dir="5400000" algn="ctr" rotWithShape="0">
                <a:schemeClr val="tx1"/>
              </a:outerShdw>
            </a:effectLst>
          </p:spPr>
        </p:pic>
      </p:grpSp>
      <p:sp>
        <p:nvSpPr>
          <p:cNvPr id="31" name="Rectangle 3"/>
          <p:cNvSpPr txBox="1">
            <a:spLocks noChangeArrowheads="1"/>
          </p:cNvSpPr>
          <p:nvPr/>
        </p:nvSpPr>
        <p:spPr>
          <a:xfrm>
            <a:off x="7069500" y="5334924"/>
            <a:ext cx="6189300" cy="1847273"/>
          </a:xfrm>
          <a:prstGeom prst="rect">
            <a:avLst/>
          </a:prstGeom>
        </p:spPr>
        <p:txBody>
          <a:bodyPr lIns="120170" tIns="60085" rIns="120170" bIns="60085"/>
          <a:lstStyle/>
          <a:p>
            <a:pPr marL="1051491" lvl="1" indent="-450639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kern="0" dirty="0"/>
              <a:t>Confluence of Sacramento  and  San Joaquin Rivers</a:t>
            </a:r>
          </a:p>
          <a:p>
            <a:pPr marL="1051491" lvl="1" indent="-450639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kern="0" dirty="0"/>
              <a:t>47% of California’s runoff passes through Delta</a:t>
            </a:r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258AC-3BA9-45F5-BC18-3705BA7FEE2F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DELTA_low_RES"/>
          <p:cNvPicPr>
            <a:picLocks noChangeAspect="1" noChangeArrowheads="1"/>
          </p:cNvPicPr>
          <p:nvPr/>
        </p:nvPicPr>
        <p:blipFill>
          <a:blip r:embed="rId3" cstate="print">
            <a:lum bright="5000"/>
          </a:blip>
          <a:srcRect/>
          <a:stretch>
            <a:fillRect/>
          </a:stretch>
        </p:blipFill>
        <p:spPr bwMode="auto">
          <a:xfrm>
            <a:off x="0" y="0"/>
            <a:ext cx="137160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0" y="-139317"/>
            <a:ext cx="12344400" cy="1219200"/>
          </a:xfrm>
        </p:spPr>
        <p:txBody>
          <a:bodyPr/>
          <a:lstStyle/>
          <a:p>
            <a:r>
              <a:rPr lang="en-US" dirty="0">
                <a:solidFill>
                  <a:srgbClr val="002060"/>
                </a:solidFill>
              </a:rPr>
              <a:t>Delta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0" y="1485206"/>
            <a:ext cx="7169736" cy="2327565"/>
          </a:xfrm>
          <a:solidFill>
            <a:schemeClr val="accent5">
              <a:lumMod val="20000"/>
              <a:lumOff val="80000"/>
              <a:alpha val="80000"/>
            </a:schemeClr>
          </a:solidFill>
        </p:spPr>
        <p:txBody>
          <a:bodyPr>
            <a:normAutofit fontScale="70000" lnSpcReduction="20000"/>
          </a:bodyPr>
          <a:lstStyle/>
          <a:p>
            <a:r>
              <a:rPr lang="en-US" dirty="0">
                <a:solidFill>
                  <a:srgbClr val="002060"/>
                </a:solidFill>
              </a:rPr>
              <a:t>Channelized, levees</a:t>
            </a:r>
          </a:p>
          <a:p>
            <a:r>
              <a:rPr lang="en-US" dirty="0">
                <a:solidFill>
                  <a:srgbClr val="002060"/>
                </a:solidFill>
              </a:rPr>
              <a:t>Levees and “islands”</a:t>
            </a:r>
          </a:p>
          <a:p>
            <a:r>
              <a:rPr lang="en-US" dirty="0">
                <a:solidFill>
                  <a:srgbClr val="002060"/>
                </a:solidFill>
              </a:rPr>
              <a:t>3D challenges beyond estuary processes</a:t>
            </a:r>
          </a:p>
          <a:p>
            <a:r>
              <a:rPr lang="en-US" dirty="0">
                <a:solidFill>
                  <a:srgbClr val="002060"/>
                </a:solidFill>
              </a:rPr>
              <a:t>Extensive tidal influence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258AC-3BA9-45F5-BC18-3705BA7FEE2F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9050"/>
            <a:ext cx="12344400" cy="666750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SMS Conceptual Model</a:t>
            </a:r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7225" y="2457196"/>
            <a:ext cx="12344400" cy="4718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258AC-3BA9-45F5-BC18-3705BA7FEE2F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448077" y="786260"/>
            <a:ext cx="481984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Projection/unit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Nodes, vertices, arcs and polygons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DEM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9050"/>
            <a:ext cx="12344400" cy="666750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SMS Conceptual Model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258AC-3BA9-45F5-BC18-3705BA7FEE2F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685800" y="1094595"/>
            <a:ext cx="44735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Nodes, vertices, arcs and polygons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93FD913-0DA0-D0A1-72F2-4BBE615015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1400" y="2057400"/>
            <a:ext cx="6233700" cy="4999153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A55D6EB1-0D36-FC98-7526-2E5707255C81}"/>
              </a:ext>
            </a:extLst>
          </p:cNvPr>
          <p:cNvGrpSpPr/>
          <p:nvPr/>
        </p:nvGrpSpPr>
        <p:grpSpPr>
          <a:xfrm>
            <a:off x="6479735" y="1965055"/>
            <a:ext cx="6202292" cy="3560122"/>
            <a:chOff x="2103508" y="1966129"/>
            <a:chExt cx="6202292" cy="3560122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8DC6715-0825-6A74-F463-C15C25BF31D6}"/>
                </a:ext>
              </a:extLst>
            </p:cNvPr>
            <p:cNvSpPr txBox="1"/>
            <p:nvPr/>
          </p:nvSpPr>
          <p:spPr>
            <a:xfrm>
              <a:off x="3429000" y="1966129"/>
              <a:ext cx="1143000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Nodes</a:t>
              </a:r>
              <a:endParaRPr lang="en-US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B33B5EF-08FE-5A72-77AB-2B83C43BEEE9}"/>
                </a:ext>
              </a:extLst>
            </p:cNvPr>
            <p:cNvSpPr txBox="1"/>
            <p:nvPr/>
          </p:nvSpPr>
          <p:spPr>
            <a:xfrm>
              <a:off x="2103508" y="3426767"/>
              <a:ext cx="1447800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/>
                <a:t>Vertices</a:t>
              </a:r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7C1273EA-9C4F-1924-740B-7E54AE2D957F}"/>
                </a:ext>
              </a:extLst>
            </p:cNvPr>
            <p:cNvCxnSpPr/>
            <p:nvPr/>
          </p:nvCxnSpPr>
          <p:spPr>
            <a:xfrm flipH="1">
              <a:off x="3429000" y="2427794"/>
              <a:ext cx="381000" cy="23920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7F056694-8538-6014-610D-1B959882CE26}"/>
                </a:ext>
              </a:extLst>
            </p:cNvPr>
            <p:cNvCxnSpPr>
              <a:cxnSpLocks/>
            </p:cNvCxnSpPr>
            <p:nvPr/>
          </p:nvCxnSpPr>
          <p:spPr>
            <a:xfrm>
              <a:off x="4114800" y="2362200"/>
              <a:ext cx="685800" cy="6559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E3C3FBEB-DD10-A177-05EB-31A5F4291957}"/>
                </a:ext>
              </a:extLst>
            </p:cNvPr>
            <p:cNvSpPr txBox="1"/>
            <p:nvPr/>
          </p:nvSpPr>
          <p:spPr>
            <a:xfrm>
              <a:off x="7162800" y="4879920"/>
              <a:ext cx="1143000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800" dirty="0">
                  <a:solidFill>
                    <a:srgbClr val="FF0000"/>
                  </a:solidFill>
                </a:rPr>
                <a:t>Feature nodes</a:t>
              </a:r>
              <a:endParaRPr lang="en-US" sz="1800" dirty="0"/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795CD953-E714-7CB2-521A-9C24D9A9C6C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00400" y="3496490"/>
              <a:ext cx="312808" cy="11117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B0FAB784-6672-6244-444D-9543AA34DFCC}"/>
                </a:ext>
              </a:extLst>
            </p:cNvPr>
            <p:cNvCxnSpPr>
              <a:cxnSpLocks/>
            </p:cNvCxnSpPr>
            <p:nvPr/>
          </p:nvCxnSpPr>
          <p:spPr>
            <a:xfrm>
              <a:off x="3294941" y="3707538"/>
              <a:ext cx="274955" cy="1508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5B44BECD-E891-1B77-C736-68D4FB5751BC}"/>
                </a:ext>
              </a:extLst>
            </p:cNvPr>
            <p:cNvCxnSpPr>
              <a:cxnSpLocks/>
            </p:cNvCxnSpPr>
            <p:nvPr/>
          </p:nvCxnSpPr>
          <p:spPr>
            <a:xfrm>
              <a:off x="3294941" y="3822496"/>
              <a:ext cx="256367" cy="21279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7368835-6451-4EA6-D34B-05635612679B}"/>
              </a:ext>
            </a:extLst>
          </p:cNvPr>
          <p:cNvGrpSpPr/>
          <p:nvPr/>
        </p:nvGrpSpPr>
        <p:grpSpPr>
          <a:xfrm>
            <a:off x="6576930" y="3036533"/>
            <a:ext cx="3059174" cy="2065335"/>
            <a:chOff x="2200703" y="3037607"/>
            <a:chExt cx="3059174" cy="2065335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8A615BB-75B4-BB63-AC93-DB2C6A164BBF}"/>
                </a:ext>
              </a:extLst>
            </p:cNvPr>
            <p:cNvSpPr txBox="1"/>
            <p:nvPr/>
          </p:nvSpPr>
          <p:spPr>
            <a:xfrm rot="20233628">
              <a:off x="2200703" y="4015954"/>
              <a:ext cx="842354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/>
                <a:t>Arcs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B8AFF6D-C5EB-6B15-D6F0-081733B8EEBE}"/>
                </a:ext>
              </a:extLst>
            </p:cNvPr>
            <p:cNvSpPr txBox="1"/>
            <p:nvPr/>
          </p:nvSpPr>
          <p:spPr>
            <a:xfrm>
              <a:off x="3884123" y="3549438"/>
              <a:ext cx="1375754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/>
                <a:t>Polygons</a:t>
              </a:r>
            </a:p>
          </p:txBody>
        </p:sp>
        <p:sp>
          <p:nvSpPr>
            <p:cNvPr id="31" name="Left Brace 30">
              <a:extLst>
                <a:ext uri="{FF2B5EF4-FFF2-40B4-BE49-F238E27FC236}">
                  <a16:creationId xmlns:a16="http://schemas.microsoft.com/office/drawing/2014/main" id="{13BB92CF-F5B5-9253-08D3-9BB71D447591}"/>
                </a:ext>
              </a:extLst>
            </p:cNvPr>
            <p:cNvSpPr/>
            <p:nvPr/>
          </p:nvSpPr>
          <p:spPr>
            <a:xfrm rot="20772658">
              <a:off x="3058411" y="3037607"/>
              <a:ext cx="476868" cy="2065335"/>
            </a:xfrm>
            <a:prstGeom prst="leftBrac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192A8465-DA21-1EC4-7CD5-B37051631311}"/>
              </a:ext>
            </a:extLst>
          </p:cNvPr>
          <p:cNvSpPr txBox="1"/>
          <p:nvPr/>
        </p:nvSpPr>
        <p:spPr>
          <a:xfrm>
            <a:off x="230098" y="1824914"/>
            <a:ext cx="579651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Nodes: used mostly to delineate arcs (exception: refine nodes); fixed in place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Vertices: interior points of arcs, used to define resolution </a:t>
            </a:r>
          </a:p>
          <a:p>
            <a:pPr marL="943752" lvl="1" indent="-342900">
              <a:buFont typeface="Arial" panose="020B0604020202020204" pitchFamily="34" charset="0"/>
              <a:buChar char="•"/>
            </a:pPr>
            <a:r>
              <a:rPr lang="en-US" dirty="0"/>
              <a:t>Will move when you adjust resolution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Arcs: lines consisting of nodes and vertices, used to form polygons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Polygons: collection of arcs for an enclosed area</a:t>
            </a:r>
          </a:p>
        </p:txBody>
      </p:sp>
    </p:spTree>
    <p:extLst>
      <p:ext uri="{BB962C8B-B14F-4D97-AF65-F5344CB8AC3E}">
        <p14:creationId xmlns:p14="http://schemas.microsoft.com/office/powerpoint/2010/main" val="3162800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3240" y="-2"/>
            <a:ext cx="12344400" cy="579122"/>
          </a:xfrm>
        </p:spPr>
        <p:txBody>
          <a:bodyPr>
            <a:noAutofit/>
          </a:bodyPr>
          <a:lstStyle/>
          <a:p>
            <a:r>
              <a:rPr lang="en-US" sz="4000" dirty="0"/>
              <a:t>DEM (Digital Elevation Model)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99094" y="487357"/>
            <a:ext cx="12618720" cy="2829560"/>
          </a:xfrm>
        </p:spPr>
        <p:txBody>
          <a:bodyPr vert="horz" lIns="120170" tIns="60085" rIns="120170" bIns="60085" rtlCol="0" anchor="t">
            <a:noAutofit/>
          </a:bodyPr>
          <a:lstStyle/>
          <a:p>
            <a:pPr marL="450215" indent="-450215"/>
            <a:r>
              <a:rPr lang="en-US" sz="2400" dirty="0">
                <a:solidFill>
                  <a:srgbClr val="FFC000"/>
                </a:solidFill>
              </a:rPr>
              <a:t>DEMs serve as the foundation for mesh generation: mesh serves at the pleasure of DEMs</a:t>
            </a:r>
            <a:endParaRPr lang="en-US" sz="2400">
              <a:ea typeface="Calibri"/>
              <a:cs typeface="Calibri"/>
            </a:endParaRPr>
          </a:p>
          <a:p>
            <a:pPr marL="450215" indent="-450215"/>
            <a:r>
              <a:rPr lang="en-US" sz="2400" dirty="0"/>
              <a:t>Imageries can help, but DEMs decide the final depths in mesh</a:t>
            </a:r>
            <a:endParaRPr lang="en-US" sz="2400" dirty="0">
              <a:ea typeface="Calibri"/>
              <a:cs typeface="Calibri"/>
            </a:endParaRPr>
          </a:p>
          <a:p>
            <a:pPr marL="975995" lvl="1" indent="-375285"/>
            <a:r>
              <a:rPr lang="en-US" sz="2400" dirty="0"/>
              <a:t>Inconsistency between the two is an issue</a:t>
            </a:r>
            <a:endParaRPr lang="en-US" sz="2400" dirty="0">
              <a:ea typeface="Calibri"/>
              <a:cs typeface="Calibri"/>
            </a:endParaRPr>
          </a:p>
          <a:p>
            <a:pPr marL="450215" indent="-450215"/>
            <a:r>
              <a:rPr lang="en-US" sz="2400" dirty="0"/>
              <a:t>Types of DEMs</a:t>
            </a:r>
            <a:endParaRPr lang="en-US" sz="2400" dirty="0">
              <a:ea typeface="Calibri"/>
              <a:cs typeface="Calibri"/>
            </a:endParaRPr>
          </a:p>
          <a:p>
            <a:pPr marL="975995" lvl="1" indent="-375285"/>
            <a:r>
              <a:rPr lang="en-US" sz="2400" dirty="0"/>
              <a:t>Raster (regular grid): most common and simplest</a:t>
            </a:r>
            <a:endParaRPr lang="en-US" sz="2400" dirty="0">
              <a:ea typeface="Calibri"/>
              <a:cs typeface="Calibri"/>
            </a:endParaRPr>
          </a:p>
          <a:p>
            <a:pPr marL="975995" lvl="1" indent="-375285"/>
            <a:r>
              <a:rPr lang="en-US" sz="2400" dirty="0"/>
              <a:t>TIN (irregular grid or UG): </a:t>
            </a:r>
            <a:r>
              <a:rPr lang="en-US" sz="2400" dirty="0" err="1"/>
              <a:t>tinnode_west</a:t>
            </a:r>
            <a:r>
              <a:rPr lang="en-US" sz="2400" dirty="0"/>
              <a:t>* </a:t>
            </a:r>
            <a:r>
              <a:rPr lang="en-US" sz="2400" dirty="0" err="1"/>
              <a:t>etc</a:t>
            </a:r>
            <a:endParaRPr lang="en-US" sz="2400" dirty="0" err="1">
              <a:ea typeface="Calibri"/>
              <a:cs typeface="Calibri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258AC-3BA9-45F5-BC18-3705BA7FEE2F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58A517D-2C4C-8F7C-C68B-F93BBA1247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640" y="5445760"/>
            <a:ext cx="4496190" cy="183657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01DFFDF-B95B-1E75-9302-15121DB08483}"/>
              </a:ext>
            </a:extLst>
          </p:cNvPr>
          <p:cNvSpPr txBox="1"/>
          <p:nvPr/>
        </p:nvSpPr>
        <p:spPr>
          <a:xfrm>
            <a:off x="11096625" y="3166241"/>
            <a:ext cx="6206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TIN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2DCB41F-B308-F003-9B04-EA1F04A1BCF0}"/>
              </a:ext>
            </a:extLst>
          </p:cNvPr>
          <p:cNvSpPr txBox="1"/>
          <p:nvPr/>
        </p:nvSpPr>
        <p:spPr>
          <a:xfrm>
            <a:off x="2377440" y="4962515"/>
            <a:ext cx="30918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Raster (.</a:t>
            </a:r>
            <a:r>
              <a:rPr lang="en-US" b="1" dirty="0" err="1"/>
              <a:t>asc</a:t>
            </a:r>
            <a:r>
              <a:rPr lang="en-US" b="1" dirty="0"/>
              <a:t>, </a:t>
            </a:r>
            <a:r>
              <a:rPr lang="en-US" b="1" dirty="0" err="1"/>
              <a:t>geotif</a:t>
            </a:r>
            <a:r>
              <a:rPr lang="en-US" b="1" dirty="0"/>
              <a:t> </a:t>
            </a:r>
            <a:r>
              <a:rPr lang="en-US" b="1" dirty="0" err="1"/>
              <a:t>etc</a:t>
            </a:r>
            <a:r>
              <a:rPr lang="en-US" b="1" dirty="0"/>
              <a:t>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8E6AA51-B074-095E-08BF-990AE5D566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20200" y="3706345"/>
            <a:ext cx="4256066" cy="352537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7C7FDCF-0ED2-C6E0-4426-F804CCBF6AC8}"/>
              </a:ext>
            </a:extLst>
          </p:cNvPr>
          <p:cNvSpPr txBox="1"/>
          <p:nvPr/>
        </p:nvSpPr>
        <p:spPr>
          <a:xfrm>
            <a:off x="284480" y="3134360"/>
            <a:ext cx="7985760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450215" indent="-450215">
              <a:buFont typeface=""/>
              <a:buChar char="•"/>
            </a:pPr>
            <a:r>
              <a:rPr lang="en-US" dirty="0">
                <a:cs typeface="Arial"/>
              </a:rPr>
              <a:t>Vertical datum (reference level): NAVD88 is common (MSL, MLLW,…)​</a:t>
            </a:r>
          </a:p>
          <a:p>
            <a:pPr marL="975995" lvl="1" indent="-375285">
              <a:buFont typeface=""/>
              <a:buChar char="•"/>
            </a:pPr>
            <a:r>
              <a:rPr lang="en-US" dirty="0">
                <a:solidFill>
                  <a:srgbClr val="FF0000"/>
                </a:solidFill>
                <a:cs typeface="Arial"/>
              </a:rPr>
              <a:t>For models, we need a starting surface elevation ('0'), which corresponds to fluid at rest​</a:t>
            </a:r>
            <a:endParaRPr lang="en-US" dirty="0">
              <a:solidFill>
                <a:srgbClr val="FF0000"/>
              </a:solidFill>
              <a:ea typeface="Calibri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782914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55467"/>
            <a:ext cx="12344400" cy="935134"/>
          </a:xfrm>
        </p:spPr>
        <p:txBody>
          <a:bodyPr>
            <a:normAutofit/>
          </a:bodyPr>
          <a:lstStyle/>
          <a:p>
            <a:r>
              <a:rPr lang="en-US" sz="4800" dirty="0"/>
              <a:t>Grids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258AC-3BA9-45F5-BC18-3705BA7FEE2F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AA4B1D1-252D-FEF0-44CC-09FFBE0E89FF}"/>
              </a:ext>
            </a:extLst>
          </p:cNvPr>
          <p:cNvSpPr txBox="1"/>
          <p:nvPr/>
        </p:nvSpPr>
        <p:spPr>
          <a:xfrm>
            <a:off x="1143000" y="903621"/>
            <a:ext cx="28346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Structured grid 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448C77C7-9D55-B3F0-A444-0B07AD781B5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7821658"/>
              </p:ext>
            </p:extLst>
          </p:nvPr>
        </p:nvGraphicFramePr>
        <p:xfrm>
          <a:off x="1828800" y="1904577"/>
          <a:ext cx="8305801" cy="350604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86543">
                  <a:extLst>
                    <a:ext uri="{9D8B030D-6E8A-4147-A177-3AD203B41FA5}">
                      <a16:colId xmlns:a16="http://schemas.microsoft.com/office/drawing/2014/main" val="174335245"/>
                    </a:ext>
                  </a:extLst>
                </a:gridCol>
                <a:gridCol w="1186543">
                  <a:extLst>
                    <a:ext uri="{9D8B030D-6E8A-4147-A177-3AD203B41FA5}">
                      <a16:colId xmlns:a16="http://schemas.microsoft.com/office/drawing/2014/main" val="986210674"/>
                    </a:ext>
                  </a:extLst>
                </a:gridCol>
                <a:gridCol w="1186543">
                  <a:extLst>
                    <a:ext uri="{9D8B030D-6E8A-4147-A177-3AD203B41FA5}">
                      <a16:colId xmlns:a16="http://schemas.microsoft.com/office/drawing/2014/main" val="202162562"/>
                    </a:ext>
                  </a:extLst>
                </a:gridCol>
                <a:gridCol w="1186543">
                  <a:extLst>
                    <a:ext uri="{9D8B030D-6E8A-4147-A177-3AD203B41FA5}">
                      <a16:colId xmlns:a16="http://schemas.microsoft.com/office/drawing/2014/main" val="4114799394"/>
                    </a:ext>
                  </a:extLst>
                </a:gridCol>
                <a:gridCol w="1186543">
                  <a:extLst>
                    <a:ext uri="{9D8B030D-6E8A-4147-A177-3AD203B41FA5}">
                      <a16:colId xmlns:a16="http://schemas.microsoft.com/office/drawing/2014/main" val="1398773011"/>
                    </a:ext>
                  </a:extLst>
                </a:gridCol>
                <a:gridCol w="1186543">
                  <a:extLst>
                    <a:ext uri="{9D8B030D-6E8A-4147-A177-3AD203B41FA5}">
                      <a16:colId xmlns:a16="http://schemas.microsoft.com/office/drawing/2014/main" val="1198088495"/>
                    </a:ext>
                  </a:extLst>
                </a:gridCol>
                <a:gridCol w="1186543">
                  <a:extLst>
                    <a:ext uri="{9D8B030D-6E8A-4147-A177-3AD203B41FA5}">
                      <a16:colId xmlns:a16="http://schemas.microsoft.com/office/drawing/2014/main" val="2326062696"/>
                    </a:ext>
                  </a:extLst>
                </a:gridCol>
              </a:tblGrid>
              <a:tr h="701209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4370244"/>
                  </a:ext>
                </a:extLst>
              </a:tr>
              <a:tr h="701209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6351876"/>
                  </a:ext>
                </a:extLst>
              </a:tr>
              <a:tr h="701209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3875771"/>
                  </a:ext>
                </a:extLst>
              </a:tr>
              <a:tr h="701209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803706"/>
                  </a:ext>
                </a:extLst>
              </a:tr>
              <a:tr h="70120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8719913"/>
                  </a:ext>
                </a:extLst>
              </a:tr>
            </a:tbl>
          </a:graphicData>
        </a:graphic>
      </p:graphicFrame>
      <p:sp>
        <p:nvSpPr>
          <p:cNvPr id="16" name="L-Shape 15">
            <a:extLst>
              <a:ext uri="{FF2B5EF4-FFF2-40B4-BE49-F238E27FC236}">
                <a16:creationId xmlns:a16="http://schemas.microsoft.com/office/drawing/2014/main" id="{FF8C2C46-3A45-D825-640D-5D0D5DE88A95}"/>
              </a:ext>
            </a:extLst>
          </p:cNvPr>
          <p:cNvSpPr/>
          <p:nvPr/>
        </p:nvSpPr>
        <p:spPr>
          <a:xfrm>
            <a:off x="1828800" y="4968007"/>
            <a:ext cx="457200" cy="461665"/>
          </a:xfrm>
          <a:prstGeom prst="corner">
            <a:avLst>
              <a:gd name="adj1" fmla="val 31250"/>
              <a:gd name="adj2" fmla="val 31250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L-Shape 16">
            <a:extLst>
              <a:ext uri="{FF2B5EF4-FFF2-40B4-BE49-F238E27FC236}">
                <a16:creationId xmlns:a16="http://schemas.microsoft.com/office/drawing/2014/main" id="{9B260B2E-7FBC-F925-EAEB-64A1FA79DA5C}"/>
              </a:ext>
            </a:extLst>
          </p:cNvPr>
          <p:cNvSpPr/>
          <p:nvPr/>
        </p:nvSpPr>
        <p:spPr>
          <a:xfrm rot="10800000">
            <a:off x="9677401" y="1904577"/>
            <a:ext cx="457200" cy="461665"/>
          </a:xfrm>
          <a:prstGeom prst="corner">
            <a:avLst>
              <a:gd name="adj1" fmla="val 31250"/>
              <a:gd name="adj2" fmla="val 31250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1F6459A-F750-447A-BDD1-5ED056828F44}"/>
              </a:ext>
            </a:extLst>
          </p:cNvPr>
          <p:cNvSpPr txBox="1"/>
          <p:nvPr/>
        </p:nvSpPr>
        <p:spPr>
          <a:xfrm>
            <a:off x="2155492" y="5410622"/>
            <a:ext cx="5148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Symbol" panose="05050102010706020507" pitchFamily="18" charset="2"/>
              </a:rPr>
              <a:t>D</a:t>
            </a:r>
            <a:r>
              <a:rPr lang="en-US" b="1" dirty="0"/>
              <a:t>x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31704F1-BCAA-73E2-D77F-8F30BF2A8B9D}"/>
              </a:ext>
            </a:extLst>
          </p:cNvPr>
          <p:cNvSpPr txBox="1"/>
          <p:nvPr/>
        </p:nvSpPr>
        <p:spPr>
          <a:xfrm>
            <a:off x="1340353" y="4708599"/>
            <a:ext cx="5196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Symbol" panose="05050102010706020507" pitchFamily="18" charset="2"/>
              </a:rPr>
              <a:t>D</a:t>
            </a:r>
            <a:r>
              <a:rPr lang="en-US" b="1" dirty="0"/>
              <a:t>y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D5D1855-A3CD-F38D-C4A3-428E416EA709}"/>
              </a:ext>
            </a:extLst>
          </p:cNvPr>
          <p:cNvSpPr txBox="1"/>
          <p:nvPr/>
        </p:nvSpPr>
        <p:spPr>
          <a:xfrm>
            <a:off x="4935604" y="1059680"/>
            <a:ext cx="56861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straightforward (except for curvilinear grids)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85D37247-46C8-5A46-0015-4C49D8119F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7200" y="1004732"/>
            <a:ext cx="619694" cy="571562"/>
          </a:xfrm>
          <a:prstGeom prst="rect">
            <a:avLst/>
          </a:prstGeom>
        </p:spPr>
      </p:pic>
      <p:graphicFrame>
        <p:nvGraphicFramePr>
          <p:cNvPr id="24" name="Table 23">
            <a:extLst>
              <a:ext uri="{FF2B5EF4-FFF2-40B4-BE49-F238E27FC236}">
                <a16:creationId xmlns:a16="http://schemas.microsoft.com/office/drawing/2014/main" id="{75A64763-C78A-AF4C-28ED-47CD12FEFF8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6212460"/>
              </p:ext>
            </p:extLst>
          </p:nvPr>
        </p:nvGraphicFramePr>
        <p:xfrm>
          <a:off x="11201401" y="4454002"/>
          <a:ext cx="2343145" cy="2286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34735">
                  <a:extLst>
                    <a:ext uri="{9D8B030D-6E8A-4147-A177-3AD203B41FA5}">
                      <a16:colId xmlns:a16="http://schemas.microsoft.com/office/drawing/2014/main" val="174335245"/>
                    </a:ext>
                  </a:extLst>
                </a:gridCol>
                <a:gridCol w="334735">
                  <a:extLst>
                    <a:ext uri="{9D8B030D-6E8A-4147-A177-3AD203B41FA5}">
                      <a16:colId xmlns:a16="http://schemas.microsoft.com/office/drawing/2014/main" val="986210674"/>
                    </a:ext>
                  </a:extLst>
                </a:gridCol>
                <a:gridCol w="334735">
                  <a:extLst>
                    <a:ext uri="{9D8B030D-6E8A-4147-A177-3AD203B41FA5}">
                      <a16:colId xmlns:a16="http://schemas.microsoft.com/office/drawing/2014/main" val="202162562"/>
                    </a:ext>
                  </a:extLst>
                </a:gridCol>
                <a:gridCol w="334735">
                  <a:extLst>
                    <a:ext uri="{9D8B030D-6E8A-4147-A177-3AD203B41FA5}">
                      <a16:colId xmlns:a16="http://schemas.microsoft.com/office/drawing/2014/main" val="4114799394"/>
                    </a:ext>
                  </a:extLst>
                </a:gridCol>
                <a:gridCol w="334735">
                  <a:extLst>
                    <a:ext uri="{9D8B030D-6E8A-4147-A177-3AD203B41FA5}">
                      <a16:colId xmlns:a16="http://schemas.microsoft.com/office/drawing/2014/main" val="1398773011"/>
                    </a:ext>
                  </a:extLst>
                </a:gridCol>
                <a:gridCol w="334735">
                  <a:extLst>
                    <a:ext uri="{9D8B030D-6E8A-4147-A177-3AD203B41FA5}">
                      <a16:colId xmlns:a16="http://schemas.microsoft.com/office/drawing/2014/main" val="1198088495"/>
                    </a:ext>
                  </a:extLst>
                </a:gridCol>
                <a:gridCol w="334735">
                  <a:extLst>
                    <a:ext uri="{9D8B030D-6E8A-4147-A177-3AD203B41FA5}">
                      <a16:colId xmlns:a16="http://schemas.microsoft.com/office/drawing/2014/main" val="2326062696"/>
                    </a:ext>
                  </a:extLst>
                </a:gridCol>
              </a:tblGrid>
              <a:tr h="424537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4370244"/>
                  </a:ext>
                </a:extLst>
              </a:tr>
              <a:tr h="424537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6351876"/>
                  </a:ext>
                </a:extLst>
              </a:tr>
              <a:tr h="424537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3875771"/>
                  </a:ext>
                </a:extLst>
              </a:tr>
              <a:tr h="424537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803706"/>
                  </a:ext>
                </a:extLst>
              </a:tr>
              <a:tr h="42453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8719913"/>
                  </a:ext>
                </a:extLst>
              </a:tr>
            </a:tbl>
          </a:graphicData>
        </a:graphic>
      </p:graphicFrame>
      <p:sp>
        <p:nvSpPr>
          <p:cNvPr id="25" name="Arrow: Left-Right 24">
            <a:extLst>
              <a:ext uri="{FF2B5EF4-FFF2-40B4-BE49-F238E27FC236}">
                <a16:creationId xmlns:a16="http://schemas.microsoft.com/office/drawing/2014/main" id="{7968E236-AD8E-AAC2-7962-F157936ADCF3}"/>
              </a:ext>
            </a:extLst>
          </p:cNvPr>
          <p:cNvSpPr/>
          <p:nvPr/>
        </p:nvSpPr>
        <p:spPr>
          <a:xfrm>
            <a:off x="10391071" y="4787889"/>
            <a:ext cx="609600" cy="389467"/>
          </a:xfrm>
          <a:prstGeom prst="left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494C045-546B-E071-CF83-07CE422BEB5F}"/>
              </a:ext>
            </a:extLst>
          </p:cNvPr>
          <p:cNvGrpSpPr/>
          <p:nvPr/>
        </p:nvGrpSpPr>
        <p:grpSpPr>
          <a:xfrm>
            <a:off x="4336515" y="6046968"/>
            <a:ext cx="4259380" cy="555260"/>
            <a:chOff x="4336515" y="6046968"/>
            <a:chExt cx="4259380" cy="55526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74E0633A-601F-5DD2-8B51-2964895E5A8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36515" y="6046968"/>
              <a:ext cx="570186" cy="555260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0C04FC9-80E2-E0EA-9FCD-05A808F061D3}"/>
                </a:ext>
              </a:extLst>
            </p:cNvPr>
            <p:cNvSpPr txBox="1"/>
            <p:nvPr/>
          </p:nvSpPr>
          <p:spPr>
            <a:xfrm>
              <a:off x="4981829" y="6046968"/>
              <a:ext cx="361406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Hard to locally refine/adapt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21970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/>
      <p:bldP spid="19" grpId="0"/>
      <p:bldP spid="20" grpId="0"/>
      <p:bldP spid="2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52400" y="1219200"/>
            <a:ext cx="13106400" cy="179097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000" dirty="0"/>
              <a:t>Now turn on the display for DEM contours</a:t>
            </a:r>
          </a:p>
          <a:p>
            <a:r>
              <a:rPr lang="en-US" sz="4000" dirty="0"/>
              <a:t>We’ll need it to draw arcs</a:t>
            </a:r>
          </a:p>
          <a:p>
            <a:pPr marL="0" indent="0" algn="ctr">
              <a:buNone/>
            </a:pPr>
            <a:endParaRPr lang="en-US" sz="4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10284331" y="6742739"/>
            <a:ext cx="3200400" cy="389467"/>
          </a:xfrm>
        </p:spPr>
        <p:txBody>
          <a:bodyPr/>
          <a:lstStyle/>
          <a:p>
            <a:fld id="{2D9258AC-3BA9-45F5-BC18-3705BA7FEE2F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3D3F26-F751-289E-3CF8-A314A3D1B6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3AB884-94E9-C7C9-334D-66E7D75B8D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152398"/>
            <a:ext cx="12344400" cy="914402"/>
          </a:xfrm>
        </p:spPr>
        <p:txBody>
          <a:bodyPr>
            <a:normAutofit fontScale="90000"/>
          </a:bodyPr>
          <a:lstStyle/>
          <a:p>
            <a:r>
              <a:rPr lang="en-US" sz="5400" dirty="0"/>
              <a:t>Magic Contours from DEM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E1448F-8EF9-42A8-E04E-7889B9BC0C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104628"/>
            <a:ext cx="13106400" cy="5408507"/>
          </a:xfrm>
        </p:spPr>
        <p:txBody>
          <a:bodyPr vert="horz" lIns="120170" tIns="60085" rIns="120170" bIns="60085" rtlCol="0" anchor="t">
            <a:normAutofit/>
          </a:bodyPr>
          <a:lstStyle/>
          <a:p>
            <a:pPr marL="450215" indent="-450215"/>
            <a:r>
              <a:rPr lang="en-US" sz="4000" dirty="0"/>
              <a:t>Foot/top of channel slope, thalweg </a:t>
            </a:r>
            <a:endParaRPr lang="en-US" sz="4000" dirty="0">
              <a:ea typeface="Calibri"/>
              <a:cs typeface="Calibri"/>
            </a:endParaRPr>
          </a:p>
          <a:p>
            <a:pPr marL="450215" indent="-450215"/>
            <a:r>
              <a:rPr lang="en-US" sz="4000" dirty="0"/>
              <a:t>High-gradient zone in DEM for ‘features’ (e.g. shelf break)</a:t>
            </a:r>
            <a:endParaRPr lang="en-US" sz="4000" dirty="0">
              <a:ea typeface="Calibri"/>
              <a:cs typeface="Calibri"/>
            </a:endParaRPr>
          </a:p>
          <a:p>
            <a:pPr marL="450215" indent="-450215"/>
            <a:r>
              <a:rPr lang="en-US" sz="4000" dirty="0"/>
              <a:t>Shoreline and probable “real” water levels (for initialization)</a:t>
            </a:r>
            <a:endParaRPr lang="en-US" sz="4000" dirty="0">
              <a:ea typeface="Calibri"/>
              <a:cs typeface="Calibri"/>
            </a:endParaRPr>
          </a:p>
          <a:p>
            <a:pPr marL="975995" lvl="1" indent="-375285"/>
            <a:r>
              <a:rPr lang="en-US" sz="3500" dirty="0"/>
              <a:t>Imagery can be used as a guide</a:t>
            </a:r>
            <a:endParaRPr lang="en-US" sz="3500" dirty="0">
              <a:ea typeface="Calibri"/>
              <a:cs typeface="Calibri"/>
            </a:endParaRPr>
          </a:p>
          <a:p>
            <a:pPr marL="975995" lvl="1" indent="-375285"/>
            <a:r>
              <a:rPr lang="en-US" sz="3500" dirty="0"/>
              <a:t>No need to be super precise (it’s moving!)</a:t>
            </a:r>
            <a:endParaRPr lang="en-US" sz="3500" dirty="0">
              <a:ea typeface="Calibri"/>
              <a:cs typeface="Calibri"/>
            </a:endParaRPr>
          </a:p>
          <a:p>
            <a:pPr marL="450215" indent="-450215"/>
            <a:r>
              <a:rPr lang="en-US" sz="4000" dirty="0"/>
              <a:t>Any other important features (jetty, breakwater…) that may impact simulated processes</a:t>
            </a:r>
            <a:endParaRPr lang="en-US" sz="4000" dirty="0">
              <a:ea typeface="Calibri"/>
              <a:cs typeface="Calibri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AEBADCD-EFCD-AA7B-93A7-AEDCB45F82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258AC-3BA9-45F5-BC18-3705BA7FEE2F}" type="slidenum">
              <a:rPr lang="en-US" smtClean="0"/>
              <a:pPr/>
              <a:t>21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C691183-DE33-F3A1-35D3-43C633E70D08}"/>
              </a:ext>
            </a:extLst>
          </p:cNvPr>
          <p:cNvGrpSpPr/>
          <p:nvPr/>
        </p:nvGrpSpPr>
        <p:grpSpPr>
          <a:xfrm>
            <a:off x="9677400" y="6248395"/>
            <a:ext cx="2188464" cy="647701"/>
            <a:chOff x="9296400" y="6580684"/>
            <a:chExt cx="1426464" cy="324917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38E025C3-EC50-26CD-B5DE-06A3CBAEAF81}"/>
                </a:ext>
              </a:extLst>
            </p:cNvPr>
            <p:cNvGrpSpPr/>
            <p:nvPr/>
          </p:nvGrpSpPr>
          <p:grpSpPr>
            <a:xfrm>
              <a:off x="9296400" y="6580684"/>
              <a:ext cx="1426464" cy="320040"/>
              <a:chOff x="100584" y="4195345"/>
              <a:chExt cx="1426464" cy="320040"/>
            </a:xfrm>
          </p:grpSpPr>
          <p:sp>
            <p:nvSpPr>
              <p:cNvPr id="6" name="Freeform: Shape 5">
                <a:extLst>
                  <a:ext uri="{FF2B5EF4-FFF2-40B4-BE49-F238E27FC236}">
                    <a16:creationId xmlns:a16="http://schemas.microsoft.com/office/drawing/2014/main" id="{37AB62AD-B309-C5D0-9E1A-1BEA9EF74455}"/>
                  </a:ext>
                </a:extLst>
              </p:cNvPr>
              <p:cNvSpPr/>
              <p:nvPr/>
            </p:nvSpPr>
            <p:spPr>
              <a:xfrm>
                <a:off x="182880" y="4195345"/>
                <a:ext cx="1325880" cy="320040"/>
              </a:xfrm>
              <a:custGeom>
                <a:avLst/>
                <a:gdLst>
                  <a:gd name="connsiteX0" fmla="*/ 0 w 1325880"/>
                  <a:gd name="connsiteY0" fmla="*/ 9144 h 320040"/>
                  <a:gd name="connsiteX1" fmla="*/ 274320 w 1325880"/>
                  <a:gd name="connsiteY1" fmla="*/ 9144 h 320040"/>
                  <a:gd name="connsiteX2" fmla="*/ 420624 w 1325880"/>
                  <a:gd name="connsiteY2" fmla="*/ 320040 h 320040"/>
                  <a:gd name="connsiteX3" fmla="*/ 914400 w 1325880"/>
                  <a:gd name="connsiteY3" fmla="*/ 292608 h 320040"/>
                  <a:gd name="connsiteX4" fmla="*/ 1005840 w 1325880"/>
                  <a:gd name="connsiteY4" fmla="*/ 0 h 320040"/>
                  <a:gd name="connsiteX5" fmla="*/ 1325880 w 1325880"/>
                  <a:gd name="connsiteY5" fmla="*/ 0 h 320040"/>
                  <a:gd name="connsiteX0" fmla="*/ 0 w 1325880"/>
                  <a:gd name="connsiteY0" fmla="*/ 9144 h 320040"/>
                  <a:gd name="connsiteX1" fmla="*/ 274320 w 1325880"/>
                  <a:gd name="connsiteY1" fmla="*/ 9144 h 320040"/>
                  <a:gd name="connsiteX2" fmla="*/ 420624 w 1325880"/>
                  <a:gd name="connsiteY2" fmla="*/ 320040 h 320040"/>
                  <a:gd name="connsiteX3" fmla="*/ 914400 w 1325880"/>
                  <a:gd name="connsiteY3" fmla="*/ 310896 h 320040"/>
                  <a:gd name="connsiteX4" fmla="*/ 1005840 w 1325880"/>
                  <a:gd name="connsiteY4" fmla="*/ 0 h 320040"/>
                  <a:gd name="connsiteX5" fmla="*/ 1325880 w 1325880"/>
                  <a:gd name="connsiteY5" fmla="*/ 0 h 3200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25880" h="320040">
                    <a:moveTo>
                      <a:pt x="0" y="9144"/>
                    </a:moveTo>
                    <a:lnTo>
                      <a:pt x="274320" y="9144"/>
                    </a:lnTo>
                    <a:lnTo>
                      <a:pt x="420624" y="320040"/>
                    </a:lnTo>
                    <a:lnTo>
                      <a:pt x="914400" y="310896"/>
                    </a:lnTo>
                    <a:lnTo>
                      <a:pt x="1005840" y="0"/>
                    </a:lnTo>
                    <a:lnTo>
                      <a:pt x="1325880" y="0"/>
                    </a:lnTo>
                  </a:path>
                </a:pathLst>
              </a:cu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7" name="Straight Connector 6">
                <a:extLst>
                  <a:ext uri="{FF2B5EF4-FFF2-40B4-BE49-F238E27FC236}">
                    <a16:creationId xmlns:a16="http://schemas.microsoft.com/office/drawing/2014/main" id="{A51D245F-4F31-7F46-E13B-EF07887C2128}"/>
                  </a:ext>
                </a:extLst>
              </p:cNvPr>
              <p:cNvCxnSpPr/>
              <p:nvPr/>
            </p:nvCxnSpPr>
            <p:spPr>
              <a:xfrm>
                <a:off x="100584" y="4273069"/>
                <a:ext cx="1426464" cy="0"/>
              </a:xfrm>
              <a:prstGeom prst="line">
                <a:avLst/>
              </a:prstGeom>
              <a:ln>
                <a:prstDash val="das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C732933-9D14-E5A7-582B-390EEB86A8E4}"/>
                </a:ext>
              </a:extLst>
            </p:cNvPr>
            <p:cNvSpPr txBox="1"/>
            <p:nvPr/>
          </p:nvSpPr>
          <p:spPr>
            <a:xfrm>
              <a:off x="9707418" y="6701216"/>
              <a:ext cx="681677" cy="1852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800" b="1" dirty="0">
                  <a:cs typeface="Calibri"/>
                </a:rPr>
                <a:t>20m</a:t>
              </a:r>
              <a:endParaRPr lang="en-US" sz="1800" b="1" dirty="0"/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844E0664-CC7C-40FF-B42B-212DE1728CE6}"/>
                </a:ext>
              </a:extLst>
            </p:cNvPr>
            <p:cNvCxnSpPr>
              <a:cxnSpLocks/>
            </p:cNvCxnSpPr>
            <p:nvPr/>
          </p:nvCxnSpPr>
          <p:spPr>
            <a:xfrm>
              <a:off x="10066654" y="6658408"/>
              <a:ext cx="0" cy="247193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D314B909-FDF0-1B74-99FB-014E206BD9B7}"/>
              </a:ext>
            </a:extLst>
          </p:cNvPr>
          <p:cNvSpPr txBox="1"/>
          <p:nvPr/>
        </p:nvSpPr>
        <p:spPr>
          <a:xfrm>
            <a:off x="10307979" y="6938741"/>
            <a:ext cx="12954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thalweg</a:t>
            </a: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3313B38-4C60-8B61-AB15-6098CB5CAACB}"/>
              </a:ext>
            </a:extLst>
          </p:cNvPr>
          <p:cNvSpPr txBox="1"/>
          <p:nvPr/>
        </p:nvSpPr>
        <p:spPr>
          <a:xfrm>
            <a:off x="9306762" y="5827956"/>
            <a:ext cx="63076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top</a:t>
            </a:r>
            <a:endParaRPr lang="en-US" dirty="0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D26194EE-BBB6-FFB8-A16B-3D9E79449F57}"/>
              </a:ext>
            </a:extLst>
          </p:cNvPr>
          <p:cNvCxnSpPr>
            <a:cxnSpLocks/>
            <a:endCxn id="6" idx="1"/>
          </p:cNvCxnSpPr>
          <p:nvPr/>
        </p:nvCxnSpPr>
        <p:spPr>
          <a:xfrm>
            <a:off x="9829800" y="6146436"/>
            <a:ext cx="394716" cy="12018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B7E84ABC-3101-57AB-F5C3-935291B365D0}"/>
              </a:ext>
            </a:extLst>
          </p:cNvPr>
          <p:cNvSpPr txBox="1"/>
          <p:nvPr/>
        </p:nvSpPr>
        <p:spPr>
          <a:xfrm>
            <a:off x="9438121" y="6592493"/>
            <a:ext cx="79157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Foot</a:t>
            </a:r>
            <a:endParaRPr lang="en-US" dirty="0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33B21603-7EBC-3097-0520-3B4BF24B6C3F}"/>
              </a:ext>
            </a:extLst>
          </p:cNvPr>
          <p:cNvCxnSpPr>
            <a:cxnSpLocks/>
          </p:cNvCxnSpPr>
          <p:nvPr/>
        </p:nvCxnSpPr>
        <p:spPr>
          <a:xfrm>
            <a:off x="10056591" y="6827165"/>
            <a:ext cx="367698" cy="512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78095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925" y="13547"/>
            <a:ext cx="13392150" cy="512664"/>
          </a:xfrm>
        </p:spPr>
        <p:txBody>
          <a:bodyPr>
            <a:noAutofit/>
          </a:bodyPr>
          <a:lstStyle/>
          <a:p>
            <a:r>
              <a:rPr lang="en-US" sz="3600" dirty="0"/>
              <a:t>Vertical datum</a:t>
            </a:r>
          </a:p>
        </p:txBody>
      </p:sp>
      <p:pic>
        <p:nvPicPr>
          <p:cNvPr id="4" name="Content Placeholder 3" descr="pinole_shoal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914400" y="1348192"/>
            <a:ext cx="12344399" cy="5840432"/>
          </a:xfrm>
        </p:spPr>
      </p:pic>
      <p:sp>
        <p:nvSpPr>
          <p:cNvPr id="5" name="TextBox 4"/>
          <p:cNvSpPr txBox="1"/>
          <p:nvPr/>
        </p:nvSpPr>
        <p:spPr>
          <a:xfrm>
            <a:off x="5829299" y="6062432"/>
            <a:ext cx="3543300" cy="860007"/>
          </a:xfrm>
          <a:prstGeom prst="rect">
            <a:avLst/>
          </a:prstGeom>
          <a:solidFill>
            <a:schemeClr val="bg2"/>
          </a:solidFill>
        </p:spPr>
        <p:txBody>
          <a:bodyPr wrap="square" lIns="120170" tIns="60085" rIns="120170" bIns="60085" rtlCol="0">
            <a:spAutoFit/>
          </a:bodyPr>
          <a:lstStyle/>
          <a:p>
            <a:r>
              <a:rPr lang="en-US" dirty="0"/>
              <a:t>Shoreline/MSL is at 1m NAVD88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7886699" y="5656031"/>
            <a:ext cx="0" cy="487680"/>
          </a:xfrm>
          <a:prstGeom prst="straightConnector1">
            <a:avLst/>
          </a:prstGeom>
          <a:ln w="349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Oval 2"/>
          <p:cNvSpPr/>
          <p:nvPr/>
        </p:nvSpPr>
        <p:spPr>
          <a:xfrm rot="20529737">
            <a:off x="5706931" y="4640484"/>
            <a:ext cx="1821576" cy="41002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0170" tIns="60085" rIns="120170" bIns="60085"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 rot="19501311">
            <a:off x="11499359" y="1839215"/>
            <a:ext cx="287885" cy="8382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258AC-3BA9-45F5-BC18-3705BA7FEE2F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49E0C34-EE61-0A88-B59F-C65903EED77E}"/>
              </a:ext>
            </a:extLst>
          </p:cNvPr>
          <p:cNvSpPr txBox="1"/>
          <p:nvPr/>
        </p:nvSpPr>
        <p:spPr>
          <a:xfrm>
            <a:off x="407488" y="442245"/>
            <a:ext cx="65267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In this area, NAVD88 is ~1m below MSL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Adjust magic contours due to datum differences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4EBE1AB-AC1B-4535-6037-C37CAE36A6D1}"/>
              </a:ext>
            </a:extLst>
          </p:cNvPr>
          <p:cNvSpPr txBox="1"/>
          <p:nvPr/>
        </p:nvSpPr>
        <p:spPr>
          <a:xfrm>
            <a:off x="6781800" y="526211"/>
            <a:ext cx="65267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Make sure contours are in equal interval (for features ID)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925" y="13547"/>
            <a:ext cx="13392150" cy="512664"/>
          </a:xfrm>
        </p:spPr>
        <p:txBody>
          <a:bodyPr>
            <a:noAutofit/>
          </a:bodyPr>
          <a:lstStyle/>
          <a:p>
            <a:r>
              <a:rPr lang="en-US" sz="3600" dirty="0"/>
              <a:t>Features</a:t>
            </a:r>
          </a:p>
        </p:txBody>
      </p:sp>
      <p:pic>
        <p:nvPicPr>
          <p:cNvPr id="4" name="Content Placeholder 3" descr="pinole_shoal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914400" y="1348192"/>
            <a:ext cx="12344399" cy="5840432"/>
          </a:xfrm>
        </p:spPr>
      </p:pic>
      <p:cxnSp>
        <p:nvCxnSpPr>
          <p:cNvPr id="7" name="Straight Arrow Connector 6"/>
          <p:cNvCxnSpPr/>
          <p:nvPr/>
        </p:nvCxnSpPr>
        <p:spPr>
          <a:xfrm flipH="1">
            <a:off x="4571999" y="4030431"/>
            <a:ext cx="342900" cy="1544320"/>
          </a:xfrm>
          <a:prstGeom prst="straightConnector1">
            <a:avLst/>
          </a:prstGeom>
          <a:ln w="349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000499" y="3542751"/>
            <a:ext cx="1714500" cy="490675"/>
          </a:xfrm>
          <a:prstGeom prst="rect">
            <a:avLst/>
          </a:prstGeom>
          <a:noFill/>
        </p:spPr>
        <p:txBody>
          <a:bodyPr wrap="square" lIns="120170" tIns="60085" rIns="120170" bIns="60085" rtlCol="0">
            <a:spAutoFit/>
          </a:bodyPr>
          <a:lstStyle/>
          <a:p>
            <a:r>
              <a:rPr lang="en-US" dirty="0"/>
              <a:t>Channel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6286499" y="3786591"/>
            <a:ext cx="342900" cy="1950720"/>
          </a:xfrm>
          <a:prstGeom prst="straightConnector1">
            <a:avLst/>
          </a:prstGeom>
          <a:ln w="349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6057899" y="3298911"/>
            <a:ext cx="1371600" cy="490675"/>
          </a:xfrm>
          <a:prstGeom prst="rect">
            <a:avLst/>
          </a:prstGeom>
          <a:noFill/>
        </p:spPr>
        <p:txBody>
          <a:bodyPr wrap="square" lIns="120170" tIns="60085" rIns="120170" bIns="60085" rtlCol="0">
            <a:spAutoFit/>
          </a:bodyPr>
          <a:lstStyle/>
          <a:p>
            <a:r>
              <a:rPr lang="en-US" dirty="0"/>
              <a:t>Shoal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 flipV="1">
            <a:off x="8000999" y="1835871"/>
            <a:ext cx="800100" cy="568960"/>
          </a:xfrm>
          <a:prstGeom prst="straightConnector1">
            <a:avLst/>
          </a:prstGeom>
          <a:ln w="34925">
            <a:headEnd type="triangl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8229599" y="2160991"/>
            <a:ext cx="1371600" cy="860007"/>
          </a:xfrm>
          <a:prstGeom prst="rect">
            <a:avLst/>
          </a:prstGeom>
          <a:noFill/>
        </p:spPr>
        <p:txBody>
          <a:bodyPr wrap="square" lIns="120170" tIns="60085" rIns="120170" bIns="60085" rtlCol="0">
            <a:spAutoFit/>
          </a:bodyPr>
          <a:lstStyle/>
          <a:p>
            <a:r>
              <a:rPr lang="en-US" dirty="0"/>
              <a:t>Tidal range</a:t>
            </a:r>
          </a:p>
        </p:txBody>
      </p:sp>
      <p:sp>
        <p:nvSpPr>
          <p:cNvPr id="22" name="TextBox 21"/>
          <p:cNvSpPr txBox="1"/>
          <p:nvPr/>
        </p:nvSpPr>
        <p:spPr>
          <a:xfrm rot="20958765">
            <a:off x="9059236" y="4072152"/>
            <a:ext cx="2517456" cy="490675"/>
          </a:xfrm>
          <a:prstGeom prst="rect">
            <a:avLst/>
          </a:prstGeom>
          <a:noFill/>
        </p:spPr>
        <p:txBody>
          <a:bodyPr wrap="square" lIns="120170" tIns="60085" rIns="120170" bIns="60085" rtlCol="0">
            <a:spAutoFit/>
          </a:bodyPr>
          <a:lstStyle/>
          <a:p>
            <a:r>
              <a:rPr lang="en-US" dirty="0"/>
              <a:t>Ship channel</a:t>
            </a:r>
          </a:p>
        </p:txBody>
      </p:sp>
      <p:sp>
        <p:nvSpPr>
          <p:cNvPr id="3" name="Oval 2"/>
          <p:cNvSpPr/>
          <p:nvPr/>
        </p:nvSpPr>
        <p:spPr>
          <a:xfrm rot="20529737">
            <a:off x="5706931" y="4640484"/>
            <a:ext cx="1821576" cy="41002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0170" tIns="60085" rIns="120170" bIns="60085"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 rot="19501311">
            <a:off x="11499359" y="1839215"/>
            <a:ext cx="287885" cy="8382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/>
          <p:cNvCxnSpPr/>
          <p:nvPr/>
        </p:nvCxnSpPr>
        <p:spPr>
          <a:xfrm flipH="1" flipV="1">
            <a:off x="11772899" y="2684231"/>
            <a:ext cx="609600" cy="2514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1581306" y="5198831"/>
            <a:ext cx="20554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Skew elements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258AC-3BA9-45F5-BC18-3705BA7FEE2F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49E0C34-EE61-0A88-B59F-C65903EED77E}"/>
              </a:ext>
            </a:extLst>
          </p:cNvPr>
          <p:cNvSpPr txBox="1"/>
          <p:nvPr/>
        </p:nvSpPr>
        <p:spPr>
          <a:xfrm>
            <a:off x="249621" y="421532"/>
            <a:ext cx="85514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Delineate channels and other features in the SMS map based on best DEMs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Steep bed slope </a:t>
            </a:r>
            <a:r>
              <a:rPr lang="en-US" sz="2000" dirty="0">
                <a:sym typeface="Wingdings" panose="05000000000000000000" pitchFamily="2" charset="2"/>
              </a:rPr>
              <a:t></a:t>
            </a:r>
            <a:r>
              <a:rPr lang="en-US" sz="2000" dirty="0"/>
              <a:t>Proximity of arcs </a:t>
            </a:r>
            <a:r>
              <a:rPr lang="en-US" sz="2000" dirty="0">
                <a:sym typeface="Wingdings" panose="05000000000000000000" pitchFamily="2" charset="2"/>
              </a:rPr>
              <a:t>skew elements (mostly fine)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ym typeface="Wingdings" panose="05000000000000000000" pitchFamily="2" charset="2"/>
              </a:rPr>
              <a:t>Channels are more naturally represented with patches (</a:t>
            </a:r>
            <a:r>
              <a:rPr lang="en-US" sz="2000" dirty="0">
                <a:solidFill>
                  <a:srgbClr val="FF0000"/>
                </a:solidFill>
                <a:sym typeface="Wingdings" panose="05000000000000000000" pitchFamily="2" charset="2"/>
              </a:rPr>
              <a:t>quads)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FEE3F69-0B19-0E80-E8FB-908A7A7117FD}"/>
              </a:ext>
            </a:extLst>
          </p:cNvPr>
          <p:cNvSpPr txBox="1"/>
          <p:nvPr/>
        </p:nvSpPr>
        <p:spPr>
          <a:xfrm>
            <a:off x="8801099" y="477746"/>
            <a:ext cx="41071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Try not to over-constrain (which leads to very skew elements)</a:t>
            </a:r>
          </a:p>
        </p:txBody>
      </p:sp>
    </p:spTree>
    <p:extLst>
      <p:ext uri="{BB962C8B-B14F-4D97-AF65-F5344CB8AC3E}">
        <p14:creationId xmlns:p14="http://schemas.microsoft.com/office/powerpoint/2010/main" val="35044837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23900" y="72775"/>
            <a:ext cx="12344400" cy="645227"/>
          </a:xfrm>
        </p:spPr>
        <p:txBody>
          <a:bodyPr>
            <a:noAutofit/>
          </a:bodyPr>
          <a:lstStyle/>
          <a:p>
            <a:r>
              <a:rPr lang="en-US" sz="4800" dirty="0"/>
              <a:t>Patching and Paving</a:t>
            </a:r>
          </a:p>
        </p:txBody>
      </p:sp>
      <p:pic>
        <p:nvPicPr>
          <p:cNvPr id="6" name="Content Placeholder 5" descr="bay_delta_north_suisu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85800" y="1864427"/>
            <a:ext cx="12344400" cy="4512599"/>
          </a:xfrm>
          <a:ln w="0">
            <a:solidFill>
              <a:schemeClr val="tx1"/>
            </a:solidFill>
          </a:ln>
        </p:spPr>
      </p:pic>
      <p:cxnSp>
        <p:nvCxnSpPr>
          <p:cNvPr id="8" name="Straight Arrow Connector 7"/>
          <p:cNvCxnSpPr/>
          <p:nvPr/>
        </p:nvCxnSpPr>
        <p:spPr>
          <a:xfrm flipH="1" flipV="1">
            <a:off x="6858000" y="4307840"/>
            <a:ext cx="342900" cy="1950720"/>
          </a:xfrm>
          <a:prstGeom prst="straightConnector1">
            <a:avLst/>
          </a:prstGeom>
          <a:ln w="349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515100" y="6339840"/>
            <a:ext cx="1714500" cy="490675"/>
          </a:xfrm>
          <a:prstGeom prst="rect">
            <a:avLst/>
          </a:prstGeom>
          <a:noFill/>
        </p:spPr>
        <p:txBody>
          <a:bodyPr wrap="square" lIns="120170" tIns="60085" rIns="120170" bIns="60085" rtlCol="0">
            <a:spAutoFit/>
          </a:bodyPr>
          <a:lstStyle/>
          <a:p>
            <a:r>
              <a:rPr lang="en-US" dirty="0"/>
              <a:t>Patch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flipH="1" flipV="1">
            <a:off x="8572500" y="3901440"/>
            <a:ext cx="114300" cy="1788160"/>
          </a:xfrm>
          <a:prstGeom prst="straightConnector1">
            <a:avLst/>
          </a:prstGeom>
          <a:ln w="349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8343900" y="5770880"/>
            <a:ext cx="1028700" cy="490675"/>
          </a:xfrm>
          <a:prstGeom prst="rect">
            <a:avLst/>
          </a:prstGeom>
          <a:noFill/>
        </p:spPr>
        <p:txBody>
          <a:bodyPr wrap="square" lIns="120170" tIns="60085" rIns="120170" bIns="60085" rtlCol="0">
            <a:spAutoFit/>
          </a:bodyPr>
          <a:lstStyle/>
          <a:p>
            <a:r>
              <a:rPr lang="en-US" dirty="0"/>
              <a:t>Pave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258AC-3BA9-45F5-BC18-3705BA7FEE2F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003081C-EE9B-A48A-F726-C78F4DC81460}"/>
              </a:ext>
            </a:extLst>
          </p:cNvPr>
          <p:cNvSpPr txBox="1"/>
          <p:nvPr/>
        </p:nvSpPr>
        <p:spPr>
          <a:xfrm>
            <a:off x="723900" y="747884"/>
            <a:ext cx="11582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Patches mostly consist of quads, but triangles are necessary for transition or sharp turns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Paving consists of only triangles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C2F3B372-ADA9-1217-E6F0-D192A2438F45}"/>
              </a:ext>
            </a:extLst>
          </p:cNvPr>
          <p:cNvCxnSpPr>
            <a:cxnSpLocks/>
          </p:cNvCxnSpPr>
          <p:nvPr/>
        </p:nvCxnSpPr>
        <p:spPr>
          <a:xfrm>
            <a:off x="6477000" y="1163382"/>
            <a:ext cx="1981200" cy="170122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42245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E39710-2B8C-ABF9-8F8F-7E674A5865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F5435F-25DE-FC87-E698-B45CD5E2F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18956"/>
            <a:ext cx="12344400" cy="762000"/>
          </a:xfrm>
        </p:spPr>
        <p:txBody>
          <a:bodyPr>
            <a:normAutofit fontScale="90000"/>
          </a:bodyPr>
          <a:lstStyle/>
          <a:p>
            <a:r>
              <a:rPr lang="en-US" dirty="0"/>
              <a:t>Cleaning &amp; build polygons</a:t>
            </a:r>
          </a:p>
        </p:txBody>
      </p:sp>
      <p:pic>
        <p:nvPicPr>
          <p:cNvPr id="13314" name="Picture 2">
            <a:extLst>
              <a:ext uri="{FF2B5EF4-FFF2-40B4-BE49-F238E27FC236}">
                <a16:creationId xmlns:a16="http://schemas.microsoft.com/office/drawing/2014/main" id="{58A73BB5-6BE1-2104-E130-4B6D30F19A19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0" y="1381760"/>
            <a:ext cx="7570632" cy="447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E58D4E-EC30-78BC-2B89-CAC1C0A7B0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803931" y="3571240"/>
            <a:ext cx="5500688" cy="3403600"/>
          </a:xfrm>
          <a:ln>
            <a:solidFill>
              <a:schemeClr val="accent1"/>
            </a:solidFill>
          </a:ln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Cleaning</a:t>
            </a:r>
          </a:p>
          <a:p>
            <a:r>
              <a:rPr lang="en-US" dirty="0"/>
              <a:t>Snapping vertices</a:t>
            </a:r>
          </a:p>
          <a:p>
            <a:r>
              <a:rPr lang="en-US" dirty="0"/>
              <a:t>Intersecting arcs</a:t>
            </a:r>
          </a:p>
          <a:p>
            <a:r>
              <a:rPr lang="en-US" dirty="0"/>
              <a:t>Dangling arcs</a:t>
            </a:r>
          </a:p>
          <a:p>
            <a:r>
              <a:rPr lang="en-US" dirty="0"/>
              <a:t>Default tolerances usually work fine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A67A53A-F719-0C90-FB9D-086D412467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258AC-3BA9-45F5-BC18-3705BA7FEE2F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4FC374B-9FCD-546B-6A2C-89F9BABE15E0}"/>
              </a:ext>
            </a:extLst>
          </p:cNvPr>
          <p:cNvSpPr txBox="1"/>
          <p:nvPr/>
        </p:nvSpPr>
        <p:spPr>
          <a:xfrm>
            <a:off x="7772400" y="1247563"/>
            <a:ext cx="550068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Always clean the map before build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Build polygons: open polygons won’t be built</a:t>
            </a:r>
          </a:p>
        </p:txBody>
      </p:sp>
    </p:spTree>
    <p:extLst>
      <p:ext uri="{BB962C8B-B14F-4D97-AF65-F5344CB8AC3E}">
        <p14:creationId xmlns:p14="http://schemas.microsoft.com/office/powerpoint/2010/main" val="3078406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12344400" cy="773853"/>
          </a:xfrm>
        </p:spPr>
        <p:txBody>
          <a:bodyPr>
            <a:normAutofit fontScale="90000"/>
          </a:bodyPr>
          <a:lstStyle/>
          <a:p>
            <a:r>
              <a:rPr lang="en-US" dirty="0"/>
              <a:t>Quiz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258AC-3BA9-45F5-BC18-3705BA7FEE2F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B31116B-ADF1-7D0B-6AA1-C086D0BA6127}"/>
              </a:ext>
            </a:extLst>
          </p:cNvPr>
          <p:cNvSpPr txBox="1"/>
          <p:nvPr/>
        </p:nvSpPr>
        <p:spPr>
          <a:xfrm>
            <a:off x="3524182" y="2123743"/>
            <a:ext cx="6096000" cy="15696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dirty="0"/>
              <a:t>What's the first step in SCHISM modeling?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Get mesh from another model</a:t>
            </a:r>
            <a:endParaRPr lang="en-US" dirty="0">
              <a:cs typeface="Calibri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Generate a new mesh </a:t>
            </a:r>
            <a:endParaRPr lang="en-US" dirty="0">
              <a:cs typeface="Calibri"/>
            </a:endParaRPr>
          </a:p>
          <a:p>
            <a:pPr marL="457200" indent="-457200">
              <a:buAutoNum type="arabicPeriod"/>
            </a:pPr>
            <a:r>
              <a:rPr lang="en-US" dirty="0"/>
              <a:t>Compile DEM</a:t>
            </a:r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7214233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12344400" cy="773853"/>
          </a:xfrm>
        </p:spPr>
        <p:txBody>
          <a:bodyPr>
            <a:normAutofit fontScale="90000"/>
          </a:bodyPr>
          <a:lstStyle/>
          <a:p>
            <a:r>
              <a:rPr lang="en-US" dirty="0"/>
              <a:t>Quiz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258AC-3BA9-45F5-BC18-3705BA7FEE2F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B31116B-ADF1-7D0B-6AA1-C086D0BA6127}"/>
              </a:ext>
            </a:extLst>
          </p:cNvPr>
          <p:cNvSpPr txBox="1"/>
          <p:nvPr/>
        </p:nvSpPr>
        <p:spPr>
          <a:xfrm>
            <a:off x="3304566" y="2532915"/>
            <a:ext cx="6096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Starting point of mesh generation is: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Imagery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Mesh from another model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DEM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All of the above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2046107-072D-9EE2-FED9-14E40D40793D}"/>
              </a:ext>
            </a:extLst>
          </p:cNvPr>
          <p:cNvSpPr txBox="1"/>
          <p:nvPr/>
        </p:nvSpPr>
        <p:spPr>
          <a:xfrm>
            <a:off x="3263702" y="5138644"/>
            <a:ext cx="609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What are the two types of DEM formats?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A1DEE5B-FF26-0962-EE89-07AAFF38C7C3}"/>
              </a:ext>
            </a:extLst>
          </p:cNvPr>
          <p:cNvSpPr txBox="1"/>
          <p:nvPr/>
        </p:nvSpPr>
        <p:spPr>
          <a:xfrm>
            <a:off x="3263702" y="1885843"/>
            <a:ext cx="6096000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dirty="0"/>
              <a:t>How do we judge if a mesh is good or not?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C7591E-5663-58C7-E6E0-6FCE050F3E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0AD390-E31F-3731-06A2-1A1E63ACEE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76200"/>
            <a:ext cx="12344400" cy="773853"/>
          </a:xfrm>
        </p:spPr>
        <p:txBody>
          <a:bodyPr>
            <a:normAutofit fontScale="90000"/>
          </a:bodyPr>
          <a:lstStyle/>
          <a:p>
            <a:r>
              <a:rPr lang="en-US" dirty="0"/>
              <a:t>Quiz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16408F-DCCB-5C1A-8736-73B111C399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258AC-3BA9-45F5-BC18-3705BA7FEE2F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145F4AC-0089-B0BD-3A1F-73A9C18C611A}"/>
              </a:ext>
            </a:extLst>
          </p:cNvPr>
          <p:cNvSpPr txBox="1"/>
          <p:nvPr/>
        </p:nvSpPr>
        <p:spPr>
          <a:xfrm>
            <a:off x="1242504" y="3708564"/>
            <a:ext cx="609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2D stands for…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B50BEA2-BEA8-854A-C939-AEF9D7ECF2E0}"/>
              </a:ext>
            </a:extLst>
          </p:cNvPr>
          <p:cNvSpPr txBox="1"/>
          <p:nvPr/>
        </p:nvSpPr>
        <p:spPr>
          <a:xfrm>
            <a:off x="1938814" y="4328084"/>
            <a:ext cx="609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DEM, DEM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C35CDA9-5CDD-8EA4-1A86-3E9AE3649E13}"/>
              </a:ext>
            </a:extLst>
          </p:cNvPr>
          <p:cNvSpPr txBox="1"/>
          <p:nvPr/>
        </p:nvSpPr>
        <p:spPr>
          <a:xfrm>
            <a:off x="1242504" y="5277963"/>
            <a:ext cx="609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3D stands for…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D33C6BC-BFB6-895E-E89C-320349741ED1}"/>
              </a:ext>
            </a:extLst>
          </p:cNvPr>
          <p:cNvSpPr txBox="1"/>
          <p:nvPr/>
        </p:nvSpPr>
        <p:spPr>
          <a:xfrm>
            <a:off x="1938814" y="5833750"/>
            <a:ext cx="609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DEM, DEM, DEM</a:t>
            </a:r>
          </a:p>
        </p:txBody>
      </p:sp>
      <p:sp>
        <p:nvSpPr>
          <p:cNvPr id="3" name="TextBox 14">
            <a:extLst>
              <a:ext uri="{FF2B5EF4-FFF2-40B4-BE49-F238E27FC236}">
                <a16:creationId xmlns:a16="http://schemas.microsoft.com/office/drawing/2014/main" id="{1ECC1095-4243-2948-A84B-244560C895F0}"/>
              </a:ext>
            </a:extLst>
          </p:cNvPr>
          <p:cNvSpPr txBox="1"/>
          <p:nvPr/>
        </p:nvSpPr>
        <p:spPr>
          <a:xfrm>
            <a:off x="875909" y="1396322"/>
            <a:ext cx="77408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20170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0852" algn="l" defTabSz="120170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1704" algn="l" defTabSz="120170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02557" algn="l" defTabSz="120170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03409" algn="l" defTabSz="120170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04261" algn="l" defTabSz="120170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05113" algn="l" defTabSz="120170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05966" algn="l" defTabSz="120170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06818" algn="l" defTabSz="120170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What’s the most important features to capture in </a:t>
            </a:r>
            <a:r>
              <a:rPr lang="en-US" dirty="0" err="1"/>
              <a:t>meshgen</a:t>
            </a:r>
            <a:r>
              <a:rPr lang="en-US" dirty="0"/>
              <a:t>?</a:t>
            </a:r>
          </a:p>
        </p:txBody>
      </p:sp>
      <p:sp>
        <p:nvSpPr>
          <p:cNvPr id="5" name="TextBox 15">
            <a:extLst>
              <a:ext uri="{FF2B5EF4-FFF2-40B4-BE49-F238E27FC236}">
                <a16:creationId xmlns:a16="http://schemas.microsoft.com/office/drawing/2014/main" id="{E43494CE-F710-049E-C28B-78A5812EB37A}"/>
              </a:ext>
            </a:extLst>
          </p:cNvPr>
          <p:cNvSpPr txBox="1"/>
          <p:nvPr/>
        </p:nvSpPr>
        <p:spPr>
          <a:xfrm>
            <a:off x="986962" y="2302643"/>
            <a:ext cx="609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20170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0852" algn="l" defTabSz="120170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1704" algn="l" defTabSz="120170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02557" algn="l" defTabSz="120170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03409" algn="l" defTabSz="120170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04261" algn="l" defTabSz="120170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05113" algn="l" defTabSz="120170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05966" algn="l" defTabSz="120170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06818" algn="l" defTabSz="120170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How should we mesh the channel?</a:t>
            </a:r>
          </a:p>
        </p:txBody>
      </p:sp>
    </p:spTree>
    <p:extLst>
      <p:ext uri="{BB962C8B-B14F-4D97-AF65-F5344CB8AC3E}">
        <p14:creationId xmlns:p14="http://schemas.microsoft.com/office/powerpoint/2010/main" val="1389879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45626"/>
            <a:ext cx="12344400" cy="487679"/>
          </a:xfrm>
        </p:spPr>
        <p:txBody>
          <a:bodyPr>
            <a:noAutofit/>
          </a:bodyPr>
          <a:lstStyle/>
          <a:p>
            <a:r>
              <a:rPr lang="en-US" sz="4400" dirty="0"/>
              <a:t>Mesh Types (Patch </a:t>
            </a:r>
            <a:r>
              <a:rPr lang="en-US" sz="4400" dirty="0" err="1"/>
              <a:t>vs</a:t>
            </a:r>
            <a:r>
              <a:rPr lang="en-US" sz="4400" dirty="0"/>
              <a:t> Paving)</a:t>
            </a: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3383" y="2341880"/>
            <a:ext cx="12069234" cy="4827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258AC-3BA9-45F5-BC18-3705BA7FEE2F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657DF5E-9123-FBB4-01FA-12C61A010F90}"/>
              </a:ext>
            </a:extLst>
          </p:cNvPr>
          <p:cNvSpPr txBox="1"/>
          <p:nvPr/>
        </p:nvSpPr>
        <p:spPr>
          <a:xfrm>
            <a:off x="3790950" y="1371600"/>
            <a:ext cx="6038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Select polygon(s) to define meshing method </a:t>
            </a:r>
          </a:p>
        </p:txBody>
      </p:sp>
    </p:spTree>
    <p:extLst>
      <p:ext uri="{BB962C8B-B14F-4D97-AF65-F5344CB8AC3E}">
        <p14:creationId xmlns:p14="http://schemas.microsoft.com/office/powerpoint/2010/main" val="27604469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7F19297A-5D0A-345C-7B57-DDD56FB8C5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0114" y="2155528"/>
            <a:ext cx="7711435" cy="419709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6D5F494-CE21-7AED-452C-E84448AC83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1448" y="2057400"/>
            <a:ext cx="7795936" cy="4305673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55467"/>
            <a:ext cx="12344400" cy="935134"/>
          </a:xfrm>
        </p:spPr>
        <p:txBody>
          <a:bodyPr>
            <a:normAutofit/>
          </a:bodyPr>
          <a:lstStyle/>
          <a:p>
            <a:r>
              <a:rPr lang="en-US" sz="4800" dirty="0"/>
              <a:t>Grids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9829800" y="6870266"/>
            <a:ext cx="3200400" cy="389467"/>
          </a:xfrm>
        </p:spPr>
        <p:txBody>
          <a:bodyPr/>
          <a:lstStyle/>
          <a:p>
            <a:fld id="{2D9258AC-3BA9-45F5-BC18-3705BA7FEE2F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8C2C17B-A1B9-84C4-EC61-F8AFA5E3119E}"/>
              </a:ext>
            </a:extLst>
          </p:cNvPr>
          <p:cNvSpPr txBox="1"/>
          <p:nvPr/>
        </p:nvSpPr>
        <p:spPr>
          <a:xfrm>
            <a:off x="942238" y="1060851"/>
            <a:ext cx="32868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Unstructured grid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9916676-76C3-8CC4-CB6F-2C7100C6923F}"/>
              </a:ext>
            </a:extLst>
          </p:cNvPr>
          <p:cNvSpPr txBox="1"/>
          <p:nvPr/>
        </p:nvSpPr>
        <p:spPr>
          <a:xfrm>
            <a:off x="5029200" y="991892"/>
            <a:ext cx="43018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not straightforward (needs tools)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2CC3130-D2DC-EB8F-EBBA-6B498F5CDD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87908" y="2094577"/>
            <a:ext cx="7811177" cy="430567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1CCFB07-F71E-EA18-CC86-B2F81D6C8F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19603" y="2143806"/>
            <a:ext cx="7777819" cy="422452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7E82781-BF81-DAF5-14DB-BB9DFFAFC8F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95800" y="1023247"/>
            <a:ext cx="570186" cy="55526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B91325A7-A057-A82C-2A8A-5849D73C687A}"/>
              </a:ext>
            </a:extLst>
          </p:cNvPr>
          <p:cNvGrpSpPr/>
          <p:nvPr/>
        </p:nvGrpSpPr>
        <p:grpSpPr>
          <a:xfrm>
            <a:off x="4473922" y="1578245"/>
            <a:ext cx="1812045" cy="576652"/>
            <a:chOff x="4473922" y="1578245"/>
            <a:chExt cx="1812045" cy="576652"/>
          </a:xfrm>
        </p:grpSpPr>
        <p:pic>
          <p:nvPicPr>
            <p:cNvPr id="7" name="Picture 6" descr="A green check mark in a circle&#10;&#10;Description automatically generated">
              <a:extLst>
                <a:ext uri="{FF2B5EF4-FFF2-40B4-BE49-F238E27FC236}">
                  <a16:creationId xmlns:a16="http://schemas.microsoft.com/office/drawing/2014/main" id="{CDB36D1E-57AE-28F2-BB21-95686A56B10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473922" y="1583335"/>
              <a:ext cx="619694" cy="571562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9B99391-2A3A-9B7B-2C18-C7B5A738C5E2}"/>
                </a:ext>
              </a:extLst>
            </p:cNvPr>
            <p:cNvSpPr txBox="1"/>
            <p:nvPr/>
          </p:nvSpPr>
          <p:spPr>
            <a:xfrm>
              <a:off x="5150592" y="1578245"/>
              <a:ext cx="1135375" cy="461665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r>
                <a:rPr lang="en-US" dirty="0"/>
                <a:t>Flexible</a:t>
              </a:r>
            </a:p>
          </p:txBody>
        </p:sp>
      </p:grp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C29F7DD3-E98A-23C1-8BBB-E0DC9443298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8421963"/>
              </p:ext>
            </p:extLst>
          </p:nvPr>
        </p:nvGraphicFramePr>
        <p:xfrm>
          <a:off x="11201401" y="4454002"/>
          <a:ext cx="2343145" cy="2286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34735">
                  <a:extLst>
                    <a:ext uri="{9D8B030D-6E8A-4147-A177-3AD203B41FA5}">
                      <a16:colId xmlns:a16="http://schemas.microsoft.com/office/drawing/2014/main" val="174335245"/>
                    </a:ext>
                  </a:extLst>
                </a:gridCol>
                <a:gridCol w="334735">
                  <a:extLst>
                    <a:ext uri="{9D8B030D-6E8A-4147-A177-3AD203B41FA5}">
                      <a16:colId xmlns:a16="http://schemas.microsoft.com/office/drawing/2014/main" val="986210674"/>
                    </a:ext>
                  </a:extLst>
                </a:gridCol>
                <a:gridCol w="334735">
                  <a:extLst>
                    <a:ext uri="{9D8B030D-6E8A-4147-A177-3AD203B41FA5}">
                      <a16:colId xmlns:a16="http://schemas.microsoft.com/office/drawing/2014/main" val="202162562"/>
                    </a:ext>
                  </a:extLst>
                </a:gridCol>
                <a:gridCol w="334735">
                  <a:extLst>
                    <a:ext uri="{9D8B030D-6E8A-4147-A177-3AD203B41FA5}">
                      <a16:colId xmlns:a16="http://schemas.microsoft.com/office/drawing/2014/main" val="4114799394"/>
                    </a:ext>
                  </a:extLst>
                </a:gridCol>
                <a:gridCol w="334735">
                  <a:extLst>
                    <a:ext uri="{9D8B030D-6E8A-4147-A177-3AD203B41FA5}">
                      <a16:colId xmlns:a16="http://schemas.microsoft.com/office/drawing/2014/main" val="1398773011"/>
                    </a:ext>
                  </a:extLst>
                </a:gridCol>
                <a:gridCol w="334735">
                  <a:extLst>
                    <a:ext uri="{9D8B030D-6E8A-4147-A177-3AD203B41FA5}">
                      <a16:colId xmlns:a16="http://schemas.microsoft.com/office/drawing/2014/main" val="1198088495"/>
                    </a:ext>
                  </a:extLst>
                </a:gridCol>
                <a:gridCol w="334735">
                  <a:extLst>
                    <a:ext uri="{9D8B030D-6E8A-4147-A177-3AD203B41FA5}">
                      <a16:colId xmlns:a16="http://schemas.microsoft.com/office/drawing/2014/main" val="2326062696"/>
                    </a:ext>
                  </a:extLst>
                </a:gridCol>
              </a:tblGrid>
              <a:tr h="424537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4370244"/>
                  </a:ext>
                </a:extLst>
              </a:tr>
              <a:tr h="424537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6351876"/>
                  </a:ext>
                </a:extLst>
              </a:tr>
              <a:tr h="424537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3875771"/>
                  </a:ext>
                </a:extLst>
              </a:tr>
              <a:tr h="424537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803706"/>
                  </a:ext>
                </a:extLst>
              </a:tr>
              <a:tr h="42453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8719913"/>
                  </a:ext>
                </a:extLst>
              </a:tr>
            </a:tbl>
          </a:graphicData>
        </a:graphic>
      </p:graphicFrame>
      <p:grpSp>
        <p:nvGrpSpPr>
          <p:cNvPr id="14" name="Group 13">
            <a:extLst>
              <a:ext uri="{FF2B5EF4-FFF2-40B4-BE49-F238E27FC236}">
                <a16:creationId xmlns:a16="http://schemas.microsoft.com/office/drawing/2014/main" id="{DF04DBC1-B5FB-936A-014B-91DEAB42B9CE}"/>
              </a:ext>
            </a:extLst>
          </p:cNvPr>
          <p:cNvGrpSpPr/>
          <p:nvPr/>
        </p:nvGrpSpPr>
        <p:grpSpPr>
          <a:xfrm>
            <a:off x="10134600" y="5139266"/>
            <a:ext cx="838200" cy="770467"/>
            <a:chOff x="10134600" y="5139266"/>
            <a:chExt cx="838200" cy="770467"/>
          </a:xfrm>
        </p:grpSpPr>
        <p:sp>
          <p:nvSpPr>
            <p:cNvPr id="11" name="Arrow: Left-Right 10">
              <a:extLst>
                <a:ext uri="{FF2B5EF4-FFF2-40B4-BE49-F238E27FC236}">
                  <a16:creationId xmlns:a16="http://schemas.microsoft.com/office/drawing/2014/main" id="{AC58FCFE-2D97-5041-B377-D4D9680643FD}"/>
                </a:ext>
              </a:extLst>
            </p:cNvPr>
            <p:cNvSpPr/>
            <p:nvPr/>
          </p:nvSpPr>
          <p:spPr>
            <a:xfrm>
              <a:off x="10134600" y="5410200"/>
              <a:ext cx="838200" cy="228600"/>
            </a:xfrm>
            <a:prstGeom prst="leftRight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Multiplication Sign 11">
              <a:extLst>
                <a:ext uri="{FF2B5EF4-FFF2-40B4-BE49-F238E27FC236}">
                  <a16:creationId xmlns:a16="http://schemas.microsoft.com/office/drawing/2014/main" id="{2685ACA0-8741-D03C-1E85-26015DE14D7C}"/>
                </a:ext>
              </a:extLst>
            </p:cNvPr>
            <p:cNvSpPr/>
            <p:nvPr/>
          </p:nvSpPr>
          <p:spPr>
            <a:xfrm>
              <a:off x="10168487" y="5139266"/>
              <a:ext cx="746777" cy="770467"/>
            </a:xfrm>
            <a:prstGeom prst="mathMultiply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134008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69274"/>
            <a:ext cx="11658600" cy="5374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Oval 2"/>
          <p:cNvSpPr/>
          <p:nvPr/>
        </p:nvSpPr>
        <p:spPr>
          <a:xfrm>
            <a:off x="914400" y="3913233"/>
            <a:ext cx="4343400" cy="18694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0170" tIns="60085" rIns="120170" bIns="60085"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866900" y="6023995"/>
            <a:ext cx="9982200" cy="1229339"/>
          </a:xfrm>
          <a:prstGeom prst="rect">
            <a:avLst/>
          </a:prstGeom>
          <a:noFill/>
        </p:spPr>
        <p:txBody>
          <a:bodyPr wrap="square" lIns="120170" tIns="60085" rIns="120170" bIns="60085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Make sure there are only 4 corner nodes (merge/split some if necessary)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Preview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Note the mesh resolution in the cross-channel direction</a:t>
            </a:r>
          </a:p>
        </p:txBody>
      </p:sp>
      <p:sp>
        <p:nvSpPr>
          <p:cNvPr id="5" name="Oval 4"/>
          <p:cNvSpPr/>
          <p:nvPr/>
        </p:nvSpPr>
        <p:spPr>
          <a:xfrm>
            <a:off x="571500" y="255633"/>
            <a:ext cx="4343400" cy="18694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0170" tIns="60085" rIns="120170" bIns="60085"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258AC-3BA9-45F5-BC18-3705BA7FEE2F}" type="slidenum">
              <a:rPr lang="en-US" smtClean="0"/>
              <a:pPr/>
              <a:t>30</a:t>
            </a:fld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10770704" y="2125073"/>
            <a:ext cx="152400" cy="3302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01220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6275" y="9525"/>
            <a:ext cx="12344400" cy="621453"/>
          </a:xfrm>
        </p:spPr>
        <p:txBody>
          <a:bodyPr>
            <a:normAutofit fontScale="90000"/>
          </a:bodyPr>
          <a:lstStyle/>
          <a:p>
            <a:r>
              <a:rPr lang="en-US" sz="4400" dirty="0"/>
              <a:t>Paving channel</a:t>
            </a:r>
          </a:p>
        </p:txBody>
      </p:sp>
      <p:pic>
        <p:nvPicPr>
          <p:cNvPr id="19458" name="Picture 2" descr="C:\Delta\presents\Gridgen\;paving_resolves_slope_ba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4600" y="1295400"/>
            <a:ext cx="11201400" cy="6152354"/>
          </a:xfrm>
          <a:prstGeom prst="rect">
            <a:avLst/>
          </a:prstGeom>
          <a:noFill/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258AC-3BA9-45F5-BC18-3705BA7FEE2F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645F345-5545-D9B8-7263-E49E808F42B2}"/>
              </a:ext>
            </a:extLst>
          </p:cNvPr>
          <p:cNvSpPr txBox="1"/>
          <p:nvPr/>
        </p:nvSpPr>
        <p:spPr>
          <a:xfrm>
            <a:off x="533400" y="445353"/>
            <a:ext cx="9328131" cy="830997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Select polygon </a:t>
            </a:r>
            <a:r>
              <a:rPr lang="en-US" dirty="0">
                <a:sym typeface="Wingdings" panose="05000000000000000000" pitchFamily="2" charset="2"/>
              </a:rPr>
              <a:t> paving</a:t>
            </a: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Note the variably resolved cross-channel direction (compared to patch)</a:t>
            </a:r>
            <a:endParaRPr lang="en-US" dirty="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0176563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62000" y="0"/>
            <a:ext cx="12344400" cy="762000"/>
          </a:xfrm>
        </p:spPr>
        <p:txBody>
          <a:bodyPr>
            <a:noAutofit/>
          </a:bodyPr>
          <a:lstStyle/>
          <a:p>
            <a:r>
              <a:rPr lang="en-US" sz="4400" dirty="0"/>
              <a:t>Patch </a:t>
            </a:r>
            <a:r>
              <a:rPr lang="en-US" sz="4400" dirty="0" err="1"/>
              <a:t>vs</a:t>
            </a:r>
            <a:r>
              <a:rPr lang="en-US" sz="4400" dirty="0"/>
              <a:t> Pave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743607" y="990600"/>
            <a:ext cx="12344400" cy="3124200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en-US" dirty="0"/>
              <a:t>Pave:</a:t>
            </a:r>
          </a:p>
          <a:p>
            <a:r>
              <a:rPr lang="en-US" dirty="0"/>
              <a:t>Recommended for quality grids on large water bodies</a:t>
            </a:r>
          </a:p>
          <a:p>
            <a:r>
              <a:rPr lang="en-US" dirty="0"/>
              <a:t>Works well when polygon is big and wide compared to arc nodes</a:t>
            </a: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+   Most robust of all methods</a:t>
            </a:r>
          </a:p>
          <a:p>
            <a:pPr>
              <a:buFontTx/>
              <a:buChar char="-"/>
            </a:pPr>
            <a:r>
              <a:rPr lang="en-US" dirty="0">
                <a:solidFill>
                  <a:srgbClr val="FF0000"/>
                </a:solidFill>
              </a:rPr>
              <a:t>Resolution harder to control in the interior (especially for elongated shapes): constant/scalar paving can remedy a bit</a:t>
            </a:r>
          </a:p>
        </p:txBody>
      </p:sp>
      <p:pic>
        <p:nvPicPr>
          <p:cNvPr id="7" name="Picture 6" descr="paving_idea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43300" y="4572000"/>
            <a:ext cx="7315200" cy="2073229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258AC-3BA9-45F5-BC18-3705BA7FEE2F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25203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25281" t="8140" r="18539" b="10465"/>
          <a:stretch>
            <a:fillRect/>
          </a:stretch>
        </p:blipFill>
        <p:spPr bwMode="auto">
          <a:xfrm>
            <a:off x="7658100" y="3794637"/>
            <a:ext cx="4714956" cy="3520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12344400" cy="609600"/>
          </a:xfrm>
        </p:spPr>
        <p:txBody>
          <a:bodyPr>
            <a:noAutofit/>
          </a:bodyPr>
          <a:lstStyle/>
          <a:p>
            <a:r>
              <a:rPr lang="en-US" sz="4400" dirty="0"/>
              <a:t>(Adaptive) Coon’s Patch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76456"/>
            <a:ext cx="12344400" cy="3281619"/>
          </a:xfrm>
        </p:spPr>
        <p:txBody>
          <a:bodyPr>
            <a:normAutofit fontScale="92500" lnSpcReduction="10000"/>
          </a:bodyPr>
          <a:lstStyle/>
          <a:p>
            <a:r>
              <a:rPr lang="en-US" sz="3200" dirty="0"/>
              <a:t>Quasi-structured grid block</a:t>
            </a:r>
          </a:p>
          <a:p>
            <a:r>
              <a:rPr lang="en-US" sz="3200" dirty="0"/>
              <a:t>Force mesh to be n-elements wide (try to match on opposite boundaries)</a:t>
            </a:r>
          </a:p>
          <a:p>
            <a:r>
              <a:rPr lang="en-US" sz="3200" dirty="0"/>
              <a:t>Arbitrary anisotropy (3:1 to 5:1 common)</a:t>
            </a:r>
          </a:p>
          <a:p>
            <a:r>
              <a:rPr lang="en-US" sz="3200" dirty="0"/>
              <a:t>Can follow curved channel (up to a limit of curvature)</a:t>
            </a:r>
          </a:p>
          <a:p>
            <a:pPr marL="0" indent="0">
              <a:buNone/>
            </a:pPr>
            <a:r>
              <a:rPr lang="en-US" sz="3200" dirty="0">
                <a:solidFill>
                  <a:srgbClr val="FF0000"/>
                </a:solidFill>
              </a:rPr>
              <a:t>+   Easier to control cross-channel resolution; great for elongated areas</a:t>
            </a:r>
          </a:p>
          <a:p>
            <a:pPr marL="0" indent="0">
              <a:buNone/>
            </a:pPr>
            <a:r>
              <a:rPr lang="en-US" sz="3200" dirty="0">
                <a:solidFill>
                  <a:srgbClr val="FF0000"/>
                </a:solidFill>
              </a:rPr>
              <a:t>-    Not flexible enough to fit complex geometry</a:t>
            </a:r>
          </a:p>
          <a:p>
            <a:pPr>
              <a:buNone/>
            </a:pPr>
            <a:endParaRPr lang="en-US" sz="3200" dirty="0"/>
          </a:p>
        </p:txBody>
      </p:sp>
      <p:pic>
        <p:nvPicPr>
          <p:cNvPr id="5" name="Picture 4" descr="patch_two_wide.jpg"/>
          <p:cNvPicPr>
            <a:picLocks noChangeAspect="1"/>
          </p:cNvPicPr>
          <p:nvPr/>
        </p:nvPicPr>
        <p:blipFill>
          <a:blip r:embed="rId3" cstate="print"/>
          <a:srcRect l="12024" t="36145" b="28916"/>
          <a:stretch>
            <a:fillRect/>
          </a:stretch>
        </p:blipFill>
        <p:spPr>
          <a:xfrm>
            <a:off x="838200" y="4378960"/>
            <a:ext cx="5935941" cy="1115406"/>
          </a:xfrm>
          <a:prstGeom prst="rect">
            <a:avLst/>
          </a:prstGeom>
        </p:spPr>
      </p:pic>
      <p:pic>
        <p:nvPicPr>
          <p:cNvPr id="6" name="Picture 5" descr="pave_two_wide.jpg"/>
          <p:cNvPicPr>
            <a:picLocks noChangeAspect="1"/>
          </p:cNvPicPr>
          <p:nvPr/>
        </p:nvPicPr>
        <p:blipFill>
          <a:blip r:embed="rId4" cstate="print"/>
          <a:srcRect l="12024" t="36145" b="28916"/>
          <a:stretch>
            <a:fillRect/>
          </a:stretch>
        </p:blipFill>
        <p:spPr>
          <a:xfrm>
            <a:off x="838200" y="6167120"/>
            <a:ext cx="5935941" cy="111540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38200" y="3810000"/>
            <a:ext cx="4457700" cy="490675"/>
          </a:xfrm>
          <a:prstGeom prst="rect">
            <a:avLst/>
          </a:prstGeom>
          <a:noFill/>
        </p:spPr>
        <p:txBody>
          <a:bodyPr wrap="square" lIns="120170" tIns="60085" rIns="120170" bIns="60085" rtlCol="0">
            <a:spAutoFit/>
          </a:bodyPr>
          <a:lstStyle/>
          <a:p>
            <a:r>
              <a:rPr lang="en-US" dirty="0"/>
              <a:t>Patch (Adaptive Coon’s Patch)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52500" y="5679440"/>
            <a:ext cx="4114800" cy="490675"/>
          </a:xfrm>
          <a:prstGeom prst="rect">
            <a:avLst/>
          </a:prstGeom>
          <a:noFill/>
        </p:spPr>
        <p:txBody>
          <a:bodyPr wrap="square" lIns="120170" tIns="60085" rIns="120170" bIns="60085" rtlCol="0">
            <a:spAutoFit/>
          </a:bodyPr>
          <a:lstStyle/>
          <a:p>
            <a:r>
              <a:rPr lang="en-US" dirty="0"/>
              <a:t>Pave (advancing front)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258AC-3BA9-45F5-BC18-3705BA7FEE2F}" type="slidenum">
              <a:rPr lang="en-US" smtClean="0"/>
              <a:pPr/>
              <a:t>33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83E79C5-D80A-C76A-9551-920647EAAD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106" y="4511748"/>
            <a:ext cx="619694" cy="571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42991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-40640"/>
            <a:ext cx="12344400" cy="668067"/>
          </a:xfrm>
        </p:spPr>
        <p:txBody>
          <a:bodyPr>
            <a:normAutofit fontScale="90000"/>
          </a:bodyPr>
          <a:lstStyle/>
          <a:p>
            <a:r>
              <a:rPr lang="en-US" sz="4400" dirty="0"/>
              <a:t>Delineate features: choose connected contours</a:t>
            </a:r>
          </a:p>
        </p:txBody>
      </p:sp>
      <p:pic>
        <p:nvPicPr>
          <p:cNvPr id="10" name="Picture 9" descr="choose_right_contou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3766" y="594297"/>
            <a:ext cx="7730742" cy="3657600"/>
          </a:xfrm>
          <a:prstGeom prst="rect">
            <a:avLst/>
          </a:prstGeom>
        </p:spPr>
      </p:pic>
      <p:pic>
        <p:nvPicPr>
          <p:cNvPr id="12" name="Picture 11" descr="choose_right_contour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51958" y="3205617"/>
            <a:ext cx="8441283" cy="399377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43766" y="4289752"/>
            <a:ext cx="4950125" cy="3075999"/>
          </a:xfrm>
          <a:prstGeom prst="rect">
            <a:avLst/>
          </a:prstGeom>
          <a:noFill/>
        </p:spPr>
        <p:txBody>
          <a:bodyPr wrap="square" lIns="120170" tIns="60085" rIns="120170" bIns="60085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SMS prefers enclosed polygons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Changing from -2 to -3m increases connectivity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No need to be religious about following contours exactly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Patches (quads) require more regular shape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Depend on calibration needs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993708" y="4263476"/>
            <a:ext cx="3657600" cy="490675"/>
          </a:xfrm>
          <a:prstGeom prst="rect">
            <a:avLst/>
          </a:prstGeom>
          <a:noFill/>
        </p:spPr>
        <p:txBody>
          <a:bodyPr wrap="square" lIns="120170" tIns="60085" rIns="120170" bIns="60085" rtlCol="0">
            <a:spAutoFit/>
          </a:bodyPr>
          <a:lstStyle/>
          <a:p>
            <a:r>
              <a:rPr lang="en-US" dirty="0"/>
              <a:t>Well resolved without help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flipH="1">
            <a:off x="9372600" y="4470400"/>
            <a:ext cx="685800" cy="406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258AC-3BA9-45F5-BC18-3705BA7FEE2F}" type="slidenum">
              <a:rPr lang="en-US" smtClean="0"/>
              <a:pPr/>
              <a:t>34</a:t>
            </a:fld>
            <a:endParaRPr lang="en-US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8B8B4C6D-D37F-0AE6-F092-E6C51464C362}"/>
              </a:ext>
            </a:extLst>
          </p:cNvPr>
          <p:cNvCxnSpPr>
            <a:cxnSpLocks/>
          </p:cNvCxnSpPr>
          <p:nvPr/>
        </p:nvCxnSpPr>
        <p:spPr>
          <a:xfrm>
            <a:off x="2922348" y="5201920"/>
            <a:ext cx="7757160" cy="11988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6E7DF641-1F0F-DC29-D8C5-83EEF6582EAC}"/>
              </a:ext>
            </a:extLst>
          </p:cNvPr>
          <p:cNvCxnSpPr>
            <a:cxnSpLocks/>
          </p:cNvCxnSpPr>
          <p:nvPr/>
        </p:nvCxnSpPr>
        <p:spPr>
          <a:xfrm flipV="1">
            <a:off x="2875280" y="2595880"/>
            <a:ext cx="2352459" cy="25965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63C1676A-B3EB-A649-B30B-C6C49104E2D0}"/>
              </a:ext>
            </a:extLst>
          </p:cNvPr>
          <p:cNvSpPr txBox="1"/>
          <p:nvPr/>
        </p:nvSpPr>
        <p:spPr>
          <a:xfrm>
            <a:off x="8077200" y="864313"/>
            <a:ext cx="53630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SMS is in most cases ‘predictable’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Try to ‘anticipate’ the final mesh as you go when you get enough experience</a:t>
            </a:r>
          </a:p>
        </p:txBody>
      </p:sp>
      <p:sp>
        <p:nvSpPr>
          <p:cNvPr id="7" name="Arrow: Left 6">
            <a:extLst>
              <a:ext uri="{FF2B5EF4-FFF2-40B4-BE49-F238E27FC236}">
                <a16:creationId xmlns:a16="http://schemas.microsoft.com/office/drawing/2014/main" id="{03AC0C40-F366-D9EF-43CF-3B2773AC7442}"/>
              </a:ext>
            </a:extLst>
          </p:cNvPr>
          <p:cNvSpPr/>
          <p:nvPr/>
        </p:nvSpPr>
        <p:spPr>
          <a:xfrm rot="21195588">
            <a:off x="4419599" y="3030920"/>
            <a:ext cx="674291" cy="174697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D7C51AF-A4F3-4B7F-D2F1-3828FCA93D8A}"/>
              </a:ext>
            </a:extLst>
          </p:cNvPr>
          <p:cNvSpPr txBox="1"/>
          <p:nvPr/>
        </p:nvSpPr>
        <p:spPr>
          <a:xfrm>
            <a:off x="5104401" y="2728638"/>
            <a:ext cx="38043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Guess what’d happen here?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45626"/>
            <a:ext cx="12344400" cy="672253"/>
          </a:xfrm>
        </p:spPr>
        <p:txBody>
          <a:bodyPr>
            <a:normAutofit fontScale="90000"/>
          </a:bodyPr>
          <a:lstStyle/>
          <a:p>
            <a:r>
              <a:rPr lang="en-US" sz="4800" dirty="0"/>
              <a:t>Choose Smoother Deep Contours</a:t>
            </a:r>
          </a:p>
        </p:txBody>
      </p:sp>
      <p:pic>
        <p:nvPicPr>
          <p:cNvPr id="7" name="Content Placeholder 6" descr="choose_right_contours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463183" y="1371600"/>
            <a:ext cx="8789633" cy="4827694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258AC-3BA9-45F5-BC18-3705BA7FEE2F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4" name="Freeform 3"/>
          <p:cNvSpPr/>
          <p:nvPr/>
        </p:nvSpPr>
        <p:spPr>
          <a:xfrm>
            <a:off x="4914900" y="3048000"/>
            <a:ext cx="3886200" cy="695325"/>
          </a:xfrm>
          <a:custGeom>
            <a:avLst/>
            <a:gdLst>
              <a:gd name="connsiteX0" fmla="*/ 0 w 3886200"/>
              <a:gd name="connsiteY0" fmla="*/ 0 h 695325"/>
              <a:gd name="connsiteX1" fmla="*/ 923925 w 3886200"/>
              <a:gd name="connsiteY1" fmla="*/ 180975 h 695325"/>
              <a:gd name="connsiteX2" fmla="*/ 2724150 w 3886200"/>
              <a:gd name="connsiteY2" fmla="*/ 504825 h 695325"/>
              <a:gd name="connsiteX3" fmla="*/ 3886200 w 3886200"/>
              <a:gd name="connsiteY3" fmla="*/ 695325 h 695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86200" h="695325">
                <a:moveTo>
                  <a:pt x="0" y="0"/>
                </a:moveTo>
                <a:lnTo>
                  <a:pt x="923925" y="180975"/>
                </a:lnTo>
                <a:lnTo>
                  <a:pt x="2724150" y="504825"/>
                </a:lnTo>
                <a:lnTo>
                  <a:pt x="3886200" y="695325"/>
                </a:lnTo>
              </a:path>
            </a:pathLst>
          </a:custGeom>
          <a:noFill/>
          <a:ln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0A8302-E9F8-4CB0-4211-17184FE26587}"/>
              </a:ext>
            </a:extLst>
          </p:cNvPr>
          <p:cNvSpPr txBox="1"/>
          <p:nvPr/>
        </p:nvSpPr>
        <p:spPr>
          <a:xfrm>
            <a:off x="4495799" y="696267"/>
            <a:ext cx="41448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…to accommodate quads/patch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CB28A6A-C268-9C99-84DA-30647CD1008D}"/>
              </a:ext>
            </a:extLst>
          </p:cNvPr>
          <p:cNvSpPr txBox="1"/>
          <p:nvPr/>
        </p:nvSpPr>
        <p:spPr>
          <a:xfrm>
            <a:off x="2461470" y="6337278"/>
            <a:ext cx="93495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Sometimes, need to ‘cut corners’ to properly form patch 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DA96E17-F9CB-5B4B-C531-ACF057707805}"/>
              </a:ext>
            </a:extLst>
          </p:cNvPr>
          <p:cNvSpPr txBox="1"/>
          <p:nvPr/>
        </p:nvSpPr>
        <p:spPr>
          <a:xfrm rot="600492">
            <a:off x="4495799" y="3554614"/>
            <a:ext cx="10667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patch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AB9A1F3-E40C-4812-6A6A-BC2C6400535F}"/>
              </a:ext>
            </a:extLst>
          </p:cNvPr>
          <p:cNvSpPr txBox="1"/>
          <p:nvPr/>
        </p:nvSpPr>
        <p:spPr>
          <a:xfrm>
            <a:off x="7239000" y="3048000"/>
            <a:ext cx="10667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pave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6671" y="59113"/>
            <a:ext cx="12344400" cy="477673"/>
          </a:xfrm>
        </p:spPr>
        <p:txBody>
          <a:bodyPr>
            <a:noAutofit/>
          </a:bodyPr>
          <a:lstStyle/>
          <a:p>
            <a:r>
              <a:rPr lang="en-US" sz="4000" dirty="0"/>
              <a:t>Prioritize channels</a:t>
            </a:r>
          </a:p>
        </p:txBody>
      </p:sp>
      <p:pic>
        <p:nvPicPr>
          <p:cNvPr id="18434" name="Picture 2" descr="C:\Delta\bay_delta57_class\down_cente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3821" y="1536912"/>
            <a:ext cx="12230100" cy="5786354"/>
          </a:xfrm>
          <a:prstGeom prst="rect">
            <a:avLst/>
          </a:prstGeom>
          <a:noFill/>
        </p:spPr>
      </p:pic>
      <p:sp>
        <p:nvSpPr>
          <p:cNvPr id="5" name="Oval 4"/>
          <p:cNvSpPr/>
          <p:nvPr/>
        </p:nvSpPr>
        <p:spPr>
          <a:xfrm>
            <a:off x="9804971" y="2756111"/>
            <a:ext cx="3314700" cy="105664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0170" tIns="60085" rIns="120170" bIns="60085" rtlCol="0" anchor="ctr"/>
          <a:lstStyle/>
          <a:p>
            <a:pPr algn="ctr"/>
            <a:r>
              <a:rPr lang="en-US" sz="1800" b="1" dirty="0">
                <a:solidFill>
                  <a:srgbClr val="C00000"/>
                </a:solidFill>
              </a:rPr>
              <a:t>Ignores inner channel because cross-channel resolution is fine enough</a:t>
            </a:r>
          </a:p>
        </p:txBody>
      </p:sp>
      <p:sp>
        <p:nvSpPr>
          <p:cNvPr id="7" name="Oval 6"/>
          <p:cNvSpPr/>
          <p:nvPr/>
        </p:nvSpPr>
        <p:spPr>
          <a:xfrm>
            <a:off x="5290121" y="3081231"/>
            <a:ext cx="2971800" cy="12192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0170" tIns="60085" rIns="120170" bIns="60085" rtlCol="0" anchor="ctr"/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Follows inner channel only</a:t>
            </a:r>
          </a:p>
        </p:txBody>
      </p:sp>
      <p:sp>
        <p:nvSpPr>
          <p:cNvPr id="8" name="Oval 7"/>
          <p:cNvSpPr/>
          <p:nvPr/>
        </p:nvSpPr>
        <p:spPr>
          <a:xfrm>
            <a:off x="411664" y="3406351"/>
            <a:ext cx="2971800" cy="12192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0170" tIns="60085" rIns="120170" bIns="60085" rtlCol="0" anchor="ctr"/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Inner channel delineated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395521" y="6885670"/>
            <a:ext cx="3200400" cy="389467"/>
          </a:xfrm>
        </p:spPr>
        <p:txBody>
          <a:bodyPr/>
          <a:lstStyle/>
          <a:p>
            <a:fld id="{2D9258AC-3BA9-45F5-BC18-3705BA7FEE2F}" type="slidenum">
              <a:rPr lang="en-US" smtClean="0"/>
              <a:pPr/>
              <a:t>36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1BAC5C9-ED56-ED9E-00E3-0C2E00B8CF7E}"/>
              </a:ext>
            </a:extLst>
          </p:cNvPr>
          <p:cNvSpPr txBox="1"/>
          <p:nvPr/>
        </p:nvSpPr>
        <p:spPr>
          <a:xfrm>
            <a:off x="1118171" y="490331"/>
            <a:ext cx="11201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Deeper channels are where interesting processes occur (high gradients </a:t>
            </a:r>
            <a:r>
              <a:rPr lang="en-US" dirty="0" err="1"/>
              <a:t>etc</a:t>
            </a:r>
            <a:r>
              <a:rPr lang="en-US" dirty="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Shoals are of lesser importance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Options to form channels/patches…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6292586-2A38-161C-2C65-E6889BC53BB7}"/>
              </a:ext>
            </a:extLst>
          </p:cNvPr>
          <p:cNvCxnSpPr>
            <a:cxnSpLocks/>
          </p:cNvCxnSpPr>
          <p:nvPr/>
        </p:nvCxnSpPr>
        <p:spPr>
          <a:xfrm>
            <a:off x="11919521" y="3812751"/>
            <a:ext cx="76200" cy="32511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Arrow: Right 2">
            <a:extLst>
              <a:ext uri="{FF2B5EF4-FFF2-40B4-BE49-F238E27FC236}">
                <a16:creationId xmlns:a16="http://schemas.microsoft.com/office/drawing/2014/main" id="{48BA7171-6CAF-CC54-3E0D-C4F84B340AAD}"/>
              </a:ext>
            </a:extLst>
          </p:cNvPr>
          <p:cNvSpPr/>
          <p:nvPr/>
        </p:nvSpPr>
        <p:spPr>
          <a:xfrm rot="13473544">
            <a:off x="12138176" y="4575921"/>
            <a:ext cx="413265" cy="205951"/>
          </a:xfrm>
          <a:prstGeom prst="rightArrow">
            <a:avLst/>
          </a:prstGeom>
          <a:solidFill>
            <a:srgbClr val="7030A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F19970-F64B-A33E-FA0D-70D82AEB56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2A77A3-E852-6043-4F62-B46962AFA9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76200"/>
            <a:ext cx="12344400" cy="773853"/>
          </a:xfrm>
        </p:spPr>
        <p:txBody>
          <a:bodyPr>
            <a:normAutofit fontScale="90000"/>
          </a:bodyPr>
          <a:lstStyle/>
          <a:p>
            <a:r>
              <a:rPr lang="en-US" dirty="0"/>
              <a:t>Mesh Resolution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33A7A4F-5258-AE25-69FF-B37EAE0412B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82600" y="1065107"/>
                <a:ext cx="12801600" cy="5715000"/>
              </a:xfrm>
            </p:spPr>
            <p:txBody>
              <a:bodyPr>
                <a:normAutofit fontScale="85000" lnSpcReduction="20000"/>
              </a:bodyPr>
              <a:lstStyle/>
              <a:p>
                <a:r>
                  <a:rPr lang="en-US" dirty="0"/>
                  <a:t>Redistribute vertices of an arc</a:t>
                </a:r>
              </a:p>
              <a:p>
                <a:pPr lvl="1"/>
                <a:r>
                  <a:rPr lang="en-US" dirty="0"/>
                  <a:t>Beware the unit (meters vs degrees)</a:t>
                </a:r>
              </a:p>
              <a:p>
                <a:r>
                  <a:rPr lang="en-US" dirty="0"/>
                  <a:t>Need guidance from inverse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𝐶𝐹𝐿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(</m:t>
                        </m:r>
                        <m:d>
                          <m:dPr>
                            <m:begChr m:val="|"/>
                            <m:endChr m:val="|"/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b="1" i="1">
                                <a:latin typeface="Cambria Math" panose="02040503050406030204" pitchFamily="18" charset="0"/>
                              </a:rPr>
                              <m:t>𝒖</m:t>
                            </m:r>
                          </m:e>
                        </m:d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+</m:t>
                        </m:r>
                        <m:rad>
                          <m:radPr>
                            <m:degHide m:val="on"/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𝑔h</m:t>
                            </m:r>
                          </m:e>
                        </m:rad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)</m:t>
                        </m:r>
                        <m: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num>
                      <m:den>
                        <m: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den>
                    </m:f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&gt;0.4</m:t>
                    </m:r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|</a:t>
                </a:r>
                <a:r>
                  <a:rPr lang="en-US" b="1" i="1" dirty="0"/>
                  <a:t>u</a:t>
                </a:r>
                <a:r>
                  <a:rPr lang="en-US" dirty="0"/>
                  <a:t>|: flow velocity</a:t>
                </a:r>
              </a:p>
              <a:p>
                <a:pPr lvl="1"/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𝑔h</m:t>
                        </m:r>
                      </m:e>
                    </m:rad>
                  </m:oMath>
                </a14:m>
                <a:r>
                  <a:rPr lang="en-US" dirty="0"/>
                  <a:t>: wave speed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sz="4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4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4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dirty="0"/>
                  <a:t>: time step, mesh resolution</a:t>
                </a:r>
              </a:p>
              <a:p>
                <a:pPr lvl="1"/>
                <a:r>
                  <a:rPr lang="en-US" dirty="0"/>
                  <a:t>M.G. starts from a </a:t>
                </a:r>
                <a:r>
                  <a:rPr lang="en-US" b="1" dirty="0"/>
                  <a:t>smallest</a:t>
                </a:r>
                <a:r>
                  <a:rPr lang="en-US" dirty="0"/>
                  <a:t> expected </a:t>
                </a:r>
                <a:r>
                  <a:rPr lang="en-US" dirty="0">
                    <a:latin typeface="Symbol" panose="05050102010706020507" pitchFamily="18" charset="2"/>
                  </a:rPr>
                  <a:t>D</a:t>
                </a:r>
                <a:r>
                  <a:rPr lang="en-US" i="1" dirty="0"/>
                  <a:t>t (e.g., 100s)</a:t>
                </a:r>
              </a:p>
              <a:p>
                <a:pPr lvl="1"/>
                <a:r>
                  <a:rPr lang="en-US" dirty="0"/>
                  <a:t>Use </a:t>
                </a:r>
                <a:r>
                  <a:rPr lang="en-US" i="1" dirty="0"/>
                  <a:t>CFL</a:t>
                </a:r>
                <a:r>
                  <a:rPr lang="en-US" dirty="0"/>
                  <a:t>&gt;0.4 to back-calculate the  </a:t>
                </a:r>
                <a:r>
                  <a:rPr lang="en-US" i="1" dirty="0">
                    <a:solidFill>
                      <a:srgbClr val="FF0000"/>
                    </a:solidFill>
                  </a:rPr>
                  <a:t>coarsest</a:t>
                </a:r>
                <a:r>
                  <a:rPr lang="en-US" dirty="0"/>
                  <a:t> </a:t>
                </a:r>
                <a:r>
                  <a:rPr lang="en-US" dirty="0">
                    <a:latin typeface="Symbol" panose="05050102010706020507" pitchFamily="18" charset="2"/>
                  </a:rPr>
                  <a:t>D</a:t>
                </a:r>
                <a:r>
                  <a:rPr lang="en-US" i="1" dirty="0"/>
                  <a:t>x</a:t>
                </a:r>
                <a:r>
                  <a:rPr lang="en-US" dirty="0"/>
                  <a:t> at a given depth</a:t>
                </a:r>
              </a:p>
              <a:p>
                <a:pPr lvl="1"/>
                <a:r>
                  <a:rPr lang="en-US" dirty="0"/>
                  <a:t>Contrast to explicit models (</a:t>
                </a:r>
                <a:r>
                  <a:rPr lang="en-US" i="1" dirty="0"/>
                  <a:t>CFL</a:t>
                </a:r>
                <a:r>
                  <a:rPr lang="en-US" dirty="0"/>
                  <a:t>&lt;1)</a:t>
                </a:r>
              </a:p>
              <a:p>
                <a:pPr lvl="1"/>
                <a:r>
                  <a:rPr lang="en-US" dirty="0"/>
                  <a:t>Use xmgredit5 to check (in projection, not in </a:t>
                </a:r>
                <a:r>
                  <a:rPr lang="en-US" dirty="0" err="1"/>
                  <a:t>lon</a:t>
                </a:r>
                <a:r>
                  <a:rPr lang="en-US" dirty="0"/>
                  <a:t>/</a:t>
                </a:r>
                <a:r>
                  <a:rPr lang="en-US" dirty="0" err="1"/>
                  <a:t>lat</a:t>
                </a:r>
                <a:r>
                  <a:rPr lang="en-US" dirty="0"/>
                  <a:t>)</a:t>
                </a:r>
              </a:p>
              <a:p>
                <a:pPr lvl="2"/>
                <a:r>
                  <a:rPr lang="en-US" dirty="0"/>
                  <a:t>Use ~yinglong/bin/</a:t>
                </a:r>
                <a:r>
                  <a:rPr lang="en-US" dirty="0" err="1"/>
                  <a:t>cpp</a:t>
                </a:r>
                <a:r>
                  <a:rPr lang="en-US" dirty="0"/>
                  <a:t> to convert </a:t>
                </a:r>
                <a:r>
                  <a:rPr lang="en-US" dirty="0" err="1"/>
                  <a:t>lon</a:t>
                </a:r>
                <a:r>
                  <a:rPr lang="en-US" dirty="0"/>
                  <a:t>/</a:t>
                </a:r>
                <a:r>
                  <a:rPr lang="en-US" dirty="0" err="1"/>
                  <a:t>lat</a:t>
                </a:r>
                <a:r>
                  <a:rPr lang="en-US" dirty="0"/>
                  <a:t> (select a center </a:t>
                </a:r>
                <a:r>
                  <a:rPr lang="en-US" dirty="0" err="1"/>
                  <a:t>lon</a:t>
                </a:r>
                <a:r>
                  <a:rPr lang="en-US" dirty="0"/>
                  <a:t>/</a:t>
                </a:r>
                <a:r>
                  <a:rPr lang="en-US" dirty="0" err="1"/>
                  <a:t>lat</a:t>
                </a:r>
                <a:r>
                  <a:rPr lang="en-US" dirty="0"/>
                  <a:t> of projection)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33A7A4F-5258-AE25-69FF-B37EAE0412B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82600" y="1065107"/>
                <a:ext cx="12801600" cy="5715000"/>
              </a:xfrm>
              <a:blipFill>
                <a:blip r:embed="rId2"/>
                <a:stretch>
                  <a:fillRect l="-1095" t="-30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23D50F-EC93-226B-8BBB-0D7F9149B2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258AC-3BA9-45F5-BC18-3705BA7FEE2F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A97769E-FC10-B12B-6EA1-AEF331977894}"/>
              </a:ext>
            </a:extLst>
          </p:cNvPr>
          <p:cNvSpPr txBox="1"/>
          <p:nvPr/>
        </p:nvSpPr>
        <p:spPr>
          <a:xfrm>
            <a:off x="7284720" y="1574800"/>
            <a:ext cx="274320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dirty="0">
                <a:ea typeface="Calibri"/>
                <a:cs typeface="Calibri"/>
              </a:rPr>
              <a:t>: 1.e-5 degrees ~ 1m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69375827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A905B23-71D2-35F1-35B3-0015DF0C79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44456" y="1546933"/>
            <a:ext cx="2938029" cy="567928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306576"/>
            <a:ext cx="7207929" cy="409098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86000" y="696976"/>
            <a:ext cx="40366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Symbol" panose="05050102010706020507" pitchFamily="18" charset="2"/>
              </a:rPr>
              <a:t>D</a:t>
            </a:r>
            <a:r>
              <a:rPr lang="en-US" dirty="0"/>
              <a:t>t=100s (expected minimum*)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52400" y="5823958"/>
            <a:ext cx="10439400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FontTx/>
              <a:buChar char="*"/>
            </a:pPr>
            <a:r>
              <a:rPr lang="en-US" dirty="0"/>
              <a:t>Remember to refine mesh if for some reason you have to reduce </a:t>
            </a:r>
            <a:r>
              <a:rPr lang="en-US" dirty="0">
                <a:latin typeface="Symbol"/>
                <a:sym typeface="Symbol"/>
              </a:rPr>
              <a:t>D</a:t>
            </a:r>
            <a:r>
              <a:rPr lang="en-US" dirty="0"/>
              <a:t>t below 100s</a:t>
            </a:r>
          </a:p>
          <a:p>
            <a:pPr marL="342900" indent="-342900">
              <a:buFontTx/>
              <a:buChar char="*"/>
            </a:pPr>
            <a:r>
              <a:rPr lang="en-US" dirty="0"/>
              <a:t>Small patches of violation is fine especially near shoreline; avoid it in open area 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0" y="0"/>
            <a:ext cx="13716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Mesh resolution Guide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963047" y="1916176"/>
                <a:ext cx="299762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63047" y="1916176"/>
                <a:ext cx="299762" cy="369332"/>
              </a:xfrm>
              <a:prstGeom prst="rect">
                <a:avLst/>
              </a:prstGeom>
              <a:blipFill>
                <a:blip r:embed="rId4"/>
                <a:stretch>
                  <a:fillRect l="-22449" r="-24490" b="-114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Oval 3"/>
          <p:cNvSpPr/>
          <p:nvPr/>
        </p:nvSpPr>
        <p:spPr>
          <a:xfrm>
            <a:off x="5181600" y="1350510"/>
            <a:ext cx="762000" cy="4572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86A59B4-8425-D524-B254-86C230DAB83B}"/>
              </a:ext>
            </a:extLst>
          </p:cNvPr>
          <p:cNvSpPr txBox="1"/>
          <p:nvPr/>
        </p:nvSpPr>
        <p:spPr>
          <a:xfrm>
            <a:off x="11268265" y="1854783"/>
            <a:ext cx="23046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Violation of CFL&gt;0.4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53FC5F1E-98F4-2E7C-426C-D5744EFA414D}"/>
              </a:ext>
            </a:extLst>
          </p:cNvPr>
          <p:cNvCxnSpPr>
            <a:cxnSpLocks/>
          </p:cNvCxnSpPr>
          <p:nvPr/>
        </p:nvCxnSpPr>
        <p:spPr>
          <a:xfrm flipH="1">
            <a:off x="12115800" y="2285508"/>
            <a:ext cx="304800" cy="11691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E9F1AAD1-5E2F-795C-B17F-3532C86ACF05}"/>
              </a:ext>
            </a:extLst>
          </p:cNvPr>
          <p:cNvSpPr txBox="1"/>
          <p:nvPr/>
        </p:nvSpPr>
        <p:spPr>
          <a:xfrm rot="17816910">
            <a:off x="10003978" y="5204380"/>
            <a:ext cx="11756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Fine here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443F72C-2DA5-BA70-C30F-A5516EAE4C61}"/>
              </a:ext>
            </a:extLst>
          </p:cNvPr>
          <p:cNvCxnSpPr>
            <a:cxnSpLocks/>
          </p:cNvCxnSpPr>
          <p:nvPr/>
        </p:nvCxnSpPr>
        <p:spPr>
          <a:xfrm>
            <a:off x="10794960" y="5397563"/>
            <a:ext cx="330240" cy="10794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4D065AC8-147A-E4B4-B4A6-739AE01BBABD}"/>
              </a:ext>
            </a:extLst>
          </p:cNvPr>
          <p:cNvCxnSpPr>
            <a:cxnSpLocks/>
          </p:cNvCxnSpPr>
          <p:nvPr/>
        </p:nvCxnSpPr>
        <p:spPr>
          <a:xfrm>
            <a:off x="10820400" y="5334000"/>
            <a:ext cx="685800" cy="6356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433227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12344400" cy="773853"/>
          </a:xfrm>
        </p:spPr>
        <p:txBody>
          <a:bodyPr>
            <a:normAutofit fontScale="90000"/>
          </a:bodyPr>
          <a:lstStyle/>
          <a:p>
            <a:r>
              <a:rPr lang="en-US" dirty="0"/>
              <a:t>Mesh Resolution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48385"/>
            <a:ext cx="12801600" cy="5715000"/>
          </a:xfrm>
        </p:spPr>
        <p:txBody>
          <a:bodyPr>
            <a:normAutofit/>
          </a:bodyPr>
          <a:lstStyle/>
          <a:p>
            <a:r>
              <a:rPr lang="en-US" dirty="0"/>
              <a:t>Deeper regions generally coarser than shallows but not always (compare this with explicit models which are constrained by </a:t>
            </a:r>
            <a:r>
              <a:rPr lang="en-US" i="1" dirty="0"/>
              <a:t>CFL</a:t>
            </a:r>
            <a:r>
              <a:rPr lang="en-US" dirty="0"/>
              <a:t>)</a:t>
            </a:r>
          </a:p>
          <a:p>
            <a:pPr lvl="1"/>
            <a:r>
              <a:rPr lang="en-US" dirty="0">
                <a:solidFill>
                  <a:srgbClr val="00B050"/>
                </a:solidFill>
              </a:rPr>
              <a:t>Often channel needs to be resolved for tracer transport</a:t>
            </a:r>
          </a:p>
          <a:p>
            <a:r>
              <a:rPr lang="en-US" dirty="0"/>
              <a:t>Curvature should be resolved:</a:t>
            </a:r>
          </a:p>
          <a:p>
            <a:pPr lvl="1"/>
            <a:r>
              <a:rPr lang="en-US" dirty="0"/>
              <a:t>2D: bend in channel</a:t>
            </a:r>
          </a:p>
          <a:p>
            <a:pPr lvl="1"/>
            <a:r>
              <a:rPr lang="en-US" dirty="0"/>
              <a:t>3D: changes in slope (</a:t>
            </a:r>
            <a:r>
              <a:rPr lang="en-US" dirty="0">
                <a:solidFill>
                  <a:srgbClr val="FF0000"/>
                </a:solidFill>
              </a:rPr>
              <a:t>vertical grid plays a role</a:t>
            </a:r>
            <a:r>
              <a:rPr lang="en-US" dirty="0"/>
              <a:t>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258AC-3BA9-45F5-BC18-3705BA7FEE2F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5590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258AC-3BA9-45F5-BC18-3705BA7FEE2F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3" name="Picture 2" descr="A spider person in a red and black garment&#10;&#10;Description automatically generated">
            <a:extLst>
              <a:ext uri="{FF2B5EF4-FFF2-40B4-BE49-F238E27FC236}">
                <a16:creationId xmlns:a16="http://schemas.microsoft.com/office/drawing/2014/main" id="{96FA332D-8D20-FB09-9CD7-F6EB4F5299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5213" y="457200"/>
            <a:ext cx="4024989" cy="6256858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C7487031-1354-87B2-C7F8-922A06CF9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20414"/>
            <a:ext cx="4191000" cy="935134"/>
          </a:xfrm>
        </p:spPr>
        <p:txBody>
          <a:bodyPr>
            <a:normAutofit/>
          </a:bodyPr>
          <a:lstStyle/>
          <a:p>
            <a:r>
              <a:rPr lang="en-US" sz="4800" dirty="0"/>
              <a:t>Know the rules!</a:t>
            </a:r>
          </a:p>
        </p:txBody>
      </p:sp>
    </p:spTree>
    <p:extLst>
      <p:ext uri="{BB962C8B-B14F-4D97-AF65-F5344CB8AC3E}">
        <p14:creationId xmlns:p14="http://schemas.microsoft.com/office/powerpoint/2010/main" val="3910607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5736" y="76200"/>
            <a:ext cx="12344400" cy="609600"/>
          </a:xfrm>
        </p:spPr>
        <p:txBody>
          <a:bodyPr>
            <a:noAutofit/>
          </a:bodyPr>
          <a:lstStyle/>
          <a:p>
            <a:r>
              <a:rPr lang="en-US" sz="4400" dirty="0"/>
              <a:t>Interior Mesh Density with Paving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922867"/>
            <a:ext cx="12344400" cy="2895600"/>
          </a:xfrm>
        </p:spPr>
        <p:txBody>
          <a:bodyPr vert="horz" lIns="120170" tIns="60085" rIns="120170" bIns="60085" rtlCol="0" anchor="t">
            <a:normAutofit fontScale="77500" lnSpcReduction="20000"/>
          </a:bodyPr>
          <a:lstStyle/>
          <a:p>
            <a:pPr marL="450215" indent="-450215"/>
            <a:r>
              <a:rPr lang="en-US" sz="3600" dirty="0"/>
              <a:t>Density-based paving</a:t>
            </a:r>
            <a:endParaRPr lang="en-US"/>
          </a:p>
          <a:p>
            <a:pPr marL="450215" indent="-450215"/>
            <a:r>
              <a:rPr lang="en-US" sz="3600" dirty="0"/>
              <a:t>Shore resolution propagates in</a:t>
            </a:r>
            <a:endParaRPr lang="en-US" sz="3600" dirty="0">
              <a:ea typeface="Calibri"/>
              <a:cs typeface="Calibri"/>
            </a:endParaRPr>
          </a:p>
          <a:p>
            <a:pPr marL="450215" indent="-450215"/>
            <a:r>
              <a:rPr lang="en-US" sz="3600" dirty="0"/>
              <a:t>Refinement nodes (node in map tool) can enforce local resolution (but may produce skew elements if very constrained)</a:t>
            </a:r>
            <a:endParaRPr lang="en-US" sz="3600" dirty="0">
              <a:ea typeface="Calibri"/>
              <a:cs typeface="Calibri"/>
            </a:endParaRPr>
          </a:p>
          <a:p>
            <a:pPr marL="450215" indent="-450215"/>
            <a:r>
              <a:rPr lang="en-US" sz="3600" dirty="0"/>
              <a:t>Density paving (</a:t>
            </a:r>
            <a:r>
              <a:rPr lang="en-US" sz="3600" dirty="0">
                <a:solidFill>
                  <a:srgbClr val="FF0000"/>
                </a:solidFill>
              </a:rPr>
              <a:t>constant</a:t>
            </a:r>
            <a:r>
              <a:rPr lang="en-US" sz="3600" dirty="0"/>
              <a:t> or scalar) as alternatives: may not work for complex polygons</a:t>
            </a:r>
          </a:p>
          <a:p>
            <a:pPr marL="450215" indent="-450215"/>
            <a:r>
              <a:rPr lang="en-US" sz="3600" dirty="0">
                <a:ea typeface="Calibri"/>
                <a:cs typeface="Calibri"/>
              </a:rPr>
              <a:t>Other options to control interior resolution?</a:t>
            </a:r>
          </a:p>
        </p:txBody>
      </p:sp>
      <p:pic>
        <p:nvPicPr>
          <p:cNvPr id="17410" name="Picture 2" descr="C:\Delta\bay_delta57_class\enforce_dense_mesh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1" y="4389120"/>
            <a:ext cx="5332781" cy="2523067"/>
          </a:xfrm>
          <a:prstGeom prst="rect">
            <a:avLst/>
          </a:prstGeom>
          <a:noFill/>
        </p:spPr>
      </p:pic>
      <p:pic>
        <p:nvPicPr>
          <p:cNvPr id="17411" name="Picture 3" descr="C:\Delta\bay_delta57_class\enforce_dense_map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1" y="4389120"/>
            <a:ext cx="5332781" cy="2523067"/>
          </a:xfrm>
          <a:prstGeom prst="rect">
            <a:avLst/>
          </a:prstGeom>
          <a:noFill/>
        </p:spPr>
      </p:pic>
      <p:pic>
        <p:nvPicPr>
          <p:cNvPr id="17412" name="Picture 4" descr="C:\Delta\bay_delta57_class\enforce_dense_mesh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86700" y="4442872"/>
            <a:ext cx="5212011" cy="2465927"/>
          </a:xfrm>
          <a:prstGeom prst="rect">
            <a:avLst/>
          </a:prstGeom>
          <a:noFill/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258AC-3BA9-45F5-BC18-3705BA7FEE2F}" type="slidenum">
              <a:rPr lang="en-US" smtClean="0"/>
              <a:pPr/>
              <a:t>40</a:t>
            </a:fld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4181475" y="5400675"/>
            <a:ext cx="152400" cy="1524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C5E2A76-7B94-1606-481B-15DD78BBD9E2}"/>
              </a:ext>
            </a:extLst>
          </p:cNvPr>
          <p:cNvSpPr/>
          <p:nvPr/>
        </p:nvSpPr>
        <p:spPr>
          <a:xfrm>
            <a:off x="10668000" y="5029200"/>
            <a:ext cx="1371600" cy="914400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Isosceles Triangle 13"/>
          <p:cNvSpPr/>
          <p:nvPr/>
        </p:nvSpPr>
        <p:spPr>
          <a:xfrm rot="11419957">
            <a:off x="5996262" y="5245319"/>
            <a:ext cx="1652009" cy="1015561"/>
          </a:xfrm>
          <a:prstGeom prst="triangle">
            <a:avLst>
              <a:gd name="adj" fmla="val 4565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0170" tIns="60085" rIns="120170" bIns="60085" rtlCol="0" anchor="ctr"/>
          <a:lstStyle/>
          <a:p>
            <a:pPr algn="ctr"/>
            <a:endParaRPr lang="en-US"/>
          </a:p>
        </p:txBody>
      </p:sp>
      <p:sp>
        <p:nvSpPr>
          <p:cNvPr id="13" name="Isosceles Triangle 12"/>
          <p:cNvSpPr/>
          <p:nvPr/>
        </p:nvSpPr>
        <p:spPr>
          <a:xfrm rot="7786188">
            <a:off x="5667195" y="5268912"/>
            <a:ext cx="1103288" cy="1309813"/>
          </a:xfrm>
          <a:prstGeom prst="triangle">
            <a:avLst>
              <a:gd name="adj" fmla="val 40508"/>
            </a:avLst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0170" tIns="60085" rIns="120170" bIns="60085" rtlCol="0" anchor="ctr"/>
          <a:lstStyle/>
          <a:p>
            <a:pPr algn="ctr"/>
            <a:endParaRPr lang="en-US"/>
          </a:p>
        </p:txBody>
      </p:sp>
      <p:sp>
        <p:nvSpPr>
          <p:cNvPr id="12" name="Isosceles Triangle 11"/>
          <p:cNvSpPr/>
          <p:nvPr/>
        </p:nvSpPr>
        <p:spPr>
          <a:xfrm rot="3921863">
            <a:off x="5246999" y="4775148"/>
            <a:ext cx="813854" cy="1039547"/>
          </a:xfrm>
          <a:prstGeom prst="triangle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0170" tIns="60085" rIns="120170" bIns="60085"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4366" y="37820"/>
            <a:ext cx="12344400" cy="656529"/>
          </a:xfrm>
        </p:spPr>
        <p:txBody>
          <a:bodyPr>
            <a:noAutofit/>
          </a:bodyPr>
          <a:lstStyle/>
          <a:p>
            <a:r>
              <a:rPr lang="en-US" sz="4400" dirty="0"/>
              <a:t>Wetting and Drying in SCHISM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4366" y="850514"/>
            <a:ext cx="12344400" cy="3039534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Element-based wet/dry</a:t>
            </a:r>
          </a:p>
          <a:p>
            <a:pPr lvl="1"/>
            <a:r>
              <a:rPr lang="en-US" dirty="0"/>
              <a:t>Based on node elevations</a:t>
            </a:r>
          </a:p>
          <a:p>
            <a:pPr lvl="1"/>
            <a:r>
              <a:rPr lang="en-US" dirty="0"/>
              <a:t>All 3|4 wet =&gt; wet element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No partial wet/dry</a:t>
            </a:r>
          </a:p>
          <a:p>
            <a:r>
              <a:rPr lang="en-US" dirty="0"/>
              <a:t>Velocities calculated on edges of wet elements</a:t>
            </a:r>
          </a:p>
          <a:p>
            <a:r>
              <a:rPr lang="en-US" dirty="0"/>
              <a:t>Ensure at least 1 row of ‘always-wet’ elements to allow flow to go thru</a:t>
            </a:r>
          </a:p>
          <a:p>
            <a:pPr lvl="1"/>
            <a:r>
              <a:rPr lang="en-US" dirty="0"/>
              <a:t>Account for tidal motion</a:t>
            </a:r>
          </a:p>
        </p:txBody>
      </p:sp>
      <p:sp>
        <p:nvSpPr>
          <p:cNvPr id="4" name="Isosceles Triangle 3"/>
          <p:cNvSpPr/>
          <p:nvPr/>
        </p:nvSpPr>
        <p:spPr>
          <a:xfrm>
            <a:off x="4914901" y="4210580"/>
            <a:ext cx="1125638" cy="901280"/>
          </a:xfrm>
          <a:prstGeom prst="triangle">
            <a:avLst>
              <a:gd name="adj" fmla="val 47832"/>
            </a:avLst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0170" tIns="60085" rIns="120170" bIns="60085" rtlCol="0" anchor="ctr"/>
          <a:lstStyle/>
          <a:p>
            <a:pPr algn="ctr"/>
            <a:endParaRPr lang="en-US"/>
          </a:p>
        </p:txBody>
      </p:sp>
      <p:sp>
        <p:nvSpPr>
          <p:cNvPr id="5" name="Isosceles Triangle 4"/>
          <p:cNvSpPr/>
          <p:nvPr/>
        </p:nvSpPr>
        <p:spPr>
          <a:xfrm rot="3563165">
            <a:off x="5802596" y="3773813"/>
            <a:ext cx="1084908" cy="1289922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0170" tIns="60085" rIns="120170" bIns="60085"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5372100" y="4129300"/>
            <a:ext cx="228600" cy="162560"/>
          </a:xfrm>
          <a:prstGeom prst="ellipse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0170" tIns="60085" rIns="120170" bIns="60085"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897538" y="5011034"/>
            <a:ext cx="228600" cy="16256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0170" tIns="60085" rIns="120170" bIns="60085"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Isosceles Triangle 9"/>
          <p:cNvSpPr/>
          <p:nvPr/>
        </p:nvSpPr>
        <p:spPr>
          <a:xfrm rot="7498873">
            <a:off x="6448921" y="4281061"/>
            <a:ext cx="1274636" cy="1465026"/>
          </a:xfrm>
          <a:prstGeom prst="triangle">
            <a:avLst>
              <a:gd name="adj" fmla="val 4751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0170" tIns="60085" rIns="120170" bIns="60085"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6743700" y="3998633"/>
            <a:ext cx="228600" cy="162560"/>
          </a:xfrm>
          <a:prstGeom prst="ellipse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0170" tIns="60085" rIns="120170" bIns="60085"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5949232" y="5030580"/>
            <a:ext cx="228600" cy="162560"/>
          </a:xfrm>
          <a:prstGeom prst="ellipse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0170" tIns="60085" rIns="120170" bIns="60085"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5257800" y="5754900"/>
            <a:ext cx="228600" cy="16256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0170" tIns="60085" rIns="120170" bIns="60085"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6707966" y="6177280"/>
            <a:ext cx="228600" cy="162560"/>
          </a:xfrm>
          <a:prstGeom prst="ellipse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0170" tIns="60085" rIns="120170" bIns="60085"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7611653" y="5308374"/>
            <a:ext cx="228600" cy="162560"/>
          </a:xfrm>
          <a:prstGeom prst="ellipse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0170" tIns="60085" rIns="120170" bIns="60085" rtlCol="0" anchor="ctr"/>
          <a:lstStyle/>
          <a:p>
            <a:pPr algn="ctr"/>
            <a:endParaRPr lang="en-US"/>
          </a:p>
        </p:txBody>
      </p:sp>
      <p:sp>
        <p:nvSpPr>
          <p:cNvPr id="28" name="Freeform 27"/>
          <p:cNvSpPr/>
          <p:nvPr/>
        </p:nvSpPr>
        <p:spPr>
          <a:xfrm>
            <a:off x="6400800" y="4291860"/>
            <a:ext cx="1684116" cy="2358148"/>
          </a:xfrm>
          <a:custGeom>
            <a:avLst/>
            <a:gdLst>
              <a:gd name="connsiteX0" fmla="*/ 1122744 w 1122744"/>
              <a:gd name="connsiteY0" fmla="*/ 2210764 h 2210764"/>
              <a:gd name="connsiteX1" fmla="*/ 266217 w 1122744"/>
              <a:gd name="connsiteY1" fmla="*/ 983848 h 2210764"/>
              <a:gd name="connsiteX2" fmla="*/ 0 w 1122744"/>
              <a:gd name="connsiteY2" fmla="*/ 0 h 2210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22744" h="2210764">
                <a:moveTo>
                  <a:pt x="1122744" y="2210764"/>
                </a:moveTo>
                <a:cubicBezTo>
                  <a:pt x="788042" y="1781536"/>
                  <a:pt x="453341" y="1352309"/>
                  <a:pt x="266217" y="983848"/>
                </a:cubicBezTo>
                <a:cubicBezTo>
                  <a:pt x="79093" y="615387"/>
                  <a:pt x="39546" y="307693"/>
                  <a:pt x="0" y="0"/>
                </a:cubicBezTo>
              </a:path>
            </a:pathLst>
          </a:custGeom>
          <a:ln w="34925">
            <a:solidFill>
              <a:schemeClr val="accent3">
                <a:lumMod val="60000"/>
                <a:lumOff val="40000"/>
              </a:schemeClr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120170" tIns="60085" rIns="120170" bIns="60085" rtlCol="0" anchor="ctr"/>
          <a:lstStyle/>
          <a:p>
            <a:pPr algn="ctr"/>
            <a:endParaRPr lang="en-US"/>
          </a:p>
        </p:txBody>
      </p:sp>
      <p:sp>
        <p:nvSpPr>
          <p:cNvPr id="29" name="Freeform 28"/>
          <p:cNvSpPr/>
          <p:nvPr/>
        </p:nvSpPr>
        <p:spPr>
          <a:xfrm>
            <a:off x="6515100" y="6307947"/>
            <a:ext cx="1257300" cy="568960"/>
          </a:xfrm>
          <a:custGeom>
            <a:avLst/>
            <a:gdLst>
              <a:gd name="connsiteX0" fmla="*/ 1122744 w 1122744"/>
              <a:gd name="connsiteY0" fmla="*/ 2210764 h 2210764"/>
              <a:gd name="connsiteX1" fmla="*/ 266217 w 1122744"/>
              <a:gd name="connsiteY1" fmla="*/ 983848 h 2210764"/>
              <a:gd name="connsiteX2" fmla="*/ 0 w 1122744"/>
              <a:gd name="connsiteY2" fmla="*/ 0 h 2210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22744" h="2210764">
                <a:moveTo>
                  <a:pt x="1122744" y="2210764"/>
                </a:moveTo>
                <a:cubicBezTo>
                  <a:pt x="788042" y="1781536"/>
                  <a:pt x="453341" y="1352309"/>
                  <a:pt x="266217" y="983848"/>
                </a:cubicBezTo>
                <a:cubicBezTo>
                  <a:pt x="79093" y="615387"/>
                  <a:pt x="39546" y="307693"/>
                  <a:pt x="0" y="0"/>
                </a:cubicBezTo>
              </a:path>
            </a:pathLst>
          </a:custGeom>
          <a:ln w="34925">
            <a:solidFill>
              <a:schemeClr val="bg2">
                <a:lumMod val="25000"/>
              </a:schemeClr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120170" tIns="60085" rIns="120170" bIns="60085" rtlCol="0" anchor="ctr"/>
          <a:lstStyle/>
          <a:p>
            <a:pPr algn="ctr"/>
            <a:endParaRPr lang="en-US"/>
          </a:p>
        </p:txBody>
      </p:sp>
      <p:cxnSp>
        <p:nvCxnSpPr>
          <p:cNvPr id="31" name="Straight Connector 30"/>
          <p:cNvCxnSpPr/>
          <p:nvPr/>
        </p:nvCxnSpPr>
        <p:spPr>
          <a:xfrm flipV="1">
            <a:off x="5943600" y="6258560"/>
            <a:ext cx="800100" cy="81280"/>
          </a:xfrm>
          <a:prstGeom prst="line">
            <a:avLst/>
          </a:prstGeom>
          <a:ln w="50800">
            <a:solidFill>
              <a:schemeClr val="bg2">
                <a:lumMod val="25000"/>
              </a:schemeClr>
            </a:solidFill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258AC-3BA9-45F5-BC18-3705BA7FEE2F}" type="slidenum">
              <a:rPr lang="en-US" smtClean="0"/>
              <a:pPr/>
              <a:t>41</a:t>
            </a:fld>
            <a:endParaRPr lang="en-US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3" name="Straight Connector 72"/>
          <p:cNvCxnSpPr/>
          <p:nvPr/>
        </p:nvCxnSpPr>
        <p:spPr>
          <a:xfrm flipV="1">
            <a:off x="1257300" y="645622"/>
            <a:ext cx="4081323" cy="19238"/>
          </a:xfrm>
          <a:prstGeom prst="line">
            <a:avLst/>
          </a:prstGeom>
          <a:ln w="3492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oup 15"/>
          <p:cNvGrpSpPr/>
          <p:nvPr/>
        </p:nvGrpSpPr>
        <p:grpSpPr>
          <a:xfrm>
            <a:off x="914400" y="495100"/>
            <a:ext cx="4658034" cy="1879486"/>
            <a:chOff x="2424701" y="1438382"/>
            <a:chExt cx="3105356" cy="1762018"/>
          </a:xfrm>
        </p:grpSpPr>
        <p:sp>
          <p:nvSpPr>
            <p:cNvPr id="17" name="Freeform 16"/>
            <p:cNvSpPr/>
            <p:nvPr/>
          </p:nvSpPr>
          <p:spPr>
            <a:xfrm>
              <a:off x="2424701" y="1438382"/>
              <a:ext cx="3105356" cy="1674688"/>
            </a:xfrm>
            <a:custGeom>
              <a:avLst/>
              <a:gdLst>
                <a:gd name="connsiteX0" fmla="*/ 0 w 3105356"/>
                <a:gd name="connsiteY0" fmla="*/ 0 h 1674688"/>
                <a:gd name="connsiteX1" fmla="*/ 113016 w 3105356"/>
                <a:gd name="connsiteY1" fmla="*/ 123290 h 1674688"/>
                <a:gd name="connsiteX2" fmla="*/ 174661 w 3105356"/>
                <a:gd name="connsiteY2" fmla="*/ 205483 h 1674688"/>
                <a:gd name="connsiteX3" fmla="*/ 452063 w 3105356"/>
                <a:gd name="connsiteY3" fmla="*/ 544530 h 1674688"/>
                <a:gd name="connsiteX4" fmla="*/ 534256 w 3105356"/>
                <a:gd name="connsiteY4" fmla="*/ 657546 h 1674688"/>
                <a:gd name="connsiteX5" fmla="*/ 801384 w 3105356"/>
                <a:gd name="connsiteY5" fmla="*/ 1068512 h 1674688"/>
                <a:gd name="connsiteX6" fmla="*/ 1099335 w 3105356"/>
                <a:gd name="connsiteY6" fmla="*/ 1397285 h 1674688"/>
                <a:gd name="connsiteX7" fmla="*/ 1191802 w 3105356"/>
                <a:gd name="connsiteY7" fmla="*/ 1479479 h 1674688"/>
                <a:gd name="connsiteX8" fmla="*/ 1273996 w 3105356"/>
                <a:gd name="connsiteY8" fmla="*/ 1561672 h 1674688"/>
                <a:gd name="connsiteX9" fmla="*/ 1325366 w 3105356"/>
                <a:gd name="connsiteY9" fmla="*/ 1602769 h 1674688"/>
                <a:gd name="connsiteX10" fmla="*/ 1356189 w 3105356"/>
                <a:gd name="connsiteY10" fmla="*/ 1633591 h 1674688"/>
                <a:gd name="connsiteX11" fmla="*/ 1376737 w 3105356"/>
                <a:gd name="connsiteY11" fmla="*/ 1664414 h 1674688"/>
                <a:gd name="connsiteX12" fmla="*/ 1407560 w 3105356"/>
                <a:gd name="connsiteY12" fmla="*/ 1674688 h 1674688"/>
                <a:gd name="connsiteX13" fmla="*/ 1561672 w 3105356"/>
                <a:gd name="connsiteY13" fmla="*/ 1664414 h 1674688"/>
                <a:gd name="connsiteX14" fmla="*/ 1654139 w 3105356"/>
                <a:gd name="connsiteY14" fmla="*/ 1613043 h 1674688"/>
                <a:gd name="connsiteX15" fmla="*/ 1674688 w 3105356"/>
                <a:gd name="connsiteY15" fmla="*/ 1592494 h 1674688"/>
                <a:gd name="connsiteX16" fmla="*/ 1705510 w 3105356"/>
                <a:gd name="connsiteY16" fmla="*/ 1571946 h 1674688"/>
                <a:gd name="connsiteX17" fmla="*/ 1736333 w 3105356"/>
                <a:gd name="connsiteY17" fmla="*/ 1530849 h 1674688"/>
                <a:gd name="connsiteX18" fmla="*/ 1808252 w 3105356"/>
                <a:gd name="connsiteY18" fmla="*/ 1469205 h 1674688"/>
                <a:gd name="connsiteX19" fmla="*/ 1839074 w 3105356"/>
                <a:gd name="connsiteY19" fmla="*/ 1428108 h 1674688"/>
                <a:gd name="connsiteX20" fmla="*/ 1931542 w 3105356"/>
                <a:gd name="connsiteY20" fmla="*/ 1345915 h 1674688"/>
                <a:gd name="connsiteX21" fmla="*/ 2034283 w 3105356"/>
                <a:gd name="connsiteY21" fmla="*/ 1222625 h 1674688"/>
                <a:gd name="connsiteX22" fmla="*/ 2095928 w 3105356"/>
                <a:gd name="connsiteY22" fmla="*/ 1119883 h 1674688"/>
                <a:gd name="connsiteX23" fmla="*/ 2126751 w 3105356"/>
                <a:gd name="connsiteY23" fmla="*/ 1068512 h 1674688"/>
                <a:gd name="connsiteX24" fmla="*/ 2167847 w 3105356"/>
                <a:gd name="connsiteY24" fmla="*/ 1006867 h 1674688"/>
                <a:gd name="connsiteX25" fmla="*/ 2198670 w 3105356"/>
                <a:gd name="connsiteY25" fmla="*/ 945222 h 1674688"/>
                <a:gd name="connsiteX26" fmla="*/ 2239766 w 3105356"/>
                <a:gd name="connsiteY26" fmla="*/ 904126 h 1674688"/>
                <a:gd name="connsiteX27" fmla="*/ 2332234 w 3105356"/>
                <a:gd name="connsiteY27" fmla="*/ 801384 h 1674688"/>
                <a:gd name="connsiteX28" fmla="*/ 2373330 w 3105356"/>
                <a:gd name="connsiteY28" fmla="*/ 770562 h 1674688"/>
                <a:gd name="connsiteX29" fmla="*/ 2404153 w 3105356"/>
                <a:gd name="connsiteY29" fmla="*/ 739739 h 1674688"/>
                <a:gd name="connsiteX30" fmla="*/ 2547991 w 3105356"/>
                <a:gd name="connsiteY30" fmla="*/ 667820 h 1674688"/>
                <a:gd name="connsiteX31" fmla="*/ 2609636 w 3105356"/>
                <a:gd name="connsiteY31" fmla="*/ 626724 h 1674688"/>
                <a:gd name="connsiteX32" fmla="*/ 2671281 w 3105356"/>
                <a:gd name="connsiteY32" fmla="*/ 595901 h 1674688"/>
                <a:gd name="connsiteX33" fmla="*/ 2732926 w 3105356"/>
                <a:gd name="connsiteY33" fmla="*/ 544530 h 1674688"/>
                <a:gd name="connsiteX34" fmla="*/ 2804845 w 3105356"/>
                <a:gd name="connsiteY34" fmla="*/ 472611 h 1674688"/>
                <a:gd name="connsiteX35" fmla="*/ 2856216 w 3105356"/>
                <a:gd name="connsiteY35" fmla="*/ 441789 h 1674688"/>
                <a:gd name="connsiteX36" fmla="*/ 2887038 w 3105356"/>
                <a:gd name="connsiteY36" fmla="*/ 410966 h 1674688"/>
                <a:gd name="connsiteX37" fmla="*/ 2928135 w 3105356"/>
                <a:gd name="connsiteY37" fmla="*/ 380144 h 1674688"/>
                <a:gd name="connsiteX38" fmla="*/ 3010328 w 3105356"/>
                <a:gd name="connsiteY38" fmla="*/ 287676 h 1674688"/>
                <a:gd name="connsiteX39" fmla="*/ 3061699 w 3105356"/>
                <a:gd name="connsiteY39" fmla="*/ 205483 h 1674688"/>
                <a:gd name="connsiteX40" fmla="*/ 3082247 w 3105356"/>
                <a:gd name="connsiteY40" fmla="*/ 174661 h 1674688"/>
                <a:gd name="connsiteX41" fmla="*/ 3092521 w 3105356"/>
                <a:gd name="connsiteY41" fmla="*/ 133564 h 1674688"/>
                <a:gd name="connsiteX42" fmla="*/ 3102796 w 3105356"/>
                <a:gd name="connsiteY42" fmla="*/ 102742 h 1674688"/>
                <a:gd name="connsiteX43" fmla="*/ 3102796 w 3105356"/>
                <a:gd name="connsiteY43" fmla="*/ 10274 h 1674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3105356" h="1674688">
                  <a:moveTo>
                    <a:pt x="0" y="0"/>
                  </a:moveTo>
                  <a:cubicBezTo>
                    <a:pt x="60286" y="60286"/>
                    <a:pt x="61701" y="57981"/>
                    <a:pt x="113016" y="123290"/>
                  </a:cubicBezTo>
                  <a:cubicBezTo>
                    <a:pt x="134175" y="150219"/>
                    <a:pt x="152923" y="179019"/>
                    <a:pt x="174661" y="205483"/>
                  </a:cubicBezTo>
                  <a:cubicBezTo>
                    <a:pt x="387674" y="464803"/>
                    <a:pt x="293277" y="332816"/>
                    <a:pt x="452063" y="544530"/>
                  </a:cubicBezTo>
                  <a:cubicBezTo>
                    <a:pt x="480012" y="581795"/>
                    <a:pt x="509437" y="618127"/>
                    <a:pt x="534256" y="657546"/>
                  </a:cubicBezTo>
                  <a:cubicBezTo>
                    <a:pt x="601715" y="764687"/>
                    <a:pt x="714142" y="952190"/>
                    <a:pt x="801384" y="1068512"/>
                  </a:cubicBezTo>
                  <a:cubicBezTo>
                    <a:pt x="875433" y="1167244"/>
                    <a:pt x="1026190" y="1332267"/>
                    <a:pt x="1099335" y="1397285"/>
                  </a:cubicBezTo>
                  <a:cubicBezTo>
                    <a:pt x="1130157" y="1424683"/>
                    <a:pt x="1161772" y="1451215"/>
                    <a:pt x="1191802" y="1479479"/>
                  </a:cubicBezTo>
                  <a:cubicBezTo>
                    <a:pt x="1220017" y="1506034"/>
                    <a:pt x="1245525" y="1535391"/>
                    <a:pt x="1273996" y="1561672"/>
                  </a:cubicBezTo>
                  <a:cubicBezTo>
                    <a:pt x="1290109" y="1576546"/>
                    <a:pt x="1308863" y="1588329"/>
                    <a:pt x="1325366" y="1602769"/>
                  </a:cubicBezTo>
                  <a:cubicBezTo>
                    <a:pt x="1336301" y="1612337"/>
                    <a:pt x="1346887" y="1622429"/>
                    <a:pt x="1356189" y="1633591"/>
                  </a:cubicBezTo>
                  <a:cubicBezTo>
                    <a:pt x="1364094" y="1643077"/>
                    <a:pt x="1367095" y="1656700"/>
                    <a:pt x="1376737" y="1664414"/>
                  </a:cubicBezTo>
                  <a:cubicBezTo>
                    <a:pt x="1385194" y="1671180"/>
                    <a:pt x="1397286" y="1671263"/>
                    <a:pt x="1407560" y="1674688"/>
                  </a:cubicBezTo>
                  <a:cubicBezTo>
                    <a:pt x="1458931" y="1671263"/>
                    <a:pt x="1510502" y="1670100"/>
                    <a:pt x="1561672" y="1664414"/>
                  </a:cubicBezTo>
                  <a:cubicBezTo>
                    <a:pt x="1590740" y="1661184"/>
                    <a:pt x="1640909" y="1626273"/>
                    <a:pt x="1654139" y="1613043"/>
                  </a:cubicBezTo>
                  <a:cubicBezTo>
                    <a:pt x="1660989" y="1606193"/>
                    <a:pt x="1667124" y="1598545"/>
                    <a:pt x="1674688" y="1592494"/>
                  </a:cubicBezTo>
                  <a:cubicBezTo>
                    <a:pt x="1684330" y="1584780"/>
                    <a:pt x="1696779" y="1580677"/>
                    <a:pt x="1705510" y="1571946"/>
                  </a:cubicBezTo>
                  <a:cubicBezTo>
                    <a:pt x="1717618" y="1559838"/>
                    <a:pt x="1725057" y="1543736"/>
                    <a:pt x="1736333" y="1530849"/>
                  </a:cubicBezTo>
                  <a:cubicBezTo>
                    <a:pt x="1771213" y="1490986"/>
                    <a:pt x="1770837" y="1494148"/>
                    <a:pt x="1808252" y="1469205"/>
                  </a:cubicBezTo>
                  <a:cubicBezTo>
                    <a:pt x="1818526" y="1455506"/>
                    <a:pt x="1827930" y="1441109"/>
                    <a:pt x="1839074" y="1428108"/>
                  </a:cubicBezTo>
                  <a:cubicBezTo>
                    <a:pt x="1896242" y="1361412"/>
                    <a:pt x="1845055" y="1437807"/>
                    <a:pt x="1931542" y="1345915"/>
                  </a:cubicBezTo>
                  <a:cubicBezTo>
                    <a:pt x="1968206" y="1306959"/>
                    <a:pt x="2006760" y="1268497"/>
                    <a:pt x="2034283" y="1222625"/>
                  </a:cubicBezTo>
                  <a:lnTo>
                    <a:pt x="2095928" y="1119883"/>
                  </a:lnTo>
                  <a:cubicBezTo>
                    <a:pt x="2106202" y="1102759"/>
                    <a:pt x="2116030" y="1085360"/>
                    <a:pt x="2126751" y="1068512"/>
                  </a:cubicBezTo>
                  <a:cubicBezTo>
                    <a:pt x="2140010" y="1047677"/>
                    <a:pt x="2156803" y="1028956"/>
                    <a:pt x="2167847" y="1006867"/>
                  </a:cubicBezTo>
                  <a:cubicBezTo>
                    <a:pt x="2178121" y="986319"/>
                    <a:pt x="2185495" y="964043"/>
                    <a:pt x="2198670" y="945222"/>
                  </a:cubicBezTo>
                  <a:cubicBezTo>
                    <a:pt x="2209780" y="929351"/>
                    <a:pt x="2226895" y="918605"/>
                    <a:pt x="2239766" y="904126"/>
                  </a:cubicBezTo>
                  <a:cubicBezTo>
                    <a:pt x="2297258" y="839448"/>
                    <a:pt x="2263958" y="862074"/>
                    <a:pt x="2332234" y="801384"/>
                  </a:cubicBezTo>
                  <a:cubicBezTo>
                    <a:pt x="2345032" y="790008"/>
                    <a:pt x="2360329" y="781706"/>
                    <a:pt x="2373330" y="770562"/>
                  </a:cubicBezTo>
                  <a:cubicBezTo>
                    <a:pt x="2384362" y="761106"/>
                    <a:pt x="2391629" y="747106"/>
                    <a:pt x="2404153" y="739739"/>
                  </a:cubicBezTo>
                  <a:cubicBezTo>
                    <a:pt x="2450357" y="712560"/>
                    <a:pt x="2503389" y="697555"/>
                    <a:pt x="2547991" y="667820"/>
                  </a:cubicBezTo>
                  <a:cubicBezTo>
                    <a:pt x="2568539" y="654121"/>
                    <a:pt x="2588304" y="639168"/>
                    <a:pt x="2609636" y="626724"/>
                  </a:cubicBezTo>
                  <a:cubicBezTo>
                    <a:pt x="2629480" y="615148"/>
                    <a:pt x="2652166" y="608645"/>
                    <a:pt x="2671281" y="595901"/>
                  </a:cubicBezTo>
                  <a:cubicBezTo>
                    <a:pt x="2693537" y="581064"/>
                    <a:pt x="2713272" y="562673"/>
                    <a:pt x="2732926" y="544530"/>
                  </a:cubicBezTo>
                  <a:cubicBezTo>
                    <a:pt x="2757838" y="521534"/>
                    <a:pt x="2775773" y="490054"/>
                    <a:pt x="2804845" y="472611"/>
                  </a:cubicBezTo>
                  <a:cubicBezTo>
                    <a:pt x="2821969" y="462337"/>
                    <a:pt x="2840241" y="453771"/>
                    <a:pt x="2856216" y="441789"/>
                  </a:cubicBezTo>
                  <a:cubicBezTo>
                    <a:pt x="2867840" y="433071"/>
                    <a:pt x="2876006" y="420422"/>
                    <a:pt x="2887038" y="410966"/>
                  </a:cubicBezTo>
                  <a:cubicBezTo>
                    <a:pt x="2900039" y="399822"/>
                    <a:pt x="2914436" y="390418"/>
                    <a:pt x="2928135" y="380144"/>
                  </a:cubicBezTo>
                  <a:cubicBezTo>
                    <a:pt x="3022503" y="222861"/>
                    <a:pt x="2885971" y="436904"/>
                    <a:pt x="3010328" y="287676"/>
                  </a:cubicBezTo>
                  <a:cubicBezTo>
                    <a:pt x="3031012" y="262856"/>
                    <a:pt x="3044353" y="232741"/>
                    <a:pt x="3061699" y="205483"/>
                  </a:cubicBezTo>
                  <a:cubicBezTo>
                    <a:pt x="3068328" y="195066"/>
                    <a:pt x="3082247" y="174661"/>
                    <a:pt x="3082247" y="174661"/>
                  </a:cubicBezTo>
                  <a:cubicBezTo>
                    <a:pt x="3085672" y="160962"/>
                    <a:pt x="3088642" y="147141"/>
                    <a:pt x="3092521" y="133564"/>
                  </a:cubicBezTo>
                  <a:cubicBezTo>
                    <a:pt x="3095496" y="123151"/>
                    <a:pt x="3101897" y="113534"/>
                    <a:pt x="3102796" y="102742"/>
                  </a:cubicBezTo>
                  <a:cubicBezTo>
                    <a:pt x="3105356" y="72026"/>
                    <a:pt x="3102796" y="41097"/>
                    <a:pt x="3102796" y="10274"/>
                  </a:cubicBezTo>
                </a:path>
              </a:pathLst>
            </a:cu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8" name="Straight Connector 17"/>
            <p:cNvCxnSpPr/>
            <p:nvPr/>
          </p:nvCxnSpPr>
          <p:spPr>
            <a:xfrm>
              <a:off x="4419600" y="2743200"/>
              <a:ext cx="762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4572000" y="2559978"/>
              <a:ext cx="762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4724400" y="2362200"/>
              <a:ext cx="762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4876800" y="2209800"/>
              <a:ext cx="762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4267200" y="2895600"/>
              <a:ext cx="762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0" name="Oval 39"/>
          <p:cNvSpPr/>
          <p:nvPr/>
        </p:nvSpPr>
        <p:spPr>
          <a:xfrm>
            <a:off x="1028700" y="576380"/>
            <a:ext cx="228600" cy="16256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0170" tIns="60085" rIns="120170" bIns="60085"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8" name="Oval 47"/>
          <p:cNvSpPr/>
          <p:nvPr/>
        </p:nvSpPr>
        <p:spPr>
          <a:xfrm>
            <a:off x="5372100" y="580947"/>
            <a:ext cx="228600" cy="16256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0170" tIns="60085" rIns="120170" bIns="60085"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grpSp>
        <p:nvGrpSpPr>
          <p:cNvPr id="108" name="Group 107"/>
          <p:cNvGrpSpPr/>
          <p:nvPr/>
        </p:nvGrpSpPr>
        <p:grpSpPr>
          <a:xfrm>
            <a:off x="914400" y="3129337"/>
            <a:ext cx="4658034" cy="1879486"/>
            <a:chOff x="838200" y="3962400"/>
            <a:chExt cx="3105356" cy="1762018"/>
          </a:xfrm>
        </p:grpSpPr>
        <p:grpSp>
          <p:nvGrpSpPr>
            <p:cNvPr id="15" name="Group 14"/>
            <p:cNvGrpSpPr/>
            <p:nvPr/>
          </p:nvGrpSpPr>
          <p:grpSpPr>
            <a:xfrm>
              <a:off x="838200" y="3962400"/>
              <a:ext cx="3105356" cy="1762018"/>
              <a:chOff x="2424701" y="1438382"/>
              <a:chExt cx="3105356" cy="1762018"/>
            </a:xfrm>
          </p:grpSpPr>
          <p:sp>
            <p:nvSpPr>
              <p:cNvPr id="6" name="Freeform 5"/>
              <p:cNvSpPr/>
              <p:nvPr/>
            </p:nvSpPr>
            <p:spPr>
              <a:xfrm>
                <a:off x="2424701" y="1438382"/>
                <a:ext cx="3105356" cy="1674688"/>
              </a:xfrm>
              <a:custGeom>
                <a:avLst/>
                <a:gdLst>
                  <a:gd name="connsiteX0" fmla="*/ 0 w 3105356"/>
                  <a:gd name="connsiteY0" fmla="*/ 0 h 1674688"/>
                  <a:gd name="connsiteX1" fmla="*/ 113016 w 3105356"/>
                  <a:gd name="connsiteY1" fmla="*/ 123290 h 1674688"/>
                  <a:gd name="connsiteX2" fmla="*/ 174661 w 3105356"/>
                  <a:gd name="connsiteY2" fmla="*/ 205483 h 1674688"/>
                  <a:gd name="connsiteX3" fmla="*/ 452063 w 3105356"/>
                  <a:gd name="connsiteY3" fmla="*/ 544530 h 1674688"/>
                  <a:gd name="connsiteX4" fmla="*/ 534256 w 3105356"/>
                  <a:gd name="connsiteY4" fmla="*/ 657546 h 1674688"/>
                  <a:gd name="connsiteX5" fmla="*/ 801384 w 3105356"/>
                  <a:gd name="connsiteY5" fmla="*/ 1068512 h 1674688"/>
                  <a:gd name="connsiteX6" fmla="*/ 1099335 w 3105356"/>
                  <a:gd name="connsiteY6" fmla="*/ 1397285 h 1674688"/>
                  <a:gd name="connsiteX7" fmla="*/ 1191802 w 3105356"/>
                  <a:gd name="connsiteY7" fmla="*/ 1479479 h 1674688"/>
                  <a:gd name="connsiteX8" fmla="*/ 1273996 w 3105356"/>
                  <a:gd name="connsiteY8" fmla="*/ 1561672 h 1674688"/>
                  <a:gd name="connsiteX9" fmla="*/ 1325366 w 3105356"/>
                  <a:gd name="connsiteY9" fmla="*/ 1602769 h 1674688"/>
                  <a:gd name="connsiteX10" fmla="*/ 1356189 w 3105356"/>
                  <a:gd name="connsiteY10" fmla="*/ 1633591 h 1674688"/>
                  <a:gd name="connsiteX11" fmla="*/ 1376737 w 3105356"/>
                  <a:gd name="connsiteY11" fmla="*/ 1664414 h 1674688"/>
                  <a:gd name="connsiteX12" fmla="*/ 1407560 w 3105356"/>
                  <a:gd name="connsiteY12" fmla="*/ 1674688 h 1674688"/>
                  <a:gd name="connsiteX13" fmla="*/ 1561672 w 3105356"/>
                  <a:gd name="connsiteY13" fmla="*/ 1664414 h 1674688"/>
                  <a:gd name="connsiteX14" fmla="*/ 1654139 w 3105356"/>
                  <a:gd name="connsiteY14" fmla="*/ 1613043 h 1674688"/>
                  <a:gd name="connsiteX15" fmla="*/ 1674688 w 3105356"/>
                  <a:gd name="connsiteY15" fmla="*/ 1592494 h 1674688"/>
                  <a:gd name="connsiteX16" fmla="*/ 1705510 w 3105356"/>
                  <a:gd name="connsiteY16" fmla="*/ 1571946 h 1674688"/>
                  <a:gd name="connsiteX17" fmla="*/ 1736333 w 3105356"/>
                  <a:gd name="connsiteY17" fmla="*/ 1530849 h 1674688"/>
                  <a:gd name="connsiteX18" fmla="*/ 1808252 w 3105356"/>
                  <a:gd name="connsiteY18" fmla="*/ 1469205 h 1674688"/>
                  <a:gd name="connsiteX19" fmla="*/ 1839074 w 3105356"/>
                  <a:gd name="connsiteY19" fmla="*/ 1428108 h 1674688"/>
                  <a:gd name="connsiteX20" fmla="*/ 1931542 w 3105356"/>
                  <a:gd name="connsiteY20" fmla="*/ 1345915 h 1674688"/>
                  <a:gd name="connsiteX21" fmla="*/ 2034283 w 3105356"/>
                  <a:gd name="connsiteY21" fmla="*/ 1222625 h 1674688"/>
                  <a:gd name="connsiteX22" fmla="*/ 2095928 w 3105356"/>
                  <a:gd name="connsiteY22" fmla="*/ 1119883 h 1674688"/>
                  <a:gd name="connsiteX23" fmla="*/ 2126751 w 3105356"/>
                  <a:gd name="connsiteY23" fmla="*/ 1068512 h 1674688"/>
                  <a:gd name="connsiteX24" fmla="*/ 2167847 w 3105356"/>
                  <a:gd name="connsiteY24" fmla="*/ 1006867 h 1674688"/>
                  <a:gd name="connsiteX25" fmla="*/ 2198670 w 3105356"/>
                  <a:gd name="connsiteY25" fmla="*/ 945222 h 1674688"/>
                  <a:gd name="connsiteX26" fmla="*/ 2239766 w 3105356"/>
                  <a:gd name="connsiteY26" fmla="*/ 904126 h 1674688"/>
                  <a:gd name="connsiteX27" fmla="*/ 2332234 w 3105356"/>
                  <a:gd name="connsiteY27" fmla="*/ 801384 h 1674688"/>
                  <a:gd name="connsiteX28" fmla="*/ 2373330 w 3105356"/>
                  <a:gd name="connsiteY28" fmla="*/ 770562 h 1674688"/>
                  <a:gd name="connsiteX29" fmla="*/ 2404153 w 3105356"/>
                  <a:gd name="connsiteY29" fmla="*/ 739739 h 1674688"/>
                  <a:gd name="connsiteX30" fmla="*/ 2547991 w 3105356"/>
                  <a:gd name="connsiteY30" fmla="*/ 667820 h 1674688"/>
                  <a:gd name="connsiteX31" fmla="*/ 2609636 w 3105356"/>
                  <a:gd name="connsiteY31" fmla="*/ 626724 h 1674688"/>
                  <a:gd name="connsiteX32" fmla="*/ 2671281 w 3105356"/>
                  <a:gd name="connsiteY32" fmla="*/ 595901 h 1674688"/>
                  <a:gd name="connsiteX33" fmla="*/ 2732926 w 3105356"/>
                  <a:gd name="connsiteY33" fmla="*/ 544530 h 1674688"/>
                  <a:gd name="connsiteX34" fmla="*/ 2804845 w 3105356"/>
                  <a:gd name="connsiteY34" fmla="*/ 472611 h 1674688"/>
                  <a:gd name="connsiteX35" fmla="*/ 2856216 w 3105356"/>
                  <a:gd name="connsiteY35" fmla="*/ 441789 h 1674688"/>
                  <a:gd name="connsiteX36" fmla="*/ 2887038 w 3105356"/>
                  <a:gd name="connsiteY36" fmla="*/ 410966 h 1674688"/>
                  <a:gd name="connsiteX37" fmla="*/ 2928135 w 3105356"/>
                  <a:gd name="connsiteY37" fmla="*/ 380144 h 1674688"/>
                  <a:gd name="connsiteX38" fmla="*/ 3010328 w 3105356"/>
                  <a:gd name="connsiteY38" fmla="*/ 287676 h 1674688"/>
                  <a:gd name="connsiteX39" fmla="*/ 3061699 w 3105356"/>
                  <a:gd name="connsiteY39" fmla="*/ 205483 h 1674688"/>
                  <a:gd name="connsiteX40" fmla="*/ 3082247 w 3105356"/>
                  <a:gd name="connsiteY40" fmla="*/ 174661 h 1674688"/>
                  <a:gd name="connsiteX41" fmla="*/ 3092521 w 3105356"/>
                  <a:gd name="connsiteY41" fmla="*/ 133564 h 1674688"/>
                  <a:gd name="connsiteX42" fmla="*/ 3102796 w 3105356"/>
                  <a:gd name="connsiteY42" fmla="*/ 102742 h 1674688"/>
                  <a:gd name="connsiteX43" fmla="*/ 3102796 w 3105356"/>
                  <a:gd name="connsiteY43" fmla="*/ 10274 h 16746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3105356" h="1674688">
                    <a:moveTo>
                      <a:pt x="0" y="0"/>
                    </a:moveTo>
                    <a:cubicBezTo>
                      <a:pt x="60286" y="60286"/>
                      <a:pt x="61701" y="57981"/>
                      <a:pt x="113016" y="123290"/>
                    </a:cubicBezTo>
                    <a:cubicBezTo>
                      <a:pt x="134175" y="150219"/>
                      <a:pt x="152923" y="179019"/>
                      <a:pt x="174661" y="205483"/>
                    </a:cubicBezTo>
                    <a:cubicBezTo>
                      <a:pt x="387674" y="464803"/>
                      <a:pt x="293277" y="332816"/>
                      <a:pt x="452063" y="544530"/>
                    </a:cubicBezTo>
                    <a:cubicBezTo>
                      <a:pt x="480012" y="581795"/>
                      <a:pt x="509437" y="618127"/>
                      <a:pt x="534256" y="657546"/>
                    </a:cubicBezTo>
                    <a:cubicBezTo>
                      <a:pt x="601715" y="764687"/>
                      <a:pt x="714142" y="952190"/>
                      <a:pt x="801384" y="1068512"/>
                    </a:cubicBezTo>
                    <a:cubicBezTo>
                      <a:pt x="875433" y="1167244"/>
                      <a:pt x="1026190" y="1332267"/>
                      <a:pt x="1099335" y="1397285"/>
                    </a:cubicBezTo>
                    <a:cubicBezTo>
                      <a:pt x="1130157" y="1424683"/>
                      <a:pt x="1161772" y="1451215"/>
                      <a:pt x="1191802" y="1479479"/>
                    </a:cubicBezTo>
                    <a:cubicBezTo>
                      <a:pt x="1220017" y="1506034"/>
                      <a:pt x="1245525" y="1535391"/>
                      <a:pt x="1273996" y="1561672"/>
                    </a:cubicBezTo>
                    <a:cubicBezTo>
                      <a:pt x="1290109" y="1576546"/>
                      <a:pt x="1308863" y="1588329"/>
                      <a:pt x="1325366" y="1602769"/>
                    </a:cubicBezTo>
                    <a:cubicBezTo>
                      <a:pt x="1336301" y="1612337"/>
                      <a:pt x="1346887" y="1622429"/>
                      <a:pt x="1356189" y="1633591"/>
                    </a:cubicBezTo>
                    <a:cubicBezTo>
                      <a:pt x="1364094" y="1643077"/>
                      <a:pt x="1367095" y="1656700"/>
                      <a:pt x="1376737" y="1664414"/>
                    </a:cubicBezTo>
                    <a:cubicBezTo>
                      <a:pt x="1385194" y="1671180"/>
                      <a:pt x="1397286" y="1671263"/>
                      <a:pt x="1407560" y="1674688"/>
                    </a:cubicBezTo>
                    <a:cubicBezTo>
                      <a:pt x="1458931" y="1671263"/>
                      <a:pt x="1510502" y="1670100"/>
                      <a:pt x="1561672" y="1664414"/>
                    </a:cubicBezTo>
                    <a:cubicBezTo>
                      <a:pt x="1590740" y="1661184"/>
                      <a:pt x="1640909" y="1626273"/>
                      <a:pt x="1654139" y="1613043"/>
                    </a:cubicBezTo>
                    <a:cubicBezTo>
                      <a:pt x="1660989" y="1606193"/>
                      <a:pt x="1667124" y="1598545"/>
                      <a:pt x="1674688" y="1592494"/>
                    </a:cubicBezTo>
                    <a:cubicBezTo>
                      <a:pt x="1684330" y="1584780"/>
                      <a:pt x="1696779" y="1580677"/>
                      <a:pt x="1705510" y="1571946"/>
                    </a:cubicBezTo>
                    <a:cubicBezTo>
                      <a:pt x="1717618" y="1559838"/>
                      <a:pt x="1725057" y="1543736"/>
                      <a:pt x="1736333" y="1530849"/>
                    </a:cubicBezTo>
                    <a:cubicBezTo>
                      <a:pt x="1771213" y="1490986"/>
                      <a:pt x="1770837" y="1494148"/>
                      <a:pt x="1808252" y="1469205"/>
                    </a:cubicBezTo>
                    <a:cubicBezTo>
                      <a:pt x="1818526" y="1455506"/>
                      <a:pt x="1827930" y="1441109"/>
                      <a:pt x="1839074" y="1428108"/>
                    </a:cubicBezTo>
                    <a:cubicBezTo>
                      <a:pt x="1896242" y="1361412"/>
                      <a:pt x="1845055" y="1437807"/>
                      <a:pt x="1931542" y="1345915"/>
                    </a:cubicBezTo>
                    <a:cubicBezTo>
                      <a:pt x="1968206" y="1306959"/>
                      <a:pt x="2006760" y="1268497"/>
                      <a:pt x="2034283" y="1222625"/>
                    </a:cubicBezTo>
                    <a:lnTo>
                      <a:pt x="2095928" y="1119883"/>
                    </a:lnTo>
                    <a:cubicBezTo>
                      <a:pt x="2106202" y="1102759"/>
                      <a:pt x="2116030" y="1085360"/>
                      <a:pt x="2126751" y="1068512"/>
                    </a:cubicBezTo>
                    <a:cubicBezTo>
                      <a:pt x="2140010" y="1047677"/>
                      <a:pt x="2156803" y="1028956"/>
                      <a:pt x="2167847" y="1006867"/>
                    </a:cubicBezTo>
                    <a:cubicBezTo>
                      <a:pt x="2178121" y="986319"/>
                      <a:pt x="2185495" y="964043"/>
                      <a:pt x="2198670" y="945222"/>
                    </a:cubicBezTo>
                    <a:cubicBezTo>
                      <a:pt x="2209780" y="929351"/>
                      <a:pt x="2226895" y="918605"/>
                      <a:pt x="2239766" y="904126"/>
                    </a:cubicBezTo>
                    <a:cubicBezTo>
                      <a:pt x="2297258" y="839448"/>
                      <a:pt x="2263958" y="862074"/>
                      <a:pt x="2332234" y="801384"/>
                    </a:cubicBezTo>
                    <a:cubicBezTo>
                      <a:pt x="2345032" y="790008"/>
                      <a:pt x="2360329" y="781706"/>
                      <a:pt x="2373330" y="770562"/>
                    </a:cubicBezTo>
                    <a:cubicBezTo>
                      <a:pt x="2384362" y="761106"/>
                      <a:pt x="2391629" y="747106"/>
                      <a:pt x="2404153" y="739739"/>
                    </a:cubicBezTo>
                    <a:cubicBezTo>
                      <a:pt x="2450357" y="712560"/>
                      <a:pt x="2503389" y="697555"/>
                      <a:pt x="2547991" y="667820"/>
                    </a:cubicBezTo>
                    <a:cubicBezTo>
                      <a:pt x="2568539" y="654121"/>
                      <a:pt x="2588304" y="639168"/>
                      <a:pt x="2609636" y="626724"/>
                    </a:cubicBezTo>
                    <a:cubicBezTo>
                      <a:pt x="2629480" y="615148"/>
                      <a:pt x="2652166" y="608645"/>
                      <a:pt x="2671281" y="595901"/>
                    </a:cubicBezTo>
                    <a:cubicBezTo>
                      <a:pt x="2693537" y="581064"/>
                      <a:pt x="2713272" y="562673"/>
                      <a:pt x="2732926" y="544530"/>
                    </a:cubicBezTo>
                    <a:cubicBezTo>
                      <a:pt x="2757838" y="521534"/>
                      <a:pt x="2775773" y="490054"/>
                      <a:pt x="2804845" y="472611"/>
                    </a:cubicBezTo>
                    <a:cubicBezTo>
                      <a:pt x="2821969" y="462337"/>
                      <a:pt x="2840241" y="453771"/>
                      <a:pt x="2856216" y="441789"/>
                    </a:cubicBezTo>
                    <a:cubicBezTo>
                      <a:pt x="2867840" y="433071"/>
                      <a:pt x="2876006" y="420422"/>
                      <a:pt x="2887038" y="410966"/>
                    </a:cubicBezTo>
                    <a:cubicBezTo>
                      <a:pt x="2900039" y="399822"/>
                      <a:pt x="2914436" y="390418"/>
                      <a:pt x="2928135" y="380144"/>
                    </a:cubicBezTo>
                    <a:cubicBezTo>
                      <a:pt x="3022503" y="222861"/>
                      <a:pt x="2885971" y="436904"/>
                      <a:pt x="3010328" y="287676"/>
                    </a:cubicBezTo>
                    <a:cubicBezTo>
                      <a:pt x="3031012" y="262856"/>
                      <a:pt x="3044353" y="232741"/>
                      <a:pt x="3061699" y="205483"/>
                    </a:cubicBezTo>
                    <a:cubicBezTo>
                      <a:pt x="3068328" y="195066"/>
                      <a:pt x="3082247" y="174661"/>
                      <a:pt x="3082247" y="174661"/>
                    </a:cubicBezTo>
                    <a:cubicBezTo>
                      <a:pt x="3085672" y="160962"/>
                      <a:pt x="3088642" y="147141"/>
                      <a:pt x="3092521" y="133564"/>
                    </a:cubicBezTo>
                    <a:cubicBezTo>
                      <a:pt x="3095496" y="123151"/>
                      <a:pt x="3101897" y="113534"/>
                      <a:pt x="3102796" y="102742"/>
                    </a:cubicBezTo>
                    <a:cubicBezTo>
                      <a:pt x="3105356" y="72026"/>
                      <a:pt x="3102796" y="41097"/>
                      <a:pt x="3102796" y="10274"/>
                    </a:cubicBezTo>
                  </a:path>
                </a:pathLst>
              </a:cu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8" name="Straight Connector 7"/>
              <p:cNvCxnSpPr/>
              <p:nvPr/>
            </p:nvCxnSpPr>
            <p:spPr>
              <a:xfrm>
                <a:off x="4419600" y="2743200"/>
                <a:ext cx="76200" cy="30480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/>
              <p:cNvCxnSpPr/>
              <p:nvPr/>
            </p:nvCxnSpPr>
            <p:spPr>
              <a:xfrm>
                <a:off x="4572000" y="2559978"/>
                <a:ext cx="76200" cy="30480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/>
              <p:cNvCxnSpPr/>
              <p:nvPr/>
            </p:nvCxnSpPr>
            <p:spPr>
              <a:xfrm>
                <a:off x="4724400" y="2362200"/>
                <a:ext cx="76200" cy="30480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/>
              <p:cNvCxnSpPr/>
              <p:nvPr/>
            </p:nvCxnSpPr>
            <p:spPr>
              <a:xfrm>
                <a:off x="4876800" y="2209800"/>
                <a:ext cx="76200" cy="30480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/>
              <p:cNvCxnSpPr/>
              <p:nvPr/>
            </p:nvCxnSpPr>
            <p:spPr>
              <a:xfrm>
                <a:off x="4267200" y="2895600"/>
                <a:ext cx="76200" cy="30480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6" name="Oval 55"/>
            <p:cNvSpPr/>
            <p:nvPr/>
          </p:nvSpPr>
          <p:spPr>
            <a:xfrm>
              <a:off x="914400" y="3962400"/>
              <a:ext cx="152400" cy="152400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57" name="Oval 56"/>
            <p:cNvSpPr/>
            <p:nvPr/>
          </p:nvSpPr>
          <p:spPr>
            <a:xfrm>
              <a:off x="1828800" y="5181600"/>
              <a:ext cx="152400" cy="152400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58" name="Oval 57"/>
            <p:cNvSpPr/>
            <p:nvPr/>
          </p:nvSpPr>
          <p:spPr>
            <a:xfrm>
              <a:off x="3048000" y="4648200"/>
              <a:ext cx="152400" cy="152400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59" name="Oval 58"/>
            <p:cNvSpPr/>
            <p:nvPr/>
          </p:nvSpPr>
          <p:spPr>
            <a:xfrm>
              <a:off x="3733800" y="4191000"/>
              <a:ext cx="152400" cy="152400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0000"/>
                </a:solidFill>
              </a:endParaRPr>
            </a:p>
          </p:txBody>
        </p:sp>
        <p:cxnSp>
          <p:nvCxnSpPr>
            <p:cNvPr id="80" name="Straight Connector 79"/>
            <p:cNvCxnSpPr/>
            <p:nvPr/>
          </p:nvCxnSpPr>
          <p:spPr>
            <a:xfrm>
              <a:off x="838200" y="3962400"/>
              <a:ext cx="914400" cy="1219200"/>
            </a:xfrm>
            <a:prstGeom prst="line">
              <a:avLst/>
            </a:prstGeom>
            <a:ln w="34925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>
              <a:stCxn id="57" idx="5"/>
              <a:endCxn id="58" idx="3"/>
            </p:cNvCxnSpPr>
            <p:nvPr/>
          </p:nvCxnSpPr>
          <p:spPr>
            <a:xfrm flipV="1">
              <a:off x="1958882" y="4778282"/>
              <a:ext cx="1111436" cy="533400"/>
            </a:xfrm>
            <a:prstGeom prst="line">
              <a:avLst/>
            </a:prstGeom>
            <a:ln w="34925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>
              <a:endCxn id="59" idx="4"/>
            </p:cNvCxnSpPr>
            <p:nvPr/>
          </p:nvCxnSpPr>
          <p:spPr>
            <a:xfrm flipV="1">
              <a:off x="3200400" y="4343400"/>
              <a:ext cx="609600" cy="457200"/>
            </a:xfrm>
            <a:prstGeom prst="line">
              <a:avLst/>
            </a:prstGeom>
            <a:ln w="34925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4" name="Straight Connector 73"/>
          <p:cNvCxnSpPr>
            <a:endCxn id="52" idx="5"/>
          </p:cNvCxnSpPr>
          <p:nvPr/>
        </p:nvCxnSpPr>
        <p:spPr>
          <a:xfrm>
            <a:off x="8159564" y="855713"/>
            <a:ext cx="1944348" cy="1525661"/>
          </a:xfrm>
          <a:prstGeom prst="line">
            <a:avLst/>
          </a:prstGeom>
          <a:ln w="3492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/>
          <p:nvPr/>
        </p:nvCxnSpPr>
        <p:spPr>
          <a:xfrm flipH="1">
            <a:off x="9994354" y="868947"/>
            <a:ext cx="2171700" cy="1463040"/>
          </a:xfrm>
          <a:prstGeom prst="line">
            <a:avLst/>
          </a:prstGeom>
          <a:ln w="3492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/>
          <p:cNvGrpSpPr/>
          <p:nvPr/>
        </p:nvGrpSpPr>
        <p:grpSpPr>
          <a:xfrm>
            <a:off x="7737089" y="617020"/>
            <a:ext cx="4658034" cy="1879486"/>
            <a:chOff x="2424701" y="1438382"/>
            <a:chExt cx="3105356" cy="1762018"/>
          </a:xfrm>
        </p:grpSpPr>
        <p:sp>
          <p:nvSpPr>
            <p:cNvPr id="24" name="Freeform 23"/>
            <p:cNvSpPr/>
            <p:nvPr/>
          </p:nvSpPr>
          <p:spPr>
            <a:xfrm>
              <a:off x="2424701" y="1438382"/>
              <a:ext cx="3105356" cy="1674688"/>
            </a:xfrm>
            <a:custGeom>
              <a:avLst/>
              <a:gdLst>
                <a:gd name="connsiteX0" fmla="*/ 0 w 3105356"/>
                <a:gd name="connsiteY0" fmla="*/ 0 h 1674688"/>
                <a:gd name="connsiteX1" fmla="*/ 113016 w 3105356"/>
                <a:gd name="connsiteY1" fmla="*/ 123290 h 1674688"/>
                <a:gd name="connsiteX2" fmla="*/ 174661 w 3105356"/>
                <a:gd name="connsiteY2" fmla="*/ 205483 h 1674688"/>
                <a:gd name="connsiteX3" fmla="*/ 452063 w 3105356"/>
                <a:gd name="connsiteY3" fmla="*/ 544530 h 1674688"/>
                <a:gd name="connsiteX4" fmla="*/ 534256 w 3105356"/>
                <a:gd name="connsiteY4" fmla="*/ 657546 h 1674688"/>
                <a:gd name="connsiteX5" fmla="*/ 801384 w 3105356"/>
                <a:gd name="connsiteY5" fmla="*/ 1068512 h 1674688"/>
                <a:gd name="connsiteX6" fmla="*/ 1099335 w 3105356"/>
                <a:gd name="connsiteY6" fmla="*/ 1397285 h 1674688"/>
                <a:gd name="connsiteX7" fmla="*/ 1191802 w 3105356"/>
                <a:gd name="connsiteY7" fmla="*/ 1479479 h 1674688"/>
                <a:gd name="connsiteX8" fmla="*/ 1273996 w 3105356"/>
                <a:gd name="connsiteY8" fmla="*/ 1561672 h 1674688"/>
                <a:gd name="connsiteX9" fmla="*/ 1325366 w 3105356"/>
                <a:gd name="connsiteY9" fmla="*/ 1602769 h 1674688"/>
                <a:gd name="connsiteX10" fmla="*/ 1356189 w 3105356"/>
                <a:gd name="connsiteY10" fmla="*/ 1633591 h 1674688"/>
                <a:gd name="connsiteX11" fmla="*/ 1376737 w 3105356"/>
                <a:gd name="connsiteY11" fmla="*/ 1664414 h 1674688"/>
                <a:gd name="connsiteX12" fmla="*/ 1407560 w 3105356"/>
                <a:gd name="connsiteY12" fmla="*/ 1674688 h 1674688"/>
                <a:gd name="connsiteX13" fmla="*/ 1561672 w 3105356"/>
                <a:gd name="connsiteY13" fmla="*/ 1664414 h 1674688"/>
                <a:gd name="connsiteX14" fmla="*/ 1654139 w 3105356"/>
                <a:gd name="connsiteY14" fmla="*/ 1613043 h 1674688"/>
                <a:gd name="connsiteX15" fmla="*/ 1674688 w 3105356"/>
                <a:gd name="connsiteY15" fmla="*/ 1592494 h 1674688"/>
                <a:gd name="connsiteX16" fmla="*/ 1705510 w 3105356"/>
                <a:gd name="connsiteY16" fmla="*/ 1571946 h 1674688"/>
                <a:gd name="connsiteX17" fmla="*/ 1736333 w 3105356"/>
                <a:gd name="connsiteY17" fmla="*/ 1530849 h 1674688"/>
                <a:gd name="connsiteX18" fmla="*/ 1808252 w 3105356"/>
                <a:gd name="connsiteY18" fmla="*/ 1469205 h 1674688"/>
                <a:gd name="connsiteX19" fmla="*/ 1839074 w 3105356"/>
                <a:gd name="connsiteY19" fmla="*/ 1428108 h 1674688"/>
                <a:gd name="connsiteX20" fmla="*/ 1931542 w 3105356"/>
                <a:gd name="connsiteY20" fmla="*/ 1345915 h 1674688"/>
                <a:gd name="connsiteX21" fmla="*/ 2034283 w 3105356"/>
                <a:gd name="connsiteY21" fmla="*/ 1222625 h 1674688"/>
                <a:gd name="connsiteX22" fmla="*/ 2095928 w 3105356"/>
                <a:gd name="connsiteY22" fmla="*/ 1119883 h 1674688"/>
                <a:gd name="connsiteX23" fmla="*/ 2126751 w 3105356"/>
                <a:gd name="connsiteY23" fmla="*/ 1068512 h 1674688"/>
                <a:gd name="connsiteX24" fmla="*/ 2167847 w 3105356"/>
                <a:gd name="connsiteY24" fmla="*/ 1006867 h 1674688"/>
                <a:gd name="connsiteX25" fmla="*/ 2198670 w 3105356"/>
                <a:gd name="connsiteY25" fmla="*/ 945222 h 1674688"/>
                <a:gd name="connsiteX26" fmla="*/ 2239766 w 3105356"/>
                <a:gd name="connsiteY26" fmla="*/ 904126 h 1674688"/>
                <a:gd name="connsiteX27" fmla="*/ 2332234 w 3105356"/>
                <a:gd name="connsiteY27" fmla="*/ 801384 h 1674688"/>
                <a:gd name="connsiteX28" fmla="*/ 2373330 w 3105356"/>
                <a:gd name="connsiteY28" fmla="*/ 770562 h 1674688"/>
                <a:gd name="connsiteX29" fmla="*/ 2404153 w 3105356"/>
                <a:gd name="connsiteY29" fmla="*/ 739739 h 1674688"/>
                <a:gd name="connsiteX30" fmla="*/ 2547991 w 3105356"/>
                <a:gd name="connsiteY30" fmla="*/ 667820 h 1674688"/>
                <a:gd name="connsiteX31" fmla="*/ 2609636 w 3105356"/>
                <a:gd name="connsiteY31" fmla="*/ 626724 h 1674688"/>
                <a:gd name="connsiteX32" fmla="*/ 2671281 w 3105356"/>
                <a:gd name="connsiteY32" fmla="*/ 595901 h 1674688"/>
                <a:gd name="connsiteX33" fmla="*/ 2732926 w 3105356"/>
                <a:gd name="connsiteY33" fmla="*/ 544530 h 1674688"/>
                <a:gd name="connsiteX34" fmla="*/ 2804845 w 3105356"/>
                <a:gd name="connsiteY34" fmla="*/ 472611 h 1674688"/>
                <a:gd name="connsiteX35" fmla="*/ 2856216 w 3105356"/>
                <a:gd name="connsiteY35" fmla="*/ 441789 h 1674688"/>
                <a:gd name="connsiteX36" fmla="*/ 2887038 w 3105356"/>
                <a:gd name="connsiteY36" fmla="*/ 410966 h 1674688"/>
                <a:gd name="connsiteX37" fmla="*/ 2928135 w 3105356"/>
                <a:gd name="connsiteY37" fmla="*/ 380144 h 1674688"/>
                <a:gd name="connsiteX38" fmla="*/ 3010328 w 3105356"/>
                <a:gd name="connsiteY38" fmla="*/ 287676 h 1674688"/>
                <a:gd name="connsiteX39" fmla="*/ 3061699 w 3105356"/>
                <a:gd name="connsiteY39" fmla="*/ 205483 h 1674688"/>
                <a:gd name="connsiteX40" fmla="*/ 3082247 w 3105356"/>
                <a:gd name="connsiteY40" fmla="*/ 174661 h 1674688"/>
                <a:gd name="connsiteX41" fmla="*/ 3092521 w 3105356"/>
                <a:gd name="connsiteY41" fmla="*/ 133564 h 1674688"/>
                <a:gd name="connsiteX42" fmla="*/ 3102796 w 3105356"/>
                <a:gd name="connsiteY42" fmla="*/ 102742 h 1674688"/>
                <a:gd name="connsiteX43" fmla="*/ 3102796 w 3105356"/>
                <a:gd name="connsiteY43" fmla="*/ 10274 h 1674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3105356" h="1674688">
                  <a:moveTo>
                    <a:pt x="0" y="0"/>
                  </a:moveTo>
                  <a:cubicBezTo>
                    <a:pt x="60286" y="60286"/>
                    <a:pt x="61701" y="57981"/>
                    <a:pt x="113016" y="123290"/>
                  </a:cubicBezTo>
                  <a:cubicBezTo>
                    <a:pt x="134175" y="150219"/>
                    <a:pt x="152923" y="179019"/>
                    <a:pt x="174661" y="205483"/>
                  </a:cubicBezTo>
                  <a:cubicBezTo>
                    <a:pt x="387674" y="464803"/>
                    <a:pt x="293277" y="332816"/>
                    <a:pt x="452063" y="544530"/>
                  </a:cubicBezTo>
                  <a:cubicBezTo>
                    <a:pt x="480012" y="581795"/>
                    <a:pt x="509437" y="618127"/>
                    <a:pt x="534256" y="657546"/>
                  </a:cubicBezTo>
                  <a:cubicBezTo>
                    <a:pt x="601715" y="764687"/>
                    <a:pt x="714142" y="952190"/>
                    <a:pt x="801384" y="1068512"/>
                  </a:cubicBezTo>
                  <a:cubicBezTo>
                    <a:pt x="875433" y="1167244"/>
                    <a:pt x="1026190" y="1332267"/>
                    <a:pt x="1099335" y="1397285"/>
                  </a:cubicBezTo>
                  <a:cubicBezTo>
                    <a:pt x="1130157" y="1424683"/>
                    <a:pt x="1161772" y="1451215"/>
                    <a:pt x="1191802" y="1479479"/>
                  </a:cubicBezTo>
                  <a:cubicBezTo>
                    <a:pt x="1220017" y="1506034"/>
                    <a:pt x="1245525" y="1535391"/>
                    <a:pt x="1273996" y="1561672"/>
                  </a:cubicBezTo>
                  <a:cubicBezTo>
                    <a:pt x="1290109" y="1576546"/>
                    <a:pt x="1308863" y="1588329"/>
                    <a:pt x="1325366" y="1602769"/>
                  </a:cubicBezTo>
                  <a:cubicBezTo>
                    <a:pt x="1336301" y="1612337"/>
                    <a:pt x="1346887" y="1622429"/>
                    <a:pt x="1356189" y="1633591"/>
                  </a:cubicBezTo>
                  <a:cubicBezTo>
                    <a:pt x="1364094" y="1643077"/>
                    <a:pt x="1367095" y="1656700"/>
                    <a:pt x="1376737" y="1664414"/>
                  </a:cubicBezTo>
                  <a:cubicBezTo>
                    <a:pt x="1385194" y="1671180"/>
                    <a:pt x="1397286" y="1671263"/>
                    <a:pt x="1407560" y="1674688"/>
                  </a:cubicBezTo>
                  <a:cubicBezTo>
                    <a:pt x="1458931" y="1671263"/>
                    <a:pt x="1510502" y="1670100"/>
                    <a:pt x="1561672" y="1664414"/>
                  </a:cubicBezTo>
                  <a:cubicBezTo>
                    <a:pt x="1590740" y="1661184"/>
                    <a:pt x="1640909" y="1626273"/>
                    <a:pt x="1654139" y="1613043"/>
                  </a:cubicBezTo>
                  <a:cubicBezTo>
                    <a:pt x="1660989" y="1606193"/>
                    <a:pt x="1667124" y="1598545"/>
                    <a:pt x="1674688" y="1592494"/>
                  </a:cubicBezTo>
                  <a:cubicBezTo>
                    <a:pt x="1684330" y="1584780"/>
                    <a:pt x="1696779" y="1580677"/>
                    <a:pt x="1705510" y="1571946"/>
                  </a:cubicBezTo>
                  <a:cubicBezTo>
                    <a:pt x="1717618" y="1559838"/>
                    <a:pt x="1725057" y="1543736"/>
                    <a:pt x="1736333" y="1530849"/>
                  </a:cubicBezTo>
                  <a:cubicBezTo>
                    <a:pt x="1771213" y="1490986"/>
                    <a:pt x="1770837" y="1494148"/>
                    <a:pt x="1808252" y="1469205"/>
                  </a:cubicBezTo>
                  <a:cubicBezTo>
                    <a:pt x="1818526" y="1455506"/>
                    <a:pt x="1827930" y="1441109"/>
                    <a:pt x="1839074" y="1428108"/>
                  </a:cubicBezTo>
                  <a:cubicBezTo>
                    <a:pt x="1896242" y="1361412"/>
                    <a:pt x="1845055" y="1437807"/>
                    <a:pt x="1931542" y="1345915"/>
                  </a:cubicBezTo>
                  <a:cubicBezTo>
                    <a:pt x="1968206" y="1306959"/>
                    <a:pt x="2006760" y="1268497"/>
                    <a:pt x="2034283" y="1222625"/>
                  </a:cubicBezTo>
                  <a:lnTo>
                    <a:pt x="2095928" y="1119883"/>
                  </a:lnTo>
                  <a:cubicBezTo>
                    <a:pt x="2106202" y="1102759"/>
                    <a:pt x="2116030" y="1085360"/>
                    <a:pt x="2126751" y="1068512"/>
                  </a:cubicBezTo>
                  <a:cubicBezTo>
                    <a:pt x="2140010" y="1047677"/>
                    <a:pt x="2156803" y="1028956"/>
                    <a:pt x="2167847" y="1006867"/>
                  </a:cubicBezTo>
                  <a:cubicBezTo>
                    <a:pt x="2178121" y="986319"/>
                    <a:pt x="2185495" y="964043"/>
                    <a:pt x="2198670" y="945222"/>
                  </a:cubicBezTo>
                  <a:cubicBezTo>
                    <a:pt x="2209780" y="929351"/>
                    <a:pt x="2226895" y="918605"/>
                    <a:pt x="2239766" y="904126"/>
                  </a:cubicBezTo>
                  <a:cubicBezTo>
                    <a:pt x="2297258" y="839448"/>
                    <a:pt x="2263958" y="862074"/>
                    <a:pt x="2332234" y="801384"/>
                  </a:cubicBezTo>
                  <a:cubicBezTo>
                    <a:pt x="2345032" y="790008"/>
                    <a:pt x="2360329" y="781706"/>
                    <a:pt x="2373330" y="770562"/>
                  </a:cubicBezTo>
                  <a:cubicBezTo>
                    <a:pt x="2384362" y="761106"/>
                    <a:pt x="2391629" y="747106"/>
                    <a:pt x="2404153" y="739739"/>
                  </a:cubicBezTo>
                  <a:cubicBezTo>
                    <a:pt x="2450357" y="712560"/>
                    <a:pt x="2503389" y="697555"/>
                    <a:pt x="2547991" y="667820"/>
                  </a:cubicBezTo>
                  <a:cubicBezTo>
                    <a:pt x="2568539" y="654121"/>
                    <a:pt x="2588304" y="639168"/>
                    <a:pt x="2609636" y="626724"/>
                  </a:cubicBezTo>
                  <a:cubicBezTo>
                    <a:pt x="2629480" y="615148"/>
                    <a:pt x="2652166" y="608645"/>
                    <a:pt x="2671281" y="595901"/>
                  </a:cubicBezTo>
                  <a:cubicBezTo>
                    <a:pt x="2693537" y="581064"/>
                    <a:pt x="2713272" y="562673"/>
                    <a:pt x="2732926" y="544530"/>
                  </a:cubicBezTo>
                  <a:cubicBezTo>
                    <a:pt x="2757838" y="521534"/>
                    <a:pt x="2775773" y="490054"/>
                    <a:pt x="2804845" y="472611"/>
                  </a:cubicBezTo>
                  <a:cubicBezTo>
                    <a:pt x="2821969" y="462337"/>
                    <a:pt x="2840241" y="453771"/>
                    <a:pt x="2856216" y="441789"/>
                  </a:cubicBezTo>
                  <a:cubicBezTo>
                    <a:pt x="2867840" y="433071"/>
                    <a:pt x="2876006" y="420422"/>
                    <a:pt x="2887038" y="410966"/>
                  </a:cubicBezTo>
                  <a:cubicBezTo>
                    <a:pt x="2900039" y="399822"/>
                    <a:pt x="2914436" y="390418"/>
                    <a:pt x="2928135" y="380144"/>
                  </a:cubicBezTo>
                  <a:cubicBezTo>
                    <a:pt x="3022503" y="222861"/>
                    <a:pt x="2885971" y="436904"/>
                    <a:pt x="3010328" y="287676"/>
                  </a:cubicBezTo>
                  <a:cubicBezTo>
                    <a:pt x="3031012" y="262856"/>
                    <a:pt x="3044353" y="232741"/>
                    <a:pt x="3061699" y="205483"/>
                  </a:cubicBezTo>
                  <a:cubicBezTo>
                    <a:pt x="3068328" y="195066"/>
                    <a:pt x="3082247" y="174661"/>
                    <a:pt x="3082247" y="174661"/>
                  </a:cubicBezTo>
                  <a:cubicBezTo>
                    <a:pt x="3085672" y="160962"/>
                    <a:pt x="3088642" y="147141"/>
                    <a:pt x="3092521" y="133564"/>
                  </a:cubicBezTo>
                  <a:cubicBezTo>
                    <a:pt x="3095496" y="123151"/>
                    <a:pt x="3101897" y="113534"/>
                    <a:pt x="3102796" y="102742"/>
                  </a:cubicBezTo>
                  <a:cubicBezTo>
                    <a:pt x="3105356" y="72026"/>
                    <a:pt x="3102796" y="41097"/>
                    <a:pt x="3102796" y="10274"/>
                  </a:cubicBezTo>
                </a:path>
              </a:pathLst>
            </a:cu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5" name="Straight Connector 24"/>
            <p:cNvCxnSpPr/>
            <p:nvPr/>
          </p:nvCxnSpPr>
          <p:spPr>
            <a:xfrm>
              <a:off x="4419600" y="2743200"/>
              <a:ext cx="762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4572000" y="2559978"/>
              <a:ext cx="762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4724400" y="2362200"/>
              <a:ext cx="762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4876800" y="2209800"/>
              <a:ext cx="762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4267200" y="2895600"/>
              <a:ext cx="762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2" name="Oval 51"/>
          <p:cNvSpPr/>
          <p:nvPr/>
        </p:nvSpPr>
        <p:spPr>
          <a:xfrm>
            <a:off x="9908789" y="2242620"/>
            <a:ext cx="228600" cy="16256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grpSp>
        <p:nvGrpSpPr>
          <p:cNvPr id="98" name="Group 97"/>
          <p:cNvGrpSpPr/>
          <p:nvPr/>
        </p:nvGrpSpPr>
        <p:grpSpPr>
          <a:xfrm>
            <a:off x="7949774" y="373180"/>
            <a:ext cx="4359315" cy="722260"/>
            <a:chOff x="5856790" y="1371600"/>
            <a:chExt cx="2906210" cy="677119"/>
          </a:xfrm>
        </p:grpSpPr>
        <p:sp>
          <p:nvSpPr>
            <p:cNvPr id="50" name="Oval 49"/>
            <p:cNvSpPr/>
            <p:nvPr/>
          </p:nvSpPr>
          <p:spPr>
            <a:xfrm>
              <a:off x="5867400" y="1752600"/>
              <a:ext cx="152400" cy="152400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51" name="Oval 50"/>
            <p:cNvSpPr/>
            <p:nvPr/>
          </p:nvSpPr>
          <p:spPr>
            <a:xfrm>
              <a:off x="8610600" y="1752600"/>
              <a:ext cx="152400" cy="152400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93" name="Freeform 92"/>
            <p:cNvSpPr/>
            <p:nvPr/>
          </p:nvSpPr>
          <p:spPr>
            <a:xfrm>
              <a:off x="5856790" y="1597306"/>
              <a:ext cx="2720051" cy="451413"/>
            </a:xfrm>
            <a:custGeom>
              <a:avLst/>
              <a:gdLst>
                <a:gd name="connsiteX0" fmla="*/ 0 w 2720051"/>
                <a:gd name="connsiteY0" fmla="*/ 0 h 451413"/>
                <a:gd name="connsiteX1" fmla="*/ 1041721 w 2720051"/>
                <a:gd name="connsiteY1" fmla="*/ 81023 h 451413"/>
                <a:gd name="connsiteX2" fmla="*/ 2187615 w 2720051"/>
                <a:gd name="connsiteY2" fmla="*/ 347241 h 451413"/>
                <a:gd name="connsiteX3" fmla="*/ 2720051 w 2720051"/>
                <a:gd name="connsiteY3" fmla="*/ 451413 h 451413"/>
                <a:gd name="connsiteX4" fmla="*/ 2720051 w 2720051"/>
                <a:gd name="connsiteY4" fmla="*/ 451413 h 451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20051" h="451413">
                  <a:moveTo>
                    <a:pt x="0" y="0"/>
                  </a:moveTo>
                  <a:cubicBezTo>
                    <a:pt x="338559" y="11575"/>
                    <a:pt x="677119" y="23150"/>
                    <a:pt x="1041721" y="81023"/>
                  </a:cubicBezTo>
                  <a:cubicBezTo>
                    <a:pt x="1406324" y="138897"/>
                    <a:pt x="1907893" y="285509"/>
                    <a:pt x="2187615" y="347241"/>
                  </a:cubicBezTo>
                  <a:cubicBezTo>
                    <a:pt x="2467337" y="408973"/>
                    <a:pt x="2720051" y="451413"/>
                    <a:pt x="2720051" y="451413"/>
                  </a:cubicBezTo>
                  <a:lnTo>
                    <a:pt x="2720051" y="451413"/>
                  </a:lnTo>
                </a:path>
              </a:pathLst>
            </a:custGeom>
            <a:ln w="3492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5" name="Straight Connector 94"/>
            <p:cNvCxnSpPr/>
            <p:nvPr/>
          </p:nvCxnSpPr>
          <p:spPr>
            <a:xfrm>
              <a:off x="6248400" y="1371600"/>
              <a:ext cx="457200" cy="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/>
            <p:cNvCxnSpPr/>
            <p:nvPr/>
          </p:nvCxnSpPr>
          <p:spPr>
            <a:xfrm>
              <a:off x="6294120" y="1447800"/>
              <a:ext cx="365760" cy="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/>
            <p:cNvCxnSpPr/>
            <p:nvPr/>
          </p:nvCxnSpPr>
          <p:spPr>
            <a:xfrm>
              <a:off x="6339840" y="1524000"/>
              <a:ext cx="274320" cy="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Freeform 38"/>
          <p:cNvSpPr/>
          <p:nvPr/>
        </p:nvSpPr>
        <p:spPr>
          <a:xfrm>
            <a:off x="7315201" y="2976880"/>
            <a:ext cx="5501813" cy="1665783"/>
          </a:xfrm>
          <a:custGeom>
            <a:avLst/>
            <a:gdLst>
              <a:gd name="connsiteX0" fmla="*/ 0 w 3667875"/>
              <a:gd name="connsiteY0" fmla="*/ 0 h 1561672"/>
              <a:gd name="connsiteX1" fmla="*/ 30823 w 3667875"/>
              <a:gd name="connsiteY1" fmla="*/ 30822 h 1561672"/>
              <a:gd name="connsiteX2" fmla="*/ 92468 w 3667875"/>
              <a:gd name="connsiteY2" fmla="*/ 71919 h 1561672"/>
              <a:gd name="connsiteX3" fmla="*/ 113016 w 3667875"/>
              <a:gd name="connsiteY3" fmla="*/ 102741 h 1561672"/>
              <a:gd name="connsiteX4" fmla="*/ 133565 w 3667875"/>
              <a:gd name="connsiteY4" fmla="*/ 123290 h 1561672"/>
              <a:gd name="connsiteX5" fmla="*/ 143839 w 3667875"/>
              <a:gd name="connsiteY5" fmla="*/ 154112 h 1561672"/>
              <a:gd name="connsiteX6" fmla="*/ 205484 w 3667875"/>
              <a:gd name="connsiteY6" fmla="*/ 267128 h 1561672"/>
              <a:gd name="connsiteX7" fmla="*/ 236306 w 3667875"/>
              <a:gd name="connsiteY7" fmla="*/ 339047 h 1561672"/>
              <a:gd name="connsiteX8" fmla="*/ 256854 w 3667875"/>
              <a:gd name="connsiteY8" fmla="*/ 400692 h 1561672"/>
              <a:gd name="connsiteX9" fmla="*/ 318499 w 3667875"/>
              <a:gd name="connsiteY9" fmla="*/ 523982 h 1561672"/>
              <a:gd name="connsiteX10" fmla="*/ 349322 w 3667875"/>
              <a:gd name="connsiteY10" fmla="*/ 595901 h 1561672"/>
              <a:gd name="connsiteX11" fmla="*/ 410967 w 3667875"/>
              <a:gd name="connsiteY11" fmla="*/ 719191 h 1561672"/>
              <a:gd name="connsiteX12" fmla="*/ 421241 w 3667875"/>
              <a:gd name="connsiteY12" fmla="*/ 750013 h 1561672"/>
              <a:gd name="connsiteX13" fmla="*/ 452063 w 3667875"/>
              <a:gd name="connsiteY13" fmla="*/ 791110 h 1561672"/>
              <a:gd name="connsiteX14" fmla="*/ 482886 w 3667875"/>
              <a:gd name="connsiteY14" fmla="*/ 842481 h 1561672"/>
              <a:gd name="connsiteX15" fmla="*/ 523983 w 3667875"/>
              <a:gd name="connsiteY15" fmla="*/ 873303 h 1561672"/>
              <a:gd name="connsiteX16" fmla="*/ 534257 w 3667875"/>
              <a:gd name="connsiteY16" fmla="*/ 904126 h 1561672"/>
              <a:gd name="connsiteX17" fmla="*/ 585627 w 3667875"/>
              <a:gd name="connsiteY17" fmla="*/ 976045 h 1561672"/>
              <a:gd name="connsiteX18" fmla="*/ 636998 w 3667875"/>
              <a:gd name="connsiteY18" fmla="*/ 1037690 h 1561672"/>
              <a:gd name="connsiteX19" fmla="*/ 647272 w 3667875"/>
              <a:gd name="connsiteY19" fmla="*/ 1068512 h 1561672"/>
              <a:gd name="connsiteX20" fmla="*/ 698643 w 3667875"/>
              <a:gd name="connsiteY20" fmla="*/ 1109609 h 1561672"/>
              <a:gd name="connsiteX21" fmla="*/ 719191 w 3667875"/>
              <a:gd name="connsiteY21" fmla="*/ 1140431 h 1561672"/>
              <a:gd name="connsiteX22" fmla="*/ 780836 w 3667875"/>
              <a:gd name="connsiteY22" fmla="*/ 1181528 h 1561672"/>
              <a:gd name="connsiteX23" fmla="*/ 832207 w 3667875"/>
              <a:gd name="connsiteY23" fmla="*/ 1232899 h 1561672"/>
              <a:gd name="connsiteX24" fmla="*/ 883578 w 3667875"/>
              <a:gd name="connsiteY24" fmla="*/ 1263721 h 1561672"/>
              <a:gd name="connsiteX25" fmla="*/ 945223 w 3667875"/>
              <a:gd name="connsiteY25" fmla="*/ 1315092 h 1561672"/>
              <a:gd name="connsiteX26" fmla="*/ 976045 w 3667875"/>
              <a:gd name="connsiteY26" fmla="*/ 1325366 h 1561672"/>
              <a:gd name="connsiteX27" fmla="*/ 1047965 w 3667875"/>
              <a:gd name="connsiteY27" fmla="*/ 1387011 h 1561672"/>
              <a:gd name="connsiteX28" fmla="*/ 1089061 w 3667875"/>
              <a:gd name="connsiteY28" fmla="*/ 1397285 h 1561672"/>
              <a:gd name="connsiteX29" fmla="*/ 1191803 w 3667875"/>
              <a:gd name="connsiteY29" fmla="*/ 1428108 h 1561672"/>
              <a:gd name="connsiteX30" fmla="*/ 1273996 w 3667875"/>
              <a:gd name="connsiteY30" fmla="*/ 1438382 h 1561672"/>
              <a:gd name="connsiteX31" fmla="*/ 1304818 w 3667875"/>
              <a:gd name="connsiteY31" fmla="*/ 1448656 h 1561672"/>
              <a:gd name="connsiteX32" fmla="*/ 1366463 w 3667875"/>
              <a:gd name="connsiteY32" fmla="*/ 1458930 h 1561672"/>
              <a:gd name="connsiteX33" fmla="*/ 1417834 w 3667875"/>
              <a:gd name="connsiteY33" fmla="*/ 1500027 h 1561672"/>
              <a:gd name="connsiteX34" fmla="*/ 1880171 w 3667875"/>
              <a:gd name="connsiteY34" fmla="*/ 1510301 h 1561672"/>
              <a:gd name="connsiteX35" fmla="*/ 1972639 w 3667875"/>
              <a:gd name="connsiteY35" fmla="*/ 1520575 h 1561672"/>
              <a:gd name="connsiteX36" fmla="*/ 2054832 w 3667875"/>
              <a:gd name="connsiteY36" fmla="*/ 1541123 h 1561672"/>
              <a:gd name="connsiteX37" fmla="*/ 2178122 w 3667875"/>
              <a:gd name="connsiteY37" fmla="*/ 1561672 h 1561672"/>
              <a:gd name="connsiteX38" fmla="*/ 2465798 w 3667875"/>
              <a:gd name="connsiteY38" fmla="*/ 1551398 h 1561672"/>
              <a:gd name="connsiteX39" fmla="*/ 2568540 w 3667875"/>
              <a:gd name="connsiteY39" fmla="*/ 1520575 h 1561672"/>
              <a:gd name="connsiteX40" fmla="*/ 2599362 w 3667875"/>
              <a:gd name="connsiteY40" fmla="*/ 1510301 h 1561672"/>
              <a:gd name="connsiteX41" fmla="*/ 2619911 w 3667875"/>
              <a:gd name="connsiteY41" fmla="*/ 1489753 h 1561672"/>
              <a:gd name="connsiteX42" fmla="*/ 2650733 w 3667875"/>
              <a:gd name="connsiteY42" fmla="*/ 1479478 h 1561672"/>
              <a:gd name="connsiteX43" fmla="*/ 2681556 w 3667875"/>
              <a:gd name="connsiteY43" fmla="*/ 1458930 h 1561672"/>
              <a:gd name="connsiteX44" fmla="*/ 2722652 w 3667875"/>
              <a:gd name="connsiteY44" fmla="*/ 1438382 h 1561672"/>
              <a:gd name="connsiteX45" fmla="*/ 2753475 w 3667875"/>
              <a:gd name="connsiteY45" fmla="*/ 1407559 h 1561672"/>
              <a:gd name="connsiteX46" fmla="*/ 2784297 w 3667875"/>
              <a:gd name="connsiteY46" fmla="*/ 1387011 h 1561672"/>
              <a:gd name="connsiteX47" fmla="*/ 2845942 w 3667875"/>
              <a:gd name="connsiteY47" fmla="*/ 1335640 h 1561672"/>
              <a:gd name="connsiteX48" fmla="*/ 2876765 w 3667875"/>
              <a:gd name="connsiteY48" fmla="*/ 1294544 h 1561672"/>
              <a:gd name="connsiteX49" fmla="*/ 2907587 w 3667875"/>
              <a:gd name="connsiteY49" fmla="*/ 1273995 h 1561672"/>
              <a:gd name="connsiteX50" fmla="*/ 2979506 w 3667875"/>
              <a:gd name="connsiteY50" fmla="*/ 1212350 h 1561672"/>
              <a:gd name="connsiteX51" fmla="*/ 2989780 w 3667875"/>
              <a:gd name="connsiteY51" fmla="*/ 1150705 h 1561672"/>
              <a:gd name="connsiteX52" fmla="*/ 3010329 w 3667875"/>
              <a:gd name="connsiteY52" fmla="*/ 1130157 h 1561672"/>
              <a:gd name="connsiteX53" fmla="*/ 3030877 w 3667875"/>
              <a:gd name="connsiteY53" fmla="*/ 1099335 h 1561672"/>
              <a:gd name="connsiteX54" fmla="*/ 3051425 w 3667875"/>
              <a:gd name="connsiteY54" fmla="*/ 1078786 h 1561672"/>
              <a:gd name="connsiteX55" fmla="*/ 3102796 w 3667875"/>
              <a:gd name="connsiteY55" fmla="*/ 986319 h 1561672"/>
              <a:gd name="connsiteX56" fmla="*/ 3226086 w 3667875"/>
              <a:gd name="connsiteY56" fmla="*/ 863029 h 1561672"/>
              <a:gd name="connsiteX57" fmla="*/ 3308279 w 3667875"/>
              <a:gd name="connsiteY57" fmla="*/ 729465 h 1561672"/>
              <a:gd name="connsiteX58" fmla="*/ 3359650 w 3667875"/>
              <a:gd name="connsiteY58" fmla="*/ 688368 h 1561672"/>
              <a:gd name="connsiteX59" fmla="*/ 3380198 w 3667875"/>
              <a:gd name="connsiteY59" fmla="*/ 647272 h 1561672"/>
              <a:gd name="connsiteX60" fmla="*/ 3441843 w 3667875"/>
              <a:gd name="connsiteY60" fmla="*/ 554804 h 1561672"/>
              <a:gd name="connsiteX61" fmla="*/ 3524036 w 3667875"/>
              <a:gd name="connsiteY61" fmla="*/ 431514 h 1561672"/>
              <a:gd name="connsiteX62" fmla="*/ 3544585 w 3667875"/>
              <a:gd name="connsiteY62" fmla="*/ 410966 h 1561672"/>
              <a:gd name="connsiteX63" fmla="*/ 3554859 w 3667875"/>
              <a:gd name="connsiteY63" fmla="*/ 380144 h 1561672"/>
              <a:gd name="connsiteX64" fmla="*/ 3595956 w 3667875"/>
              <a:gd name="connsiteY64" fmla="*/ 318499 h 1561672"/>
              <a:gd name="connsiteX65" fmla="*/ 3637052 w 3667875"/>
              <a:gd name="connsiteY65" fmla="*/ 236305 h 1561672"/>
              <a:gd name="connsiteX66" fmla="*/ 3647326 w 3667875"/>
              <a:gd name="connsiteY66" fmla="*/ 205483 h 1561672"/>
              <a:gd name="connsiteX67" fmla="*/ 3667875 w 3667875"/>
              <a:gd name="connsiteY67" fmla="*/ 184935 h 1561672"/>
              <a:gd name="connsiteX0" fmla="*/ 0 w 3667875"/>
              <a:gd name="connsiteY0" fmla="*/ 0 h 1561672"/>
              <a:gd name="connsiteX1" fmla="*/ 30823 w 3667875"/>
              <a:gd name="connsiteY1" fmla="*/ 30822 h 1561672"/>
              <a:gd name="connsiteX2" fmla="*/ 92468 w 3667875"/>
              <a:gd name="connsiteY2" fmla="*/ 71919 h 1561672"/>
              <a:gd name="connsiteX3" fmla="*/ 113016 w 3667875"/>
              <a:gd name="connsiteY3" fmla="*/ 102741 h 1561672"/>
              <a:gd name="connsiteX4" fmla="*/ 133565 w 3667875"/>
              <a:gd name="connsiteY4" fmla="*/ 123290 h 1561672"/>
              <a:gd name="connsiteX5" fmla="*/ 143839 w 3667875"/>
              <a:gd name="connsiteY5" fmla="*/ 154112 h 1561672"/>
              <a:gd name="connsiteX6" fmla="*/ 205484 w 3667875"/>
              <a:gd name="connsiteY6" fmla="*/ 267128 h 1561672"/>
              <a:gd name="connsiteX7" fmla="*/ 236306 w 3667875"/>
              <a:gd name="connsiteY7" fmla="*/ 339047 h 1561672"/>
              <a:gd name="connsiteX8" fmla="*/ 256854 w 3667875"/>
              <a:gd name="connsiteY8" fmla="*/ 400692 h 1561672"/>
              <a:gd name="connsiteX9" fmla="*/ 318499 w 3667875"/>
              <a:gd name="connsiteY9" fmla="*/ 523982 h 1561672"/>
              <a:gd name="connsiteX10" fmla="*/ 349322 w 3667875"/>
              <a:gd name="connsiteY10" fmla="*/ 595901 h 1561672"/>
              <a:gd name="connsiteX11" fmla="*/ 410967 w 3667875"/>
              <a:gd name="connsiteY11" fmla="*/ 719191 h 1561672"/>
              <a:gd name="connsiteX12" fmla="*/ 421241 w 3667875"/>
              <a:gd name="connsiteY12" fmla="*/ 750013 h 1561672"/>
              <a:gd name="connsiteX13" fmla="*/ 452063 w 3667875"/>
              <a:gd name="connsiteY13" fmla="*/ 791110 h 1561672"/>
              <a:gd name="connsiteX14" fmla="*/ 482886 w 3667875"/>
              <a:gd name="connsiteY14" fmla="*/ 842481 h 1561672"/>
              <a:gd name="connsiteX15" fmla="*/ 523983 w 3667875"/>
              <a:gd name="connsiteY15" fmla="*/ 873303 h 1561672"/>
              <a:gd name="connsiteX16" fmla="*/ 534257 w 3667875"/>
              <a:gd name="connsiteY16" fmla="*/ 904126 h 1561672"/>
              <a:gd name="connsiteX17" fmla="*/ 585627 w 3667875"/>
              <a:gd name="connsiteY17" fmla="*/ 976045 h 1561672"/>
              <a:gd name="connsiteX18" fmla="*/ 636998 w 3667875"/>
              <a:gd name="connsiteY18" fmla="*/ 1037690 h 1561672"/>
              <a:gd name="connsiteX19" fmla="*/ 647272 w 3667875"/>
              <a:gd name="connsiteY19" fmla="*/ 1068512 h 1561672"/>
              <a:gd name="connsiteX20" fmla="*/ 698643 w 3667875"/>
              <a:gd name="connsiteY20" fmla="*/ 1109609 h 1561672"/>
              <a:gd name="connsiteX21" fmla="*/ 719191 w 3667875"/>
              <a:gd name="connsiteY21" fmla="*/ 1140431 h 1561672"/>
              <a:gd name="connsiteX22" fmla="*/ 780836 w 3667875"/>
              <a:gd name="connsiteY22" fmla="*/ 1181528 h 1561672"/>
              <a:gd name="connsiteX23" fmla="*/ 832207 w 3667875"/>
              <a:gd name="connsiteY23" fmla="*/ 1232899 h 1561672"/>
              <a:gd name="connsiteX24" fmla="*/ 883578 w 3667875"/>
              <a:gd name="connsiteY24" fmla="*/ 1263721 h 1561672"/>
              <a:gd name="connsiteX25" fmla="*/ 945223 w 3667875"/>
              <a:gd name="connsiteY25" fmla="*/ 1315092 h 1561672"/>
              <a:gd name="connsiteX26" fmla="*/ 976045 w 3667875"/>
              <a:gd name="connsiteY26" fmla="*/ 1325366 h 1561672"/>
              <a:gd name="connsiteX27" fmla="*/ 1047965 w 3667875"/>
              <a:gd name="connsiteY27" fmla="*/ 1387011 h 1561672"/>
              <a:gd name="connsiteX28" fmla="*/ 1089061 w 3667875"/>
              <a:gd name="connsiteY28" fmla="*/ 1397285 h 1561672"/>
              <a:gd name="connsiteX29" fmla="*/ 1191803 w 3667875"/>
              <a:gd name="connsiteY29" fmla="*/ 1428108 h 1561672"/>
              <a:gd name="connsiteX30" fmla="*/ 1273996 w 3667875"/>
              <a:gd name="connsiteY30" fmla="*/ 1438382 h 1561672"/>
              <a:gd name="connsiteX31" fmla="*/ 1304818 w 3667875"/>
              <a:gd name="connsiteY31" fmla="*/ 1448656 h 1561672"/>
              <a:gd name="connsiteX32" fmla="*/ 1366463 w 3667875"/>
              <a:gd name="connsiteY32" fmla="*/ 1458930 h 1561672"/>
              <a:gd name="connsiteX33" fmla="*/ 1535987 w 3667875"/>
              <a:gd name="connsiteY33" fmla="*/ 1491465 h 1561672"/>
              <a:gd name="connsiteX34" fmla="*/ 1880171 w 3667875"/>
              <a:gd name="connsiteY34" fmla="*/ 1510301 h 1561672"/>
              <a:gd name="connsiteX35" fmla="*/ 1972639 w 3667875"/>
              <a:gd name="connsiteY35" fmla="*/ 1520575 h 1561672"/>
              <a:gd name="connsiteX36" fmla="*/ 2054832 w 3667875"/>
              <a:gd name="connsiteY36" fmla="*/ 1541123 h 1561672"/>
              <a:gd name="connsiteX37" fmla="*/ 2178122 w 3667875"/>
              <a:gd name="connsiteY37" fmla="*/ 1561672 h 1561672"/>
              <a:gd name="connsiteX38" fmla="*/ 2465798 w 3667875"/>
              <a:gd name="connsiteY38" fmla="*/ 1551398 h 1561672"/>
              <a:gd name="connsiteX39" fmla="*/ 2568540 w 3667875"/>
              <a:gd name="connsiteY39" fmla="*/ 1520575 h 1561672"/>
              <a:gd name="connsiteX40" fmla="*/ 2599362 w 3667875"/>
              <a:gd name="connsiteY40" fmla="*/ 1510301 h 1561672"/>
              <a:gd name="connsiteX41" fmla="*/ 2619911 w 3667875"/>
              <a:gd name="connsiteY41" fmla="*/ 1489753 h 1561672"/>
              <a:gd name="connsiteX42" fmla="*/ 2650733 w 3667875"/>
              <a:gd name="connsiteY42" fmla="*/ 1479478 h 1561672"/>
              <a:gd name="connsiteX43" fmla="*/ 2681556 w 3667875"/>
              <a:gd name="connsiteY43" fmla="*/ 1458930 h 1561672"/>
              <a:gd name="connsiteX44" fmla="*/ 2722652 w 3667875"/>
              <a:gd name="connsiteY44" fmla="*/ 1438382 h 1561672"/>
              <a:gd name="connsiteX45" fmla="*/ 2753475 w 3667875"/>
              <a:gd name="connsiteY45" fmla="*/ 1407559 h 1561672"/>
              <a:gd name="connsiteX46" fmla="*/ 2784297 w 3667875"/>
              <a:gd name="connsiteY46" fmla="*/ 1387011 h 1561672"/>
              <a:gd name="connsiteX47" fmla="*/ 2845942 w 3667875"/>
              <a:gd name="connsiteY47" fmla="*/ 1335640 h 1561672"/>
              <a:gd name="connsiteX48" fmla="*/ 2876765 w 3667875"/>
              <a:gd name="connsiteY48" fmla="*/ 1294544 h 1561672"/>
              <a:gd name="connsiteX49" fmla="*/ 2907587 w 3667875"/>
              <a:gd name="connsiteY49" fmla="*/ 1273995 h 1561672"/>
              <a:gd name="connsiteX50" fmla="*/ 2979506 w 3667875"/>
              <a:gd name="connsiteY50" fmla="*/ 1212350 h 1561672"/>
              <a:gd name="connsiteX51" fmla="*/ 2989780 w 3667875"/>
              <a:gd name="connsiteY51" fmla="*/ 1150705 h 1561672"/>
              <a:gd name="connsiteX52" fmla="*/ 3010329 w 3667875"/>
              <a:gd name="connsiteY52" fmla="*/ 1130157 h 1561672"/>
              <a:gd name="connsiteX53" fmla="*/ 3030877 w 3667875"/>
              <a:gd name="connsiteY53" fmla="*/ 1099335 h 1561672"/>
              <a:gd name="connsiteX54" fmla="*/ 3051425 w 3667875"/>
              <a:gd name="connsiteY54" fmla="*/ 1078786 h 1561672"/>
              <a:gd name="connsiteX55" fmla="*/ 3102796 w 3667875"/>
              <a:gd name="connsiteY55" fmla="*/ 986319 h 1561672"/>
              <a:gd name="connsiteX56" fmla="*/ 3226086 w 3667875"/>
              <a:gd name="connsiteY56" fmla="*/ 863029 h 1561672"/>
              <a:gd name="connsiteX57" fmla="*/ 3308279 w 3667875"/>
              <a:gd name="connsiteY57" fmla="*/ 729465 h 1561672"/>
              <a:gd name="connsiteX58" fmla="*/ 3359650 w 3667875"/>
              <a:gd name="connsiteY58" fmla="*/ 688368 h 1561672"/>
              <a:gd name="connsiteX59" fmla="*/ 3380198 w 3667875"/>
              <a:gd name="connsiteY59" fmla="*/ 647272 h 1561672"/>
              <a:gd name="connsiteX60" fmla="*/ 3441843 w 3667875"/>
              <a:gd name="connsiteY60" fmla="*/ 554804 h 1561672"/>
              <a:gd name="connsiteX61" fmla="*/ 3524036 w 3667875"/>
              <a:gd name="connsiteY61" fmla="*/ 431514 h 1561672"/>
              <a:gd name="connsiteX62" fmla="*/ 3544585 w 3667875"/>
              <a:gd name="connsiteY62" fmla="*/ 410966 h 1561672"/>
              <a:gd name="connsiteX63" fmla="*/ 3554859 w 3667875"/>
              <a:gd name="connsiteY63" fmla="*/ 380144 h 1561672"/>
              <a:gd name="connsiteX64" fmla="*/ 3595956 w 3667875"/>
              <a:gd name="connsiteY64" fmla="*/ 318499 h 1561672"/>
              <a:gd name="connsiteX65" fmla="*/ 3637052 w 3667875"/>
              <a:gd name="connsiteY65" fmla="*/ 236305 h 1561672"/>
              <a:gd name="connsiteX66" fmla="*/ 3647326 w 3667875"/>
              <a:gd name="connsiteY66" fmla="*/ 205483 h 1561672"/>
              <a:gd name="connsiteX67" fmla="*/ 3667875 w 3667875"/>
              <a:gd name="connsiteY67" fmla="*/ 184935 h 1561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</a:cxnLst>
            <a:rect l="l" t="t" r="r" b="b"/>
            <a:pathLst>
              <a:path w="3667875" h="1561672">
                <a:moveTo>
                  <a:pt x="0" y="0"/>
                </a:moveTo>
                <a:cubicBezTo>
                  <a:pt x="10274" y="10274"/>
                  <a:pt x="19354" y="21902"/>
                  <a:pt x="30823" y="30822"/>
                </a:cubicBezTo>
                <a:cubicBezTo>
                  <a:pt x="50317" y="45984"/>
                  <a:pt x="92468" y="71919"/>
                  <a:pt x="92468" y="71919"/>
                </a:cubicBezTo>
                <a:cubicBezTo>
                  <a:pt x="99317" y="82193"/>
                  <a:pt x="105302" y="93099"/>
                  <a:pt x="113016" y="102741"/>
                </a:cubicBezTo>
                <a:cubicBezTo>
                  <a:pt x="119067" y="110305"/>
                  <a:pt x="128581" y="114984"/>
                  <a:pt x="133565" y="123290"/>
                </a:cubicBezTo>
                <a:cubicBezTo>
                  <a:pt x="139137" y="132576"/>
                  <a:pt x="138996" y="144426"/>
                  <a:pt x="143839" y="154112"/>
                </a:cubicBezTo>
                <a:cubicBezTo>
                  <a:pt x="181353" y="229142"/>
                  <a:pt x="158926" y="127453"/>
                  <a:pt x="205484" y="267128"/>
                </a:cubicBezTo>
                <a:cubicBezTo>
                  <a:pt x="238557" y="366347"/>
                  <a:pt x="185521" y="212083"/>
                  <a:pt x="236306" y="339047"/>
                </a:cubicBezTo>
                <a:cubicBezTo>
                  <a:pt x="244350" y="359158"/>
                  <a:pt x="248057" y="380899"/>
                  <a:pt x="256854" y="400692"/>
                </a:cubicBezTo>
                <a:cubicBezTo>
                  <a:pt x="275515" y="442679"/>
                  <a:pt x="300399" y="481750"/>
                  <a:pt x="318499" y="523982"/>
                </a:cubicBezTo>
                <a:cubicBezTo>
                  <a:pt x="328773" y="547955"/>
                  <a:pt x="338157" y="572330"/>
                  <a:pt x="349322" y="595901"/>
                </a:cubicBezTo>
                <a:cubicBezTo>
                  <a:pt x="368992" y="637425"/>
                  <a:pt x="396437" y="675601"/>
                  <a:pt x="410967" y="719191"/>
                </a:cubicBezTo>
                <a:cubicBezTo>
                  <a:pt x="414392" y="729465"/>
                  <a:pt x="415868" y="740610"/>
                  <a:pt x="421241" y="750013"/>
                </a:cubicBezTo>
                <a:cubicBezTo>
                  <a:pt x="429737" y="764880"/>
                  <a:pt x="442565" y="776862"/>
                  <a:pt x="452063" y="791110"/>
                </a:cubicBezTo>
                <a:cubicBezTo>
                  <a:pt x="463140" y="807726"/>
                  <a:pt x="469736" y="827453"/>
                  <a:pt x="482886" y="842481"/>
                </a:cubicBezTo>
                <a:cubicBezTo>
                  <a:pt x="494162" y="855368"/>
                  <a:pt x="510284" y="863029"/>
                  <a:pt x="523983" y="873303"/>
                </a:cubicBezTo>
                <a:cubicBezTo>
                  <a:pt x="527408" y="883577"/>
                  <a:pt x="529414" y="894439"/>
                  <a:pt x="534257" y="904126"/>
                </a:cubicBezTo>
                <a:cubicBezTo>
                  <a:pt x="545121" y="925854"/>
                  <a:pt x="573999" y="957440"/>
                  <a:pt x="585627" y="976045"/>
                </a:cubicBezTo>
                <a:cubicBezTo>
                  <a:pt x="622870" y="1035633"/>
                  <a:pt x="584426" y="1002640"/>
                  <a:pt x="636998" y="1037690"/>
                </a:cubicBezTo>
                <a:cubicBezTo>
                  <a:pt x="640423" y="1047964"/>
                  <a:pt x="641700" y="1059226"/>
                  <a:pt x="647272" y="1068512"/>
                </a:cubicBezTo>
                <a:cubicBezTo>
                  <a:pt x="657032" y="1084779"/>
                  <a:pt x="684643" y="1100276"/>
                  <a:pt x="698643" y="1109609"/>
                </a:cubicBezTo>
                <a:cubicBezTo>
                  <a:pt x="705492" y="1119883"/>
                  <a:pt x="709898" y="1132300"/>
                  <a:pt x="719191" y="1140431"/>
                </a:cubicBezTo>
                <a:cubicBezTo>
                  <a:pt x="737777" y="1156694"/>
                  <a:pt x="780836" y="1181528"/>
                  <a:pt x="780836" y="1181528"/>
                </a:cubicBezTo>
                <a:cubicBezTo>
                  <a:pt x="816062" y="1234364"/>
                  <a:pt x="783284" y="1193760"/>
                  <a:pt x="832207" y="1232899"/>
                </a:cubicBezTo>
                <a:cubicBezTo>
                  <a:pt x="872499" y="1265133"/>
                  <a:pt x="830055" y="1245880"/>
                  <a:pt x="883578" y="1263721"/>
                </a:cubicBezTo>
                <a:cubicBezTo>
                  <a:pt x="906302" y="1286446"/>
                  <a:pt x="916612" y="1300787"/>
                  <a:pt x="945223" y="1315092"/>
                </a:cubicBezTo>
                <a:cubicBezTo>
                  <a:pt x="954909" y="1319935"/>
                  <a:pt x="965771" y="1321941"/>
                  <a:pt x="976045" y="1325366"/>
                </a:cubicBezTo>
                <a:cubicBezTo>
                  <a:pt x="995188" y="1344509"/>
                  <a:pt x="1020580" y="1375275"/>
                  <a:pt x="1047965" y="1387011"/>
                </a:cubicBezTo>
                <a:cubicBezTo>
                  <a:pt x="1060944" y="1392573"/>
                  <a:pt x="1075536" y="1393227"/>
                  <a:pt x="1089061" y="1397285"/>
                </a:cubicBezTo>
                <a:cubicBezTo>
                  <a:pt x="1123324" y="1407564"/>
                  <a:pt x="1156277" y="1422187"/>
                  <a:pt x="1191803" y="1428108"/>
                </a:cubicBezTo>
                <a:cubicBezTo>
                  <a:pt x="1219038" y="1432647"/>
                  <a:pt x="1246598" y="1434957"/>
                  <a:pt x="1273996" y="1438382"/>
                </a:cubicBezTo>
                <a:cubicBezTo>
                  <a:pt x="1284270" y="1441807"/>
                  <a:pt x="1294246" y="1446307"/>
                  <a:pt x="1304818" y="1448656"/>
                </a:cubicBezTo>
                <a:cubicBezTo>
                  <a:pt x="1325154" y="1453175"/>
                  <a:pt x="1346958" y="1451616"/>
                  <a:pt x="1366463" y="1458930"/>
                </a:cubicBezTo>
                <a:cubicBezTo>
                  <a:pt x="1395328" y="1469754"/>
                  <a:pt x="1497635" y="1489068"/>
                  <a:pt x="1535987" y="1491465"/>
                </a:cubicBezTo>
                <a:cubicBezTo>
                  <a:pt x="1689837" y="1501081"/>
                  <a:pt x="1726059" y="1506876"/>
                  <a:pt x="1880171" y="1510301"/>
                </a:cubicBezTo>
                <a:cubicBezTo>
                  <a:pt x="1910994" y="1513726"/>
                  <a:pt x="1941938" y="1516189"/>
                  <a:pt x="1972639" y="1520575"/>
                </a:cubicBezTo>
                <a:cubicBezTo>
                  <a:pt x="2150902" y="1546041"/>
                  <a:pt x="1935331" y="1517223"/>
                  <a:pt x="2054832" y="1541123"/>
                </a:cubicBezTo>
                <a:cubicBezTo>
                  <a:pt x="2095686" y="1549294"/>
                  <a:pt x="2178122" y="1561672"/>
                  <a:pt x="2178122" y="1561672"/>
                </a:cubicBezTo>
                <a:cubicBezTo>
                  <a:pt x="2274014" y="1558247"/>
                  <a:pt x="2370032" y="1557384"/>
                  <a:pt x="2465798" y="1551398"/>
                </a:cubicBezTo>
                <a:cubicBezTo>
                  <a:pt x="2484904" y="1550204"/>
                  <a:pt x="2559463" y="1523600"/>
                  <a:pt x="2568540" y="1520575"/>
                </a:cubicBezTo>
                <a:lnTo>
                  <a:pt x="2599362" y="1510301"/>
                </a:lnTo>
                <a:cubicBezTo>
                  <a:pt x="2606212" y="1503452"/>
                  <a:pt x="2611605" y="1494737"/>
                  <a:pt x="2619911" y="1489753"/>
                </a:cubicBezTo>
                <a:cubicBezTo>
                  <a:pt x="2629197" y="1484181"/>
                  <a:pt x="2641047" y="1484321"/>
                  <a:pt x="2650733" y="1479478"/>
                </a:cubicBezTo>
                <a:cubicBezTo>
                  <a:pt x="2661777" y="1473956"/>
                  <a:pt x="2670835" y="1465056"/>
                  <a:pt x="2681556" y="1458930"/>
                </a:cubicBezTo>
                <a:cubicBezTo>
                  <a:pt x="2694854" y="1451331"/>
                  <a:pt x="2710189" y="1447284"/>
                  <a:pt x="2722652" y="1438382"/>
                </a:cubicBezTo>
                <a:cubicBezTo>
                  <a:pt x="2734476" y="1429937"/>
                  <a:pt x="2742313" y="1416861"/>
                  <a:pt x="2753475" y="1407559"/>
                </a:cubicBezTo>
                <a:cubicBezTo>
                  <a:pt x="2762961" y="1399654"/>
                  <a:pt x="2774023" y="1393860"/>
                  <a:pt x="2784297" y="1387011"/>
                </a:cubicBezTo>
                <a:cubicBezTo>
                  <a:pt x="2836693" y="1308418"/>
                  <a:pt x="2764836" y="1405159"/>
                  <a:pt x="2845942" y="1335640"/>
                </a:cubicBezTo>
                <a:cubicBezTo>
                  <a:pt x="2858943" y="1324496"/>
                  <a:pt x="2864657" y="1306652"/>
                  <a:pt x="2876765" y="1294544"/>
                </a:cubicBezTo>
                <a:cubicBezTo>
                  <a:pt x="2885496" y="1285813"/>
                  <a:pt x="2897539" y="1281172"/>
                  <a:pt x="2907587" y="1273995"/>
                </a:cubicBezTo>
                <a:cubicBezTo>
                  <a:pt x="2953723" y="1241041"/>
                  <a:pt x="2942164" y="1249693"/>
                  <a:pt x="2979506" y="1212350"/>
                </a:cubicBezTo>
                <a:cubicBezTo>
                  <a:pt x="2982931" y="1191802"/>
                  <a:pt x="2982465" y="1170210"/>
                  <a:pt x="2989780" y="1150705"/>
                </a:cubicBezTo>
                <a:cubicBezTo>
                  <a:pt x="2993181" y="1141635"/>
                  <a:pt x="3004278" y="1137721"/>
                  <a:pt x="3010329" y="1130157"/>
                </a:cubicBezTo>
                <a:cubicBezTo>
                  <a:pt x="3018043" y="1120515"/>
                  <a:pt x="3023163" y="1108977"/>
                  <a:pt x="3030877" y="1099335"/>
                </a:cubicBezTo>
                <a:cubicBezTo>
                  <a:pt x="3036928" y="1091771"/>
                  <a:pt x="3046052" y="1086846"/>
                  <a:pt x="3051425" y="1078786"/>
                </a:cubicBezTo>
                <a:cubicBezTo>
                  <a:pt x="3075696" y="1042380"/>
                  <a:pt x="3070886" y="1021420"/>
                  <a:pt x="3102796" y="986319"/>
                </a:cubicBezTo>
                <a:cubicBezTo>
                  <a:pt x="3200085" y="879300"/>
                  <a:pt x="3150213" y="972622"/>
                  <a:pt x="3226086" y="863029"/>
                </a:cubicBezTo>
                <a:cubicBezTo>
                  <a:pt x="3254752" y="821623"/>
                  <a:pt x="3273945" y="767614"/>
                  <a:pt x="3308279" y="729465"/>
                </a:cubicBezTo>
                <a:cubicBezTo>
                  <a:pt x="3322949" y="713165"/>
                  <a:pt x="3342526" y="702067"/>
                  <a:pt x="3359650" y="688368"/>
                </a:cubicBezTo>
                <a:cubicBezTo>
                  <a:pt x="3366499" y="674669"/>
                  <a:pt x="3372318" y="660405"/>
                  <a:pt x="3380198" y="647272"/>
                </a:cubicBezTo>
                <a:cubicBezTo>
                  <a:pt x="3410955" y="596011"/>
                  <a:pt x="3416191" y="595847"/>
                  <a:pt x="3441843" y="554804"/>
                </a:cubicBezTo>
                <a:cubicBezTo>
                  <a:pt x="3470704" y="508627"/>
                  <a:pt x="3490570" y="471674"/>
                  <a:pt x="3524036" y="431514"/>
                </a:cubicBezTo>
                <a:cubicBezTo>
                  <a:pt x="3530237" y="424073"/>
                  <a:pt x="3537735" y="417815"/>
                  <a:pt x="3544585" y="410966"/>
                </a:cubicBezTo>
                <a:cubicBezTo>
                  <a:pt x="3548010" y="400692"/>
                  <a:pt x="3549600" y="389611"/>
                  <a:pt x="3554859" y="380144"/>
                </a:cubicBezTo>
                <a:cubicBezTo>
                  <a:pt x="3566853" y="358556"/>
                  <a:pt x="3595956" y="318499"/>
                  <a:pt x="3595956" y="318499"/>
                </a:cubicBezTo>
                <a:cubicBezTo>
                  <a:pt x="3619567" y="247664"/>
                  <a:pt x="3601189" y="272170"/>
                  <a:pt x="3637052" y="236305"/>
                </a:cubicBezTo>
                <a:cubicBezTo>
                  <a:pt x="3640477" y="226031"/>
                  <a:pt x="3641754" y="214769"/>
                  <a:pt x="3647326" y="205483"/>
                </a:cubicBezTo>
                <a:cubicBezTo>
                  <a:pt x="3652310" y="197177"/>
                  <a:pt x="3667875" y="184935"/>
                  <a:pt x="3667875" y="184935"/>
                </a:cubicBezTo>
              </a:path>
            </a:pathLst>
          </a:cu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/>
          <p:cNvSpPr/>
          <p:nvPr/>
        </p:nvSpPr>
        <p:spPr>
          <a:xfrm>
            <a:off x="7429501" y="3058160"/>
            <a:ext cx="228600" cy="16256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1" name="Oval 60"/>
          <p:cNvSpPr/>
          <p:nvPr/>
        </p:nvSpPr>
        <p:spPr>
          <a:xfrm>
            <a:off x="8572501" y="4277360"/>
            <a:ext cx="228600" cy="16256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2" name="Oval 61"/>
          <p:cNvSpPr/>
          <p:nvPr/>
        </p:nvSpPr>
        <p:spPr>
          <a:xfrm>
            <a:off x="11201401" y="4358640"/>
            <a:ext cx="228600" cy="16256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3" name="Oval 62"/>
          <p:cNvSpPr/>
          <p:nvPr/>
        </p:nvSpPr>
        <p:spPr>
          <a:xfrm>
            <a:off x="12573001" y="3058160"/>
            <a:ext cx="228600" cy="16256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64" name="Straight Connector 63"/>
          <p:cNvCxnSpPr/>
          <p:nvPr/>
        </p:nvCxnSpPr>
        <p:spPr>
          <a:xfrm>
            <a:off x="10858501" y="4683760"/>
            <a:ext cx="114300" cy="3251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>
            <a:off x="11201401" y="4602480"/>
            <a:ext cx="114300" cy="3251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>
            <a:off x="10515601" y="4651867"/>
            <a:ext cx="114300" cy="3251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>
            <a:off x="10172701" y="4602480"/>
            <a:ext cx="114300" cy="3251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>
            <a:off x="9829801" y="4602480"/>
            <a:ext cx="114300" cy="3251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>
            <a:off x="9486901" y="4602480"/>
            <a:ext cx="114300" cy="3251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>
            <a:off x="11544301" y="4439920"/>
            <a:ext cx="114300" cy="3251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>
            <a:off x="11772901" y="4277360"/>
            <a:ext cx="114300" cy="3251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>
            <a:endCxn id="61" idx="1"/>
          </p:cNvCxnSpPr>
          <p:nvPr/>
        </p:nvCxnSpPr>
        <p:spPr>
          <a:xfrm>
            <a:off x="7429501" y="3058160"/>
            <a:ext cx="1176477" cy="1243006"/>
          </a:xfrm>
          <a:prstGeom prst="line">
            <a:avLst/>
          </a:prstGeom>
          <a:ln w="3492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/>
          <p:cNvCxnSpPr>
            <a:stCxn id="63" idx="5"/>
          </p:cNvCxnSpPr>
          <p:nvPr/>
        </p:nvCxnSpPr>
        <p:spPr>
          <a:xfrm flipH="1">
            <a:off x="11349178" y="3196914"/>
            <a:ext cx="1418946" cy="1266812"/>
          </a:xfrm>
          <a:prstGeom prst="line">
            <a:avLst/>
          </a:prstGeom>
          <a:ln w="3492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/>
          <p:cNvCxnSpPr>
            <a:endCxn id="62" idx="2"/>
          </p:cNvCxnSpPr>
          <p:nvPr/>
        </p:nvCxnSpPr>
        <p:spPr>
          <a:xfrm>
            <a:off x="8801101" y="4358640"/>
            <a:ext cx="2400300" cy="81280"/>
          </a:xfrm>
          <a:prstGeom prst="line">
            <a:avLst/>
          </a:prstGeom>
          <a:ln w="3492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Freeform 101"/>
          <p:cNvSpPr/>
          <p:nvPr/>
        </p:nvSpPr>
        <p:spPr>
          <a:xfrm>
            <a:off x="7673773" y="3136353"/>
            <a:ext cx="4686972" cy="481507"/>
          </a:xfrm>
          <a:custGeom>
            <a:avLst/>
            <a:gdLst>
              <a:gd name="connsiteX0" fmla="*/ 0 w 2720051"/>
              <a:gd name="connsiteY0" fmla="*/ 0 h 451413"/>
              <a:gd name="connsiteX1" fmla="*/ 1041721 w 2720051"/>
              <a:gd name="connsiteY1" fmla="*/ 81023 h 451413"/>
              <a:gd name="connsiteX2" fmla="*/ 2187615 w 2720051"/>
              <a:gd name="connsiteY2" fmla="*/ 347241 h 451413"/>
              <a:gd name="connsiteX3" fmla="*/ 2720051 w 2720051"/>
              <a:gd name="connsiteY3" fmla="*/ 451413 h 451413"/>
              <a:gd name="connsiteX4" fmla="*/ 2720051 w 2720051"/>
              <a:gd name="connsiteY4" fmla="*/ 451413 h 451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20051" h="451413">
                <a:moveTo>
                  <a:pt x="0" y="0"/>
                </a:moveTo>
                <a:cubicBezTo>
                  <a:pt x="338559" y="11575"/>
                  <a:pt x="677119" y="23150"/>
                  <a:pt x="1041721" y="81023"/>
                </a:cubicBezTo>
                <a:cubicBezTo>
                  <a:pt x="1406324" y="138897"/>
                  <a:pt x="1907893" y="285509"/>
                  <a:pt x="2187615" y="347241"/>
                </a:cubicBezTo>
                <a:cubicBezTo>
                  <a:pt x="2467337" y="408973"/>
                  <a:pt x="2720051" y="451413"/>
                  <a:pt x="2720051" y="451413"/>
                </a:cubicBezTo>
                <a:lnTo>
                  <a:pt x="2720051" y="451413"/>
                </a:lnTo>
              </a:path>
            </a:pathLst>
          </a:custGeom>
          <a:ln w="349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3" name="Straight Connector 102"/>
          <p:cNvCxnSpPr/>
          <p:nvPr/>
        </p:nvCxnSpPr>
        <p:spPr>
          <a:xfrm>
            <a:off x="8533579" y="2895600"/>
            <a:ext cx="755222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103"/>
          <p:cNvCxnSpPr/>
          <p:nvPr/>
        </p:nvCxnSpPr>
        <p:spPr>
          <a:xfrm>
            <a:off x="8609101" y="2976880"/>
            <a:ext cx="604178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/>
          <p:cNvCxnSpPr/>
          <p:nvPr/>
        </p:nvCxnSpPr>
        <p:spPr>
          <a:xfrm>
            <a:off x="8684623" y="3058160"/>
            <a:ext cx="453134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" name="Right Arrow 110"/>
          <p:cNvSpPr/>
          <p:nvPr/>
        </p:nvSpPr>
        <p:spPr>
          <a:xfrm>
            <a:off x="5943600" y="1185980"/>
            <a:ext cx="2628900" cy="56896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0170" tIns="60085" rIns="120170" bIns="60085" rtlCol="0" anchor="ctr"/>
          <a:lstStyle/>
          <a:p>
            <a:pPr algn="ctr"/>
            <a:r>
              <a:rPr lang="en-US" dirty="0"/>
              <a:t>Always wet</a:t>
            </a:r>
          </a:p>
        </p:txBody>
      </p:sp>
      <p:cxnSp>
        <p:nvCxnSpPr>
          <p:cNvPr id="119" name="Straight Connector 118"/>
          <p:cNvCxnSpPr/>
          <p:nvPr/>
        </p:nvCxnSpPr>
        <p:spPr>
          <a:xfrm>
            <a:off x="8637600" y="1474060"/>
            <a:ext cx="33147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4" name="Group 123"/>
          <p:cNvGrpSpPr/>
          <p:nvPr/>
        </p:nvGrpSpPr>
        <p:grpSpPr>
          <a:xfrm>
            <a:off x="1143001" y="-33219"/>
            <a:ext cx="4080077" cy="725347"/>
            <a:chOff x="838200" y="1219200"/>
            <a:chExt cx="2720051" cy="680013"/>
          </a:xfrm>
        </p:grpSpPr>
        <p:sp>
          <p:nvSpPr>
            <p:cNvPr id="120" name="Freeform 119"/>
            <p:cNvSpPr/>
            <p:nvPr/>
          </p:nvSpPr>
          <p:spPr>
            <a:xfrm>
              <a:off x="838200" y="1447800"/>
              <a:ext cx="2720051" cy="451413"/>
            </a:xfrm>
            <a:custGeom>
              <a:avLst/>
              <a:gdLst>
                <a:gd name="connsiteX0" fmla="*/ 0 w 2720051"/>
                <a:gd name="connsiteY0" fmla="*/ 0 h 451413"/>
                <a:gd name="connsiteX1" fmla="*/ 1041721 w 2720051"/>
                <a:gd name="connsiteY1" fmla="*/ 81023 h 451413"/>
                <a:gd name="connsiteX2" fmla="*/ 2187615 w 2720051"/>
                <a:gd name="connsiteY2" fmla="*/ 347241 h 451413"/>
                <a:gd name="connsiteX3" fmla="*/ 2720051 w 2720051"/>
                <a:gd name="connsiteY3" fmla="*/ 451413 h 451413"/>
                <a:gd name="connsiteX4" fmla="*/ 2720051 w 2720051"/>
                <a:gd name="connsiteY4" fmla="*/ 451413 h 451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20051" h="451413">
                  <a:moveTo>
                    <a:pt x="0" y="0"/>
                  </a:moveTo>
                  <a:cubicBezTo>
                    <a:pt x="338559" y="11575"/>
                    <a:pt x="677119" y="23150"/>
                    <a:pt x="1041721" y="81023"/>
                  </a:cubicBezTo>
                  <a:cubicBezTo>
                    <a:pt x="1406324" y="138897"/>
                    <a:pt x="1907893" y="285509"/>
                    <a:pt x="2187615" y="347241"/>
                  </a:cubicBezTo>
                  <a:cubicBezTo>
                    <a:pt x="2467337" y="408973"/>
                    <a:pt x="2720051" y="451413"/>
                    <a:pt x="2720051" y="451413"/>
                  </a:cubicBezTo>
                  <a:lnTo>
                    <a:pt x="2720051" y="451413"/>
                  </a:lnTo>
                </a:path>
              </a:pathLst>
            </a:custGeom>
            <a:ln w="3492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1" name="Straight Connector 120"/>
            <p:cNvCxnSpPr/>
            <p:nvPr/>
          </p:nvCxnSpPr>
          <p:spPr>
            <a:xfrm>
              <a:off x="1021080" y="1219200"/>
              <a:ext cx="457200" cy="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/>
            <p:cNvCxnSpPr/>
            <p:nvPr/>
          </p:nvCxnSpPr>
          <p:spPr>
            <a:xfrm>
              <a:off x="1066800" y="1295400"/>
              <a:ext cx="365760" cy="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/>
            <p:cNvCxnSpPr/>
            <p:nvPr/>
          </p:nvCxnSpPr>
          <p:spPr>
            <a:xfrm>
              <a:off x="1112520" y="1371600"/>
              <a:ext cx="274320" cy="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6" name="TextBox 125"/>
          <p:cNvSpPr txBox="1"/>
          <p:nvPr/>
        </p:nvSpPr>
        <p:spPr>
          <a:xfrm>
            <a:off x="2171700" y="2362200"/>
            <a:ext cx="1600200" cy="490675"/>
          </a:xfrm>
          <a:prstGeom prst="rect">
            <a:avLst/>
          </a:prstGeom>
          <a:noFill/>
        </p:spPr>
        <p:txBody>
          <a:bodyPr wrap="square" lIns="120170" tIns="60085" rIns="120170" bIns="60085" rtlCol="0">
            <a:spAutoFit/>
          </a:bodyPr>
          <a:lstStyle/>
          <a:p>
            <a:r>
              <a:rPr lang="en-US" dirty="0"/>
              <a:t>Clogged</a:t>
            </a:r>
          </a:p>
        </p:txBody>
      </p:sp>
      <p:sp>
        <p:nvSpPr>
          <p:cNvPr id="127" name="TextBox 126"/>
          <p:cNvSpPr txBox="1"/>
          <p:nvPr/>
        </p:nvSpPr>
        <p:spPr>
          <a:xfrm>
            <a:off x="8801100" y="2362200"/>
            <a:ext cx="3086100" cy="490675"/>
          </a:xfrm>
          <a:prstGeom prst="rect">
            <a:avLst/>
          </a:prstGeom>
          <a:noFill/>
        </p:spPr>
        <p:txBody>
          <a:bodyPr wrap="square" lIns="120170" tIns="60085" rIns="120170" bIns="60085" rtlCol="0">
            <a:spAutoFit/>
          </a:bodyPr>
          <a:lstStyle/>
          <a:p>
            <a:r>
              <a:rPr lang="en-US" dirty="0"/>
              <a:t>Clogged or narrow</a:t>
            </a:r>
          </a:p>
        </p:txBody>
      </p:sp>
      <p:grpSp>
        <p:nvGrpSpPr>
          <p:cNvPr id="128" name="Group 127"/>
          <p:cNvGrpSpPr/>
          <p:nvPr/>
        </p:nvGrpSpPr>
        <p:grpSpPr>
          <a:xfrm>
            <a:off x="1028701" y="2849881"/>
            <a:ext cx="4080077" cy="725347"/>
            <a:chOff x="838200" y="1219200"/>
            <a:chExt cx="2720051" cy="680013"/>
          </a:xfrm>
        </p:grpSpPr>
        <p:sp>
          <p:nvSpPr>
            <p:cNvPr id="129" name="Freeform 128"/>
            <p:cNvSpPr/>
            <p:nvPr/>
          </p:nvSpPr>
          <p:spPr>
            <a:xfrm>
              <a:off x="838200" y="1447800"/>
              <a:ext cx="2720051" cy="451413"/>
            </a:xfrm>
            <a:custGeom>
              <a:avLst/>
              <a:gdLst>
                <a:gd name="connsiteX0" fmla="*/ 0 w 2720051"/>
                <a:gd name="connsiteY0" fmla="*/ 0 h 451413"/>
                <a:gd name="connsiteX1" fmla="*/ 1041721 w 2720051"/>
                <a:gd name="connsiteY1" fmla="*/ 81023 h 451413"/>
                <a:gd name="connsiteX2" fmla="*/ 2187615 w 2720051"/>
                <a:gd name="connsiteY2" fmla="*/ 347241 h 451413"/>
                <a:gd name="connsiteX3" fmla="*/ 2720051 w 2720051"/>
                <a:gd name="connsiteY3" fmla="*/ 451413 h 451413"/>
                <a:gd name="connsiteX4" fmla="*/ 2720051 w 2720051"/>
                <a:gd name="connsiteY4" fmla="*/ 451413 h 451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20051" h="451413">
                  <a:moveTo>
                    <a:pt x="0" y="0"/>
                  </a:moveTo>
                  <a:cubicBezTo>
                    <a:pt x="338559" y="11575"/>
                    <a:pt x="677119" y="23150"/>
                    <a:pt x="1041721" y="81023"/>
                  </a:cubicBezTo>
                  <a:cubicBezTo>
                    <a:pt x="1406324" y="138897"/>
                    <a:pt x="1907893" y="285509"/>
                    <a:pt x="2187615" y="347241"/>
                  </a:cubicBezTo>
                  <a:cubicBezTo>
                    <a:pt x="2467337" y="408973"/>
                    <a:pt x="2720051" y="451413"/>
                    <a:pt x="2720051" y="451413"/>
                  </a:cubicBezTo>
                  <a:lnTo>
                    <a:pt x="2720051" y="451413"/>
                  </a:lnTo>
                </a:path>
              </a:pathLst>
            </a:custGeom>
            <a:ln w="3492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0" name="Straight Connector 129"/>
            <p:cNvCxnSpPr/>
            <p:nvPr/>
          </p:nvCxnSpPr>
          <p:spPr>
            <a:xfrm>
              <a:off x="1021080" y="1219200"/>
              <a:ext cx="457200" cy="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/>
            <p:cNvCxnSpPr/>
            <p:nvPr/>
          </p:nvCxnSpPr>
          <p:spPr>
            <a:xfrm>
              <a:off x="1066800" y="1295400"/>
              <a:ext cx="365760" cy="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/>
            <p:cNvCxnSpPr/>
            <p:nvPr/>
          </p:nvCxnSpPr>
          <p:spPr>
            <a:xfrm>
              <a:off x="1112520" y="1371600"/>
              <a:ext cx="274320" cy="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3" name="TextBox 132"/>
          <p:cNvSpPr txBox="1"/>
          <p:nvPr/>
        </p:nvSpPr>
        <p:spPr>
          <a:xfrm>
            <a:off x="1028700" y="5125720"/>
            <a:ext cx="5715000" cy="490675"/>
          </a:xfrm>
          <a:prstGeom prst="rect">
            <a:avLst/>
          </a:prstGeom>
          <a:noFill/>
        </p:spPr>
        <p:txBody>
          <a:bodyPr wrap="square" lIns="120170" tIns="60085" rIns="120170" bIns="60085" rtlCol="0">
            <a:spAutoFit/>
          </a:bodyPr>
          <a:lstStyle/>
          <a:p>
            <a:r>
              <a:rPr lang="en-US" dirty="0"/>
              <a:t>Mildly inaccurate: wrong contour?</a:t>
            </a:r>
          </a:p>
        </p:txBody>
      </p:sp>
      <p:sp>
        <p:nvSpPr>
          <p:cNvPr id="2" name="Explosion 1 1"/>
          <p:cNvSpPr/>
          <p:nvPr/>
        </p:nvSpPr>
        <p:spPr>
          <a:xfrm>
            <a:off x="8844004" y="4846320"/>
            <a:ext cx="2578487" cy="914457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rgbClr val="FF0000"/>
                </a:solidFill>
              </a:rPr>
              <a:t>Robust!!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00652" y="5715000"/>
            <a:ext cx="13124195" cy="156966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7030A0"/>
                </a:solidFill>
              </a:rPr>
              <a:t>With SCHISM you can faithfully represent channels (and other features), thru good choices of horizontal and vertical grids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7030A0"/>
                </a:solidFill>
              </a:rPr>
              <a:t>In estuarine and coastal applications, faithful representation of bathymetry and features is key, as opposed to artificial manipulation of bathymetry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258AC-3BA9-45F5-BC18-3705BA7FEE2F}" type="slidenum">
              <a:rPr lang="en-US" smtClean="0"/>
              <a:pPr/>
              <a:t>42</a:t>
            </a:fld>
            <a:endParaRPr lang="en-US"/>
          </a:p>
        </p:txBody>
      </p:sp>
      <p:sp>
        <p:nvSpPr>
          <p:cNvPr id="14" name="Freeform 92">
            <a:extLst>
              <a:ext uri="{FF2B5EF4-FFF2-40B4-BE49-F238E27FC236}">
                <a16:creationId xmlns:a16="http://schemas.microsoft.com/office/drawing/2014/main" id="{D3ADFEED-C62C-FEC8-E54D-4BC4B7866CE7}"/>
              </a:ext>
            </a:extLst>
          </p:cNvPr>
          <p:cNvSpPr/>
          <p:nvPr/>
        </p:nvSpPr>
        <p:spPr>
          <a:xfrm flipV="1">
            <a:off x="8318905" y="649616"/>
            <a:ext cx="4080077" cy="481507"/>
          </a:xfrm>
          <a:custGeom>
            <a:avLst/>
            <a:gdLst>
              <a:gd name="connsiteX0" fmla="*/ 0 w 2720051"/>
              <a:gd name="connsiteY0" fmla="*/ 0 h 451413"/>
              <a:gd name="connsiteX1" fmla="*/ 1041721 w 2720051"/>
              <a:gd name="connsiteY1" fmla="*/ 81023 h 451413"/>
              <a:gd name="connsiteX2" fmla="*/ 2187615 w 2720051"/>
              <a:gd name="connsiteY2" fmla="*/ 347241 h 451413"/>
              <a:gd name="connsiteX3" fmla="*/ 2720051 w 2720051"/>
              <a:gd name="connsiteY3" fmla="*/ 451413 h 451413"/>
              <a:gd name="connsiteX4" fmla="*/ 2720051 w 2720051"/>
              <a:gd name="connsiteY4" fmla="*/ 451413 h 451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20051" h="451413">
                <a:moveTo>
                  <a:pt x="0" y="0"/>
                </a:moveTo>
                <a:cubicBezTo>
                  <a:pt x="338559" y="11575"/>
                  <a:pt x="677119" y="23150"/>
                  <a:pt x="1041721" y="81023"/>
                </a:cubicBezTo>
                <a:cubicBezTo>
                  <a:pt x="1406324" y="138897"/>
                  <a:pt x="1907893" y="285509"/>
                  <a:pt x="2187615" y="347241"/>
                </a:cubicBezTo>
                <a:cubicBezTo>
                  <a:pt x="2467337" y="408973"/>
                  <a:pt x="2720051" y="451413"/>
                  <a:pt x="2720051" y="451413"/>
                </a:cubicBezTo>
                <a:lnTo>
                  <a:pt x="2720051" y="451413"/>
                </a:lnTo>
              </a:path>
            </a:pathLst>
          </a:custGeom>
          <a:ln w="34925">
            <a:solidFill>
              <a:schemeClr val="tx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66750" y="0"/>
            <a:ext cx="12344400" cy="609600"/>
          </a:xfrm>
        </p:spPr>
        <p:txBody>
          <a:bodyPr>
            <a:noAutofit/>
          </a:bodyPr>
          <a:lstStyle/>
          <a:p>
            <a:r>
              <a:rPr lang="en-US" sz="4400" dirty="0"/>
              <a:t>Post meshing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D2B2F3F-2A31-F91A-C21B-EC0CA515E4B3}"/>
              </a:ext>
            </a:extLst>
          </p:cNvPr>
          <p:cNvSpPr txBox="1"/>
          <p:nvPr/>
        </p:nvSpPr>
        <p:spPr>
          <a:xfrm>
            <a:off x="1752600" y="1447800"/>
            <a:ext cx="107442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Remove disjoint nodes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Renumber nodes</a:t>
            </a:r>
          </a:p>
          <a:p>
            <a:pPr marL="943752" lvl="1" indent="-342900">
              <a:buFont typeface="Arial" panose="020B0604020202020204" pitchFamily="34" charset="0"/>
              <a:buChar char="•"/>
            </a:pPr>
            <a:r>
              <a:rPr lang="en-US" dirty="0"/>
              <a:t>Create a </a:t>
            </a:r>
            <a:r>
              <a:rPr lang="en-US" dirty="0" err="1"/>
              <a:t>nodestring</a:t>
            </a:r>
            <a:r>
              <a:rPr lang="en-US" dirty="0"/>
              <a:t> first where the renumbering starts</a:t>
            </a:r>
          </a:p>
          <a:p>
            <a:pPr marL="943752" lvl="1" indent="-342900">
              <a:buFont typeface="Arial" panose="020B0604020202020204" pitchFamily="34" charset="0"/>
              <a:buChar char="•"/>
            </a:pPr>
            <a:r>
              <a:rPr lang="en-US" dirty="0"/>
              <a:t>This reduces bandwidth of matrix, but more importantly, forces SMS to check mesh integrity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Save mesh as .2dm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Transfer to </a:t>
            </a:r>
            <a:r>
              <a:rPr lang="en-US" dirty="0" err="1"/>
              <a:t>Sciclone</a:t>
            </a:r>
            <a:r>
              <a:rPr lang="en-US" dirty="0"/>
              <a:t> and convert .2dm to .gr3 using:</a:t>
            </a:r>
          </a:p>
          <a:p>
            <a:pPr marL="943752" lvl="1" indent="-342900">
              <a:buFont typeface="Arial" panose="020B0604020202020204" pitchFamily="34" charset="0"/>
              <a:buChar char="•"/>
            </a:pPr>
            <a:r>
              <a:rPr lang="en-US" dirty="0"/>
              <a:t>/sciclone/home/yinglong/git/schism/src/Utility/SMS/2dm2gr3_m2m.pl</a:t>
            </a:r>
          </a:p>
        </p:txBody>
      </p:sp>
    </p:spTree>
    <p:extLst>
      <p:ext uri="{BB962C8B-B14F-4D97-AF65-F5344CB8AC3E}">
        <p14:creationId xmlns:p14="http://schemas.microsoft.com/office/powerpoint/2010/main" val="62683024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C29F8D-2ADF-032F-5E93-0B601257EC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3ED1C5E-1476-8F08-86F1-FFA192FF34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750" y="0"/>
            <a:ext cx="12344400" cy="609600"/>
          </a:xfrm>
        </p:spPr>
        <p:txBody>
          <a:bodyPr>
            <a:noAutofit/>
          </a:bodyPr>
          <a:lstStyle/>
          <a:p>
            <a:r>
              <a:rPr lang="en-US" sz="4400" dirty="0"/>
              <a:t>Post Meshing Check: mesh validity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99D6C2B-FBB5-642B-F414-74CFAD8DD769}"/>
              </a:ext>
            </a:extLst>
          </p:cNvPr>
          <p:cNvSpPr txBox="1"/>
          <p:nvPr/>
        </p:nvSpPr>
        <p:spPr>
          <a:xfrm>
            <a:off x="408822" y="800917"/>
            <a:ext cx="6489356" cy="267765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dirty="0"/>
              <a:t>Examples of illegal meshes for SCHISM</a:t>
            </a:r>
          </a:p>
          <a:p>
            <a:pPr marL="457200" indent="-457200">
              <a:buAutoNum type="arabicPeriod"/>
            </a:pPr>
            <a:r>
              <a:rPr lang="en-US" dirty="0"/>
              <a:t>Overlapping (non-conformal): rare occurrence</a:t>
            </a:r>
          </a:p>
          <a:p>
            <a:pPr marL="457200" indent="-457200">
              <a:buAutoNum type="arabicPeriod"/>
            </a:pPr>
            <a:r>
              <a:rPr lang="en-US" dirty="0"/>
              <a:t>Negative/zero elements: element's nodes numbering must follow </a:t>
            </a:r>
            <a:r>
              <a:rPr lang="en-US" dirty="0">
                <a:solidFill>
                  <a:srgbClr val="FF0000"/>
                </a:solidFill>
              </a:rPr>
              <a:t>counter-clockwise </a:t>
            </a:r>
            <a:r>
              <a:rPr lang="en-US" dirty="0"/>
              <a:t>direction</a:t>
            </a:r>
            <a:endParaRPr lang="en-US" dirty="0">
              <a:ea typeface="Calibri"/>
              <a:cs typeface="Calibri"/>
            </a:endParaRPr>
          </a:p>
          <a:p>
            <a:pPr marL="457200" indent="-457200">
              <a:buAutoNum type="arabicPeriod"/>
            </a:pPr>
            <a:r>
              <a:rPr lang="en-US" dirty="0"/>
              <a:t>Pinched nodes: any boundary node must be neighbored by exactly 2 other boundary nodes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4A7CC86-208E-55CA-EADA-653F1654AEE0}"/>
              </a:ext>
            </a:extLst>
          </p:cNvPr>
          <p:cNvGrpSpPr/>
          <p:nvPr/>
        </p:nvGrpSpPr>
        <p:grpSpPr>
          <a:xfrm>
            <a:off x="8206876" y="694545"/>
            <a:ext cx="5319221" cy="3977985"/>
            <a:chOff x="7924800" y="712393"/>
            <a:chExt cx="5319221" cy="3977985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0DA49046-3E21-569B-E555-0C8BCFBADDD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924800" y="712393"/>
              <a:ext cx="5319221" cy="3977985"/>
            </a:xfrm>
            <a:prstGeom prst="rect">
              <a:avLst/>
            </a:prstGeom>
          </p:spPr>
        </p:pic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EA9F2A0E-8D7C-DC8A-2AD8-E3E9326F1CBE}"/>
                </a:ext>
              </a:extLst>
            </p:cNvPr>
            <p:cNvSpPr/>
            <p:nvPr/>
          </p:nvSpPr>
          <p:spPr>
            <a:xfrm>
              <a:off x="9144000" y="1702993"/>
              <a:ext cx="2362200" cy="2286000"/>
            </a:xfrm>
            <a:prstGeom prst="ellipse">
              <a:avLst/>
            </a:prstGeom>
            <a:noFill/>
            <a:ln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DE75758-BEF1-3C64-7DF8-6AB2179B4B41}"/>
                </a:ext>
              </a:extLst>
            </p:cNvPr>
            <p:cNvSpPr txBox="1"/>
            <p:nvPr/>
          </p:nvSpPr>
          <p:spPr>
            <a:xfrm>
              <a:off x="8450810" y="1398193"/>
              <a:ext cx="2133600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/>
                <a:t>Non-conformal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76C3381E-2A72-7134-7663-8E97F397E3DB}"/>
              </a:ext>
            </a:extLst>
          </p:cNvPr>
          <p:cNvGrpSpPr/>
          <p:nvPr/>
        </p:nvGrpSpPr>
        <p:grpSpPr>
          <a:xfrm>
            <a:off x="189903" y="3662630"/>
            <a:ext cx="2865368" cy="3528244"/>
            <a:chOff x="189903" y="3662630"/>
            <a:chExt cx="2865368" cy="3528244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8D19FA1-A81A-4C8D-F2C4-2DC6C45644D0}"/>
                </a:ext>
              </a:extLst>
            </p:cNvPr>
            <p:cNvSpPr txBox="1"/>
            <p:nvPr/>
          </p:nvSpPr>
          <p:spPr>
            <a:xfrm>
              <a:off x="447078" y="3662630"/>
              <a:ext cx="2133600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000" dirty="0"/>
                <a:t>Pinched node</a:t>
              </a: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E0E7634-ED7A-A208-BFEF-331D91415C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9903" y="4043541"/>
              <a:ext cx="2865368" cy="3147333"/>
            </a:xfrm>
            <a:prstGeom prst="rect">
              <a:avLst/>
            </a:prstGeom>
          </p:spPr>
        </p:pic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BBE791F2-1B07-1CE4-8C5F-26CF9EE17D93}"/>
                </a:ext>
              </a:extLst>
            </p:cNvPr>
            <p:cNvCxnSpPr>
              <a:cxnSpLocks/>
            </p:cNvCxnSpPr>
            <p:nvPr/>
          </p:nvCxnSpPr>
          <p:spPr>
            <a:xfrm>
              <a:off x="1285278" y="3939629"/>
              <a:ext cx="337309" cy="139708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B9DFFDC3-C0E9-477D-C748-27ECD7B5DD8F}"/>
              </a:ext>
            </a:extLst>
          </p:cNvPr>
          <p:cNvGrpSpPr/>
          <p:nvPr/>
        </p:nvGrpSpPr>
        <p:grpSpPr>
          <a:xfrm>
            <a:off x="4023863" y="3548110"/>
            <a:ext cx="5366475" cy="3730047"/>
            <a:chOff x="4052319" y="3542618"/>
            <a:chExt cx="5366475" cy="3730047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2B73F30-229E-4430-2803-EC9D6ED5C65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67973" y="4116313"/>
              <a:ext cx="5250821" cy="3156352"/>
            </a:xfrm>
            <a:prstGeom prst="rect">
              <a:avLst/>
            </a:prstGeom>
          </p:spPr>
        </p:pic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03A20634-7EFC-5ECC-C9AF-CCFCDCB49F15}"/>
                </a:ext>
              </a:extLst>
            </p:cNvPr>
            <p:cNvSpPr/>
            <p:nvPr/>
          </p:nvSpPr>
          <p:spPr>
            <a:xfrm>
              <a:off x="4052319" y="4170355"/>
              <a:ext cx="3076575" cy="2971800"/>
            </a:xfrm>
            <a:custGeom>
              <a:avLst/>
              <a:gdLst>
                <a:gd name="connsiteX0" fmla="*/ 304800 w 3076575"/>
                <a:gd name="connsiteY0" fmla="*/ 2905125 h 2971800"/>
                <a:gd name="connsiteX1" fmla="*/ 466725 w 3076575"/>
                <a:gd name="connsiteY1" fmla="*/ 2914650 h 2971800"/>
                <a:gd name="connsiteX2" fmla="*/ 542925 w 3076575"/>
                <a:gd name="connsiteY2" fmla="*/ 2943225 h 2971800"/>
                <a:gd name="connsiteX3" fmla="*/ 771525 w 3076575"/>
                <a:gd name="connsiteY3" fmla="*/ 2962275 h 2971800"/>
                <a:gd name="connsiteX4" fmla="*/ 1733550 w 3076575"/>
                <a:gd name="connsiteY4" fmla="*/ 2971800 h 2971800"/>
                <a:gd name="connsiteX5" fmla="*/ 2038350 w 3076575"/>
                <a:gd name="connsiteY5" fmla="*/ 2952750 h 2971800"/>
                <a:gd name="connsiteX6" fmla="*/ 2076450 w 3076575"/>
                <a:gd name="connsiteY6" fmla="*/ 2943225 h 2971800"/>
                <a:gd name="connsiteX7" fmla="*/ 2219325 w 3076575"/>
                <a:gd name="connsiteY7" fmla="*/ 2914650 h 2971800"/>
                <a:gd name="connsiteX8" fmla="*/ 2362200 w 3076575"/>
                <a:gd name="connsiteY8" fmla="*/ 2857500 h 2971800"/>
                <a:gd name="connsiteX9" fmla="*/ 2419350 w 3076575"/>
                <a:gd name="connsiteY9" fmla="*/ 2828925 h 2971800"/>
                <a:gd name="connsiteX10" fmla="*/ 2495550 w 3076575"/>
                <a:gd name="connsiteY10" fmla="*/ 2800350 h 2971800"/>
                <a:gd name="connsiteX11" fmla="*/ 2705100 w 3076575"/>
                <a:gd name="connsiteY11" fmla="*/ 2600325 h 2971800"/>
                <a:gd name="connsiteX12" fmla="*/ 2771775 w 3076575"/>
                <a:gd name="connsiteY12" fmla="*/ 2524125 h 2971800"/>
                <a:gd name="connsiteX13" fmla="*/ 2838450 w 3076575"/>
                <a:gd name="connsiteY13" fmla="*/ 2381250 h 2971800"/>
                <a:gd name="connsiteX14" fmla="*/ 2924175 w 3076575"/>
                <a:gd name="connsiteY14" fmla="*/ 2171700 h 2971800"/>
                <a:gd name="connsiteX15" fmla="*/ 2943225 w 3076575"/>
                <a:gd name="connsiteY15" fmla="*/ 2076450 h 2971800"/>
                <a:gd name="connsiteX16" fmla="*/ 2971800 w 3076575"/>
                <a:gd name="connsiteY16" fmla="*/ 1990725 h 2971800"/>
                <a:gd name="connsiteX17" fmla="*/ 2981325 w 3076575"/>
                <a:gd name="connsiteY17" fmla="*/ 1895475 h 2971800"/>
                <a:gd name="connsiteX18" fmla="*/ 3038475 w 3076575"/>
                <a:gd name="connsiteY18" fmla="*/ 1724025 h 2971800"/>
                <a:gd name="connsiteX19" fmla="*/ 3057525 w 3076575"/>
                <a:gd name="connsiteY19" fmla="*/ 1581150 h 2971800"/>
                <a:gd name="connsiteX20" fmla="*/ 3076575 w 3076575"/>
                <a:gd name="connsiteY20" fmla="*/ 1504950 h 2971800"/>
                <a:gd name="connsiteX21" fmla="*/ 3067050 w 3076575"/>
                <a:gd name="connsiteY21" fmla="*/ 1123950 h 2971800"/>
                <a:gd name="connsiteX22" fmla="*/ 3038475 w 3076575"/>
                <a:gd name="connsiteY22" fmla="*/ 1028700 h 2971800"/>
                <a:gd name="connsiteX23" fmla="*/ 3000375 w 3076575"/>
                <a:gd name="connsiteY23" fmla="*/ 838200 h 2971800"/>
                <a:gd name="connsiteX24" fmla="*/ 2962275 w 3076575"/>
                <a:gd name="connsiteY24" fmla="*/ 771525 h 2971800"/>
                <a:gd name="connsiteX25" fmla="*/ 2943225 w 3076575"/>
                <a:gd name="connsiteY25" fmla="*/ 723900 h 2971800"/>
                <a:gd name="connsiteX26" fmla="*/ 2895600 w 3076575"/>
                <a:gd name="connsiteY26" fmla="*/ 666750 h 2971800"/>
                <a:gd name="connsiteX27" fmla="*/ 2867025 w 3076575"/>
                <a:gd name="connsiteY27" fmla="*/ 619125 h 2971800"/>
                <a:gd name="connsiteX28" fmla="*/ 2819400 w 3076575"/>
                <a:gd name="connsiteY28" fmla="*/ 552450 h 2971800"/>
                <a:gd name="connsiteX29" fmla="*/ 2790825 w 3076575"/>
                <a:gd name="connsiteY29" fmla="*/ 495300 h 2971800"/>
                <a:gd name="connsiteX30" fmla="*/ 2733675 w 3076575"/>
                <a:gd name="connsiteY30" fmla="*/ 428625 h 2971800"/>
                <a:gd name="connsiteX31" fmla="*/ 2657475 w 3076575"/>
                <a:gd name="connsiteY31" fmla="*/ 323850 h 2971800"/>
                <a:gd name="connsiteX32" fmla="*/ 2514600 w 3076575"/>
                <a:gd name="connsiteY32" fmla="*/ 238125 h 2971800"/>
                <a:gd name="connsiteX33" fmla="*/ 2438400 w 3076575"/>
                <a:gd name="connsiteY33" fmla="*/ 190500 h 2971800"/>
                <a:gd name="connsiteX34" fmla="*/ 2324100 w 3076575"/>
                <a:gd name="connsiteY34" fmla="*/ 152400 h 2971800"/>
                <a:gd name="connsiteX35" fmla="*/ 2038350 w 3076575"/>
                <a:gd name="connsiteY35" fmla="*/ 57150 h 2971800"/>
                <a:gd name="connsiteX36" fmla="*/ 1809750 w 3076575"/>
                <a:gd name="connsiteY36" fmla="*/ 9525 h 2971800"/>
                <a:gd name="connsiteX37" fmla="*/ 1571625 w 3076575"/>
                <a:gd name="connsiteY37" fmla="*/ 0 h 2971800"/>
                <a:gd name="connsiteX38" fmla="*/ 866775 w 3076575"/>
                <a:gd name="connsiteY38" fmla="*/ 9525 h 2971800"/>
                <a:gd name="connsiteX39" fmla="*/ 828675 w 3076575"/>
                <a:gd name="connsiteY39" fmla="*/ 38100 h 2971800"/>
                <a:gd name="connsiteX40" fmla="*/ 762000 w 3076575"/>
                <a:gd name="connsiteY40" fmla="*/ 47625 h 2971800"/>
                <a:gd name="connsiteX41" fmla="*/ 600075 w 3076575"/>
                <a:gd name="connsiteY41" fmla="*/ 114300 h 2971800"/>
                <a:gd name="connsiteX42" fmla="*/ 533400 w 3076575"/>
                <a:gd name="connsiteY42" fmla="*/ 133350 h 2971800"/>
                <a:gd name="connsiteX43" fmla="*/ 428625 w 3076575"/>
                <a:gd name="connsiteY43" fmla="*/ 190500 h 2971800"/>
                <a:gd name="connsiteX44" fmla="*/ 266700 w 3076575"/>
                <a:gd name="connsiteY44" fmla="*/ 295275 h 2971800"/>
                <a:gd name="connsiteX45" fmla="*/ 123825 w 3076575"/>
                <a:gd name="connsiteY45" fmla="*/ 419100 h 2971800"/>
                <a:gd name="connsiteX46" fmla="*/ 66675 w 3076575"/>
                <a:gd name="connsiteY46" fmla="*/ 495300 h 2971800"/>
                <a:gd name="connsiteX47" fmla="*/ 0 w 3076575"/>
                <a:gd name="connsiteY47" fmla="*/ 695325 h 2971800"/>
                <a:gd name="connsiteX48" fmla="*/ 9525 w 3076575"/>
                <a:gd name="connsiteY48" fmla="*/ 1924050 h 2971800"/>
                <a:gd name="connsiteX49" fmla="*/ 19050 w 3076575"/>
                <a:gd name="connsiteY49" fmla="*/ 1990725 h 2971800"/>
                <a:gd name="connsiteX50" fmla="*/ 57150 w 3076575"/>
                <a:gd name="connsiteY50" fmla="*/ 2162175 h 2971800"/>
                <a:gd name="connsiteX51" fmla="*/ 104775 w 3076575"/>
                <a:gd name="connsiteY51" fmla="*/ 2371725 h 2971800"/>
                <a:gd name="connsiteX52" fmla="*/ 123825 w 3076575"/>
                <a:gd name="connsiteY52" fmla="*/ 2447925 h 2971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3076575" h="2971800">
                  <a:moveTo>
                    <a:pt x="304800" y="2905125"/>
                  </a:moveTo>
                  <a:cubicBezTo>
                    <a:pt x="358775" y="2908300"/>
                    <a:pt x="412879" y="2909755"/>
                    <a:pt x="466725" y="2914650"/>
                  </a:cubicBezTo>
                  <a:cubicBezTo>
                    <a:pt x="640952" y="2930489"/>
                    <a:pt x="419296" y="2912318"/>
                    <a:pt x="542925" y="2943225"/>
                  </a:cubicBezTo>
                  <a:cubicBezTo>
                    <a:pt x="574685" y="2951165"/>
                    <a:pt x="768309" y="2962220"/>
                    <a:pt x="771525" y="2962275"/>
                  </a:cubicBezTo>
                  <a:lnTo>
                    <a:pt x="1733550" y="2971800"/>
                  </a:lnTo>
                  <a:cubicBezTo>
                    <a:pt x="1835150" y="2965450"/>
                    <a:pt x="1936903" y="2961204"/>
                    <a:pt x="2038350" y="2952750"/>
                  </a:cubicBezTo>
                  <a:cubicBezTo>
                    <a:pt x="2051396" y="2951663"/>
                    <a:pt x="2063570" y="2945567"/>
                    <a:pt x="2076450" y="2943225"/>
                  </a:cubicBezTo>
                  <a:cubicBezTo>
                    <a:pt x="2174885" y="2925328"/>
                    <a:pt x="2114532" y="2944591"/>
                    <a:pt x="2219325" y="2914650"/>
                  </a:cubicBezTo>
                  <a:cubicBezTo>
                    <a:pt x="2275087" y="2898718"/>
                    <a:pt x="2306483" y="2883501"/>
                    <a:pt x="2362200" y="2857500"/>
                  </a:cubicBezTo>
                  <a:cubicBezTo>
                    <a:pt x="2381500" y="2848493"/>
                    <a:pt x="2399774" y="2837315"/>
                    <a:pt x="2419350" y="2828925"/>
                  </a:cubicBezTo>
                  <a:cubicBezTo>
                    <a:pt x="2444284" y="2818239"/>
                    <a:pt x="2470150" y="2809875"/>
                    <a:pt x="2495550" y="2800350"/>
                  </a:cubicBezTo>
                  <a:cubicBezTo>
                    <a:pt x="2574040" y="2731671"/>
                    <a:pt x="2631733" y="2684173"/>
                    <a:pt x="2705100" y="2600325"/>
                  </a:cubicBezTo>
                  <a:cubicBezTo>
                    <a:pt x="2727325" y="2574925"/>
                    <a:pt x="2751816" y="2551342"/>
                    <a:pt x="2771775" y="2524125"/>
                  </a:cubicBezTo>
                  <a:cubicBezTo>
                    <a:pt x="2816374" y="2463308"/>
                    <a:pt x="2808263" y="2450249"/>
                    <a:pt x="2838450" y="2381250"/>
                  </a:cubicBezTo>
                  <a:cubicBezTo>
                    <a:pt x="2893540" y="2255330"/>
                    <a:pt x="2873843" y="2344265"/>
                    <a:pt x="2924175" y="2171700"/>
                  </a:cubicBezTo>
                  <a:cubicBezTo>
                    <a:pt x="2933241" y="2140616"/>
                    <a:pt x="2934985" y="2107763"/>
                    <a:pt x="2943225" y="2076450"/>
                  </a:cubicBezTo>
                  <a:cubicBezTo>
                    <a:pt x="2950891" y="2047321"/>
                    <a:pt x="2962275" y="2019300"/>
                    <a:pt x="2971800" y="1990725"/>
                  </a:cubicBezTo>
                  <a:cubicBezTo>
                    <a:pt x="2974975" y="1958975"/>
                    <a:pt x="2976079" y="1926949"/>
                    <a:pt x="2981325" y="1895475"/>
                  </a:cubicBezTo>
                  <a:cubicBezTo>
                    <a:pt x="2993044" y="1825163"/>
                    <a:pt x="3011059" y="1792565"/>
                    <a:pt x="3038475" y="1724025"/>
                  </a:cubicBezTo>
                  <a:cubicBezTo>
                    <a:pt x="3040793" y="1705482"/>
                    <a:pt x="3053143" y="1603058"/>
                    <a:pt x="3057525" y="1581150"/>
                  </a:cubicBezTo>
                  <a:cubicBezTo>
                    <a:pt x="3062660" y="1555477"/>
                    <a:pt x="3070225" y="1530350"/>
                    <a:pt x="3076575" y="1504950"/>
                  </a:cubicBezTo>
                  <a:cubicBezTo>
                    <a:pt x="3073400" y="1377950"/>
                    <a:pt x="3077181" y="1250585"/>
                    <a:pt x="3067050" y="1123950"/>
                  </a:cubicBezTo>
                  <a:cubicBezTo>
                    <a:pt x="3064407" y="1090908"/>
                    <a:pt x="3045304" y="1061137"/>
                    <a:pt x="3038475" y="1028700"/>
                  </a:cubicBezTo>
                  <a:cubicBezTo>
                    <a:pt x="3013002" y="907702"/>
                    <a:pt x="3051562" y="969824"/>
                    <a:pt x="3000375" y="838200"/>
                  </a:cubicBezTo>
                  <a:cubicBezTo>
                    <a:pt x="2991097" y="814343"/>
                    <a:pt x="2973723" y="794420"/>
                    <a:pt x="2962275" y="771525"/>
                  </a:cubicBezTo>
                  <a:cubicBezTo>
                    <a:pt x="2954629" y="756232"/>
                    <a:pt x="2952404" y="738325"/>
                    <a:pt x="2943225" y="723900"/>
                  </a:cubicBezTo>
                  <a:cubicBezTo>
                    <a:pt x="2929912" y="702979"/>
                    <a:pt x="2910185" y="686805"/>
                    <a:pt x="2895600" y="666750"/>
                  </a:cubicBezTo>
                  <a:cubicBezTo>
                    <a:pt x="2884711" y="651778"/>
                    <a:pt x="2877294" y="634529"/>
                    <a:pt x="2867025" y="619125"/>
                  </a:cubicBezTo>
                  <a:cubicBezTo>
                    <a:pt x="2851875" y="596400"/>
                    <a:pt x="2833714" y="575711"/>
                    <a:pt x="2819400" y="552450"/>
                  </a:cubicBezTo>
                  <a:cubicBezTo>
                    <a:pt x="2808237" y="534311"/>
                    <a:pt x="2802948" y="512811"/>
                    <a:pt x="2790825" y="495300"/>
                  </a:cubicBezTo>
                  <a:cubicBezTo>
                    <a:pt x="2774163" y="471233"/>
                    <a:pt x="2751646" y="451731"/>
                    <a:pt x="2733675" y="428625"/>
                  </a:cubicBezTo>
                  <a:cubicBezTo>
                    <a:pt x="2707162" y="394537"/>
                    <a:pt x="2693407" y="347805"/>
                    <a:pt x="2657475" y="323850"/>
                  </a:cubicBezTo>
                  <a:cubicBezTo>
                    <a:pt x="2542268" y="247045"/>
                    <a:pt x="2664397" y="326241"/>
                    <a:pt x="2514600" y="238125"/>
                  </a:cubicBezTo>
                  <a:cubicBezTo>
                    <a:pt x="2488783" y="222938"/>
                    <a:pt x="2465715" y="202792"/>
                    <a:pt x="2438400" y="190500"/>
                  </a:cubicBezTo>
                  <a:cubicBezTo>
                    <a:pt x="2401776" y="174019"/>
                    <a:pt x="2361761" y="166348"/>
                    <a:pt x="2324100" y="152400"/>
                  </a:cubicBezTo>
                  <a:cubicBezTo>
                    <a:pt x="2146920" y="86778"/>
                    <a:pt x="2219776" y="99018"/>
                    <a:pt x="2038350" y="57150"/>
                  </a:cubicBezTo>
                  <a:cubicBezTo>
                    <a:pt x="1962507" y="39648"/>
                    <a:pt x="1887524" y="12636"/>
                    <a:pt x="1809750" y="9525"/>
                  </a:cubicBezTo>
                  <a:lnTo>
                    <a:pt x="1571625" y="0"/>
                  </a:lnTo>
                  <a:lnTo>
                    <a:pt x="866775" y="9525"/>
                  </a:lnTo>
                  <a:cubicBezTo>
                    <a:pt x="850921" y="10338"/>
                    <a:pt x="843594" y="32675"/>
                    <a:pt x="828675" y="38100"/>
                  </a:cubicBezTo>
                  <a:cubicBezTo>
                    <a:pt x="807576" y="45772"/>
                    <a:pt x="784225" y="44450"/>
                    <a:pt x="762000" y="47625"/>
                  </a:cubicBezTo>
                  <a:cubicBezTo>
                    <a:pt x="697081" y="76478"/>
                    <a:pt x="665999" y="92325"/>
                    <a:pt x="600075" y="114300"/>
                  </a:cubicBezTo>
                  <a:cubicBezTo>
                    <a:pt x="578147" y="121609"/>
                    <a:pt x="555625" y="127000"/>
                    <a:pt x="533400" y="133350"/>
                  </a:cubicBezTo>
                  <a:cubicBezTo>
                    <a:pt x="428929" y="202997"/>
                    <a:pt x="644723" y="60841"/>
                    <a:pt x="428625" y="190500"/>
                  </a:cubicBezTo>
                  <a:cubicBezTo>
                    <a:pt x="373498" y="223576"/>
                    <a:pt x="318131" y="256702"/>
                    <a:pt x="266700" y="295275"/>
                  </a:cubicBezTo>
                  <a:cubicBezTo>
                    <a:pt x="199653" y="345561"/>
                    <a:pt x="178998" y="355439"/>
                    <a:pt x="123825" y="419100"/>
                  </a:cubicBezTo>
                  <a:cubicBezTo>
                    <a:pt x="103031" y="443093"/>
                    <a:pt x="82094" y="467546"/>
                    <a:pt x="66675" y="495300"/>
                  </a:cubicBezTo>
                  <a:cubicBezTo>
                    <a:pt x="34460" y="553288"/>
                    <a:pt x="17110" y="632588"/>
                    <a:pt x="0" y="695325"/>
                  </a:cubicBezTo>
                  <a:cubicBezTo>
                    <a:pt x="3175" y="1104900"/>
                    <a:pt x="3502" y="1514507"/>
                    <a:pt x="9525" y="1924050"/>
                  </a:cubicBezTo>
                  <a:cubicBezTo>
                    <a:pt x="9855" y="1946498"/>
                    <a:pt x="16816" y="1968386"/>
                    <a:pt x="19050" y="1990725"/>
                  </a:cubicBezTo>
                  <a:cubicBezTo>
                    <a:pt x="33935" y="2139576"/>
                    <a:pt x="5514" y="2076116"/>
                    <a:pt x="57150" y="2162175"/>
                  </a:cubicBezTo>
                  <a:cubicBezTo>
                    <a:pt x="88059" y="2347631"/>
                    <a:pt x="59814" y="2281803"/>
                    <a:pt x="104775" y="2371725"/>
                  </a:cubicBezTo>
                  <a:cubicBezTo>
                    <a:pt x="115467" y="2435878"/>
                    <a:pt x="105663" y="2411601"/>
                    <a:pt x="123825" y="2447925"/>
                  </a:cubicBezTo>
                </a:path>
              </a:pathLst>
            </a:custGeom>
            <a:noFill/>
            <a:ln>
              <a:headEnd w="lg" len="lg"/>
              <a:tailEnd type="triangle" w="lg" len="lg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2F7BDE02-1713-B765-8DD7-8885061B1A99}"/>
                </a:ext>
              </a:extLst>
            </p:cNvPr>
            <p:cNvSpPr/>
            <p:nvPr/>
          </p:nvSpPr>
          <p:spPr>
            <a:xfrm rot="20445608">
              <a:off x="6929568" y="3881027"/>
              <a:ext cx="2064914" cy="2765503"/>
            </a:xfrm>
            <a:custGeom>
              <a:avLst/>
              <a:gdLst>
                <a:gd name="connsiteX0" fmla="*/ 0 w 2064914"/>
                <a:gd name="connsiteY0" fmla="*/ 2665142 h 2765503"/>
                <a:gd name="connsiteX1" fmla="*/ 133815 w 2064914"/>
                <a:gd name="connsiteY1" fmla="*/ 2720898 h 2765503"/>
                <a:gd name="connsiteX2" fmla="*/ 390293 w 2064914"/>
                <a:gd name="connsiteY2" fmla="*/ 2765503 h 2765503"/>
                <a:gd name="connsiteX3" fmla="*/ 847493 w 2064914"/>
                <a:gd name="connsiteY3" fmla="*/ 2754351 h 2765503"/>
                <a:gd name="connsiteX4" fmla="*/ 936702 w 2064914"/>
                <a:gd name="connsiteY4" fmla="*/ 2720898 h 2765503"/>
                <a:gd name="connsiteX5" fmla="*/ 1014761 w 2064914"/>
                <a:gd name="connsiteY5" fmla="*/ 2698595 h 2765503"/>
                <a:gd name="connsiteX6" fmla="*/ 1159727 w 2064914"/>
                <a:gd name="connsiteY6" fmla="*/ 2620537 h 2765503"/>
                <a:gd name="connsiteX7" fmla="*/ 1260088 w 2064914"/>
                <a:gd name="connsiteY7" fmla="*/ 2564781 h 2765503"/>
                <a:gd name="connsiteX8" fmla="*/ 1438507 w 2064914"/>
                <a:gd name="connsiteY8" fmla="*/ 2486722 h 2765503"/>
                <a:gd name="connsiteX9" fmla="*/ 1594624 w 2064914"/>
                <a:gd name="connsiteY9" fmla="*/ 2364059 h 2765503"/>
                <a:gd name="connsiteX10" fmla="*/ 1672683 w 2064914"/>
                <a:gd name="connsiteY10" fmla="*/ 2286000 h 2765503"/>
                <a:gd name="connsiteX11" fmla="*/ 1784195 w 2064914"/>
                <a:gd name="connsiteY11" fmla="*/ 2196791 h 2765503"/>
                <a:gd name="connsiteX12" fmla="*/ 1973766 w 2064914"/>
                <a:gd name="connsiteY12" fmla="*/ 1973766 h 2765503"/>
                <a:gd name="connsiteX13" fmla="*/ 2018371 w 2064914"/>
                <a:gd name="connsiteY13" fmla="*/ 1895708 h 2765503"/>
                <a:gd name="connsiteX14" fmla="*/ 2062976 w 2064914"/>
                <a:gd name="connsiteY14" fmla="*/ 1706137 h 2765503"/>
                <a:gd name="connsiteX15" fmla="*/ 2007220 w 2064914"/>
                <a:gd name="connsiteY15" fmla="*/ 1237786 h 2765503"/>
                <a:gd name="connsiteX16" fmla="*/ 1817649 w 2064914"/>
                <a:gd name="connsiteY16" fmla="*/ 892098 h 2765503"/>
                <a:gd name="connsiteX17" fmla="*/ 1728439 w 2064914"/>
                <a:gd name="connsiteY17" fmla="*/ 747132 h 2765503"/>
                <a:gd name="connsiteX18" fmla="*/ 1572322 w 2064914"/>
                <a:gd name="connsiteY18" fmla="*/ 501805 h 2765503"/>
                <a:gd name="connsiteX19" fmla="*/ 1449659 w 2064914"/>
                <a:gd name="connsiteY19" fmla="*/ 379142 h 2765503"/>
                <a:gd name="connsiteX20" fmla="*/ 1204332 w 2064914"/>
                <a:gd name="connsiteY20" fmla="*/ 189571 h 2765503"/>
                <a:gd name="connsiteX21" fmla="*/ 1103971 w 2064914"/>
                <a:gd name="connsiteY21" fmla="*/ 133815 h 2765503"/>
                <a:gd name="connsiteX22" fmla="*/ 947854 w 2064914"/>
                <a:gd name="connsiteY22" fmla="*/ 78059 h 2765503"/>
                <a:gd name="connsiteX23" fmla="*/ 802888 w 2064914"/>
                <a:gd name="connsiteY23" fmla="*/ 33454 h 2765503"/>
                <a:gd name="connsiteX24" fmla="*/ 613317 w 2064914"/>
                <a:gd name="connsiteY24" fmla="*/ 0 h 2765503"/>
                <a:gd name="connsiteX25" fmla="*/ 211873 w 2064914"/>
                <a:gd name="connsiteY25" fmla="*/ 11151 h 2765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064914" h="2765503">
                  <a:moveTo>
                    <a:pt x="0" y="2665142"/>
                  </a:moveTo>
                  <a:cubicBezTo>
                    <a:pt x="94206" y="2740507"/>
                    <a:pt x="12399" y="2690545"/>
                    <a:pt x="133815" y="2720898"/>
                  </a:cubicBezTo>
                  <a:cubicBezTo>
                    <a:pt x="353606" y="2775845"/>
                    <a:pt x="95533" y="2744447"/>
                    <a:pt x="390293" y="2765503"/>
                  </a:cubicBezTo>
                  <a:cubicBezTo>
                    <a:pt x="542693" y="2761786"/>
                    <a:pt x="695553" y="2766754"/>
                    <a:pt x="847493" y="2754351"/>
                  </a:cubicBezTo>
                  <a:cubicBezTo>
                    <a:pt x="879146" y="2751767"/>
                    <a:pt x="906573" y="2730941"/>
                    <a:pt x="936702" y="2720898"/>
                  </a:cubicBezTo>
                  <a:cubicBezTo>
                    <a:pt x="962374" y="2712341"/>
                    <a:pt x="988741" y="2706029"/>
                    <a:pt x="1014761" y="2698595"/>
                  </a:cubicBezTo>
                  <a:cubicBezTo>
                    <a:pt x="1146897" y="2610506"/>
                    <a:pt x="1013017" y="2693892"/>
                    <a:pt x="1159727" y="2620537"/>
                  </a:cubicBezTo>
                  <a:cubicBezTo>
                    <a:pt x="1193956" y="2603422"/>
                    <a:pt x="1225117" y="2580324"/>
                    <a:pt x="1260088" y="2564781"/>
                  </a:cubicBezTo>
                  <a:cubicBezTo>
                    <a:pt x="1414968" y="2495945"/>
                    <a:pt x="1307661" y="2570837"/>
                    <a:pt x="1438507" y="2486722"/>
                  </a:cubicBezTo>
                  <a:cubicBezTo>
                    <a:pt x="1494097" y="2450985"/>
                    <a:pt x="1546256" y="2408972"/>
                    <a:pt x="1594624" y="2364059"/>
                  </a:cubicBezTo>
                  <a:cubicBezTo>
                    <a:pt x="1621589" y="2339020"/>
                    <a:pt x="1645091" y="2310346"/>
                    <a:pt x="1672683" y="2286000"/>
                  </a:cubicBezTo>
                  <a:cubicBezTo>
                    <a:pt x="1708376" y="2254506"/>
                    <a:pt x="1750536" y="2230451"/>
                    <a:pt x="1784195" y="2196791"/>
                  </a:cubicBezTo>
                  <a:cubicBezTo>
                    <a:pt x="1854786" y="2126199"/>
                    <a:pt x="1922077" y="2064221"/>
                    <a:pt x="1973766" y="1973766"/>
                  </a:cubicBezTo>
                  <a:lnTo>
                    <a:pt x="2018371" y="1895708"/>
                  </a:lnTo>
                  <a:cubicBezTo>
                    <a:pt x="2023481" y="1875268"/>
                    <a:pt x="2062538" y="1722361"/>
                    <a:pt x="2062976" y="1706137"/>
                  </a:cubicBezTo>
                  <a:cubicBezTo>
                    <a:pt x="2066733" y="1567113"/>
                    <a:pt x="2071682" y="1375920"/>
                    <a:pt x="2007220" y="1237786"/>
                  </a:cubicBezTo>
                  <a:cubicBezTo>
                    <a:pt x="1951645" y="1118697"/>
                    <a:pt x="1882571" y="1006361"/>
                    <a:pt x="1817649" y="892098"/>
                  </a:cubicBezTo>
                  <a:cubicBezTo>
                    <a:pt x="1789620" y="842766"/>
                    <a:pt x="1755994" y="796731"/>
                    <a:pt x="1728439" y="747132"/>
                  </a:cubicBezTo>
                  <a:cubicBezTo>
                    <a:pt x="1676544" y="653720"/>
                    <a:pt x="1644704" y="588664"/>
                    <a:pt x="1572322" y="501805"/>
                  </a:cubicBezTo>
                  <a:cubicBezTo>
                    <a:pt x="1535304" y="457383"/>
                    <a:pt x="1492284" y="418215"/>
                    <a:pt x="1449659" y="379142"/>
                  </a:cubicBezTo>
                  <a:cubicBezTo>
                    <a:pt x="1358339" y="295432"/>
                    <a:pt x="1303792" y="250352"/>
                    <a:pt x="1204332" y="189571"/>
                  </a:cubicBezTo>
                  <a:cubicBezTo>
                    <a:pt x="1171677" y="169615"/>
                    <a:pt x="1139067" y="149074"/>
                    <a:pt x="1103971" y="133815"/>
                  </a:cubicBezTo>
                  <a:cubicBezTo>
                    <a:pt x="1053295" y="111782"/>
                    <a:pt x="1000277" y="95533"/>
                    <a:pt x="947854" y="78059"/>
                  </a:cubicBezTo>
                  <a:cubicBezTo>
                    <a:pt x="899891" y="62071"/>
                    <a:pt x="851808" y="46216"/>
                    <a:pt x="802888" y="33454"/>
                  </a:cubicBezTo>
                  <a:cubicBezTo>
                    <a:pt x="736406" y="16111"/>
                    <a:pt x="679808" y="9499"/>
                    <a:pt x="613317" y="0"/>
                  </a:cubicBezTo>
                  <a:lnTo>
                    <a:pt x="211873" y="11151"/>
                  </a:lnTo>
                </a:path>
              </a:pathLst>
            </a:custGeom>
            <a:ln>
              <a:tailEnd type="stealth" w="lg" len="lg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E6F58AF-29BD-E0C5-E675-D3E23491DF37}"/>
                </a:ext>
              </a:extLst>
            </p:cNvPr>
            <p:cNvSpPr txBox="1"/>
            <p:nvPr/>
          </p:nvSpPr>
          <p:spPr>
            <a:xfrm>
              <a:off x="5174210" y="3542618"/>
              <a:ext cx="274106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counter-clockwise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997550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66750" y="0"/>
            <a:ext cx="12344400" cy="609600"/>
          </a:xfrm>
        </p:spPr>
        <p:txBody>
          <a:bodyPr>
            <a:noAutofit/>
          </a:bodyPr>
          <a:lstStyle/>
          <a:p>
            <a:r>
              <a:rPr lang="en-US" sz="4400" dirty="0"/>
              <a:t>Post Meshing Fix-up: bad quads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66750" y="609600"/>
            <a:ext cx="12344400" cy="2139945"/>
          </a:xfrm>
        </p:spPr>
        <p:txBody>
          <a:bodyPr vert="horz" lIns="120170" tIns="60085" rIns="120170" bIns="60085" rtlCol="0" anchor="t">
            <a:normAutofit/>
          </a:bodyPr>
          <a:lstStyle/>
          <a:p>
            <a:pPr marL="450215" indent="-450215"/>
            <a:r>
              <a:rPr lang="en-US" sz="2800" dirty="0"/>
              <a:t>Quad quality is required as it’d defeat the intended purpose</a:t>
            </a:r>
            <a:endParaRPr lang="en-US"/>
          </a:p>
          <a:p>
            <a:pPr marL="450215" indent="-450215"/>
            <a:r>
              <a:rPr lang="en-US" sz="2800" dirty="0"/>
              <a:t>Quality is measured as the ratio between min/max interior angle &gt;=0.5</a:t>
            </a:r>
            <a:endParaRPr lang="en-US" sz="2800" dirty="0">
              <a:ea typeface="Calibri"/>
              <a:cs typeface="Calibri"/>
            </a:endParaRPr>
          </a:p>
          <a:p>
            <a:pPr marL="450215" indent="-450215"/>
            <a:r>
              <a:rPr lang="en-US" sz="2800" dirty="0">
                <a:highlight>
                  <a:srgbClr val="FFFF00"/>
                </a:highlight>
              </a:rPr>
              <a:t>Always use the pre-proc ~yinglong/bin/</a:t>
            </a:r>
            <a:r>
              <a:rPr lang="en-US" sz="2800" err="1">
                <a:highlight>
                  <a:srgbClr val="FFFF00"/>
                </a:highlight>
              </a:rPr>
              <a:t>fix_bad_quads</a:t>
            </a:r>
            <a:endParaRPr lang="en-US" sz="2800">
              <a:highlight>
                <a:srgbClr val="FFFF00"/>
              </a:highlight>
              <a:ea typeface="Calibri"/>
              <a:cs typeface="Calibri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258AC-3BA9-45F5-BC18-3705BA7FEE2F}" type="slidenum">
              <a:rPr lang="en-US" smtClean="0"/>
              <a:pPr/>
              <a:t>45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A6EB78E-C82D-AAC4-6AAD-D8D278D8AE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2521036"/>
            <a:ext cx="5395540" cy="4805594"/>
          </a:xfrm>
          <a:prstGeom prst="rect">
            <a:avLst/>
          </a:prstGeom>
        </p:spPr>
      </p:pic>
      <p:sp>
        <p:nvSpPr>
          <p:cNvPr id="7" name="Arrow: Right 6">
            <a:extLst>
              <a:ext uri="{FF2B5EF4-FFF2-40B4-BE49-F238E27FC236}">
                <a16:creationId xmlns:a16="http://schemas.microsoft.com/office/drawing/2014/main" id="{A67884FF-C66C-80C6-25EA-7C58F80222F9}"/>
              </a:ext>
            </a:extLst>
          </p:cNvPr>
          <p:cNvSpPr/>
          <p:nvPr/>
        </p:nvSpPr>
        <p:spPr>
          <a:xfrm>
            <a:off x="6172200" y="4572000"/>
            <a:ext cx="685800" cy="38100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8CC1C32-08BF-280A-A5FF-7684EA97D7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9950" y="2305056"/>
            <a:ext cx="5395540" cy="5010144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66750" y="0"/>
            <a:ext cx="12344400" cy="609600"/>
          </a:xfrm>
        </p:spPr>
        <p:txBody>
          <a:bodyPr>
            <a:noAutofit/>
          </a:bodyPr>
          <a:lstStyle/>
          <a:p>
            <a:r>
              <a:rPr lang="en-US" sz="4400" dirty="0"/>
              <a:t>Post Meshing Fix-up: small or skew elements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38200" y="1447800"/>
            <a:ext cx="12344400" cy="1682745"/>
          </a:xfrm>
        </p:spPr>
        <p:txBody>
          <a:bodyPr>
            <a:normAutofit fontScale="92500" lnSpcReduction="10000"/>
          </a:bodyPr>
          <a:lstStyle/>
          <a:p>
            <a:r>
              <a:rPr lang="en-US" sz="4000" dirty="0"/>
              <a:t>Use </a:t>
            </a:r>
            <a:r>
              <a:rPr lang="en-US" sz="4000" dirty="0" err="1"/>
              <a:t>gredit</a:t>
            </a:r>
            <a:r>
              <a:rPr lang="en-US" sz="4000" dirty="0"/>
              <a:t> to ID these (RUN01d)</a:t>
            </a:r>
          </a:p>
          <a:p>
            <a:pPr lvl="1"/>
            <a:r>
              <a:rPr lang="en-US" sz="3500" dirty="0"/>
              <a:t>Local relaxation to alleviate constraints in connectivity: move node, swap edges, coarsening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258AC-3BA9-45F5-BC18-3705BA7FEE2F}" type="slidenum">
              <a:rPr lang="en-US" smtClean="0"/>
              <a:pPr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678725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80C8F2-9067-449D-7C07-E13FB6512A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AA0E504-4168-0DB4-DE82-7C18AEE5AC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750" y="0"/>
            <a:ext cx="12344400" cy="609600"/>
          </a:xfrm>
        </p:spPr>
        <p:txBody>
          <a:bodyPr>
            <a:noAutofit/>
          </a:bodyPr>
          <a:lstStyle/>
          <a:p>
            <a:r>
              <a:rPr lang="en-US" sz="4400" dirty="0"/>
              <a:t>Loading from DEMs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4F6D610-791C-8123-2FF4-DDA42D3F886F}"/>
              </a:ext>
            </a:extLst>
          </p:cNvPr>
          <p:cNvSpPr txBox="1"/>
          <p:nvPr/>
        </p:nvSpPr>
        <p:spPr>
          <a:xfrm>
            <a:off x="990600" y="647700"/>
            <a:ext cx="109728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Can do this inside SMS, but memory consumption is an issue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Use efficient scripts (even parallel)</a:t>
            </a:r>
          </a:p>
          <a:p>
            <a:pPr marL="943752" lvl="1" indent="-342900">
              <a:buFont typeface="Arial" panose="020B0604020202020204" pitchFamily="34" charset="0"/>
              <a:buChar char="•"/>
            </a:pPr>
            <a:r>
              <a:rPr lang="en-US" dirty="0"/>
              <a:t>Basically go thru all DEM tiles and load</a:t>
            </a:r>
          </a:p>
          <a:p>
            <a:pPr marL="943752" lvl="1" indent="-342900">
              <a:buFont typeface="Arial" panose="020B0604020202020204" pitchFamily="34" charset="0"/>
              <a:buChar char="•"/>
            </a:pPr>
            <a:r>
              <a:rPr lang="en-US" dirty="0"/>
              <a:t>Must prioritize higher-quality DEM tiles by loading them after lower-quality DEMs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No smoothing/manipulation needed for SCHISM! Linear interpolation is sufficient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61AA0A3-3EB8-B097-7F46-2CDA45465DD1}"/>
              </a:ext>
            </a:extLst>
          </p:cNvPr>
          <p:cNvSpPr txBox="1"/>
          <p:nvPr/>
        </p:nvSpPr>
        <p:spPr>
          <a:xfrm>
            <a:off x="304800" y="3747878"/>
            <a:ext cx="6858000" cy="46166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err="1"/>
              <a:t>dems</a:t>
            </a:r>
            <a:r>
              <a:rPr lang="en-US" dirty="0"/>
              <a:t>={‘bad1’, ‘bad2’,…, ‘better1’,..,’best1’,’best2’,…}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11A81E8-DCCC-94D6-C306-D5665771DE93}"/>
              </a:ext>
            </a:extLst>
          </p:cNvPr>
          <p:cNvSpPr/>
          <p:nvPr/>
        </p:nvSpPr>
        <p:spPr>
          <a:xfrm>
            <a:off x="7543800" y="4724400"/>
            <a:ext cx="990600" cy="13716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bad1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71AB5FC-596A-3B5B-5E08-07068DC1A06F}"/>
              </a:ext>
            </a:extLst>
          </p:cNvPr>
          <p:cNvSpPr/>
          <p:nvPr/>
        </p:nvSpPr>
        <p:spPr>
          <a:xfrm>
            <a:off x="8534400" y="4724400"/>
            <a:ext cx="990600" cy="13716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bad2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C8B72A6-AF31-DE14-51A0-9FB51AB98C58}"/>
              </a:ext>
            </a:extLst>
          </p:cNvPr>
          <p:cNvSpPr/>
          <p:nvPr/>
        </p:nvSpPr>
        <p:spPr>
          <a:xfrm>
            <a:off x="9525000" y="4724400"/>
            <a:ext cx="990600" cy="13716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bad3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707C71C-96F5-468F-F153-3521148D21FD}"/>
              </a:ext>
            </a:extLst>
          </p:cNvPr>
          <p:cNvGrpSpPr/>
          <p:nvPr/>
        </p:nvGrpSpPr>
        <p:grpSpPr>
          <a:xfrm>
            <a:off x="7924800" y="5715000"/>
            <a:ext cx="2743200" cy="533400"/>
            <a:chOff x="7924800" y="5715000"/>
            <a:chExt cx="2743200" cy="533400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0F5B33F0-0CEB-DB33-E457-CA80CCCD356B}"/>
                </a:ext>
              </a:extLst>
            </p:cNvPr>
            <p:cNvSpPr/>
            <p:nvPr/>
          </p:nvSpPr>
          <p:spPr>
            <a:xfrm>
              <a:off x="7924800" y="5715000"/>
              <a:ext cx="762000" cy="533400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dirty="0"/>
                <a:t>better1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0EB5290A-8FF1-DE2A-835B-7D6212D5F3D1}"/>
                </a:ext>
              </a:extLst>
            </p:cNvPr>
            <p:cNvSpPr/>
            <p:nvPr/>
          </p:nvSpPr>
          <p:spPr>
            <a:xfrm>
              <a:off x="8915400" y="5715000"/>
              <a:ext cx="762000" cy="533400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dirty="0"/>
                <a:t>better2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A582763E-07F8-FC99-1C8F-5C6D03B5D4F2}"/>
                </a:ext>
              </a:extLst>
            </p:cNvPr>
            <p:cNvSpPr/>
            <p:nvPr/>
          </p:nvSpPr>
          <p:spPr>
            <a:xfrm>
              <a:off x="9906000" y="5715000"/>
              <a:ext cx="762000" cy="533400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dirty="0"/>
                <a:t>better3</a:t>
              </a:r>
            </a:p>
          </p:txBody>
        </p:sp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5AD2E4CF-2304-DE74-9994-6537D6665543}"/>
              </a:ext>
            </a:extLst>
          </p:cNvPr>
          <p:cNvSpPr/>
          <p:nvPr/>
        </p:nvSpPr>
        <p:spPr>
          <a:xfrm>
            <a:off x="9182100" y="5361918"/>
            <a:ext cx="685800" cy="5334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/>
              <a:t>best1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EC74E42F-D3ED-AFF9-6FB7-0C7BBF83448C}"/>
              </a:ext>
            </a:extLst>
          </p:cNvPr>
          <p:cNvGrpSpPr/>
          <p:nvPr/>
        </p:nvGrpSpPr>
        <p:grpSpPr>
          <a:xfrm>
            <a:off x="7543800" y="4734911"/>
            <a:ext cx="3124200" cy="1524000"/>
            <a:chOff x="1524000" y="5209518"/>
            <a:chExt cx="3124200" cy="1524000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16EB973F-D98C-B979-088E-2C75D840CE06}"/>
                </a:ext>
              </a:extLst>
            </p:cNvPr>
            <p:cNvSpPr/>
            <p:nvPr/>
          </p:nvSpPr>
          <p:spPr>
            <a:xfrm>
              <a:off x="1524000" y="5209518"/>
              <a:ext cx="990600" cy="1371600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6A19C41D-5E19-6BAA-F091-5AC9F5141ED2}"/>
                </a:ext>
              </a:extLst>
            </p:cNvPr>
            <p:cNvSpPr/>
            <p:nvPr/>
          </p:nvSpPr>
          <p:spPr>
            <a:xfrm>
              <a:off x="2514600" y="5209518"/>
              <a:ext cx="990600" cy="1371600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0B0B9755-89E3-48A3-D1DB-B5B29FB2F82F}"/>
                </a:ext>
              </a:extLst>
            </p:cNvPr>
            <p:cNvSpPr/>
            <p:nvPr/>
          </p:nvSpPr>
          <p:spPr>
            <a:xfrm>
              <a:off x="3505200" y="5209518"/>
              <a:ext cx="990600" cy="1371600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6AFAA5BF-AA6D-9909-2EC3-9D9FE2FC874A}"/>
                </a:ext>
              </a:extLst>
            </p:cNvPr>
            <p:cNvGrpSpPr/>
            <p:nvPr/>
          </p:nvGrpSpPr>
          <p:grpSpPr>
            <a:xfrm>
              <a:off x="1905000" y="6200118"/>
              <a:ext cx="2743200" cy="533400"/>
              <a:chOff x="7924800" y="5715000"/>
              <a:chExt cx="2743200" cy="533400"/>
            </a:xfrm>
          </p:grpSpPr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1D84AF0E-6843-7F49-338F-7060E42C7E8F}"/>
                  </a:ext>
                </a:extLst>
              </p:cNvPr>
              <p:cNvSpPr/>
              <p:nvPr/>
            </p:nvSpPr>
            <p:spPr>
              <a:xfrm>
                <a:off x="7924800" y="5715000"/>
                <a:ext cx="762000" cy="533400"/>
              </a:xfrm>
              <a:prstGeom prst="rect">
                <a:avLst/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/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2F614396-2C5B-4428-7369-591F2B80E8F7}"/>
                  </a:ext>
                </a:extLst>
              </p:cNvPr>
              <p:cNvSpPr/>
              <p:nvPr/>
            </p:nvSpPr>
            <p:spPr>
              <a:xfrm>
                <a:off x="8915400" y="5715000"/>
                <a:ext cx="762000" cy="533400"/>
              </a:xfrm>
              <a:prstGeom prst="rect">
                <a:avLst/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/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33CFB453-3C2B-F325-30EE-FF639FBD87FE}"/>
                  </a:ext>
                </a:extLst>
              </p:cNvPr>
              <p:cNvSpPr/>
              <p:nvPr/>
            </p:nvSpPr>
            <p:spPr>
              <a:xfrm>
                <a:off x="9906000" y="5715000"/>
                <a:ext cx="762000" cy="533400"/>
              </a:xfrm>
              <a:prstGeom prst="rect">
                <a:avLst/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/>
              </a:p>
            </p:txBody>
          </p:sp>
        </p:grp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B70E176D-7F3F-BA10-A928-2B0052D2A3B6}"/>
                </a:ext>
              </a:extLst>
            </p:cNvPr>
            <p:cNvSpPr/>
            <p:nvPr/>
          </p:nvSpPr>
          <p:spPr>
            <a:xfrm>
              <a:off x="3162300" y="5847036"/>
              <a:ext cx="685800" cy="533400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</p:grpSp>
    </p:spTree>
    <p:extLst>
      <p:ext uri="{BB962C8B-B14F-4D97-AF65-F5344CB8AC3E}">
        <p14:creationId xmlns:p14="http://schemas.microsoft.com/office/powerpoint/2010/main" val="2907726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66750" y="0"/>
            <a:ext cx="12344400" cy="609600"/>
          </a:xfrm>
        </p:spPr>
        <p:txBody>
          <a:bodyPr>
            <a:noAutofit/>
          </a:bodyPr>
          <a:lstStyle/>
          <a:p>
            <a:r>
              <a:rPr lang="en-US" sz="4400" dirty="0"/>
              <a:t>Post Meshing Fix-up: flow boundary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66750" y="755655"/>
            <a:ext cx="12344400" cy="2368545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Deepening of </a:t>
            </a:r>
            <a:r>
              <a:rPr lang="en-US" i="1" dirty="0"/>
              <a:t>flow</a:t>
            </a:r>
            <a:r>
              <a:rPr lang="en-US" dirty="0"/>
              <a:t> boundary to prevent it from becoming </a:t>
            </a:r>
            <a:r>
              <a:rPr lang="en-US" i="1" dirty="0"/>
              <a:t>completely</a:t>
            </a:r>
            <a:r>
              <a:rPr lang="en-US" dirty="0"/>
              <a:t> dry</a:t>
            </a:r>
          </a:p>
          <a:p>
            <a:pPr lvl="1"/>
            <a:r>
              <a:rPr lang="en-US" sz="3500" dirty="0"/>
              <a:t>Cover a few rows of elements near that boundary</a:t>
            </a:r>
          </a:p>
          <a:p>
            <a:pPr lvl="1"/>
            <a:r>
              <a:rPr lang="en-US" sz="3500" dirty="0">
                <a:solidFill>
                  <a:schemeClr val="bg1">
                    <a:lumMod val="65000"/>
                  </a:schemeClr>
                </a:solidFill>
              </a:rPr>
              <a:t>Use point sources as an alternative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258AC-3BA9-45F5-BC18-3705BA7FEE2F}" type="slidenum">
              <a:rPr lang="en-US" smtClean="0"/>
              <a:pPr/>
              <a:t>48</a:t>
            </a:fld>
            <a:endParaRPr lang="en-US" dirty="0"/>
          </a:p>
        </p:txBody>
      </p:sp>
      <p:pic>
        <p:nvPicPr>
          <p:cNvPr id="6" name="Picture 2" descr="C:\Users\eli\AppData\Local\Microsoft\Windows\Temporary Internet Files\Content.Outlook\KIWRFE07\bay_grid (2)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53200" y="3886200"/>
            <a:ext cx="5369720" cy="3124200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</p:pic>
      <p:sp>
        <p:nvSpPr>
          <p:cNvPr id="8" name="Rectangle 7"/>
          <p:cNvSpPr/>
          <p:nvPr/>
        </p:nvSpPr>
        <p:spPr>
          <a:xfrm>
            <a:off x="10744200" y="6781800"/>
            <a:ext cx="152400" cy="8572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652423" y="5032801"/>
            <a:ext cx="3962400" cy="83099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In </a:t>
            </a:r>
            <a:r>
              <a:rPr lang="en-US" dirty="0" err="1"/>
              <a:t>gredit</a:t>
            </a:r>
            <a:r>
              <a:rPr lang="en-US" dirty="0"/>
              <a:t>, create a region and depth=max(depth,3)</a:t>
            </a:r>
          </a:p>
        </p:txBody>
      </p:sp>
    </p:spTree>
    <p:extLst>
      <p:ext uri="{BB962C8B-B14F-4D97-AF65-F5344CB8AC3E}">
        <p14:creationId xmlns:p14="http://schemas.microsoft.com/office/powerpoint/2010/main" val="59852485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66750" y="0"/>
            <a:ext cx="12344400" cy="609600"/>
          </a:xfrm>
        </p:spPr>
        <p:txBody>
          <a:bodyPr>
            <a:noAutofit/>
          </a:bodyPr>
          <a:lstStyle/>
          <a:p>
            <a:r>
              <a:rPr lang="en-US" sz="4400" dirty="0"/>
              <a:t>Post Meshing Check: channel connectivity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B0E2829-8B6C-5EEA-1979-A57B1E2EEC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1066800"/>
            <a:ext cx="12344400" cy="4827694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Round-off errors in contour extraction</a:t>
            </a:r>
          </a:p>
          <a:p>
            <a:r>
              <a:rPr lang="en-US" dirty="0"/>
              <a:t>Human errors</a:t>
            </a:r>
          </a:p>
          <a:p>
            <a:r>
              <a:rPr lang="en-US" dirty="0"/>
              <a:t>Ensure major channels are not blocked at </a:t>
            </a:r>
            <a:r>
              <a:rPr lang="en-US" dirty="0">
                <a:solidFill>
                  <a:srgbClr val="FF0000"/>
                </a:solidFill>
              </a:rPr>
              <a:t>any</a:t>
            </a:r>
            <a:r>
              <a:rPr lang="en-US" dirty="0"/>
              <a:t> location</a:t>
            </a:r>
          </a:p>
          <a:p>
            <a:pPr lvl="1"/>
            <a:r>
              <a:rPr lang="en-US" dirty="0"/>
              <a:t>Single point of failure (blockage) can block the channel flow</a:t>
            </a:r>
          </a:p>
          <a:p>
            <a:pPr lvl="1"/>
            <a:r>
              <a:rPr lang="en-US" dirty="0"/>
              <a:t>Recall the wet/dry rule in SCHISM: at least one </a:t>
            </a:r>
            <a:r>
              <a:rPr lang="en-US" i="1" dirty="0"/>
              <a:t>element</a:t>
            </a:r>
            <a:r>
              <a:rPr lang="en-US" dirty="0"/>
              <a:t> should be always wet to allow the flow to go thru</a:t>
            </a:r>
          </a:p>
          <a:p>
            <a:pPr lvl="2"/>
            <a:r>
              <a:rPr lang="en-US" dirty="0"/>
              <a:t>Need to factor in tides, so be conservative in your arc design to favor the ‘wet’ portion</a:t>
            </a:r>
          </a:p>
        </p:txBody>
      </p:sp>
    </p:spTree>
    <p:extLst>
      <p:ext uri="{BB962C8B-B14F-4D97-AF65-F5344CB8AC3E}">
        <p14:creationId xmlns:p14="http://schemas.microsoft.com/office/powerpoint/2010/main" val="30611151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04192" y="24313"/>
            <a:ext cx="12344400" cy="634259"/>
          </a:xfrm>
        </p:spPr>
        <p:txBody>
          <a:bodyPr>
            <a:normAutofit fontScale="90000"/>
          </a:bodyPr>
          <a:lstStyle/>
          <a:p>
            <a:r>
              <a:rPr lang="en-US" sz="4800" dirty="0"/>
              <a:t>Good or bad mesh?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258AC-3BA9-45F5-BC18-3705BA7FEE2F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A8A36A0-9FCA-8385-AE51-83391E8CCE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497" y="669326"/>
            <a:ext cx="6149873" cy="650042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C3972A3-7A00-A662-DCEB-E62946E5A7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9399" y="669326"/>
            <a:ext cx="6111770" cy="656900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0AD932B-B6B7-7349-746B-DB58FDF3D6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36088" y="652518"/>
            <a:ext cx="8786621" cy="653090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971993A-B60D-9617-05F9-6D13B9900595}"/>
              </a:ext>
            </a:extLst>
          </p:cNvPr>
          <p:cNvSpPr txBox="1"/>
          <p:nvPr/>
        </p:nvSpPr>
        <p:spPr>
          <a:xfrm>
            <a:off x="11694392" y="1072752"/>
            <a:ext cx="17572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It depends…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F2766A0-3608-B5C1-3EFA-DAA2EB0BD0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25868" y="749443"/>
            <a:ext cx="8007062" cy="6452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974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66750" y="0"/>
            <a:ext cx="12344400" cy="609600"/>
          </a:xfrm>
        </p:spPr>
        <p:txBody>
          <a:bodyPr>
            <a:noAutofit/>
          </a:bodyPr>
          <a:lstStyle/>
          <a:p>
            <a:r>
              <a:rPr lang="en-US" sz="4400" dirty="0"/>
              <a:t>Post Meshing Check: inverse CFL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9B0E2829-8B6C-5EEA-1979-A57B1E2EEC3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04825" y="1219200"/>
                <a:ext cx="12706350" cy="3208283"/>
              </a:xfrm>
            </p:spPr>
            <p:txBody>
              <a:bodyPr>
                <a:noAutofit/>
              </a:bodyPr>
              <a:lstStyle/>
              <a:p>
                <a:r>
                  <a:rPr lang="en-US" sz="2800" dirty="0"/>
                  <a:t>If you follow the table in mesh generation, this should not be an issue</a:t>
                </a:r>
              </a:p>
              <a:p>
                <a:r>
                  <a:rPr lang="en-US" sz="2800" dirty="0"/>
                  <a:t>In </a:t>
                </a:r>
                <a:r>
                  <a:rPr lang="en-US" sz="2800" dirty="0" err="1"/>
                  <a:t>gredit</a:t>
                </a:r>
                <a:r>
                  <a:rPr lang="en-US" sz="2800" dirty="0"/>
                  <a:t>, set a min depth of 0.1 before checking</a:t>
                </a:r>
              </a:p>
              <a:p>
                <a:pPr lvl="1"/>
                <a:r>
                  <a:rPr lang="en-US" sz="2800" dirty="0"/>
                  <a:t>This is because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𝐶𝐹𝐿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(</m:t>
                        </m:r>
                        <m:d>
                          <m:dPr>
                            <m:begChr m:val="|"/>
                            <m:endChr m:val="|"/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b="1" i="1">
                                <a:latin typeface="Cambria Math" panose="02040503050406030204" pitchFamily="18" charset="0"/>
                              </a:rPr>
                              <m:t>𝒖</m:t>
                            </m:r>
                          </m:e>
                        </m:d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+</m:t>
                        </m:r>
                        <m:rad>
                          <m:radPr>
                            <m:degHide m:val="on"/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𝑔h</m:t>
                            </m:r>
                          </m:e>
                        </m:rad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)</m:t>
                        </m:r>
                        <m: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num>
                      <m:den>
                        <m: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den>
                    </m:f>
                  </m:oMath>
                </a14:m>
                <a:r>
                  <a:rPr lang="en-US" sz="2800" dirty="0"/>
                  <a:t>, and the wave speed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𝑔h</m:t>
                        </m:r>
                      </m:e>
                    </m:rad>
                    <m:r>
                      <a:rPr lang="en-US" sz="28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800" dirty="0"/>
                  <a:t>is undefined in shallow/dry areas, where |</a:t>
                </a:r>
                <a:r>
                  <a:rPr lang="en-US" sz="2800" b="1" i="1" dirty="0"/>
                  <a:t>u</a:t>
                </a:r>
                <a:r>
                  <a:rPr lang="en-US" sz="2800" dirty="0"/>
                  <a:t>| is dominant (~1m/s)</a:t>
                </a:r>
              </a:p>
              <a:p>
                <a:pPr lvl="1"/>
                <a:r>
                  <a:rPr lang="en-US" sz="2800" dirty="0"/>
                  <a:t>In </a:t>
                </a:r>
                <a:r>
                  <a:rPr lang="en-US" sz="2800" dirty="0" err="1"/>
                  <a:t>gredit</a:t>
                </a:r>
                <a:r>
                  <a:rPr lang="en-US" sz="2800" dirty="0"/>
                  <a:t>, |</a:t>
                </a:r>
                <a:r>
                  <a:rPr lang="en-US" sz="2800" b="1" i="1" dirty="0"/>
                  <a:t>u</a:t>
                </a:r>
                <a:r>
                  <a:rPr lang="en-US" sz="2800" dirty="0"/>
                  <a:t>| is not included in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𝐶𝐹𝐿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𝑔h</m:t>
                            </m:r>
                          </m:e>
                        </m:rad>
                        <m: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num>
                      <m:den>
                        <m: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den>
                    </m:f>
                  </m:oMath>
                </a14:m>
                <a:r>
                  <a:rPr lang="en-US" sz="2800" dirty="0"/>
                  <a:t> </a:t>
                </a:r>
              </a:p>
            </p:txBody>
          </p:sp>
        </mc:Choice>
        <mc:Fallback xmlns=""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9B0E2829-8B6C-5EEA-1979-A57B1E2EEC3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04825" y="1219200"/>
                <a:ext cx="12706350" cy="3208283"/>
              </a:xfrm>
              <a:blipFill>
                <a:blip r:embed="rId2"/>
                <a:stretch>
                  <a:fillRect l="-624" t="-1331" b="-15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8470978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66750" y="0"/>
            <a:ext cx="12344400" cy="609600"/>
          </a:xfrm>
        </p:spPr>
        <p:txBody>
          <a:bodyPr>
            <a:noAutofit/>
          </a:bodyPr>
          <a:lstStyle/>
          <a:p>
            <a:r>
              <a:rPr lang="en-US" sz="4400" dirty="0"/>
              <a:t>Open and land boundary segments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A9B8EE3-696B-FEC2-93B4-B2A952757C90}"/>
              </a:ext>
            </a:extLst>
          </p:cNvPr>
          <p:cNvSpPr txBox="1"/>
          <p:nvPr/>
        </p:nvSpPr>
        <p:spPr>
          <a:xfrm>
            <a:off x="1619250" y="1295400"/>
            <a:ext cx="104394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With </a:t>
            </a:r>
            <a:r>
              <a:rPr lang="en-US" sz="2800" dirty="0" err="1"/>
              <a:t>gredit</a:t>
            </a:r>
            <a:r>
              <a:rPr lang="en-US" sz="2800" dirty="0"/>
              <a:t>, generate all open segments first followed by land segments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>
                    <a:lumMod val="50000"/>
                  </a:schemeClr>
                </a:solidFill>
              </a:rPr>
              <a:t>A shortcut if your open segments do not change much during mesh revision</a:t>
            </a:r>
          </a:p>
          <a:p>
            <a:pPr marL="943752" lvl="1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>
                    <a:lumMod val="50000"/>
                  </a:schemeClr>
                </a:solidFill>
              </a:rPr>
              <a:t>Using a bp input</a:t>
            </a:r>
          </a:p>
        </p:txBody>
      </p:sp>
    </p:spTree>
    <p:extLst>
      <p:ext uri="{BB962C8B-B14F-4D97-AF65-F5344CB8AC3E}">
        <p14:creationId xmlns:p14="http://schemas.microsoft.com/office/powerpoint/2010/main" val="310316973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-76200"/>
            <a:ext cx="12344400" cy="838200"/>
          </a:xfrm>
        </p:spPr>
        <p:txBody>
          <a:bodyPr>
            <a:normAutofit/>
          </a:bodyPr>
          <a:lstStyle/>
          <a:p>
            <a:r>
              <a:rPr lang="en-US" sz="4000" dirty="0"/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6700" y="768774"/>
            <a:ext cx="13182600" cy="6400800"/>
          </a:xfrm>
        </p:spPr>
        <p:txBody>
          <a:bodyPr vert="horz" lIns="120170" tIns="60085" rIns="120170" bIns="60085" rtlCol="0" anchor="t">
            <a:normAutofit fontScale="77500" lnSpcReduction="20000"/>
          </a:bodyPr>
          <a:lstStyle/>
          <a:p>
            <a:pPr marL="450215" indent="-450215"/>
            <a:r>
              <a:rPr lang="en-US" dirty="0"/>
              <a:t>We use SMS to generate generic unstructured meshes</a:t>
            </a:r>
            <a:endParaRPr lang="en-US"/>
          </a:p>
          <a:p>
            <a:pPr marL="450215" indent="-450215"/>
            <a:r>
              <a:rPr lang="en-US" dirty="0"/>
              <a:t>Good mesh generation resolves flow/bathy features faithfully</a:t>
            </a:r>
            <a:endParaRPr lang="en-US" dirty="0">
              <a:ea typeface="Calibri"/>
              <a:cs typeface="Calibri"/>
            </a:endParaRPr>
          </a:p>
          <a:p>
            <a:pPr marL="975995" lvl="1" indent="-375285"/>
            <a:r>
              <a:rPr lang="en-US" dirty="0"/>
              <a:t>Some finer features may be ignored if not important for your study</a:t>
            </a:r>
            <a:endParaRPr lang="en-US" dirty="0">
              <a:ea typeface="Calibri"/>
              <a:cs typeface="Calibri"/>
            </a:endParaRPr>
          </a:p>
          <a:p>
            <a:pPr marL="450215" indent="-450215"/>
            <a:endParaRPr lang="en-US" dirty="0">
              <a:ea typeface="Calibri"/>
              <a:cs typeface="Calibri"/>
            </a:endParaRPr>
          </a:p>
          <a:p>
            <a:pPr marL="450215" indent="-450215"/>
            <a:r>
              <a:rPr lang="en-US" dirty="0"/>
              <a:t>Shape functions and wet-dry rules; understand the physics and </a:t>
            </a:r>
            <a:r>
              <a:rPr lang="en-US" dirty="0" err="1"/>
              <a:t>numerics</a:t>
            </a:r>
            <a:endParaRPr lang="en-US" dirty="0">
              <a:ea typeface="Calibri"/>
              <a:cs typeface="Calibri"/>
            </a:endParaRPr>
          </a:p>
          <a:p>
            <a:pPr marL="450215" indent="-450215"/>
            <a:r>
              <a:rPr lang="en-US" dirty="0"/>
              <a:t>Channels, channels, channels… </a:t>
            </a:r>
            <a:endParaRPr lang="en-US" dirty="0">
              <a:ea typeface="Calibri"/>
              <a:cs typeface="Calibri"/>
            </a:endParaRPr>
          </a:p>
          <a:p>
            <a:pPr marL="450215" indent="-450215"/>
            <a:r>
              <a:rPr lang="en-US" dirty="0"/>
              <a:t>You can’t work on this stuff unless you can fix-test-fix-test</a:t>
            </a:r>
            <a:endParaRPr lang="en-US" dirty="0">
              <a:ea typeface="Calibri"/>
              <a:cs typeface="Calibri"/>
            </a:endParaRPr>
          </a:p>
          <a:p>
            <a:pPr marL="450215" indent="-450215"/>
            <a:r>
              <a:rPr lang="en-US" sz="3600" b="1" dirty="0">
                <a:solidFill>
                  <a:srgbClr val="FF0000"/>
                </a:solidFill>
              </a:rPr>
              <a:t>IMPORTANT: always start from an estimate of smallest </a:t>
            </a:r>
            <a:r>
              <a:rPr lang="en-US" sz="3600" b="1" dirty="0">
                <a:solidFill>
                  <a:srgbClr val="FF0000"/>
                </a:solidFill>
                <a:latin typeface="Symbol" panose="05050102010706020507" pitchFamily="18" charset="2"/>
              </a:rPr>
              <a:t>D</a:t>
            </a:r>
            <a:r>
              <a:rPr lang="en-US" sz="3600" b="1" dirty="0">
                <a:solidFill>
                  <a:srgbClr val="FF0000"/>
                </a:solidFill>
              </a:rPr>
              <a:t>t you anticipate for the application and use CFL&gt;0.4 to back-calculate the </a:t>
            </a:r>
            <a:r>
              <a:rPr lang="en-US" sz="3600" b="1" i="1" dirty="0">
                <a:solidFill>
                  <a:srgbClr val="FF0000"/>
                </a:solidFill>
              </a:rPr>
              <a:t>coarsest</a:t>
            </a:r>
            <a:r>
              <a:rPr lang="en-US" sz="3600" b="1" dirty="0">
                <a:solidFill>
                  <a:srgbClr val="FF0000"/>
                </a:solidFill>
              </a:rPr>
              <a:t> resolution at each depth</a:t>
            </a:r>
            <a:endParaRPr lang="en-US" sz="3600" b="1" dirty="0">
              <a:solidFill>
                <a:srgbClr val="FF0000"/>
              </a:solidFill>
              <a:ea typeface="Calibri"/>
              <a:cs typeface="Calibri"/>
            </a:endParaRPr>
          </a:p>
          <a:p>
            <a:pPr marL="975995" lvl="1" indent="-375285"/>
            <a:r>
              <a:rPr lang="en-US" sz="3100" dirty="0">
                <a:solidFill>
                  <a:srgbClr val="FF0000"/>
                </a:solidFill>
              </a:rPr>
              <a:t>If you somehow decide to reduce </a:t>
            </a:r>
            <a:r>
              <a:rPr lang="en-US" sz="3100" b="1" dirty="0">
                <a:solidFill>
                  <a:srgbClr val="FF0000"/>
                </a:solidFill>
                <a:latin typeface="Symbol" panose="05050102010706020507" pitchFamily="18" charset="2"/>
              </a:rPr>
              <a:t>D</a:t>
            </a:r>
            <a:r>
              <a:rPr lang="en-US" sz="3100" dirty="0">
                <a:solidFill>
                  <a:srgbClr val="FF0000"/>
                </a:solidFill>
              </a:rPr>
              <a:t>t later, you may have to refine the mesh</a:t>
            </a:r>
            <a:endParaRPr lang="en-US" sz="3100" dirty="0">
              <a:solidFill>
                <a:srgbClr val="FF0000"/>
              </a:solidFill>
              <a:ea typeface="Calibri"/>
              <a:cs typeface="Calibri"/>
            </a:endParaRPr>
          </a:p>
          <a:p>
            <a:pPr marL="975995" lvl="1" indent="-375285"/>
            <a:r>
              <a:rPr lang="en-US" sz="3100" dirty="0">
                <a:solidFill>
                  <a:srgbClr val="FF0000"/>
                </a:solidFill>
              </a:rPr>
              <a:t>Conversely, if you refine the mesh, you do </a:t>
            </a:r>
            <a:r>
              <a:rPr lang="en-US" sz="3100" i="1" dirty="0">
                <a:solidFill>
                  <a:srgbClr val="FF0000"/>
                </a:solidFill>
              </a:rPr>
              <a:t>not</a:t>
            </a:r>
            <a:r>
              <a:rPr lang="en-US" sz="3100" dirty="0">
                <a:solidFill>
                  <a:srgbClr val="FF0000"/>
                </a:solidFill>
              </a:rPr>
              <a:t> need to reduce </a:t>
            </a:r>
            <a:r>
              <a:rPr lang="en-US" sz="3100" b="1" dirty="0">
                <a:solidFill>
                  <a:srgbClr val="FF0000"/>
                </a:solidFill>
                <a:latin typeface="Symbol"/>
                <a:sym typeface="Symbol"/>
              </a:rPr>
              <a:t>D</a:t>
            </a:r>
            <a:r>
              <a:rPr lang="en-US" sz="3100" dirty="0">
                <a:solidFill>
                  <a:srgbClr val="FF0000"/>
                </a:solidFill>
              </a:rPr>
              <a:t>t</a:t>
            </a:r>
            <a:endParaRPr lang="en-US" sz="3100" dirty="0">
              <a:solidFill>
                <a:srgbClr val="FF0000"/>
              </a:solidFill>
              <a:ea typeface="Calibri"/>
              <a:cs typeface="Calibri"/>
            </a:endParaRPr>
          </a:p>
          <a:p>
            <a:pPr marL="975995" lvl="1" indent="-375285"/>
            <a:r>
              <a:rPr lang="en-US" sz="3100" dirty="0">
                <a:solidFill>
                  <a:srgbClr val="FF0000"/>
                </a:solidFill>
              </a:rPr>
              <a:t>As a rough guide, </a:t>
            </a:r>
            <a:r>
              <a:rPr lang="en-US" sz="3100" b="1" dirty="0">
                <a:solidFill>
                  <a:srgbClr val="FF0000"/>
                </a:solidFill>
                <a:latin typeface="Symbol" panose="05050102010706020507" pitchFamily="18" charset="2"/>
              </a:rPr>
              <a:t>D</a:t>
            </a:r>
            <a:r>
              <a:rPr lang="en-US" sz="3100" dirty="0">
                <a:solidFill>
                  <a:srgbClr val="FF0000"/>
                </a:solidFill>
              </a:rPr>
              <a:t>t=100-450s for barotropic, 100-200s for baroclinic applications (however, smaller </a:t>
            </a:r>
            <a:r>
              <a:rPr lang="en-US" sz="3100" b="1" dirty="0">
                <a:solidFill>
                  <a:srgbClr val="FF0000"/>
                </a:solidFill>
                <a:latin typeface="Symbol" panose="05050102010706020507" pitchFamily="18" charset="2"/>
              </a:rPr>
              <a:t>D</a:t>
            </a:r>
            <a:r>
              <a:rPr lang="en-US" sz="3100" dirty="0">
                <a:solidFill>
                  <a:srgbClr val="FF0000"/>
                </a:solidFill>
              </a:rPr>
              <a:t>t might be needed for some extreme cases)</a:t>
            </a:r>
            <a:endParaRPr lang="en-US" sz="3100" dirty="0">
              <a:solidFill>
                <a:srgbClr val="FF0000"/>
              </a:solidFill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258AC-3BA9-45F5-BC18-3705BA7FEE2F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54780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12344400" cy="838200"/>
          </a:xfrm>
        </p:spPr>
        <p:txBody>
          <a:bodyPr>
            <a:noAutofit/>
          </a:bodyPr>
          <a:lstStyle/>
          <a:p>
            <a:r>
              <a:rPr lang="en-US" sz="4400" dirty="0"/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762000"/>
            <a:ext cx="13106400" cy="5867400"/>
          </a:xfrm>
        </p:spPr>
        <p:txBody>
          <a:bodyPr>
            <a:normAutofit lnSpcReduction="10000"/>
          </a:bodyPr>
          <a:lstStyle/>
          <a:p>
            <a:r>
              <a:rPr lang="en-US" sz="3600" dirty="0"/>
              <a:t>Unlike explicit models, you’ll find M.G. for SCHISM is more ‘intuitive’ and ‘freer’</a:t>
            </a:r>
          </a:p>
          <a:p>
            <a:pPr lvl="1"/>
            <a:r>
              <a:rPr lang="en-US" sz="3200" dirty="0"/>
              <a:t>Implicit model allows you to focus on physics instead of </a:t>
            </a:r>
            <a:r>
              <a:rPr lang="en-US" sz="3200" dirty="0" err="1"/>
              <a:t>numerics</a:t>
            </a:r>
            <a:r>
              <a:rPr lang="en-US" sz="3200" dirty="0"/>
              <a:t> (CFL…)</a:t>
            </a:r>
          </a:p>
          <a:p>
            <a:pPr lvl="1"/>
            <a:r>
              <a:rPr lang="en-US" sz="3200" dirty="0"/>
              <a:t>You are freer to resolve important features without worrying about cost/instability</a:t>
            </a:r>
          </a:p>
          <a:p>
            <a:pPr lvl="1"/>
            <a:r>
              <a:rPr lang="en-US" sz="3200" dirty="0"/>
              <a:t>SCHISM is not picky about mesh quality (</a:t>
            </a:r>
            <a:r>
              <a:rPr lang="en-US" sz="3200" i="1" dirty="0"/>
              <a:t>except for quads</a:t>
            </a:r>
            <a:r>
              <a:rPr lang="en-US" sz="3200" dirty="0"/>
              <a:t>); however, mesh quality may pay off for accuracy in some critical regions</a:t>
            </a:r>
          </a:p>
          <a:p>
            <a:pPr lvl="1"/>
            <a:r>
              <a:rPr lang="en-US" sz="3200" dirty="0"/>
              <a:t>M.G. for 3D baroclinic applications requires more effort (often an iterative process): </a:t>
            </a:r>
            <a:r>
              <a:rPr lang="en-US" sz="3200" dirty="0">
                <a:solidFill>
                  <a:srgbClr val="FF0000"/>
                </a:solidFill>
              </a:rPr>
              <a:t>establishing a good workflow is essential so you can easily repeat </a:t>
            </a:r>
            <a:r>
              <a:rPr lang="en-US" sz="3200">
                <a:solidFill>
                  <a:srgbClr val="FF0000"/>
                </a:solidFill>
              </a:rPr>
              <a:t>the process if needed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258AC-3BA9-45F5-BC18-3705BA7FEE2F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44942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1C0FCD-495B-EABA-8FD1-804C30002D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3E8A68-2268-53CE-92BA-CB8009DE7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76200"/>
            <a:ext cx="12344400" cy="773853"/>
          </a:xfrm>
        </p:spPr>
        <p:txBody>
          <a:bodyPr>
            <a:normAutofit fontScale="90000"/>
          </a:bodyPr>
          <a:lstStyle/>
          <a:p>
            <a:r>
              <a:rPr lang="en-US" dirty="0"/>
              <a:t>Quiz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66B0BF-F6B1-587B-EA41-13D5D793C9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258AC-3BA9-45F5-BC18-3705BA7FEE2F}" type="slidenum">
              <a:rPr lang="en-US" smtClean="0"/>
              <a:pPr/>
              <a:t>54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BA74CCB-AFE0-ED4E-2D87-E1C8D485E840}"/>
              </a:ext>
            </a:extLst>
          </p:cNvPr>
          <p:cNvSpPr txBox="1"/>
          <p:nvPr/>
        </p:nvSpPr>
        <p:spPr>
          <a:xfrm>
            <a:off x="3505200" y="1371600"/>
            <a:ext cx="609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What’s the inverse CFL criterion for SCHISM?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EBB5066-929B-A481-0AFB-C93A0D68975D}"/>
              </a:ext>
            </a:extLst>
          </p:cNvPr>
          <p:cNvSpPr txBox="1"/>
          <p:nvPr/>
        </p:nvSpPr>
        <p:spPr>
          <a:xfrm>
            <a:off x="3499945" y="2743200"/>
            <a:ext cx="6096000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dirty="0"/>
              <a:t>What are some examples of illegal mesh?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610834B-2743-3E95-CCB9-F23BA32005DD}"/>
              </a:ext>
            </a:extLst>
          </p:cNvPr>
          <p:cNvSpPr txBox="1"/>
          <p:nvPr/>
        </p:nvSpPr>
        <p:spPr>
          <a:xfrm>
            <a:off x="3581400" y="4110336"/>
            <a:ext cx="609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What’s the correct order of loading DEM tiles?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0A43324-C1ED-2E5A-5F27-1C0C748431E8}"/>
              </a:ext>
            </a:extLst>
          </p:cNvPr>
          <p:cNvSpPr txBox="1"/>
          <p:nvPr/>
        </p:nvSpPr>
        <p:spPr>
          <a:xfrm>
            <a:off x="3557752" y="5477472"/>
            <a:ext cx="76856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What are things to pay attention to in meshing channels?</a:t>
            </a:r>
          </a:p>
        </p:txBody>
      </p:sp>
    </p:spTree>
    <p:extLst>
      <p:ext uri="{BB962C8B-B14F-4D97-AF65-F5344CB8AC3E}">
        <p14:creationId xmlns:p14="http://schemas.microsoft.com/office/powerpoint/2010/main" val="31568286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670F05EA-6831-4412-B999-1263478D93A7}"/>
              </a:ext>
            </a:extLst>
          </p:cNvPr>
          <p:cNvSpPr txBox="1"/>
          <p:nvPr/>
        </p:nvSpPr>
        <p:spPr>
          <a:xfrm>
            <a:off x="355599" y="0"/>
            <a:ext cx="13004799" cy="5520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87" b="1" dirty="0"/>
              <a:t>What’s the purpose of mesh anyway?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68C6812-2B47-AFBE-CEB8-FD89FDE81520}"/>
              </a:ext>
            </a:extLst>
          </p:cNvPr>
          <p:cNvSpPr txBox="1"/>
          <p:nvPr/>
        </p:nvSpPr>
        <p:spPr>
          <a:xfrm>
            <a:off x="533400" y="1082034"/>
            <a:ext cx="12466031" cy="512608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457200" indent="-457200">
              <a:lnSpc>
                <a:spcPct val="107000"/>
              </a:lnSpc>
              <a:buFont typeface="Arial" panose="020B0604020202020204" pitchFamily="34" charset="0"/>
              <a:buChar char="•"/>
              <a:tabLst>
                <a:tab pos="487695" algn="l"/>
              </a:tabLst>
            </a:pPr>
            <a:r>
              <a:rPr lang="en-US" sz="256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Mesh serves the purpose of resolving relevant processes</a:t>
            </a:r>
          </a:p>
          <a:p>
            <a:pPr marL="457200" indent="-457200">
              <a:lnSpc>
                <a:spcPct val="107000"/>
              </a:lnSpc>
              <a:buFont typeface="Arial" panose="020B0604020202020204" pitchFamily="34" charset="0"/>
              <a:buChar char="•"/>
              <a:tabLst>
                <a:tab pos="487695" algn="l"/>
              </a:tabLst>
            </a:pPr>
            <a:endParaRPr lang="en-US" sz="2560" dirty="0">
              <a:solidFill>
                <a:srgbClr val="333333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07000"/>
              </a:lnSpc>
              <a:buFont typeface="Arial" panose="020B0604020202020204" pitchFamily="34" charset="0"/>
              <a:buChar char="•"/>
              <a:tabLst>
                <a:tab pos="487695" algn="l"/>
              </a:tabLst>
            </a:pPr>
            <a:r>
              <a:rPr lang="en-US" sz="2550" dirty="0">
                <a:solidFill>
                  <a:srgbClr val="333333"/>
                </a:solidFill>
                <a:latin typeface="Arial"/>
                <a:ea typeface="Calibri"/>
                <a:cs typeface="Times New Roman"/>
              </a:rPr>
              <a:t>So skill assessment (quantitative/qualitative) is the ultimate criterion for ‘good/bad’ mesh</a:t>
            </a:r>
          </a:p>
          <a:p>
            <a:pPr marL="457200" indent="-457200">
              <a:lnSpc>
                <a:spcPct val="107000"/>
              </a:lnSpc>
              <a:buFont typeface="Arial" panose="020B0604020202020204" pitchFamily="34" charset="0"/>
              <a:buChar char="•"/>
              <a:tabLst>
                <a:tab pos="487695" algn="l"/>
              </a:tabLst>
            </a:pPr>
            <a:endParaRPr lang="en-US" sz="2560" dirty="0">
              <a:solidFill>
                <a:srgbClr val="333333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07000"/>
              </a:lnSpc>
              <a:buFont typeface="Arial" panose="020B0604020202020204" pitchFamily="34" charset="0"/>
              <a:buChar char="•"/>
              <a:tabLst>
                <a:tab pos="487695" algn="l"/>
              </a:tabLst>
            </a:pPr>
            <a:r>
              <a:rPr lang="en-US" sz="2550" dirty="0">
                <a:solidFill>
                  <a:srgbClr val="333333"/>
                </a:solidFill>
                <a:latin typeface="Calibri"/>
                <a:ea typeface="Calibri"/>
                <a:cs typeface="Times New Roman"/>
              </a:rPr>
              <a:t>It’s a common mistake in UG models to over-emphasize the </a:t>
            </a:r>
            <a:r>
              <a:rPr lang="en-US" sz="2550" i="1" dirty="0">
                <a:solidFill>
                  <a:srgbClr val="333333"/>
                </a:solidFill>
                <a:latin typeface="Calibri"/>
                <a:ea typeface="Calibri"/>
                <a:cs typeface="Times New Roman"/>
              </a:rPr>
              <a:t>appearance</a:t>
            </a:r>
            <a:r>
              <a:rPr lang="en-US" sz="2550" dirty="0">
                <a:solidFill>
                  <a:srgbClr val="333333"/>
                </a:solidFill>
                <a:latin typeface="Calibri"/>
                <a:ea typeface="Calibri"/>
                <a:cs typeface="Times New Roman"/>
              </a:rPr>
              <a:t> of meshes (aka mesh quality)</a:t>
            </a:r>
            <a:endParaRPr lang="en-US" sz="2550" dirty="0">
              <a:solidFill>
                <a:srgbClr val="333333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057910" lvl="1" indent="-457200">
              <a:lnSpc>
                <a:spcPct val="107000"/>
              </a:lnSpc>
              <a:buFont typeface="Arial" panose="020B0604020202020204" pitchFamily="34" charset="0"/>
              <a:buChar char="•"/>
              <a:tabLst>
                <a:tab pos="487695" algn="l"/>
              </a:tabLst>
            </a:pPr>
            <a:r>
              <a:rPr lang="en-US" sz="2560" dirty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Smooth looking mesh</a:t>
            </a:r>
          </a:p>
          <a:p>
            <a:pPr marL="1057910" lvl="1" indent="-457200">
              <a:lnSpc>
                <a:spcPct val="107000"/>
              </a:lnSpc>
              <a:buFont typeface="Arial" panose="020B0604020202020204" pitchFamily="34" charset="0"/>
              <a:buChar char="•"/>
              <a:tabLst>
                <a:tab pos="487695" algn="l"/>
              </a:tabLst>
            </a:pPr>
            <a:r>
              <a:rPr lang="en-US" sz="2560" dirty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Ugly mesh (skew elements </a:t>
            </a:r>
            <a:r>
              <a:rPr lang="en-US" sz="2560" dirty="0" err="1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etc</a:t>
            </a:r>
            <a:r>
              <a:rPr lang="en-US" sz="2560" dirty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 marL="1057910" lvl="1" indent="-457200">
              <a:lnSpc>
                <a:spcPct val="107000"/>
              </a:lnSpc>
              <a:buFont typeface="Arial" panose="020B0604020202020204" pitchFamily="34" charset="0"/>
              <a:buChar char="•"/>
              <a:tabLst>
                <a:tab pos="487695" algn="l"/>
              </a:tabLst>
            </a:pPr>
            <a:r>
              <a:rPr lang="en-US" sz="2550" dirty="0">
                <a:solidFill>
                  <a:srgbClr val="333333"/>
                </a:solidFill>
                <a:latin typeface="Calibri"/>
                <a:ea typeface="Calibri"/>
                <a:cs typeface="Times New Roman"/>
              </a:rPr>
              <a:t>As long as it captures the underlying bathymetry…</a:t>
            </a:r>
          </a:p>
          <a:p>
            <a:pPr marL="1057910" lvl="1" indent="-457200">
              <a:lnSpc>
                <a:spcPct val="107000"/>
              </a:lnSpc>
              <a:buFont typeface="Arial" panose="020B0604020202020204" pitchFamily="34" charset="0"/>
              <a:buChar char="•"/>
              <a:tabLst>
                <a:tab pos="487695" algn="l"/>
              </a:tabLst>
            </a:pPr>
            <a:r>
              <a:rPr lang="en-US" sz="2560" dirty="0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very useful error metric is therefore the area/volume errors in mesh vis-à-vis DEM (bathymetry)</a:t>
            </a:r>
            <a:endParaRPr lang="en-US" sz="2560" dirty="0">
              <a:solidFill>
                <a:srgbClr val="FFC000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323FE715-FBB7-B6F3-0FE0-5E8737209F60}"/>
              </a:ext>
            </a:extLst>
          </p:cNvPr>
          <p:cNvCxnSpPr>
            <a:cxnSpLocks/>
          </p:cNvCxnSpPr>
          <p:nvPr/>
        </p:nvCxnSpPr>
        <p:spPr>
          <a:xfrm>
            <a:off x="355600" y="488481"/>
            <a:ext cx="7983874" cy="0"/>
          </a:xfrm>
          <a:prstGeom prst="line">
            <a:avLst/>
          </a:prstGeom>
          <a:ln w="38100">
            <a:solidFill>
              <a:srgbClr val="699AC5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5869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E000F6-CB97-569C-9EF8-6E82D9365B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6725A287-DA85-3D19-8616-5E928458C8F4}"/>
              </a:ext>
            </a:extLst>
          </p:cNvPr>
          <p:cNvSpPr txBox="1"/>
          <p:nvPr/>
        </p:nvSpPr>
        <p:spPr>
          <a:xfrm>
            <a:off x="355599" y="0"/>
            <a:ext cx="13004799" cy="5520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87" b="1" dirty="0"/>
              <a:t>Three guiding principles for </a:t>
            </a:r>
            <a:r>
              <a:rPr lang="en-US" sz="2987" b="1" i="1" dirty="0"/>
              <a:t>in silico </a:t>
            </a:r>
            <a:r>
              <a:rPr lang="en-US" sz="2987" b="1" dirty="0"/>
              <a:t>oceanography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692E62E-8883-1308-7A8A-DD2A2E1FB72B}"/>
              </a:ext>
            </a:extLst>
          </p:cNvPr>
          <p:cNvSpPr txBox="1"/>
          <p:nvPr/>
        </p:nvSpPr>
        <p:spPr>
          <a:xfrm>
            <a:off x="624982" y="807674"/>
            <a:ext cx="12466031" cy="59724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5771" indent="-365771">
              <a:lnSpc>
                <a:spcPct val="107000"/>
              </a:lnSpc>
              <a:tabLst>
                <a:tab pos="487695" algn="l"/>
              </a:tabLst>
            </a:pPr>
            <a:r>
              <a:rPr lang="en-US" sz="2560" b="1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 debunk the myth that coastal modeling inherently lacks rigor, we propose:</a:t>
            </a:r>
          </a:p>
          <a:p>
            <a:pPr marL="365771" indent="-365771">
              <a:lnSpc>
                <a:spcPct val="107000"/>
              </a:lnSpc>
              <a:tabLst>
                <a:tab pos="487695" algn="l"/>
              </a:tabLst>
            </a:pPr>
            <a:endParaRPr lang="en-US" sz="2560" b="1" dirty="0">
              <a:solidFill>
                <a:srgbClr val="333333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tabLst>
                <a:tab pos="487695" algn="l"/>
              </a:tabLst>
            </a:pPr>
            <a:r>
              <a:rPr lang="en-US" sz="2560" b="1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Principle #1: </a:t>
            </a:r>
            <a:r>
              <a:rPr lang="en-US" sz="2560" b="1" dirty="0">
                <a:solidFill>
                  <a:schemeClr val="accent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Bathymetry</a:t>
            </a:r>
            <a:r>
              <a:rPr lang="en-US" sz="2560" b="1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is a first order forcing in coastal domains</a:t>
            </a:r>
            <a:r>
              <a:rPr lang="en-US" sz="256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853467" lvl="1" indent="-365771">
              <a:lnSpc>
                <a:spcPct val="107000"/>
              </a:lnSpc>
              <a:buFont typeface="Arial" panose="020B0604020202020204" pitchFamily="34" charset="0"/>
              <a:buChar char="•"/>
              <a:tabLst>
                <a:tab pos="487695" algn="l"/>
              </a:tabLst>
            </a:pPr>
            <a:r>
              <a:rPr lang="en-US" sz="256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Hence, observation-based DEM data should not be smoothed or otherwise manipulated beyond the resolution of the numerical grid</a:t>
            </a:r>
            <a:endParaRPr lang="en-US" sz="256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tabLst>
                <a:tab pos="487695" algn="l"/>
              </a:tabLst>
            </a:pPr>
            <a:r>
              <a:rPr lang="en-US" sz="2560" b="1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Principle #2: Oceanographic processes are driven across multiple scales</a:t>
            </a:r>
            <a:r>
              <a:rPr lang="en-US" sz="256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853467" lvl="1" indent="-365771">
              <a:lnSpc>
                <a:spcPct val="107000"/>
              </a:lnSpc>
              <a:buFont typeface="Arial" panose="020B0604020202020204" pitchFamily="34" charset="0"/>
              <a:buChar char="•"/>
              <a:tabLst>
                <a:tab pos="487695" algn="l"/>
              </a:tabLst>
            </a:pPr>
            <a:r>
              <a:rPr lang="en-US" sz="256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Hence, grids must be as high resolution and extend over as large a domain as required by the processes and known forcing (and allowed by computational limits). This includes some ultra localized processes (e.g., small-scale shears)</a:t>
            </a:r>
            <a:endParaRPr lang="en-US" sz="256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tabLst>
                <a:tab pos="487695" algn="l"/>
              </a:tabLst>
            </a:pPr>
            <a:r>
              <a:rPr lang="en-US" sz="2560" b="1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Principle #3: Assessment should focus on processes</a:t>
            </a:r>
            <a:r>
              <a:rPr lang="en-US" sz="256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853467" lvl="1" indent="-365771">
              <a:lnSpc>
                <a:spcPct val="107000"/>
              </a:lnSpc>
              <a:buFont typeface="Arial" panose="020B0604020202020204" pitchFamily="34" charset="0"/>
              <a:buChar char="•"/>
              <a:tabLst>
                <a:tab pos="487695" algn="l"/>
              </a:tabLst>
            </a:pPr>
            <a:r>
              <a:rPr lang="en-US" sz="256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Hence, traditional quantitative error metrics, while useful, are not a substitute for feature-based metrics and should not distract or mislead high-fidelity representation of processes</a:t>
            </a:r>
          </a:p>
          <a:p>
            <a:pPr marL="853467" lvl="1" indent="-365771">
              <a:lnSpc>
                <a:spcPct val="107000"/>
              </a:lnSpc>
              <a:buFont typeface="Arial" panose="020B0604020202020204" pitchFamily="34" charset="0"/>
              <a:buChar char="•"/>
              <a:tabLst>
                <a:tab pos="487695" algn="l"/>
              </a:tabLst>
            </a:pPr>
            <a:r>
              <a:rPr lang="en-US" sz="256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 beyond RMSE…</a:t>
            </a:r>
            <a:endParaRPr lang="en-US" sz="256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93C4185B-530A-6F6A-4C0F-A762F7FE781E}"/>
              </a:ext>
            </a:extLst>
          </p:cNvPr>
          <p:cNvCxnSpPr>
            <a:cxnSpLocks/>
          </p:cNvCxnSpPr>
          <p:nvPr/>
        </p:nvCxnSpPr>
        <p:spPr>
          <a:xfrm>
            <a:off x="355600" y="488481"/>
            <a:ext cx="7983874" cy="0"/>
          </a:xfrm>
          <a:prstGeom prst="line">
            <a:avLst/>
          </a:prstGeom>
          <a:ln w="38100">
            <a:solidFill>
              <a:srgbClr val="699AC5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62272BAD-29C5-66EE-D74E-070399AA7BC5}"/>
              </a:ext>
            </a:extLst>
          </p:cNvPr>
          <p:cNvSpPr txBox="1"/>
          <p:nvPr/>
        </p:nvSpPr>
        <p:spPr>
          <a:xfrm>
            <a:off x="8534400" y="6705600"/>
            <a:ext cx="4953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Zhang et al. (Ocean Modelling SI)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5614878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DDEB35-C28B-6103-4B72-3F5482E479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040CDFA-A568-65F3-EFC1-8CE95E86B8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275" y="-280141"/>
            <a:ext cx="12344400" cy="1219200"/>
          </a:xfrm>
        </p:spPr>
        <p:txBody>
          <a:bodyPr>
            <a:normAutofit/>
          </a:bodyPr>
          <a:lstStyle/>
          <a:p>
            <a:r>
              <a:rPr lang="en-US" sz="4800" dirty="0"/>
              <a:t>The good news and bad news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3954FC7-DD5D-BCB3-A2BB-777F05EFB1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7650" y="685800"/>
            <a:ext cx="13392150" cy="6483774"/>
          </a:xfrm>
        </p:spPr>
        <p:txBody>
          <a:bodyPr vert="horz" lIns="120170" tIns="60085" rIns="120170" bIns="60085" rtlCol="0" anchor="t">
            <a:noAutofit/>
          </a:bodyPr>
          <a:lstStyle/>
          <a:p>
            <a:pPr marL="450215" indent="-450215">
              <a:buBlip>
                <a:blip r:embed="rId3"/>
              </a:buBlip>
            </a:pPr>
            <a:r>
              <a:rPr lang="en-US" sz="2600" dirty="0"/>
              <a:t>Bad news</a:t>
            </a:r>
            <a:endParaRPr lang="en-US" dirty="0"/>
          </a:p>
          <a:p>
            <a:pPr marL="975995" lvl="1" indent="-375285">
              <a:buBlip>
                <a:blip r:embed="rId3"/>
              </a:buBlip>
            </a:pPr>
            <a:r>
              <a:rPr lang="en-US" sz="2600" dirty="0"/>
              <a:t>UG mesh generation is often a laborious and iterative process</a:t>
            </a:r>
            <a:endParaRPr lang="en-US" sz="2600" dirty="0">
              <a:ea typeface="Calibri"/>
              <a:cs typeface="Calibri"/>
            </a:endParaRPr>
          </a:p>
          <a:p>
            <a:pPr marL="975995" lvl="1" indent="-375285">
              <a:buBlip>
                <a:blip r:embed="rId3"/>
              </a:buBlip>
            </a:pPr>
            <a:r>
              <a:rPr lang="en-US" sz="2600" dirty="0"/>
              <a:t>Steepest part of the learning curve for UG models</a:t>
            </a:r>
            <a:endParaRPr lang="en-US" sz="2600" dirty="0">
              <a:ea typeface="Calibri"/>
              <a:cs typeface="Calibri"/>
            </a:endParaRPr>
          </a:p>
          <a:p>
            <a:pPr marL="975995" lvl="1" indent="-375285">
              <a:buBlip>
                <a:blip r:embed="rId3"/>
              </a:buBlip>
            </a:pPr>
            <a:r>
              <a:rPr lang="en-US" sz="2600" dirty="0"/>
              <a:t>This is especially true for very large meshes: a common source of frustration with SMS – important to build confidence gradually</a:t>
            </a:r>
            <a:endParaRPr lang="en-US" sz="2600" dirty="0">
              <a:ea typeface="Calibri"/>
              <a:cs typeface="Calibri"/>
            </a:endParaRPr>
          </a:p>
          <a:p>
            <a:pPr marL="450215" indent="-450215">
              <a:buBlip>
                <a:blip r:embed="rId3"/>
              </a:buBlip>
            </a:pPr>
            <a:r>
              <a:rPr lang="en-US" sz="2600" dirty="0"/>
              <a:t>Good news</a:t>
            </a:r>
            <a:endParaRPr lang="en-US" sz="2600" dirty="0">
              <a:ea typeface="Calibri"/>
              <a:cs typeface="Calibri"/>
            </a:endParaRPr>
          </a:p>
          <a:p>
            <a:pPr marL="975995" lvl="1" indent="-375285">
              <a:buBlip>
                <a:blip r:embed="rId3"/>
              </a:buBlip>
            </a:pPr>
            <a:r>
              <a:rPr lang="en-US" sz="2600" dirty="0"/>
              <a:t>SCHISM is not picky about mesh quality; at least won’t blow up easily</a:t>
            </a:r>
            <a:endParaRPr lang="en-US" sz="2600" dirty="0">
              <a:ea typeface="Calibri"/>
              <a:cs typeface="Calibri"/>
            </a:endParaRPr>
          </a:p>
          <a:p>
            <a:pPr marL="975995" lvl="1" indent="-375285">
              <a:buBlip>
                <a:blip r:embed="rId3"/>
              </a:buBlip>
            </a:pPr>
            <a:r>
              <a:rPr lang="en-US" sz="2600" dirty="0"/>
              <a:t>Once you master the M.G., the rest of the model setup is more straightforward</a:t>
            </a:r>
            <a:endParaRPr lang="en-US" sz="2600" dirty="0">
              <a:ea typeface="Calibri"/>
              <a:cs typeface="Calibri"/>
            </a:endParaRPr>
          </a:p>
          <a:p>
            <a:pPr marL="450215" indent="-450215">
              <a:buBlip>
                <a:blip r:embed="rId3"/>
              </a:buBlip>
            </a:pPr>
            <a:r>
              <a:rPr lang="en-US" sz="2600" dirty="0">
                <a:solidFill>
                  <a:srgbClr val="0070C0"/>
                </a:solidFill>
              </a:rPr>
              <a:t>A few ways to blow up the model</a:t>
            </a:r>
            <a:endParaRPr lang="en-US" sz="2600" dirty="0">
              <a:solidFill>
                <a:srgbClr val="0070C0"/>
              </a:solidFill>
              <a:ea typeface="Calibri"/>
              <a:cs typeface="Calibri"/>
            </a:endParaRPr>
          </a:p>
          <a:p>
            <a:pPr marL="975995" lvl="1" indent="-375285">
              <a:buBlip>
                <a:blip r:embed="rId3"/>
              </a:buBlip>
            </a:pPr>
            <a:r>
              <a:rPr lang="en-US" sz="2600" dirty="0">
                <a:solidFill>
                  <a:srgbClr val="0070C0"/>
                </a:solidFill>
              </a:rPr>
              <a:t>Bad quality quads: split them to get pair of triangles using fix_bad_quads.f90</a:t>
            </a:r>
            <a:endParaRPr lang="en-US" sz="2600" dirty="0">
              <a:solidFill>
                <a:srgbClr val="0070C0"/>
              </a:solidFill>
              <a:ea typeface="Calibri"/>
              <a:cs typeface="Calibri"/>
            </a:endParaRPr>
          </a:p>
          <a:p>
            <a:pPr marL="975995" lvl="1" indent="-375285">
              <a:buBlip>
                <a:blip r:embed="rId3"/>
              </a:buBlip>
            </a:pPr>
            <a:r>
              <a:rPr lang="en-US" sz="2600" dirty="0">
                <a:solidFill>
                  <a:srgbClr val="0070C0"/>
                </a:solidFill>
              </a:rPr>
              <a:t>Completely blocking the water flow, e.g., by under-resolving the main channel =&gt; noise</a:t>
            </a:r>
            <a:endParaRPr lang="en-US" sz="2600" dirty="0">
              <a:solidFill>
                <a:srgbClr val="0070C0"/>
              </a:solidFill>
              <a:ea typeface="Calibri"/>
              <a:cs typeface="Calibri"/>
            </a:endParaRPr>
          </a:p>
          <a:p>
            <a:pPr marL="975995" lvl="1" indent="-375285">
              <a:buBlip>
                <a:blip r:embed="rId3"/>
              </a:buBlip>
            </a:pPr>
            <a:r>
              <a:rPr lang="en-US" sz="2600" i="1" dirty="0">
                <a:solidFill>
                  <a:srgbClr val="0070C0"/>
                </a:solidFill>
              </a:rPr>
              <a:t>Flow</a:t>
            </a:r>
            <a:r>
              <a:rPr lang="en-US" sz="2600" dirty="0">
                <a:solidFill>
                  <a:srgbClr val="0070C0"/>
                </a:solidFill>
              </a:rPr>
              <a:t> boundary entirely dry : a few ways around this</a:t>
            </a:r>
            <a:endParaRPr lang="en-US" sz="2600" dirty="0">
              <a:solidFill>
                <a:srgbClr val="0070C0"/>
              </a:solidFill>
              <a:ea typeface="Calibri"/>
              <a:cs typeface="Calibri"/>
            </a:endParaRPr>
          </a:p>
          <a:p>
            <a:pPr marL="975995" lvl="1" indent="-375285">
              <a:buBlip>
                <a:blip r:embed="rId3"/>
              </a:buBlip>
            </a:pPr>
            <a:r>
              <a:rPr lang="en-US" sz="2600" dirty="0">
                <a:solidFill>
                  <a:srgbClr val="0070C0"/>
                </a:solidFill>
              </a:rPr>
              <a:t>Momentum dissipation too low (parameter choice)</a:t>
            </a:r>
            <a:endParaRPr lang="en-US" sz="2600" dirty="0">
              <a:solidFill>
                <a:srgbClr val="0070C0"/>
              </a:solidFill>
              <a:ea typeface="Calibri"/>
              <a:cs typeface="Calibri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A39504F-7B31-983C-7C06-9B95E130E9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258AC-3BA9-45F5-BC18-3705BA7FEE2F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898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-23898"/>
            <a:ext cx="12344400" cy="526626"/>
          </a:xfrm>
        </p:spPr>
        <p:txBody>
          <a:bodyPr>
            <a:noAutofit/>
          </a:bodyPr>
          <a:lstStyle/>
          <a:p>
            <a:r>
              <a:rPr lang="en-US" sz="4400" dirty="0"/>
              <a:t>Mesh generation tools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540828"/>
            <a:ext cx="11163300" cy="6774372"/>
          </a:xfrm>
        </p:spPr>
        <p:txBody>
          <a:bodyPr vert="horz" lIns="120170" tIns="60085" rIns="120170" bIns="60085" rtlCol="0" anchor="t">
            <a:noAutofit/>
          </a:bodyPr>
          <a:lstStyle/>
          <a:p>
            <a:pPr marL="450215" indent="-450215"/>
            <a:r>
              <a:rPr lang="en-US" sz="2200" dirty="0"/>
              <a:t>We use </a:t>
            </a:r>
            <a:r>
              <a:rPr lang="en-US" sz="2200" b="1" dirty="0"/>
              <a:t>SMS</a:t>
            </a:r>
            <a:r>
              <a:rPr lang="en-US" sz="2200" dirty="0"/>
              <a:t> via “conceptual maps”</a:t>
            </a:r>
            <a:endParaRPr lang="en-US" dirty="0"/>
          </a:p>
          <a:p>
            <a:pPr marL="600710" lvl="1" indent="0">
              <a:buNone/>
            </a:pPr>
            <a:r>
              <a:rPr lang="en-US" sz="2200" dirty="0"/>
              <a:t>+ Good advantage of terrain maps</a:t>
            </a:r>
            <a:endParaRPr lang="en-US" sz="2200" dirty="0">
              <a:ea typeface="Calibri"/>
              <a:cs typeface="Calibri"/>
            </a:endParaRPr>
          </a:p>
          <a:p>
            <a:pPr marL="600710" lvl="1" indent="0">
              <a:buNone/>
            </a:pPr>
            <a:r>
              <a:rPr lang="en-US" sz="2200" dirty="0"/>
              <a:t>+ Patch (quads)/pave (triangles) comparison</a:t>
            </a:r>
            <a:endParaRPr lang="en-US" sz="2200" dirty="0">
              <a:ea typeface="Calibri"/>
              <a:cs typeface="Calibri"/>
            </a:endParaRPr>
          </a:p>
          <a:p>
            <a:pPr marL="600710" lvl="1" indent="0">
              <a:buNone/>
            </a:pPr>
            <a:r>
              <a:rPr lang="en-US" sz="2200" dirty="0"/>
              <a:t>- High level of manual work (more control)</a:t>
            </a:r>
            <a:endParaRPr lang="en-US" sz="2200" dirty="0">
              <a:ea typeface="Calibri"/>
              <a:cs typeface="Calibri"/>
            </a:endParaRPr>
          </a:p>
          <a:p>
            <a:pPr marL="975995" lvl="1" indent="-375285"/>
            <a:endParaRPr lang="en-US" sz="2200" dirty="0">
              <a:ea typeface="Calibri"/>
              <a:cs typeface="Calibri"/>
            </a:endParaRPr>
          </a:p>
          <a:p>
            <a:pPr marL="450215" indent="-450215"/>
            <a:r>
              <a:rPr lang="en-US" sz="2200" b="1" dirty="0"/>
              <a:t>Triangle</a:t>
            </a:r>
            <a:r>
              <a:rPr lang="en-US" sz="2200" dirty="0"/>
              <a:t> is a good free product: underpins many tools</a:t>
            </a:r>
            <a:endParaRPr lang="en-US" sz="2200" dirty="0">
              <a:ea typeface="Calibri"/>
              <a:cs typeface="Calibri"/>
            </a:endParaRPr>
          </a:p>
          <a:p>
            <a:pPr marL="975995" lvl="1" indent="-375285"/>
            <a:endParaRPr lang="en-US" sz="2200" dirty="0">
              <a:ea typeface="Calibri"/>
              <a:cs typeface="Calibri"/>
            </a:endParaRPr>
          </a:p>
          <a:p>
            <a:pPr marL="450215" indent="-450215"/>
            <a:r>
              <a:rPr lang="en-US" sz="2200" dirty="0"/>
              <a:t>Janet: expensive, orthogonality not needed</a:t>
            </a:r>
            <a:endParaRPr lang="en-US" sz="2200" dirty="0">
              <a:ea typeface="Calibri"/>
              <a:cs typeface="Calibri"/>
            </a:endParaRPr>
          </a:p>
          <a:p>
            <a:pPr marL="450215" indent="-450215"/>
            <a:r>
              <a:rPr lang="en-US" sz="2200" dirty="0" err="1"/>
              <a:t>DistMesh</a:t>
            </a:r>
            <a:r>
              <a:rPr lang="en-US" sz="2200" dirty="0"/>
              <a:t>: Beautiful introduction to density functions, curvature. Prototype only.</a:t>
            </a:r>
            <a:endParaRPr lang="en-US" sz="2200" dirty="0">
              <a:ea typeface="Calibri"/>
              <a:cs typeface="Calibri"/>
            </a:endParaRPr>
          </a:p>
          <a:p>
            <a:pPr marL="450215" indent="-450215"/>
            <a:r>
              <a:rPr lang="en-US" sz="2200" dirty="0"/>
              <a:t>STOMEL (Holleman et al 2013): Flow-aligned mesh for less numerical diffusion, but orthogonality not needed</a:t>
            </a:r>
            <a:endParaRPr lang="en-US" sz="2200" dirty="0">
              <a:ea typeface="Calibri"/>
              <a:cs typeface="Calibri"/>
            </a:endParaRPr>
          </a:p>
          <a:p>
            <a:pPr marL="450215" indent="-450215"/>
            <a:endParaRPr lang="en-US" sz="2200" dirty="0">
              <a:ea typeface="Calibri"/>
              <a:cs typeface="Calibri"/>
            </a:endParaRPr>
          </a:p>
          <a:p>
            <a:pPr marL="450215" indent="-450215"/>
            <a:r>
              <a:rPr lang="en-US" sz="2200" b="1" dirty="0"/>
              <a:t>GMESH</a:t>
            </a:r>
            <a:r>
              <a:rPr lang="en-US" sz="2200" dirty="0"/>
              <a:t>: freeware and has been incorporated into other packages</a:t>
            </a:r>
            <a:endParaRPr lang="en-US" sz="2200" dirty="0">
              <a:ea typeface="Calibri"/>
              <a:cs typeface="Calibri"/>
            </a:endParaRPr>
          </a:p>
          <a:p>
            <a:pPr marL="450215" indent="-450215"/>
            <a:endParaRPr lang="en-US" sz="2200" dirty="0">
              <a:ea typeface="Calibri"/>
              <a:cs typeface="Calibri"/>
            </a:endParaRPr>
          </a:p>
          <a:p>
            <a:pPr marL="450215" indent="-450215"/>
            <a:r>
              <a:rPr lang="en-US" sz="2200" b="1" dirty="0"/>
              <a:t>JIGSAW</a:t>
            </a:r>
            <a:r>
              <a:rPr lang="en-US" sz="2200" dirty="0"/>
              <a:t>: recent addition that is gaining popularity. Mostly geared toward generating good-quality (good-looking) meshes (e.g. orthogonal)</a:t>
            </a:r>
            <a:endParaRPr lang="en-US" sz="2200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258AC-3BA9-45F5-BC18-3705BA7FEE2F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10182</TotalTime>
  <Words>3069</Words>
  <Application>Microsoft Office PowerPoint</Application>
  <PresentationFormat>Custom</PresentationFormat>
  <Paragraphs>441</Paragraphs>
  <Slides>54</Slides>
  <Notes>11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55" baseType="lpstr">
      <vt:lpstr>Office Theme</vt:lpstr>
      <vt:lpstr>Mesh generation for SCHISM with SMS  Joseph Zhang, VIMS Eli Ateljevich, DWR</vt:lpstr>
      <vt:lpstr>Grids</vt:lpstr>
      <vt:lpstr>Grids</vt:lpstr>
      <vt:lpstr>Know the rules!</vt:lpstr>
      <vt:lpstr>Good or bad mesh?</vt:lpstr>
      <vt:lpstr>PowerPoint Presentation</vt:lpstr>
      <vt:lpstr>PowerPoint Presentation</vt:lpstr>
      <vt:lpstr>The good news and bad news</vt:lpstr>
      <vt:lpstr>Mesh generation tools</vt:lpstr>
      <vt:lpstr>SMS Resources</vt:lpstr>
      <vt:lpstr>Tension between model and mesh </vt:lpstr>
      <vt:lpstr>Overview of MG process</vt:lpstr>
      <vt:lpstr>Overview of SCHISM calibration</vt:lpstr>
      <vt:lpstr>Download and open bay_delta24.sms to follow the lecture</vt:lpstr>
      <vt:lpstr>(Ocean)-Bay-Delta</vt:lpstr>
      <vt:lpstr>Delta</vt:lpstr>
      <vt:lpstr>SMS Conceptual Model</vt:lpstr>
      <vt:lpstr>SMS Conceptual Model</vt:lpstr>
      <vt:lpstr>DEM (Digital Elevation Model)</vt:lpstr>
      <vt:lpstr>PowerPoint Presentation</vt:lpstr>
      <vt:lpstr>Magic Contours from DEM</vt:lpstr>
      <vt:lpstr>Vertical datum</vt:lpstr>
      <vt:lpstr>Features</vt:lpstr>
      <vt:lpstr>Patching and Paving</vt:lpstr>
      <vt:lpstr>Cleaning &amp; build polygons</vt:lpstr>
      <vt:lpstr>Quiz</vt:lpstr>
      <vt:lpstr>Quiz</vt:lpstr>
      <vt:lpstr>Quiz</vt:lpstr>
      <vt:lpstr>Mesh Types (Patch vs Paving)</vt:lpstr>
      <vt:lpstr>PowerPoint Presentation</vt:lpstr>
      <vt:lpstr>Paving channel</vt:lpstr>
      <vt:lpstr>Patch vs Pave</vt:lpstr>
      <vt:lpstr>(Adaptive) Coon’s Patch</vt:lpstr>
      <vt:lpstr>Delineate features: choose connected contours</vt:lpstr>
      <vt:lpstr>Choose Smoother Deep Contours</vt:lpstr>
      <vt:lpstr>Prioritize channels</vt:lpstr>
      <vt:lpstr>Mesh Resolution</vt:lpstr>
      <vt:lpstr>PowerPoint Presentation</vt:lpstr>
      <vt:lpstr>Mesh Resolution</vt:lpstr>
      <vt:lpstr>Interior Mesh Density with Paving</vt:lpstr>
      <vt:lpstr>Wetting and Drying in SCHISM</vt:lpstr>
      <vt:lpstr>PowerPoint Presentation</vt:lpstr>
      <vt:lpstr>Post meshing</vt:lpstr>
      <vt:lpstr>Post Meshing Check: mesh validity</vt:lpstr>
      <vt:lpstr>Post Meshing Fix-up: bad quads</vt:lpstr>
      <vt:lpstr>Post Meshing Fix-up: small or skew elements</vt:lpstr>
      <vt:lpstr>Loading from DEMs</vt:lpstr>
      <vt:lpstr>Post Meshing Fix-up: flow boundary</vt:lpstr>
      <vt:lpstr>Post Meshing Check: channel connectivity</vt:lpstr>
      <vt:lpstr>Post Meshing Check: inverse CFL</vt:lpstr>
      <vt:lpstr>Open and land boundary segments</vt:lpstr>
      <vt:lpstr>Summary</vt:lpstr>
      <vt:lpstr>Summary</vt:lpstr>
      <vt:lpstr>Quiz</vt:lpstr>
    </vt:vector>
  </TitlesOfParts>
  <Company>Genco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Overview of GG process</dc:title>
  <dc:creator>eli</dc:creator>
  <cp:lastModifiedBy>Y. Joseph Zhang</cp:lastModifiedBy>
  <cp:revision>382</cp:revision>
  <dcterms:created xsi:type="dcterms:W3CDTF">2013-08-07T14:40:41Z</dcterms:created>
  <dcterms:modified xsi:type="dcterms:W3CDTF">2024-04-11T23:50:35Z</dcterms:modified>
</cp:coreProperties>
</file>