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59" r:id="rId6"/>
    <p:sldId id="257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19946-6DAE-F642-CD7E-1A8556A726F5}" v="149" dt="2024-02-28T19:24:56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915" autoAdjust="0"/>
  </p:normalViewPr>
  <p:slideViewPr>
    <p:cSldViewPr snapToGrid="0">
      <p:cViewPr varScale="1">
        <p:scale>
          <a:sx n="87" d="100"/>
          <a:sy n="87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5BE9-3B33-6313-78BA-098848B10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98F4B-2935-DF5F-47FE-8B9B2F540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4BAB-B128-C084-0D29-BCA28D13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574E6-CFC9-D930-B3EA-136687C6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6ED87-1307-F919-6BF9-1DE3D387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588B-0AD4-A7EE-3B37-E5A10C01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3C561-5ADC-F4F7-281E-13297ED13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7B290-B104-FD32-AEC2-B4A14C6E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48AB4-D7D1-E94B-DB03-C2DDF733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7B95-801A-0CC0-97A4-50C21B66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FFB9-C451-F7ED-8637-73CF41322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0EAD5-FEB6-AC94-7CBD-F85B4AD83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9A93-40E1-CDDC-01E7-0CB3A293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2D615-1A0B-1353-E539-D2C7D05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7EE6-69BC-02A4-E66A-147411C6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31E5-07AF-286D-D9F8-071D4BC4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D794A-C4ED-3F8D-5FA3-D48C2AB7A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6B87-996A-7489-5460-42406B30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3528D-D6C1-E1BD-C485-A64BD85E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77D6-FE98-8ADA-0A7C-194943B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7A07-629F-2DB5-0D9D-20F7A714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06B23-F7A2-7AA9-C268-9A6B6DA81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69711-74E3-77BB-6223-09B3E125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A2A28-721D-7632-3F01-AEB5071F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C7ACE-AEC4-290E-473B-B371EA7B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CD00-A69E-992A-F850-06411998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3B17-9A35-2345-7A84-3F7672782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1250A-0174-A097-D456-BC47FF5B3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4D085-E059-66F8-2579-F4A69446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4045-CC54-C377-0009-6EDF0F73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63EFA-00DB-6FB5-62FF-D14328E5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2EFE-C1E8-4FE4-4027-F29D55AB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83CF-CE22-DD44-1A28-ED0FAD04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22577-67E3-B1E2-0CE3-CC38118C0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27B06-C0D7-3F94-7609-C7D7AF50E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75B33-1BA3-8A56-3FE4-FF24EA329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592A5-438C-4CB2-F369-9095D23F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209BE-61BE-C4F9-A5AC-C96D9D4C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D856C-37AD-ABD6-60B3-C7BF4BC2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4873-9BCB-0AAC-EBAF-C6E4FC66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7D824-5CBC-AF5A-D9C3-B209F653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7C8DD-7EE0-B601-28EC-3F019507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CEA06-7B7F-2C5D-E9E4-8990F021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6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CCE306-0F50-4C46-4565-EF314EB3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21317-6F18-F1E1-5C89-76C7697F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CBBC0-AE0D-E908-76D4-79714979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B1D0-2698-E5FB-6157-4BAA68E6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D037-0C56-08A5-AA13-4C921146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59E2-6F4E-82BC-8096-318A2500E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F5E8B-5AD3-FD4B-2CDD-DC696FA7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73272-8155-BDB9-F52C-637BA63A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BB0A-58F7-1754-E35F-C4F43D56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8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C8F2-0054-84BA-0275-F0D530FE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DD683-10A5-05C3-B142-1B8EC3F4A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6D15F-4A72-F0A3-1F94-699D96E71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E87AE-B3E2-F7BB-6E2A-B5844B41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0E231-6F76-D3FE-4843-EB99862A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9C0A6-AD1A-94EE-FFF1-58DE954D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3030AB-CD39-136B-D8A4-D80057BE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AEED2-8F7C-4C25-6EDC-0F1091DB3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F772-D156-5EA9-5C67-D5CBDC550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A327-6C1C-44DC-99FB-B391CD9B310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4EA4-317F-1746-AC0A-504E9CF5B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72C9-8EA9-9610-271C-B96725AE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C2E5-181C-4D2C-8F06-7B78B4DF9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532A-6B3E-53C4-E3C5-E5AD1D930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Lab: Meshing a toy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E6FD8-D96F-5676-E96D-72B01B715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4F83C-9FE1-FF92-2A08-83E6FED3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2DB84-65B5-6B0C-047F-2E1E3D13C865}"/>
              </a:ext>
            </a:extLst>
          </p:cNvPr>
          <p:cNvSpPr txBox="1"/>
          <p:nvPr/>
        </p:nvSpPr>
        <p:spPr>
          <a:xfrm>
            <a:off x="3909646" y="125047"/>
            <a:ext cx="41958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cs typeface="Calibri"/>
              </a:rPr>
              <a:t>Sciclone</a:t>
            </a:r>
            <a:r>
              <a:rPr lang="en-US" sz="2800" b="1" dirty="0">
                <a:cs typeface="Calibri"/>
              </a:rPr>
              <a:t> setup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2F53A-27CC-4A5A-D11B-3EDBD653538F}"/>
              </a:ext>
            </a:extLst>
          </p:cNvPr>
          <p:cNvSpPr txBox="1"/>
          <p:nvPr/>
        </p:nvSpPr>
        <p:spPr>
          <a:xfrm>
            <a:off x="347733" y="1558201"/>
            <a:ext cx="1164850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.</a:t>
            </a:r>
            <a:r>
              <a:rPr lang="en-US" dirty="0" err="1">
                <a:cs typeface="Calibri" panose="020F0502020204030204"/>
              </a:rPr>
              <a:t>cshrc</a:t>
            </a:r>
            <a:r>
              <a:rPr lang="en-US" dirty="0">
                <a:cs typeface="Calibri" panose="020F0502020204030204"/>
              </a:rPr>
              <a:t>*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Test </a:t>
            </a:r>
            <a:r>
              <a:rPr lang="en-US" dirty="0" err="1">
                <a:cs typeface="Calibri" panose="020F0502020204030204"/>
              </a:rPr>
              <a:t>gredit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Work on either /</a:t>
            </a:r>
            <a:r>
              <a:rPr lang="en-US" dirty="0" err="1">
                <a:cs typeface="Calibri" panose="020F0502020204030204"/>
              </a:rPr>
              <a:t>sciclone</a:t>
            </a:r>
            <a:r>
              <a:rPr lang="en-US" dirty="0">
                <a:cs typeface="Calibri" panose="020F0502020204030204"/>
              </a:rPr>
              <a:t>/data10 or schism10 </a:t>
            </a:r>
            <a:endParaRPr lang="en-US" dirty="0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To prepare for future classes: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ighlight>
                  <a:srgbClr val="FFFF00"/>
                </a:highlight>
                <a:cs typeface="Calibri" panose="020F0502020204030204"/>
              </a:rPr>
              <a:t>Copy all files in my MSCI602 </a:t>
            </a:r>
            <a:r>
              <a:rPr lang="en-US" dirty="0" err="1">
                <a:highlight>
                  <a:srgbClr val="FFFF00"/>
                </a:highlight>
                <a:cs typeface="Calibri" panose="020F0502020204030204"/>
              </a:rPr>
              <a:t>dir</a:t>
            </a:r>
            <a:r>
              <a:rPr lang="en-US" dirty="0">
                <a:highlight>
                  <a:srgbClr val="FFFF00"/>
                </a:highlight>
                <a:cs typeface="Calibri" panose="020F0502020204030204"/>
              </a:rPr>
              <a:t> to your desktop and to your Sciclone </a:t>
            </a:r>
            <a:r>
              <a:rPr lang="en-US" dirty="0" err="1">
                <a:highlight>
                  <a:srgbClr val="FFFF00"/>
                </a:highlight>
                <a:cs typeface="Calibri" panose="020F0502020204030204"/>
              </a:rPr>
              <a:t>dir</a:t>
            </a:r>
            <a:endParaRPr lang="en-US" dirty="0" err="1">
              <a:highlight>
                <a:srgbClr val="FFFF00"/>
              </a:highlight>
              <a:ea typeface="Calibri"/>
              <a:cs typeface="Calibri" panose="020F0502020204030204"/>
            </a:endParaRPr>
          </a:p>
          <a:p>
            <a:endParaRPr lang="en-US" dirty="0">
              <a:solidFill>
                <a:srgbClr val="000000"/>
              </a:solidFill>
              <a:highlight>
                <a:srgbClr val="FFFF00"/>
              </a:highlight>
              <a:ea typeface="Calibri"/>
              <a:cs typeface="Calibri" panose="020F0502020204030204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On Sciclone: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rsync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   -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aLz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 /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sciclone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/home/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yinglong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/DISKS/vims20/MSCI602  &lt;your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dir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&gt;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To desktop: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rsync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  -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aLz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 &lt;your UID&gt;@boara.sciclone.wm.edu:/sciclone/home/yinglong/DISKS/vims20/MSCI602  &lt;your 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dir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/>
                <a:cs typeface="Calibri" panose="020F0502020204030204"/>
              </a:rPr>
              <a:t>&gt;</a:t>
            </a:r>
            <a:endParaRPr lang="en-US" dirty="0"/>
          </a:p>
          <a:p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buFont typeface="Arial"/>
            </a:pPr>
            <a:r>
              <a:rPr lang="en-US" dirty="0">
                <a:solidFill>
                  <a:srgbClr val="000000"/>
                </a:solidFill>
                <a:cs typeface="Calibri" panose="020F0502020204030204"/>
              </a:rPr>
              <a:t>ctrl-z to push to background followed by </a:t>
            </a:r>
            <a:r>
              <a:rPr lang="en-US" dirty="0" err="1">
                <a:solidFill>
                  <a:srgbClr val="000000"/>
                </a:solidFill>
                <a:cs typeface="Calibri" panose="020F0502020204030204"/>
              </a:rPr>
              <a:t>bg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 panose="020F0502020204030204"/>
              </a:rPr>
              <a:t>Install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Calibri" panose="020F0502020204030204"/>
              </a:rPr>
              <a:t>pylibs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 panose="020F0502020204030204"/>
              </a:rPr>
              <a:t>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Calibri" panose="020F0502020204030204"/>
              </a:rPr>
              <a:t>pySCHISM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D9CF6-4A80-D69A-9900-4B278CFE9CF5}"/>
              </a:ext>
            </a:extLst>
          </p:cNvPr>
          <p:cNvSpPr txBox="1"/>
          <p:nvPr/>
        </p:nvSpPr>
        <p:spPr>
          <a:xfrm>
            <a:off x="3728915" y="98669"/>
            <a:ext cx="45671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A toy case for estuary-shelf model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010C3-444C-5A52-F393-1762D45C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522" y="833482"/>
            <a:ext cx="3344779" cy="584634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BAE2D4-A867-BAE7-BC74-21D9AC61B5B4}"/>
              </a:ext>
            </a:extLst>
          </p:cNvPr>
          <p:cNvCxnSpPr/>
          <p:nvPr/>
        </p:nvCxnSpPr>
        <p:spPr>
          <a:xfrm>
            <a:off x="9820031" y="5130800"/>
            <a:ext cx="933938" cy="1119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EF31F6-914F-C321-B53E-C89800E4E255}"/>
              </a:ext>
            </a:extLst>
          </p:cNvPr>
          <p:cNvSpPr txBox="1"/>
          <p:nvPr/>
        </p:nvSpPr>
        <p:spPr>
          <a:xfrm>
            <a:off x="9904047" y="5574323"/>
            <a:ext cx="1072661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i="1" dirty="0">
                <a:solidFill>
                  <a:srgbClr val="FFFFFF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=150km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69E28-0F4D-DAF4-C40E-256C7E9D0D05}"/>
              </a:ext>
            </a:extLst>
          </p:cNvPr>
          <p:cNvSpPr txBox="1"/>
          <p:nvPr/>
        </p:nvSpPr>
        <p:spPr>
          <a:xfrm>
            <a:off x="7999046" y="3718169"/>
            <a:ext cx="1688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Estuary: 400km x 12 km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889FB-455A-4E28-BFDB-7F231D485AFF}"/>
              </a:ext>
            </a:extLst>
          </p:cNvPr>
          <p:cNvSpPr txBox="1"/>
          <p:nvPr/>
        </p:nvSpPr>
        <p:spPr>
          <a:xfrm>
            <a:off x="8653585" y="582246"/>
            <a:ext cx="20691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River: 40km x 1km</a:t>
            </a:r>
            <a:endParaRPr lang="en-US" b="1" dirty="0"/>
          </a:p>
        </p:txBody>
      </p:sp>
      <p:pic>
        <p:nvPicPr>
          <p:cNvPr id="10" name="Picture 9" descr="A blue and white object&#10;&#10;Description automatically generated">
            <a:extLst>
              <a:ext uri="{FF2B5EF4-FFF2-40B4-BE49-F238E27FC236}">
                <a16:creationId xmlns:a16="http://schemas.microsoft.com/office/drawing/2014/main" id="{AA73101D-2B27-0852-51BA-34D00AA5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222" y="3489447"/>
            <a:ext cx="4358787" cy="3308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366CCE-63EC-188A-2C34-BC4CD7C6A3D6}"/>
              </a:ext>
            </a:extLst>
          </p:cNvPr>
          <p:cNvSpPr/>
          <p:nvPr/>
        </p:nvSpPr>
        <p:spPr>
          <a:xfrm>
            <a:off x="8038123" y="4459653"/>
            <a:ext cx="3682999" cy="23446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748964-3D9A-C244-EB7A-04C20812F79D}"/>
              </a:ext>
            </a:extLst>
          </p:cNvPr>
          <p:cNvCxnSpPr/>
          <p:nvPr/>
        </p:nvCxnSpPr>
        <p:spPr>
          <a:xfrm>
            <a:off x="7194550" y="3521319"/>
            <a:ext cx="885091" cy="97301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D6A9E7-021C-7834-5CC1-60B6F79F6E2B}"/>
              </a:ext>
            </a:extLst>
          </p:cNvPr>
          <p:cNvCxnSpPr>
            <a:cxnSpLocks/>
          </p:cNvCxnSpPr>
          <p:nvPr/>
        </p:nvCxnSpPr>
        <p:spPr>
          <a:xfrm>
            <a:off x="7223857" y="6803779"/>
            <a:ext cx="816707" cy="586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3DA3E-01CF-98ED-7472-7AB1687EA178}"/>
              </a:ext>
            </a:extLst>
          </p:cNvPr>
          <p:cNvSpPr/>
          <p:nvPr/>
        </p:nvSpPr>
        <p:spPr>
          <a:xfrm>
            <a:off x="9640275" y="2681653"/>
            <a:ext cx="390769" cy="84992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EC8EDB-1C52-2441-9543-515B6B53B629}"/>
              </a:ext>
            </a:extLst>
          </p:cNvPr>
          <p:cNvCxnSpPr>
            <a:cxnSpLocks/>
          </p:cNvCxnSpPr>
          <p:nvPr/>
        </p:nvCxnSpPr>
        <p:spPr>
          <a:xfrm>
            <a:off x="9080012" y="2417394"/>
            <a:ext cx="582245" cy="30870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5E27F48-4D1F-C836-F3F7-6A7CC3C0F5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15" r="15773" b="-446"/>
          <a:stretch/>
        </p:blipFill>
        <p:spPr>
          <a:xfrm>
            <a:off x="7748831" y="1174139"/>
            <a:ext cx="1311054" cy="22042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1EEC00-7790-6D8B-B3C9-CBC1DBB817D6}"/>
              </a:ext>
            </a:extLst>
          </p:cNvPr>
          <p:cNvSpPr txBox="1"/>
          <p:nvPr/>
        </p:nvSpPr>
        <p:spPr>
          <a:xfrm>
            <a:off x="10590823" y="4207608"/>
            <a:ext cx="11801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Calibri"/>
              </a:rPr>
              <a:t>Depth (m)</a:t>
            </a:r>
            <a:endParaRPr lang="en-US" sz="1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BE47E5-CBC5-4EBC-71C3-1DE643FA0BC5}"/>
              </a:ext>
            </a:extLst>
          </p:cNvPr>
          <p:cNvSpPr/>
          <p:nvPr/>
        </p:nvSpPr>
        <p:spPr>
          <a:xfrm>
            <a:off x="9640275" y="903653"/>
            <a:ext cx="293077" cy="4298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54E698-29BE-94D2-AE87-329F173C037D}"/>
              </a:ext>
            </a:extLst>
          </p:cNvPr>
          <p:cNvCxnSpPr>
            <a:cxnSpLocks/>
          </p:cNvCxnSpPr>
          <p:nvPr/>
        </p:nvCxnSpPr>
        <p:spPr>
          <a:xfrm flipH="1" flipV="1">
            <a:off x="9945563" y="1104411"/>
            <a:ext cx="1479065" cy="3321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017C40D-48F2-A723-77E0-2DA719256C05}"/>
              </a:ext>
            </a:extLst>
          </p:cNvPr>
          <p:cNvSpPr txBox="1"/>
          <p:nvPr/>
        </p:nvSpPr>
        <p:spPr>
          <a:xfrm>
            <a:off x="375138" y="660399"/>
            <a:ext cx="704752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Try to follow the dimensions shown here but it's OK to use your own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Linear slopes used here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River depth at boundary = 1m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Estuary depths from –1m to 20m (channel)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Shelf depths from 20m to 1km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Create two open segments: ocean and river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345611-DBA1-E574-EE00-8872661AD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2672" y="302969"/>
            <a:ext cx="591039" cy="3506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BADEEDE-711B-2950-A08F-97ADD8B92AEF}"/>
              </a:ext>
            </a:extLst>
          </p:cNvPr>
          <p:cNvSpPr txBox="1"/>
          <p:nvPr/>
        </p:nvSpPr>
        <p:spPr>
          <a:xfrm>
            <a:off x="5175494" y="4997937"/>
            <a:ext cx="8064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45km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4B87A9-F904-18F7-5040-41C9E223618E}"/>
              </a:ext>
            </a:extLst>
          </p:cNvPr>
          <p:cNvCxnSpPr/>
          <p:nvPr/>
        </p:nvCxnSpPr>
        <p:spPr>
          <a:xfrm flipH="1">
            <a:off x="5117124" y="4896338"/>
            <a:ext cx="3907" cy="45524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3FE7ABC-706C-8E0A-9C68-997029C7449E}"/>
              </a:ext>
            </a:extLst>
          </p:cNvPr>
          <p:cNvSpPr txBox="1"/>
          <p:nvPr/>
        </p:nvSpPr>
        <p:spPr>
          <a:xfrm>
            <a:off x="7891584" y="719013"/>
            <a:ext cx="711199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3km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84B46-42D3-5FDB-E7D1-63B380E2DB5A}"/>
              </a:ext>
            </a:extLst>
          </p:cNvPr>
          <p:cNvCxnSpPr>
            <a:cxnSpLocks/>
          </p:cNvCxnSpPr>
          <p:nvPr/>
        </p:nvCxnSpPr>
        <p:spPr>
          <a:xfrm flipH="1">
            <a:off x="8038124" y="1115645"/>
            <a:ext cx="296984" cy="58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0B91A6-9FB2-61E0-51F5-50880B9BE935}"/>
              </a:ext>
            </a:extLst>
          </p:cNvPr>
          <p:cNvCxnSpPr>
            <a:cxnSpLocks/>
          </p:cNvCxnSpPr>
          <p:nvPr/>
        </p:nvCxnSpPr>
        <p:spPr>
          <a:xfrm flipH="1">
            <a:off x="7940431" y="3255106"/>
            <a:ext cx="502137" cy="58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C5EDAE-7A84-88DD-6121-41D9369B0BE7}"/>
              </a:ext>
            </a:extLst>
          </p:cNvPr>
          <p:cNvSpPr txBox="1"/>
          <p:nvPr/>
        </p:nvSpPr>
        <p:spPr>
          <a:xfrm>
            <a:off x="7832969" y="3346936"/>
            <a:ext cx="920749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12km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D060-2118-51A1-30DA-0C5990D35B05}"/>
              </a:ext>
            </a:extLst>
          </p:cNvPr>
          <p:cNvSpPr txBox="1"/>
          <p:nvPr/>
        </p:nvSpPr>
        <p:spPr>
          <a:xfrm>
            <a:off x="8041721" y="6496227"/>
            <a:ext cx="1228968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Ocean </a:t>
            </a:r>
            <a:r>
              <a:rPr lang="en-US" sz="1600" b="1" dirty="0" err="1">
                <a:cs typeface="Calibri"/>
              </a:rPr>
              <a:t>bnd</a:t>
            </a:r>
            <a:endParaRPr lang="en-US" sz="1600" dirty="0" err="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8970EE-1D1C-420D-82FC-BBCC5A25BFD8}"/>
              </a:ext>
            </a:extLst>
          </p:cNvPr>
          <p:cNvGrpSpPr/>
          <p:nvPr/>
        </p:nvGrpSpPr>
        <p:grpSpPr>
          <a:xfrm>
            <a:off x="5506109" y="2470531"/>
            <a:ext cx="2017233" cy="422243"/>
            <a:chOff x="100584" y="4093142"/>
            <a:chExt cx="2017233" cy="42224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41C00F-9C6C-A900-195B-069FE5EB0509}"/>
                </a:ext>
              </a:extLst>
            </p:cNvPr>
            <p:cNvSpPr/>
            <p:nvPr/>
          </p:nvSpPr>
          <p:spPr>
            <a:xfrm>
              <a:off x="182880" y="4195345"/>
              <a:ext cx="1325880" cy="320040"/>
            </a:xfrm>
            <a:custGeom>
              <a:avLst/>
              <a:gdLst>
                <a:gd name="connsiteX0" fmla="*/ 0 w 1325880"/>
                <a:gd name="connsiteY0" fmla="*/ 9144 h 320040"/>
                <a:gd name="connsiteX1" fmla="*/ 274320 w 1325880"/>
                <a:gd name="connsiteY1" fmla="*/ 9144 h 320040"/>
                <a:gd name="connsiteX2" fmla="*/ 420624 w 1325880"/>
                <a:gd name="connsiteY2" fmla="*/ 320040 h 320040"/>
                <a:gd name="connsiteX3" fmla="*/ 914400 w 1325880"/>
                <a:gd name="connsiteY3" fmla="*/ 292608 h 320040"/>
                <a:gd name="connsiteX4" fmla="*/ 1005840 w 1325880"/>
                <a:gd name="connsiteY4" fmla="*/ 0 h 320040"/>
                <a:gd name="connsiteX5" fmla="*/ 1325880 w 1325880"/>
                <a:gd name="connsiteY5" fmla="*/ 0 h 320040"/>
                <a:gd name="connsiteX0" fmla="*/ 0 w 1325880"/>
                <a:gd name="connsiteY0" fmla="*/ 9144 h 320040"/>
                <a:gd name="connsiteX1" fmla="*/ 274320 w 1325880"/>
                <a:gd name="connsiteY1" fmla="*/ 9144 h 320040"/>
                <a:gd name="connsiteX2" fmla="*/ 420624 w 1325880"/>
                <a:gd name="connsiteY2" fmla="*/ 320040 h 320040"/>
                <a:gd name="connsiteX3" fmla="*/ 914400 w 1325880"/>
                <a:gd name="connsiteY3" fmla="*/ 310896 h 320040"/>
                <a:gd name="connsiteX4" fmla="*/ 1005840 w 1325880"/>
                <a:gd name="connsiteY4" fmla="*/ 0 h 320040"/>
                <a:gd name="connsiteX5" fmla="*/ 1325880 w 1325880"/>
                <a:gd name="connsiteY5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880" h="320040">
                  <a:moveTo>
                    <a:pt x="0" y="9144"/>
                  </a:moveTo>
                  <a:lnTo>
                    <a:pt x="274320" y="9144"/>
                  </a:lnTo>
                  <a:lnTo>
                    <a:pt x="420624" y="320040"/>
                  </a:lnTo>
                  <a:lnTo>
                    <a:pt x="914400" y="310896"/>
                  </a:lnTo>
                  <a:lnTo>
                    <a:pt x="1005840" y="0"/>
                  </a:lnTo>
                  <a:lnTo>
                    <a:pt x="132588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617FB13-3012-A2A5-E613-31737C1DB2A1}"/>
                </a:ext>
              </a:extLst>
            </p:cNvPr>
            <p:cNvCxnSpPr/>
            <p:nvPr/>
          </p:nvCxnSpPr>
          <p:spPr>
            <a:xfrm>
              <a:off x="100584" y="4273069"/>
              <a:ext cx="142646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00BDD7-E897-1B8F-17D8-6DDE1F366A88}"/>
                </a:ext>
              </a:extLst>
            </p:cNvPr>
            <p:cNvSpPr txBox="1"/>
            <p:nvPr/>
          </p:nvSpPr>
          <p:spPr>
            <a:xfrm>
              <a:off x="1609344" y="4093142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z</a:t>
              </a:r>
              <a:r>
                <a:rPr lang="en-US" dirty="0"/>
                <a:t>=0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8395CB-6F34-BCFE-0292-8A83BB9D0D3B}"/>
              </a:ext>
            </a:extLst>
          </p:cNvPr>
          <p:cNvCxnSpPr/>
          <p:nvPr/>
        </p:nvCxnSpPr>
        <p:spPr>
          <a:xfrm flipH="1">
            <a:off x="7632210" y="2681653"/>
            <a:ext cx="344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9B12B76-FB69-8F3C-BDF2-1BAD28FE5049}"/>
              </a:ext>
            </a:extLst>
          </p:cNvPr>
          <p:cNvSpPr txBox="1"/>
          <p:nvPr/>
        </p:nvSpPr>
        <p:spPr>
          <a:xfrm>
            <a:off x="5776508" y="2629373"/>
            <a:ext cx="681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cs typeface="Calibri"/>
              </a:rPr>
              <a:t>20m</a:t>
            </a:r>
            <a:endParaRPr lang="en-US" sz="1400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744F73-EC3F-3AD4-5636-7850E09FB5D2}"/>
              </a:ext>
            </a:extLst>
          </p:cNvPr>
          <p:cNvCxnSpPr>
            <a:cxnSpLocks/>
          </p:cNvCxnSpPr>
          <p:nvPr/>
        </p:nvCxnSpPr>
        <p:spPr>
          <a:xfrm>
            <a:off x="6276363" y="2650458"/>
            <a:ext cx="0" cy="2866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7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66E06-96FC-F54F-4169-FE3159EBB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79068-7482-EDDA-E342-6EC166926E99}"/>
              </a:ext>
            </a:extLst>
          </p:cNvPr>
          <p:cNvSpPr txBox="1"/>
          <p:nvPr/>
        </p:nvSpPr>
        <p:spPr>
          <a:xfrm>
            <a:off x="3338146" y="274516"/>
            <a:ext cx="41958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Compile SCHISM package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B3274-18FB-4496-1E97-6771BEFD1052}"/>
              </a:ext>
            </a:extLst>
          </p:cNvPr>
          <p:cNvSpPr txBox="1"/>
          <p:nvPr/>
        </p:nvSpPr>
        <p:spPr>
          <a:xfrm>
            <a:off x="2562573" y="1580816"/>
            <a:ext cx="672709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Clone SCHISM </a:t>
            </a:r>
            <a:r>
              <a:rPr lang="en-US" dirty="0" err="1">
                <a:cs typeface="Calibri" panose="020F0502020204030204"/>
              </a:rPr>
              <a:t>github</a:t>
            </a:r>
            <a:r>
              <a:rPr lang="en-US" dirty="0">
                <a:cs typeface="Calibri" panose="020F0502020204030204"/>
              </a:rPr>
              <a:t> to your own </a:t>
            </a:r>
            <a:r>
              <a:rPr lang="en-US" dirty="0" err="1">
                <a:cs typeface="Calibri" panose="020F0502020204030204"/>
              </a:rPr>
              <a:t>dir</a:t>
            </a:r>
            <a:r>
              <a:rPr lang="en-US" dirty="0">
                <a:cs typeface="Calibri" panose="020F0502020204030204"/>
              </a:rPr>
              <a:t> (cf. Online manual)</a:t>
            </a:r>
          </a:p>
          <a:p>
            <a:r>
              <a:rPr lang="en-US">
                <a:cs typeface="Calibri" panose="020F0502020204030204"/>
              </a:rPr>
              <a:t>    git clone ...</a:t>
            </a:r>
          </a:p>
          <a:p>
            <a:r>
              <a:rPr lang="en-US" dirty="0">
                <a:cs typeface="Calibri" panose="020F0502020204030204"/>
              </a:rPr>
              <a:t>    cd into </a:t>
            </a:r>
            <a:r>
              <a:rPr lang="en-US" dirty="0" err="1">
                <a:cs typeface="Calibri" panose="020F0502020204030204"/>
              </a:rPr>
              <a:t>dir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    git checkout tags/v5.11.0</a:t>
            </a:r>
          </a:p>
          <a:p>
            <a:r>
              <a:rPr lang="en-US" dirty="0">
                <a:cs typeface="Calibri" panose="020F0502020204030204"/>
              </a:rPr>
              <a:t>    cd </a:t>
            </a:r>
            <a:r>
              <a:rPr lang="en-US" err="1">
                <a:cs typeface="Calibri" panose="020F0502020204030204"/>
              </a:rPr>
              <a:t>cmake</a:t>
            </a:r>
            <a:r>
              <a:rPr lang="en-US" dirty="0">
                <a:cs typeface="Calibri" panose="020F0502020204030204"/>
              </a:rPr>
              <a:t>; </a:t>
            </a:r>
            <a:r>
              <a:rPr lang="en-US" err="1">
                <a:cs typeface="Calibri" panose="020F0502020204030204"/>
              </a:rPr>
              <a:t>mkdir</a:t>
            </a:r>
            <a:r>
              <a:rPr lang="en-US" dirty="0">
                <a:cs typeface="Calibri" panose="020F0502020204030204"/>
              </a:rPr>
              <a:t> build; cd build</a:t>
            </a: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265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532A-6B3E-53C4-E3C5-E5AD1D930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Lab: Meshing Delaware 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E6FD8-D96F-5676-E96D-72B01B715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D17145-17AB-D46C-EC9C-415EC0304A47}"/>
              </a:ext>
            </a:extLst>
          </p:cNvPr>
          <p:cNvSpPr txBox="1"/>
          <p:nvPr/>
        </p:nvSpPr>
        <p:spPr>
          <a:xfrm>
            <a:off x="831273" y="174567"/>
            <a:ext cx="1039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702D7-8742-9414-EB5B-5345BD261392}"/>
              </a:ext>
            </a:extLst>
          </p:cNvPr>
          <p:cNvSpPr txBox="1"/>
          <p:nvPr/>
        </p:nvSpPr>
        <p:spPr>
          <a:xfrm>
            <a:off x="2236227" y="695671"/>
            <a:ext cx="843476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 Bay is a typical estuary in Mid Atlantic Bay (read Whitney &amp; Garvine 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tributary is Delaware River: flow of ~100 to ~1000 m</a:t>
            </a:r>
            <a:r>
              <a:rPr lang="en-US" baseline="30000" dirty="0"/>
              <a:t>3</a:t>
            </a:r>
            <a:r>
              <a:rPr lang="en-US" dirty="0"/>
              <a:t>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Meso-tidal estuary with a maintained/dredged shipping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Numerous smaller tributaries – typical of most estuarine systems: e.g., Schuylkill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Economically significant system: Philadelphia </a:t>
            </a:r>
          </a:p>
        </p:txBody>
      </p:sp>
      <p:pic>
        <p:nvPicPr>
          <p:cNvPr id="8" name="Google Shape;109;p2">
            <a:extLst>
              <a:ext uri="{FF2B5EF4-FFF2-40B4-BE49-F238E27FC236}">
                <a16:creationId xmlns:a16="http://schemas.microsoft.com/office/drawing/2014/main" id="{7DC6A520-40B9-1AE0-D5EE-FF30E19E78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8623" y="3145225"/>
            <a:ext cx="3690632" cy="298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CD6AB6-C179-5643-94A3-82052F19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03" y="2393323"/>
            <a:ext cx="3435704" cy="4487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A7EA56-1647-A891-E3DD-D24D93752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47" y="2241384"/>
            <a:ext cx="3429297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D17145-17AB-D46C-EC9C-415EC0304A47}"/>
              </a:ext>
            </a:extLst>
          </p:cNvPr>
          <p:cNvSpPr txBox="1"/>
          <p:nvPr/>
        </p:nvSpPr>
        <p:spPr>
          <a:xfrm>
            <a:off x="831273" y="42863"/>
            <a:ext cx="1039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Your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702D7-8742-9414-EB5B-5345BD261392}"/>
              </a:ext>
            </a:extLst>
          </p:cNvPr>
          <p:cNvSpPr txBox="1"/>
          <p:nvPr/>
        </p:nvSpPr>
        <p:spPr>
          <a:xfrm>
            <a:off x="568998" y="367279"/>
            <a:ext cx="1106590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your understanding of the estuarine systems, generate a mesh for DE Bay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DEMs are in: /</a:t>
            </a:r>
            <a:r>
              <a:rPr lang="en-US" dirty="0" err="1"/>
              <a:t>sciclone</a:t>
            </a:r>
            <a:r>
              <a:rPr lang="en-US" dirty="0"/>
              <a:t>/home/yinglong/DISKS/vims20/MSCI602/RUN01b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 projection to WGS84 (geographic) - this is set automatically after you load </a:t>
            </a:r>
            <a:r>
              <a:rPr lang="en-US" dirty="0" err="1"/>
              <a:t>geotifs</a:t>
            </a:r>
            <a:r>
              <a:rPr lang="en-US" dirty="0"/>
              <a:t> below</a:t>
            </a: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geotif</a:t>
            </a:r>
            <a:r>
              <a:rPr lang="en-US" dirty="0"/>
              <a:t> for SMS; contours</a:t>
            </a:r>
            <a:r>
              <a:rPr lang="en-US" dirty="0">
                <a:ea typeface="+mn-lt"/>
                <a:cs typeface="+mn-lt"/>
              </a:rPr>
              <a:t>_-20to0m</a:t>
            </a:r>
            <a:r>
              <a:rPr lang="en-US" dirty="0"/>
              <a:t>/ has shapefile for isobaths from –20 to 0 in interval of 2m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Cut land boundary at ~10m above sea level to include some watershed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Ocean boundary at the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a mesh is generated 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Create and cd into your working </a:t>
            </a:r>
            <a:r>
              <a:rPr lang="en-US" dirty="0" err="1">
                <a:ea typeface="Calibri"/>
                <a:cs typeface="Calibri"/>
              </a:rPr>
              <a:t>dir</a:t>
            </a:r>
            <a:r>
              <a:rPr lang="en-US" dirty="0">
                <a:ea typeface="Calibri"/>
                <a:cs typeface="Calibri"/>
              </a:rPr>
              <a:t> on Sciclone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rsync</a:t>
            </a:r>
            <a:r>
              <a:rPr lang="en-US" dirty="0"/>
              <a:t> -</a:t>
            </a:r>
            <a:r>
              <a:rPr lang="en-US" dirty="0" err="1"/>
              <a:t>aLz</a:t>
            </a:r>
            <a:r>
              <a:rPr lang="en-US" dirty="0"/>
              <a:t> /</a:t>
            </a:r>
            <a:r>
              <a:rPr lang="en-US" dirty="0" err="1"/>
              <a:t>sciclone</a:t>
            </a:r>
            <a:r>
              <a:rPr lang="en-US" dirty="0"/>
              <a:t>/home/</a:t>
            </a:r>
            <a:r>
              <a:rPr lang="en-US" dirty="0" err="1"/>
              <a:t>yinglong</a:t>
            </a:r>
            <a:r>
              <a:rPr lang="en-US" dirty="0"/>
              <a:t>/DISKS/vims20/MSCI602/RUN01b .</a:t>
            </a:r>
            <a:endParaRPr lang="en-US" sz="160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Transfer your .2dm (Windows) to this </a:t>
            </a:r>
            <a:r>
              <a:rPr lang="en-US" dirty="0" err="1"/>
              <a:t>dir</a:t>
            </a:r>
            <a:r>
              <a:rPr lang="en-US" dirty="0"/>
              <a:t> (RUN01b)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Convert .2dm to .gr3: ~yinglong/Scripts/2dm2gr3_m2m.pl 1 new.2dm new.gr3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Visualize it with </a:t>
            </a:r>
            <a:r>
              <a:rPr lang="en-US" dirty="0" err="1"/>
              <a:t>gredit</a:t>
            </a:r>
            <a:endParaRPr lang="en-US" dirty="0" err="1">
              <a:cs typeface="Calibri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/>
              <a:t>Check negative/small/skew elements</a:t>
            </a:r>
            <a:endParaRPr lang="en-US" dirty="0">
              <a:solidFill>
                <a:srgbClr val="80808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 bad quads: ~</a:t>
            </a:r>
            <a:r>
              <a:rPr lang="en-US" dirty="0" err="1"/>
              <a:t>yinglong</a:t>
            </a:r>
            <a:r>
              <a:rPr lang="en-US" dirty="0"/>
              <a:t>/bin/</a:t>
            </a:r>
            <a:r>
              <a:rPr lang="en-US" dirty="0" err="1"/>
              <a:t>fix_bad_quads</a:t>
            </a:r>
            <a:r>
              <a:rPr lang="en-US" dirty="0"/>
              <a:t>  (tolerance of 0.5). The output is </a:t>
            </a:r>
            <a:r>
              <a:rPr lang="en-US" dirty="0">
                <a:ea typeface="+mn-lt"/>
                <a:cs typeface="+mn-lt"/>
              </a:rPr>
              <a:t>hgrid.gr3.new</a:t>
            </a: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Rename </a:t>
            </a:r>
            <a:r>
              <a:rPr lang="en-US" dirty="0">
                <a:ea typeface="+mn-lt"/>
                <a:cs typeface="+mn-lt"/>
              </a:rPr>
              <a:t>hgrid.gr3.new as </a:t>
            </a:r>
            <a:r>
              <a:rPr lang="en-US" dirty="0" err="1">
                <a:ea typeface="+mn-lt"/>
                <a:cs typeface="+mn-lt"/>
              </a:rPr>
              <a:t>hgrid.old</a:t>
            </a:r>
            <a:r>
              <a:rPr lang="en-US" dirty="0">
                <a:ea typeface="+mn-lt"/>
                <a:cs typeface="+mn-lt"/>
              </a:rPr>
              <a:t> (mv  hgrid.gr3.new </a:t>
            </a:r>
            <a:r>
              <a:rPr lang="en-US" dirty="0" err="1">
                <a:ea typeface="+mn-lt"/>
                <a:cs typeface="+mn-lt"/>
              </a:rPr>
              <a:t>hgrid.old</a:t>
            </a:r>
            <a:r>
              <a:rPr lang="en-US" dirty="0">
                <a:ea typeface="+mn-lt"/>
                <a:cs typeface="+mn-lt"/>
              </a:rPr>
              <a:t>). Make sure it's in </a:t>
            </a:r>
            <a:r>
              <a:rPr lang="en-US" dirty="0" err="1">
                <a:ea typeface="+mn-lt"/>
                <a:cs typeface="+mn-lt"/>
              </a:rPr>
              <a:t>lon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lat</a:t>
            </a:r>
            <a:endParaRPr lang="en-US" dirty="0" err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Load depths using load_dem.pl</a:t>
            </a:r>
            <a:endParaRPr lang="en-US" sz="1600" dirty="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cs typeface="Calibri"/>
              </a:rPr>
              <a:t>Check bathymetry against DEM! Especially channel connection</a:t>
            </a:r>
            <a:endParaRPr lang="en-US" dirty="0">
              <a:solidFill>
                <a:srgbClr val="808080"/>
              </a:solidFill>
              <a:highlight>
                <a:srgbClr val="FFFF00"/>
              </a:highlight>
              <a:cs typeface="Calibri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ea typeface="Calibri"/>
                <a:cs typeface="Calibri"/>
              </a:rPr>
              <a:t>Check CFL&gt;0.4</a:t>
            </a:r>
            <a:endParaRPr lang="en-US" dirty="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/>
              <a:t>[xmgredit5] Generate open boundary: ocean, DE River as a minimum 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/>
              <a:t>Fix flow open boundary (DE River) if necessary (set a min depth of 3m) to allow flow into the domain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Append </a:t>
            </a:r>
            <a:r>
              <a:rPr lang="en-US" dirty="0" err="1"/>
              <a:t>b.c.</a:t>
            </a:r>
            <a:r>
              <a:rPr lang="en-US" dirty="0"/>
              <a:t> part to hgrid.gr3</a:t>
            </a:r>
          </a:p>
        </p:txBody>
      </p:sp>
    </p:spTree>
    <p:extLst>
      <p:ext uri="{BB962C8B-B14F-4D97-AF65-F5344CB8AC3E}">
        <p14:creationId xmlns:p14="http://schemas.microsoft.com/office/powerpoint/2010/main" val="132971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C1628-9D89-9C92-6284-578F556D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DD36B3-F666-003F-E5E6-678AE34D380F}"/>
              </a:ext>
            </a:extLst>
          </p:cNvPr>
          <p:cNvSpPr txBox="1"/>
          <p:nvPr/>
        </p:nvSpPr>
        <p:spPr>
          <a:xfrm>
            <a:off x="831273" y="174567"/>
            <a:ext cx="103992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Homework #1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4EFFD-7481-1781-4CA7-38C6A8B964C8}"/>
              </a:ext>
            </a:extLst>
          </p:cNvPr>
          <p:cNvSpPr txBox="1"/>
          <p:nvPr/>
        </p:nvSpPr>
        <p:spPr>
          <a:xfrm>
            <a:off x="1264645" y="1500451"/>
            <a:ext cx="9309464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Finish DEB mesh 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Submit SMS map and final hgrid.gr3 (with depths loaded and </a:t>
            </a:r>
            <a:r>
              <a:rPr lang="en-US" sz="2400" dirty="0" err="1">
                <a:ea typeface="+mn-lt"/>
                <a:cs typeface="+mn-lt"/>
              </a:rPr>
              <a:t>b.c.</a:t>
            </a:r>
            <a:r>
              <a:rPr lang="en-US" sz="2400" dirty="0">
                <a:ea typeface="+mn-lt"/>
                <a:cs typeface="+mn-lt"/>
              </a:rPr>
              <a:t> Part included) 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ea typeface="+mn-lt"/>
                <a:cs typeface="+mn-lt"/>
              </a:rPr>
              <a:t> You can upload your files onto Sciclone for me to review (remember to set read permission), or upload them to 1Drive or G-drive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Due in 2 weeks</a:t>
            </a: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565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385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Lab: Meshing a toy problem</vt:lpstr>
      <vt:lpstr>PowerPoint Presentation</vt:lpstr>
      <vt:lpstr>PowerPoint Presentation</vt:lpstr>
      <vt:lpstr>PowerPoint Presentation</vt:lpstr>
      <vt:lpstr>Lab: Meshing Delaware Bay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Lab: Delaware Bay</dc:title>
  <dc:creator>Y. Joseph Zhang</dc:creator>
  <cp:lastModifiedBy>Y. Joseph Zhang</cp:lastModifiedBy>
  <cp:revision>378</cp:revision>
  <dcterms:created xsi:type="dcterms:W3CDTF">2023-12-27T19:33:46Z</dcterms:created>
  <dcterms:modified xsi:type="dcterms:W3CDTF">2024-04-11T23:51:05Z</dcterms:modified>
</cp:coreProperties>
</file>