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424" r:id="rId2"/>
    <p:sldId id="426" r:id="rId3"/>
    <p:sldId id="510" r:id="rId4"/>
    <p:sldId id="511" r:id="rId5"/>
    <p:sldId id="512" r:id="rId6"/>
    <p:sldId id="515" r:id="rId7"/>
    <p:sldId id="549" r:id="rId8"/>
    <p:sldId id="547" r:id="rId9"/>
    <p:sldId id="466" r:id="rId10"/>
    <p:sldId id="474" r:id="rId11"/>
    <p:sldId id="427" r:id="rId12"/>
    <p:sldId id="428" r:id="rId13"/>
    <p:sldId id="429" r:id="rId14"/>
    <p:sldId id="505" r:id="rId15"/>
    <p:sldId id="431" r:id="rId16"/>
    <p:sldId id="546" r:id="rId17"/>
    <p:sldId id="537" r:id="rId18"/>
    <p:sldId id="548" r:id="rId19"/>
  </p:sldIdLst>
  <p:sldSz cx="13716000" cy="73152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60085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120170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80255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24034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3004261" algn="l" defTabSz="1201704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3605113" algn="l" defTabSz="1201704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4205966" algn="l" defTabSz="1201704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4806818" algn="l" defTabSz="1201704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4">
          <p15:clr>
            <a:srgbClr val="A4A3A4"/>
          </p15:clr>
        </p15:guide>
        <p15:guide id="2" pos="43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FF9933"/>
    <a:srgbClr val="B2B2B2"/>
    <a:srgbClr val="29C330"/>
    <a:srgbClr val="050000"/>
    <a:srgbClr val="040000"/>
    <a:srgbClr val="0300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255AD7-176F-7F8C-C63E-AC5DCFD12F4F}" v="51" dt="2024-02-27T17:48:39.466"/>
    <p1510:client id="{C8A97E8E-5D0A-FD0B-7CFE-655F9111302B}" v="132" dt="2024-02-27T01:47:41.659"/>
    <p1510:client id="{E0871CA9-3036-8452-2D5F-96DF0F2C3517}" v="187" dt="2024-02-26T19:22:42.237"/>
    <p1510:client id="{EEC54BF1-0574-239A-726C-8A5012B39DAF}" v="12" dt="2024-02-27T14:14:38.5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3488" autoAdjust="0"/>
  </p:normalViewPr>
  <p:slideViewPr>
    <p:cSldViewPr>
      <p:cViewPr varScale="1">
        <p:scale>
          <a:sx n="96" d="100"/>
          <a:sy n="96" d="100"/>
        </p:scale>
        <p:origin x="114" y="144"/>
      </p:cViewPr>
      <p:guideLst>
        <p:guide orient="horz" pos="2304"/>
        <p:guide pos="43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7963"/>
    </p:cViewPr>
  </p:sorterViewPr>
  <p:notesViewPr>
    <p:cSldViewPr>
      <p:cViewPr varScale="1">
        <p:scale>
          <a:sx n="81" d="100"/>
          <a:sy n="81" d="100"/>
        </p:scale>
        <p:origin x="-2040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9.xml"/><Relationship Id="rId13" Type="http://schemas.openxmlformats.org/officeDocument/2006/relationships/slide" Target="slides/slide16.xml"/><Relationship Id="rId3" Type="http://schemas.openxmlformats.org/officeDocument/2006/relationships/slide" Target="slides/slide4.xml"/><Relationship Id="rId7" Type="http://schemas.openxmlformats.org/officeDocument/2006/relationships/slide" Target="slides/slide8.xml"/><Relationship Id="rId12" Type="http://schemas.openxmlformats.org/officeDocument/2006/relationships/slide" Target="slides/slide15.xml"/><Relationship Id="rId2" Type="http://schemas.openxmlformats.org/officeDocument/2006/relationships/slide" Target="slides/slide3.xml"/><Relationship Id="rId1" Type="http://schemas.openxmlformats.org/officeDocument/2006/relationships/slide" Target="slides/slide2.xml"/><Relationship Id="rId6" Type="http://schemas.openxmlformats.org/officeDocument/2006/relationships/slide" Target="slides/slide7.xml"/><Relationship Id="rId11" Type="http://schemas.openxmlformats.org/officeDocument/2006/relationships/slide" Target="slides/slide14.xml"/><Relationship Id="rId5" Type="http://schemas.openxmlformats.org/officeDocument/2006/relationships/slide" Target="slides/slide6.xml"/><Relationship Id="rId15" Type="http://schemas.openxmlformats.org/officeDocument/2006/relationships/slide" Target="slides/slide18.xml"/><Relationship Id="rId10" Type="http://schemas.openxmlformats.org/officeDocument/2006/relationships/slide" Target="slides/slide13.xml"/><Relationship Id="rId4" Type="http://schemas.openxmlformats.org/officeDocument/2006/relationships/slide" Target="slides/slide5.xml"/><Relationship Id="rId9" Type="http://schemas.openxmlformats.org/officeDocument/2006/relationships/slide" Target="slides/slide10.xml"/><Relationship Id="rId14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9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9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24B10FFB-A471-4227-9314-F3E6E2F223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005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14313" y="685800"/>
            <a:ext cx="642937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D191FD7E-07B1-442E-BD4A-E0E9941C86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9250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1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600852" algn="l" rtl="0" eaLnBrk="0" fontAlgn="base" hangingPunct="0">
      <a:spcBef>
        <a:spcPct val="30000"/>
      </a:spcBef>
      <a:spcAft>
        <a:spcPct val="0"/>
      </a:spcAft>
      <a:defRPr sz="21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201704" algn="l" rtl="0" eaLnBrk="0" fontAlgn="base" hangingPunct="0">
      <a:spcBef>
        <a:spcPct val="30000"/>
      </a:spcBef>
      <a:spcAft>
        <a:spcPct val="0"/>
      </a:spcAft>
      <a:defRPr sz="21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802557" algn="l" rtl="0" eaLnBrk="0" fontAlgn="base" hangingPunct="0">
      <a:spcBef>
        <a:spcPct val="30000"/>
      </a:spcBef>
      <a:spcAft>
        <a:spcPct val="0"/>
      </a:spcAft>
      <a:defRPr sz="21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403409" algn="l" rtl="0" eaLnBrk="0" fontAlgn="base" hangingPunct="0">
      <a:spcBef>
        <a:spcPct val="30000"/>
      </a:spcBef>
      <a:spcAft>
        <a:spcPct val="0"/>
      </a:spcAft>
      <a:defRPr sz="21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3004261" algn="l" defTabSz="12017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05113" algn="l" defTabSz="12017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05966" algn="l" defTabSz="12017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06818" algn="l" defTabSz="12017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9E37F09B-3896-4A18-82D5-2A923255BDFC}" type="slidenum">
              <a:rPr lang="en-US" smtClean="0">
                <a:latin typeface="Times New Roman" pitchFamily="18" charset="0"/>
              </a:rPr>
              <a:pPr eaLnBrk="1" hangingPunct="1"/>
              <a:t>1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3" y="685800"/>
            <a:ext cx="6429375" cy="342900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709EF87D-50E6-4FDF-BA27-A7464874DC83}" type="slidenum">
              <a:rPr lang="en-US" sz="1200" smtClean="0">
                <a:latin typeface="Times New Roman" pitchFamily="18" charset="0"/>
              </a:rPr>
              <a:pPr eaLnBrk="1" hangingPunct="1"/>
              <a:t>10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3" y="685800"/>
            <a:ext cx="6429375" cy="342900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04800" indent="-304800" eaLnBrk="1" hangingPunct="1">
              <a:buFontTx/>
              <a:buAutoNum type="arabicPeriod"/>
            </a:pP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EECBDE70-33B1-43E3-8190-EB4F522C2656}" type="slidenum">
              <a:rPr lang="en-US" smtClean="0">
                <a:latin typeface="Times New Roman" pitchFamily="18" charset="0"/>
              </a:rPr>
              <a:pPr eaLnBrk="1" hangingPunct="1"/>
              <a:t>11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3" y="685800"/>
            <a:ext cx="6429375" cy="3429000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04800" indent="-304800" eaLnBrk="1" hangingPunct="1">
              <a:buFontTx/>
              <a:buAutoNum type="arabicPeriod"/>
            </a:pP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757E1E2A-3EE3-4A81-A43D-319B958CE691}" type="slidenum">
              <a:rPr lang="en-US" smtClean="0">
                <a:latin typeface="Times New Roman" pitchFamily="18" charset="0"/>
              </a:rPr>
              <a:pPr eaLnBrk="1" hangingPunct="1"/>
              <a:t>12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3" y="685800"/>
            <a:ext cx="6429375" cy="34290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04800" indent="-304800" eaLnBrk="1" hangingPunct="1">
              <a:buFontTx/>
              <a:buAutoNum type="arabicPeriod"/>
            </a:pP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0C600262-432C-40CA-9CBA-B54E7487DB37}" type="slidenum">
              <a:rPr lang="en-US" smtClean="0">
                <a:latin typeface="Times New Roman" pitchFamily="18" charset="0"/>
              </a:rPr>
              <a:pPr eaLnBrk="1" hangingPunct="1"/>
              <a:t>13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3" y="685800"/>
            <a:ext cx="6429375" cy="3429000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04800" indent="-304800" eaLnBrk="1" hangingPunct="1">
              <a:buFontTx/>
              <a:buAutoNum type="arabicPeriod"/>
            </a:pP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0C600262-432C-40CA-9CBA-B54E7487DB37}" type="slidenum">
              <a:rPr lang="en-US" smtClean="0">
                <a:latin typeface="Times New Roman" pitchFamily="18" charset="0"/>
              </a:rPr>
              <a:pPr eaLnBrk="1" hangingPunct="1"/>
              <a:t>14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3" y="685800"/>
            <a:ext cx="6429375" cy="3429000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04800" indent="-304800" eaLnBrk="1" hangingPunct="1">
              <a:buFontTx/>
              <a:buAutoNum type="arabicPeriod"/>
            </a:pPr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899FB77A-7C43-46E6-9B46-603279789B17}" type="slidenum">
              <a:rPr lang="en-US" smtClean="0">
                <a:latin typeface="Times New Roman" pitchFamily="18" charset="0"/>
              </a:rPr>
              <a:pPr eaLnBrk="1" hangingPunct="1"/>
              <a:t>15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3" y="685800"/>
            <a:ext cx="6429375" cy="342900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04800" indent="-304800" eaLnBrk="1" hangingPunct="1">
              <a:buFontTx/>
              <a:buAutoNum type="arabicPeriod"/>
            </a:pPr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B089B5E3-8CB5-4B8D-A487-12B3A46A1FC2}" type="slidenum">
              <a:rPr lang="en-US" smtClean="0">
                <a:latin typeface="Times New Roman" pitchFamily="18" charset="0"/>
              </a:rPr>
              <a:pPr eaLnBrk="1" hangingPunct="1"/>
              <a:t>16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3" y="685800"/>
            <a:ext cx="6429375" cy="342900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1020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4D7C6E87-9D96-489A-998B-4EEF14BDAB1D}" type="slidenum">
              <a:rPr lang="en-US" smtClean="0">
                <a:latin typeface="Times New Roman" pitchFamily="18" charset="0"/>
              </a:rPr>
              <a:pPr eaLnBrk="1" hangingPunct="1"/>
              <a:t>17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3" y="685800"/>
            <a:ext cx="6429375" cy="342900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04800" indent="-304800" eaLnBrk="1" hangingPunct="1">
              <a:buFontTx/>
              <a:buAutoNum type="arabicPeriod"/>
            </a:pPr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4D7C6E87-9D96-489A-998B-4EEF14BDAB1D}" type="slidenum">
              <a:rPr lang="en-US" smtClean="0">
                <a:latin typeface="Times New Roman" pitchFamily="18" charset="0"/>
              </a:rPr>
              <a:pPr eaLnBrk="1" hangingPunct="1"/>
              <a:t>18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3" y="685800"/>
            <a:ext cx="6429375" cy="342900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04800" indent="-304800" eaLnBrk="1" hangingPunct="1">
              <a:buFontTx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488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9F40290C-0D7C-4548-A160-BD5B0FBB2166}" type="slidenum">
              <a:rPr lang="en-US" sz="1200" smtClean="0">
                <a:latin typeface="Times New Roman" pitchFamily="18" charset="0"/>
              </a:rPr>
              <a:pPr eaLnBrk="1" hangingPunct="1"/>
              <a:t>2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3" y="685800"/>
            <a:ext cx="6429375" cy="342900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04800" indent="-304800" eaLnBrk="1" hangingPunct="1">
              <a:buFontTx/>
              <a:buAutoNum type="arabicPeriod"/>
            </a:pPr>
            <a:endParaRPr lang="en-US" dirty="0"/>
          </a:p>
          <a:p>
            <a:pPr marL="304800" indent="-304800" eaLnBrk="1" hangingPunct="1">
              <a:buFontTx/>
              <a:buAutoNum type="arabicPeriod"/>
            </a:pP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9F40290C-0D7C-4548-A160-BD5B0FBB2166}" type="slidenum">
              <a:rPr lang="en-US" sz="1200" smtClean="0">
                <a:latin typeface="Times New Roman" pitchFamily="18" charset="0"/>
              </a:rPr>
              <a:pPr eaLnBrk="1" hangingPunct="1"/>
              <a:t>3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3" y="685800"/>
            <a:ext cx="6429375" cy="342900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04800" indent="-304800" eaLnBrk="1" hangingPunct="1">
              <a:buFontTx/>
              <a:buAutoNum type="arabicPeriod"/>
            </a:pPr>
            <a:endParaRPr lang="en-US" dirty="0"/>
          </a:p>
          <a:p>
            <a:pPr marL="304800" indent="-304800" eaLnBrk="1" hangingPunct="1">
              <a:buFontTx/>
              <a:buAutoNum type="arabicPeriod"/>
            </a:pP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9F40290C-0D7C-4548-A160-BD5B0FBB2166}" type="slidenum">
              <a:rPr lang="en-US" sz="1200" smtClean="0">
                <a:latin typeface="Times New Roman" pitchFamily="18" charset="0"/>
              </a:rPr>
              <a:pPr eaLnBrk="1" hangingPunct="1"/>
              <a:t>4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3" y="685800"/>
            <a:ext cx="6429375" cy="342900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04800" indent="-304800" eaLnBrk="1" hangingPunct="1">
              <a:buFontTx/>
              <a:buAutoNum type="arabicPeriod"/>
            </a:pPr>
            <a:endParaRPr lang="en-US" dirty="0"/>
          </a:p>
          <a:p>
            <a:pPr marL="304800" indent="-304800" eaLnBrk="1" hangingPunct="1">
              <a:buFontTx/>
              <a:buAutoNum type="arabicPeriod"/>
            </a:pP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9F40290C-0D7C-4548-A160-BD5B0FBB2166}" type="slidenum">
              <a:rPr lang="en-US" sz="1200" smtClean="0">
                <a:latin typeface="Times New Roman" pitchFamily="18" charset="0"/>
              </a:rPr>
              <a:pPr eaLnBrk="1" hangingPunct="1"/>
              <a:t>5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3" y="685800"/>
            <a:ext cx="6429375" cy="342900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04800" indent="-304800" eaLnBrk="1" hangingPunct="1">
              <a:buFontTx/>
              <a:buAutoNum type="arabicPeriod"/>
            </a:pPr>
            <a:endParaRPr lang="en-US" dirty="0"/>
          </a:p>
          <a:p>
            <a:pPr marL="304800" marR="0" indent="-3048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/>
              <a:t>https://www.youtube.com/watch?v=jqJSwSmyB5E</a:t>
            </a:r>
          </a:p>
          <a:p>
            <a:pPr marL="304800" marR="0" indent="-3048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/>
              <a:t>https://www.youtube.com/watch?v=scBvd3FQ73U</a:t>
            </a:r>
          </a:p>
          <a:p>
            <a:pPr marL="304800" marR="0" indent="-3048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/>
          </a:p>
          <a:p>
            <a:pPr marL="304800" indent="-304800" eaLnBrk="1" hangingPunct="1">
              <a:buFontTx/>
              <a:buAutoNum type="arabicPeriod"/>
            </a:pP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9F40290C-0D7C-4548-A160-BD5B0FBB2166}" type="slidenum">
              <a:rPr lang="en-US" sz="1200" smtClean="0">
                <a:latin typeface="Times New Roman" pitchFamily="18" charset="0"/>
              </a:rPr>
              <a:pPr eaLnBrk="1" hangingPunct="1"/>
              <a:t>6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3" y="685800"/>
            <a:ext cx="6429375" cy="342900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04800" indent="-304800" eaLnBrk="1" hangingPunct="1">
              <a:buFontTx/>
              <a:buAutoNum type="arabicPeriod"/>
            </a:pPr>
            <a:endParaRPr lang="en-US" dirty="0"/>
          </a:p>
          <a:p>
            <a:pPr marL="304800" indent="-304800" eaLnBrk="1" hangingPunct="1">
              <a:buFontTx/>
              <a:buAutoNum type="arabicPeriod"/>
            </a:pP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9F40290C-0D7C-4548-A160-BD5B0FBB2166}" type="slidenum">
              <a:rPr lang="en-US" sz="1200" smtClean="0">
                <a:latin typeface="Times New Roman" pitchFamily="18" charset="0"/>
              </a:rPr>
              <a:pPr eaLnBrk="1" hangingPunct="1"/>
              <a:t>7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3" y="685800"/>
            <a:ext cx="6429375" cy="342900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04800" indent="-304800" eaLnBrk="1" hangingPunct="1">
              <a:buFontTx/>
              <a:buAutoNum type="arabicPeriod"/>
            </a:pPr>
            <a:endParaRPr lang="en-US" dirty="0"/>
          </a:p>
          <a:p>
            <a:pPr marL="304800" indent="-304800" eaLnBrk="1" hangingPunct="1">
              <a:buFontTx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260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4D7C6E87-9D96-489A-998B-4EEF14BDAB1D}" type="slidenum">
              <a:rPr lang="en-US" smtClean="0">
                <a:latin typeface="Times New Roman" pitchFamily="18" charset="0"/>
              </a:rPr>
              <a:pPr eaLnBrk="1" hangingPunct="1"/>
              <a:t>8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3" y="685800"/>
            <a:ext cx="6429375" cy="342900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04800" indent="-304800" eaLnBrk="1" hangingPunct="1">
              <a:buFontTx/>
              <a:buAutoNum type="arabicPeriod"/>
            </a:pP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0C702D8D-ECE6-444E-92F3-069EEE996632}" type="slidenum">
              <a:rPr lang="en-US" sz="1200" smtClean="0">
                <a:latin typeface="Times New Roman" pitchFamily="18" charset="0"/>
              </a:rPr>
              <a:pPr eaLnBrk="1" hangingPunct="1"/>
              <a:t>9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3" y="685800"/>
            <a:ext cx="6429375" cy="3429000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04800" indent="-304800" eaLnBrk="1" hangingPunct="1">
              <a:buFontTx/>
              <a:buAutoNum type="arabicPeriod"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2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485900" y="1950720"/>
            <a:ext cx="1165860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612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4145280"/>
            <a:ext cx="9601200" cy="186944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Date Placeholder 1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85900" y="6664960"/>
            <a:ext cx="2857500" cy="48768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120170" tIns="60085" rIns="120170" bIns="60085" numCol="1" anchor="b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Footer Placeholder 1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5143500" y="6664960"/>
            <a:ext cx="4343400" cy="48768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120170" tIns="60085" rIns="120170" bIns="60085" numCol="1" anchor="b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287000" y="6664960"/>
            <a:ext cx="2857500" cy="48768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E65D9C-777B-42A3-9437-D12C58F1F3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916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70BC1-550A-46D3-AEA7-0D9F3EF241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53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77463" y="81280"/>
            <a:ext cx="3286125" cy="70713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9088" y="81280"/>
            <a:ext cx="9629775" cy="70713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2A5DE-F911-4C96-81C1-30A4F3C172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523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81280"/>
            <a:ext cx="10172700" cy="64177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19088" y="1137920"/>
            <a:ext cx="6457950" cy="601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005638" y="1137920"/>
            <a:ext cx="6457950" cy="2926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005638" y="4226560"/>
            <a:ext cx="6457950" cy="2926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41861-6F5C-4E5B-B8FC-557B6DF515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210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81280"/>
            <a:ext cx="10172700" cy="64177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19088" y="1137920"/>
            <a:ext cx="6457950" cy="601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5638" y="1137920"/>
            <a:ext cx="6457950" cy="601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C9BA2-8839-48D7-B9A5-C60AB2CB03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31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371600" y="81280"/>
            <a:ext cx="10172700" cy="64177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19088" y="1137920"/>
            <a:ext cx="6457950" cy="2926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005638" y="1137920"/>
            <a:ext cx="6457950" cy="2926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19088" y="4226560"/>
            <a:ext cx="6457950" cy="2926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5638" y="4226560"/>
            <a:ext cx="6457950" cy="2926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7AD0B-75DD-474E-8E79-E210B8953F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111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81280"/>
            <a:ext cx="10172700" cy="64177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19088" y="1137920"/>
            <a:ext cx="13144500" cy="2926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9088" y="4226560"/>
            <a:ext cx="13144500" cy="2926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77879-F896-4D92-B3B7-2141D5535D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963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81280"/>
            <a:ext cx="10172700" cy="64177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9088" y="1137920"/>
            <a:ext cx="6457950" cy="601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005638" y="1137920"/>
            <a:ext cx="6457950" cy="2926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005638" y="4226560"/>
            <a:ext cx="6457950" cy="2926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B4060-5480-45A9-BCE2-77F7CD7472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374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81280"/>
            <a:ext cx="10172700" cy="64177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19088" y="1137920"/>
            <a:ext cx="13144500" cy="601472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84FAB-8AEC-4B14-8F43-E38D2990C9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21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6F5BD-4AC9-4CAD-97BA-5FAB9A7A46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22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470" y="4700694"/>
            <a:ext cx="11658600" cy="1452880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3470" y="3100495"/>
            <a:ext cx="11658600" cy="1600199"/>
          </a:xfrm>
        </p:spPr>
        <p:txBody>
          <a:bodyPr anchor="b"/>
          <a:lstStyle>
            <a:lvl1pPr marL="0" indent="0">
              <a:buNone/>
              <a:defRPr sz="2600"/>
            </a:lvl1pPr>
            <a:lvl2pPr marL="600852" indent="0">
              <a:buNone/>
              <a:defRPr sz="2400"/>
            </a:lvl2pPr>
            <a:lvl3pPr marL="1201704" indent="0">
              <a:buNone/>
              <a:defRPr sz="2100"/>
            </a:lvl3pPr>
            <a:lvl4pPr marL="1802557" indent="0">
              <a:buNone/>
              <a:defRPr sz="1800"/>
            </a:lvl4pPr>
            <a:lvl5pPr marL="2403409" indent="0">
              <a:buNone/>
              <a:defRPr sz="1800"/>
            </a:lvl5pPr>
            <a:lvl6pPr marL="3004261" indent="0">
              <a:buNone/>
              <a:defRPr sz="1800"/>
            </a:lvl6pPr>
            <a:lvl7pPr marL="3605113" indent="0">
              <a:buNone/>
              <a:defRPr sz="1800"/>
            </a:lvl7pPr>
            <a:lvl8pPr marL="4205966" indent="0">
              <a:buNone/>
              <a:defRPr sz="1800"/>
            </a:lvl8pPr>
            <a:lvl9pPr marL="4806818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B5E85-4A6A-42A5-B734-4E1782E6E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0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9088" y="1137920"/>
            <a:ext cx="6457950" cy="6014720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6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5638" y="1137920"/>
            <a:ext cx="6457950" cy="6014720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6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7412F-B236-40CC-89D1-8519E22612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88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92947"/>
            <a:ext cx="1234440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37454"/>
            <a:ext cx="6060282" cy="68241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0852" indent="0">
              <a:buNone/>
              <a:defRPr sz="2600" b="1"/>
            </a:lvl2pPr>
            <a:lvl3pPr marL="1201704" indent="0">
              <a:buNone/>
              <a:defRPr sz="2400" b="1"/>
            </a:lvl3pPr>
            <a:lvl4pPr marL="1802557" indent="0">
              <a:buNone/>
              <a:defRPr sz="2100" b="1"/>
            </a:lvl4pPr>
            <a:lvl5pPr marL="2403409" indent="0">
              <a:buNone/>
              <a:defRPr sz="2100" b="1"/>
            </a:lvl5pPr>
            <a:lvl6pPr marL="3004261" indent="0">
              <a:buNone/>
              <a:defRPr sz="2100" b="1"/>
            </a:lvl6pPr>
            <a:lvl7pPr marL="3605113" indent="0">
              <a:buNone/>
              <a:defRPr sz="2100" b="1"/>
            </a:lvl7pPr>
            <a:lvl8pPr marL="4205966" indent="0">
              <a:buNone/>
              <a:defRPr sz="2100" b="1"/>
            </a:lvl8pPr>
            <a:lvl9pPr marL="480681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319867"/>
            <a:ext cx="6060282" cy="4214707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67538" y="1637454"/>
            <a:ext cx="6062663" cy="68241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0852" indent="0">
              <a:buNone/>
              <a:defRPr sz="2600" b="1"/>
            </a:lvl2pPr>
            <a:lvl3pPr marL="1201704" indent="0">
              <a:buNone/>
              <a:defRPr sz="2400" b="1"/>
            </a:lvl3pPr>
            <a:lvl4pPr marL="1802557" indent="0">
              <a:buNone/>
              <a:defRPr sz="2100" b="1"/>
            </a:lvl4pPr>
            <a:lvl5pPr marL="2403409" indent="0">
              <a:buNone/>
              <a:defRPr sz="2100" b="1"/>
            </a:lvl5pPr>
            <a:lvl6pPr marL="3004261" indent="0">
              <a:buNone/>
              <a:defRPr sz="2100" b="1"/>
            </a:lvl6pPr>
            <a:lvl7pPr marL="3605113" indent="0">
              <a:buNone/>
              <a:defRPr sz="2100" b="1"/>
            </a:lvl7pPr>
            <a:lvl8pPr marL="4205966" indent="0">
              <a:buNone/>
              <a:defRPr sz="2100" b="1"/>
            </a:lvl8pPr>
            <a:lvl9pPr marL="480681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67538" y="2319867"/>
            <a:ext cx="6062663" cy="4214707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D7A31-4D5A-4D83-9B9D-4C52F72F25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64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3BB5A-2B1B-4289-8304-8BB431D55B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64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B3304-48BD-405A-B193-274F0E013A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996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91253"/>
            <a:ext cx="4512470" cy="1239520"/>
          </a:xfrm>
        </p:spPr>
        <p:txBody>
          <a:bodyPr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575" y="291254"/>
            <a:ext cx="7667625" cy="6243321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2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1530774"/>
            <a:ext cx="4512470" cy="5003801"/>
          </a:xfrm>
        </p:spPr>
        <p:txBody>
          <a:bodyPr/>
          <a:lstStyle>
            <a:lvl1pPr marL="0" indent="0">
              <a:buNone/>
              <a:defRPr sz="1800"/>
            </a:lvl1pPr>
            <a:lvl2pPr marL="600852" indent="0">
              <a:buNone/>
              <a:defRPr sz="1600"/>
            </a:lvl2pPr>
            <a:lvl3pPr marL="1201704" indent="0">
              <a:buNone/>
              <a:defRPr sz="1300"/>
            </a:lvl3pPr>
            <a:lvl4pPr marL="1802557" indent="0">
              <a:buNone/>
              <a:defRPr sz="1200"/>
            </a:lvl4pPr>
            <a:lvl5pPr marL="2403409" indent="0">
              <a:buNone/>
              <a:defRPr sz="1200"/>
            </a:lvl5pPr>
            <a:lvl6pPr marL="3004261" indent="0">
              <a:buNone/>
              <a:defRPr sz="1200"/>
            </a:lvl6pPr>
            <a:lvl7pPr marL="3605113" indent="0">
              <a:buNone/>
              <a:defRPr sz="1200"/>
            </a:lvl7pPr>
            <a:lvl8pPr marL="4205966" indent="0">
              <a:buNone/>
              <a:defRPr sz="1200"/>
            </a:lvl8pPr>
            <a:lvl9pPr marL="480681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81316-E030-4899-B134-09AD658DCC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252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8432" y="5120640"/>
            <a:ext cx="8229600" cy="604521"/>
          </a:xfrm>
        </p:spPr>
        <p:txBody>
          <a:bodyPr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88432" y="653627"/>
            <a:ext cx="8229600" cy="4389120"/>
          </a:xfrm>
        </p:spPr>
        <p:txBody>
          <a:bodyPr/>
          <a:lstStyle>
            <a:lvl1pPr marL="0" indent="0">
              <a:buNone/>
              <a:defRPr sz="4200"/>
            </a:lvl1pPr>
            <a:lvl2pPr marL="600852" indent="0">
              <a:buNone/>
              <a:defRPr sz="3700"/>
            </a:lvl2pPr>
            <a:lvl3pPr marL="1201704" indent="0">
              <a:buNone/>
              <a:defRPr sz="3200"/>
            </a:lvl3pPr>
            <a:lvl4pPr marL="1802557" indent="0">
              <a:buNone/>
              <a:defRPr sz="2600"/>
            </a:lvl4pPr>
            <a:lvl5pPr marL="2403409" indent="0">
              <a:buNone/>
              <a:defRPr sz="2600"/>
            </a:lvl5pPr>
            <a:lvl6pPr marL="3004261" indent="0">
              <a:buNone/>
              <a:defRPr sz="2600"/>
            </a:lvl6pPr>
            <a:lvl7pPr marL="3605113" indent="0">
              <a:buNone/>
              <a:defRPr sz="2600"/>
            </a:lvl7pPr>
            <a:lvl8pPr marL="4205966" indent="0">
              <a:buNone/>
              <a:defRPr sz="2600"/>
            </a:lvl8pPr>
            <a:lvl9pPr marL="4806818" indent="0">
              <a:buNone/>
              <a:defRPr sz="26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8432" y="5725161"/>
            <a:ext cx="8229600" cy="858519"/>
          </a:xfrm>
        </p:spPr>
        <p:txBody>
          <a:bodyPr/>
          <a:lstStyle>
            <a:lvl1pPr marL="0" indent="0">
              <a:buNone/>
              <a:defRPr sz="1800"/>
            </a:lvl1pPr>
            <a:lvl2pPr marL="600852" indent="0">
              <a:buNone/>
              <a:defRPr sz="1600"/>
            </a:lvl2pPr>
            <a:lvl3pPr marL="1201704" indent="0">
              <a:buNone/>
              <a:defRPr sz="1300"/>
            </a:lvl3pPr>
            <a:lvl4pPr marL="1802557" indent="0">
              <a:buNone/>
              <a:defRPr sz="1200"/>
            </a:lvl4pPr>
            <a:lvl5pPr marL="2403409" indent="0">
              <a:buNone/>
              <a:defRPr sz="1200"/>
            </a:lvl5pPr>
            <a:lvl6pPr marL="3004261" indent="0">
              <a:buNone/>
              <a:defRPr sz="1200"/>
            </a:lvl6pPr>
            <a:lvl7pPr marL="3605113" indent="0">
              <a:buNone/>
              <a:defRPr sz="1200"/>
            </a:lvl7pPr>
            <a:lvl8pPr marL="4205966" indent="0">
              <a:buNone/>
              <a:defRPr sz="1200"/>
            </a:lvl8pPr>
            <a:lvl9pPr marL="480681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D5C3E-059F-4584-B4DF-4418288717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49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81280"/>
            <a:ext cx="10172700" cy="64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0170" tIns="60085" rIns="120170" bIns="6008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9088" y="1137920"/>
            <a:ext cx="13144500" cy="601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0170" tIns="60085" rIns="120170" bIns="600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Text Box 16"/>
          <p:cNvSpPr txBox="1">
            <a:spLocks noChangeArrowheads="1"/>
          </p:cNvSpPr>
          <p:nvPr userDrawn="1"/>
        </p:nvSpPr>
        <p:spPr bwMode="auto">
          <a:xfrm>
            <a:off x="342900" y="162560"/>
            <a:ext cx="242752" cy="61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170" tIns="60085" rIns="120170" bIns="6008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US" sz="3200"/>
          </a:p>
        </p:txBody>
      </p:sp>
      <p:sp>
        <p:nvSpPr>
          <p:cNvPr id="345105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01600" y="0"/>
            <a:ext cx="800100" cy="48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0170" tIns="60085" rIns="120170" bIns="60085" numCol="1" anchor="b" anchorCtr="0" compatLnSpc="1">
            <a:prstTxWarp prst="textNoShape">
              <a:avLst/>
            </a:prstTxWarp>
          </a:bodyPr>
          <a:lstStyle>
            <a:lvl1pPr algn="r">
              <a:defRPr sz="18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FB56F167-2208-4861-B842-D37CD669B6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>
          <a:solidFill>
            <a:srgbClr val="FF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>
          <a:solidFill>
            <a:srgbClr val="FF0000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>
          <a:solidFill>
            <a:srgbClr val="FF0000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>
          <a:solidFill>
            <a:srgbClr val="FF0000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>
          <a:solidFill>
            <a:srgbClr val="FF0000"/>
          </a:solidFill>
          <a:latin typeface="Tahoma" pitchFamily="34" charset="0"/>
        </a:defRPr>
      </a:lvl5pPr>
      <a:lvl6pPr marL="600852" algn="l" rtl="0" fontAlgn="base">
        <a:spcBef>
          <a:spcPct val="0"/>
        </a:spcBef>
        <a:spcAft>
          <a:spcPct val="0"/>
        </a:spcAft>
        <a:defRPr sz="3700">
          <a:solidFill>
            <a:srgbClr val="FF0000"/>
          </a:solidFill>
          <a:latin typeface="Tahoma" pitchFamily="34" charset="0"/>
        </a:defRPr>
      </a:lvl6pPr>
      <a:lvl7pPr marL="1201704" algn="l" rtl="0" fontAlgn="base">
        <a:spcBef>
          <a:spcPct val="0"/>
        </a:spcBef>
        <a:spcAft>
          <a:spcPct val="0"/>
        </a:spcAft>
        <a:defRPr sz="3700">
          <a:solidFill>
            <a:srgbClr val="FF0000"/>
          </a:solidFill>
          <a:latin typeface="Tahoma" pitchFamily="34" charset="0"/>
        </a:defRPr>
      </a:lvl7pPr>
      <a:lvl8pPr marL="1802557" algn="l" rtl="0" fontAlgn="base">
        <a:spcBef>
          <a:spcPct val="0"/>
        </a:spcBef>
        <a:spcAft>
          <a:spcPct val="0"/>
        </a:spcAft>
        <a:defRPr sz="3700">
          <a:solidFill>
            <a:srgbClr val="FF0000"/>
          </a:solidFill>
          <a:latin typeface="Tahoma" pitchFamily="34" charset="0"/>
        </a:defRPr>
      </a:lvl8pPr>
      <a:lvl9pPr marL="2403409" algn="l" rtl="0" fontAlgn="base">
        <a:spcBef>
          <a:spcPct val="0"/>
        </a:spcBef>
        <a:spcAft>
          <a:spcPct val="0"/>
        </a:spcAft>
        <a:defRPr sz="3700">
          <a:solidFill>
            <a:srgbClr val="FF0000"/>
          </a:solidFill>
          <a:latin typeface="Tahoma" pitchFamily="34" charset="0"/>
        </a:defRPr>
      </a:lvl9pPr>
    </p:titleStyle>
    <p:bodyStyle>
      <a:lvl1pPr marL="450639" indent="-450639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976385" indent="-37553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502131" indent="-300426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3pPr>
      <a:lvl4pPr marL="2102983" indent="-300426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100">
          <a:solidFill>
            <a:schemeClr val="tx1"/>
          </a:solidFill>
          <a:latin typeface="+mn-lt"/>
        </a:defRPr>
      </a:lvl4pPr>
      <a:lvl5pPr marL="2703835" indent="-300426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100">
          <a:solidFill>
            <a:schemeClr val="tx1"/>
          </a:solidFill>
          <a:latin typeface="+mn-lt"/>
        </a:defRPr>
      </a:lvl5pPr>
      <a:lvl6pPr marL="3304687" indent="-300426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100">
          <a:solidFill>
            <a:schemeClr val="tx1"/>
          </a:solidFill>
          <a:latin typeface="+mn-lt"/>
        </a:defRPr>
      </a:lvl6pPr>
      <a:lvl7pPr marL="3905540" indent="-300426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100">
          <a:solidFill>
            <a:schemeClr val="tx1"/>
          </a:solidFill>
          <a:latin typeface="+mn-lt"/>
        </a:defRPr>
      </a:lvl7pPr>
      <a:lvl8pPr marL="4506392" indent="-300426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100">
          <a:solidFill>
            <a:schemeClr val="tx1"/>
          </a:solidFill>
          <a:latin typeface="+mn-lt"/>
        </a:defRPr>
      </a:lvl8pPr>
      <a:lvl9pPr marL="5107244" indent="-300426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017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0852" algn="l" defTabSz="12017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1704" algn="l" defTabSz="12017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02557" algn="l" defTabSz="12017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3409" algn="l" defTabSz="12017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04261" algn="l" defTabSz="12017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5113" algn="l" defTabSz="12017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05966" algn="l" defTabSz="12017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06818" algn="l" defTabSz="12017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3" Type="http://schemas.openxmlformats.org/officeDocument/2006/relationships/oleObject" Target="../embeddings/oleObject2.bin"/><Relationship Id="rId12" Type="http://schemas.openxmlformats.org/officeDocument/2006/relationships/image" Target="../media/image1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wmf"/><Relationship Id="rId11" Type="http://schemas.openxmlformats.org/officeDocument/2006/relationships/image" Target="../media/image170.png"/><Relationship Id="rId5" Type="http://schemas.openxmlformats.org/officeDocument/2006/relationships/oleObject" Target="../embeddings/oleObject3.bin"/><Relationship Id="rId15" Type="http://schemas.openxmlformats.org/officeDocument/2006/relationships/image" Target="../media/image26.png"/><Relationship Id="rId10" Type="http://schemas.openxmlformats.org/officeDocument/2006/relationships/image" Target="../media/image160.png"/><Relationship Id="rId4" Type="http://schemas.openxmlformats.org/officeDocument/2006/relationships/image" Target="../media/image22.wmf"/><Relationship Id="rId1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4" Type="http://schemas.openxmlformats.org/officeDocument/2006/relationships/image" Target="../media/image28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scBvd3FQ73U" TargetMode="External"/><Relationship Id="rId5" Type="http://schemas.openxmlformats.org/officeDocument/2006/relationships/hyperlink" Target="https://www.youtube.com/watch?v=jqJSwSmyB5E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976385" indent="-37553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502131" indent="-300426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2102983" indent="-300426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703835" indent="-300426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3304687" indent="-3004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3905540" indent="-3004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4506392" indent="-3004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5107244" indent="-3004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E63B5657-F827-4287-A3E1-7C30E210F0C3}" type="slidenum">
              <a:rPr lang="en-US" smtClean="0">
                <a:solidFill>
                  <a:schemeClr val="bg2"/>
                </a:solidFill>
              </a:rPr>
              <a:pPr eaLnBrk="1" hangingPunct="1"/>
              <a:t>1</a:t>
            </a:fld>
            <a:endParaRPr lang="en-US">
              <a:solidFill>
                <a:schemeClr val="bg2"/>
              </a:solidFill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196850" y="2209800"/>
            <a:ext cx="13030200" cy="2519680"/>
          </a:xfrm>
          <a:noFill/>
        </p:spPr>
        <p:txBody>
          <a:bodyPr/>
          <a:lstStyle/>
          <a:p>
            <a:pPr algn="ctr" eaLnBrk="1" hangingPunct="1"/>
            <a:br>
              <a:rPr lang="en-US" sz="5300" dirty="0"/>
            </a:br>
            <a:r>
              <a:rPr lang="en-US" sz="5300" dirty="0"/>
              <a:t>Introduction to SCHISM2D</a:t>
            </a:r>
            <a:br>
              <a:rPr lang="en-US" sz="5300" dirty="0"/>
            </a:br>
            <a:br>
              <a:rPr lang="en-US" sz="5300" dirty="0"/>
            </a:br>
            <a:r>
              <a:rPr lang="en-US" sz="3200" dirty="0"/>
              <a:t>Joseph Zhang</a:t>
            </a: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5374482" y="6827520"/>
            <a:ext cx="2971800" cy="48768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170" tIns="60085" rIns="120170" bIns="60085" anchor="ctr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Tahoma" pitchFamily="34" charset="0"/>
              </a:defRPr>
            </a:lvl1pPr>
            <a:lvl2pPr marL="976385" indent="-375533" eaLnBrk="0" hangingPunct="0">
              <a:defRPr sz="2100">
                <a:solidFill>
                  <a:schemeClr val="tx1"/>
                </a:solidFill>
                <a:latin typeface="Tahoma" pitchFamily="34" charset="0"/>
              </a:defRPr>
            </a:lvl2pPr>
            <a:lvl3pPr marL="1502131" indent="-300426" eaLnBrk="0" hangingPunct="0">
              <a:defRPr sz="2100">
                <a:solidFill>
                  <a:schemeClr val="tx1"/>
                </a:solidFill>
                <a:latin typeface="Tahoma" pitchFamily="34" charset="0"/>
              </a:defRPr>
            </a:lvl3pPr>
            <a:lvl4pPr marL="2102983" indent="-300426" eaLnBrk="0" hangingPunct="0">
              <a:defRPr sz="2100">
                <a:solidFill>
                  <a:schemeClr val="tx1"/>
                </a:solidFill>
                <a:latin typeface="Tahoma" pitchFamily="34" charset="0"/>
              </a:defRPr>
            </a:lvl4pPr>
            <a:lvl5pPr marL="2703835" indent="-300426" eaLnBrk="0" hangingPunct="0">
              <a:defRPr sz="2100">
                <a:solidFill>
                  <a:schemeClr val="tx1"/>
                </a:solidFill>
                <a:latin typeface="Tahoma" pitchFamily="34" charset="0"/>
              </a:defRPr>
            </a:lvl5pPr>
            <a:lvl6pPr marL="3304687" indent="-300426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ahoma" pitchFamily="34" charset="0"/>
              </a:defRPr>
            </a:lvl6pPr>
            <a:lvl7pPr marL="3905540" indent="-300426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ahoma" pitchFamily="34" charset="0"/>
              </a:defRPr>
            </a:lvl7pPr>
            <a:lvl8pPr marL="4506392" indent="-300426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ahoma" pitchFamily="34" charset="0"/>
              </a:defRPr>
            </a:lvl8pPr>
            <a:lvl9pPr marL="5107244" indent="-300426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FFF9B01D-BFFC-40BF-B07C-0AC8155C7795}" type="slidenum">
              <a:rPr lang="en-US" sz="1800">
                <a:latin typeface="Times New Roman" pitchFamily="18" charset="0"/>
              </a:rPr>
              <a:pPr eaLnBrk="1" hangingPunct="1"/>
              <a:t>10</a:t>
            </a:fld>
            <a:endParaRPr lang="en-US" sz="1800">
              <a:latin typeface="Times New Roman" pitchFamily="18" charset="0"/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2600" b="1" dirty="0">
                <a:solidFill>
                  <a:schemeClr val="tx1"/>
                </a:solidFill>
              </a:rPr>
              <a:t>Wind Shear Stress: Turbulent Flux of Momentum</a:t>
            </a:r>
          </a:p>
        </p:txBody>
      </p:sp>
      <p:sp>
        <p:nvSpPr>
          <p:cNvPr id="18436" name="Rectangle 7"/>
          <p:cNvSpPr>
            <a:spLocks noChangeArrowheads="1"/>
          </p:cNvSpPr>
          <p:nvPr/>
        </p:nvSpPr>
        <p:spPr bwMode="auto">
          <a:xfrm>
            <a:off x="571500" y="975361"/>
            <a:ext cx="12230100" cy="172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0170" tIns="60085" rIns="120170" bIns="60085">
            <a:spAutoFit/>
          </a:bodyPr>
          <a:lstStyle/>
          <a:p>
            <a:r>
              <a:rPr lang="en-US" sz="2600" dirty="0"/>
              <a:t>Calculation of shear stress follows naturally from calculation of turbulent heat fluxes (in 3D)</a:t>
            </a:r>
          </a:p>
          <a:p>
            <a:endParaRPr lang="en-US" sz="2600" dirty="0"/>
          </a:p>
          <a:p>
            <a:r>
              <a:rPr lang="en-US" sz="2600" dirty="0"/>
              <a:t>Total shear stress of atmosphere upon surface: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437" name="Object 8"/>
              <p:cNvSpPr txBox="1">
                <a:spLocks noGrp="1"/>
              </p:cNvSpPr>
              <p:nvPr>
                <p:ph sz="half" idx="1"/>
              </p:nvPr>
            </p:nvSpPr>
            <p:spPr bwMode="auto">
              <a:xfrm>
                <a:off x="5181600" y="2669793"/>
                <a:ext cx="3048000" cy="89795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sSubSup>
                        <m:sSubSupPr>
                          <m:ctrlP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  <m:sup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8437" name="Object 8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 bwMode="auto">
              <a:xfrm>
                <a:off x="5181600" y="2669793"/>
                <a:ext cx="3048000" cy="8979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438" name="Text Box 9"/>
          <p:cNvSpPr txBox="1">
            <a:spLocks noChangeArrowheads="1"/>
          </p:cNvSpPr>
          <p:nvPr/>
        </p:nvSpPr>
        <p:spPr bwMode="auto">
          <a:xfrm>
            <a:off x="661987" y="3687469"/>
            <a:ext cx="12139613" cy="52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0170" tIns="60085" rIns="120170" bIns="60085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600" dirty="0"/>
              <a:t>Example: Pond and Picard’s formulation can be used as a simple option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439" name="Object 10"/>
              <p:cNvSpPr txBox="1"/>
              <p:nvPr/>
            </p:nvSpPr>
            <p:spPr bwMode="auto">
              <a:xfrm>
                <a:off x="3733800" y="4442284"/>
                <a:ext cx="3276600" cy="73183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𝛕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𝑑𝑠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439" name="Object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33800" y="4442284"/>
                <a:ext cx="3276600" cy="73183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8440" name="Object 11"/>
          <p:cNvGraphicFramePr>
            <a:graphicFrameLocks noChangeAspect="1"/>
          </p:cNvGraphicFramePr>
          <p:nvPr/>
        </p:nvGraphicFramePr>
        <p:xfrm>
          <a:off x="3200400" y="5201920"/>
          <a:ext cx="5715000" cy="1137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009900" imgH="1270000" progId="Equation.DSMT4">
                  <p:embed/>
                </p:oleObj>
              </mc:Choice>
              <mc:Fallback>
                <p:oleObj name="Equation" r:id="rId5" imgW="3009900" imgH="1270000" progId="Equation.DSMT4">
                  <p:embed/>
                  <p:pic>
                    <p:nvPicPr>
                      <p:cNvPr id="1844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5201920"/>
                        <a:ext cx="5715000" cy="11379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362200" y="6477000"/>
            <a:ext cx="941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There are newer/more accurate stress formulations (Hwang) inside SCHISM (</a:t>
            </a:r>
            <a:r>
              <a:rPr lang="en-US" dirty="0" err="1">
                <a:solidFill>
                  <a:srgbClr val="FF0000"/>
                </a:solidFill>
              </a:rPr>
              <a:t>iwind_form</a:t>
            </a:r>
            <a:r>
              <a:rPr lang="en-US" dirty="0"/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80D1D2-3BC4-19D7-E55F-FF3FA1134B11}"/>
              </a:ext>
            </a:extLst>
          </p:cNvPr>
          <p:cNvSpPr txBox="1"/>
          <p:nvPr/>
        </p:nvSpPr>
        <p:spPr>
          <a:xfrm>
            <a:off x="8448879" y="2763114"/>
            <a:ext cx="5152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Frictional velocity (from air-sea exchange model)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E646DC8-5811-3E88-BA38-696CA3817CB7}"/>
              </a:ext>
            </a:extLst>
          </p:cNvPr>
          <p:cNvCxnSpPr/>
          <p:nvPr/>
        </p:nvCxnSpPr>
        <p:spPr bwMode="auto">
          <a:xfrm flipH="1">
            <a:off x="7391400" y="2897442"/>
            <a:ext cx="914400" cy="16546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017773" y="4639907"/>
            <a:ext cx="4037311" cy="2253959"/>
            <a:chOff x="5674733" y="5222325"/>
            <a:chExt cx="4037311" cy="2253959"/>
          </a:xfrm>
        </p:grpSpPr>
        <p:pic>
          <p:nvPicPr>
            <p:cNvPr id="6041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4733" y="5222325"/>
              <a:ext cx="4037311" cy="2253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" name="TextBox 78"/>
            <p:cNvSpPr txBox="1"/>
            <p:nvPr/>
          </p:nvSpPr>
          <p:spPr>
            <a:xfrm>
              <a:off x="9113753" y="6911938"/>
              <a:ext cx="369325" cy="398342"/>
            </a:xfrm>
            <a:prstGeom prst="rect">
              <a:avLst/>
            </a:prstGeom>
            <a:noFill/>
          </p:spPr>
          <p:txBody>
            <a:bodyPr wrap="none" lIns="120170" tIns="60085" rIns="120170" bIns="60085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9095293" y="5642125"/>
              <a:ext cx="369325" cy="398342"/>
            </a:xfrm>
            <a:prstGeom prst="rect">
              <a:avLst/>
            </a:prstGeom>
            <a:noFill/>
          </p:spPr>
          <p:txBody>
            <a:bodyPr wrap="none" lIns="120170" tIns="60085" rIns="120170" bIns="60085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130468" y="6911938"/>
              <a:ext cx="439857" cy="398342"/>
            </a:xfrm>
            <a:prstGeom prst="rect">
              <a:avLst/>
            </a:prstGeom>
            <a:noFill/>
          </p:spPr>
          <p:txBody>
            <a:bodyPr wrap="none" lIns="120170" tIns="60085" rIns="120170" bIns="60085" rtlCol="0">
              <a:spAutoFit/>
            </a:bodyPr>
            <a:lstStyle/>
            <a:p>
              <a:r>
                <a:rPr lang="en-US" i="1" dirty="0"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i="1" baseline="-25000" dirty="0">
                  <a:latin typeface="Times New Roman" pitchFamily="18" charset="0"/>
                  <a:cs typeface="Times New Roman" pitchFamily="18" charset="0"/>
                </a:rPr>
                <a:t>i</a:t>
              </a:r>
            </a:p>
          </p:txBody>
        </p:sp>
        <p:sp>
          <p:nvSpPr>
            <p:cNvPr id="82" name="Oval 81"/>
            <p:cNvSpPr/>
            <p:nvPr/>
          </p:nvSpPr>
          <p:spPr>
            <a:xfrm>
              <a:off x="8430884" y="6166424"/>
              <a:ext cx="514350" cy="3657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0170" tIns="60085" rIns="120170" bIns="60085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84" name="Oval 83"/>
            <p:cNvSpPr/>
            <p:nvPr/>
          </p:nvSpPr>
          <p:spPr>
            <a:xfrm>
              <a:off x="6635012" y="6223977"/>
              <a:ext cx="652451" cy="39782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0170" tIns="60085" rIns="120170" bIns="60085" rtlCol="0" anchor="ctr"/>
            <a:lstStyle/>
            <a:p>
              <a:pPr algn="ctr"/>
              <a:r>
                <a:rPr lang="en-US" sz="1400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sz="1400" i="1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</a:p>
          </p:txBody>
        </p:sp>
        <p:sp>
          <p:nvSpPr>
            <p:cNvPr id="85" name="Text Box 36"/>
            <p:cNvSpPr txBox="1">
              <a:spLocks noChangeArrowheads="1"/>
            </p:cNvSpPr>
            <p:nvPr/>
          </p:nvSpPr>
          <p:spPr bwMode="auto">
            <a:xfrm>
              <a:off x="7600950" y="6833027"/>
              <a:ext cx="306807" cy="398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20170" tIns="60085" rIns="120170" bIns="60085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i="1" dirty="0" err="1">
                  <a:latin typeface="Times New Roman" pitchFamily="18" charset="0"/>
                  <a:cs typeface="Times New Roman" pitchFamily="18" charset="0"/>
                </a:rPr>
                <a:t>i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Oval 35"/>
            <p:cNvSpPr>
              <a:spLocks noChangeArrowheads="1"/>
            </p:cNvSpPr>
            <p:nvPr/>
          </p:nvSpPr>
          <p:spPr bwMode="auto">
            <a:xfrm>
              <a:off x="7679905" y="6788654"/>
              <a:ext cx="168695" cy="145546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square" lIns="120170" tIns="60085" rIns="120170" bIns="60085" anchor="ctr">
              <a:spAutoFit/>
            </a:bodyPr>
            <a:lstStyle/>
            <a:p>
              <a:endParaRPr lang="en-US"/>
            </a:p>
          </p:txBody>
        </p:sp>
        <p:sp>
          <p:nvSpPr>
            <p:cNvPr id="87" name="Freeform 86"/>
            <p:cNvSpPr/>
            <p:nvPr/>
          </p:nvSpPr>
          <p:spPr bwMode="auto">
            <a:xfrm>
              <a:off x="7399168" y="6799079"/>
              <a:ext cx="45719" cy="45719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 bwMode="auto">
            <a:xfrm flipH="1">
              <a:off x="5893239" y="6813001"/>
              <a:ext cx="126561" cy="140449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Straight Connector 87"/>
            <p:cNvCxnSpPr/>
            <p:nvPr/>
          </p:nvCxnSpPr>
          <p:spPr bwMode="auto">
            <a:xfrm flipH="1">
              <a:off x="6096000" y="6858000"/>
              <a:ext cx="126561" cy="140449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" name="Straight Connector 88"/>
            <p:cNvCxnSpPr/>
            <p:nvPr/>
          </p:nvCxnSpPr>
          <p:spPr bwMode="auto">
            <a:xfrm flipH="1">
              <a:off x="6298761" y="6858000"/>
              <a:ext cx="126561" cy="140449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Straight Connector 89"/>
            <p:cNvCxnSpPr/>
            <p:nvPr/>
          </p:nvCxnSpPr>
          <p:spPr bwMode="auto">
            <a:xfrm flipH="1">
              <a:off x="6501522" y="6858000"/>
              <a:ext cx="126561" cy="140449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Straight Connector 90"/>
            <p:cNvCxnSpPr/>
            <p:nvPr/>
          </p:nvCxnSpPr>
          <p:spPr bwMode="auto">
            <a:xfrm flipH="1">
              <a:off x="6704283" y="6858000"/>
              <a:ext cx="126561" cy="140449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Straight Connector 91"/>
            <p:cNvCxnSpPr/>
            <p:nvPr/>
          </p:nvCxnSpPr>
          <p:spPr bwMode="auto">
            <a:xfrm flipH="1">
              <a:off x="6907044" y="6858000"/>
              <a:ext cx="126561" cy="140449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Straight Connector 92"/>
            <p:cNvCxnSpPr/>
            <p:nvPr/>
          </p:nvCxnSpPr>
          <p:spPr bwMode="auto">
            <a:xfrm flipH="1">
              <a:off x="7109805" y="6858000"/>
              <a:ext cx="126561" cy="140449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/>
            <p:cNvCxnSpPr/>
            <p:nvPr/>
          </p:nvCxnSpPr>
          <p:spPr bwMode="auto">
            <a:xfrm flipH="1">
              <a:off x="8099913" y="6897671"/>
              <a:ext cx="126561" cy="140449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7" name="Straight Connector 96"/>
            <p:cNvCxnSpPr/>
            <p:nvPr/>
          </p:nvCxnSpPr>
          <p:spPr bwMode="auto">
            <a:xfrm flipH="1">
              <a:off x="8302674" y="6897671"/>
              <a:ext cx="126561" cy="140449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8" name="Straight Connector 97"/>
            <p:cNvCxnSpPr/>
            <p:nvPr/>
          </p:nvCxnSpPr>
          <p:spPr bwMode="auto">
            <a:xfrm flipH="1">
              <a:off x="8505435" y="6868796"/>
              <a:ext cx="126561" cy="140449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Straight Connector 98"/>
            <p:cNvCxnSpPr/>
            <p:nvPr/>
          </p:nvCxnSpPr>
          <p:spPr bwMode="auto">
            <a:xfrm flipH="1">
              <a:off x="8708196" y="6868796"/>
              <a:ext cx="126561" cy="140449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Straight Connector 99"/>
            <p:cNvCxnSpPr/>
            <p:nvPr/>
          </p:nvCxnSpPr>
          <p:spPr bwMode="auto">
            <a:xfrm flipH="1">
              <a:off x="8910957" y="6868796"/>
              <a:ext cx="126561" cy="140449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1" name="Straight Connector 100"/>
            <p:cNvCxnSpPr/>
            <p:nvPr/>
          </p:nvCxnSpPr>
          <p:spPr bwMode="auto">
            <a:xfrm flipH="1">
              <a:off x="9113718" y="6868796"/>
              <a:ext cx="126561" cy="140449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Straight Connector 101"/>
            <p:cNvCxnSpPr/>
            <p:nvPr/>
          </p:nvCxnSpPr>
          <p:spPr bwMode="auto">
            <a:xfrm flipH="1">
              <a:off x="7341039" y="6896500"/>
              <a:ext cx="126561" cy="140449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162560"/>
            <a:ext cx="10172700" cy="562187"/>
          </a:xfrm>
          <a:noFill/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</a:rPr>
              <a:t>Horizontal grid: hybrid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28945" y="4273936"/>
            <a:ext cx="369325" cy="398342"/>
          </a:xfrm>
          <a:prstGeom prst="rect">
            <a:avLst/>
          </a:prstGeom>
          <a:noFill/>
        </p:spPr>
        <p:txBody>
          <a:bodyPr wrap="none" lIns="120170" tIns="60085" rIns="120170" bIns="60085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6" name="Isosceles Triangle 25"/>
          <p:cNvSpPr/>
          <p:nvPr/>
        </p:nvSpPr>
        <p:spPr>
          <a:xfrm>
            <a:off x="6268883" y="618803"/>
            <a:ext cx="3314700" cy="1706880"/>
          </a:xfrm>
          <a:prstGeom prst="triangle">
            <a:avLst>
              <a:gd name="adj" fmla="val 2486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820695" y="2336318"/>
            <a:ext cx="369325" cy="398342"/>
          </a:xfrm>
          <a:prstGeom prst="rect">
            <a:avLst/>
          </a:prstGeom>
          <a:noFill/>
        </p:spPr>
        <p:txBody>
          <a:bodyPr wrap="none" lIns="120170" tIns="60085" rIns="120170" bIns="60085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568628" y="2301901"/>
            <a:ext cx="369325" cy="398342"/>
          </a:xfrm>
          <a:prstGeom prst="rect">
            <a:avLst/>
          </a:prstGeom>
          <a:noFill/>
        </p:spPr>
        <p:txBody>
          <a:bodyPr wrap="none" lIns="120170" tIns="60085" rIns="120170" bIns="60085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726082" y="243840"/>
            <a:ext cx="369325" cy="398342"/>
          </a:xfrm>
          <a:prstGeom prst="rect">
            <a:avLst/>
          </a:prstGeom>
          <a:noFill/>
        </p:spPr>
        <p:txBody>
          <a:bodyPr wrap="none" lIns="120170" tIns="60085" rIns="120170" bIns="60085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425748" y="1078289"/>
            <a:ext cx="872668" cy="398342"/>
          </a:xfrm>
          <a:prstGeom prst="rect">
            <a:avLst/>
          </a:prstGeom>
          <a:noFill/>
        </p:spPr>
        <p:txBody>
          <a:bodyPr wrap="none" lIns="120170" tIns="60085" rIns="120170" bIns="60085" rtlCol="0">
            <a:spAutoFit/>
          </a:bodyPr>
          <a:lstStyle/>
          <a:p>
            <a:r>
              <a:rPr lang="en-US" dirty="0"/>
              <a:t>Side 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257800" y="1095147"/>
            <a:ext cx="872668" cy="398342"/>
          </a:xfrm>
          <a:prstGeom prst="rect">
            <a:avLst/>
          </a:prstGeom>
          <a:noFill/>
        </p:spPr>
        <p:txBody>
          <a:bodyPr wrap="none" lIns="120170" tIns="60085" rIns="120170" bIns="60085" rtlCol="0">
            <a:spAutoFit/>
          </a:bodyPr>
          <a:lstStyle/>
          <a:p>
            <a:r>
              <a:rPr lang="en-US" dirty="0"/>
              <a:t>Side 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363338" y="2406963"/>
            <a:ext cx="872668" cy="398342"/>
          </a:xfrm>
          <a:prstGeom prst="rect">
            <a:avLst/>
          </a:prstGeom>
          <a:noFill/>
        </p:spPr>
        <p:txBody>
          <a:bodyPr wrap="none" lIns="120170" tIns="60085" rIns="120170" bIns="60085" rtlCol="0">
            <a:spAutoFit/>
          </a:bodyPr>
          <a:lstStyle/>
          <a:p>
            <a:r>
              <a:rPr lang="en-US" dirty="0"/>
              <a:t>Side 3</a:t>
            </a:r>
          </a:p>
        </p:txBody>
      </p:sp>
      <p:sp>
        <p:nvSpPr>
          <p:cNvPr id="38" name="Arc 37"/>
          <p:cNvSpPr/>
          <p:nvPr/>
        </p:nvSpPr>
        <p:spPr>
          <a:xfrm rot="7388098">
            <a:off x="6509678" y="5410370"/>
            <a:ext cx="975360" cy="1371600"/>
          </a:xfrm>
          <a:prstGeom prst="arc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0170" tIns="60085" rIns="120170" bIns="60085"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10998714" y="4809856"/>
            <a:ext cx="2371458" cy="1376443"/>
          </a:xfrm>
          <a:custGeom>
            <a:avLst/>
            <a:gdLst>
              <a:gd name="connsiteX0" fmla="*/ 760575 w 1580972"/>
              <a:gd name="connsiteY0" fmla="*/ 0 h 1290415"/>
              <a:gd name="connsiteX1" fmla="*/ 0 w 1580972"/>
              <a:gd name="connsiteY1" fmla="*/ 623843 h 1290415"/>
              <a:gd name="connsiteX2" fmla="*/ 777667 w 1580972"/>
              <a:gd name="connsiteY2" fmla="*/ 1290415 h 1290415"/>
              <a:gd name="connsiteX3" fmla="*/ 1580972 w 1580972"/>
              <a:gd name="connsiteY3" fmla="*/ 623843 h 1290415"/>
              <a:gd name="connsiteX4" fmla="*/ 760575 w 1580972"/>
              <a:gd name="connsiteY4" fmla="*/ 0 h 1290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0972" h="1290415">
                <a:moveTo>
                  <a:pt x="760575" y="0"/>
                </a:moveTo>
                <a:lnTo>
                  <a:pt x="0" y="623843"/>
                </a:lnTo>
                <a:lnTo>
                  <a:pt x="777667" y="1290415"/>
                </a:lnTo>
                <a:lnTo>
                  <a:pt x="1580972" y="623843"/>
                </a:lnTo>
                <a:lnTo>
                  <a:pt x="760575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/>
          <p:cNvCxnSpPr>
            <a:stCxn id="47" idx="0"/>
            <a:endCxn id="47" idx="2"/>
          </p:cNvCxnSpPr>
          <p:nvPr/>
        </p:nvCxnSpPr>
        <p:spPr>
          <a:xfrm>
            <a:off x="12139576" y="4809856"/>
            <a:ext cx="25638" cy="137644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11513798" y="5265010"/>
            <a:ext cx="417278" cy="30609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0" name="Oval 49"/>
          <p:cNvSpPr/>
          <p:nvPr/>
        </p:nvSpPr>
        <p:spPr>
          <a:xfrm>
            <a:off x="12228240" y="5613842"/>
            <a:ext cx="417278" cy="30609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12139577" y="5511145"/>
            <a:ext cx="51121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12139576" y="4502442"/>
            <a:ext cx="0" cy="5142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1618088" y="4362144"/>
            <a:ext cx="427033" cy="398342"/>
          </a:xfrm>
          <a:prstGeom prst="rect">
            <a:avLst/>
          </a:prstGeom>
          <a:noFill/>
        </p:spPr>
        <p:txBody>
          <a:bodyPr wrap="none" lIns="120170" tIns="60085" rIns="120170" bIns="60085" rtlCol="0">
            <a:spAutoFit/>
          </a:bodyPr>
          <a:lstStyle/>
          <a:p>
            <a:r>
              <a:rPr lang="en-US" i="1" dirty="0" err="1"/>
              <a:t>y</a:t>
            </a:r>
            <a:r>
              <a:rPr lang="en-US" i="1" baseline="-25000" dirty="0" err="1"/>
              <a:t>s</a:t>
            </a:r>
            <a:endParaRPr lang="en-US" i="1" baseline="-25000" dirty="0"/>
          </a:p>
        </p:txBody>
      </p:sp>
      <p:sp>
        <p:nvSpPr>
          <p:cNvPr id="54" name="TextBox 53"/>
          <p:cNvSpPr txBox="1"/>
          <p:nvPr/>
        </p:nvSpPr>
        <p:spPr>
          <a:xfrm>
            <a:off x="12254548" y="5165127"/>
            <a:ext cx="425429" cy="398342"/>
          </a:xfrm>
          <a:prstGeom prst="rect">
            <a:avLst/>
          </a:prstGeom>
          <a:noFill/>
        </p:spPr>
        <p:txBody>
          <a:bodyPr wrap="none" lIns="120170" tIns="60085" rIns="120170" bIns="60085" rtlCol="0">
            <a:spAutoFit/>
          </a:bodyPr>
          <a:lstStyle/>
          <a:p>
            <a:r>
              <a:rPr lang="en-US" i="1" dirty="0" err="1"/>
              <a:t>x</a:t>
            </a:r>
            <a:r>
              <a:rPr lang="en-US" i="1" baseline="-25000" dirty="0" err="1"/>
              <a:t>s</a:t>
            </a:r>
            <a:endParaRPr lang="en-US" i="1" baseline="-25000" dirty="0"/>
          </a:p>
        </p:txBody>
      </p:sp>
      <p:sp>
        <p:nvSpPr>
          <p:cNvPr id="55" name="TextBox 54"/>
          <p:cNvSpPr txBox="1"/>
          <p:nvPr/>
        </p:nvSpPr>
        <p:spPr>
          <a:xfrm>
            <a:off x="11878831" y="5362105"/>
            <a:ext cx="295587" cy="398342"/>
          </a:xfrm>
          <a:prstGeom prst="rect">
            <a:avLst/>
          </a:prstGeom>
          <a:noFill/>
        </p:spPr>
        <p:txBody>
          <a:bodyPr wrap="none" lIns="120170" tIns="60085" rIns="120170" bIns="60085" rtlCol="0">
            <a:spAutoFit/>
          </a:bodyPr>
          <a:lstStyle/>
          <a:p>
            <a:r>
              <a:rPr lang="en-US" i="1" dirty="0" err="1"/>
              <a:t>i</a:t>
            </a:r>
            <a:endParaRPr lang="en-US" i="1" dirty="0"/>
          </a:p>
        </p:txBody>
      </p:sp>
      <p:sp>
        <p:nvSpPr>
          <p:cNvPr id="57" name="Arc 56"/>
          <p:cNvSpPr/>
          <p:nvPr/>
        </p:nvSpPr>
        <p:spPr>
          <a:xfrm rot="7388098">
            <a:off x="6951287" y="803301"/>
            <a:ext cx="975360" cy="1371600"/>
          </a:xfrm>
          <a:prstGeom prst="arc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0170" tIns="60085" rIns="120170" bIns="60085"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6133720" y="2656897"/>
            <a:ext cx="3028950" cy="2098040"/>
            <a:chOff x="6000750" y="3022600"/>
            <a:chExt cx="3028950" cy="2098040"/>
          </a:xfrm>
        </p:grpSpPr>
        <p:pic>
          <p:nvPicPr>
            <p:cNvPr id="58" name="Picture 10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0750" y="3190240"/>
              <a:ext cx="3028950" cy="193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" name="Text Box 105"/>
            <p:cNvSpPr txBox="1">
              <a:spLocks noChangeArrowheads="1"/>
            </p:cNvSpPr>
            <p:nvPr/>
          </p:nvSpPr>
          <p:spPr bwMode="auto">
            <a:xfrm>
              <a:off x="8148637" y="3366347"/>
              <a:ext cx="242752" cy="398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20170" tIns="60085" rIns="120170" bIns="60085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0" name="Text Box 106"/>
            <p:cNvSpPr txBox="1">
              <a:spLocks noChangeArrowheads="1"/>
            </p:cNvSpPr>
            <p:nvPr/>
          </p:nvSpPr>
          <p:spPr bwMode="auto">
            <a:xfrm>
              <a:off x="6343651" y="4145280"/>
              <a:ext cx="369325" cy="398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20170" tIns="60085" rIns="120170" bIns="60085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/>
                <a:t>1</a:t>
              </a:r>
            </a:p>
          </p:txBody>
        </p:sp>
        <p:sp>
          <p:nvSpPr>
            <p:cNvPr id="61" name="Text Box 107"/>
            <p:cNvSpPr txBox="1">
              <a:spLocks noChangeArrowheads="1"/>
            </p:cNvSpPr>
            <p:nvPr/>
          </p:nvSpPr>
          <p:spPr bwMode="auto">
            <a:xfrm>
              <a:off x="8401051" y="4226560"/>
              <a:ext cx="369325" cy="398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20170" tIns="60085" rIns="120170" bIns="60085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/>
                <a:t>2</a:t>
              </a:r>
            </a:p>
          </p:txBody>
        </p:sp>
        <p:sp>
          <p:nvSpPr>
            <p:cNvPr id="62" name="Text Box 108"/>
            <p:cNvSpPr txBox="1">
              <a:spLocks noChangeArrowheads="1"/>
            </p:cNvSpPr>
            <p:nvPr/>
          </p:nvSpPr>
          <p:spPr bwMode="auto">
            <a:xfrm>
              <a:off x="7324064" y="3022600"/>
              <a:ext cx="369325" cy="398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20170" tIns="60085" rIns="120170" bIns="60085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dirty="0"/>
                <a:t>3</a:t>
              </a:r>
            </a:p>
          </p:txBody>
        </p:sp>
        <p:sp>
          <p:nvSpPr>
            <p:cNvPr id="63" name="Text Box 113"/>
            <p:cNvSpPr txBox="1">
              <a:spLocks noChangeArrowheads="1"/>
            </p:cNvSpPr>
            <p:nvPr/>
          </p:nvSpPr>
          <p:spPr bwMode="auto">
            <a:xfrm>
              <a:off x="6565107" y="3413760"/>
              <a:ext cx="369325" cy="398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20170" tIns="60085" rIns="120170" bIns="60085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dirty="0"/>
                <a:t>2</a:t>
              </a:r>
            </a:p>
          </p:txBody>
        </p:sp>
        <p:sp>
          <p:nvSpPr>
            <p:cNvPr id="64" name="Oval 114"/>
            <p:cNvSpPr>
              <a:spLocks noChangeArrowheads="1"/>
            </p:cNvSpPr>
            <p:nvPr/>
          </p:nvSpPr>
          <p:spPr bwMode="auto">
            <a:xfrm>
              <a:off x="6565107" y="3367368"/>
              <a:ext cx="457200" cy="560145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20170" tIns="60085" rIns="120170" bIns="60085" anchor="ctr">
              <a:spAutoFit/>
            </a:bodyPr>
            <a:lstStyle/>
            <a:p>
              <a:endParaRPr lang="en-US"/>
            </a:p>
          </p:txBody>
        </p:sp>
        <p:sp>
          <p:nvSpPr>
            <p:cNvPr id="65" name="Text Box 115"/>
            <p:cNvSpPr txBox="1">
              <a:spLocks noChangeArrowheads="1"/>
            </p:cNvSpPr>
            <p:nvPr/>
          </p:nvSpPr>
          <p:spPr bwMode="auto">
            <a:xfrm>
              <a:off x="8058151" y="3413760"/>
              <a:ext cx="369325" cy="398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20170" tIns="60085" rIns="120170" bIns="60085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/>
                <a:t>1</a:t>
              </a:r>
            </a:p>
          </p:txBody>
        </p:sp>
        <p:sp>
          <p:nvSpPr>
            <p:cNvPr id="66" name="Oval 116"/>
            <p:cNvSpPr>
              <a:spLocks noChangeArrowheads="1"/>
            </p:cNvSpPr>
            <p:nvPr/>
          </p:nvSpPr>
          <p:spPr bwMode="auto">
            <a:xfrm>
              <a:off x="8058150" y="3336888"/>
              <a:ext cx="457200" cy="560145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20170" tIns="60085" rIns="120170" bIns="60085" anchor="ctr">
              <a:spAutoFit/>
            </a:bodyPr>
            <a:lstStyle/>
            <a:p>
              <a:endParaRPr lang="en-US"/>
            </a:p>
          </p:txBody>
        </p:sp>
        <p:sp>
          <p:nvSpPr>
            <p:cNvPr id="67" name="Text Box 117"/>
            <p:cNvSpPr txBox="1">
              <a:spLocks noChangeArrowheads="1"/>
            </p:cNvSpPr>
            <p:nvPr/>
          </p:nvSpPr>
          <p:spPr bwMode="auto">
            <a:xfrm>
              <a:off x="7372351" y="4307840"/>
              <a:ext cx="369325" cy="398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20170" tIns="60085" rIns="120170" bIns="60085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/>
                <a:t>3</a:t>
              </a:r>
            </a:p>
          </p:txBody>
        </p:sp>
        <p:sp>
          <p:nvSpPr>
            <p:cNvPr id="68" name="Oval 118"/>
            <p:cNvSpPr>
              <a:spLocks noChangeArrowheads="1"/>
            </p:cNvSpPr>
            <p:nvPr/>
          </p:nvSpPr>
          <p:spPr bwMode="auto">
            <a:xfrm>
              <a:off x="7372350" y="4230968"/>
              <a:ext cx="457200" cy="560145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20170" tIns="60085" rIns="120170" bIns="60085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" name="Rectangle 1"/>
          <p:cNvSpPr/>
          <p:nvPr/>
        </p:nvSpPr>
        <p:spPr bwMode="auto">
          <a:xfrm>
            <a:off x="10578799" y="960780"/>
            <a:ext cx="2470629" cy="1255811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0170" tIns="60085" rIns="120170" bIns="60085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01704"/>
            <a:endParaRPr lang="en-US" sz="2400"/>
          </a:p>
        </p:txBody>
      </p:sp>
      <p:sp>
        <p:nvSpPr>
          <p:cNvPr id="69" name="TextBox 68"/>
          <p:cNvSpPr txBox="1"/>
          <p:nvPr/>
        </p:nvSpPr>
        <p:spPr>
          <a:xfrm>
            <a:off x="10287000" y="2070507"/>
            <a:ext cx="369325" cy="398342"/>
          </a:xfrm>
          <a:prstGeom prst="rect">
            <a:avLst/>
          </a:prstGeom>
          <a:noFill/>
        </p:spPr>
        <p:txBody>
          <a:bodyPr wrap="none" lIns="120170" tIns="60085" rIns="120170" bIns="60085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3049429" y="2104924"/>
            <a:ext cx="369325" cy="398342"/>
          </a:xfrm>
          <a:prstGeom prst="rect">
            <a:avLst/>
          </a:prstGeom>
          <a:noFill/>
        </p:spPr>
        <p:txBody>
          <a:bodyPr wrap="none" lIns="120170" tIns="60085" rIns="120170" bIns="60085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2920571" y="684335"/>
            <a:ext cx="369325" cy="398342"/>
          </a:xfrm>
          <a:prstGeom prst="rect">
            <a:avLst/>
          </a:prstGeom>
          <a:noFill/>
        </p:spPr>
        <p:txBody>
          <a:bodyPr wrap="none" lIns="120170" tIns="60085" rIns="120170" bIns="60085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0233281" y="649918"/>
            <a:ext cx="369325" cy="398342"/>
          </a:xfrm>
          <a:prstGeom prst="rect">
            <a:avLst/>
          </a:prstGeom>
          <a:noFill/>
        </p:spPr>
        <p:txBody>
          <a:bodyPr wrap="none" lIns="120170" tIns="60085" rIns="120170" bIns="60085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2549101" y="1270358"/>
            <a:ext cx="872668" cy="398342"/>
          </a:xfrm>
          <a:prstGeom prst="rect">
            <a:avLst/>
          </a:prstGeom>
          <a:noFill/>
        </p:spPr>
        <p:txBody>
          <a:bodyPr wrap="none" lIns="120170" tIns="60085" rIns="120170" bIns="60085" rtlCol="0">
            <a:spAutoFit/>
          </a:bodyPr>
          <a:lstStyle/>
          <a:p>
            <a:r>
              <a:rPr lang="en-US" dirty="0"/>
              <a:t>Side 1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1268758" y="617174"/>
            <a:ext cx="872668" cy="398342"/>
          </a:xfrm>
          <a:prstGeom prst="rect">
            <a:avLst/>
          </a:prstGeom>
          <a:noFill/>
        </p:spPr>
        <p:txBody>
          <a:bodyPr wrap="none" lIns="120170" tIns="60085" rIns="120170" bIns="60085" rtlCol="0">
            <a:spAutoFit/>
          </a:bodyPr>
          <a:lstStyle/>
          <a:p>
            <a:r>
              <a:rPr lang="en-US" dirty="0"/>
              <a:t>Side 2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9903864" y="1292124"/>
            <a:ext cx="872668" cy="398342"/>
          </a:xfrm>
          <a:prstGeom prst="rect">
            <a:avLst/>
          </a:prstGeom>
          <a:noFill/>
        </p:spPr>
        <p:txBody>
          <a:bodyPr wrap="none" lIns="120170" tIns="60085" rIns="120170" bIns="60085" rtlCol="0">
            <a:spAutoFit/>
          </a:bodyPr>
          <a:lstStyle/>
          <a:p>
            <a:r>
              <a:rPr lang="en-US" dirty="0"/>
              <a:t>Side 3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1351543" y="2017421"/>
            <a:ext cx="872668" cy="398342"/>
          </a:xfrm>
          <a:prstGeom prst="rect">
            <a:avLst/>
          </a:prstGeom>
          <a:noFill/>
        </p:spPr>
        <p:txBody>
          <a:bodyPr wrap="none" lIns="120170" tIns="60085" rIns="120170" bIns="60085" rtlCol="0">
            <a:spAutoFit/>
          </a:bodyPr>
          <a:lstStyle/>
          <a:p>
            <a:r>
              <a:rPr lang="en-US" dirty="0"/>
              <a:t>Side 4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43665" y="4211992"/>
            <a:ext cx="4255525" cy="2556479"/>
            <a:chOff x="342900" y="4681829"/>
            <a:chExt cx="4255525" cy="2556479"/>
          </a:xfrm>
        </p:grpSpPr>
        <p:sp>
          <p:nvSpPr>
            <p:cNvPr id="11" name="AutoShape 31" descr="50%"/>
            <p:cNvSpPr>
              <a:spLocks noChangeArrowheads="1"/>
            </p:cNvSpPr>
            <p:nvPr/>
          </p:nvSpPr>
          <p:spPr bwMode="auto">
            <a:xfrm>
              <a:off x="342900" y="4681829"/>
              <a:ext cx="3886200" cy="2113280"/>
            </a:xfrm>
            <a:prstGeom prst="hexagon">
              <a:avLst>
                <a:gd name="adj" fmla="val 38940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32" descr="50%"/>
            <p:cNvSpPr>
              <a:spLocks/>
            </p:cNvSpPr>
            <p:nvPr/>
          </p:nvSpPr>
          <p:spPr bwMode="auto">
            <a:xfrm>
              <a:off x="1223316" y="4706182"/>
              <a:ext cx="2126762" cy="1032286"/>
            </a:xfrm>
            <a:custGeom>
              <a:avLst/>
              <a:gdLst>
                <a:gd name="T0" fmla="*/ 0 w 672"/>
                <a:gd name="T1" fmla="*/ 0 h 624"/>
                <a:gd name="T2" fmla="*/ 336 w 672"/>
                <a:gd name="T3" fmla="*/ 624 h 624"/>
                <a:gd name="T4" fmla="*/ 672 w 672"/>
                <a:gd name="T5" fmla="*/ 0 h 624"/>
                <a:gd name="T6" fmla="*/ 0 60000 65536"/>
                <a:gd name="T7" fmla="*/ 0 60000 65536"/>
                <a:gd name="T8" fmla="*/ 0 60000 65536"/>
                <a:gd name="T9" fmla="*/ 0 w 672"/>
                <a:gd name="T10" fmla="*/ 0 h 624"/>
                <a:gd name="T11" fmla="*/ 672 w 672"/>
                <a:gd name="T12" fmla="*/ 624 h 6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624">
                  <a:moveTo>
                    <a:pt x="0" y="0"/>
                  </a:moveTo>
                  <a:lnTo>
                    <a:pt x="336" y="624"/>
                  </a:lnTo>
                  <a:lnTo>
                    <a:pt x="672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" name="Oval 35"/>
            <p:cNvSpPr>
              <a:spLocks noChangeArrowheads="1"/>
            </p:cNvSpPr>
            <p:nvPr/>
          </p:nvSpPr>
          <p:spPr bwMode="auto">
            <a:xfrm>
              <a:off x="2228249" y="5695750"/>
              <a:ext cx="168695" cy="145546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square" lIns="120170" tIns="60085" rIns="120170" bIns="60085" anchor="ctr">
              <a:spAutoFit/>
            </a:bodyPr>
            <a:lstStyle/>
            <a:p>
              <a:endParaRPr lang="en-US"/>
            </a:p>
          </p:txBody>
        </p:sp>
        <p:sp>
          <p:nvSpPr>
            <p:cNvPr id="16" name="Text Box 36"/>
            <p:cNvSpPr txBox="1">
              <a:spLocks noChangeArrowheads="1"/>
            </p:cNvSpPr>
            <p:nvPr/>
          </p:nvSpPr>
          <p:spPr bwMode="auto">
            <a:xfrm>
              <a:off x="2147888" y="5772336"/>
              <a:ext cx="306807" cy="398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20170" tIns="60085" rIns="120170" bIns="60085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i="1" dirty="0" err="1">
                  <a:latin typeface="Times New Roman" pitchFamily="18" charset="0"/>
                  <a:cs typeface="Times New Roman" pitchFamily="18" charset="0"/>
                </a:rPr>
                <a:t>i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914650" y="5915423"/>
              <a:ext cx="514350" cy="3657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0170" tIns="60085" rIns="120170" bIns="60085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31286" y="6802705"/>
              <a:ext cx="369325" cy="398342"/>
            </a:xfrm>
            <a:prstGeom prst="rect">
              <a:avLst/>
            </a:prstGeom>
            <a:noFill/>
          </p:spPr>
          <p:txBody>
            <a:bodyPr wrap="none" lIns="120170" tIns="60085" rIns="120170" bIns="60085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229100" y="5697829"/>
              <a:ext cx="369325" cy="398342"/>
            </a:xfrm>
            <a:prstGeom prst="rect">
              <a:avLst/>
            </a:prstGeom>
            <a:noFill/>
          </p:spPr>
          <p:txBody>
            <a:bodyPr wrap="none" lIns="120170" tIns="60085" rIns="120170" bIns="60085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259636" y="6839966"/>
              <a:ext cx="439857" cy="398342"/>
            </a:xfrm>
            <a:prstGeom prst="rect">
              <a:avLst/>
            </a:prstGeom>
            <a:noFill/>
          </p:spPr>
          <p:txBody>
            <a:bodyPr wrap="none" lIns="120170" tIns="60085" rIns="120170" bIns="60085" rtlCol="0">
              <a:spAutoFit/>
            </a:bodyPr>
            <a:lstStyle/>
            <a:p>
              <a:r>
                <a:rPr lang="en-US" i="1" dirty="0"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i="1" baseline="-25000" dirty="0">
                  <a:latin typeface="Times New Roman" pitchFamily="18" charset="0"/>
                  <a:cs typeface="Times New Roman" pitchFamily="18" charset="0"/>
                </a:rPr>
                <a:t>i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2914650" y="5210150"/>
              <a:ext cx="514350" cy="3657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0170" tIns="60085" rIns="120170" bIns="60085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1223316" y="5894807"/>
              <a:ext cx="548334" cy="38637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0170" tIns="60085" rIns="120170" bIns="60085" rtlCol="0" anchor="ctr"/>
            <a:lstStyle/>
            <a:p>
              <a:pPr algn="ctr"/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38271" y="5901325"/>
              <a:ext cx="439857" cy="398342"/>
            </a:xfrm>
            <a:prstGeom prst="rect">
              <a:avLst/>
            </a:prstGeom>
            <a:noFill/>
          </p:spPr>
          <p:txBody>
            <a:bodyPr wrap="none" lIns="120170" tIns="60085" rIns="120170" bIns="60085" rtlCol="0">
              <a:spAutoFit/>
            </a:bodyPr>
            <a:lstStyle/>
            <a:p>
              <a:r>
                <a:rPr lang="en-US" i="1" dirty="0"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i="1" baseline="-25000" dirty="0">
                  <a:latin typeface="Times New Roman" pitchFamily="18" charset="0"/>
                  <a:cs typeface="Times New Roman" pitchFamily="18" charset="0"/>
                </a:rPr>
                <a:t>i</a:t>
              </a:r>
            </a:p>
          </p:txBody>
        </p:sp>
        <p:sp>
          <p:nvSpPr>
            <p:cNvPr id="37" name="Arc 36"/>
            <p:cNvSpPr/>
            <p:nvPr/>
          </p:nvSpPr>
          <p:spPr>
            <a:xfrm rot="5400000">
              <a:off x="3424200" y="5487286"/>
              <a:ext cx="975360" cy="1371600"/>
            </a:xfrm>
            <a:prstGeom prst="arc">
              <a:avLst/>
            </a:prstGeom>
            <a:ln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120170" tIns="60085" rIns="120170" bIns="60085"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3"/>
            <p:cNvSpPr/>
            <p:nvPr/>
          </p:nvSpPr>
          <p:spPr bwMode="auto">
            <a:xfrm>
              <a:off x="346509" y="5727032"/>
              <a:ext cx="1973179" cy="1068404"/>
            </a:xfrm>
            <a:custGeom>
              <a:avLst/>
              <a:gdLst>
                <a:gd name="connsiteX0" fmla="*/ 0 w 1973179"/>
                <a:gd name="connsiteY0" fmla="*/ 0 h 1068404"/>
                <a:gd name="connsiteX1" fmla="*/ 1973179 w 1973179"/>
                <a:gd name="connsiteY1" fmla="*/ 28875 h 1068404"/>
                <a:gd name="connsiteX2" fmla="*/ 847024 w 1973179"/>
                <a:gd name="connsiteY2" fmla="*/ 1068404 h 1068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3179" h="1068404">
                  <a:moveTo>
                    <a:pt x="0" y="0"/>
                  </a:moveTo>
                  <a:lnTo>
                    <a:pt x="1973179" y="28875"/>
                  </a:lnTo>
                  <a:lnTo>
                    <a:pt x="847024" y="1068404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" name="Freeform 4"/>
            <p:cNvSpPr/>
            <p:nvPr/>
          </p:nvSpPr>
          <p:spPr bwMode="auto">
            <a:xfrm>
              <a:off x="2252312" y="5706175"/>
              <a:ext cx="45719" cy="45719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6" name="Freeform 5"/>
            <p:cNvSpPr/>
            <p:nvPr/>
          </p:nvSpPr>
          <p:spPr bwMode="auto">
            <a:xfrm>
              <a:off x="2319688" y="5715000"/>
              <a:ext cx="1896177" cy="1058779"/>
            </a:xfrm>
            <a:custGeom>
              <a:avLst/>
              <a:gdLst>
                <a:gd name="connsiteX0" fmla="*/ 1896177 w 1896177"/>
                <a:gd name="connsiteY0" fmla="*/ 0 h 1058779"/>
                <a:gd name="connsiteX1" fmla="*/ 0 w 1896177"/>
                <a:gd name="connsiteY1" fmla="*/ 57751 h 1058779"/>
                <a:gd name="connsiteX2" fmla="*/ 1097280 w 1896177"/>
                <a:gd name="connsiteY2" fmla="*/ 1058779 h 1058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96177" h="1058779">
                  <a:moveTo>
                    <a:pt x="1896177" y="0"/>
                  </a:moveTo>
                  <a:lnTo>
                    <a:pt x="0" y="57751"/>
                  </a:lnTo>
                  <a:lnTo>
                    <a:pt x="1097280" y="1058779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26F5BD-4AC9-4CAD-97BA-5FAB9A7A46F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83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1" t="10971" r="2892" b="11107"/>
          <a:stretch>
            <a:fillRect/>
          </a:stretch>
        </p:blipFill>
        <p:spPr bwMode="auto">
          <a:xfrm>
            <a:off x="654443" y="724747"/>
            <a:ext cx="4153414" cy="333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914472" y="3764689"/>
            <a:ext cx="3754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Counter-clockwise convention </a:t>
            </a:r>
          </a:p>
          <a:p>
            <a:r>
              <a:rPr lang="en-US" b="1" dirty="0"/>
              <a:t>/ </a:t>
            </a:r>
            <a:r>
              <a:rPr lang="en-US" b="1" dirty="0">
                <a:solidFill>
                  <a:srgbClr val="FF0000"/>
                </a:solidFill>
              </a:rPr>
              <a:t>right-hand</a:t>
            </a:r>
            <a:r>
              <a:rPr lang="en-US" b="1" dirty="0"/>
              <a:t> rule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6806" y="6777235"/>
            <a:ext cx="3687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Counter-clockwise convention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976385" indent="-37553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502131" indent="-300426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2102983" indent="-300426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703835" indent="-300426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3304687" indent="-3004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3905540" indent="-3004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4506392" indent="-3004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5107244" indent="-3004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BF673310-7735-42EF-8722-EC3368D0DD00}" type="slidenum">
              <a:rPr lang="en-US" smtClean="0">
                <a:solidFill>
                  <a:schemeClr val="bg2"/>
                </a:solidFill>
              </a:rPr>
              <a:pPr eaLnBrk="1" hangingPunct="1"/>
              <a:t>12</a:t>
            </a:fld>
            <a:endParaRPr lang="en-US">
              <a:solidFill>
                <a:schemeClr val="bg2"/>
              </a:solidFill>
            </a:endParaRP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81280"/>
            <a:ext cx="10172700" cy="562187"/>
          </a:xfrm>
          <a:noFill/>
        </p:spPr>
        <p:txBody>
          <a:bodyPr/>
          <a:lstStyle/>
          <a:p>
            <a:pPr algn="ctr" eaLnBrk="1" hangingPunct="1"/>
            <a:r>
              <a:rPr lang="en-US" dirty="0">
                <a:solidFill>
                  <a:schemeClr val="tx1"/>
                </a:solidFill>
              </a:rPr>
              <a:t>Staggering of variables</a:t>
            </a:r>
          </a:p>
        </p:txBody>
      </p:sp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172846" y="841905"/>
            <a:ext cx="13030200" cy="1229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0170" tIns="60085" rIns="120170" bIns="60085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 In SCHISM, </a:t>
            </a:r>
            <a:r>
              <a:rPr lang="en-US" sz="2400" b="1" dirty="0">
                <a:latin typeface="Times New Roman"/>
                <a:cs typeface="Times New Roman"/>
              </a:rPr>
              <a:t>we do not strictly distinguish 2D, 3D and allows locally 2D/3D or even quasi-1D</a:t>
            </a:r>
          </a:p>
          <a:p>
            <a:pPr eaLnBrk="1" hangingPunct="1">
              <a:buFontTx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  Stencil: uneven prisms</a:t>
            </a:r>
          </a:p>
          <a:p>
            <a:pPr eaLnBrk="1" hangingPunct="1">
              <a:buFontTx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  vgrid.in for 2D: 1 vertical layer</a:t>
            </a:r>
          </a:p>
        </p:txBody>
      </p:sp>
      <p:sp>
        <p:nvSpPr>
          <p:cNvPr id="11269" name="Rectangle 4"/>
          <p:cNvSpPr>
            <a:spLocks noChangeArrowheads="1"/>
          </p:cNvSpPr>
          <p:nvPr/>
        </p:nvSpPr>
        <p:spPr bwMode="auto">
          <a:xfrm>
            <a:off x="0" y="3052029"/>
            <a:ext cx="242752" cy="39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170" tIns="60085" rIns="120170" bIns="60085" anchor="ctr">
            <a:spAutoFit/>
          </a:bodyPr>
          <a:lstStyle/>
          <a:p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6488112" y="4549775"/>
            <a:ext cx="571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488112" y="4794250"/>
            <a:ext cx="571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6"/>
          <p:cNvSpPr txBox="1">
            <a:spLocks noChangeArrowheads="1"/>
          </p:cNvSpPr>
          <p:nvPr/>
        </p:nvSpPr>
        <p:spPr bwMode="auto">
          <a:xfrm rot="5400000">
            <a:off x="6498431" y="4993481"/>
            <a:ext cx="796925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0170" tIns="60085" rIns="120170" bIns="60085">
            <a:spAutoFit/>
          </a:bodyPr>
          <a:lstStyle/>
          <a:p>
            <a:r>
              <a:rPr lang="en-US" altLang="en-US"/>
              <a:t>…….</a:t>
            </a:r>
          </a:p>
        </p:txBody>
      </p:sp>
      <p:sp>
        <p:nvSpPr>
          <p:cNvPr id="34" name="TextBox 7"/>
          <p:cNvSpPr txBox="1">
            <a:spLocks noChangeArrowheads="1"/>
          </p:cNvSpPr>
          <p:nvPr/>
        </p:nvSpPr>
        <p:spPr bwMode="auto">
          <a:xfrm>
            <a:off x="7173912" y="4305300"/>
            <a:ext cx="466725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170" tIns="60085" rIns="120170" bIns="60085">
            <a:spAutoFit/>
          </a:bodyPr>
          <a:lstStyle/>
          <a:p>
            <a:r>
              <a:rPr lang="en-US" altLang="en-US" i="1"/>
              <a:t>N</a:t>
            </a:r>
            <a:r>
              <a:rPr lang="en-US" altLang="en-US" i="1" baseline="-25000"/>
              <a:t>z</a:t>
            </a:r>
          </a:p>
        </p:txBody>
      </p:sp>
      <p:sp>
        <p:nvSpPr>
          <p:cNvPr id="35" name="TextBox 8"/>
          <p:cNvSpPr txBox="1">
            <a:spLocks noChangeArrowheads="1"/>
          </p:cNvSpPr>
          <p:nvPr/>
        </p:nvSpPr>
        <p:spPr bwMode="auto">
          <a:xfrm>
            <a:off x="7173912" y="4562475"/>
            <a:ext cx="674688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170" tIns="60085" rIns="120170" bIns="60085">
            <a:spAutoFit/>
          </a:bodyPr>
          <a:lstStyle/>
          <a:p>
            <a:r>
              <a:rPr lang="en-US" altLang="en-US" i="1"/>
              <a:t>N</a:t>
            </a:r>
            <a:r>
              <a:rPr lang="en-US" altLang="en-US" i="1" baseline="-25000"/>
              <a:t>z</a:t>
            </a:r>
            <a:r>
              <a:rPr lang="en-US" altLang="en-US" i="1"/>
              <a:t>-</a:t>
            </a:r>
            <a:r>
              <a:rPr lang="en-US" altLang="en-US"/>
              <a:t>1</a:t>
            </a:r>
            <a:endParaRPr lang="en-US" altLang="en-US" baseline="-25000"/>
          </a:p>
        </p:txBody>
      </p:sp>
      <p:sp>
        <p:nvSpPr>
          <p:cNvPr id="36" name="TextBox 9"/>
          <p:cNvSpPr txBox="1">
            <a:spLocks noChangeArrowheads="1"/>
          </p:cNvSpPr>
          <p:nvPr/>
        </p:nvSpPr>
        <p:spPr bwMode="auto">
          <a:xfrm>
            <a:off x="7059612" y="6256338"/>
            <a:ext cx="738188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170" tIns="60085" rIns="120170" bIns="60085">
            <a:spAutoFit/>
          </a:bodyPr>
          <a:lstStyle/>
          <a:p>
            <a:r>
              <a:rPr lang="en-US" altLang="en-US" i="1"/>
              <a:t>k</a:t>
            </a:r>
            <a:r>
              <a:rPr lang="en-US" altLang="en-US" i="1" baseline="-25000"/>
              <a:t>b</a:t>
            </a:r>
            <a:r>
              <a:rPr lang="en-US" altLang="en-US" i="1"/>
              <a:t>+</a:t>
            </a:r>
            <a:r>
              <a:rPr lang="en-US" altLang="en-US"/>
              <a:t>1</a:t>
            </a:r>
          </a:p>
        </p:txBody>
      </p:sp>
      <p:sp>
        <p:nvSpPr>
          <p:cNvPr id="37" name="TextBox 10"/>
          <p:cNvSpPr txBox="1">
            <a:spLocks noChangeArrowheads="1"/>
          </p:cNvSpPr>
          <p:nvPr/>
        </p:nvSpPr>
        <p:spPr bwMode="auto">
          <a:xfrm>
            <a:off x="7173912" y="6513513"/>
            <a:ext cx="442913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170" tIns="60085" rIns="120170" bIns="60085">
            <a:spAutoFit/>
          </a:bodyPr>
          <a:lstStyle/>
          <a:p>
            <a:r>
              <a:rPr lang="en-US" altLang="en-US" i="1"/>
              <a:t>k</a:t>
            </a:r>
            <a:r>
              <a:rPr lang="en-US" altLang="en-US" i="1" baseline="-25000"/>
              <a:t>b</a:t>
            </a:r>
            <a:endParaRPr lang="en-US" altLang="en-US" i="1"/>
          </a:p>
        </p:txBody>
      </p:sp>
      <p:sp>
        <p:nvSpPr>
          <p:cNvPr id="38" name="Freeform 22"/>
          <p:cNvSpPr>
            <a:spLocks noChangeAspect="1"/>
          </p:cNvSpPr>
          <p:nvPr/>
        </p:nvSpPr>
        <p:spPr bwMode="auto">
          <a:xfrm rot="20895717">
            <a:off x="2325687" y="4611688"/>
            <a:ext cx="2236788" cy="325437"/>
          </a:xfrm>
          <a:custGeom>
            <a:avLst/>
            <a:gdLst>
              <a:gd name="T0" fmla="*/ 0 w 1114"/>
              <a:gd name="T1" fmla="*/ 0 h 268"/>
              <a:gd name="T2" fmla="*/ 217627023 w 1114"/>
              <a:gd name="T3" fmla="*/ 44247289 h 268"/>
              <a:gd name="T4" fmla="*/ 2147483647 w 1114"/>
              <a:gd name="T5" fmla="*/ 395276023 h 268"/>
              <a:gd name="T6" fmla="*/ 2147483647 w 1114"/>
              <a:gd name="T7" fmla="*/ 41297712 h 268"/>
              <a:gd name="T8" fmla="*/ 0 w 1114"/>
              <a:gd name="T9" fmla="*/ 0 h 2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14"/>
              <a:gd name="T16" fmla="*/ 0 h 268"/>
              <a:gd name="T17" fmla="*/ 1114 w 1114"/>
              <a:gd name="T18" fmla="*/ 268 h 2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14" h="268">
                <a:moveTo>
                  <a:pt x="0" y="0"/>
                </a:moveTo>
                <a:cubicBezTo>
                  <a:pt x="20" y="7"/>
                  <a:pt x="54" y="30"/>
                  <a:pt x="54" y="30"/>
                </a:cubicBezTo>
                <a:lnTo>
                  <a:pt x="538" y="268"/>
                </a:lnTo>
                <a:lnTo>
                  <a:pt x="1114" y="28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0170" tIns="60085" rIns="120170" bIns="60085"/>
          <a:lstStyle/>
          <a:p>
            <a:endParaRPr lang="en-US"/>
          </a:p>
        </p:txBody>
      </p:sp>
      <p:sp>
        <p:nvSpPr>
          <p:cNvPr id="39" name="Freeform 23"/>
          <p:cNvSpPr>
            <a:spLocks noChangeAspect="1"/>
          </p:cNvSpPr>
          <p:nvPr/>
        </p:nvSpPr>
        <p:spPr bwMode="auto">
          <a:xfrm>
            <a:off x="2316162" y="6242050"/>
            <a:ext cx="2198688" cy="669925"/>
          </a:xfrm>
          <a:custGeom>
            <a:avLst/>
            <a:gdLst>
              <a:gd name="T0" fmla="*/ 0 w 1114"/>
              <a:gd name="T1" fmla="*/ 0 h 268"/>
              <a:gd name="T2" fmla="*/ 210268783 w 1114"/>
              <a:gd name="T3" fmla="*/ 187044060 h 268"/>
              <a:gd name="T4" fmla="*/ 2094899663 w 1114"/>
              <a:gd name="T5" fmla="*/ 1670935434 h 268"/>
              <a:gd name="T6" fmla="*/ 2147483647 w 1114"/>
              <a:gd name="T7" fmla="*/ 174575456 h 268"/>
              <a:gd name="T8" fmla="*/ 0 w 1114"/>
              <a:gd name="T9" fmla="*/ 0 h 2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14"/>
              <a:gd name="T16" fmla="*/ 0 h 268"/>
              <a:gd name="T17" fmla="*/ 1114 w 1114"/>
              <a:gd name="T18" fmla="*/ 268 h 2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14" h="268">
                <a:moveTo>
                  <a:pt x="0" y="0"/>
                </a:moveTo>
                <a:cubicBezTo>
                  <a:pt x="20" y="7"/>
                  <a:pt x="54" y="30"/>
                  <a:pt x="54" y="30"/>
                </a:cubicBezTo>
                <a:lnTo>
                  <a:pt x="538" y="268"/>
                </a:lnTo>
                <a:lnTo>
                  <a:pt x="1114" y="28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0170" tIns="60085" rIns="120170" bIns="60085"/>
          <a:lstStyle/>
          <a:p>
            <a:endParaRPr lang="en-US"/>
          </a:p>
        </p:txBody>
      </p:sp>
      <p:sp>
        <p:nvSpPr>
          <p:cNvPr id="42" name="Line 24"/>
          <p:cNvSpPr>
            <a:spLocks noChangeAspect="1" noChangeShapeType="1"/>
          </p:cNvSpPr>
          <p:nvPr/>
        </p:nvSpPr>
        <p:spPr bwMode="auto">
          <a:xfrm>
            <a:off x="2328862" y="4778375"/>
            <a:ext cx="0" cy="1497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20170" tIns="60085" rIns="120170" bIns="60085"/>
          <a:lstStyle/>
          <a:p>
            <a:endParaRPr lang="en-US"/>
          </a:p>
        </p:txBody>
      </p:sp>
      <p:sp>
        <p:nvSpPr>
          <p:cNvPr id="43" name="Line 26"/>
          <p:cNvSpPr>
            <a:spLocks noChangeAspect="1" noChangeShapeType="1"/>
          </p:cNvSpPr>
          <p:nvPr/>
        </p:nvSpPr>
        <p:spPr bwMode="auto">
          <a:xfrm>
            <a:off x="4495800" y="4440238"/>
            <a:ext cx="0" cy="1868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20170" tIns="60085" rIns="120170" bIns="60085"/>
          <a:lstStyle/>
          <a:p>
            <a:endParaRPr lang="en-US"/>
          </a:p>
        </p:txBody>
      </p:sp>
      <p:sp>
        <p:nvSpPr>
          <p:cNvPr id="61" name="Oval 27"/>
          <p:cNvSpPr>
            <a:spLocks noChangeAspect="1" noChangeArrowheads="1"/>
          </p:cNvSpPr>
          <p:nvPr/>
        </p:nvSpPr>
        <p:spPr bwMode="auto">
          <a:xfrm>
            <a:off x="3416300" y="4745038"/>
            <a:ext cx="90487" cy="650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0170" tIns="60085" rIns="120170" bIns="60085" anchor="ctr"/>
          <a:lstStyle/>
          <a:p>
            <a:endParaRPr lang="en-US" altLang="en-US"/>
          </a:p>
        </p:txBody>
      </p:sp>
      <p:sp>
        <p:nvSpPr>
          <p:cNvPr id="67" name="Line 28"/>
          <p:cNvSpPr>
            <a:spLocks noChangeAspect="1" noChangeShapeType="1"/>
          </p:cNvSpPr>
          <p:nvPr/>
        </p:nvSpPr>
        <p:spPr bwMode="auto">
          <a:xfrm flipH="1" flipV="1">
            <a:off x="3370262" y="4500563"/>
            <a:ext cx="92075" cy="261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0170" tIns="60085" rIns="120170" bIns="60085"/>
          <a:lstStyle/>
          <a:p>
            <a:endParaRPr lang="en-US"/>
          </a:p>
        </p:txBody>
      </p:sp>
      <p:sp>
        <p:nvSpPr>
          <p:cNvPr id="68" name="Text Box 29"/>
          <p:cNvSpPr txBox="1">
            <a:spLocks noChangeAspect="1" noChangeArrowheads="1"/>
          </p:cNvSpPr>
          <p:nvPr/>
        </p:nvSpPr>
        <p:spPr bwMode="auto">
          <a:xfrm>
            <a:off x="2881312" y="3952875"/>
            <a:ext cx="5492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170" tIns="60085" rIns="120170" bIns="60085">
            <a:spAutoFit/>
          </a:bodyPr>
          <a:lstStyle/>
          <a:p>
            <a:r>
              <a:rPr lang="en-US" altLang="en-US" sz="2800" b="1">
                <a:latin typeface="Times New Roman" pitchFamily="18" charset="0"/>
              </a:rPr>
              <a:t>n</a:t>
            </a:r>
            <a:r>
              <a:rPr lang="en-US" altLang="en-US" sz="2800" i="1" baseline="-25000">
                <a:latin typeface="Times New Roman" pitchFamily="18" charset="0"/>
              </a:rPr>
              <a:t>k</a:t>
            </a:r>
            <a:endParaRPr lang="en-US" altLang="en-US" sz="2800" baseline="-25000">
              <a:latin typeface="Times New Roman" pitchFamily="18" charset="0"/>
            </a:endParaRPr>
          </a:p>
        </p:txBody>
      </p:sp>
      <p:sp>
        <p:nvSpPr>
          <p:cNvPr id="69" name="Text Box 30"/>
          <p:cNvSpPr txBox="1">
            <a:spLocks noChangeAspect="1" noChangeArrowheads="1"/>
          </p:cNvSpPr>
          <p:nvPr/>
        </p:nvSpPr>
        <p:spPr bwMode="auto">
          <a:xfrm>
            <a:off x="4572000" y="4191000"/>
            <a:ext cx="1353569" cy="61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170" tIns="60085" rIns="120170" bIns="60085">
            <a:spAutoFit/>
          </a:bodyPr>
          <a:lstStyle/>
          <a:p>
            <a:r>
              <a:rPr lang="en-US" altLang="en-US" sz="2400" i="1" dirty="0">
                <a:latin typeface="Times New Roman" pitchFamily="18" charset="0"/>
              </a:rPr>
              <a:t>k</a:t>
            </a:r>
            <a:r>
              <a:rPr lang="en-US" altLang="en-US" sz="3200" i="1" dirty="0">
                <a:latin typeface="Times New Roman" pitchFamily="18" charset="0"/>
              </a:rPr>
              <a:t> </a:t>
            </a:r>
            <a:r>
              <a:rPr lang="en-US" altLang="en-US" b="1" dirty="0">
                <a:latin typeface="Times New Roman" pitchFamily="18" charset="0"/>
              </a:rPr>
              <a:t>(surface)</a:t>
            </a:r>
          </a:p>
        </p:txBody>
      </p:sp>
      <p:sp>
        <p:nvSpPr>
          <p:cNvPr id="70" name="Text Box 31"/>
          <p:cNvSpPr txBox="1">
            <a:spLocks noChangeAspect="1" noChangeArrowheads="1"/>
          </p:cNvSpPr>
          <p:nvPr/>
        </p:nvSpPr>
        <p:spPr bwMode="auto">
          <a:xfrm>
            <a:off x="4572000" y="6099175"/>
            <a:ext cx="1787982" cy="4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170" tIns="60085" rIns="120170" bIns="60085" anchor="t">
            <a:spAutoFit/>
          </a:bodyPr>
          <a:lstStyle>
            <a:defPPr>
              <a:defRPr lang="en-US"/>
            </a:defPPr>
            <a:lvl1pPr>
              <a:defRPr sz="2400" i="1">
                <a:latin typeface="Times New Roman" pitchFamily="18" charset="0"/>
              </a:defRPr>
            </a:lvl1pPr>
          </a:lstStyle>
          <a:p>
            <a:r>
              <a:rPr lang="en-US" altLang="en-US" dirty="0">
                <a:latin typeface="Times New Roman"/>
                <a:cs typeface="Times New Roman"/>
              </a:rPr>
              <a:t>k-</a:t>
            </a:r>
            <a:r>
              <a:rPr lang="en-US" altLang="en-US" i="0" dirty="0">
                <a:latin typeface="Times New Roman"/>
                <a:cs typeface="Times New Roman"/>
              </a:rPr>
              <a:t>1</a:t>
            </a:r>
            <a:r>
              <a:rPr lang="en-US" altLang="en-US" dirty="0">
                <a:latin typeface="Times New Roman"/>
                <a:cs typeface="Times New Roman"/>
              </a:rPr>
              <a:t> (</a:t>
            </a:r>
            <a:r>
              <a:rPr lang="en-US" altLang="en-US" i="0" dirty="0">
                <a:latin typeface="Times New Roman"/>
                <a:cs typeface="Times New Roman"/>
              </a:rPr>
              <a:t>bottom</a:t>
            </a:r>
            <a:r>
              <a:rPr lang="en-US" altLang="en-US" dirty="0">
                <a:latin typeface="Times New Roman"/>
                <a:cs typeface="Times New Roman"/>
              </a:rPr>
              <a:t>)</a:t>
            </a:r>
          </a:p>
        </p:txBody>
      </p:sp>
      <p:sp>
        <p:nvSpPr>
          <p:cNvPr id="72" name="Oval 71"/>
          <p:cNvSpPr/>
          <p:nvPr/>
        </p:nvSpPr>
        <p:spPr>
          <a:xfrm>
            <a:off x="3930650" y="4646613"/>
            <a:ext cx="57150" cy="8255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3" name="TextBox 25"/>
          <p:cNvSpPr txBox="1">
            <a:spLocks noChangeArrowheads="1"/>
          </p:cNvSpPr>
          <p:nvPr/>
        </p:nvSpPr>
        <p:spPr bwMode="auto">
          <a:xfrm>
            <a:off x="3589337" y="4727575"/>
            <a:ext cx="891904" cy="39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170" tIns="60085" rIns="120170" bIns="60085">
            <a:spAutoFit/>
          </a:bodyPr>
          <a:lstStyle/>
          <a:p>
            <a:r>
              <a:rPr lang="en-US" altLang="en-US" i="1" dirty="0" err="1"/>
              <a:t>u</a:t>
            </a:r>
            <a:r>
              <a:rPr lang="en-US" altLang="en-US" baseline="-25000" dirty="0" err="1"/>
              <a:t>j,k</a:t>
            </a:r>
            <a:r>
              <a:rPr lang="en-US" altLang="en-US" dirty="0"/>
              <a:t> </a:t>
            </a:r>
            <a:r>
              <a:rPr lang="en-US" altLang="en-US" i="1" dirty="0" err="1"/>
              <a:t>v</a:t>
            </a:r>
            <a:r>
              <a:rPr lang="en-US" altLang="en-US" baseline="-25000" dirty="0" err="1"/>
              <a:t>j,k</a:t>
            </a:r>
            <a:endParaRPr lang="en-US" altLang="en-US" dirty="0"/>
          </a:p>
        </p:txBody>
      </p:sp>
      <p:sp>
        <p:nvSpPr>
          <p:cNvPr id="74" name="Oval 73"/>
          <p:cNvSpPr/>
          <p:nvPr/>
        </p:nvSpPr>
        <p:spPr>
          <a:xfrm>
            <a:off x="3532187" y="5576888"/>
            <a:ext cx="57150" cy="8096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5" name="TextBox 27"/>
          <p:cNvSpPr txBox="1">
            <a:spLocks noChangeArrowheads="1"/>
          </p:cNvSpPr>
          <p:nvPr/>
        </p:nvSpPr>
        <p:spPr bwMode="auto">
          <a:xfrm>
            <a:off x="3573462" y="5418138"/>
            <a:ext cx="561975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170" tIns="60085" rIns="120170" bIns="60085">
            <a:spAutoFit/>
          </a:bodyPr>
          <a:lstStyle/>
          <a:p>
            <a:r>
              <a:rPr lang="en-US" altLang="en-US" i="1"/>
              <a:t>C</a:t>
            </a:r>
            <a:r>
              <a:rPr lang="en-US" altLang="en-US" i="1" baseline="-25000"/>
              <a:t>i,k</a:t>
            </a:r>
            <a:endParaRPr lang="en-US" altLang="en-US" i="1"/>
          </a:p>
        </p:txBody>
      </p:sp>
      <p:sp>
        <p:nvSpPr>
          <p:cNvPr id="76" name="Oval 75"/>
          <p:cNvSpPr/>
          <p:nvPr/>
        </p:nvSpPr>
        <p:spPr>
          <a:xfrm>
            <a:off x="2293937" y="4775200"/>
            <a:ext cx="60325" cy="809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7" name="TextBox 29"/>
          <p:cNvSpPr txBox="1">
            <a:spLocks noChangeArrowheads="1"/>
          </p:cNvSpPr>
          <p:nvPr/>
        </p:nvSpPr>
        <p:spPr bwMode="auto">
          <a:xfrm>
            <a:off x="1860550" y="4503738"/>
            <a:ext cx="382587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170" tIns="60085" rIns="120170" bIns="60085">
            <a:spAutoFit/>
          </a:bodyPr>
          <a:lstStyle/>
          <a:p>
            <a:r>
              <a:rPr lang="en-US" altLang="en-US" i="1">
                <a:latin typeface="Symbol" pitchFamily="18" charset="2"/>
              </a:rPr>
              <a:t>h</a:t>
            </a:r>
          </a:p>
        </p:txBody>
      </p:sp>
      <p:cxnSp>
        <p:nvCxnSpPr>
          <p:cNvPr id="78" name="Straight Connector 77"/>
          <p:cNvCxnSpPr/>
          <p:nvPr/>
        </p:nvCxnSpPr>
        <p:spPr>
          <a:xfrm>
            <a:off x="6524625" y="6711950"/>
            <a:ext cx="5715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6524625" y="6481763"/>
            <a:ext cx="571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32"/>
          <p:cNvSpPr txBox="1">
            <a:spLocks noChangeArrowheads="1"/>
          </p:cNvSpPr>
          <p:nvPr/>
        </p:nvSpPr>
        <p:spPr bwMode="auto">
          <a:xfrm>
            <a:off x="6946900" y="5643563"/>
            <a:ext cx="563562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170" tIns="60085" rIns="120170" bIns="60085">
            <a:spAutoFit/>
          </a:bodyPr>
          <a:lstStyle/>
          <a:p>
            <a:r>
              <a:rPr lang="en-US" altLang="en-US" i="1"/>
              <a:t>k-</a:t>
            </a:r>
            <a:r>
              <a:rPr lang="en-US" altLang="en-US"/>
              <a:t>1</a:t>
            </a:r>
          </a:p>
        </p:txBody>
      </p:sp>
      <p:sp>
        <p:nvSpPr>
          <p:cNvPr id="81" name="TextBox 33"/>
          <p:cNvSpPr txBox="1">
            <a:spLocks noChangeArrowheads="1"/>
          </p:cNvSpPr>
          <p:nvPr/>
        </p:nvSpPr>
        <p:spPr bwMode="auto">
          <a:xfrm>
            <a:off x="6996112" y="5334000"/>
            <a:ext cx="357188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170" tIns="60085" rIns="120170" bIns="60085">
            <a:spAutoFit/>
          </a:bodyPr>
          <a:lstStyle/>
          <a:p>
            <a:r>
              <a:rPr lang="en-US" altLang="en-US" i="1"/>
              <a:t>k</a:t>
            </a:r>
            <a:endParaRPr lang="en-US" altLang="en-US"/>
          </a:p>
        </p:txBody>
      </p:sp>
      <p:cxnSp>
        <p:nvCxnSpPr>
          <p:cNvPr id="82" name="Straight Connector 81"/>
          <p:cNvCxnSpPr/>
          <p:nvPr/>
        </p:nvCxnSpPr>
        <p:spPr>
          <a:xfrm>
            <a:off x="6470650" y="5510213"/>
            <a:ext cx="571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6470650" y="5815013"/>
            <a:ext cx="571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36"/>
          <p:cNvSpPr txBox="1">
            <a:spLocks noChangeArrowheads="1"/>
          </p:cNvSpPr>
          <p:nvPr/>
        </p:nvSpPr>
        <p:spPr bwMode="auto">
          <a:xfrm rot="5400000">
            <a:off x="6491287" y="5972175"/>
            <a:ext cx="79851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0170" tIns="60085" rIns="120170" bIns="60085">
            <a:spAutoFit/>
          </a:bodyPr>
          <a:lstStyle/>
          <a:p>
            <a:r>
              <a:rPr lang="en-US" altLang="en-US"/>
              <a:t>…….</a:t>
            </a:r>
          </a:p>
        </p:txBody>
      </p:sp>
      <p:sp>
        <p:nvSpPr>
          <p:cNvPr id="86" name="Freeform 85"/>
          <p:cNvSpPr/>
          <p:nvPr/>
        </p:nvSpPr>
        <p:spPr>
          <a:xfrm rot="249396">
            <a:off x="8813800" y="4278313"/>
            <a:ext cx="1684337" cy="838200"/>
          </a:xfrm>
          <a:custGeom>
            <a:avLst/>
            <a:gdLst>
              <a:gd name="connsiteX0" fmla="*/ 0 w 1684866"/>
              <a:gd name="connsiteY0" fmla="*/ 838200 h 838200"/>
              <a:gd name="connsiteX1" fmla="*/ 1549400 w 1684866"/>
              <a:gd name="connsiteY1" fmla="*/ 440266 h 838200"/>
              <a:gd name="connsiteX2" fmla="*/ 1684866 w 1684866"/>
              <a:gd name="connsiteY2" fmla="*/ 0 h 838200"/>
              <a:gd name="connsiteX3" fmla="*/ 186266 w 1684866"/>
              <a:gd name="connsiteY3" fmla="*/ 364066 h 838200"/>
              <a:gd name="connsiteX4" fmla="*/ 0 w 1684866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4866" h="838200">
                <a:moveTo>
                  <a:pt x="0" y="838200"/>
                </a:moveTo>
                <a:lnTo>
                  <a:pt x="1549400" y="440266"/>
                </a:lnTo>
                <a:lnTo>
                  <a:pt x="1684866" y="0"/>
                </a:lnTo>
                <a:lnTo>
                  <a:pt x="186266" y="364066"/>
                </a:lnTo>
                <a:lnTo>
                  <a:pt x="0" y="83820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7" name="Freeform 86"/>
          <p:cNvSpPr/>
          <p:nvPr/>
        </p:nvSpPr>
        <p:spPr>
          <a:xfrm rot="485084">
            <a:off x="8859837" y="5973763"/>
            <a:ext cx="1625600" cy="763587"/>
          </a:xfrm>
          <a:custGeom>
            <a:avLst/>
            <a:gdLst>
              <a:gd name="connsiteX0" fmla="*/ 0 w 1684866"/>
              <a:gd name="connsiteY0" fmla="*/ 838200 h 838200"/>
              <a:gd name="connsiteX1" fmla="*/ 1549400 w 1684866"/>
              <a:gd name="connsiteY1" fmla="*/ 440266 h 838200"/>
              <a:gd name="connsiteX2" fmla="*/ 1684866 w 1684866"/>
              <a:gd name="connsiteY2" fmla="*/ 0 h 838200"/>
              <a:gd name="connsiteX3" fmla="*/ 186266 w 1684866"/>
              <a:gd name="connsiteY3" fmla="*/ 364066 h 838200"/>
              <a:gd name="connsiteX4" fmla="*/ 0 w 1684866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4866" h="838200">
                <a:moveTo>
                  <a:pt x="0" y="838200"/>
                </a:moveTo>
                <a:lnTo>
                  <a:pt x="1549400" y="440266"/>
                </a:lnTo>
                <a:lnTo>
                  <a:pt x="1684866" y="0"/>
                </a:lnTo>
                <a:lnTo>
                  <a:pt x="186266" y="364066"/>
                </a:lnTo>
                <a:lnTo>
                  <a:pt x="0" y="83820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8" name="Straight Connector 87"/>
          <p:cNvCxnSpPr>
            <a:stCxn id="86" idx="0"/>
            <a:endCxn id="87" idx="0"/>
          </p:cNvCxnSpPr>
          <p:nvPr/>
        </p:nvCxnSpPr>
        <p:spPr>
          <a:xfrm>
            <a:off x="8785225" y="5053013"/>
            <a:ext cx="28575" cy="1565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stCxn id="86" idx="1"/>
            <a:endCxn id="87" idx="1"/>
          </p:cNvCxnSpPr>
          <p:nvPr/>
        </p:nvCxnSpPr>
        <p:spPr>
          <a:xfrm flipH="1">
            <a:off x="10345737" y="4768850"/>
            <a:ext cx="14288" cy="1701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stCxn id="86" idx="2"/>
          </p:cNvCxnSpPr>
          <p:nvPr/>
        </p:nvCxnSpPr>
        <p:spPr>
          <a:xfrm>
            <a:off x="10526712" y="4340225"/>
            <a:ext cx="4763" cy="17510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endCxn id="87" idx="3"/>
          </p:cNvCxnSpPr>
          <p:nvPr/>
        </p:nvCxnSpPr>
        <p:spPr>
          <a:xfrm>
            <a:off x="9005887" y="4659313"/>
            <a:ext cx="46038" cy="1557337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 Box 29"/>
          <p:cNvSpPr txBox="1">
            <a:spLocks noChangeAspect="1" noChangeArrowheads="1"/>
          </p:cNvSpPr>
          <p:nvPr/>
        </p:nvSpPr>
        <p:spPr bwMode="auto">
          <a:xfrm>
            <a:off x="9315450" y="3910013"/>
            <a:ext cx="547687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170" tIns="60085" rIns="120170" bIns="60085">
            <a:spAutoFit/>
          </a:bodyPr>
          <a:lstStyle/>
          <a:p>
            <a:r>
              <a:rPr lang="en-US" altLang="en-US" sz="2800" b="1">
                <a:latin typeface="Times New Roman" pitchFamily="18" charset="0"/>
              </a:rPr>
              <a:t>n</a:t>
            </a:r>
            <a:r>
              <a:rPr lang="en-US" altLang="en-US" sz="2800" i="1" baseline="-25000">
                <a:latin typeface="Times New Roman" pitchFamily="18" charset="0"/>
              </a:rPr>
              <a:t>k</a:t>
            </a:r>
            <a:endParaRPr lang="en-US" altLang="en-US" sz="2800" baseline="-25000">
              <a:latin typeface="Times New Roman" pitchFamily="18" charset="0"/>
            </a:endParaRPr>
          </a:p>
        </p:txBody>
      </p:sp>
      <p:sp>
        <p:nvSpPr>
          <p:cNvPr id="93" name="Text Box 30"/>
          <p:cNvSpPr txBox="1">
            <a:spLocks noChangeAspect="1" noChangeArrowheads="1"/>
          </p:cNvSpPr>
          <p:nvPr/>
        </p:nvSpPr>
        <p:spPr bwMode="auto">
          <a:xfrm>
            <a:off x="10531475" y="4094163"/>
            <a:ext cx="377825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170" tIns="60085" rIns="120170" bIns="60085">
            <a:spAutoFit/>
          </a:bodyPr>
          <a:lstStyle/>
          <a:p>
            <a:r>
              <a:rPr lang="en-US" altLang="en-US" sz="2400" i="1">
                <a:latin typeface="Times New Roman" pitchFamily="18" charset="0"/>
              </a:rPr>
              <a:t>k</a:t>
            </a:r>
            <a:endParaRPr lang="en-US" altLang="en-US" b="1">
              <a:latin typeface="Times New Roman" pitchFamily="18" charset="0"/>
            </a:endParaRPr>
          </a:p>
        </p:txBody>
      </p:sp>
      <p:sp>
        <p:nvSpPr>
          <p:cNvPr id="94" name="Text Box 31"/>
          <p:cNvSpPr txBox="1">
            <a:spLocks noChangeAspect="1" noChangeArrowheads="1"/>
          </p:cNvSpPr>
          <p:nvPr/>
        </p:nvSpPr>
        <p:spPr bwMode="auto">
          <a:xfrm>
            <a:off x="10591800" y="5827713"/>
            <a:ext cx="6350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170" tIns="60085" rIns="120170" bIns="60085">
            <a:spAutoFit/>
          </a:bodyPr>
          <a:lstStyle/>
          <a:p>
            <a:r>
              <a:rPr lang="en-US" altLang="en-US" sz="2400" i="1">
                <a:latin typeface="Times New Roman" pitchFamily="18" charset="0"/>
              </a:rPr>
              <a:t>k</a:t>
            </a:r>
            <a:r>
              <a:rPr lang="en-US" altLang="en-US" sz="2400">
                <a:latin typeface="Times New Roman" pitchFamily="18" charset="0"/>
              </a:rPr>
              <a:t>-1</a:t>
            </a:r>
          </a:p>
        </p:txBody>
      </p:sp>
      <p:sp>
        <p:nvSpPr>
          <p:cNvPr id="95" name="TextBox 81"/>
          <p:cNvSpPr txBox="1">
            <a:spLocks noChangeArrowheads="1"/>
          </p:cNvSpPr>
          <p:nvPr/>
        </p:nvSpPr>
        <p:spPr bwMode="auto">
          <a:xfrm>
            <a:off x="9018587" y="4911725"/>
            <a:ext cx="891904" cy="39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170" tIns="60085" rIns="120170" bIns="60085">
            <a:spAutoFit/>
          </a:bodyPr>
          <a:lstStyle/>
          <a:p>
            <a:r>
              <a:rPr lang="en-US" altLang="en-US" i="1" dirty="0" err="1"/>
              <a:t>u</a:t>
            </a:r>
            <a:r>
              <a:rPr lang="en-US" altLang="en-US" baseline="-25000" dirty="0" err="1"/>
              <a:t>j,k</a:t>
            </a:r>
            <a:r>
              <a:rPr lang="en-US" altLang="en-US" dirty="0"/>
              <a:t> </a:t>
            </a:r>
            <a:r>
              <a:rPr lang="en-US" altLang="en-US" i="1" dirty="0" err="1"/>
              <a:t>v</a:t>
            </a:r>
            <a:r>
              <a:rPr lang="en-US" altLang="en-US" baseline="-25000" dirty="0" err="1"/>
              <a:t>j,k</a:t>
            </a:r>
            <a:endParaRPr lang="en-US" altLang="en-US" dirty="0"/>
          </a:p>
        </p:txBody>
      </p:sp>
      <p:sp>
        <p:nvSpPr>
          <p:cNvPr id="96" name="TextBox 82"/>
          <p:cNvSpPr txBox="1">
            <a:spLocks noChangeArrowheads="1"/>
          </p:cNvSpPr>
          <p:nvPr/>
        </p:nvSpPr>
        <p:spPr bwMode="auto">
          <a:xfrm>
            <a:off x="9542462" y="5592763"/>
            <a:ext cx="5635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170" tIns="60085" rIns="120170" bIns="60085">
            <a:spAutoFit/>
          </a:bodyPr>
          <a:lstStyle/>
          <a:p>
            <a:r>
              <a:rPr lang="en-US" altLang="en-US" i="1"/>
              <a:t>C</a:t>
            </a:r>
            <a:r>
              <a:rPr lang="en-US" altLang="en-US" i="1" baseline="-25000"/>
              <a:t>i,k</a:t>
            </a:r>
            <a:endParaRPr lang="en-US" altLang="en-US" i="1"/>
          </a:p>
        </p:txBody>
      </p:sp>
      <p:sp>
        <p:nvSpPr>
          <p:cNvPr id="97" name="TextBox 83"/>
          <p:cNvSpPr txBox="1">
            <a:spLocks noChangeArrowheads="1"/>
          </p:cNvSpPr>
          <p:nvPr/>
        </p:nvSpPr>
        <p:spPr bwMode="auto">
          <a:xfrm>
            <a:off x="8383587" y="4810125"/>
            <a:ext cx="3810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170" tIns="60085" rIns="120170" bIns="60085">
            <a:spAutoFit/>
          </a:bodyPr>
          <a:lstStyle/>
          <a:p>
            <a:r>
              <a:rPr lang="en-US" altLang="en-US" i="1">
                <a:latin typeface="Symbol" pitchFamily="18" charset="2"/>
              </a:rPr>
              <a:t>h</a:t>
            </a:r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9621837" y="5492750"/>
            <a:ext cx="57150" cy="6985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8739187" y="5008563"/>
            <a:ext cx="57150" cy="6985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9542462" y="4872038"/>
            <a:ext cx="57150" cy="6985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9629775" y="4635500"/>
            <a:ext cx="57150" cy="6985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" name="Line 28"/>
          <p:cNvSpPr>
            <a:spLocks noChangeAspect="1" noChangeShapeType="1"/>
          </p:cNvSpPr>
          <p:nvPr/>
        </p:nvSpPr>
        <p:spPr bwMode="auto">
          <a:xfrm flipH="1" flipV="1">
            <a:off x="9571037" y="4418013"/>
            <a:ext cx="92075" cy="260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0170" tIns="60085" rIns="120170" bIns="60085"/>
          <a:lstStyle/>
          <a:p>
            <a:endParaRPr lang="en-US"/>
          </a:p>
        </p:txBody>
      </p:sp>
      <p:sp>
        <p:nvSpPr>
          <p:cNvPr id="103" name="TextBox 89"/>
          <p:cNvSpPr txBox="1">
            <a:spLocks noChangeArrowheads="1"/>
          </p:cNvSpPr>
          <p:nvPr/>
        </p:nvSpPr>
        <p:spPr bwMode="auto">
          <a:xfrm>
            <a:off x="3121025" y="6327775"/>
            <a:ext cx="6415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i="1" dirty="0"/>
              <a:t>w</a:t>
            </a:r>
            <a:r>
              <a:rPr lang="en-US" altLang="en-US" i="1" baseline="-25000" dirty="0"/>
              <a:t>i,k-</a:t>
            </a:r>
            <a:r>
              <a:rPr lang="en-US" altLang="en-US" baseline="-25000" dirty="0"/>
              <a:t>1</a:t>
            </a:r>
            <a:endParaRPr lang="en-US" altLang="en-US" i="1" baseline="-25000" dirty="0"/>
          </a:p>
        </p:txBody>
      </p:sp>
      <p:sp>
        <p:nvSpPr>
          <p:cNvPr id="104" name="TextBox 90"/>
          <p:cNvSpPr txBox="1">
            <a:spLocks noChangeArrowheads="1"/>
          </p:cNvSpPr>
          <p:nvPr/>
        </p:nvSpPr>
        <p:spPr bwMode="auto">
          <a:xfrm>
            <a:off x="9432925" y="6194425"/>
            <a:ext cx="6415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i="1" dirty="0"/>
              <a:t>w</a:t>
            </a:r>
            <a:r>
              <a:rPr lang="en-US" altLang="en-US" i="1" baseline="-25000" dirty="0"/>
              <a:t>i,k</a:t>
            </a:r>
            <a:r>
              <a:rPr lang="en-US" altLang="en-US" baseline="-25000" dirty="0"/>
              <a:t>-1</a:t>
            </a:r>
            <a:endParaRPr lang="en-US" altLang="en-US" i="1" baseline="-25000" dirty="0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9694862" y="6267450"/>
            <a:ext cx="57150" cy="6985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3446462" y="6419850"/>
            <a:ext cx="57150" cy="6985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07" name="Straight Connector 106"/>
          <p:cNvCxnSpPr>
            <a:endCxn id="39" idx="2"/>
          </p:cNvCxnSpPr>
          <p:nvPr/>
        </p:nvCxnSpPr>
        <p:spPr>
          <a:xfrm flipH="1">
            <a:off x="3378200" y="4940300"/>
            <a:ext cx="44450" cy="19716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343ADD5-7771-06CA-BBD9-4BD1F0A15119}"/>
              </a:ext>
            </a:extLst>
          </p:cNvPr>
          <p:cNvCxnSpPr/>
          <p:nvPr/>
        </p:nvCxnSpPr>
        <p:spPr bwMode="auto">
          <a:xfrm>
            <a:off x="6337300" y="3910013"/>
            <a:ext cx="1460500" cy="3176587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FB3629-C75D-F8EE-9887-BCD111F4D838}"/>
              </a:ext>
            </a:extLst>
          </p:cNvPr>
          <p:cNvCxnSpPr>
            <a:cxnSpLocks/>
          </p:cNvCxnSpPr>
          <p:nvPr/>
        </p:nvCxnSpPr>
        <p:spPr bwMode="auto">
          <a:xfrm flipH="1">
            <a:off x="6524471" y="3794918"/>
            <a:ext cx="788987" cy="328612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>
          <a:xfrm>
            <a:off x="784621" y="131474"/>
            <a:ext cx="11689557" cy="480907"/>
          </a:xfrm>
          <a:noFill/>
        </p:spPr>
        <p:txBody>
          <a:bodyPr/>
          <a:lstStyle/>
          <a:p>
            <a:pPr algn="ctr" eaLnBrk="1" hangingPunct="1"/>
            <a:r>
              <a:rPr lang="en-US" sz="3200" dirty="0">
                <a:solidFill>
                  <a:schemeClr val="tx1"/>
                </a:solidFill>
              </a:rPr>
              <a:t>Semi-implicit scheme</a:t>
            </a:r>
          </a:p>
        </p:txBody>
      </p:sp>
      <p:sp>
        <p:nvSpPr>
          <p:cNvPr id="12298" name="Text Box 40"/>
          <p:cNvSpPr txBox="1">
            <a:spLocks noChangeArrowheads="1"/>
          </p:cNvSpPr>
          <p:nvPr/>
        </p:nvSpPr>
        <p:spPr bwMode="auto">
          <a:xfrm>
            <a:off x="433388" y="846667"/>
            <a:ext cx="1263608" cy="39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170" tIns="60085" rIns="120170" bIns="6008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dirty="0"/>
              <a:t>Continuity</a:t>
            </a:r>
          </a:p>
        </p:txBody>
      </p:sp>
      <p:sp>
        <p:nvSpPr>
          <p:cNvPr id="12299" name="Text Box 41"/>
          <p:cNvSpPr txBox="1">
            <a:spLocks noChangeArrowheads="1"/>
          </p:cNvSpPr>
          <p:nvPr/>
        </p:nvSpPr>
        <p:spPr bwMode="auto">
          <a:xfrm>
            <a:off x="341708" y="1945040"/>
            <a:ext cx="1388835" cy="39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170" tIns="60085" rIns="120170" bIns="6008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dirty="0"/>
              <a:t>Momentum</a:t>
            </a:r>
          </a:p>
        </p:txBody>
      </p:sp>
      <p:sp>
        <p:nvSpPr>
          <p:cNvPr id="12301" name="Rectangle 44"/>
          <p:cNvSpPr>
            <a:spLocks noChangeArrowheads="1"/>
          </p:cNvSpPr>
          <p:nvPr/>
        </p:nvSpPr>
        <p:spPr bwMode="auto">
          <a:xfrm>
            <a:off x="0" y="4042029"/>
            <a:ext cx="242752" cy="39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170" tIns="60085" rIns="120170" bIns="60085" anchor="ctr">
            <a:spAutoFit/>
          </a:bodyPr>
          <a:lstStyle/>
          <a:p>
            <a:endParaRPr lang="en-US"/>
          </a:p>
        </p:txBody>
      </p:sp>
      <p:graphicFrame>
        <p:nvGraphicFramePr>
          <p:cNvPr id="12302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8199946"/>
              </p:ext>
            </p:extLst>
          </p:nvPr>
        </p:nvGraphicFramePr>
        <p:xfrm>
          <a:off x="5090613" y="2559050"/>
          <a:ext cx="2405927" cy="4860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38200" imgH="241300" progId="Equation.DSMT4">
                  <p:embed/>
                </p:oleObj>
              </mc:Choice>
              <mc:Fallback>
                <p:oleObj name="Equation" r:id="rId3" imgW="838200" imgH="241300" progId="Equation.DSMT4">
                  <p:embed/>
                  <p:pic>
                    <p:nvPicPr>
                      <p:cNvPr id="12302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0613" y="2559050"/>
                        <a:ext cx="2405927" cy="4860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4" name="Rectangle 47"/>
          <p:cNvSpPr>
            <a:spLocks noGrp="1" noChangeArrowheads="1"/>
          </p:cNvSpPr>
          <p:nvPr>
            <p:ph type="body" idx="1"/>
          </p:nvPr>
        </p:nvSpPr>
        <p:spPr>
          <a:xfrm>
            <a:off x="228600" y="5749960"/>
            <a:ext cx="13144500" cy="1483961"/>
          </a:xfrm>
          <a:noFill/>
        </p:spPr>
        <p:txBody>
          <a:bodyPr/>
          <a:lstStyle/>
          <a:p>
            <a:pPr marL="450215" indent="-450215" eaLnBrk="1" hangingPunct="1"/>
            <a:r>
              <a:rPr lang="en-US" sz="2400" dirty="0"/>
              <a:t>Implicit treatment of divergence, pressure gradient (and vegetation form drag) terms by-passes most severe stability constraints: 0.5 ≤</a:t>
            </a:r>
            <a:r>
              <a:rPr lang="en-US" sz="2600" i="1" dirty="0">
                <a:latin typeface="Symbol"/>
                <a:sym typeface="Symbol"/>
              </a:rPr>
              <a:t>q</a:t>
            </a:r>
            <a:r>
              <a:rPr lang="en-US" sz="2400" dirty="0">
                <a:cs typeface="Tahoma"/>
              </a:rPr>
              <a:t>≤</a:t>
            </a:r>
            <a:r>
              <a:rPr lang="en-US" sz="2400" dirty="0"/>
              <a:t>1</a:t>
            </a:r>
            <a:endParaRPr lang="en-US"/>
          </a:p>
          <a:p>
            <a:pPr marL="450215" indent="-450215" eaLnBrk="1" hangingPunct="1"/>
            <a:r>
              <a:rPr lang="en-US" sz="2400" dirty="0"/>
              <a:t>Explicit treatment: Coriolis, horizontal viscosity, radiation stress…</a:t>
            </a:r>
            <a:endParaRPr lang="en-US" sz="2400" dirty="0">
              <a:ea typeface="Tahoma"/>
              <a:cs typeface="Tahoma"/>
            </a:endParaRPr>
          </a:p>
        </p:txBody>
      </p:sp>
      <p:graphicFrame>
        <p:nvGraphicFramePr>
          <p:cNvPr id="12303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3181413"/>
              </p:ext>
            </p:extLst>
          </p:nvPr>
        </p:nvGraphicFramePr>
        <p:xfrm>
          <a:off x="3216906" y="3926179"/>
          <a:ext cx="6346194" cy="815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336800" imgH="419100" progId="Equation.DSMT4">
                  <p:embed/>
                </p:oleObj>
              </mc:Choice>
              <mc:Fallback>
                <p:oleObj name="Equation" r:id="rId5" imgW="2336800" imgH="419100" progId="Equation.DSMT4">
                  <p:embed/>
                  <p:pic>
                    <p:nvPicPr>
                      <p:cNvPr id="12303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6906" y="3926179"/>
                        <a:ext cx="6346194" cy="8155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809424" y="4170019"/>
                <a:ext cx="42671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  <a:ea typeface="Cambria Math"/>
                        </a:rPr>
                        <m:t>≈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9424" y="4170019"/>
                <a:ext cx="426719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26F5BD-4AC9-4CAD-97BA-5FAB9A7A46F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6" name="Right Brace 5"/>
          <p:cNvSpPr/>
          <p:nvPr/>
        </p:nvSpPr>
        <p:spPr bwMode="auto">
          <a:xfrm flipH="1">
            <a:off x="3303880" y="994268"/>
            <a:ext cx="228600" cy="1163962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6285" y="4170019"/>
            <a:ext cx="192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Advection (ELM):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362200" y="1630821"/>
                <a:ext cx="8534400" cy="6894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  <m:sup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  <m:sup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0">
                          <a:latin typeface="Cambria Math" panose="02040503050406030204" pitchFamily="18" charset="0"/>
                        </a:rPr>
                        <m:t>𝐟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𝛻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(1−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𝛻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𝝉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den>
                              </m:f>
                            </m:e>
                          </m:d>
                        </m:e>
                        <m:sub/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1630821"/>
                <a:ext cx="8534400" cy="68948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730543" y="4823196"/>
                <a:ext cx="758378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where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is evaluated along the characteristic line defined by: </a:t>
                </a:r>
                <a:r>
                  <a:rPr lang="en-US" dirty="0" err="1"/>
                  <a:t>D</a:t>
                </a:r>
                <a:r>
                  <a:rPr lang="en-US" b="1" i="1" dirty="0" err="1"/>
                  <a:t>x</a:t>
                </a:r>
                <a:r>
                  <a:rPr lang="en-US" dirty="0"/>
                  <a:t>/D</a:t>
                </a:r>
                <a:r>
                  <a:rPr lang="en-US" i="1" dirty="0"/>
                  <a:t>t</a:t>
                </a:r>
                <a:r>
                  <a:rPr lang="en-US" dirty="0"/>
                  <a:t>=</a:t>
                </a:r>
                <a:r>
                  <a:rPr lang="en-US" b="1" i="1" dirty="0"/>
                  <a:t>u</a:t>
                </a:r>
                <a:r>
                  <a:rPr lang="en-US" dirty="0"/>
                  <a:t>  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543" y="4823196"/>
                <a:ext cx="7583787" cy="369332"/>
              </a:xfrm>
              <a:prstGeom prst="rect">
                <a:avLst/>
              </a:prstGeom>
              <a:blipFill>
                <a:blip r:embed="rId12"/>
                <a:stretch>
                  <a:fillRect l="-72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678512" y="3185798"/>
                <a:ext cx="3901774" cy="46166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buNone/>
                </a:pP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sz="2400" dirty="0"/>
                  <a:t>: depth averaged velocity 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8512" y="3185798"/>
                <a:ext cx="3901774" cy="461665"/>
              </a:xfrm>
              <a:prstGeom prst="rect">
                <a:avLst/>
              </a:prstGeom>
              <a:blipFill>
                <a:blip r:embed="rId13"/>
                <a:stretch>
                  <a:fillRect t="-12000" r="-1560" b="-29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5FCEF8E-97B2-A63D-9724-E26AE2E3DBB1}"/>
                  </a:ext>
                </a:extLst>
              </p:cNvPr>
              <p:cNvSpPr txBox="1"/>
              <p:nvPr/>
            </p:nvSpPr>
            <p:spPr>
              <a:xfrm>
                <a:off x="3848308" y="885025"/>
                <a:ext cx="5578194" cy="616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m:rPr>
                          <m:sty m:val="p"/>
                        </m:rP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𝒖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+(1−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m:rPr>
                          <m:sty m:val="p"/>
                        </m:rP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𝒖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5FCEF8E-97B2-A63D-9724-E26AE2E3DB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8308" y="885025"/>
                <a:ext cx="5578194" cy="61690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0498AC4-3F45-0AC0-0121-946B0E271F63}"/>
                  </a:ext>
                </a:extLst>
              </p:cNvPr>
              <p:cNvSpPr txBox="1"/>
              <p:nvPr/>
            </p:nvSpPr>
            <p:spPr>
              <a:xfrm>
                <a:off x="10449794" y="1494494"/>
                <a:ext cx="18080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(0.5≤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≤1)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0498AC4-3F45-0AC0-0121-946B0E271F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9794" y="1494494"/>
                <a:ext cx="1808011" cy="369332"/>
              </a:xfrm>
              <a:prstGeom prst="rect">
                <a:avLst/>
              </a:prstGeom>
              <a:blipFill>
                <a:blip r:embed="rId15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>
          <a:xfrm>
            <a:off x="735227" y="0"/>
            <a:ext cx="11689557" cy="480907"/>
          </a:xfrm>
          <a:noFill/>
        </p:spPr>
        <p:txBody>
          <a:bodyPr/>
          <a:lstStyle/>
          <a:p>
            <a:pPr algn="ctr" eaLnBrk="1" hangingPunct="1"/>
            <a:r>
              <a:rPr lang="en-US" sz="3200" dirty="0">
                <a:solidFill>
                  <a:schemeClr val="tx1"/>
                </a:solidFill>
              </a:rPr>
              <a:t>Operating range of SCHISM</a:t>
            </a: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09600"/>
            <a:ext cx="9372600" cy="525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24600" y="686393"/>
            <a:ext cx="6544092" cy="4291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120170" tIns="60085" rIns="120170" bIns="60085" rtlCol="0" anchor="t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Tahoma"/>
                <a:ea typeface="Tahoma"/>
                <a:cs typeface="Tahoma"/>
              </a:rPr>
              <a:t>…. for a </a:t>
            </a:r>
            <a:r>
              <a:rPr lang="en-US" b="1" i="1" dirty="0">
                <a:solidFill>
                  <a:srgbClr val="00B050"/>
                </a:solidFill>
                <a:latin typeface="Tahoma"/>
                <a:ea typeface="Tahoma"/>
                <a:cs typeface="Tahoma"/>
              </a:rPr>
              <a:t>fixed</a:t>
            </a:r>
            <a:r>
              <a:rPr lang="en-US" b="1" dirty="0">
                <a:solidFill>
                  <a:srgbClr val="00B050"/>
                </a:solidFill>
                <a:latin typeface="Tahoma"/>
                <a:ea typeface="Tahoma"/>
                <a:cs typeface="Tahoma"/>
              </a:rPr>
              <a:t> mesh, you cannot reduce </a:t>
            </a:r>
            <a:r>
              <a:rPr lang="en-US" sz="2000" dirty="0">
                <a:solidFill>
                  <a:srgbClr val="00B050"/>
                </a:solidFill>
                <a:latin typeface="Symbol"/>
                <a:sym typeface="Symbol"/>
              </a:rPr>
              <a:t>D</a:t>
            </a:r>
            <a:r>
              <a:rPr lang="en-US" b="1" dirty="0">
                <a:solidFill>
                  <a:srgbClr val="00B050"/>
                </a:solidFill>
                <a:latin typeface="Tahoma"/>
                <a:ea typeface="Tahoma"/>
                <a:cs typeface="Tahoma"/>
              </a:rPr>
              <a:t>t indefinitely!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500" y="5410200"/>
            <a:ext cx="6705600" cy="1660226"/>
          </a:xfrm>
          <a:prstGeom prst="rect">
            <a:avLst/>
          </a:prstGeom>
          <a:noFill/>
        </p:spPr>
        <p:txBody>
          <a:bodyPr wrap="square" lIns="120170" tIns="60085" rIns="120170" bIns="60085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ELM prefers larger </a:t>
            </a:r>
            <a:r>
              <a:rPr lang="en-US" sz="2000" dirty="0">
                <a:latin typeface="Symbol" pitchFamily="18" charset="2"/>
              </a:rPr>
              <a:t>D</a:t>
            </a:r>
            <a:r>
              <a:rPr lang="en-US" sz="2000" dirty="0"/>
              <a:t>t (truncation error ~1/</a:t>
            </a:r>
            <a:r>
              <a:rPr lang="en-US" sz="2000" dirty="0">
                <a:latin typeface="Symbol" pitchFamily="18" charset="2"/>
              </a:rPr>
              <a:t>D</a:t>
            </a:r>
            <a:r>
              <a:rPr lang="en-US" sz="2000" dirty="0"/>
              <a:t>t)</a:t>
            </a:r>
          </a:p>
          <a:p>
            <a:pPr marL="943752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As a result, SCHISM requires </a:t>
            </a:r>
            <a:r>
              <a:rPr lang="en-US" sz="2000" i="1" dirty="0"/>
              <a:t>CFL</a:t>
            </a:r>
            <a:r>
              <a:rPr lang="en-US" sz="2000" dirty="0"/>
              <a:t>&gt;0.4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Convergence: </a:t>
            </a:r>
            <a:r>
              <a:rPr lang="en-US" sz="2000" i="1" dirty="0"/>
              <a:t>CFL</a:t>
            </a:r>
            <a:r>
              <a:rPr lang="en-US" sz="2000" dirty="0"/>
              <a:t>=const, </a:t>
            </a:r>
            <a:r>
              <a:rPr lang="en-US" sz="2000" dirty="0">
                <a:latin typeface="Symbol" pitchFamily="18" charset="2"/>
              </a:rPr>
              <a:t>D</a:t>
            </a:r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2000" dirty="0"/>
              <a:t> </a:t>
            </a:r>
            <a:r>
              <a:rPr lang="en-US" sz="2000" dirty="0">
                <a:latin typeface="Symbol" pitchFamily="18" charset="2"/>
              </a:rPr>
              <a:t>D</a:t>
            </a:r>
            <a:r>
              <a:rPr lang="en-US" sz="2000" dirty="0"/>
              <a:t>t</a:t>
            </a:r>
            <a:r>
              <a:rPr lang="en-US" sz="2000" dirty="0">
                <a:sym typeface="Wingdings" pitchFamily="2" charset="2"/>
              </a:rPr>
              <a:t>0 at the same 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For </a:t>
            </a:r>
            <a:r>
              <a:rPr lang="en-US" sz="2000" dirty="0" err="1">
                <a:sym typeface="Wingdings" pitchFamily="2" charset="2"/>
              </a:rPr>
              <a:t>barotropic</a:t>
            </a:r>
            <a:r>
              <a:rPr lang="en-US" sz="2000" dirty="0">
                <a:sym typeface="Wingdings" pitchFamily="2" charset="2"/>
              </a:rPr>
              <a:t> field applications: [100,450] sec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Start with </a:t>
            </a:r>
            <a:r>
              <a:rPr lang="en-US" sz="2000" dirty="0">
                <a:solidFill>
                  <a:srgbClr val="FF0000"/>
                </a:solidFill>
                <a:sym typeface="Wingdings" pitchFamily="2" charset="2"/>
              </a:rPr>
              <a:t>150sec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26F5BD-4AC9-4CAD-97BA-5FAB9A7A46F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9029700" y="3114490"/>
            <a:ext cx="11430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990600" y="2314651"/>
                <a:ext cx="3763274" cy="7925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𝐶𝐹𝐿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𝑔h</m:t>
                              </m:r>
                            </m:e>
                          </m:ra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&gt;0.4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314651"/>
                <a:ext cx="3763274" cy="7925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2DD43DF3-D64C-545F-6F52-9B9966B41F55}"/>
              </a:ext>
            </a:extLst>
          </p:cNvPr>
          <p:cNvSpPr txBox="1"/>
          <p:nvPr/>
        </p:nvSpPr>
        <p:spPr>
          <a:xfrm>
            <a:off x="7360920" y="1240362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This constraint is one of the most common mistakes made by users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B39584-AB69-A416-C3C8-EFC2AB4E9643}"/>
              </a:ext>
            </a:extLst>
          </p:cNvPr>
          <p:cNvSpPr txBox="1"/>
          <p:nvPr/>
        </p:nvSpPr>
        <p:spPr>
          <a:xfrm>
            <a:off x="7975600" y="5582920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ahoma"/>
                <a:ea typeface="Tahoma"/>
                <a:cs typeface="Tahoma"/>
              </a:rPr>
              <a:t>For a fixed mesh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870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976385" indent="-37553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502131" indent="-300426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2102983" indent="-300426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703835" indent="-300426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3304687" indent="-3004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3905540" indent="-3004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4506392" indent="-3004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5107244" indent="-3004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1B1466A9-DA7A-409C-8FCF-76C74E092D6D}" type="slidenum">
              <a:rPr lang="en-US" smtClean="0">
                <a:solidFill>
                  <a:schemeClr val="bg2"/>
                </a:solidFill>
              </a:rPr>
              <a:pPr eaLnBrk="1" hangingPunct="1"/>
              <a:t>15</a:t>
            </a:fld>
            <a:endParaRPr lang="en-US">
              <a:solidFill>
                <a:schemeClr val="bg2"/>
              </a:solidFill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81280"/>
            <a:ext cx="11689557" cy="480907"/>
          </a:xfrm>
          <a:noFill/>
        </p:spPr>
        <p:txBody>
          <a:bodyPr/>
          <a:lstStyle/>
          <a:p>
            <a:pPr algn="ctr" eaLnBrk="1" hangingPunct="1"/>
            <a:r>
              <a:rPr lang="en-US" dirty="0">
                <a:solidFill>
                  <a:schemeClr val="tx1"/>
                </a:solidFill>
              </a:rPr>
              <a:t>Finite-element formulation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568960"/>
            <a:ext cx="13258800" cy="574040"/>
          </a:xfrm>
          <a:noFill/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100" dirty="0"/>
              <a:t>Finally, substituting this eq. back to continuity eq. we get one equation for elevations alone:</a:t>
            </a:r>
          </a:p>
        </p:txBody>
      </p:sp>
      <p:sp>
        <p:nvSpPr>
          <p:cNvPr id="14341" name="Rectangle 4"/>
          <p:cNvSpPr>
            <a:spLocks noChangeArrowheads="1"/>
          </p:cNvSpPr>
          <p:nvPr/>
        </p:nvSpPr>
        <p:spPr bwMode="auto">
          <a:xfrm>
            <a:off x="0" y="-199171"/>
            <a:ext cx="242752" cy="39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170" tIns="60085" rIns="120170" bIns="60085" anchor="ctr">
            <a:spAutoFit/>
          </a:bodyPr>
          <a:lstStyle/>
          <a:p>
            <a:endParaRPr lang="en-US"/>
          </a:p>
        </p:txBody>
      </p:sp>
      <p:graphicFrame>
        <p:nvGraphicFramePr>
          <p:cNvPr id="14347" name="Object 10"/>
          <p:cNvGraphicFramePr>
            <a:graphicFrameLocks noChangeAspect="1"/>
          </p:cNvGraphicFramePr>
          <p:nvPr/>
        </p:nvGraphicFramePr>
        <p:xfrm>
          <a:off x="7829550" y="5906347"/>
          <a:ext cx="209550" cy="247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9700" imgH="228600" progId="Equation.DSMT4">
                  <p:embed/>
                </p:oleObj>
              </mc:Choice>
              <mc:Fallback>
                <p:oleObj name="Equation" r:id="rId3" imgW="139700" imgH="228600" progId="Equation.DSMT4">
                  <p:embed/>
                  <p:pic>
                    <p:nvPicPr>
                      <p:cNvPr id="14347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9550" y="5906347"/>
                        <a:ext cx="209550" cy="2472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52" name="Text Box 32"/>
          <p:cNvSpPr txBox="1">
            <a:spLocks noChangeArrowheads="1"/>
          </p:cNvSpPr>
          <p:nvPr/>
        </p:nvSpPr>
        <p:spPr bwMode="auto">
          <a:xfrm>
            <a:off x="261937" y="4185453"/>
            <a:ext cx="12939713" cy="238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0170" tIns="60085" rIns="120170" bIns="60085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100" dirty="0"/>
              <a:t>Notes:</a:t>
            </a:r>
          </a:p>
          <a:p>
            <a:pPr eaLnBrk="1" hangingPunct="1">
              <a:buFontTx/>
              <a:buChar char="•"/>
            </a:pPr>
            <a:r>
              <a:rPr lang="en-US" sz="2100" dirty="0">
                <a:latin typeface="Tahoma"/>
                <a:ea typeface="Tahoma"/>
                <a:cs typeface="Tahoma"/>
              </a:rPr>
              <a:t> When node </a:t>
            </a:r>
            <a:r>
              <a:rPr lang="en-US" sz="2100" i="1" dirty="0" err="1">
                <a:latin typeface="Tahoma"/>
                <a:ea typeface="Tahoma"/>
                <a:cs typeface="Tahoma"/>
              </a:rPr>
              <a:t>i</a:t>
            </a:r>
            <a:r>
              <a:rPr lang="en-US" sz="2100" dirty="0">
                <a:latin typeface="Tahoma"/>
                <a:ea typeface="Tahoma"/>
                <a:cs typeface="Tahoma"/>
              </a:rPr>
              <a:t> is on boundaries where essential </a:t>
            </a:r>
            <a:r>
              <a:rPr lang="en-US" sz="2100" dirty="0" err="1">
                <a:latin typeface="Tahoma"/>
                <a:ea typeface="Tahoma"/>
                <a:cs typeface="Tahoma"/>
              </a:rPr>
              <a:t>b.c.</a:t>
            </a:r>
            <a:r>
              <a:rPr lang="en-US" sz="2100" dirty="0">
                <a:latin typeface="Tahoma"/>
                <a:ea typeface="Tahoma"/>
                <a:cs typeface="Tahoma"/>
              </a:rPr>
              <a:t> is imposed, </a:t>
            </a:r>
            <a:r>
              <a:rPr lang="en-US" sz="2100" i="1" dirty="0">
                <a:latin typeface="Symbol"/>
                <a:sym typeface="Symbol"/>
              </a:rPr>
              <a:t>h</a:t>
            </a:r>
            <a:r>
              <a:rPr lang="en-US" sz="2100" dirty="0">
                <a:latin typeface="Tahoma"/>
                <a:ea typeface="Tahoma"/>
                <a:cs typeface="Tahoma"/>
              </a:rPr>
              <a:t> is known and so no equations are needed, and so I</a:t>
            </a:r>
            <a:r>
              <a:rPr lang="en-US" sz="2100" baseline="-25000" dirty="0">
                <a:latin typeface="Tahoma"/>
                <a:ea typeface="Tahoma"/>
                <a:cs typeface="Tahoma"/>
              </a:rPr>
              <a:t>6</a:t>
            </a:r>
            <a:r>
              <a:rPr lang="en-US" sz="2100" dirty="0">
                <a:latin typeface="Tahoma"/>
                <a:ea typeface="Tahoma"/>
                <a:cs typeface="Tahoma"/>
              </a:rPr>
              <a:t> needs not be evaluated</a:t>
            </a:r>
          </a:p>
          <a:p>
            <a:pPr eaLnBrk="1" hangingPunct="1">
              <a:buFontTx/>
              <a:buChar char="•"/>
            </a:pPr>
            <a:r>
              <a:rPr lang="en-US" sz="2100" dirty="0">
                <a:latin typeface="Tahoma"/>
                <a:ea typeface="Tahoma"/>
                <a:cs typeface="Tahoma"/>
                <a:sym typeface="Wingdings" pitchFamily="2" charset="2"/>
              </a:rPr>
              <a:t> Boundary condition (</a:t>
            </a:r>
            <a:r>
              <a:rPr lang="en-US" sz="2100" dirty="0" err="1">
                <a:latin typeface="Tahoma"/>
                <a:ea typeface="Tahoma"/>
                <a:cs typeface="Tahoma"/>
                <a:sym typeface="Wingdings" pitchFamily="2" charset="2"/>
              </a:rPr>
              <a:t>b.c.</a:t>
            </a:r>
            <a:r>
              <a:rPr lang="en-US" sz="2100" dirty="0">
                <a:latin typeface="Tahoma"/>
                <a:ea typeface="Tahoma"/>
                <a:cs typeface="Tahoma"/>
                <a:sym typeface="Wingdings" pitchFamily="2" charset="2"/>
              </a:rPr>
              <a:t>) is free lunch in FE model (cf. staggering in FV)</a:t>
            </a:r>
            <a:endParaRPr lang="en-US" sz="2100" dirty="0">
              <a:latin typeface="Tahoma"/>
              <a:ea typeface="Tahoma"/>
              <a:cs typeface="Tahoma"/>
            </a:endParaRPr>
          </a:p>
          <a:p>
            <a:pPr eaLnBrk="1" hangingPunct="1">
              <a:buFontTx/>
              <a:buChar char="•"/>
            </a:pPr>
            <a:r>
              <a:rPr lang="en-US" sz="2100" dirty="0">
                <a:latin typeface="Tahoma"/>
                <a:ea typeface="Tahoma"/>
                <a:cs typeface="Tahoma"/>
                <a:sym typeface="Wingdings" pitchFamily="2" charset="2"/>
              </a:rPr>
              <a:t> The inherent numerical dispersion in FE nicely balances out the numerical diffusion inherent in the implicit time stepping scheme!</a:t>
            </a:r>
            <a:endParaRPr lang="en-US" sz="2100" dirty="0">
              <a:latin typeface="Tahoma"/>
              <a:ea typeface="Tahoma"/>
              <a:cs typeface="Tahoma"/>
            </a:endParaRPr>
          </a:p>
          <a:p>
            <a:pPr>
              <a:buFontTx/>
              <a:buChar char="•"/>
            </a:pPr>
            <a:r>
              <a:rPr lang="en-US" sz="2100" dirty="0">
                <a:solidFill>
                  <a:srgbClr val="00B0F0"/>
                </a:solidFill>
                <a:latin typeface="Tahoma"/>
                <a:ea typeface="Tahoma"/>
                <a:cs typeface="Tahoma"/>
              </a:rPr>
              <a:t> This integral equation underpins the robustness and accuracy of SCHISM!</a:t>
            </a:r>
            <a:endParaRPr lang="en-US" sz="2100" dirty="0">
              <a:solidFill>
                <a:srgbClr val="00B0F0"/>
              </a:solidFill>
              <a:ea typeface="Tahoma"/>
              <a:cs typeface="Tahoma"/>
            </a:endParaRPr>
          </a:p>
        </p:txBody>
      </p:sp>
      <p:sp>
        <p:nvSpPr>
          <p:cNvPr id="14354" name="Text Box 34"/>
          <p:cNvSpPr txBox="1">
            <a:spLocks noChangeArrowheads="1"/>
          </p:cNvSpPr>
          <p:nvPr/>
        </p:nvSpPr>
        <p:spPr bwMode="auto">
          <a:xfrm>
            <a:off x="6217377" y="1788289"/>
            <a:ext cx="412605" cy="39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170" tIns="60085" rIns="120170" bIns="6008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/>
              <a:t>I</a:t>
            </a:r>
            <a:r>
              <a:rPr lang="en-US" baseline="-25000"/>
              <a:t>3</a:t>
            </a:r>
          </a:p>
        </p:txBody>
      </p:sp>
      <p:sp>
        <p:nvSpPr>
          <p:cNvPr id="14355" name="Text Box 35"/>
          <p:cNvSpPr txBox="1">
            <a:spLocks noChangeArrowheads="1"/>
          </p:cNvSpPr>
          <p:nvPr/>
        </p:nvSpPr>
        <p:spPr bwMode="auto">
          <a:xfrm>
            <a:off x="2068506" y="1017457"/>
            <a:ext cx="412605" cy="39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170" tIns="60085" rIns="120170" bIns="6008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/>
              <a:t>I</a:t>
            </a:r>
            <a:r>
              <a:rPr lang="en-US" baseline="-25000"/>
              <a:t>1</a:t>
            </a:r>
          </a:p>
        </p:txBody>
      </p:sp>
      <p:sp>
        <p:nvSpPr>
          <p:cNvPr id="14356" name="Freeform 36"/>
          <p:cNvSpPr>
            <a:spLocks/>
          </p:cNvSpPr>
          <p:nvPr/>
        </p:nvSpPr>
        <p:spPr bwMode="auto">
          <a:xfrm>
            <a:off x="468305" y="1322257"/>
            <a:ext cx="3539272" cy="398342"/>
          </a:xfrm>
          <a:custGeom>
            <a:avLst/>
            <a:gdLst>
              <a:gd name="T0" fmla="*/ 0 w 720"/>
              <a:gd name="T1" fmla="*/ 76200 h 48"/>
              <a:gd name="T2" fmla="*/ 0 w 720"/>
              <a:gd name="T3" fmla="*/ 0 h 48"/>
              <a:gd name="T4" fmla="*/ 3124200 w 720"/>
              <a:gd name="T5" fmla="*/ 0 h 48"/>
              <a:gd name="T6" fmla="*/ 3124200 w 720"/>
              <a:gd name="T7" fmla="*/ 76200 h 48"/>
              <a:gd name="T8" fmla="*/ 0 60000 65536"/>
              <a:gd name="T9" fmla="*/ 0 60000 65536"/>
              <a:gd name="T10" fmla="*/ 0 60000 65536"/>
              <a:gd name="T11" fmla="*/ 0 60000 65536"/>
              <a:gd name="T12" fmla="*/ 0 w 720"/>
              <a:gd name="T13" fmla="*/ 0 h 48"/>
              <a:gd name="T14" fmla="*/ 720 w 720"/>
              <a:gd name="T15" fmla="*/ 48 h 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0" h="48">
                <a:moveTo>
                  <a:pt x="0" y="48"/>
                </a:moveTo>
                <a:lnTo>
                  <a:pt x="0" y="0"/>
                </a:lnTo>
                <a:lnTo>
                  <a:pt x="720" y="0"/>
                </a:lnTo>
                <a:lnTo>
                  <a:pt x="720" y="48"/>
                </a:lnTo>
              </a:path>
            </a:pathLst>
          </a:custGeom>
          <a:noFill/>
          <a:ln w="9525" cap="flat" cmpd="sng">
            <a:solidFill>
              <a:srgbClr val="66FF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0170" tIns="60085" rIns="120170" bIns="60085">
            <a:spAutoFit/>
          </a:bodyPr>
          <a:lstStyle/>
          <a:p>
            <a:endParaRPr lang="en-US"/>
          </a:p>
        </p:txBody>
      </p:sp>
      <p:sp>
        <p:nvSpPr>
          <p:cNvPr id="14357" name="Freeform 37"/>
          <p:cNvSpPr>
            <a:spLocks/>
          </p:cNvSpPr>
          <p:nvPr/>
        </p:nvSpPr>
        <p:spPr bwMode="auto">
          <a:xfrm flipV="1">
            <a:off x="684650" y="3010099"/>
            <a:ext cx="4380452" cy="398342"/>
          </a:xfrm>
          <a:custGeom>
            <a:avLst/>
            <a:gdLst>
              <a:gd name="T0" fmla="*/ 0 w 720"/>
              <a:gd name="T1" fmla="*/ 76200 h 48"/>
              <a:gd name="T2" fmla="*/ 0 w 720"/>
              <a:gd name="T3" fmla="*/ 0 h 48"/>
              <a:gd name="T4" fmla="*/ 3733800 w 720"/>
              <a:gd name="T5" fmla="*/ 0 h 48"/>
              <a:gd name="T6" fmla="*/ 3733800 w 720"/>
              <a:gd name="T7" fmla="*/ 76200 h 48"/>
              <a:gd name="T8" fmla="*/ 0 60000 65536"/>
              <a:gd name="T9" fmla="*/ 0 60000 65536"/>
              <a:gd name="T10" fmla="*/ 0 60000 65536"/>
              <a:gd name="T11" fmla="*/ 0 60000 65536"/>
              <a:gd name="T12" fmla="*/ 0 w 720"/>
              <a:gd name="T13" fmla="*/ 0 h 48"/>
              <a:gd name="T14" fmla="*/ 720 w 720"/>
              <a:gd name="T15" fmla="*/ 48 h 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0" h="48">
                <a:moveTo>
                  <a:pt x="0" y="48"/>
                </a:moveTo>
                <a:lnTo>
                  <a:pt x="0" y="0"/>
                </a:lnTo>
                <a:lnTo>
                  <a:pt x="720" y="0"/>
                </a:lnTo>
                <a:lnTo>
                  <a:pt x="720" y="48"/>
                </a:lnTo>
              </a:path>
            </a:pathLst>
          </a:custGeom>
          <a:noFill/>
          <a:ln w="9525" cap="flat" cmpd="sng">
            <a:solidFill>
              <a:srgbClr val="66FF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0170" tIns="60085" rIns="120170" bIns="60085">
            <a:spAutoFit/>
          </a:bodyPr>
          <a:lstStyle/>
          <a:p>
            <a:endParaRPr lang="en-US"/>
          </a:p>
        </p:txBody>
      </p:sp>
      <p:sp>
        <p:nvSpPr>
          <p:cNvPr id="14358" name="Text Box 38"/>
          <p:cNvSpPr txBox="1">
            <a:spLocks noChangeArrowheads="1"/>
          </p:cNvSpPr>
          <p:nvPr/>
        </p:nvSpPr>
        <p:spPr bwMode="auto">
          <a:xfrm>
            <a:off x="2808029" y="3330996"/>
            <a:ext cx="412605" cy="39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170" tIns="60085" rIns="120170" bIns="6008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dirty="0"/>
              <a:t>I</a:t>
            </a:r>
            <a:r>
              <a:rPr lang="en-US" baseline="-25000" dirty="0"/>
              <a:t>4</a:t>
            </a:r>
          </a:p>
        </p:txBody>
      </p:sp>
      <p:sp>
        <p:nvSpPr>
          <p:cNvPr id="14359" name="Freeform 39"/>
          <p:cNvSpPr>
            <a:spLocks/>
          </p:cNvSpPr>
          <p:nvPr/>
        </p:nvSpPr>
        <p:spPr bwMode="auto">
          <a:xfrm flipV="1">
            <a:off x="8480027" y="3027751"/>
            <a:ext cx="1028700" cy="398342"/>
          </a:xfrm>
          <a:custGeom>
            <a:avLst/>
            <a:gdLst>
              <a:gd name="T0" fmla="*/ 0 w 720"/>
              <a:gd name="T1" fmla="*/ 76200 h 48"/>
              <a:gd name="T2" fmla="*/ 0 w 720"/>
              <a:gd name="T3" fmla="*/ 0 h 48"/>
              <a:gd name="T4" fmla="*/ 685800 w 720"/>
              <a:gd name="T5" fmla="*/ 0 h 48"/>
              <a:gd name="T6" fmla="*/ 685800 w 720"/>
              <a:gd name="T7" fmla="*/ 76200 h 48"/>
              <a:gd name="T8" fmla="*/ 0 60000 65536"/>
              <a:gd name="T9" fmla="*/ 0 60000 65536"/>
              <a:gd name="T10" fmla="*/ 0 60000 65536"/>
              <a:gd name="T11" fmla="*/ 0 60000 65536"/>
              <a:gd name="T12" fmla="*/ 0 w 720"/>
              <a:gd name="T13" fmla="*/ 0 h 48"/>
              <a:gd name="T14" fmla="*/ 720 w 720"/>
              <a:gd name="T15" fmla="*/ 48 h 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0" h="48">
                <a:moveTo>
                  <a:pt x="0" y="48"/>
                </a:moveTo>
                <a:lnTo>
                  <a:pt x="0" y="0"/>
                </a:lnTo>
                <a:lnTo>
                  <a:pt x="720" y="0"/>
                </a:lnTo>
                <a:lnTo>
                  <a:pt x="720" y="48"/>
                </a:lnTo>
              </a:path>
            </a:pathLst>
          </a:custGeom>
          <a:noFill/>
          <a:ln w="9525" cap="flat" cmpd="sng">
            <a:solidFill>
              <a:srgbClr val="66FF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0170" tIns="60085" rIns="120170" bIns="60085">
            <a:spAutoFit/>
          </a:bodyPr>
          <a:lstStyle/>
          <a:p>
            <a:endParaRPr lang="en-US"/>
          </a:p>
        </p:txBody>
      </p:sp>
      <p:sp>
        <p:nvSpPr>
          <p:cNvPr id="14360" name="Text Box 40"/>
          <p:cNvSpPr txBox="1">
            <a:spLocks noChangeArrowheads="1"/>
          </p:cNvSpPr>
          <p:nvPr/>
        </p:nvSpPr>
        <p:spPr bwMode="auto">
          <a:xfrm>
            <a:off x="8852772" y="3227257"/>
            <a:ext cx="412605" cy="39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170" tIns="60085" rIns="120170" bIns="6008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dirty="0"/>
              <a:t>I</a:t>
            </a:r>
            <a:r>
              <a:rPr lang="en-US" baseline="-25000" dirty="0"/>
              <a:t>5</a:t>
            </a:r>
          </a:p>
        </p:txBody>
      </p:sp>
      <p:sp>
        <p:nvSpPr>
          <p:cNvPr id="14361" name="Freeform 41"/>
          <p:cNvSpPr>
            <a:spLocks/>
          </p:cNvSpPr>
          <p:nvPr/>
        </p:nvSpPr>
        <p:spPr bwMode="auto">
          <a:xfrm flipV="1">
            <a:off x="10163115" y="3106510"/>
            <a:ext cx="1146617" cy="398342"/>
          </a:xfrm>
          <a:custGeom>
            <a:avLst/>
            <a:gdLst>
              <a:gd name="T0" fmla="*/ 0 w 720"/>
              <a:gd name="T1" fmla="*/ 85725 h 48"/>
              <a:gd name="T2" fmla="*/ 0 w 720"/>
              <a:gd name="T3" fmla="*/ 0 h 48"/>
              <a:gd name="T4" fmla="*/ 962025 w 720"/>
              <a:gd name="T5" fmla="*/ 0 h 48"/>
              <a:gd name="T6" fmla="*/ 962025 w 720"/>
              <a:gd name="T7" fmla="*/ 85725 h 48"/>
              <a:gd name="T8" fmla="*/ 0 60000 65536"/>
              <a:gd name="T9" fmla="*/ 0 60000 65536"/>
              <a:gd name="T10" fmla="*/ 0 60000 65536"/>
              <a:gd name="T11" fmla="*/ 0 60000 65536"/>
              <a:gd name="T12" fmla="*/ 0 w 720"/>
              <a:gd name="T13" fmla="*/ 0 h 48"/>
              <a:gd name="T14" fmla="*/ 720 w 720"/>
              <a:gd name="T15" fmla="*/ 48 h 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0" h="48">
                <a:moveTo>
                  <a:pt x="0" y="48"/>
                </a:moveTo>
                <a:lnTo>
                  <a:pt x="0" y="0"/>
                </a:lnTo>
                <a:lnTo>
                  <a:pt x="720" y="0"/>
                </a:lnTo>
                <a:lnTo>
                  <a:pt x="720" y="48"/>
                </a:lnTo>
              </a:path>
            </a:pathLst>
          </a:custGeom>
          <a:noFill/>
          <a:ln w="9525" cap="flat" cmpd="sng">
            <a:solidFill>
              <a:srgbClr val="66FF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0170" tIns="60085" rIns="120170" bIns="60085">
            <a:spAutoFit/>
          </a:bodyPr>
          <a:lstStyle/>
          <a:p>
            <a:endParaRPr lang="en-US"/>
          </a:p>
        </p:txBody>
      </p:sp>
      <p:sp>
        <p:nvSpPr>
          <p:cNvPr id="14362" name="Text Box 42"/>
          <p:cNvSpPr txBox="1">
            <a:spLocks noChangeArrowheads="1"/>
          </p:cNvSpPr>
          <p:nvPr/>
        </p:nvSpPr>
        <p:spPr bwMode="auto">
          <a:xfrm>
            <a:off x="10530120" y="3249498"/>
            <a:ext cx="412605" cy="39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170" tIns="60085" rIns="120170" bIns="6008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dirty="0"/>
              <a:t>I</a:t>
            </a:r>
            <a:r>
              <a:rPr lang="en-US" baseline="-25000" dirty="0"/>
              <a:t>6</a:t>
            </a:r>
          </a:p>
        </p:txBody>
      </p:sp>
      <p:sp>
        <p:nvSpPr>
          <p:cNvPr id="14363" name="Freeform 43"/>
          <p:cNvSpPr>
            <a:spLocks/>
          </p:cNvSpPr>
          <p:nvPr/>
        </p:nvSpPr>
        <p:spPr bwMode="auto">
          <a:xfrm>
            <a:off x="5836377" y="2034231"/>
            <a:ext cx="1181100" cy="398342"/>
          </a:xfrm>
          <a:custGeom>
            <a:avLst/>
            <a:gdLst>
              <a:gd name="T0" fmla="*/ 0 w 720"/>
              <a:gd name="T1" fmla="*/ 107950 h 48"/>
              <a:gd name="T2" fmla="*/ 0 w 720"/>
              <a:gd name="T3" fmla="*/ 0 h 48"/>
              <a:gd name="T4" fmla="*/ 1295400 w 720"/>
              <a:gd name="T5" fmla="*/ 0 h 48"/>
              <a:gd name="T6" fmla="*/ 1295400 w 720"/>
              <a:gd name="T7" fmla="*/ 107950 h 48"/>
              <a:gd name="T8" fmla="*/ 0 60000 65536"/>
              <a:gd name="T9" fmla="*/ 0 60000 65536"/>
              <a:gd name="T10" fmla="*/ 0 60000 65536"/>
              <a:gd name="T11" fmla="*/ 0 60000 65536"/>
              <a:gd name="T12" fmla="*/ 0 w 720"/>
              <a:gd name="T13" fmla="*/ 0 h 48"/>
              <a:gd name="T14" fmla="*/ 720 w 720"/>
              <a:gd name="T15" fmla="*/ 48 h 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0" h="48">
                <a:moveTo>
                  <a:pt x="0" y="48"/>
                </a:moveTo>
                <a:lnTo>
                  <a:pt x="0" y="0"/>
                </a:lnTo>
                <a:lnTo>
                  <a:pt x="720" y="0"/>
                </a:lnTo>
                <a:lnTo>
                  <a:pt x="720" y="48"/>
                </a:lnTo>
              </a:path>
            </a:pathLst>
          </a:custGeom>
          <a:noFill/>
          <a:ln w="9525" cap="flat" cmpd="sng">
            <a:solidFill>
              <a:srgbClr val="66FF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0170" tIns="60085" rIns="120170" bIns="60085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583307" y="3439665"/>
            <a:ext cx="1010974" cy="398342"/>
          </a:xfrm>
          <a:prstGeom prst="rect">
            <a:avLst/>
          </a:prstGeom>
          <a:noFill/>
        </p:spPr>
        <p:txBody>
          <a:bodyPr wrap="none" lIns="120170" tIns="60085" rIns="120170" bIns="60085" rtlCol="0">
            <a:spAutoFit/>
          </a:bodyPr>
          <a:lstStyle/>
          <a:p>
            <a:r>
              <a:rPr lang="en-US" dirty="0"/>
              <a:t>sources</a:t>
            </a:r>
          </a:p>
        </p:txBody>
      </p:sp>
      <p:cxnSp>
        <p:nvCxnSpPr>
          <p:cNvPr id="5" name="Straight Arrow Connector 4"/>
          <p:cNvCxnSpPr>
            <a:stCxn id="3" idx="0"/>
          </p:cNvCxnSpPr>
          <p:nvPr/>
        </p:nvCxnSpPr>
        <p:spPr bwMode="auto">
          <a:xfrm flipH="1" flipV="1">
            <a:off x="11928078" y="2885945"/>
            <a:ext cx="160716" cy="55372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5999296" y="3651998"/>
            <a:ext cx="1335935" cy="398342"/>
          </a:xfrm>
          <a:prstGeom prst="rect">
            <a:avLst/>
          </a:prstGeom>
          <a:noFill/>
        </p:spPr>
        <p:txBody>
          <a:bodyPr wrap="none" lIns="120170" tIns="60085" rIns="120170" bIns="60085" rtlCol="0">
            <a:spAutoFit/>
          </a:bodyPr>
          <a:lstStyle/>
          <a:p>
            <a:r>
              <a:rPr lang="en-US" dirty="0"/>
              <a:t>(</a:t>
            </a:r>
            <a:r>
              <a:rPr lang="en-US" i="1" dirty="0" err="1"/>
              <a:t>i</a:t>
            </a:r>
            <a:r>
              <a:rPr lang="en-US" dirty="0"/>
              <a:t>=1,…,</a:t>
            </a:r>
            <a:r>
              <a:rPr lang="en-US" dirty="0" err="1"/>
              <a:t>N</a:t>
            </a:r>
            <a:r>
              <a:rPr lang="en-US" baseline="-25000" dirty="0" err="1"/>
              <a:t>p</a:t>
            </a:r>
            <a:r>
              <a:rPr lang="en-US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42752" y="1398457"/>
                <a:ext cx="13366025" cy="1876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4"/>
                            </m:rPr>
                            <a:rPr lang="el-GR" i="1" smtClean="0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/>
                                      <a:ea typeface="Cambria Math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smtClean="0">
                                      <a:latin typeface="Cambria Math"/>
                                      <a:ea typeface="Cambria Math"/>
                                    </a:rPr>
                                    <m:t>𝜂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+1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𝑔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1" smtClean="0">
                                      <a:latin typeface="Cambria Math"/>
                                      <a:ea typeface="Cambria Math"/>
                                    </a:rPr>
                                    <m:t>Δ</m:t>
                                  </m:r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acc>
                                <m:accPr>
                                  <m:chr m:val="̌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𝐻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𝛻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𝛻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𝜂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+1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/>
                          <a:ea typeface="Cambria Math"/>
                        </a:rPr>
                        <m:t>Ω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4"/>
                            </m:rPr>
                            <a:rPr lang="el-GR" b="0" i="1" smtClean="0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𝜂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𝑛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/>
                                  <a:ea typeface="Cambria Math"/>
                                </a:rPr>
                                <m:t>Δ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𝛻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n-US" b="1" i="1" smtClean="0">
                                  <a:latin typeface="Cambria Math"/>
                                  <a:ea typeface="Cambria Math"/>
                                </a:rPr>
                                <m:t>𝑬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(1−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/>
                                  <a:ea typeface="Cambria Math"/>
                                </a:rPr>
                                <m:t>Δ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𝛻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0" smtClean="0">
                                      <a:latin typeface="Cambria Math"/>
                                      <a:ea typeface="Cambria Math"/>
                                    </a:rPr>
                                    <m:t>𝐔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/>
                              <a:ea typeface="Cambria Math"/>
                            </a:rPr>
                            <m:t>Ω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Δ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𝑡</m:t>
                          </m:r>
                          <m:nary>
                            <m:naryPr>
                              <m:limLoc m:val="undOvr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 smtClean="0">
                                      <a:latin typeface="Cambria Math"/>
                                      <a:ea typeface="Cambria Math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𝑣</m:t>
                                  </m:r>
                                </m:sub>
                              </m:sSub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𝑈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+1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/>
                                      <a:ea typeface="Cambria Math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𝑣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−(1−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</m:nary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Δ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𝑡</m:t>
                          </m:r>
                          <m:nary>
                            <m:naryPr>
                              <m:limLoc m:val="undOvr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 m:alnAt="24"/>
                                </m:rPr>
                                <a:rPr lang="el-GR" i="1" smtClean="0">
                                  <a:latin typeface="Cambria Math"/>
                                  <a:ea typeface="Cambria Math"/>
                                </a:rPr>
                                <m:t>Γ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𝑛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/>
                                  <a:ea typeface="Cambria Math"/>
                                </a:rPr>
                                <m:t>Γ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/>
                                  <a:ea typeface="Cambria Math"/>
                                </a:rPr>
                                <m:t>Δ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  <m:nary>
                                <m:naryPr>
                                  <m:limLoc m:val="undOvr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Γ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/>
                                          <a:ea typeface="Cambria Math"/>
                                        </a:rPr>
                                        <m:t>𝑣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𝑛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+1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i="1">
                                              <a:latin typeface="Cambria Math"/>
                                              <a:ea typeface="Cambria Math"/>
                                            </a:rPr>
                                            <m:t>Γ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𝑣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  <a:ea typeface="Cambria Math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/>
                                          <a:ea typeface="Cambria Math"/>
                                        </a:rPr>
                                        <m:t>7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752" y="1398457"/>
                <a:ext cx="13366025" cy="187621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733800" y="96334"/>
            <a:ext cx="6705600" cy="64218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Inundation scheme</a:t>
            </a:r>
          </a:p>
        </p:txBody>
      </p:sp>
      <p:pic>
        <p:nvPicPr>
          <p:cNvPr id="2" name="anim_transect_elev_RUN04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780" t="3606" r="8333" b="4860"/>
          <a:stretch/>
        </p:blipFill>
        <p:spPr>
          <a:xfrm>
            <a:off x="7277100" y="1371600"/>
            <a:ext cx="6063369" cy="5029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D838B8-1D4A-B4D0-9F2D-8DA8D17171AB}"/>
              </a:ext>
            </a:extLst>
          </p:cNvPr>
          <p:cNvSpPr txBox="1"/>
          <p:nvPr/>
        </p:nvSpPr>
        <p:spPr>
          <a:xfrm>
            <a:off x="224230" y="683504"/>
            <a:ext cx="7167170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ahoma"/>
                <a:ea typeface="Tahoma"/>
                <a:cs typeface="Tahoma"/>
              </a:rPr>
              <a:t>SCHISM solves for the surface elevations at all nodes at each time step, </a:t>
            </a:r>
            <a:r>
              <a:rPr lang="en-US" b="1" dirty="0">
                <a:latin typeface="Tahoma"/>
                <a:ea typeface="Tahoma"/>
                <a:cs typeface="Tahoma"/>
              </a:rPr>
              <a:t>including dry nodes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Elevations at dry nodes are part of the volume budget, and they may vary over time just as those at wet nodes</a:t>
            </a:r>
          </a:p>
          <a:p>
            <a:pPr marL="886602" lvl="1" indent="-285750">
              <a:buFont typeface="Arial" panose="020B0604020202020204" pitchFamily="34" charset="0"/>
              <a:buChar char="•"/>
            </a:pPr>
            <a:r>
              <a:rPr lang="en-US" dirty="0"/>
              <a:t>They can be viewed as groundwater</a:t>
            </a:r>
          </a:p>
          <a:p>
            <a:pPr marL="886602" lvl="1" indent="-285750">
              <a:buFont typeface="Arial" panose="020B0604020202020204" pitchFamily="34" charset="0"/>
              <a:buChar char="•"/>
            </a:pPr>
            <a:r>
              <a:rPr lang="en-US" dirty="0"/>
              <a:t>Note the ‘pumping’ of groundwater initially, in preparation for wetting/drying (this may take a while)</a:t>
            </a:r>
          </a:p>
          <a:p>
            <a:pPr marL="886602" lvl="1" indent="-285750">
              <a:buFont typeface="Arial" panose="020B0604020202020204" pitchFamily="34" charset="0"/>
              <a:buChar char="•"/>
            </a:pPr>
            <a:r>
              <a:rPr lang="en-US" dirty="0"/>
              <a:t>As a result, it’s desirable to prepare (‘pump’) the groundwater at cold start to speed up the ramp-up process (via </a:t>
            </a:r>
            <a:r>
              <a:rPr lang="en-US" dirty="0" err="1"/>
              <a:t>elev.ic</a:t>
            </a:r>
            <a:r>
              <a:rPr lang="en-US" dirty="0"/>
              <a:t>; ~1cm below bottom)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EBC2961-2486-4035-A82C-4D7F548D3BE1}"/>
              </a:ext>
            </a:extLst>
          </p:cNvPr>
          <p:cNvGrpSpPr/>
          <p:nvPr/>
        </p:nvGrpSpPr>
        <p:grpSpPr>
          <a:xfrm>
            <a:off x="1371600" y="3490814"/>
            <a:ext cx="4410861" cy="3671986"/>
            <a:chOff x="1371600" y="3490814"/>
            <a:chExt cx="4410861" cy="367198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77349C-C4C8-D088-EB63-BFF22381A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71600" y="3490814"/>
              <a:ext cx="4410861" cy="367198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A4BC029-4D06-C960-60CD-5CE96DF27EC8}"/>
                </a:ext>
              </a:extLst>
            </p:cNvPr>
            <p:cNvSpPr txBox="1"/>
            <p:nvPr/>
          </p:nvSpPr>
          <p:spPr>
            <a:xfrm>
              <a:off x="1828800" y="3930134"/>
              <a:ext cx="30791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C000"/>
                  </a:solidFill>
                </a:rPr>
                <a:t>elev.ic</a:t>
              </a:r>
              <a:r>
                <a:rPr lang="en-US" dirty="0">
                  <a:solidFill>
                    <a:srgbClr val="FFC000"/>
                  </a:solidFill>
                </a:rPr>
                <a:t> for compound studies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167B1FD-EB9E-40A8-419E-8023988648EE}"/>
              </a:ext>
            </a:extLst>
          </p:cNvPr>
          <p:cNvGrpSpPr/>
          <p:nvPr/>
        </p:nvGrpSpPr>
        <p:grpSpPr>
          <a:xfrm>
            <a:off x="1524000" y="4114800"/>
            <a:ext cx="4191000" cy="797560"/>
            <a:chOff x="1524000" y="4114800"/>
            <a:chExt cx="4191000" cy="79756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8301076-5A98-3CDE-344C-915BD7CD3AC2}"/>
                </a:ext>
              </a:extLst>
            </p:cNvPr>
            <p:cNvGrpSpPr/>
            <p:nvPr/>
          </p:nvGrpSpPr>
          <p:grpSpPr>
            <a:xfrm>
              <a:off x="1524000" y="4114800"/>
              <a:ext cx="4191000" cy="797560"/>
              <a:chOff x="1524000" y="4114800"/>
              <a:chExt cx="4191000" cy="797560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7ACEAF34-4D95-2F96-A599-E1F2B7A761E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592320" y="4114800"/>
                <a:ext cx="1122680" cy="797560"/>
              </a:xfrm>
              <a:prstGeom prst="line">
                <a:avLst/>
              </a:prstGeom>
              <a:ln w="38100" cap="flat" cmpd="sng" algn="ctr">
                <a:solidFill>
                  <a:schemeClr val="accent2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6C5F9EE7-33B3-C723-65D7-126E2B5E447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524000" y="4912360"/>
                <a:ext cx="3068320" cy="0"/>
              </a:xfrm>
              <a:prstGeom prst="line">
                <a:avLst/>
              </a:prstGeom>
              <a:ln w="38100" cap="flat" cmpd="sng" algn="ctr">
                <a:solidFill>
                  <a:schemeClr val="accent2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12F7DF2-782A-99DC-58A3-35A4C56A643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31172" y="4299466"/>
              <a:ext cx="54061" cy="612894"/>
            </a:xfrm>
            <a:prstGeom prst="straightConnector1">
              <a:avLst/>
            </a:prstGeom>
            <a:ln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2E22416-B371-0129-2428-7D1B7FB1AEB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92627" y="4279279"/>
              <a:ext cx="415286" cy="424934"/>
            </a:xfrm>
            <a:prstGeom prst="straightConnector1">
              <a:avLst/>
            </a:prstGeom>
            <a:ln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958EC53-4D51-613A-3614-93F329F034CE}"/>
              </a:ext>
            </a:extLst>
          </p:cNvPr>
          <p:cNvSpPr txBox="1"/>
          <p:nvPr/>
        </p:nvSpPr>
        <p:spPr>
          <a:xfrm>
            <a:off x="5782076" y="6478338"/>
            <a:ext cx="807569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/>
                <a:ea typeface="Tahoma"/>
                <a:cs typeface="Tahoma"/>
              </a:rPr>
              <a:t>Important: filter out dry elevations in post-proc</a:t>
            </a:r>
          </a:p>
        </p:txBody>
      </p:sp>
    </p:spTree>
    <p:extLst>
      <p:ext uri="{BB962C8B-B14F-4D97-AF65-F5344CB8AC3E}">
        <p14:creationId xmlns:p14="http://schemas.microsoft.com/office/powerpoint/2010/main" val="366422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976385" indent="-37553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502131" indent="-300426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2102983" indent="-300426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703835" indent="-300426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3304687" indent="-3004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3905540" indent="-3004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4506392" indent="-3004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5107244" indent="-3004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5D6F39CB-0F85-42C2-B431-400CCF6C8DA4}" type="slidenum">
              <a:rPr lang="en-US" smtClean="0">
                <a:solidFill>
                  <a:schemeClr val="bg2"/>
                </a:solidFill>
              </a:rPr>
              <a:pPr eaLnBrk="1" hangingPunct="1"/>
              <a:t>17</a:t>
            </a:fld>
            <a:endParaRPr lang="en-US">
              <a:solidFill>
                <a:schemeClr val="bg2"/>
              </a:solidFill>
            </a:endParaRPr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81280"/>
            <a:ext cx="10172700" cy="487680"/>
          </a:xfrm>
          <a:noFill/>
        </p:spPr>
        <p:txBody>
          <a:bodyPr/>
          <a:lstStyle/>
          <a:p>
            <a:pPr algn="ctr" eaLnBrk="1" hangingPunct="1"/>
            <a:r>
              <a:rPr lang="en-US" sz="3200" dirty="0">
                <a:solidFill>
                  <a:schemeClr val="tx1"/>
                </a:solidFill>
              </a:rPr>
              <a:t>Numerical stability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42752" y="1143000"/>
            <a:ext cx="12825413" cy="5535507"/>
          </a:xfrm>
          <a:noFill/>
        </p:spPr>
        <p:txBody>
          <a:bodyPr/>
          <a:lstStyle/>
          <a:p>
            <a:pPr eaLnBrk="1" hangingPunct="1"/>
            <a:r>
              <a:rPr lang="en-US" sz="2800" dirty="0"/>
              <a:t>Semi-implicitness circumvents </a:t>
            </a:r>
            <a:r>
              <a:rPr lang="en-US" sz="2800" i="1" dirty="0"/>
              <a:t>CFL</a:t>
            </a:r>
            <a:r>
              <a:rPr lang="en-US" sz="2800" dirty="0"/>
              <a:t> (most severe) (</a:t>
            </a:r>
            <a:r>
              <a:rPr lang="en-US" sz="2800" dirty="0" err="1"/>
              <a:t>Casulli</a:t>
            </a:r>
            <a:r>
              <a:rPr lang="en-US" sz="2800" dirty="0"/>
              <a:t> and </a:t>
            </a:r>
            <a:r>
              <a:rPr lang="en-US" sz="2800" dirty="0" err="1"/>
              <a:t>Cattani</a:t>
            </a:r>
            <a:r>
              <a:rPr lang="en-US" sz="2800" dirty="0"/>
              <a:t> 1994)</a:t>
            </a:r>
          </a:p>
          <a:p>
            <a:pPr eaLnBrk="1" hangingPunct="1"/>
            <a:r>
              <a:rPr lang="en-US" sz="2800" dirty="0"/>
              <a:t>ELM bypasses Courant number condition for advection (actually </a:t>
            </a:r>
            <a:r>
              <a:rPr lang="en-US" sz="2800" i="1" dirty="0">
                <a:solidFill>
                  <a:srgbClr val="FF0000"/>
                </a:solidFill>
              </a:rPr>
              <a:t>CFL</a:t>
            </a:r>
            <a:r>
              <a:rPr lang="en-US" sz="2800" dirty="0">
                <a:solidFill>
                  <a:srgbClr val="FF0000"/>
                </a:solidFill>
              </a:rPr>
              <a:t>&gt;0.4</a:t>
            </a:r>
            <a:r>
              <a:rPr lang="en-US" sz="2800" dirty="0"/>
              <a:t>)</a:t>
            </a:r>
          </a:p>
          <a:p>
            <a:pPr eaLnBrk="1" hangingPunct="1"/>
            <a:r>
              <a:rPr lang="en-US" sz="2800" dirty="0"/>
              <a:t>Explicit terms</a:t>
            </a:r>
          </a:p>
          <a:p>
            <a:pPr lvl="1" eaLnBrk="1" hangingPunct="1"/>
            <a:r>
              <a:rPr lang="en-US" sz="2400" dirty="0">
                <a:sym typeface="Wingdings" pitchFamily="2" charset="2"/>
              </a:rPr>
              <a:t>Horizontal viscosity  diffusion number condition (mild; enforced by Shapiro filters)</a:t>
            </a:r>
          </a:p>
          <a:p>
            <a:pPr lvl="1" eaLnBrk="1" hangingPunct="1"/>
            <a:endParaRPr lang="en-US" sz="2400" dirty="0">
              <a:sym typeface="Wingdings" pitchFamily="2" charset="2"/>
            </a:endParaRPr>
          </a:p>
          <a:p>
            <a:pPr eaLnBrk="1" hangingPunct="1"/>
            <a:r>
              <a:rPr lang="en-US" sz="3000" dirty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Coriolis – “inertial modes” in eddying regime (Le Roux 2009; Danilov 2013); needs to be stabilized by viscosity/filter</a:t>
            </a:r>
            <a:endParaRPr lang="en-US" sz="3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8917" name="Rectangle 4"/>
          <p:cNvSpPr>
            <a:spLocks noChangeArrowheads="1"/>
          </p:cNvSpPr>
          <p:nvPr/>
        </p:nvSpPr>
        <p:spPr bwMode="auto">
          <a:xfrm>
            <a:off x="0" y="-199171"/>
            <a:ext cx="242752" cy="39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170" tIns="60085" rIns="120170" bIns="60085" anchor="ctr">
            <a:spAutoFit/>
          </a:bodyPr>
          <a:lstStyle/>
          <a:p>
            <a:endParaRPr lang="en-US"/>
          </a:p>
        </p:txBody>
      </p:sp>
      <p:sp>
        <p:nvSpPr>
          <p:cNvPr id="38918" name="Rectangle 5"/>
          <p:cNvSpPr>
            <a:spLocks noChangeArrowheads="1"/>
          </p:cNvSpPr>
          <p:nvPr/>
        </p:nvSpPr>
        <p:spPr bwMode="auto">
          <a:xfrm>
            <a:off x="0" y="3199350"/>
            <a:ext cx="242752" cy="39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170" tIns="60085" rIns="120170" bIns="60085" anchor="ctr">
            <a:spAutoFit/>
          </a:bodyPr>
          <a:lstStyle/>
          <a:p>
            <a:endParaRPr lang="en-US"/>
          </a:p>
        </p:txBody>
      </p:sp>
      <p:sp>
        <p:nvSpPr>
          <p:cNvPr id="38919" name="Rectangle 6"/>
          <p:cNvSpPr>
            <a:spLocks noChangeArrowheads="1"/>
          </p:cNvSpPr>
          <p:nvPr/>
        </p:nvSpPr>
        <p:spPr bwMode="auto">
          <a:xfrm>
            <a:off x="0" y="3199350"/>
            <a:ext cx="242752" cy="39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170" tIns="60085" rIns="120170" bIns="60085" anchor="ctr">
            <a:spAutoFit/>
          </a:bodyPr>
          <a:lstStyle/>
          <a:p>
            <a:endParaRPr lang="en-US"/>
          </a:p>
        </p:txBody>
      </p:sp>
      <p:graphicFrame>
        <p:nvGraphicFramePr>
          <p:cNvPr id="38920" name="Object 57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85145155"/>
              </p:ext>
            </p:extLst>
          </p:nvPr>
        </p:nvGraphicFramePr>
        <p:xfrm>
          <a:off x="3733800" y="3118479"/>
          <a:ext cx="1143000" cy="479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422400" imgH="838200" progId="Equation.DSMT4">
                  <p:embed/>
                </p:oleObj>
              </mc:Choice>
              <mc:Fallback>
                <p:oleObj name="Equation" r:id="rId3" imgW="1422400" imgH="838200" progId="Equation.DSMT4">
                  <p:embed/>
                  <p:pic>
                    <p:nvPicPr>
                      <p:cNvPr id="38920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3118479"/>
                        <a:ext cx="1143000" cy="479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584256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976385" indent="-37553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502131" indent="-300426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2102983" indent="-300426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703835" indent="-300426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3304687" indent="-3004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3905540" indent="-3004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4506392" indent="-3004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5107244" indent="-3004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5D6F39CB-0F85-42C2-B431-400CCF6C8DA4}" type="slidenum">
              <a:rPr lang="en-US" smtClean="0">
                <a:solidFill>
                  <a:schemeClr val="bg2"/>
                </a:solidFill>
              </a:rPr>
              <a:pPr eaLnBrk="1" hangingPunct="1"/>
              <a:t>18</a:t>
            </a:fld>
            <a:endParaRPr lang="en-US">
              <a:solidFill>
                <a:schemeClr val="bg2"/>
              </a:solidFill>
            </a:endParaRPr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81280"/>
            <a:ext cx="10172700" cy="487680"/>
          </a:xfrm>
          <a:noFill/>
        </p:spPr>
        <p:txBody>
          <a:bodyPr/>
          <a:lstStyle/>
          <a:p>
            <a:pPr algn="ctr" eaLnBrk="1" hangingPunct="1"/>
            <a:r>
              <a:rPr lang="en-US" sz="3200" dirty="0">
                <a:solidFill>
                  <a:schemeClr val="tx1"/>
                </a:solidFill>
              </a:rPr>
              <a:t>Summary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45293" y="838200"/>
            <a:ext cx="12825413" cy="5943998"/>
          </a:xfrm>
          <a:noFill/>
        </p:spPr>
        <p:txBody>
          <a:bodyPr/>
          <a:lstStyle/>
          <a:p>
            <a:pPr eaLnBrk="1" hangingPunct="1"/>
            <a:r>
              <a:rPr lang="en-US" sz="2800" dirty="0"/>
              <a:t>SCHISM discretizes the domain using triangular-quad elements</a:t>
            </a:r>
          </a:p>
          <a:p>
            <a:pPr eaLnBrk="1" hangingPunct="1"/>
            <a:r>
              <a:rPr lang="en-US" sz="2800" dirty="0"/>
              <a:t>Solves the hydrostatic equations using a semi-implicit scheme to bypass the most severe stability constraints</a:t>
            </a:r>
          </a:p>
          <a:p>
            <a:pPr lvl="1" eaLnBrk="1" hangingPunct="1"/>
            <a:r>
              <a:rPr lang="en-US" sz="2800" dirty="0"/>
              <a:t>CFL&gt;0.4</a:t>
            </a:r>
          </a:p>
          <a:p>
            <a:pPr marL="975995" lvl="1" indent="-375285" eaLnBrk="1" hangingPunct="1"/>
            <a:r>
              <a:rPr lang="en-US" sz="2800"/>
              <a:t>Start with dt=150s for most field cases</a:t>
            </a:r>
            <a:endParaRPr lang="en-US" sz="2800">
              <a:ea typeface="Tahoma"/>
              <a:cs typeface="Tahoma"/>
            </a:endParaRPr>
          </a:p>
          <a:p>
            <a:pPr marL="975995" lvl="1" indent="-375285" eaLnBrk="1" hangingPunct="1"/>
            <a:r>
              <a:rPr lang="en-US" sz="2800"/>
              <a:t>Stability is guaranteed, even for extremely bad meshes!</a:t>
            </a:r>
            <a:endParaRPr lang="en-US" sz="2800">
              <a:ea typeface="Tahoma"/>
              <a:cs typeface="Tahoma"/>
            </a:endParaRPr>
          </a:p>
          <a:p>
            <a:pPr eaLnBrk="1" hangingPunct="1"/>
            <a:r>
              <a:rPr lang="en-US" sz="2800" dirty="0"/>
              <a:t>Finite-element formulation uses linear shape function: implication for extraction</a:t>
            </a:r>
          </a:p>
          <a:p>
            <a:pPr eaLnBrk="1" hangingPunct="1"/>
            <a:r>
              <a:rPr lang="en-US" sz="2800" dirty="0"/>
              <a:t>Inundation is part of the algorithm (cannot be turned off); it treats dry points as ‘ground water’</a:t>
            </a:r>
          </a:p>
          <a:p>
            <a:pPr lvl="1" eaLnBrk="1" hangingPunct="1"/>
            <a:r>
              <a:rPr lang="en-US" sz="2800" dirty="0"/>
              <a:t>For compound flood studies, it’s best to set the initial surface elevation just below the bottom to prepare the system</a:t>
            </a:r>
          </a:p>
        </p:txBody>
      </p:sp>
      <p:sp>
        <p:nvSpPr>
          <p:cNvPr id="38917" name="Rectangle 4"/>
          <p:cNvSpPr>
            <a:spLocks noChangeArrowheads="1"/>
          </p:cNvSpPr>
          <p:nvPr/>
        </p:nvSpPr>
        <p:spPr bwMode="auto">
          <a:xfrm>
            <a:off x="0" y="-199171"/>
            <a:ext cx="242752" cy="39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170" tIns="60085" rIns="120170" bIns="60085" anchor="ctr">
            <a:spAutoFit/>
          </a:bodyPr>
          <a:lstStyle/>
          <a:p>
            <a:endParaRPr lang="en-US"/>
          </a:p>
        </p:txBody>
      </p:sp>
      <p:sp>
        <p:nvSpPr>
          <p:cNvPr id="38918" name="Rectangle 5"/>
          <p:cNvSpPr>
            <a:spLocks noChangeArrowheads="1"/>
          </p:cNvSpPr>
          <p:nvPr/>
        </p:nvSpPr>
        <p:spPr bwMode="auto">
          <a:xfrm>
            <a:off x="0" y="3199350"/>
            <a:ext cx="242752" cy="39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170" tIns="60085" rIns="120170" bIns="60085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1362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3"/>
          <p:cNvSpPr>
            <a:spLocks noGrp="1" noChangeArrowheads="1"/>
          </p:cNvSpPr>
          <p:nvPr>
            <p:ph type="title"/>
          </p:nvPr>
        </p:nvSpPr>
        <p:spPr>
          <a:xfrm>
            <a:off x="1219200" y="76200"/>
            <a:ext cx="11689557" cy="597747"/>
          </a:xfrm>
          <a:noFill/>
        </p:spPr>
        <p:txBody>
          <a:bodyPr/>
          <a:lstStyle/>
          <a:p>
            <a:pPr algn="ctr" eaLnBrk="1" hangingPunct="1"/>
            <a:r>
              <a:rPr lang="en-US" sz="3200" dirty="0"/>
              <a:t>Advection</a:t>
            </a:r>
          </a:p>
        </p:txBody>
      </p:sp>
      <p:pic>
        <p:nvPicPr>
          <p:cNvPr id="6" name="advection_diffusio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1371600"/>
            <a:ext cx="5424488" cy="42772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90600" y="1566534"/>
                <a:ext cx="2682529" cy="7068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𝐷𝑐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𝐷𝑡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b="1" i="1" smtClean="0">
                          <a:latin typeface="Cambria Math"/>
                        </a:rPr>
                        <m:t>𝒖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𝑐</m:t>
                      </m:r>
                      <m:r>
                        <a:rPr lang="en-US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566534"/>
                <a:ext cx="2682529" cy="70686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685800" y="2667000"/>
            <a:ext cx="467980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="1" i="1" dirty="0"/>
              <a:t> </a:t>
            </a:r>
            <a:r>
              <a:rPr lang="en-US" dirty="0"/>
              <a:t>: </a:t>
            </a:r>
            <a:r>
              <a:rPr lang="en-US" dirty="0" err="1"/>
              <a:t>advective</a:t>
            </a:r>
            <a:r>
              <a:rPr lang="en-US" dirty="0"/>
              <a:t> velocity (usually known)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75D60D-25B7-42DE-8337-37A700710EE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3"/>
          <p:cNvSpPr>
            <a:spLocks noGrp="1" noChangeArrowheads="1"/>
          </p:cNvSpPr>
          <p:nvPr>
            <p:ph type="title"/>
          </p:nvPr>
        </p:nvSpPr>
        <p:spPr>
          <a:xfrm>
            <a:off x="1295400" y="76200"/>
            <a:ext cx="11689557" cy="597747"/>
          </a:xfrm>
          <a:noFill/>
        </p:spPr>
        <p:txBody>
          <a:bodyPr/>
          <a:lstStyle/>
          <a:p>
            <a:pPr algn="ctr" eaLnBrk="1" hangingPunct="1"/>
            <a:r>
              <a:rPr lang="en-US" sz="3200" dirty="0"/>
              <a:t>Diffusion</a:t>
            </a:r>
          </a:p>
        </p:txBody>
      </p:sp>
      <p:pic>
        <p:nvPicPr>
          <p:cNvPr id="4" name="advection_diffusio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1219200"/>
            <a:ext cx="5348288" cy="42171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33400" y="1566534"/>
                <a:ext cx="2058192" cy="8184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𝑐</m:t>
                          </m:r>
                        </m:num>
                        <m:den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𝑧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𝜅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566534"/>
                <a:ext cx="2058192" cy="81842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533400" y="2895600"/>
            <a:ext cx="254140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Symbol" panose="05050102010706020507" pitchFamily="18" charset="2"/>
              </a:rPr>
              <a:t>k </a:t>
            </a:r>
            <a:r>
              <a:rPr lang="en-US" dirty="0"/>
              <a:t>: diffusivity [m</a:t>
            </a:r>
            <a:r>
              <a:rPr lang="en-US" baseline="30000" dirty="0"/>
              <a:t>2</a:t>
            </a:r>
            <a:r>
              <a:rPr lang="en-US" dirty="0"/>
              <a:t>/s]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75D60D-25B7-42DE-8337-37A700710EE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191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3"/>
          <p:cNvSpPr>
            <a:spLocks noGrp="1" noChangeArrowheads="1"/>
          </p:cNvSpPr>
          <p:nvPr>
            <p:ph type="title"/>
          </p:nvPr>
        </p:nvSpPr>
        <p:spPr>
          <a:xfrm>
            <a:off x="1295400" y="76200"/>
            <a:ext cx="11689557" cy="597747"/>
          </a:xfrm>
          <a:noFill/>
        </p:spPr>
        <p:txBody>
          <a:bodyPr/>
          <a:lstStyle/>
          <a:p>
            <a:pPr algn="ctr" eaLnBrk="1" hangingPunct="1"/>
            <a:r>
              <a:rPr lang="en-US" sz="3200" dirty="0"/>
              <a:t>Advection-Diffusion</a:t>
            </a:r>
          </a:p>
        </p:txBody>
      </p:sp>
      <p:pic>
        <p:nvPicPr>
          <p:cNvPr id="4" name="advection_diffusio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2800" y="1371600"/>
            <a:ext cx="5424488" cy="42772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90600" y="1566534"/>
                <a:ext cx="2058192" cy="8184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𝐷𝑐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𝐷𝑡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𝑧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𝜅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566534"/>
                <a:ext cx="2058192" cy="81842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75D60D-25B7-42DE-8337-37A700710EE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1543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3"/>
          <p:cNvSpPr>
            <a:spLocks noGrp="1" noChangeArrowheads="1"/>
          </p:cNvSpPr>
          <p:nvPr>
            <p:ph type="title"/>
          </p:nvPr>
        </p:nvSpPr>
        <p:spPr>
          <a:xfrm>
            <a:off x="1143000" y="76200"/>
            <a:ext cx="11689557" cy="597747"/>
          </a:xfrm>
          <a:noFill/>
        </p:spPr>
        <p:txBody>
          <a:bodyPr/>
          <a:lstStyle/>
          <a:p>
            <a:pPr algn="ctr" eaLnBrk="1" hangingPunct="1"/>
            <a:r>
              <a:rPr lang="en-US" sz="3200" dirty="0"/>
              <a:t>Dispersion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749617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609600"/>
            <a:ext cx="447675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hlinkClick r:id="rId5"/>
          </p:cNvPr>
          <p:cNvSpPr txBox="1"/>
          <p:nvPr/>
        </p:nvSpPr>
        <p:spPr>
          <a:xfrm>
            <a:off x="11430000" y="6091876"/>
            <a:ext cx="179087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dispersion</a:t>
            </a:r>
          </a:p>
        </p:txBody>
      </p:sp>
      <p:sp>
        <p:nvSpPr>
          <p:cNvPr id="10" name="TextBox 9">
            <a:hlinkClick r:id="rId6"/>
          </p:cNvPr>
          <p:cNvSpPr txBox="1"/>
          <p:nvPr/>
        </p:nvSpPr>
        <p:spPr>
          <a:xfrm>
            <a:off x="9179646" y="6091876"/>
            <a:ext cx="201100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dispersion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4217" y="4135649"/>
            <a:ext cx="84582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Waves of different frequencies travel at different phase speeds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Usually related to derivatives of odd order (of either physical or numerical origin)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831848" y="5257800"/>
                <a:ext cx="325711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𝑥𝑥𝑥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−6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𝜑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1848" y="5257800"/>
                <a:ext cx="3257110" cy="461665"/>
              </a:xfrm>
              <a:prstGeom prst="rect">
                <a:avLst/>
              </a:prstGeom>
              <a:blipFill rotWithShape="1">
                <a:blip r:embed="rId7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75D60D-25B7-42DE-8337-37A700710EE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10222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Tahoma" pitchFamily="34" charset="0"/>
              </a:defRPr>
            </a:lvl1pPr>
            <a:lvl2pPr marL="976385" indent="-375533" eaLnBrk="0" hangingPunct="0">
              <a:defRPr sz="2100">
                <a:solidFill>
                  <a:schemeClr val="tx1"/>
                </a:solidFill>
                <a:latin typeface="Tahoma" pitchFamily="34" charset="0"/>
              </a:defRPr>
            </a:lvl2pPr>
            <a:lvl3pPr marL="1502131" indent="-300426" eaLnBrk="0" hangingPunct="0">
              <a:defRPr sz="2100">
                <a:solidFill>
                  <a:schemeClr val="tx1"/>
                </a:solidFill>
                <a:latin typeface="Tahoma" pitchFamily="34" charset="0"/>
              </a:defRPr>
            </a:lvl3pPr>
            <a:lvl4pPr marL="2102983" indent="-300426" eaLnBrk="0" hangingPunct="0">
              <a:defRPr sz="2100">
                <a:solidFill>
                  <a:schemeClr val="tx1"/>
                </a:solidFill>
                <a:latin typeface="Tahoma" pitchFamily="34" charset="0"/>
              </a:defRPr>
            </a:lvl4pPr>
            <a:lvl5pPr marL="2703835" indent="-300426" eaLnBrk="0" hangingPunct="0">
              <a:defRPr sz="2100">
                <a:solidFill>
                  <a:schemeClr val="tx1"/>
                </a:solidFill>
                <a:latin typeface="Tahoma" pitchFamily="34" charset="0"/>
              </a:defRPr>
            </a:lvl5pPr>
            <a:lvl6pPr marL="3304687" indent="-300426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ahoma" pitchFamily="34" charset="0"/>
              </a:defRPr>
            </a:lvl6pPr>
            <a:lvl7pPr marL="3905540" indent="-300426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ahoma" pitchFamily="34" charset="0"/>
              </a:defRPr>
            </a:lvl7pPr>
            <a:lvl8pPr marL="4506392" indent="-300426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ahoma" pitchFamily="34" charset="0"/>
              </a:defRPr>
            </a:lvl8pPr>
            <a:lvl9pPr marL="5107244" indent="-300426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06C32647-B946-49A4-A7FD-0FB861F82888}" type="slidenum">
              <a:rPr lang="en-US" sz="1800">
                <a:latin typeface="Times New Roman" pitchFamily="18" charset="0"/>
              </a:rPr>
              <a:pPr eaLnBrk="1" hangingPunct="1"/>
              <a:t>6</a:t>
            </a:fld>
            <a:endParaRPr lang="en-US" sz="1800">
              <a:latin typeface="Times New Roman" pitchFamily="18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title"/>
          </p:nvPr>
        </p:nvSpPr>
        <p:spPr>
          <a:xfrm>
            <a:off x="3180346" y="193243"/>
            <a:ext cx="4529142" cy="597747"/>
          </a:xfrm>
          <a:noFill/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Why 2D model?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F5834A-2037-EF4D-20B7-3AD021943C5C}"/>
              </a:ext>
            </a:extLst>
          </p:cNvPr>
          <p:cNvSpPr txBox="1"/>
          <p:nvPr/>
        </p:nvSpPr>
        <p:spPr>
          <a:xfrm>
            <a:off x="2055204" y="1721888"/>
            <a:ext cx="8227121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latin typeface="Tahoma"/>
                <a:ea typeface="Tahoma"/>
                <a:cs typeface="Tahoma"/>
              </a:rPr>
              <a:t>Simple physics, yet powerful for many applications</a:t>
            </a:r>
            <a:endParaRPr lang="en-US" sz="2400" dirty="0"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Tahoma"/>
              <a:ea typeface="Tahoma"/>
              <a:cs typeface="Tahoma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Tahoma"/>
                <a:ea typeface="Tahoma"/>
                <a:cs typeface="Tahoma"/>
              </a:rPr>
              <a:t>Segue to 3D model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Tahoma"/>
              <a:ea typeface="Tahoma"/>
              <a:cs typeface="Tahoma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Tahoma"/>
                <a:ea typeface="Tahoma"/>
                <a:cs typeface="Tahoma"/>
              </a:rPr>
              <a:t>Combination of 2D-3D is very powerful in calibration</a:t>
            </a:r>
          </a:p>
          <a:p>
            <a:pPr marL="886460" lvl="1" indent="-285750">
              <a:buFont typeface="Courier New"/>
              <a:buChar char="o"/>
            </a:pPr>
            <a:r>
              <a:rPr lang="en-US" sz="2400" dirty="0">
                <a:latin typeface="Tahoma"/>
                <a:ea typeface="Tahoma"/>
                <a:cs typeface="Tahoma"/>
              </a:rPr>
              <a:t>Use 2D to quickly calibrate elevation</a:t>
            </a:r>
          </a:p>
        </p:txBody>
      </p:sp>
    </p:spTree>
    <p:extLst>
      <p:ext uri="{BB962C8B-B14F-4D97-AF65-F5344CB8AC3E}">
        <p14:creationId xmlns:p14="http://schemas.microsoft.com/office/powerpoint/2010/main" val="382663214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Tahoma" pitchFamily="34" charset="0"/>
              </a:defRPr>
            </a:lvl1pPr>
            <a:lvl2pPr marL="976385" indent="-375533" eaLnBrk="0" hangingPunct="0">
              <a:defRPr sz="2100">
                <a:solidFill>
                  <a:schemeClr val="tx1"/>
                </a:solidFill>
                <a:latin typeface="Tahoma" pitchFamily="34" charset="0"/>
              </a:defRPr>
            </a:lvl2pPr>
            <a:lvl3pPr marL="1502131" indent="-300426" eaLnBrk="0" hangingPunct="0">
              <a:defRPr sz="2100">
                <a:solidFill>
                  <a:schemeClr val="tx1"/>
                </a:solidFill>
                <a:latin typeface="Tahoma" pitchFamily="34" charset="0"/>
              </a:defRPr>
            </a:lvl3pPr>
            <a:lvl4pPr marL="2102983" indent="-300426" eaLnBrk="0" hangingPunct="0">
              <a:defRPr sz="2100">
                <a:solidFill>
                  <a:schemeClr val="tx1"/>
                </a:solidFill>
                <a:latin typeface="Tahoma" pitchFamily="34" charset="0"/>
              </a:defRPr>
            </a:lvl4pPr>
            <a:lvl5pPr marL="2703835" indent="-300426" eaLnBrk="0" hangingPunct="0">
              <a:defRPr sz="2100">
                <a:solidFill>
                  <a:schemeClr val="tx1"/>
                </a:solidFill>
                <a:latin typeface="Tahoma" pitchFamily="34" charset="0"/>
              </a:defRPr>
            </a:lvl5pPr>
            <a:lvl6pPr marL="3304687" indent="-300426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ahoma" pitchFamily="34" charset="0"/>
              </a:defRPr>
            </a:lvl6pPr>
            <a:lvl7pPr marL="3905540" indent="-300426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ahoma" pitchFamily="34" charset="0"/>
              </a:defRPr>
            </a:lvl7pPr>
            <a:lvl8pPr marL="4506392" indent="-300426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ahoma" pitchFamily="34" charset="0"/>
              </a:defRPr>
            </a:lvl8pPr>
            <a:lvl9pPr marL="5107244" indent="-300426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06C32647-B946-49A4-A7FD-0FB861F82888}" type="slidenum">
              <a:rPr lang="en-US" sz="1800">
                <a:latin typeface="Times New Roman" pitchFamily="18" charset="0"/>
              </a:rPr>
              <a:pPr eaLnBrk="1" hangingPunct="1"/>
              <a:t>7</a:t>
            </a:fld>
            <a:endParaRPr lang="en-US" sz="1800">
              <a:latin typeface="Times New Roman" pitchFamily="18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title"/>
          </p:nvPr>
        </p:nvSpPr>
        <p:spPr>
          <a:xfrm>
            <a:off x="1326833" y="76200"/>
            <a:ext cx="11689557" cy="597747"/>
          </a:xfrm>
          <a:noFill/>
        </p:spPr>
        <p:txBody>
          <a:bodyPr/>
          <a:lstStyle/>
          <a:p>
            <a:pPr eaLnBrk="1" hangingPunct="1"/>
            <a:r>
              <a:rPr lang="en-US" sz="2800" dirty="0">
                <a:solidFill>
                  <a:schemeClr val="tx1"/>
                </a:solidFill>
              </a:rPr>
              <a:t>Governing equations: 2D (depth averaged)</a:t>
            </a:r>
          </a:p>
        </p:txBody>
      </p:sp>
      <p:sp>
        <p:nvSpPr>
          <p:cNvPr id="4105" name="Rectangle 8"/>
          <p:cNvSpPr>
            <a:spLocks noChangeArrowheads="1"/>
          </p:cNvSpPr>
          <p:nvPr/>
        </p:nvSpPr>
        <p:spPr bwMode="auto">
          <a:xfrm>
            <a:off x="6736624" y="2852867"/>
            <a:ext cx="242752" cy="61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170" tIns="60085" rIns="120170" bIns="60085" anchor="ctr">
            <a:spAutoFit/>
          </a:bodyPr>
          <a:lstStyle/>
          <a:p>
            <a:pPr algn="just"/>
            <a:endParaRPr lang="en-US" sz="3200">
              <a:latin typeface="Times New Roman" pitchFamily="18" charset="0"/>
            </a:endParaRPr>
          </a:p>
        </p:txBody>
      </p:sp>
      <p:sp>
        <p:nvSpPr>
          <p:cNvPr id="4106" name="Rectangle 9"/>
          <p:cNvSpPr>
            <a:spLocks noChangeArrowheads="1"/>
          </p:cNvSpPr>
          <p:nvPr/>
        </p:nvSpPr>
        <p:spPr bwMode="auto">
          <a:xfrm>
            <a:off x="6736624" y="3371027"/>
            <a:ext cx="242752" cy="61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170" tIns="60085" rIns="120170" bIns="60085" anchor="ctr">
            <a:spAutoFit/>
          </a:bodyPr>
          <a:lstStyle/>
          <a:p>
            <a:pPr algn="just"/>
            <a:endParaRPr lang="en-US" sz="3200">
              <a:latin typeface="Times New Roman" pitchFamily="18" charset="0"/>
            </a:endParaRPr>
          </a:p>
        </p:txBody>
      </p:sp>
      <p:sp>
        <p:nvSpPr>
          <p:cNvPr id="4108" name="AutoShape 11"/>
          <p:cNvSpPr>
            <a:spLocks/>
          </p:cNvSpPr>
          <p:nvPr/>
        </p:nvSpPr>
        <p:spPr bwMode="auto">
          <a:xfrm>
            <a:off x="11154244" y="1237042"/>
            <a:ext cx="359192" cy="2044510"/>
          </a:xfrm>
          <a:prstGeom prst="rightBrace">
            <a:avLst>
              <a:gd name="adj1" fmla="val 58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0170" tIns="60085" rIns="120170" bIns="60085" anchor="ctr"/>
          <a:lstStyle/>
          <a:p>
            <a:endParaRPr lang="en-US"/>
          </a:p>
        </p:txBody>
      </p:sp>
      <p:sp>
        <p:nvSpPr>
          <p:cNvPr id="4109" name="Rectangle 12"/>
          <p:cNvSpPr>
            <a:spLocks noChangeArrowheads="1"/>
          </p:cNvSpPr>
          <p:nvPr/>
        </p:nvSpPr>
        <p:spPr bwMode="auto">
          <a:xfrm>
            <a:off x="0" y="-222254"/>
            <a:ext cx="242752" cy="444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170" tIns="60085" rIns="120170" bIns="60085" anchor="ctr">
            <a:spAutoFit/>
          </a:bodyPr>
          <a:lstStyle/>
          <a:p>
            <a:endParaRPr lang="en-US"/>
          </a:p>
        </p:txBody>
      </p:sp>
      <p:sp>
        <p:nvSpPr>
          <p:cNvPr id="4110" name="Rectangle 13"/>
          <p:cNvSpPr>
            <a:spLocks noChangeArrowheads="1"/>
          </p:cNvSpPr>
          <p:nvPr/>
        </p:nvSpPr>
        <p:spPr bwMode="auto">
          <a:xfrm>
            <a:off x="0" y="3227067"/>
            <a:ext cx="242752" cy="444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170" tIns="60085" rIns="120170" bIns="60085" anchor="ctr">
            <a:spAutoFit/>
          </a:bodyPr>
          <a:lstStyle/>
          <a:p>
            <a:endParaRPr lang="en-US"/>
          </a:p>
        </p:txBody>
      </p:sp>
      <p:sp>
        <p:nvSpPr>
          <p:cNvPr id="4122" name="Line 20"/>
          <p:cNvSpPr>
            <a:spLocks noChangeShapeType="1"/>
          </p:cNvSpPr>
          <p:nvPr/>
        </p:nvSpPr>
        <p:spPr bwMode="auto">
          <a:xfrm flipV="1">
            <a:off x="10058314" y="4998720"/>
            <a:ext cx="0" cy="65024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123" name="Line 21"/>
          <p:cNvSpPr>
            <a:spLocks noChangeShapeType="1"/>
          </p:cNvSpPr>
          <p:nvPr/>
        </p:nvSpPr>
        <p:spPr bwMode="auto">
          <a:xfrm>
            <a:off x="10058314" y="5648960"/>
            <a:ext cx="10287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124" name="Line 22"/>
          <p:cNvSpPr>
            <a:spLocks noChangeShapeType="1"/>
          </p:cNvSpPr>
          <p:nvPr/>
        </p:nvSpPr>
        <p:spPr bwMode="auto">
          <a:xfrm>
            <a:off x="7658100" y="5648960"/>
            <a:ext cx="59055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126" name="Text Box 24"/>
          <p:cNvSpPr txBox="1">
            <a:spLocks noChangeArrowheads="1"/>
          </p:cNvSpPr>
          <p:nvPr/>
        </p:nvSpPr>
        <p:spPr bwMode="auto">
          <a:xfrm>
            <a:off x="9691602" y="4636347"/>
            <a:ext cx="34528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</a:rPr>
              <a:t>z</a:t>
            </a:r>
          </a:p>
        </p:txBody>
      </p:sp>
      <p:sp>
        <p:nvSpPr>
          <p:cNvPr id="4127" name="Text Box 25"/>
          <p:cNvSpPr txBox="1">
            <a:spLocks noChangeArrowheads="1"/>
          </p:cNvSpPr>
          <p:nvPr/>
        </p:nvSpPr>
        <p:spPr bwMode="auto">
          <a:xfrm>
            <a:off x="10948902" y="5449147"/>
            <a:ext cx="3667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4128" name="Line 26"/>
          <p:cNvSpPr>
            <a:spLocks noChangeShapeType="1"/>
          </p:cNvSpPr>
          <p:nvPr/>
        </p:nvSpPr>
        <p:spPr bwMode="auto">
          <a:xfrm>
            <a:off x="11702577" y="5316896"/>
            <a:ext cx="1028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129" name="Text Box 27"/>
          <p:cNvSpPr txBox="1">
            <a:spLocks noChangeArrowheads="1"/>
          </p:cNvSpPr>
          <p:nvPr/>
        </p:nvSpPr>
        <p:spPr bwMode="auto">
          <a:xfrm>
            <a:off x="12697940" y="4910496"/>
            <a:ext cx="6687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 b="1" dirty="0">
                <a:latin typeface="Times New Roman" pitchFamily="18" charset="0"/>
              </a:rPr>
              <a:t>East</a:t>
            </a:r>
          </a:p>
        </p:txBody>
      </p:sp>
      <p:sp>
        <p:nvSpPr>
          <p:cNvPr id="4130" name="AutoShape 28"/>
          <p:cNvSpPr>
            <a:spLocks noChangeArrowheads="1"/>
          </p:cNvSpPr>
          <p:nvPr/>
        </p:nvSpPr>
        <p:spPr bwMode="auto">
          <a:xfrm flipV="1">
            <a:off x="8858251" y="5486400"/>
            <a:ext cx="114300" cy="16256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1600200" y="2362200"/>
            <a:ext cx="3886200" cy="609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432317" y="2899595"/>
                <a:ext cx="10270260" cy="6701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0" smtClean="0">
                        <a:latin typeface="Cambria Math"/>
                      </a:rPr>
                      <m:t>𝐟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𝛻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𝝉</m:t>
                            </m:r>
                          </m:e>
                          <m:sub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𝜒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𝐻</m:t>
                        </m:r>
                      </m:den>
                    </m:f>
                    <m:r>
                      <a:rPr lang="en-US" sz="2400" b="0" i="1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𝐟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𝐤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𝐮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𝛼𝜑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𝑆𝐴𝐿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 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2317" y="2899595"/>
                <a:ext cx="10270260" cy="6701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568805" y="5140039"/>
                <a:ext cx="3778407" cy="10767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1" hangingPunct="1">
                  <a:buFont typeface="Wingdings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</m:d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eaLnBrk="1" hangingPunct="1">
                  <a:buFont typeface="Wingdings" pitchFamily="2" charset="2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1/3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i="1" dirty="0">
                    <a:latin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sub>
                        </m:sSub>
                      </m:e>
                    </m:d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eaLnBrk="1" hangingPunct="1">
                  <a:buFont typeface="Wingdings" pitchFamily="2" charset="2"/>
                  <a:buNone/>
                </a:pPr>
                <a:r>
                  <a:rPr lang="en-US" dirty="0">
                    <a:latin typeface="Cambria Math" panose="02040503050406030204" pitchFamily="18" charset="0"/>
                  </a:rPr>
                  <a:t>(</a:t>
                </a:r>
                <a:r>
                  <a:rPr lang="en-US" i="1" dirty="0">
                    <a:latin typeface="Cambria Math" panose="02040503050406030204" pitchFamily="18" charset="0"/>
                  </a:rPr>
                  <a:t>n</a:t>
                </a:r>
                <a:r>
                  <a:rPr lang="en-US" dirty="0">
                    <a:latin typeface="Cambria Math" panose="02040503050406030204" pitchFamily="18" charset="0"/>
                  </a:rPr>
                  <a:t>: Manning’s roughness coefficient)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805" y="5140039"/>
                <a:ext cx="3778407" cy="1076705"/>
              </a:xfrm>
              <a:prstGeom prst="rect">
                <a:avLst/>
              </a:prstGeom>
              <a:blipFill>
                <a:blip r:embed="rId4"/>
                <a:stretch>
                  <a:fillRect l="-1290" r="-968" b="-7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Freeform 13"/>
          <p:cNvSpPr/>
          <p:nvPr/>
        </p:nvSpPr>
        <p:spPr bwMode="auto">
          <a:xfrm>
            <a:off x="7305773" y="6136849"/>
            <a:ext cx="6400800" cy="895547"/>
          </a:xfrm>
          <a:custGeom>
            <a:avLst/>
            <a:gdLst>
              <a:gd name="connsiteX0" fmla="*/ 0 w 6400800"/>
              <a:gd name="connsiteY0" fmla="*/ 895547 h 895547"/>
              <a:gd name="connsiteX1" fmla="*/ 103695 w 6400800"/>
              <a:gd name="connsiteY1" fmla="*/ 820132 h 895547"/>
              <a:gd name="connsiteX2" fmla="*/ 131975 w 6400800"/>
              <a:gd name="connsiteY2" fmla="*/ 801279 h 895547"/>
              <a:gd name="connsiteX3" fmla="*/ 207390 w 6400800"/>
              <a:gd name="connsiteY3" fmla="*/ 763572 h 895547"/>
              <a:gd name="connsiteX4" fmla="*/ 320512 w 6400800"/>
              <a:gd name="connsiteY4" fmla="*/ 688157 h 895547"/>
              <a:gd name="connsiteX5" fmla="*/ 348792 w 6400800"/>
              <a:gd name="connsiteY5" fmla="*/ 669304 h 895547"/>
              <a:gd name="connsiteX6" fmla="*/ 377072 w 6400800"/>
              <a:gd name="connsiteY6" fmla="*/ 650450 h 895547"/>
              <a:gd name="connsiteX7" fmla="*/ 443060 w 6400800"/>
              <a:gd name="connsiteY7" fmla="*/ 622170 h 895547"/>
              <a:gd name="connsiteX8" fmla="*/ 471340 w 6400800"/>
              <a:gd name="connsiteY8" fmla="*/ 593889 h 895547"/>
              <a:gd name="connsiteX9" fmla="*/ 537328 w 6400800"/>
              <a:gd name="connsiteY9" fmla="*/ 556182 h 895547"/>
              <a:gd name="connsiteX10" fmla="*/ 622169 w 6400800"/>
              <a:gd name="connsiteY10" fmla="*/ 509048 h 895547"/>
              <a:gd name="connsiteX11" fmla="*/ 659876 w 6400800"/>
              <a:gd name="connsiteY11" fmla="*/ 499621 h 895547"/>
              <a:gd name="connsiteX12" fmla="*/ 735291 w 6400800"/>
              <a:gd name="connsiteY12" fmla="*/ 461914 h 895547"/>
              <a:gd name="connsiteX13" fmla="*/ 772998 w 6400800"/>
              <a:gd name="connsiteY13" fmla="*/ 443060 h 895547"/>
              <a:gd name="connsiteX14" fmla="*/ 810705 w 6400800"/>
              <a:gd name="connsiteY14" fmla="*/ 433633 h 895547"/>
              <a:gd name="connsiteX15" fmla="*/ 857839 w 6400800"/>
              <a:gd name="connsiteY15" fmla="*/ 414780 h 895547"/>
              <a:gd name="connsiteX16" fmla="*/ 952107 w 6400800"/>
              <a:gd name="connsiteY16" fmla="*/ 395926 h 895547"/>
              <a:gd name="connsiteX17" fmla="*/ 980388 w 6400800"/>
              <a:gd name="connsiteY17" fmla="*/ 386499 h 895547"/>
              <a:gd name="connsiteX18" fmla="*/ 1046375 w 6400800"/>
              <a:gd name="connsiteY18" fmla="*/ 377073 h 895547"/>
              <a:gd name="connsiteX19" fmla="*/ 1197204 w 6400800"/>
              <a:gd name="connsiteY19" fmla="*/ 348792 h 895547"/>
              <a:gd name="connsiteX20" fmla="*/ 1527142 w 6400800"/>
              <a:gd name="connsiteY20" fmla="*/ 358219 h 895547"/>
              <a:gd name="connsiteX21" fmla="*/ 1630837 w 6400800"/>
              <a:gd name="connsiteY21" fmla="*/ 377073 h 895547"/>
              <a:gd name="connsiteX22" fmla="*/ 1696825 w 6400800"/>
              <a:gd name="connsiteY22" fmla="*/ 386499 h 895547"/>
              <a:gd name="connsiteX23" fmla="*/ 1791093 w 6400800"/>
              <a:gd name="connsiteY23" fmla="*/ 405353 h 895547"/>
              <a:gd name="connsiteX24" fmla="*/ 1828800 w 6400800"/>
              <a:gd name="connsiteY24" fmla="*/ 414780 h 895547"/>
              <a:gd name="connsiteX25" fmla="*/ 2036190 w 6400800"/>
              <a:gd name="connsiteY25" fmla="*/ 424207 h 895547"/>
              <a:gd name="connsiteX26" fmla="*/ 2149312 w 6400800"/>
              <a:gd name="connsiteY26" fmla="*/ 433633 h 895547"/>
              <a:gd name="connsiteX27" fmla="*/ 2422689 w 6400800"/>
              <a:gd name="connsiteY27" fmla="*/ 424207 h 895547"/>
              <a:gd name="connsiteX28" fmla="*/ 2498103 w 6400800"/>
              <a:gd name="connsiteY28" fmla="*/ 405353 h 895547"/>
              <a:gd name="connsiteX29" fmla="*/ 2592371 w 6400800"/>
              <a:gd name="connsiteY29" fmla="*/ 386499 h 895547"/>
              <a:gd name="connsiteX30" fmla="*/ 2620652 w 6400800"/>
              <a:gd name="connsiteY30" fmla="*/ 377073 h 895547"/>
              <a:gd name="connsiteX31" fmla="*/ 2752627 w 6400800"/>
              <a:gd name="connsiteY31" fmla="*/ 358219 h 895547"/>
              <a:gd name="connsiteX32" fmla="*/ 2790334 w 6400800"/>
              <a:gd name="connsiteY32" fmla="*/ 348792 h 895547"/>
              <a:gd name="connsiteX33" fmla="*/ 2818615 w 6400800"/>
              <a:gd name="connsiteY33" fmla="*/ 339365 h 895547"/>
              <a:gd name="connsiteX34" fmla="*/ 2903456 w 6400800"/>
              <a:gd name="connsiteY34" fmla="*/ 329939 h 895547"/>
              <a:gd name="connsiteX35" fmla="*/ 3676454 w 6400800"/>
              <a:gd name="connsiteY35" fmla="*/ 339365 h 895547"/>
              <a:gd name="connsiteX36" fmla="*/ 3893270 w 6400800"/>
              <a:gd name="connsiteY36" fmla="*/ 367646 h 895547"/>
              <a:gd name="connsiteX37" fmla="*/ 3940404 w 6400800"/>
              <a:gd name="connsiteY37" fmla="*/ 386499 h 895547"/>
              <a:gd name="connsiteX38" fmla="*/ 4317476 w 6400800"/>
              <a:gd name="connsiteY38" fmla="*/ 386499 h 895547"/>
              <a:gd name="connsiteX39" fmla="*/ 4619134 w 6400800"/>
              <a:gd name="connsiteY39" fmla="*/ 367646 h 895547"/>
              <a:gd name="connsiteX40" fmla="*/ 4685122 w 6400800"/>
              <a:gd name="connsiteY40" fmla="*/ 348792 h 895547"/>
              <a:gd name="connsiteX41" fmla="*/ 4769963 w 6400800"/>
              <a:gd name="connsiteY41" fmla="*/ 339365 h 895547"/>
              <a:gd name="connsiteX42" fmla="*/ 4826524 w 6400800"/>
              <a:gd name="connsiteY42" fmla="*/ 329939 h 895547"/>
              <a:gd name="connsiteX43" fmla="*/ 4873658 w 6400800"/>
              <a:gd name="connsiteY43" fmla="*/ 320512 h 895547"/>
              <a:gd name="connsiteX44" fmla="*/ 4901938 w 6400800"/>
              <a:gd name="connsiteY44" fmla="*/ 311085 h 895547"/>
              <a:gd name="connsiteX45" fmla="*/ 5062194 w 6400800"/>
              <a:gd name="connsiteY45" fmla="*/ 282805 h 895547"/>
              <a:gd name="connsiteX46" fmla="*/ 5090474 w 6400800"/>
              <a:gd name="connsiteY46" fmla="*/ 273378 h 895547"/>
              <a:gd name="connsiteX47" fmla="*/ 5184742 w 6400800"/>
              <a:gd name="connsiteY47" fmla="*/ 254524 h 895547"/>
              <a:gd name="connsiteX48" fmla="*/ 5288437 w 6400800"/>
              <a:gd name="connsiteY48" fmla="*/ 226244 h 895547"/>
              <a:gd name="connsiteX49" fmla="*/ 5410986 w 6400800"/>
              <a:gd name="connsiteY49" fmla="*/ 197963 h 895547"/>
              <a:gd name="connsiteX50" fmla="*/ 5486400 w 6400800"/>
              <a:gd name="connsiteY50" fmla="*/ 188537 h 895547"/>
              <a:gd name="connsiteX51" fmla="*/ 5552388 w 6400800"/>
              <a:gd name="connsiteY51" fmla="*/ 169683 h 895547"/>
              <a:gd name="connsiteX52" fmla="*/ 5618375 w 6400800"/>
              <a:gd name="connsiteY52" fmla="*/ 160256 h 895547"/>
              <a:gd name="connsiteX53" fmla="*/ 5788058 w 6400800"/>
              <a:gd name="connsiteY53" fmla="*/ 131976 h 895547"/>
              <a:gd name="connsiteX54" fmla="*/ 5844619 w 6400800"/>
              <a:gd name="connsiteY54" fmla="*/ 122549 h 895547"/>
              <a:gd name="connsiteX55" fmla="*/ 6108569 w 6400800"/>
              <a:gd name="connsiteY55" fmla="*/ 113122 h 895547"/>
              <a:gd name="connsiteX56" fmla="*/ 6193411 w 6400800"/>
              <a:gd name="connsiteY56" fmla="*/ 94269 h 895547"/>
              <a:gd name="connsiteX57" fmla="*/ 6249971 w 6400800"/>
              <a:gd name="connsiteY57" fmla="*/ 75415 h 895547"/>
              <a:gd name="connsiteX58" fmla="*/ 6306532 w 6400800"/>
              <a:gd name="connsiteY58" fmla="*/ 56561 h 895547"/>
              <a:gd name="connsiteX59" fmla="*/ 6372520 w 6400800"/>
              <a:gd name="connsiteY59" fmla="*/ 18854 h 895547"/>
              <a:gd name="connsiteX60" fmla="*/ 6400800 w 6400800"/>
              <a:gd name="connsiteY60" fmla="*/ 0 h 895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6400800" h="895547">
                <a:moveTo>
                  <a:pt x="0" y="895547"/>
                </a:moveTo>
                <a:cubicBezTo>
                  <a:pt x="64824" y="843688"/>
                  <a:pt x="30397" y="868997"/>
                  <a:pt x="103695" y="820132"/>
                </a:cubicBezTo>
                <a:cubicBezTo>
                  <a:pt x="113122" y="813848"/>
                  <a:pt x="121842" y="806346"/>
                  <a:pt x="131975" y="801279"/>
                </a:cubicBezTo>
                <a:cubicBezTo>
                  <a:pt x="157113" y="788710"/>
                  <a:pt x="184005" y="779162"/>
                  <a:pt x="207390" y="763572"/>
                </a:cubicBezTo>
                <a:lnTo>
                  <a:pt x="320512" y="688157"/>
                </a:lnTo>
                <a:lnTo>
                  <a:pt x="348792" y="669304"/>
                </a:lnTo>
                <a:cubicBezTo>
                  <a:pt x="358219" y="663019"/>
                  <a:pt x="366324" y="654033"/>
                  <a:pt x="377072" y="650450"/>
                </a:cubicBezTo>
                <a:cubicBezTo>
                  <a:pt x="418684" y="636579"/>
                  <a:pt x="396465" y="645467"/>
                  <a:pt x="443060" y="622170"/>
                </a:cubicBezTo>
                <a:cubicBezTo>
                  <a:pt x="452487" y="612743"/>
                  <a:pt x="461098" y="602424"/>
                  <a:pt x="471340" y="593889"/>
                </a:cubicBezTo>
                <a:cubicBezTo>
                  <a:pt x="495037" y="574142"/>
                  <a:pt x="509676" y="571544"/>
                  <a:pt x="537328" y="556182"/>
                </a:cubicBezTo>
                <a:cubicBezTo>
                  <a:pt x="562245" y="542339"/>
                  <a:pt x="594356" y="519478"/>
                  <a:pt x="622169" y="509048"/>
                </a:cubicBezTo>
                <a:cubicBezTo>
                  <a:pt x="634300" y="504499"/>
                  <a:pt x="647917" y="504604"/>
                  <a:pt x="659876" y="499621"/>
                </a:cubicBezTo>
                <a:cubicBezTo>
                  <a:pt x="685819" y="488811"/>
                  <a:pt x="710153" y="474483"/>
                  <a:pt x="735291" y="461914"/>
                </a:cubicBezTo>
                <a:cubicBezTo>
                  <a:pt x="747860" y="455629"/>
                  <a:pt x="759365" y="446468"/>
                  <a:pt x="772998" y="443060"/>
                </a:cubicBezTo>
                <a:cubicBezTo>
                  <a:pt x="785567" y="439918"/>
                  <a:pt x="798414" y="437730"/>
                  <a:pt x="810705" y="433633"/>
                </a:cubicBezTo>
                <a:cubicBezTo>
                  <a:pt x="826758" y="428282"/>
                  <a:pt x="841489" y="419140"/>
                  <a:pt x="857839" y="414780"/>
                </a:cubicBezTo>
                <a:cubicBezTo>
                  <a:pt x="888802" y="406523"/>
                  <a:pt x="921706" y="406060"/>
                  <a:pt x="952107" y="395926"/>
                </a:cubicBezTo>
                <a:cubicBezTo>
                  <a:pt x="961534" y="392784"/>
                  <a:pt x="970644" y="388448"/>
                  <a:pt x="980388" y="386499"/>
                </a:cubicBezTo>
                <a:cubicBezTo>
                  <a:pt x="1002175" y="382142"/>
                  <a:pt x="1024588" y="381430"/>
                  <a:pt x="1046375" y="377073"/>
                </a:cubicBezTo>
                <a:cubicBezTo>
                  <a:pt x="1213042" y="343740"/>
                  <a:pt x="1030891" y="369582"/>
                  <a:pt x="1197204" y="348792"/>
                </a:cubicBezTo>
                <a:lnTo>
                  <a:pt x="1527142" y="358219"/>
                </a:lnTo>
                <a:cubicBezTo>
                  <a:pt x="1684692" y="365547"/>
                  <a:pt x="1550175" y="360941"/>
                  <a:pt x="1630837" y="377073"/>
                </a:cubicBezTo>
                <a:cubicBezTo>
                  <a:pt x="1652625" y="381430"/>
                  <a:pt x="1674829" y="383357"/>
                  <a:pt x="1696825" y="386499"/>
                </a:cubicBezTo>
                <a:cubicBezTo>
                  <a:pt x="1754903" y="405859"/>
                  <a:pt x="1695771" y="388021"/>
                  <a:pt x="1791093" y="405353"/>
                </a:cubicBezTo>
                <a:cubicBezTo>
                  <a:pt x="1803840" y="407671"/>
                  <a:pt x="1815882" y="413786"/>
                  <a:pt x="1828800" y="414780"/>
                </a:cubicBezTo>
                <a:cubicBezTo>
                  <a:pt x="1897798" y="420088"/>
                  <a:pt x="1967108" y="420143"/>
                  <a:pt x="2036190" y="424207"/>
                </a:cubicBezTo>
                <a:cubicBezTo>
                  <a:pt x="2073963" y="426429"/>
                  <a:pt x="2111605" y="430491"/>
                  <a:pt x="2149312" y="433633"/>
                </a:cubicBezTo>
                <a:cubicBezTo>
                  <a:pt x="2240438" y="430491"/>
                  <a:pt x="2331667" y="429561"/>
                  <a:pt x="2422689" y="424207"/>
                </a:cubicBezTo>
                <a:cubicBezTo>
                  <a:pt x="2474688" y="421148"/>
                  <a:pt x="2457648" y="414689"/>
                  <a:pt x="2498103" y="405353"/>
                </a:cubicBezTo>
                <a:cubicBezTo>
                  <a:pt x="2529327" y="398147"/>
                  <a:pt x="2561970" y="396632"/>
                  <a:pt x="2592371" y="386499"/>
                </a:cubicBezTo>
                <a:cubicBezTo>
                  <a:pt x="2601798" y="383357"/>
                  <a:pt x="2610952" y="379229"/>
                  <a:pt x="2620652" y="377073"/>
                </a:cubicBezTo>
                <a:cubicBezTo>
                  <a:pt x="2674070" y="365203"/>
                  <a:pt x="2695533" y="367735"/>
                  <a:pt x="2752627" y="358219"/>
                </a:cubicBezTo>
                <a:cubicBezTo>
                  <a:pt x="2765407" y="356089"/>
                  <a:pt x="2777877" y="352351"/>
                  <a:pt x="2790334" y="348792"/>
                </a:cubicBezTo>
                <a:cubicBezTo>
                  <a:pt x="2799889" y="346062"/>
                  <a:pt x="2808813" y="340999"/>
                  <a:pt x="2818615" y="339365"/>
                </a:cubicBezTo>
                <a:cubicBezTo>
                  <a:pt x="2846682" y="334687"/>
                  <a:pt x="2875176" y="333081"/>
                  <a:pt x="2903456" y="329939"/>
                </a:cubicBezTo>
                <a:lnTo>
                  <a:pt x="3676454" y="339365"/>
                </a:lnTo>
                <a:cubicBezTo>
                  <a:pt x="3731639" y="340565"/>
                  <a:pt x="3844483" y="360140"/>
                  <a:pt x="3893270" y="367646"/>
                </a:cubicBezTo>
                <a:cubicBezTo>
                  <a:pt x="3908981" y="373930"/>
                  <a:pt x="3924351" y="381148"/>
                  <a:pt x="3940404" y="386499"/>
                </a:cubicBezTo>
                <a:cubicBezTo>
                  <a:pt x="4053864" y="424318"/>
                  <a:pt x="4262434" y="388028"/>
                  <a:pt x="4317476" y="386499"/>
                </a:cubicBezTo>
                <a:cubicBezTo>
                  <a:pt x="4489868" y="361874"/>
                  <a:pt x="4260155" y="392404"/>
                  <a:pt x="4619134" y="367646"/>
                </a:cubicBezTo>
                <a:cubicBezTo>
                  <a:pt x="4668983" y="364208"/>
                  <a:pt x="4642631" y="355874"/>
                  <a:pt x="4685122" y="348792"/>
                </a:cubicBezTo>
                <a:cubicBezTo>
                  <a:pt x="4713189" y="344114"/>
                  <a:pt x="4741758" y="343126"/>
                  <a:pt x="4769963" y="339365"/>
                </a:cubicBezTo>
                <a:cubicBezTo>
                  <a:pt x="4788909" y="336839"/>
                  <a:pt x="4807719" y="333358"/>
                  <a:pt x="4826524" y="329939"/>
                </a:cubicBezTo>
                <a:cubicBezTo>
                  <a:pt x="4842288" y="327073"/>
                  <a:pt x="4858114" y="324398"/>
                  <a:pt x="4873658" y="320512"/>
                </a:cubicBezTo>
                <a:cubicBezTo>
                  <a:pt x="4883298" y="318102"/>
                  <a:pt x="4892194" y="313034"/>
                  <a:pt x="4901938" y="311085"/>
                </a:cubicBezTo>
                <a:cubicBezTo>
                  <a:pt x="4914861" y="308500"/>
                  <a:pt x="5026196" y="291804"/>
                  <a:pt x="5062194" y="282805"/>
                </a:cubicBezTo>
                <a:cubicBezTo>
                  <a:pt x="5071834" y="280395"/>
                  <a:pt x="5080792" y="275612"/>
                  <a:pt x="5090474" y="273378"/>
                </a:cubicBezTo>
                <a:cubicBezTo>
                  <a:pt x="5121698" y="266172"/>
                  <a:pt x="5154341" y="264657"/>
                  <a:pt x="5184742" y="254524"/>
                </a:cubicBezTo>
                <a:cubicBezTo>
                  <a:pt x="5281297" y="222340"/>
                  <a:pt x="5201826" y="246231"/>
                  <a:pt x="5288437" y="226244"/>
                </a:cubicBezTo>
                <a:cubicBezTo>
                  <a:pt x="5331736" y="216252"/>
                  <a:pt x="5367913" y="204589"/>
                  <a:pt x="5410986" y="197963"/>
                </a:cubicBezTo>
                <a:cubicBezTo>
                  <a:pt x="5436025" y="194111"/>
                  <a:pt x="5461262" y="191679"/>
                  <a:pt x="5486400" y="188537"/>
                </a:cubicBezTo>
                <a:cubicBezTo>
                  <a:pt x="5510630" y="180460"/>
                  <a:pt x="5526348" y="174418"/>
                  <a:pt x="5552388" y="169683"/>
                </a:cubicBezTo>
                <a:cubicBezTo>
                  <a:pt x="5574249" y="165708"/>
                  <a:pt x="5596494" y="164117"/>
                  <a:pt x="5618375" y="160256"/>
                </a:cubicBezTo>
                <a:cubicBezTo>
                  <a:pt x="5892911" y="111809"/>
                  <a:pt x="5557969" y="164846"/>
                  <a:pt x="5788058" y="131976"/>
                </a:cubicBezTo>
                <a:cubicBezTo>
                  <a:pt x="5806980" y="129273"/>
                  <a:pt x="5825538" y="123671"/>
                  <a:pt x="5844619" y="122549"/>
                </a:cubicBezTo>
                <a:cubicBezTo>
                  <a:pt x="5932507" y="117379"/>
                  <a:pt x="6020586" y="116264"/>
                  <a:pt x="6108569" y="113122"/>
                </a:cubicBezTo>
                <a:cubicBezTo>
                  <a:pt x="6135462" y="107743"/>
                  <a:pt x="6166799" y="102252"/>
                  <a:pt x="6193411" y="94269"/>
                </a:cubicBezTo>
                <a:cubicBezTo>
                  <a:pt x="6212446" y="88559"/>
                  <a:pt x="6231118" y="81700"/>
                  <a:pt x="6249971" y="75415"/>
                </a:cubicBezTo>
                <a:cubicBezTo>
                  <a:pt x="6249972" y="75415"/>
                  <a:pt x="6306531" y="56562"/>
                  <a:pt x="6306532" y="56561"/>
                </a:cubicBezTo>
                <a:cubicBezTo>
                  <a:pt x="6375451" y="10617"/>
                  <a:pt x="6288777" y="66708"/>
                  <a:pt x="6372520" y="18854"/>
                </a:cubicBezTo>
                <a:cubicBezTo>
                  <a:pt x="6382357" y="13233"/>
                  <a:pt x="6400800" y="0"/>
                  <a:pt x="6400800" y="0"/>
                </a:cubicBezTo>
              </a:path>
            </a:pathLst>
          </a:cu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7739406" y="5561814"/>
            <a:ext cx="5646656" cy="227011"/>
          </a:xfrm>
          <a:custGeom>
            <a:avLst/>
            <a:gdLst>
              <a:gd name="connsiteX0" fmla="*/ 0 w 5646656"/>
              <a:gd name="connsiteY0" fmla="*/ 169683 h 227011"/>
              <a:gd name="connsiteX1" fmla="*/ 47134 w 5646656"/>
              <a:gd name="connsiteY1" fmla="*/ 150829 h 227011"/>
              <a:gd name="connsiteX2" fmla="*/ 75415 w 5646656"/>
              <a:gd name="connsiteY2" fmla="*/ 131976 h 227011"/>
              <a:gd name="connsiteX3" fmla="*/ 103695 w 5646656"/>
              <a:gd name="connsiteY3" fmla="*/ 122549 h 227011"/>
              <a:gd name="connsiteX4" fmla="*/ 160256 w 5646656"/>
              <a:gd name="connsiteY4" fmla="*/ 84842 h 227011"/>
              <a:gd name="connsiteX5" fmla="*/ 254524 w 5646656"/>
              <a:gd name="connsiteY5" fmla="*/ 56561 h 227011"/>
              <a:gd name="connsiteX6" fmla="*/ 320512 w 5646656"/>
              <a:gd name="connsiteY6" fmla="*/ 37708 h 227011"/>
              <a:gd name="connsiteX7" fmla="*/ 584462 w 5646656"/>
              <a:gd name="connsiteY7" fmla="*/ 56561 h 227011"/>
              <a:gd name="connsiteX8" fmla="*/ 641023 w 5646656"/>
              <a:gd name="connsiteY8" fmla="*/ 75415 h 227011"/>
              <a:gd name="connsiteX9" fmla="*/ 678730 w 5646656"/>
              <a:gd name="connsiteY9" fmla="*/ 84842 h 227011"/>
              <a:gd name="connsiteX10" fmla="*/ 735291 w 5646656"/>
              <a:gd name="connsiteY10" fmla="*/ 103695 h 227011"/>
              <a:gd name="connsiteX11" fmla="*/ 838986 w 5646656"/>
              <a:gd name="connsiteY11" fmla="*/ 122549 h 227011"/>
              <a:gd name="connsiteX12" fmla="*/ 867266 w 5646656"/>
              <a:gd name="connsiteY12" fmla="*/ 131976 h 227011"/>
              <a:gd name="connsiteX13" fmla="*/ 970961 w 5646656"/>
              <a:gd name="connsiteY13" fmla="*/ 141402 h 227011"/>
              <a:gd name="connsiteX14" fmla="*/ 1432874 w 5646656"/>
              <a:gd name="connsiteY14" fmla="*/ 122549 h 227011"/>
              <a:gd name="connsiteX15" fmla="*/ 1545996 w 5646656"/>
              <a:gd name="connsiteY15" fmla="*/ 94268 h 227011"/>
              <a:gd name="connsiteX16" fmla="*/ 1574276 w 5646656"/>
              <a:gd name="connsiteY16" fmla="*/ 84842 h 227011"/>
              <a:gd name="connsiteX17" fmla="*/ 1602557 w 5646656"/>
              <a:gd name="connsiteY17" fmla="*/ 75415 h 227011"/>
              <a:gd name="connsiteX18" fmla="*/ 1696825 w 5646656"/>
              <a:gd name="connsiteY18" fmla="*/ 65988 h 227011"/>
              <a:gd name="connsiteX19" fmla="*/ 1894788 w 5646656"/>
              <a:gd name="connsiteY19" fmla="*/ 37708 h 227011"/>
              <a:gd name="connsiteX20" fmla="*/ 2139885 w 5646656"/>
              <a:gd name="connsiteY20" fmla="*/ 47134 h 227011"/>
              <a:gd name="connsiteX21" fmla="*/ 2205872 w 5646656"/>
              <a:gd name="connsiteY21" fmla="*/ 65988 h 227011"/>
              <a:gd name="connsiteX22" fmla="*/ 2271860 w 5646656"/>
              <a:gd name="connsiteY22" fmla="*/ 75415 h 227011"/>
              <a:gd name="connsiteX23" fmla="*/ 2309567 w 5646656"/>
              <a:gd name="connsiteY23" fmla="*/ 84842 h 227011"/>
              <a:gd name="connsiteX24" fmla="*/ 2375555 w 5646656"/>
              <a:gd name="connsiteY24" fmla="*/ 94268 h 227011"/>
              <a:gd name="connsiteX25" fmla="*/ 2413262 w 5646656"/>
              <a:gd name="connsiteY25" fmla="*/ 103695 h 227011"/>
              <a:gd name="connsiteX26" fmla="*/ 2516957 w 5646656"/>
              <a:gd name="connsiteY26" fmla="*/ 122549 h 227011"/>
              <a:gd name="connsiteX27" fmla="*/ 2545237 w 5646656"/>
              <a:gd name="connsiteY27" fmla="*/ 131976 h 227011"/>
              <a:gd name="connsiteX28" fmla="*/ 2978870 w 5646656"/>
              <a:gd name="connsiteY28" fmla="*/ 131976 h 227011"/>
              <a:gd name="connsiteX29" fmla="*/ 3044858 w 5646656"/>
              <a:gd name="connsiteY29" fmla="*/ 122549 h 227011"/>
              <a:gd name="connsiteX30" fmla="*/ 3120272 w 5646656"/>
              <a:gd name="connsiteY30" fmla="*/ 113122 h 227011"/>
              <a:gd name="connsiteX31" fmla="*/ 3233394 w 5646656"/>
              <a:gd name="connsiteY31" fmla="*/ 94268 h 227011"/>
              <a:gd name="connsiteX32" fmla="*/ 3271101 w 5646656"/>
              <a:gd name="connsiteY32" fmla="*/ 84842 h 227011"/>
              <a:gd name="connsiteX33" fmla="*/ 3412503 w 5646656"/>
              <a:gd name="connsiteY33" fmla="*/ 75415 h 227011"/>
              <a:gd name="connsiteX34" fmla="*/ 3657600 w 5646656"/>
              <a:gd name="connsiteY34" fmla="*/ 56561 h 227011"/>
              <a:gd name="connsiteX35" fmla="*/ 3714161 w 5646656"/>
              <a:gd name="connsiteY35" fmla="*/ 37708 h 227011"/>
              <a:gd name="connsiteX36" fmla="*/ 3761295 w 5646656"/>
              <a:gd name="connsiteY36" fmla="*/ 28281 h 227011"/>
              <a:gd name="connsiteX37" fmla="*/ 3864990 w 5646656"/>
              <a:gd name="connsiteY37" fmla="*/ 0 h 227011"/>
              <a:gd name="connsiteX38" fmla="*/ 4204355 w 5646656"/>
              <a:gd name="connsiteY38" fmla="*/ 9427 h 227011"/>
              <a:gd name="connsiteX39" fmla="*/ 4232635 w 5646656"/>
              <a:gd name="connsiteY39" fmla="*/ 18854 h 227011"/>
              <a:gd name="connsiteX40" fmla="*/ 4279769 w 5646656"/>
              <a:gd name="connsiteY40" fmla="*/ 28281 h 227011"/>
              <a:gd name="connsiteX41" fmla="*/ 4345757 w 5646656"/>
              <a:gd name="connsiteY41" fmla="*/ 37708 h 227011"/>
              <a:gd name="connsiteX42" fmla="*/ 4411745 w 5646656"/>
              <a:gd name="connsiteY42" fmla="*/ 56561 h 227011"/>
              <a:gd name="connsiteX43" fmla="*/ 4534293 w 5646656"/>
              <a:gd name="connsiteY43" fmla="*/ 75415 h 227011"/>
              <a:gd name="connsiteX44" fmla="*/ 4581427 w 5646656"/>
              <a:gd name="connsiteY44" fmla="*/ 84842 h 227011"/>
              <a:gd name="connsiteX45" fmla="*/ 4713402 w 5646656"/>
              <a:gd name="connsiteY45" fmla="*/ 103695 h 227011"/>
              <a:gd name="connsiteX46" fmla="*/ 4751109 w 5646656"/>
              <a:gd name="connsiteY46" fmla="*/ 113122 h 227011"/>
              <a:gd name="connsiteX47" fmla="*/ 4864231 w 5646656"/>
              <a:gd name="connsiteY47" fmla="*/ 131976 h 227011"/>
              <a:gd name="connsiteX48" fmla="*/ 4901938 w 5646656"/>
              <a:gd name="connsiteY48" fmla="*/ 141402 h 227011"/>
              <a:gd name="connsiteX49" fmla="*/ 4930219 w 5646656"/>
              <a:gd name="connsiteY49" fmla="*/ 150829 h 227011"/>
              <a:gd name="connsiteX50" fmla="*/ 5081048 w 5646656"/>
              <a:gd name="connsiteY50" fmla="*/ 169683 h 227011"/>
              <a:gd name="connsiteX51" fmla="*/ 5231876 w 5646656"/>
              <a:gd name="connsiteY51" fmla="*/ 188537 h 227011"/>
              <a:gd name="connsiteX52" fmla="*/ 5335571 w 5646656"/>
              <a:gd name="connsiteY52" fmla="*/ 197963 h 227011"/>
              <a:gd name="connsiteX53" fmla="*/ 5392132 w 5646656"/>
              <a:gd name="connsiteY53" fmla="*/ 207390 h 227011"/>
              <a:gd name="connsiteX54" fmla="*/ 5542961 w 5646656"/>
              <a:gd name="connsiteY54" fmla="*/ 226244 h 227011"/>
              <a:gd name="connsiteX55" fmla="*/ 5646656 w 5646656"/>
              <a:gd name="connsiteY55" fmla="*/ 226244 h 227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5646656" h="227011">
                <a:moveTo>
                  <a:pt x="0" y="169683"/>
                </a:moveTo>
                <a:cubicBezTo>
                  <a:pt x="15711" y="163398"/>
                  <a:pt x="31999" y="158397"/>
                  <a:pt x="47134" y="150829"/>
                </a:cubicBezTo>
                <a:cubicBezTo>
                  <a:pt x="57268" y="145762"/>
                  <a:pt x="65281" y="137043"/>
                  <a:pt x="75415" y="131976"/>
                </a:cubicBezTo>
                <a:cubicBezTo>
                  <a:pt x="84303" y="127532"/>
                  <a:pt x="95009" y="127375"/>
                  <a:pt x="103695" y="122549"/>
                </a:cubicBezTo>
                <a:cubicBezTo>
                  <a:pt x="123503" y="111545"/>
                  <a:pt x="138760" y="92008"/>
                  <a:pt x="160256" y="84842"/>
                </a:cubicBezTo>
                <a:cubicBezTo>
                  <a:pt x="294677" y="40034"/>
                  <a:pt x="154792" y="85057"/>
                  <a:pt x="254524" y="56561"/>
                </a:cubicBezTo>
                <a:cubicBezTo>
                  <a:pt x="349140" y="29527"/>
                  <a:pt x="202696" y="67159"/>
                  <a:pt x="320512" y="37708"/>
                </a:cubicBezTo>
                <a:cubicBezTo>
                  <a:pt x="348272" y="39096"/>
                  <a:pt x="521527" y="43075"/>
                  <a:pt x="584462" y="56561"/>
                </a:cubicBezTo>
                <a:cubicBezTo>
                  <a:pt x="603894" y="60725"/>
                  <a:pt x="621743" y="70595"/>
                  <a:pt x="641023" y="75415"/>
                </a:cubicBezTo>
                <a:cubicBezTo>
                  <a:pt x="653592" y="78557"/>
                  <a:pt x="666321" y="81119"/>
                  <a:pt x="678730" y="84842"/>
                </a:cubicBezTo>
                <a:cubicBezTo>
                  <a:pt x="697765" y="90553"/>
                  <a:pt x="715688" y="100428"/>
                  <a:pt x="735291" y="103695"/>
                </a:cubicBezTo>
                <a:cubicBezTo>
                  <a:pt x="760505" y="107897"/>
                  <a:pt x="812636" y="115961"/>
                  <a:pt x="838986" y="122549"/>
                </a:cubicBezTo>
                <a:cubicBezTo>
                  <a:pt x="848626" y="124959"/>
                  <a:pt x="857429" y="130571"/>
                  <a:pt x="867266" y="131976"/>
                </a:cubicBezTo>
                <a:cubicBezTo>
                  <a:pt x="901625" y="136884"/>
                  <a:pt x="936396" y="138260"/>
                  <a:pt x="970961" y="141402"/>
                </a:cubicBezTo>
                <a:cubicBezTo>
                  <a:pt x="1125021" y="137239"/>
                  <a:pt x="1279505" y="139590"/>
                  <a:pt x="1432874" y="122549"/>
                </a:cubicBezTo>
                <a:cubicBezTo>
                  <a:pt x="1490000" y="116202"/>
                  <a:pt x="1491097" y="112567"/>
                  <a:pt x="1545996" y="94268"/>
                </a:cubicBezTo>
                <a:lnTo>
                  <a:pt x="1574276" y="84842"/>
                </a:lnTo>
                <a:cubicBezTo>
                  <a:pt x="1583703" y="81700"/>
                  <a:pt x="1592669" y="76404"/>
                  <a:pt x="1602557" y="75415"/>
                </a:cubicBezTo>
                <a:lnTo>
                  <a:pt x="1696825" y="65988"/>
                </a:lnTo>
                <a:cubicBezTo>
                  <a:pt x="1811986" y="37197"/>
                  <a:pt x="1746404" y="49121"/>
                  <a:pt x="1894788" y="37708"/>
                </a:cubicBezTo>
                <a:cubicBezTo>
                  <a:pt x="1976487" y="40850"/>
                  <a:pt x="2058307" y="41696"/>
                  <a:pt x="2139885" y="47134"/>
                </a:cubicBezTo>
                <a:cubicBezTo>
                  <a:pt x="2175029" y="49477"/>
                  <a:pt x="2174660" y="59746"/>
                  <a:pt x="2205872" y="65988"/>
                </a:cubicBezTo>
                <a:cubicBezTo>
                  <a:pt x="2227660" y="70346"/>
                  <a:pt x="2249999" y="71440"/>
                  <a:pt x="2271860" y="75415"/>
                </a:cubicBezTo>
                <a:cubicBezTo>
                  <a:pt x="2284607" y="77733"/>
                  <a:pt x="2296820" y="82524"/>
                  <a:pt x="2309567" y="84842"/>
                </a:cubicBezTo>
                <a:cubicBezTo>
                  <a:pt x="2331428" y="88817"/>
                  <a:pt x="2353694" y="90293"/>
                  <a:pt x="2375555" y="94268"/>
                </a:cubicBezTo>
                <a:cubicBezTo>
                  <a:pt x="2388302" y="96586"/>
                  <a:pt x="2400615" y="100884"/>
                  <a:pt x="2413262" y="103695"/>
                </a:cubicBezTo>
                <a:cubicBezTo>
                  <a:pt x="2452788" y="112479"/>
                  <a:pt x="2476026" y="115727"/>
                  <a:pt x="2516957" y="122549"/>
                </a:cubicBezTo>
                <a:cubicBezTo>
                  <a:pt x="2526384" y="125691"/>
                  <a:pt x="2535400" y="130571"/>
                  <a:pt x="2545237" y="131976"/>
                </a:cubicBezTo>
                <a:cubicBezTo>
                  <a:pt x="2693871" y="153209"/>
                  <a:pt x="2819129" y="136540"/>
                  <a:pt x="2978870" y="131976"/>
                </a:cubicBezTo>
                <a:lnTo>
                  <a:pt x="3044858" y="122549"/>
                </a:lnTo>
                <a:cubicBezTo>
                  <a:pt x="3069969" y="119201"/>
                  <a:pt x="3095219" y="116880"/>
                  <a:pt x="3120272" y="113122"/>
                </a:cubicBezTo>
                <a:cubicBezTo>
                  <a:pt x="3158077" y="107451"/>
                  <a:pt x="3196308" y="103539"/>
                  <a:pt x="3233394" y="94268"/>
                </a:cubicBezTo>
                <a:cubicBezTo>
                  <a:pt x="3245963" y="91126"/>
                  <a:pt x="3258216" y="86198"/>
                  <a:pt x="3271101" y="84842"/>
                </a:cubicBezTo>
                <a:cubicBezTo>
                  <a:pt x="3318080" y="79897"/>
                  <a:pt x="3365390" y="78862"/>
                  <a:pt x="3412503" y="75415"/>
                </a:cubicBezTo>
                <a:lnTo>
                  <a:pt x="3657600" y="56561"/>
                </a:lnTo>
                <a:cubicBezTo>
                  <a:pt x="3676454" y="50277"/>
                  <a:pt x="3694674" y="41606"/>
                  <a:pt x="3714161" y="37708"/>
                </a:cubicBezTo>
                <a:cubicBezTo>
                  <a:pt x="3729872" y="34566"/>
                  <a:pt x="3745837" y="32497"/>
                  <a:pt x="3761295" y="28281"/>
                </a:cubicBezTo>
                <a:cubicBezTo>
                  <a:pt x="3892857" y="-7600"/>
                  <a:pt x="3750156" y="22967"/>
                  <a:pt x="3864990" y="0"/>
                </a:cubicBezTo>
                <a:cubicBezTo>
                  <a:pt x="3978112" y="3142"/>
                  <a:pt x="4091338" y="3631"/>
                  <a:pt x="4204355" y="9427"/>
                </a:cubicBezTo>
                <a:cubicBezTo>
                  <a:pt x="4214279" y="9936"/>
                  <a:pt x="4222995" y="16444"/>
                  <a:pt x="4232635" y="18854"/>
                </a:cubicBezTo>
                <a:cubicBezTo>
                  <a:pt x="4248179" y="22740"/>
                  <a:pt x="4263965" y="25647"/>
                  <a:pt x="4279769" y="28281"/>
                </a:cubicBezTo>
                <a:cubicBezTo>
                  <a:pt x="4301686" y="31934"/>
                  <a:pt x="4323896" y="33733"/>
                  <a:pt x="4345757" y="37708"/>
                </a:cubicBezTo>
                <a:cubicBezTo>
                  <a:pt x="4458665" y="58236"/>
                  <a:pt x="4320889" y="36370"/>
                  <a:pt x="4411745" y="56561"/>
                </a:cubicBezTo>
                <a:cubicBezTo>
                  <a:pt x="4443052" y="63518"/>
                  <a:pt x="4504219" y="70403"/>
                  <a:pt x="4534293" y="75415"/>
                </a:cubicBezTo>
                <a:cubicBezTo>
                  <a:pt x="4550097" y="78049"/>
                  <a:pt x="4565601" y="82343"/>
                  <a:pt x="4581427" y="84842"/>
                </a:cubicBezTo>
                <a:cubicBezTo>
                  <a:pt x="4625321" y="91773"/>
                  <a:pt x="4670291" y="92917"/>
                  <a:pt x="4713402" y="103695"/>
                </a:cubicBezTo>
                <a:cubicBezTo>
                  <a:pt x="4725971" y="106837"/>
                  <a:pt x="4738375" y="110734"/>
                  <a:pt x="4751109" y="113122"/>
                </a:cubicBezTo>
                <a:cubicBezTo>
                  <a:pt x="4788682" y="120167"/>
                  <a:pt x="4827145" y="122705"/>
                  <a:pt x="4864231" y="131976"/>
                </a:cubicBezTo>
                <a:cubicBezTo>
                  <a:pt x="4876800" y="135118"/>
                  <a:pt x="4889481" y="137843"/>
                  <a:pt x="4901938" y="141402"/>
                </a:cubicBezTo>
                <a:cubicBezTo>
                  <a:pt x="4911493" y="144132"/>
                  <a:pt x="4920475" y="148880"/>
                  <a:pt x="4930219" y="150829"/>
                </a:cubicBezTo>
                <a:cubicBezTo>
                  <a:pt x="4963848" y="157555"/>
                  <a:pt x="5051636" y="166415"/>
                  <a:pt x="5081048" y="169683"/>
                </a:cubicBezTo>
                <a:cubicBezTo>
                  <a:pt x="5149019" y="192341"/>
                  <a:pt x="5096027" y="177217"/>
                  <a:pt x="5231876" y="188537"/>
                </a:cubicBezTo>
                <a:cubicBezTo>
                  <a:pt x="5266464" y="191419"/>
                  <a:pt x="5301101" y="193908"/>
                  <a:pt x="5335571" y="197963"/>
                </a:cubicBezTo>
                <a:cubicBezTo>
                  <a:pt x="5354554" y="200196"/>
                  <a:pt x="5373241" y="204484"/>
                  <a:pt x="5392132" y="207390"/>
                </a:cubicBezTo>
                <a:cubicBezTo>
                  <a:pt x="5427189" y="212784"/>
                  <a:pt x="5511720" y="224682"/>
                  <a:pt x="5542961" y="226244"/>
                </a:cubicBezTo>
                <a:cubicBezTo>
                  <a:pt x="5577483" y="227970"/>
                  <a:pt x="5612091" y="226244"/>
                  <a:pt x="5646656" y="226244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17" name="Straight Arrow Connector 16"/>
          <p:cNvCxnSpPr>
            <a:endCxn id="14" idx="15"/>
          </p:cNvCxnSpPr>
          <p:nvPr/>
        </p:nvCxnSpPr>
        <p:spPr bwMode="auto">
          <a:xfrm>
            <a:off x="8144170" y="5585573"/>
            <a:ext cx="19442" cy="966056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7294120" y="5895399"/>
            <a:ext cx="106952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H=</a:t>
            </a:r>
            <a:r>
              <a:rPr lang="en-US" i="1" dirty="0" err="1"/>
              <a:t>h</a:t>
            </a:r>
            <a:r>
              <a:rPr lang="en-US" dirty="0" err="1"/>
              <a:t>+</a:t>
            </a:r>
            <a:r>
              <a:rPr lang="en-US" i="1" dirty="0" err="1">
                <a:latin typeface="Symbol" panose="05050102010706020507" pitchFamily="18" charset="2"/>
              </a:rPr>
              <a:t>h</a:t>
            </a:r>
            <a:endParaRPr lang="en-US" i="1" dirty="0">
              <a:latin typeface="Symbol" panose="05050102010706020507" pitchFamily="18" charset="2"/>
            </a:endParaRPr>
          </a:p>
        </p:txBody>
      </p:sp>
      <p:cxnSp>
        <p:nvCxnSpPr>
          <p:cNvPr id="47" name="Straight Arrow Connector 46"/>
          <p:cNvCxnSpPr/>
          <p:nvPr/>
        </p:nvCxnSpPr>
        <p:spPr bwMode="auto">
          <a:xfrm>
            <a:off x="8673899" y="5622131"/>
            <a:ext cx="22873" cy="857366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49" name="TextBox 48"/>
          <p:cNvSpPr txBox="1"/>
          <p:nvPr/>
        </p:nvSpPr>
        <p:spPr>
          <a:xfrm>
            <a:off x="8637203" y="5904474"/>
            <a:ext cx="33534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h</a:t>
            </a:r>
          </a:p>
        </p:txBody>
      </p:sp>
      <p:cxnSp>
        <p:nvCxnSpPr>
          <p:cNvPr id="25" name="Straight Arrow Connector 24"/>
          <p:cNvCxnSpPr>
            <a:endCxn id="15" idx="37"/>
          </p:cNvCxnSpPr>
          <p:nvPr/>
        </p:nvCxnSpPr>
        <p:spPr bwMode="auto">
          <a:xfrm flipH="1">
            <a:off x="11604396" y="5379446"/>
            <a:ext cx="7780" cy="18236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3" name="Straight Arrow Connector 52"/>
          <p:cNvCxnSpPr/>
          <p:nvPr/>
        </p:nvCxnSpPr>
        <p:spPr bwMode="auto">
          <a:xfrm flipH="1" flipV="1">
            <a:off x="11603685" y="5637897"/>
            <a:ext cx="7780" cy="18236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4" name="TextBox 53"/>
          <p:cNvSpPr txBox="1"/>
          <p:nvPr/>
        </p:nvSpPr>
        <p:spPr>
          <a:xfrm>
            <a:off x="11302618" y="5341194"/>
            <a:ext cx="34657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Symbol" panose="05050102010706020507" pitchFamily="18" charset="2"/>
              </a:rPr>
              <a:t>h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455431" y="5163002"/>
            <a:ext cx="94128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489453" y="4396342"/>
                <a:ext cx="4105419" cy="3929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𝒘</m:t>
                        </m:r>
                      </m:sub>
                    </m:sSub>
                  </m:oMath>
                </a14:m>
                <a:r>
                  <a:rPr lang="en-US" dirty="0"/>
                  <a:t>: wind stress (via air-sea exchange)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453" y="4396342"/>
                <a:ext cx="4105419" cy="392993"/>
              </a:xfrm>
              <a:prstGeom prst="rect">
                <a:avLst/>
              </a:prstGeom>
              <a:blipFill>
                <a:blip r:embed="rId5"/>
                <a:stretch>
                  <a:fillRect t="-3077" r="-742" b="-2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531956" y="6761193"/>
                <a:ext cx="5066580" cy="4616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buNone/>
                </a:pP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: depth averaged velocity 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1956" y="6761193"/>
                <a:ext cx="5066580" cy="461665"/>
              </a:xfrm>
              <a:prstGeom prst="rect">
                <a:avLst/>
              </a:prstGeom>
              <a:blipFill>
                <a:blip r:embed="rId6"/>
                <a:stretch>
                  <a:fillRect t="-10256" r="-240" b="-2564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58FAB108-EADB-66EE-D45E-CB659F68DCAE}"/>
              </a:ext>
            </a:extLst>
          </p:cNvPr>
          <p:cNvSpPr txBox="1"/>
          <p:nvPr/>
        </p:nvSpPr>
        <p:spPr>
          <a:xfrm>
            <a:off x="6787613" y="3720874"/>
            <a:ext cx="231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Tidal potential &amp; SAL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C7C8966A-A1C1-8A02-905F-CD974D948E53}"/>
              </a:ext>
            </a:extLst>
          </p:cNvPr>
          <p:cNvSpPr/>
          <p:nvPr/>
        </p:nvSpPr>
        <p:spPr bwMode="auto">
          <a:xfrm rot="16200000">
            <a:off x="7789456" y="3016806"/>
            <a:ext cx="308163" cy="1176837"/>
          </a:xfrm>
          <a:prstGeom prst="leftBrac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C7624C-AA7F-9421-246F-8C15CDAF3A49}"/>
              </a:ext>
            </a:extLst>
          </p:cNvPr>
          <p:cNvSpPr txBox="1"/>
          <p:nvPr/>
        </p:nvSpPr>
        <p:spPr>
          <a:xfrm>
            <a:off x="9872187" y="2633145"/>
            <a:ext cx="1400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Air pressure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C13CCAE-504F-BF36-05DA-8394D6B77057}"/>
              </a:ext>
            </a:extLst>
          </p:cNvPr>
          <p:cNvCxnSpPr>
            <a:stCxn id="10" idx="1"/>
          </p:cNvCxnSpPr>
          <p:nvPr/>
        </p:nvCxnSpPr>
        <p:spPr bwMode="auto">
          <a:xfrm flipH="1">
            <a:off x="9512995" y="2817811"/>
            <a:ext cx="359192" cy="14662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A31C27B7-8431-EA25-F4DE-A3E2288A7A72}"/>
              </a:ext>
            </a:extLst>
          </p:cNvPr>
          <p:cNvSpPr/>
          <p:nvPr/>
        </p:nvSpPr>
        <p:spPr bwMode="auto">
          <a:xfrm>
            <a:off x="3458491" y="2821959"/>
            <a:ext cx="1085239" cy="780455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20C703-ADBB-1218-531E-22F3871B04D6}"/>
              </a:ext>
            </a:extLst>
          </p:cNvPr>
          <p:cNvSpPr txBox="1"/>
          <p:nvPr/>
        </p:nvSpPr>
        <p:spPr>
          <a:xfrm>
            <a:off x="1947361" y="2427661"/>
            <a:ext cx="1428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Explicit terms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9665406-66DB-A4D3-37F5-272BD021D23D}"/>
              </a:ext>
            </a:extLst>
          </p:cNvPr>
          <p:cNvCxnSpPr>
            <a:cxnSpLocks/>
          </p:cNvCxnSpPr>
          <p:nvPr/>
        </p:nvCxnSpPr>
        <p:spPr bwMode="auto">
          <a:xfrm flipH="1">
            <a:off x="2362200" y="2754810"/>
            <a:ext cx="14746" cy="305843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B330247-22B7-26A9-F6DC-D49F1FBA7A8F}"/>
                  </a:ext>
                </a:extLst>
              </p:cNvPr>
              <p:cNvSpPr txBox="1"/>
              <p:nvPr/>
            </p:nvSpPr>
            <p:spPr>
              <a:xfrm>
                <a:off x="7522376" y="1091719"/>
                <a:ext cx="2850652" cy="6388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𝜕𝜂</m:t>
                          </m:r>
                        </m:num>
                        <m:den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𝑢𝐻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B330247-22B7-26A9-F6DC-D49F1FBA7A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376" y="1091719"/>
                <a:ext cx="2850652" cy="6388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FFBE4F50-FE00-2E04-5581-DA7A1E70225E}"/>
              </a:ext>
            </a:extLst>
          </p:cNvPr>
          <p:cNvSpPr txBox="1"/>
          <p:nvPr/>
        </p:nvSpPr>
        <p:spPr>
          <a:xfrm>
            <a:off x="247980" y="1150269"/>
            <a:ext cx="25918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sz="1800" dirty="0"/>
              <a:t>Continuity equation: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E94BF3-D60B-5CC7-031F-8916FD0DCE9F}"/>
              </a:ext>
            </a:extLst>
          </p:cNvPr>
          <p:cNvSpPr txBox="1"/>
          <p:nvPr/>
        </p:nvSpPr>
        <p:spPr>
          <a:xfrm>
            <a:off x="156140" y="2126283"/>
            <a:ext cx="25098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sz="1800" dirty="0"/>
              <a:t>Momentum equations:</a:t>
            </a:r>
          </a:p>
        </p:txBody>
      </p:sp>
      <p:sp>
        <p:nvSpPr>
          <p:cNvPr id="32" name="Line 20">
            <a:extLst>
              <a:ext uri="{FF2B5EF4-FFF2-40B4-BE49-F238E27FC236}">
                <a16:creationId xmlns:a16="http://schemas.microsoft.com/office/drawing/2014/main" id="{79008915-2A66-1D33-01FF-90AF95C6ADD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072304" y="5360244"/>
            <a:ext cx="300724" cy="276326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3" name="Text Box 24">
            <a:extLst>
              <a:ext uri="{FF2B5EF4-FFF2-40B4-BE49-F238E27FC236}">
                <a16:creationId xmlns:a16="http://schemas.microsoft.com/office/drawing/2014/main" id="{AAE26242-14B1-98FB-24BC-2441C09B7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7006" y="4951255"/>
            <a:ext cx="3674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</a:rPr>
              <a:t>y</a:t>
            </a:r>
          </a:p>
        </p:txBody>
      </p:sp>
      <p:sp>
        <p:nvSpPr>
          <p:cNvPr id="34" name="Text Box 27">
            <a:extLst>
              <a:ext uri="{FF2B5EF4-FFF2-40B4-BE49-F238E27FC236}">
                <a16:creationId xmlns:a16="http://schemas.microsoft.com/office/drawing/2014/main" id="{231EE40B-17F2-3347-4610-E46CEDEF9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3959" y="4786900"/>
            <a:ext cx="8402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 b="1" dirty="0">
                <a:latin typeface="Times New Roman" pitchFamily="18" charset="0"/>
              </a:rPr>
              <a:t>North</a:t>
            </a:r>
          </a:p>
        </p:txBody>
      </p:sp>
      <p:sp>
        <p:nvSpPr>
          <p:cNvPr id="35" name="Text Box 25">
            <a:extLst>
              <a:ext uri="{FF2B5EF4-FFF2-40B4-BE49-F238E27FC236}">
                <a16:creationId xmlns:a16="http://schemas.microsoft.com/office/drawing/2014/main" id="{E2AC3FB5-7242-FD02-F397-29715CF76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6824" y="5898806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 i="1" dirty="0">
                <a:latin typeface="Times New Roman" pitchFamily="18" charset="0"/>
              </a:rPr>
              <a:t>u</a:t>
            </a:r>
          </a:p>
        </p:txBody>
      </p:sp>
      <p:sp>
        <p:nvSpPr>
          <p:cNvPr id="36" name="Line 26">
            <a:extLst>
              <a:ext uri="{FF2B5EF4-FFF2-40B4-BE49-F238E27FC236}">
                <a16:creationId xmlns:a16="http://schemas.microsoft.com/office/drawing/2014/main" id="{F33E2CF4-612B-BC53-0B25-6C2C806530C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788268" y="6120493"/>
            <a:ext cx="405986" cy="87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7" name="Text Box 25">
            <a:extLst>
              <a:ext uri="{FF2B5EF4-FFF2-40B4-BE49-F238E27FC236}">
                <a16:creationId xmlns:a16="http://schemas.microsoft.com/office/drawing/2014/main" id="{E5CF524C-F7D1-6692-FAC3-944EA25CE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1092" y="5776963"/>
            <a:ext cx="3209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 i="1" dirty="0">
                <a:latin typeface="Times New Roman" pitchFamily="18" charset="0"/>
              </a:rPr>
              <a:t>v</a:t>
            </a:r>
          </a:p>
        </p:txBody>
      </p:sp>
      <p:sp>
        <p:nvSpPr>
          <p:cNvPr id="38" name="Line 26">
            <a:extLst>
              <a:ext uri="{FF2B5EF4-FFF2-40B4-BE49-F238E27FC236}">
                <a16:creationId xmlns:a16="http://schemas.microsoft.com/office/drawing/2014/main" id="{924AE963-79AB-6FD7-3FE8-F5954B3A1FE0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10069382" y="5736800"/>
            <a:ext cx="291469" cy="33534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55E61AF-8E4D-28BF-3374-C61F288594F4}"/>
              </a:ext>
            </a:extLst>
          </p:cNvPr>
          <p:cNvSpPr txBox="1"/>
          <p:nvPr/>
        </p:nvSpPr>
        <p:spPr>
          <a:xfrm>
            <a:off x="2866825" y="3733872"/>
            <a:ext cx="1467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Implicit terms</a:t>
            </a:r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5EFBCE22-AF01-9005-7182-B4E181F94364}"/>
              </a:ext>
            </a:extLst>
          </p:cNvPr>
          <p:cNvSpPr/>
          <p:nvPr/>
        </p:nvSpPr>
        <p:spPr bwMode="auto">
          <a:xfrm rot="16200000">
            <a:off x="3381835" y="3124083"/>
            <a:ext cx="301147" cy="1085239"/>
          </a:xfrm>
          <a:prstGeom prst="leftBrac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36360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976385" indent="-37553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502131" indent="-300426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2102983" indent="-300426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703835" indent="-300426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3304687" indent="-3004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3905540" indent="-3004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4506392" indent="-3004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5107244" indent="-3004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5D6F39CB-0F85-42C2-B431-400CCF6C8DA4}" type="slidenum">
              <a:rPr lang="en-US" smtClean="0">
                <a:solidFill>
                  <a:schemeClr val="bg2"/>
                </a:solidFill>
              </a:rPr>
              <a:pPr eaLnBrk="1" hangingPunct="1"/>
              <a:t>8</a:t>
            </a:fld>
            <a:endParaRPr lang="en-US">
              <a:solidFill>
                <a:schemeClr val="bg2"/>
              </a:solidFill>
            </a:endParaRPr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81280"/>
            <a:ext cx="10172700" cy="487680"/>
          </a:xfrm>
          <a:noFill/>
        </p:spPr>
        <p:txBody>
          <a:bodyPr/>
          <a:lstStyle/>
          <a:p>
            <a:pPr algn="ctr" eaLnBrk="1" hangingPunct="1"/>
            <a:r>
              <a:rPr lang="en-US" sz="3200" dirty="0">
                <a:solidFill>
                  <a:schemeClr val="tx1"/>
                </a:solidFill>
              </a:rPr>
              <a:t>Spherical coordinates (</a:t>
            </a:r>
            <a:r>
              <a:rPr lang="en-US" sz="3200" dirty="0" err="1">
                <a:solidFill>
                  <a:schemeClr val="tx1"/>
                </a:solidFill>
              </a:rPr>
              <a:t>lon</a:t>
            </a:r>
            <a:r>
              <a:rPr lang="en-US" sz="3200" dirty="0">
                <a:solidFill>
                  <a:schemeClr val="tx1"/>
                </a:solidFill>
              </a:rPr>
              <a:t>/</a:t>
            </a:r>
            <a:r>
              <a:rPr lang="en-US" sz="3200" dirty="0" err="1">
                <a:solidFill>
                  <a:schemeClr val="tx1"/>
                </a:solidFill>
              </a:rPr>
              <a:t>lat</a:t>
            </a:r>
            <a:r>
              <a:rPr lang="en-US" sz="3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8917" name="Rectangle 4"/>
          <p:cNvSpPr>
            <a:spLocks noChangeArrowheads="1"/>
          </p:cNvSpPr>
          <p:nvPr/>
        </p:nvSpPr>
        <p:spPr bwMode="auto">
          <a:xfrm>
            <a:off x="0" y="-199171"/>
            <a:ext cx="242752" cy="39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170" tIns="60085" rIns="120170" bIns="60085" anchor="ctr">
            <a:spAutoFit/>
          </a:bodyPr>
          <a:lstStyle/>
          <a:p>
            <a:endParaRPr lang="en-US"/>
          </a:p>
        </p:txBody>
      </p:sp>
      <p:sp>
        <p:nvSpPr>
          <p:cNvPr id="38918" name="Rectangle 5"/>
          <p:cNvSpPr>
            <a:spLocks noChangeArrowheads="1"/>
          </p:cNvSpPr>
          <p:nvPr/>
        </p:nvSpPr>
        <p:spPr bwMode="auto">
          <a:xfrm>
            <a:off x="0" y="3199350"/>
            <a:ext cx="242752" cy="39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170" tIns="60085" rIns="120170" bIns="60085" anchor="ctr">
            <a:spAutoFit/>
          </a:bodyPr>
          <a:lstStyle/>
          <a:p>
            <a:endParaRPr lang="en-US"/>
          </a:p>
        </p:txBody>
      </p:sp>
      <p:sp>
        <p:nvSpPr>
          <p:cNvPr id="38919" name="Rectangle 6"/>
          <p:cNvSpPr>
            <a:spLocks noChangeArrowheads="1"/>
          </p:cNvSpPr>
          <p:nvPr/>
        </p:nvSpPr>
        <p:spPr bwMode="auto">
          <a:xfrm>
            <a:off x="0" y="3199350"/>
            <a:ext cx="242752" cy="39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170" tIns="60085" rIns="120170" bIns="60085" anchor="ctr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095216" y="3962400"/>
            <a:ext cx="6483662" cy="1090840"/>
          </a:xfrm>
          <a:prstGeom prst="rect">
            <a:avLst/>
          </a:prstGeom>
          <a:noFill/>
        </p:spPr>
        <p:txBody>
          <a:bodyPr wrap="square" lIns="120170" tIns="60085" rIns="120170" bIns="60085" rtlCol="0">
            <a:spAutoFit/>
          </a:bodyPr>
          <a:lstStyle/>
          <a:p>
            <a:r>
              <a:rPr lang="en-US" sz="2100" dirty="0"/>
              <a:t>We use 2 frames:</a:t>
            </a:r>
          </a:p>
          <a:p>
            <a:pPr marL="450639" indent="-450639">
              <a:buFont typeface="+mj-lt"/>
              <a:buAutoNum type="arabicPeriod"/>
            </a:pPr>
            <a:r>
              <a:rPr lang="en-US" sz="2100" dirty="0"/>
              <a:t>Global (origin @ earth center)</a:t>
            </a:r>
          </a:p>
          <a:p>
            <a:pPr marL="450639" indent="-450639">
              <a:buFont typeface="+mj-lt"/>
              <a:buAutoNum type="arabicPeriod"/>
            </a:pPr>
            <a:r>
              <a:rPr lang="en-US" sz="2100" dirty="0"/>
              <a:t>Lon/</a:t>
            </a:r>
            <a:r>
              <a:rPr lang="en-US" sz="2100" dirty="0" err="1"/>
              <a:t>lat</a:t>
            </a:r>
            <a:r>
              <a:rPr lang="en-US" sz="2100" dirty="0"/>
              <a:t> (local @ node/element/side)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DF6530-D108-82E2-0903-C5483E542978}"/>
              </a:ext>
            </a:extLst>
          </p:cNvPr>
          <p:cNvGrpSpPr/>
          <p:nvPr/>
        </p:nvGrpSpPr>
        <p:grpSpPr>
          <a:xfrm>
            <a:off x="582474" y="4038600"/>
            <a:ext cx="6424612" cy="1873829"/>
            <a:chOff x="582474" y="4038600"/>
            <a:chExt cx="6424612" cy="1873829"/>
          </a:xfrm>
        </p:grpSpPr>
        <p:pic>
          <p:nvPicPr>
            <p:cNvPr id="4198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474" y="4038600"/>
              <a:ext cx="4229764" cy="1284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8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723" y="5191069"/>
              <a:ext cx="6329363" cy="72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1150314" y="6096000"/>
            <a:ext cx="9594030" cy="444509"/>
          </a:xfrm>
          <a:prstGeom prst="rect">
            <a:avLst/>
          </a:prstGeom>
          <a:noFill/>
        </p:spPr>
        <p:txBody>
          <a:bodyPr wrap="none" lIns="120170" tIns="60085" rIns="120170" bIns="60085" rtlCol="0">
            <a:spAutoFit/>
          </a:bodyPr>
          <a:lstStyle/>
          <a:p>
            <a:r>
              <a:rPr lang="en-US" sz="2100" dirty="0"/>
              <a:t>Changes to the code are limited to re-project vectors and to calculate distances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717932" y="565887"/>
            <a:ext cx="3614543" cy="3168846"/>
            <a:chOff x="1516512" y="502491"/>
            <a:chExt cx="3614543" cy="3168846"/>
          </a:xfrm>
        </p:grpSpPr>
        <p:sp>
          <p:nvSpPr>
            <p:cNvPr id="56" name="Oval 55"/>
            <p:cNvSpPr/>
            <p:nvPr/>
          </p:nvSpPr>
          <p:spPr>
            <a:xfrm>
              <a:off x="1607000" y="846747"/>
              <a:ext cx="2895600" cy="282240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7" name="Picture 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12" y="2042432"/>
              <a:ext cx="3076575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3150" y="1101358"/>
              <a:ext cx="2232634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9" name="Straight Arrow Connector 58"/>
            <p:cNvCxnSpPr/>
            <p:nvPr/>
          </p:nvCxnSpPr>
          <p:spPr>
            <a:xfrm flipV="1">
              <a:off x="3054799" y="721339"/>
              <a:ext cx="1" cy="1586411"/>
            </a:xfrm>
            <a:prstGeom prst="straightConnector1">
              <a:avLst/>
            </a:prstGeom>
            <a:ln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H="1">
              <a:off x="2064200" y="2286431"/>
              <a:ext cx="999146" cy="308451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2981871" y="2225550"/>
              <a:ext cx="335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O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064200" y="2580881"/>
              <a:ext cx="3572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/>
                <a:t>x</a:t>
              </a:r>
              <a:r>
                <a:rPr lang="en-US" i="1" baseline="-25000" dirty="0" err="1"/>
                <a:t>g</a:t>
              </a:r>
              <a:endParaRPr lang="en-US" i="1" baseline="-25000" dirty="0"/>
            </a:p>
          </p:txBody>
        </p:sp>
        <p:cxnSp>
          <p:nvCxnSpPr>
            <p:cNvPr id="63" name="Straight Arrow Connector 62"/>
            <p:cNvCxnSpPr/>
            <p:nvPr/>
          </p:nvCxnSpPr>
          <p:spPr>
            <a:xfrm>
              <a:off x="3056253" y="2303466"/>
              <a:ext cx="1810255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Arc 63"/>
            <p:cNvSpPr/>
            <p:nvPr/>
          </p:nvSpPr>
          <p:spPr>
            <a:xfrm>
              <a:off x="2226599" y="871823"/>
              <a:ext cx="1674947" cy="2799514"/>
            </a:xfrm>
            <a:prstGeom prst="arc">
              <a:avLst>
                <a:gd name="adj1" fmla="val 16200000"/>
                <a:gd name="adj2" fmla="val 625255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" name="Straight Connector 64"/>
            <p:cNvCxnSpPr/>
            <p:nvPr/>
          </p:nvCxnSpPr>
          <p:spPr>
            <a:xfrm flipH="1">
              <a:off x="2606146" y="1312866"/>
              <a:ext cx="450107" cy="151957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3073345" y="1312866"/>
              <a:ext cx="608147" cy="7597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2964377" y="1227747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Symbol" pitchFamily="18" charset="2"/>
                </a:rPr>
                <a:t>l</a:t>
              </a:r>
            </a:p>
          </p:txBody>
        </p:sp>
        <p:cxnSp>
          <p:nvCxnSpPr>
            <p:cNvPr id="68" name="Straight Connector 67"/>
            <p:cNvCxnSpPr/>
            <p:nvPr/>
          </p:nvCxnSpPr>
          <p:spPr>
            <a:xfrm flipH="1">
              <a:off x="3088271" y="1446597"/>
              <a:ext cx="593221" cy="813137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3207108" y="1948104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Symbol" pitchFamily="18" charset="2"/>
                </a:rPr>
                <a:t>f</a:t>
              </a:r>
            </a:p>
          </p:txBody>
        </p:sp>
        <p:sp>
          <p:nvSpPr>
            <p:cNvPr id="70" name="Arc 69"/>
            <p:cNvSpPr/>
            <p:nvPr/>
          </p:nvSpPr>
          <p:spPr>
            <a:xfrm>
              <a:off x="3120029" y="2192110"/>
              <a:ext cx="87079" cy="154086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Arc 70"/>
            <p:cNvSpPr/>
            <p:nvPr/>
          </p:nvSpPr>
          <p:spPr>
            <a:xfrm rot="7653725">
              <a:off x="2898125" y="1082026"/>
              <a:ext cx="313346" cy="304800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Straight Arrow Connector 71"/>
            <p:cNvCxnSpPr/>
            <p:nvPr/>
          </p:nvCxnSpPr>
          <p:spPr>
            <a:xfrm flipV="1">
              <a:off x="3724222" y="1329958"/>
              <a:ext cx="668708" cy="9954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3512000" y="1350172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P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398162" y="1193344"/>
              <a:ext cx="7328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latin typeface="Symbol" pitchFamily="18" charset="2"/>
                </a:rPr>
                <a:t>l</a:t>
              </a:r>
              <a:r>
                <a:rPr lang="en-US" baseline="30000" dirty="0"/>
                <a:t>0 </a:t>
              </a:r>
              <a:r>
                <a:rPr lang="en-US" dirty="0"/>
                <a:t>(</a:t>
              </a:r>
              <a:r>
                <a:rPr lang="en-US" i="1" dirty="0"/>
                <a:t>x</a:t>
              </a:r>
              <a:r>
                <a:rPr lang="en-US" dirty="0"/>
                <a:t>)</a:t>
              </a:r>
              <a:endParaRPr lang="en-US" baseline="30000" dirty="0"/>
            </a:p>
          </p:txBody>
        </p:sp>
        <p:cxnSp>
          <p:nvCxnSpPr>
            <p:cNvPr id="75" name="Straight Arrow Connector 74"/>
            <p:cNvCxnSpPr/>
            <p:nvPr/>
          </p:nvCxnSpPr>
          <p:spPr>
            <a:xfrm flipH="1" flipV="1">
              <a:off x="3512000" y="1067174"/>
              <a:ext cx="227844" cy="35469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>
              <a:off x="3384881" y="747098"/>
              <a:ext cx="7280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latin typeface="Symbol" pitchFamily="18" charset="2"/>
                </a:rPr>
                <a:t>f</a:t>
              </a:r>
              <a:r>
                <a:rPr lang="en-US" baseline="30000" dirty="0"/>
                <a:t>0 </a:t>
              </a:r>
              <a:r>
                <a:rPr lang="en-US" dirty="0"/>
                <a:t>(</a:t>
              </a:r>
              <a:r>
                <a:rPr lang="en-US" i="1" dirty="0"/>
                <a:t>y</a:t>
              </a:r>
              <a:r>
                <a:rPr lang="en-US" dirty="0"/>
                <a:t>)</a:t>
              </a:r>
              <a:endParaRPr lang="en-US" baseline="300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729905" y="2276931"/>
              <a:ext cx="3838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/>
                <a:t>y</a:t>
              </a:r>
              <a:r>
                <a:rPr lang="en-US" i="1" baseline="-25000" dirty="0" err="1"/>
                <a:t>g</a:t>
              </a:r>
              <a:endParaRPr lang="en-US" i="1" baseline="-250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655579" y="502491"/>
              <a:ext cx="3710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/>
                <a:t>z</a:t>
              </a:r>
              <a:r>
                <a:rPr lang="en-US" i="1" baseline="-25000" dirty="0" err="1"/>
                <a:t>g</a:t>
              </a:r>
              <a:endParaRPr lang="en-US" i="1" baseline="-25000" dirty="0"/>
            </a:p>
          </p:txBody>
        </p:sp>
      </p:grpSp>
      <p:cxnSp>
        <p:nvCxnSpPr>
          <p:cNvPr id="6" name="Straight Arrow Connector 5"/>
          <p:cNvCxnSpPr/>
          <p:nvPr/>
        </p:nvCxnSpPr>
        <p:spPr bwMode="auto">
          <a:xfrm flipV="1">
            <a:off x="4939068" y="1080722"/>
            <a:ext cx="320928" cy="38632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5213575" y="81049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z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39000" y="1324664"/>
            <a:ext cx="617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SCHISM uses original </a:t>
            </a:r>
            <a:r>
              <a:rPr lang="en-US" sz="2000" dirty="0" err="1"/>
              <a:t>lon</a:t>
            </a:r>
            <a:r>
              <a:rPr lang="en-US" sz="2000" dirty="0"/>
              <a:t>/</a:t>
            </a:r>
            <a:r>
              <a:rPr lang="en-US" sz="2000" dirty="0" err="1"/>
              <a:t>lat</a:t>
            </a:r>
            <a:r>
              <a:rPr lang="en-US" sz="2000" dirty="0"/>
              <a:t>: we transform the coordinates instead of </a:t>
            </a:r>
            <a:r>
              <a:rPr lang="en-US" sz="2000" dirty="0" err="1"/>
              <a:t>eqs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Avoids polar </a:t>
            </a:r>
            <a:r>
              <a:rPr lang="en-US" sz="2000" b="1" dirty="0"/>
              <a:t>singularity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Preserves all good numerical properties</a:t>
            </a:r>
          </a:p>
        </p:txBody>
      </p:sp>
    </p:spTree>
    <p:extLst>
      <p:ext uri="{BB962C8B-B14F-4D97-AF65-F5344CB8AC3E}">
        <p14:creationId xmlns:p14="http://schemas.microsoft.com/office/powerpoint/2010/main" val="21238601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Tahoma" pitchFamily="34" charset="0"/>
              </a:defRPr>
            </a:lvl1pPr>
            <a:lvl2pPr marL="976385" indent="-375533" eaLnBrk="0" hangingPunct="0">
              <a:defRPr sz="2100">
                <a:solidFill>
                  <a:schemeClr val="tx1"/>
                </a:solidFill>
                <a:latin typeface="Tahoma" pitchFamily="34" charset="0"/>
              </a:defRPr>
            </a:lvl2pPr>
            <a:lvl3pPr marL="1502131" indent="-300426" eaLnBrk="0" hangingPunct="0">
              <a:defRPr sz="2100">
                <a:solidFill>
                  <a:schemeClr val="tx1"/>
                </a:solidFill>
                <a:latin typeface="Tahoma" pitchFamily="34" charset="0"/>
              </a:defRPr>
            </a:lvl3pPr>
            <a:lvl4pPr marL="2102983" indent="-300426" eaLnBrk="0" hangingPunct="0">
              <a:defRPr sz="2100">
                <a:solidFill>
                  <a:schemeClr val="tx1"/>
                </a:solidFill>
                <a:latin typeface="Tahoma" pitchFamily="34" charset="0"/>
              </a:defRPr>
            </a:lvl4pPr>
            <a:lvl5pPr marL="2703835" indent="-300426" eaLnBrk="0" hangingPunct="0">
              <a:defRPr sz="2100">
                <a:solidFill>
                  <a:schemeClr val="tx1"/>
                </a:solidFill>
                <a:latin typeface="Tahoma" pitchFamily="34" charset="0"/>
              </a:defRPr>
            </a:lvl5pPr>
            <a:lvl6pPr marL="3304687" indent="-300426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ahoma" pitchFamily="34" charset="0"/>
              </a:defRPr>
            </a:lvl6pPr>
            <a:lvl7pPr marL="3905540" indent="-300426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ahoma" pitchFamily="34" charset="0"/>
              </a:defRPr>
            </a:lvl7pPr>
            <a:lvl8pPr marL="4506392" indent="-300426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ahoma" pitchFamily="34" charset="0"/>
              </a:defRPr>
            </a:lvl8pPr>
            <a:lvl9pPr marL="5107244" indent="-300426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A290879F-F5A7-415E-9118-89BAF79F630B}" type="slidenum">
              <a:rPr lang="en-US" sz="1800">
                <a:latin typeface="Times New Roman" pitchFamily="18" charset="0"/>
              </a:rPr>
              <a:pPr eaLnBrk="1" hangingPunct="1"/>
              <a:t>9</a:t>
            </a:fld>
            <a:endParaRPr lang="en-US" sz="1800">
              <a:latin typeface="Times New Roman" pitchFamily="18" charset="0"/>
            </a:endParaRP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11689557" cy="641774"/>
          </a:xfrm>
          <a:noFill/>
        </p:spPr>
        <p:txBody>
          <a:bodyPr/>
          <a:lstStyle/>
          <a:p>
            <a:pPr eaLnBrk="1" hangingPunct="1"/>
            <a:r>
              <a:rPr lang="en-US" sz="3400" dirty="0">
                <a:solidFill>
                  <a:schemeClr val="tx1"/>
                </a:solidFill>
              </a:rPr>
              <a:t>Bottom drag: Manning’s formula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270" name="Text Box 41"/>
          <p:cNvSpPr txBox="1">
            <a:spLocks noChangeArrowheads="1"/>
          </p:cNvSpPr>
          <p:nvPr/>
        </p:nvSpPr>
        <p:spPr bwMode="auto">
          <a:xfrm>
            <a:off x="6438076" y="4771813"/>
            <a:ext cx="774884" cy="367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170" tIns="60085" rIns="120170" bIns="60085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i="1" dirty="0"/>
              <a:t>H</a:t>
            </a:r>
            <a:r>
              <a:rPr lang="en-US" dirty="0"/>
              <a:t> (m)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676" y="1043697"/>
            <a:ext cx="5906324" cy="37247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90739" y="5562600"/>
            <a:ext cx="60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larger </a:t>
            </a:r>
            <a:r>
              <a:rPr lang="en-US" sz="2400" i="1" dirty="0"/>
              <a:t>n</a:t>
            </a:r>
            <a:r>
              <a:rPr lang="en-US" sz="2400" dirty="0"/>
              <a:t> is, the larger </a:t>
            </a:r>
            <a:r>
              <a:rPr lang="en-US" sz="2400" i="1" dirty="0"/>
              <a:t>C</a:t>
            </a:r>
            <a:r>
              <a:rPr lang="en-US" sz="2400" i="1" baseline="-25000" dirty="0"/>
              <a:t>D</a:t>
            </a:r>
            <a:r>
              <a:rPr lang="en-US" sz="2400" dirty="0"/>
              <a:t> 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Singularity at small </a:t>
            </a:r>
            <a:r>
              <a:rPr lang="en-US" sz="2400" i="1" dirty="0"/>
              <a:t>H</a:t>
            </a:r>
            <a:r>
              <a:rPr lang="en-US" sz="2400" dirty="0"/>
              <a:t>  (e.g., watershed); usually a min depth (~1m) is used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057400" y="2397519"/>
                <a:ext cx="1455462" cy="7427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1/3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2397519"/>
                <a:ext cx="1455462" cy="7427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/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Designs\Blends.pot</Template>
  <TotalTime>21109</TotalTime>
  <Words>1206</Words>
  <Application>Microsoft Office PowerPoint</Application>
  <PresentationFormat>Custom</PresentationFormat>
  <Paragraphs>246</Paragraphs>
  <Slides>18</Slides>
  <Notes>18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Blends</vt:lpstr>
      <vt:lpstr> Introduction to SCHISM2D  Joseph Zhang</vt:lpstr>
      <vt:lpstr>Advection</vt:lpstr>
      <vt:lpstr>Diffusion</vt:lpstr>
      <vt:lpstr>Advection-Diffusion</vt:lpstr>
      <vt:lpstr>Dispersion</vt:lpstr>
      <vt:lpstr>Why 2D model?</vt:lpstr>
      <vt:lpstr>Governing equations: 2D (depth averaged)</vt:lpstr>
      <vt:lpstr>Spherical coordinates (lon/lat)</vt:lpstr>
      <vt:lpstr>Bottom drag: Manning’s formula</vt:lpstr>
      <vt:lpstr>Wind Shear Stress: Turbulent Flux of Momentum</vt:lpstr>
      <vt:lpstr>Horizontal grid: hybrid</vt:lpstr>
      <vt:lpstr>Staggering of variables</vt:lpstr>
      <vt:lpstr>Semi-implicit scheme</vt:lpstr>
      <vt:lpstr>Operating range of SCHISM</vt:lpstr>
      <vt:lpstr>Finite-element formulation</vt:lpstr>
      <vt:lpstr>PowerPoint Presentation</vt:lpstr>
      <vt:lpstr>Numerical stability</vt:lpstr>
      <vt:lpstr>Summary</vt:lpstr>
    </vt:vector>
  </TitlesOfParts>
  <Company>CCALMR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yinglong</dc:creator>
  <cp:lastModifiedBy>Y. Joseph Zhang</cp:lastModifiedBy>
  <cp:revision>1352</cp:revision>
  <dcterms:created xsi:type="dcterms:W3CDTF">2000-12-13T19:13:03Z</dcterms:created>
  <dcterms:modified xsi:type="dcterms:W3CDTF">2024-04-11T23:51:32Z</dcterms:modified>
</cp:coreProperties>
</file>