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440" r:id="rId2"/>
    <p:sldId id="567" r:id="rId3"/>
    <p:sldId id="572" r:id="rId4"/>
    <p:sldId id="270" r:id="rId5"/>
    <p:sldId id="568" r:id="rId6"/>
    <p:sldId id="535" r:id="rId7"/>
    <p:sldId id="514" r:id="rId8"/>
    <p:sldId id="515" r:id="rId9"/>
    <p:sldId id="571" r:id="rId10"/>
    <p:sldId id="541" r:id="rId11"/>
    <p:sldId id="560" r:id="rId12"/>
    <p:sldId id="516" r:id="rId13"/>
    <p:sldId id="569" r:id="rId14"/>
    <p:sldId id="570" r:id="rId15"/>
    <p:sldId id="522" r:id="rId16"/>
    <p:sldId id="455" r:id="rId17"/>
    <p:sldId id="563" r:id="rId18"/>
    <p:sldId id="545" r:id="rId19"/>
    <p:sldId id="546" r:id="rId20"/>
    <p:sldId id="547" r:id="rId21"/>
    <p:sldId id="561" r:id="rId22"/>
    <p:sldId id="549" r:id="rId23"/>
    <p:sldId id="562" r:id="rId24"/>
    <p:sldId id="550" r:id="rId25"/>
    <p:sldId id="551" r:id="rId26"/>
    <p:sldId id="555" r:id="rId27"/>
    <p:sldId id="558" r:id="rId28"/>
    <p:sldId id="559" r:id="rId29"/>
    <p:sldId id="510" r:id="rId30"/>
    <p:sldId id="504" r:id="rId31"/>
    <p:sldId id="564" r:id="rId32"/>
    <p:sldId id="573" r:id="rId33"/>
    <p:sldId id="534" r:id="rId34"/>
    <p:sldId id="544" r:id="rId35"/>
    <p:sldId id="486" r:id="rId36"/>
    <p:sldId id="505" r:id="rId37"/>
    <p:sldId id="457" r:id="rId38"/>
    <p:sldId id="565" r:id="rId39"/>
    <p:sldId id="492" r:id="rId40"/>
    <p:sldId id="491" r:id="rId41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C330"/>
    <a:srgbClr val="66FF66"/>
    <a:srgbClr val="FFFFFF"/>
    <a:srgbClr val="FF9933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44CF80-086B-DB3B-0CDB-0BEF9E1C4FFF}" v="93" dt="2024-03-07T13:43:37.643"/>
    <p1510:client id="{607A6371-6BBD-20C0-6984-C4A078C04A49}" v="227" dt="2024-03-05T13:47:00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94660"/>
  </p:normalViewPr>
  <p:slideViewPr>
    <p:cSldViewPr>
      <p:cViewPr varScale="1">
        <p:scale>
          <a:sx n="60" d="100"/>
          <a:sy n="60" d="100"/>
        </p:scale>
        <p:origin x="528" y="36"/>
      </p:cViewPr>
      <p:guideLst>
        <p:guide orient="horz" pos="2304"/>
        <p:guide pos="43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890"/>
    </p:cViewPr>
  </p:sorterViewPr>
  <p:notesViewPr>
    <p:cSldViewPr>
      <p:cViewPr varScale="1">
        <p:scale>
          <a:sx n="81" d="100"/>
          <a:sy n="81" d="100"/>
        </p:scale>
        <p:origin x="-20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2" Type="http://schemas.openxmlformats.org/officeDocument/2006/relationships/slide" Target="slides/slide31.xml"/><Relationship Id="rId1" Type="http://schemas.openxmlformats.org/officeDocument/2006/relationships/slide" Target="slides/slide15.xml"/><Relationship Id="rId5" Type="http://schemas.openxmlformats.org/officeDocument/2006/relationships/slide" Target="slides/slide39.xml"/><Relationship Id="rId4" Type="http://schemas.openxmlformats.org/officeDocument/2006/relationships/slide" Target="slides/slide3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240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57483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8035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122D8-00E3-2AB5-471C-19A57185E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CF0AC29A-C209-0C97-93B7-74593DB176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D813361-398A-CCFE-5549-41243A9352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14FCA186-E3F0-4A48-A8C9-DCE403AF3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4703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37374-8985-B4E7-28D8-C6B0DD22A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BEE4561-D3B8-CF21-4FE9-BE63D3A8A7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02F3C5F0-37FB-C565-8F1C-21111B591A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F2E4EC5-9610-09F6-7924-C43352CB03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009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AA12-79E8-4F83-A9BD-8152616AF53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1019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FA33403-FA8A-484B-A7A7-05AC5175F5B5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972C94-912B-436E-ACB3-046B5CD777C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116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92364A-37B6-4629-BED1-74C78705B543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8612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37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4AF31-D907-DDCE-BFC1-2C982631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8753A108-057A-9F57-3A1B-137441DD9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D3CB22-44F4-4516-8C23-745326B7470E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383FC70-0B53-1C0C-A9EA-D6FA3100FB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32DA2D3-654B-1F23-F2A9-CC4BD55347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8540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2280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0371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99700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4469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CF5913-A267-4335-BFCF-B06BA471B1EB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2482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5961237-C55B-4749-A3B8-BE1BD40F67B3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8252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7A2516-5A22-469C-9C7C-3B00254F8BC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08787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F6FF2C-E82A-48B1-B58D-AC1D82B87196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4986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A32307-4A22-4DC4-9750-9991A8319212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8877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A32307-4A22-4DC4-9750-9991A8319212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45235-EDA1-59DB-DFEC-6D4AEA13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065579BB-D373-A3E4-152A-E14E1CD21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D3CB22-44F4-4516-8C23-745326B7470E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3FEF4CF-1FC1-1B4C-C4B3-871ED6DB5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9A71935E-D332-40AD-965A-510ED6F16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944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972C94-912B-436E-ACB3-046B5CD777C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BF3C9-799E-4C58-846D-750047709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B8B17A13-D55E-06EC-02B0-8FA82220D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AA12-79E8-4F83-A9BD-8152616AF53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31</a:t>
            </a:fld>
            <a:endParaRPr lang="en-US" altLang="en-US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4EF6BDB-78C7-7EFE-C458-DB675A65E4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8408992-45A4-91F2-261D-71C9123AC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r>
              <a:rPr lang="en-US" altLang="en-US" dirty="0"/>
              <a:t>Demo: /</a:t>
            </a:r>
            <a:r>
              <a:rPr lang="en-US" altLang="en-US" dirty="0" err="1"/>
              <a:t>sciclone</a:t>
            </a:r>
            <a:r>
              <a:rPr lang="en-US" altLang="en-US" dirty="0"/>
              <a:t>/home/yinglong/DISKS/schism10/NOAA-SECOFS/</a:t>
            </a:r>
            <a:r>
              <a:rPr lang="en-US" altLang="en-US" dirty="0" err="1"/>
              <a:t>HyungJu</a:t>
            </a:r>
            <a:r>
              <a:rPr lang="en-US" altLang="en-US" dirty="0"/>
              <a:t>/RUN04a_JZ/pre-proc</a:t>
            </a:r>
          </a:p>
        </p:txBody>
      </p:sp>
    </p:spTree>
    <p:extLst>
      <p:ext uri="{BB962C8B-B14F-4D97-AF65-F5344CB8AC3E}">
        <p14:creationId xmlns:p14="http://schemas.microsoft.com/office/powerpoint/2010/main" val="38623309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5B3A6-0D38-5BA1-2CE0-B666D050B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44036A4B-F300-0887-4AAF-07DEF1C217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A32307-4A22-4DC4-9750-9991A8319212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32</a:t>
            </a:fld>
            <a:endParaRPr lang="en-US" altLang="en-US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2DC9D370-40CB-FCF8-03E6-890750128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70F6977F-7269-8E03-D14B-6D05A8768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6284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CA35B-A52A-20A5-84EB-7DD4EBF7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ED3B981F-B311-42AC-05B3-6306DF70E0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972C94-912B-436E-ACB3-046B5CD777C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33</a:t>
            </a:fld>
            <a:endParaRPr lang="en-US" altLang="en-US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F63E8E3F-9A70-6089-8B2F-FA3CE4AC00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A5235558-54C7-655B-3E52-69063F28C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063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C0C08-7B81-181C-DDE3-ABE818FD9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A466E116-CF42-871F-3A61-41E0F3FCD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2100434-C056-4DDF-9A6B-46A38550CB85}" type="slidenum">
              <a:rPr lang="en-US" smtClean="0">
                <a:latin typeface="Times New Roman" pitchFamily="18" charset="0"/>
              </a:rPr>
              <a:pPr eaLnBrk="1" hangingPunct="1"/>
              <a:t>34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8AC4DBB6-2F3D-1459-D885-8904672E87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CD95812B-A3EC-9608-BF67-FB4BE32F0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337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6E235EE-146C-4E6B-B2C6-A31C67D7600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35</a:t>
            </a:fld>
            <a:endParaRPr lang="en-US" alt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10279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913A6E-DE36-4F29-B230-0F612DC16D6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36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B75F96-BA59-4D4D-9098-3A7327A3F79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37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B75F96-BA59-4D4D-9098-3A7327A3F79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38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9870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AA12-79E8-4F83-A9BD-8152616AF53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39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256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1433C-9FE9-BFDC-7E04-0BAAFAD08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8A428B-F3BD-09F4-AA1A-673FBFEF2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7F11DE-92A7-4514-6FB3-ED36C6A7CF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53BD7-34B7-E2E8-0D0C-1636FA5D0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809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D3CB22-44F4-4516-8C23-745326B7470E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40</a:t>
            </a:fld>
            <a:endParaRPr lang="en-US" alt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285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BD1E8-B2F2-168E-E2A9-FF7602F92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87694B-5A0D-4C54-10B7-0146CF129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431D10-DD24-2353-4F65-6880692CB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D1ED92-7C5E-2958-7361-D4867562A0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45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133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704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02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4843A-CDA7-8A25-AC6C-97F924DA2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AFA1C0EE-9C66-71FF-2E21-9C96436F39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2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E4F5920-CDBB-A4CC-68F2-3BA870A121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0F014AB1-8E61-B6B6-221D-CA5E0CB63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734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ism.wik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28800"/>
            <a:ext cx="13030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 dirty="0"/>
              <a:t>SCHISM 2D setup</a:t>
            </a:r>
            <a:br>
              <a:rPr lang="en-US" altLang="en-US" sz="5300" dirty="0"/>
            </a:br>
            <a:endParaRPr lang="en-US" altLang="en-US" sz="3200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74482" y="35814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 dirty="0"/>
              <a:t>Joseph Zhang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45282" y="81280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Pre- and post-combined outputs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99686" y="2920198"/>
            <a:ext cx="2296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hotstart_it=960.nc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86249" y="1170369"/>
            <a:ext cx="29402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hotstart_000001_960.nc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506184" y="1157263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hotstart_000399_960.nc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56373" y="1104138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…………………..</a:t>
            </a:r>
          </a:p>
        </p:txBody>
      </p:sp>
      <p:sp>
        <p:nvSpPr>
          <p:cNvPr id="33" name="Down Arrow 32"/>
          <p:cNvSpPr/>
          <p:nvPr/>
        </p:nvSpPr>
        <p:spPr bwMode="auto">
          <a:xfrm>
            <a:off x="6516655" y="1688413"/>
            <a:ext cx="457200" cy="1066800"/>
          </a:xfrm>
          <a:prstGeom prst="downArrow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75786" y="2037147"/>
            <a:ext cx="2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combine_hotstart7.f90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718005" y="1123318"/>
            <a:ext cx="29402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hotstart_000000_960.nc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382000" y="2950976"/>
            <a:ext cx="2081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(combined output)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0173" y="779034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Netcdf</a:t>
            </a:r>
            <a:r>
              <a:rPr lang="en-US" dirty="0"/>
              <a:t> outputs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650B00E-14A2-1035-4CBA-852BF00ACBC5}"/>
              </a:ext>
            </a:extLst>
          </p:cNvPr>
          <p:cNvGrpSpPr/>
          <p:nvPr/>
        </p:nvGrpSpPr>
        <p:grpSpPr>
          <a:xfrm>
            <a:off x="533400" y="4038600"/>
            <a:ext cx="11430000" cy="2628017"/>
            <a:chOff x="533400" y="4038600"/>
            <a:chExt cx="11430000" cy="2628017"/>
          </a:xfrm>
        </p:grpSpPr>
        <p:sp>
          <p:nvSpPr>
            <p:cNvPr id="39" name="Rectangle 38"/>
            <p:cNvSpPr/>
            <p:nvPr/>
          </p:nvSpPr>
          <p:spPr>
            <a:xfrm>
              <a:off x="2819400" y="4517456"/>
              <a:ext cx="9144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/>
                <a:t>maxelev_000000        maxelev_000001      ……………            maxelev_000399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3400" y="4038600"/>
              <a:ext cx="10498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ASCII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779254" y="6266507"/>
              <a:ext cx="154362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/>
                <a:t>maxelev.gr3</a:t>
              </a:r>
            </a:p>
          </p:txBody>
        </p:sp>
        <p:sp>
          <p:nvSpPr>
            <p:cNvPr id="43" name="Down Arrow 42"/>
            <p:cNvSpPr/>
            <p:nvPr/>
          </p:nvSpPr>
          <p:spPr bwMode="auto">
            <a:xfrm>
              <a:off x="6551068" y="4996035"/>
              <a:ext cx="457200" cy="1066800"/>
            </a:xfrm>
            <a:prstGeom prst="downArrow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010199" y="5344769"/>
              <a:ext cx="19030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combine_gr3.f90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938945" y="6297285"/>
              <a:ext cx="37124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(max elevation over all time steps)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8846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1108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New I/O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949B2A-0C8E-887A-02F5-9C5A9DBDC2DB}"/>
              </a:ext>
            </a:extLst>
          </p:cNvPr>
          <p:cNvSpPr txBox="1"/>
          <p:nvPr/>
        </p:nvSpPr>
        <p:spPr>
          <a:xfrm>
            <a:off x="914400" y="3659275"/>
            <a:ext cx="11887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/</a:t>
            </a:r>
            <a:r>
              <a:rPr lang="en-US" dirty="0" err="1"/>
              <a:t>sciclone</a:t>
            </a:r>
            <a:r>
              <a:rPr lang="en-US" dirty="0"/>
              <a:t>/home/yinglong/DISKS/schism10/</a:t>
            </a:r>
            <a:r>
              <a:rPr lang="en-US" dirty="0" err="1"/>
              <a:t>BlackSea</a:t>
            </a:r>
            <a:r>
              <a:rPr lang="en-US" dirty="0"/>
              <a:t>/RUN24h/outputs% ls *_1.nc</a:t>
            </a:r>
          </a:p>
          <a:p>
            <a:endParaRPr lang="en-US" dirty="0"/>
          </a:p>
          <a:p>
            <a:r>
              <a:rPr lang="en-US" dirty="0"/>
              <a:t>horizontalVelX_1.nc  horizontalVelY_1.nc  out2d_1.nc  salinity_1.nc  temperature_1.nc  verticalVelocity_1.nc  zCoordinates_1.nc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C8660-8735-4B37-0A51-7F584AC4A440}"/>
              </a:ext>
            </a:extLst>
          </p:cNvPr>
          <p:cNvSpPr txBox="1"/>
          <p:nvPr/>
        </p:nvSpPr>
        <p:spPr>
          <a:xfrm>
            <a:off x="528320" y="1188720"/>
            <a:ext cx="1188236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All 2D outputs are in out2d*.nc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Each 3D variable has its own output; vector (horizontal velocity) outputs have </a:t>
            </a:r>
            <a:r>
              <a:rPr lang="en-US" dirty="0" err="1">
                <a:latin typeface="Tahoma"/>
                <a:ea typeface="Tahoma"/>
                <a:cs typeface="Tahoma"/>
              </a:rPr>
              <a:t>x,y</a:t>
            </a:r>
            <a:r>
              <a:rPr lang="en-US" dirty="0">
                <a:latin typeface="Tahoma"/>
                <a:ea typeface="Tahoma"/>
                <a:cs typeface="Tahoma"/>
              </a:rPr>
              <a:t> components in separate files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# of scribes = (# of 3D variables) + 2</a:t>
            </a:r>
            <a:endParaRPr lang="en-US"/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Tahoma"/>
                <a:ea typeface="Tahoma"/>
                <a:cs typeface="Tahoma"/>
              </a:rPr>
              <a:t>Vector output count as 2</a:t>
            </a:r>
            <a:endParaRPr lang="en-US" dirty="0">
              <a:ea typeface="Tahoma"/>
              <a:cs typeface="Tahoma"/>
            </a:endParaRPr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>
                <a:latin typeface="Tahoma"/>
                <a:ea typeface="Tahoma"/>
                <a:cs typeface="Tahoma"/>
              </a:rPr>
              <a:t>Code will run if you specify more scribes than necessary</a:t>
            </a:r>
            <a:endParaRPr lang="en-US">
              <a:ea typeface="Tahoma"/>
              <a:cs typeface="Tahoma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A0EFF7-40CD-D61E-B5BC-A67EB570E50A}"/>
              </a:ext>
            </a:extLst>
          </p:cNvPr>
          <p:cNvSpPr/>
          <p:nvPr/>
        </p:nvSpPr>
        <p:spPr bwMode="auto">
          <a:xfrm>
            <a:off x="996345" y="4107484"/>
            <a:ext cx="4133660" cy="54376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53794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3436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Main diagnostic output (</a:t>
            </a:r>
            <a:r>
              <a:rPr lang="en-US" altLang="en-US" sz="3200" dirty="0" err="1"/>
              <a:t>mirror.out</a:t>
            </a:r>
            <a:r>
              <a:rPr lang="en-US" altLang="en-US" sz="3200" dirty="0"/>
              <a:t>, by rank 0)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57200"/>
            <a:ext cx="7579518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Run begins at 20171026, 082037.556</a:t>
            </a:r>
          </a:p>
          <a:p>
            <a:r>
              <a:rPr lang="en-US" sz="1100" dirty="0"/>
              <a:t> You are using </a:t>
            </a:r>
            <a:r>
              <a:rPr lang="en-US" sz="1100" dirty="0" err="1"/>
              <a:t>baroclinic</a:t>
            </a:r>
            <a:r>
              <a:rPr lang="en-US" sz="1100" dirty="0"/>
              <a:t> model</a:t>
            </a:r>
          </a:p>
          <a:p>
            <a:r>
              <a:rPr lang="en-US" sz="1100" dirty="0"/>
              <a:t> # of tracers in each module:           1           1           0           0</a:t>
            </a:r>
          </a:p>
          <a:p>
            <a:r>
              <a:rPr lang="en-US" sz="1100" dirty="0"/>
              <a:t>           0           0           0           0           0           0</a:t>
            </a:r>
          </a:p>
          <a:p>
            <a:r>
              <a:rPr lang="en-US" sz="1100" dirty="0"/>
              <a:t>           0</a:t>
            </a:r>
          </a:p>
          <a:p>
            <a:r>
              <a:rPr lang="en-US" sz="1100" dirty="0"/>
              <a:t> Total # of tracers=           2</a:t>
            </a:r>
          </a:p>
          <a:p>
            <a:r>
              <a:rPr lang="en-US" sz="1100" dirty="0"/>
              <a:t> Index ranges of each module:           1           1           2           2</a:t>
            </a:r>
          </a:p>
          <a:p>
            <a:r>
              <a:rPr lang="en-US" sz="1100" dirty="0"/>
              <a:t>           3           2           3           2           3           2</a:t>
            </a:r>
          </a:p>
          <a:p>
            <a:r>
              <a:rPr lang="en-US" sz="1100" dirty="0"/>
              <a:t>           3           2           3           2           3           2</a:t>
            </a:r>
          </a:p>
          <a:p>
            <a:r>
              <a:rPr lang="en-US" sz="1100" dirty="0"/>
              <a:t>           3           2           3           2           3           2</a:t>
            </a:r>
          </a:p>
          <a:p>
            <a:r>
              <a:rPr lang="en-US" sz="1100" dirty="0"/>
              <a:t> # of global outputs=          29</a:t>
            </a:r>
          </a:p>
          <a:p>
            <a:r>
              <a:rPr lang="en-US" sz="1100" dirty="0"/>
              <a:t> done reading param.in; s2_mxnbt in param.in =   3.00000000000000</a:t>
            </a:r>
          </a:p>
          <a:p>
            <a:r>
              <a:rPr lang="en-US" sz="1100" dirty="0"/>
              <a:t> </a:t>
            </a:r>
            <a:r>
              <a:rPr lang="en-US" sz="1100" dirty="0" err="1"/>
              <a:t>lhas_quad</a:t>
            </a:r>
            <a:r>
              <a:rPr lang="en-US" sz="1100" dirty="0"/>
              <a:t>= F</a:t>
            </a:r>
          </a:p>
          <a:p>
            <a:r>
              <a:rPr lang="en-US" sz="1100" dirty="0"/>
              <a:t> </a:t>
            </a:r>
            <a:r>
              <a:rPr lang="en-US" sz="1100" dirty="0" err="1"/>
              <a:t>mnei</a:t>
            </a:r>
            <a:r>
              <a:rPr lang="en-US" sz="1100" dirty="0"/>
              <a:t>, </a:t>
            </a:r>
            <a:r>
              <a:rPr lang="en-US" sz="1100" dirty="0" err="1"/>
              <a:t>mnei_p</a:t>
            </a:r>
            <a:r>
              <a:rPr lang="en-US" sz="1100" dirty="0"/>
              <a:t> =           10          11</a:t>
            </a:r>
          </a:p>
          <a:p>
            <a:r>
              <a:rPr lang="en-US" sz="1100" dirty="0"/>
              <a:t> </a:t>
            </a:r>
            <a:r>
              <a:rPr lang="en-US" sz="1100" dirty="0" err="1"/>
              <a:t>lhas_quad</a:t>
            </a:r>
            <a:r>
              <a:rPr lang="en-US" sz="1100" dirty="0"/>
              <a:t>= F</a:t>
            </a:r>
          </a:p>
          <a:p>
            <a:endParaRPr lang="en-US" sz="1100" dirty="0"/>
          </a:p>
          <a:p>
            <a:r>
              <a:rPr lang="en-US" sz="1100" dirty="0"/>
              <a:t>Global Grid Size (</a:t>
            </a:r>
            <a:r>
              <a:rPr lang="en-US" sz="1100" dirty="0" err="1"/>
              <a:t>ne,np,ns,nvrt</a:t>
            </a:r>
            <a:r>
              <a:rPr lang="en-US" sz="1100" dirty="0"/>
              <a:t>):      38960     20641     59615        54</a:t>
            </a:r>
          </a:p>
          <a:p>
            <a:endParaRPr lang="en-US" sz="1100" dirty="0"/>
          </a:p>
          <a:p>
            <a:r>
              <a:rPr lang="en-US" sz="1100" dirty="0"/>
              <a:t>**********Augmented Subdomain Sizes**********</a:t>
            </a:r>
          </a:p>
          <a:p>
            <a:r>
              <a:rPr lang="en-US" sz="1100" dirty="0"/>
              <a:t> rank     </a:t>
            </a:r>
            <a:r>
              <a:rPr lang="en-US" sz="1100" dirty="0" err="1"/>
              <a:t>nea</a:t>
            </a:r>
            <a:r>
              <a:rPr lang="en-US" sz="1100" dirty="0"/>
              <a:t>      ne     </a:t>
            </a:r>
            <a:r>
              <a:rPr lang="en-US" sz="1100" dirty="0" err="1"/>
              <a:t>neg</a:t>
            </a:r>
            <a:r>
              <a:rPr lang="en-US" sz="1100" dirty="0"/>
              <a:t>     nea2     neg2     </a:t>
            </a:r>
            <a:r>
              <a:rPr lang="en-US" sz="1100" dirty="0" err="1"/>
              <a:t>npa</a:t>
            </a:r>
            <a:r>
              <a:rPr lang="en-US" sz="1100" dirty="0"/>
              <a:t>      np     </a:t>
            </a:r>
            <a:r>
              <a:rPr lang="en-US" sz="1100" dirty="0" err="1"/>
              <a:t>npg</a:t>
            </a:r>
            <a:r>
              <a:rPr lang="en-US" sz="1100" dirty="0"/>
              <a:t>     npa2     npg2     </a:t>
            </a:r>
            <a:r>
              <a:rPr lang="en-US" sz="1100" dirty="0" err="1"/>
              <a:t>nsa</a:t>
            </a:r>
            <a:r>
              <a:rPr lang="en-US" sz="1100" dirty="0"/>
              <a:t>      ns     </a:t>
            </a:r>
            <a:r>
              <a:rPr lang="en-US" sz="1100" dirty="0" err="1"/>
              <a:t>nsg</a:t>
            </a:r>
            <a:r>
              <a:rPr lang="en-US" sz="1100" dirty="0"/>
              <a:t>     nsa2     nsg2</a:t>
            </a:r>
          </a:p>
          <a:p>
            <a:r>
              <a:rPr lang="en-US" sz="1100" dirty="0"/>
              <a:t>    0    1071     821     250    1071       0     634     521     113     634       0    1701    1345     356    1701       0</a:t>
            </a:r>
          </a:p>
          <a:p>
            <a:r>
              <a:rPr lang="en-US" sz="1100" dirty="0"/>
              <a:t>    1    1055     828     227    1055       0     611     514      97     611       0    1664    1349     315    1664       0</a:t>
            </a:r>
          </a:p>
          <a:p>
            <a:r>
              <a:rPr lang="en-US" sz="1100" dirty="0"/>
              <a:t>    2     981     794     187     981       0     588     500      88     588       0    1566    1293     273    1566       0</a:t>
            </a:r>
          </a:p>
          <a:p>
            <a:r>
              <a:rPr lang="en-US" sz="1100" dirty="0"/>
              <a:t>…………………….</a:t>
            </a:r>
          </a:p>
          <a:p>
            <a:r>
              <a:rPr lang="en-US" sz="1100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94758" y="3429000"/>
            <a:ext cx="7543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heat budge model completes...</a:t>
            </a:r>
          </a:p>
          <a:p>
            <a:r>
              <a:rPr lang="en-US" sz="1200" dirty="0"/>
              <a:t> time stepping begins...           1       26880</a:t>
            </a:r>
          </a:p>
          <a:p>
            <a:r>
              <a:rPr lang="en-US" sz="1200" dirty="0"/>
              <a:t> heat budge model completes...</a:t>
            </a:r>
          </a:p>
          <a:p>
            <a:r>
              <a:rPr lang="en-US" sz="1200" dirty="0"/>
              <a:t> done adjusting wind stress ...</a:t>
            </a:r>
          </a:p>
          <a:p>
            <a:r>
              <a:rPr lang="en-US" sz="1200" dirty="0"/>
              <a:t> done flow </a:t>
            </a:r>
            <a:r>
              <a:rPr lang="en-US" sz="1200" dirty="0" err="1"/>
              <a:t>b.c.</a:t>
            </a:r>
            <a:endParaRPr lang="en-US" sz="1200" dirty="0"/>
          </a:p>
          <a:p>
            <a:r>
              <a:rPr lang="en-US" sz="1200" dirty="0"/>
              <a:t> done MYG-UB...</a:t>
            </a:r>
          </a:p>
          <a:p>
            <a:r>
              <a:rPr lang="en-US" sz="1200" dirty="0"/>
              <a:t> done </a:t>
            </a:r>
            <a:r>
              <a:rPr lang="en-US" sz="1200" dirty="0" err="1"/>
              <a:t>hvis</a:t>
            </a:r>
            <a:r>
              <a:rPr lang="en-US" sz="1200" dirty="0"/>
              <a:t>...</a:t>
            </a:r>
          </a:p>
          <a:p>
            <a:r>
              <a:rPr lang="en-US" sz="1200" dirty="0"/>
              <a:t> done backtracking</a:t>
            </a:r>
          </a:p>
          <a:p>
            <a:r>
              <a:rPr lang="en-US" sz="1200" dirty="0"/>
              <a:t> done 1st preparation</a:t>
            </a:r>
          </a:p>
          <a:p>
            <a:r>
              <a:rPr lang="en-US" sz="1200" dirty="0"/>
              <a:t> done 2nd preparation</a:t>
            </a:r>
          </a:p>
          <a:p>
            <a:r>
              <a:rPr lang="en-US" sz="1200" dirty="0"/>
              <a:t> done solver; </a:t>
            </a:r>
            <a:r>
              <a:rPr lang="en-US" sz="1200" dirty="0" err="1"/>
              <a:t>etatot</a:t>
            </a:r>
            <a:r>
              <a:rPr lang="en-US" sz="1200" dirty="0"/>
              <a:t>=  </a:t>
            </a:r>
            <a:r>
              <a:rPr lang="en-US" sz="1200" dirty="0">
                <a:solidFill>
                  <a:srgbClr val="FF0000"/>
                </a:solidFill>
              </a:rPr>
              <a:t>0.939833361180156</a:t>
            </a:r>
            <a:r>
              <a:rPr lang="en-US" sz="1200" dirty="0"/>
              <a:t>     ; average |eta|= </a:t>
            </a:r>
            <a:r>
              <a:rPr lang="en-US" sz="1200" dirty="0">
                <a:solidFill>
                  <a:srgbClr val="FF0000"/>
                </a:solidFill>
              </a:rPr>
              <a:t>4.553235604767967E-005</a:t>
            </a:r>
          </a:p>
          <a:p>
            <a:r>
              <a:rPr lang="en-US" sz="1200" dirty="0"/>
              <a:t> done solving momentum eq...</a:t>
            </a:r>
          </a:p>
          <a:p>
            <a:r>
              <a:rPr lang="en-US" sz="1200" dirty="0"/>
              <a:t> done solving w</a:t>
            </a:r>
          </a:p>
          <a:p>
            <a:r>
              <a:rPr lang="en-US" sz="1200" dirty="0"/>
              <a:t> done tracer transport...</a:t>
            </a:r>
          </a:p>
          <a:p>
            <a:r>
              <a:rPr lang="en-US" sz="1200" dirty="0"/>
              <a:t> done solving transport equation</a:t>
            </a:r>
          </a:p>
          <a:p>
            <a:r>
              <a:rPr lang="en-US" sz="1200" dirty="0"/>
              <a:t> done </a:t>
            </a:r>
            <a:r>
              <a:rPr lang="en-US" sz="1200" dirty="0" err="1"/>
              <a:t>recomputing</a:t>
            </a:r>
            <a:r>
              <a:rPr lang="en-US" sz="1200" dirty="0"/>
              <a:t> levels...</a:t>
            </a:r>
          </a:p>
          <a:p>
            <a:r>
              <a:rPr lang="en-US" sz="1200" dirty="0"/>
              <a:t> done density and flux calculation...</a:t>
            </a:r>
          </a:p>
          <a:p>
            <a:r>
              <a:rPr lang="en-US" sz="1200" dirty="0"/>
              <a:t>TIME STEP=            1;  TIME=            90.000000</a:t>
            </a:r>
          </a:p>
          <a:p>
            <a:r>
              <a:rPr lang="en-US" sz="1200" dirty="0"/>
              <a:t> heat budge model completes...</a:t>
            </a:r>
          </a:p>
          <a:p>
            <a:r>
              <a:rPr lang="en-US" sz="1200" dirty="0"/>
              <a:t> done adjusting wind stress ...</a:t>
            </a:r>
          </a:p>
          <a:p>
            <a:r>
              <a:rPr lang="en-US" sz="1200" dirty="0"/>
              <a:t> done flow </a:t>
            </a:r>
            <a:r>
              <a:rPr lang="en-US" sz="1200" dirty="0" err="1"/>
              <a:t>b.c.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8" name="Bent-Up Arrow 7"/>
          <p:cNvSpPr/>
          <p:nvPr/>
        </p:nvSpPr>
        <p:spPr bwMode="auto">
          <a:xfrm flipV="1">
            <a:off x="7010400" y="2239010"/>
            <a:ext cx="1600200" cy="1189990"/>
          </a:xfrm>
          <a:prstGeom prst="bentUpArrow">
            <a:avLst>
              <a:gd name="adj1" fmla="val 25000"/>
              <a:gd name="adj2" fmla="val 24208"/>
              <a:gd name="adj3" fmla="val 25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BE3860E-5247-22C1-323B-44B5BCC30050}"/>
              </a:ext>
            </a:extLst>
          </p:cNvPr>
          <p:cNvSpPr/>
          <p:nvPr/>
        </p:nvSpPr>
        <p:spPr bwMode="auto">
          <a:xfrm>
            <a:off x="11963400" y="5105400"/>
            <a:ext cx="1905000" cy="533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980498-9A28-8536-9CEB-AECCAD9688B1}"/>
              </a:ext>
            </a:extLst>
          </p:cNvPr>
          <p:cNvSpPr txBox="1"/>
          <p:nvPr/>
        </p:nvSpPr>
        <p:spPr>
          <a:xfrm>
            <a:off x="304800" y="4910435"/>
            <a:ext cx="5791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Quick check on the health of a run can be done using averaged |eta|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if it’s unreasonable (or 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5249515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7DAD9-589E-21BC-5F23-5608AAF1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0B62A5EA-E80F-9F8B-8748-75848427B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5282" y="81280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Sample </a:t>
            </a:r>
            <a:r>
              <a:rPr lang="en-US" altLang="en-US" sz="3200" dirty="0" err="1"/>
              <a:t>netcdf</a:t>
            </a:r>
            <a:r>
              <a:rPr lang="en-US" altLang="en-US" sz="3200" dirty="0"/>
              <a:t> output file: new IO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E7F1EC4-3BBA-F310-90FF-BDDB7D8935CE}"/>
              </a:ext>
            </a:extLst>
          </p:cNvPr>
          <p:cNvCxnSpPr/>
          <p:nvPr/>
        </p:nvCxnSpPr>
        <p:spPr bwMode="auto">
          <a:xfrm>
            <a:off x="11201400" y="69342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554D393-7E14-1066-A6C2-9E943B0031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A842FF-BF5E-CA23-B4A3-2556593A1406}"/>
              </a:ext>
            </a:extLst>
          </p:cNvPr>
          <p:cNvSpPr txBox="1"/>
          <p:nvPr/>
        </p:nvSpPr>
        <p:spPr>
          <a:xfrm>
            <a:off x="3499" y="1455603"/>
            <a:ext cx="6781800" cy="59093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/>
              <a:t>netcdf</a:t>
            </a:r>
            <a:r>
              <a:rPr lang="en-US" sz="1400" dirty="0"/>
              <a:t> out2d_2 {</a:t>
            </a:r>
          </a:p>
          <a:p>
            <a:r>
              <a:rPr lang="en-US" sz="1400" dirty="0"/>
              <a:t>dimensions: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nSCHISM_hgrid_node</a:t>
            </a:r>
            <a:r>
              <a:rPr lang="en-US" sz="1400" dirty="0"/>
              <a:t> = 20641 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nSCHISM_hgrid_face</a:t>
            </a:r>
            <a:r>
              <a:rPr lang="en-US" sz="1400" dirty="0"/>
              <a:t> = 38960 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nSCHISM_hgrid_edge</a:t>
            </a:r>
            <a:r>
              <a:rPr lang="en-US" sz="1400" dirty="0"/>
              <a:t> = 59615 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nMaxSCHISM_hgrid_face_nodes</a:t>
            </a:r>
            <a:r>
              <a:rPr lang="en-US" sz="1400" dirty="0"/>
              <a:t> = 4 ;</a:t>
            </a:r>
          </a:p>
          <a:p>
            <a:r>
              <a:rPr lang="en-US" sz="1400" dirty="0"/>
              <a:t>        </a:t>
            </a:r>
            <a:r>
              <a:rPr lang="en-US" sz="1400" dirty="0" err="1"/>
              <a:t>nSCHISM_vgrid_layers</a:t>
            </a:r>
            <a:r>
              <a:rPr lang="en-US" sz="1400" dirty="0"/>
              <a:t> = 54 ;</a:t>
            </a:r>
          </a:p>
          <a:p>
            <a:r>
              <a:rPr lang="en-US" sz="1400" dirty="0"/>
              <a:t>        one = 1 ;</a:t>
            </a:r>
          </a:p>
          <a:p>
            <a:r>
              <a:rPr lang="en-US" sz="1400" dirty="0"/>
              <a:t>        two = 2 ;</a:t>
            </a:r>
          </a:p>
          <a:p>
            <a:r>
              <a:rPr lang="en-US" sz="1400" dirty="0"/>
              <a:t>        time = UNLIMITED ; // (96 currently)</a:t>
            </a:r>
          </a:p>
          <a:p>
            <a:r>
              <a:rPr lang="en-US" sz="1400" dirty="0"/>
              <a:t>variables:</a:t>
            </a:r>
          </a:p>
          <a:p>
            <a:r>
              <a:rPr lang="en-US" sz="1400" dirty="0"/>
              <a:t>        double time(time) ;</a:t>
            </a:r>
          </a:p>
          <a:p>
            <a:r>
              <a:rPr lang="en-US" sz="1400" dirty="0"/>
              <a:t>                time:i23d = 0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time:base_date</a:t>
            </a:r>
            <a:r>
              <a:rPr lang="en-US" sz="1400" dirty="0"/>
              <a:t> = " 2002  4 30       0.00       8.00"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time:units</a:t>
            </a:r>
            <a:r>
              <a:rPr lang="en-US" sz="1400" dirty="0"/>
              <a:t> = "seconds since 2002-04-30T00:00:00+08"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time:standard_name</a:t>
            </a:r>
            <a:r>
              <a:rPr lang="en-US" sz="1400" dirty="0"/>
              <a:t> = "time"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time:axis</a:t>
            </a:r>
            <a:r>
              <a:rPr lang="en-US" sz="1400" dirty="0"/>
              <a:t> = "T" ;</a:t>
            </a:r>
          </a:p>
          <a:p>
            <a:r>
              <a:rPr lang="en-US" sz="1400" dirty="0"/>
              <a:t>        double </a:t>
            </a:r>
            <a:r>
              <a:rPr lang="en-US" sz="1400" dirty="0" err="1"/>
              <a:t>minimum_depth</a:t>
            </a:r>
            <a:r>
              <a:rPr lang="en-US" sz="1400" dirty="0"/>
              <a:t>(one)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minimum_depth:units</a:t>
            </a:r>
            <a:r>
              <a:rPr lang="en-US" sz="1400" dirty="0"/>
              <a:t> = "m" ;</a:t>
            </a:r>
          </a:p>
          <a:p>
            <a:r>
              <a:rPr lang="en-US" sz="1400" dirty="0"/>
              <a:t>        char </a:t>
            </a:r>
            <a:r>
              <a:rPr lang="en-US" sz="1400" dirty="0" err="1"/>
              <a:t>SCHISM_hgrid</a:t>
            </a:r>
            <a:r>
              <a:rPr lang="en-US" sz="1400" dirty="0"/>
              <a:t>(one)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SCHISM_hgrid:long_name</a:t>
            </a:r>
            <a:r>
              <a:rPr lang="en-US" sz="1400" dirty="0"/>
              <a:t> = "Topology data of 2d unstructured mesh"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SCHISM_hgrid:topology_dimension</a:t>
            </a:r>
            <a:r>
              <a:rPr lang="en-US" sz="1400" dirty="0"/>
              <a:t> = 2 ;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SCHISM_hgrid_node_x</a:t>
            </a:r>
            <a:r>
              <a:rPr lang="en-US" sz="1400" dirty="0"/>
              <a:t>(</a:t>
            </a:r>
            <a:r>
              <a:rPr lang="en-US" sz="1400" dirty="0" err="1"/>
              <a:t>nSCHISM_hgrid_node</a:t>
            </a:r>
            <a:r>
              <a:rPr lang="en-US" sz="1400" dirty="0"/>
              <a:t>)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SCHISM_hgrid_node_x:axis</a:t>
            </a:r>
            <a:r>
              <a:rPr lang="en-US" sz="1400" dirty="0"/>
              <a:t> = "X"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SCHISM_hgrid_node_x:location</a:t>
            </a:r>
            <a:r>
              <a:rPr lang="en-US" sz="1400" dirty="0"/>
              <a:t> = "node" ;</a:t>
            </a:r>
          </a:p>
          <a:p>
            <a:r>
              <a:rPr lang="en-US" sz="1400" dirty="0"/>
              <a:t>double </a:t>
            </a:r>
            <a:r>
              <a:rPr lang="en-US" sz="1400" dirty="0" err="1"/>
              <a:t>SCHISM_hgrid_node_y</a:t>
            </a:r>
            <a:r>
              <a:rPr lang="en-US" sz="1400" dirty="0"/>
              <a:t>(</a:t>
            </a:r>
            <a:r>
              <a:rPr lang="en-US" sz="1400" dirty="0" err="1"/>
              <a:t>nSCHISM_hgrid_node</a:t>
            </a:r>
            <a:r>
              <a:rPr lang="en-US" sz="1400" dirty="0"/>
              <a:t>) ;</a:t>
            </a:r>
          </a:p>
          <a:p>
            <a:r>
              <a:rPr lang="en-US" sz="1400" dirty="0"/>
              <a:t>                </a:t>
            </a:r>
            <a:r>
              <a:rPr lang="en-US" sz="1400" dirty="0" err="1"/>
              <a:t>SCHISM_hgrid_node_y:axis</a:t>
            </a:r>
            <a:r>
              <a:rPr lang="en-US" sz="1400" dirty="0"/>
              <a:t> = "Y" 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307BE8-5090-8969-F556-5DD36B24CD9B}"/>
              </a:ext>
            </a:extLst>
          </p:cNvPr>
          <p:cNvSpPr txBox="1"/>
          <p:nvPr/>
        </p:nvSpPr>
        <p:spPr>
          <a:xfrm>
            <a:off x="6829425" y="1711647"/>
            <a:ext cx="6858000" cy="57246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 int </a:t>
            </a:r>
            <a:r>
              <a:rPr lang="en-US" sz="1600" dirty="0" err="1"/>
              <a:t>SCHISM_hgrid_face_nodes</a:t>
            </a:r>
            <a:r>
              <a:rPr lang="en-US" sz="1600" dirty="0"/>
              <a:t>(</a:t>
            </a:r>
            <a:r>
              <a:rPr lang="en-US" sz="1600" dirty="0" err="1"/>
              <a:t>nSCHISM_hgrid_face</a:t>
            </a:r>
            <a:r>
              <a:rPr lang="en-US" sz="1600" dirty="0"/>
              <a:t>, </a:t>
            </a:r>
            <a:r>
              <a:rPr lang="en-US" sz="1600" dirty="0" err="1"/>
              <a:t>nMaxSCHISM_hgrid_face_nodes</a:t>
            </a:r>
            <a:r>
              <a:rPr lang="en-US" sz="1600" dirty="0"/>
              <a:t>)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SCHISM_hgrid_face_nodes:start_index</a:t>
            </a:r>
            <a:r>
              <a:rPr lang="en-US" sz="1600" dirty="0"/>
              <a:t> = 1 ;</a:t>
            </a:r>
          </a:p>
          <a:p>
            <a:r>
              <a:rPr lang="en-US" sz="1600" dirty="0"/>
              <a:t>                SCHISM_hgrid_face_nodes:_</a:t>
            </a:r>
            <a:r>
              <a:rPr lang="en-US" sz="1600" dirty="0" err="1"/>
              <a:t>FillValue</a:t>
            </a:r>
            <a:r>
              <a:rPr lang="en-US" sz="1600" dirty="0"/>
              <a:t> = -1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SCHISM_hgrid_face_nodes:cf_role</a:t>
            </a:r>
            <a:r>
              <a:rPr lang="en-US" sz="1600" dirty="0"/>
              <a:t> = "</a:t>
            </a:r>
            <a:r>
              <a:rPr lang="en-US" sz="1600" dirty="0" err="1"/>
              <a:t>face_node_connectivity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int </a:t>
            </a:r>
            <a:r>
              <a:rPr lang="en-US" sz="1600" dirty="0" err="1"/>
              <a:t>SCHISM_hgrid_edge_nodes</a:t>
            </a:r>
            <a:r>
              <a:rPr lang="en-US" sz="1600" dirty="0"/>
              <a:t>(</a:t>
            </a:r>
            <a:r>
              <a:rPr lang="en-US" sz="1600" dirty="0" err="1"/>
              <a:t>nSCHISM_hgrid_edge</a:t>
            </a:r>
            <a:r>
              <a:rPr lang="en-US" sz="1600" dirty="0"/>
              <a:t>, two)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SCHISM_hgrid_edge_nodes:start_index</a:t>
            </a:r>
            <a:r>
              <a:rPr lang="en-US" sz="1600" dirty="0"/>
              <a:t> = 1 ;</a:t>
            </a:r>
          </a:p>
          <a:p>
            <a:r>
              <a:rPr lang="en-US" sz="1600" dirty="0"/>
              <a:t>                SCHISM_hgrid_edge_nodes:_</a:t>
            </a:r>
            <a:r>
              <a:rPr lang="en-US" sz="1600" dirty="0" err="1"/>
              <a:t>FillValue</a:t>
            </a:r>
            <a:r>
              <a:rPr lang="en-US" sz="1600" dirty="0"/>
              <a:t> = -1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SCHISM_hgrid_edge_nodes:cf_role</a:t>
            </a:r>
            <a:r>
              <a:rPr lang="en-US" sz="1600" dirty="0"/>
              <a:t> = "</a:t>
            </a:r>
            <a:r>
              <a:rPr lang="en-US" sz="1600" dirty="0" err="1"/>
              <a:t>edge_node_connectivity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float </a:t>
            </a:r>
            <a:r>
              <a:rPr lang="en-US" sz="1600" dirty="0" err="1"/>
              <a:t>dryFlagNode</a:t>
            </a:r>
            <a:r>
              <a:rPr lang="en-US" sz="1600" dirty="0"/>
              <a:t>(time, </a:t>
            </a:r>
            <a:r>
              <a:rPr lang="en-US" sz="1600" dirty="0" err="1"/>
              <a:t>nSCHISM_hgrid_node</a:t>
            </a:r>
            <a:r>
              <a:rPr lang="en-US" sz="1600" dirty="0"/>
              <a:t>) ;</a:t>
            </a:r>
          </a:p>
          <a:p>
            <a:r>
              <a:rPr lang="en-US" sz="1600" dirty="0"/>
              <a:t>                dryFlagNode:i23d = 1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dryFlagNode:coordinates</a:t>
            </a:r>
            <a:r>
              <a:rPr lang="en-US" sz="1600" dirty="0"/>
              <a:t> = "</a:t>
            </a:r>
            <a:r>
              <a:rPr lang="en-US" sz="1600" dirty="0" err="1"/>
              <a:t>SCHISM_hgrid_node_x</a:t>
            </a:r>
            <a:r>
              <a:rPr lang="en-US" sz="1600" dirty="0"/>
              <a:t> </a:t>
            </a:r>
            <a:r>
              <a:rPr lang="en-US" sz="1600" dirty="0" err="1"/>
              <a:t>SCHISM_hgrid_node_y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dryFlagNode:location</a:t>
            </a:r>
            <a:r>
              <a:rPr lang="en-US" sz="1600" dirty="0"/>
              <a:t> = "node"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dryFlagNode:grid_mapping</a:t>
            </a:r>
            <a:r>
              <a:rPr lang="en-US" sz="1600" dirty="0"/>
              <a:t> = "</a:t>
            </a:r>
            <a:r>
              <a:rPr lang="en-US" sz="1600" dirty="0" err="1"/>
              <a:t>crs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dryFlagNode:mesh</a:t>
            </a:r>
            <a:r>
              <a:rPr lang="en-US" sz="1600" dirty="0"/>
              <a:t> = "</a:t>
            </a:r>
            <a:r>
              <a:rPr lang="en-US" sz="1600" dirty="0" err="1"/>
              <a:t>SCHISM_hgrid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float elevation(time, </a:t>
            </a:r>
            <a:r>
              <a:rPr lang="en-US" sz="1600" dirty="0" err="1"/>
              <a:t>nSCHISM_hgrid_node</a:t>
            </a:r>
            <a:r>
              <a:rPr lang="en-US" sz="1600" dirty="0"/>
              <a:t>) ;</a:t>
            </a:r>
          </a:p>
          <a:p>
            <a:r>
              <a:rPr lang="en-US" sz="1600" dirty="0"/>
              <a:t>                elevation:i23d = 1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elevation:coordinates</a:t>
            </a:r>
            <a:r>
              <a:rPr lang="en-US" sz="1600" dirty="0"/>
              <a:t> = "</a:t>
            </a:r>
            <a:r>
              <a:rPr lang="en-US" sz="1600" dirty="0" err="1"/>
              <a:t>SCHISM_hgrid_node_x</a:t>
            </a:r>
            <a:r>
              <a:rPr lang="en-US" sz="1600" dirty="0"/>
              <a:t> </a:t>
            </a:r>
            <a:r>
              <a:rPr lang="en-US" sz="1600" dirty="0" err="1"/>
              <a:t>SCHISM_hgrid_node_y</a:t>
            </a:r>
            <a:r>
              <a:rPr lang="en-US" sz="1600" dirty="0"/>
              <a:t>" 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7EEB08-4EE9-6D61-0F81-00FF526570EC}"/>
              </a:ext>
            </a:extLst>
          </p:cNvPr>
          <p:cNvSpPr txBox="1"/>
          <p:nvPr/>
        </p:nvSpPr>
        <p:spPr>
          <a:xfrm>
            <a:off x="10748847" y="1251733"/>
            <a:ext cx="1388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connectivity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157D7E-D542-7A23-1DFA-655D76BB9AAB}"/>
              </a:ext>
            </a:extLst>
          </p:cNvPr>
          <p:cNvCxnSpPr/>
          <p:nvPr/>
        </p:nvCxnSpPr>
        <p:spPr bwMode="auto">
          <a:xfrm flipH="1">
            <a:off x="9267825" y="1455603"/>
            <a:ext cx="1447800" cy="371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406B79A-55BB-FB28-2EB3-9E4DC6A06DB4}"/>
              </a:ext>
            </a:extLst>
          </p:cNvPr>
          <p:cNvSpPr txBox="1"/>
          <p:nvPr/>
        </p:nvSpPr>
        <p:spPr>
          <a:xfrm>
            <a:off x="375762" y="558800"/>
            <a:ext cx="1211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Most static info is found in out2d_*.nc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</a:t>
            </a:r>
            <a:r>
              <a:rPr lang="en-US" dirty="0" err="1"/>
              <a:t>ncdump</a:t>
            </a:r>
            <a:r>
              <a:rPr lang="en-US" dirty="0"/>
              <a:t> to view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See: /</a:t>
            </a:r>
            <a:r>
              <a:rPr lang="en-US" dirty="0" err="1"/>
              <a:t>sciclone</a:t>
            </a:r>
            <a:r>
              <a:rPr lang="en-US" dirty="0"/>
              <a:t>/home/yinglong/DISKS/schism10/schism_verification_tests.2/</a:t>
            </a:r>
            <a:r>
              <a:rPr lang="en-US" dirty="0" err="1"/>
              <a:t>Test_CORIE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6845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EE8C5-8979-0C8F-399F-585D75E9A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371E2D46-397A-AA0E-FDDA-66BE9ABCF4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5282" y="81280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Sample </a:t>
            </a:r>
            <a:r>
              <a:rPr lang="en-US" altLang="en-US" sz="3200" dirty="0" err="1"/>
              <a:t>netcdf</a:t>
            </a:r>
            <a:r>
              <a:rPr lang="en-US" altLang="en-US" sz="3200" dirty="0"/>
              <a:t> output file for 3D variables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4347E9-8814-1AC0-12D5-9E5D4A6469D8}"/>
              </a:ext>
            </a:extLst>
          </p:cNvPr>
          <p:cNvCxnSpPr/>
          <p:nvPr/>
        </p:nvCxnSpPr>
        <p:spPr bwMode="auto">
          <a:xfrm>
            <a:off x="11201400" y="6934200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41235AB-F0C3-F87A-ED8F-C2DAE2433D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C40A3C-5894-4BF6-C632-80781DF726C9}"/>
              </a:ext>
            </a:extLst>
          </p:cNvPr>
          <p:cNvSpPr txBox="1"/>
          <p:nvPr/>
        </p:nvSpPr>
        <p:spPr>
          <a:xfrm>
            <a:off x="5791200" y="919986"/>
            <a:ext cx="7896225" cy="64633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 err="1"/>
              <a:t>netcdf</a:t>
            </a:r>
            <a:r>
              <a:rPr lang="en-US" sz="1600" dirty="0"/>
              <a:t> salinity_2 {</a:t>
            </a:r>
          </a:p>
          <a:p>
            <a:r>
              <a:rPr lang="en-US" sz="1600" dirty="0"/>
              <a:t>dimensions: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nSCHISM_hgrid_node</a:t>
            </a:r>
            <a:r>
              <a:rPr lang="en-US" sz="1600" dirty="0"/>
              <a:t> = 20641 ;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nSCHISM_hgrid_face</a:t>
            </a:r>
            <a:r>
              <a:rPr lang="en-US" sz="1600" dirty="0"/>
              <a:t> = 38960 ;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nSCHISM_hgrid_edge</a:t>
            </a:r>
            <a:r>
              <a:rPr lang="en-US" sz="1600" dirty="0"/>
              <a:t> = 59615 ;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nMaxSCHISM_hgrid_face_nodes</a:t>
            </a:r>
            <a:r>
              <a:rPr lang="en-US" sz="1600" dirty="0"/>
              <a:t> = 4 ;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nSCHISM_vgrid_layers</a:t>
            </a:r>
            <a:r>
              <a:rPr lang="en-US" sz="1600" dirty="0"/>
              <a:t> = 54 ;</a:t>
            </a:r>
          </a:p>
          <a:p>
            <a:r>
              <a:rPr lang="en-US" sz="1600" dirty="0"/>
              <a:t>        one = 1 ;</a:t>
            </a:r>
          </a:p>
          <a:p>
            <a:r>
              <a:rPr lang="en-US" sz="1600" dirty="0"/>
              <a:t>        two = 2 ;</a:t>
            </a:r>
          </a:p>
          <a:p>
            <a:r>
              <a:rPr lang="en-US" sz="1600" dirty="0"/>
              <a:t>        time = UNLIMITED ; // (96 currently)</a:t>
            </a:r>
          </a:p>
          <a:p>
            <a:r>
              <a:rPr lang="en-US" sz="1600" dirty="0"/>
              <a:t>variables:</a:t>
            </a:r>
          </a:p>
          <a:p>
            <a:r>
              <a:rPr lang="en-US" sz="1600" dirty="0"/>
              <a:t>        double time(time) ;</a:t>
            </a:r>
          </a:p>
          <a:p>
            <a:r>
              <a:rPr lang="en-US" sz="1600" dirty="0"/>
              <a:t>                time:i23d = 0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time:base_date</a:t>
            </a:r>
            <a:r>
              <a:rPr lang="en-US" sz="1600" dirty="0"/>
              <a:t> = " 2002  4 30       0.00       8.00"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time:units</a:t>
            </a:r>
            <a:r>
              <a:rPr lang="en-US" sz="1600" dirty="0"/>
              <a:t> = "seconds since 2002-04-30T00:00:00+08"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time:standard_name</a:t>
            </a:r>
            <a:r>
              <a:rPr lang="en-US" sz="1600" dirty="0"/>
              <a:t> = "time"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time:axis</a:t>
            </a:r>
            <a:r>
              <a:rPr lang="en-US" sz="1600" dirty="0"/>
              <a:t> = "T" ;</a:t>
            </a:r>
          </a:p>
          <a:p>
            <a:r>
              <a:rPr lang="en-US" sz="1600" dirty="0"/>
              <a:t>        float salinity(time, </a:t>
            </a:r>
            <a:r>
              <a:rPr lang="en-US" sz="1600" dirty="0" err="1"/>
              <a:t>nSCHISM_hgrid_node</a:t>
            </a:r>
            <a:r>
              <a:rPr lang="en-US" sz="1600" dirty="0"/>
              <a:t>, </a:t>
            </a:r>
            <a:r>
              <a:rPr lang="en-US" sz="1600" dirty="0" err="1"/>
              <a:t>nSCHISM_vgrid_layers</a:t>
            </a:r>
            <a:r>
              <a:rPr lang="en-US" sz="1600" dirty="0"/>
              <a:t>) ;</a:t>
            </a:r>
          </a:p>
          <a:p>
            <a:r>
              <a:rPr lang="en-US" sz="1600" dirty="0"/>
              <a:t>                salinity:i23d = 2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salinity:missing_value</a:t>
            </a:r>
            <a:r>
              <a:rPr lang="en-US" sz="1600" dirty="0"/>
              <a:t> = 9.96921e+36f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salinity:coordinates</a:t>
            </a:r>
            <a:r>
              <a:rPr lang="en-US" sz="1600" dirty="0"/>
              <a:t> = "</a:t>
            </a:r>
            <a:r>
              <a:rPr lang="en-US" sz="1600" dirty="0" err="1"/>
              <a:t>SCHISM_hgrid_node_x</a:t>
            </a:r>
            <a:r>
              <a:rPr lang="en-US" sz="1600" dirty="0"/>
              <a:t> </a:t>
            </a:r>
            <a:r>
              <a:rPr lang="en-US" sz="1600" dirty="0" err="1"/>
              <a:t>SCHISM_hgrid_node_y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salinity:location</a:t>
            </a:r>
            <a:r>
              <a:rPr lang="en-US" sz="1600" dirty="0"/>
              <a:t> = "node"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salinity:grid_mapping</a:t>
            </a:r>
            <a:r>
              <a:rPr lang="en-US" sz="1600" dirty="0"/>
              <a:t> = "</a:t>
            </a:r>
            <a:r>
              <a:rPr lang="en-US" sz="1600" dirty="0" err="1"/>
              <a:t>crs</a:t>
            </a:r>
            <a:r>
              <a:rPr lang="en-US" sz="1600" dirty="0"/>
              <a:t>" ;</a:t>
            </a:r>
          </a:p>
          <a:p>
            <a:r>
              <a:rPr lang="en-US" sz="1600" dirty="0"/>
              <a:t>                </a:t>
            </a:r>
            <a:r>
              <a:rPr lang="en-US" sz="1600" dirty="0" err="1"/>
              <a:t>salinity:mesh</a:t>
            </a:r>
            <a:r>
              <a:rPr lang="en-US" sz="1600" dirty="0"/>
              <a:t> = "</a:t>
            </a:r>
            <a:r>
              <a:rPr lang="en-US" sz="1600" dirty="0" err="1"/>
              <a:t>SCHISM_hgrid</a:t>
            </a:r>
            <a:r>
              <a:rPr lang="en-US" sz="1600" dirty="0"/>
              <a:t>" ;</a:t>
            </a:r>
          </a:p>
          <a:p>
            <a:r>
              <a:rPr lang="en-US" sz="1600" dirty="0"/>
              <a:t>data: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F87164-5CD6-1CCE-0C7A-7E35F25B683D}"/>
              </a:ext>
            </a:extLst>
          </p:cNvPr>
          <p:cNvSpPr txBox="1"/>
          <p:nvPr/>
        </p:nvSpPr>
        <p:spPr>
          <a:xfrm>
            <a:off x="228600" y="894046"/>
            <a:ext cx="525780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Other </a:t>
            </a:r>
            <a:r>
              <a:rPr lang="en-US" dirty="0" err="1">
                <a:latin typeface="Tahoma"/>
                <a:ea typeface="Tahoma"/>
                <a:cs typeface="Tahoma"/>
              </a:rPr>
              <a:t>netcdf</a:t>
            </a:r>
            <a:r>
              <a:rPr lang="en-US" dirty="0">
                <a:latin typeface="Tahoma"/>
                <a:ea typeface="Tahoma"/>
                <a:cs typeface="Tahoma"/>
              </a:rPr>
              <a:t> outputs (3D) only contain a few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visIT</a:t>
            </a:r>
            <a:r>
              <a:rPr lang="en-US" dirty="0"/>
              <a:t> and other tools understand this division of source info</a:t>
            </a:r>
          </a:p>
        </p:txBody>
      </p:sp>
    </p:spTree>
    <p:extLst>
      <p:ext uri="{BB962C8B-B14F-4D97-AF65-F5344CB8AC3E}">
        <p14:creationId xmlns:p14="http://schemas.microsoft.com/office/powerpoint/2010/main" val="136572065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676400"/>
            <a:ext cx="10858500" cy="914400"/>
          </a:xfrm>
        </p:spPr>
        <p:txBody>
          <a:bodyPr/>
          <a:lstStyle/>
          <a:p>
            <a:pPr algn="ctr"/>
            <a:r>
              <a:rPr lang="en-US" dirty="0"/>
              <a:t>Details of 2D model inputs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F6C93A-5CD7-41DD-9750-37FEAD4E92A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D934E7-6CD9-BD2A-9706-767D368E619A}"/>
              </a:ext>
            </a:extLst>
          </p:cNvPr>
          <p:cNvSpPr txBox="1"/>
          <p:nvPr/>
        </p:nvSpPr>
        <p:spPr>
          <a:xfrm>
            <a:off x="1447800" y="3048000"/>
            <a:ext cx="10673528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For an example setup, see: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endParaRPr lang="en-US" sz="2000" dirty="0">
              <a:latin typeface="Tahoma"/>
              <a:ea typeface="Tahoma"/>
              <a:cs typeface="Tahoma"/>
            </a:endParaRPr>
          </a:p>
          <a:p>
            <a:pPr>
              <a:buFont typeface="Arial" panose="020B0604020202020204" pitchFamily="34" charset="0"/>
            </a:pPr>
            <a:r>
              <a:rPr lang="en-US" sz="2000" dirty="0">
                <a:latin typeface="Tahoma"/>
                <a:ea typeface="Tahoma"/>
                <a:cs typeface="Tahoma"/>
              </a:rPr>
              <a:t> ~</a:t>
            </a:r>
            <a:r>
              <a:rPr lang="en-US" sz="2000" dirty="0" err="1">
                <a:latin typeface="Tahoma"/>
                <a:ea typeface="Tahoma"/>
                <a:cs typeface="Tahoma"/>
              </a:rPr>
              <a:t>yinglong</a:t>
            </a:r>
            <a:r>
              <a:rPr lang="en-US" sz="2000" dirty="0">
                <a:latin typeface="Tahoma"/>
                <a:ea typeface="Tahoma"/>
                <a:cs typeface="Tahoma"/>
              </a:rPr>
              <a:t>/DISKS/schism10/schism_verification_tests.2/</a:t>
            </a:r>
            <a:r>
              <a:rPr lang="en-US" sz="2000" dirty="0" err="1">
                <a:latin typeface="Tahoma"/>
                <a:ea typeface="Tahoma"/>
                <a:cs typeface="Tahoma"/>
              </a:rPr>
              <a:t>Test_QuarterAnnulus</a:t>
            </a:r>
            <a:endParaRPr lang="en-US" sz="20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4040311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98F09A3-4E7E-4054-9E31-9B4EB03B6952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8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162560"/>
            <a:ext cx="33147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2100"/>
              <a:t>.gr3 and .ll files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8900" y="487680"/>
            <a:ext cx="8001000" cy="3322320"/>
          </a:xfrm>
        </p:spPr>
        <p:txBody>
          <a:bodyPr/>
          <a:lstStyle/>
          <a:p>
            <a:pPr marL="801136" indent="-801136" eaLnBrk="1" hangingPunct="1">
              <a:buNone/>
            </a:pPr>
            <a:r>
              <a:rPr lang="en-US" altLang="en-US" sz="1600" dirty="0"/>
              <a:t>Your comments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44343  24025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1        -90.4293         30.1689      0.30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2        -90.4313         30.1625      0.30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3        -90.4327         30.1559      0.20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4        -90.4320         30.1498      0.20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………………………………………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1       3      1    2    3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2       3      2    4    5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3       4      15943    16197    15942 1401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 ………………………………………</a:t>
            </a:r>
          </a:p>
        </p:txBody>
      </p:sp>
      <p:sp>
        <p:nvSpPr>
          <p:cNvPr id="6149" name="AutoShape 4"/>
          <p:cNvSpPr>
            <a:spLocks/>
          </p:cNvSpPr>
          <p:nvPr/>
        </p:nvSpPr>
        <p:spPr bwMode="auto">
          <a:xfrm>
            <a:off x="2628900" y="1219200"/>
            <a:ext cx="342900" cy="9906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1371600" y="1463040"/>
            <a:ext cx="1050601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nodes</a:t>
            </a:r>
          </a:p>
        </p:txBody>
      </p:sp>
      <p:sp>
        <p:nvSpPr>
          <p:cNvPr id="6151" name="AutoShape 6"/>
          <p:cNvSpPr>
            <a:spLocks/>
          </p:cNvSpPr>
          <p:nvPr/>
        </p:nvSpPr>
        <p:spPr bwMode="auto">
          <a:xfrm>
            <a:off x="2677026" y="2667001"/>
            <a:ext cx="370974" cy="990600"/>
          </a:xfrm>
          <a:prstGeom prst="lef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814539" y="2821484"/>
            <a:ext cx="1468985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elements</a:t>
            </a:r>
          </a:p>
        </p:txBody>
      </p:sp>
      <p:sp>
        <p:nvSpPr>
          <p:cNvPr id="6153" name="AutoShape 8"/>
          <p:cNvSpPr>
            <a:spLocks/>
          </p:cNvSpPr>
          <p:nvPr/>
        </p:nvSpPr>
        <p:spPr bwMode="auto">
          <a:xfrm>
            <a:off x="2705100" y="3810000"/>
            <a:ext cx="495300" cy="3048000"/>
          </a:xfrm>
          <a:prstGeom prst="leftBrace">
            <a:avLst>
              <a:gd name="adj1" fmla="val 8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457201" y="4876801"/>
            <a:ext cx="2108582" cy="76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Boundary info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(hgrid.gr3 only)</a:t>
            </a:r>
          </a:p>
        </p:txBody>
      </p: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3200400" y="3657600"/>
            <a:ext cx="6858000" cy="3645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 = Number of open boundaries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69 = Total number of </a:t>
            </a:r>
            <a:r>
              <a:rPr lang="en-US" altLang="en-US" sz="1300" b="1" dirty="0">
                <a:solidFill>
                  <a:srgbClr val="FF0000"/>
                </a:solidFill>
              </a:rPr>
              <a:t>open</a:t>
            </a:r>
            <a:r>
              <a:rPr lang="en-US" altLang="en-US" sz="1300" dirty="0"/>
              <a:t> boundary nodes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4 = Number of nodes for open boundary 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4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………………………………………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12 = number of land boundaries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1756 = Total number of </a:t>
            </a:r>
            <a:r>
              <a:rPr lang="en-US" altLang="en-US" sz="1300" b="1" dirty="0">
                <a:solidFill>
                  <a:srgbClr val="FF0000"/>
                </a:solidFill>
              </a:rPr>
              <a:t>land</a:t>
            </a:r>
            <a:r>
              <a:rPr lang="en-US" altLang="en-US" sz="1300" dirty="0"/>
              <a:t> boundary nodes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737 0 = Number of nodes for land boundary 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29368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29421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29420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300" dirty="0"/>
              <a:t>29467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………………………………………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300" dirty="0"/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8291512" y="1219200"/>
            <a:ext cx="4938713" cy="159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Complete </a:t>
            </a:r>
            <a:r>
              <a:rPr lang="en-US" altLang="en-US" dirty="0" err="1"/>
              <a:t>x,y,z</a:t>
            </a:r>
            <a:r>
              <a:rPr lang="en-US" altLang="en-US" dirty="0"/>
              <a:t> info needed for hgrid.gr3 and </a:t>
            </a:r>
            <a:r>
              <a:rPr lang="en-US" altLang="en-US" dirty="0" err="1"/>
              <a:t>hgrid.ll</a:t>
            </a:r>
            <a:r>
              <a:rPr lang="en-US" altLang="en-US" dirty="0"/>
              <a:t> only 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dirty="0"/>
              <a:t>For other .gr3, only ‘depth’ (z) info is needed </a:t>
            </a:r>
          </a:p>
        </p:txBody>
      </p:sp>
      <p:sp>
        <p:nvSpPr>
          <p:cNvPr id="6157" name="Line 12"/>
          <p:cNvSpPr>
            <a:spLocks noChangeShapeType="1"/>
          </p:cNvSpPr>
          <p:nvPr/>
        </p:nvSpPr>
        <p:spPr bwMode="auto">
          <a:xfrm flipH="1">
            <a:off x="6858000" y="1688057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170" tIns="60085" rIns="120170" bIns="60085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367242" y="704790"/>
            <a:ext cx="4938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*.gr3 essentially flips the parts in .2dm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ECC846D-822B-A671-15E4-0EB64E0003B5}"/>
              </a:ext>
            </a:extLst>
          </p:cNvPr>
          <p:cNvSpPr/>
          <p:nvPr/>
        </p:nvSpPr>
        <p:spPr bwMode="auto">
          <a:xfrm>
            <a:off x="3704255" y="2590800"/>
            <a:ext cx="304800" cy="838200"/>
          </a:xfrm>
          <a:prstGeom prst="ellipse">
            <a:avLst/>
          </a:prstGeom>
          <a:noFill/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3716000" cy="6858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/>
              <a:t>vgrid.in: 2D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5A6065-068D-1AE3-8094-CF71A8EF203C}"/>
              </a:ext>
            </a:extLst>
          </p:cNvPr>
          <p:cNvSpPr txBox="1"/>
          <p:nvPr/>
        </p:nvSpPr>
        <p:spPr>
          <a:xfrm>
            <a:off x="914400" y="1752600"/>
            <a:ext cx="78486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2 !</a:t>
            </a:r>
            <a:r>
              <a:rPr lang="en-US" dirty="0" err="1"/>
              <a:t>ivcor</a:t>
            </a:r>
            <a:endParaRPr lang="en-US" dirty="0"/>
          </a:p>
          <a:p>
            <a:r>
              <a:rPr lang="en-US" dirty="0"/>
              <a:t>2 1 1.e6 !</a:t>
            </a:r>
            <a:r>
              <a:rPr lang="en-US" dirty="0" err="1"/>
              <a:t>nvrt</a:t>
            </a:r>
            <a:r>
              <a:rPr lang="en-US" dirty="0"/>
              <a:t>, </a:t>
            </a:r>
            <a:r>
              <a:rPr lang="en-US" dirty="0" err="1"/>
              <a:t>kz</a:t>
            </a:r>
            <a:r>
              <a:rPr lang="en-US" dirty="0"/>
              <a:t> (# of Z-levels); </a:t>
            </a:r>
            <a:r>
              <a:rPr lang="en-US" dirty="0" err="1"/>
              <a:t>h_s</a:t>
            </a:r>
            <a:r>
              <a:rPr lang="en-US" dirty="0"/>
              <a:t> (transition depth between S and Z)</a:t>
            </a:r>
          </a:p>
          <a:p>
            <a:r>
              <a:rPr lang="en-US" dirty="0"/>
              <a:t>Z levels</a:t>
            </a:r>
          </a:p>
          <a:p>
            <a:r>
              <a:rPr lang="en-US" dirty="0"/>
              <a:t>1  -1.e6</a:t>
            </a:r>
          </a:p>
          <a:p>
            <a:r>
              <a:rPr lang="en-US" dirty="0"/>
              <a:t>S levels</a:t>
            </a:r>
          </a:p>
          <a:p>
            <a:r>
              <a:rPr lang="en-US" dirty="0">
                <a:solidFill>
                  <a:srgbClr val="FFC000"/>
                </a:solidFill>
              </a:rPr>
              <a:t>40</a:t>
            </a:r>
            <a:r>
              <a:rPr lang="en-US" dirty="0"/>
              <a:t>. 1. 1.e-4  !</a:t>
            </a:r>
            <a:r>
              <a:rPr lang="en-US" dirty="0" err="1"/>
              <a:t>h_c</a:t>
            </a:r>
            <a:r>
              <a:rPr lang="en-US" dirty="0"/>
              <a:t>, </a:t>
            </a:r>
            <a:r>
              <a:rPr lang="en-US" dirty="0" err="1"/>
              <a:t>theta_b</a:t>
            </a:r>
            <a:r>
              <a:rPr lang="en-US" dirty="0"/>
              <a:t>, </a:t>
            </a:r>
            <a:r>
              <a:rPr lang="en-US" dirty="0" err="1"/>
              <a:t>theta_f</a:t>
            </a:r>
            <a:endParaRPr lang="en-US" dirty="0"/>
          </a:p>
          <a:p>
            <a:r>
              <a:rPr lang="en-US" dirty="0"/>
              <a:t>   1    -1.</a:t>
            </a:r>
          </a:p>
          <a:p>
            <a:r>
              <a:rPr lang="en-US" dirty="0"/>
              <a:t>   2    0.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175100-E074-7A7E-2BD0-720633D60A72}"/>
              </a:ext>
            </a:extLst>
          </p:cNvPr>
          <p:cNvSpPr txBox="1"/>
          <p:nvPr/>
        </p:nvSpPr>
        <p:spPr>
          <a:xfrm>
            <a:off x="990600" y="11430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Simplest way is to use a SZ format: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E7B9C-BEA8-7151-765B-DF7A1311E898}"/>
              </a:ext>
            </a:extLst>
          </p:cNvPr>
          <p:cNvSpPr txBox="1"/>
          <p:nvPr/>
        </p:nvSpPr>
        <p:spPr>
          <a:xfrm>
            <a:off x="914400" y="5367992"/>
            <a:ext cx="10896600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Tahoma"/>
                <a:ea typeface="Tahoma"/>
                <a:cs typeface="Tahoma"/>
              </a:rPr>
              <a:t>* You can simply copy from: </a:t>
            </a:r>
            <a:endParaRPr lang="en-US" dirty="0">
              <a:ea typeface="Tahoma" pitchFamily="34" charset="0"/>
              <a:cs typeface="Tahoma" pitchFamily="34" charset="0"/>
            </a:endParaRPr>
          </a:p>
          <a:p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dirty="0">
                <a:latin typeface="Tahoma"/>
                <a:ea typeface="Tahoma"/>
                <a:cs typeface="Tahoma"/>
              </a:rPr>
              <a:t>~yinglong/DISKS/schism10/schism_verification_tests.2/Test_QuarterAnnulus/vgrid.in </a:t>
            </a:r>
            <a:endParaRPr lang="en-US" dirty="0">
              <a:ea typeface="Tahoma"/>
              <a:cs typeface="Tahom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331599-16F9-C716-3D56-4FEF06B63D60}"/>
              </a:ext>
            </a:extLst>
          </p:cNvPr>
          <p:cNvSpPr txBox="1"/>
          <p:nvPr/>
        </p:nvSpPr>
        <p:spPr>
          <a:xfrm>
            <a:off x="914401" y="4419600"/>
            <a:ext cx="1011936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Tahoma"/>
                <a:ea typeface="Tahoma"/>
                <a:cs typeface="Tahoma"/>
              </a:rPr>
              <a:t>* Make sure to use a large enough value to account for drying (model will crash if the surface elevation falls below -</a:t>
            </a:r>
            <a:r>
              <a:rPr lang="en-US" dirty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40</a:t>
            </a:r>
            <a:r>
              <a:rPr lang="en-US" dirty="0">
                <a:latin typeface="Tahoma"/>
                <a:ea typeface="Tahoma"/>
                <a:cs typeface="Tahoma"/>
              </a:rPr>
              <a:t>m)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20DF2D0-9F57-384C-F908-FA90503F414B}"/>
              </a:ext>
            </a:extLst>
          </p:cNvPr>
          <p:cNvCxnSpPr>
            <a:cxnSpLocks/>
          </p:cNvCxnSpPr>
          <p:nvPr/>
        </p:nvCxnSpPr>
        <p:spPr bwMode="auto">
          <a:xfrm flipV="1">
            <a:off x="1143000" y="3429000"/>
            <a:ext cx="0" cy="866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613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BAC54E-8C17-4C0C-95E6-D7FEEDA5D3FE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8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16408"/>
            <a:ext cx="36576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 err="1"/>
              <a:t>param.nml</a:t>
            </a:r>
            <a:endParaRPr lang="en-US" altLang="en-US" sz="3200" dirty="0"/>
          </a:p>
        </p:txBody>
      </p:sp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269240" y="1463040"/>
            <a:ext cx="13258800" cy="5722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FORTRAN </a:t>
            </a:r>
            <a:r>
              <a:rPr lang="en-US" altLang="en-US" dirty="0" err="1"/>
              <a:t>namelist</a:t>
            </a:r>
            <a:r>
              <a:rPr lang="en-US" altLang="en-US" dirty="0"/>
              <a:t> format to specify parameters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Format rules: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Lines beginning with “!" are comments; blank lines are ignored;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>
                <a:latin typeface="Tahoma"/>
                <a:ea typeface="Tahoma"/>
                <a:cs typeface="Tahoma"/>
              </a:rPr>
              <a:t> One line for each parameter in the format: </a:t>
            </a:r>
            <a:r>
              <a:rPr lang="en-US" altLang="en-US" sz="2400" b="1" dirty="0">
                <a:latin typeface="Tahoma"/>
                <a:ea typeface="Tahoma"/>
                <a:cs typeface="Tahoma"/>
              </a:rPr>
              <a:t>keywords</a:t>
            </a:r>
            <a:r>
              <a:rPr lang="en-US" altLang="en-US" sz="2400" dirty="0">
                <a:latin typeface="Tahoma"/>
                <a:ea typeface="Tahoma"/>
                <a:cs typeface="Tahoma"/>
              </a:rPr>
              <a:t>= </a:t>
            </a:r>
            <a:r>
              <a:rPr lang="en-US" altLang="en-US" sz="2400" b="1" dirty="0">
                <a:latin typeface="Tahoma"/>
                <a:ea typeface="Tahoma"/>
                <a:cs typeface="Tahoma"/>
              </a:rPr>
              <a:t>value</a:t>
            </a:r>
            <a:r>
              <a:rPr lang="en-US" altLang="en-US" sz="2400" dirty="0">
                <a:latin typeface="Tahoma"/>
                <a:ea typeface="Tahoma"/>
                <a:cs typeface="Tahoma"/>
              </a:rPr>
              <a:t>;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        keywords are case insensitive; spaces allowed between keywords and "=" and   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        value; comments starting with “!"  allowed after value;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Value can be an integer, float/double, or string or arrays; for float/double, any of the format is acceptable: 40 40. 4.e1; use of decimal point for integers is discouraged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Order of parameters not important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>
                <a:latin typeface="Tahoma"/>
                <a:ea typeface="Tahoma"/>
                <a:cs typeface="Tahoma"/>
              </a:rPr>
              <a:t> Repeated entries: last one wins! (do not do this)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 dirty="0"/>
              <a:t> Three major sections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CORE: mandatory parameters. If not specified, the code will crash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OPT: optional parameters with code defaults (often a good starting point)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SCHOUT: optional parameters that control outputs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3FF7C4-9AEF-4F64-F984-937F2E641252}"/>
              </a:ext>
            </a:extLst>
          </p:cNvPr>
          <p:cNvSpPr txBox="1"/>
          <p:nvPr/>
        </p:nvSpPr>
        <p:spPr>
          <a:xfrm>
            <a:off x="731520" y="635000"/>
            <a:ext cx="12425680" cy="461665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ahoma"/>
                <a:ea typeface="Tahoma"/>
                <a:cs typeface="Tahoma"/>
              </a:rPr>
              <a:t>See a sample  in your own downloaded </a:t>
            </a:r>
            <a:r>
              <a:rPr lang="en-US" sz="2400" dirty="0" err="1">
                <a:latin typeface="Tahoma"/>
                <a:ea typeface="Tahoma"/>
                <a:cs typeface="Tahoma"/>
              </a:rPr>
              <a:t>soruce</a:t>
            </a:r>
            <a:r>
              <a:rPr lang="en-US" sz="2400" dirty="0">
                <a:latin typeface="Tahoma"/>
                <a:ea typeface="Tahoma"/>
                <a:cs typeface="Tahoma"/>
              </a:rPr>
              <a:t> code </a:t>
            </a:r>
            <a:r>
              <a:rPr lang="en-US" sz="2400" dirty="0" err="1">
                <a:latin typeface="Tahoma"/>
                <a:ea typeface="Tahoma"/>
                <a:cs typeface="Tahoma"/>
              </a:rPr>
              <a:t>dir</a:t>
            </a:r>
            <a:r>
              <a:rPr lang="en-US" sz="2400" dirty="0">
                <a:latin typeface="Tahoma"/>
                <a:ea typeface="Tahoma"/>
                <a:cs typeface="Tahoma"/>
              </a:rPr>
              <a:t>: schism/</a:t>
            </a:r>
            <a:r>
              <a:rPr lang="en-US" sz="2400" dirty="0" err="1">
                <a:latin typeface="Tahoma"/>
                <a:ea typeface="Tahoma"/>
                <a:cs typeface="Tahoma"/>
              </a:rPr>
              <a:t>sample_inputs</a:t>
            </a:r>
            <a:r>
              <a:rPr lang="en-US" sz="2400" dirty="0">
                <a:latin typeface="Tahoma"/>
                <a:ea typeface="Tahoma"/>
                <a:cs typeface="Tahoma"/>
              </a:rPr>
              <a:t>/</a:t>
            </a:r>
            <a:r>
              <a:rPr lang="en-US" sz="2400" dirty="0" err="1">
                <a:latin typeface="Tahoma"/>
                <a:ea typeface="Tahoma"/>
                <a:cs typeface="Tahoma"/>
              </a:rPr>
              <a:t>param.nml</a:t>
            </a:r>
            <a:endParaRPr lang="en-US" sz="2400" dirty="0" err="1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701052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257800" y="81280"/>
            <a:ext cx="4769605" cy="369147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 dirty="0" err="1"/>
              <a:t>param.nml</a:t>
            </a:r>
            <a:r>
              <a:rPr lang="en-US" altLang="en-US" sz="3200" dirty="0"/>
              <a:t>: CORE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387251"/>
            <a:ext cx="128016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&amp;CORE</a:t>
            </a:r>
          </a:p>
          <a:p>
            <a:r>
              <a:rPr lang="en-US" sz="1600" dirty="0"/>
              <a:t>!+++++++++++++++++++++++++++++++++++++++++++++++++++++++++++++++++++++++</a:t>
            </a:r>
          </a:p>
          <a:p>
            <a:r>
              <a:rPr lang="en-US" sz="1600" dirty="0"/>
              <a:t>! Core (mandatory) parameters; no defaults</a:t>
            </a:r>
          </a:p>
          <a:p>
            <a:r>
              <a:rPr lang="en-US" sz="1600" dirty="0"/>
              <a:t>!+++++++++++++++++++++++++++++++++++++++++++++++++++++++++++++++++++++++</a:t>
            </a:r>
          </a:p>
          <a:p>
            <a:r>
              <a:rPr lang="en-US" sz="1600" dirty="0"/>
              <a:t>! Pre-processing option. Useful for checking grid errors etc. Can only use 1 CPU if </a:t>
            </a:r>
            <a:r>
              <a:rPr lang="en-US" sz="1600" dirty="0" err="1"/>
              <a:t>ipre</a:t>
            </a:r>
            <a:r>
              <a:rPr lang="en-US" sz="1600" dirty="0"/>
              <a:t>=1 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solidFill>
                  <a:srgbClr val="FF0000"/>
                </a:solidFill>
              </a:rPr>
              <a:t>ipre</a:t>
            </a:r>
            <a:r>
              <a:rPr lang="en-US" sz="1600" dirty="0"/>
              <a:t> = 0 !Pre-processor flag (1: on; 0: off)</a:t>
            </a:r>
          </a:p>
          <a:p>
            <a:endParaRPr lang="en-US" sz="1600" dirty="0"/>
          </a:p>
          <a:p>
            <a:r>
              <a:rPr lang="en-US" sz="1600" dirty="0"/>
              <a:t>! </a:t>
            </a:r>
            <a:r>
              <a:rPr lang="en-US" sz="1600" dirty="0" err="1"/>
              <a:t>Baroclinic</a:t>
            </a:r>
            <a:r>
              <a:rPr lang="en-US" sz="1600" dirty="0"/>
              <a:t>/</a:t>
            </a:r>
            <a:r>
              <a:rPr lang="en-US" sz="1600" dirty="0" err="1"/>
              <a:t>barotropic</a:t>
            </a:r>
            <a:r>
              <a:rPr lang="en-US" sz="1600" dirty="0"/>
              <a:t> option. If </a:t>
            </a:r>
            <a:r>
              <a:rPr lang="en-US" sz="1600" dirty="0" err="1"/>
              <a:t>ibc</a:t>
            </a:r>
            <a:r>
              <a:rPr lang="en-US" sz="1600" dirty="0"/>
              <a:t>=0 (</a:t>
            </a:r>
            <a:r>
              <a:rPr lang="en-US" sz="1600" dirty="0" err="1"/>
              <a:t>baroclinic</a:t>
            </a:r>
            <a:r>
              <a:rPr lang="en-US" sz="1600" dirty="0"/>
              <a:t> model), </a:t>
            </a:r>
            <a:r>
              <a:rPr lang="en-US" sz="1600" dirty="0" err="1"/>
              <a:t>ibtp</a:t>
            </a:r>
            <a:r>
              <a:rPr lang="en-US" sz="1600" dirty="0"/>
              <a:t> is not used.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ibc</a:t>
            </a:r>
            <a:r>
              <a:rPr lang="en-US" sz="1600" dirty="0"/>
              <a:t> = 1 !b-tropic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ibtp</a:t>
            </a:r>
            <a:r>
              <a:rPr lang="en-US" sz="1600" dirty="0"/>
              <a:t> = 0 !exclude transport</a:t>
            </a:r>
          </a:p>
          <a:p>
            <a:endParaRPr lang="en-US" sz="1600" dirty="0"/>
          </a:p>
          <a:p>
            <a:r>
              <a:rPr lang="en-US" sz="1600" dirty="0"/>
              <a:t>  </a:t>
            </a:r>
            <a:r>
              <a:rPr lang="en-US" sz="1600" dirty="0" err="1">
                <a:solidFill>
                  <a:srgbClr val="FF0000"/>
                </a:solidFill>
              </a:rPr>
              <a:t>rnday</a:t>
            </a:r>
            <a:r>
              <a:rPr lang="en-US" sz="1600" dirty="0"/>
              <a:t> = 30 !total run time in days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solidFill>
                  <a:srgbClr val="FF0000"/>
                </a:solidFill>
              </a:rPr>
              <a:t>dt</a:t>
            </a:r>
            <a:r>
              <a:rPr lang="en-US" sz="1600" dirty="0"/>
              <a:t> = 100. !Time step in sec</a:t>
            </a:r>
          </a:p>
          <a:p>
            <a:endParaRPr lang="en-US" sz="1600" dirty="0"/>
          </a:p>
          <a:p>
            <a:r>
              <a:rPr lang="en-US" sz="1600" dirty="0"/>
              <a:t>! Grid for WWM (USE_WWM)</a:t>
            </a:r>
          </a:p>
          <a:p>
            <a:r>
              <a:rPr lang="en-US" sz="1600" dirty="0"/>
              <a:t>  msc2 = 24     !same as </a:t>
            </a:r>
            <a:r>
              <a:rPr lang="en-US" sz="1600" dirty="0" err="1"/>
              <a:t>msc</a:t>
            </a:r>
            <a:r>
              <a:rPr lang="en-US" sz="1600" dirty="0"/>
              <a:t> in .</a:t>
            </a:r>
            <a:r>
              <a:rPr lang="en-US" sz="1600" dirty="0" err="1"/>
              <a:t>nml</a:t>
            </a:r>
            <a:r>
              <a:rPr lang="en-US" sz="1600" dirty="0"/>
              <a:t> ... for </a:t>
            </a:r>
            <a:r>
              <a:rPr lang="en-US" sz="1600" dirty="0" err="1"/>
              <a:t>consitency</a:t>
            </a:r>
            <a:r>
              <a:rPr lang="en-US" sz="1600" dirty="0"/>
              <a:t> check between SCHISM and WWM</a:t>
            </a:r>
          </a:p>
          <a:p>
            <a:r>
              <a:rPr lang="en-US" sz="1600" dirty="0"/>
              <a:t>  mdc2 = 30     !same as mdc in .</a:t>
            </a:r>
            <a:r>
              <a:rPr lang="en-US" sz="1600" dirty="0" err="1"/>
              <a:t>nml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! Define # of tracers in tracer modules (if enabled)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ntracer_gen</a:t>
            </a:r>
            <a:r>
              <a:rPr lang="en-US" sz="1600" dirty="0"/>
              <a:t> = 2 !user defined module (USE_GEN)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ntracer_age</a:t>
            </a:r>
            <a:r>
              <a:rPr lang="en-US" sz="1600" dirty="0"/>
              <a:t> = 4 !age calculation (USE_AGE). Must be =2*N where N is # of age tracers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sed_class</a:t>
            </a:r>
            <a:r>
              <a:rPr lang="en-US" sz="1600" dirty="0"/>
              <a:t> = 5 !SED3D (USE_SED)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eco_class</a:t>
            </a:r>
            <a:r>
              <a:rPr lang="en-US" sz="1600" dirty="0"/>
              <a:t> = 27 !</a:t>
            </a:r>
            <a:r>
              <a:rPr lang="en-US" sz="1600" dirty="0" err="1"/>
              <a:t>EcoSim</a:t>
            </a:r>
            <a:r>
              <a:rPr lang="en-US" sz="1600" dirty="0"/>
              <a:t> (USE_ECO): must be between [25,60]</a:t>
            </a:r>
          </a:p>
          <a:p>
            <a:endParaRPr lang="en-US" sz="1600" dirty="0"/>
          </a:p>
          <a:p>
            <a:r>
              <a:rPr lang="en-US" sz="1600" dirty="0"/>
              <a:t>! Global output controls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solidFill>
                  <a:srgbClr val="FF0000"/>
                </a:solidFill>
              </a:rPr>
              <a:t>nspool</a:t>
            </a:r>
            <a:r>
              <a:rPr lang="en-US" sz="1600" dirty="0"/>
              <a:t> = 36 !output step spool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solidFill>
                  <a:srgbClr val="FF0000"/>
                </a:solidFill>
              </a:rPr>
              <a:t>ihfskip</a:t>
            </a:r>
            <a:r>
              <a:rPr lang="en-US" sz="1600" dirty="0"/>
              <a:t> = 864 !stack spool; every </a:t>
            </a:r>
            <a:r>
              <a:rPr lang="en-US" sz="1600" dirty="0" err="1"/>
              <a:t>ihfskip</a:t>
            </a:r>
            <a:r>
              <a:rPr lang="en-US" sz="1600" dirty="0"/>
              <a:t> steps will be put into 1_*, 2_*, etc...</a:t>
            </a:r>
          </a:p>
          <a:p>
            <a:r>
              <a:rPr lang="en-US" sz="1600" dirty="0"/>
              <a:t>/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290DC-E917-D3A0-E644-9F726059A002}"/>
              </a:ext>
            </a:extLst>
          </p:cNvPr>
          <p:cNvSpPr txBox="1"/>
          <p:nvPr/>
        </p:nvSpPr>
        <p:spPr>
          <a:xfrm>
            <a:off x="8839200" y="6558617"/>
            <a:ext cx="4267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sz="1800" dirty="0" err="1">
                <a:solidFill>
                  <a:srgbClr val="FF0000"/>
                </a:solidFill>
              </a:rPr>
              <a:t>hfskip</a:t>
            </a:r>
            <a:r>
              <a:rPr lang="en-US" sz="1800" dirty="0">
                <a:solidFill>
                  <a:srgbClr val="FF0000"/>
                </a:solidFill>
              </a:rPr>
              <a:t> must be multiple of </a:t>
            </a:r>
            <a:r>
              <a:rPr lang="en-US" sz="1800" dirty="0" err="1">
                <a:solidFill>
                  <a:srgbClr val="FF0000"/>
                </a:solidFill>
              </a:rPr>
              <a:t>nspool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BB037E-CF46-CCE0-5D94-401EA4309FE3}"/>
              </a:ext>
            </a:extLst>
          </p:cNvPr>
          <p:cNvSpPr/>
          <p:nvPr/>
        </p:nvSpPr>
        <p:spPr bwMode="auto">
          <a:xfrm>
            <a:off x="558800" y="3708400"/>
            <a:ext cx="8615680" cy="23977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50C2E4-4E23-7A1A-C065-11267046A1D9}"/>
              </a:ext>
            </a:extLst>
          </p:cNvPr>
          <p:cNvSpPr txBox="1"/>
          <p:nvPr/>
        </p:nvSpPr>
        <p:spPr>
          <a:xfrm>
            <a:off x="10149840" y="4568152"/>
            <a:ext cx="13716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Tahoma"/>
                <a:ea typeface="Tahoma"/>
                <a:cs typeface="Tahoma"/>
              </a:rPr>
              <a:t>For modules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BF184A0-212C-CA5E-1024-07B22A28078D}"/>
              </a:ext>
            </a:extLst>
          </p:cNvPr>
          <p:cNvCxnSpPr/>
          <p:nvPr/>
        </p:nvCxnSpPr>
        <p:spPr bwMode="auto">
          <a:xfrm>
            <a:off x="6543674" y="3343275"/>
            <a:ext cx="914400" cy="914400"/>
          </a:xfrm>
          <a:prstGeom prst="straightConnector1">
            <a:avLst/>
          </a:prstGeom>
          <a:noFill/>
          <a:ln>
            <a:noFill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DCCF15-C7E6-09A3-BB1C-41CF00DFF17C}"/>
              </a:ext>
            </a:extLst>
          </p:cNvPr>
          <p:cNvCxnSpPr/>
          <p:nvPr/>
        </p:nvCxnSpPr>
        <p:spPr bwMode="auto">
          <a:xfrm flipH="1">
            <a:off x="8911590" y="4735830"/>
            <a:ext cx="1300480" cy="1016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0240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232AB-280B-F9BD-979B-9EE006E1E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BCFFF902-549C-44C7-098A-59B22F141C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18627CE-5323-4266-86AA-A6545060946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8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A781C72-CD2D-1A49-0840-FBBEDFF9D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1" y="162560"/>
            <a:ext cx="11884820" cy="747776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 dirty="0">
                <a:solidFill>
                  <a:schemeClr val="tx1"/>
                </a:solidFill>
              </a:rPr>
              <a:t>Some UNIX commands</a:t>
            </a:r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B9B438FD-9573-A70C-56D8-00C827B88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295400"/>
            <a:ext cx="7848600" cy="3168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Create </a:t>
            </a:r>
            <a:r>
              <a:rPr lang="en-US" altLang="en-US" sz="2200" dirty="0" err="1"/>
              <a:t>dir</a:t>
            </a:r>
            <a:r>
              <a:rPr lang="en-US" altLang="en-US" sz="2200" dirty="0"/>
              <a:t>: </a:t>
            </a:r>
            <a:r>
              <a:rPr lang="en-US" altLang="en-US" sz="2200" dirty="0" err="1"/>
              <a:t>mkdir</a:t>
            </a:r>
            <a:endParaRPr lang="en-US" altLang="en-US" sz="22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22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Go to a </a:t>
            </a:r>
            <a:r>
              <a:rPr lang="en-US" altLang="en-US" sz="2200" dirty="0" err="1"/>
              <a:t>dir</a:t>
            </a:r>
            <a:r>
              <a:rPr lang="en-US" altLang="en-US" sz="2200" dirty="0"/>
              <a:t>: cd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None/>
            </a:pPr>
            <a:endParaRPr lang="en-US" altLang="en-US" sz="2200" dirty="0">
              <a:ea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Copying/moving 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>
                <a:latin typeface="Tahoma"/>
                <a:ea typeface="Tahoma"/>
                <a:cs typeface="Tahoma"/>
              </a:rPr>
              <a:t> Local system: cp, mv, </a:t>
            </a:r>
            <a:r>
              <a:rPr lang="en-US" altLang="en-US" sz="2200" dirty="0" err="1">
                <a:latin typeface="Tahoma"/>
                <a:ea typeface="Tahoma"/>
                <a:cs typeface="Tahoma"/>
              </a:rPr>
              <a:t>rsync</a:t>
            </a:r>
            <a:r>
              <a:rPr lang="en-US" altLang="en-US" sz="2200" dirty="0">
                <a:latin typeface="Tahoma"/>
                <a:ea typeface="Tahoma"/>
                <a:cs typeface="Tahoma"/>
              </a:rPr>
              <a:t> </a:t>
            </a:r>
            <a:endParaRPr lang="en-US" altLang="en-US" sz="2200" dirty="0">
              <a:ea typeface="Tahoma"/>
              <a:cs typeface="Tahoma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Across systems: </a:t>
            </a:r>
            <a:r>
              <a:rPr lang="en-US" altLang="en-US" sz="2200" dirty="0" err="1"/>
              <a:t>rsync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scp</a:t>
            </a:r>
            <a:endParaRPr lang="en-US" altLang="en-US" sz="2200" dirty="0">
              <a:ea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22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File editing: vi, nano, …</a:t>
            </a:r>
          </a:p>
        </p:txBody>
      </p:sp>
    </p:spTree>
    <p:extLst>
      <p:ext uri="{BB962C8B-B14F-4D97-AF65-F5344CB8AC3E}">
        <p14:creationId xmlns:p14="http://schemas.microsoft.com/office/powerpoint/2010/main" val="57568847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0" y="17439"/>
            <a:ext cx="3828470" cy="692671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 dirty="0"/>
              <a:t>OPT section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34200" y="2514600"/>
            <a:ext cx="666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You can use </a:t>
            </a:r>
            <a:r>
              <a:rPr lang="en-US" dirty="0" err="1"/>
              <a:t>lon</a:t>
            </a:r>
            <a:r>
              <a:rPr lang="en-US" dirty="0"/>
              <a:t>/</a:t>
            </a:r>
            <a:r>
              <a:rPr lang="en-US" dirty="0" err="1"/>
              <a:t>lat</a:t>
            </a:r>
            <a:r>
              <a:rPr lang="en-US" dirty="0"/>
              <a:t> even for high-resolution inundation study!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52400" y="1066800"/>
            <a:ext cx="7992553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&amp;OPT</a:t>
            </a:r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/>
              <a:t>! Coordinate option: 1: Cartesian; 2: </a:t>
            </a:r>
            <a:r>
              <a:rPr lang="en-US" altLang="en-US" sz="1600" dirty="0" err="1"/>
              <a:t>lon</a:t>
            </a:r>
            <a:r>
              <a:rPr lang="en-US" altLang="en-US" sz="1600" dirty="0"/>
              <a:t>/</a:t>
            </a:r>
            <a:r>
              <a:rPr lang="en-US" altLang="en-US" sz="1600" dirty="0" err="1"/>
              <a:t>lat</a:t>
            </a:r>
            <a:r>
              <a:rPr lang="en-US" altLang="en-US" sz="1600" dirty="0"/>
              <a:t> (hgrid.gr3=</a:t>
            </a:r>
            <a:r>
              <a:rPr lang="en-US" altLang="en-US" sz="1600" dirty="0" err="1"/>
              <a:t>hgrid.ll</a:t>
            </a:r>
            <a:r>
              <a:rPr lang="en-US" altLang="en-US" sz="1600" dirty="0"/>
              <a:t> in this case,</a:t>
            </a:r>
          </a:p>
          <a:p>
            <a:pPr eaLnBrk="1" hangingPunct="1"/>
            <a:r>
              <a:rPr lang="en-US" altLang="en-US" sz="1600" dirty="0"/>
              <a:t>! and orientation of triangles is outward of earth) </a:t>
            </a:r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>
                <a:latin typeface="Tahoma"/>
                <a:ea typeface="Tahoma"/>
                <a:cs typeface="Tahoma"/>
              </a:rPr>
              <a:t>  </a:t>
            </a:r>
            <a:r>
              <a:rPr lang="en-US" altLang="en-US" sz="1600" dirty="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ics</a:t>
            </a:r>
            <a:r>
              <a:rPr lang="en-US" altLang="en-US" sz="1600" dirty="0">
                <a:latin typeface="Tahoma"/>
                <a:ea typeface="Tahoma"/>
                <a:cs typeface="Tahoma"/>
              </a:rPr>
              <a:t> = 1 !Coordinate option</a:t>
            </a:r>
          </a:p>
          <a:p>
            <a:pPr eaLnBrk="1" hangingPunct="1"/>
            <a:r>
              <a:rPr lang="en-US" altLang="en-US" sz="1600" dirty="0"/>
              <a:t>  </a:t>
            </a:r>
            <a:r>
              <a:rPr lang="en-US" altLang="en-US" sz="1600" dirty="0" err="1"/>
              <a:t>cpp_lon</a:t>
            </a:r>
            <a:r>
              <a:rPr lang="en-US" altLang="en-US" sz="1600" dirty="0"/>
              <a:t> = -124  !CPP projection centers: </a:t>
            </a:r>
            <a:r>
              <a:rPr lang="en-US" altLang="en-US" sz="1600" dirty="0" err="1"/>
              <a:t>lon</a:t>
            </a:r>
            <a:r>
              <a:rPr lang="en-US" altLang="en-US" sz="1600" dirty="0"/>
              <a:t>; not used if </a:t>
            </a:r>
            <a:r>
              <a:rPr lang="en-US" altLang="en-US" sz="1600" dirty="0" err="1"/>
              <a:t>ics</a:t>
            </a:r>
            <a:r>
              <a:rPr lang="en-US" altLang="en-US" sz="1600" dirty="0"/>
              <a:t>=2</a:t>
            </a:r>
          </a:p>
          <a:p>
            <a:pPr eaLnBrk="1" hangingPunct="1"/>
            <a:r>
              <a:rPr lang="en-US" altLang="en-US" sz="1600" dirty="0"/>
              <a:t>  </a:t>
            </a:r>
            <a:r>
              <a:rPr lang="en-US" altLang="en-US" sz="1600" dirty="0" err="1"/>
              <a:t>cpp_lat</a:t>
            </a:r>
            <a:r>
              <a:rPr lang="en-US" altLang="en-US" sz="1600" dirty="0"/>
              <a:t> = 46.25 !CPP projection centers: </a:t>
            </a:r>
            <a:r>
              <a:rPr lang="en-US" altLang="en-US" sz="1600" dirty="0" err="1"/>
              <a:t>lat</a:t>
            </a:r>
            <a:endParaRPr lang="en-US" altLang="en-US" sz="1600" dirty="0"/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>
                <a:latin typeface="Tahoma"/>
                <a:ea typeface="Tahoma"/>
                <a:cs typeface="Tahoma"/>
              </a:rPr>
              <a:t>! Hotstart option. 0: cold start; 1: </a:t>
            </a:r>
            <a:r>
              <a:rPr lang="en-US" altLang="en-US" sz="1600" dirty="0" err="1">
                <a:latin typeface="Tahoma"/>
                <a:ea typeface="Tahoma"/>
                <a:cs typeface="Tahoma"/>
              </a:rPr>
              <a:t>hotstart</a:t>
            </a:r>
            <a:r>
              <a:rPr lang="en-US" altLang="en-US" sz="1600" dirty="0">
                <a:latin typeface="Tahoma"/>
                <a:ea typeface="Tahoma"/>
                <a:cs typeface="Tahoma"/>
              </a:rPr>
              <a:t> with time reset to 0; 2:</a:t>
            </a:r>
          </a:p>
          <a:p>
            <a:pPr eaLnBrk="1" hangingPunct="1"/>
            <a:r>
              <a:rPr lang="en-US" altLang="en-US" sz="1600" dirty="0"/>
              <a:t>! continue from the step in hotstart.in</a:t>
            </a:r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/>
              <a:t>  </a:t>
            </a:r>
            <a:r>
              <a:rPr lang="en-US" altLang="en-US" sz="1600" dirty="0" err="1">
                <a:solidFill>
                  <a:srgbClr val="FF0000"/>
                </a:solidFill>
              </a:rPr>
              <a:t>ihot</a:t>
            </a:r>
            <a:r>
              <a:rPr lang="en-US" altLang="en-US" sz="1600" dirty="0"/>
              <a:t> = 0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/>
              <a:t>! Hydraulic model option. If </a:t>
            </a:r>
            <a:r>
              <a:rPr lang="en-US" altLang="en-US" sz="1600" dirty="0" err="1"/>
              <a:t>ihydraulics</a:t>
            </a:r>
            <a:r>
              <a:rPr lang="en-US" altLang="en-US" sz="1600" dirty="0"/>
              <a:t>/=0, hydraulics.in</a:t>
            </a:r>
          </a:p>
          <a:p>
            <a:pPr eaLnBrk="1" hangingPunct="1"/>
            <a:r>
              <a:rPr lang="en-US" altLang="en-US" sz="1600" dirty="0"/>
              <a:t>! is required. This option cannot be used with non-hydrostatic model.</a:t>
            </a:r>
          </a:p>
          <a:p>
            <a:pPr eaLnBrk="1" hangingPunct="1"/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600" dirty="0"/>
              <a:t>  </a:t>
            </a:r>
            <a:r>
              <a:rPr lang="en-US" altLang="en-US" sz="1600" dirty="0" err="1"/>
              <a:t>ihydraulics</a:t>
            </a:r>
            <a:r>
              <a:rPr lang="en-US" altLang="en-US" sz="1600" dirty="0"/>
              <a:t> = 0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93030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0" y="17439"/>
            <a:ext cx="3828470" cy="692671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 dirty="0"/>
              <a:t>OPT section: </a:t>
            </a:r>
            <a:r>
              <a:rPr lang="en-US" altLang="en-US" sz="3200" dirty="0" err="1"/>
              <a:t>ihot</a:t>
            </a:r>
            <a:endParaRPr lang="en-US" altLang="en-US" sz="3200" dirty="0"/>
          </a:p>
        </p:txBody>
      </p:sp>
      <p:cxnSp>
        <p:nvCxnSpPr>
          <p:cNvPr id="12293" name="Straight Arrow Connector 2"/>
          <p:cNvCxnSpPr>
            <a:cxnSpLocks noChangeShapeType="1"/>
          </p:cNvCxnSpPr>
          <p:nvPr/>
        </p:nvCxnSpPr>
        <p:spPr bwMode="auto">
          <a:xfrm>
            <a:off x="3414806" y="2827553"/>
            <a:ext cx="673156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4" name="Straight Connector 5"/>
          <p:cNvCxnSpPr>
            <a:cxnSpLocks noChangeShapeType="1"/>
          </p:cNvCxnSpPr>
          <p:nvPr/>
        </p:nvCxnSpPr>
        <p:spPr bwMode="auto">
          <a:xfrm>
            <a:off x="4443506" y="2664993"/>
            <a:ext cx="0" cy="32512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5" name="Straight Connector 9"/>
          <p:cNvCxnSpPr>
            <a:cxnSpLocks noChangeShapeType="1"/>
          </p:cNvCxnSpPr>
          <p:nvPr/>
        </p:nvCxnSpPr>
        <p:spPr bwMode="auto">
          <a:xfrm>
            <a:off x="5161794" y="2664993"/>
            <a:ext cx="0" cy="32512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6" name="TextBox 6"/>
          <p:cNvSpPr txBox="1">
            <a:spLocks noChangeArrowheads="1"/>
          </p:cNvSpPr>
          <p:nvPr/>
        </p:nvSpPr>
        <p:spPr bwMode="auto">
          <a:xfrm>
            <a:off x="4100607" y="2908833"/>
            <a:ext cx="738015" cy="4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t=0</a:t>
            </a:r>
          </a:p>
        </p:txBody>
      </p:sp>
      <p:sp>
        <p:nvSpPr>
          <p:cNvPr id="12297" name="TextBox 10"/>
          <p:cNvSpPr txBox="1">
            <a:spLocks noChangeArrowheads="1"/>
          </p:cNvSpPr>
          <p:nvPr/>
        </p:nvSpPr>
        <p:spPr bwMode="auto">
          <a:xfrm>
            <a:off x="4933194" y="2908833"/>
            <a:ext cx="532831" cy="4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t</a:t>
            </a:r>
            <a:endParaRPr lang="en-US" altLang="en-US" baseline="-25000" dirty="0"/>
          </a:p>
        </p:txBody>
      </p:sp>
      <p:cxnSp>
        <p:nvCxnSpPr>
          <p:cNvPr id="23" name="Straight Arrow Connector 12"/>
          <p:cNvCxnSpPr>
            <a:cxnSpLocks noChangeShapeType="1"/>
          </p:cNvCxnSpPr>
          <p:nvPr/>
        </p:nvCxnSpPr>
        <p:spPr bwMode="auto">
          <a:xfrm flipV="1">
            <a:off x="4453129" y="2279012"/>
            <a:ext cx="3854814" cy="1498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diamond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4066633" y="192690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ihot</a:t>
            </a:r>
            <a:r>
              <a:rPr lang="en-US" dirty="0"/>
              <a:t>=0 (cold start)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14806" y="754262"/>
            <a:ext cx="71628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Tahoma" panose="020B0604030504040204" pitchFamily="34" charset="0"/>
              <a:buChar char="*"/>
            </a:pPr>
            <a:r>
              <a:rPr lang="en-US" dirty="0"/>
              <a:t>Most parts of the code do not use the calendar time</a:t>
            </a:r>
          </a:p>
          <a:p>
            <a:pPr marL="886602" lvl="1" indent="-285750">
              <a:buFont typeface="Tahoma" panose="020B0604030504040204" pitchFamily="34" charset="0"/>
              <a:buChar char="*"/>
            </a:pPr>
            <a:r>
              <a:rPr lang="en-US" dirty="0"/>
              <a:t>Exceptions: air-sea exchange, WWM </a:t>
            </a:r>
            <a:r>
              <a:rPr lang="en-US" dirty="0" err="1"/>
              <a:t>etc</a:t>
            </a:r>
            <a:endParaRPr lang="en-US" dirty="0"/>
          </a:p>
          <a:p>
            <a:pPr marL="285750" indent="-285750">
              <a:buFont typeface="Tahoma" panose="020B0604030504040204" pitchFamily="34" charset="0"/>
              <a:buChar char="*"/>
            </a:pPr>
            <a:r>
              <a:rPr lang="en-US" dirty="0"/>
              <a:t>The code basically starts from t=0 and marches thru time with </a:t>
            </a:r>
            <a:r>
              <a:rPr lang="en-US" dirty="0">
                <a:latin typeface="Symbol" panose="05050102010706020507" pitchFamily="18" charset="2"/>
              </a:rPr>
              <a:t>D</a:t>
            </a:r>
            <a:r>
              <a:rPr lang="en-US" dirty="0"/>
              <a:t>t </a:t>
            </a:r>
          </a:p>
        </p:txBody>
      </p:sp>
      <p:cxnSp>
        <p:nvCxnSpPr>
          <p:cNvPr id="30" name="Straight Connector 9">
            <a:extLst>
              <a:ext uri="{FF2B5EF4-FFF2-40B4-BE49-F238E27FC236}">
                <a16:creationId xmlns:a16="http://schemas.microsoft.com/office/drawing/2014/main" id="{355ECAF4-9A5E-B446-E21D-B56D773935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80081" y="2664993"/>
            <a:ext cx="0" cy="32512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10">
            <a:extLst>
              <a:ext uri="{FF2B5EF4-FFF2-40B4-BE49-F238E27FC236}">
                <a16:creationId xmlns:a16="http://schemas.microsoft.com/office/drawing/2014/main" id="{2E68BE7B-99E4-7E65-D674-3CAEA7EED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966" y="2908833"/>
            <a:ext cx="840608" cy="4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Symbol" panose="05050102010706020507" pitchFamily="18" charset="2"/>
              </a:rPr>
              <a:t>2*D</a:t>
            </a:r>
            <a:r>
              <a:rPr lang="en-US" dirty="0"/>
              <a:t>t</a:t>
            </a:r>
            <a:endParaRPr lang="en-US" altLang="en-US" baseline="-25000" dirty="0"/>
          </a:p>
        </p:txBody>
      </p:sp>
      <p:cxnSp>
        <p:nvCxnSpPr>
          <p:cNvPr id="32" name="Straight Connector 9">
            <a:extLst>
              <a:ext uri="{FF2B5EF4-FFF2-40B4-BE49-F238E27FC236}">
                <a16:creationId xmlns:a16="http://schemas.microsoft.com/office/drawing/2014/main" id="{55FACD12-3A8A-7926-4721-F92A2D49D3E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98367" y="2664362"/>
            <a:ext cx="0" cy="32512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TextBox 10">
            <a:extLst>
              <a:ext uri="{FF2B5EF4-FFF2-40B4-BE49-F238E27FC236}">
                <a16:creationId xmlns:a16="http://schemas.microsoft.com/office/drawing/2014/main" id="{A3485B5F-C000-2F33-C87D-F0737F2D2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0166" y="2908202"/>
            <a:ext cx="840608" cy="4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Symbol" panose="05050102010706020507" pitchFamily="18" charset="2"/>
              </a:rPr>
              <a:t>3*D</a:t>
            </a:r>
            <a:r>
              <a:rPr lang="en-US" dirty="0"/>
              <a:t>t</a:t>
            </a:r>
            <a:endParaRPr lang="en-US" altLang="en-US" baseline="-25000" dirty="0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AA73638-4EF1-7A27-CE01-9F96787601D9}"/>
              </a:ext>
            </a:extLst>
          </p:cNvPr>
          <p:cNvGrpSpPr/>
          <p:nvPr/>
        </p:nvGrpSpPr>
        <p:grpSpPr>
          <a:xfrm>
            <a:off x="762000" y="3661672"/>
            <a:ext cx="9384366" cy="1788089"/>
            <a:chOff x="762000" y="3661672"/>
            <a:chExt cx="9384366" cy="178808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52DF428-C179-CB7C-6CA8-5C26EC48AE01}"/>
                </a:ext>
              </a:extLst>
            </p:cNvPr>
            <p:cNvGrpSpPr/>
            <p:nvPr/>
          </p:nvGrpSpPr>
          <p:grpSpPr>
            <a:xfrm>
              <a:off x="3414806" y="3661672"/>
              <a:ext cx="6731560" cy="1788089"/>
              <a:chOff x="3389797" y="3941511"/>
              <a:chExt cx="6731560" cy="1788089"/>
            </a:xfrm>
          </p:grpSpPr>
          <p:cxnSp>
            <p:nvCxnSpPr>
              <p:cNvPr id="6" name="Straight Arrow Connector 2">
                <a:extLst>
                  <a:ext uri="{FF2B5EF4-FFF2-40B4-BE49-F238E27FC236}">
                    <a16:creationId xmlns:a16="http://schemas.microsoft.com/office/drawing/2014/main" id="{347ABBFF-A04A-155A-F469-158772B2CCE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389797" y="5157645"/>
                <a:ext cx="6731560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" name="Straight Connector 5">
                <a:extLst>
                  <a:ext uri="{FF2B5EF4-FFF2-40B4-BE49-F238E27FC236}">
                    <a16:creationId xmlns:a16="http://schemas.microsoft.com/office/drawing/2014/main" id="{ED5394A9-6328-1F5B-3DAD-56E5A81C13D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18497" y="4995085"/>
                <a:ext cx="0" cy="32512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B25A1988-40B3-99C3-3234-E39522920CD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940354" y="4995085"/>
                <a:ext cx="0" cy="32512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1" name="TextBox 6">
                <a:extLst>
                  <a:ext uri="{FF2B5EF4-FFF2-40B4-BE49-F238E27FC236}">
                    <a16:creationId xmlns:a16="http://schemas.microsoft.com/office/drawing/2014/main" id="{8AEE6771-84F9-F7BE-3AEE-8D03DFE425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75598" y="5238925"/>
                <a:ext cx="738015" cy="49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/>
                  <a:t>t=0</a:t>
                </a:r>
              </a:p>
            </p:txBody>
          </p:sp>
          <p:sp>
            <p:nvSpPr>
              <p:cNvPr id="12" name="TextBox 10">
                <a:extLst>
                  <a:ext uri="{FF2B5EF4-FFF2-40B4-BE49-F238E27FC236}">
                    <a16:creationId xmlns:a16="http://schemas.microsoft.com/office/drawing/2014/main" id="{CFA509D9-00E3-47ED-E91B-61B741536E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1754" y="5238925"/>
                <a:ext cx="457489" cy="49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/>
                  <a:t>t</a:t>
                </a:r>
                <a:r>
                  <a:rPr lang="en-US" altLang="en-US" baseline="-25000"/>
                  <a:t>1</a:t>
                </a:r>
              </a:p>
            </p:txBody>
          </p: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21AC0C59-D20D-CD4A-BB6A-52D61CEC724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918591" y="4609348"/>
                <a:ext cx="2743200" cy="15239"/>
              </a:xfrm>
              <a:prstGeom prst="straightConnector1">
                <a:avLst/>
              </a:prstGeom>
              <a:noFill/>
              <a:ln w="28575" algn="ctr">
                <a:solidFill>
                  <a:srgbClr val="FFC000"/>
                </a:solidFill>
                <a:round/>
                <a:headEnd type="diamond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5" name="Straight Arrow Connector 12">
                <a:extLst>
                  <a:ext uri="{FF2B5EF4-FFF2-40B4-BE49-F238E27FC236}">
                    <a16:creationId xmlns:a16="http://schemas.microsoft.com/office/drawing/2014/main" id="{A76B985C-181D-13EB-7D97-682D126789E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428120" y="4608846"/>
                <a:ext cx="2743200" cy="15239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diamond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93B013E-574D-6640-4EAD-D156825A39D9}"/>
                  </a:ext>
                </a:extLst>
              </p:cNvPr>
              <p:cNvSpPr txBox="1"/>
              <p:nvPr/>
            </p:nvSpPr>
            <p:spPr>
              <a:xfrm>
                <a:off x="5800823" y="3941511"/>
                <a:ext cx="368642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en-US" dirty="0" err="1">
                    <a:solidFill>
                      <a:srgbClr val="FFC000"/>
                    </a:solidFill>
                    <a:latin typeface="Tahoma"/>
                    <a:ea typeface="Tahoma"/>
                    <a:cs typeface="Tahoma"/>
                  </a:rPr>
                  <a:t>ihot</a:t>
                </a:r>
                <a:r>
                  <a:rPr lang="en-US" dirty="0">
                    <a:solidFill>
                      <a:srgbClr val="FFC000"/>
                    </a:solidFill>
                    <a:latin typeface="Tahoma"/>
                    <a:ea typeface="Tahoma"/>
                    <a:cs typeface="Tahoma"/>
                  </a:rPr>
                  <a:t>=2 (restart from hotstart.nc)</a:t>
                </a:r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430B4512-49C2-5CDF-D345-DC13490E39ED}"/>
                  </a:ext>
                </a:extLst>
              </p:cNvPr>
              <p:cNvCxnSpPr/>
              <p:nvPr/>
            </p:nvCxnSpPr>
            <p:spPr bwMode="auto">
              <a:xfrm>
                <a:off x="5945092" y="4300683"/>
                <a:ext cx="0" cy="253517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F2CD9EE-E3C5-54C6-ED96-1FAE947363A4}"/>
                </a:ext>
              </a:extLst>
            </p:cNvPr>
            <p:cNvSpPr txBox="1"/>
            <p:nvPr/>
          </p:nvSpPr>
          <p:spPr>
            <a:xfrm>
              <a:off x="762000" y="4568239"/>
              <a:ext cx="19758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‘Hindcast’ mode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8343026-77B6-8C1B-0543-DD850734238D}"/>
              </a:ext>
            </a:extLst>
          </p:cNvPr>
          <p:cNvGrpSpPr/>
          <p:nvPr/>
        </p:nvGrpSpPr>
        <p:grpSpPr>
          <a:xfrm>
            <a:off x="3374097" y="5757073"/>
            <a:ext cx="7743874" cy="1526984"/>
            <a:chOff x="3712509" y="5573791"/>
            <a:chExt cx="7743874" cy="152698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93522DC7-4E87-9A25-D0FD-2ACB57A21CC3}"/>
                </a:ext>
              </a:extLst>
            </p:cNvPr>
            <p:cNvGrpSpPr/>
            <p:nvPr/>
          </p:nvGrpSpPr>
          <p:grpSpPr>
            <a:xfrm>
              <a:off x="6129612" y="5573791"/>
              <a:ext cx="5326771" cy="622573"/>
              <a:chOff x="6129612" y="5573791"/>
              <a:chExt cx="5326771" cy="622573"/>
            </a:xfrm>
          </p:grpSpPr>
          <p:sp>
            <p:nvSpPr>
              <p:cNvPr id="14" name="TextBox 16">
                <a:extLst>
                  <a:ext uri="{FF2B5EF4-FFF2-40B4-BE49-F238E27FC236}">
                    <a16:creationId xmlns:a16="http://schemas.microsoft.com/office/drawing/2014/main" id="{D2D74DA7-369C-EC85-CE23-9F70D622F2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9612" y="5573791"/>
                <a:ext cx="5326771" cy="42912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 anchor="t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None/>
                </a:pPr>
                <a:r>
                  <a:rPr lang="en-US" altLang="en-US" sz="2000" dirty="0" err="1">
                    <a:solidFill>
                      <a:srgbClr val="29C330"/>
                    </a:solidFill>
                    <a:latin typeface="Tahoma"/>
                    <a:ea typeface="Tahoma"/>
                    <a:cs typeface="Tahoma"/>
                  </a:rPr>
                  <a:t>ihot</a:t>
                </a:r>
                <a:r>
                  <a:rPr lang="en-US" altLang="en-US" sz="2000" dirty="0">
                    <a:solidFill>
                      <a:srgbClr val="29C330"/>
                    </a:solidFill>
                    <a:latin typeface="Tahoma"/>
                    <a:ea typeface="Tahoma"/>
                    <a:cs typeface="Tahoma"/>
                  </a:rPr>
                  <a:t>=1 (reset t=0 and start </a:t>
                </a:r>
                <a:r>
                  <a:rPr lang="en-US" sz="2000" dirty="0">
                    <a:solidFill>
                      <a:srgbClr val="29C330"/>
                    </a:solidFill>
                    <a:latin typeface="Tahoma"/>
                    <a:ea typeface="Tahoma"/>
                    <a:cs typeface="Tahoma"/>
                  </a:rPr>
                  <a:t>from hotstart.nc</a:t>
                </a:r>
                <a:r>
                  <a:rPr lang="en-US" altLang="en-US" sz="2000" dirty="0">
                    <a:solidFill>
                      <a:srgbClr val="29C330"/>
                    </a:solidFill>
                    <a:latin typeface="Tahoma"/>
                    <a:ea typeface="Tahoma"/>
                    <a:cs typeface="Tahoma"/>
                  </a:rPr>
                  <a:t>)</a:t>
                </a:r>
              </a:p>
            </p:txBody>
          </p:sp>
          <p:cxnSp>
            <p:nvCxnSpPr>
              <p:cNvPr id="16" name="Straight Arrow Connector 17">
                <a:extLst>
                  <a:ext uri="{FF2B5EF4-FFF2-40B4-BE49-F238E27FC236}">
                    <a16:creationId xmlns:a16="http://schemas.microsoft.com/office/drawing/2014/main" id="{79811C01-726F-5E86-5B76-0DAE582B2B3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318929" y="6180457"/>
                <a:ext cx="2566894" cy="15907"/>
              </a:xfrm>
              <a:prstGeom prst="straightConnector1">
                <a:avLst/>
              </a:prstGeom>
              <a:noFill/>
              <a:ln w="9525" algn="ctr">
                <a:solidFill>
                  <a:srgbClr val="00B050"/>
                </a:solidFill>
                <a:round/>
                <a:headEnd type="diamond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0E3968B-42AD-2C1C-1802-A2A0A3F84D11}"/>
                  </a:ext>
                </a:extLst>
              </p:cNvPr>
              <p:cNvCxnSpPr/>
              <p:nvPr/>
            </p:nvCxnSpPr>
            <p:spPr bwMode="auto">
              <a:xfrm>
                <a:off x="6295023" y="5926940"/>
                <a:ext cx="0" cy="253517"/>
              </a:xfrm>
              <a:prstGeom prst="straightConnector1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8508CA-9A6D-8799-9C48-4A681858F7FC}"/>
                </a:ext>
              </a:extLst>
            </p:cNvPr>
            <p:cNvGrpSpPr/>
            <p:nvPr/>
          </p:nvGrpSpPr>
          <p:grpSpPr>
            <a:xfrm>
              <a:off x="3712509" y="6367758"/>
              <a:ext cx="6567394" cy="733017"/>
              <a:chOff x="8153400" y="5510000"/>
              <a:chExt cx="6567394" cy="733017"/>
            </a:xfrm>
          </p:grpSpPr>
          <p:cxnSp>
            <p:nvCxnSpPr>
              <p:cNvPr id="51" name="Straight Arrow Connector 2">
                <a:extLst>
                  <a:ext uri="{FF2B5EF4-FFF2-40B4-BE49-F238E27FC236}">
                    <a16:creationId xmlns:a16="http://schemas.microsoft.com/office/drawing/2014/main" id="{906BDDC1-EC39-5695-3CB3-7BB9137EA7C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53400" y="5672560"/>
                <a:ext cx="6567394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3F1EF9D-707E-7166-B453-6863480FBA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0758394" y="5510000"/>
                <a:ext cx="0" cy="32512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4" name="TextBox 6">
                <a:extLst>
                  <a:ext uri="{FF2B5EF4-FFF2-40B4-BE49-F238E27FC236}">
                    <a16:creationId xmlns:a16="http://schemas.microsoft.com/office/drawing/2014/main" id="{C58C2843-C3BF-F4B2-2AC1-637078146F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421823" y="5752342"/>
                <a:ext cx="1367879" cy="49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dirty="0"/>
                  <a:t>t=0 (t</a:t>
                </a:r>
                <a:r>
                  <a:rPr lang="en-US" altLang="en-US" baseline="-25000" dirty="0"/>
                  <a:t>1</a:t>
                </a:r>
                <a:r>
                  <a:rPr lang="en-US" altLang="en-US" dirty="0"/>
                  <a:t>)</a:t>
                </a:r>
              </a:p>
            </p:txBody>
          </p:sp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C8FC39D-2D03-EB51-BE39-EF17B4C5FC6E}"/>
              </a:ext>
            </a:extLst>
          </p:cNvPr>
          <p:cNvGrpSpPr/>
          <p:nvPr/>
        </p:nvGrpSpPr>
        <p:grpSpPr>
          <a:xfrm>
            <a:off x="3414806" y="5819967"/>
            <a:ext cx="6731560" cy="1473655"/>
            <a:chOff x="3374097" y="5819967"/>
            <a:chExt cx="6731560" cy="1473655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A07972E3-A68E-3DB6-2F5E-9B3A67791B51}"/>
                </a:ext>
              </a:extLst>
            </p:cNvPr>
            <p:cNvGrpSpPr/>
            <p:nvPr/>
          </p:nvGrpSpPr>
          <p:grpSpPr>
            <a:xfrm>
              <a:off x="3374097" y="6172868"/>
              <a:ext cx="6731560" cy="1120754"/>
              <a:chOff x="3374097" y="6172868"/>
              <a:chExt cx="6731560" cy="1120754"/>
            </a:xfrm>
          </p:grpSpPr>
          <p:cxnSp>
            <p:nvCxnSpPr>
              <p:cNvPr id="38" name="Straight Arrow Connector 2">
                <a:extLst>
                  <a:ext uri="{FF2B5EF4-FFF2-40B4-BE49-F238E27FC236}">
                    <a16:creationId xmlns:a16="http://schemas.microsoft.com/office/drawing/2014/main" id="{08F86185-6037-5A1A-DADA-950924D4E53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374097" y="6721667"/>
                <a:ext cx="6731560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9" name="Straight Connector 5">
                <a:extLst>
                  <a:ext uri="{FF2B5EF4-FFF2-40B4-BE49-F238E27FC236}">
                    <a16:creationId xmlns:a16="http://schemas.microsoft.com/office/drawing/2014/main" id="{45B6C0CE-596A-678C-0291-EB5B6DD8AF6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02797" y="6559107"/>
                <a:ext cx="0" cy="32512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41" name="TextBox 6">
                <a:extLst>
                  <a:ext uri="{FF2B5EF4-FFF2-40B4-BE49-F238E27FC236}">
                    <a16:creationId xmlns:a16="http://schemas.microsoft.com/office/drawing/2014/main" id="{1119ED15-3059-C29B-A1F0-B8F76871A5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59898" y="6802947"/>
                <a:ext cx="738015" cy="49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/>
                  <a:t>t=0</a:t>
                </a:r>
              </a:p>
            </p:txBody>
          </p:sp>
          <p:cxnSp>
            <p:nvCxnSpPr>
              <p:cNvPr id="44" name="Straight Arrow Connector 12">
                <a:extLst>
                  <a:ext uri="{FF2B5EF4-FFF2-40B4-BE49-F238E27FC236}">
                    <a16:creationId xmlns:a16="http://schemas.microsoft.com/office/drawing/2014/main" id="{6032BA64-2A47-A682-D27B-568236C3A32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412420" y="6172868"/>
                <a:ext cx="2743200" cy="15239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diamond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3B2EFC5-BD29-689B-FE59-A61FD7A42FD2}"/>
                </a:ext>
              </a:extLst>
            </p:cNvPr>
            <p:cNvSpPr txBox="1"/>
            <p:nvPr/>
          </p:nvSpPr>
          <p:spPr>
            <a:xfrm>
              <a:off x="3547720" y="5819967"/>
              <a:ext cx="19864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Original cold start</a:t>
              </a:r>
            </a:p>
          </p:txBody>
        </p:sp>
      </p:grpSp>
      <p:sp>
        <p:nvSpPr>
          <p:cNvPr id="12288" name="TextBox 12287">
            <a:extLst>
              <a:ext uri="{FF2B5EF4-FFF2-40B4-BE49-F238E27FC236}">
                <a16:creationId xmlns:a16="http://schemas.microsoft.com/office/drawing/2014/main" id="{44DDA8ED-E6CC-DEE8-8139-05A0E78F8C02}"/>
              </a:ext>
            </a:extLst>
          </p:cNvPr>
          <p:cNvSpPr txBox="1"/>
          <p:nvPr/>
        </p:nvSpPr>
        <p:spPr>
          <a:xfrm>
            <a:off x="746739" y="6289830"/>
            <a:ext cx="1952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‘Forecast’ mode</a:t>
            </a:r>
          </a:p>
        </p:txBody>
      </p:sp>
    </p:spTree>
    <p:extLst>
      <p:ext uri="{BB962C8B-B14F-4D97-AF65-F5344CB8AC3E}">
        <p14:creationId xmlns:p14="http://schemas.microsoft.com/office/powerpoint/2010/main" val="234083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115062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dirty="0"/>
              <a:t> Hotstart procedure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3D544-0ED3-C0BF-F4B7-ACD3BD9F4AC1}"/>
              </a:ext>
            </a:extLst>
          </p:cNvPr>
          <p:cNvSpPr txBox="1"/>
          <p:nvPr/>
        </p:nvSpPr>
        <p:spPr>
          <a:xfrm>
            <a:off x="533400" y="1371600"/>
            <a:ext cx="12611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tabLst>
                <a:tab pos="515938" algn="l"/>
              </a:tabLst>
            </a:pPr>
            <a:r>
              <a:rPr lang="en-US" sz="2400" dirty="0" err="1"/>
              <a:t>ihot</a:t>
            </a:r>
            <a:r>
              <a:rPr lang="en-US" sz="2400" dirty="0"/>
              <a:t>=2: no need to change any inputs (because the time origin is the same); simply set 		</a:t>
            </a:r>
            <a:r>
              <a:rPr lang="en-US" sz="2400" dirty="0" err="1"/>
              <a:t>ihot</a:t>
            </a:r>
            <a:r>
              <a:rPr lang="en-US" sz="2400" dirty="0"/>
              <a:t>=2 in </a:t>
            </a:r>
            <a:r>
              <a:rPr lang="en-US" sz="2400" dirty="0" err="1"/>
              <a:t>param.nml</a:t>
            </a:r>
            <a:r>
              <a:rPr lang="en-US" sz="2400" dirty="0"/>
              <a:t>, combine </a:t>
            </a:r>
            <a:r>
              <a:rPr lang="en-US" sz="2400" dirty="0" err="1"/>
              <a:t>hotstart</a:t>
            </a:r>
            <a:r>
              <a:rPr lang="en-US" sz="2400" dirty="0"/>
              <a:t> outputs (hotstart_00*.</a:t>
            </a:r>
            <a:r>
              <a:rPr lang="en-US" sz="2400" dirty="0" err="1"/>
              <a:t>nc</a:t>
            </a:r>
            <a:r>
              <a:rPr lang="en-US" sz="2400" dirty="0"/>
              <a:t>) into hotstart.nc, and go 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515938" algn="l"/>
              </a:tabLst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ihot</a:t>
            </a:r>
            <a:r>
              <a:rPr lang="en-US" sz="2400" dirty="0"/>
              <a:t>=1: need to change most time history inputs (exception: </a:t>
            </a:r>
            <a:r>
              <a:rPr lang="en-US" sz="2400" dirty="0" err="1"/>
              <a:t>sflux</a:t>
            </a:r>
            <a:r>
              <a:rPr lang="en-US" sz="2400" dirty="0"/>
              <a:t>) to re-align time 	origin</a:t>
            </a:r>
          </a:p>
        </p:txBody>
      </p:sp>
    </p:spTree>
    <p:extLst>
      <p:ext uri="{BB962C8B-B14F-4D97-AF65-F5344CB8AC3E}">
        <p14:creationId xmlns:p14="http://schemas.microsoft.com/office/powerpoint/2010/main" val="2661720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-15013"/>
            <a:ext cx="115062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dirty="0"/>
              <a:t>OPT: control of dissipation in momentum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19287" y="2286000"/>
            <a:ext cx="541093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indvel</a:t>
            </a:r>
            <a:r>
              <a:rPr lang="en-US" b="1" dirty="0"/>
              <a:t>=0, </a:t>
            </a:r>
            <a:r>
              <a:rPr lang="en-US" b="1" dirty="0" err="1"/>
              <a:t>ishapiro</a:t>
            </a:r>
            <a:r>
              <a:rPr lang="en-US" b="1" dirty="0"/>
              <a:t>=1, </a:t>
            </a:r>
            <a:r>
              <a:rPr lang="en-US" b="1" dirty="0" err="1"/>
              <a:t>ihorcon</a:t>
            </a:r>
            <a:r>
              <a:rPr lang="en-US" b="1" dirty="0"/>
              <a:t>=0, shapiro0=0.5 for most barotropic applications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-79375"/>
            <a:ext cx="9829800" cy="71096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! Methods for computing velocity at nodes.</a:t>
            </a:r>
          </a:p>
          <a:p>
            <a:r>
              <a:rPr lang="en-US" sz="1200" dirty="0"/>
              <a:t>! If </a:t>
            </a:r>
            <a:r>
              <a:rPr lang="en-US" sz="1200" dirty="0" err="1"/>
              <a:t>indvel</a:t>
            </a:r>
            <a:r>
              <a:rPr lang="en-US" sz="1200" dirty="0"/>
              <a:t>=0, conformal linear shape function is used; if </a:t>
            </a:r>
            <a:r>
              <a:rPr lang="en-US" sz="1200" dirty="0" err="1"/>
              <a:t>indvel</a:t>
            </a:r>
            <a:r>
              <a:rPr lang="en-US" sz="1200" dirty="0"/>
              <a:t>=1, averaging method is used.</a:t>
            </a:r>
          </a:p>
          <a:p>
            <a:r>
              <a:rPr lang="en-US" sz="1200" dirty="0"/>
              <a:t>! For </a:t>
            </a:r>
            <a:r>
              <a:rPr lang="en-US" sz="1200" dirty="0" err="1"/>
              <a:t>indvel</a:t>
            </a:r>
            <a:r>
              <a:rPr lang="en-US" sz="1200" dirty="0"/>
              <a:t>=0, a stabilization method is needed (see below).</a:t>
            </a:r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  </a:t>
            </a:r>
            <a:r>
              <a:rPr lang="en-US" sz="1200" dirty="0" err="1">
                <a:solidFill>
                  <a:srgbClr val="FF0000"/>
                </a:solidFill>
              </a:rPr>
              <a:t>indvel</a:t>
            </a:r>
            <a:r>
              <a:rPr lang="en-US" sz="1200" dirty="0"/>
              <a:t> = 0</a:t>
            </a:r>
          </a:p>
          <a:p>
            <a:endParaRPr lang="en-US" sz="1200" dirty="0"/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! 2 stabilization methods, mostly for </a:t>
            </a:r>
            <a:r>
              <a:rPr lang="en-US" sz="1200" dirty="0" err="1"/>
              <a:t>indvel</a:t>
            </a:r>
            <a:r>
              <a:rPr lang="en-US" sz="1200" dirty="0"/>
              <a:t>=0.</a:t>
            </a:r>
          </a:p>
          <a:p>
            <a:r>
              <a:rPr lang="en-US" sz="1200" dirty="0"/>
              <a:t>! (1) Horizontal viscosity option. </a:t>
            </a:r>
            <a:r>
              <a:rPr lang="en-US" sz="1200" dirty="0" err="1"/>
              <a:t>ihorcon</a:t>
            </a:r>
            <a:r>
              <a:rPr lang="en-US" sz="1200" dirty="0"/>
              <a:t>=0: no viscosity is used; =1: </a:t>
            </a:r>
            <a:r>
              <a:rPr lang="en-US" sz="1200" dirty="0" err="1"/>
              <a:t>Lapacian</a:t>
            </a:r>
            <a:r>
              <a:rPr lang="en-US" sz="1200" dirty="0"/>
              <a:t>;</a:t>
            </a:r>
          </a:p>
          <a:p>
            <a:r>
              <a:rPr lang="en-US" sz="1200" dirty="0"/>
              <a:t>! =2: bi-harmonic. If </a:t>
            </a:r>
            <a:r>
              <a:rPr lang="en-US" sz="1200" dirty="0" err="1"/>
              <a:t>ihorcon</a:t>
            </a:r>
            <a:r>
              <a:rPr lang="en-US" sz="1200" dirty="0"/>
              <a:t>=1, horizontal viscosity _coefficient_ (&lt;=1/8, related</a:t>
            </a:r>
          </a:p>
          <a:p>
            <a:r>
              <a:rPr lang="en-US" sz="1200" dirty="0"/>
              <a:t>! to diffusion number) is given in hvis_coef0, and the diffusion #</a:t>
            </a:r>
          </a:p>
          <a:p>
            <a:r>
              <a:rPr lang="en-US" sz="1200" dirty="0"/>
              <a:t>! is problem dependent; [0.001-1/8] seems to work well.</a:t>
            </a:r>
          </a:p>
          <a:p>
            <a:r>
              <a:rPr lang="en-US" sz="1200" dirty="0"/>
              <a:t>! If </a:t>
            </a:r>
            <a:r>
              <a:rPr lang="en-US" sz="1200" dirty="0" err="1"/>
              <a:t>ihorcon</a:t>
            </a:r>
            <a:r>
              <a:rPr lang="en-US" sz="1200" dirty="0"/>
              <a:t>=2, diffusion number is given by hvis_coef0 (&lt;=0.025).</a:t>
            </a:r>
          </a:p>
          <a:p>
            <a:r>
              <a:rPr lang="en-US" sz="1200" dirty="0"/>
              <a:t>! If </a:t>
            </a:r>
            <a:r>
              <a:rPr lang="en-US" sz="1200" dirty="0" err="1"/>
              <a:t>indvel</a:t>
            </a:r>
            <a:r>
              <a:rPr lang="en-US" sz="1200" dirty="0"/>
              <a:t>=1, no horizontal viscosity is needed.</a:t>
            </a:r>
          </a:p>
          <a:p>
            <a:r>
              <a:rPr lang="en-US" sz="1200" dirty="0"/>
              <a:t>! (2) Shapiro filter (see below)</a:t>
            </a:r>
          </a:p>
          <a:p>
            <a:r>
              <a:rPr lang="en-US" sz="1200" dirty="0"/>
              <a:t>!</a:t>
            </a: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! For non-eddying regime applications (nearshore, estuary, river), easiest option is:</a:t>
            </a: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! </a:t>
            </a:r>
            <a:r>
              <a:rPr lang="en-US" sz="1200" b="1" dirty="0" err="1">
                <a:latin typeface="Tahoma"/>
                <a:ea typeface="Tahoma"/>
                <a:cs typeface="Tahoma"/>
              </a:rPr>
              <a:t>indvel</a:t>
            </a:r>
            <a:r>
              <a:rPr lang="en-US" sz="1200" b="1" dirty="0">
                <a:latin typeface="Tahoma"/>
                <a:ea typeface="Tahoma"/>
                <a:cs typeface="Tahoma"/>
              </a:rPr>
              <a:t>=0, </a:t>
            </a:r>
            <a:r>
              <a:rPr lang="en-US" sz="1200" b="1" dirty="0" err="1">
                <a:latin typeface="Tahoma"/>
                <a:ea typeface="Tahoma"/>
                <a:cs typeface="Tahoma"/>
              </a:rPr>
              <a:t>ishapiro</a:t>
            </a:r>
            <a:r>
              <a:rPr lang="en-US" sz="1200" b="1" dirty="0">
                <a:latin typeface="Tahoma"/>
                <a:ea typeface="Tahoma"/>
                <a:cs typeface="Tahoma"/>
              </a:rPr>
              <a:t>=1 (</a:t>
            </a:r>
            <a:r>
              <a:rPr lang="en-US" sz="1200" b="1" dirty="0" err="1">
                <a:latin typeface="Tahoma"/>
                <a:ea typeface="Tahoma"/>
                <a:cs typeface="Tahoma"/>
              </a:rPr>
              <a:t>shapiro</a:t>
            </a:r>
            <a:r>
              <a:rPr lang="en-US" sz="1200" b="1" dirty="0">
                <a:latin typeface="Tahoma"/>
                <a:ea typeface="Tahoma"/>
                <a:cs typeface="Tahoma"/>
              </a:rPr>
              <a:t>=0.5), </a:t>
            </a:r>
            <a:r>
              <a:rPr lang="en-US" sz="1200" b="1" dirty="0" err="1">
                <a:latin typeface="Tahoma"/>
                <a:ea typeface="Tahoma"/>
                <a:cs typeface="Tahoma"/>
              </a:rPr>
              <a:t>ihorcon</a:t>
            </a:r>
            <a:r>
              <a:rPr lang="en-US" sz="1200" b="1" dirty="0">
                <a:latin typeface="Tahoma"/>
                <a:ea typeface="Tahoma"/>
                <a:cs typeface="Tahoma"/>
              </a:rPr>
              <a:t>=</a:t>
            </a:r>
            <a:r>
              <a:rPr lang="en-US" sz="1200" b="1" dirty="0" err="1">
                <a:latin typeface="Tahoma"/>
                <a:ea typeface="Tahoma"/>
                <a:cs typeface="Tahoma"/>
              </a:rPr>
              <a:t>inter_mom</a:t>
            </a:r>
            <a:r>
              <a:rPr lang="en-US" sz="1200" b="1" dirty="0">
                <a:latin typeface="Tahoma"/>
                <a:ea typeface="Tahoma"/>
                <a:cs typeface="Tahoma"/>
              </a:rPr>
              <a:t>=0</a:t>
            </a:r>
          </a:p>
          <a:p>
            <a:r>
              <a:rPr lang="en-US" sz="1200" dirty="0"/>
              <a:t>! For applications that include eddying regime, refer to the manual.</a:t>
            </a:r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  </a:t>
            </a:r>
            <a:r>
              <a:rPr lang="en-US" sz="1200" dirty="0" err="1">
                <a:solidFill>
                  <a:srgbClr val="FF0000"/>
                </a:solidFill>
              </a:rPr>
              <a:t>ihorcon</a:t>
            </a:r>
            <a:r>
              <a:rPr lang="en-US" sz="1200" dirty="0"/>
              <a:t> = 0</a:t>
            </a:r>
          </a:p>
          <a:p>
            <a:r>
              <a:rPr lang="en-US" sz="1200" dirty="0"/>
              <a:t>  hvis_coef0 = 0.025 !const. diffusion # if </a:t>
            </a:r>
            <a:r>
              <a:rPr lang="en-US" sz="1200" dirty="0" err="1"/>
              <a:t>ihorcon</a:t>
            </a:r>
            <a:r>
              <a:rPr lang="en-US" sz="1200" dirty="0"/>
              <a:t>/=0; &lt;=0.025 for </a:t>
            </a:r>
            <a:r>
              <a:rPr lang="en-US" sz="1200" dirty="0" err="1"/>
              <a:t>ihorcon</a:t>
            </a:r>
            <a:r>
              <a:rPr lang="en-US" sz="1200" dirty="0"/>
              <a:t>=2, &lt;=0.125 for </a:t>
            </a:r>
            <a:r>
              <a:rPr lang="en-US" sz="1200" dirty="0" err="1"/>
              <a:t>ihorcon</a:t>
            </a:r>
            <a:r>
              <a:rPr lang="en-US" sz="1200" dirty="0"/>
              <a:t>=1</a:t>
            </a:r>
          </a:p>
          <a:p>
            <a:r>
              <a:rPr lang="en-US" sz="1200" dirty="0"/>
              <a:t>!  </a:t>
            </a:r>
            <a:r>
              <a:rPr lang="en-US" sz="1200" dirty="0" err="1"/>
              <a:t>cdh</a:t>
            </a:r>
            <a:r>
              <a:rPr lang="en-US" sz="1200" dirty="0"/>
              <a:t> = 0.01 !needed only if </a:t>
            </a:r>
            <a:r>
              <a:rPr lang="en-US" sz="1200" dirty="0" err="1"/>
              <a:t>ihorcon</a:t>
            </a:r>
            <a:r>
              <a:rPr lang="en-US" sz="1200" dirty="0"/>
              <a:t>/=0; land friction coefficient - not active yet</a:t>
            </a:r>
          </a:p>
          <a:p>
            <a:endParaRPr lang="en-US" sz="1200" dirty="0"/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! 2nd stabilization method via Shapiro filter. This should normally be used</a:t>
            </a:r>
          </a:p>
          <a:p>
            <a:r>
              <a:rPr lang="en-US" sz="1200" dirty="0"/>
              <a:t>! if </a:t>
            </a:r>
            <a:r>
              <a:rPr lang="en-US" sz="1200" dirty="0" err="1"/>
              <a:t>indvel</a:t>
            </a:r>
            <a:r>
              <a:rPr lang="en-US" sz="1200" dirty="0"/>
              <a:t>=</a:t>
            </a:r>
            <a:r>
              <a:rPr lang="en-US" sz="1200" dirty="0" err="1"/>
              <a:t>ihorcon</a:t>
            </a:r>
            <a:r>
              <a:rPr lang="en-US" sz="1200" dirty="0"/>
              <a:t>=0. To transition between eddying/non-eddying regimes, use</a:t>
            </a:r>
          </a:p>
          <a:p>
            <a:r>
              <a:rPr lang="en-US" sz="1200" dirty="0"/>
              <a:t>! </a:t>
            </a:r>
            <a:r>
              <a:rPr lang="en-US" sz="1200" dirty="0" err="1"/>
              <a:t>indvel</a:t>
            </a:r>
            <a:r>
              <a:rPr lang="en-US" sz="1200" dirty="0"/>
              <a:t>=0, </a:t>
            </a:r>
            <a:r>
              <a:rPr lang="en-US" sz="1200" dirty="0" err="1"/>
              <a:t>ihorcon</a:t>
            </a:r>
            <a:r>
              <a:rPr lang="en-US" sz="1200" dirty="0"/>
              <a:t>/=0, and </a:t>
            </a:r>
            <a:r>
              <a:rPr lang="en-US" sz="1200" dirty="0" err="1"/>
              <a:t>ishapiro</a:t>
            </a:r>
            <a:r>
              <a:rPr lang="en-US" sz="1200" dirty="0"/>
              <a:t>=-1 (shapiro.gr3).</a:t>
            </a:r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  </a:t>
            </a:r>
            <a:r>
              <a:rPr lang="en-US" sz="1200" dirty="0" err="1">
                <a:solidFill>
                  <a:srgbClr val="FF0000"/>
                </a:solidFill>
              </a:rPr>
              <a:t>ishapiro</a:t>
            </a:r>
            <a:r>
              <a:rPr lang="en-US" sz="1200" dirty="0"/>
              <a:t> = 1 !on/off flag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shapiro</a:t>
            </a:r>
            <a:r>
              <a:rPr lang="en-US" sz="1200" dirty="0"/>
              <a:t> = 0.5 !Shapiro filter strength, needed only if </a:t>
            </a:r>
            <a:r>
              <a:rPr lang="en-US" sz="1200" dirty="0" err="1"/>
              <a:t>ishapiro</a:t>
            </a:r>
            <a:r>
              <a:rPr lang="en-US" sz="1200" dirty="0"/>
              <a:t>=1; max is 0.5</a:t>
            </a:r>
          </a:p>
          <a:p>
            <a:endParaRPr lang="en-US" sz="1200" dirty="0"/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! Horizontal diffusivity option. if </a:t>
            </a:r>
            <a:r>
              <a:rPr lang="en-US" sz="1200" dirty="0" err="1"/>
              <a:t>ihdif</a:t>
            </a:r>
            <a:r>
              <a:rPr lang="en-US" sz="1200" dirty="0"/>
              <a:t>=1, horizontal diffusivity is given in hdif.gr3</a:t>
            </a:r>
          </a:p>
          <a:p>
            <a:r>
              <a:rPr lang="en-US" sz="1200" dirty="0"/>
              <a:t>!-----------------------------------------------------------------------</a:t>
            </a:r>
          </a:p>
          <a:p>
            <a:r>
              <a:rPr lang="en-US" sz="1200" dirty="0"/>
              <a:t>  </a:t>
            </a:r>
            <a:r>
              <a:rPr lang="en-US" sz="1200" dirty="0" err="1"/>
              <a:t>ihdif</a:t>
            </a:r>
            <a:r>
              <a:rPr lang="en-US" sz="1200" dirty="0"/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3122855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411D9C-3DCF-490F-9627-99888076BB5F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8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5029200" y="0"/>
            <a:ext cx="3886200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OPT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406400"/>
            <a:ext cx="9677400" cy="575542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dirty="0"/>
              <a:t>!-----------------------------------------------------------------------</a:t>
            </a:r>
          </a:p>
          <a:p>
            <a:r>
              <a:rPr lang="en-US" sz="1600" dirty="0"/>
              <a:t>! Bottom friction.</a:t>
            </a: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</a:t>
            </a:r>
            <a:r>
              <a:rPr lang="en-US" sz="1600" dirty="0" err="1">
                <a:latin typeface="Tahoma"/>
                <a:ea typeface="Tahoma"/>
                <a:cs typeface="Tahoma"/>
              </a:rPr>
              <a:t>nchi</a:t>
            </a:r>
            <a:r>
              <a:rPr lang="en-US" sz="1600" dirty="0">
                <a:latin typeface="Tahoma"/>
                <a:ea typeface="Tahoma"/>
                <a:cs typeface="Tahoma"/>
              </a:rPr>
              <a:t>=0: drag coefficients specified in drag.gr3; </a:t>
            </a:r>
            <a:r>
              <a:rPr lang="en-US" sz="1600" dirty="0" err="1">
                <a:latin typeface="Tahoma"/>
                <a:ea typeface="Tahoma"/>
                <a:cs typeface="Tahoma"/>
              </a:rPr>
              <a:t>nchi</a:t>
            </a:r>
            <a:r>
              <a:rPr lang="en-US" sz="1600" dirty="0">
                <a:latin typeface="Tahoma"/>
                <a:ea typeface="Tahoma"/>
                <a:cs typeface="Tahoma"/>
              </a:rPr>
              <a:t>=-1: </a:t>
            </a:r>
            <a:r>
              <a:rPr lang="en-US" sz="1600" dirty="0">
                <a:solidFill>
                  <a:srgbClr val="29C330"/>
                </a:solidFill>
                <a:latin typeface="Tahoma"/>
                <a:ea typeface="Tahoma"/>
                <a:cs typeface="Tahoma"/>
              </a:rPr>
              <a:t>Manning's</a:t>
            </a:r>
            <a:endParaRPr lang="en-US" dirty="0">
              <a:solidFill>
                <a:srgbClr val="000000"/>
              </a:solidFill>
              <a:latin typeface="Tahoma"/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formulation (even for 3D prisms) with </a:t>
            </a:r>
            <a:r>
              <a:rPr lang="en-US" sz="1600" i="1" dirty="0">
                <a:latin typeface="Tahoma"/>
                <a:ea typeface="Tahoma"/>
                <a:cs typeface="Tahoma"/>
              </a:rPr>
              <a:t>n</a:t>
            </a:r>
            <a:r>
              <a:rPr lang="en-US" sz="1600" dirty="0">
                <a:latin typeface="Tahoma"/>
                <a:ea typeface="Tahoma"/>
                <a:cs typeface="Tahoma"/>
              </a:rPr>
              <a:t> specified in manning.gr3.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</a:t>
            </a:r>
            <a:r>
              <a:rPr lang="en-US" sz="1600" dirty="0" err="1">
                <a:latin typeface="Tahoma"/>
                <a:ea typeface="Tahoma"/>
                <a:cs typeface="Tahoma"/>
              </a:rPr>
              <a:t>nchi</a:t>
            </a:r>
            <a:r>
              <a:rPr lang="en-US" sz="1600" dirty="0">
                <a:latin typeface="Tahoma"/>
                <a:ea typeface="Tahoma"/>
                <a:cs typeface="Tahoma"/>
              </a:rPr>
              <a:t>=1: bottom roughness (in meters) specified in rough.gr3 (and in this case, negative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or 0 depths in rough.gr3 indicate time-independent Cd, not roughness!).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Cd is calculated using the log law, when 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</a:t>
            </a:r>
            <a:r>
              <a:rPr lang="en-US" sz="1600" dirty="0">
                <a:latin typeface="Tahoma"/>
                <a:ea typeface="Tahoma"/>
                <a:cs typeface="Tahoma"/>
              </a:rPr>
              <a:t>&gt;=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dzb_min</a:t>
            </a:r>
            <a:r>
              <a:rPr lang="en-US" sz="1600" dirty="0">
                <a:latin typeface="Tahoma"/>
                <a:ea typeface="Tahoma"/>
                <a:cs typeface="Tahoma"/>
              </a:rPr>
              <a:t>; when 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</a:t>
            </a:r>
            <a:r>
              <a:rPr lang="en-US" sz="1600" dirty="0">
                <a:latin typeface="Tahoma"/>
                <a:ea typeface="Tahoma"/>
                <a:cs typeface="Tahoma"/>
              </a:rPr>
              <a:t>&lt;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dzb_min</a:t>
            </a:r>
            <a:r>
              <a:rPr lang="en-US" sz="1600" dirty="0">
                <a:latin typeface="Tahoma"/>
                <a:ea typeface="Tahoma"/>
                <a:cs typeface="Tahoma"/>
              </a:rPr>
              <a:t>,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Cd=</a:t>
            </a:r>
            <a:r>
              <a:rPr lang="en-US" sz="1600" dirty="0" err="1">
                <a:latin typeface="Tahoma"/>
                <a:ea typeface="Tahoma"/>
                <a:cs typeface="Tahoma"/>
              </a:rPr>
              <a:t>Cdmax</a:t>
            </a:r>
            <a:r>
              <a:rPr lang="en-US" sz="1600" dirty="0">
                <a:latin typeface="Tahoma"/>
                <a:ea typeface="Tahoma"/>
                <a:cs typeface="Tahoma"/>
              </a:rPr>
              <a:t>, where </a:t>
            </a:r>
            <a:r>
              <a:rPr lang="en-US" sz="1600" dirty="0" err="1">
                <a:latin typeface="Tahoma"/>
                <a:ea typeface="Tahoma"/>
                <a:cs typeface="Tahoma"/>
              </a:rPr>
              <a:t>Cdmax</a:t>
            </a:r>
            <a:r>
              <a:rPr lang="en-US" sz="1600" dirty="0">
                <a:latin typeface="Tahoma"/>
                <a:ea typeface="Tahoma"/>
                <a:cs typeface="Tahoma"/>
              </a:rPr>
              <a:t>=Cd(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</a:t>
            </a:r>
            <a:r>
              <a:rPr lang="en-US" sz="1600" dirty="0">
                <a:latin typeface="Tahoma"/>
                <a:ea typeface="Tahoma"/>
                <a:cs typeface="Tahoma"/>
              </a:rPr>
              <a:t>=</a:t>
            </a:r>
            <a:r>
              <a:rPr lang="en-US" sz="1600" dirty="0" err="1">
                <a:latin typeface="Tahoma"/>
                <a:ea typeface="Tahoma"/>
                <a:cs typeface="Tahoma"/>
              </a:rPr>
              <a:t>dzb_min</a:t>
            </a:r>
            <a:r>
              <a:rPr lang="en-US" sz="1600" dirty="0">
                <a:latin typeface="Tahoma"/>
                <a:ea typeface="Tahoma"/>
                <a:cs typeface="Tahoma"/>
              </a:rPr>
              <a:t>).</a:t>
            </a:r>
            <a:endParaRPr lang="en-US" dirty="0">
              <a:ea typeface="Tahoma"/>
              <a:cs typeface="Tahoma"/>
            </a:endParaRPr>
          </a:p>
          <a:p>
            <a:r>
              <a:rPr lang="en-US" sz="1600" dirty="0">
                <a:latin typeface="Tahoma"/>
                <a:ea typeface="Tahoma"/>
                <a:cs typeface="Tahoma"/>
              </a:rPr>
              <a:t>!           If </a:t>
            </a:r>
            <a:r>
              <a:rPr lang="en-US" sz="1600" dirty="0" err="1">
                <a:latin typeface="Tahoma"/>
                <a:ea typeface="Tahoma"/>
                <a:cs typeface="Tahoma"/>
              </a:rPr>
              <a:t>iwbl</a:t>
            </a:r>
            <a:r>
              <a:rPr lang="en-US" sz="1600" dirty="0">
                <a:latin typeface="Tahoma"/>
                <a:ea typeface="Tahoma"/>
                <a:cs typeface="Tahoma"/>
              </a:rPr>
              <a:t>/=0, </a:t>
            </a:r>
            <a:r>
              <a:rPr lang="en-US" sz="1600" dirty="0" err="1">
                <a:latin typeface="Tahoma"/>
                <a:ea typeface="Tahoma"/>
                <a:cs typeface="Tahoma"/>
              </a:rPr>
              <a:t>nchi</a:t>
            </a:r>
            <a:r>
              <a:rPr lang="en-US" sz="1600" dirty="0">
                <a:latin typeface="Tahoma"/>
                <a:ea typeface="Tahoma"/>
                <a:cs typeface="Tahoma"/>
              </a:rPr>
              <a:t> must =1.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sz="1600" dirty="0"/>
              <a:t>!-----------------------------------------------------------------------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highlight>
                  <a:srgbClr val="FFFF00"/>
                </a:highlight>
              </a:rPr>
              <a:t>nchi</a:t>
            </a:r>
            <a:r>
              <a:rPr lang="en-US" sz="1600" dirty="0"/>
              <a:t> = -1</a:t>
            </a:r>
          </a:p>
          <a:p>
            <a:r>
              <a:rPr lang="en-US" sz="1600" dirty="0"/>
              <a:t>  !</a:t>
            </a:r>
            <a:r>
              <a:rPr lang="en-US" sz="1600" dirty="0" err="1"/>
              <a:t>dzb_min</a:t>
            </a:r>
            <a:r>
              <a:rPr lang="en-US" sz="1600" dirty="0"/>
              <a:t> = 0.5 !needed if </a:t>
            </a:r>
            <a:r>
              <a:rPr lang="en-US" sz="1600" dirty="0" err="1"/>
              <a:t>nchi</a:t>
            </a:r>
            <a:r>
              <a:rPr lang="en-US" sz="1600" dirty="0"/>
              <a:t>=1; min. bottom boundary layer thickness [m].</a:t>
            </a:r>
          </a:p>
          <a:p>
            <a:r>
              <a:rPr lang="en-US" sz="1600" dirty="0"/>
              <a:t>  </a:t>
            </a:r>
            <a:r>
              <a:rPr lang="en-US" sz="1600" dirty="0" err="1">
                <a:highlight>
                  <a:srgbClr val="FFFF00"/>
                </a:highlight>
              </a:rPr>
              <a:t>hmin_man</a:t>
            </a:r>
            <a:r>
              <a:rPr lang="en-US" sz="1600" dirty="0">
                <a:highlight>
                  <a:srgbClr val="FFFF00"/>
                </a:highlight>
              </a:rPr>
              <a:t> </a:t>
            </a:r>
            <a:r>
              <a:rPr lang="en-US" sz="1600" dirty="0"/>
              <a:t>= 1. !needed if </a:t>
            </a:r>
            <a:r>
              <a:rPr lang="en-US" sz="1600" dirty="0" err="1"/>
              <a:t>nchi</a:t>
            </a:r>
            <a:r>
              <a:rPr lang="en-US" sz="1600" dirty="0"/>
              <a:t>=-1: min. depth in Manning's formulation [m]</a:t>
            </a:r>
          </a:p>
          <a:p>
            <a:r>
              <a:rPr lang="en-US" sz="1600" dirty="0"/>
              <a:t>!-----------------------------------------------------------------------</a:t>
            </a:r>
          </a:p>
          <a:p>
            <a:r>
              <a:rPr lang="en-US" sz="1600" dirty="0"/>
              <a:t>! Coriolis. If </a:t>
            </a:r>
            <a:r>
              <a:rPr lang="en-US" sz="1600" dirty="0" err="1"/>
              <a:t>ncor</a:t>
            </a:r>
            <a:r>
              <a:rPr lang="en-US" sz="1600" dirty="0"/>
              <a:t>=-1, specify "latitude" (in degrees); if </a:t>
            </a:r>
            <a:r>
              <a:rPr lang="en-US" sz="1600" dirty="0" err="1"/>
              <a:t>ncor</a:t>
            </a:r>
            <a:r>
              <a:rPr lang="en-US" sz="1600" dirty="0"/>
              <a:t>=0,</a:t>
            </a:r>
          </a:p>
          <a:p>
            <a:r>
              <a:rPr lang="en-US" sz="1600" dirty="0"/>
              <a:t>! specify Coriolis parameter in "</a:t>
            </a:r>
            <a:r>
              <a:rPr lang="en-US" sz="1600" dirty="0" err="1"/>
              <a:t>coriolis</a:t>
            </a:r>
            <a:r>
              <a:rPr lang="en-US" sz="1600" dirty="0"/>
              <a:t>"; if </a:t>
            </a:r>
            <a:r>
              <a:rPr lang="en-US" sz="1600" dirty="0" err="1"/>
              <a:t>ncor</a:t>
            </a:r>
            <a:r>
              <a:rPr lang="en-US" sz="1600" dirty="0"/>
              <a:t>=1, model uses</a:t>
            </a:r>
          </a:p>
          <a:p>
            <a:r>
              <a:rPr lang="en-US" sz="1600" dirty="0"/>
              <a:t>! </a:t>
            </a:r>
            <a:r>
              <a:rPr lang="en-US" sz="1600" dirty="0" err="1"/>
              <a:t>lat</a:t>
            </a:r>
            <a:r>
              <a:rPr lang="en-US" sz="1600" dirty="0"/>
              <a:t>/</a:t>
            </a:r>
            <a:r>
              <a:rPr lang="en-US" sz="1600" dirty="0" err="1"/>
              <a:t>lon</a:t>
            </a:r>
            <a:r>
              <a:rPr lang="en-US" sz="1600" dirty="0"/>
              <a:t> in </a:t>
            </a:r>
            <a:r>
              <a:rPr lang="en-US" sz="1600" dirty="0" err="1"/>
              <a:t>hgrid.ll</a:t>
            </a:r>
            <a:r>
              <a:rPr lang="en-US" sz="1600" dirty="0"/>
              <a:t> for beta-plane approximation if </a:t>
            </a:r>
            <a:r>
              <a:rPr lang="en-US" sz="1600" dirty="0" err="1"/>
              <a:t>ics</a:t>
            </a:r>
            <a:r>
              <a:rPr lang="en-US" sz="1600" dirty="0"/>
              <a:t>=1, and in this case,</a:t>
            </a:r>
          </a:p>
          <a:p>
            <a:r>
              <a:rPr lang="en-US" sz="1600" dirty="0"/>
              <a:t>! the latitude specified in CPP projection ('</a:t>
            </a:r>
            <a:r>
              <a:rPr lang="en-US" sz="1600" dirty="0" err="1"/>
              <a:t>cpp_lat</a:t>
            </a:r>
            <a:r>
              <a:rPr lang="en-US" sz="1600" dirty="0"/>
              <a:t>') is used. If </a:t>
            </a:r>
            <a:r>
              <a:rPr lang="en-US" sz="1600" dirty="0" err="1"/>
              <a:t>ncor</a:t>
            </a:r>
            <a:r>
              <a:rPr lang="en-US" sz="1600" dirty="0"/>
              <a:t>=1 and </a:t>
            </a:r>
            <a:r>
              <a:rPr lang="en-US" sz="1600" dirty="0" err="1"/>
              <a:t>ics</a:t>
            </a:r>
            <a:r>
              <a:rPr lang="en-US" sz="1600" dirty="0"/>
              <a:t>=2,</a:t>
            </a:r>
          </a:p>
          <a:p>
            <a:r>
              <a:rPr lang="en-US" sz="1600" dirty="0"/>
              <a:t>! Coriolis is calculated from local latitude, and '</a:t>
            </a:r>
            <a:r>
              <a:rPr lang="en-US" sz="1600" dirty="0" err="1"/>
              <a:t>cpp_lat</a:t>
            </a:r>
            <a:r>
              <a:rPr lang="en-US" sz="1600" dirty="0"/>
              <a:t>' is not used.</a:t>
            </a:r>
          </a:p>
          <a:p>
            <a:r>
              <a:rPr lang="en-US" sz="1600" dirty="0"/>
              <a:t>!-----------------------------------------------------------------------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ncor</a:t>
            </a:r>
            <a:r>
              <a:rPr lang="en-US" sz="1600" dirty="0"/>
              <a:t> = 1 !must be 1 if </a:t>
            </a:r>
            <a:r>
              <a:rPr lang="en-US" sz="1600" dirty="0" err="1"/>
              <a:t>ics</a:t>
            </a:r>
            <a:r>
              <a:rPr lang="en-US" sz="1600" dirty="0"/>
              <a:t>=2</a:t>
            </a:r>
          </a:p>
          <a:p>
            <a:r>
              <a:rPr lang="en-US" sz="1600" dirty="0"/>
              <a:t>  !latitude = 46 !if </a:t>
            </a:r>
            <a:r>
              <a:rPr lang="en-US" sz="1600" dirty="0" err="1"/>
              <a:t>ncor</a:t>
            </a:r>
            <a:r>
              <a:rPr lang="en-US" sz="1600" dirty="0"/>
              <a:t>=-1</a:t>
            </a:r>
          </a:p>
          <a:p>
            <a:r>
              <a:rPr lang="en-US" sz="1600" dirty="0"/>
              <a:t>  !</a:t>
            </a:r>
            <a:r>
              <a:rPr lang="en-US" sz="1600" dirty="0" err="1"/>
              <a:t>coriolis</a:t>
            </a:r>
            <a:r>
              <a:rPr lang="en-US" sz="1600" dirty="0"/>
              <a:t> = 1.e-4 !if </a:t>
            </a:r>
            <a:r>
              <a:rPr lang="en-US" sz="1600" dirty="0" err="1"/>
              <a:t>ncor</a:t>
            </a:r>
            <a:r>
              <a:rPr lang="en-US" sz="1600" dirty="0"/>
              <a:t>=0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818AF4-F802-7E84-E161-A9C7141495FC}"/>
              </a:ext>
            </a:extLst>
          </p:cNvPr>
          <p:cNvSpPr txBox="1"/>
          <p:nvPr/>
        </p:nvSpPr>
        <p:spPr>
          <a:xfrm>
            <a:off x="9077555" y="3390747"/>
            <a:ext cx="370522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* manning.gr3: start with 0.025</a:t>
            </a:r>
          </a:p>
        </p:txBody>
      </p:sp>
    </p:spTree>
    <p:extLst>
      <p:ext uri="{BB962C8B-B14F-4D97-AF65-F5344CB8AC3E}">
        <p14:creationId xmlns:p14="http://schemas.microsoft.com/office/powerpoint/2010/main" val="17069945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1EAEDA6-3FAD-4B87-9CB7-0C337D18F4A0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8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162560"/>
            <a:ext cx="3657600" cy="442536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OPT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1143000"/>
            <a:ext cx="73914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400" dirty="0"/>
              <a:t>! Implicitness factor (0.5&lt;</a:t>
            </a:r>
            <a:r>
              <a:rPr lang="en-US" altLang="en-US" sz="1400" dirty="0" err="1"/>
              <a:t>thetai</a:t>
            </a:r>
            <a:r>
              <a:rPr lang="en-US" altLang="en-US" sz="1400" dirty="0"/>
              <a:t>&lt;=1).</a:t>
            </a:r>
          </a:p>
          <a:p>
            <a:pPr eaLnBrk="1" hangingPunct="1"/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400" dirty="0"/>
              <a:t>  </a:t>
            </a:r>
            <a:r>
              <a:rPr lang="en-US" altLang="en-US" sz="1400" dirty="0" err="1">
                <a:solidFill>
                  <a:srgbClr val="FF0000"/>
                </a:solidFill>
              </a:rPr>
              <a:t>thetai</a:t>
            </a:r>
            <a:r>
              <a:rPr lang="en-US" altLang="en-US" sz="1400" dirty="0"/>
              <a:t> = 1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400" dirty="0"/>
              <a:t>! Point sources/sinks option (0: no; 1: ASCII inputs; -1: </a:t>
            </a:r>
            <a:r>
              <a:rPr lang="en-US" altLang="en-US" sz="1400" dirty="0" err="1"/>
              <a:t>netcdf</a:t>
            </a:r>
            <a:r>
              <a:rPr lang="en-US" altLang="en-US" sz="1400" dirty="0"/>
              <a:t>).</a:t>
            </a:r>
          </a:p>
          <a:p>
            <a:pPr eaLnBrk="1" hangingPunct="1"/>
            <a:r>
              <a:rPr lang="en-US" altLang="en-US" sz="1400" dirty="0"/>
              <a:t>! If =1, needs </a:t>
            </a:r>
            <a:r>
              <a:rPr lang="en-US" altLang="en-US" sz="1400" b="1" dirty="0"/>
              <a:t>source_sink.in (list of elements),</a:t>
            </a:r>
          </a:p>
          <a:p>
            <a:pPr eaLnBrk="1" hangingPunct="1"/>
            <a:r>
              <a:rPr lang="en-US" altLang="en-US" sz="1400" b="1" dirty="0"/>
              <a:t>! </a:t>
            </a:r>
            <a:r>
              <a:rPr lang="en-US" altLang="en-US" sz="1400" b="1" dirty="0" err="1"/>
              <a:t>vsource,th</a:t>
            </a:r>
            <a:r>
              <a:rPr lang="en-US" altLang="en-US" sz="1400" b="1" dirty="0"/>
              <a:t>, vsink.th, and msource.th </a:t>
            </a:r>
            <a:r>
              <a:rPr lang="en-US" altLang="en-US" sz="1400" dirty="0"/>
              <a:t>(the source/sink values must be single precision).</a:t>
            </a:r>
          </a:p>
          <a:p>
            <a:pPr eaLnBrk="1" hangingPunct="1"/>
            <a:r>
              <a:rPr lang="en-US" altLang="en-US" sz="1400" dirty="0"/>
              <a:t>! If =-1, all info is in source.nc</a:t>
            </a:r>
          </a:p>
          <a:p>
            <a:pPr eaLnBrk="1" hangingPunct="1"/>
            <a:r>
              <a:rPr lang="en-US" altLang="en-US" sz="1400" dirty="0"/>
              <a:t>! and each type of volume/mass source/sink can have its own time step and</a:t>
            </a:r>
          </a:p>
          <a:p>
            <a:pPr eaLnBrk="1" hangingPunct="1"/>
            <a:r>
              <a:rPr lang="en-US" altLang="en-US" sz="1400" dirty="0"/>
              <a:t>! # of records.</a:t>
            </a:r>
          </a:p>
          <a:p>
            <a:pPr eaLnBrk="1" hangingPunct="1"/>
            <a:r>
              <a:rPr lang="en-US" altLang="en-US" sz="1400" dirty="0"/>
              <a:t>! Source/sinks can be specified at an </a:t>
            </a:r>
            <a:r>
              <a:rPr lang="en-US" altLang="en-US" sz="1400" dirty="0" err="1"/>
              <a:t>elem</a:t>
            </a:r>
            <a:r>
              <a:rPr lang="en-US" altLang="en-US" sz="1400" dirty="0"/>
              <a:t> more</a:t>
            </a:r>
          </a:p>
          <a:p>
            <a:pPr eaLnBrk="1" hangingPunct="1"/>
            <a:r>
              <a:rPr lang="en-US" altLang="en-US" sz="1400" dirty="0"/>
              <a:t>! than once, and the code will accumulate the volumes; for mass conc,</a:t>
            </a:r>
          </a:p>
          <a:p>
            <a:pPr eaLnBrk="1" hangingPunct="1"/>
            <a:r>
              <a:rPr lang="en-US" altLang="en-US" sz="1400" dirty="0"/>
              <a:t>! values are applied at _net_ source </a:t>
            </a:r>
            <a:r>
              <a:rPr lang="en-US" altLang="en-US" sz="1400" dirty="0" err="1"/>
              <a:t>elem</a:t>
            </a:r>
            <a:r>
              <a:rPr lang="en-US" altLang="en-US" sz="1400" dirty="0"/>
              <a:t> (no summation for conc).</a:t>
            </a:r>
          </a:p>
          <a:p>
            <a:pPr eaLnBrk="1" hangingPunct="1"/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/>
            <a:r>
              <a:rPr lang="en-US" altLang="en-US" sz="1400" dirty="0"/>
              <a:t>  </a:t>
            </a:r>
            <a:r>
              <a:rPr lang="en-US" altLang="en-US" sz="1400" dirty="0" err="1">
                <a:solidFill>
                  <a:srgbClr val="FF0000"/>
                </a:solidFill>
              </a:rPr>
              <a:t>if_source</a:t>
            </a:r>
            <a:r>
              <a:rPr lang="en-US" altLang="en-US" sz="1400" dirty="0">
                <a:solidFill>
                  <a:srgbClr val="FF0000"/>
                </a:solidFill>
              </a:rPr>
              <a:t> </a:t>
            </a:r>
            <a:r>
              <a:rPr lang="en-US" altLang="en-US" sz="1400" dirty="0"/>
              <a:t>= 0</a:t>
            </a:r>
          </a:p>
          <a:p>
            <a:pPr eaLnBrk="1" hangingPunct="1"/>
            <a:endParaRPr lang="en-US" altLang="en-US" sz="1400" dirty="0"/>
          </a:p>
          <a:p>
            <a:pPr eaLnBrk="1" hangingPunct="1"/>
            <a:endParaRPr lang="en-US" alt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304800" y="195343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Symbol" panose="05050102010706020507" pitchFamily="18" charset="2"/>
              </a:rPr>
              <a:t>q</a:t>
            </a:r>
          </a:p>
        </p:txBody>
      </p:sp>
      <p:cxnSp>
        <p:nvCxnSpPr>
          <p:cNvPr id="4" name="Straight Arrow Connector 3"/>
          <p:cNvCxnSpPr>
            <a:stCxn id="2" idx="3"/>
          </p:cNvCxnSpPr>
          <p:nvPr/>
        </p:nvCxnSpPr>
        <p:spPr bwMode="auto">
          <a:xfrm>
            <a:off x="617706" y="2138104"/>
            <a:ext cx="601494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1F5CBFE-EACE-8DAB-69E8-B2056F169495}"/>
              </a:ext>
            </a:extLst>
          </p:cNvPr>
          <p:cNvSpPr txBox="1"/>
          <p:nvPr/>
        </p:nvSpPr>
        <p:spPr>
          <a:xfrm>
            <a:off x="8183096" y="1600200"/>
            <a:ext cx="502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* </a:t>
            </a:r>
            <a:r>
              <a:rPr lang="en-US" dirty="0" err="1"/>
              <a:t>thetai</a:t>
            </a:r>
            <a:r>
              <a:rPr lang="en-US" dirty="0"/>
              <a:t>=1 maximizes stability (especially for severe inundation), while </a:t>
            </a:r>
            <a:r>
              <a:rPr lang="en-US" dirty="0" err="1"/>
              <a:t>thetai</a:t>
            </a:r>
            <a:r>
              <a:rPr lang="en-US" dirty="0"/>
              <a:t>=0.5001 maximizes accuracy. For boundary-value problems, the difference is often minor</a:t>
            </a:r>
          </a:p>
        </p:txBody>
      </p:sp>
    </p:spTree>
    <p:extLst>
      <p:ext uri="{BB962C8B-B14F-4D97-AF65-F5344CB8AC3E}">
        <p14:creationId xmlns:p14="http://schemas.microsoft.com/office/powerpoint/2010/main" val="347556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EFA497-B090-4BC7-9FB3-6EAC1F875503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8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0" y="162560"/>
            <a:ext cx="5867400" cy="52324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OPT: Atmospheric forcing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685800"/>
            <a:ext cx="10058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!-----------------------------------------------------------------------</a:t>
            </a:r>
          </a:p>
          <a:p>
            <a:r>
              <a:rPr lang="en-US" sz="1400" dirty="0"/>
              <a:t>! Atmos. option. If </a:t>
            </a:r>
            <a:r>
              <a:rPr lang="en-US" sz="1400" dirty="0" err="1"/>
              <a:t>nws</a:t>
            </a:r>
            <a:r>
              <a:rPr lang="en-US" sz="1400" dirty="0"/>
              <a:t>=0, no atmos. forcing is applied. If </a:t>
            </a:r>
            <a:r>
              <a:rPr lang="en-US" sz="1400" dirty="0" err="1"/>
              <a:t>nws</a:t>
            </a:r>
            <a:r>
              <a:rPr lang="en-US" sz="1400" dirty="0"/>
              <a:t>=1, atmos.</a:t>
            </a:r>
          </a:p>
          <a:p>
            <a:r>
              <a:rPr lang="en-US" sz="1400" dirty="0"/>
              <a:t>! variables are read in from wind.th. If </a:t>
            </a:r>
            <a:r>
              <a:rPr lang="en-US" sz="1400" dirty="0" err="1"/>
              <a:t>nws</a:t>
            </a:r>
            <a:r>
              <a:rPr lang="en-US" sz="1400" dirty="0"/>
              <a:t>=2, atmos. variables are</a:t>
            </a:r>
          </a:p>
          <a:p>
            <a:r>
              <a:rPr lang="en-US" sz="1400" dirty="0"/>
              <a:t>! read in from </a:t>
            </a:r>
            <a:r>
              <a:rPr lang="en-US" sz="1400" dirty="0" err="1"/>
              <a:t>sflux</a:t>
            </a:r>
            <a:r>
              <a:rPr lang="en-US" sz="1400" dirty="0"/>
              <a:t>_ files.</a:t>
            </a:r>
          </a:p>
          <a:p>
            <a:r>
              <a:rPr lang="en-US" sz="1400" dirty="0"/>
              <a:t>! If </a:t>
            </a:r>
            <a:r>
              <a:rPr lang="en-US" sz="1400" dirty="0" err="1"/>
              <a:t>nws</a:t>
            </a:r>
            <a:r>
              <a:rPr lang="en-US" sz="1400" dirty="0"/>
              <a:t>=4, </a:t>
            </a:r>
            <a:r>
              <a:rPr lang="en-US" sz="1400" dirty="0" err="1"/>
              <a:t>ascii</a:t>
            </a:r>
            <a:r>
              <a:rPr lang="en-US" sz="1400" dirty="0"/>
              <a:t> format is used for wind and atmos. pressure at each node (see source code).</a:t>
            </a:r>
          </a:p>
          <a:p>
            <a:r>
              <a:rPr lang="en-US" sz="1400" dirty="0"/>
              <a:t>! If </a:t>
            </a:r>
            <a:r>
              <a:rPr lang="en-US" sz="1400" dirty="0" err="1"/>
              <a:t>nws</a:t>
            </a:r>
            <a:r>
              <a:rPr lang="en-US" sz="1400" dirty="0"/>
              <a:t>&gt;0, '</a:t>
            </a:r>
            <a:r>
              <a:rPr lang="en-US" sz="1400" dirty="0" err="1"/>
              <a:t>iwindoff</a:t>
            </a:r>
            <a:r>
              <a:rPr lang="en-US" sz="1400" dirty="0"/>
              <a:t>' can be used to scale wind speed (with windfactor.gr3).</a:t>
            </a:r>
          </a:p>
          <a:p>
            <a:r>
              <a:rPr lang="en-US" sz="1400" dirty="0"/>
              <a:t>!</a:t>
            </a:r>
          </a:p>
          <a:p>
            <a:r>
              <a:rPr lang="en-US" sz="1400" dirty="0"/>
              <a:t>! Stress calculation:</a:t>
            </a:r>
          </a:p>
          <a:p>
            <a:r>
              <a:rPr lang="en-US" sz="1400" dirty="0"/>
              <a:t>! If </a:t>
            </a:r>
            <a:r>
              <a:rPr lang="en-US" sz="1400" dirty="0" err="1"/>
              <a:t>nws</a:t>
            </a:r>
            <a:r>
              <a:rPr lang="en-US" sz="1400" dirty="0"/>
              <a:t>=1 or &gt;=4, or </a:t>
            </a:r>
            <a:r>
              <a:rPr lang="en-US" sz="1400" dirty="0" err="1"/>
              <a:t>nws</a:t>
            </a:r>
            <a:r>
              <a:rPr lang="en-US" sz="1400" dirty="0"/>
              <a:t>=2 and </a:t>
            </a:r>
            <a:r>
              <a:rPr lang="en-US" sz="1400" dirty="0" err="1"/>
              <a:t>ihconsv</a:t>
            </a:r>
            <a:r>
              <a:rPr lang="en-US" sz="1400" dirty="0"/>
              <a:t>=0, or </a:t>
            </a:r>
            <a:r>
              <a:rPr lang="en-US" sz="1400" dirty="0" err="1"/>
              <a:t>nws</a:t>
            </a:r>
            <a:r>
              <a:rPr lang="en-US" sz="1400" dirty="0"/>
              <a:t>=2 and </a:t>
            </a:r>
            <a:r>
              <a:rPr lang="en-US" sz="1400" dirty="0" err="1"/>
              <a:t>iwind_form</a:t>
            </a:r>
            <a:r>
              <a:rPr lang="en-US" sz="1400" dirty="0"/>
              <a:t>=-1,</a:t>
            </a:r>
          </a:p>
          <a:p>
            <a:r>
              <a:rPr lang="en-US" sz="1400" dirty="0"/>
              <a:t>! the stress is calculated from Pond &amp; </a:t>
            </a:r>
            <a:r>
              <a:rPr lang="en-US" sz="1400" dirty="0" err="1"/>
              <a:t>Pichard</a:t>
            </a:r>
            <a:r>
              <a:rPr lang="en-US" sz="1400" dirty="0"/>
              <a:t> formulation</a:t>
            </a:r>
          </a:p>
          <a:p>
            <a:r>
              <a:rPr lang="en-US" sz="1400" dirty="0"/>
              <a:t>! If </a:t>
            </a:r>
            <a:r>
              <a:rPr lang="en-US" sz="1400" dirty="0" err="1"/>
              <a:t>nws</a:t>
            </a:r>
            <a:r>
              <a:rPr lang="en-US" sz="1400" dirty="0"/>
              <a:t>=2, </a:t>
            </a:r>
            <a:r>
              <a:rPr lang="en-US" sz="1400" dirty="0" err="1"/>
              <a:t>ihconsv</a:t>
            </a:r>
            <a:r>
              <a:rPr lang="en-US" sz="1400" dirty="0"/>
              <a:t>=1 and </a:t>
            </a:r>
            <a:r>
              <a:rPr lang="en-US" sz="1400" dirty="0" err="1"/>
              <a:t>iwind_form</a:t>
            </a:r>
            <a:r>
              <a:rPr lang="en-US" sz="1400" dirty="0"/>
              <a:t>=0, the stress is calculated from heat exchange</a:t>
            </a:r>
          </a:p>
          <a:p>
            <a:r>
              <a:rPr lang="en-US" sz="1400" dirty="0"/>
              <a:t>! routine;</a:t>
            </a:r>
          </a:p>
          <a:p>
            <a:r>
              <a:rPr lang="en-US" sz="1400" dirty="0"/>
              <a:t>! If WWM is enabled and </a:t>
            </a:r>
            <a:r>
              <a:rPr lang="en-US" sz="1400" dirty="0" err="1"/>
              <a:t>icou_elfe_wwm</a:t>
            </a:r>
            <a:r>
              <a:rPr lang="en-US" sz="1400" dirty="0"/>
              <a:t>&gt;0 and </a:t>
            </a:r>
            <a:r>
              <a:rPr lang="en-US" sz="1400" dirty="0" err="1"/>
              <a:t>iwind_form</a:t>
            </a:r>
            <a:r>
              <a:rPr lang="en-US" sz="1400" dirty="0"/>
              <a:t>=-2, stress is calculated by WWM;</a:t>
            </a:r>
          </a:p>
          <a:p>
            <a:r>
              <a:rPr lang="en-US" sz="1400" dirty="0"/>
              <a:t>! otherwise the formulations above are used.</a:t>
            </a:r>
          </a:p>
          <a:p>
            <a:r>
              <a:rPr lang="en-US" sz="1400" dirty="0"/>
              <a:t>!-----------------------------------------------------------------------</a:t>
            </a:r>
          </a:p>
          <a:p>
            <a:r>
              <a:rPr lang="en-US" sz="1400" dirty="0"/>
              <a:t>  </a:t>
            </a:r>
            <a:r>
              <a:rPr lang="en-US" sz="1400" dirty="0" err="1">
                <a:solidFill>
                  <a:srgbClr val="FF0000"/>
                </a:solidFill>
              </a:rPr>
              <a:t>nws</a:t>
            </a:r>
            <a:r>
              <a:rPr lang="en-US" sz="1400" dirty="0"/>
              <a:t> = 2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wtiminc</a:t>
            </a:r>
            <a:r>
              <a:rPr lang="en-US" sz="1400" dirty="0"/>
              <a:t> = 150. !time step for atmos. forcing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nrampwind</a:t>
            </a:r>
            <a:r>
              <a:rPr lang="en-US" sz="1400" dirty="0"/>
              <a:t> = 1 !ramp-up option for atmos. forcing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drampwind</a:t>
            </a:r>
            <a:r>
              <a:rPr lang="en-US" sz="1400" dirty="0"/>
              <a:t> = 2. !needed if </a:t>
            </a:r>
            <a:r>
              <a:rPr lang="en-US" sz="1400" dirty="0" err="1"/>
              <a:t>nrampwind</a:t>
            </a:r>
            <a:r>
              <a:rPr lang="en-US" sz="1400" dirty="0"/>
              <a:t>/=0; ramp-up period in days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iwindoff</a:t>
            </a:r>
            <a:r>
              <a:rPr lang="en-US" sz="1400" dirty="0"/>
              <a:t> = 0 !needed only if </a:t>
            </a:r>
            <a:r>
              <a:rPr lang="en-US" sz="1400" dirty="0" err="1"/>
              <a:t>nws</a:t>
            </a:r>
            <a:r>
              <a:rPr lang="en-US" sz="1400" dirty="0"/>
              <a:t>/=0; '1': needs windfactor.gr3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iwind_form</a:t>
            </a:r>
            <a:r>
              <a:rPr lang="en-US" sz="1400" dirty="0"/>
              <a:t> = -1</a:t>
            </a:r>
          </a:p>
          <a:p>
            <a:endParaRPr lang="en-US" sz="1400" dirty="0"/>
          </a:p>
          <a:p>
            <a:r>
              <a:rPr lang="en-US" sz="1400" dirty="0"/>
              <a:t>!-----------------------------------------------------------------------</a:t>
            </a:r>
          </a:p>
          <a:p>
            <a:r>
              <a:rPr lang="en-US" sz="1400" dirty="0"/>
              <a:t>! Heat and salt exchange. </a:t>
            </a:r>
            <a:r>
              <a:rPr lang="en-US" sz="1400" dirty="0" err="1"/>
              <a:t>isconsv</a:t>
            </a:r>
            <a:r>
              <a:rPr lang="en-US" sz="1400" dirty="0"/>
              <a:t>=1 needs </a:t>
            </a:r>
            <a:r>
              <a:rPr lang="en-US" sz="1400" dirty="0" err="1"/>
              <a:t>ihconsv</a:t>
            </a:r>
            <a:r>
              <a:rPr lang="en-US" sz="1400" dirty="0"/>
              <a:t>=1; </a:t>
            </a:r>
            <a:r>
              <a:rPr lang="en-US" sz="1400" dirty="0" err="1"/>
              <a:t>ihconsv</a:t>
            </a:r>
            <a:r>
              <a:rPr lang="en-US" sz="1400" dirty="0"/>
              <a:t>=1 needs </a:t>
            </a:r>
            <a:r>
              <a:rPr lang="en-US" sz="1400" dirty="0" err="1"/>
              <a:t>nws</a:t>
            </a:r>
            <a:r>
              <a:rPr lang="en-US" sz="1400" dirty="0"/>
              <a:t>=2.</a:t>
            </a:r>
          </a:p>
          <a:p>
            <a:r>
              <a:rPr lang="en-US" sz="1400" dirty="0"/>
              <a:t>! If </a:t>
            </a:r>
            <a:r>
              <a:rPr lang="en-US" sz="1400" dirty="0" err="1"/>
              <a:t>isconsv</a:t>
            </a:r>
            <a:r>
              <a:rPr lang="en-US" sz="1400" dirty="0"/>
              <a:t>=1, need to compile with </a:t>
            </a:r>
            <a:r>
              <a:rPr lang="en-US" sz="1400" dirty="0" err="1"/>
              <a:t>precip</a:t>
            </a:r>
            <a:r>
              <a:rPr lang="en-US" sz="1400" dirty="0"/>
              <a:t>/</a:t>
            </a:r>
            <a:r>
              <a:rPr lang="en-US" sz="1400" dirty="0" err="1"/>
              <a:t>evap</a:t>
            </a:r>
            <a:r>
              <a:rPr lang="en-US" sz="1400" dirty="0"/>
              <a:t> module turned on.</a:t>
            </a:r>
          </a:p>
          <a:p>
            <a:r>
              <a:rPr lang="en-US" sz="1400" dirty="0"/>
              <a:t>!-----------------------------------------------------------------------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ihconsv</a:t>
            </a:r>
            <a:r>
              <a:rPr lang="en-US" sz="1400" dirty="0"/>
              <a:t> = 0 !heat exchange option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isconsv</a:t>
            </a:r>
            <a:r>
              <a:rPr lang="en-US" sz="1400" dirty="0"/>
              <a:t> = 0 !evaporation/precipitation model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86040" y="3855720"/>
            <a:ext cx="4876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nws</a:t>
            </a:r>
            <a:r>
              <a:rPr lang="en-US" dirty="0"/>
              <a:t>=2 is recommended. There are several scripts to help you prepare </a:t>
            </a:r>
            <a:r>
              <a:rPr lang="en-US" dirty="0" err="1"/>
              <a:t>sflux</a:t>
            </a:r>
            <a:r>
              <a:rPr lang="en-US" dirty="0"/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C000"/>
                </a:solidFill>
              </a:rPr>
              <a:t>pySCHISM</a:t>
            </a:r>
            <a:r>
              <a:rPr lang="en-US" dirty="0">
                <a:solidFill>
                  <a:srgbClr val="FFC000"/>
                </a:solidFill>
              </a:rPr>
              <a:t> can prepare </a:t>
            </a:r>
            <a:r>
              <a:rPr lang="en-US" dirty="0" err="1">
                <a:solidFill>
                  <a:srgbClr val="FFC000"/>
                </a:solidFill>
              </a:rPr>
              <a:t>sflux</a:t>
            </a:r>
            <a:r>
              <a:rPr lang="en-US" dirty="0">
                <a:solidFill>
                  <a:srgbClr val="FFC000"/>
                </a:solidFill>
              </a:rPr>
              <a:t> for you from GFS, HRRR, ERA5 </a:t>
            </a:r>
            <a:r>
              <a:rPr lang="en-US" dirty="0" err="1">
                <a:solidFill>
                  <a:srgbClr val="FFC000"/>
                </a:solidFill>
              </a:rPr>
              <a:t>etc</a:t>
            </a:r>
            <a:endParaRPr lang="en-US" dirty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For b-tropic cases, only </a:t>
            </a:r>
            <a:r>
              <a:rPr lang="en-US" dirty="0" err="1">
                <a:latin typeface="Tahoma"/>
                <a:ea typeface="Tahoma"/>
                <a:cs typeface="Tahoma"/>
              </a:rPr>
              <a:t>sflux_air</a:t>
            </a:r>
            <a:r>
              <a:rPr lang="en-US" dirty="0">
                <a:latin typeface="Tahoma"/>
                <a:ea typeface="Tahoma"/>
                <a:cs typeface="Tahoma"/>
              </a:rPr>
              <a:t>* are used, which contain info: wind speed, air pressure, specific humidity, air temperature and associated </a:t>
            </a:r>
            <a:r>
              <a:rPr lang="en-US" dirty="0" err="1">
                <a:latin typeface="Tahoma"/>
                <a:ea typeface="Tahoma"/>
                <a:cs typeface="Tahoma"/>
              </a:rPr>
              <a:t>atmos</a:t>
            </a:r>
            <a:r>
              <a:rPr lang="en-US" dirty="0">
                <a:latin typeface="Tahoma"/>
                <a:ea typeface="Tahoma"/>
                <a:cs typeface="Tahoma"/>
              </a:rPr>
              <a:t> model grid (</a:t>
            </a:r>
            <a:r>
              <a:rPr lang="en-US" dirty="0" err="1">
                <a:latin typeface="Tahoma"/>
                <a:ea typeface="Tahoma"/>
                <a:cs typeface="Tahoma"/>
              </a:rPr>
              <a:t>lon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lat</a:t>
            </a:r>
            <a:r>
              <a:rPr lang="en-US" dirty="0">
                <a:latin typeface="Tahoma"/>
                <a:ea typeface="Tahoma"/>
                <a:cs typeface="Tahoma"/>
              </a:rPr>
              <a:t>) </a:t>
            </a:r>
            <a:endParaRPr lang="en-US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6471594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C2D20D9-85A6-461D-B971-0ADB445A0BE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8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821683" y="50800"/>
            <a:ext cx="36576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2400" dirty="0"/>
              <a:t>SCHOUT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712585" y="432596"/>
            <a:ext cx="6934200" cy="206033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/>
                <a:ea typeface="Tahoma"/>
                <a:cs typeface="Tahoma"/>
              </a:rPr>
              <a:t>!</a:t>
            </a:r>
            <a:r>
              <a:rPr lang="en-US" altLang="en-US" sz="140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Non-node centered</a:t>
            </a:r>
            <a:r>
              <a:rPr lang="en-US" altLang="en-US" sz="1400" dirty="0">
                <a:solidFill>
                  <a:srgbClr val="000000"/>
                </a:solidFill>
                <a:latin typeface="Tahoma"/>
                <a:ea typeface="Tahoma"/>
                <a:cs typeface="Tahoma"/>
              </a:rPr>
              <a:t> outputs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  </a:t>
            </a:r>
            <a:r>
              <a:rPr lang="en-US" altLang="en-US" sz="1400" dirty="0" err="1"/>
              <a:t>iof_hydro</a:t>
            </a:r>
            <a:r>
              <a:rPr lang="en-US" altLang="en-US" sz="1400" dirty="0"/>
              <a:t>(27) = 0 !horizontal vel vector defined @side [m/s] {</a:t>
            </a:r>
            <a:r>
              <a:rPr lang="en-US" altLang="en-US" sz="1400" dirty="0" err="1"/>
              <a:t>hvel_side</a:t>
            </a:r>
            <a:r>
              <a:rPr lang="en-US" altLang="en-US" sz="1400" dirty="0"/>
              <a:t>}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1400" dirty="0">
                <a:latin typeface="Tahoma"/>
                <a:ea typeface="Tahoma"/>
                <a:cs typeface="Tahoma"/>
              </a:rPr>
              <a:t>  </a:t>
            </a:r>
            <a:r>
              <a:rPr lang="en-US" altLang="en-US" sz="14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altLang="en-US" sz="1400" dirty="0">
                <a:latin typeface="Tahoma"/>
                <a:ea typeface="Tahoma"/>
                <a:cs typeface="Tahoma"/>
              </a:rPr>
              <a:t>(28) = 0 !vertical vel. @elem [m/s] {</a:t>
            </a:r>
            <a:r>
              <a:rPr lang="en-US" altLang="en-US" sz="1400" dirty="0" err="1">
                <a:latin typeface="Tahoma"/>
                <a:ea typeface="Tahoma"/>
                <a:cs typeface="Tahoma"/>
              </a:rPr>
              <a:t>wvel_elem</a:t>
            </a:r>
            <a:r>
              <a:rPr lang="en-US" altLang="en-US" sz="1400" dirty="0">
                <a:latin typeface="Tahoma"/>
                <a:ea typeface="Tahoma"/>
                <a:cs typeface="Tahoma"/>
              </a:rPr>
              <a:t>}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  </a:t>
            </a:r>
            <a:r>
              <a:rPr lang="en-US" altLang="en-US" sz="1400" dirty="0" err="1"/>
              <a:t>iof_hydro</a:t>
            </a:r>
            <a:r>
              <a:rPr lang="en-US" altLang="en-US" sz="1400" dirty="0"/>
              <a:t>(29) = 0 !T @prism centers [C] {</a:t>
            </a:r>
            <a:r>
              <a:rPr lang="en-US" altLang="en-US" sz="1400" dirty="0" err="1"/>
              <a:t>temp_elem</a:t>
            </a:r>
            <a:r>
              <a:rPr lang="en-US" altLang="en-US" sz="1400" dirty="0"/>
              <a:t>}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  </a:t>
            </a:r>
            <a:r>
              <a:rPr lang="en-US" altLang="en-US" sz="1400" dirty="0" err="1"/>
              <a:t>iof_hydro</a:t>
            </a:r>
            <a:r>
              <a:rPr lang="en-US" altLang="en-US" sz="1400" dirty="0"/>
              <a:t>(30) = 0 !S @prism centers [PSU] {</a:t>
            </a:r>
            <a:r>
              <a:rPr lang="en-US" altLang="en-US" sz="1400" dirty="0" err="1"/>
              <a:t>salt_elem</a:t>
            </a:r>
            <a:r>
              <a:rPr lang="en-US" altLang="en-US" sz="1400" dirty="0"/>
              <a:t>}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  </a:t>
            </a:r>
            <a:r>
              <a:rPr lang="en-US" altLang="en-US" sz="1400" dirty="0" err="1"/>
              <a:t>iof_hydro</a:t>
            </a:r>
            <a:r>
              <a:rPr lang="en-US" altLang="en-US" sz="1400" dirty="0"/>
              <a:t>(31) = 0 !Barotropic pressure gradient force vector (m.s-2) @side centers  {</a:t>
            </a:r>
            <a:r>
              <a:rPr lang="en-US" altLang="en-US" sz="1400" dirty="0" err="1"/>
              <a:t>pressure_gradient</a:t>
            </a:r>
            <a:r>
              <a:rPr lang="en-US" altLang="en-US" sz="1400" dirty="0"/>
              <a:t>}</a:t>
            </a:r>
          </a:p>
        </p:txBody>
      </p:sp>
      <p:sp>
        <p:nvSpPr>
          <p:cNvPr id="2" name="Rectangle 1"/>
          <p:cNvSpPr/>
          <p:nvPr/>
        </p:nvSpPr>
        <p:spPr>
          <a:xfrm>
            <a:off x="1426" y="-2679"/>
            <a:ext cx="6715225" cy="72943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altLang="en-US" sz="1200" dirty="0"/>
              <a:t>&amp;SCHOUT</a:t>
            </a:r>
          </a:p>
          <a:p>
            <a:r>
              <a:rPr lang="en-US" altLang="en-US" sz="1200" dirty="0"/>
              <a:t>!-----------------------------------------------------------------------</a:t>
            </a:r>
          </a:p>
          <a:p>
            <a:r>
              <a:rPr lang="en-US" altLang="en-US" sz="1200" dirty="0"/>
              <a:t>!Option for </a:t>
            </a:r>
            <a:r>
              <a:rPr lang="en-US" altLang="en-US" sz="1200" dirty="0" err="1"/>
              <a:t>hotstart</a:t>
            </a:r>
            <a:r>
              <a:rPr lang="en-US" altLang="en-US" sz="1200" dirty="0"/>
              <a:t> outputs </a:t>
            </a:r>
            <a:r>
              <a:rPr lang="en-US" altLang="en-US" sz="1200" dirty="0">
                <a:solidFill>
                  <a:srgbClr val="29C330"/>
                </a:solidFill>
              </a:rPr>
              <a:t>(use combine_hotstart7.f90 to combine)</a:t>
            </a:r>
          </a:p>
          <a:p>
            <a:r>
              <a:rPr lang="en-US" altLang="en-US" sz="1200" dirty="0"/>
              <a:t>!-----------------------------------------------------------------------</a:t>
            </a:r>
          </a:p>
          <a:p>
            <a:r>
              <a:rPr lang="en-US" altLang="en-US" sz="1200" dirty="0"/>
              <a:t>  </a:t>
            </a:r>
            <a:r>
              <a:rPr lang="en-US" altLang="en-US" sz="1200" dirty="0" err="1"/>
              <a:t>nhot</a:t>
            </a:r>
            <a:r>
              <a:rPr lang="en-US" altLang="en-US" sz="1200" dirty="0"/>
              <a:t> = 1 !1: output *_</a:t>
            </a:r>
            <a:r>
              <a:rPr lang="en-US" altLang="en-US" sz="1200" dirty="0" err="1"/>
              <a:t>hotstart</a:t>
            </a:r>
            <a:r>
              <a:rPr lang="en-US" altLang="en-US" sz="1200" dirty="0"/>
              <a:t> every '</a:t>
            </a:r>
            <a:r>
              <a:rPr lang="en-US" altLang="en-US" sz="1200" dirty="0" err="1"/>
              <a:t>hotout_write</a:t>
            </a:r>
            <a:r>
              <a:rPr lang="en-US" altLang="en-US" sz="1200" dirty="0"/>
              <a:t>' steps</a:t>
            </a:r>
          </a:p>
          <a:p>
            <a:r>
              <a:rPr lang="en-US" altLang="en-US" sz="1200" dirty="0"/>
              <a:t>  </a:t>
            </a:r>
            <a:r>
              <a:rPr lang="en-US" altLang="en-US" sz="1200" dirty="0" err="1"/>
              <a:t>nhot_write</a:t>
            </a:r>
            <a:r>
              <a:rPr lang="en-US" altLang="en-US" sz="1200" dirty="0"/>
              <a:t> = 4032 !</a:t>
            </a:r>
            <a:r>
              <a:rPr lang="en-US" altLang="en-US" sz="1200" dirty="0">
                <a:solidFill>
                  <a:srgbClr val="FF0000"/>
                </a:solidFill>
              </a:rPr>
              <a:t>divisible by </a:t>
            </a:r>
            <a:r>
              <a:rPr lang="en-US" altLang="en-US" sz="1200" dirty="0" err="1">
                <a:solidFill>
                  <a:srgbClr val="FF0000"/>
                </a:solidFill>
              </a:rPr>
              <a:t>ihfskip</a:t>
            </a:r>
            <a:endParaRPr lang="en-US" altLang="en-US" sz="1200" dirty="0">
              <a:solidFill>
                <a:srgbClr val="FF0000"/>
              </a:solidFill>
            </a:endParaRPr>
          </a:p>
          <a:p>
            <a:r>
              <a:rPr lang="en-US" altLang="en-US" sz="1200" dirty="0"/>
              <a:t>!-----------------------------------------------------------------------</a:t>
            </a:r>
          </a:p>
          <a:p>
            <a:r>
              <a:rPr lang="en-US" altLang="en-US" sz="1200" dirty="0"/>
              <a:t>!Global output options (</a:t>
            </a:r>
            <a:r>
              <a:rPr lang="en-US" altLang="en-US" sz="1200" dirty="0">
                <a:solidFill>
                  <a:srgbClr val="FF0000"/>
                </a:solidFill>
              </a:rPr>
              <a:t>node centered</a:t>
            </a:r>
            <a:r>
              <a:rPr lang="en-US" altLang="en-US" sz="1200" dirty="0"/>
              <a:t>)</a:t>
            </a:r>
          </a:p>
          <a:p>
            <a:r>
              <a:rPr lang="en-US" altLang="en-US" sz="1200" dirty="0"/>
              <a:t>!-----------------------------------------------------------------------</a:t>
            </a: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(1) = 1 !0: off; 1: on - elev. [m]  {elevation}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(2) = 1 !air pressure [Pa] 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airPressure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(3) = 0 !air temperature [C]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airTemperature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(4) = 0 !Specific humidity [-]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specificHumidity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(5) = 0 !Net downward solar (shortwave) radiation after albedo [W/m/m]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solarRadiation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(6) = 0 !sensible flux (positive upward) [W/m/m] 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sensibleHeat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(7) = 0 !latent heat flux (positive upward) [W/m/m]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latentHeat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(8) = 0 !upward longwave radiation (positive upward) [W/m/m]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upwardLongwave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(9) = 0 !downward longwave radiation (positive downward) [W/m/m]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downwardLongwave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(10) = 0 !total flux=-</a:t>
            </a:r>
            <a:r>
              <a:rPr lang="en-US" sz="1200" dirty="0" err="1">
                <a:latin typeface="Tahoma"/>
                <a:ea typeface="Tahoma"/>
                <a:cs typeface="Tahoma"/>
              </a:rPr>
              <a:t>flsu-fllu</a:t>
            </a:r>
            <a:r>
              <a:rPr lang="en-US" sz="1200" dirty="0">
                <a:latin typeface="Tahoma"/>
                <a:ea typeface="Tahoma"/>
                <a:cs typeface="Tahoma"/>
              </a:rPr>
              <a:t>-(</a:t>
            </a:r>
            <a:r>
              <a:rPr lang="en-US" sz="1200" dirty="0" err="1">
                <a:latin typeface="Tahoma"/>
                <a:ea typeface="Tahoma"/>
                <a:cs typeface="Tahoma"/>
              </a:rPr>
              <a:t>radu-radd</a:t>
            </a:r>
            <a:r>
              <a:rPr lang="en-US" sz="1200" dirty="0">
                <a:latin typeface="Tahoma"/>
                <a:ea typeface="Tahoma"/>
                <a:cs typeface="Tahoma"/>
              </a:rPr>
              <a:t>) [W/m/m]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totalHeat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(11) = 0 !evaporation rate [kg/m/m/s]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evaporationRate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(12) = 0 !precipitation rate [kg/m/m/s]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precipitationRate</a:t>
            </a:r>
            <a:r>
              <a:rPr lang="en-US" sz="1200" dirty="0">
                <a:latin typeface="Tahoma"/>
                <a:ea typeface="Tahoma"/>
                <a:cs typeface="Tahoma"/>
              </a:rPr>
              <a:t>}  2D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(13) = 0 !Bottom stress vector [kg/m/s^2(Pa)]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bottomStressX,Y</a:t>
            </a:r>
            <a:r>
              <a:rPr lang="en-US" sz="1200" dirty="0">
                <a:latin typeface="Tahoma"/>
                <a:ea typeface="Tahoma"/>
                <a:cs typeface="Tahoma"/>
              </a:rPr>
              <a:t>}  2D vector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(14) = 0 !wind velocity vector [m/s]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windSpeedX,Y</a:t>
            </a:r>
            <a:r>
              <a:rPr lang="en-US" sz="1200" dirty="0">
                <a:latin typeface="Tahoma"/>
                <a:ea typeface="Tahoma"/>
                <a:cs typeface="Tahoma"/>
              </a:rPr>
              <a:t>}  2D vector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(15) = 0 !wind stress vector [m^2/s/s]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windStressX,Y</a:t>
            </a:r>
            <a:r>
              <a:rPr lang="en-US" sz="1200" dirty="0">
                <a:latin typeface="Tahoma"/>
                <a:ea typeface="Tahoma"/>
                <a:cs typeface="Tahoma"/>
              </a:rPr>
              <a:t>}  2D vector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(16) = 0 !depth-averaged vel vector [m/s]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depthAverageVelX,Y</a:t>
            </a:r>
            <a:r>
              <a:rPr lang="en-US" sz="1200" dirty="0">
                <a:latin typeface="Tahoma"/>
                <a:ea typeface="Tahoma"/>
                <a:cs typeface="Tahoma"/>
              </a:rPr>
              <a:t>}  2D vector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(17) = 0 !vertical velocity [m/s]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verticalVelocity</a:t>
            </a:r>
            <a:r>
              <a:rPr lang="en-US" sz="1200" dirty="0">
                <a:latin typeface="Tahoma"/>
                <a:ea typeface="Tahoma"/>
                <a:cs typeface="Tahoma"/>
              </a:rPr>
              <a:t>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>
                <a:latin typeface="Tahoma"/>
                <a:ea typeface="Tahoma"/>
                <a:cs typeface="Tahoma"/>
              </a:rPr>
              <a:t>(18) = 1 !water temperature [C] {temperature}  3D</a:t>
            </a:r>
            <a:endParaRPr lang="en-US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(19) = 0 !water salinity [PSU] {salinity}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(20) = 0 !water density [kg/m^3]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waterDensity</a:t>
            </a:r>
            <a:r>
              <a:rPr lang="en-US" sz="1200" dirty="0">
                <a:latin typeface="Tahoma"/>
                <a:ea typeface="Tahoma"/>
                <a:cs typeface="Tahoma"/>
              </a:rPr>
              <a:t>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(21) = 0 !vertical eddy diffusivity [m^2/s] {diffusivity}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(22) = 0 !vertical eddy viscosity [m^2/s] {viscosity}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(23) = 0 !turbulent kinetic energy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turbulentKineticEner</a:t>
            </a:r>
            <a:r>
              <a:rPr lang="en-US" sz="1200" dirty="0">
                <a:latin typeface="Tahoma"/>
                <a:ea typeface="Tahoma"/>
                <a:cs typeface="Tahoma"/>
              </a:rPr>
              <a:t>} 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(24) = 0 !turbulent mixing length [m]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mixingLength</a:t>
            </a:r>
            <a:r>
              <a:rPr lang="en-US" sz="1200" dirty="0">
                <a:latin typeface="Tahoma"/>
                <a:ea typeface="Tahoma"/>
                <a:cs typeface="Tahoma"/>
              </a:rPr>
              <a:t>}  3D</a:t>
            </a:r>
            <a:endParaRPr lang="en-US" dirty="0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! </a:t>
            </a:r>
            <a:r>
              <a:rPr lang="en-US" sz="1200" b="1" dirty="0">
                <a:latin typeface="Tahoma"/>
                <a:ea typeface="Tahoma"/>
                <a:cs typeface="Tahoma"/>
              </a:rPr>
              <a:t> </a:t>
            </a:r>
            <a:r>
              <a:rPr lang="en-US" sz="1200" b="1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(25) = 1 !z-coord {</a:t>
            </a:r>
            <a:r>
              <a:rPr lang="en-US" sz="1200" err="1">
                <a:latin typeface="Tahoma"/>
                <a:ea typeface="Tahoma"/>
                <a:cs typeface="Tahoma"/>
              </a:rPr>
              <a:t>zCoordinates</a:t>
            </a:r>
            <a:r>
              <a:rPr lang="en-US" sz="1200" dirty="0">
                <a:latin typeface="Tahoma"/>
                <a:ea typeface="Tahoma"/>
                <a:cs typeface="Tahoma"/>
              </a:rPr>
              <a:t>} 3D - this flag should be on for </a:t>
            </a:r>
            <a:r>
              <a:rPr lang="en-US" sz="1200" err="1">
                <a:latin typeface="Tahoma"/>
                <a:ea typeface="Tahoma"/>
                <a:cs typeface="Tahoma"/>
              </a:rPr>
              <a:t>visIT</a:t>
            </a:r>
            <a:r>
              <a:rPr lang="en-US" sz="1200" dirty="0">
                <a:latin typeface="Tahoma"/>
                <a:ea typeface="Tahoma"/>
                <a:cs typeface="Tahoma"/>
              </a:rPr>
              <a:t> </a:t>
            </a:r>
            <a:r>
              <a:rPr lang="en-US" sz="1200" err="1">
                <a:latin typeface="Tahoma"/>
                <a:ea typeface="Tahoma"/>
                <a:cs typeface="Tahoma"/>
              </a:rPr>
              <a:t>etc</a:t>
            </a:r>
            <a:endParaRPr lang="en-US" err="1">
              <a:latin typeface="Tahoma"/>
            </a:endParaRPr>
          </a:p>
          <a:p>
            <a:r>
              <a:rPr lang="en-US" sz="1200" dirty="0">
                <a:latin typeface="Tahoma"/>
                <a:ea typeface="Tahoma"/>
                <a:cs typeface="Tahoma"/>
              </a:rPr>
              <a:t>  </a:t>
            </a:r>
            <a:r>
              <a:rPr lang="en-US" sz="1200" dirty="0" err="1">
                <a:latin typeface="Tahoma"/>
                <a:ea typeface="Tahoma"/>
                <a:cs typeface="Tahoma"/>
              </a:rPr>
              <a:t>iof_hydro</a:t>
            </a:r>
            <a:r>
              <a:rPr lang="en-US" sz="1200" dirty="0">
                <a:latin typeface="Tahoma"/>
                <a:ea typeface="Tahoma"/>
                <a:cs typeface="Tahoma"/>
              </a:rPr>
              <a:t>(26) = 1 !horizontal vel vector [m/s] {</a:t>
            </a:r>
            <a:r>
              <a:rPr lang="en-US" sz="1200" dirty="0" err="1">
                <a:latin typeface="Tahoma"/>
                <a:ea typeface="Tahoma"/>
                <a:cs typeface="Tahoma"/>
              </a:rPr>
              <a:t>horizontalVelX,Y</a:t>
            </a:r>
            <a:r>
              <a:rPr lang="en-US" sz="1200" dirty="0">
                <a:latin typeface="Tahoma"/>
                <a:ea typeface="Tahoma"/>
                <a:cs typeface="Tahoma"/>
              </a:rPr>
              <a:t>} 3D vector</a:t>
            </a:r>
            <a:endParaRPr lang="en-US" dirty="0">
              <a:latin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4BEBAE-25E6-98B6-07D1-68AEF271B591}"/>
              </a:ext>
            </a:extLst>
          </p:cNvPr>
          <p:cNvSpPr txBox="1"/>
          <p:nvPr/>
        </p:nvSpPr>
        <p:spPr>
          <a:xfrm>
            <a:off x="6981825" y="4574858"/>
            <a:ext cx="6477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Question: how many scribes should you use for this run?</a:t>
            </a:r>
          </a:p>
        </p:txBody>
      </p:sp>
    </p:spTree>
    <p:extLst>
      <p:ext uri="{BB962C8B-B14F-4D97-AF65-F5344CB8AC3E}">
        <p14:creationId xmlns:p14="http://schemas.microsoft.com/office/powerpoint/2010/main" val="3506191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41128F8-B286-4568-95EA-A3663DC0E70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8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81280"/>
            <a:ext cx="4152900" cy="67564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SCHOUT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209800" y="1371600"/>
            <a:ext cx="9372600" cy="406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!Station output option. If </a:t>
            </a:r>
            <a:r>
              <a:rPr lang="en-US" altLang="en-US" sz="1600" dirty="0" err="1"/>
              <a:t>iout_sta</a:t>
            </a:r>
            <a:r>
              <a:rPr lang="en-US" altLang="en-US" sz="1600" dirty="0"/>
              <a:t>/=0, need output skip (</a:t>
            </a:r>
            <a:r>
              <a:rPr lang="en-US" altLang="en-US" sz="1600" dirty="0" err="1"/>
              <a:t>nspool_sta</a:t>
            </a:r>
            <a:r>
              <a:rPr lang="en-US" altLang="en-US" sz="1600" dirty="0"/>
              <a:t>) and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!a </a:t>
            </a:r>
            <a:r>
              <a:rPr lang="en-US" altLang="en-US" sz="1600" i="1" dirty="0"/>
              <a:t>station.in</a:t>
            </a:r>
            <a:r>
              <a:rPr lang="en-US" altLang="en-US" sz="1600" dirty="0"/>
              <a:t>. If </a:t>
            </a:r>
            <a:r>
              <a:rPr lang="en-US" altLang="en-US" sz="1600" dirty="0" err="1"/>
              <a:t>ics</a:t>
            </a:r>
            <a:r>
              <a:rPr lang="en-US" altLang="en-US" sz="1600" dirty="0"/>
              <a:t>=2, the </a:t>
            </a:r>
            <a:r>
              <a:rPr lang="en-US" altLang="en-US" sz="1600" dirty="0" err="1"/>
              <a:t>cordinates</a:t>
            </a:r>
            <a:r>
              <a:rPr lang="en-US" altLang="en-US" sz="1600" dirty="0"/>
              <a:t> in </a:t>
            </a:r>
            <a:r>
              <a:rPr lang="en-US" altLang="en-US" sz="1600" b="1" dirty="0"/>
              <a:t>station.in </a:t>
            </a:r>
            <a:r>
              <a:rPr lang="en-US" altLang="en-US" sz="1600" dirty="0"/>
              <a:t>must be in </a:t>
            </a:r>
            <a:r>
              <a:rPr lang="en-US" altLang="en-US" sz="1600" dirty="0" err="1"/>
              <a:t>lon</a:t>
            </a:r>
            <a:r>
              <a:rPr lang="en-US" altLang="en-US" sz="1600" dirty="0"/>
              <a:t>., </a:t>
            </a:r>
            <a:r>
              <a:rPr lang="en-US" altLang="en-US" sz="1600" dirty="0" err="1"/>
              <a:t>lat</a:t>
            </a:r>
            <a:r>
              <a:rPr lang="en-US" altLang="en-US" sz="1600" dirty="0"/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!and z (measured from datum; not used for 2D variables).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</a:t>
            </a:r>
            <a:r>
              <a:rPr lang="en-US" altLang="en-US" sz="1600" dirty="0" err="1"/>
              <a:t>iout_sta</a:t>
            </a:r>
            <a:r>
              <a:rPr lang="en-US" altLang="en-US" sz="1600" dirty="0"/>
              <a:t>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</a:t>
            </a:r>
            <a:r>
              <a:rPr lang="en-US" altLang="en-US" sz="1600" dirty="0" err="1"/>
              <a:t>nspool_sta</a:t>
            </a:r>
            <a:r>
              <a:rPr lang="en-US" altLang="en-US" sz="1600" dirty="0"/>
              <a:t> = 10 !needed if </a:t>
            </a:r>
            <a:r>
              <a:rPr lang="en-US" altLang="en-US" sz="1600" dirty="0" err="1"/>
              <a:t>iout_sta</a:t>
            </a:r>
            <a:r>
              <a:rPr lang="en-US" altLang="en-US" sz="1600" dirty="0"/>
              <a:t>/=0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 Flag for harmonic analysis for elevation. If used , need to turn on USE_HA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 in </a:t>
            </a:r>
            <a:r>
              <a:rPr lang="en-US" altLang="en-US" sz="1600" dirty="0" err="1"/>
              <a:t>Makefile</a:t>
            </a:r>
            <a:r>
              <a:rPr lang="en-US" altLang="en-US" sz="1600" dirty="0"/>
              <a:t>, and input harm.in. Otherwise set it to 0. </a:t>
            </a:r>
            <a:r>
              <a:rPr lang="en-US" altLang="en-US" sz="1600" dirty="0" err="1"/>
              <a:t>Hotstart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ihot</a:t>
            </a:r>
            <a:r>
              <a:rPr lang="en-US" altLang="en-US" sz="1600" dirty="0"/>
              <a:t>=2 is not working with HA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 Outputs are </a:t>
            </a:r>
            <a:r>
              <a:rPr lang="en-US" altLang="en-US" sz="1600" dirty="0" err="1"/>
              <a:t>harme</a:t>
            </a:r>
            <a:r>
              <a:rPr lang="en-US" altLang="en-US" sz="1600" dirty="0"/>
              <a:t>_* and use </a:t>
            </a:r>
            <a:r>
              <a:rPr lang="en-US" altLang="en-US" sz="1600" dirty="0" err="1"/>
              <a:t>combine_outHA</a:t>
            </a:r>
            <a:r>
              <a:rPr lang="en-US" altLang="en-US" sz="1600" dirty="0"/>
              <a:t> to combine.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</a:t>
            </a:r>
            <a:r>
              <a:rPr lang="en-US" altLang="en-US" sz="1600" dirty="0" err="1"/>
              <a:t>iharind</a:t>
            </a:r>
            <a:r>
              <a:rPr lang="en-US" altLang="en-US" sz="1600" dirty="0"/>
              <a:t>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1379600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11049000" cy="3810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Most important parameters are…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0820" y="1097280"/>
            <a:ext cx="12095480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Momentum dissipation: </a:t>
            </a:r>
            <a:r>
              <a:rPr lang="en-US" sz="2000" dirty="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indvel</a:t>
            </a:r>
            <a:r>
              <a:rPr lang="en-US" sz="200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ihorcon</a:t>
            </a:r>
            <a:r>
              <a:rPr lang="en-US" sz="2000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ishapiro</a:t>
            </a:r>
            <a:endParaRPr lang="en-US" sz="2000" dirty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Appropriate combination of these can be used for different applications (dispersion vs diffusion)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Should start with: </a:t>
            </a:r>
            <a:r>
              <a:rPr lang="en-US" sz="2000" dirty="0" err="1"/>
              <a:t>indvel</a:t>
            </a:r>
            <a:r>
              <a:rPr lang="en-US" sz="2000" dirty="0"/>
              <a:t>= </a:t>
            </a:r>
            <a:r>
              <a:rPr lang="en-US" sz="2000" dirty="0" err="1"/>
              <a:t>ihorcon</a:t>
            </a:r>
            <a:r>
              <a:rPr lang="en-US" sz="2000" dirty="0"/>
              <a:t>=0, </a:t>
            </a:r>
            <a:r>
              <a:rPr lang="en-US" sz="2000" dirty="0" err="1"/>
              <a:t>ishapiro</a:t>
            </a:r>
            <a:r>
              <a:rPr lang="en-US" sz="2000" dirty="0"/>
              <a:t>=1 (‘MB-LI’ scheme)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If dissipation is still too high, use 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ishapiro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=0, 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ihorcon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=2, hvis_coef0=0.025 (or smaller). You can also use 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ishapiro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=-1 and set the filter strength in shapiro.gr3 (or use 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Smagorinsky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 type viscosity 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ishapiro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latin typeface="Tahoma"/>
                <a:ea typeface="Tahoma"/>
                <a:cs typeface="Tahoma"/>
              </a:rPr>
              <a:t>=2) to further tweak the dissipation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dt: appropriate time step </a:t>
            </a:r>
            <a:endParaRPr lang="en-US" sz="2000" dirty="0">
              <a:ea typeface="Tahoma"/>
              <a:cs typeface="Tahoma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Another way to control dispersion/diffusion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Reducing dt will increase diffusion and decrease dispersion, but beware inverse CFL criterion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Start with dt=150s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nws</a:t>
            </a:r>
            <a:r>
              <a:rPr lang="en-US" sz="2000" dirty="0"/>
              <a:t>: use ‘2’ as much 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h0: minimum depth for wet/dry; may need to reduce it from 1cm to 0.1mm for compound flood studies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9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1953D-E2B2-3821-C39F-9F0DF5F6D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id="{25336AEA-E2B5-5587-BEE7-EE8FC048F7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18627CE-5323-4266-86AA-A6545060946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8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6E66D3F-40B8-088B-415A-10D1661CF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1" y="162560"/>
            <a:ext cx="11884820" cy="601472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 dirty="0">
                <a:solidFill>
                  <a:schemeClr val="tx1"/>
                </a:solidFill>
              </a:rPr>
              <a:t>SCHISM compilation</a:t>
            </a:r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74C14E3F-2D08-7976-7975-89D639C53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1439875"/>
            <a:ext cx="12115800" cy="3476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>
                <a:latin typeface="Tahoma"/>
                <a:ea typeface="Tahoma"/>
                <a:cs typeface="Tahoma"/>
              </a:rPr>
              <a:t> git </a:t>
            </a:r>
            <a:r>
              <a:rPr lang="en-US" altLang="en-US" sz="2200" dirty="0" err="1">
                <a:latin typeface="Tahoma"/>
                <a:ea typeface="Tahoma"/>
                <a:cs typeface="Tahoma"/>
              </a:rPr>
              <a:t>cmd</a:t>
            </a:r>
            <a:r>
              <a:rPr lang="en-US" altLang="en-US" sz="2200" dirty="0">
                <a:latin typeface="Tahoma"/>
                <a:ea typeface="Tahoma"/>
                <a:cs typeface="Tahoma"/>
              </a:rPr>
              <a:t> from online manual to download the version-controlled source code</a:t>
            </a:r>
            <a:endParaRPr lang="en-US" dirty="0"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endParaRPr lang="en-US" altLang="en-US" sz="2200" dirty="0">
              <a:latin typeface="Tahoma"/>
              <a:ea typeface="Tahoma"/>
              <a:cs typeface="Tahoma"/>
            </a:endParaRP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>
                <a:latin typeface="Tahoma"/>
                <a:ea typeface="Tahoma"/>
                <a:cs typeface="Tahoma"/>
              </a:rPr>
              <a:t> git checkout tags/v5.11.</a:t>
            </a:r>
            <a:r>
              <a:rPr lang="en-US" altLang="en-US" sz="2200" dirty="0">
                <a:highlight>
                  <a:srgbClr val="FFFF00"/>
                </a:highlight>
                <a:latin typeface="Tahoma"/>
                <a:ea typeface="Tahoma"/>
                <a:cs typeface="Tahoma"/>
              </a:rPr>
              <a:t>1 </a:t>
            </a:r>
            <a:r>
              <a:rPr lang="en-US" altLang="en-US" sz="2200" dirty="0">
                <a:latin typeface="Tahoma"/>
                <a:ea typeface="Tahoma"/>
                <a:cs typeface="Tahoma"/>
              </a:rPr>
              <a:t> </a:t>
            </a:r>
            <a:r>
              <a:rPr lang="en-US" sz="1800" dirty="0">
                <a:latin typeface="Tahoma"/>
                <a:ea typeface="Tahoma"/>
                <a:cs typeface="Tahoma"/>
              </a:rPr>
              <a:t>(inside the schism/ you cloned)</a:t>
            </a:r>
            <a:endParaRPr lang="en-US">
              <a:ea typeface="Tahoma"/>
              <a:cs typeface="Tahoma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200" dirty="0"/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>
                <a:latin typeface="Tahoma"/>
                <a:ea typeface="Tahoma"/>
                <a:cs typeface="Tahoma"/>
              </a:rPr>
              <a:t> </a:t>
            </a:r>
            <a:r>
              <a:rPr lang="en-US" altLang="en-US" sz="2200" dirty="0" err="1">
                <a:latin typeface="Tahoma"/>
                <a:ea typeface="Tahoma"/>
                <a:cs typeface="Tahoma"/>
              </a:rPr>
              <a:t>cmake</a:t>
            </a:r>
            <a:r>
              <a:rPr lang="en-US" altLang="en-US" sz="2200" dirty="0">
                <a:latin typeface="Tahoma"/>
                <a:ea typeface="Tahoma"/>
                <a:cs typeface="Tahoma"/>
              </a:rPr>
              <a:t> (on </a:t>
            </a:r>
            <a:r>
              <a:rPr lang="en-US" altLang="en-US" sz="2200" dirty="0" err="1">
                <a:latin typeface="Tahoma"/>
                <a:ea typeface="Tahoma"/>
                <a:cs typeface="Tahoma"/>
              </a:rPr>
              <a:t>kuro</a:t>
            </a:r>
            <a:r>
              <a:rPr lang="en-US" altLang="en-US" sz="2200" dirty="0">
                <a:latin typeface="Tahoma"/>
                <a:ea typeface="Tahoma"/>
                <a:cs typeface="Tahoma"/>
              </a:rPr>
              <a:t>)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1800" dirty="0">
                <a:latin typeface="Tahoma"/>
                <a:ea typeface="Tahoma"/>
                <a:cs typeface="Tahoma"/>
              </a:rPr>
              <a:t> cp ~</a:t>
            </a:r>
            <a:r>
              <a:rPr lang="en-US" altLang="en-US" sz="1800" err="1">
                <a:latin typeface="Tahoma"/>
                <a:ea typeface="Tahoma"/>
                <a:cs typeface="Tahoma"/>
              </a:rPr>
              <a:t>yinglong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/.</a:t>
            </a:r>
            <a:r>
              <a:rPr lang="en-US" altLang="en-US" sz="1800" err="1">
                <a:latin typeface="Tahoma"/>
                <a:ea typeface="Tahoma"/>
                <a:cs typeface="Tahoma"/>
              </a:rPr>
              <a:t>cshrc.kuro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 ~/ (to get my env on </a:t>
            </a:r>
            <a:r>
              <a:rPr lang="en-US" altLang="en-US" sz="1800">
                <a:latin typeface="Tahoma"/>
                <a:ea typeface="Tahoma"/>
                <a:cs typeface="Tahoma"/>
              </a:rPr>
              <a:t>kuro)</a:t>
            </a:r>
            <a:endParaRPr lang="en-US">
              <a:ea typeface="Tahoma" pitchFamily="34" charset="0"/>
              <a:cs typeface="Tahoma" pitchFamily="34" charset="0"/>
            </a:endParaRPr>
          </a:p>
          <a:p>
            <a:pPr marL="600710" lvl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1800">
                <a:latin typeface="Tahoma"/>
                <a:ea typeface="Tahoma"/>
                <a:cs typeface="Tahoma"/>
              </a:rPr>
              <a:t> mkdir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 build   </a:t>
            </a:r>
            <a:r>
              <a:rPr lang="en-US" sz="1800" dirty="0">
                <a:latin typeface="Tahoma"/>
                <a:ea typeface="Tahoma"/>
                <a:cs typeface="Tahoma"/>
              </a:rPr>
              <a:t>(inside the schism/ you cloned) </a:t>
            </a:r>
            <a:endParaRPr lang="en-US">
              <a:ea typeface="Tahoma" pitchFamily="34" charset="0"/>
              <a:cs typeface="Tahoma" pitchFamily="34" charset="0"/>
            </a:endParaRPr>
          </a:p>
          <a:p>
            <a:pPr marL="600710" lvl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1800" dirty="0">
                <a:latin typeface="Tahoma"/>
                <a:ea typeface="Tahoma"/>
                <a:cs typeface="Tahoma"/>
              </a:rPr>
              <a:t> cd build</a:t>
            </a:r>
            <a:endParaRPr lang="en-US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1800" dirty="0">
                <a:latin typeface="Tahoma"/>
                <a:ea typeface="Tahoma"/>
                <a:cs typeface="Tahoma"/>
              </a:rPr>
              <a:t> 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cmake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 -C ../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cmake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SCHISM.local.build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 -C ../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cmake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SCHISM.local.kuro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  ../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src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/          (can be copied from inside ../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cmake</a:t>
            </a:r>
            <a:r>
              <a:rPr lang="en-US" altLang="en-US" sz="1800" dirty="0">
                <a:latin typeface="Tahoma"/>
                <a:ea typeface="Tahoma"/>
                <a:cs typeface="Tahoma"/>
              </a:rPr>
              <a:t>/README)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1800" dirty="0">
                <a:latin typeface="Tahoma"/>
                <a:ea typeface="Tahoma"/>
                <a:cs typeface="Tahoma"/>
              </a:rPr>
              <a:t> make –j8 </a:t>
            </a:r>
            <a:r>
              <a:rPr lang="en-US" altLang="en-US" sz="1800" dirty="0" err="1">
                <a:latin typeface="Tahoma"/>
                <a:ea typeface="Tahoma"/>
                <a:cs typeface="Tahoma"/>
              </a:rPr>
              <a:t>pschism</a:t>
            </a:r>
            <a:endParaRPr lang="en-US" altLang="en-US" sz="1800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99338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3716000" cy="6858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/>
              <a:t>bctides.in: a simple example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5600" y="15240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!Any comments on this line</a:t>
            </a:r>
          </a:p>
          <a:p>
            <a:r>
              <a:rPr lang="en-US" sz="2400" dirty="0"/>
              <a:t>0 40. </a:t>
            </a:r>
            <a:r>
              <a:rPr lang="en-US" sz="2400" dirty="0" err="1"/>
              <a:t>ntip</a:t>
            </a:r>
            <a:endParaRPr lang="en-US" sz="2400" dirty="0"/>
          </a:p>
          <a:p>
            <a:r>
              <a:rPr lang="en-US" sz="2400" dirty="0"/>
              <a:t>0  </a:t>
            </a:r>
            <a:r>
              <a:rPr lang="en-US" sz="2400" dirty="0" err="1"/>
              <a:t>nbfr</a:t>
            </a:r>
            <a:endParaRPr lang="en-US" sz="2400" dirty="0"/>
          </a:p>
          <a:p>
            <a:r>
              <a:rPr lang="en-US" sz="2400" dirty="0"/>
              <a:t>0  nope*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05000" y="4495800"/>
            <a:ext cx="1028967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dirty="0">
                <a:latin typeface="Tahoma"/>
                <a:ea typeface="Tahoma"/>
                <a:cs typeface="Tahoma"/>
              </a:rPr>
              <a:t>*Note that there is no open boundary here. This is convenient for </a:t>
            </a:r>
            <a:r>
              <a:rPr lang="en-US" dirty="0" err="1">
                <a:latin typeface="Tahoma"/>
                <a:ea typeface="Tahoma"/>
                <a:cs typeface="Tahoma"/>
              </a:rPr>
              <a:t>ipre</a:t>
            </a:r>
            <a:r>
              <a:rPr lang="en-US" dirty="0">
                <a:latin typeface="Tahoma"/>
                <a:ea typeface="Tahoma"/>
                <a:cs typeface="Tahoma"/>
              </a:rPr>
              <a:t>=1 (SCHISM’s pre-processor)</a:t>
            </a:r>
          </a:p>
          <a:p>
            <a:r>
              <a:rPr lang="en-US" dirty="0">
                <a:latin typeface="Tahoma"/>
                <a:ea typeface="Tahoma"/>
                <a:cs typeface="Tahoma"/>
              </a:rPr>
              <a:t>*If you have already created open </a:t>
            </a:r>
            <a:r>
              <a:rPr lang="en-US" dirty="0" err="1">
                <a:latin typeface="Tahoma"/>
                <a:ea typeface="Tahoma"/>
                <a:cs typeface="Tahoma"/>
              </a:rPr>
              <a:t>bnd</a:t>
            </a:r>
            <a:r>
              <a:rPr lang="en-US" dirty="0">
                <a:latin typeface="Tahoma"/>
                <a:ea typeface="Tahoma"/>
                <a:cs typeface="Tahoma"/>
              </a:rPr>
              <a:t> segments, use simplest </a:t>
            </a:r>
            <a:r>
              <a:rPr lang="en-US" dirty="0" err="1">
                <a:latin typeface="Tahoma"/>
                <a:ea typeface="Tahoma"/>
                <a:cs typeface="Tahoma"/>
              </a:rPr>
              <a:t>b.c.</a:t>
            </a:r>
            <a:r>
              <a:rPr lang="en-US" dirty="0">
                <a:latin typeface="Tahoma"/>
                <a:ea typeface="Tahoma"/>
                <a:cs typeface="Tahoma"/>
              </a:rPr>
              <a:t> (constant)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826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4F3F3-0921-9DDC-3866-FA044912F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2821E42F-E8DF-E2AA-8A2B-FF6CA4F41D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04B1F1A-6C3E-43EA-8B25-185A07498976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8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4F05E8D9-B5A6-BCA2-F52E-A33725E1B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-39142"/>
            <a:ext cx="11689557" cy="5689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dirty="0">
                <a:solidFill>
                  <a:schemeClr val="tx1"/>
                </a:solidFill>
              </a:rPr>
              <a:t>SCHISM pre-processor: </a:t>
            </a:r>
            <a:r>
              <a:rPr lang="en-US" altLang="en-US" sz="2600" dirty="0" err="1">
                <a:solidFill>
                  <a:schemeClr val="tx1"/>
                </a:solidFill>
              </a:rPr>
              <a:t>ipre</a:t>
            </a:r>
            <a:r>
              <a:rPr lang="en-US" altLang="en-US" sz="2600" dirty="0">
                <a:solidFill>
                  <a:schemeClr val="tx1"/>
                </a:solidFill>
              </a:rPr>
              <a:t>=1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CC97A2-EDEA-2D37-386C-4CB4F8BE227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529818"/>
            <a:ext cx="12687300" cy="6704102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450215" indent="-450215" eaLnBrk="1" hangingPunct="1">
              <a:lnSpc>
                <a:spcPct val="90000"/>
              </a:lnSpc>
            </a:pPr>
            <a:r>
              <a:rPr lang="en-US" altLang="en-US" sz="2200" dirty="0"/>
              <a:t>Easiest way to catch mesh errors!</a:t>
            </a:r>
            <a:endParaRPr lang="en-US" altLang="en-US" sz="2200" dirty="0">
              <a:ea typeface="Tahoma"/>
              <a:cs typeface="Tahoma"/>
            </a:endParaRPr>
          </a:p>
          <a:p>
            <a:pPr marL="450215" indent="-450215" eaLnBrk="1" hangingPunct="1">
              <a:lnSpc>
                <a:spcPct val="90000"/>
              </a:lnSpc>
            </a:pPr>
            <a:r>
              <a:rPr lang="en-US" altLang="en-US" sz="2200" dirty="0"/>
              <a:t>Do this when you have a new mesh</a:t>
            </a:r>
            <a:endParaRPr lang="en-US" altLang="en-US" sz="2200" dirty="0">
              <a:ea typeface="Tahoma"/>
              <a:cs typeface="Tahoma"/>
            </a:endParaRPr>
          </a:p>
          <a:p>
            <a:pPr marL="450215" indent="-450215" eaLnBrk="1" hangingPunct="1">
              <a:lnSpc>
                <a:spcPct val="90000"/>
              </a:lnSpc>
            </a:pPr>
            <a:r>
              <a:rPr lang="en-US" altLang="en-US" sz="2200" dirty="0"/>
              <a:t>Bare minimum for pre-processing (</a:t>
            </a:r>
            <a:r>
              <a:rPr lang="en-US" altLang="en-US" sz="2200" dirty="0" err="1"/>
              <a:t>ipre</a:t>
            </a:r>
            <a:r>
              <a:rPr lang="en-US" altLang="en-US" sz="2200" dirty="0"/>
              <a:t>=1)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000000"/>
                </a:solidFill>
              </a:rPr>
              <a:t>hgrid.gr3</a:t>
            </a:r>
            <a:r>
              <a:rPr lang="en-US" altLang="en-US" sz="2200" dirty="0"/>
              <a:t>: no need to have correct bathymetry &amp; boundaries yet (e.g., set 2 linked land </a:t>
            </a:r>
            <a:r>
              <a:rPr lang="en-US" altLang="en-US" sz="2200" dirty="0" err="1"/>
              <a:t>bnd</a:t>
            </a:r>
            <a:r>
              <a:rPr lang="en-US" altLang="en-US" sz="2200" dirty="0"/>
              <a:t> segments only)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vgrid.in (1 layer for 2D for simplicity, e.g. from quarter annulus test)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 err="1"/>
              <a:t>param.nml</a:t>
            </a:r>
            <a:r>
              <a:rPr lang="en-US" altLang="en-US" sz="2200" dirty="0"/>
              <a:t>: use simplest b-tropic options (so as to not trigger other inputs)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bctides.in: simplest</a:t>
            </a:r>
            <a:endParaRPr lang="en-US" altLang="en-US" sz="2200">
              <a:solidFill>
                <a:srgbClr val="000000"/>
              </a:solidFill>
              <a:ea typeface="Tahoma"/>
              <a:cs typeface="Tahoma"/>
            </a:endParaRPr>
          </a:p>
          <a:p>
            <a:pPr marL="975995" lvl="1" indent="-375285">
              <a:lnSpc>
                <a:spcPct val="90000"/>
              </a:lnSpc>
            </a:pPr>
            <a:r>
              <a:rPr lang="en-US" altLang="en-US" sz="2200" dirty="0">
                <a:solidFill>
                  <a:schemeClr val="bg1">
                    <a:lumMod val="75000"/>
                  </a:schemeClr>
                </a:solidFill>
              </a:rPr>
              <a:t>drag.gr3/rough.gr3</a:t>
            </a:r>
            <a:r>
              <a:rPr lang="en-US" altLang="en-US" sz="2200" dirty="0"/>
              <a:t>/manning.gr3 (to specify bottom friction, depending on the </a:t>
            </a:r>
            <a:r>
              <a:rPr lang="en-US" altLang="en-US" sz="2200" i="1" dirty="0" err="1"/>
              <a:t>nchi</a:t>
            </a:r>
            <a:r>
              <a:rPr lang="en-US" altLang="en-US" sz="2200" dirty="0"/>
              <a:t> specified in </a:t>
            </a:r>
            <a:r>
              <a:rPr lang="en-US" altLang="en-US" sz="2200" dirty="0" err="1"/>
              <a:t>param.nml</a:t>
            </a:r>
            <a:r>
              <a:rPr lang="en-US" altLang="en-US" sz="2200" dirty="0"/>
              <a:t>): use a constant (e.g. 0.025)</a:t>
            </a:r>
            <a:endParaRPr lang="en-US" altLang="en-US" sz="2200">
              <a:ea typeface="Tahoma"/>
              <a:cs typeface="Tahoma"/>
            </a:endParaRPr>
          </a:p>
          <a:p>
            <a:pPr marL="450215" indent="-450215" eaLnBrk="1" hangingPunct="1">
              <a:lnSpc>
                <a:spcPct val="90000"/>
              </a:lnSpc>
            </a:pPr>
            <a:r>
              <a:rPr lang="en-US" altLang="en-US" sz="2200" dirty="0"/>
              <a:t>Pre-processing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Prepare the mandatory input files, and set </a:t>
            </a:r>
            <a:r>
              <a:rPr lang="en-US" altLang="en-US" sz="2200" dirty="0" err="1"/>
              <a:t>ipre</a:t>
            </a:r>
            <a:r>
              <a:rPr lang="en-US" altLang="en-US" sz="2200" dirty="0"/>
              <a:t>=1 in </a:t>
            </a:r>
            <a:r>
              <a:rPr lang="en-US" altLang="en-US" sz="2200" dirty="0" err="1"/>
              <a:t>param.nml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>
                <a:solidFill>
                  <a:srgbClr val="FF0000"/>
                </a:solidFill>
              </a:rPr>
              <a:t>Run SCHISM with 1 CPU only for compute (plus scribe processes)</a:t>
            </a:r>
            <a:endParaRPr lang="en-US" altLang="en-US" sz="2200" dirty="0">
              <a:solidFill>
                <a:srgbClr val="FF0000"/>
              </a:solidFill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Check </a:t>
            </a:r>
            <a:r>
              <a:rPr lang="en-US" altLang="en-US" sz="2200" dirty="0" err="1"/>
              <a:t>fatal.error</a:t>
            </a:r>
            <a:r>
              <a:rPr lang="en-US" altLang="en-US" sz="2200" dirty="0"/>
              <a:t> and system outputs for fatal errors (e.g. mesh issues)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If successful, you’d see ‘Pre-processing completed successfully!’ in your system outputs</a:t>
            </a:r>
            <a:endParaRPr lang="en-US" altLang="en-US" sz="2200" dirty="0">
              <a:ea typeface="Tahoma"/>
              <a:cs typeface="Tahoma"/>
            </a:endParaRPr>
          </a:p>
          <a:p>
            <a:pPr marL="1501775" lvl="2" indent="-300355" eaLnBrk="1" hangingPunct="1">
              <a:lnSpc>
                <a:spcPct val="90000"/>
              </a:lnSpc>
            </a:pPr>
            <a:r>
              <a:rPr lang="en-US" altLang="en-US" sz="2200" dirty="0"/>
              <a:t>Under new I/O, the run may hang; simply kill the job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If error occurs, you’ll see them in outputs/</a:t>
            </a:r>
            <a:r>
              <a:rPr lang="en-US" altLang="en-US" sz="2200" dirty="0" err="1"/>
              <a:t>fatal.error</a:t>
            </a:r>
            <a:r>
              <a:rPr lang="en-US" altLang="en-US" sz="2200" dirty="0"/>
              <a:t> or system outputs</a:t>
            </a:r>
            <a:endParaRPr lang="en-US" altLang="en-US" sz="2200" dirty="0">
              <a:ea typeface="Tahoma"/>
              <a:cs typeface="Tahoma"/>
            </a:endParaRPr>
          </a:p>
          <a:p>
            <a:pPr marL="975995" lvl="1" indent="-375285" eaLnBrk="1" hangingPunct="1">
              <a:lnSpc>
                <a:spcPct val="90000"/>
              </a:lnSpc>
            </a:pPr>
            <a:r>
              <a:rPr lang="en-US" altLang="en-US" sz="2200" dirty="0"/>
              <a:t>Rectify mesh/inputs errors and repeat until pre-processing is successful</a:t>
            </a:r>
            <a:endParaRPr lang="en-US" altLang="en-US" sz="2200" dirty="0">
              <a:solidFill>
                <a:srgbClr val="FF9933"/>
              </a:solidFill>
              <a:ea typeface="Tahoma"/>
              <a:cs typeface="Tahoma"/>
            </a:endParaRP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8C1C05B1-8853-905A-6F95-EC597E342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4533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6" name="Rectangle 5">
            <a:extLst>
              <a:ext uri="{FF2B5EF4-FFF2-40B4-BE49-F238E27FC236}">
                <a16:creationId xmlns:a16="http://schemas.microsoft.com/office/drawing/2014/main" id="{85B7329D-8F23-AB93-E536-205F77941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6DCA823F-6F13-219B-92B1-A307C293B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695118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A211B-CCCE-9872-ADF9-34342BB12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E2495AD5-8B5E-EE3D-63C2-FF4B325B1A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11049000" cy="6858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SCHISM’s pre-processor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B8B4E-D61D-5124-BE88-E79DB42FCED3}"/>
              </a:ext>
            </a:extLst>
          </p:cNvPr>
          <p:cNvSpPr txBox="1"/>
          <p:nvPr/>
        </p:nvSpPr>
        <p:spPr>
          <a:xfrm>
            <a:off x="2265680" y="1828800"/>
            <a:ext cx="8173720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>
                <a:latin typeface="Tahoma"/>
                <a:ea typeface="Tahoma"/>
                <a:cs typeface="Tahoma"/>
              </a:rPr>
              <a:t>Exercise: your DE Bay mesh. You’ll only need: 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hgrid.gr3: can use simplified open </a:t>
            </a:r>
            <a:r>
              <a:rPr lang="en-US" sz="2000" dirty="0" err="1">
                <a:latin typeface="Tahoma"/>
                <a:ea typeface="Tahoma"/>
                <a:cs typeface="Tahoma"/>
              </a:rPr>
              <a:t>bnd</a:t>
            </a:r>
            <a:r>
              <a:rPr lang="en-US" sz="2000" dirty="0">
                <a:latin typeface="Tahoma"/>
                <a:ea typeface="Tahoma"/>
                <a:cs typeface="Tahoma"/>
              </a:rPr>
              <a:t> config or even no open </a:t>
            </a:r>
            <a:r>
              <a:rPr lang="en-US" sz="2000" dirty="0" err="1">
                <a:latin typeface="Tahoma"/>
                <a:ea typeface="Tahoma"/>
                <a:cs typeface="Tahoma"/>
              </a:rPr>
              <a:t>bnd</a:t>
            </a:r>
            <a:endParaRPr lang="en-US" sz="2000" dirty="0" err="1">
              <a:ea typeface="Tahoma"/>
              <a:cs typeface="Tahoma"/>
            </a:endParaRPr>
          </a:p>
          <a:p>
            <a:pPr marL="342900" indent="-342900">
              <a:buFont typeface="Arial,Sans-Serif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manning.gr3: constant value of 0.025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Copy from quarter annulus and edit as appropriate:</a:t>
            </a:r>
            <a:endParaRPr lang="en-US" sz="2000" dirty="0">
              <a:ea typeface="Tahoma"/>
              <a:cs typeface="Tahoma"/>
            </a:endParaRPr>
          </a:p>
          <a:p>
            <a:pPr marL="943610" lvl="1" indent="-342900">
              <a:buFont typeface="Courier New" panose="020B0604020202020204" pitchFamily="34" charset="0"/>
              <a:buChar char="o"/>
            </a:pPr>
            <a:r>
              <a:rPr lang="en-US" sz="2000" dirty="0" err="1">
                <a:latin typeface="Tahoma"/>
                <a:ea typeface="Tahoma"/>
                <a:cs typeface="Tahoma"/>
              </a:rPr>
              <a:t>param.nml</a:t>
            </a:r>
            <a:r>
              <a:rPr lang="en-US" sz="2000" dirty="0">
                <a:latin typeface="Tahoma"/>
                <a:ea typeface="Tahoma"/>
                <a:cs typeface="Tahoma"/>
              </a:rPr>
              <a:t>: simplest b-tropic options</a:t>
            </a:r>
            <a:endParaRPr lang="en-US" sz="2000" dirty="0">
              <a:ea typeface="Tahoma"/>
              <a:cs typeface="Tahoma"/>
            </a:endParaRPr>
          </a:p>
          <a:p>
            <a:pPr marL="943610" lvl="1" indent="-342900">
              <a:buFont typeface="Courier New" panose="020B0604020202020204" pitchFamily="34" charset="0"/>
              <a:buChar char="o"/>
            </a:pPr>
            <a:r>
              <a:rPr lang="en-US" sz="2000" dirty="0">
                <a:latin typeface="Tahoma"/>
                <a:ea typeface="Tahoma"/>
                <a:cs typeface="Tahoma"/>
              </a:rPr>
              <a:t>bctides.in: simplest without tides</a:t>
            </a:r>
          </a:p>
          <a:p>
            <a:pPr marL="943610" lvl="1" indent="-342900">
              <a:buFont typeface="Courier New" panose="020B0604020202020204" pitchFamily="34" charset="0"/>
              <a:buChar char="o"/>
            </a:pPr>
            <a:r>
              <a:rPr lang="en-US" sz="2000" dirty="0"/>
              <a:t>vgrid.in (2 levels)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endParaRPr lang="en-US" sz="2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9FE3ED4-C7B0-ABF2-0972-9D1F21BA09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14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5A5DA6-90B6-9D53-7624-FAF2B09F0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649CBE13-44B0-6474-E014-FFC7A4E6E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99451"/>
            <a:ext cx="13716000" cy="440463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/>
              <a:t>bctides.in: more complex cases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D2A30C-6251-3047-F787-E7FCCFBA01BE}"/>
              </a:ext>
            </a:extLst>
          </p:cNvPr>
          <p:cNvSpPr/>
          <p:nvPr/>
        </p:nvSpPr>
        <p:spPr>
          <a:xfrm>
            <a:off x="2709414" y="1473490"/>
            <a:ext cx="3505200" cy="2308324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/>
              <a:t>12/01/2013 00:00:00 GMT</a:t>
            </a:r>
          </a:p>
          <a:p>
            <a:r>
              <a:rPr lang="en-US" dirty="0"/>
              <a:t>0 50. </a:t>
            </a:r>
            <a:r>
              <a:rPr lang="en-US" dirty="0" err="1"/>
              <a:t>ntip</a:t>
            </a:r>
            <a:endParaRPr lang="en-US" dirty="0"/>
          </a:p>
          <a:p>
            <a:r>
              <a:rPr lang="en-US" dirty="0"/>
              <a:t>0  </a:t>
            </a:r>
            <a:r>
              <a:rPr lang="en-US" dirty="0" err="1"/>
              <a:t>nbfr</a:t>
            </a:r>
            <a:endParaRPr lang="en-US" dirty="0"/>
          </a:p>
          <a:p>
            <a:r>
              <a:rPr lang="en-US" dirty="0"/>
              <a:t>2 nope</a:t>
            </a:r>
          </a:p>
          <a:p>
            <a:r>
              <a:rPr lang="en-US" dirty="0"/>
              <a:t>1190 2 0 0 0  Pacific</a:t>
            </a:r>
          </a:p>
          <a:p>
            <a:r>
              <a:rPr lang="en-US" dirty="0">
                <a:latin typeface="Tahoma"/>
                <a:ea typeface="Tahoma"/>
                <a:cs typeface="Tahoma"/>
              </a:rPr>
              <a:t>0.5 !</a:t>
            </a:r>
            <a:r>
              <a:rPr lang="en-US" dirty="0" err="1">
                <a:latin typeface="Tahoma"/>
                <a:ea typeface="Tahoma"/>
                <a:cs typeface="Tahoma"/>
              </a:rPr>
              <a:t>elev</a:t>
            </a:r>
            <a:r>
              <a:rPr lang="en-US" dirty="0">
                <a:latin typeface="Tahoma"/>
                <a:ea typeface="Tahoma"/>
                <a:cs typeface="Tahoma"/>
              </a:rPr>
              <a:t> B.C.</a:t>
            </a:r>
          </a:p>
          <a:p>
            <a:r>
              <a:rPr lang="en-US" dirty="0"/>
              <a:t>139 0 2 0 0 River</a:t>
            </a:r>
          </a:p>
          <a:p>
            <a:r>
              <a:rPr lang="en-US" dirty="0"/>
              <a:t>-10000. !river discharge in m</a:t>
            </a:r>
            <a:r>
              <a:rPr lang="en-US" baseline="30000" dirty="0"/>
              <a:t>3</a:t>
            </a:r>
            <a:r>
              <a:rPr lang="en-US" dirty="0"/>
              <a:t>/s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3D1469-2ECE-7C71-2BB2-02FE9649AFEC}"/>
              </a:ext>
            </a:extLst>
          </p:cNvPr>
          <p:cNvSpPr txBox="1"/>
          <p:nvPr/>
        </p:nvSpPr>
        <p:spPr>
          <a:xfrm>
            <a:off x="3406895" y="893767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simpler example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65C078-9967-6EA8-CEF1-C9D2EEDECB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A8BF1C-6B7B-CF5D-6A10-5089150E8041}"/>
              </a:ext>
            </a:extLst>
          </p:cNvPr>
          <p:cNvSpPr txBox="1"/>
          <p:nvPr/>
        </p:nvSpPr>
        <p:spPr>
          <a:xfrm>
            <a:off x="208281" y="4383705"/>
            <a:ext cx="662761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B.C. parts specify types of B.C. imposed on each open segment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 dirty="0"/>
              <a:t>Some flag types (‘2’) require inputs in bctides.in immediately after the flags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 dirty="0"/>
              <a:t>Other types require separate input files (*.</a:t>
            </a:r>
            <a:r>
              <a:rPr lang="en-US" dirty="0" err="1"/>
              <a:t>th</a:t>
            </a:r>
            <a:r>
              <a:rPr lang="en-US" dirty="0"/>
              <a:t>*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bctides.in is the most error prone input in SCHISM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Use bi-section method to ID the cause for crash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B628BA-FC34-A9E9-D0CA-38F55AA24B0A}"/>
              </a:ext>
            </a:extLst>
          </p:cNvPr>
          <p:cNvSpPr txBox="1"/>
          <p:nvPr/>
        </p:nvSpPr>
        <p:spPr>
          <a:xfrm>
            <a:off x="1210564" y="2992589"/>
            <a:ext cx="1080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B.C. part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DE74158-5CE8-CA46-A311-26514AA026CD}"/>
              </a:ext>
            </a:extLst>
          </p:cNvPr>
          <p:cNvSpPr/>
          <p:nvPr/>
        </p:nvSpPr>
        <p:spPr bwMode="auto">
          <a:xfrm>
            <a:off x="2368846" y="2715805"/>
            <a:ext cx="199850" cy="922900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582C18F-942E-341A-0BD8-3CA160315008}"/>
              </a:ext>
            </a:extLst>
          </p:cNvPr>
          <p:cNvGrpSpPr/>
          <p:nvPr/>
        </p:nvGrpSpPr>
        <p:grpSpPr>
          <a:xfrm>
            <a:off x="6991868" y="1003845"/>
            <a:ext cx="6539578" cy="5507433"/>
            <a:chOff x="7013973" y="650240"/>
            <a:chExt cx="6539578" cy="550743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A52E166-0ABF-F264-E82B-CA82F21F4594}"/>
                </a:ext>
              </a:extLst>
            </p:cNvPr>
            <p:cNvGrpSpPr/>
            <p:nvPr/>
          </p:nvGrpSpPr>
          <p:grpSpPr>
            <a:xfrm>
              <a:off x="7013973" y="650240"/>
              <a:ext cx="6539578" cy="5507433"/>
              <a:chOff x="7013973" y="650240"/>
              <a:chExt cx="6539578" cy="5507433"/>
            </a:xfrm>
          </p:grpSpPr>
          <p:sp>
            <p:nvSpPr>
              <p:cNvPr id="23556" name="Rectangle 3">
                <a:extLst>
                  <a:ext uri="{FF2B5EF4-FFF2-40B4-BE49-F238E27FC236}">
                    <a16:creationId xmlns:a16="http://schemas.microsoft.com/office/drawing/2014/main" id="{AEBFD73D-D37E-3D97-29B8-6EA39F3C4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13973" y="650240"/>
                <a:ext cx="3535762" cy="5507433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v-SE" altLang="en-US" sz="1400" dirty="0"/>
                  <a:t>04/15/2004 00:00:00 PST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sv-SE" altLang="en-US" sz="1400" dirty="0"/>
                  <a:t>0 40. ntip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2  nbfr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Z0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0. 1. 0.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O1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6.759775e-05  1.15343 118.92151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4 nope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3 3 1 0 0  Georgia 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Z0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0.1299680       0.000000E+00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0.1299680       0.000000E+00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0.1299680       0.000000E+00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O1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0.361010246  281.862898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0.36065857  281.918305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0.360767938  281.968364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88 3 0 0 0 ocean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Z0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 8.892417E-02   0.000000E+00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   8.631096E-02   0.000000E+00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........................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O1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pt-BR" altLang="en-US" sz="1400" dirty="0"/>
                  <a:t>.........................</a:t>
                </a:r>
              </a:p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pt-BR" altLang="en-US" sz="1400" dirty="0"/>
              </a:p>
            </p:txBody>
          </p:sp>
          <p:sp>
            <p:nvSpPr>
              <p:cNvPr id="23557" name="Line 4">
                <a:extLst>
                  <a:ext uri="{FF2B5EF4-FFF2-40B4-BE49-F238E27FC236}">
                    <a16:creationId xmlns:a16="http://schemas.microsoft.com/office/drawing/2014/main" id="{E767625C-A985-3D74-8B7D-0DE31F9FA8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772480" y="2286000"/>
                <a:ext cx="933227" cy="7223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20170" tIns="60085" rIns="120170" bIns="60085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558" name="Text Box 5">
                <a:extLst>
                  <a:ext uri="{FF2B5EF4-FFF2-40B4-BE49-F238E27FC236}">
                    <a16:creationId xmlns:a16="http://schemas.microsoft.com/office/drawing/2014/main" id="{CD164B2E-641B-11B9-1ED1-37172DCBEE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549735" y="1966487"/>
                <a:ext cx="2955353" cy="3983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16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800" dirty="0"/>
                  <a:t>Phases don’t matter for Z0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E0B78A3-D88C-05C2-CD42-C86DF9985ABD}"/>
                  </a:ext>
                </a:extLst>
              </p:cNvPr>
              <p:cNvSpPr txBox="1"/>
              <p:nvPr/>
            </p:nvSpPr>
            <p:spPr>
              <a:xfrm>
                <a:off x="10795617" y="724828"/>
                <a:ext cx="27579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 more complex example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6D95D12-D725-A608-B31A-5C6E1FBC224A}"/>
                </a:ext>
              </a:extLst>
            </p:cNvPr>
            <p:cNvSpPr txBox="1"/>
            <p:nvPr/>
          </p:nvSpPr>
          <p:spPr>
            <a:xfrm>
              <a:off x="11167351" y="4147351"/>
              <a:ext cx="10802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B.C. part</a:t>
              </a:r>
            </a:p>
          </p:txBody>
        </p:sp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CDF8E11-EB63-D894-C808-F08D46D5C248}"/>
                </a:ext>
              </a:extLst>
            </p:cNvPr>
            <p:cNvSpPr/>
            <p:nvPr/>
          </p:nvSpPr>
          <p:spPr bwMode="auto">
            <a:xfrm flipH="1">
              <a:off x="10663792" y="2481055"/>
              <a:ext cx="537607" cy="3676617"/>
            </a:xfrm>
            <a:prstGeom prst="leftBrac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8589587-46A2-7C41-53E9-F27EE19E4CEE}"/>
              </a:ext>
            </a:extLst>
          </p:cNvPr>
          <p:cNvGrpSpPr/>
          <p:nvPr/>
        </p:nvGrpSpPr>
        <p:grpSpPr>
          <a:xfrm>
            <a:off x="7003535" y="1649005"/>
            <a:ext cx="441960" cy="2438400"/>
            <a:chOff x="7025640" y="1295400"/>
            <a:chExt cx="441960" cy="197209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1AE84C7-962F-8D4D-839A-6D8F16204E9A}"/>
                </a:ext>
              </a:extLst>
            </p:cNvPr>
            <p:cNvSpPr/>
            <p:nvPr/>
          </p:nvSpPr>
          <p:spPr bwMode="auto">
            <a:xfrm>
              <a:off x="7086600" y="1295400"/>
              <a:ext cx="304800" cy="671087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892B355-65A1-1EBE-8BCD-1BFC0FB67469}"/>
                </a:ext>
              </a:extLst>
            </p:cNvPr>
            <p:cNvSpPr/>
            <p:nvPr/>
          </p:nvSpPr>
          <p:spPr bwMode="auto">
            <a:xfrm>
              <a:off x="7025640" y="2254317"/>
              <a:ext cx="441960" cy="1013177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66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32A4A-18D8-4127-BCAF-06A9752EA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D59B4DFF-BAB8-76C1-8AF6-06C55C9A3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FBF8652-9459-417F-897E-15C13A82F214}" type="slidenum">
              <a:rPr lang="en-US" smtClean="0">
                <a:solidFill>
                  <a:schemeClr val="bg2"/>
                </a:solidFill>
              </a:rPr>
              <a:pPr eaLnBrk="1" hangingPunct="1"/>
              <a:t>34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BF6E3C9C-ECA3-DAB3-FCB8-8A007844A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752" y="-4018"/>
            <a:ext cx="10172700" cy="487680"/>
          </a:xfrm>
          <a:noFill/>
        </p:spPr>
        <p:txBody>
          <a:bodyPr/>
          <a:lstStyle/>
          <a:p>
            <a:pPr eaLnBrk="1" hangingPunct="1"/>
            <a:r>
              <a:rPr lang="en-US" sz="2800" dirty="0"/>
              <a:t>Lateral </a:t>
            </a:r>
            <a:r>
              <a:rPr lang="en-US" sz="2800" dirty="0" err="1"/>
              <a:t>b.c.</a:t>
            </a:r>
            <a:r>
              <a:rPr lang="en-US" sz="2800" dirty="0"/>
              <a:t> and nudging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85876C17-67FC-BAD6-A326-8D2284F18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99171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E0113010-8A29-C9C4-1CC6-3CED3CE38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50225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471AB7D3-FDF8-1368-FB85-4733C2590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50225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graphicFrame>
        <p:nvGraphicFramePr>
          <p:cNvPr id="626771" name="Group 83">
            <a:extLst>
              <a:ext uri="{FF2B5EF4-FFF2-40B4-BE49-F238E27FC236}">
                <a16:creationId xmlns:a16="http://schemas.microsoft.com/office/drawing/2014/main" id="{FA00E651-9609-46E7-1DC0-65432B8750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532754"/>
              </p:ext>
            </p:extLst>
          </p:nvPr>
        </p:nvGraphicFramePr>
        <p:xfrm>
          <a:off x="319088" y="988796"/>
          <a:ext cx="13168307" cy="5442484"/>
        </p:xfrm>
        <a:graphic>
          <a:graphicData uri="http://schemas.openxmlformats.org/drawingml/2006/table">
            <a:tbl>
              <a:tblPr/>
              <a:tblGrid>
                <a:gridCol w="1281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1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56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76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479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6479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55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Variable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1 (*.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2: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3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4 (*[23]D.th)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5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-1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-4, -5 (uv3D.th);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nudging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Nudging/sponge layer near boundary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h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/>
                        </a:rPr>
                        <a:t>elev.th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: Time history; uniform along </a:t>
                      </a:r>
                      <a:r>
                        <a:rPr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segment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Constant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elev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Tidal amp/phases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/>
                        </a:rPr>
                        <a:t>elev2D.th.nc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: time- and space-varying along </a:t>
                      </a:r>
                      <a:r>
                        <a:rPr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segment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elev2D.th.nc: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combination of 3&amp;4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Must =0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inu_elev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S&amp;T, tracers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[MOD]_?.</a:t>
                      </a:r>
                      <a:r>
                        <a:rPr kumimoji="0" lang="en-US" sz="1500" b="1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th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: relax to time history (uniform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bnd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)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Relax to constant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/>
                        </a:rPr>
                        <a:t>Relax to i.c.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[MOD]_3D.th.nc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: relax to time- and space-varying values along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 during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inu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_[MOD]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u,v</a:t>
                      </a:r>
                      <a:endParaRPr kumimoji="0" lang="en-US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flux.th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via discharge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(&lt;0 for inflow!)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Constant discharge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(&lt;0 for inflow!)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Tidal velocity at each node (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u,v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components)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uv3D.th.nc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time- and space-varying along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</a:t>
                      </a:r>
                      <a:r>
                        <a:rPr lang="en-US" sz="1600" dirty="0" err="1"/>
                        <a:t>on</a:t>
                      </a:r>
                      <a:r>
                        <a:rPr lang="en-US" sz="1600" dirty="0"/>
                        <a:t>/</a:t>
                      </a:r>
                      <a:r>
                        <a:rPr lang="en-US" sz="1600" dirty="0" err="1"/>
                        <a:t>lat</a:t>
                      </a:r>
                      <a:r>
                        <a:rPr lang="en-US" sz="1600" dirty="0"/>
                        <a:t> for </a:t>
                      </a:r>
                      <a:r>
                        <a:rPr lang="en-US" sz="1600" dirty="0" err="1"/>
                        <a:t>ics</a:t>
                      </a:r>
                      <a:r>
                        <a:rPr lang="en-US" sz="1600" dirty="0"/>
                        <a:t>=2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uv3D.th.nc: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combination of 3&amp;4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/>
                        </a:rPr>
                        <a:t>Flather (‘0’ for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Symbol"/>
                          <a:sym typeface="Symbol"/>
                        </a:rPr>
                        <a:t>h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Relax to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uv3D.th.nc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 (2 separate relaxations for in &amp; outflow)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inu_uv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Left Brace 1">
            <a:extLst>
              <a:ext uri="{FF2B5EF4-FFF2-40B4-BE49-F238E27FC236}">
                <a16:creationId xmlns:a16="http://schemas.microsoft.com/office/drawing/2014/main" id="{6876E47E-7BEC-1D95-DF2E-1AE4AF5F5D19}"/>
              </a:ext>
            </a:extLst>
          </p:cNvPr>
          <p:cNvSpPr/>
          <p:nvPr/>
        </p:nvSpPr>
        <p:spPr bwMode="auto">
          <a:xfrm rot="5400000" flipV="1">
            <a:off x="6758123" y="-3948388"/>
            <a:ext cx="305599" cy="919055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0170" tIns="60085" rIns="120170" bIns="60085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1201704"/>
            <a:endParaRPr lang="en-US" sz="24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C6632B-B50C-1F84-E697-5BA86C394664}"/>
              </a:ext>
            </a:extLst>
          </p:cNvPr>
          <p:cNvSpPr txBox="1"/>
          <p:nvPr/>
        </p:nvSpPr>
        <p:spPr>
          <a:xfrm>
            <a:off x="6305471" y="228600"/>
            <a:ext cx="1210901" cy="398342"/>
          </a:xfrm>
          <a:prstGeom prst="rect">
            <a:avLst/>
          </a:prstGeom>
          <a:noFill/>
        </p:spPr>
        <p:txBody>
          <a:bodyPr wrap="none" lIns="120170" tIns="60085" rIns="120170" bIns="60085" rtlCol="0">
            <a:spAutoFit/>
          </a:bodyPr>
          <a:lstStyle/>
          <a:p>
            <a:r>
              <a:rPr lang="en-US" dirty="0"/>
              <a:t>bctides.in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B21F22-B945-B303-86E0-3D2173E34C11}"/>
              </a:ext>
            </a:extLst>
          </p:cNvPr>
          <p:cNvSpPr/>
          <p:nvPr/>
        </p:nvSpPr>
        <p:spPr bwMode="auto">
          <a:xfrm>
            <a:off x="9296400" y="892431"/>
            <a:ext cx="4191001" cy="56607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23782D-674A-9DF5-1DFC-6589A0E2543F}"/>
              </a:ext>
            </a:extLst>
          </p:cNvPr>
          <p:cNvSpPr txBox="1"/>
          <p:nvPr/>
        </p:nvSpPr>
        <p:spPr>
          <a:xfrm>
            <a:off x="657224" y="6567514"/>
            <a:ext cx="12573001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Once you understand the </a:t>
            </a:r>
            <a:r>
              <a:rPr lang="en-US" dirty="0" err="1">
                <a:latin typeface="Tahoma"/>
                <a:ea typeface="Tahoma"/>
                <a:cs typeface="Tahoma"/>
              </a:rPr>
              <a:t>b.c.</a:t>
            </a:r>
            <a:r>
              <a:rPr lang="en-US" dirty="0">
                <a:latin typeface="Tahoma"/>
                <a:ea typeface="Tahoma"/>
                <a:cs typeface="Tahoma"/>
              </a:rPr>
              <a:t> flags, you can generate a draft bctides.in using </a:t>
            </a:r>
            <a:r>
              <a:rPr lang="en-US" dirty="0" err="1">
                <a:latin typeface="Tahoma"/>
                <a:ea typeface="Tahoma"/>
                <a:cs typeface="Tahoma"/>
              </a:rPr>
              <a:t>pySCHISM</a:t>
            </a:r>
            <a:r>
              <a:rPr lang="en-US" dirty="0">
                <a:latin typeface="Tahoma"/>
                <a:ea typeface="Tahoma"/>
                <a:cs typeface="Tahoma"/>
              </a:rPr>
              <a:t> (tides included): ….pyschism/examples/Bctides/gen_bctides.py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84B48B-FADD-5AD1-BFB9-4CA84B39E361}"/>
              </a:ext>
            </a:extLst>
          </p:cNvPr>
          <p:cNvSpPr/>
          <p:nvPr/>
        </p:nvSpPr>
        <p:spPr bwMode="auto">
          <a:xfrm>
            <a:off x="321994" y="2990447"/>
            <a:ext cx="8883163" cy="183156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20622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860D8C9-F579-4734-91CA-68A63EF0685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8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-81280"/>
            <a:ext cx="11689557" cy="5689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2600"/>
              <a:t>.bp format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-24533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952500" y="528339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1400" y="3200400"/>
            <a:ext cx="4686300" cy="2863427"/>
          </a:xfrm>
        </p:spPr>
        <p:txBody>
          <a:bodyPr/>
          <a:lstStyle/>
          <a:p>
            <a:pPr marL="801136" indent="-801136" eaLnBrk="1" hangingPunct="1">
              <a:buNone/>
            </a:pPr>
            <a:r>
              <a:rPr lang="en-US" altLang="en-US" sz="1600" dirty="0"/>
              <a:t>Your comments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24025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1        -90.4293         30.1689      0.30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2        -90.4313         30.1625      0.30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3        -90.4327         30.1559      0.20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4        -90.4320         30.1498      0.20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………………………………………</a:t>
            </a:r>
          </a:p>
          <a:p>
            <a:pPr marL="801136" indent="-801136" eaLnBrk="1" hangingPunct="1">
              <a:buNone/>
            </a:pPr>
            <a:r>
              <a:rPr lang="en-US" altLang="en-US" sz="1600" dirty="0"/>
              <a:t>        24025  -89.01              35.71        10.5</a:t>
            </a:r>
          </a:p>
        </p:txBody>
      </p:sp>
      <p:sp>
        <p:nvSpPr>
          <p:cNvPr id="7176" name="AutoShape 4"/>
          <p:cNvSpPr>
            <a:spLocks/>
          </p:cNvSpPr>
          <p:nvPr/>
        </p:nvSpPr>
        <p:spPr bwMode="auto">
          <a:xfrm>
            <a:off x="3581400" y="3930227"/>
            <a:ext cx="342900" cy="15240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7177" name="Text Box 5"/>
          <p:cNvSpPr txBox="1">
            <a:spLocks noChangeArrowheads="1"/>
          </p:cNvSpPr>
          <p:nvPr/>
        </p:nvSpPr>
        <p:spPr bwMode="auto">
          <a:xfrm>
            <a:off x="2400300" y="4446889"/>
            <a:ext cx="106182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points</a:t>
            </a:r>
          </a:p>
        </p:txBody>
      </p:sp>
      <p:sp>
        <p:nvSpPr>
          <p:cNvPr id="7178" name="TextBox 1"/>
          <p:cNvSpPr txBox="1">
            <a:spLocks noChangeArrowheads="1"/>
          </p:cNvSpPr>
          <p:nvPr/>
        </p:nvSpPr>
        <p:spPr bwMode="auto">
          <a:xfrm>
            <a:off x="1828800" y="790792"/>
            <a:ext cx="7897988" cy="860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dirty="0"/>
              <a:t>Used in many scripts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dirty="0"/>
              <a:t>Basically a reduced .gr3 file without connectivity table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7500" y="3575384"/>
            <a:ext cx="226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 of nodes or points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2667000" y="3733800"/>
            <a:ext cx="914400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17349310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86B8B1-CDA6-4FCD-A9AD-39ADA90DA739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8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271386" y="151331"/>
            <a:ext cx="66294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/>
              <a:t>Station.in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1371600"/>
            <a:ext cx="1158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 1 0 1 1 1 1 1 0 !on (1)|off(0) flags for </a:t>
            </a:r>
            <a:r>
              <a:rPr lang="en-US" dirty="0" err="1"/>
              <a:t>elev</a:t>
            </a:r>
            <a:r>
              <a:rPr lang="en-US" dirty="0"/>
              <a:t>, air pressure, </a:t>
            </a:r>
            <a:r>
              <a:rPr lang="en-US" dirty="0" err="1"/>
              <a:t>windx</a:t>
            </a:r>
            <a:r>
              <a:rPr lang="en-US" dirty="0"/>
              <a:t>, windy, T, S, u, v, w</a:t>
            </a:r>
          </a:p>
          <a:p>
            <a:r>
              <a:rPr lang="en-US" dirty="0"/>
              <a:t>4        !# of stations</a:t>
            </a:r>
          </a:p>
          <a:p>
            <a:r>
              <a:rPr lang="en-US" dirty="0"/>
              <a:t>1 6.5833 54.0000 0     !Format: station #,x,y,z; z is z-coordinate</a:t>
            </a:r>
          </a:p>
          <a:p>
            <a:r>
              <a:rPr lang="it-IT" dirty="0"/>
              <a:t>2 7.1583 55.195 -1.       !Fino3</a:t>
            </a:r>
            <a:endParaRPr lang="en-US" dirty="0"/>
          </a:p>
          <a:p>
            <a:r>
              <a:rPr lang="en-US" dirty="0"/>
              <a:t>3 6.35  54.1667 -5.       !Ems</a:t>
            </a:r>
          </a:p>
          <a:p>
            <a:r>
              <a:rPr lang="en-US" dirty="0"/>
              <a:t>4 8.4514 54.7942 0     !</a:t>
            </a:r>
            <a:r>
              <a:rPr lang="en-US" dirty="0" err="1"/>
              <a:t>PHoern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7225" y="3657600"/>
            <a:ext cx="1211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x,y</a:t>
            </a:r>
            <a:r>
              <a:rPr lang="en-US" dirty="0"/>
              <a:t> must be consistent with hgrid.gr3 (projection or </a:t>
            </a:r>
            <a:r>
              <a:rPr lang="en-US" dirty="0" err="1"/>
              <a:t>lon</a:t>
            </a:r>
            <a:r>
              <a:rPr lang="en-US" dirty="0"/>
              <a:t>/</a:t>
            </a:r>
            <a:r>
              <a:rPr lang="en-US" dirty="0" err="1"/>
              <a:t>lat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Outputs are outputs/</a:t>
            </a:r>
            <a:r>
              <a:rPr lang="en-US" dirty="0" err="1"/>
              <a:t>staout</a:t>
            </a:r>
            <a:r>
              <a:rPr lang="en-US" dirty="0"/>
              <a:t>_[1-9]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z is z-coordinates, not distance from surface! So z&lt;0 is below the datum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52600" y="685800"/>
            <a:ext cx="2180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(build point format)</a:t>
            </a:r>
          </a:p>
        </p:txBody>
      </p:sp>
    </p:spTree>
    <p:extLst>
      <p:ext uri="{BB962C8B-B14F-4D97-AF65-F5344CB8AC3E}">
        <p14:creationId xmlns:p14="http://schemas.microsoft.com/office/powerpoint/2010/main" val="20962728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07400E0-2968-46B3-8B5D-AAAF9844C73B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8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152400"/>
            <a:ext cx="66294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100" b="1" dirty="0"/>
              <a:t>*.</a:t>
            </a:r>
            <a:r>
              <a:rPr lang="en-US" altLang="en-US" sz="2100" b="1" dirty="0" err="1"/>
              <a:t>th</a:t>
            </a:r>
            <a:r>
              <a:rPr lang="en-US" altLang="en-US" sz="2100" b="1" dirty="0"/>
              <a:t>: ASCII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840890" y="671299"/>
            <a:ext cx="5105400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Corresponds to </a:t>
            </a:r>
            <a:r>
              <a:rPr lang="en-US" altLang="en-US" dirty="0" err="1"/>
              <a:t>b.c.</a:t>
            </a:r>
            <a:r>
              <a:rPr lang="en-US" altLang="en-US" dirty="0"/>
              <a:t> flag=1</a:t>
            </a:r>
          </a:p>
        </p:txBody>
      </p:sp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840890" y="1352918"/>
            <a:ext cx="1204489" cy="36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Time (sec)</a:t>
            </a:r>
          </a:p>
        </p:txBody>
      </p:sp>
      <p:sp>
        <p:nvSpPr>
          <p:cNvPr id="25606" name="Text Box 10"/>
          <p:cNvSpPr txBox="1">
            <a:spLocks noChangeArrowheads="1"/>
          </p:cNvSpPr>
          <p:nvPr/>
        </p:nvSpPr>
        <p:spPr bwMode="auto">
          <a:xfrm>
            <a:off x="2326791" y="1380011"/>
            <a:ext cx="1739187" cy="36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value 1 (1</a:t>
            </a:r>
            <a:r>
              <a:rPr lang="en-US" altLang="en-US" sz="1600" baseline="30000"/>
              <a:t>st</a:t>
            </a:r>
            <a:r>
              <a:rPr lang="en-US" altLang="en-US" sz="1600"/>
              <a:t> bnd)</a:t>
            </a:r>
          </a:p>
        </p:txBody>
      </p:sp>
      <p:sp>
        <p:nvSpPr>
          <p:cNvPr id="25607" name="Text Box 11"/>
          <p:cNvSpPr txBox="1">
            <a:spLocks noChangeArrowheads="1"/>
          </p:cNvSpPr>
          <p:nvPr/>
        </p:nvSpPr>
        <p:spPr bwMode="auto">
          <a:xfrm>
            <a:off x="4284178" y="1352918"/>
            <a:ext cx="1859412" cy="36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value 2 (2nd bnd)</a:t>
            </a:r>
          </a:p>
        </p:txBody>
      </p:sp>
      <p:sp>
        <p:nvSpPr>
          <p:cNvPr id="25608" name="Text Box 12"/>
          <p:cNvSpPr txBox="1">
            <a:spLocks noChangeArrowheads="1"/>
          </p:cNvSpPr>
          <p:nvPr/>
        </p:nvSpPr>
        <p:spPr bwMode="auto">
          <a:xfrm>
            <a:off x="8901799" y="1344631"/>
            <a:ext cx="1862618" cy="36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value N (Nth </a:t>
            </a:r>
            <a:r>
              <a:rPr lang="en-US" altLang="en-US" sz="1600" dirty="0" err="1"/>
              <a:t>bnd</a:t>
            </a:r>
            <a:r>
              <a:rPr lang="en-US" altLang="en-US" sz="1600" dirty="0"/>
              <a:t>)</a:t>
            </a:r>
          </a:p>
        </p:txBody>
      </p:sp>
      <p:sp>
        <p:nvSpPr>
          <p:cNvPr id="25609" name="Text Box 13"/>
          <p:cNvSpPr txBox="1">
            <a:spLocks noChangeArrowheads="1"/>
          </p:cNvSpPr>
          <p:nvPr/>
        </p:nvSpPr>
        <p:spPr bwMode="auto">
          <a:xfrm>
            <a:off x="6555891" y="1297037"/>
            <a:ext cx="1284639" cy="444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/>
              <a:t>…………..</a:t>
            </a:r>
          </a:p>
        </p:txBody>
      </p:sp>
      <p:sp>
        <p:nvSpPr>
          <p:cNvPr id="25610" name="Rectangle 14"/>
          <p:cNvSpPr>
            <a:spLocks noChangeArrowheads="1"/>
          </p:cNvSpPr>
          <p:nvPr/>
        </p:nvSpPr>
        <p:spPr bwMode="auto">
          <a:xfrm>
            <a:off x="840890" y="1703437"/>
            <a:ext cx="9979510" cy="302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100" dirty="0"/>
              <a:t>0.       -0.084950529 0. -0.283168435 -0.226534754 -3.19980335 -16.367136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86400 -0.084950529 0. -0.283168435 -0.226534754 -3.19980335 -16.367136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172800 -0.084950529 0. -0.283168435 -0.226534754 -0.906139016 -22.2853565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259200 -0.084950529 0. -0.25485158 -0.226534754 -0.764554799 -16.367136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345600 -0.084950529 0. -0.25485158 -0.226534754 -0.764554799 -16.367136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432000 -0.084950529 0. -0.25485158 -0.226534754 -0.877822161 -16.367136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518400 -0.084950529 0. -0.25485158 -0.226534754 -3.17148638 -16.367136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604800 -0.084950529 0. -0.25485158 -0.226534754 -0.906139016 -16.367136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100" dirty="0"/>
              <a:t>………………………………………………………………………………………………………….</a:t>
            </a:r>
          </a:p>
        </p:txBody>
      </p:sp>
      <p:sp>
        <p:nvSpPr>
          <p:cNvPr id="25611" name="Text Box 16"/>
          <p:cNvSpPr txBox="1">
            <a:spLocks noChangeArrowheads="1"/>
          </p:cNvSpPr>
          <p:nvPr/>
        </p:nvSpPr>
        <p:spPr bwMode="auto">
          <a:xfrm>
            <a:off x="455855" y="5036029"/>
            <a:ext cx="10974145" cy="13524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sz="2000" dirty="0"/>
              <a:t>Records must start from 0 and cover the entire simulation period, with equal time intervals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sz="2000" dirty="0">
                <a:latin typeface="Tahoma"/>
                <a:ea typeface="Tahoma"/>
                <a:cs typeface="Tahoma"/>
              </a:rPr>
              <a:t>Time step is specified on the </a:t>
            </a:r>
            <a:r>
              <a:rPr lang="en-US" altLang="en-US" sz="2000" b="1" dirty="0">
                <a:latin typeface="Tahoma"/>
                <a:ea typeface="Tahoma"/>
                <a:cs typeface="Tahoma"/>
              </a:rPr>
              <a:t>2</a:t>
            </a:r>
            <a:r>
              <a:rPr lang="en-US" altLang="en-US" sz="2000" b="1" baseline="30000" dirty="0">
                <a:latin typeface="Tahoma"/>
                <a:ea typeface="Tahoma"/>
                <a:cs typeface="Tahoma"/>
              </a:rPr>
              <a:t>nd</a:t>
            </a:r>
            <a:r>
              <a:rPr lang="en-US" altLang="en-US" sz="2000" b="1" dirty="0">
                <a:latin typeface="Tahoma"/>
                <a:ea typeface="Tahoma"/>
                <a:cs typeface="Tahoma"/>
              </a:rPr>
              <a:t> line</a:t>
            </a:r>
            <a:r>
              <a:rPr lang="en-US" altLang="en-US" sz="2000" dirty="0">
                <a:latin typeface="Tahoma"/>
                <a:ea typeface="Tahoma"/>
                <a:cs typeface="Tahoma"/>
              </a:rPr>
              <a:t> </a:t>
            </a:r>
            <a:endParaRPr lang="en-US" altLang="en-US" sz="2000" dirty="0">
              <a:ea typeface="Tahoma"/>
              <a:cs typeface="Tahoma"/>
            </a:endParaRPr>
          </a:p>
          <a:p>
            <a:pPr marL="1085850" lvl="1" indent="-342900" eaLnBrk="1" hangingPunct="1">
              <a:spcBef>
                <a:spcPct val="0"/>
              </a:spcBef>
              <a:buClrTx/>
              <a:buSzTx/>
            </a:pPr>
            <a:r>
              <a:rPr lang="en-US" altLang="en-US" dirty="0"/>
              <a:t>Time steps ≥ main time step in </a:t>
            </a:r>
            <a:r>
              <a:rPr lang="en-US" altLang="en-US" dirty="0" err="1"/>
              <a:t>param.nml</a:t>
            </a:r>
            <a:endParaRPr lang="en-US" altLang="en-US" dirty="0"/>
          </a:p>
          <a:p>
            <a:pPr marL="1085850" lvl="1" indent="-342900" eaLnBrk="1" hangingPunct="1">
              <a:spcBef>
                <a:spcPct val="0"/>
              </a:spcBef>
              <a:buClrTx/>
              <a:buSzTx/>
            </a:pPr>
            <a:r>
              <a:rPr lang="en-US" altLang="en-US" dirty="0"/>
              <a:t>Exception: time  step in wind.th must match </a:t>
            </a:r>
            <a:r>
              <a:rPr lang="en-US" altLang="en-US" i="1" dirty="0" err="1"/>
              <a:t>wtiminc</a:t>
            </a:r>
            <a:r>
              <a:rPr lang="en-US" altLang="en-US" dirty="0"/>
              <a:t> in </a:t>
            </a:r>
            <a:r>
              <a:rPr lang="en-US" altLang="en-US" dirty="0" err="1"/>
              <a:t>param.nml</a:t>
            </a:r>
            <a:endParaRPr lang="en-US" altLang="en-US" dirty="0"/>
          </a:p>
        </p:txBody>
      </p:sp>
      <p:sp>
        <p:nvSpPr>
          <p:cNvPr id="25612" name="Text Box 17"/>
          <p:cNvSpPr txBox="1">
            <a:spLocks noChangeArrowheads="1"/>
          </p:cNvSpPr>
          <p:nvPr/>
        </p:nvSpPr>
        <p:spPr bwMode="auto">
          <a:xfrm>
            <a:off x="3023063" y="6643901"/>
            <a:ext cx="6229904" cy="490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flux.th (</a:t>
            </a:r>
            <a:r>
              <a:rPr lang="en-US" altLang="en-US" b="1" dirty="0">
                <a:solidFill>
                  <a:srgbClr val="0070C0"/>
                </a:solidFill>
              </a:rPr>
              <a:t>negative flow values for inflow)</a:t>
            </a:r>
            <a:endParaRPr lang="en-US" alt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650391" y="1930456"/>
            <a:ext cx="304800" cy="0"/>
          </a:xfrm>
          <a:prstGeom prst="straightConnector1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7">
            <a:extLst>
              <a:ext uri="{FF2B5EF4-FFF2-40B4-BE49-F238E27FC236}">
                <a16:creationId xmlns:a16="http://schemas.microsoft.com/office/drawing/2014/main" id="{D0EC9189-F77C-F70A-F82B-8D3001E59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7182" y="671298"/>
            <a:ext cx="4569321" cy="490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/>
              <a:t>e.g.: flux.th, elev.th, wind.th,… 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4A9CF2D-4E23-1670-788C-EBA1C15A635B}"/>
              </a:ext>
            </a:extLst>
          </p:cNvPr>
          <p:cNvCxnSpPr>
            <a:cxnSpLocks/>
          </p:cNvCxnSpPr>
          <p:nvPr/>
        </p:nvCxnSpPr>
        <p:spPr bwMode="auto">
          <a:xfrm>
            <a:off x="694440" y="2195659"/>
            <a:ext cx="304800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07400E0-2968-46B3-8B5D-AAAF9844C73B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8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3374905" y="1271"/>
            <a:ext cx="6629400" cy="628128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/>
              <a:t>Point sources/sinks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17D416-9CA3-025F-EC7A-2AF9DF60CC7D}"/>
              </a:ext>
            </a:extLst>
          </p:cNvPr>
          <p:cNvSpPr txBox="1"/>
          <p:nvPr/>
        </p:nvSpPr>
        <p:spPr>
          <a:xfrm>
            <a:off x="784105" y="655340"/>
            <a:ext cx="11811000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Used to inject volume and mass (tracer) into the domain at specified locations (prisms)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/>
              <a:t>Momentum-less injection</a:t>
            </a:r>
            <a:endParaRPr lang="en-US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/>
              <a:t>E.g., rainfall, outfall, runoff </a:t>
            </a:r>
            <a:r>
              <a:rPr lang="en-US" dirty="0" err="1"/>
              <a:t>etc</a:t>
            </a:r>
            <a:endParaRPr lang="en-US" dirty="0"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Tahoma"/>
                <a:ea typeface="Tahoma"/>
                <a:cs typeface="Tahoma"/>
              </a:rPr>
              <a:t>if_source</a:t>
            </a:r>
            <a:r>
              <a:rPr lang="en-US" dirty="0">
                <a:latin typeface="Tahoma"/>
                <a:ea typeface="Tahoma"/>
                <a:cs typeface="Tahoma"/>
              </a:rPr>
              <a:t>=1: requires additional 3 inputs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source_sink.in: list of elements for sources and sinks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vsource.th (needed if there is ≥1 source): time history of volume rate (m</a:t>
            </a:r>
            <a:r>
              <a:rPr lang="en-US" baseline="30000" dirty="0">
                <a:latin typeface="Tahoma"/>
                <a:ea typeface="Tahoma"/>
                <a:cs typeface="Tahoma"/>
              </a:rPr>
              <a:t>3</a:t>
            </a:r>
            <a:r>
              <a:rPr lang="en-US" dirty="0">
                <a:latin typeface="Tahoma"/>
                <a:ea typeface="Tahoma"/>
                <a:cs typeface="Tahoma"/>
              </a:rPr>
              <a:t>/s) at each source. Rate must be ≥0;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vsink.th (needed if there is ≥1 sink): time history of volume rate (m</a:t>
            </a:r>
            <a:r>
              <a:rPr lang="en-US" baseline="30000" dirty="0">
                <a:latin typeface="Tahoma"/>
                <a:ea typeface="Tahoma"/>
                <a:cs typeface="Tahoma"/>
              </a:rPr>
              <a:t>3</a:t>
            </a:r>
            <a:r>
              <a:rPr lang="en-US" dirty="0">
                <a:latin typeface="Tahoma"/>
                <a:ea typeface="Tahoma"/>
                <a:cs typeface="Tahoma"/>
              </a:rPr>
              <a:t>/s) at each sink. Rate must be ≤0;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msource.th (needed if there is ≥1 source): time history of tracer concentration (consistent unit) at each source. -9999 can be used to inject ambient concentration (in the absence of such info)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Tahoma"/>
                <a:ea typeface="Tahoma"/>
                <a:cs typeface="Tahoma"/>
              </a:rPr>
              <a:t>if_source</a:t>
            </a:r>
            <a:r>
              <a:rPr lang="en-US" dirty="0">
                <a:latin typeface="Tahoma"/>
                <a:ea typeface="Tahoma"/>
                <a:cs typeface="Tahoma"/>
              </a:rPr>
              <a:t>=-1: requires source.nc (basically all the info specified in the 3 files)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Remember to change the sign when switching from flow open </a:t>
            </a:r>
            <a:r>
              <a:rPr lang="en-US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bnd</a:t>
            </a:r>
            <a:r>
              <a:rPr lang="en-US" dirty="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 to source!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2454F0-42DE-B762-960C-D6E04E89C9D1}"/>
              </a:ext>
            </a:extLst>
          </p:cNvPr>
          <p:cNvSpPr txBox="1"/>
          <p:nvPr/>
        </p:nvSpPr>
        <p:spPr>
          <a:xfrm>
            <a:off x="1446695" y="4615185"/>
            <a:ext cx="45720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2   ! total # of elements with sources</a:t>
            </a:r>
          </a:p>
          <a:p>
            <a:r>
              <a:rPr lang="en-US" dirty="0"/>
              <a:t>100     !global element # for 1st source</a:t>
            </a:r>
          </a:p>
          <a:p>
            <a:r>
              <a:rPr lang="en-US" dirty="0"/>
              <a:t>105     !global element # for 2nd source</a:t>
            </a:r>
          </a:p>
          <a:p>
            <a:r>
              <a:rPr lang="en-US" dirty="0"/>
              <a:t>!blank line for more readability</a:t>
            </a:r>
          </a:p>
          <a:p>
            <a:r>
              <a:rPr lang="en-US" dirty="0"/>
              <a:t>3 ! total # of elements with sinks</a:t>
            </a:r>
          </a:p>
          <a:p>
            <a:r>
              <a:rPr lang="en-US" dirty="0"/>
              <a:t>99 !global element # for 1st sink</a:t>
            </a:r>
          </a:p>
          <a:p>
            <a:r>
              <a:rPr lang="en-US" dirty="0"/>
              <a:t>100</a:t>
            </a:r>
          </a:p>
          <a:p>
            <a:r>
              <a:rPr lang="en-US" dirty="0"/>
              <a:t>105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3AC17-9AAF-F95B-5FE1-A0267CF37D55}"/>
              </a:ext>
            </a:extLst>
          </p:cNvPr>
          <p:cNvSpPr txBox="1"/>
          <p:nvPr/>
        </p:nvSpPr>
        <p:spPr>
          <a:xfrm>
            <a:off x="2818295" y="4222999"/>
            <a:ext cx="198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source_sink.in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72ABC2-28C1-BED2-5574-CC2B4980A0EE}"/>
              </a:ext>
            </a:extLst>
          </p:cNvPr>
          <p:cNvSpPr txBox="1"/>
          <p:nvPr/>
        </p:nvSpPr>
        <p:spPr>
          <a:xfrm>
            <a:off x="6704495" y="4038333"/>
            <a:ext cx="1409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vsource.th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5D0CF1-AAEA-48C4-5FD0-089DF9C37461}"/>
              </a:ext>
            </a:extLst>
          </p:cNvPr>
          <p:cNvSpPr txBox="1"/>
          <p:nvPr/>
        </p:nvSpPr>
        <p:spPr>
          <a:xfrm>
            <a:off x="9939185" y="4066221"/>
            <a:ext cx="1143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vsink.th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E9CBC9-5189-7921-355B-95956D444EE6}"/>
              </a:ext>
            </a:extLst>
          </p:cNvPr>
          <p:cNvSpPr txBox="1"/>
          <p:nvPr/>
        </p:nvSpPr>
        <p:spPr>
          <a:xfrm>
            <a:off x="6183795" y="4468625"/>
            <a:ext cx="2667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0.      1.2 0.5</a:t>
            </a:r>
          </a:p>
          <a:p>
            <a:pPr marL="342900" indent="-342900">
              <a:buAutoNum type="arabicPeriod" startAt="3600"/>
            </a:pPr>
            <a:r>
              <a:rPr lang="en-US" dirty="0"/>
              <a:t> 0.   0.3</a:t>
            </a:r>
          </a:p>
          <a:p>
            <a:r>
              <a:rPr lang="en-US" dirty="0"/>
              <a:t>...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80E725-D1A6-5971-9440-0D9318D3489E}"/>
              </a:ext>
            </a:extLst>
          </p:cNvPr>
          <p:cNvSpPr txBox="1"/>
          <p:nvPr/>
        </p:nvSpPr>
        <p:spPr>
          <a:xfrm>
            <a:off x="9050185" y="4468625"/>
            <a:ext cx="2667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0.      -1. -2.3 0.</a:t>
            </a:r>
          </a:p>
          <a:p>
            <a:r>
              <a:rPr lang="en-US" dirty="0"/>
              <a:t>7200. 0.   -3.  -1.3</a:t>
            </a:r>
          </a:p>
          <a:p>
            <a:r>
              <a:rPr lang="en-US" dirty="0"/>
              <a:t>...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454A34-6475-57D0-F1E9-F6F7FF928AC5}"/>
              </a:ext>
            </a:extLst>
          </p:cNvPr>
          <p:cNvSpPr txBox="1"/>
          <p:nvPr/>
        </p:nvSpPr>
        <p:spPr>
          <a:xfrm>
            <a:off x="8608880" y="5498260"/>
            <a:ext cx="1397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msource.th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C8772E-FED0-703F-7D4F-8B06267C578F}"/>
              </a:ext>
            </a:extLst>
          </p:cNvPr>
          <p:cNvSpPr txBox="1"/>
          <p:nvPr/>
        </p:nvSpPr>
        <p:spPr>
          <a:xfrm>
            <a:off x="7999895" y="5893337"/>
            <a:ext cx="26670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0.      10. 11.      0. 0.</a:t>
            </a:r>
          </a:p>
          <a:p>
            <a:r>
              <a:rPr lang="en-US" dirty="0"/>
              <a:t>3600. 9.   10.      0. 0.</a:t>
            </a:r>
          </a:p>
          <a:p>
            <a:r>
              <a:rPr lang="en-US" dirty="0"/>
              <a:t>...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0675C778-C411-FAEC-DF35-B4D0FA559CBD}"/>
              </a:ext>
            </a:extLst>
          </p:cNvPr>
          <p:cNvSpPr/>
          <p:nvPr/>
        </p:nvSpPr>
        <p:spPr bwMode="auto">
          <a:xfrm rot="16200000">
            <a:off x="8861835" y="6406969"/>
            <a:ext cx="347490" cy="61857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A4F667-98E7-DF68-8026-912DCEEAC7E8}"/>
              </a:ext>
            </a:extLst>
          </p:cNvPr>
          <p:cNvSpPr txBox="1"/>
          <p:nvPr/>
        </p:nvSpPr>
        <p:spPr>
          <a:xfrm>
            <a:off x="8838095" y="6889999"/>
            <a:ext cx="354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E727FEDD-A3CF-B596-F19F-1AA206DC652C}"/>
              </a:ext>
            </a:extLst>
          </p:cNvPr>
          <p:cNvSpPr/>
          <p:nvPr/>
        </p:nvSpPr>
        <p:spPr bwMode="auto">
          <a:xfrm rot="16200000">
            <a:off x="9930097" y="6410374"/>
            <a:ext cx="321745" cy="54233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11DB03-079A-1EBD-19C7-5C316494D6F3}"/>
              </a:ext>
            </a:extLst>
          </p:cNvPr>
          <p:cNvSpPr txBox="1"/>
          <p:nvPr/>
        </p:nvSpPr>
        <p:spPr>
          <a:xfrm>
            <a:off x="9828695" y="6842412"/>
            <a:ext cx="354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1303132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04B1F1A-6C3E-43EA-8B25-185A07498976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8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1689557" cy="5689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dirty="0">
                <a:solidFill>
                  <a:schemeClr val="tx1"/>
                </a:solidFill>
              </a:rPr>
              <a:t>SCHISM input types: glossary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4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24143" y="1219200"/>
                <a:ext cx="12801600" cy="5486400"/>
              </a:xfrm>
              <a:extLst>
                <a:ext uri="{909E8E84-426E-40DD-AFC4-6F175D3DCCD1}">
                  <a14:hiddenFill>
                    <a:solidFill>
                      <a:schemeClr val="bg1"/>
                    </a:solidFill>
                  </a14:hiddenFill>
                </a:ext>
              </a:extLst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/>
                  <a:t>*.gr3: grid-like files (node centered): only hgrid.gr3 has </a:t>
                </a:r>
                <a:r>
                  <a:rPr lang="en-US" altLang="en-US" sz="2800" dirty="0" err="1"/>
                  <a:t>b.c.</a:t>
                </a:r>
                <a:r>
                  <a:rPr lang="en-US" altLang="en-US" sz="2800" dirty="0"/>
                  <a:t> info at the end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 err="1"/>
                  <a:t>hgrid.ll</a:t>
                </a:r>
                <a:r>
                  <a:rPr lang="en-US" altLang="en-US" sz="2800" dirty="0"/>
                  <a:t>: </a:t>
                </a:r>
                <a:r>
                  <a:rPr lang="en-US" altLang="en-US" sz="2800" dirty="0" err="1"/>
                  <a:t>lon</a:t>
                </a:r>
                <a:r>
                  <a:rPr lang="en-US" altLang="en-US" sz="2800" dirty="0"/>
                  <a:t>/</a:t>
                </a:r>
                <a:r>
                  <a:rPr lang="en-US" altLang="en-US" sz="2800" dirty="0" err="1"/>
                  <a:t>lat</a:t>
                </a:r>
                <a:r>
                  <a:rPr lang="en-US" altLang="en-US" sz="2800" dirty="0"/>
                  <a:t> form of horizontal grid (.gr3 format)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/>
                  <a:t>*.</a:t>
                </a:r>
                <a:r>
                  <a:rPr lang="en-US" altLang="en-US" sz="2800" dirty="0" err="1"/>
                  <a:t>th</a:t>
                </a:r>
                <a:r>
                  <a:rPr lang="en-US" altLang="en-US" sz="2800" dirty="0"/>
                  <a:t>*: time history (</a:t>
                </a:r>
                <a:r>
                  <a:rPr lang="en-US" altLang="en-US" sz="2800" dirty="0" err="1"/>
                  <a:t>b.c.</a:t>
                </a:r>
                <a:r>
                  <a:rPr lang="en-US" altLang="en-US" sz="2800" dirty="0"/>
                  <a:t>); ASCII or </a:t>
                </a:r>
                <a:r>
                  <a:rPr lang="en-US" altLang="en-US" sz="2800" dirty="0" err="1"/>
                  <a:t>nc</a:t>
                </a:r>
                <a:endParaRPr lang="en-US" altLang="en-US" sz="2800" dirty="0"/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/>
                  <a:t>*.</a:t>
                </a:r>
                <a:r>
                  <a:rPr lang="en-US" altLang="en-US" sz="2800" dirty="0" err="1"/>
                  <a:t>ic</a:t>
                </a:r>
                <a:r>
                  <a:rPr lang="en-US" altLang="en-US" sz="2800" dirty="0"/>
                  <a:t>: initial condition for </a:t>
                </a:r>
                <a:r>
                  <a:rPr lang="en-US" altLang="en-US" sz="2800" dirty="0" err="1"/>
                  <a:t>elev</a:t>
                </a:r>
                <a:r>
                  <a:rPr lang="en-US" altLang="en-US" sz="2800" dirty="0"/>
                  <a:t>, tracers (ASCII; most of them actually of .gr3 format)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 err="1"/>
                  <a:t>sflux</a:t>
                </a:r>
                <a:r>
                  <a:rPr lang="en-US" altLang="en-US" sz="2800" dirty="0"/>
                  <a:t>/: atmos. forcings (</a:t>
                </a:r>
                <a:r>
                  <a:rPr lang="en-US" altLang="en-US" sz="2800" dirty="0" err="1"/>
                  <a:t>netcdf</a:t>
                </a:r>
                <a:r>
                  <a:rPr lang="en-US" altLang="en-US" sz="2800" dirty="0"/>
                  <a:t> CF1.0)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 err="1"/>
                  <a:t>param.nml</a:t>
                </a:r>
                <a:r>
                  <a:rPr lang="en-US" altLang="en-US" sz="2800" dirty="0"/>
                  <a:t>: parameters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/>
                  <a:t>*.in: vgrid.in (vertical grid); bctides.in (</a:t>
                </a:r>
                <a:r>
                  <a:rPr lang="en-US" altLang="en-US" sz="2800" dirty="0" err="1"/>
                  <a:t>b.c.</a:t>
                </a:r>
                <a:r>
                  <a:rPr lang="en-US" altLang="en-US" sz="2800" dirty="0"/>
                  <a:t>) [ASCII]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*.prop: element centered property (ASCII)</a:t>
                </a:r>
              </a:p>
              <a:p>
                <a:pPr eaLnBrk="1" hangingPunct="1">
                  <a:lnSpc>
                    <a:spcPct val="90000"/>
                  </a:lnSpc>
                </a:pPr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*.</a:t>
                </a:r>
                <a:r>
                  <a:rPr lang="en-US" altLang="en-US" sz="2800" dirty="0" err="1">
                    <a:solidFill>
                      <a:schemeClr val="bg1">
                        <a:lumMod val="75000"/>
                      </a:schemeClr>
                    </a:solidFill>
                  </a:rPr>
                  <a:t>nc</a:t>
                </a:r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: </a:t>
                </a:r>
                <a:r>
                  <a:rPr lang="en-US" altLang="en-US" sz="2800" dirty="0" err="1">
                    <a:solidFill>
                      <a:schemeClr val="bg1">
                        <a:lumMod val="75000"/>
                      </a:schemeClr>
                    </a:solidFill>
                  </a:rPr>
                  <a:t>hotstart</a:t>
                </a:r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; tracer nudging inputs; </a:t>
                </a:r>
                <a:r>
                  <a:rPr lang="en-US" altLang="en-US" sz="2800" dirty="0" err="1">
                    <a:solidFill>
                      <a:schemeClr val="bg1">
                        <a:lumMod val="75000"/>
                      </a:schemeClr>
                    </a:solidFill>
                  </a:rPr>
                  <a:t>b.c.</a:t>
                </a:r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 time history inputs (type ‘</a:t>
                </a:r>
                <a14:m>
                  <m:oMath xmlns:m="http://schemas.openxmlformats.org/officeDocument/2006/math">
                    <m:r>
                      <a:rPr lang="en-US" altLang="en-US" sz="2800" i="1" smtClean="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altLang="en-US" sz="2800" dirty="0">
                    <a:solidFill>
                      <a:schemeClr val="bg1">
                        <a:lumMod val="75000"/>
                      </a:schemeClr>
                    </a:solidFill>
                  </a:rPr>
                  <a:t>4’ or ‘5’)</a:t>
                </a:r>
              </a:p>
            </p:txBody>
          </p:sp>
        </mc:Choice>
        <mc:Fallback xmlns="">
          <p:sp>
            <p:nvSpPr>
              <p:cNvPr id="512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24143" y="1219200"/>
                <a:ext cx="12801600" cy="5486400"/>
              </a:xfrm>
              <a:blipFill>
                <a:blip r:embed="rId3"/>
                <a:stretch>
                  <a:fillRect t="-1667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-24533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80142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19A2-0D0E-87CD-BC73-37BF05F7D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D8270C-AF7C-57D2-B5CB-42EA29D3F11E}"/>
              </a:ext>
            </a:extLst>
          </p:cNvPr>
          <p:cNvSpPr txBox="1"/>
          <p:nvPr/>
        </p:nvSpPr>
        <p:spPr>
          <a:xfrm>
            <a:off x="325127" y="192881"/>
            <a:ext cx="130048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60" b="1" dirty="0"/>
              <a:t>Job scheduler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C207BF-C5CC-F077-0E74-D88C2DA8059B}"/>
              </a:ext>
            </a:extLst>
          </p:cNvPr>
          <p:cNvSpPr txBox="1"/>
          <p:nvPr/>
        </p:nvSpPr>
        <p:spPr>
          <a:xfrm>
            <a:off x="1752600" y="1764774"/>
            <a:ext cx="9296400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04800" indent="-304800">
              <a:buFont typeface="Arial" panose="020B0604020202020204" pitchFamily="34" charset="0"/>
              <a:buChar char="•"/>
            </a:pPr>
            <a:r>
              <a:rPr lang="en-US" sz="2000" dirty="0"/>
              <a:t>Batch scripts</a:t>
            </a:r>
            <a:endParaRPr lang="en-US"/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Sciclone uses Torque (PBS) or </a:t>
            </a:r>
            <a:r>
              <a:rPr lang="en-US" sz="2000" dirty="0" err="1">
                <a:latin typeface="Tahoma"/>
                <a:ea typeface="Tahoma"/>
                <a:cs typeface="Tahoma"/>
              </a:rPr>
              <a:t>slurm</a:t>
            </a:r>
            <a:r>
              <a:rPr lang="en-US" sz="2000" dirty="0">
                <a:latin typeface="Tahoma"/>
                <a:ea typeface="Tahoma"/>
                <a:cs typeface="Tahoma"/>
              </a:rPr>
              <a:t> to schedule and manage jobs</a:t>
            </a:r>
          </a:p>
          <a:p>
            <a:pPr marL="792480" lvl="1" indent="-3048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304800" indent="-304800">
              <a:buFont typeface="Arial" panose="020B0604020202020204" pitchFamily="34" charset="0"/>
              <a:buChar char="•"/>
            </a:pPr>
            <a:r>
              <a:rPr lang="en-US" sz="2000" dirty="0"/>
              <a:t>Submission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Submitting jobs from head node to compute nodes</a:t>
            </a:r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 err="1"/>
              <a:t>qsub</a:t>
            </a:r>
            <a:r>
              <a:rPr lang="en-US" sz="2000" dirty="0"/>
              <a:t> &lt;batch script&gt; (for PBS)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 err="1"/>
              <a:t>sbatch</a:t>
            </a:r>
            <a:r>
              <a:rPr lang="en-US" sz="2000" dirty="0"/>
              <a:t> &lt;batch script&gt; (for </a:t>
            </a:r>
            <a:r>
              <a:rPr lang="en-US" sz="2000" dirty="0" err="1"/>
              <a:t>slurm</a:t>
            </a:r>
            <a:r>
              <a:rPr lang="en-US" sz="2000" dirty="0"/>
              <a:t>) 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System messages may be found in &lt;job name&gt;.[</a:t>
            </a:r>
            <a:r>
              <a:rPr lang="en-US" sz="2000" dirty="0" err="1">
                <a:latin typeface="Tahoma"/>
                <a:ea typeface="Tahoma"/>
                <a:cs typeface="Tahoma"/>
              </a:rPr>
              <a:t>eo</a:t>
            </a:r>
            <a:r>
              <a:rPr lang="en-US" sz="2000" dirty="0">
                <a:latin typeface="Tahoma"/>
                <a:ea typeface="Tahoma"/>
                <a:cs typeface="Tahoma"/>
              </a:rPr>
              <a:t>]&lt;job id&gt; or standard output specified in script (err2.out below) </a:t>
            </a:r>
            <a:endParaRPr lang="en-US" sz="2000" dirty="0">
              <a:ea typeface="Tahoma"/>
              <a:cs typeface="Tahoma"/>
            </a:endParaRPr>
          </a:p>
          <a:p>
            <a:pPr marL="792480" lvl="1" indent="-3048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Can launch parallel or serial jobs</a:t>
            </a:r>
          </a:p>
          <a:p>
            <a:pPr marL="792480" lvl="1" indent="-304800">
              <a:buFont typeface="Arial" panose="020B0604020202020204" pitchFamily="34" charset="0"/>
              <a:buChar char="•"/>
            </a:pP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304800" indent="-304800">
              <a:buFont typeface="Arial" panose="020B0604020202020204" pitchFamily="34" charset="0"/>
              <a:buChar char="•"/>
            </a:pPr>
            <a:r>
              <a:rPr lang="en-US" sz="2000" dirty="0"/>
              <a:t>Job control</a:t>
            </a:r>
            <a:endParaRPr lang="en-US" sz="2000" dirty="0">
              <a:ea typeface="Tahoma" pitchFamily="34" charset="0"/>
              <a:cs typeface="Tahoma" pitchFamily="34" charset="0"/>
            </a:endParaRPr>
          </a:p>
          <a:p>
            <a:pPr marL="905510" lvl="1" indent="-3048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/>
                <a:ea typeface="Tahoma"/>
                <a:cs typeface="Tahoma"/>
              </a:rPr>
              <a:t>PBS: </a:t>
            </a:r>
            <a:r>
              <a:rPr lang="en-US" sz="2000" dirty="0" err="1">
                <a:latin typeface="Tahoma"/>
                <a:ea typeface="Tahoma"/>
                <a:cs typeface="Tahoma"/>
              </a:rPr>
              <a:t>qstat</a:t>
            </a:r>
            <a:r>
              <a:rPr lang="en-US" sz="2000" dirty="0">
                <a:latin typeface="Tahoma"/>
                <a:ea typeface="Tahoma"/>
                <a:cs typeface="Tahoma"/>
              </a:rPr>
              <a:t> –u &lt;</a:t>
            </a:r>
            <a:r>
              <a:rPr lang="en-US" sz="2000" dirty="0" err="1">
                <a:latin typeface="Tahoma"/>
                <a:ea typeface="Tahoma"/>
                <a:cs typeface="Tahoma"/>
              </a:rPr>
              <a:t>uid</a:t>
            </a:r>
            <a:r>
              <a:rPr lang="en-US" sz="2000" dirty="0">
                <a:latin typeface="Tahoma"/>
                <a:ea typeface="Tahoma"/>
                <a:cs typeface="Tahoma"/>
              </a:rPr>
              <a:t>&gt;, </a:t>
            </a:r>
            <a:r>
              <a:rPr lang="en-US" sz="2000" dirty="0" err="1">
                <a:latin typeface="Tahoma"/>
                <a:ea typeface="Tahoma"/>
                <a:cs typeface="Tahoma"/>
              </a:rPr>
              <a:t>qdel</a:t>
            </a:r>
            <a:r>
              <a:rPr lang="en-US" sz="2000" dirty="0">
                <a:latin typeface="Tahoma"/>
                <a:ea typeface="Tahoma"/>
                <a:cs typeface="Tahoma"/>
              </a:rPr>
              <a:t> &lt;job id&gt;</a:t>
            </a:r>
          </a:p>
          <a:p>
            <a:pPr marL="905510" lvl="1" indent="-304800">
              <a:buFont typeface="Arial" panose="020B0604020202020204" pitchFamily="34" charset="0"/>
              <a:buChar char="•"/>
            </a:pPr>
            <a:r>
              <a:rPr lang="en-US" sz="2000" dirty="0"/>
              <a:t>SLURM: </a:t>
            </a:r>
            <a:r>
              <a:rPr lang="en-US" sz="2000" dirty="0" err="1"/>
              <a:t>squeue</a:t>
            </a:r>
            <a:r>
              <a:rPr lang="en-US" sz="2000" dirty="0"/>
              <a:t> –u &lt;</a:t>
            </a:r>
            <a:r>
              <a:rPr lang="en-US" sz="2000" dirty="0" err="1"/>
              <a:t>uid</a:t>
            </a:r>
            <a:r>
              <a:rPr lang="en-US" sz="2000" dirty="0"/>
              <a:t>&gt;, </a:t>
            </a:r>
            <a:r>
              <a:rPr lang="en-US" sz="2000" dirty="0" err="1"/>
              <a:t>scancel</a:t>
            </a:r>
            <a:r>
              <a:rPr lang="en-US" sz="2000" dirty="0"/>
              <a:t> &lt;job id&gt;</a:t>
            </a:r>
            <a:endParaRPr lang="en-US" sz="2000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650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18627CE-5323-4266-86AA-A6545060946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8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162560"/>
            <a:ext cx="11884820" cy="40640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 dirty="0"/>
              <a:t>Post-processing and visualization 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228600" y="701855"/>
            <a:ext cx="13258800" cy="6215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Visualization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python: </a:t>
            </a:r>
            <a:r>
              <a:rPr lang="en-US" altLang="en-US" sz="2400" dirty="0" err="1"/>
              <a:t>schismview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visIT</a:t>
            </a:r>
            <a:r>
              <a:rPr lang="en-US" altLang="en-US" sz="2400" dirty="0">
                <a:solidFill>
                  <a:srgbClr val="FF0000"/>
                </a:solidFill>
              </a:rPr>
              <a:t>: </a:t>
            </a:r>
            <a:r>
              <a:rPr lang="en-US" altLang="en-US" sz="2400" dirty="0"/>
              <a:t>the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/>
              <a:t>best &amp; most comprehensive tool for visualizing outputs;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/>
              <a:t>up to date and can viz shaved cells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altLang="en-US" sz="2400" dirty="0" err="1">
                <a:solidFill>
                  <a:schemeClr val="bg1">
                    <a:lumMod val="75000"/>
                  </a:schemeClr>
                </a:solidFill>
              </a:rPr>
              <a:t>matlab</a:t>
            </a:r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: for in/outputs; not as efficient as </a:t>
            </a:r>
            <a:r>
              <a:rPr lang="en-US" altLang="en-US" sz="2400" dirty="0" err="1">
                <a:solidFill>
                  <a:schemeClr val="bg1">
                    <a:lumMod val="75000"/>
                  </a:schemeClr>
                </a:solidFill>
              </a:rPr>
              <a:t>VisIT</a:t>
            </a:r>
            <a:endParaRPr lang="en-US" altLang="en-US" sz="2400" dirty="0">
              <a:solidFill>
                <a:schemeClr val="bg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>
                <a:solidFill>
                  <a:schemeClr val="bg1">
                    <a:lumMod val="75000"/>
                  </a:schemeClr>
                </a:solidFill>
              </a:rPr>
              <a:t> GIS and google earth based: specialty tools; needs some customization</a:t>
            </a:r>
            <a:endParaRPr lang="en-US" altLang="en-US" sz="2400" dirty="0">
              <a:solidFill>
                <a:schemeClr val="bg1">
                  <a:lumMod val="7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Extracting time series: vertical profiles, horizontal slabs, transects</a:t>
            </a: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</a:t>
            </a:r>
            <a:r>
              <a:rPr lang="en-US" altLang="en-US" sz="2400" dirty="0" err="1"/>
              <a:t>schismview</a:t>
            </a:r>
            <a:r>
              <a:rPr lang="en-US" altLang="en-US" sz="2400" dirty="0"/>
              <a:t> or </a:t>
            </a:r>
            <a:r>
              <a:rPr lang="en-US" altLang="en-US" sz="2400" dirty="0" err="1"/>
              <a:t>visIT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station outputs (online): be careful not to abuse 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marL="600710"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400" dirty="0"/>
              <a:t> FORTRAN scripts: more flexible (‘offline’); read_output10* (for point, profile, transect)</a:t>
            </a:r>
            <a:endParaRPr lang="en-US" altLang="en-US" sz="2400" dirty="0">
              <a:ea typeface="Tahoma" pitchFamily="34" charset="0"/>
              <a:cs typeface="Tahoma" pitchFamily="34" charset="0"/>
            </a:endParaRPr>
          </a:p>
          <a:p>
            <a:pPr lvl="2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Linear interpolation in 3D (and time if necessary)</a:t>
            </a:r>
          </a:p>
          <a:p>
            <a:pPr lvl="2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Calculation of </a:t>
            </a:r>
            <a:r>
              <a:rPr lang="en-US" altLang="en-US" sz="2200" i="1" dirty="0"/>
              <a:t>z</a:t>
            </a:r>
            <a:r>
              <a:rPr lang="en-US" altLang="en-US" sz="2200" dirty="0"/>
              <a:t>-coordinates consistent with SCHISM code</a:t>
            </a:r>
          </a:p>
          <a:p>
            <a:pPr lvl="2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 Beware wet/dry interpolation from elevation output</a:t>
            </a:r>
          </a:p>
          <a:p>
            <a:pPr lvl="3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Recall that elevations are defined at dry nodes</a:t>
            </a:r>
          </a:p>
          <a:p>
            <a:pPr lvl="3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>
                <a:latin typeface="Tahoma"/>
                <a:ea typeface="Tahoma"/>
                <a:cs typeface="Tahoma"/>
              </a:rPr>
              <a:t>Use wet/dry output flags as filter</a:t>
            </a:r>
          </a:p>
          <a:p>
            <a:pPr lvl="3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200" dirty="0"/>
              <a:t>Best to exclude initial warm-up in analysis of compound flooding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dirty="0"/>
              <a:t> Field averaging, harmonics analysis: FORTRAN scripts</a:t>
            </a:r>
          </a:p>
        </p:txBody>
      </p:sp>
    </p:spTree>
    <p:extLst>
      <p:ext uri="{BB962C8B-B14F-4D97-AF65-F5344CB8AC3E}">
        <p14:creationId xmlns:p14="http://schemas.microsoft.com/office/powerpoint/2010/main" val="98263705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F1EB6-35CC-E5EF-02A4-B497F9BB9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7EACBC-A712-32D4-01CF-213A5FF5DB5A}"/>
              </a:ext>
            </a:extLst>
          </p:cNvPr>
          <p:cNvSpPr txBox="1"/>
          <p:nvPr/>
        </p:nvSpPr>
        <p:spPr>
          <a:xfrm>
            <a:off x="325127" y="192881"/>
            <a:ext cx="13004800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60" b="1" dirty="0"/>
              <a:t>Batch script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E841B5-9400-2CFA-B68F-57ABDAACB506}"/>
              </a:ext>
            </a:extLst>
          </p:cNvPr>
          <p:cNvSpPr txBox="1"/>
          <p:nvPr/>
        </p:nvSpPr>
        <p:spPr>
          <a:xfrm>
            <a:off x="2057400" y="1264577"/>
            <a:ext cx="174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PBS (</a:t>
            </a:r>
            <a:r>
              <a:rPr lang="en-US" dirty="0" err="1"/>
              <a:t>run_bora</a:t>
            </a:r>
            <a:r>
              <a:rPr lang="en-US" dirty="0"/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449B44-56BC-68EB-5D18-CD6C12F28AFE}"/>
              </a:ext>
            </a:extLst>
          </p:cNvPr>
          <p:cNvSpPr txBox="1"/>
          <p:nvPr/>
        </p:nvSpPr>
        <p:spPr>
          <a:xfrm>
            <a:off x="7391400" y="1676400"/>
            <a:ext cx="5805603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#!/bin/tcsh</a:t>
            </a:r>
          </a:p>
          <a:p>
            <a:r>
              <a:rPr lang="en-US" dirty="0"/>
              <a:t>#SBATCH --job-name=25b</a:t>
            </a:r>
          </a:p>
          <a:p>
            <a:r>
              <a:rPr lang="en-US" dirty="0"/>
              <a:t>#SBATCH --nodes=10 --</a:t>
            </a:r>
            <a:r>
              <a:rPr lang="en-US" dirty="0" err="1"/>
              <a:t>ntasks</a:t>
            </a:r>
            <a:r>
              <a:rPr lang="en-US" dirty="0"/>
              <a:t>-per-node=32</a:t>
            </a:r>
          </a:p>
          <a:p>
            <a:r>
              <a:rPr lang="en-US" dirty="0"/>
              <a:t>#SBATCH --constraint=</a:t>
            </a:r>
            <a:r>
              <a:rPr lang="en-US" dirty="0" err="1"/>
              <a:t>femto</a:t>
            </a:r>
            <a:endParaRPr lang="en-US" dirty="0"/>
          </a:p>
          <a:p>
            <a:r>
              <a:rPr lang="en-US" dirty="0"/>
              <a:t>##Do not allow sharing of nodes</a:t>
            </a:r>
          </a:p>
          <a:p>
            <a:r>
              <a:rPr lang="en-US" dirty="0"/>
              <a:t>#SBATCH --exclusive</a:t>
            </a:r>
          </a:p>
          <a:p>
            <a:r>
              <a:rPr lang="en-US" dirty="0"/>
              <a:t>###Max </a:t>
            </a:r>
            <a:r>
              <a:rPr lang="en-US" dirty="0" err="1"/>
              <a:t>walltime</a:t>
            </a:r>
            <a:r>
              <a:rPr lang="en-US" dirty="0"/>
              <a:t> is 72 </a:t>
            </a:r>
            <a:r>
              <a:rPr lang="en-US" dirty="0" err="1"/>
              <a:t>hrs</a:t>
            </a:r>
            <a:endParaRPr lang="en-US" dirty="0"/>
          </a:p>
          <a:p>
            <a:r>
              <a:rPr lang="en-US" dirty="0"/>
              <a:t>#SBATCH -t 60:00:00</a:t>
            </a:r>
          </a:p>
          <a:p>
            <a:r>
              <a:rPr lang="en-US" dirty="0"/>
              <a:t>##SBATCH --mail-type=all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srun</a:t>
            </a:r>
            <a:r>
              <a:rPr lang="en-US" dirty="0"/>
              <a:t> ./</a:t>
            </a:r>
            <a:r>
              <a:rPr lang="en-US" dirty="0" err="1"/>
              <a:t>pschism_FEMTO_TVD</a:t>
            </a:r>
            <a:r>
              <a:rPr lang="en-US" dirty="0"/>
              <a:t>-VL 6 &gt;&amp; err2.out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C4AA64-223D-062E-1CD3-1D6D4D3C47C7}"/>
              </a:ext>
            </a:extLst>
          </p:cNvPr>
          <p:cNvSpPr txBox="1"/>
          <p:nvPr/>
        </p:nvSpPr>
        <p:spPr>
          <a:xfrm>
            <a:off x="152400" y="1667069"/>
            <a:ext cx="6867330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#!/bin/tcsh</a:t>
            </a:r>
          </a:p>
          <a:p>
            <a:r>
              <a:rPr lang="en-US" dirty="0"/>
              <a:t>#PBS -N 01b</a:t>
            </a:r>
          </a:p>
          <a:p>
            <a:r>
              <a:rPr lang="en-US" dirty="0"/>
              <a:t>#PBS -l nodes=20:bora:ppn=20</a:t>
            </a:r>
          </a:p>
          <a:p>
            <a:r>
              <a:rPr lang="en-US" dirty="0"/>
              <a:t>#PBS -l </a:t>
            </a:r>
            <a:r>
              <a:rPr lang="en-US" dirty="0" err="1"/>
              <a:t>walltime</a:t>
            </a:r>
            <a:r>
              <a:rPr lang="en-US" dirty="0"/>
              <a:t>=40:00:00</a:t>
            </a:r>
          </a:p>
          <a:p>
            <a:r>
              <a:rPr lang="en-US" dirty="0"/>
              <a:t>##PBS -M yjzhang@vims.edu</a:t>
            </a:r>
          </a:p>
          <a:p>
            <a:r>
              <a:rPr lang="en-US" dirty="0"/>
              <a:t>##PBS -m be</a:t>
            </a:r>
          </a:p>
          <a:p>
            <a:endParaRPr lang="en-US" dirty="0"/>
          </a:p>
          <a:p>
            <a:r>
              <a:rPr lang="en-US" dirty="0"/>
              <a:t>cd $PBS_O_WORKDIR</a:t>
            </a:r>
          </a:p>
          <a:p>
            <a:endParaRPr lang="en-US" dirty="0"/>
          </a:p>
          <a:p>
            <a:r>
              <a:rPr lang="en-US" dirty="0"/>
              <a:t>#Pure MPI</a:t>
            </a:r>
          </a:p>
          <a:p>
            <a:r>
              <a:rPr lang="en-US" dirty="0"/>
              <a:t>mvp2run -v -C 0.05 ./</a:t>
            </a:r>
            <a:r>
              <a:rPr lang="en-US" dirty="0" err="1"/>
              <a:t>pschism_BORA_TVD</a:t>
            </a:r>
            <a:r>
              <a:rPr lang="en-US" dirty="0"/>
              <a:t>-VL 6 &gt;&amp; err2.out</a:t>
            </a: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CE0D53-0B57-3750-A6D6-8D0399A8D16C}"/>
              </a:ext>
            </a:extLst>
          </p:cNvPr>
          <p:cNvSpPr txBox="1"/>
          <p:nvPr/>
        </p:nvSpPr>
        <p:spPr>
          <a:xfrm>
            <a:off x="8839200" y="1264577"/>
            <a:ext cx="2203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SLURM (</a:t>
            </a:r>
            <a:r>
              <a:rPr lang="en-US" dirty="0" err="1"/>
              <a:t>run_femto</a:t>
            </a:r>
            <a:r>
              <a:rPr lang="en-US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AA3886-6B2C-D55F-3330-ED97E1AB760F}"/>
              </a:ext>
            </a:extLst>
          </p:cNvPr>
          <p:cNvSpPr txBox="1"/>
          <p:nvPr/>
        </p:nvSpPr>
        <p:spPr>
          <a:xfrm>
            <a:off x="1228955" y="5600984"/>
            <a:ext cx="1074311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dirty="0">
                <a:latin typeface="Tahoma"/>
                <a:ea typeface="Tahoma"/>
                <a:cs typeface="Tahoma"/>
              </a:rPr>
              <a:t>Exercise: cp a test case to your own data10/ and launch it on </a:t>
            </a:r>
            <a:r>
              <a:rPr lang="en-US" sz="2000" dirty="0" err="1">
                <a:latin typeface="Tahoma"/>
                <a:ea typeface="Tahoma"/>
                <a:cs typeface="Tahoma"/>
              </a:rPr>
              <a:t>kuro</a:t>
            </a:r>
            <a:endParaRPr lang="en-US" sz="2000" dirty="0" err="1">
              <a:ea typeface="Tahoma"/>
              <a:cs typeface="Tahoma"/>
            </a:endParaRPr>
          </a:p>
          <a:p>
            <a:endParaRPr lang="en-US" sz="2000" dirty="0"/>
          </a:p>
          <a:p>
            <a:r>
              <a:rPr lang="en-US" sz="2000" dirty="0"/>
              <a:t>/</a:t>
            </a:r>
            <a:r>
              <a:rPr lang="en-US" sz="2000" dirty="0" err="1"/>
              <a:t>sciclone</a:t>
            </a:r>
            <a:r>
              <a:rPr lang="en-US" sz="2000" dirty="0"/>
              <a:t>/home/yinglong/DISKS/schism10/schism_verification_tests.2/</a:t>
            </a:r>
            <a:r>
              <a:rPr lang="en-US" sz="2000" dirty="0" err="1"/>
              <a:t>Test_QuarterAnnulus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827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13030200" cy="8331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chemeClr val="tx1"/>
                </a:solidFill>
              </a:rPr>
              <a:t>SCHISM 2D Primer</a:t>
            </a: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164307" y="1066800"/>
            <a:ext cx="13392150" cy="4922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 anchor="t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v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Online manual and wiki resource: </a:t>
            </a: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www.schism.wiki</a:t>
            </a:r>
            <a:endParaRPr lang="en-US" alt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Version hopping: consult </a:t>
            </a:r>
            <a:r>
              <a:rPr lang="en-US" altLang="en-US" sz="2800" dirty="0" err="1">
                <a:solidFill>
                  <a:schemeClr val="bg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beta_notes</a:t>
            </a:r>
            <a:r>
              <a:rPr lang="en-US" altLang="en-US" sz="2800" dirty="0">
                <a:solidFill>
                  <a:schemeClr val="bg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and sample files in each source code bundle to keep track of changes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Courier New" panose="02070309020205020404" pitchFamily="49" charset="0"/>
              <a:buChar char="o"/>
            </a:pPr>
            <a:r>
              <a:rPr lang="en-US" altLang="en-US" sz="2800" dirty="0">
                <a:latin typeface="Calibri"/>
                <a:ea typeface="Calibri"/>
                <a:cs typeface="Calibri"/>
              </a:rPr>
              <a:t>Let’s stick to tag v5.11.1 (and online manual)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v"/>
            </a:pPr>
            <a:r>
              <a:rPr lang="en-US" altLang="en-US" sz="2800" dirty="0">
                <a:latin typeface="Calibri"/>
                <a:ea typeface="Calibri" panose="020F0502020204030204" pitchFamily="34" charset="0"/>
                <a:cs typeface="Calibri"/>
              </a:rPr>
              <a:t> Pre- and post-processing scripts (in python, </a:t>
            </a:r>
            <a:r>
              <a:rPr lang="en-US" altLang="en-US" sz="2800" dirty="0" err="1">
                <a:latin typeface="Calibri"/>
                <a:ea typeface="Calibri" panose="020F0502020204030204" pitchFamily="34" charset="0"/>
                <a:cs typeface="Calibri"/>
              </a:rPr>
              <a:t>matlab</a:t>
            </a:r>
            <a:r>
              <a:rPr lang="en-US" altLang="en-US" sz="2800" dirty="0">
                <a:latin typeface="Calibri"/>
                <a:ea typeface="Calibri" panose="020F0502020204030204" pitchFamily="34" charset="0"/>
                <a:cs typeface="Calibri"/>
              </a:rPr>
              <a:t>, FORTRAN </a:t>
            </a:r>
            <a:r>
              <a:rPr lang="en-US" altLang="en-US" sz="2800" dirty="0" err="1">
                <a:latin typeface="Calibri"/>
                <a:ea typeface="Calibri" panose="020F0502020204030204" pitchFamily="34" charset="0"/>
                <a:cs typeface="Calibri"/>
              </a:rPr>
              <a:t>etc</a:t>
            </a:r>
            <a:r>
              <a:rPr lang="en-US" altLang="en-US" sz="2800" dirty="0">
                <a:latin typeface="Calibri"/>
                <a:ea typeface="Calibri" panose="020F0502020204030204" pitchFamily="34" charset="0"/>
                <a:cs typeface="Calibri"/>
              </a:rPr>
              <a:t>)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v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 </a:t>
            </a:r>
            <a:r>
              <a:rPr lang="en-US" altLang="en-US" sz="2800" dirty="0">
                <a:latin typeface="Calibri"/>
                <a:ea typeface="Calibri" panose="020F0502020204030204" pitchFamily="34" charset="0"/>
                <a:cs typeface="Calibri"/>
              </a:rPr>
              <a:t>Bare minimum (for pre-processor)</a:t>
            </a:r>
            <a:endParaRPr lang="en-US" altLang="en-US" sz="2800" dirty="0">
              <a:latin typeface="Calibri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 dirty="0">
                <a:latin typeface="Calibri"/>
                <a:ea typeface="Calibri"/>
                <a:cs typeface="Calibri"/>
              </a:rPr>
              <a:t> Generate a </a:t>
            </a:r>
            <a:r>
              <a:rPr lang="en-US" altLang="en-US" sz="2800" dirty="0">
                <a:solidFill>
                  <a:srgbClr val="29C330"/>
                </a:solidFill>
                <a:latin typeface="Calibri"/>
                <a:ea typeface="Calibri"/>
                <a:cs typeface="Calibri"/>
              </a:rPr>
              <a:t>hgrid.gr3</a:t>
            </a:r>
            <a:r>
              <a:rPr lang="en-US" altLang="en-US" sz="2800" dirty="0">
                <a:latin typeface="Calibri"/>
                <a:ea typeface="Calibri"/>
                <a:cs typeface="Calibri"/>
              </a:rPr>
              <a:t> with simplest possible </a:t>
            </a:r>
            <a:r>
              <a:rPr lang="en-US" altLang="en-US" sz="2800" err="1">
                <a:latin typeface="Calibri"/>
                <a:ea typeface="Calibri"/>
                <a:cs typeface="Calibri"/>
              </a:rPr>
              <a:t>b.c.</a:t>
            </a:r>
            <a:r>
              <a:rPr lang="en-US" altLang="en-US" sz="2800" dirty="0">
                <a:latin typeface="Calibri"/>
                <a:ea typeface="Calibri"/>
                <a:cs typeface="Calibri"/>
              </a:rPr>
              <a:t> (e.g., no open boundary)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 dirty="0">
                <a:latin typeface="Calibri"/>
                <a:ea typeface="Calibri"/>
                <a:cs typeface="Calibri"/>
              </a:rPr>
              <a:t> Run SCHISM in 2D config: </a:t>
            </a:r>
            <a:r>
              <a:rPr lang="en-US" altLang="en-US" sz="2800" dirty="0">
                <a:solidFill>
                  <a:srgbClr val="29C330"/>
                </a:solidFill>
                <a:latin typeface="Calibri"/>
                <a:ea typeface="Calibri"/>
                <a:cs typeface="Calibri"/>
              </a:rPr>
              <a:t>manning.gr3, </a:t>
            </a:r>
            <a:r>
              <a:rPr lang="en-US" altLang="en-US" sz="2800" err="1">
                <a:solidFill>
                  <a:srgbClr val="29C330"/>
                </a:solidFill>
                <a:latin typeface="Calibri"/>
                <a:ea typeface="Calibri"/>
                <a:cs typeface="Calibri"/>
              </a:rPr>
              <a:t>param.nml</a:t>
            </a:r>
            <a:r>
              <a:rPr lang="en-US" altLang="en-US" sz="2800" dirty="0">
                <a:solidFill>
                  <a:srgbClr val="29C330"/>
                </a:solidFill>
                <a:latin typeface="Calibri"/>
                <a:ea typeface="Calibri"/>
                <a:cs typeface="Calibri"/>
              </a:rPr>
              <a:t>, bctides.in, vgrid.in</a:t>
            </a:r>
            <a:r>
              <a:rPr lang="en-US" altLang="en-US" sz="2800" dirty="0">
                <a:latin typeface="Calibri"/>
                <a:ea typeface="Calibri"/>
                <a:cs typeface="Calibri"/>
              </a:rPr>
              <a:t> (2 levels)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Pre-processing with </a:t>
            </a:r>
            <a:r>
              <a:rPr lang="en-US" alt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ipre</a:t>
            </a:r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=1 first to catch mesh and other issues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Then proceed to more complex set-ups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28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Establish a good workflow and be willing to revise the mesh</a:t>
            </a:r>
          </a:p>
        </p:txBody>
      </p:sp>
    </p:spTree>
    <p:extLst>
      <p:ext uri="{BB962C8B-B14F-4D97-AF65-F5344CB8AC3E}">
        <p14:creationId xmlns:p14="http://schemas.microsoft.com/office/powerpoint/2010/main" val="78693510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45282" y="81280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chemeClr val="tx1"/>
                </a:solidFill>
              </a:rPr>
              <a:t>Sample run directory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" name="Rectangle 2"/>
          <p:cNvSpPr/>
          <p:nvPr/>
        </p:nvSpPr>
        <p:spPr>
          <a:xfrm>
            <a:off x="397988" y="2696342"/>
            <a:ext cx="12344400" cy="9233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sciclone</a:t>
            </a:r>
            <a:r>
              <a:rPr lang="en-US" dirty="0">
                <a:latin typeface="Tahoma"/>
                <a:ea typeface="Tahoma"/>
                <a:cs typeface="Tahoma"/>
              </a:rPr>
              <a:t>/home10/</a:t>
            </a:r>
            <a:r>
              <a:rPr lang="en-US" dirty="0" err="1">
                <a:latin typeface="Tahoma"/>
                <a:ea typeface="Tahoma"/>
                <a:cs typeface="Tahoma"/>
              </a:rPr>
              <a:t>yinglong</a:t>
            </a:r>
            <a:r>
              <a:rPr lang="en-US" dirty="0">
                <a:latin typeface="Tahoma"/>
                <a:ea typeface="Tahoma"/>
                <a:cs typeface="Tahoma"/>
              </a:rPr>
              <a:t>/vims20/</a:t>
            </a:r>
            <a:r>
              <a:rPr lang="en-US" dirty="0" err="1">
                <a:latin typeface="Tahoma"/>
                <a:ea typeface="Tahoma"/>
                <a:cs typeface="Tahoma"/>
              </a:rPr>
              <a:t>schism_verification_tests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Test_CORIE</a:t>
            </a:r>
            <a:r>
              <a:rPr lang="en-US" dirty="0">
                <a:latin typeface="Tahoma"/>
                <a:ea typeface="Tahoma"/>
                <a:cs typeface="Tahoma"/>
              </a:rPr>
              <a:t>/% ls -L *.gr3 *.</a:t>
            </a:r>
            <a:r>
              <a:rPr lang="en-US" dirty="0" err="1">
                <a:latin typeface="Tahoma"/>
                <a:ea typeface="Tahoma"/>
                <a:cs typeface="Tahoma"/>
              </a:rPr>
              <a:t>ll</a:t>
            </a:r>
            <a:r>
              <a:rPr lang="en-US" dirty="0">
                <a:latin typeface="Tahoma"/>
                <a:ea typeface="Tahoma"/>
                <a:cs typeface="Tahoma"/>
              </a:rPr>
              <a:t> *.</a:t>
            </a:r>
            <a:r>
              <a:rPr lang="en-US" dirty="0" err="1">
                <a:latin typeface="Tahoma"/>
                <a:ea typeface="Tahoma"/>
                <a:cs typeface="Tahoma"/>
              </a:rPr>
              <a:t>ic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dirty="0"/>
              <a:t>albedo.gr3   diffmax.gr3  drag.gr3     hgrid.gr3  SAL_nudge.gr3    TEM_nudge.gr3  windrot_geo2proj.gr3</a:t>
            </a:r>
          </a:p>
          <a:p>
            <a:r>
              <a:rPr lang="en-US" dirty="0"/>
              <a:t>diffmin.gr3  estuary.gr3  </a:t>
            </a:r>
            <a:r>
              <a:rPr lang="en-US" dirty="0" err="1"/>
              <a:t>hgrid.ll</a:t>
            </a:r>
            <a:r>
              <a:rPr lang="en-US" dirty="0"/>
              <a:t> watertype.gr3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826609"/>
            <a:ext cx="11125200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sciclone</a:t>
            </a:r>
            <a:r>
              <a:rPr lang="en-US" dirty="0">
                <a:latin typeface="Tahoma"/>
                <a:ea typeface="Tahoma"/>
                <a:cs typeface="Tahoma"/>
              </a:rPr>
              <a:t>/home10/</a:t>
            </a:r>
            <a:r>
              <a:rPr lang="en-US" dirty="0" err="1">
                <a:latin typeface="Tahoma"/>
                <a:ea typeface="Tahoma"/>
                <a:cs typeface="Tahoma"/>
              </a:rPr>
              <a:t>yinglong</a:t>
            </a:r>
            <a:r>
              <a:rPr lang="en-US" dirty="0">
                <a:latin typeface="Tahoma"/>
                <a:ea typeface="Tahoma"/>
                <a:cs typeface="Tahoma"/>
              </a:rPr>
              <a:t>/vims20/</a:t>
            </a:r>
            <a:r>
              <a:rPr lang="en-US" dirty="0" err="1">
                <a:latin typeface="Tahoma"/>
                <a:ea typeface="Tahoma"/>
                <a:cs typeface="Tahoma"/>
              </a:rPr>
              <a:t>schism_verification_tests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Test_CORIE</a:t>
            </a:r>
            <a:r>
              <a:rPr lang="en-US" dirty="0">
                <a:latin typeface="Tahoma"/>
                <a:ea typeface="Tahoma"/>
                <a:cs typeface="Tahoma"/>
              </a:rPr>
              <a:t>/% ls -L *.in *.</a:t>
            </a:r>
            <a:r>
              <a:rPr lang="en-US" dirty="0" err="1">
                <a:latin typeface="Tahoma"/>
                <a:ea typeface="Tahoma"/>
                <a:cs typeface="Tahoma"/>
              </a:rPr>
              <a:t>nml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dirty="0"/>
              <a:t>bctides.in vgrid.in </a:t>
            </a:r>
            <a:r>
              <a:rPr lang="en-US" dirty="0" err="1"/>
              <a:t>param.nml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862715"/>
            <a:ext cx="10972800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sciclone</a:t>
            </a:r>
            <a:r>
              <a:rPr lang="en-US" dirty="0">
                <a:latin typeface="Tahoma"/>
                <a:ea typeface="Tahoma"/>
                <a:cs typeface="Tahoma"/>
              </a:rPr>
              <a:t>/home10/</a:t>
            </a:r>
            <a:r>
              <a:rPr lang="en-US" dirty="0" err="1">
                <a:latin typeface="Tahoma"/>
                <a:ea typeface="Tahoma"/>
                <a:cs typeface="Tahoma"/>
              </a:rPr>
              <a:t>yinglong</a:t>
            </a:r>
            <a:r>
              <a:rPr lang="en-US" dirty="0">
                <a:latin typeface="Tahoma"/>
                <a:ea typeface="Tahoma"/>
                <a:cs typeface="Tahoma"/>
              </a:rPr>
              <a:t>/vims20/</a:t>
            </a:r>
            <a:r>
              <a:rPr lang="en-US" dirty="0" err="1">
                <a:latin typeface="Tahoma"/>
                <a:ea typeface="Tahoma"/>
                <a:cs typeface="Tahoma"/>
              </a:rPr>
              <a:t>schism_verification_tests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Test_CORIE</a:t>
            </a:r>
            <a:r>
              <a:rPr lang="en-US" dirty="0">
                <a:latin typeface="Tahoma"/>
                <a:ea typeface="Tahoma"/>
                <a:cs typeface="Tahoma"/>
              </a:rPr>
              <a:t>/% ls -L *.</a:t>
            </a:r>
            <a:r>
              <a:rPr lang="en-US" dirty="0" err="1">
                <a:latin typeface="Tahoma"/>
                <a:ea typeface="Tahoma"/>
                <a:cs typeface="Tahoma"/>
              </a:rPr>
              <a:t>th</a:t>
            </a:r>
            <a:r>
              <a:rPr lang="en-US" dirty="0">
                <a:latin typeface="Tahoma"/>
                <a:ea typeface="Tahoma"/>
                <a:cs typeface="Tahoma"/>
              </a:rPr>
              <a:t>*</a:t>
            </a:r>
          </a:p>
          <a:p>
            <a:r>
              <a:rPr lang="en-US" dirty="0"/>
              <a:t>flux.th  TEM_1.th      </a:t>
            </a:r>
            <a:r>
              <a:rPr lang="en-US" dirty="0">
                <a:solidFill>
                  <a:srgbClr val="66FF66"/>
                </a:solidFill>
              </a:rPr>
              <a:t>&lt;- ASCII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867400"/>
            <a:ext cx="10591800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sciclone</a:t>
            </a:r>
            <a:r>
              <a:rPr lang="en-US" dirty="0">
                <a:latin typeface="Tahoma"/>
                <a:ea typeface="Tahoma"/>
                <a:cs typeface="Tahoma"/>
              </a:rPr>
              <a:t>/home10/</a:t>
            </a:r>
            <a:r>
              <a:rPr lang="en-US" dirty="0" err="1">
                <a:latin typeface="Tahoma"/>
                <a:ea typeface="Tahoma"/>
                <a:cs typeface="Tahoma"/>
              </a:rPr>
              <a:t>yinglong</a:t>
            </a:r>
            <a:r>
              <a:rPr lang="en-US" dirty="0">
                <a:latin typeface="Tahoma"/>
                <a:ea typeface="Tahoma"/>
                <a:cs typeface="Tahoma"/>
              </a:rPr>
              <a:t>/vims20/</a:t>
            </a:r>
            <a:r>
              <a:rPr lang="en-US" dirty="0" err="1">
                <a:latin typeface="Tahoma"/>
                <a:ea typeface="Tahoma"/>
                <a:cs typeface="Tahoma"/>
              </a:rPr>
              <a:t>schism_verification_tests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Test_CORIE</a:t>
            </a:r>
            <a:r>
              <a:rPr lang="en-US" dirty="0">
                <a:latin typeface="Tahoma"/>
                <a:ea typeface="Tahoma"/>
                <a:cs typeface="Tahoma"/>
              </a:rPr>
              <a:t>/% ls -L *.</a:t>
            </a:r>
            <a:r>
              <a:rPr lang="en-US" dirty="0" err="1">
                <a:latin typeface="Tahoma"/>
                <a:ea typeface="Tahoma"/>
                <a:cs typeface="Tahoma"/>
              </a:rPr>
              <a:t>nc</a:t>
            </a:r>
            <a:endParaRPr lang="en-US" dirty="0">
              <a:latin typeface="Tahoma"/>
              <a:ea typeface="Tahoma"/>
              <a:cs typeface="Tahoma"/>
            </a:endParaRPr>
          </a:p>
          <a:p>
            <a:r>
              <a:rPr lang="en-US" dirty="0"/>
              <a:t>hotstart.nc  SAL_nu.nc  TEM_nu.nc</a:t>
            </a:r>
          </a:p>
        </p:txBody>
      </p:sp>
      <p:sp>
        <p:nvSpPr>
          <p:cNvPr id="7" name="Rectangle 6"/>
          <p:cNvSpPr/>
          <p:nvPr/>
        </p:nvSpPr>
        <p:spPr>
          <a:xfrm>
            <a:off x="1229320" y="844529"/>
            <a:ext cx="11257359" cy="14773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sciclone</a:t>
            </a:r>
            <a:r>
              <a:rPr lang="en-US" dirty="0">
                <a:latin typeface="Tahoma"/>
                <a:ea typeface="Tahoma"/>
                <a:cs typeface="Tahoma"/>
              </a:rPr>
              <a:t>/home10/</a:t>
            </a:r>
            <a:r>
              <a:rPr lang="en-US" dirty="0" err="1">
                <a:latin typeface="Tahoma"/>
                <a:ea typeface="Tahoma"/>
                <a:cs typeface="Tahoma"/>
              </a:rPr>
              <a:t>yinglong</a:t>
            </a:r>
            <a:r>
              <a:rPr lang="en-US" dirty="0">
                <a:latin typeface="Tahoma"/>
                <a:ea typeface="Tahoma"/>
                <a:cs typeface="Tahoma"/>
              </a:rPr>
              <a:t>/vims20/</a:t>
            </a:r>
            <a:r>
              <a:rPr lang="en-US" dirty="0" err="1">
                <a:latin typeface="Tahoma"/>
                <a:ea typeface="Tahoma"/>
                <a:cs typeface="Tahoma"/>
              </a:rPr>
              <a:t>schism_verification_tests</a:t>
            </a:r>
            <a:r>
              <a:rPr lang="en-US" dirty="0">
                <a:latin typeface="Tahoma"/>
                <a:ea typeface="Tahoma"/>
                <a:cs typeface="Tahoma"/>
              </a:rPr>
              <a:t>/</a:t>
            </a:r>
            <a:r>
              <a:rPr lang="en-US" dirty="0" err="1">
                <a:latin typeface="Tahoma"/>
                <a:ea typeface="Tahoma"/>
                <a:cs typeface="Tahoma"/>
              </a:rPr>
              <a:t>Test_CORIE</a:t>
            </a:r>
            <a:r>
              <a:rPr lang="en-US" dirty="0">
                <a:latin typeface="Tahoma"/>
                <a:ea typeface="Tahoma"/>
                <a:cs typeface="Tahoma"/>
              </a:rPr>
              <a:t>/% ls -L</a:t>
            </a:r>
          </a:p>
          <a:p>
            <a:r>
              <a:rPr lang="en-US" dirty="0"/>
              <a:t>albedo.gr3  drag.gr3    hotstart.nc  postpros.pl   watertype.gr3   bctides.in        </a:t>
            </a:r>
          </a:p>
          <a:p>
            <a:r>
              <a:rPr lang="en-US" dirty="0"/>
              <a:t> windrot_geo2proj.gr3 estuary.gr3 SAL_nudge.gr3          TEM_1.th</a:t>
            </a:r>
          </a:p>
          <a:p>
            <a:r>
              <a:rPr lang="en-US" dirty="0"/>
              <a:t>diffmax.gr3 hgrid.gr3  </a:t>
            </a:r>
            <a:r>
              <a:rPr lang="en-US" b="1" dirty="0">
                <a:solidFill>
                  <a:srgbClr val="00B0F0"/>
                </a:solidFill>
              </a:rPr>
              <a:t>outputs/</a:t>
            </a:r>
            <a:r>
              <a:rPr lang="en-US" dirty="0"/>
              <a:t> SAL_nu.nc              TEM_nudge.gr3     </a:t>
            </a:r>
            <a:r>
              <a:rPr lang="en-US" dirty="0" err="1"/>
              <a:t>tvd.prop</a:t>
            </a:r>
            <a:endParaRPr lang="en-US" dirty="0"/>
          </a:p>
          <a:p>
            <a:r>
              <a:rPr lang="en-US" dirty="0"/>
              <a:t>diffmin.gr3         flux.th      </a:t>
            </a:r>
            <a:r>
              <a:rPr lang="en-US" dirty="0" err="1"/>
              <a:t>hgrid.ll</a:t>
            </a:r>
            <a:r>
              <a:rPr lang="en-US" dirty="0"/>
              <a:t>   </a:t>
            </a:r>
            <a:r>
              <a:rPr lang="en-US" dirty="0" err="1"/>
              <a:t>param.nml</a:t>
            </a:r>
            <a:r>
              <a:rPr lang="en-US" dirty="0"/>
              <a:t>   </a:t>
            </a:r>
            <a:r>
              <a:rPr lang="en-US" b="1" dirty="0" err="1">
                <a:solidFill>
                  <a:srgbClr val="00B0F0"/>
                </a:solidFill>
              </a:rPr>
              <a:t>sflux</a:t>
            </a:r>
            <a:r>
              <a:rPr lang="en-US" dirty="0"/>
              <a:t>/                  TEM_nu.nc         vgrid.in</a:t>
            </a:r>
          </a:p>
        </p:txBody>
      </p:sp>
    </p:spTree>
    <p:extLst>
      <p:ext uri="{BB962C8B-B14F-4D97-AF65-F5344CB8AC3E}">
        <p14:creationId xmlns:p14="http://schemas.microsoft.com/office/powerpoint/2010/main" val="4061237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3200"/>
            <a:ext cx="33528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Outputs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741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65E07-8C33-17B8-360F-BADF1C508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349F4A3B-F956-F292-3256-99E85BFAA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5282" y="81280"/>
            <a:ext cx="13030200" cy="5283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dirty="0"/>
              <a:t>Sample output directory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AF273D-CA47-9F10-F0C4-211EF71BE807}"/>
              </a:ext>
            </a:extLst>
          </p:cNvPr>
          <p:cNvSpPr/>
          <p:nvPr/>
        </p:nvSpPr>
        <p:spPr>
          <a:xfrm>
            <a:off x="164113" y="1030467"/>
            <a:ext cx="13220700" cy="267765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200" dirty="0"/>
              <a:t>/</a:t>
            </a:r>
            <a:r>
              <a:rPr lang="en-US" sz="1200" dirty="0" err="1"/>
              <a:t>sciclone</a:t>
            </a:r>
            <a:r>
              <a:rPr lang="en-US" sz="1200" dirty="0"/>
              <a:t>/home10/yinglong/vims20/</a:t>
            </a:r>
            <a:r>
              <a:rPr lang="en-US" sz="1200" dirty="0" err="1"/>
              <a:t>schism_verification_tests</a:t>
            </a:r>
            <a:r>
              <a:rPr lang="en-US" sz="1200" dirty="0"/>
              <a:t>/</a:t>
            </a:r>
            <a:r>
              <a:rPr lang="en-US" sz="1200" dirty="0" err="1"/>
              <a:t>Test_CORIE</a:t>
            </a:r>
            <a:r>
              <a:rPr lang="en-US" sz="1200" dirty="0"/>
              <a:t>/% ls outputs/</a:t>
            </a:r>
          </a:p>
          <a:p>
            <a:r>
              <a:rPr lang="en-US" sz="1200" err="1">
                <a:solidFill>
                  <a:srgbClr val="FFC000"/>
                </a:solidFill>
                <a:latin typeface="Tahoma"/>
                <a:ea typeface="Tahoma"/>
                <a:cs typeface="Tahoma"/>
              </a:rPr>
              <a:t>global_to_local.prop</a:t>
            </a:r>
            <a:r>
              <a:rPr lang="en-US" sz="1200" dirty="0">
                <a:latin typeface="Tahoma"/>
                <a:ea typeface="Tahoma"/>
                <a:cs typeface="Tahoma"/>
              </a:rPr>
              <a:t>  hotstart_000010_960.nc  hotstart_000077_960.nc  l</a:t>
            </a:r>
            <a:r>
              <a:rPr lang="en-US" sz="1200" dirty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ocal_to_global_000023</a:t>
            </a:r>
            <a:r>
              <a:rPr lang="en-US" sz="1200" dirty="0">
                <a:latin typeface="Tahoma"/>
                <a:ea typeface="Tahoma"/>
                <a:cs typeface="Tahoma"/>
              </a:rPr>
              <a:t>  local_to_global_000090  nonfatal_000035  nonfatal_000102  salinity_2.nc      zCoordinates_10.nc</a:t>
            </a:r>
          </a:p>
          <a:p>
            <a:r>
              <a:rPr lang="en-US" sz="1200" dirty="0"/>
              <a:t>horizontalVelX_10.nc  hotstart_000011_960.nc  hotstart_000078_960.nc  local_to_global_000024  local_to_global_000091  nonfatal_000036  nonfatal_000103  salinity_3.nc      zCoordinates_11.nc</a:t>
            </a:r>
          </a:p>
          <a:p>
            <a:r>
              <a:rPr lang="en-US" sz="1200" dirty="0"/>
              <a:t>horizontalVelX_11.nc  hotstart_000012_960.nc  hotstart_000079_960.nc  local_to_global_000025  local_to_global_000092  nonfatal_000037  nonfatal_000104  salinity_4.nc      zCoordinates_12.nc</a:t>
            </a:r>
          </a:p>
          <a:p>
            <a:r>
              <a:rPr lang="en-US" sz="1200" dirty="0"/>
              <a:t>horizontalVelX_12.nc  hotstart_000013_960.nc  hotstart_000080_960.nc  local_to_global_000026  local_to_global_000093  nonfatal_000038  nonfatal_000105  salinity_5.nc      zCoordinates_13.nc</a:t>
            </a:r>
          </a:p>
          <a:p>
            <a:r>
              <a:rPr lang="en-US" sz="1200" dirty="0"/>
              <a:t>horizontalVelX_13.nc  hotstart_000014_960.nc  hotstart_000081_960.nc  local_to_global_000027  local_to_global_000094  nonfatal_000039  nonfatal_000106  salinity_6.nc      zCoordinates_14.nc</a:t>
            </a:r>
          </a:p>
          <a:p>
            <a:r>
              <a:rPr lang="en-US" sz="1200" dirty="0"/>
              <a:t>horizontalVelX_14.nc  hotstart_000015_960.nc  hotstart_000082_960.nc  local_to_global_000028  local_to_global_000095  nonfatal_000040  nonfatal_000107  salinity_7.nc      zCoordinates_15.nc</a:t>
            </a:r>
          </a:p>
          <a:p>
            <a:r>
              <a:rPr lang="en-US" sz="1200" dirty="0"/>
              <a:t>horizontalVelX_15.nc  hotstart_000016_960.nc  hotstart_000083_960.nc  local_to_global_000029  local_to_global_000096  nonfatal_000041  nonfatal_000108  salinity_8.nc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96E5C-2880-1CAD-314B-AB6177BE4F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C70496-316C-E3ED-6160-8F606632C3F0}"/>
              </a:ext>
            </a:extLst>
          </p:cNvPr>
          <p:cNvSpPr txBox="1"/>
          <p:nvPr/>
        </p:nvSpPr>
        <p:spPr>
          <a:xfrm>
            <a:off x="533400" y="616498"/>
            <a:ext cx="739140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Tahoma"/>
                <a:ea typeface="Tahoma"/>
                <a:cs typeface="Tahoma"/>
              </a:rPr>
              <a:t>Using new I/O, the output </a:t>
            </a:r>
            <a:r>
              <a:rPr lang="en-US" dirty="0" err="1">
                <a:latin typeface="Tahoma"/>
                <a:ea typeface="Tahoma"/>
                <a:cs typeface="Tahoma"/>
              </a:rPr>
              <a:t>dir</a:t>
            </a:r>
            <a:r>
              <a:rPr lang="en-US" dirty="0">
                <a:latin typeface="Tahoma"/>
                <a:ea typeface="Tahoma"/>
                <a:cs typeface="Tahoma"/>
              </a:rPr>
              <a:t> looks like this: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31CCE3-6D39-EF03-A1C6-36678A21024C}"/>
              </a:ext>
            </a:extLst>
          </p:cNvPr>
          <p:cNvSpPr/>
          <p:nvPr/>
        </p:nvSpPr>
        <p:spPr bwMode="auto">
          <a:xfrm>
            <a:off x="1676400" y="1245275"/>
            <a:ext cx="3505200" cy="2564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64ED158-C98E-82DB-A427-5FCAA85D9712}"/>
              </a:ext>
            </a:extLst>
          </p:cNvPr>
          <p:cNvGrpSpPr/>
          <p:nvPr/>
        </p:nvGrpSpPr>
        <p:grpSpPr>
          <a:xfrm>
            <a:off x="345282" y="3657600"/>
            <a:ext cx="12842082" cy="1858328"/>
            <a:chOff x="345282" y="3657600"/>
            <a:chExt cx="12842082" cy="185832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BA6359-8951-DF2A-DE14-A5540B356BFC}"/>
                </a:ext>
              </a:extLst>
            </p:cNvPr>
            <p:cNvSpPr txBox="1"/>
            <p:nvPr/>
          </p:nvSpPr>
          <p:spPr>
            <a:xfrm>
              <a:off x="345282" y="4038600"/>
              <a:ext cx="12842082" cy="147732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There are two I/O modes inside SCHISM</a:t>
              </a:r>
            </a:p>
            <a:p>
              <a:pPr marL="88646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bg1">
                      <a:lumMod val="75000"/>
                    </a:schemeClr>
                  </a:solidFill>
                </a:rPr>
                <a:t>OLDIO: outputs results per MPI rank</a:t>
              </a:r>
              <a:endParaRPr lang="en-US" dirty="0">
                <a:solidFill>
                  <a:schemeClr val="bg1">
                    <a:lumMod val="75000"/>
                  </a:schemeClr>
                </a:solidFill>
                <a:ea typeface="Tahoma" pitchFamily="34" charset="0"/>
                <a:cs typeface="Tahoma" pitchFamily="34" charset="0"/>
              </a:endParaRPr>
            </a:p>
            <a:p>
              <a:pPr marL="88646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latin typeface="Tahoma"/>
                  <a:ea typeface="Tahoma"/>
                  <a:cs typeface="Tahoma"/>
                </a:rPr>
                <a:t>New I/O: scribed based for global </a:t>
              </a:r>
              <a:r>
                <a:rPr lang="en-US" dirty="0" err="1">
                  <a:latin typeface="Tahoma"/>
                  <a:ea typeface="Tahoma"/>
                  <a:cs typeface="Tahoma"/>
                </a:rPr>
                <a:t>nc</a:t>
              </a:r>
              <a:r>
                <a:rPr lang="en-US" dirty="0">
                  <a:latin typeface="Tahoma"/>
                  <a:ea typeface="Tahoma"/>
                  <a:cs typeface="Tahoma"/>
                </a:rPr>
                <a:t> outputs (no need to combine), except for </a:t>
              </a:r>
              <a:r>
                <a:rPr lang="en-US" dirty="0" err="1">
                  <a:latin typeface="Tahoma"/>
                  <a:ea typeface="Tahoma"/>
                  <a:cs typeface="Tahoma"/>
                </a:rPr>
                <a:t>hotstart</a:t>
              </a:r>
              <a:r>
                <a:rPr lang="en-US" dirty="0">
                  <a:latin typeface="Tahoma"/>
                  <a:ea typeface="Tahoma"/>
                  <a:cs typeface="Tahoma"/>
                </a:rPr>
                <a:t> and max outputs</a:t>
              </a:r>
              <a:endParaRPr lang="en-US" dirty="0">
                <a:ea typeface="Tahoma"/>
                <a:cs typeface="Tahoma"/>
              </a:endParaRPr>
            </a:p>
            <a:p>
              <a:pPr marL="886460" lvl="1" indent="-285750">
                <a:buFont typeface="Arial" panose="020B0604020202020204" pitchFamily="34" charset="0"/>
                <a:buChar char="•"/>
              </a:pPr>
              <a:r>
                <a:rPr lang="en-US" dirty="0"/>
                <a:t>Station time series outputs are also combined for you</a:t>
              </a:r>
              <a:endParaRPr lang="en-US" dirty="0">
                <a:ea typeface="Tahoma" pitchFamily="34" charset="0"/>
                <a:cs typeface="Tahoma" pitchFamily="34" charset="0"/>
              </a:endParaRPr>
            </a:p>
            <a:p>
              <a:pPr marL="886460" lvl="1" indent="-285750">
                <a:buFont typeface="Arial" panose="020B0604020202020204" pitchFamily="34" charset="0"/>
                <a:buChar char="•"/>
              </a:pPr>
              <a:endParaRPr lang="en-US" dirty="0"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3517ADF-143A-9835-8F0E-C794F9AE2577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181600" y="3657600"/>
              <a:ext cx="4180840" cy="96012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5305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21856</TotalTime>
  <Words>8189</Words>
  <Application>Microsoft Office PowerPoint</Application>
  <PresentationFormat>Custom</PresentationFormat>
  <Paragraphs>887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Blends</vt:lpstr>
      <vt:lpstr>SCHISM 2D setup </vt:lpstr>
      <vt:lpstr>Some UNIX commands</vt:lpstr>
      <vt:lpstr>SCHISM compilation</vt:lpstr>
      <vt:lpstr>PowerPoint Presentation</vt:lpstr>
      <vt:lpstr>PowerPoint Presentation</vt:lpstr>
      <vt:lpstr>SCHISM 2D Primer</vt:lpstr>
      <vt:lpstr>Sample run directory</vt:lpstr>
      <vt:lpstr>Outputs</vt:lpstr>
      <vt:lpstr>Sample output directory</vt:lpstr>
      <vt:lpstr>Pre- and post-combined outputs</vt:lpstr>
      <vt:lpstr>New I/O</vt:lpstr>
      <vt:lpstr>Main diagnostic output (mirror.out, by rank 0)</vt:lpstr>
      <vt:lpstr>Sample netcdf output file: new IO</vt:lpstr>
      <vt:lpstr>Sample netcdf output file for 3D variables</vt:lpstr>
      <vt:lpstr>Details of 2D model inputs</vt:lpstr>
      <vt:lpstr>.gr3 and .ll files</vt:lpstr>
      <vt:lpstr>vgrid.in: 2D</vt:lpstr>
      <vt:lpstr>param.nml</vt:lpstr>
      <vt:lpstr>param.nml: CORE</vt:lpstr>
      <vt:lpstr>OPT section</vt:lpstr>
      <vt:lpstr>OPT section: ihot</vt:lpstr>
      <vt:lpstr> Hotstart procedure</vt:lpstr>
      <vt:lpstr>OPT: control of dissipation in momentum </vt:lpstr>
      <vt:lpstr>OPT</vt:lpstr>
      <vt:lpstr>OPT</vt:lpstr>
      <vt:lpstr>OPT: Atmospheric forcing</vt:lpstr>
      <vt:lpstr>SCHOUT</vt:lpstr>
      <vt:lpstr>SCHOUT</vt:lpstr>
      <vt:lpstr>Most important parameters are… </vt:lpstr>
      <vt:lpstr>bctides.in: a simple example</vt:lpstr>
      <vt:lpstr>SCHISM pre-processor: ipre=1</vt:lpstr>
      <vt:lpstr>SCHISM’s pre-processor</vt:lpstr>
      <vt:lpstr>bctides.in: more complex cases</vt:lpstr>
      <vt:lpstr>Lateral b.c. and nudging</vt:lpstr>
      <vt:lpstr>.bp format</vt:lpstr>
      <vt:lpstr>Station.in</vt:lpstr>
      <vt:lpstr>*.th: ASCII</vt:lpstr>
      <vt:lpstr>Point sources/sinks</vt:lpstr>
      <vt:lpstr>SCHISM input types: glossary</vt:lpstr>
      <vt:lpstr>Post-processing and visualization 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lastModifiedBy>Y. Joseph Zhang</cp:lastModifiedBy>
  <cp:revision>1551</cp:revision>
  <dcterms:created xsi:type="dcterms:W3CDTF">2000-12-13T19:13:03Z</dcterms:created>
  <dcterms:modified xsi:type="dcterms:W3CDTF">2024-04-11T23:52:17Z</dcterms:modified>
</cp:coreProperties>
</file>