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A1D764-7E74-F410-3A71-F55D44846F36}" v="139" dt="2024-03-20T00:36:52.486"/>
    <p1510:client id="{69455018-AC9E-35F3-7781-C3121F5AC1B7}" v="126" dt="2024-03-21T15:43:06.900"/>
    <p1510:client id="{CBAF1353-2DE9-64C8-37A7-1DF1DF89B74C}" v="251" dt="2024-03-19T21:23:22.079"/>
    <p1510:client id="{DDDA9FC0-D3EE-10C6-31ED-BB8ED64D367E}" v="107" dt="2024-03-19T16:51:03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45BE9-3B33-6313-78BA-098848B10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198F4B-2935-DF5F-47FE-8B9B2F540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44BAB-B128-C084-0D29-BCA28D13A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574E6-CFC9-D930-B3EA-136687C6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6ED87-1307-F919-6BF9-1DE3D387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9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E588B-0AD4-A7EE-3B37-E5A10C015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3C561-5ADC-F4F7-281E-13297ED13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7B290-B104-FD32-AEC2-B4A14C6E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48AB4-D7D1-E94B-DB03-C2DDF733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67B95-801A-0CC0-97A4-50C21B66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7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45FFB9-C451-F7ED-8637-73CF41322A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0EAD5-FEB6-AC94-7CBD-F85B4AD83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89A93-40E1-CDDC-01E7-0CB3A293B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2D615-1A0B-1353-E539-D2C7D0522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A7EE6-69BC-02A4-E66A-147411C6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A31E5-07AF-286D-D9F8-071D4BC4E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D794A-C4ED-3F8D-5FA3-D48C2AB7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D6B87-996A-7489-5460-42406B30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3528D-D6C1-E1BD-C485-A64BD85E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577D6-FE98-8ADA-0A7C-194943B41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1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7A07-629F-2DB5-0D9D-20F7A7144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06B23-F7A2-7AA9-C268-9A6B6DA81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69711-74E3-77BB-6223-09B3E1259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A2A28-721D-7632-3F01-AEB5071F6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C7ACE-AEC4-290E-473B-B371EA7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1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ECD00-A69E-992A-F850-06411998D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C3B17-9A35-2345-7A84-3F76727828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A1250A-0174-A097-D456-BC47FF5B3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4D085-E059-66F8-2579-F4A69446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B4045-CC54-C377-0009-6EDF0F73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63EFA-00DB-6FB5-62FF-D14328E5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1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2EFE-C1E8-4FE4-4027-F29D55AB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183CF-CE22-DD44-1A28-ED0FAD04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22577-67E3-B1E2-0CE3-CC38118C0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C27B06-C0D7-3F94-7609-C7D7AF50E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575B33-1BA3-8A56-3FE4-FF24EA329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7592A5-438C-4CB2-F369-9095D23F4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6209BE-61BE-C4F9-A5AC-C96D9D4C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D856C-37AD-ABD6-60B3-C7BF4BC20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8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34873-9BCB-0AAC-EBAF-C6E4FC66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57D824-5CBC-AF5A-D9C3-B209F653F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7C8DD-7EE0-B601-28EC-3F019507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CEA06-7B7F-2C5D-E9E4-8990F0214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6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CCE306-0F50-4C46-4565-EF314EB3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21317-6F18-F1E1-5C89-76C7697F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CBBC0-AE0D-E908-76D4-79714979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7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BB1D0-2698-E5FB-6157-4BAA68E67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D037-0C56-08A5-AA13-4C9211465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A59E2-6F4E-82BC-8096-318A2500E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F5E8B-5AD3-FD4B-2CDD-DC696FA7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73272-8155-BDB9-F52C-637BA63AA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ABB0A-58F7-1754-E35F-C4F43D56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87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BC8F2-0054-84BA-0275-F0D530FEF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3DD683-10A5-05C3-B142-1B8EC3F4A4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6D15F-4A72-F0A3-1F94-699D96E71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E87AE-B3E2-F7BB-6E2A-B5844B41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0E231-6F76-D3FE-4843-EB99862A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9C0A6-AD1A-94EE-FFF1-58DE954D5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030AB-CD39-136B-D8A4-D80057BE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AEED2-8F7C-4C25-6EDC-0F1091DB3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2F772-D156-5EA9-5C67-D5CBDC550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A327-6C1C-44DC-99FB-B391CD9B310B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14EA4-317F-1746-AC0A-504E9CF5B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672C9-8EA9-9610-271C-B96725AE0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0C2E5-181C-4D2C-8F06-7B78B4DF9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9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B532A-6B3E-53C4-E3C5-E5AD1D930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54582"/>
          </a:xfrm>
        </p:spPr>
        <p:txBody>
          <a:bodyPr/>
          <a:lstStyle/>
          <a:p>
            <a:r>
              <a:rPr lang="en-US" dirty="0"/>
              <a:t>Lab: Delaware Bay 2D model</a:t>
            </a:r>
          </a:p>
        </p:txBody>
      </p:sp>
    </p:spTree>
    <p:extLst>
      <p:ext uri="{BB962C8B-B14F-4D97-AF65-F5344CB8AC3E}">
        <p14:creationId xmlns:p14="http://schemas.microsoft.com/office/powerpoint/2010/main" val="3330117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FD17145-17AB-D46C-EC9C-415EC0304A47}"/>
              </a:ext>
            </a:extLst>
          </p:cNvPr>
          <p:cNvSpPr txBox="1"/>
          <p:nvPr/>
        </p:nvSpPr>
        <p:spPr>
          <a:xfrm>
            <a:off x="831273" y="174567"/>
            <a:ext cx="1039922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/>
              <a:t>Meshing procedure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702D7-8742-9414-EB5B-5345BD261392}"/>
              </a:ext>
            </a:extLst>
          </p:cNvPr>
          <p:cNvSpPr txBox="1"/>
          <p:nvPr/>
        </p:nvSpPr>
        <p:spPr>
          <a:xfrm>
            <a:off x="1647478" y="1110011"/>
            <a:ext cx="857007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In SMS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Select disjoint nodes and delete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On Sciclone: .2dm --&gt; .gr3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Using </a:t>
            </a:r>
            <a:r>
              <a:rPr lang="en-US" sz="2400" dirty="0" err="1">
                <a:ea typeface="Calibri"/>
                <a:cs typeface="Calibri"/>
              </a:rPr>
              <a:t>gredit</a:t>
            </a:r>
            <a:endParaRPr lang="en-US" sz="2400"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Check negative and skew elements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Go back to SMS to fix meshing errors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ea typeface="Calibri"/>
                <a:cs typeface="Calibri"/>
              </a:rPr>
              <a:t>Check CFL&gt;0.4 (need to convert </a:t>
            </a:r>
            <a:r>
              <a:rPr lang="en-US" sz="2400" err="1">
                <a:highlight>
                  <a:srgbClr val="FFFF00"/>
                </a:highlight>
                <a:ea typeface="Calibri"/>
                <a:cs typeface="Calibri"/>
              </a:rPr>
              <a:t>lon</a:t>
            </a:r>
            <a:r>
              <a:rPr lang="en-US" sz="2400" dirty="0">
                <a:highlight>
                  <a:srgbClr val="FFFF00"/>
                </a:highlight>
                <a:ea typeface="Calibri"/>
                <a:cs typeface="Calibri"/>
              </a:rPr>
              <a:t>/</a:t>
            </a:r>
            <a:r>
              <a:rPr lang="en-US" sz="2400" err="1">
                <a:highlight>
                  <a:srgbClr val="FFFF00"/>
                </a:highlight>
                <a:ea typeface="Calibri"/>
                <a:cs typeface="Calibri"/>
              </a:rPr>
              <a:t>lat</a:t>
            </a:r>
            <a:r>
              <a:rPr lang="en-US" sz="2400" dirty="0">
                <a:highlight>
                  <a:srgbClr val="FFFF00"/>
                </a:highlight>
                <a:ea typeface="Calibri"/>
                <a:cs typeface="Calibri"/>
              </a:rPr>
              <a:t> to map projection; e.g. using CPP; see last slide)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Fix bad quads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Pre-processing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Load DEMs (reproject if needed)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Set up 2D runs</a:t>
            </a:r>
          </a:p>
        </p:txBody>
      </p:sp>
    </p:spTree>
    <p:extLst>
      <p:ext uri="{BB962C8B-B14F-4D97-AF65-F5344CB8AC3E}">
        <p14:creationId xmlns:p14="http://schemas.microsoft.com/office/powerpoint/2010/main" val="132971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FD17145-17AB-D46C-EC9C-415EC0304A47}"/>
              </a:ext>
            </a:extLst>
          </p:cNvPr>
          <p:cNvSpPr txBox="1"/>
          <p:nvPr/>
        </p:nvSpPr>
        <p:spPr>
          <a:xfrm>
            <a:off x="840454" y="-9047"/>
            <a:ext cx="1039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Your tasks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702D7-8742-9414-EB5B-5345BD261392}"/>
              </a:ext>
            </a:extLst>
          </p:cNvPr>
          <p:cNvSpPr txBox="1"/>
          <p:nvPr/>
        </p:nvSpPr>
        <p:spPr>
          <a:xfrm>
            <a:off x="294584" y="516822"/>
            <a:ext cx="11684751" cy="59400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</a:rPr>
              <a:t>Prepare and execute the pre-processor of SCHISM (refer to lecture notes on steps)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After the pre-proc step is successful, prepare 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inputs for 2D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</a:rPr>
              <a:t>gredit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 for .gr3 (</a:t>
            </a:r>
            <a:r>
              <a:rPr lang="en-US" sz="2000" dirty="0">
                <a:solidFill>
                  <a:srgbClr val="000000"/>
                </a:solidFill>
              </a:rPr>
              <a:t>manning.gr3, windrot_geo2proj.gr3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)</a:t>
            </a:r>
            <a:endParaRPr lang="en-US" sz="2000" b="0" i="0" dirty="0">
              <a:solidFill>
                <a:srgbClr val="000000"/>
              </a:solidFill>
              <a:effectLst/>
              <a:ea typeface="Calibri"/>
              <a:cs typeface="Calibri"/>
            </a:endParaRP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2 open segments: ocean and DE River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Generate 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hgrid.ll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 (needed for 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nws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=2): ln –sf hgrid.gr3 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hgrid.ll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</a:rPr>
              <a:t>Prepare </a:t>
            </a:r>
            <a:r>
              <a:rPr lang="en-US" sz="2000" b="0" i="0" dirty="0" err="1">
                <a:solidFill>
                  <a:srgbClr val="000000"/>
                </a:solidFill>
                <a:effectLst/>
              </a:rPr>
              <a:t>param.nml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, vgrid.in</a:t>
            </a:r>
            <a:r>
              <a:rPr lang="en-US" sz="2000" dirty="0">
                <a:solidFill>
                  <a:srgbClr val="000000"/>
                </a:solidFill>
              </a:rPr>
              <a:t> (60 days from July 1, 2018, </a:t>
            </a:r>
            <a:r>
              <a:rPr lang="en-US" sz="2000" dirty="0">
                <a:solidFill>
                  <a:srgbClr val="FF0000"/>
                </a:solidFill>
              </a:rPr>
              <a:t>GMT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b="0" i="0" dirty="0">
              <a:solidFill>
                <a:srgbClr val="000000"/>
              </a:solidFill>
              <a:effectLst/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</a:rPr>
              <a:t>PySCHISM</a:t>
            </a:r>
            <a:r>
              <a:rPr lang="en-US" sz="2000" dirty="0">
                <a:solidFill>
                  <a:srgbClr val="000000"/>
                </a:solidFill>
              </a:rPr>
              <a:t>: bctides.in (use </a:t>
            </a:r>
            <a:r>
              <a:rPr lang="en-US" sz="2000" dirty="0" err="1">
                <a:solidFill>
                  <a:srgbClr val="000000"/>
                </a:solidFill>
              </a:rPr>
              <a:t>tpxo</a:t>
            </a:r>
            <a:r>
              <a:rPr lang="en-US" sz="2000" dirty="0">
                <a:solidFill>
                  <a:srgbClr val="000000"/>
                </a:solidFill>
              </a:rPr>
              <a:t>), </a:t>
            </a:r>
            <a:r>
              <a:rPr lang="en-US" sz="2000" dirty="0" err="1">
                <a:solidFill>
                  <a:srgbClr val="000000"/>
                </a:solidFill>
              </a:rPr>
              <a:t>sflux</a:t>
            </a:r>
            <a:r>
              <a:rPr lang="en-US" sz="2000" dirty="0">
                <a:solidFill>
                  <a:srgbClr val="000000"/>
                </a:solidFill>
              </a:rPr>
              <a:t> (HRRR)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TPXO or FES will need some databases in your 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dir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 ~/.local/share/. Do this:</a:t>
            </a:r>
          </a:p>
          <a:p>
            <a:pPr lvl="2"/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rsync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 –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az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  ~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yinglong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/.local/share/    ~/.local/share/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Calibri"/>
              </a:rPr>
              <a:t>cd </a:t>
            </a:r>
            <a:r>
              <a:rPr lang="en-US" sz="2000" dirty="0" err="1">
                <a:solidFill>
                  <a:srgbClr val="000000"/>
                </a:solidFill>
                <a:cs typeface="Calibri"/>
              </a:rPr>
              <a:t>sflux</a:t>
            </a:r>
            <a:r>
              <a:rPr lang="en-US" sz="2000" dirty="0">
                <a:solidFill>
                  <a:srgbClr val="000000"/>
                </a:solidFill>
                <a:cs typeface="Calibri"/>
              </a:rPr>
              <a:t>; 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cp  ~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yinglong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/DISKS/schism10/schism_verification_tests.2/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Test_CORIE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sflux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/sflux_*.txt .</a:t>
            </a:r>
            <a:endParaRPr lang="en-US" sz="2000" dirty="0">
              <a:solidFill>
                <a:srgbClr val="0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</a:rPr>
              <a:t>DE River flow from USGS at (from July 1, 2018</a:t>
            </a:r>
            <a:r>
              <a:rPr lang="en-US" sz="2000" dirty="0">
                <a:solidFill>
                  <a:srgbClr val="000000"/>
                </a:solidFill>
              </a:rPr>
              <a:t>): copy and rename it as flux.th cp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/</a:t>
            </a:r>
            <a:r>
              <a:rPr lang="en-US" sz="2000" b="0" i="0" dirty="0" err="1">
                <a:solidFill>
                  <a:srgbClr val="000000"/>
                </a:solidFill>
                <a:effectLst/>
              </a:rPr>
              <a:t>sciclone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/home/</a:t>
            </a:r>
            <a:r>
              <a:rPr lang="en-US" sz="2000" b="0" i="0" dirty="0" err="1">
                <a:solidFill>
                  <a:srgbClr val="000000"/>
                </a:solidFill>
                <a:effectLst/>
              </a:rPr>
              <a:t>yinglong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/DISKS/vims20/MSCI602/RUN01b/</a:t>
            </a:r>
            <a:r>
              <a:rPr lang="en-US" sz="2000" b="0" i="0" dirty="0" err="1">
                <a:solidFill>
                  <a:srgbClr val="000000"/>
                </a:solidFill>
                <a:effectLst/>
              </a:rPr>
              <a:t>Trenton_flow.DATA</a:t>
            </a:r>
            <a:r>
              <a:rPr lang="en-US" sz="2000" dirty="0">
                <a:solidFill>
                  <a:srgbClr val="000000"/>
                </a:solidFill>
              </a:rPr>
              <a:t> flux.th</a:t>
            </a:r>
            <a:endParaRPr lang="en-US" sz="2000" b="0" i="0" dirty="0" err="1">
              <a:solidFill>
                <a:srgbClr val="000000"/>
              </a:solidFill>
              <a:effectLst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</a:rPr>
              <a:t>Do a short run for DEB2D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Simulation period from July 1, 2018 (30 - 60 days; time origin in GMT)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Sciclone: use </a:t>
            </a:r>
            <a:r>
              <a:rPr lang="en-US" sz="2000" dirty="0" err="1">
                <a:solidFill>
                  <a:srgbClr val="000000"/>
                </a:solidFill>
              </a:rPr>
              <a:t>kuro</a:t>
            </a:r>
            <a:r>
              <a:rPr lang="en-US" sz="2000" dirty="0">
                <a:solidFill>
                  <a:srgbClr val="000000"/>
                </a:solidFill>
              </a:rPr>
              <a:t> or </a:t>
            </a:r>
            <a:r>
              <a:rPr lang="en-US" sz="2000" dirty="0" err="1">
                <a:solidFill>
                  <a:srgbClr val="000000"/>
                </a:solidFill>
              </a:rPr>
              <a:t>femto</a:t>
            </a:r>
            <a:endParaRPr lang="en-US" sz="2000" dirty="0" err="1">
              <a:solidFill>
                <a:srgbClr val="000000"/>
              </a:solidFill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Play with inputs if you have time (e.g., SLR)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ost-proc and viz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bg1">
                    <a:lumMod val="75000"/>
                  </a:schemeClr>
                </a:solidFill>
                <a:effectLst/>
              </a:rPr>
              <a:t>visit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0" i="0" err="1">
                <a:solidFill>
                  <a:srgbClr val="000000"/>
                </a:solidFill>
                <a:effectLst/>
              </a:rPr>
              <a:t>schismview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05777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FD17145-17AB-D46C-EC9C-415EC0304A47}"/>
              </a:ext>
            </a:extLst>
          </p:cNvPr>
          <p:cNvSpPr txBox="1"/>
          <p:nvPr/>
        </p:nvSpPr>
        <p:spPr>
          <a:xfrm>
            <a:off x="831273" y="174567"/>
            <a:ext cx="1039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Mid-term project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702D7-8742-9414-EB5B-5345BD261392}"/>
              </a:ext>
            </a:extLst>
          </p:cNvPr>
          <p:cNvSpPr txBox="1"/>
          <p:nvPr/>
        </p:nvSpPr>
        <p:spPr>
          <a:xfrm>
            <a:off x="1494294" y="1312842"/>
            <a:ext cx="8955479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Continue the DEB 2D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Add 5 inch/day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WordVisi_MSFontService"/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rainfall from Day 1 to 5, using script: /</a:t>
            </a:r>
            <a:r>
              <a:rPr lang="en-US" sz="2000" dirty="0" err="1">
                <a:solidFill>
                  <a:srgbClr val="000000"/>
                </a:solidFill>
              </a:rPr>
              <a:t>sciclone</a:t>
            </a:r>
            <a:r>
              <a:rPr lang="en-US" sz="2000" dirty="0">
                <a:solidFill>
                  <a:srgbClr val="000000"/>
                </a:solidFill>
              </a:rPr>
              <a:t>/home/</a:t>
            </a:r>
            <a:r>
              <a:rPr lang="en-US" sz="2000" dirty="0" err="1">
                <a:solidFill>
                  <a:srgbClr val="000000"/>
                </a:solidFill>
              </a:rPr>
              <a:t>yinglong</a:t>
            </a:r>
            <a:r>
              <a:rPr lang="en-US" sz="2000" dirty="0">
                <a:solidFill>
                  <a:srgbClr val="000000"/>
                </a:solidFill>
              </a:rPr>
              <a:t>/DISKS/vims20/MSCI602/RUN01b/</a:t>
            </a:r>
            <a:r>
              <a:rPr lang="en-US" sz="2000" dirty="0" err="1">
                <a:solidFill>
                  <a:srgbClr val="000000"/>
                </a:solidFill>
              </a:rPr>
              <a:t>edit_source</a:t>
            </a:r>
            <a:endParaRPr lang="en-US" sz="2000" dirty="0" err="1">
              <a:solidFill>
                <a:srgbClr val="000000"/>
              </a:solidFill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But first, need to project from </a:t>
            </a:r>
            <a:r>
              <a:rPr lang="en-US" sz="2000" dirty="0" err="1">
                <a:solidFill>
                  <a:srgbClr val="000000"/>
                </a:solidFill>
                <a:cs typeface="Calibri" panose="020F0502020204030204"/>
              </a:rPr>
              <a:t>lon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/</a:t>
            </a:r>
            <a:r>
              <a:rPr lang="en-US" sz="2000" dirty="0" err="1">
                <a:solidFill>
                  <a:srgbClr val="000000"/>
                </a:solidFill>
                <a:cs typeface="Calibri" panose="020F0502020204030204"/>
              </a:rPr>
              <a:t>lat</a:t>
            </a: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 to any map projection (CPP, UTM)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Calibri" panose="020F0502020204030204"/>
              </a:rPr>
              <a:t>Use this script for CPP projection (use a location inside mesh as center): 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sciclone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/home/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yinglong</a:t>
            </a:r>
            <a:r>
              <a:rPr lang="en-US" sz="2000" dirty="0">
                <a:solidFill>
                  <a:srgbClr val="000000"/>
                </a:solidFill>
                <a:ea typeface="+mn-lt"/>
                <a:cs typeface="+mn-lt"/>
              </a:rPr>
              <a:t>/bin/</a:t>
            </a:r>
            <a:r>
              <a:rPr lang="en-US" sz="2000" dirty="0" err="1">
                <a:solidFill>
                  <a:srgbClr val="000000"/>
                </a:solidFill>
                <a:ea typeface="+mn-lt"/>
                <a:cs typeface="+mn-lt"/>
              </a:rPr>
              <a:t>cpp</a:t>
            </a:r>
            <a:endParaRPr lang="en-US" sz="2000" dirty="0" err="1">
              <a:solidFill>
                <a:srgbClr val="000000"/>
              </a:solidFill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Rename the output as hgrid.gr3.proj and then run </a:t>
            </a:r>
            <a:r>
              <a:rPr lang="en-US" sz="2000" dirty="0" err="1">
                <a:solidFill>
                  <a:srgbClr val="000000"/>
                </a:solidFill>
                <a:ea typeface="Calibri"/>
                <a:cs typeface="Calibri"/>
              </a:rPr>
              <a:t>edit_source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Set up </a:t>
            </a:r>
            <a:r>
              <a:rPr lang="en-US" sz="2000" dirty="0" err="1">
                <a:solidFill>
                  <a:srgbClr val="000000"/>
                </a:solidFill>
              </a:rPr>
              <a:t>elev.ic</a:t>
            </a:r>
            <a:r>
              <a:rPr lang="en-US" sz="2000" dirty="0">
                <a:solidFill>
                  <a:srgbClr val="000000"/>
                </a:solidFill>
              </a:rPr>
              <a:t> for compound flood study (cf. lecture notes); edit </a:t>
            </a:r>
            <a:r>
              <a:rPr lang="en-US" sz="2000" dirty="0" err="1">
                <a:solidFill>
                  <a:srgbClr val="000000"/>
                </a:solidFill>
              </a:rPr>
              <a:t>param.nml</a:t>
            </a:r>
            <a:endParaRPr lang="en-US" sz="2000" dirty="0" err="1">
              <a:solidFill>
                <a:srgbClr val="000000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Run the model for 60 days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Study routing in watershed: what factors are important? (e.g., friction)</a:t>
            </a:r>
            <a:endParaRPr lang="en-US" sz="2000" dirty="0">
              <a:solidFill>
                <a:srgbClr val="000000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Submit your work:</a:t>
            </a:r>
            <a:endParaRPr lang="en-US" sz="2000" dirty="0">
              <a:solidFill>
                <a:srgbClr val="000000"/>
              </a:solidFill>
              <a:cs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Your run </a:t>
            </a:r>
            <a:r>
              <a:rPr lang="en-US" sz="2000" dirty="0" err="1">
                <a:solidFill>
                  <a:srgbClr val="000000"/>
                </a:solidFill>
              </a:rPr>
              <a:t>dir</a:t>
            </a:r>
            <a:r>
              <a:rPr lang="en-US" sz="2000" dirty="0">
                <a:solidFill>
                  <a:srgbClr val="000000"/>
                </a:solidFill>
              </a:rPr>
              <a:t> with outputs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/>
              </a:rPr>
              <a:t>Plots showing the maximum elevation (use ~</a:t>
            </a:r>
            <a:r>
              <a:rPr lang="en-US" sz="2000" dirty="0" err="1">
                <a:cs typeface="Calibri" panose="020F0502020204030204"/>
              </a:rPr>
              <a:t>yinglong</a:t>
            </a:r>
            <a:r>
              <a:rPr lang="en-US" sz="2000" dirty="0">
                <a:cs typeface="Calibri" panose="020F0502020204030204"/>
              </a:rPr>
              <a:t>/bin/</a:t>
            </a:r>
            <a:r>
              <a:rPr lang="en-US" sz="2000" dirty="0">
                <a:ea typeface="+mn-lt"/>
                <a:cs typeface="+mn-lt"/>
              </a:rPr>
              <a:t>combine_gr3)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205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249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Lab: Delaware Bay 2D model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Lab: Delaware Bay</dc:title>
  <dc:creator>Y. Joseph Zhang</dc:creator>
  <cp:lastModifiedBy>Y. Joseph Zhang</cp:lastModifiedBy>
  <cp:revision>204</cp:revision>
  <dcterms:created xsi:type="dcterms:W3CDTF">2023-12-27T19:33:46Z</dcterms:created>
  <dcterms:modified xsi:type="dcterms:W3CDTF">2024-04-11T23:52:39Z</dcterms:modified>
</cp:coreProperties>
</file>