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424" r:id="rId2"/>
    <p:sldId id="515" r:id="rId3"/>
    <p:sldId id="509" r:id="rId4"/>
    <p:sldId id="465" r:id="rId5"/>
    <p:sldId id="466" r:id="rId6"/>
    <p:sldId id="516" r:id="rId7"/>
    <p:sldId id="427" r:id="rId8"/>
    <p:sldId id="460" r:id="rId9"/>
    <p:sldId id="542" r:id="rId10"/>
    <p:sldId id="541" r:id="rId11"/>
    <p:sldId id="543" r:id="rId12"/>
    <p:sldId id="463" r:id="rId13"/>
    <p:sldId id="546" r:id="rId14"/>
    <p:sldId id="450" r:id="rId15"/>
    <p:sldId id="530" r:id="rId16"/>
    <p:sldId id="547" r:id="rId17"/>
    <p:sldId id="531" r:id="rId18"/>
    <p:sldId id="508" r:id="rId19"/>
    <p:sldId id="428" r:id="rId20"/>
    <p:sldId id="534" r:id="rId21"/>
    <p:sldId id="533" r:id="rId22"/>
    <p:sldId id="429" r:id="rId23"/>
    <p:sldId id="544" r:id="rId24"/>
    <p:sldId id="431" r:id="rId25"/>
    <p:sldId id="545" r:id="rId26"/>
    <p:sldId id="480" r:id="rId27"/>
    <p:sldId id="536" r:id="rId28"/>
    <p:sldId id="510" r:id="rId29"/>
    <p:sldId id="538" r:id="rId30"/>
    <p:sldId id="537" r:id="rId31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330"/>
    <a:srgbClr val="66FF66"/>
    <a:srgbClr val="050000"/>
    <a:srgbClr val="040000"/>
    <a:srgbClr val="030000"/>
    <a:srgbClr val="FF9933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60A7A-0AAB-E2D8-46BC-E9E8EE4128C4}" v="277" dt="2024-03-21T16:15:50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2" d="100"/>
          <a:sy n="72" d="100"/>
        </p:scale>
        <p:origin x="101" y="288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6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3" Type="http://schemas.openxmlformats.org/officeDocument/2006/relationships/slide" Target="slides/slide4.xml"/><Relationship Id="rId7" Type="http://schemas.openxmlformats.org/officeDocument/2006/relationships/slide" Target="slides/slide24.xml"/><Relationship Id="rId12" Type="http://schemas.openxmlformats.org/officeDocument/2006/relationships/slide" Target="slides/slide3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23.xml"/><Relationship Id="rId11" Type="http://schemas.openxmlformats.org/officeDocument/2006/relationships/slide" Target="slides/slide28.xml"/><Relationship Id="rId5" Type="http://schemas.openxmlformats.org/officeDocument/2006/relationships/slide" Target="slides/slide22.xml"/><Relationship Id="rId10" Type="http://schemas.openxmlformats.org/officeDocument/2006/relationships/slide" Target="slides/slide27.xml"/><Relationship Id="rId4" Type="http://schemas.openxmlformats.org/officeDocument/2006/relationships/slide" Target="slides/slide5.xml"/><Relationship Id="rId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3A11E26-C8DB-4DBB-B7ED-5981B407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D78D41-6EDB-42EE-9D3A-49452216B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B54C35-CAD6-4000-8E61-34CE7722FC2B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13E7AA-0EE5-433C-ABD5-1E71D220CB96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The F.S.</a:t>
            </a:r>
            <a:r>
              <a:rPr lang="en-US" baseline="0" dirty="0"/>
              <a:t> cannot fall below </a:t>
            </a:r>
            <a:r>
              <a:rPr lang="en-US" baseline="0" dirty="0" err="1"/>
              <a:t>hc</a:t>
            </a:r>
            <a:r>
              <a:rPr lang="en-US" baseline="0" dirty="0"/>
              <a:t>&lt;=</a:t>
            </a:r>
            <a:r>
              <a:rPr lang="en-US" baseline="0" dirty="0" err="1"/>
              <a:t>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0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13E7AA-0EE5-433C-ABD5-1E71D220CB96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The F.S.</a:t>
            </a:r>
            <a:r>
              <a:rPr lang="en-US" baseline="0" dirty="0"/>
              <a:t> cannot fall below </a:t>
            </a:r>
            <a:r>
              <a:rPr lang="en-US" baseline="0" dirty="0" err="1"/>
              <a:t>hc</a:t>
            </a:r>
            <a:r>
              <a:rPr lang="en-US" baseline="0" dirty="0"/>
              <a:t>&lt;=</a:t>
            </a:r>
            <a:r>
              <a:rPr lang="en-US" baseline="0" dirty="0" err="1"/>
              <a:t>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86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2B9095-8C5D-4D60-9E3A-51933955CCC3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2B9095-8C5D-4D60-9E3A-51933955CCC3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9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Masking process unnecessary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B2-2ED8-4A8C-A973-1105ED570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Masking process unnecessary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B2-2ED8-4A8C-A973-1105ED570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57E1E2A-3EE3-4A81-A43D-319B958CE691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Flexibility is not just in the horizontal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/>
          </a:p>
          <a:p>
            <a:pPr marL="304800" indent="-304800" eaLnBrk="1" hangingPunct="1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6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9FB77A-7C43-46E6-9B46-603279789B17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495BAE-8BAB-4329-86A0-35F431D65CE5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8AF727-9C0D-44B4-A4E9-8FEA7EE90DC1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79A6FF-4C65-484A-9BA0-014EC40CAF42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ABA5300-D4C8-492D-BD70-6ACED83727B9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E20428E-A66F-44C7-B732-CC981B7685A5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Numbers depend</a:t>
            </a:r>
            <a:r>
              <a:rPr lang="en-US" baseline="0" dirty="0"/>
              <a:t> on specific set up also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7C6E87-9D96-489A-998B-4EEF14BDAB1D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/>
          </a:p>
          <a:p>
            <a:pPr marL="304800" indent="-304800" eaLnBrk="1" hangingPunct="1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D46B0-2BE4-4F2F-8AC1-CBDE98BDF444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Assumption: bottom cell</a:t>
            </a:r>
            <a:r>
              <a:rPr lang="en-US" baseline="0" dirty="0"/>
              <a:t> is inside B</a:t>
            </a:r>
            <a:r>
              <a:rPr lang="en-US" dirty="0"/>
              <a:t>BL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702D8D-ECE6-444E-92F3-069EEE996632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37F09B-3896-4A18-82D5-2A923255BDFC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CBDE70-33B1-43E3-8190-EB4F522C2656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13E7AA-0EE5-433C-ABD5-1E71D220CB96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The F.S.</a:t>
            </a:r>
            <a:r>
              <a:rPr lang="en-US" baseline="0" dirty="0"/>
              <a:t> cannot fall below </a:t>
            </a:r>
            <a:r>
              <a:rPr lang="en-US" baseline="0" dirty="0" err="1"/>
              <a:t>hc</a:t>
            </a:r>
            <a:r>
              <a:rPr lang="en-US" baseline="0" dirty="0"/>
              <a:t>&lt;=</a:t>
            </a:r>
            <a:r>
              <a:rPr lang="en-US" baseline="0" dirty="0" err="1"/>
              <a:t>hs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13E7AA-0EE5-433C-ABD5-1E71D220CB96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The F.S.</a:t>
            </a:r>
            <a:r>
              <a:rPr lang="en-US" baseline="0" dirty="0"/>
              <a:t> cannot fall below </a:t>
            </a:r>
            <a:r>
              <a:rPr lang="en-US" baseline="0" dirty="0" err="1"/>
              <a:t>hc</a:t>
            </a:r>
            <a:r>
              <a:rPr lang="en-US" baseline="0" dirty="0"/>
              <a:t>&lt;=</a:t>
            </a:r>
            <a:r>
              <a:rPr lang="en-US" baseline="0" dirty="0" err="1"/>
              <a:t>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 userDrawn="1"/>
        </p:nvSpPr>
        <p:spPr bwMode="auto">
          <a:xfrm>
            <a:off x="0" y="894080"/>
            <a:ext cx="1371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287000" y="6664960"/>
            <a:ext cx="2857500" cy="48768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202CF2C-7380-41C5-A0C8-FEFE348B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7AF9B-3CD4-435B-B8F0-EAFBEE798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528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528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FF8-01FA-4C6A-AE0C-A4B8FFC13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2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81280"/>
            <a:ext cx="96012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4226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4226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6D07-B5A0-4479-BBC7-C0AF01A65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AD0B-75DD-474E-8E79-E210B8953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6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87000" y="6664960"/>
            <a:ext cx="2857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5D9C-777B-42A3-9437-D12C58F1F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D60D-25B7-42DE-8337-37A70071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27A3-A1F8-4032-B48B-D1E8223E6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0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422656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422656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664-8D09-4FD0-B3BD-2F30720E9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78F6-BEDE-4AEF-9D1D-B6230198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A47B-40D5-4C12-8295-249E22238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AF5F-BBA8-46C2-9203-CC92D267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4F5F6-B717-4A1D-8079-56AD29AE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0719-228A-4FD7-B3A0-D2884431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14500" y="81280"/>
            <a:ext cx="9601200" cy="6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42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15900" y="0"/>
            <a:ext cx="8001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pitchFamily="18" charset="0"/>
              </a:defRPr>
            </a:lvl1pPr>
          </a:lstStyle>
          <a:p>
            <a:pPr>
              <a:defRPr/>
            </a:pPr>
            <a:fld id="{65D2D25E-07C7-47D5-AAAA-19A68D275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  <p:sldLayoutId id="214748371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7" Type="http://schemas.openxmlformats.org/officeDocument/2006/relationships/image" Target="../media/image29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53.wmf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png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F5E7C3-8B9D-4238-B2E9-E638BACDE064}" type="slidenum">
              <a:rPr lang="en-US" sz="1800">
                <a:latin typeface="Times New Roman" pitchFamily="18" charset="0"/>
              </a:rPr>
              <a:pPr eaLnBrk="1" hangingPunct="1"/>
              <a:t>1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44320"/>
            <a:ext cx="13030200" cy="2844800"/>
          </a:xfrm>
          <a:noFill/>
        </p:spPr>
        <p:txBody>
          <a:bodyPr/>
          <a:lstStyle/>
          <a:p>
            <a:pPr algn="ctr" eaLnBrk="1" hangingPunct="1"/>
            <a:br>
              <a:rPr lang="en-US" sz="5300" dirty="0"/>
            </a:br>
            <a:r>
              <a:rPr lang="en-US" sz="5300" dirty="0"/>
              <a:t>SCHISM3D physics and </a:t>
            </a:r>
            <a:r>
              <a:rPr lang="en-US" sz="5300" dirty="0" err="1"/>
              <a:t>numerics</a:t>
            </a:r>
            <a:br>
              <a:rPr lang="en-US" sz="5300" dirty="0"/>
            </a:br>
            <a:br>
              <a:rPr lang="en-US" sz="5300" dirty="0"/>
            </a:br>
            <a:r>
              <a:rPr lang="en-US" sz="3200" dirty="0"/>
              <a:t>Joseph Zhang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F8FA5B-4F3F-4CCF-A0C9-B31491498B68}" type="slidenum">
              <a:rPr lang="en-US" smtClean="0">
                <a:solidFill>
                  <a:schemeClr val="bg2"/>
                </a:solidFill>
              </a:rPr>
              <a:pPr eaLnBrk="1" hangingPunct="1"/>
              <a:t>10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/>
              <a:t>Vertical grid: </a:t>
            </a:r>
            <a:r>
              <a:rPr lang="en-US" i="1" dirty="0"/>
              <a:t>SZ </a:t>
            </a:r>
            <a:r>
              <a:rPr lang="en-US" dirty="0"/>
              <a:t>option</a:t>
            </a:r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1943100" y="2599267"/>
            <a:ext cx="8343900" cy="2167467"/>
          </a:xfrm>
          <a:custGeom>
            <a:avLst/>
            <a:gdLst>
              <a:gd name="T0" fmla="*/ 0 w 3504"/>
              <a:gd name="T1" fmla="*/ 127000 h 1280"/>
              <a:gd name="T2" fmla="*/ 1371600 w 3504"/>
              <a:gd name="T3" fmla="*/ 203200 h 1280"/>
              <a:gd name="T4" fmla="*/ 3124200 w 3504"/>
              <a:gd name="T5" fmla="*/ 1346200 h 1280"/>
              <a:gd name="T6" fmla="*/ 5562600 w 3504"/>
              <a:gd name="T7" fmla="*/ 203200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1280"/>
              <a:gd name="T14" fmla="*/ 3504 w 3504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1280">
                <a:moveTo>
                  <a:pt x="0" y="80"/>
                </a:moveTo>
                <a:cubicBezTo>
                  <a:pt x="268" y="40"/>
                  <a:pt x="536" y="0"/>
                  <a:pt x="864" y="128"/>
                </a:cubicBezTo>
                <a:cubicBezTo>
                  <a:pt x="1192" y="256"/>
                  <a:pt x="1528" y="656"/>
                  <a:pt x="1968" y="848"/>
                </a:cubicBezTo>
                <a:cubicBezTo>
                  <a:pt x="2408" y="1040"/>
                  <a:pt x="2956" y="1160"/>
                  <a:pt x="3504" y="128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1943100" y="175937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1943100" y="192193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600700" y="3547534"/>
            <a:ext cx="46863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5600700" y="2706839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5600700" y="1731479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5348288" y="2258105"/>
            <a:ext cx="507183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29C330"/>
                </a:solidFill>
                <a:latin typeface="Arial" charset="0"/>
              </a:rPr>
              <a:t>h</a:t>
            </a:r>
            <a:r>
              <a:rPr lang="en-US" b="1" i="1" baseline="-25000" dirty="0" err="1">
                <a:solidFill>
                  <a:srgbClr val="29C330"/>
                </a:solidFill>
                <a:latin typeface="Arial" charset="0"/>
              </a:rPr>
              <a:t>s</a:t>
            </a:r>
            <a:endParaRPr lang="en-US" b="1" i="1" baseline="-25000" dirty="0">
              <a:solidFill>
                <a:srgbClr val="29C330"/>
              </a:solidFill>
              <a:latin typeface="Arial" charset="0"/>
            </a:endParaRPr>
          </a:p>
        </p:txBody>
      </p:sp>
      <p:sp>
        <p:nvSpPr>
          <p:cNvPr id="8209" name="Freeform 16"/>
          <p:cNvSpPr>
            <a:spLocks/>
          </p:cNvSpPr>
          <p:nvPr/>
        </p:nvSpPr>
        <p:spPr bwMode="auto">
          <a:xfrm>
            <a:off x="1943100" y="2287694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0" name="Freeform 17"/>
          <p:cNvSpPr>
            <a:spLocks/>
          </p:cNvSpPr>
          <p:nvPr/>
        </p:nvSpPr>
        <p:spPr bwMode="auto">
          <a:xfrm>
            <a:off x="1943100" y="2084494"/>
            <a:ext cx="8343900" cy="110066"/>
          </a:xfrm>
          <a:custGeom>
            <a:avLst/>
            <a:gdLst>
              <a:gd name="T0" fmla="*/ 0 w 3504"/>
              <a:gd name="T1" fmla="*/ 14741 h 336"/>
              <a:gd name="T2" fmla="*/ 1676400 w 3504"/>
              <a:gd name="T3" fmla="*/ 14741 h 336"/>
              <a:gd name="T4" fmla="*/ 5562600 w 3504"/>
              <a:gd name="T5" fmla="*/ 103187 h 336"/>
              <a:gd name="T6" fmla="*/ 0 60000 65536"/>
              <a:gd name="T7" fmla="*/ 0 60000 65536"/>
              <a:gd name="T8" fmla="*/ 0 60000 65536"/>
              <a:gd name="T9" fmla="*/ 0 w 3504"/>
              <a:gd name="T10" fmla="*/ 0 h 336"/>
              <a:gd name="T11" fmla="*/ 3504 w 35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336">
                <a:moveTo>
                  <a:pt x="0" y="48"/>
                </a:moveTo>
                <a:cubicBezTo>
                  <a:pt x="236" y="24"/>
                  <a:pt x="472" y="0"/>
                  <a:pt x="1056" y="48"/>
                </a:cubicBezTo>
                <a:cubicBezTo>
                  <a:pt x="1640" y="96"/>
                  <a:pt x="2572" y="216"/>
                  <a:pt x="350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371600" y="1515534"/>
            <a:ext cx="48634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N</a:t>
            </a:r>
            <a:r>
              <a:rPr lang="en-US" i="1" baseline="-25000">
                <a:latin typeface="Arial" charset="0"/>
              </a:rPr>
              <a:t>z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1257300" y="2572174"/>
            <a:ext cx="43504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 flipV="1">
            <a:off x="9301163" y="1584960"/>
            <a:ext cx="228600" cy="162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9601200" y="1381761"/>
            <a:ext cx="0" cy="362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10263188" y="1469814"/>
            <a:ext cx="64504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=0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10287001" y="3318934"/>
            <a:ext cx="72198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=-1</a:t>
            </a:r>
          </a:p>
        </p:txBody>
      </p:sp>
      <p:sp>
        <p:nvSpPr>
          <p:cNvPr id="8222" name="AutoShape 29"/>
          <p:cNvSpPr>
            <a:spLocks/>
          </p:cNvSpPr>
          <p:nvPr/>
        </p:nvSpPr>
        <p:spPr bwMode="auto">
          <a:xfrm>
            <a:off x="11315700" y="1678094"/>
            <a:ext cx="457200" cy="1869440"/>
          </a:xfrm>
          <a:prstGeom prst="righ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12001500" y="2328334"/>
            <a:ext cx="10634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4" name="AutoShape 31"/>
          <p:cNvSpPr>
            <a:spLocks/>
          </p:cNvSpPr>
          <p:nvPr/>
        </p:nvSpPr>
        <p:spPr bwMode="auto">
          <a:xfrm>
            <a:off x="11408570" y="3532293"/>
            <a:ext cx="457200" cy="1640841"/>
          </a:xfrm>
          <a:prstGeom prst="rightBrace">
            <a:avLst>
              <a:gd name="adj1" fmla="val 4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12001500" y="4213014"/>
            <a:ext cx="105060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9532145" y="1137920"/>
            <a:ext cx="402987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</a:rPr>
              <a:t>z</a:t>
            </a:r>
          </a:p>
        </p:txBody>
      </p:sp>
      <p:sp>
        <p:nvSpPr>
          <p:cNvPr id="8240" name="Line 47"/>
          <p:cNvSpPr>
            <a:spLocks noChangeShapeType="1"/>
          </p:cNvSpPr>
          <p:nvPr/>
        </p:nvSpPr>
        <p:spPr bwMode="auto">
          <a:xfrm>
            <a:off x="3071813" y="2235200"/>
            <a:ext cx="2381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1" name="Line 48"/>
          <p:cNvSpPr>
            <a:spLocks noChangeShapeType="1"/>
          </p:cNvSpPr>
          <p:nvPr/>
        </p:nvSpPr>
        <p:spPr bwMode="auto">
          <a:xfrm flipH="1" flipV="1">
            <a:off x="3086100" y="170688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2" name="Text Box 49"/>
          <p:cNvSpPr txBox="1">
            <a:spLocks noChangeArrowheads="1"/>
          </p:cNvSpPr>
          <p:nvPr/>
        </p:nvSpPr>
        <p:spPr bwMode="auto">
          <a:xfrm>
            <a:off x="2743200" y="1950721"/>
            <a:ext cx="53924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latin typeface="Arial" charset="0"/>
              </a:rPr>
              <a:t>h</a:t>
            </a:r>
            <a:r>
              <a:rPr lang="en-US" sz="2600" i="1" baseline="-25000">
                <a:latin typeface="Arial" charset="0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C8F58-42EE-146B-2586-7CCCF6E5AB71}"/>
              </a:ext>
            </a:extLst>
          </p:cNvPr>
          <p:cNvGrpSpPr/>
          <p:nvPr/>
        </p:nvGrpSpPr>
        <p:grpSpPr>
          <a:xfrm>
            <a:off x="1524000" y="1315721"/>
            <a:ext cx="4076700" cy="472439"/>
            <a:chOff x="1524000" y="1315721"/>
            <a:chExt cx="4076700" cy="472439"/>
          </a:xfrm>
        </p:grpSpPr>
        <p:sp>
          <p:nvSpPr>
            <p:cNvPr id="8195" name="Text Box 2"/>
            <p:cNvSpPr txBox="1">
              <a:spLocks noChangeArrowheads="1"/>
            </p:cNvSpPr>
            <p:nvPr/>
          </p:nvSpPr>
          <p:spPr bwMode="auto">
            <a:xfrm>
              <a:off x="1828801" y="1315721"/>
              <a:ext cx="930824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>
                  <a:latin typeface="Symbol" pitchFamily="18" charset="2"/>
                </a:rPr>
                <a:t>s</a:t>
              </a:r>
              <a:r>
                <a:rPr lang="en-US" dirty="0"/>
                <a:t> zone</a:t>
              </a:r>
            </a:p>
          </p:txBody>
        </p:sp>
        <p:sp>
          <p:nvSpPr>
            <p:cNvPr id="8230" name="Line 37"/>
            <p:cNvSpPr>
              <a:spLocks noChangeShapeType="1"/>
            </p:cNvSpPr>
            <p:nvPr/>
          </p:nvSpPr>
          <p:spPr bwMode="auto">
            <a:xfrm rot="16200000" flipV="1">
              <a:off x="3314700" y="131572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8231" name="Line 38"/>
            <p:cNvSpPr>
              <a:spLocks noChangeShapeType="1"/>
            </p:cNvSpPr>
            <p:nvPr/>
          </p:nvSpPr>
          <p:spPr bwMode="auto">
            <a:xfrm rot="5400000" flipH="1" flipV="1">
              <a:off x="5372100" y="131572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8232" name="Text Box 39"/>
            <p:cNvSpPr txBox="1">
              <a:spLocks noChangeArrowheads="1"/>
            </p:cNvSpPr>
            <p:nvPr/>
          </p:nvSpPr>
          <p:spPr bwMode="auto">
            <a:xfrm>
              <a:off x="3657601" y="1315721"/>
              <a:ext cx="919604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S</a:t>
              </a:r>
              <a:r>
                <a:rPr lang="en-US"/>
                <a:t> zone</a:t>
              </a:r>
            </a:p>
          </p:txBody>
        </p:sp>
        <p:sp>
          <p:nvSpPr>
            <p:cNvPr id="8235" name="Line 42"/>
            <p:cNvSpPr>
              <a:spLocks noChangeShapeType="1"/>
            </p:cNvSpPr>
            <p:nvPr/>
          </p:nvSpPr>
          <p:spPr bwMode="auto">
            <a:xfrm rot="16200000" flipV="1">
              <a:off x="1752600" y="130217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8243" name="Line 50"/>
            <p:cNvSpPr>
              <a:spLocks noChangeShapeType="1"/>
            </p:cNvSpPr>
            <p:nvPr/>
          </p:nvSpPr>
          <p:spPr bwMode="auto">
            <a:xfrm>
              <a:off x="3071813" y="1463040"/>
              <a:ext cx="0" cy="325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</p:grpSp>
      <p:sp>
        <p:nvSpPr>
          <p:cNvPr id="8244" name="Line 51"/>
          <p:cNvSpPr>
            <a:spLocks noChangeShapeType="1"/>
          </p:cNvSpPr>
          <p:nvPr/>
        </p:nvSpPr>
        <p:spPr bwMode="auto">
          <a:xfrm>
            <a:off x="5619750" y="146304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8245" name="Freeform 52"/>
          <p:cNvSpPr>
            <a:spLocks/>
          </p:cNvSpPr>
          <p:nvPr/>
        </p:nvSpPr>
        <p:spPr bwMode="auto">
          <a:xfrm>
            <a:off x="1943100" y="2479040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F6177FB3-3FC4-EDFB-E0DE-2EA33D7966DC}"/>
              </a:ext>
            </a:extLst>
          </p:cNvPr>
          <p:cNvSpPr>
            <a:spLocks/>
          </p:cNvSpPr>
          <p:nvPr/>
        </p:nvSpPr>
        <p:spPr bwMode="auto">
          <a:xfrm>
            <a:off x="1938252" y="2170958"/>
            <a:ext cx="8343900" cy="529015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CE33A-8308-3C81-EB49-D5BEDF2C91EB}"/>
              </a:ext>
            </a:extLst>
          </p:cNvPr>
          <p:cNvSpPr txBox="1"/>
          <p:nvPr/>
        </p:nvSpPr>
        <p:spPr>
          <a:xfrm>
            <a:off x="3429000" y="5988643"/>
            <a:ext cx="5638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Question: how to get pure S (i.e. no Z)?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886B691-9B3E-C6AB-F5D8-CB52E2977C5A}"/>
              </a:ext>
            </a:extLst>
          </p:cNvPr>
          <p:cNvSpPr/>
          <p:nvPr/>
        </p:nvSpPr>
        <p:spPr bwMode="auto">
          <a:xfrm>
            <a:off x="1988288" y="2590340"/>
            <a:ext cx="8314661" cy="1267705"/>
          </a:xfrm>
          <a:custGeom>
            <a:avLst/>
            <a:gdLst>
              <a:gd name="connsiteX0" fmla="*/ 0 w 8314661"/>
              <a:gd name="connsiteY0" fmla="*/ 57167 h 1267705"/>
              <a:gd name="connsiteX1" fmla="*/ 1275907 w 8314661"/>
              <a:gd name="connsiteY1" fmla="*/ 4004 h 1267705"/>
              <a:gd name="connsiteX2" fmla="*/ 2137145 w 8314661"/>
              <a:gd name="connsiteY2" fmla="*/ 152860 h 1267705"/>
              <a:gd name="connsiteX3" fmla="*/ 2998382 w 8314661"/>
              <a:gd name="connsiteY3" fmla="*/ 578162 h 1267705"/>
              <a:gd name="connsiteX4" fmla="*/ 3891517 w 8314661"/>
              <a:gd name="connsiteY4" fmla="*/ 960934 h 1267705"/>
              <a:gd name="connsiteX5" fmla="*/ 6602819 w 8314661"/>
              <a:gd name="connsiteY5" fmla="*/ 1237381 h 1267705"/>
              <a:gd name="connsiteX6" fmla="*/ 8314661 w 8314661"/>
              <a:gd name="connsiteY6" fmla="*/ 1248013 h 126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4661" h="1267705">
                <a:moveTo>
                  <a:pt x="0" y="57167"/>
                </a:moveTo>
                <a:cubicBezTo>
                  <a:pt x="459858" y="22611"/>
                  <a:pt x="919716" y="-11945"/>
                  <a:pt x="1275907" y="4004"/>
                </a:cubicBezTo>
                <a:cubicBezTo>
                  <a:pt x="1632098" y="19953"/>
                  <a:pt x="1850066" y="57167"/>
                  <a:pt x="2137145" y="152860"/>
                </a:cubicBezTo>
                <a:cubicBezTo>
                  <a:pt x="2424224" y="248553"/>
                  <a:pt x="2705987" y="443483"/>
                  <a:pt x="2998382" y="578162"/>
                </a:cubicBezTo>
                <a:cubicBezTo>
                  <a:pt x="3290777" y="712841"/>
                  <a:pt x="3290777" y="851064"/>
                  <a:pt x="3891517" y="960934"/>
                </a:cubicBezTo>
                <a:cubicBezTo>
                  <a:pt x="4492257" y="1070804"/>
                  <a:pt x="5865628" y="1189535"/>
                  <a:pt x="6602819" y="1237381"/>
                </a:cubicBezTo>
                <a:cubicBezTo>
                  <a:pt x="7340010" y="1285228"/>
                  <a:pt x="7827335" y="1266620"/>
                  <a:pt x="8314661" y="1248013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49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F8FA5B-4F3F-4CCF-A0C9-B31491498B68}" type="slidenum">
              <a:rPr lang="en-US" smtClean="0">
                <a:solidFill>
                  <a:schemeClr val="bg2"/>
                </a:solidFill>
              </a:rPr>
              <a:pPr eaLnBrk="1" hangingPunct="1"/>
              <a:t>11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708280" y="765824"/>
            <a:ext cx="93082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/>
              <a:t> zone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/>
              <a:t>Vertical grid: </a:t>
            </a:r>
            <a:r>
              <a:rPr lang="en-US" i="1" dirty="0"/>
              <a:t>SZ </a:t>
            </a:r>
            <a:r>
              <a:rPr lang="en-US" dirty="0"/>
              <a:t>option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136779" y="4423424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1822579" y="2049370"/>
            <a:ext cx="8343900" cy="2167467"/>
          </a:xfrm>
          <a:custGeom>
            <a:avLst/>
            <a:gdLst>
              <a:gd name="T0" fmla="*/ 0 w 3504"/>
              <a:gd name="T1" fmla="*/ 127000 h 1280"/>
              <a:gd name="T2" fmla="*/ 1371600 w 3504"/>
              <a:gd name="T3" fmla="*/ 203200 h 1280"/>
              <a:gd name="T4" fmla="*/ 3124200 w 3504"/>
              <a:gd name="T5" fmla="*/ 1346200 h 1280"/>
              <a:gd name="T6" fmla="*/ 5562600 w 3504"/>
              <a:gd name="T7" fmla="*/ 203200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1280"/>
              <a:gd name="T14" fmla="*/ 3504 w 3504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1280">
                <a:moveTo>
                  <a:pt x="0" y="80"/>
                </a:moveTo>
                <a:cubicBezTo>
                  <a:pt x="268" y="40"/>
                  <a:pt x="536" y="0"/>
                  <a:pt x="864" y="128"/>
                </a:cubicBezTo>
                <a:cubicBezTo>
                  <a:pt x="1192" y="256"/>
                  <a:pt x="1528" y="656"/>
                  <a:pt x="1968" y="848"/>
                </a:cubicBezTo>
                <a:cubicBezTo>
                  <a:pt x="2408" y="1040"/>
                  <a:pt x="2956" y="1160"/>
                  <a:pt x="3504" y="128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1822579" y="1209477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1822579" y="1372037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480179" y="2997637"/>
            <a:ext cx="46863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1708279" y="2997637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9823579" y="2184837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9823579" y="1209477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9571167" y="1736103"/>
            <a:ext cx="507183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29C330"/>
                </a:solidFill>
                <a:latin typeface="Arial" charset="0"/>
              </a:rPr>
              <a:t>h</a:t>
            </a:r>
            <a:r>
              <a:rPr lang="en-US" b="1" i="1" baseline="-25000" dirty="0" err="1">
                <a:solidFill>
                  <a:srgbClr val="29C330"/>
                </a:solidFill>
                <a:latin typeface="Arial" charset="0"/>
              </a:rPr>
              <a:t>s</a:t>
            </a:r>
            <a:endParaRPr lang="en-US" b="1" i="1" baseline="-25000" dirty="0">
              <a:solidFill>
                <a:srgbClr val="29C330"/>
              </a:solidFill>
              <a:latin typeface="Arial" charset="0"/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165979" y="3322757"/>
            <a:ext cx="400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7280404" y="3647877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8680579" y="3972997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9" name="Freeform 16"/>
          <p:cNvSpPr>
            <a:spLocks/>
          </p:cNvSpPr>
          <p:nvPr/>
        </p:nvSpPr>
        <p:spPr bwMode="auto">
          <a:xfrm>
            <a:off x="1822579" y="1737797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0" name="Freeform 17"/>
          <p:cNvSpPr>
            <a:spLocks/>
          </p:cNvSpPr>
          <p:nvPr/>
        </p:nvSpPr>
        <p:spPr bwMode="auto">
          <a:xfrm>
            <a:off x="1822579" y="1534597"/>
            <a:ext cx="8343900" cy="110066"/>
          </a:xfrm>
          <a:custGeom>
            <a:avLst/>
            <a:gdLst>
              <a:gd name="T0" fmla="*/ 0 w 3504"/>
              <a:gd name="T1" fmla="*/ 14741 h 336"/>
              <a:gd name="T2" fmla="*/ 1676400 w 3504"/>
              <a:gd name="T3" fmla="*/ 14741 h 336"/>
              <a:gd name="T4" fmla="*/ 5562600 w 3504"/>
              <a:gd name="T5" fmla="*/ 103187 h 336"/>
              <a:gd name="T6" fmla="*/ 0 60000 65536"/>
              <a:gd name="T7" fmla="*/ 0 60000 65536"/>
              <a:gd name="T8" fmla="*/ 0 60000 65536"/>
              <a:gd name="T9" fmla="*/ 0 w 3504"/>
              <a:gd name="T10" fmla="*/ 0 h 336"/>
              <a:gd name="T11" fmla="*/ 3504 w 35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336">
                <a:moveTo>
                  <a:pt x="0" y="48"/>
                </a:moveTo>
                <a:cubicBezTo>
                  <a:pt x="236" y="24"/>
                  <a:pt x="472" y="0"/>
                  <a:pt x="1056" y="48"/>
                </a:cubicBezTo>
                <a:cubicBezTo>
                  <a:pt x="1640" y="96"/>
                  <a:pt x="2572" y="216"/>
                  <a:pt x="350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1708279" y="3322757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H="1">
            <a:off x="1708279" y="3647877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H="1">
            <a:off x="1708279" y="3972997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 flipH="1">
            <a:off x="1708279" y="4541957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1136779" y="3810437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251079" y="965637"/>
            <a:ext cx="48634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N</a:t>
            </a:r>
            <a:r>
              <a:rPr lang="en-US" i="1" baseline="-25000">
                <a:latin typeface="Arial" charset="0"/>
              </a:rPr>
              <a:t>z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1136779" y="2022277"/>
            <a:ext cx="43504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 flipV="1">
            <a:off x="9180642" y="1035063"/>
            <a:ext cx="228600" cy="162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9480679" y="831864"/>
            <a:ext cx="0" cy="362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10142667" y="919917"/>
            <a:ext cx="64504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=0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10166480" y="2769037"/>
            <a:ext cx="72198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=-1</a:t>
            </a:r>
          </a:p>
        </p:txBody>
      </p:sp>
      <p:sp>
        <p:nvSpPr>
          <p:cNvPr id="8222" name="AutoShape 29"/>
          <p:cNvSpPr>
            <a:spLocks/>
          </p:cNvSpPr>
          <p:nvPr/>
        </p:nvSpPr>
        <p:spPr bwMode="auto">
          <a:xfrm>
            <a:off x="11195179" y="1128197"/>
            <a:ext cx="457200" cy="1869440"/>
          </a:xfrm>
          <a:prstGeom prst="righ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11880979" y="1778437"/>
            <a:ext cx="10634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4" name="AutoShape 31"/>
          <p:cNvSpPr>
            <a:spLocks/>
          </p:cNvSpPr>
          <p:nvPr/>
        </p:nvSpPr>
        <p:spPr bwMode="auto">
          <a:xfrm>
            <a:off x="11288049" y="2982396"/>
            <a:ext cx="457200" cy="1640841"/>
          </a:xfrm>
          <a:prstGeom prst="rightBrace">
            <a:avLst>
              <a:gd name="adj1" fmla="val 4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11880979" y="3663117"/>
            <a:ext cx="105060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6" name="Text Box 33"/>
          <p:cNvSpPr txBox="1">
            <a:spLocks noChangeArrowheads="1"/>
          </p:cNvSpPr>
          <p:nvPr/>
        </p:nvSpPr>
        <p:spPr bwMode="auto">
          <a:xfrm>
            <a:off x="793880" y="3126330"/>
            <a:ext cx="6899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  <a:r>
              <a:rPr lang="en-US" i="1">
                <a:latin typeface="Symbol" pitchFamily="18" charset="2"/>
              </a:rPr>
              <a:t>-</a:t>
            </a:r>
            <a:r>
              <a:rPr lang="en-US">
                <a:latin typeface="Arial" charset="0"/>
              </a:rPr>
              <a:t>1</a:t>
            </a:r>
            <a:endParaRPr lang="en-US" baseline="30000">
              <a:latin typeface="Arial" charset="0"/>
            </a:endParaRP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9411624" y="588023"/>
            <a:ext cx="402987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</a:rPr>
              <a:t>z</a:t>
            </a:r>
          </a:p>
        </p:txBody>
      </p:sp>
      <p:graphicFrame>
        <p:nvGraphicFramePr>
          <p:cNvPr id="8229" name="Object 36"/>
          <p:cNvGraphicFramePr>
            <a:graphicFrameLocks noChangeAspect="1"/>
          </p:cNvGraphicFramePr>
          <p:nvPr/>
        </p:nvGraphicFramePr>
        <p:xfrm>
          <a:off x="800100" y="5675313"/>
          <a:ext cx="12382500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0" imgH="1536700" progId="Equation.DSMT4">
                  <p:embed/>
                </p:oleObj>
              </mc:Choice>
              <mc:Fallback>
                <p:oleObj name="Equation" r:id="rId3" imgW="8255000" imgH="1536700" progId="Equation.DSMT4">
                  <p:embed/>
                  <p:pic>
                    <p:nvPicPr>
                      <p:cNvPr id="822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675313"/>
                        <a:ext cx="12382500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0" name="Line 37"/>
          <p:cNvSpPr>
            <a:spLocks noChangeShapeType="1"/>
          </p:cNvSpPr>
          <p:nvPr/>
        </p:nvSpPr>
        <p:spPr bwMode="auto">
          <a:xfrm rot="16200000" flipV="1">
            <a:off x="3194179" y="76582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 rot="5400000" flipH="1" flipV="1">
            <a:off x="5251579" y="76582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2" name="Text Box 39"/>
          <p:cNvSpPr txBox="1">
            <a:spLocks noChangeArrowheads="1"/>
          </p:cNvSpPr>
          <p:nvPr/>
        </p:nvSpPr>
        <p:spPr bwMode="auto">
          <a:xfrm>
            <a:off x="3537080" y="765824"/>
            <a:ext cx="91960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  <a:r>
              <a:rPr lang="en-US"/>
              <a:t> zone</a:t>
            </a:r>
          </a:p>
        </p:txBody>
      </p:sp>
      <p:sp>
        <p:nvSpPr>
          <p:cNvPr id="8233" name="Text Box 40"/>
          <p:cNvSpPr txBox="1">
            <a:spLocks noChangeArrowheads="1"/>
          </p:cNvSpPr>
          <p:nvPr/>
        </p:nvSpPr>
        <p:spPr bwMode="auto">
          <a:xfrm>
            <a:off x="7054186" y="731957"/>
            <a:ext cx="1049446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SZ</a:t>
            </a:r>
            <a:r>
              <a:rPr lang="en-US"/>
              <a:t> zone</a:t>
            </a:r>
          </a:p>
        </p:txBody>
      </p:sp>
      <p:sp>
        <p:nvSpPr>
          <p:cNvPr id="8235" name="Line 42"/>
          <p:cNvSpPr>
            <a:spLocks noChangeShapeType="1"/>
          </p:cNvSpPr>
          <p:nvPr/>
        </p:nvSpPr>
        <p:spPr bwMode="auto">
          <a:xfrm rot="16200000" flipV="1">
            <a:off x="1632079" y="75227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0" name="Line 47"/>
          <p:cNvSpPr>
            <a:spLocks noChangeShapeType="1"/>
          </p:cNvSpPr>
          <p:nvPr/>
        </p:nvSpPr>
        <p:spPr bwMode="auto">
          <a:xfrm>
            <a:off x="2951292" y="1685303"/>
            <a:ext cx="2381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1" name="Line 48"/>
          <p:cNvSpPr>
            <a:spLocks noChangeShapeType="1"/>
          </p:cNvSpPr>
          <p:nvPr/>
        </p:nvSpPr>
        <p:spPr bwMode="auto">
          <a:xfrm flipH="1" flipV="1">
            <a:off x="2965579" y="1156983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2" name="Text Box 49"/>
          <p:cNvSpPr txBox="1">
            <a:spLocks noChangeArrowheads="1"/>
          </p:cNvSpPr>
          <p:nvPr/>
        </p:nvSpPr>
        <p:spPr bwMode="auto">
          <a:xfrm>
            <a:off x="2622679" y="1400824"/>
            <a:ext cx="53924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latin typeface="Arial" charset="0"/>
              </a:rPr>
              <a:t>h</a:t>
            </a:r>
            <a:r>
              <a:rPr lang="en-US" sz="2600" i="1" baseline="-25000">
                <a:latin typeface="Arial" charset="0"/>
              </a:rPr>
              <a:t>c</a:t>
            </a:r>
          </a:p>
        </p:txBody>
      </p:sp>
      <p:sp>
        <p:nvSpPr>
          <p:cNvPr id="8243" name="Line 50"/>
          <p:cNvSpPr>
            <a:spLocks noChangeShapeType="1"/>
          </p:cNvSpPr>
          <p:nvPr/>
        </p:nvSpPr>
        <p:spPr bwMode="auto">
          <a:xfrm>
            <a:off x="2951292" y="913143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8244" name="Line 51"/>
          <p:cNvSpPr>
            <a:spLocks noChangeShapeType="1"/>
          </p:cNvSpPr>
          <p:nvPr/>
        </p:nvSpPr>
        <p:spPr bwMode="auto">
          <a:xfrm>
            <a:off x="5499229" y="913143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8245" name="Freeform 52"/>
          <p:cNvSpPr>
            <a:spLocks/>
          </p:cNvSpPr>
          <p:nvPr/>
        </p:nvSpPr>
        <p:spPr bwMode="auto">
          <a:xfrm>
            <a:off x="1822579" y="1929143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F6177FB3-3FC4-EDFB-E0DE-2EA33D7966DC}"/>
              </a:ext>
            </a:extLst>
          </p:cNvPr>
          <p:cNvSpPr>
            <a:spLocks/>
          </p:cNvSpPr>
          <p:nvPr/>
        </p:nvSpPr>
        <p:spPr bwMode="auto">
          <a:xfrm>
            <a:off x="1817731" y="1621061"/>
            <a:ext cx="8343900" cy="529015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2246DF-D227-EFE6-B1C6-46F6E9BF3928}"/>
                  </a:ext>
                </a:extLst>
              </p:cNvPr>
              <p:cNvSpPr txBox="1"/>
              <p:nvPr/>
            </p:nvSpPr>
            <p:spPr>
              <a:xfrm>
                <a:off x="793880" y="4922192"/>
                <a:ext cx="9706247" cy="73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Transformation for terrain-following coordinates can take several forms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popular choice is ROMS’s S transformation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 are tunable parameters):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2246DF-D227-EFE6-B1C6-46F6E9BF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80" y="4922192"/>
                <a:ext cx="9706247" cy="732508"/>
              </a:xfrm>
              <a:prstGeom prst="rect">
                <a:avLst/>
              </a:prstGeom>
              <a:blipFill>
                <a:blip r:embed="rId5"/>
                <a:stretch>
                  <a:fillRect l="-565" t="-4132" r="-6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264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DABCDF-82B2-4573-A91E-46753CEB44EA}" type="slidenum">
              <a:rPr lang="en-US" smtClean="0">
                <a:solidFill>
                  <a:schemeClr val="bg2"/>
                </a:solidFill>
              </a:rPr>
              <a:pPr eaLnBrk="1" hangingPunct="1"/>
              <a:t>12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31107" y="50118"/>
            <a:ext cx="10172700" cy="641774"/>
          </a:xfrm>
          <a:noFill/>
        </p:spPr>
        <p:txBody>
          <a:bodyPr/>
          <a:lstStyle/>
          <a:p>
            <a:pPr eaLnBrk="1" hangingPunct="1"/>
            <a:r>
              <a:rPr lang="en-US" i="1" dirty="0"/>
              <a:t>S</a:t>
            </a:r>
            <a:r>
              <a:rPr lang="en-US" dirty="0"/>
              <a:t>-coordinates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73CCD-A1CD-C53D-AB46-A07F6A604FEF}"/>
              </a:ext>
            </a:extLst>
          </p:cNvPr>
          <p:cNvSpPr txBox="1"/>
          <p:nvPr/>
        </p:nvSpPr>
        <p:spPr>
          <a:xfrm flipH="1">
            <a:off x="1371600" y="6214381"/>
            <a:ext cx="10774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Note that </a:t>
            </a:r>
            <a:r>
              <a:rPr lang="en-US" b="1" i="1" dirty="0"/>
              <a:t>S</a:t>
            </a:r>
            <a:r>
              <a:rPr lang="en-US" b="1" dirty="0"/>
              <a:t>-transformation degenerates to </a:t>
            </a:r>
            <a:r>
              <a:rPr lang="en-US" b="1" i="1" dirty="0">
                <a:latin typeface="Symbol" panose="05050102010706020507" pitchFamily="18" charset="2"/>
              </a:rPr>
              <a:t>s</a:t>
            </a:r>
            <a:r>
              <a:rPr lang="en-US" b="1" dirty="0"/>
              <a:t>-transformation when </a:t>
            </a:r>
            <a:r>
              <a:rPr lang="en-US" b="1" i="1" dirty="0"/>
              <a:t>h&lt;</a:t>
            </a:r>
            <a:r>
              <a:rPr lang="en-US" b="1" i="1" dirty="0" err="1"/>
              <a:t>h</a:t>
            </a:r>
            <a:r>
              <a:rPr lang="en-US" b="1" i="1" baseline="-25000" dirty="0" err="1"/>
              <a:t>c</a:t>
            </a:r>
            <a:r>
              <a:rPr lang="en-US" b="1" i="1" dirty="0"/>
              <a:t> </a:t>
            </a:r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18EC1D24-2B01-7C8E-7342-98EE0D847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3" y="1549768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A2AC9775-1182-ADC8-31CC-522DB7CD8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2" y="1561795"/>
            <a:ext cx="5333559" cy="3998645"/>
          </a:xfrm>
          <a:prstGeom prst="rect">
            <a:avLst/>
          </a:prstGeom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6A30589C-103A-EC4E-BE02-95BD68BB3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5" y="1551279"/>
            <a:ext cx="5333559" cy="3998645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1CD1DD7C-8CB7-A0B1-8EE5-384BAC30D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95" y="1559281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function&#10;&#10;Description automatically generated">
            <a:extLst>
              <a:ext uri="{FF2B5EF4-FFF2-40B4-BE49-F238E27FC236}">
                <a16:creationId xmlns:a16="http://schemas.microsoft.com/office/drawing/2014/main" id="{DDC78616-2D04-5EEE-10C2-953B3D901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04" y="1553582"/>
            <a:ext cx="5333559" cy="3998645"/>
          </a:xfrm>
          <a:prstGeom prst="rect">
            <a:avLst/>
          </a:prstGeom>
        </p:spPr>
      </p:pic>
      <p:pic>
        <p:nvPicPr>
          <p:cNvPr id="23" name="Picture 2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4DFD061-649C-0137-83BC-7FD3EF5291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46" y="1547035"/>
            <a:ext cx="5333559" cy="39986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1603E7-7D07-706B-C06A-EA6ED39EC2C2}"/>
              </a:ext>
            </a:extLst>
          </p:cNvPr>
          <p:cNvSpPr txBox="1"/>
          <p:nvPr/>
        </p:nvSpPr>
        <p:spPr>
          <a:xfrm>
            <a:off x="1762770" y="1015049"/>
            <a:ext cx="3364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Symbol" panose="05050102010706020507" pitchFamily="18" charset="2"/>
              </a:rPr>
              <a:t>q</a:t>
            </a:r>
            <a:r>
              <a:rPr lang="en-US" b="1" i="1" baseline="-25000" dirty="0" err="1"/>
              <a:t>b</a:t>
            </a:r>
            <a:r>
              <a:rPr lang="en-US" b="1" dirty="0"/>
              <a:t>=0: </a:t>
            </a:r>
            <a:r>
              <a:rPr lang="en-US" dirty="0"/>
              <a:t>resolve surface only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8A2EBB-4A3D-311B-DC70-7B19D7695D82}"/>
              </a:ext>
            </a:extLst>
          </p:cNvPr>
          <p:cNvSpPr txBox="1"/>
          <p:nvPr/>
        </p:nvSpPr>
        <p:spPr>
          <a:xfrm>
            <a:off x="8382000" y="995174"/>
            <a:ext cx="39829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Symbol" panose="05050102010706020507" pitchFamily="18" charset="2"/>
              </a:rPr>
              <a:t>q</a:t>
            </a:r>
            <a:r>
              <a:rPr lang="en-US" b="1" i="1" baseline="-25000" dirty="0" err="1"/>
              <a:t>b</a:t>
            </a:r>
            <a:r>
              <a:rPr lang="en-US" b="1" dirty="0"/>
              <a:t>=1: </a:t>
            </a:r>
            <a:r>
              <a:rPr lang="en-US" dirty="0"/>
              <a:t>resolve surface &amp; bottom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graph of a function&#10;&#10;Description automatically generated">
            <a:extLst>
              <a:ext uri="{FF2B5EF4-FFF2-40B4-BE49-F238E27FC236}">
                <a16:creationId xmlns:a16="http://schemas.microsoft.com/office/drawing/2014/main" id="{00FE7356-F043-D4F7-1076-488392EF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745"/>
            <a:ext cx="5333559" cy="3998645"/>
          </a:xfrm>
          <a:prstGeom prst="rect">
            <a:avLst/>
          </a:prstGeom>
        </p:spPr>
      </p:pic>
      <p:pic>
        <p:nvPicPr>
          <p:cNvPr id="25" name="Picture 2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A09E6E80-B19F-0404-EF5E-E74B53EF6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3008"/>
            <a:ext cx="5333559" cy="3998645"/>
          </a:xfrm>
          <a:prstGeom prst="rect">
            <a:avLst/>
          </a:prstGeom>
        </p:spPr>
      </p:pic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DABCDF-82B2-4573-A91E-46753CEB44EA}" type="slidenum">
              <a:rPr lang="en-US" smtClean="0">
                <a:solidFill>
                  <a:schemeClr val="bg2"/>
                </a:solidFill>
              </a:rPr>
              <a:pPr eaLnBrk="1" hangingPunct="1"/>
              <a:t>13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31107" y="50118"/>
            <a:ext cx="10172700" cy="641774"/>
          </a:xfrm>
          <a:noFill/>
        </p:spPr>
        <p:txBody>
          <a:bodyPr/>
          <a:lstStyle/>
          <a:p>
            <a:pPr eaLnBrk="1" hangingPunct="1"/>
            <a:r>
              <a:rPr lang="en-US" i="1" dirty="0"/>
              <a:t>S</a:t>
            </a:r>
            <a:r>
              <a:rPr lang="en-US" dirty="0"/>
              <a:t>-coordinates</a:t>
            </a:r>
          </a:p>
        </p:txBody>
      </p:sp>
      <p:pic>
        <p:nvPicPr>
          <p:cNvPr id="15" name="Picture 1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50EC077-7491-71C7-426A-4E696CF22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410CBB2-8886-7010-4D22-8806A1DA9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5975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7EF4C-105F-3CE3-4DCD-C04E2918C2FE}"/>
              </a:ext>
            </a:extLst>
          </p:cNvPr>
          <p:cNvSpPr txBox="1"/>
          <p:nvPr/>
        </p:nvSpPr>
        <p:spPr>
          <a:xfrm>
            <a:off x="3898601" y="1254697"/>
            <a:ext cx="61595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Symbol" panose="05050102010706020507" pitchFamily="18" charset="2"/>
              </a:rPr>
              <a:t>q</a:t>
            </a:r>
            <a:r>
              <a:rPr lang="en-US" b="1" i="1" baseline="-25000" dirty="0" err="1"/>
              <a:t>b</a:t>
            </a:r>
            <a:r>
              <a:rPr lang="en-US" b="1" dirty="0"/>
              <a:t>=0.7: </a:t>
            </a:r>
            <a:r>
              <a:rPr lang="en-US" dirty="0"/>
              <a:t>resolve surface and a zone above bottom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36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129341-D00B-4023-8533-541A436B59F9}" type="slidenum">
              <a:rPr lang="en-US" smtClean="0">
                <a:solidFill>
                  <a:schemeClr val="bg2"/>
                </a:solidFill>
              </a:rPr>
              <a:pPr eaLnBrk="1" hangingPunct="1"/>
              <a:t>14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/>
              <a:t>Vertical grid: </a:t>
            </a:r>
            <a:r>
              <a:rPr lang="en-US" i="1" dirty="0"/>
              <a:t>SZ </a:t>
            </a:r>
            <a:r>
              <a:rPr lang="en-US" dirty="0"/>
              <a:t>option</a:t>
            </a:r>
          </a:p>
        </p:txBody>
      </p:sp>
      <p:sp>
        <p:nvSpPr>
          <p:cNvPr id="10244" name="Rectangle 36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52" name="Freeform 58"/>
          <p:cNvSpPr>
            <a:spLocks/>
          </p:cNvSpPr>
          <p:nvPr/>
        </p:nvSpPr>
        <p:spPr bwMode="auto">
          <a:xfrm flipH="1">
            <a:off x="1777206" y="1864222"/>
            <a:ext cx="9669462" cy="2643187"/>
          </a:xfrm>
          <a:custGeom>
            <a:avLst/>
            <a:gdLst>
              <a:gd name="T0" fmla="*/ 4512 w 4224"/>
              <a:gd name="T1" fmla="*/ 68 h 1464"/>
              <a:gd name="T2" fmla="*/ 3589 w 4224"/>
              <a:gd name="T3" fmla="*/ 244 h 1464"/>
              <a:gd name="T4" fmla="*/ 2153 w 4224"/>
              <a:gd name="T5" fmla="*/ 1531 h 1464"/>
              <a:gd name="T6" fmla="*/ 0 w 4224"/>
              <a:gd name="T7" fmla="*/ 1765 h 1464"/>
              <a:gd name="T8" fmla="*/ 0 60000 65536"/>
              <a:gd name="T9" fmla="*/ 0 60000 65536"/>
              <a:gd name="T10" fmla="*/ 0 60000 65536"/>
              <a:gd name="T11" fmla="*/ 0 60000 65536"/>
              <a:gd name="T12" fmla="*/ 0 w 4224"/>
              <a:gd name="T13" fmla="*/ 0 h 1464"/>
              <a:gd name="T14" fmla="*/ 4224 w 4224"/>
              <a:gd name="T15" fmla="*/ 1464 h 1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24" h="1464">
                <a:moveTo>
                  <a:pt x="4224" y="56"/>
                </a:moveTo>
                <a:cubicBezTo>
                  <a:pt x="3976" y="28"/>
                  <a:pt x="3728" y="0"/>
                  <a:pt x="3360" y="200"/>
                </a:cubicBezTo>
                <a:cubicBezTo>
                  <a:pt x="2992" y="400"/>
                  <a:pt x="2576" y="1048"/>
                  <a:pt x="2016" y="1256"/>
                </a:cubicBezTo>
                <a:cubicBezTo>
                  <a:pt x="1456" y="1464"/>
                  <a:pt x="728" y="1456"/>
                  <a:pt x="0" y="1448"/>
                </a:cubicBezTo>
              </a:path>
            </a:pathLst>
          </a:custGeom>
          <a:ln w="5715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 flipH="1">
            <a:off x="5892006" y="30754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H="1">
            <a:off x="1674018" y="3075484"/>
            <a:ext cx="9669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 flipH="1">
            <a:off x="6920706" y="30754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 flipH="1">
            <a:off x="7949406" y="30754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 flipH="1">
            <a:off x="8978106" y="30754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" name="Rectangle 65"/>
          <p:cNvSpPr>
            <a:spLocks noChangeArrowheads="1"/>
          </p:cNvSpPr>
          <p:nvPr/>
        </p:nvSpPr>
        <p:spPr bwMode="auto">
          <a:xfrm flipH="1">
            <a:off x="10006806" y="30754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 flipH="1">
            <a:off x="10006806" y="34310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" name="Rectangle 67"/>
          <p:cNvSpPr>
            <a:spLocks noChangeArrowheads="1"/>
          </p:cNvSpPr>
          <p:nvPr/>
        </p:nvSpPr>
        <p:spPr bwMode="auto">
          <a:xfrm flipH="1">
            <a:off x="8978106" y="34310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 flipH="1">
            <a:off x="7949406" y="34310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" name="Rectangle 69"/>
          <p:cNvSpPr>
            <a:spLocks noChangeArrowheads="1"/>
          </p:cNvSpPr>
          <p:nvPr/>
        </p:nvSpPr>
        <p:spPr bwMode="auto">
          <a:xfrm flipH="1">
            <a:off x="6920706" y="34310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 flipH="1">
            <a:off x="6920706" y="3786684"/>
            <a:ext cx="1028700" cy="35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 flipH="1">
            <a:off x="7949406" y="37866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5" name="Rectangle 72"/>
          <p:cNvSpPr>
            <a:spLocks noChangeArrowheads="1"/>
          </p:cNvSpPr>
          <p:nvPr/>
        </p:nvSpPr>
        <p:spPr bwMode="auto">
          <a:xfrm flipH="1">
            <a:off x="8978106" y="37866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" name="Rectangle 73"/>
          <p:cNvSpPr>
            <a:spLocks noChangeArrowheads="1"/>
          </p:cNvSpPr>
          <p:nvPr/>
        </p:nvSpPr>
        <p:spPr bwMode="auto">
          <a:xfrm flipH="1">
            <a:off x="10006806" y="3786684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" name="Rectangle 74"/>
          <p:cNvSpPr>
            <a:spLocks noChangeArrowheads="1"/>
          </p:cNvSpPr>
          <p:nvPr/>
        </p:nvSpPr>
        <p:spPr bwMode="auto">
          <a:xfrm flipH="1">
            <a:off x="10006806" y="4142284"/>
            <a:ext cx="1028700" cy="333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" name="Line 78"/>
          <p:cNvSpPr>
            <a:spLocks noChangeShapeType="1"/>
          </p:cNvSpPr>
          <p:nvPr/>
        </p:nvSpPr>
        <p:spPr bwMode="auto">
          <a:xfrm flipH="1">
            <a:off x="1880393" y="1154609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9"/>
          <p:cNvSpPr>
            <a:spLocks noChangeShapeType="1"/>
          </p:cNvSpPr>
          <p:nvPr/>
        </p:nvSpPr>
        <p:spPr bwMode="auto">
          <a:xfrm flipV="1">
            <a:off x="10006806" y="1875334"/>
            <a:ext cx="1270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80"/>
          <p:cNvSpPr>
            <a:spLocks noChangeShapeType="1"/>
          </p:cNvSpPr>
          <p:nvPr/>
        </p:nvSpPr>
        <p:spPr bwMode="auto">
          <a:xfrm flipH="1" flipV="1">
            <a:off x="8978106" y="1732459"/>
            <a:ext cx="0" cy="135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 flipV="1">
            <a:off x="7949406" y="1591172"/>
            <a:ext cx="0" cy="149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 flipV="1">
            <a:off x="6920706" y="1368922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83"/>
          <p:cNvSpPr>
            <a:spLocks noChangeShapeType="1"/>
          </p:cNvSpPr>
          <p:nvPr/>
        </p:nvSpPr>
        <p:spPr bwMode="auto">
          <a:xfrm flipV="1">
            <a:off x="5892006" y="1226047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84"/>
          <p:cNvSpPr>
            <a:spLocks noChangeShapeType="1"/>
          </p:cNvSpPr>
          <p:nvPr/>
        </p:nvSpPr>
        <p:spPr bwMode="auto">
          <a:xfrm flipV="1">
            <a:off x="5171281" y="1154609"/>
            <a:ext cx="0" cy="199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85"/>
          <p:cNvSpPr>
            <a:spLocks noChangeShapeType="1"/>
          </p:cNvSpPr>
          <p:nvPr/>
        </p:nvSpPr>
        <p:spPr bwMode="auto">
          <a:xfrm flipV="1">
            <a:off x="4348956" y="1154609"/>
            <a:ext cx="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 flipV="1">
            <a:off x="3628231" y="1154609"/>
            <a:ext cx="0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auto">
          <a:xfrm flipV="1">
            <a:off x="2909093" y="1154609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88"/>
          <p:cNvSpPr>
            <a:spLocks noChangeShapeType="1"/>
          </p:cNvSpPr>
          <p:nvPr/>
        </p:nvSpPr>
        <p:spPr bwMode="auto">
          <a:xfrm flipV="1">
            <a:off x="2394743" y="1154609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89"/>
          <p:cNvSpPr>
            <a:spLocks/>
          </p:cNvSpPr>
          <p:nvPr/>
        </p:nvSpPr>
        <p:spPr bwMode="auto">
          <a:xfrm flipH="1">
            <a:off x="1880393" y="1154609"/>
            <a:ext cx="9155113" cy="1920875"/>
          </a:xfrm>
          <a:custGeom>
            <a:avLst/>
            <a:gdLst>
              <a:gd name="T0" fmla="*/ 0 w 4272"/>
              <a:gd name="T1" fmla="*/ 2147483647 h 1248"/>
              <a:gd name="T2" fmla="*/ 0 w 4272"/>
              <a:gd name="T3" fmla="*/ 1179383388 h 1248"/>
              <a:gd name="T4" fmla="*/ 2147483647 w 4272"/>
              <a:gd name="T5" fmla="*/ 1179383388 h 1248"/>
              <a:gd name="T6" fmla="*/ 2147483647 w 4272"/>
              <a:gd name="T7" fmla="*/ 944927358 h 1248"/>
              <a:gd name="T8" fmla="*/ 2147483647 w 4272"/>
              <a:gd name="T9" fmla="*/ 708104095 h 1248"/>
              <a:gd name="T10" fmla="*/ 2147483647 w 4272"/>
              <a:gd name="T11" fmla="*/ 355235664 h 1248"/>
              <a:gd name="T12" fmla="*/ 2147483647 w 4272"/>
              <a:gd name="T13" fmla="*/ 118412401 h 1248"/>
              <a:gd name="T14" fmla="*/ 2147483647 w 4272"/>
              <a:gd name="T15" fmla="*/ 0 h 1248"/>
              <a:gd name="T16" fmla="*/ 2147483647 w 4272"/>
              <a:gd name="T17" fmla="*/ 0 h 1248"/>
              <a:gd name="T18" fmla="*/ 2147483647 w 4272"/>
              <a:gd name="T19" fmla="*/ 0 h 1248"/>
              <a:gd name="T20" fmla="*/ 2147483647 w 4272"/>
              <a:gd name="T21" fmla="*/ 0 h 1248"/>
              <a:gd name="T22" fmla="*/ 2147483647 w 4272"/>
              <a:gd name="T23" fmla="*/ 0 h 1248"/>
              <a:gd name="T24" fmla="*/ 2147483647 w 4272"/>
              <a:gd name="T25" fmla="*/ 0 h 1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72"/>
              <a:gd name="T40" fmla="*/ 0 h 1248"/>
              <a:gd name="T41" fmla="*/ 4272 w 4272"/>
              <a:gd name="T42" fmla="*/ 1248 h 1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72" h="1248">
                <a:moveTo>
                  <a:pt x="0" y="1248"/>
                </a:moveTo>
                <a:lnTo>
                  <a:pt x="0" y="480"/>
                </a:lnTo>
                <a:lnTo>
                  <a:pt x="480" y="480"/>
                </a:lnTo>
                <a:lnTo>
                  <a:pt x="960" y="384"/>
                </a:lnTo>
                <a:lnTo>
                  <a:pt x="1440" y="288"/>
                </a:lnTo>
                <a:lnTo>
                  <a:pt x="1920" y="144"/>
                </a:lnTo>
                <a:lnTo>
                  <a:pt x="2400" y="48"/>
                </a:lnTo>
                <a:lnTo>
                  <a:pt x="2736" y="0"/>
                </a:lnTo>
                <a:lnTo>
                  <a:pt x="3120" y="0"/>
                </a:lnTo>
                <a:lnTo>
                  <a:pt x="3456" y="0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90"/>
          <p:cNvSpPr>
            <a:spLocks/>
          </p:cNvSpPr>
          <p:nvPr/>
        </p:nvSpPr>
        <p:spPr bwMode="auto">
          <a:xfrm flipH="1">
            <a:off x="1880393" y="1865809"/>
            <a:ext cx="9155113" cy="1066800"/>
          </a:xfrm>
          <a:custGeom>
            <a:avLst/>
            <a:gdLst>
              <a:gd name="T0" fmla="*/ 0 w 4272"/>
              <a:gd name="T1" fmla="*/ 1580642000 h 720"/>
              <a:gd name="T2" fmla="*/ 2147483647 w 4272"/>
              <a:gd name="T3" fmla="*/ 1580642000 h 720"/>
              <a:gd name="T4" fmla="*/ 2147483647 w 4272"/>
              <a:gd name="T5" fmla="*/ 737632933 h 720"/>
              <a:gd name="T6" fmla="*/ 2147483647 w 4272"/>
              <a:gd name="T7" fmla="*/ 316128400 h 720"/>
              <a:gd name="T8" fmla="*/ 2147483647 w 4272"/>
              <a:gd name="T9" fmla="*/ 0 h 720"/>
              <a:gd name="T10" fmla="*/ 2147483647 w 4272"/>
              <a:gd name="T11" fmla="*/ 0 h 720"/>
              <a:gd name="T12" fmla="*/ 2147483647 w 4272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720"/>
              <a:gd name="T23" fmla="*/ 4272 w 4272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720">
                <a:moveTo>
                  <a:pt x="0" y="720"/>
                </a:moveTo>
                <a:lnTo>
                  <a:pt x="2736" y="720"/>
                </a:lnTo>
                <a:lnTo>
                  <a:pt x="3120" y="336"/>
                </a:lnTo>
                <a:lnTo>
                  <a:pt x="3456" y="144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91"/>
          <p:cNvSpPr>
            <a:spLocks/>
          </p:cNvSpPr>
          <p:nvPr/>
        </p:nvSpPr>
        <p:spPr bwMode="auto">
          <a:xfrm flipH="1">
            <a:off x="1880393" y="1795959"/>
            <a:ext cx="9155113" cy="995363"/>
          </a:xfrm>
          <a:custGeom>
            <a:avLst/>
            <a:gdLst>
              <a:gd name="T0" fmla="*/ 0 w 4272"/>
              <a:gd name="T1" fmla="*/ 1474796178 h 672"/>
              <a:gd name="T2" fmla="*/ 2147483647 w 4272"/>
              <a:gd name="T3" fmla="*/ 1369453594 h 672"/>
              <a:gd name="T4" fmla="*/ 2147483647 w 4272"/>
              <a:gd name="T5" fmla="*/ 632055505 h 672"/>
              <a:gd name="T6" fmla="*/ 2147483647 w 4272"/>
              <a:gd name="T7" fmla="*/ 316027753 h 672"/>
              <a:gd name="T8" fmla="*/ 2147483647 w 4272"/>
              <a:gd name="T9" fmla="*/ 0 h 672"/>
              <a:gd name="T10" fmla="*/ 2147483647 w 4272"/>
              <a:gd name="T11" fmla="*/ 0 h 672"/>
              <a:gd name="T12" fmla="*/ 2147483647 w 4272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672"/>
              <a:gd name="T23" fmla="*/ 4272 w 4272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672">
                <a:moveTo>
                  <a:pt x="0" y="672"/>
                </a:moveTo>
                <a:lnTo>
                  <a:pt x="2736" y="624"/>
                </a:lnTo>
                <a:lnTo>
                  <a:pt x="3120" y="288"/>
                </a:lnTo>
                <a:lnTo>
                  <a:pt x="3456" y="144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92"/>
          <p:cNvSpPr>
            <a:spLocks/>
          </p:cNvSpPr>
          <p:nvPr/>
        </p:nvSpPr>
        <p:spPr bwMode="auto">
          <a:xfrm flipH="1">
            <a:off x="1880393" y="1581647"/>
            <a:ext cx="9155113" cy="782637"/>
          </a:xfrm>
          <a:custGeom>
            <a:avLst/>
            <a:gdLst>
              <a:gd name="T0" fmla="*/ 0 w 4272"/>
              <a:gd name="T1" fmla="*/ 1159607155 h 528"/>
              <a:gd name="T2" fmla="*/ 2147483647 w 4272"/>
              <a:gd name="T3" fmla="*/ 1159607155 h 528"/>
              <a:gd name="T4" fmla="*/ 2147483647 w 4272"/>
              <a:gd name="T5" fmla="*/ 948769490 h 528"/>
              <a:gd name="T6" fmla="*/ 2147483647 w 4272"/>
              <a:gd name="T7" fmla="*/ 737931826 h 528"/>
              <a:gd name="T8" fmla="*/ 2147483647 w 4272"/>
              <a:gd name="T9" fmla="*/ 421675329 h 528"/>
              <a:gd name="T10" fmla="*/ 2147483647 w 4272"/>
              <a:gd name="T11" fmla="*/ 210837665 h 528"/>
              <a:gd name="T12" fmla="*/ 2147483647 w 4272"/>
              <a:gd name="T13" fmla="*/ 0 h 528"/>
              <a:gd name="T14" fmla="*/ 2147483647 w 4272"/>
              <a:gd name="T15" fmla="*/ 0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528"/>
              <a:gd name="T26" fmla="*/ 4272 w 4272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528">
                <a:moveTo>
                  <a:pt x="0" y="528"/>
                </a:moveTo>
                <a:lnTo>
                  <a:pt x="480" y="528"/>
                </a:lnTo>
                <a:lnTo>
                  <a:pt x="960" y="432"/>
                </a:lnTo>
                <a:lnTo>
                  <a:pt x="1440" y="336"/>
                </a:lnTo>
                <a:lnTo>
                  <a:pt x="1920" y="192"/>
                </a:lnTo>
                <a:lnTo>
                  <a:pt x="2400" y="96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3"/>
          <p:cNvSpPr>
            <a:spLocks/>
          </p:cNvSpPr>
          <p:nvPr/>
        </p:nvSpPr>
        <p:spPr bwMode="auto">
          <a:xfrm flipH="1">
            <a:off x="1880393" y="1368922"/>
            <a:ext cx="9155113" cy="782637"/>
          </a:xfrm>
          <a:custGeom>
            <a:avLst/>
            <a:gdLst>
              <a:gd name="T0" fmla="*/ 0 w 4272"/>
              <a:gd name="T1" fmla="*/ 1159607155 h 528"/>
              <a:gd name="T2" fmla="*/ 2147483647 w 4272"/>
              <a:gd name="T3" fmla="*/ 1159607155 h 528"/>
              <a:gd name="T4" fmla="*/ 2147483647 w 4272"/>
              <a:gd name="T5" fmla="*/ 948769490 h 528"/>
              <a:gd name="T6" fmla="*/ 2147483647 w 4272"/>
              <a:gd name="T7" fmla="*/ 737931826 h 528"/>
              <a:gd name="T8" fmla="*/ 2147483647 w 4272"/>
              <a:gd name="T9" fmla="*/ 421675329 h 528"/>
              <a:gd name="T10" fmla="*/ 2147483647 w 4272"/>
              <a:gd name="T11" fmla="*/ 210837665 h 528"/>
              <a:gd name="T12" fmla="*/ 2147483647 w 4272"/>
              <a:gd name="T13" fmla="*/ 0 h 528"/>
              <a:gd name="T14" fmla="*/ 2147483647 w 4272"/>
              <a:gd name="T15" fmla="*/ 0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528"/>
              <a:gd name="T26" fmla="*/ 4272 w 4272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528">
                <a:moveTo>
                  <a:pt x="0" y="528"/>
                </a:moveTo>
                <a:lnTo>
                  <a:pt x="480" y="528"/>
                </a:lnTo>
                <a:lnTo>
                  <a:pt x="960" y="432"/>
                </a:lnTo>
                <a:lnTo>
                  <a:pt x="1440" y="336"/>
                </a:lnTo>
                <a:lnTo>
                  <a:pt x="1920" y="192"/>
                </a:lnTo>
                <a:lnTo>
                  <a:pt x="2400" y="96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94"/>
          <p:cNvSpPr>
            <a:spLocks/>
          </p:cNvSpPr>
          <p:nvPr/>
        </p:nvSpPr>
        <p:spPr bwMode="auto">
          <a:xfrm flipH="1">
            <a:off x="1880393" y="1262559"/>
            <a:ext cx="9155113" cy="711200"/>
          </a:xfrm>
          <a:custGeom>
            <a:avLst/>
            <a:gdLst>
              <a:gd name="T0" fmla="*/ 0 w 4272"/>
              <a:gd name="T1" fmla="*/ 1053761333 h 480"/>
              <a:gd name="T2" fmla="*/ 2147483647 w 4272"/>
              <a:gd name="T3" fmla="*/ 1053761333 h 480"/>
              <a:gd name="T4" fmla="*/ 2147483647 w 4272"/>
              <a:gd name="T5" fmla="*/ 843009067 h 480"/>
              <a:gd name="T6" fmla="*/ 2147483647 w 4272"/>
              <a:gd name="T7" fmla="*/ 632256800 h 480"/>
              <a:gd name="T8" fmla="*/ 2147483647 w 4272"/>
              <a:gd name="T9" fmla="*/ 316128400 h 480"/>
              <a:gd name="T10" fmla="*/ 2147483647 w 4272"/>
              <a:gd name="T11" fmla="*/ 105376133 h 480"/>
              <a:gd name="T12" fmla="*/ 2147483647 w 4272"/>
              <a:gd name="T13" fmla="*/ 0 h 480"/>
              <a:gd name="T14" fmla="*/ 2147483647 w 4272"/>
              <a:gd name="T15" fmla="*/ 0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480"/>
              <a:gd name="T26" fmla="*/ 4272 w 4272"/>
              <a:gd name="T27" fmla="*/ 480 h 4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480">
                <a:moveTo>
                  <a:pt x="0" y="480"/>
                </a:moveTo>
                <a:lnTo>
                  <a:pt x="480" y="480"/>
                </a:lnTo>
                <a:lnTo>
                  <a:pt x="960" y="384"/>
                </a:lnTo>
                <a:lnTo>
                  <a:pt x="1440" y="288"/>
                </a:lnTo>
                <a:lnTo>
                  <a:pt x="1920" y="144"/>
                </a:lnTo>
                <a:lnTo>
                  <a:pt x="2400" y="48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95"/>
          <p:cNvSpPr>
            <a:spLocks/>
          </p:cNvSpPr>
          <p:nvPr/>
        </p:nvSpPr>
        <p:spPr bwMode="auto">
          <a:xfrm flipH="1">
            <a:off x="1880393" y="1724522"/>
            <a:ext cx="9155113" cy="923925"/>
          </a:xfrm>
          <a:custGeom>
            <a:avLst/>
            <a:gdLst>
              <a:gd name="T0" fmla="*/ 0 w 4272"/>
              <a:gd name="T1" fmla="*/ 1368948875 h 624"/>
              <a:gd name="T2" fmla="*/ 2147483647 w 4272"/>
              <a:gd name="T3" fmla="*/ 1368948875 h 624"/>
              <a:gd name="T4" fmla="*/ 2147483647 w 4272"/>
              <a:gd name="T5" fmla="*/ 1263645115 h 624"/>
              <a:gd name="T6" fmla="*/ 2147483647 w 4272"/>
              <a:gd name="T7" fmla="*/ 1158341356 h 624"/>
              <a:gd name="T8" fmla="*/ 2147483647 w 4272"/>
              <a:gd name="T9" fmla="*/ 1053037596 h 624"/>
              <a:gd name="T10" fmla="*/ 2147483647 w 4272"/>
              <a:gd name="T11" fmla="*/ 421215038 h 624"/>
              <a:gd name="T12" fmla="*/ 2147483647 w 4272"/>
              <a:gd name="T13" fmla="*/ 210607519 h 624"/>
              <a:gd name="T14" fmla="*/ 2147483647 w 4272"/>
              <a:gd name="T15" fmla="*/ 0 h 624"/>
              <a:gd name="T16" fmla="*/ 2147483647 w 4272"/>
              <a:gd name="T17" fmla="*/ 0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72"/>
              <a:gd name="T28" fmla="*/ 0 h 624"/>
              <a:gd name="T29" fmla="*/ 4272 w 427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72" h="624">
                <a:moveTo>
                  <a:pt x="0" y="624"/>
                </a:moveTo>
                <a:lnTo>
                  <a:pt x="960" y="624"/>
                </a:lnTo>
                <a:lnTo>
                  <a:pt x="1440" y="576"/>
                </a:lnTo>
                <a:lnTo>
                  <a:pt x="2400" y="528"/>
                </a:lnTo>
                <a:lnTo>
                  <a:pt x="2736" y="480"/>
                </a:lnTo>
                <a:lnTo>
                  <a:pt x="3120" y="192"/>
                </a:lnTo>
                <a:lnTo>
                  <a:pt x="3456" y="96"/>
                </a:lnTo>
                <a:lnTo>
                  <a:pt x="379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96"/>
          <p:cNvSpPr>
            <a:spLocks/>
          </p:cNvSpPr>
          <p:nvPr/>
        </p:nvSpPr>
        <p:spPr bwMode="auto">
          <a:xfrm flipH="1">
            <a:off x="1880393" y="1653084"/>
            <a:ext cx="9155113" cy="854075"/>
          </a:xfrm>
          <a:custGeom>
            <a:avLst/>
            <a:gdLst>
              <a:gd name="T0" fmla="*/ 0 w 4272"/>
              <a:gd name="T1" fmla="*/ 1265454458 h 576"/>
              <a:gd name="T2" fmla="*/ 2147483647 w 4272"/>
              <a:gd name="T3" fmla="*/ 1265454458 h 576"/>
              <a:gd name="T4" fmla="*/ 2147483647 w 4272"/>
              <a:gd name="T5" fmla="*/ 1159999920 h 576"/>
              <a:gd name="T6" fmla="*/ 2147483647 w 4272"/>
              <a:gd name="T7" fmla="*/ 1054545382 h 576"/>
              <a:gd name="T8" fmla="*/ 2147483647 w 4272"/>
              <a:gd name="T9" fmla="*/ 843636306 h 576"/>
              <a:gd name="T10" fmla="*/ 2147483647 w 4272"/>
              <a:gd name="T11" fmla="*/ 632727229 h 576"/>
              <a:gd name="T12" fmla="*/ 2147483647 w 4272"/>
              <a:gd name="T13" fmla="*/ 527272691 h 576"/>
              <a:gd name="T14" fmla="*/ 2147483647 w 4272"/>
              <a:gd name="T15" fmla="*/ 210909076 h 576"/>
              <a:gd name="T16" fmla="*/ 2147483647 w 4272"/>
              <a:gd name="T17" fmla="*/ 105454538 h 576"/>
              <a:gd name="T18" fmla="*/ 2147483647 w 4272"/>
              <a:gd name="T19" fmla="*/ 0 h 576"/>
              <a:gd name="T20" fmla="*/ 2147483647 w 4272"/>
              <a:gd name="T21" fmla="*/ 0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2"/>
              <a:gd name="T34" fmla="*/ 0 h 576"/>
              <a:gd name="T35" fmla="*/ 4272 w 4272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2" h="576">
                <a:moveTo>
                  <a:pt x="0" y="576"/>
                </a:moveTo>
                <a:lnTo>
                  <a:pt x="480" y="576"/>
                </a:lnTo>
                <a:lnTo>
                  <a:pt x="960" y="528"/>
                </a:lnTo>
                <a:lnTo>
                  <a:pt x="1440" y="480"/>
                </a:lnTo>
                <a:lnTo>
                  <a:pt x="1920" y="384"/>
                </a:lnTo>
                <a:lnTo>
                  <a:pt x="2400" y="288"/>
                </a:lnTo>
                <a:lnTo>
                  <a:pt x="2736" y="240"/>
                </a:lnTo>
                <a:lnTo>
                  <a:pt x="3120" y="96"/>
                </a:lnTo>
                <a:lnTo>
                  <a:pt x="3456" y="48"/>
                </a:lnTo>
                <a:lnTo>
                  <a:pt x="379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97"/>
          <p:cNvSpPr>
            <a:spLocks/>
          </p:cNvSpPr>
          <p:nvPr/>
        </p:nvSpPr>
        <p:spPr bwMode="auto">
          <a:xfrm flipH="1">
            <a:off x="4348956" y="2364284"/>
            <a:ext cx="822325" cy="711200"/>
          </a:xfrm>
          <a:custGeom>
            <a:avLst/>
            <a:gdLst>
              <a:gd name="T0" fmla="*/ 0 w 384"/>
              <a:gd name="T1" fmla="*/ 1053761333 h 480"/>
              <a:gd name="T2" fmla="*/ 0 w 384"/>
              <a:gd name="T3" fmla="*/ 843009067 h 480"/>
              <a:gd name="T4" fmla="*/ 1762345266 w 384"/>
              <a:gd name="T5" fmla="*/ 0 h 480"/>
              <a:gd name="T6" fmla="*/ 1762345266 w 384"/>
              <a:gd name="T7" fmla="*/ 316128400 h 480"/>
              <a:gd name="T8" fmla="*/ 0 w 384"/>
              <a:gd name="T9" fmla="*/ 1053761333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480"/>
              <a:gd name="T17" fmla="*/ 384 w 384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480">
                <a:moveTo>
                  <a:pt x="0" y="480"/>
                </a:moveTo>
                <a:lnTo>
                  <a:pt x="0" y="384"/>
                </a:lnTo>
                <a:lnTo>
                  <a:pt x="384" y="0"/>
                </a:lnTo>
                <a:lnTo>
                  <a:pt x="384" y="144"/>
                </a:lnTo>
                <a:lnTo>
                  <a:pt x="0" y="48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98"/>
          <p:cNvSpPr>
            <a:spLocks/>
          </p:cNvSpPr>
          <p:nvPr/>
        </p:nvSpPr>
        <p:spPr bwMode="auto">
          <a:xfrm flipH="1">
            <a:off x="3628231" y="2080122"/>
            <a:ext cx="720725" cy="496887"/>
          </a:xfrm>
          <a:custGeom>
            <a:avLst/>
            <a:gdLst>
              <a:gd name="T0" fmla="*/ 0 w 336"/>
              <a:gd name="T1" fmla="*/ 736220905 h 336"/>
              <a:gd name="T2" fmla="*/ 0 w 336"/>
              <a:gd name="T3" fmla="*/ 420697660 h 336"/>
              <a:gd name="T4" fmla="*/ 1544603766 w 336"/>
              <a:gd name="T5" fmla="*/ 0 h 336"/>
              <a:gd name="T6" fmla="*/ 1544603766 w 336"/>
              <a:gd name="T7" fmla="*/ 105174415 h 336"/>
              <a:gd name="T8" fmla="*/ 0 w 336"/>
              <a:gd name="T9" fmla="*/ 736220905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336"/>
              <a:gd name="T17" fmla="*/ 336 w 33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336">
                <a:moveTo>
                  <a:pt x="0" y="336"/>
                </a:moveTo>
                <a:lnTo>
                  <a:pt x="0" y="192"/>
                </a:lnTo>
                <a:lnTo>
                  <a:pt x="336" y="0"/>
                </a:lnTo>
                <a:lnTo>
                  <a:pt x="336" y="48"/>
                </a:lnTo>
                <a:lnTo>
                  <a:pt x="0" y="336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99"/>
          <p:cNvSpPr>
            <a:spLocks/>
          </p:cNvSpPr>
          <p:nvPr/>
        </p:nvSpPr>
        <p:spPr bwMode="auto">
          <a:xfrm flipH="1">
            <a:off x="2909093" y="1865809"/>
            <a:ext cx="719138" cy="285750"/>
          </a:xfrm>
          <a:custGeom>
            <a:avLst/>
            <a:gdLst>
              <a:gd name="T0" fmla="*/ 0 w 336"/>
              <a:gd name="T1" fmla="*/ 423386250 h 192"/>
              <a:gd name="T2" fmla="*/ 0 w 336"/>
              <a:gd name="T3" fmla="*/ 317539688 h 192"/>
              <a:gd name="T4" fmla="*/ 1541202626 w 336"/>
              <a:gd name="T5" fmla="*/ 0 h 192"/>
              <a:gd name="T6" fmla="*/ 1541202626 w 336"/>
              <a:gd name="T7" fmla="*/ 105846563 h 192"/>
              <a:gd name="T8" fmla="*/ 0 w 336"/>
              <a:gd name="T9" fmla="*/ 42338625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192"/>
              <a:gd name="T17" fmla="*/ 336 w 33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192">
                <a:moveTo>
                  <a:pt x="0" y="192"/>
                </a:moveTo>
                <a:lnTo>
                  <a:pt x="0" y="144"/>
                </a:lnTo>
                <a:lnTo>
                  <a:pt x="336" y="0"/>
                </a:lnTo>
                <a:lnTo>
                  <a:pt x="336" y="48"/>
                </a:lnTo>
                <a:lnTo>
                  <a:pt x="0" y="192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00"/>
          <p:cNvSpPr>
            <a:spLocks/>
          </p:cNvSpPr>
          <p:nvPr/>
        </p:nvSpPr>
        <p:spPr bwMode="auto">
          <a:xfrm flipH="1">
            <a:off x="2394743" y="1865809"/>
            <a:ext cx="514350" cy="71438"/>
          </a:xfrm>
          <a:custGeom>
            <a:avLst/>
            <a:gdLst>
              <a:gd name="T0" fmla="*/ 0 w 240"/>
              <a:gd name="T1" fmla="*/ 105847303 h 48"/>
              <a:gd name="T2" fmla="*/ 0 w 240"/>
              <a:gd name="T3" fmla="*/ 0 h 48"/>
              <a:gd name="T4" fmla="*/ 1102316344 w 240"/>
              <a:gd name="T5" fmla="*/ 0 h 48"/>
              <a:gd name="T6" fmla="*/ 1102316344 w 240"/>
              <a:gd name="T7" fmla="*/ 105847303 h 48"/>
              <a:gd name="T8" fmla="*/ 0 w 240"/>
              <a:gd name="T9" fmla="*/ 105847303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8"/>
              <a:gd name="T17" fmla="*/ 240 w 2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8">
                <a:moveTo>
                  <a:pt x="0" y="48"/>
                </a:move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0" y="4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01"/>
          <p:cNvSpPr>
            <a:spLocks/>
          </p:cNvSpPr>
          <p:nvPr/>
        </p:nvSpPr>
        <p:spPr bwMode="auto">
          <a:xfrm flipH="1">
            <a:off x="1880393" y="1865809"/>
            <a:ext cx="514350" cy="71438"/>
          </a:xfrm>
          <a:custGeom>
            <a:avLst/>
            <a:gdLst>
              <a:gd name="T0" fmla="*/ 0 w 240"/>
              <a:gd name="T1" fmla="*/ 105847303 h 48"/>
              <a:gd name="T2" fmla="*/ 0 w 240"/>
              <a:gd name="T3" fmla="*/ 0 h 48"/>
              <a:gd name="T4" fmla="*/ 1102316344 w 240"/>
              <a:gd name="T5" fmla="*/ 0 h 48"/>
              <a:gd name="T6" fmla="*/ 1102316344 w 240"/>
              <a:gd name="T7" fmla="*/ 105847303 h 48"/>
              <a:gd name="T8" fmla="*/ 0 w 240"/>
              <a:gd name="T9" fmla="*/ 105847303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8"/>
              <a:gd name="T17" fmla="*/ 240 w 2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8">
                <a:moveTo>
                  <a:pt x="0" y="48"/>
                </a:move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0" y="4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102"/>
          <p:cNvSpPr txBox="1">
            <a:spLocks noChangeArrowheads="1"/>
          </p:cNvSpPr>
          <p:nvPr/>
        </p:nvSpPr>
        <p:spPr bwMode="auto">
          <a:xfrm flipH="1">
            <a:off x="669131" y="2892922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z</a:t>
            </a:r>
            <a:r>
              <a:rPr lang="en-US" altLang="en-US" sz="1800"/>
              <a:t>=</a:t>
            </a:r>
            <a:r>
              <a:rPr lang="en-US" altLang="en-US" sz="1800">
                <a:latin typeface="Symbol" pitchFamily="18" charset="2"/>
              </a:rPr>
              <a:t>-</a:t>
            </a:r>
            <a:r>
              <a:rPr lang="en-US" altLang="en-US" sz="1800" i="1"/>
              <a:t>h</a:t>
            </a:r>
            <a:r>
              <a:rPr lang="en-US" altLang="en-US" sz="1800" i="1" baseline="-25000"/>
              <a:t>s</a:t>
            </a:r>
          </a:p>
        </p:txBody>
      </p:sp>
      <p:sp>
        <p:nvSpPr>
          <p:cNvPr id="93" name="Freeform 92"/>
          <p:cNvSpPr/>
          <p:nvPr/>
        </p:nvSpPr>
        <p:spPr>
          <a:xfrm>
            <a:off x="4361656" y="2586534"/>
            <a:ext cx="812800" cy="617538"/>
          </a:xfrm>
          <a:custGeom>
            <a:avLst/>
            <a:gdLst>
              <a:gd name="connsiteX0" fmla="*/ 0 w 812800"/>
              <a:gd name="connsiteY0" fmla="*/ 0 h 626534"/>
              <a:gd name="connsiteX1" fmla="*/ 812800 w 812800"/>
              <a:gd name="connsiteY1" fmla="*/ 491067 h 626534"/>
              <a:gd name="connsiteX2" fmla="*/ 804333 w 812800"/>
              <a:gd name="connsiteY2" fmla="*/ 626534 h 626534"/>
              <a:gd name="connsiteX3" fmla="*/ 0 w 812800"/>
              <a:gd name="connsiteY3" fmla="*/ 0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626534">
                <a:moveTo>
                  <a:pt x="0" y="0"/>
                </a:moveTo>
                <a:lnTo>
                  <a:pt x="812800" y="491067"/>
                </a:lnTo>
                <a:lnTo>
                  <a:pt x="804333" y="62653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190331" y="3077072"/>
            <a:ext cx="703262" cy="339725"/>
          </a:xfrm>
          <a:custGeom>
            <a:avLst/>
            <a:gdLst>
              <a:gd name="connsiteX0" fmla="*/ 0 w 702733"/>
              <a:gd name="connsiteY0" fmla="*/ 0 h 338666"/>
              <a:gd name="connsiteX1" fmla="*/ 702733 w 702733"/>
              <a:gd name="connsiteY1" fmla="*/ 0 h 338666"/>
              <a:gd name="connsiteX2" fmla="*/ 702733 w 702733"/>
              <a:gd name="connsiteY2" fmla="*/ 338666 h 338666"/>
              <a:gd name="connsiteX3" fmla="*/ 8466 w 702733"/>
              <a:gd name="connsiteY3" fmla="*/ 127000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33" h="338666">
                <a:moveTo>
                  <a:pt x="0" y="0"/>
                </a:moveTo>
                <a:lnTo>
                  <a:pt x="702733" y="0"/>
                </a:lnTo>
                <a:lnTo>
                  <a:pt x="702733" y="338666"/>
                </a:lnTo>
                <a:lnTo>
                  <a:pt x="8466" y="1270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164931" y="3213597"/>
            <a:ext cx="736600" cy="490537"/>
          </a:xfrm>
          <a:custGeom>
            <a:avLst/>
            <a:gdLst>
              <a:gd name="connsiteX0" fmla="*/ 0 w 736600"/>
              <a:gd name="connsiteY0" fmla="*/ 0 h 491067"/>
              <a:gd name="connsiteX1" fmla="*/ 736600 w 736600"/>
              <a:gd name="connsiteY1" fmla="*/ 220134 h 491067"/>
              <a:gd name="connsiteX2" fmla="*/ 719666 w 736600"/>
              <a:gd name="connsiteY2" fmla="*/ 491067 h 491067"/>
              <a:gd name="connsiteX3" fmla="*/ 0 w 736600"/>
              <a:gd name="connsiteY3" fmla="*/ 0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491067">
                <a:moveTo>
                  <a:pt x="0" y="0"/>
                </a:moveTo>
                <a:lnTo>
                  <a:pt x="736600" y="220134"/>
                </a:lnTo>
                <a:lnTo>
                  <a:pt x="719666" y="49106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885656" y="3424734"/>
            <a:ext cx="1031875" cy="363538"/>
          </a:xfrm>
          <a:custGeom>
            <a:avLst/>
            <a:gdLst>
              <a:gd name="connsiteX0" fmla="*/ 0 w 1032934"/>
              <a:gd name="connsiteY0" fmla="*/ 8467 h 364067"/>
              <a:gd name="connsiteX1" fmla="*/ 1024467 w 1032934"/>
              <a:gd name="connsiteY1" fmla="*/ 0 h 364067"/>
              <a:gd name="connsiteX2" fmla="*/ 1032934 w 1032934"/>
              <a:gd name="connsiteY2" fmla="*/ 364067 h 364067"/>
              <a:gd name="connsiteX3" fmla="*/ 33867 w 1032934"/>
              <a:gd name="connsiteY3" fmla="*/ 270933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4" h="364067">
                <a:moveTo>
                  <a:pt x="0" y="8467"/>
                </a:moveTo>
                <a:lnTo>
                  <a:pt x="1024467" y="0"/>
                </a:lnTo>
                <a:lnTo>
                  <a:pt x="1032934" y="364067"/>
                </a:lnTo>
                <a:lnTo>
                  <a:pt x="33867" y="27093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885656" y="3712072"/>
            <a:ext cx="1049337" cy="441325"/>
          </a:xfrm>
          <a:custGeom>
            <a:avLst/>
            <a:gdLst>
              <a:gd name="connsiteX0" fmla="*/ 0 w 1049867"/>
              <a:gd name="connsiteY0" fmla="*/ 0 h 440266"/>
              <a:gd name="connsiteX1" fmla="*/ 1049867 w 1049867"/>
              <a:gd name="connsiteY1" fmla="*/ 93133 h 440266"/>
              <a:gd name="connsiteX2" fmla="*/ 1041400 w 1049867"/>
              <a:gd name="connsiteY2" fmla="*/ 440266 h 440266"/>
              <a:gd name="connsiteX3" fmla="*/ 0 w 1049867"/>
              <a:gd name="connsiteY3" fmla="*/ 0 h 4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67" h="440266">
                <a:moveTo>
                  <a:pt x="0" y="0"/>
                </a:moveTo>
                <a:lnTo>
                  <a:pt x="1049867" y="93133"/>
                </a:lnTo>
                <a:lnTo>
                  <a:pt x="1041400" y="44026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917531" y="4153397"/>
            <a:ext cx="1033462" cy="211137"/>
          </a:xfrm>
          <a:custGeom>
            <a:avLst/>
            <a:gdLst>
              <a:gd name="connsiteX0" fmla="*/ 0 w 1032933"/>
              <a:gd name="connsiteY0" fmla="*/ 8467 h 211667"/>
              <a:gd name="connsiteX1" fmla="*/ 1032933 w 1032933"/>
              <a:gd name="connsiteY1" fmla="*/ 0 h 211667"/>
              <a:gd name="connsiteX2" fmla="*/ 1024466 w 1032933"/>
              <a:gd name="connsiteY2" fmla="*/ 211667 h 211667"/>
              <a:gd name="connsiteX3" fmla="*/ 0 w 1032933"/>
              <a:gd name="connsiteY3" fmla="*/ 8467 h 2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" h="211667">
                <a:moveTo>
                  <a:pt x="0" y="8467"/>
                </a:moveTo>
                <a:lnTo>
                  <a:pt x="1032933" y="0"/>
                </a:lnTo>
                <a:lnTo>
                  <a:pt x="1024466" y="211667"/>
                </a:lnTo>
                <a:lnTo>
                  <a:pt x="0" y="846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958931" y="4143872"/>
            <a:ext cx="1036637" cy="288925"/>
          </a:xfrm>
          <a:custGeom>
            <a:avLst/>
            <a:gdLst>
              <a:gd name="connsiteX0" fmla="*/ 0 w 1024466"/>
              <a:gd name="connsiteY0" fmla="*/ 16933 h 287866"/>
              <a:gd name="connsiteX1" fmla="*/ 999066 w 1024466"/>
              <a:gd name="connsiteY1" fmla="*/ 0 h 287866"/>
              <a:gd name="connsiteX2" fmla="*/ 1024466 w 1024466"/>
              <a:gd name="connsiteY2" fmla="*/ 287866 h 287866"/>
              <a:gd name="connsiteX3" fmla="*/ 0 w 1024466"/>
              <a:gd name="connsiteY3" fmla="*/ 203200 h 287866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24466 w 1041658"/>
              <a:gd name="connsiteY2" fmla="*/ 296590 h 296590"/>
              <a:gd name="connsiteX3" fmla="*/ 0 w 1041658"/>
              <a:gd name="connsiteY3" fmla="*/ 211924 h 296590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05165 w 1041658"/>
              <a:gd name="connsiteY2" fmla="*/ 17448 h 296590"/>
              <a:gd name="connsiteX3" fmla="*/ 1024466 w 1041658"/>
              <a:gd name="connsiteY3" fmla="*/ 296590 h 296590"/>
              <a:gd name="connsiteX4" fmla="*/ 0 w 1041658"/>
              <a:gd name="connsiteY4" fmla="*/ 211924 h 296590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30720 w 1041658"/>
              <a:gd name="connsiteY2" fmla="*/ 8725 h 296590"/>
              <a:gd name="connsiteX3" fmla="*/ 1024466 w 1041658"/>
              <a:gd name="connsiteY3" fmla="*/ 296590 h 296590"/>
              <a:gd name="connsiteX4" fmla="*/ 0 w 1041658"/>
              <a:gd name="connsiteY4" fmla="*/ 211924 h 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658" h="296590">
                <a:moveTo>
                  <a:pt x="0" y="25657"/>
                </a:moveTo>
                <a:lnTo>
                  <a:pt x="1041658" y="0"/>
                </a:lnTo>
                <a:cubicBezTo>
                  <a:pt x="1040851" y="11631"/>
                  <a:pt x="1031527" y="-2906"/>
                  <a:pt x="1030720" y="8725"/>
                </a:cubicBezTo>
                <a:lnTo>
                  <a:pt x="1024466" y="296590"/>
                </a:lnTo>
                <a:lnTo>
                  <a:pt x="0" y="21192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959056" y="4143872"/>
            <a:ext cx="1049337" cy="330200"/>
          </a:xfrm>
          <a:custGeom>
            <a:avLst/>
            <a:gdLst>
              <a:gd name="connsiteX0" fmla="*/ 0 w 1049867"/>
              <a:gd name="connsiteY0" fmla="*/ 16933 h 330200"/>
              <a:gd name="connsiteX1" fmla="*/ 1032934 w 1049867"/>
              <a:gd name="connsiteY1" fmla="*/ 0 h 330200"/>
              <a:gd name="connsiteX2" fmla="*/ 1049867 w 1049867"/>
              <a:gd name="connsiteY2" fmla="*/ 330200 h 330200"/>
              <a:gd name="connsiteX3" fmla="*/ 33867 w 1049867"/>
              <a:gd name="connsiteY3" fmla="*/ 287866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67" h="330200">
                <a:moveTo>
                  <a:pt x="0" y="16933"/>
                </a:moveTo>
                <a:lnTo>
                  <a:pt x="1032934" y="0"/>
                </a:lnTo>
                <a:lnTo>
                  <a:pt x="1049867" y="330200"/>
                </a:lnTo>
                <a:lnTo>
                  <a:pt x="33867" y="2878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0294" y="5617676"/>
            <a:ext cx="844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Note that the bottom cells are shaved – no staircases!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The model will crash of the surface falls below </a:t>
            </a:r>
            <a:r>
              <a:rPr lang="en-US" sz="2000" b="1" i="1" dirty="0" err="1">
                <a:solidFill>
                  <a:srgbClr val="0070C0"/>
                </a:solidFill>
              </a:rPr>
              <a:t>h</a:t>
            </a:r>
            <a:r>
              <a:rPr lang="en-US" sz="2000" b="1" i="1" baseline="-25000" dirty="0" err="1">
                <a:solidFill>
                  <a:srgbClr val="0070C0"/>
                </a:solidFill>
              </a:rPr>
              <a:t>c</a:t>
            </a:r>
            <a:endParaRPr lang="en-US" sz="2000" b="1" i="1" baseline="-25000" dirty="0">
              <a:solidFill>
                <a:srgbClr val="0070C0"/>
              </a:solidFill>
            </a:endParaRPr>
          </a:p>
        </p:txBody>
      </p:sp>
      <p:sp>
        <p:nvSpPr>
          <p:cNvPr id="3" name="Line 47">
            <a:extLst>
              <a:ext uri="{FF2B5EF4-FFF2-40B4-BE49-F238E27FC236}">
                <a16:creationId xmlns:a16="http://schemas.microsoft.com/office/drawing/2014/main" id="{CBA238E9-4865-9858-3A44-2447EE3C7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2232" y="1168710"/>
            <a:ext cx="0" cy="76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Text Box 49">
            <a:extLst>
              <a:ext uri="{FF2B5EF4-FFF2-40B4-BE49-F238E27FC236}">
                <a16:creationId xmlns:a16="http://schemas.microsoft.com/office/drawing/2014/main" id="{12B76763-2FEE-6765-76FE-653395AF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751" y="1221584"/>
            <a:ext cx="494359" cy="4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 i="1" dirty="0" err="1">
                <a:latin typeface="Arial" charset="0"/>
              </a:rPr>
              <a:t>h</a:t>
            </a:r>
            <a:r>
              <a:rPr lang="en-US" sz="2000" b="1" i="1" baseline="-25000" dirty="0" err="1">
                <a:latin typeface="Arial" charset="0"/>
              </a:rPr>
              <a:t>c</a:t>
            </a:r>
            <a:endParaRPr lang="en-US" sz="2000" b="1" i="1" baseline="-250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4145280"/>
            <a:ext cx="5700713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Autofit/>
          </a:bodyPr>
          <a:lstStyle/>
          <a:p>
            <a:r>
              <a:rPr lang="en-US" sz="3200" b="1" dirty="0"/>
              <a:t>Vertical grid (2): LSC</a:t>
            </a:r>
            <a:r>
              <a:rPr lang="en-US" sz="3200" b="1" baseline="30000" dirty="0"/>
              <a:t>2</a:t>
            </a:r>
            <a:r>
              <a:rPr lang="en-US" sz="3200" b="1" dirty="0"/>
              <a:t> (via Vanishing Quasi Sigma)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"/>
            <a:ext cx="8006189" cy="40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72600" y="3657600"/>
            <a:ext cx="280915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err="1"/>
              <a:t>Dukhovskoy</a:t>
            </a:r>
            <a:r>
              <a:rPr lang="en-US" dirty="0"/>
              <a:t> et al. (2009)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9" y="5299264"/>
            <a:ext cx="777758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Different # of levels are used at different depths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a given depth, the # of levels is linearly </a:t>
            </a:r>
            <a:r>
              <a:rPr lang="en-US" sz="2000" i="1" dirty="0"/>
              <a:t>interpolated</a:t>
            </a:r>
            <a:r>
              <a:rPr lang="en-US" sz="2000" dirty="0"/>
              <a:t> from the 2 adjacent master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Thin layers near the bottom are masked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Staircases appear near the bottom (like </a:t>
            </a:r>
            <a:r>
              <a:rPr lang="en-US" sz="2000" i="1" dirty="0"/>
              <a:t>Z</a:t>
            </a:r>
            <a:r>
              <a:rPr lang="en-US" sz="2000" dirty="0"/>
              <a:t>), but otherwise terrain following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4915654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Procedure for VQS</a:t>
            </a:r>
          </a:p>
        </p:txBody>
      </p:sp>
    </p:spTree>
    <p:extLst>
      <p:ext uri="{BB962C8B-B14F-4D97-AF65-F5344CB8AC3E}">
        <p14:creationId xmlns:p14="http://schemas.microsoft.com/office/powerpoint/2010/main" val="363810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Procedure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4A1D5-0AB3-043A-DE9B-A0D16EC3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66" y="2209800"/>
            <a:ext cx="10492667" cy="2379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3A20E7-9984-B09E-565A-6400C33F0D5C}"/>
              </a:ext>
            </a:extLst>
          </p:cNvPr>
          <p:cNvSpPr txBox="1"/>
          <p:nvPr/>
        </p:nvSpPr>
        <p:spPr>
          <a:xfrm>
            <a:off x="1066800" y="1853412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Master grid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978F9-A655-24AE-1D40-5DCBA342614D}"/>
              </a:ext>
            </a:extLst>
          </p:cNvPr>
          <p:cNvSpPr txBox="1"/>
          <p:nvPr/>
        </p:nvSpPr>
        <p:spPr>
          <a:xfrm>
            <a:off x="11079804" y="1833292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Master grid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B08A8F-20E6-CF7D-874A-333B8F522625}"/>
              </a:ext>
            </a:extLst>
          </p:cNvPr>
          <p:cNvSpPr txBox="1"/>
          <p:nvPr/>
        </p:nvSpPr>
        <p:spPr>
          <a:xfrm>
            <a:off x="4994117" y="143530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 node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FBDA23-BCB9-8AA7-7681-4083B08D1351}"/>
              </a:ext>
            </a:extLst>
          </p:cNvPr>
          <p:cNvCxnSpPr/>
          <p:nvPr/>
        </p:nvCxnSpPr>
        <p:spPr bwMode="auto">
          <a:xfrm>
            <a:off x="5334000" y="1833292"/>
            <a:ext cx="152400" cy="18939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71E262-B28B-F351-3228-42C43C75B53E}"/>
              </a:ext>
            </a:extLst>
          </p:cNvPr>
          <p:cNvCxnSpPr>
            <a:cxnSpLocks/>
          </p:cNvCxnSpPr>
          <p:nvPr/>
        </p:nvCxnSpPr>
        <p:spPr bwMode="auto">
          <a:xfrm>
            <a:off x="5486400" y="2057400"/>
            <a:ext cx="0" cy="253169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11F9AD-0610-9242-5ADD-3430EEB87F89}"/>
              </a:ext>
            </a:extLst>
          </p:cNvPr>
          <p:cNvGrpSpPr/>
          <p:nvPr/>
        </p:nvGrpSpPr>
        <p:grpSpPr>
          <a:xfrm>
            <a:off x="5423238" y="2368824"/>
            <a:ext cx="128530" cy="1550904"/>
            <a:chOff x="5423238" y="2368824"/>
            <a:chExt cx="128530" cy="15509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04338C-CCDE-56FE-B146-F77911CF044B}"/>
                </a:ext>
              </a:extLst>
            </p:cNvPr>
            <p:cNvSpPr/>
            <p:nvPr/>
          </p:nvSpPr>
          <p:spPr bwMode="auto">
            <a:xfrm>
              <a:off x="5430758" y="3810000"/>
              <a:ext cx="111282" cy="1097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BACD34-33A3-7DD4-9501-0069E6F4288E}"/>
                </a:ext>
              </a:extLst>
            </p:cNvPr>
            <p:cNvGrpSpPr/>
            <p:nvPr/>
          </p:nvGrpSpPr>
          <p:grpSpPr>
            <a:xfrm>
              <a:off x="5423238" y="2368824"/>
              <a:ext cx="128530" cy="1398504"/>
              <a:chOff x="5423238" y="2368824"/>
              <a:chExt cx="128530" cy="139850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5FC00D8-82A1-D0A1-12E6-283FBEA1FF5E}"/>
                  </a:ext>
                </a:extLst>
              </p:cNvPr>
              <p:cNvSpPr/>
              <p:nvPr/>
            </p:nvSpPr>
            <p:spPr bwMode="auto">
              <a:xfrm>
                <a:off x="5431862" y="3657600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510E647-EE38-AF2C-00DC-AE6A765A5D34}"/>
                  </a:ext>
                </a:extLst>
              </p:cNvPr>
              <p:cNvSpPr/>
              <p:nvPr/>
            </p:nvSpPr>
            <p:spPr bwMode="auto">
              <a:xfrm>
                <a:off x="5423238" y="3383608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091001D-EA92-0E64-B56D-C577032C9BEB}"/>
                  </a:ext>
                </a:extLst>
              </p:cNvPr>
              <p:cNvSpPr/>
              <p:nvPr/>
            </p:nvSpPr>
            <p:spPr bwMode="auto">
              <a:xfrm>
                <a:off x="5431862" y="3166872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14D7CD6-D338-37DB-CD1C-9AB06222654A}"/>
                  </a:ext>
                </a:extLst>
              </p:cNvPr>
              <p:cNvSpPr/>
              <p:nvPr/>
            </p:nvSpPr>
            <p:spPr bwMode="auto">
              <a:xfrm>
                <a:off x="5440486" y="2969592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7917A85-02D1-FC6E-BE47-95B83D31E1C6}"/>
                  </a:ext>
                </a:extLst>
              </p:cNvPr>
              <p:cNvSpPr/>
              <p:nvPr/>
            </p:nvSpPr>
            <p:spPr bwMode="auto">
              <a:xfrm>
                <a:off x="5439382" y="2819400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ED372CF-E278-A5C6-6719-13F1F2C9430B}"/>
                  </a:ext>
                </a:extLst>
              </p:cNvPr>
              <p:cNvSpPr/>
              <p:nvPr/>
            </p:nvSpPr>
            <p:spPr bwMode="auto">
              <a:xfrm>
                <a:off x="5438278" y="2669208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C5E6C36-4ECB-22F7-B4D1-AC179E7B4754}"/>
                  </a:ext>
                </a:extLst>
              </p:cNvPr>
              <p:cNvSpPr/>
              <p:nvPr/>
            </p:nvSpPr>
            <p:spPr bwMode="auto">
              <a:xfrm>
                <a:off x="5437174" y="2519016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9DE5E9D-DB21-065F-FCC0-A7706CBA96A0}"/>
                  </a:ext>
                </a:extLst>
              </p:cNvPr>
              <p:cNvSpPr/>
              <p:nvPr/>
            </p:nvSpPr>
            <p:spPr bwMode="auto">
              <a:xfrm>
                <a:off x="5436070" y="2368824"/>
                <a:ext cx="111282" cy="10972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32D7D4-3327-4223-2B1D-65E4A35215E1}"/>
              </a:ext>
            </a:extLst>
          </p:cNvPr>
          <p:cNvGrpSpPr/>
          <p:nvPr/>
        </p:nvGrpSpPr>
        <p:grpSpPr>
          <a:xfrm>
            <a:off x="5532315" y="3962400"/>
            <a:ext cx="1830293" cy="851810"/>
            <a:chOff x="5532315" y="3962400"/>
            <a:chExt cx="1830293" cy="8518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D1EE43-FBAA-FBC6-AD74-C7535944F54D}"/>
                </a:ext>
              </a:extLst>
            </p:cNvPr>
            <p:cNvSpPr txBox="1"/>
            <p:nvPr/>
          </p:nvSpPr>
          <p:spPr>
            <a:xfrm>
              <a:off x="5664707" y="4444878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Local bottom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11D78E9-7A18-8DAB-03D9-6055B2C2F4F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532315" y="3962400"/>
              <a:ext cx="293967" cy="53199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1BA8D1-6ED5-34A3-43A3-DBD5D75FF8C6}"/>
              </a:ext>
            </a:extLst>
          </p:cNvPr>
          <p:cNvGrpSpPr/>
          <p:nvPr/>
        </p:nvGrpSpPr>
        <p:grpSpPr>
          <a:xfrm>
            <a:off x="5639195" y="3623846"/>
            <a:ext cx="1675912" cy="338554"/>
            <a:chOff x="5639195" y="3623846"/>
            <a:chExt cx="1675912" cy="338554"/>
          </a:xfrm>
        </p:grpSpPr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F3C65D0E-A89B-4158-6832-21917235BAE2}"/>
                </a:ext>
              </a:extLst>
            </p:cNvPr>
            <p:cNvSpPr/>
            <p:nvPr/>
          </p:nvSpPr>
          <p:spPr bwMode="auto">
            <a:xfrm>
              <a:off x="5639195" y="3675953"/>
              <a:ext cx="111279" cy="243775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ABD8BF-B1D4-591E-C874-45B80C970F2C}"/>
                </a:ext>
              </a:extLst>
            </p:cNvPr>
            <p:cNvSpPr txBox="1"/>
            <p:nvPr/>
          </p:nvSpPr>
          <p:spPr>
            <a:xfrm>
              <a:off x="5731019" y="3623846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≥</a:t>
              </a:r>
              <a:r>
                <a:rPr lang="en-US" sz="1600" b="1" dirty="0" err="1"/>
                <a:t>dz_bot_min</a:t>
              </a:r>
              <a:endParaRPr lang="en-US" sz="1600" b="1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5F49C99-08E4-2485-FAA2-1125E6C3C489}"/>
              </a:ext>
            </a:extLst>
          </p:cNvPr>
          <p:cNvSpPr txBox="1"/>
          <p:nvPr/>
        </p:nvSpPr>
        <p:spPr>
          <a:xfrm>
            <a:off x="2133600" y="5791200"/>
            <a:ext cx="83706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*Thin bottom layers will be combined with another neighboring layer</a:t>
            </a:r>
          </a:p>
        </p:txBody>
      </p:sp>
    </p:spTree>
    <p:extLst>
      <p:ext uri="{BB962C8B-B14F-4D97-AF65-F5344CB8AC3E}">
        <p14:creationId xmlns:p14="http://schemas.microsoft.com/office/powerpoint/2010/main" val="39545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LSC</a:t>
            </a:r>
            <a:r>
              <a:rPr lang="en-US" b="1" baseline="30000" dirty="0"/>
              <a:t>2</a:t>
            </a:r>
            <a:endParaRPr lang="en-US" baseline="30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81137" y="1073419"/>
            <a:ext cx="4981574" cy="4473382"/>
            <a:chOff x="2287512" y="990600"/>
            <a:chExt cx="3321049" cy="4193796"/>
          </a:xfrm>
        </p:grpSpPr>
        <p:sp>
          <p:nvSpPr>
            <p:cNvPr id="4" name="Freeform 3"/>
            <p:cNvSpPr/>
            <p:nvPr/>
          </p:nvSpPr>
          <p:spPr>
            <a:xfrm>
              <a:off x="2625754" y="3053593"/>
              <a:ext cx="2726422" cy="2105636"/>
            </a:xfrm>
            <a:custGeom>
              <a:avLst/>
              <a:gdLst>
                <a:gd name="connsiteX0" fmla="*/ 0 w 2726422"/>
                <a:gd name="connsiteY0" fmla="*/ 2105636 h 2105636"/>
                <a:gd name="connsiteX1" fmla="*/ 2726422 w 2726422"/>
                <a:gd name="connsiteY1" fmla="*/ 813732 h 2105636"/>
                <a:gd name="connsiteX2" fmla="*/ 1669409 w 2726422"/>
                <a:gd name="connsiteY2" fmla="*/ 0 h 2105636"/>
                <a:gd name="connsiteX3" fmla="*/ 0 w 2726422"/>
                <a:gd name="connsiteY3" fmla="*/ 2105636 h 21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422" h="2105636">
                  <a:moveTo>
                    <a:pt x="0" y="2105636"/>
                  </a:moveTo>
                  <a:lnTo>
                    <a:pt x="2726422" y="813732"/>
                  </a:lnTo>
                  <a:lnTo>
                    <a:pt x="1669409" y="0"/>
                  </a:lnTo>
                  <a:lnTo>
                    <a:pt x="0" y="210563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90800" y="9906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607578" y="30480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9978" y="37338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8578" y="3657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7178" y="35052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45778" y="34290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4378" y="3276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2978" y="315775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31578" y="307386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5" idx="2"/>
              <a:endCxn id="6" idx="2"/>
            </p:cNvCxnSpPr>
            <p:nvPr/>
          </p:nvCxnSpPr>
          <p:spPr>
            <a:xfrm>
              <a:off x="2590800" y="18288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25533" y="1828800"/>
              <a:ext cx="25089" cy="2055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9906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2610374" y="3875714"/>
              <a:ext cx="2757182" cy="1308682"/>
            </a:xfrm>
            <a:custGeom>
              <a:avLst/>
              <a:gdLst>
                <a:gd name="connsiteX0" fmla="*/ 0 w 2726422"/>
                <a:gd name="connsiteY0" fmla="*/ 8389 h 1308682"/>
                <a:gd name="connsiteX1" fmla="*/ 8389 w 2726422"/>
                <a:gd name="connsiteY1" fmla="*/ 1308682 h 1308682"/>
                <a:gd name="connsiteX2" fmla="*/ 2726422 w 2726422"/>
                <a:gd name="connsiteY2" fmla="*/ 0 h 130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422" h="1308682">
                  <a:moveTo>
                    <a:pt x="0" y="8389"/>
                  </a:moveTo>
                  <a:cubicBezTo>
                    <a:pt x="2796" y="441820"/>
                    <a:pt x="5593" y="875251"/>
                    <a:pt x="8389" y="1308682"/>
                  </a:cubicBezTo>
                  <a:lnTo>
                    <a:pt x="272642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6" idx="4"/>
            </p:cNvCxnSpPr>
            <p:nvPr/>
          </p:nvCxnSpPr>
          <p:spPr>
            <a:xfrm flipV="1">
              <a:off x="2610374" y="3886200"/>
              <a:ext cx="2740404" cy="643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6" idx="0"/>
            </p:cNvCxnSpPr>
            <p:nvPr/>
          </p:nvCxnSpPr>
          <p:spPr>
            <a:xfrm flipV="1">
              <a:off x="2590800" y="3048000"/>
              <a:ext cx="1707165" cy="148205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1"/>
              <a:endCxn id="6" idx="0"/>
            </p:cNvCxnSpPr>
            <p:nvPr/>
          </p:nvCxnSpPr>
          <p:spPr>
            <a:xfrm flipV="1">
              <a:off x="2618858" y="3048000"/>
              <a:ext cx="1679107" cy="213639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759978" y="395401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00144" y="4553824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00756" y="2721661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76446" y="3581400"/>
              <a:ext cx="2321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7512" y="3691048"/>
              <a:ext cx="2182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cxnSp>
          <p:nvCxnSpPr>
            <p:cNvPr id="26" name="Straight Connector 25"/>
            <p:cNvCxnSpPr>
              <a:stCxn id="5" idx="5"/>
              <a:endCxn id="6" idx="5"/>
            </p:cNvCxnSpPr>
            <p:nvPr/>
          </p:nvCxnSpPr>
          <p:spPr>
            <a:xfrm>
              <a:off x="4807594" y="1409700"/>
              <a:ext cx="16778" cy="20574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24372" y="1143000"/>
              <a:ext cx="2150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6650" y="3212068"/>
              <a:ext cx="2139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7065" y="1893338"/>
            <a:ext cx="5915025" cy="2113280"/>
            <a:chOff x="4118043" y="1775004"/>
            <a:chExt cx="3943350" cy="1981200"/>
          </a:xfrm>
        </p:grpSpPr>
        <p:sp>
          <p:nvSpPr>
            <p:cNvPr id="30" name="Freeform 29"/>
            <p:cNvSpPr/>
            <p:nvPr/>
          </p:nvSpPr>
          <p:spPr>
            <a:xfrm>
              <a:off x="41180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V="1">
              <a:off x="41180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46743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8515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4127568" y="2384604"/>
              <a:ext cx="1733550" cy="952500"/>
            </a:xfrm>
            <a:custGeom>
              <a:avLst/>
              <a:gdLst>
                <a:gd name="connsiteX0" fmla="*/ 0 w 1733550"/>
                <a:gd name="connsiteY0" fmla="*/ 0 h 952500"/>
                <a:gd name="connsiteX1" fmla="*/ 1000125 w 1733550"/>
                <a:gd name="connsiteY1" fmla="*/ 200025 h 952500"/>
                <a:gd name="connsiteX2" fmla="*/ 1733550 w 1733550"/>
                <a:gd name="connsiteY2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952500">
                  <a:moveTo>
                    <a:pt x="0" y="0"/>
                  </a:moveTo>
                  <a:lnTo>
                    <a:pt x="1000125" y="200025"/>
                  </a:lnTo>
                  <a:lnTo>
                    <a:pt x="1733550" y="952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13393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605723" y="2632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82024" y="3129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19655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278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</p:cNvCxnSpPr>
            <p:nvPr/>
          </p:nvCxnSpPr>
          <p:spPr>
            <a:xfrm flipV="1">
              <a:off x="63278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366068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0613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32718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38980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27843" y="2432229"/>
              <a:ext cx="1733550" cy="190500"/>
            </a:xfrm>
            <a:custGeom>
              <a:avLst/>
              <a:gdLst>
                <a:gd name="connsiteX0" fmla="*/ 0 w 1733550"/>
                <a:gd name="connsiteY0" fmla="*/ 0 h 190500"/>
                <a:gd name="connsiteX1" fmla="*/ 1019175 w 1733550"/>
                <a:gd name="connsiteY1" fmla="*/ 171450 h 190500"/>
                <a:gd name="connsiteX2" fmla="*/ 1733550 w 173355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190500">
                  <a:moveTo>
                    <a:pt x="0" y="0"/>
                  </a:moveTo>
                  <a:lnTo>
                    <a:pt x="1019175" y="171450"/>
                  </a:lnTo>
                  <a:lnTo>
                    <a:pt x="1733550" y="190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66068" y="2918004"/>
              <a:ext cx="685800" cy="38100"/>
            </a:xfrm>
            <a:custGeom>
              <a:avLst/>
              <a:gdLst>
                <a:gd name="connsiteX0" fmla="*/ 0 w 685800"/>
                <a:gd name="connsiteY0" fmla="*/ 0 h 38100"/>
                <a:gd name="connsiteX1" fmla="*/ 685800 w 68580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 h="38100">
                  <a:moveTo>
                    <a:pt x="0" y="0"/>
                  </a:moveTo>
                  <a:lnTo>
                    <a:pt x="685800" y="381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39" idx="1"/>
            </p:cNvCxnSpPr>
            <p:nvPr/>
          </p:nvCxnSpPr>
          <p:spPr>
            <a:xfrm>
              <a:off x="7362984" y="2927529"/>
              <a:ext cx="698409" cy="40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851718" y="26627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701349" y="27656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89918" y="289895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80393" y="314660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989936" y="5510698"/>
            <a:ext cx="11316231" cy="613786"/>
          </a:xfrm>
          <a:prstGeom prst="rect">
            <a:avLst/>
          </a:prstGeom>
          <a:solidFill>
            <a:schemeClr val="tx2"/>
          </a:solidFill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LSC</a:t>
            </a:r>
            <a:r>
              <a:rPr lang="en-US" sz="3200" b="1" baseline="30000" dirty="0">
                <a:solidFill>
                  <a:srgbClr val="FFC000"/>
                </a:solidFill>
              </a:rPr>
              <a:t>2</a:t>
            </a:r>
            <a:r>
              <a:rPr lang="en-US" sz="3200" b="1" dirty="0">
                <a:solidFill>
                  <a:srgbClr val="FFC000"/>
                </a:solidFill>
              </a:rPr>
              <a:t>= Localized Sigma Coordinates with Shaved Cells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1897" y="573765"/>
            <a:ext cx="8281336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*No masking of thin layers (c/o implicit scheme)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*Shuts down artificial exchanges between shallow and deep prisms</a:t>
            </a:r>
            <a:endParaRPr lang="en-US" dirty="0"/>
          </a:p>
          <a:p>
            <a:r>
              <a:rPr lang="en-US" dirty="0">
                <a:latin typeface="Tahoma"/>
                <a:ea typeface="Tahoma"/>
                <a:cs typeface="Tahoma"/>
              </a:rPr>
              <a:t>*Generated using FORTRAN scripts (</a:t>
            </a:r>
            <a:r>
              <a:rPr lang="en-US" err="1">
                <a:latin typeface="Tahoma"/>
                <a:ea typeface="Tahoma"/>
                <a:cs typeface="Tahoma"/>
              </a:rPr>
              <a:t>gen_vqs</a:t>
            </a:r>
            <a:r>
              <a:rPr lang="en-US" dirty="0">
                <a:latin typeface="Tahoma"/>
                <a:ea typeface="Tahoma"/>
                <a:cs typeface="Tahoma"/>
              </a:rPr>
              <a:t>*.f90) </a:t>
            </a:r>
            <a:endParaRPr lang="en-US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07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/>
              <a:t>Vertical grid: LSC</a:t>
            </a:r>
            <a:r>
              <a:rPr lang="en-US" baseline="30000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26567"/>
            <a:ext cx="3389313" cy="32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1167"/>
            <a:ext cx="529113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 rot="-5400000">
            <a:off x="5556251" y="2101341"/>
            <a:ext cx="6842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950" tIns="50475" rIns="100950" bIns="50475">
            <a:spAutoFit/>
          </a:bodyPr>
          <a:lstStyle/>
          <a:p>
            <a:r>
              <a:rPr lang="en-US" altLang="en-US" sz="1600" b="1"/>
              <a:t>z (m)</a:t>
            </a: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058729"/>
            <a:ext cx="5181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27004"/>
            <a:ext cx="4624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89400" y="4747704"/>
            <a:ext cx="323850" cy="2174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13250" y="4320667"/>
            <a:ext cx="2649538" cy="45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3250" y="4965192"/>
            <a:ext cx="2725738" cy="1565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10688" y="5249354"/>
            <a:ext cx="7937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9501188" y="5852604"/>
            <a:ext cx="188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altLang="en-US" sz="1400" b="1"/>
              <a:t>Degenerate prism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9043988" y="5792279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51263" y="2229929"/>
            <a:ext cx="431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891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673310-7735-42EF-8722-EC3368D0DD00}" type="slidenum">
              <a:rPr lang="en-US" smtClean="0">
                <a:solidFill>
                  <a:schemeClr val="bg2"/>
                </a:solidFill>
              </a:rPr>
              <a:pPr eaLnBrk="1" hangingPunct="1"/>
              <a:t>19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97333"/>
          </a:xfrm>
          <a:noFill/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hlink"/>
                </a:solidFill>
              </a:rPr>
              <a:t>Staggering of variables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35372" y="465624"/>
            <a:ext cx="13030200" cy="12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3D computational unit: </a:t>
            </a:r>
            <a:r>
              <a:rPr lang="en-US" sz="2400" i="1" dirty="0">
                <a:latin typeface="Times New Roman" pitchFamily="18" charset="0"/>
              </a:rPr>
              <a:t>uneven</a:t>
            </a:r>
            <a:r>
              <a:rPr lang="en-US" sz="2400" dirty="0">
                <a:latin typeface="Times New Roman" pitchFamily="18" charset="0"/>
              </a:rPr>
              <a:t> prisms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Equations are not transformed into </a:t>
            </a:r>
            <a:r>
              <a:rPr lang="en-US" sz="2400" i="1" dirty="0">
                <a:latin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</a:rPr>
              <a:t>- or </a:t>
            </a:r>
            <a:r>
              <a:rPr lang="en-US" sz="2400" i="1" dirty="0">
                <a:latin typeface="Symbol" pitchFamily="18" charset="2"/>
              </a:rPr>
              <a:t>s</a:t>
            </a:r>
            <a:r>
              <a:rPr lang="en-US" sz="2400" dirty="0">
                <a:latin typeface="Times New Roman" pitchFamily="18" charset="0"/>
              </a:rPr>
              <a:t>-coordinates, but solved in the original </a:t>
            </a:r>
            <a:r>
              <a:rPr lang="en-US" sz="2400" i="1" dirty="0">
                <a:latin typeface="Times New Roman" pitchFamily="18" charset="0"/>
              </a:rPr>
              <a:t>Z</a:t>
            </a:r>
            <a:r>
              <a:rPr lang="en-US" sz="2400" dirty="0">
                <a:latin typeface="Times New Roman" pitchFamily="18" charset="0"/>
              </a:rPr>
              <a:t>-space (good for pressure gradient error)</a:t>
            </a:r>
          </a:p>
        </p:txBody>
      </p:sp>
      <p:sp>
        <p:nvSpPr>
          <p:cNvPr id="38" name="Freeform 22"/>
          <p:cNvSpPr>
            <a:spLocks noChangeAspect="1"/>
          </p:cNvSpPr>
          <p:nvPr/>
        </p:nvSpPr>
        <p:spPr bwMode="auto">
          <a:xfrm rot="20895717">
            <a:off x="3267075" y="2058308"/>
            <a:ext cx="2236788" cy="325437"/>
          </a:xfrm>
          <a:custGeom>
            <a:avLst/>
            <a:gdLst>
              <a:gd name="T0" fmla="*/ 0 w 1114"/>
              <a:gd name="T1" fmla="*/ 0 h 268"/>
              <a:gd name="T2" fmla="*/ 217627023 w 1114"/>
              <a:gd name="T3" fmla="*/ 44247289 h 268"/>
              <a:gd name="T4" fmla="*/ 2147483647 w 1114"/>
              <a:gd name="T5" fmla="*/ 395276023 h 268"/>
              <a:gd name="T6" fmla="*/ 2147483647 w 1114"/>
              <a:gd name="T7" fmla="*/ 41297712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39" name="Freeform 23"/>
          <p:cNvSpPr>
            <a:spLocks noChangeAspect="1"/>
          </p:cNvSpPr>
          <p:nvPr/>
        </p:nvSpPr>
        <p:spPr bwMode="auto">
          <a:xfrm>
            <a:off x="3257550" y="3688670"/>
            <a:ext cx="2198688" cy="669925"/>
          </a:xfrm>
          <a:custGeom>
            <a:avLst/>
            <a:gdLst>
              <a:gd name="T0" fmla="*/ 0 w 1114"/>
              <a:gd name="T1" fmla="*/ 0 h 268"/>
              <a:gd name="T2" fmla="*/ 210268783 w 1114"/>
              <a:gd name="T3" fmla="*/ 187044060 h 268"/>
              <a:gd name="T4" fmla="*/ 2094899663 w 1114"/>
              <a:gd name="T5" fmla="*/ 1670935434 h 268"/>
              <a:gd name="T6" fmla="*/ 2147483647 w 1114"/>
              <a:gd name="T7" fmla="*/ 174575456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42" name="Line 24"/>
          <p:cNvSpPr>
            <a:spLocks noChangeAspect="1" noChangeShapeType="1"/>
          </p:cNvSpPr>
          <p:nvPr/>
        </p:nvSpPr>
        <p:spPr bwMode="auto">
          <a:xfrm>
            <a:off x="3270250" y="2224995"/>
            <a:ext cx="0" cy="149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43" name="Line 26"/>
          <p:cNvSpPr>
            <a:spLocks noChangeAspect="1" noChangeShapeType="1"/>
          </p:cNvSpPr>
          <p:nvPr/>
        </p:nvSpPr>
        <p:spPr bwMode="auto">
          <a:xfrm>
            <a:off x="5456238" y="1886858"/>
            <a:ext cx="0" cy="186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61" name="Oval 27"/>
          <p:cNvSpPr>
            <a:spLocks noChangeAspect="1" noChangeArrowheads="1"/>
          </p:cNvSpPr>
          <p:nvPr/>
        </p:nvSpPr>
        <p:spPr bwMode="auto">
          <a:xfrm>
            <a:off x="4357688" y="2191658"/>
            <a:ext cx="90487" cy="65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 altLang="en-US"/>
          </a:p>
        </p:txBody>
      </p:sp>
      <p:sp>
        <p:nvSpPr>
          <p:cNvPr id="67" name="Line 28"/>
          <p:cNvSpPr>
            <a:spLocks noChangeAspect="1" noChangeShapeType="1"/>
          </p:cNvSpPr>
          <p:nvPr/>
        </p:nvSpPr>
        <p:spPr bwMode="auto">
          <a:xfrm flipH="1" flipV="1">
            <a:off x="4311650" y="1947183"/>
            <a:ext cx="92075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8" name="Text Box 29"/>
          <p:cNvSpPr txBox="1">
            <a:spLocks noChangeAspect="1" noChangeArrowheads="1"/>
          </p:cNvSpPr>
          <p:nvPr/>
        </p:nvSpPr>
        <p:spPr bwMode="auto">
          <a:xfrm>
            <a:off x="3822700" y="1399495"/>
            <a:ext cx="549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sz="2800" b="1">
                <a:latin typeface="Times New Roman" pitchFamily="18" charset="0"/>
              </a:rPr>
              <a:t>n</a:t>
            </a:r>
            <a:r>
              <a:rPr lang="en-US" altLang="en-US" sz="2800" i="1" baseline="-25000">
                <a:latin typeface="Times New Roman" pitchFamily="18" charset="0"/>
              </a:rPr>
              <a:t>k</a:t>
            </a:r>
            <a:endParaRPr lang="en-US" altLang="en-US" sz="2800" baseline="-25000">
              <a:latin typeface="Times New Roman" pitchFamily="18" charset="0"/>
            </a:endParaRPr>
          </a:p>
        </p:txBody>
      </p:sp>
      <p:sp>
        <p:nvSpPr>
          <p:cNvPr id="69" name="Text Box 30"/>
          <p:cNvSpPr txBox="1">
            <a:spLocks noChangeAspect="1" noChangeArrowheads="1"/>
          </p:cNvSpPr>
          <p:nvPr/>
        </p:nvSpPr>
        <p:spPr bwMode="auto">
          <a:xfrm>
            <a:off x="5513388" y="1637620"/>
            <a:ext cx="1765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sz="2400" i="1">
                <a:latin typeface="Times New Roman" pitchFamily="18" charset="0"/>
              </a:rPr>
              <a:t>k</a:t>
            </a:r>
            <a:r>
              <a:rPr lang="en-US" altLang="en-US" sz="3200" i="1">
                <a:latin typeface="Times New Roman" pitchFamily="18" charset="0"/>
              </a:rPr>
              <a:t> </a:t>
            </a:r>
            <a:r>
              <a:rPr lang="en-US" altLang="en-US" b="1">
                <a:latin typeface="Times New Roman" pitchFamily="18" charset="0"/>
              </a:rPr>
              <a:t>(whole level)</a:t>
            </a:r>
          </a:p>
        </p:txBody>
      </p:sp>
      <p:sp>
        <p:nvSpPr>
          <p:cNvPr id="70" name="Text Box 31"/>
          <p:cNvSpPr txBox="1">
            <a:spLocks noChangeAspect="1" noChangeArrowheads="1"/>
          </p:cNvSpPr>
          <p:nvPr/>
        </p:nvSpPr>
        <p:spPr bwMode="auto">
          <a:xfrm>
            <a:off x="5513388" y="3545795"/>
            <a:ext cx="635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sz="2400" i="1">
                <a:latin typeface="Times New Roman" pitchFamily="18" charset="0"/>
              </a:rPr>
              <a:t>k</a:t>
            </a:r>
            <a:r>
              <a:rPr lang="en-US" altLang="en-US" sz="2400">
                <a:latin typeface="Times New Roman" pitchFamily="18" charset="0"/>
              </a:rPr>
              <a:t>-1</a:t>
            </a:r>
          </a:p>
        </p:txBody>
      </p:sp>
      <p:sp>
        <p:nvSpPr>
          <p:cNvPr id="72" name="Oval 71"/>
          <p:cNvSpPr/>
          <p:nvPr/>
        </p:nvSpPr>
        <p:spPr>
          <a:xfrm>
            <a:off x="4872038" y="2093233"/>
            <a:ext cx="57150" cy="825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TextBox 25"/>
          <p:cNvSpPr txBox="1">
            <a:spLocks noChangeArrowheads="1"/>
          </p:cNvSpPr>
          <p:nvPr/>
        </p:nvSpPr>
        <p:spPr bwMode="auto">
          <a:xfrm>
            <a:off x="4530725" y="2174195"/>
            <a:ext cx="89190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i="1" dirty="0" err="1"/>
              <a:t>u</a:t>
            </a:r>
            <a:r>
              <a:rPr lang="en-US" altLang="en-US" baseline="-25000" dirty="0" err="1"/>
              <a:t>j,k</a:t>
            </a:r>
            <a:r>
              <a:rPr lang="en-US" altLang="en-US" dirty="0"/>
              <a:t>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j,k</a:t>
            </a:r>
            <a:endParaRPr lang="en-US" altLang="en-US" dirty="0"/>
          </a:p>
        </p:txBody>
      </p:sp>
      <p:sp>
        <p:nvSpPr>
          <p:cNvPr id="74" name="Oval 73"/>
          <p:cNvSpPr/>
          <p:nvPr/>
        </p:nvSpPr>
        <p:spPr>
          <a:xfrm>
            <a:off x="4473575" y="3023508"/>
            <a:ext cx="57150" cy="809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TextBox 27"/>
          <p:cNvSpPr txBox="1">
            <a:spLocks noChangeArrowheads="1"/>
          </p:cNvSpPr>
          <p:nvPr/>
        </p:nvSpPr>
        <p:spPr bwMode="auto">
          <a:xfrm>
            <a:off x="4514850" y="2864758"/>
            <a:ext cx="5619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i="1"/>
              <a:t>C</a:t>
            </a:r>
            <a:r>
              <a:rPr lang="en-US" altLang="en-US" i="1" baseline="-25000"/>
              <a:t>i,k</a:t>
            </a:r>
            <a:endParaRPr lang="en-US" altLang="en-US" i="1"/>
          </a:p>
        </p:txBody>
      </p:sp>
      <p:sp>
        <p:nvSpPr>
          <p:cNvPr id="76" name="Oval 75"/>
          <p:cNvSpPr/>
          <p:nvPr/>
        </p:nvSpPr>
        <p:spPr>
          <a:xfrm>
            <a:off x="3235325" y="2221820"/>
            <a:ext cx="60325" cy="809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TextBox 29"/>
          <p:cNvSpPr txBox="1">
            <a:spLocks noChangeArrowheads="1"/>
          </p:cNvSpPr>
          <p:nvPr/>
        </p:nvSpPr>
        <p:spPr bwMode="auto">
          <a:xfrm>
            <a:off x="2801938" y="1950358"/>
            <a:ext cx="3825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i="1">
                <a:latin typeface="Symbol" pitchFamily="18" charset="2"/>
              </a:rPr>
              <a:t>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DE9FDB-88B9-0AEC-97B9-FCB3C924D9E6}"/>
              </a:ext>
            </a:extLst>
          </p:cNvPr>
          <p:cNvGrpSpPr/>
          <p:nvPr/>
        </p:nvGrpSpPr>
        <p:grpSpPr>
          <a:xfrm>
            <a:off x="6400800" y="1751920"/>
            <a:ext cx="3048000" cy="2606675"/>
            <a:chOff x="5535612" y="2216913"/>
            <a:chExt cx="3048000" cy="260667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564312" y="2461388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64312" y="270586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 rot="5400000">
              <a:off x="6574631" y="2905094"/>
              <a:ext cx="7969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7250112" y="2216913"/>
              <a:ext cx="4667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</a:p>
          </p:txBody>
        </p:sp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7250112" y="2474088"/>
              <a:ext cx="6746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  <a:r>
                <a:rPr lang="en-US" altLang="en-US" i="1"/>
                <a:t>-</a:t>
              </a:r>
              <a:r>
                <a:rPr lang="en-US" altLang="en-US"/>
                <a:t>1</a:t>
              </a:r>
              <a:endParaRPr lang="en-US" altLang="en-US" baseline="-25000"/>
            </a:p>
          </p:txBody>
        </p:sp>
        <p:sp>
          <p:nvSpPr>
            <p:cNvPr id="36" name="TextBox 9"/>
            <p:cNvSpPr txBox="1">
              <a:spLocks noChangeArrowheads="1"/>
            </p:cNvSpPr>
            <p:nvPr/>
          </p:nvSpPr>
          <p:spPr bwMode="auto">
            <a:xfrm>
              <a:off x="7135812" y="4167951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r>
                <a:rPr lang="en-US" altLang="en-US" i="1"/>
                <a:t>+</a:t>
              </a:r>
              <a:r>
                <a:rPr lang="en-US" altLang="en-US"/>
                <a:t>1</a:t>
              </a: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7250112" y="4425126"/>
              <a:ext cx="44291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endParaRPr lang="en-US" altLang="en-US" i="1"/>
            </a:p>
          </p:txBody>
        </p:sp>
        <p:sp>
          <p:nvSpPr>
            <p:cNvPr id="71" name="Right Arrow 70"/>
            <p:cNvSpPr/>
            <p:nvPr/>
          </p:nvSpPr>
          <p:spPr>
            <a:xfrm rot="10800000">
              <a:off x="5535612" y="3444051"/>
              <a:ext cx="685800" cy="23653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600825" y="4623563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00825" y="4393376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2"/>
            <p:cNvSpPr txBox="1">
              <a:spLocks noChangeArrowheads="1"/>
            </p:cNvSpPr>
            <p:nvPr/>
          </p:nvSpPr>
          <p:spPr bwMode="auto">
            <a:xfrm>
              <a:off x="7023100" y="3555176"/>
              <a:ext cx="563562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k-</a:t>
              </a:r>
              <a:r>
                <a:rPr lang="en-US" altLang="en-US"/>
                <a:t>1</a:t>
              </a:r>
            </a:p>
          </p:txBody>
        </p:sp>
        <p:sp>
          <p:nvSpPr>
            <p:cNvPr id="81" name="TextBox 33"/>
            <p:cNvSpPr txBox="1">
              <a:spLocks noChangeArrowheads="1"/>
            </p:cNvSpPr>
            <p:nvPr/>
          </p:nvSpPr>
          <p:spPr bwMode="auto">
            <a:xfrm>
              <a:off x="7072312" y="3245613"/>
              <a:ext cx="357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endParaRPr lang="en-US" alt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546850" y="3421826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546850" y="3726626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6"/>
            <p:cNvSpPr txBox="1">
              <a:spLocks noChangeArrowheads="1"/>
            </p:cNvSpPr>
            <p:nvPr/>
          </p:nvSpPr>
          <p:spPr bwMode="auto">
            <a:xfrm rot="5400000">
              <a:off x="6567487" y="3883788"/>
              <a:ext cx="7985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7897812" y="3496438"/>
              <a:ext cx="685800" cy="2365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6" name="Freeform 85"/>
          <p:cNvSpPr/>
          <p:nvPr/>
        </p:nvSpPr>
        <p:spPr>
          <a:xfrm rot="249396">
            <a:off x="9755188" y="1724933"/>
            <a:ext cx="1684337" cy="838200"/>
          </a:xfrm>
          <a:custGeom>
            <a:avLst/>
            <a:gdLst>
              <a:gd name="connsiteX0" fmla="*/ 0 w 1684866"/>
              <a:gd name="connsiteY0" fmla="*/ 838200 h 838200"/>
              <a:gd name="connsiteX1" fmla="*/ 1549400 w 1684866"/>
              <a:gd name="connsiteY1" fmla="*/ 440266 h 838200"/>
              <a:gd name="connsiteX2" fmla="*/ 1684866 w 1684866"/>
              <a:gd name="connsiteY2" fmla="*/ 0 h 838200"/>
              <a:gd name="connsiteX3" fmla="*/ 186266 w 1684866"/>
              <a:gd name="connsiteY3" fmla="*/ 364066 h 838200"/>
              <a:gd name="connsiteX4" fmla="*/ 0 w 1684866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866" h="838200">
                <a:moveTo>
                  <a:pt x="0" y="838200"/>
                </a:moveTo>
                <a:lnTo>
                  <a:pt x="1549400" y="440266"/>
                </a:lnTo>
                <a:lnTo>
                  <a:pt x="1684866" y="0"/>
                </a:lnTo>
                <a:lnTo>
                  <a:pt x="186266" y="364066"/>
                </a:lnTo>
                <a:lnTo>
                  <a:pt x="0" y="8382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 rot="485084">
            <a:off x="9801225" y="3420383"/>
            <a:ext cx="1625600" cy="763587"/>
          </a:xfrm>
          <a:custGeom>
            <a:avLst/>
            <a:gdLst>
              <a:gd name="connsiteX0" fmla="*/ 0 w 1684866"/>
              <a:gd name="connsiteY0" fmla="*/ 838200 h 838200"/>
              <a:gd name="connsiteX1" fmla="*/ 1549400 w 1684866"/>
              <a:gd name="connsiteY1" fmla="*/ 440266 h 838200"/>
              <a:gd name="connsiteX2" fmla="*/ 1684866 w 1684866"/>
              <a:gd name="connsiteY2" fmla="*/ 0 h 838200"/>
              <a:gd name="connsiteX3" fmla="*/ 186266 w 1684866"/>
              <a:gd name="connsiteY3" fmla="*/ 364066 h 838200"/>
              <a:gd name="connsiteX4" fmla="*/ 0 w 1684866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866" h="838200">
                <a:moveTo>
                  <a:pt x="0" y="838200"/>
                </a:moveTo>
                <a:lnTo>
                  <a:pt x="1549400" y="440266"/>
                </a:lnTo>
                <a:lnTo>
                  <a:pt x="1684866" y="0"/>
                </a:lnTo>
                <a:lnTo>
                  <a:pt x="186266" y="364066"/>
                </a:lnTo>
                <a:lnTo>
                  <a:pt x="0" y="8382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8" name="Straight Connector 87"/>
          <p:cNvCxnSpPr>
            <a:stCxn id="86" idx="0"/>
            <a:endCxn id="87" idx="0"/>
          </p:cNvCxnSpPr>
          <p:nvPr/>
        </p:nvCxnSpPr>
        <p:spPr>
          <a:xfrm>
            <a:off x="9726613" y="2499633"/>
            <a:ext cx="28575" cy="156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6" idx="1"/>
            <a:endCxn id="87" idx="1"/>
          </p:cNvCxnSpPr>
          <p:nvPr/>
        </p:nvCxnSpPr>
        <p:spPr>
          <a:xfrm flipH="1">
            <a:off x="11287125" y="2215470"/>
            <a:ext cx="14288" cy="170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6" idx="2"/>
          </p:cNvCxnSpPr>
          <p:nvPr/>
        </p:nvCxnSpPr>
        <p:spPr>
          <a:xfrm>
            <a:off x="11468100" y="1786845"/>
            <a:ext cx="4763" cy="175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87" idx="3"/>
          </p:cNvCxnSpPr>
          <p:nvPr/>
        </p:nvCxnSpPr>
        <p:spPr>
          <a:xfrm>
            <a:off x="9947275" y="2105933"/>
            <a:ext cx="46038" cy="155733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29"/>
          <p:cNvSpPr txBox="1">
            <a:spLocks noChangeAspect="1" noChangeArrowheads="1"/>
          </p:cNvSpPr>
          <p:nvPr/>
        </p:nvSpPr>
        <p:spPr bwMode="auto">
          <a:xfrm>
            <a:off x="10256838" y="1356633"/>
            <a:ext cx="547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sz="2800" b="1">
                <a:latin typeface="Times New Roman" pitchFamily="18" charset="0"/>
              </a:rPr>
              <a:t>n</a:t>
            </a:r>
            <a:r>
              <a:rPr lang="en-US" altLang="en-US" sz="2800" i="1" baseline="-25000">
                <a:latin typeface="Times New Roman" pitchFamily="18" charset="0"/>
              </a:rPr>
              <a:t>k</a:t>
            </a:r>
            <a:endParaRPr lang="en-US" altLang="en-US" sz="2800" baseline="-25000">
              <a:latin typeface="Times New Roman" pitchFamily="18" charset="0"/>
            </a:endParaRPr>
          </a:p>
        </p:txBody>
      </p:sp>
      <p:sp>
        <p:nvSpPr>
          <p:cNvPr id="93" name="Text Box 30"/>
          <p:cNvSpPr txBox="1">
            <a:spLocks noChangeAspect="1" noChangeArrowheads="1"/>
          </p:cNvSpPr>
          <p:nvPr/>
        </p:nvSpPr>
        <p:spPr bwMode="auto">
          <a:xfrm>
            <a:off x="11472863" y="1540783"/>
            <a:ext cx="377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sz="2400" i="1">
                <a:latin typeface="Times New Roman" pitchFamily="18" charset="0"/>
              </a:rPr>
              <a:t>k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94" name="Text Box 31"/>
          <p:cNvSpPr txBox="1">
            <a:spLocks noChangeAspect="1" noChangeArrowheads="1"/>
          </p:cNvSpPr>
          <p:nvPr/>
        </p:nvSpPr>
        <p:spPr bwMode="auto">
          <a:xfrm>
            <a:off x="11533188" y="3274333"/>
            <a:ext cx="635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sz="2400" i="1">
                <a:latin typeface="Times New Roman" pitchFamily="18" charset="0"/>
              </a:rPr>
              <a:t>k</a:t>
            </a:r>
            <a:r>
              <a:rPr lang="en-US" altLang="en-US" sz="2400">
                <a:latin typeface="Times New Roman" pitchFamily="18" charset="0"/>
              </a:rPr>
              <a:t>-1</a:t>
            </a:r>
          </a:p>
        </p:txBody>
      </p:sp>
      <p:sp>
        <p:nvSpPr>
          <p:cNvPr id="95" name="TextBox 81"/>
          <p:cNvSpPr txBox="1">
            <a:spLocks noChangeArrowheads="1"/>
          </p:cNvSpPr>
          <p:nvPr/>
        </p:nvSpPr>
        <p:spPr bwMode="auto">
          <a:xfrm>
            <a:off x="9959975" y="2358345"/>
            <a:ext cx="89190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i="1" dirty="0" err="1"/>
              <a:t>u</a:t>
            </a:r>
            <a:r>
              <a:rPr lang="en-US" altLang="en-US" baseline="-25000" dirty="0" err="1"/>
              <a:t>j,k</a:t>
            </a:r>
            <a:r>
              <a:rPr lang="en-US" altLang="en-US" dirty="0"/>
              <a:t>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j,k</a:t>
            </a:r>
            <a:endParaRPr lang="en-US" altLang="en-US" dirty="0"/>
          </a:p>
        </p:txBody>
      </p:sp>
      <p:sp>
        <p:nvSpPr>
          <p:cNvPr id="96" name="TextBox 82"/>
          <p:cNvSpPr txBox="1">
            <a:spLocks noChangeArrowheads="1"/>
          </p:cNvSpPr>
          <p:nvPr/>
        </p:nvSpPr>
        <p:spPr bwMode="auto">
          <a:xfrm>
            <a:off x="10483850" y="3039383"/>
            <a:ext cx="56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i="1"/>
              <a:t>C</a:t>
            </a:r>
            <a:r>
              <a:rPr lang="en-US" altLang="en-US" i="1" baseline="-25000"/>
              <a:t>i,k</a:t>
            </a:r>
            <a:endParaRPr lang="en-US" altLang="en-US" i="1"/>
          </a:p>
        </p:txBody>
      </p:sp>
      <p:sp>
        <p:nvSpPr>
          <p:cNvPr id="97" name="TextBox 83"/>
          <p:cNvSpPr txBox="1">
            <a:spLocks noChangeArrowheads="1"/>
          </p:cNvSpPr>
          <p:nvPr/>
        </p:nvSpPr>
        <p:spPr bwMode="auto">
          <a:xfrm>
            <a:off x="9324975" y="2256745"/>
            <a:ext cx="381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/>
          <a:p>
            <a:r>
              <a:rPr lang="en-US" altLang="en-US" i="1">
                <a:latin typeface="Symbol" pitchFamily="18" charset="2"/>
              </a:rPr>
              <a:t>h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10563225" y="2939370"/>
            <a:ext cx="57150" cy="69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9680575" y="2455183"/>
            <a:ext cx="57150" cy="69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10483850" y="2318658"/>
            <a:ext cx="57150" cy="69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10571163" y="2082120"/>
            <a:ext cx="57150" cy="69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Line 28"/>
          <p:cNvSpPr>
            <a:spLocks noChangeAspect="1" noChangeShapeType="1"/>
          </p:cNvSpPr>
          <p:nvPr/>
        </p:nvSpPr>
        <p:spPr bwMode="auto">
          <a:xfrm flipH="1" flipV="1">
            <a:off x="10512425" y="1864633"/>
            <a:ext cx="92075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03" name="TextBox 89"/>
          <p:cNvSpPr txBox="1">
            <a:spLocks noChangeArrowheads="1"/>
          </p:cNvSpPr>
          <p:nvPr/>
        </p:nvSpPr>
        <p:spPr bwMode="auto">
          <a:xfrm>
            <a:off x="4062413" y="3774395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w</a:t>
            </a:r>
            <a:r>
              <a:rPr lang="en-US" altLang="en-US" i="1" baseline="-25000" dirty="0"/>
              <a:t>i,k-</a:t>
            </a:r>
            <a:r>
              <a:rPr lang="en-US" altLang="en-US" baseline="-25000" dirty="0"/>
              <a:t>1</a:t>
            </a:r>
            <a:endParaRPr lang="en-US" altLang="en-US" i="1" baseline="-25000" dirty="0"/>
          </a:p>
        </p:txBody>
      </p:sp>
      <p:sp>
        <p:nvSpPr>
          <p:cNvPr id="104" name="TextBox 90"/>
          <p:cNvSpPr txBox="1">
            <a:spLocks noChangeArrowheads="1"/>
          </p:cNvSpPr>
          <p:nvPr/>
        </p:nvSpPr>
        <p:spPr bwMode="auto">
          <a:xfrm>
            <a:off x="10374313" y="3641045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w</a:t>
            </a:r>
            <a:r>
              <a:rPr lang="en-US" altLang="en-US" i="1" baseline="-25000" dirty="0"/>
              <a:t>i,k</a:t>
            </a:r>
            <a:r>
              <a:rPr lang="en-US" altLang="en-US" baseline="-25000" dirty="0"/>
              <a:t>-1</a:t>
            </a:r>
            <a:endParaRPr lang="en-US" altLang="en-US" i="1" baseline="-25000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10636250" y="3714070"/>
            <a:ext cx="57150" cy="69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4387850" y="3866470"/>
            <a:ext cx="57150" cy="69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7" name="Straight Connector 106"/>
          <p:cNvCxnSpPr>
            <a:endCxn id="39" idx="2"/>
          </p:cNvCxnSpPr>
          <p:nvPr/>
        </p:nvCxnSpPr>
        <p:spPr>
          <a:xfrm flipH="1">
            <a:off x="4319588" y="2386920"/>
            <a:ext cx="44450" cy="1971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2A05F6-A85E-94C0-1340-B3FBD59B5007}"/>
              </a:ext>
            </a:extLst>
          </p:cNvPr>
          <p:cNvGrpSpPr/>
          <p:nvPr/>
        </p:nvGrpSpPr>
        <p:grpSpPr>
          <a:xfrm>
            <a:off x="3263106" y="3810000"/>
            <a:ext cx="2236788" cy="2145861"/>
            <a:chOff x="3551237" y="5139792"/>
            <a:chExt cx="2236788" cy="2145861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59B20666-A245-8CBF-72D9-DAE5F31AE0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237" y="5139792"/>
              <a:ext cx="2236788" cy="639340"/>
            </a:xfrm>
            <a:custGeom>
              <a:avLst/>
              <a:gdLst>
                <a:gd name="T0" fmla="*/ 0 w 1114"/>
                <a:gd name="T1" fmla="*/ 0 h 268"/>
                <a:gd name="T2" fmla="*/ 217627023 w 1114"/>
                <a:gd name="T3" fmla="*/ 44247289 h 268"/>
                <a:gd name="T4" fmla="*/ 2147483647 w 1114"/>
                <a:gd name="T5" fmla="*/ 395276023 h 268"/>
                <a:gd name="T6" fmla="*/ 2147483647 w 1114"/>
                <a:gd name="T7" fmla="*/ 41297712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844C92A3-4825-DC0D-67B0-61E59D6328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2404" y="6615728"/>
              <a:ext cx="2198688" cy="669925"/>
            </a:xfrm>
            <a:custGeom>
              <a:avLst/>
              <a:gdLst>
                <a:gd name="T0" fmla="*/ 0 w 1114"/>
                <a:gd name="T1" fmla="*/ 0 h 268"/>
                <a:gd name="T2" fmla="*/ 210268783 w 1114"/>
                <a:gd name="T3" fmla="*/ 187044060 h 268"/>
                <a:gd name="T4" fmla="*/ 2094899663 w 1114"/>
                <a:gd name="T5" fmla="*/ 1670935434 h 268"/>
                <a:gd name="T6" fmla="*/ 2147483647 w 1114"/>
                <a:gd name="T7" fmla="*/ 174575456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5" name="Line 24">
              <a:extLst>
                <a:ext uri="{FF2B5EF4-FFF2-40B4-BE49-F238E27FC236}">
                  <a16:creationId xmlns:a16="http://schemas.microsoft.com/office/drawing/2014/main" id="{4D76CC39-A89E-4079-DDE2-D1549A323E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65104" y="5152053"/>
              <a:ext cx="0" cy="149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6" name="Line 26">
              <a:extLst>
                <a:ext uri="{FF2B5EF4-FFF2-40B4-BE49-F238E27FC236}">
                  <a16:creationId xmlns:a16="http://schemas.microsoft.com/office/drawing/2014/main" id="{A82EB08E-3CD6-D26F-8047-BCE4A8261A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741370" y="5257800"/>
              <a:ext cx="0" cy="1450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EB0A8266-6907-F468-B46F-3153D2FCF9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06926" y="5779132"/>
              <a:ext cx="0" cy="150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93D6FC-55CF-91B8-BF7C-24B80ED2D7F6}"/>
              </a:ext>
            </a:extLst>
          </p:cNvPr>
          <p:cNvGrpSpPr/>
          <p:nvPr/>
        </p:nvGrpSpPr>
        <p:grpSpPr>
          <a:xfrm>
            <a:off x="3257359" y="5410200"/>
            <a:ext cx="2236788" cy="2145861"/>
            <a:chOff x="3551237" y="5139792"/>
            <a:chExt cx="2236788" cy="2145861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43C7111-4441-9684-BC72-FD9D99707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237" y="5139792"/>
              <a:ext cx="2236788" cy="639340"/>
            </a:xfrm>
            <a:custGeom>
              <a:avLst/>
              <a:gdLst>
                <a:gd name="T0" fmla="*/ 0 w 1114"/>
                <a:gd name="T1" fmla="*/ 0 h 268"/>
                <a:gd name="T2" fmla="*/ 217627023 w 1114"/>
                <a:gd name="T3" fmla="*/ 44247289 h 268"/>
                <a:gd name="T4" fmla="*/ 2147483647 w 1114"/>
                <a:gd name="T5" fmla="*/ 395276023 h 268"/>
                <a:gd name="T6" fmla="*/ 2147483647 w 1114"/>
                <a:gd name="T7" fmla="*/ 41297712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305057EF-3E0A-0958-785F-A8DE937F0C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2404" y="6615728"/>
              <a:ext cx="2198688" cy="669925"/>
            </a:xfrm>
            <a:custGeom>
              <a:avLst/>
              <a:gdLst>
                <a:gd name="T0" fmla="*/ 0 w 1114"/>
                <a:gd name="T1" fmla="*/ 0 h 268"/>
                <a:gd name="T2" fmla="*/ 210268783 w 1114"/>
                <a:gd name="T3" fmla="*/ 187044060 h 268"/>
                <a:gd name="T4" fmla="*/ 2094899663 w 1114"/>
                <a:gd name="T5" fmla="*/ 1670935434 h 268"/>
                <a:gd name="T6" fmla="*/ 2147483647 w 1114"/>
                <a:gd name="T7" fmla="*/ 174575456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D5345E0A-8A82-956A-143C-21661E6648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65104" y="5152053"/>
              <a:ext cx="0" cy="149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297D9BD6-D648-F7D1-DAF1-BF68148CCB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741370" y="5257800"/>
              <a:ext cx="0" cy="1450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2D730C6A-CCF7-D839-49C9-9EE0F478CD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06926" y="5779132"/>
              <a:ext cx="0" cy="150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C32647-B946-49A4-A7FD-0FB861F82888}" type="slidenum">
              <a:rPr lang="en-US" sz="1800">
                <a:latin typeface="Times New Roman" pitchFamily="18" charset="0"/>
              </a:rPr>
              <a:pPr eaLnBrk="1" hangingPunct="1"/>
              <a:t>2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644" y="762800"/>
            <a:ext cx="11708606" cy="5941727"/>
          </a:xfrm>
          <a:noFill/>
        </p:spPr>
        <p:txBody>
          <a:bodyPr/>
          <a:lstStyle/>
          <a:p>
            <a:pPr eaLnBrk="1" hangingPunct="1"/>
            <a:r>
              <a:rPr lang="en-US" sz="1800" dirty="0"/>
              <a:t>Continuity equation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1800" dirty="0"/>
              <a:t>Momentum equations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marL="600852" lvl="1" indent="0" eaLnBrk="1" hangingPunct="1">
              <a:buNone/>
            </a:pPr>
            <a:endParaRPr lang="en-US" sz="1600" dirty="0"/>
          </a:p>
          <a:p>
            <a:pPr lvl="1" eaLnBrk="1" hangingPunct="1"/>
            <a:endParaRPr lang="en-US" sz="1600" dirty="0"/>
          </a:p>
          <a:p>
            <a:pPr eaLnBrk="1" hangingPunct="1">
              <a:buFont typeface="Wingdings" pitchFamily="2" charset="2"/>
              <a:buNone/>
            </a:pPr>
            <a:endParaRPr lang="en-US" sz="2100" dirty="0"/>
          </a:p>
          <a:p>
            <a:pPr eaLnBrk="1" hangingPunct="1">
              <a:buFont typeface="Wingdings" pitchFamily="2" charset="2"/>
              <a:buNone/>
            </a:pPr>
            <a:endParaRPr lang="en-US" sz="2100" dirty="0"/>
          </a:p>
          <a:p>
            <a:pPr eaLnBrk="1" hangingPunct="1"/>
            <a:endParaRPr lang="en-US" sz="18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326833" y="76200"/>
            <a:ext cx="11689557" cy="597747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Governing equations: Reynolds-</a:t>
            </a:r>
            <a:r>
              <a:rPr lang="en-US" sz="2800" dirty="0" err="1"/>
              <a:t>averged</a:t>
            </a:r>
            <a:r>
              <a:rPr lang="en-US" sz="2800" dirty="0"/>
              <a:t> </a:t>
            </a:r>
            <a:r>
              <a:rPr lang="en-US" sz="2800" dirty="0" err="1"/>
              <a:t>Navier</a:t>
            </a:r>
            <a:r>
              <a:rPr lang="en-US" sz="2800" dirty="0"/>
              <a:t>-Stokes (with vegetation)</a:t>
            </a:r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7886701" y="699347"/>
          <a:ext cx="5005388" cy="85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571500" progId="Equation.DSMT4">
                  <p:embed/>
                </p:oleObj>
              </mc:Choice>
              <mc:Fallback>
                <p:oleObj name="Equation" r:id="rId3" imgW="2387600" imgH="571500" progId="Equation.DSMT4">
                  <p:embed/>
                  <p:pic>
                    <p:nvPicPr>
                      <p:cNvPr id="4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1" y="699347"/>
                        <a:ext cx="5005388" cy="85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"/>
          <p:cNvGraphicFramePr>
            <a:graphicFrameLocks noChangeAspect="1"/>
          </p:cNvGraphicFramePr>
          <p:nvPr/>
        </p:nvGraphicFramePr>
        <p:xfrm>
          <a:off x="9715501" y="1512147"/>
          <a:ext cx="2797970" cy="68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500" imgH="457200" progId="Equation.DSMT4">
                  <p:embed/>
                </p:oleObj>
              </mc:Choice>
              <mc:Fallback>
                <p:oleObj name="Equation" r:id="rId5" imgW="1333500" imgH="457200" progId="Equation.DSMT4">
                  <p:embed/>
                  <p:pic>
                    <p:nvPicPr>
                      <p:cNvPr id="41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1" y="1512147"/>
                        <a:ext cx="2797970" cy="68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6736624" y="2852867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5414488" y="2416879"/>
            <a:ext cx="327647" cy="4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</a:rPr>
              <a:t>(</a:t>
            </a:r>
          </a:p>
        </p:txBody>
      </p:sp>
      <p:sp>
        <p:nvSpPr>
          <p:cNvPr id="4108" name="AutoShape 11"/>
          <p:cNvSpPr>
            <a:spLocks/>
          </p:cNvSpPr>
          <p:nvPr/>
        </p:nvSpPr>
        <p:spPr bwMode="auto">
          <a:xfrm>
            <a:off x="13144500" y="1056640"/>
            <a:ext cx="571500" cy="321056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0" y="-222254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0" y="32270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600200" y="2362200"/>
            <a:ext cx="38862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00200" y="2362200"/>
            <a:ext cx="3810001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410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02590"/>
              </p:ext>
            </p:extLst>
          </p:nvPr>
        </p:nvGraphicFramePr>
        <p:xfrm>
          <a:off x="1600201" y="2357121"/>
          <a:ext cx="11608595" cy="66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34300" imgH="622300" progId="Equation.DSMT4">
                  <p:embed/>
                </p:oleObj>
              </mc:Choice>
              <mc:Fallback>
                <p:oleObj name="Equation" r:id="rId7" imgW="7734300" imgH="622300" progId="Equation.DSMT4">
                  <p:embed/>
                  <p:pic>
                    <p:nvPicPr>
                      <p:cNvPr id="41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357121"/>
                        <a:ext cx="11608595" cy="668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562100" y="2209800"/>
            <a:ext cx="3810000" cy="9499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60902" y="2336095"/>
                <a:ext cx="4596002" cy="697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02" y="2336095"/>
                <a:ext cx="4596002" cy="6973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0903" y="3493254"/>
            <a:ext cx="251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eaLnBrk="1" hangingPunct="1"/>
            <a:r>
              <a:rPr lang="en-US" sz="1800" dirty="0"/>
              <a:t>Vertical </a:t>
            </a:r>
            <a:r>
              <a:rPr lang="en-US" sz="1800" dirty="0" err="1"/>
              <a:t>b.c</a:t>
            </a:r>
            <a:r>
              <a:rPr lang="en-US" sz="1600" dirty="0" err="1"/>
              <a:t>.</a:t>
            </a:r>
            <a:r>
              <a:rPr lang="en-US" sz="1600" dirty="0"/>
              <a:t> (3D):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95600" y="3033465"/>
                <a:ext cx="3349187" cy="1367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033465"/>
                <a:ext cx="3349187" cy="1367810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600" y="4511040"/>
                <a:ext cx="3389261" cy="14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11040"/>
                <a:ext cx="3389261" cy="142083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15568" y="6034807"/>
                <a:ext cx="3816878" cy="693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1,      2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68" y="6034807"/>
                <a:ext cx="3816878" cy="6937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0902" y="6816006"/>
                <a:ext cx="277550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/2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02" y="6816006"/>
                <a:ext cx="2775503" cy="415498"/>
              </a:xfrm>
              <a:prstGeom prst="rect">
                <a:avLst/>
              </a:prstGeom>
              <a:blipFill rotWithShape="1">
                <a:blip r:embed="rId15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02546" y="6816241"/>
            <a:ext cx="16316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(vegetation)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546776" y="1869211"/>
            <a:ext cx="2101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vegetation (implicit)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212686" y="2150058"/>
            <a:ext cx="381000" cy="41862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7289889" y="4118634"/>
            <a:ext cx="5918907" cy="3244447"/>
            <a:chOff x="3631493" y="2195771"/>
            <a:chExt cx="5918907" cy="324444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00114" y="4043718"/>
              <a:ext cx="428625" cy="447675"/>
            </a:xfrm>
            <a:prstGeom prst="rect">
              <a:avLst/>
            </a:prstGeom>
          </p:spPr>
        </p:pic>
        <p:cxnSp>
          <p:nvCxnSpPr>
            <p:cNvPr id="59" name="Straight Connector 58"/>
            <p:cNvCxnSpPr/>
            <p:nvPr/>
          </p:nvCxnSpPr>
          <p:spPr bwMode="auto">
            <a:xfrm>
              <a:off x="6504878" y="4114181"/>
              <a:ext cx="95" cy="36094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6418511" y="3733510"/>
              <a:ext cx="5918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 i="1" dirty="0">
                  <a:solidFill>
                    <a:srgbClr val="FF0000"/>
                  </a:solidFill>
                  <a:latin typeface="+mn-lt"/>
                </a:rPr>
                <a:t>z=</a:t>
              </a:r>
              <a:r>
                <a:rPr lang="en-US" sz="2000" i="1" dirty="0" err="1">
                  <a:solidFill>
                    <a:srgbClr val="FF0000"/>
                  </a:solidFill>
                  <a:latin typeface="+mn-lt"/>
                </a:rPr>
                <a:t>z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+mn-lt"/>
                </a:rPr>
                <a:t>v</a:t>
              </a:r>
              <a:endParaRPr lang="en-US" sz="2000" i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66759" y="3970187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H</a:t>
              </a:r>
              <a:r>
                <a:rPr lang="en-US" i="1" baseline="30000" dirty="0">
                  <a:latin typeface="Symbol" panose="05050102010706020507" pitchFamily="18" charset="2"/>
                </a:rPr>
                <a:t>a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9210927" y="3071037"/>
              <a:ext cx="0" cy="11247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8871668" y="338394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h</a:t>
              </a:r>
              <a:endParaRPr lang="en-US" i="1" baseline="30000" dirty="0">
                <a:latin typeface="Symbol" panose="05050102010706020507" pitchFamily="18" charset="2"/>
              </a:endParaRPr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 flipV="1">
              <a:off x="6066759" y="2428749"/>
              <a:ext cx="0" cy="650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6066759" y="3078989"/>
              <a:ext cx="10287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5812187" y="2195771"/>
              <a:ext cx="3257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800" i="1" dirty="0">
                  <a:solidFill>
                    <a:srgbClr val="FF0000"/>
                  </a:solidFill>
                  <a:latin typeface="+mn-lt"/>
                </a:rPr>
                <a:t>z</a:t>
              </a:r>
            </a:p>
          </p:txBody>
        </p:sp>
        <p:sp>
          <p:nvSpPr>
            <p:cNvPr id="67" name="Text Box 25"/>
            <p:cNvSpPr txBox="1">
              <a:spLocks noChangeArrowheads="1"/>
            </p:cNvSpPr>
            <p:nvPr/>
          </p:nvSpPr>
          <p:spPr bwMode="auto">
            <a:xfrm>
              <a:off x="6957347" y="2905054"/>
              <a:ext cx="3401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800" i="1" dirty="0">
                  <a:solidFill>
                    <a:srgbClr val="FF0000"/>
                  </a:solidFill>
                  <a:latin typeface="+mn-lt"/>
                </a:rPr>
                <a:t>x</a:t>
              </a: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3631493" y="3070355"/>
              <a:ext cx="5905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AutoShape 28"/>
            <p:cNvSpPr>
              <a:spLocks noChangeArrowheads="1"/>
            </p:cNvSpPr>
            <p:nvPr/>
          </p:nvSpPr>
          <p:spPr bwMode="auto">
            <a:xfrm flipV="1">
              <a:off x="4695160" y="2880068"/>
              <a:ext cx="114300" cy="16256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61029" y="4103752"/>
              <a:ext cx="428625" cy="447675"/>
            </a:xfrm>
            <a:prstGeom prst="rect">
              <a:avLst/>
            </a:prstGeom>
          </p:spPr>
        </p:pic>
        <p:sp>
          <p:nvSpPr>
            <p:cNvPr id="71" name="Freeform 70"/>
            <p:cNvSpPr/>
            <p:nvPr/>
          </p:nvSpPr>
          <p:spPr>
            <a:xfrm>
              <a:off x="3851564" y="4163487"/>
              <a:ext cx="5698836" cy="1276731"/>
            </a:xfrm>
            <a:custGeom>
              <a:avLst/>
              <a:gdLst>
                <a:gd name="connsiteX0" fmla="*/ 0 w 5698836"/>
                <a:gd name="connsiteY0" fmla="*/ 1276731 h 1276731"/>
                <a:gd name="connsiteX1" fmla="*/ 46181 w 5698836"/>
                <a:gd name="connsiteY1" fmla="*/ 1239786 h 1276731"/>
                <a:gd name="connsiteX2" fmla="*/ 55418 w 5698836"/>
                <a:gd name="connsiteY2" fmla="*/ 1212077 h 1276731"/>
                <a:gd name="connsiteX3" fmla="*/ 83127 w 5698836"/>
                <a:gd name="connsiteY3" fmla="*/ 1175131 h 1276731"/>
                <a:gd name="connsiteX4" fmla="*/ 110836 w 5698836"/>
                <a:gd name="connsiteY4" fmla="*/ 1119713 h 1276731"/>
                <a:gd name="connsiteX5" fmla="*/ 166254 w 5698836"/>
                <a:gd name="connsiteY5" fmla="*/ 1027349 h 1276731"/>
                <a:gd name="connsiteX6" fmla="*/ 184727 w 5698836"/>
                <a:gd name="connsiteY6" fmla="*/ 999640 h 1276731"/>
                <a:gd name="connsiteX7" fmla="*/ 212436 w 5698836"/>
                <a:gd name="connsiteY7" fmla="*/ 981168 h 1276731"/>
                <a:gd name="connsiteX8" fmla="*/ 258618 w 5698836"/>
                <a:gd name="connsiteY8" fmla="*/ 934986 h 1276731"/>
                <a:gd name="connsiteX9" fmla="*/ 295563 w 5698836"/>
                <a:gd name="connsiteY9" fmla="*/ 879568 h 1276731"/>
                <a:gd name="connsiteX10" fmla="*/ 360218 w 5698836"/>
                <a:gd name="connsiteY10" fmla="*/ 833386 h 1276731"/>
                <a:gd name="connsiteX11" fmla="*/ 424872 w 5698836"/>
                <a:gd name="connsiteY11" fmla="*/ 787204 h 1276731"/>
                <a:gd name="connsiteX12" fmla="*/ 489527 w 5698836"/>
                <a:gd name="connsiteY12" fmla="*/ 731786 h 1276731"/>
                <a:gd name="connsiteX13" fmla="*/ 544945 w 5698836"/>
                <a:gd name="connsiteY13" fmla="*/ 694840 h 1276731"/>
                <a:gd name="connsiteX14" fmla="*/ 600363 w 5698836"/>
                <a:gd name="connsiteY14" fmla="*/ 657895 h 1276731"/>
                <a:gd name="connsiteX15" fmla="*/ 628072 w 5698836"/>
                <a:gd name="connsiteY15" fmla="*/ 639422 h 1276731"/>
                <a:gd name="connsiteX16" fmla="*/ 655781 w 5698836"/>
                <a:gd name="connsiteY16" fmla="*/ 620949 h 1276731"/>
                <a:gd name="connsiteX17" fmla="*/ 729672 w 5698836"/>
                <a:gd name="connsiteY17" fmla="*/ 556295 h 1276731"/>
                <a:gd name="connsiteX18" fmla="*/ 785091 w 5698836"/>
                <a:gd name="connsiteY18" fmla="*/ 519349 h 1276731"/>
                <a:gd name="connsiteX19" fmla="*/ 812800 w 5698836"/>
                <a:gd name="connsiteY19" fmla="*/ 510113 h 1276731"/>
                <a:gd name="connsiteX20" fmla="*/ 895927 w 5698836"/>
                <a:gd name="connsiteY20" fmla="*/ 463931 h 1276731"/>
                <a:gd name="connsiteX21" fmla="*/ 979054 w 5698836"/>
                <a:gd name="connsiteY21" fmla="*/ 426986 h 1276731"/>
                <a:gd name="connsiteX22" fmla="*/ 1043709 w 5698836"/>
                <a:gd name="connsiteY22" fmla="*/ 408513 h 1276731"/>
                <a:gd name="connsiteX23" fmla="*/ 1071418 w 5698836"/>
                <a:gd name="connsiteY23" fmla="*/ 399277 h 1276731"/>
                <a:gd name="connsiteX24" fmla="*/ 1283854 w 5698836"/>
                <a:gd name="connsiteY24" fmla="*/ 380804 h 1276731"/>
                <a:gd name="connsiteX25" fmla="*/ 1320800 w 5698836"/>
                <a:gd name="connsiteY25" fmla="*/ 371568 h 1276731"/>
                <a:gd name="connsiteX26" fmla="*/ 1348509 w 5698836"/>
                <a:gd name="connsiteY26" fmla="*/ 362331 h 1276731"/>
                <a:gd name="connsiteX27" fmla="*/ 1690254 w 5698836"/>
                <a:gd name="connsiteY27" fmla="*/ 371568 h 1276731"/>
                <a:gd name="connsiteX28" fmla="*/ 1717963 w 5698836"/>
                <a:gd name="connsiteY28" fmla="*/ 380804 h 1276731"/>
                <a:gd name="connsiteX29" fmla="*/ 1819563 w 5698836"/>
                <a:gd name="connsiteY29" fmla="*/ 399277 h 1276731"/>
                <a:gd name="connsiteX30" fmla="*/ 1856509 w 5698836"/>
                <a:gd name="connsiteY30" fmla="*/ 408513 h 1276731"/>
                <a:gd name="connsiteX31" fmla="*/ 2004291 w 5698836"/>
                <a:gd name="connsiteY31" fmla="*/ 399277 h 1276731"/>
                <a:gd name="connsiteX32" fmla="*/ 2032000 w 5698836"/>
                <a:gd name="connsiteY32" fmla="*/ 390040 h 1276731"/>
                <a:gd name="connsiteX33" fmla="*/ 2078181 w 5698836"/>
                <a:gd name="connsiteY33" fmla="*/ 380804 h 1276731"/>
                <a:gd name="connsiteX34" fmla="*/ 2133600 w 5698836"/>
                <a:gd name="connsiteY34" fmla="*/ 362331 h 1276731"/>
                <a:gd name="connsiteX35" fmla="*/ 2373745 w 5698836"/>
                <a:gd name="connsiteY35" fmla="*/ 353095 h 1276731"/>
                <a:gd name="connsiteX36" fmla="*/ 2493818 w 5698836"/>
                <a:gd name="connsiteY36" fmla="*/ 334622 h 1276731"/>
                <a:gd name="connsiteX37" fmla="*/ 2530763 w 5698836"/>
                <a:gd name="connsiteY37" fmla="*/ 325386 h 1276731"/>
                <a:gd name="connsiteX38" fmla="*/ 2983345 w 5698836"/>
                <a:gd name="connsiteY38" fmla="*/ 316149 h 1276731"/>
                <a:gd name="connsiteX39" fmla="*/ 3011054 w 5698836"/>
                <a:gd name="connsiteY39" fmla="*/ 306913 h 1276731"/>
                <a:gd name="connsiteX40" fmla="*/ 3177309 w 5698836"/>
                <a:gd name="connsiteY40" fmla="*/ 288440 h 1276731"/>
                <a:gd name="connsiteX41" fmla="*/ 3205018 w 5698836"/>
                <a:gd name="connsiteY41" fmla="*/ 279204 h 1276731"/>
                <a:gd name="connsiteX42" fmla="*/ 3445163 w 5698836"/>
                <a:gd name="connsiteY42" fmla="*/ 279204 h 1276731"/>
                <a:gd name="connsiteX43" fmla="*/ 3648363 w 5698836"/>
                <a:gd name="connsiteY43" fmla="*/ 279204 h 1276731"/>
                <a:gd name="connsiteX44" fmla="*/ 3676072 w 5698836"/>
                <a:gd name="connsiteY44" fmla="*/ 260731 h 1276731"/>
                <a:gd name="connsiteX45" fmla="*/ 3703781 w 5698836"/>
                <a:gd name="connsiteY45" fmla="*/ 251495 h 1276731"/>
                <a:gd name="connsiteX46" fmla="*/ 3731491 w 5698836"/>
                <a:gd name="connsiteY46" fmla="*/ 233022 h 1276731"/>
                <a:gd name="connsiteX47" fmla="*/ 3749963 w 5698836"/>
                <a:gd name="connsiteY47" fmla="*/ 205313 h 1276731"/>
                <a:gd name="connsiteX48" fmla="*/ 3777672 w 5698836"/>
                <a:gd name="connsiteY48" fmla="*/ 196077 h 1276731"/>
                <a:gd name="connsiteX49" fmla="*/ 3805381 w 5698836"/>
                <a:gd name="connsiteY49" fmla="*/ 177604 h 1276731"/>
                <a:gd name="connsiteX50" fmla="*/ 3833091 w 5698836"/>
                <a:gd name="connsiteY50" fmla="*/ 149895 h 1276731"/>
                <a:gd name="connsiteX51" fmla="*/ 3860800 w 5698836"/>
                <a:gd name="connsiteY51" fmla="*/ 140658 h 1276731"/>
                <a:gd name="connsiteX52" fmla="*/ 3925454 w 5698836"/>
                <a:gd name="connsiteY52" fmla="*/ 112949 h 1276731"/>
                <a:gd name="connsiteX53" fmla="*/ 4008581 w 5698836"/>
                <a:gd name="connsiteY53" fmla="*/ 103713 h 1276731"/>
                <a:gd name="connsiteX54" fmla="*/ 4045527 w 5698836"/>
                <a:gd name="connsiteY54" fmla="*/ 94477 h 1276731"/>
                <a:gd name="connsiteX55" fmla="*/ 4147127 w 5698836"/>
                <a:gd name="connsiteY55" fmla="*/ 85240 h 1276731"/>
                <a:gd name="connsiteX56" fmla="*/ 4202545 w 5698836"/>
                <a:gd name="connsiteY56" fmla="*/ 66768 h 1276731"/>
                <a:gd name="connsiteX57" fmla="*/ 4239491 w 5698836"/>
                <a:gd name="connsiteY57" fmla="*/ 57531 h 1276731"/>
                <a:gd name="connsiteX58" fmla="*/ 4294909 w 5698836"/>
                <a:gd name="connsiteY58" fmla="*/ 39058 h 1276731"/>
                <a:gd name="connsiteX59" fmla="*/ 4350327 w 5698836"/>
                <a:gd name="connsiteY59" fmla="*/ 29822 h 1276731"/>
                <a:gd name="connsiteX60" fmla="*/ 4507345 w 5698836"/>
                <a:gd name="connsiteY60" fmla="*/ 39058 h 1276731"/>
                <a:gd name="connsiteX61" fmla="*/ 4581236 w 5698836"/>
                <a:gd name="connsiteY61" fmla="*/ 48295 h 1276731"/>
                <a:gd name="connsiteX62" fmla="*/ 5070763 w 5698836"/>
                <a:gd name="connsiteY62" fmla="*/ 57531 h 1276731"/>
                <a:gd name="connsiteX63" fmla="*/ 5126181 w 5698836"/>
                <a:gd name="connsiteY63" fmla="*/ 76004 h 1276731"/>
                <a:gd name="connsiteX64" fmla="*/ 5292436 w 5698836"/>
                <a:gd name="connsiteY64" fmla="*/ 57531 h 1276731"/>
                <a:gd name="connsiteX65" fmla="*/ 5347854 w 5698836"/>
                <a:gd name="connsiteY65" fmla="*/ 39058 h 1276731"/>
                <a:gd name="connsiteX66" fmla="*/ 5375563 w 5698836"/>
                <a:gd name="connsiteY66" fmla="*/ 29822 h 1276731"/>
                <a:gd name="connsiteX67" fmla="*/ 5551054 w 5698836"/>
                <a:gd name="connsiteY67" fmla="*/ 11349 h 1276731"/>
                <a:gd name="connsiteX68" fmla="*/ 5661891 w 5698836"/>
                <a:gd name="connsiteY68" fmla="*/ 11349 h 1276731"/>
                <a:gd name="connsiteX69" fmla="*/ 5698836 w 5698836"/>
                <a:gd name="connsiteY69" fmla="*/ 20586 h 127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698836" h="1276731">
                  <a:moveTo>
                    <a:pt x="0" y="1276731"/>
                  </a:moveTo>
                  <a:cubicBezTo>
                    <a:pt x="15394" y="1264416"/>
                    <a:pt x="33352" y="1254754"/>
                    <a:pt x="46181" y="1239786"/>
                  </a:cubicBezTo>
                  <a:cubicBezTo>
                    <a:pt x="52517" y="1232394"/>
                    <a:pt x="50588" y="1220530"/>
                    <a:pt x="55418" y="1212077"/>
                  </a:cubicBezTo>
                  <a:cubicBezTo>
                    <a:pt x="63056" y="1198711"/>
                    <a:pt x="73891" y="1187446"/>
                    <a:pt x="83127" y="1175131"/>
                  </a:cubicBezTo>
                  <a:cubicBezTo>
                    <a:pt x="100060" y="1124330"/>
                    <a:pt x="82189" y="1169845"/>
                    <a:pt x="110836" y="1119713"/>
                  </a:cubicBezTo>
                  <a:cubicBezTo>
                    <a:pt x="167643" y="1020303"/>
                    <a:pt x="75870" y="1162927"/>
                    <a:pt x="166254" y="1027349"/>
                  </a:cubicBezTo>
                  <a:cubicBezTo>
                    <a:pt x="172412" y="1018113"/>
                    <a:pt x="175491" y="1005797"/>
                    <a:pt x="184727" y="999640"/>
                  </a:cubicBezTo>
                  <a:lnTo>
                    <a:pt x="212436" y="981168"/>
                  </a:lnTo>
                  <a:cubicBezTo>
                    <a:pt x="286327" y="870329"/>
                    <a:pt x="172414" y="1033505"/>
                    <a:pt x="258618" y="934986"/>
                  </a:cubicBezTo>
                  <a:cubicBezTo>
                    <a:pt x="273238" y="918278"/>
                    <a:pt x="277090" y="891883"/>
                    <a:pt x="295563" y="879568"/>
                  </a:cubicBezTo>
                  <a:cubicBezTo>
                    <a:pt x="360865" y="836033"/>
                    <a:pt x="280022" y="890669"/>
                    <a:pt x="360218" y="833386"/>
                  </a:cubicBezTo>
                  <a:cubicBezTo>
                    <a:pt x="389454" y="812503"/>
                    <a:pt x="394691" y="813074"/>
                    <a:pt x="424872" y="787204"/>
                  </a:cubicBezTo>
                  <a:cubicBezTo>
                    <a:pt x="485758" y="735015"/>
                    <a:pt x="415859" y="783354"/>
                    <a:pt x="489527" y="731786"/>
                  </a:cubicBezTo>
                  <a:cubicBezTo>
                    <a:pt x="507715" y="719054"/>
                    <a:pt x="526472" y="707155"/>
                    <a:pt x="544945" y="694840"/>
                  </a:cubicBezTo>
                  <a:lnTo>
                    <a:pt x="600363" y="657895"/>
                  </a:lnTo>
                  <a:lnTo>
                    <a:pt x="628072" y="639422"/>
                  </a:lnTo>
                  <a:lnTo>
                    <a:pt x="655781" y="620949"/>
                  </a:lnTo>
                  <a:cubicBezTo>
                    <a:pt x="686569" y="574767"/>
                    <a:pt x="665017" y="599398"/>
                    <a:pt x="729672" y="556295"/>
                  </a:cubicBezTo>
                  <a:lnTo>
                    <a:pt x="785091" y="519349"/>
                  </a:lnTo>
                  <a:lnTo>
                    <a:pt x="812800" y="510113"/>
                  </a:lnTo>
                  <a:cubicBezTo>
                    <a:pt x="899768" y="423145"/>
                    <a:pt x="760304" y="554348"/>
                    <a:pt x="895927" y="463931"/>
                  </a:cubicBezTo>
                  <a:cubicBezTo>
                    <a:pt x="939839" y="434656"/>
                    <a:pt x="913102" y="448970"/>
                    <a:pt x="979054" y="426986"/>
                  </a:cubicBezTo>
                  <a:cubicBezTo>
                    <a:pt x="1045504" y="404836"/>
                    <a:pt x="962507" y="431712"/>
                    <a:pt x="1043709" y="408513"/>
                  </a:cubicBezTo>
                  <a:cubicBezTo>
                    <a:pt x="1053070" y="405838"/>
                    <a:pt x="1061795" y="400757"/>
                    <a:pt x="1071418" y="399277"/>
                  </a:cubicBezTo>
                  <a:cubicBezTo>
                    <a:pt x="1111125" y="393168"/>
                    <a:pt x="1253067" y="383172"/>
                    <a:pt x="1283854" y="380804"/>
                  </a:cubicBezTo>
                  <a:cubicBezTo>
                    <a:pt x="1296169" y="377725"/>
                    <a:pt x="1308594" y="375055"/>
                    <a:pt x="1320800" y="371568"/>
                  </a:cubicBezTo>
                  <a:cubicBezTo>
                    <a:pt x="1330161" y="368893"/>
                    <a:pt x="1338773" y="362331"/>
                    <a:pt x="1348509" y="362331"/>
                  </a:cubicBezTo>
                  <a:cubicBezTo>
                    <a:pt x="1462466" y="362331"/>
                    <a:pt x="1576339" y="368489"/>
                    <a:pt x="1690254" y="371568"/>
                  </a:cubicBezTo>
                  <a:cubicBezTo>
                    <a:pt x="1699490" y="374647"/>
                    <a:pt x="1708518" y="378443"/>
                    <a:pt x="1717963" y="380804"/>
                  </a:cubicBezTo>
                  <a:cubicBezTo>
                    <a:pt x="1757571" y="390706"/>
                    <a:pt x="1778408" y="391046"/>
                    <a:pt x="1819563" y="399277"/>
                  </a:cubicBezTo>
                  <a:cubicBezTo>
                    <a:pt x="1832011" y="401767"/>
                    <a:pt x="1844194" y="405434"/>
                    <a:pt x="1856509" y="408513"/>
                  </a:cubicBezTo>
                  <a:cubicBezTo>
                    <a:pt x="1905770" y="405434"/>
                    <a:pt x="1955205" y="404444"/>
                    <a:pt x="2004291" y="399277"/>
                  </a:cubicBezTo>
                  <a:cubicBezTo>
                    <a:pt x="2013974" y="398258"/>
                    <a:pt x="2022555" y="392401"/>
                    <a:pt x="2032000" y="390040"/>
                  </a:cubicBezTo>
                  <a:cubicBezTo>
                    <a:pt x="2047230" y="386232"/>
                    <a:pt x="2063036" y="384935"/>
                    <a:pt x="2078181" y="380804"/>
                  </a:cubicBezTo>
                  <a:cubicBezTo>
                    <a:pt x="2096967" y="375681"/>
                    <a:pt x="2114142" y="363079"/>
                    <a:pt x="2133600" y="362331"/>
                  </a:cubicBezTo>
                  <a:lnTo>
                    <a:pt x="2373745" y="353095"/>
                  </a:lnTo>
                  <a:cubicBezTo>
                    <a:pt x="2457109" y="332253"/>
                    <a:pt x="2355531" y="355896"/>
                    <a:pt x="2493818" y="334622"/>
                  </a:cubicBezTo>
                  <a:cubicBezTo>
                    <a:pt x="2506364" y="332692"/>
                    <a:pt x="2518078" y="325865"/>
                    <a:pt x="2530763" y="325386"/>
                  </a:cubicBezTo>
                  <a:cubicBezTo>
                    <a:pt x="2681548" y="319696"/>
                    <a:pt x="2832484" y="319228"/>
                    <a:pt x="2983345" y="316149"/>
                  </a:cubicBezTo>
                  <a:cubicBezTo>
                    <a:pt x="2992581" y="313070"/>
                    <a:pt x="3001609" y="309274"/>
                    <a:pt x="3011054" y="306913"/>
                  </a:cubicBezTo>
                  <a:cubicBezTo>
                    <a:pt x="3071885" y="291706"/>
                    <a:pt x="3104779" y="294020"/>
                    <a:pt x="3177309" y="288440"/>
                  </a:cubicBezTo>
                  <a:cubicBezTo>
                    <a:pt x="3186545" y="285361"/>
                    <a:pt x="3195415" y="280805"/>
                    <a:pt x="3205018" y="279204"/>
                  </a:cubicBezTo>
                  <a:cubicBezTo>
                    <a:pt x="3306935" y="262218"/>
                    <a:pt x="3322973" y="272017"/>
                    <a:pt x="3445163" y="279204"/>
                  </a:cubicBezTo>
                  <a:cubicBezTo>
                    <a:pt x="3529286" y="296028"/>
                    <a:pt x="3520662" y="298359"/>
                    <a:pt x="3648363" y="279204"/>
                  </a:cubicBezTo>
                  <a:cubicBezTo>
                    <a:pt x="3659341" y="277557"/>
                    <a:pt x="3666143" y="265695"/>
                    <a:pt x="3676072" y="260731"/>
                  </a:cubicBezTo>
                  <a:cubicBezTo>
                    <a:pt x="3684780" y="256377"/>
                    <a:pt x="3694545" y="254574"/>
                    <a:pt x="3703781" y="251495"/>
                  </a:cubicBezTo>
                  <a:cubicBezTo>
                    <a:pt x="3713018" y="245337"/>
                    <a:pt x="3723641" y="240872"/>
                    <a:pt x="3731491" y="233022"/>
                  </a:cubicBezTo>
                  <a:cubicBezTo>
                    <a:pt x="3739340" y="225173"/>
                    <a:pt x="3741295" y="212247"/>
                    <a:pt x="3749963" y="205313"/>
                  </a:cubicBezTo>
                  <a:cubicBezTo>
                    <a:pt x="3757565" y="199231"/>
                    <a:pt x="3768436" y="199156"/>
                    <a:pt x="3777672" y="196077"/>
                  </a:cubicBezTo>
                  <a:cubicBezTo>
                    <a:pt x="3786908" y="189919"/>
                    <a:pt x="3796853" y="184710"/>
                    <a:pt x="3805381" y="177604"/>
                  </a:cubicBezTo>
                  <a:cubicBezTo>
                    <a:pt x="3815416" y="169242"/>
                    <a:pt x="3822222" y="157141"/>
                    <a:pt x="3833091" y="149895"/>
                  </a:cubicBezTo>
                  <a:cubicBezTo>
                    <a:pt x="3841192" y="144494"/>
                    <a:pt x="3851851" y="144493"/>
                    <a:pt x="3860800" y="140658"/>
                  </a:cubicBezTo>
                  <a:cubicBezTo>
                    <a:pt x="3882206" y="131484"/>
                    <a:pt x="3901829" y="116887"/>
                    <a:pt x="3925454" y="112949"/>
                  </a:cubicBezTo>
                  <a:cubicBezTo>
                    <a:pt x="3952954" y="108366"/>
                    <a:pt x="3980872" y="106792"/>
                    <a:pt x="4008581" y="103713"/>
                  </a:cubicBezTo>
                  <a:cubicBezTo>
                    <a:pt x="4020896" y="100634"/>
                    <a:pt x="4032944" y="96155"/>
                    <a:pt x="4045527" y="94477"/>
                  </a:cubicBezTo>
                  <a:cubicBezTo>
                    <a:pt x="4079235" y="89983"/>
                    <a:pt x="4113638" y="91150"/>
                    <a:pt x="4147127" y="85240"/>
                  </a:cubicBezTo>
                  <a:cubicBezTo>
                    <a:pt x="4166303" y="81856"/>
                    <a:pt x="4183655" y="71491"/>
                    <a:pt x="4202545" y="66768"/>
                  </a:cubicBezTo>
                  <a:cubicBezTo>
                    <a:pt x="4214860" y="63689"/>
                    <a:pt x="4227332" y="61179"/>
                    <a:pt x="4239491" y="57531"/>
                  </a:cubicBezTo>
                  <a:cubicBezTo>
                    <a:pt x="4258142" y="51936"/>
                    <a:pt x="4275702" y="42259"/>
                    <a:pt x="4294909" y="39058"/>
                  </a:cubicBezTo>
                  <a:lnTo>
                    <a:pt x="4350327" y="29822"/>
                  </a:lnTo>
                  <a:cubicBezTo>
                    <a:pt x="4402666" y="32901"/>
                    <a:pt x="4455082" y="34877"/>
                    <a:pt x="4507345" y="39058"/>
                  </a:cubicBezTo>
                  <a:cubicBezTo>
                    <a:pt x="4532088" y="41037"/>
                    <a:pt x="4556427" y="47482"/>
                    <a:pt x="4581236" y="48295"/>
                  </a:cubicBezTo>
                  <a:cubicBezTo>
                    <a:pt x="4744353" y="53643"/>
                    <a:pt x="4907587" y="54452"/>
                    <a:pt x="5070763" y="57531"/>
                  </a:cubicBezTo>
                  <a:cubicBezTo>
                    <a:pt x="5089236" y="63689"/>
                    <a:pt x="5106859" y="78419"/>
                    <a:pt x="5126181" y="76004"/>
                  </a:cubicBezTo>
                  <a:cubicBezTo>
                    <a:pt x="5230775" y="62930"/>
                    <a:pt x="5175373" y="69238"/>
                    <a:pt x="5292436" y="57531"/>
                  </a:cubicBezTo>
                  <a:lnTo>
                    <a:pt x="5347854" y="39058"/>
                  </a:lnTo>
                  <a:cubicBezTo>
                    <a:pt x="5357090" y="35979"/>
                    <a:pt x="5365875" y="30791"/>
                    <a:pt x="5375563" y="29822"/>
                  </a:cubicBezTo>
                  <a:cubicBezTo>
                    <a:pt x="5495668" y="17812"/>
                    <a:pt x="5437175" y="24003"/>
                    <a:pt x="5551054" y="11349"/>
                  </a:cubicBezTo>
                  <a:cubicBezTo>
                    <a:pt x="5602369" y="-5755"/>
                    <a:pt x="5577229" y="-1676"/>
                    <a:pt x="5661891" y="11349"/>
                  </a:cubicBezTo>
                  <a:cubicBezTo>
                    <a:pt x="5674437" y="13279"/>
                    <a:pt x="5698836" y="20586"/>
                    <a:pt x="5698836" y="2058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28738" y="3753430"/>
              <a:ext cx="428625" cy="447675"/>
            </a:xfrm>
            <a:prstGeom prst="rect">
              <a:avLst/>
            </a:prstGeom>
          </p:spPr>
        </p:pic>
        <p:sp>
          <p:nvSpPr>
            <p:cNvPr id="73" name="Line 21"/>
            <p:cNvSpPr>
              <a:spLocks noChangeShapeType="1"/>
            </p:cNvSpPr>
            <p:nvPr/>
          </p:nvSpPr>
          <p:spPr bwMode="auto">
            <a:xfrm flipV="1">
              <a:off x="6066760" y="2712436"/>
              <a:ext cx="325730" cy="3366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6381592" y="2381834"/>
              <a:ext cx="3449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800" i="1" dirty="0">
                  <a:solidFill>
                    <a:srgbClr val="FF0000"/>
                  </a:solidFill>
                  <a:latin typeface="+mn-lt"/>
                </a:rPr>
                <a:t>y</a:t>
              </a:r>
            </a:p>
          </p:txBody>
        </p:sp>
      </p:grpSp>
      <p:sp>
        <p:nvSpPr>
          <p:cNvPr id="5" name="Text Box 33">
            <a:extLst>
              <a:ext uri="{FF2B5EF4-FFF2-40B4-BE49-F238E27FC236}">
                <a16:creationId xmlns:a16="http://schemas.microsoft.com/office/drawing/2014/main" id="{74CE52E1-3E71-F78F-F25D-E51FC6C0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1375" y="3312744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baroclinicity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9A6E2-AFA6-C3A4-7A67-CC3B8EA6A06C}"/>
              </a:ext>
            </a:extLst>
          </p:cNvPr>
          <p:cNvCxnSpPr/>
          <p:nvPr/>
        </p:nvCxnSpPr>
        <p:spPr bwMode="auto">
          <a:xfrm flipH="1" flipV="1">
            <a:off x="10358254" y="2963341"/>
            <a:ext cx="22112" cy="363321"/>
          </a:xfrm>
          <a:prstGeom prst="straightConnector1">
            <a:avLst/>
          </a:prstGeom>
          <a:noFill/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7C3FB3-7D3F-2D43-97EE-6979688E0A5F}"/>
              </a:ext>
            </a:extLst>
          </p:cNvPr>
          <p:cNvSpPr txBox="1"/>
          <p:nvPr/>
        </p:nvSpPr>
        <p:spPr>
          <a:xfrm>
            <a:off x="10930448" y="4930535"/>
            <a:ext cx="104648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Tahoma"/>
                <a:ea typeface="Tahoma"/>
                <a:cs typeface="Tahoma"/>
              </a:rPr>
              <a:t>(east)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3ACDE-6451-323A-6172-D33151B08B8E}"/>
              </a:ext>
            </a:extLst>
          </p:cNvPr>
          <p:cNvSpPr txBox="1"/>
          <p:nvPr/>
        </p:nvSpPr>
        <p:spPr>
          <a:xfrm>
            <a:off x="10066848" y="4117735"/>
            <a:ext cx="104648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Tahoma"/>
                <a:ea typeface="Tahoma"/>
                <a:cs typeface="Tahoma"/>
              </a:rPr>
              <a:t>(north)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9B7AE-836A-E1ED-9EDA-0001F4657E59}"/>
              </a:ext>
            </a:extLst>
          </p:cNvPr>
          <p:cNvSpPr txBox="1"/>
          <p:nvPr/>
        </p:nvSpPr>
        <p:spPr>
          <a:xfrm>
            <a:off x="8705408" y="3914535"/>
            <a:ext cx="1320800" cy="4102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Tahoma"/>
                <a:ea typeface="Tahoma"/>
                <a:cs typeface="Tahoma"/>
              </a:rPr>
              <a:t>(upward)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321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3639" y="616874"/>
            <a:ext cx="9906000" cy="5648960"/>
            <a:chOff x="1270000" y="781050"/>
            <a:chExt cx="6604000" cy="52959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0" y="781050"/>
              <a:ext cx="6604000" cy="529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355333" y="1247001"/>
              <a:ext cx="1015449" cy="274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/>
                <a:t>Bathymetry (m)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 flipV="1">
            <a:off x="6586539" y="759114"/>
            <a:ext cx="114300" cy="5445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" y="3659349"/>
            <a:ext cx="13396491" cy="229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41616" y="539722"/>
            <a:ext cx="8562975" cy="5636424"/>
            <a:chOff x="5386722" y="76200"/>
            <a:chExt cx="5708650" cy="52841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722" y="2201327"/>
              <a:ext cx="5708650" cy="315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019800" y="76200"/>
              <a:ext cx="1092200" cy="8489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0337" y="1382647"/>
            <a:ext cx="11858625" cy="5856353"/>
            <a:chOff x="2651125" y="990600"/>
            <a:chExt cx="7905750" cy="549033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5" y="2263902"/>
              <a:ext cx="7905750" cy="421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947875" y="990600"/>
              <a:ext cx="10922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-4792"/>
            <a:ext cx="13716000" cy="502045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Polymorphism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52" y="95658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Zhang et al. (2016)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26B878-17DA-F47A-84AC-FA50EC312C70}"/>
              </a:ext>
            </a:extLst>
          </p:cNvPr>
          <p:cNvGrpSpPr/>
          <p:nvPr/>
        </p:nvGrpSpPr>
        <p:grpSpPr>
          <a:xfrm>
            <a:off x="2485972" y="1804287"/>
            <a:ext cx="9801334" cy="4226560"/>
            <a:chOff x="2485972" y="1804287"/>
            <a:chExt cx="9801334" cy="4226560"/>
          </a:xfrm>
        </p:grpSpPr>
        <p:grpSp>
          <p:nvGrpSpPr>
            <p:cNvPr id="11" name="Group 10"/>
            <p:cNvGrpSpPr/>
            <p:nvPr/>
          </p:nvGrpSpPr>
          <p:grpSpPr>
            <a:xfrm>
              <a:off x="2485972" y="1804287"/>
              <a:ext cx="9801334" cy="4226560"/>
              <a:chOff x="3794088" y="1295400"/>
              <a:chExt cx="6534223" cy="39624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4088" y="2133600"/>
                <a:ext cx="6534223" cy="31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4267200" y="1295400"/>
                <a:ext cx="533400" cy="1333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0DB7B0-8F47-EBCF-2233-AB324FE57D82}"/>
                </a:ext>
              </a:extLst>
            </p:cNvPr>
            <p:cNvSpPr txBox="1"/>
            <p:nvPr/>
          </p:nvSpPr>
          <p:spPr>
            <a:xfrm>
              <a:off x="3069268" y="2430808"/>
              <a:ext cx="1375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Quasi-1D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406638-9129-C480-41E7-7BBFAB047A55}"/>
                </a:ext>
              </a:extLst>
            </p:cNvPr>
            <p:cNvSpPr txBox="1"/>
            <p:nvPr/>
          </p:nvSpPr>
          <p:spPr>
            <a:xfrm>
              <a:off x="7185436" y="2688067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2DV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8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1" y="93726"/>
            <a:ext cx="2459641" cy="49067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Polymorphism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897" y="2527355"/>
            <a:ext cx="7476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flood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25629"/>
            <a:ext cx="10258425" cy="199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99" y="4315515"/>
            <a:ext cx="7820025" cy="28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8413" y="4109774"/>
            <a:ext cx="86868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0279" y="6219462"/>
            <a:ext cx="1132354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b="1" dirty="0"/>
              <a:t>S (PSU)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5778" y="3736427"/>
            <a:ext cx="984878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100" b="1" dirty="0"/>
              <a:t>x (m)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383529" y="2649613"/>
            <a:ext cx="962436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100" b="1" dirty="0"/>
              <a:t>z (m)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13595"/>
            <a:ext cx="118491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  <a:r>
              <a:rPr lang="en-US" dirty="0"/>
              <a:t>A single SCHISM grid can smoothly transition between full 3D, 2DH, 2DV and quasi-1D modes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/>
              <a:t>Make sure there are large no jumps in friction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*</a:t>
            </a:r>
            <a:r>
              <a:rPr lang="en-US" dirty="0"/>
              <a:t>This results in great flexibility and efficiency (and robustness)!</a:t>
            </a:r>
          </a:p>
        </p:txBody>
      </p:sp>
    </p:spTree>
    <p:extLst>
      <p:ext uri="{BB962C8B-B14F-4D97-AF65-F5344CB8AC3E}">
        <p14:creationId xmlns:p14="http://schemas.microsoft.com/office/powerpoint/2010/main" val="3753182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Semi-implicit scheme</a:t>
            </a:r>
          </a:p>
        </p:txBody>
      </p:sp>
      <p:graphicFrame>
        <p:nvGraphicFramePr>
          <p:cNvPr id="12295" name="Object 36"/>
          <p:cNvGraphicFramePr>
            <a:graphicFrameLocks noChangeAspect="1"/>
          </p:cNvGraphicFramePr>
          <p:nvPr/>
        </p:nvGraphicFramePr>
        <p:xfrm>
          <a:off x="3200400" y="812800"/>
          <a:ext cx="671959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70200" imgH="419100" progId="Equation.DSMT4">
                  <p:embed/>
                </p:oleObj>
              </mc:Choice>
              <mc:Fallback>
                <p:oleObj name="Equation" r:id="rId3" imgW="2870200" imgH="419100" progId="Equation.DSMT4">
                  <p:embed/>
                  <p:pic>
                    <p:nvPicPr>
                      <p:cNvPr id="12295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12800"/>
                        <a:ext cx="671959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34"/>
          <p:cNvGraphicFramePr>
            <a:graphicFrameLocks noChangeAspect="1"/>
          </p:cNvGraphicFramePr>
          <p:nvPr/>
        </p:nvGraphicFramePr>
        <p:xfrm>
          <a:off x="3026406" y="2823880"/>
          <a:ext cx="4698036" cy="151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6868" imgH="863225" progId="Equation.DSMT4">
                  <p:embed/>
                </p:oleObj>
              </mc:Choice>
              <mc:Fallback>
                <p:oleObj name="Equation" r:id="rId5" imgW="1916868" imgH="863225" progId="Equation.DSMT4">
                  <p:embed/>
                  <p:pic>
                    <p:nvPicPr>
                      <p:cNvPr id="1229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406" y="2823880"/>
                        <a:ext cx="4698036" cy="151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40"/>
          <p:cNvSpPr txBox="1">
            <a:spLocks noChangeArrowheads="1"/>
          </p:cNvSpPr>
          <p:nvPr/>
        </p:nvSpPr>
        <p:spPr bwMode="auto">
          <a:xfrm>
            <a:off x="433388" y="846667"/>
            <a:ext cx="126360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Continuity</a:t>
            </a:r>
          </a:p>
        </p:txBody>
      </p:sp>
      <p:sp>
        <p:nvSpPr>
          <p:cNvPr id="12299" name="Text Box 41"/>
          <p:cNvSpPr txBox="1">
            <a:spLocks noChangeArrowheads="1"/>
          </p:cNvSpPr>
          <p:nvPr/>
        </p:nvSpPr>
        <p:spPr bwMode="auto">
          <a:xfrm>
            <a:off x="341708" y="1945040"/>
            <a:ext cx="138883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Momentum</a:t>
            </a:r>
          </a:p>
        </p:txBody>
      </p:sp>
      <p:sp>
        <p:nvSpPr>
          <p:cNvPr id="12300" name="Text Box 42"/>
          <p:cNvSpPr txBox="1">
            <a:spLocks noChangeArrowheads="1"/>
          </p:cNvSpPr>
          <p:nvPr/>
        </p:nvSpPr>
        <p:spPr bwMode="auto">
          <a:xfrm>
            <a:off x="1028701" y="3096159"/>
            <a:ext cx="114793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/>
              <a:t>b.c.</a:t>
            </a:r>
            <a:r>
              <a:rPr lang="en-US" dirty="0"/>
              <a:t> (3D)</a:t>
            </a:r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0" y="404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2302" name="Object 43"/>
          <p:cNvGraphicFramePr>
            <a:graphicFrameLocks noChangeAspect="1"/>
          </p:cNvGraphicFramePr>
          <p:nvPr/>
        </p:nvGraphicFramePr>
        <p:xfrm>
          <a:off x="8801101" y="3755154"/>
          <a:ext cx="2405927" cy="48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200" imgH="241300" progId="Equation.DSMT4">
                  <p:embed/>
                </p:oleObj>
              </mc:Choice>
              <mc:Fallback>
                <p:oleObj name="Equation" r:id="rId7" imgW="838200" imgH="241300" progId="Equation.DSMT4">
                  <p:embed/>
                  <p:pic>
                    <p:nvPicPr>
                      <p:cNvPr id="1230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1" y="3755154"/>
                        <a:ext cx="2405927" cy="48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85750" y="5597510"/>
            <a:ext cx="13144500" cy="1483961"/>
          </a:xfrm>
          <a:noFill/>
        </p:spPr>
        <p:txBody>
          <a:bodyPr/>
          <a:lstStyle/>
          <a:p>
            <a:pPr eaLnBrk="1" hangingPunct="1"/>
            <a:r>
              <a:rPr lang="en-US" sz="2200" dirty="0"/>
              <a:t>Implicit treatment of divergence, pressure gradient and vegetation form drag terms by-passes most severe stability constraints: 0.5 ≤</a:t>
            </a:r>
            <a:r>
              <a:rPr lang="en-US" sz="2200" i="1" dirty="0">
                <a:latin typeface="Symbol" pitchFamily="18" charset="2"/>
              </a:rPr>
              <a:t>q</a:t>
            </a:r>
            <a:r>
              <a:rPr lang="en-US" sz="2200" dirty="0">
                <a:cs typeface="Tahoma" pitchFamily="34" charset="0"/>
              </a:rPr>
              <a:t>≤</a:t>
            </a:r>
            <a:r>
              <a:rPr lang="en-US" sz="2200" dirty="0"/>
              <a:t>1</a:t>
            </a:r>
          </a:p>
          <a:p>
            <a:pPr eaLnBrk="1" hangingPunct="1"/>
            <a:r>
              <a:rPr lang="en-US" sz="2200" dirty="0"/>
              <a:t>Explicit treatment of remaining terms (Coriolis, baroclinicity, horizontal viscosity, radiation stress…) leads to mild stability constraints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0706" y="4530996"/>
            <a:ext cx="6346194" cy="815501"/>
            <a:chOff x="1588691" y="3581400"/>
            <a:chExt cx="4230796" cy="76453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/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9" imgW="2336800" imgH="419100" progId="Equation.DSMT4">
                        <p:embed/>
                      </p:oleObj>
                    </mc:Choice>
                    <mc:Fallback>
                      <p:oleObj name="Equation" r:id="rId9" imgW="2336800" imgH="419100" progId="Equation.DSMT4">
                        <p:embed/>
                        <p:pic>
                          <p:nvPicPr>
                            <p:cNvPr id="12303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3181413"/>
                    </p:ext>
                  </p:extLst>
                </p:nvPr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245" name="Equation" r:id="rId14" imgW="2336800" imgH="419100" progId="Equation.DSMT4">
                        <p:embed/>
                      </p:oleObj>
                    </mc:Choice>
                    <mc:Fallback>
                      <p:oleObj name="Equation" r:id="rId14" imgW="2336800" imgH="419100" progId="Equation.DSMT4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3703" y="3810000"/>
                  <a:ext cx="284479" cy="3462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703" y="3810000"/>
                  <a:ext cx="372217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11356807" y="1226199"/>
            <a:ext cx="342899" cy="31953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361" y="4750885"/>
            <a:ext cx="2218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Advection (ELM):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2200" y="1630821"/>
                <a:ext cx="8534400" cy="6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30821"/>
                <a:ext cx="8534400" cy="65517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0CA01C0-5D67-AD9E-8D31-70619FF89332}"/>
              </a:ext>
            </a:extLst>
          </p:cNvPr>
          <p:cNvSpPr/>
          <p:nvPr/>
        </p:nvSpPr>
        <p:spPr bwMode="auto">
          <a:xfrm>
            <a:off x="4419600" y="1734205"/>
            <a:ext cx="6477000" cy="6985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A04A6-6AAA-4836-8B3B-802B984DABC1}"/>
              </a:ext>
            </a:extLst>
          </p:cNvPr>
          <p:cNvSpPr txBox="1"/>
          <p:nvPr/>
        </p:nvSpPr>
        <p:spPr>
          <a:xfrm>
            <a:off x="11633716" y="2799682"/>
            <a:ext cx="2174240" cy="748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Barotropic solver ('</a:t>
            </a:r>
            <a:r>
              <a:rPr lang="en-US" dirty="0" err="1">
                <a:latin typeface="Tahoma"/>
                <a:ea typeface="Tahoma"/>
                <a:cs typeface="Tahoma"/>
              </a:rPr>
              <a:t>dycore</a:t>
            </a:r>
            <a:r>
              <a:rPr lang="en-US" dirty="0">
                <a:latin typeface="Tahoma"/>
                <a:ea typeface="Tahoma"/>
                <a:cs typeface="Tahoma"/>
              </a:rPr>
              <a:t>')</a:t>
            </a:r>
            <a:endParaRPr lang="en-US" dirty="0">
              <a:ea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</a:rPr>
              <a:t>Operating range of SCHISM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9372600" cy="52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86393"/>
            <a:ext cx="7122776" cy="444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…. for a </a:t>
            </a:r>
            <a:r>
              <a:rPr lang="en-US" sz="2000" b="1" i="1" dirty="0">
                <a:solidFill>
                  <a:srgbClr val="00B050"/>
                </a:solidFill>
              </a:rPr>
              <a:t>fixed</a:t>
            </a:r>
            <a:r>
              <a:rPr lang="en-US" sz="2000" b="1" dirty="0">
                <a:solidFill>
                  <a:srgbClr val="00B050"/>
                </a:solidFill>
              </a:rPr>
              <a:t> grid, you cannot reduce </a:t>
            </a:r>
            <a:r>
              <a:rPr lang="en-US" sz="1800" b="1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b="1" dirty="0">
                <a:solidFill>
                  <a:srgbClr val="00B050"/>
                </a:solidFill>
              </a:rPr>
              <a:t>t indefinitely!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5410200"/>
            <a:ext cx="6705600" cy="166022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ELM prefers larger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t (truncation error ~1/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t)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 a result, SCHISM requires </a:t>
            </a:r>
            <a:r>
              <a:rPr lang="en-US" sz="2000" i="1" dirty="0"/>
              <a:t>CFL</a:t>
            </a:r>
            <a:r>
              <a:rPr lang="en-US" sz="2000" dirty="0"/>
              <a:t>&gt;0.4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Convergence: </a:t>
            </a:r>
            <a:r>
              <a:rPr lang="en-US" sz="2000" i="1" dirty="0"/>
              <a:t>CFL</a:t>
            </a:r>
            <a:r>
              <a:rPr lang="en-US" sz="2000" dirty="0"/>
              <a:t>=const,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t</a:t>
            </a:r>
            <a:r>
              <a:rPr lang="en-US" sz="2000" dirty="0">
                <a:sym typeface="Wingdings" pitchFamily="2" charset="2"/>
              </a:rPr>
              <a:t>0 at the same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For baroclinic field applications: [100,200] sec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Start with 150 sec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9029700" y="3114490"/>
            <a:ext cx="1143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2314651"/>
                <a:ext cx="3763274" cy="792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𝐶𝐹𝐿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14651"/>
                <a:ext cx="3763274" cy="792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DD43DF3-D64C-545F-6F52-9B9966B41F55}"/>
              </a:ext>
            </a:extLst>
          </p:cNvPr>
          <p:cNvSpPr txBox="1"/>
          <p:nvPr/>
        </p:nvSpPr>
        <p:spPr>
          <a:xfrm>
            <a:off x="7848600" y="605523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constraint is one of the most common mistakes made by users</a:t>
            </a:r>
          </a:p>
        </p:txBody>
      </p:sp>
    </p:spTree>
    <p:extLst>
      <p:ext uri="{BB962C8B-B14F-4D97-AF65-F5344CB8AC3E}">
        <p14:creationId xmlns:p14="http://schemas.microsoft.com/office/powerpoint/2010/main" val="1950341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375" y="1219200"/>
                <a:ext cx="13366025" cy="205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0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̌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smtClean="0">
                                      <a:latin typeface="Cambria Math"/>
                                      <a:ea typeface="Cambria Math"/>
                                    </a:rPr>
                                    <m:t>𝐔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nary>
                            <m:naryPr>
                              <m:limLoc m:val="undOvr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−(1−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nary>
                            <m:naryPr>
                              <m:limLoc m:val="undOvr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l-GR" sz="200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5" y="1219200"/>
                <a:ext cx="13366025" cy="2053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1466A9-DA7A-409C-8FCF-76C74E092D6D}" type="slidenum">
              <a:rPr lang="en-US" smtClean="0">
                <a:solidFill>
                  <a:schemeClr val="bg2"/>
                </a:solidFill>
              </a:rPr>
              <a:pPr eaLnBrk="1" hangingPunct="1"/>
              <a:t>24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dirty="0"/>
              <a:t>Finite-element formulation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68960"/>
            <a:ext cx="13258800" cy="57404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100" dirty="0"/>
              <a:t>Finally, substituting this eq. back to continuity eq. we get one equation for elevations alone: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4347" name="Object 10"/>
          <p:cNvGraphicFramePr>
            <a:graphicFrameLocks noChangeAspect="1"/>
          </p:cNvGraphicFramePr>
          <p:nvPr/>
        </p:nvGraphicFramePr>
        <p:xfrm>
          <a:off x="7829550" y="590634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1434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90634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Text Box 34"/>
          <p:cNvSpPr txBox="1">
            <a:spLocks noChangeArrowheads="1"/>
          </p:cNvSpPr>
          <p:nvPr/>
        </p:nvSpPr>
        <p:spPr bwMode="auto">
          <a:xfrm>
            <a:off x="6801249" y="1683417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3</a:t>
            </a:r>
          </a:p>
        </p:txBody>
      </p:sp>
      <p:sp>
        <p:nvSpPr>
          <p:cNvPr id="14355" name="Text Box 35"/>
          <p:cNvSpPr txBox="1">
            <a:spLocks noChangeArrowheads="1"/>
          </p:cNvSpPr>
          <p:nvPr/>
        </p:nvSpPr>
        <p:spPr bwMode="auto">
          <a:xfrm>
            <a:off x="1947129" y="838200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1</a:t>
            </a:r>
          </a:p>
        </p:txBody>
      </p:sp>
      <p:sp>
        <p:nvSpPr>
          <p:cNvPr id="14356" name="Freeform 36"/>
          <p:cNvSpPr>
            <a:spLocks/>
          </p:cNvSpPr>
          <p:nvPr/>
        </p:nvSpPr>
        <p:spPr bwMode="auto">
          <a:xfrm>
            <a:off x="346928" y="1143000"/>
            <a:ext cx="3539272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3124200 w 720"/>
              <a:gd name="T5" fmla="*/ 0 h 48"/>
              <a:gd name="T6" fmla="*/ 31242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57" name="Freeform 37"/>
          <p:cNvSpPr>
            <a:spLocks/>
          </p:cNvSpPr>
          <p:nvPr/>
        </p:nvSpPr>
        <p:spPr bwMode="auto">
          <a:xfrm flipV="1">
            <a:off x="563273" y="2830842"/>
            <a:ext cx="4380452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3733800 w 720"/>
              <a:gd name="T5" fmla="*/ 0 h 48"/>
              <a:gd name="T6" fmla="*/ 37338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2686652" y="3151739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4</a:t>
            </a:r>
          </a:p>
        </p:txBody>
      </p:sp>
      <p:sp>
        <p:nvSpPr>
          <p:cNvPr id="14359" name="Freeform 39"/>
          <p:cNvSpPr>
            <a:spLocks/>
          </p:cNvSpPr>
          <p:nvPr/>
        </p:nvSpPr>
        <p:spPr bwMode="auto">
          <a:xfrm flipV="1">
            <a:off x="8926602" y="2902619"/>
            <a:ext cx="1028700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685800 w 720"/>
              <a:gd name="T5" fmla="*/ 0 h 48"/>
              <a:gd name="T6" fmla="*/ 6858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60" name="Text Box 40"/>
          <p:cNvSpPr txBox="1">
            <a:spLocks noChangeArrowheads="1"/>
          </p:cNvSpPr>
          <p:nvPr/>
        </p:nvSpPr>
        <p:spPr bwMode="auto">
          <a:xfrm>
            <a:off x="9299347" y="3102125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14361" name="Freeform 41"/>
          <p:cNvSpPr>
            <a:spLocks/>
          </p:cNvSpPr>
          <p:nvPr/>
        </p:nvSpPr>
        <p:spPr bwMode="auto">
          <a:xfrm flipV="1">
            <a:off x="11025569" y="2959137"/>
            <a:ext cx="1146617" cy="398342"/>
          </a:xfrm>
          <a:custGeom>
            <a:avLst/>
            <a:gdLst>
              <a:gd name="T0" fmla="*/ 0 w 720"/>
              <a:gd name="T1" fmla="*/ 85725 h 48"/>
              <a:gd name="T2" fmla="*/ 0 w 720"/>
              <a:gd name="T3" fmla="*/ 0 h 48"/>
              <a:gd name="T4" fmla="*/ 962025 w 720"/>
              <a:gd name="T5" fmla="*/ 0 h 48"/>
              <a:gd name="T6" fmla="*/ 962025 w 720"/>
              <a:gd name="T7" fmla="*/ 85725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62" name="Text Box 42"/>
          <p:cNvSpPr txBox="1">
            <a:spLocks noChangeArrowheads="1"/>
          </p:cNvSpPr>
          <p:nvPr/>
        </p:nvSpPr>
        <p:spPr bwMode="auto">
          <a:xfrm>
            <a:off x="11392574" y="3102125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14363" name="Freeform 43"/>
          <p:cNvSpPr>
            <a:spLocks/>
          </p:cNvSpPr>
          <p:nvPr/>
        </p:nvSpPr>
        <p:spPr bwMode="auto">
          <a:xfrm>
            <a:off x="6420249" y="1929359"/>
            <a:ext cx="1181100" cy="398342"/>
          </a:xfrm>
          <a:custGeom>
            <a:avLst/>
            <a:gdLst>
              <a:gd name="T0" fmla="*/ 0 w 720"/>
              <a:gd name="T1" fmla="*/ 107950 h 48"/>
              <a:gd name="T2" fmla="*/ 0 w 720"/>
              <a:gd name="T3" fmla="*/ 0 h 48"/>
              <a:gd name="T4" fmla="*/ 1295400 w 720"/>
              <a:gd name="T5" fmla="*/ 0 h 48"/>
              <a:gd name="T6" fmla="*/ 1295400 w 720"/>
              <a:gd name="T7" fmla="*/ 10795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20053" y="3439600"/>
            <a:ext cx="1010974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sources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 bwMode="auto">
          <a:xfrm flipH="1" flipV="1">
            <a:off x="12964824" y="2885880"/>
            <a:ext cx="160716" cy="5537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77919" y="3472741"/>
            <a:ext cx="133593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=1,…,</a:t>
            </a:r>
            <a:r>
              <a:rPr lang="en-US" dirty="0" err="1"/>
              <a:t>N</a:t>
            </a:r>
            <a:r>
              <a:rPr lang="en-US" baseline="-25000" dirty="0" err="1"/>
              <a:t>p</a:t>
            </a:r>
            <a:r>
              <a:rPr lang="en-US" dirty="0"/>
              <a:t>)</a:t>
            </a:r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6E418AA3-544C-FD16-8870-7406C4E9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93" y="4362739"/>
            <a:ext cx="12939713" cy="238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Notes: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When node </a:t>
            </a:r>
            <a:r>
              <a:rPr lang="en-US" sz="2100" i="1" dirty="0" err="1"/>
              <a:t>i</a:t>
            </a:r>
            <a:r>
              <a:rPr lang="en-US" sz="2100" dirty="0"/>
              <a:t> is on boundaries where essential </a:t>
            </a:r>
            <a:r>
              <a:rPr lang="en-US" sz="2100" dirty="0" err="1"/>
              <a:t>b.c.</a:t>
            </a:r>
            <a:r>
              <a:rPr lang="en-US" sz="2100" dirty="0"/>
              <a:t> is imposed, </a:t>
            </a:r>
            <a:r>
              <a:rPr lang="en-US" sz="2100" i="1" dirty="0">
                <a:latin typeface="Symbol" pitchFamily="18" charset="2"/>
              </a:rPr>
              <a:t>h</a:t>
            </a:r>
            <a:r>
              <a:rPr lang="en-US" sz="2100" dirty="0"/>
              <a:t> is known and so no equations are needed, and so I</a:t>
            </a:r>
            <a:r>
              <a:rPr lang="en-US" sz="2100" baseline="-25000" dirty="0"/>
              <a:t>6</a:t>
            </a:r>
            <a:r>
              <a:rPr lang="en-US" sz="2100" dirty="0"/>
              <a:t> needs not be evaluated</a:t>
            </a:r>
          </a:p>
          <a:p>
            <a:pPr eaLnBrk="1" hangingPunct="1">
              <a:buFontTx/>
              <a:buChar char="•"/>
            </a:pP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err="1">
                <a:sym typeface="Wingdings" pitchFamily="2" charset="2"/>
              </a:rPr>
              <a:t>b.c.</a:t>
            </a:r>
            <a:r>
              <a:rPr lang="en-US" sz="2100" dirty="0">
                <a:sym typeface="Wingdings" pitchFamily="2" charset="2"/>
              </a:rPr>
              <a:t> is free lunch in FE model (cf. staggering in FV)</a:t>
            </a:r>
          </a:p>
          <a:p>
            <a:pPr eaLnBrk="1" hangingPunct="1">
              <a:buFontTx/>
              <a:buChar char="•"/>
            </a:pPr>
            <a:r>
              <a:rPr lang="en-US" sz="2100" dirty="0">
                <a:solidFill>
                  <a:srgbClr val="00B0F0"/>
                </a:solidFill>
                <a:sym typeface="Wingdings" pitchFamily="2" charset="2"/>
              </a:rPr>
              <a:t> The inherent numerical dispersion in FE nicely balances out the numerical diffusion inherent in the implicit time stepping scheme!</a:t>
            </a:r>
          </a:p>
          <a:p>
            <a:pPr eaLnBrk="1" hangingPunct="1">
              <a:buFontTx/>
              <a:buChar char="•"/>
            </a:pPr>
            <a:r>
              <a:rPr lang="en-US" sz="2100" dirty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sz="2100" dirty="0">
                <a:sym typeface="Wingdings" pitchFamily="2" charset="2"/>
              </a:rPr>
              <a:t>Dimension of </a:t>
            </a:r>
            <a:r>
              <a:rPr lang="en-US" sz="2100" i="1" dirty="0">
                <a:sym typeface="Wingdings" pitchFamily="2" charset="2"/>
              </a:rPr>
              <a:t>I</a:t>
            </a:r>
            <a:r>
              <a:rPr lang="en-US" sz="2100" i="1" baseline="-25000" dirty="0">
                <a:sym typeface="Wingdings" pitchFamily="2" charset="2"/>
              </a:rPr>
              <a:t>i</a:t>
            </a:r>
            <a:r>
              <a:rPr lang="en-US" sz="2100" dirty="0">
                <a:sym typeface="Wingdings" pitchFamily="2" charset="2"/>
              </a:rPr>
              <a:t> is m</a:t>
            </a:r>
            <a:r>
              <a:rPr lang="en-US" sz="2100" baseline="30000" dirty="0">
                <a:sym typeface="Wingdings" pitchFamily="2" charset="2"/>
              </a:rPr>
              <a:t>3</a:t>
            </a:r>
            <a:r>
              <a:rPr lang="en-US" sz="2100" dirty="0">
                <a:sym typeface="Wingdings" pitchFamily="2" charset="2"/>
              </a:rPr>
              <a:t> (volume)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455C78-C240-4F94-A560-2887DE69B586}" type="slidenum">
              <a:rPr lang="en-US" smtClean="0">
                <a:solidFill>
                  <a:schemeClr val="bg2"/>
                </a:solidFill>
              </a:rPr>
              <a:pPr eaLnBrk="1" hangingPunct="1"/>
              <a:t>25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58600" cy="487680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Shape function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916061"/>
            <a:ext cx="12458700" cy="4859955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Used to approximate the unknown function</a:t>
            </a:r>
          </a:p>
          <a:p>
            <a:pPr eaLnBrk="1" hangingPunct="1"/>
            <a:r>
              <a:rPr lang="en-US" sz="2400" dirty="0"/>
              <a:t>Although usually used within each individual elements, shape function is </a:t>
            </a:r>
            <a:r>
              <a:rPr lang="en-US" sz="2400" i="1" dirty="0"/>
              <a:t>global</a:t>
            </a:r>
            <a:r>
              <a:rPr lang="en-US" sz="2400" dirty="0"/>
              <a:t> not local!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Must be sufficiently smooth to allow integration by part in weak formulation</a:t>
            </a:r>
          </a:p>
          <a:p>
            <a:pPr eaLnBrk="1" hangingPunct="1"/>
            <a:r>
              <a:rPr lang="en-US" sz="2400" dirty="0"/>
              <a:t>SCHISM uses linear shape function (pyramid) in both horizontal and vertical dimensions in FE formulation (compare with FV)</a:t>
            </a:r>
          </a:p>
          <a:p>
            <a:pPr lvl="1" eaLnBrk="1" hangingPunct="1"/>
            <a:r>
              <a:rPr lang="en-US" sz="2400" dirty="0"/>
              <a:t>Therefore, pre- and post-processing scripts also use linear interpolation</a:t>
            </a:r>
          </a:p>
          <a:p>
            <a:pPr lvl="1" eaLnBrk="1" hangingPunct="1"/>
            <a:r>
              <a:rPr lang="en-US" sz="2400" dirty="0"/>
              <a:t>DEM interpolation: make sure to resolve around stations for wet/dry!</a:t>
            </a:r>
          </a:p>
          <a:p>
            <a:pPr lvl="1" eaLnBrk="1" hangingPunct="1"/>
            <a:r>
              <a:rPr lang="en-US" sz="2400" dirty="0"/>
              <a:t>Extraction of time series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29175" y="3449321"/>
            <a:ext cx="13716000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527215"/>
            <a:ext cx="13716000" cy="3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sz="1300">
                <a:latin typeface="Arial" charset="0"/>
                <a:cs typeface="Arial" charset="0"/>
              </a:rPr>
              <a:t>		</a:t>
            </a:r>
            <a:r>
              <a:rPr lang="en-US" sz="1200">
                <a:latin typeface="Times New Roman" pitchFamily="18" charset="0"/>
              </a:rPr>
              <a:t> </a:t>
            </a:r>
            <a:endParaRPr lang="en-US" sz="3200">
              <a:latin typeface="Times New Roman" pitchFamily="18" charset="0"/>
            </a:endParaRPr>
          </a:p>
        </p:txBody>
      </p:sp>
      <p:graphicFrame>
        <p:nvGraphicFramePr>
          <p:cNvPr id="5128" name="Object 53"/>
          <p:cNvGraphicFramePr>
            <a:graphicFrameLocks noChangeAspect="1"/>
          </p:cNvGraphicFramePr>
          <p:nvPr/>
        </p:nvGraphicFramePr>
        <p:xfrm>
          <a:off x="4419600" y="1864562"/>
          <a:ext cx="4807569" cy="80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700" imgH="495300" progId="Equation.DSMT4">
                  <p:embed/>
                </p:oleObj>
              </mc:Choice>
              <mc:Fallback>
                <p:oleObj name="Equation" r:id="rId3" imgW="1663700" imgH="495300" progId="Equation.DSMT4">
                  <p:embed/>
                  <p:pic>
                    <p:nvPicPr>
                      <p:cNvPr id="5128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64562"/>
                        <a:ext cx="4807569" cy="80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Flowchart: Data 59"/>
          <p:cNvSpPr/>
          <p:nvPr/>
        </p:nvSpPr>
        <p:spPr bwMode="auto">
          <a:xfrm rot="20914457">
            <a:off x="10663912" y="5228863"/>
            <a:ext cx="2055718" cy="660979"/>
          </a:xfrm>
          <a:prstGeom prst="flowChartInputOutput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1029245" y="5101102"/>
            <a:ext cx="1317169" cy="674914"/>
            <a:chOff x="1110345" y="5867400"/>
            <a:chExt cx="1317169" cy="674914"/>
          </a:xfrm>
        </p:grpSpPr>
        <p:sp>
          <p:nvSpPr>
            <p:cNvPr id="62" name="Freeform 61"/>
            <p:cNvSpPr/>
            <p:nvPr/>
          </p:nvSpPr>
          <p:spPr bwMode="auto">
            <a:xfrm>
              <a:off x="1175657" y="6193971"/>
              <a:ext cx="1251857" cy="348343"/>
            </a:xfrm>
            <a:custGeom>
              <a:avLst/>
              <a:gdLst>
                <a:gd name="connsiteX0" fmla="*/ 0 w 1251857"/>
                <a:gd name="connsiteY0" fmla="*/ 76200 h 348343"/>
                <a:gd name="connsiteX1" fmla="*/ 413657 w 1251857"/>
                <a:gd name="connsiteY1" fmla="*/ 348343 h 348343"/>
                <a:gd name="connsiteX2" fmla="*/ 1230086 w 1251857"/>
                <a:gd name="connsiteY2" fmla="*/ 10886 h 348343"/>
                <a:gd name="connsiteX3" fmla="*/ 1251857 w 1251857"/>
                <a:gd name="connsiteY3" fmla="*/ 0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1857" h="348343">
                  <a:moveTo>
                    <a:pt x="0" y="76200"/>
                  </a:moveTo>
                  <a:lnTo>
                    <a:pt x="413657" y="348343"/>
                  </a:lnTo>
                  <a:lnTo>
                    <a:pt x="1230086" y="10886"/>
                  </a:lnTo>
                  <a:lnTo>
                    <a:pt x="1251857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164771" y="6063343"/>
              <a:ext cx="1208315" cy="185058"/>
            </a:xfrm>
            <a:custGeom>
              <a:avLst/>
              <a:gdLst>
                <a:gd name="connsiteX0" fmla="*/ 0 w 1208315"/>
                <a:gd name="connsiteY0" fmla="*/ 185058 h 185058"/>
                <a:gd name="connsiteX1" fmla="*/ 718458 w 1208315"/>
                <a:gd name="connsiteY1" fmla="*/ 0 h 185058"/>
                <a:gd name="connsiteX2" fmla="*/ 1208315 w 1208315"/>
                <a:gd name="connsiteY2" fmla="*/ 152400 h 18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8315" h="185058">
                  <a:moveTo>
                    <a:pt x="0" y="185058"/>
                  </a:moveTo>
                  <a:lnTo>
                    <a:pt x="718458" y="0"/>
                  </a:lnTo>
                  <a:lnTo>
                    <a:pt x="1208315" y="1524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64" name="Straight Connector 63"/>
            <p:cNvCxnSpPr>
              <a:stCxn id="63" idx="0"/>
              <a:endCxn id="63" idx="2"/>
            </p:cNvCxnSpPr>
            <p:nvPr/>
          </p:nvCxnSpPr>
          <p:spPr bwMode="auto">
            <a:xfrm flipV="1">
              <a:off x="1164771" y="6215743"/>
              <a:ext cx="1208315" cy="326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63" idx="1"/>
            </p:cNvCxnSpPr>
            <p:nvPr/>
          </p:nvCxnSpPr>
          <p:spPr bwMode="auto">
            <a:xfrm flipH="1">
              <a:off x="1826078" y="6063343"/>
              <a:ext cx="57151" cy="1850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endCxn id="62" idx="1"/>
            </p:cNvCxnSpPr>
            <p:nvPr/>
          </p:nvCxnSpPr>
          <p:spPr bwMode="auto">
            <a:xfrm flipH="1">
              <a:off x="1589314" y="6248401"/>
              <a:ext cx="212271" cy="29391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Freeform 66"/>
            <p:cNvSpPr/>
            <p:nvPr/>
          </p:nvSpPr>
          <p:spPr bwMode="auto">
            <a:xfrm>
              <a:off x="1774371" y="5867400"/>
              <a:ext cx="130629" cy="381000"/>
            </a:xfrm>
            <a:custGeom>
              <a:avLst/>
              <a:gdLst>
                <a:gd name="connsiteX0" fmla="*/ 32658 w 130629"/>
                <a:gd name="connsiteY0" fmla="*/ 381000 h 381000"/>
                <a:gd name="connsiteX1" fmla="*/ 0 w 130629"/>
                <a:gd name="connsiteY1" fmla="*/ 0 h 381000"/>
                <a:gd name="connsiteX2" fmla="*/ 130629 w 130629"/>
                <a:gd name="connsiteY2" fmla="*/ 2068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9" h="381000">
                  <a:moveTo>
                    <a:pt x="32658" y="381000"/>
                  </a:moveTo>
                  <a:lnTo>
                    <a:pt x="0" y="0"/>
                  </a:lnTo>
                  <a:lnTo>
                    <a:pt x="130629" y="20682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68" name="Straight Connector 67"/>
            <p:cNvCxnSpPr>
              <a:stCxn id="67" idx="1"/>
              <a:endCxn id="63" idx="0"/>
            </p:cNvCxnSpPr>
            <p:nvPr/>
          </p:nvCxnSpPr>
          <p:spPr bwMode="auto">
            <a:xfrm flipH="1">
              <a:off x="1164771" y="5867400"/>
              <a:ext cx="609600" cy="38100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67" idx="1"/>
              <a:endCxn id="62" idx="1"/>
            </p:cNvCxnSpPr>
            <p:nvPr/>
          </p:nvCxnSpPr>
          <p:spPr bwMode="auto">
            <a:xfrm flipH="1">
              <a:off x="1589314" y="5867400"/>
              <a:ext cx="185057" cy="67491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stCxn id="67" idx="1"/>
              <a:endCxn id="62" idx="2"/>
            </p:cNvCxnSpPr>
            <p:nvPr/>
          </p:nvCxnSpPr>
          <p:spPr bwMode="auto">
            <a:xfrm>
              <a:off x="1774371" y="5867400"/>
              <a:ext cx="631372" cy="33745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Freeform 70"/>
            <p:cNvSpPr/>
            <p:nvPr/>
          </p:nvSpPr>
          <p:spPr bwMode="auto">
            <a:xfrm rot="21423879">
              <a:off x="1110345" y="5878286"/>
              <a:ext cx="696686" cy="664028"/>
            </a:xfrm>
            <a:custGeom>
              <a:avLst/>
              <a:gdLst>
                <a:gd name="connsiteX0" fmla="*/ 587829 w 587829"/>
                <a:gd name="connsiteY0" fmla="*/ 0 h 664028"/>
                <a:gd name="connsiteX1" fmla="*/ 0 w 587829"/>
                <a:gd name="connsiteY1" fmla="*/ 348343 h 664028"/>
                <a:gd name="connsiteX2" fmla="*/ 402772 w 587829"/>
                <a:gd name="connsiteY2" fmla="*/ 664028 h 664028"/>
                <a:gd name="connsiteX3" fmla="*/ 587829 w 587829"/>
                <a:gd name="connsiteY3" fmla="*/ 0 h 6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829" h="664028">
                  <a:moveTo>
                    <a:pt x="587829" y="0"/>
                  </a:moveTo>
                  <a:lnTo>
                    <a:pt x="0" y="348343"/>
                  </a:lnTo>
                  <a:lnTo>
                    <a:pt x="402772" y="664028"/>
                  </a:lnTo>
                  <a:lnTo>
                    <a:pt x="587829" y="0"/>
                  </a:ln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371922" y="6379947"/>
            <a:ext cx="1958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function</a:t>
            </a:r>
          </a:p>
        </p:txBody>
      </p:sp>
    </p:spTree>
    <p:extLst>
      <p:ext uri="{BB962C8B-B14F-4D97-AF65-F5344CB8AC3E}">
        <p14:creationId xmlns:p14="http://schemas.microsoft.com/office/powerpoint/2010/main" val="346190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42EDE8-BBFA-46C9-8BC7-EB5E4AA56AB5}" type="slidenum">
              <a:rPr lang="en-US" smtClean="0">
                <a:solidFill>
                  <a:schemeClr val="bg2"/>
                </a:solidFill>
              </a:rPr>
              <a:pPr eaLnBrk="1" hangingPunct="1"/>
              <a:t>26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79214"/>
          </a:xfrm>
          <a:noFill/>
        </p:spPr>
        <p:txBody>
          <a:bodyPr/>
          <a:lstStyle/>
          <a:p>
            <a:pPr algn="ctr" eaLnBrk="1" hangingPunct="1"/>
            <a:r>
              <a:rPr lang="en-US" sz="3200" dirty="0" err="1"/>
              <a:t>Shaprio</a:t>
            </a:r>
            <a:r>
              <a:rPr lang="en-US" sz="3200" dirty="0"/>
              <a:t> filter</a:t>
            </a:r>
          </a:p>
        </p:txBody>
      </p:sp>
      <p:sp>
        <p:nvSpPr>
          <p:cNvPr id="24583" name="Text Box 53"/>
          <p:cNvSpPr txBox="1">
            <a:spLocks noChangeArrowheads="1"/>
          </p:cNvSpPr>
          <p:nvPr/>
        </p:nvSpPr>
        <p:spPr bwMode="auto">
          <a:xfrm>
            <a:off x="457200" y="1219200"/>
            <a:ext cx="12573000" cy="10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A simple filter to reduce sub-grid scale (unphysical) oscillations while leaving the physical signals largely intact (</a:t>
            </a:r>
            <a:r>
              <a:rPr lang="en-US" i="1" dirty="0">
                <a:latin typeface="Symbol" pitchFamily="18" charset="2"/>
              </a:rPr>
              <a:t>a</a:t>
            </a:r>
            <a:r>
              <a:rPr lang="en-US" dirty="0"/>
              <a:t>=0.5 optimal)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Equivalent to the horizontal viscosity (but can be applied to very skew elements)</a:t>
            </a:r>
          </a:p>
        </p:txBody>
      </p:sp>
      <p:graphicFrame>
        <p:nvGraphicFramePr>
          <p:cNvPr id="24584" name="Object 5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765942"/>
              </p:ext>
            </p:extLst>
          </p:nvPr>
        </p:nvGraphicFramePr>
        <p:xfrm>
          <a:off x="2143347" y="3349414"/>
          <a:ext cx="6172200" cy="77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95700" imgH="647700" progId="Equation.DSMT4">
                  <p:embed/>
                </p:oleObj>
              </mc:Choice>
              <mc:Fallback>
                <p:oleObj name="Equation" r:id="rId3" imgW="3695700" imgH="647700" progId="Equation.DSMT4">
                  <p:embed/>
                  <p:pic>
                    <p:nvPicPr>
                      <p:cNvPr id="2458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347" y="3349414"/>
                        <a:ext cx="6172200" cy="770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5" name="Group 62"/>
          <p:cNvGrpSpPr>
            <a:grpSpLocks/>
          </p:cNvGrpSpPr>
          <p:nvPr/>
        </p:nvGrpSpPr>
        <p:grpSpPr bwMode="auto">
          <a:xfrm>
            <a:off x="10944447" y="3105575"/>
            <a:ext cx="2171700" cy="1547707"/>
            <a:chOff x="4656" y="3264"/>
            <a:chExt cx="912" cy="914"/>
          </a:xfrm>
        </p:grpSpPr>
        <p:grpSp>
          <p:nvGrpSpPr>
            <p:cNvPr id="24638" name="Group 47"/>
            <p:cNvGrpSpPr>
              <a:grpSpLocks/>
            </p:cNvGrpSpPr>
            <p:nvPr/>
          </p:nvGrpSpPr>
          <p:grpSpPr bwMode="auto">
            <a:xfrm>
              <a:off x="4656" y="3264"/>
              <a:ext cx="912" cy="906"/>
              <a:chOff x="4512" y="3414"/>
              <a:chExt cx="912" cy="906"/>
            </a:xfrm>
          </p:grpSpPr>
          <p:sp>
            <p:nvSpPr>
              <p:cNvPr id="24648" name="AutoShape 35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864" cy="864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9" name="Line 36"/>
              <p:cNvSpPr>
                <a:spLocks noChangeShapeType="1"/>
              </p:cNvSpPr>
              <p:nvPr/>
            </p:nvSpPr>
            <p:spPr bwMode="auto">
              <a:xfrm>
                <a:off x="4560" y="38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0" name="Oval 37"/>
              <p:cNvSpPr>
                <a:spLocks noChangeArrowheads="1"/>
              </p:cNvSpPr>
              <p:nvPr/>
            </p:nvSpPr>
            <p:spPr bwMode="auto">
              <a:xfrm>
                <a:off x="4968" y="386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1" name="Oval 38"/>
              <p:cNvSpPr>
                <a:spLocks noChangeArrowheads="1"/>
              </p:cNvSpPr>
              <p:nvPr/>
            </p:nvSpPr>
            <p:spPr bwMode="auto">
              <a:xfrm>
                <a:off x="4752" y="4080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2" name="Oval 39"/>
              <p:cNvSpPr>
                <a:spLocks noChangeArrowheads="1"/>
              </p:cNvSpPr>
              <p:nvPr/>
            </p:nvSpPr>
            <p:spPr bwMode="auto">
              <a:xfrm>
                <a:off x="5184" y="4080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3" name="Oval 40"/>
              <p:cNvSpPr>
                <a:spLocks noChangeArrowheads="1"/>
              </p:cNvSpPr>
              <p:nvPr/>
            </p:nvSpPr>
            <p:spPr bwMode="auto">
              <a:xfrm>
                <a:off x="4752" y="3636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Oval 41"/>
              <p:cNvSpPr>
                <a:spLocks noChangeArrowheads="1"/>
              </p:cNvSpPr>
              <p:nvPr/>
            </p:nvSpPr>
            <p:spPr bwMode="auto">
              <a:xfrm>
                <a:off x="5184" y="3636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5" name="Line 42"/>
              <p:cNvSpPr>
                <a:spLocks noChangeShapeType="1"/>
              </p:cNvSpPr>
              <p:nvPr/>
            </p:nvSpPr>
            <p:spPr bwMode="auto">
              <a:xfrm flipV="1">
                <a:off x="4776" y="3414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6" name="Line 43"/>
              <p:cNvSpPr>
                <a:spLocks noChangeShapeType="1"/>
              </p:cNvSpPr>
              <p:nvPr/>
            </p:nvSpPr>
            <p:spPr bwMode="auto">
              <a:xfrm flipV="1">
                <a:off x="5208" y="3504"/>
                <a:ext cx="1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7" name="Line 44"/>
              <p:cNvSpPr>
                <a:spLocks noChangeShapeType="1"/>
              </p:cNvSpPr>
              <p:nvPr/>
            </p:nvSpPr>
            <p:spPr bwMode="auto">
              <a:xfrm flipV="1">
                <a:off x="4992" y="3744"/>
                <a:ext cx="1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8" name="Line 45"/>
              <p:cNvSpPr>
                <a:spLocks noChangeShapeType="1"/>
              </p:cNvSpPr>
              <p:nvPr/>
            </p:nvSpPr>
            <p:spPr bwMode="auto">
              <a:xfrm flipH="1" flipV="1">
                <a:off x="4512" y="4032"/>
                <a:ext cx="264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9" name="Line 46"/>
              <p:cNvSpPr>
                <a:spLocks noChangeShapeType="1"/>
              </p:cNvSpPr>
              <p:nvPr/>
            </p:nvSpPr>
            <p:spPr bwMode="auto">
              <a:xfrm>
                <a:off x="5208" y="4104"/>
                <a:ext cx="24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639" name="Text Box 48"/>
            <p:cNvSpPr txBox="1">
              <a:spLocks noChangeArrowheads="1"/>
            </p:cNvSpPr>
            <p:nvPr/>
          </p:nvSpPr>
          <p:spPr bwMode="auto">
            <a:xfrm>
              <a:off x="5078" y="370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24640" name="Text Box 49"/>
            <p:cNvSpPr txBox="1">
              <a:spLocks noChangeArrowheads="1"/>
            </p:cNvSpPr>
            <p:nvPr/>
          </p:nvSpPr>
          <p:spPr bwMode="auto">
            <a:xfrm>
              <a:off x="4752" y="3408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4641" name="Text Box 50"/>
            <p:cNvSpPr txBox="1">
              <a:spLocks noChangeArrowheads="1"/>
            </p:cNvSpPr>
            <p:nvPr/>
          </p:nvSpPr>
          <p:spPr bwMode="auto">
            <a:xfrm>
              <a:off x="4836" y="396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4642" name="Text Box 51"/>
            <p:cNvSpPr txBox="1">
              <a:spLocks noChangeArrowheads="1"/>
            </p:cNvSpPr>
            <p:nvPr/>
          </p:nvSpPr>
          <p:spPr bwMode="auto">
            <a:xfrm>
              <a:off x="5328" y="390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4643" name="Text Box 52"/>
            <p:cNvSpPr txBox="1">
              <a:spLocks noChangeArrowheads="1"/>
            </p:cNvSpPr>
            <p:nvPr/>
          </p:nvSpPr>
          <p:spPr bwMode="auto">
            <a:xfrm>
              <a:off x="5376" y="336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4644" name="Line 58"/>
            <p:cNvSpPr>
              <a:spLocks noChangeShapeType="1"/>
            </p:cNvSpPr>
            <p:nvPr/>
          </p:nvSpPr>
          <p:spPr bwMode="auto">
            <a:xfrm>
              <a:off x="4914" y="35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5" name="Line 59"/>
            <p:cNvSpPr>
              <a:spLocks noChangeShapeType="1"/>
            </p:cNvSpPr>
            <p:nvPr/>
          </p:nvSpPr>
          <p:spPr bwMode="auto">
            <a:xfrm>
              <a:off x="5352" y="35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6" name="Line 60"/>
            <p:cNvSpPr>
              <a:spLocks noChangeShapeType="1"/>
            </p:cNvSpPr>
            <p:nvPr/>
          </p:nvSpPr>
          <p:spPr bwMode="auto">
            <a:xfrm>
              <a:off x="4896" y="39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7" name="Line 61"/>
            <p:cNvSpPr>
              <a:spLocks noChangeShapeType="1"/>
            </p:cNvSpPr>
            <p:nvPr/>
          </p:nvSpPr>
          <p:spPr bwMode="auto">
            <a:xfrm>
              <a:off x="4914" y="350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586" name="Text Box 63"/>
          <p:cNvSpPr txBox="1">
            <a:spLocks noChangeArrowheads="1"/>
          </p:cNvSpPr>
          <p:nvPr/>
        </p:nvSpPr>
        <p:spPr bwMode="auto">
          <a:xfrm>
            <a:off x="800100" y="81280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618" name="Text Box 135"/>
          <p:cNvSpPr txBox="1">
            <a:spLocks noChangeArrowheads="1"/>
          </p:cNvSpPr>
          <p:nvPr/>
        </p:nvSpPr>
        <p:spPr bwMode="auto">
          <a:xfrm>
            <a:off x="743172" y="4338731"/>
            <a:ext cx="10287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/>
              <a:t>No filtering for boundary sides – so need </a:t>
            </a:r>
            <a:r>
              <a:rPr lang="en-US" dirty="0" err="1"/>
              <a:t>b.c.</a:t>
            </a:r>
            <a:r>
              <a:rPr lang="en-US" dirty="0"/>
              <a:t> there especially for incoming flow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640D45-3825-4BBC-8A6A-7B2853828DB5}" type="slidenum">
              <a:rPr lang="en-US" smtClean="0">
                <a:solidFill>
                  <a:schemeClr val="bg2"/>
                </a:solidFill>
              </a:rPr>
              <a:pPr eaLnBrk="1" hangingPunct="1"/>
              <a:t>27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81280"/>
            <a:ext cx="11689557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Hyper viscosity</a:t>
            </a:r>
            <a:endParaRPr lang="en-US" sz="3200" baseline="-25000" dirty="0"/>
          </a:p>
        </p:txBody>
      </p:sp>
      <p:sp>
        <p:nvSpPr>
          <p:cNvPr id="21510" name="Text Box 54"/>
          <p:cNvSpPr txBox="1">
            <a:spLocks noChangeArrowheads="1"/>
          </p:cNvSpPr>
          <p:nvPr/>
        </p:nvSpPr>
        <p:spPr bwMode="auto">
          <a:xfrm>
            <a:off x="358795" y="1628873"/>
            <a:ext cx="231658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Assuming uniformity</a:t>
            </a:r>
          </a:p>
        </p:txBody>
      </p:sp>
      <p:sp>
        <p:nvSpPr>
          <p:cNvPr id="3" name="Rectangle 685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08518"/>
              </p:ext>
            </p:extLst>
          </p:nvPr>
        </p:nvGraphicFramePr>
        <p:xfrm>
          <a:off x="3406795" y="1050460"/>
          <a:ext cx="3696522" cy="89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5312" imgH="444307" progId="Equation.3">
                  <p:embed/>
                </p:oleObj>
              </mc:Choice>
              <mc:Fallback>
                <p:oleObj name="Equation" r:id="rId3" imgW="1815312" imgH="444307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95" y="1050460"/>
                        <a:ext cx="3696522" cy="899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10600" y="782843"/>
            <a:ext cx="4876800" cy="1868448"/>
            <a:chOff x="0" y="1941552"/>
            <a:chExt cx="4876800" cy="1868448"/>
          </a:xfrm>
        </p:grpSpPr>
        <p:sp>
          <p:nvSpPr>
            <p:cNvPr id="18" name="Freeform 17"/>
            <p:cNvSpPr/>
            <p:nvPr/>
          </p:nvSpPr>
          <p:spPr>
            <a:xfrm>
              <a:off x="299658" y="2209800"/>
              <a:ext cx="1580972" cy="1290415"/>
            </a:xfrm>
            <a:custGeom>
              <a:avLst/>
              <a:gdLst>
                <a:gd name="connsiteX0" fmla="*/ 760575 w 1580972"/>
                <a:gd name="connsiteY0" fmla="*/ 0 h 1290415"/>
                <a:gd name="connsiteX1" fmla="*/ 0 w 1580972"/>
                <a:gd name="connsiteY1" fmla="*/ 623843 h 1290415"/>
                <a:gd name="connsiteX2" fmla="*/ 777667 w 1580972"/>
                <a:gd name="connsiteY2" fmla="*/ 1290415 h 1290415"/>
                <a:gd name="connsiteX3" fmla="*/ 1580972 w 1580972"/>
                <a:gd name="connsiteY3" fmla="*/ 623843 h 1290415"/>
                <a:gd name="connsiteX4" fmla="*/ 760575 w 1580972"/>
                <a:gd name="connsiteY4" fmla="*/ 0 h 129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972" h="1290415">
                  <a:moveTo>
                    <a:pt x="760575" y="0"/>
                  </a:moveTo>
                  <a:lnTo>
                    <a:pt x="0" y="623843"/>
                  </a:lnTo>
                  <a:lnTo>
                    <a:pt x="777667" y="1290415"/>
                  </a:lnTo>
                  <a:lnTo>
                    <a:pt x="1580972" y="623843"/>
                  </a:lnTo>
                  <a:lnTo>
                    <a:pt x="76057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0"/>
              <a:endCxn id="18" idx="2"/>
            </p:cNvCxnSpPr>
            <p:nvPr/>
          </p:nvCxnSpPr>
          <p:spPr>
            <a:xfrm>
              <a:off x="1060233" y="2209800"/>
              <a:ext cx="17092" cy="1290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utoShape 59"/>
            <p:cNvSpPr>
              <a:spLocks noChangeAspect="1" noChangeArrowheads="1"/>
            </p:cNvSpPr>
            <p:nvPr/>
          </p:nvSpPr>
          <p:spPr bwMode="auto">
            <a:xfrm>
              <a:off x="635244" y="248221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9"/>
            <p:cNvSpPr>
              <a:spLocks noChangeAspect="1" noChangeArrowheads="1"/>
            </p:cNvSpPr>
            <p:nvPr/>
          </p:nvSpPr>
          <p:spPr bwMode="auto">
            <a:xfrm>
              <a:off x="677136" y="313944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59"/>
            <p:cNvSpPr>
              <a:spLocks noChangeAspect="1" noChangeArrowheads="1"/>
            </p:cNvSpPr>
            <p:nvPr/>
          </p:nvSpPr>
          <p:spPr bwMode="auto">
            <a:xfrm>
              <a:off x="1463919" y="31146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59"/>
            <p:cNvSpPr>
              <a:spLocks noChangeAspect="1" noChangeArrowheads="1"/>
            </p:cNvSpPr>
            <p:nvPr/>
          </p:nvSpPr>
          <p:spPr bwMode="auto">
            <a:xfrm>
              <a:off x="1458186" y="25050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9068" y="2660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386" y="26574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861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392" y="31146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58186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9177" y="30396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62200" y="2438399"/>
              <a:ext cx="2209800" cy="1045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>
            <a:xfrm>
              <a:off x="3467100" y="2438399"/>
              <a:ext cx="0" cy="1045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utoShape 59"/>
            <p:cNvSpPr>
              <a:spLocks noChangeAspect="1" noChangeArrowheads="1"/>
            </p:cNvSpPr>
            <p:nvPr/>
          </p:nvSpPr>
          <p:spPr bwMode="auto">
            <a:xfrm>
              <a:off x="4015758" y="344424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24225" y="27548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4" name="AutoShape 59"/>
            <p:cNvSpPr>
              <a:spLocks noChangeAspect="1" noChangeArrowheads="1"/>
            </p:cNvSpPr>
            <p:nvPr/>
          </p:nvSpPr>
          <p:spPr bwMode="auto">
            <a:xfrm>
              <a:off x="4015758" y="24288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59"/>
            <p:cNvSpPr>
              <a:spLocks noChangeAspect="1" noChangeArrowheads="1"/>
            </p:cNvSpPr>
            <p:nvPr/>
          </p:nvSpPr>
          <p:spPr bwMode="auto">
            <a:xfrm>
              <a:off x="4539633" y="293370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59"/>
            <p:cNvSpPr>
              <a:spLocks noChangeAspect="1" noChangeArrowheads="1"/>
            </p:cNvSpPr>
            <p:nvPr/>
          </p:nvSpPr>
          <p:spPr bwMode="auto">
            <a:xfrm>
              <a:off x="2905125" y="344805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59"/>
            <p:cNvSpPr>
              <a:spLocks noChangeAspect="1" noChangeArrowheads="1"/>
            </p:cNvSpPr>
            <p:nvPr/>
          </p:nvSpPr>
          <p:spPr bwMode="auto">
            <a:xfrm>
              <a:off x="2910858" y="241935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59"/>
            <p:cNvSpPr>
              <a:spLocks noChangeAspect="1" noChangeArrowheads="1"/>
            </p:cNvSpPr>
            <p:nvPr/>
          </p:nvSpPr>
          <p:spPr bwMode="auto">
            <a:xfrm>
              <a:off x="2329833" y="293370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9264" y="27692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00350" y="2133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400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432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719029" y="2533650"/>
              <a:ext cx="769628" cy="62401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65716" y="2543177"/>
              <a:ext cx="813461" cy="5714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5716" y="2543176"/>
              <a:ext cx="30470" cy="6267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54" idx="0"/>
            </p:cNvCxnSpPr>
            <p:nvPr/>
          </p:nvCxnSpPr>
          <p:spPr>
            <a:xfrm>
              <a:off x="2952750" y="2447925"/>
              <a:ext cx="1096932" cy="990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81250" y="2961077"/>
              <a:ext cx="560079" cy="5391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0" idx="1"/>
            </p:cNvCxnSpPr>
            <p:nvPr/>
          </p:nvCxnSpPr>
          <p:spPr>
            <a:xfrm flipV="1">
              <a:off x="2362200" y="2436257"/>
              <a:ext cx="588993" cy="5249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943225" y="2476500"/>
              <a:ext cx="1087407" cy="9582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966067" y="2604016"/>
              <a:ext cx="393899" cy="3689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2514600" y="2533650"/>
              <a:ext cx="458757" cy="4466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9027701">
              <a:off x="3031026" y="225342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x,</a:t>
              </a:r>
              <a:r>
                <a:rPr lang="en-US" b="1" i="1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h</a:t>
              </a:r>
              <a:endParaRPr lang="en-US" b="1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9210087">
              <a:off x="2275848" y="2272542"/>
              <a:ext cx="45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y,</a:t>
              </a:r>
              <a:r>
                <a:rPr lang="en-US" b="1" i="1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x</a:t>
              </a:r>
              <a:endParaRPr lang="en-US" b="1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8839" y="34385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75114" y="27717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89314" y="21262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0810" y="265129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59456" y="26574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92666" y="3135868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98198" y="314539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6244" y="194155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P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65747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Q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0234" y="342650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32435" y="268188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S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479132" y="2543175"/>
              <a:ext cx="14987" cy="6030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037043" y="2446258"/>
              <a:ext cx="560079" cy="5391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35" idx="2"/>
            </p:cNvCxnSpPr>
            <p:nvPr/>
          </p:nvCxnSpPr>
          <p:spPr>
            <a:xfrm flipV="1">
              <a:off x="4053858" y="2994660"/>
              <a:ext cx="516246" cy="4611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687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945741"/>
              </p:ext>
            </p:extLst>
          </p:nvPr>
        </p:nvGraphicFramePr>
        <p:xfrm>
          <a:off x="3077897" y="2294918"/>
          <a:ext cx="4938800" cy="8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28900" imgH="431800" progId="Equation.3">
                  <p:embed/>
                </p:oleObj>
              </mc:Choice>
              <mc:Fallback>
                <p:oleObj name="Equation" r:id="rId5" imgW="2628900" imgH="431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897" y="2294918"/>
                        <a:ext cx="4938800" cy="8241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5309592" y="2016989"/>
            <a:ext cx="220198" cy="386834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67" y="2307895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(like Shapiro filter)</a:t>
            </a:r>
          </a:p>
        </p:txBody>
      </p:sp>
      <p:sp>
        <p:nvSpPr>
          <p:cNvPr id="10" name="Rectangle 689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64063"/>
              </p:ext>
            </p:extLst>
          </p:nvPr>
        </p:nvGraphicFramePr>
        <p:xfrm>
          <a:off x="920644" y="3681327"/>
          <a:ext cx="863224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02200" imgH="711200" progId="Equation.3">
                  <p:embed/>
                </p:oleObj>
              </mc:Choice>
              <mc:Fallback>
                <p:oleObj name="Equation" r:id="rId7" imgW="4902200" imgH="711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644" y="3681327"/>
                        <a:ext cx="8632247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8795" y="3193934"/>
            <a:ext cx="494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Bi-harmonic viscosity (ideal in eddying regime)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443035" y="4022954"/>
            <a:ext cx="2579996" cy="2186702"/>
            <a:chOff x="4953000" y="1699498"/>
            <a:chExt cx="2579996" cy="2186702"/>
          </a:xfrm>
        </p:grpSpPr>
        <p:sp>
          <p:nvSpPr>
            <p:cNvPr id="76" name="Freeform 75"/>
            <p:cNvSpPr/>
            <p:nvPr/>
          </p:nvSpPr>
          <p:spPr>
            <a:xfrm>
              <a:off x="5392776" y="2188964"/>
              <a:ext cx="1580972" cy="1290415"/>
            </a:xfrm>
            <a:custGeom>
              <a:avLst/>
              <a:gdLst>
                <a:gd name="connsiteX0" fmla="*/ 760575 w 1580972"/>
                <a:gd name="connsiteY0" fmla="*/ 0 h 1290415"/>
                <a:gd name="connsiteX1" fmla="*/ 0 w 1580972"/>
                <a:gd name="connsiteY1" fmla="*/ 623843 h 1290415"/>
                <a:gd name="connsiteX2" fmla="*/ 777667 w 1580972"/>
                <a:gd name="connsiteY2" fmla="*/ 1290415 h 1290415"/>
                <a:gd name="connsiteX3" fmla="*/ 1580972 w 1580972"/>
                <a:gd name="connsiteY3" fmla="*/ 623843 h 1290415"/>
                <a:gd name="connsiteX4" fmla="*/ 760575 w 1580972"/>
                <a:gd name="connsiteY4" fmla="*/ 0 h 129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972" h="1290415">
                  <a:moveTo>
                    <a:pt x="760575" y="0"/>
                  </a:moveTo>
                  <a:lnTo>
                    <a:pt x="0" y="623843"/>
                  </a:lnTo>
                  <a:lnTo>
                    <a:pt x="777667" y="1290415"/>
                  </a:lnTo>
                  <a:lnTo>
                    <a:pt x="1580972" y="623843"/>
                  </a:lnTo>
                  <a:lnTo>
                    <a:pt x="76057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0"/>
              <a:endCxn id="76" idx="2"/>
            </p:cNvCxnSpPr>
            <p:nvPr/>
          </p:nvCxnSpPr>
          <p:spPr>
            <a:xfrm>
              <a:off x="6153351" y="2188964"/>
              <a:ext cx="17092" cy="1290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utoShape 59"/>
            <p:cNvSpPr>
              <a:spLocks noChangeAspect="1" noChangeArrowheads="1"/>
            </p:cNvSpPr>
            <p:nvPr/>
          </p:nvSpPr>
          <p:spPr bwMode="auto">
            <a:xfrm>
              <a:off x="5728362" y="246137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59"/>
            <p:cNvSpPr>
              <a:spLocks noChangeAspect="1" noChangeArrowheads="1"/>
            </p:cNvSpPr>
            <p:nvPr/>
          </p:nvSpPr>
          <p:spPr bwMode="auto">
            <a:xfrm>
              <a:off x="5770254" y="3118604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59"/>
            <p:cNvSpPr>
              <a:spLocks noChangeAspect="1" noChangeArrowheads="1"/>
            </p:cNvSpPr>
            <p:nvPr/>
          </p:nvSpPr>
          <p:spPr bwMode="auto">
            <a:xfrm>
              <a:off x="6557037" y="309383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59"/>
            <p:cNvSpPr>
              <a:spLocks noChangeAspect="1" noChangeArrowheads="1"/>
            </p:cNvSpPr>
            <p:nvPr/>
          </p:nvSpPr>
          <p:spPr bwMode="auto">
            <a:xfrm>
              <a:off x="6551304" y="248423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22186" y="26399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65504" y="26366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74979" y="2188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29510" y="30938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51304" y="2188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572295" y="30188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5395256" y="1975723"/>
              <a:ext cx="1657350" cy="1676400"/>
            </a:xfrm>
            <a:custGeom>
              <a:avLst/>
              <a:gdLst>
                <a:gd name="connsiteX0" fmla="*/ 0 w 1657350"/>
                <a:gd name="connsiteY0" fmla="*/ 828675 h 1676400"/>
                <a:gd name="connsiteX1" fmla="*/ 47625 w 1657350"/>
                <a:gd name="connsiteY1" fmla="*/ 0 h 1676400"/>
                <a:gd name="connsiteX2" fmla="*/ 742950 w 1657350"/>
                <a:gd name="connsiteY2" fmla="*/ 219075 h 1676400"/>
                <a:gd name="connsiteX3" fmla="*/ 1657350 w 1657350"/>
                <a:gd name="connsiteY3" fmla="*/ 57150 h 1676400"/>
                <a:gd name="connsiteX4" fmla="*/ 1495425 w 1657350"/>
                <a:gd name="connsiteY4" fmla="*/ 1676400 h 1676400"/>
                <a:gd name="connsiteX5" fmla="*/ 838200 w 1657350"/>
                <a:gd name="connsiteY5" fmla="*/ 1504950 h 1676400"/>
                <a:gd name="connsiteX6" fmla="*/ 9525 w 1657350"/>
                <a:gd name="connsiteY6" fmla="*/ 1476375 h 1676400"/>
                <a:gd name="connsiteX7" fmla="*/ 0 w 1657350"/>
                <a:gd name="connsiteY7" fmla="*/ 828675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350" h="1676400">
                  <a:moveTo>
                    <a:pt x="0" y="828675"/>
                  </a:moveTo>
                  <a:lnTo>
                    <a:pt x="47625" y="0"/>
                  </a:lnTo>
                  <a:lnTo>
                    <a:pt x="742950" y="219075"/>
                  </a:lnTo>
                  <a:lnTo>
                    <a:pt x="1657350" y="57150"/>
                  </a:lnTo>
                  <a:lnTo>
                    <a:pt x="1495425" y="1676400"/>
                  </a:lnTo>
                  <a:lnTo>
                    <a:pt x="838200" y="1504950"/>
                  </a:lnTo>
                  <a:lnTo>
                    <a:pt x="9525" y="1476375"/>
                  </a:lnTo>
                  <a:lnTo>
                    <a:pt x="0" y="82867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utoShape 59"/>
            <p:cNvSpPr>
              <a:spLocks noChangeAspect="1" noChangeArrowheads="1"/>
            </p:cNvSpPr>
            <p:nvPr/>
          </p:nvSpPr>
          <p:spPr bwMode="auto">
            <a:xfrm>
              <a:off x="5776256" y="346733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59"/>
            <p:cNvSpPr>
              <a:spLocks noChangeAspect="1" noChangeArrowheads="1"/>
            </p:cNvSpPr>
            <p:nvPr/>
          </p:nvSpPr>
          <p:spPr bwMode="auto">
            <a:xfrm>
              <a:off x="6538256" y="354353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59"/>
            <p:cNvSpPr>
              <a:spLocks noChangeAspect="1" noChangeArrowheads="1"/>
            </p:cNvSpPr>
            <p:nvPr/>
          </p:nvSpPr>
          <p:spPr bwMode="auto">
            <a:xfrm>
              <a:off x="5385731" y="313777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59"/>
            <p:cNvSpPr>
              <a:spLocks noChangeAspect="1" noChangeArrowheads="1"/>
            </p:cNvSpPr>
            <p:nvPr/>
          </p:nvSpPr>
          <p:spPr bwMode="auto">
            <a:xfrm>
              <a:off x="5395256" y="238529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59"/>
            <p:cNvSpPr>
              <a:spLocks noChangeAspect="1" noChangeArrowheads="1"/>
            </p:cNvSpPr>
            <p:nvPr/>
          </p:nvSpPr>
          <p:spPr bwMode="auto">
            <a:xfrm>
              <a:off x="5776256" y="207097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59"/>
            <p:cNvSpPr>
              <a:spLocks noChangeAspect="1" noChangeArrowheads="1"/>
            </p:cNvSpPr>
            <p:nvPr/>
          </p:nvSpPr>
          <p:spPr bwMode="auto">
            <a:xfrm>
              <a:off x="6915464" y="324242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59"/>
            <p:cNvSpPr>
              <a:spLocks noChangeAspect="1" noChangeArrowheads="1"/>
            </p:cNvSpPr>
            <p:nvPr/>
          </p:nvSpPr>
          <p:spPr bwMode="auto">
            <a:xfrm>
              <a:off x="6610664" y="209002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59"/>
            <p:cNvSpPr>
              <a:spLocks noChangeAspect="1" noChangeArrowheads="1"/>
            </p:cNvSpPr>
            <p:nvPr/>
          </p:nvSpPr>
          <p:spPr bwMode="auto">
            <a:xfrm>
              <a:off x="6995456" y="240434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27379" y="169949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1a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992996" y="2183252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1b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953000" y="29853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2a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29510" y="349388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2b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409440" y="35168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3a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900131" y="3039673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3b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117498" y="22006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4a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30507" y="1699498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4b</a:t>
              </a:r>
            </a:p>
          </p:txBody>
        </p:sp>
      </p:grpSp>
      <p:sp>
        <p:nvSpPr>
          <p:cNvPr id="105" name="Text Box 54"/>
          <p:cNvSpPr txBox="1">
            <a:spLocks noChangeArrowheads="1"/>
          </p:cNvSpPr>
          <p:nvPr/>
        </p:nvSpPr>
        <p:spPr bwMode="auto">
          <a:xfrm>
            <a:off x="377083" y="750110"/>
            <a:ext cx="62604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Important for </a:t>
            </a:r>
            <a:r>
              <a:rPr lang="en-US" i="1" dirty="0"/>
              <a:t>eddying regime </a:t>
            </a:r>
            <a:r>
              <a:rPr lang="en-US" dirty="0"/>
              <a:t>for adding proper dissipation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07969" y="6840254"/>
            <a:ext cx="25150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(Zhang et al. 2016)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0E94AA-8416-6479-F4B5-A827A7318271}"/>
              </a:ext>
            </a:extLst>
          </p:cNvPr>
          <p:cNvSpPr txBox="1"/>
          <p:nvPr/>
        </p:nvSpPr>
        <p:spPr>
          <a:xfrm>
            <a:off x="10431754" y="6432872"/>
            <a:ext cx="3193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Stencil for bi-harmonic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C2B8F-7156-8B82-3F12-3C0177AE10C5}"/>
              </a:ext>
            </a:extLst>
          </p:cNvPr>
          <p:cNvSpPr/>
          <p:nvPr/>
        </p:nvSpPr>
        <p:spPr>
          <a:xfrm>
            <a:off x="275458" y="5032410"/>
            <a:ext cx="9994683" cy="23544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eaLnBrk="1" hangingPunct="1"/>
            <a:r>
              <a:rPr lang="en-US" dirty="0">
                <a:highlight>
                  <a:srgbClr val="FFFF00"/>
                </a:highlight>
              </a:rPr>
              <a:t>In cross-scale cases, biharmonic and Shapiro filters are applied together to ensure adequate dissipation everywhere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In eddying regime (balanced, weakly forced), biharmonic filter is mostly sufficient. Bathymetry does not play a major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In non-eddying regime (strongly forced), need to crank up dissipation via Shapiro. Bathymetry plays a </a:t>
            </a: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major</a:t>
            </a:r>
            <a:r>
              <a:rPr lang="en-US" dirty="0">
                <a:latin typeface="Tahoma"/>
                <a:ea typeface="Tahoma"/>
                <a:cs typeface="Tahoma"/>
              </a:rPr>
              <a:t> role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Delineation of regimes: 500 – 1000 m depth</a:t>
            </a:r>
          </a:p>
        </p:txBody>
      </p:sp>
    </p:spTree>
    <p:extLst>
      <p:ext uri="{BB962C8B-B14F-4D97-AF65-F5344CB8AC3E}">
        <p14:creationId xmlns:p14="http://schemas.microsoft.com/office/powerpoint/2010/main" val="9412172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Transport solvers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3BA368-BF4A-5102-5871-30E0AEBEDDE5}"/>
              </a:ext>
            </a:extLst>
          </p:cNvPr>
          <p:cNvGrpSpPr/>
          <p:nvPr/>
        </p:nvGrpSpPr>
        <p:grpSpPr>
          <a:xfrm>
            <a:off x="10724485" y="1600200"/>
            <a:ext cx="2745582" cy="1705186"/>
            <a:chOff x="10629900" y="381001"/>
            <a:chExt cx="2745582" cy="1705186"/>
          </a:xfrm>
        </p:grpSpPr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12346782" y="381001"/>
              <a:ext cx="445293" cy="4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600" i="1">
                  <a:solidFill>
                    <a:srgbClr val="000000"/>
                  </a:solidFill>
                </a:rPr>
                <a:t>k</a:t>
              </a:r>
              <a:endParaRPr lang="en-US" sz="3200"/>
            </a:p>
          </p:txBody>
        </p:sp>
        <p:sp>
          <p:nvSpPr>
            <p:cNvPr id="29704" name="Freeform 7"/>
            <p:cNvSpPr>
              <a:spLocks noChangeAspect="1"/>
            </p:cNvSpPr>
            <p:nvPr/>
          </p:nvSpPr>
          <p:spPr bwMode="auto">
            <a:xfrm rot="21577924">
              <a:off x="10641807" y="1792203"/>
              <a:ext cx="1771650" cy="292947"/>
            </a:xfrm>
            <a:custGeom>
              <a:avLst/>
              <a:gdLst>
                <a:gd name="T0" fmla="*/ 0 w 1114"/>
                <a:gd name="T1" fmla="*/ 0 h 268"/>
                <a:gd name="T2" fmla="*/ 57253 w 1114"/>
                <a:gd name="T3" fmla="*/ 30743 h 268"/>
                <a:gd name="T4" fmla="*/ 570406 w 1114"/>
                <a:gd name="T5" fmla="*/ 274638 h 268"/>
                <a:gd name="T6" fmla="*/ 1181100 w 1114"/>
                <a:gd name="T7" fmla="*/ 28694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Aspect="1" noChangeShapeType="1"/>
            </p:cNvSpPr>
            <p:nvPr/>
          </p:nvSpPr>
          <p:spPr bwMode="auto">
            <a:xfrm rot="21577924">
              <a:off x="11489532" y="904240"/>
              <a:ext cx="0" cy="11819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29706" name="Freeform 9"/>
            <p:cNvSpPr>
              <a:spLocks noChangeAspect="1"/>
            </p:cNvSpPr>
            <p:nvPr/>
          </p:nvSpPr>
          <p:spPr bwMode="auto">
            <a:xfrm rot="21577924">
              <a:off x="10629900" y="609601"/>
              <a:ext cx="1771650" cy="294640"/>
            </a:xfrm>
            <a:custGeom>
              <a:avLst/>
              <a:gdLst>
                <a:gd name="T0" fmla="*/ 0 w 1114"/>
                <a:gd name="T1" fmla="*/ 0 h 268"/>
                <a:gd name="T2" fmla="*/ 57253 w 1114"/>
                <a:gd name="T3" fmla="*/ 30921 h 268"/>
                <a:gd name="T4" fmla="*/ 570406 w 1114"/>
                <a:gd name="T5" fmla="*/ 276225 h 268"/>
                <a:gd name="T6" fmla="*/ 1181100 w 1114"/>
                <a:gd name="T7" fmla="*/ 28859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29707" name="Line 10"/>
            <p:cNvSpPr>
              <a:spLocks noChangeAspect="1" noChangeShapeType="1"/>
            </p:cNvSpPr>
            <p:nvPr/>
          </p:nvSpPr>
          <p:spPr bwMode="auto">
            <a:xfrm rot="21577924">
              <a:off x="10641807" y="604521"/>
              <a:ext cx="0" cy="12039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29708" name="Line 11"/>
            <p:cNvSpPr>
              <a:spLocks noChangeAspect="1" noChangeShapeType="1"/>
            </p:cNvSpPr>
            <p:nvPr/>
          </p:nvSpPr>
          <p:spPr bwMode="auto">
            <a:xfrm rot="21577924">
              <a:off x="12399170" y="631614"/>
              <a:ext cx="0" cy="12056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29709" name="Oval 12"/>
            <p:cNvSpPr>
              <a:spLocks noChangeAspect="1" noChangeArrowheads="1"/>
            </p:cNvSpPr>
            <p:nvPr/>
          </p:nvSpPr>
          <p:spPr bwMode="auto">
            <a:xfrm>
              <a:off x="11541920" y="1380067"/>
              <a:ext cx="102393" cy="72813"/>
            </a:xfrm>
            <a:prstGeom prst="ellipse">
              <a:avLst/>
            </a:prstGeom>
            <a:solidFill>
              <a:srgbClr val="00E4A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0170" tIns="60085" rIns="120170" bIns="60085" anchor="ctr"/>
            <a:lstStyle/>
            <a:p>
              <a:endParaRPr lang="en-US"/>
            </a:p>
          </p:txBody>
        </p:sp>
        <p:sp>
          <p:nvSpPr>
            <p:cNvPr id="29710" name="Text Box 13"/>
            <p:cNvSpPr txBox="1">
              <a:spLocks noChangeArrowheads="1"/>
            </p:cNvSpPr>
            <p:nvPr/>
          </p:nvSpPr>
          <p:spPr bwMode="auto">
            <a:xfrm>
              <a:off x="12346782" y="1608667"/>
              <a:ext cx="1028700" cy="4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600" i="1">
                  <a:solidFill>
                    <a:srgbClr val="000000"/>
                  </a:solidFill>
                </a:rPr>
                <a:t>k-</a:t>
              </a:r>
              <a:r>
                <a:rPr lang="en-US" sz="2600">
                  <a:solidFill>
                    <a:srgbClr val="000000"/>
                  </a:solidFill>
                </a:rPr>
                <a:t>1</a:t>
              </a:r>
              <a:endParaRPr lang="en-US" sz="3200"/>
            </a:p>
          </p:txBody>
        </p:sp>
        <p:sp>
          <p:nvSpPr>
            <p:cNvPr id="29711" name="Text Box 14"/>
            <p:cNvSpPr txBox="1">
              <a:spLocks noChangeArrowheads="1"/>
            </p:cNvSpPr>
            <p:nvPr/>
          </p:nvSpPr>
          <p:spPr bwMode="auto">
            <a:xfrm>
              <a:off x="11658601" y="1219200"/>
              <a:ext cx="53603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/>
                <a:t>T</a:t>
              </a:r>
              <a:r>
                <a:rPr lang="en-US" i="1" baseline="-25000" dirty="0" err="1"/>
                <a:t>i,k</a:t>
              </a:r>
              <a:endParaRPr lang="en-US" i="1" baseline="-25000" dirty="0"/>
            </a:p>
          </p:txBody>
        </p:sp>
        <p:sp>
          <p:nvSpPr>
            <p:cNvPr id="29715" name="Text Box 18"/>
            <p:cNvSpPr txBox="1">
              <a:spLocks noChangeArrowheads="1"/>
            </p:cNvSpPr>
            <p:nvPr/>
          </p:nvSpPr>
          <p:spPr bwMode="auto">
            <a:xfrm>
              <a:off x="10629900" y="1056640"/>
              <a:ext cx="37092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S</a:t>
              </a:r>
            </a:p>
          </p:txBody>
        </p:sp>
        <p:sp>
          <p:nvSpPr>
            <p:cNvPr id="29720" name="Text Box 23"/>
            <p:cNvSpPr txBox="1">
              <a:spLocks noChangeArrowheads="1"/>
            </p:cNvSpPr>
            <p:nvPr/>
          </p:nvSpPr>
          <p:spPr bwMode="auto">
            <a:xfrm>
              <a:off x="11315700" y="406400"/>
              <a:ext cx="37092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S</a:t>
              </a:r>
            </a:p>
          </p:txBody>
        </p:sp>
        <p:sp>
          <p:nvSpPr>
            <p:cNvPr id="29728" name="Text Box 31"/>
            <p:cNvSpPr txBox="1">
              <a:spLocks noChangeArrowheads="1"/>
            </p:cNvSpPr>
            <p:nvPr/>
          </p:nvSpPr>
          <p:spPr bwMode="auto">
            <a:xfrm>
              <a:off x="10720388" y="521547"/>
              <a:ext cx="308411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j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11541920" y="1938676"/>
              <a:ext cx="51196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C1A62B-DDF7-55AD-9A97-D772B44F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161" y="668407"/>
            <a:ext cx="12877799" cy="6523977"/>
          </a:xfrm>
        </p:spPr>
        <p:txBody>
          <a:bodyPr/>
          <a:lstStyle/>
          <a:p>
            <a:pPr marL="450215" indent="-450215"/>
            <a:r>
              <a:rPr lang="en-US" sz="2200" dirty="0"/>
              <a:t>All based on FV methods for mass conservation</a:t>
            </a:r>
            <a:endParaRPr lang="en-US" sz="2200"/>
          </a:p>
          <a:p>
            <a:pPr marL="450215" indent="-450215"/>
            <a:r>
              <a:rPr lang="en-US" sz="2200" dirty="0"/>
              <a:t>Operator splitting into horizontal and vertical advection parts </a:t>
            </a:r>
            <a:endParaRPr lang="en-US" sz="2200" dirty="0">
              <a:ea typeface="Tahoma"/>
              <a:cs typeface="Tahoma"/>
            </a:endParaRPr>
          </a:p>
          <a:p>
            <a:pPr marL="975995" lvl="1" indent="-375285"/>
            <a:r>
              <a:rPr lang="en-US" sz="2200" dirty="0"/>
              <a:t>Last fractional step: diffusion, source</a:t>
            </a:r>
            <a:endParaRPr lang="en-US" sz="2200" dirty="0">
              <a:ea typeface="Tahoma"/>
              <a:cs typeface="Tahoma"/>
            </a:endParaRPr>
          </a:p>
          <a:p>
            <a:pPr marL="450215" indent="-450215"/>
            <a:r>
              <a:rPr lang="en-US" sz="2200" dirty="0"/>
              <a:t>Vertical advection: implicit FV</a:t>
            </a:r>
            <a:endParaRPr lang="en-US" sz="2200" dirty="0">
              <a:ea typeface="Tahoma"/>
              <a:cs typeface="Tahoma"/>
            </a:endParaRPr>
          </a:p>
          <a:p>
            <a:pPr marL="975995" lvl="1" indent="-375285">
              <a:buClr>
                <a:srgbClr val="FF0000"/>
              </a:buClr>
            </a:pPr>
            <a:r>
              <a:rPr lang="en-US" sz="2200" dirty="0"/>
              <a:t>TVD</a:t>
            </a:r>
            <a:r>
              <a:rPr lang="en-US" sz="2200" baseline="30000" dirty="0"/>
              <a:t>2</a:t>
            </a:r>
            <a:r>
              <a:rPr lang="en-US" sz="2200" dirty="0"/>
              <a:t>: implicit, 2-limiter TVD scheme (Ye et al. 2018)</a:t>
            </a:r>
            <a:endParaRPr lang="en-US" sz="2200" dirty="0">
              <a:ea typeface="Tahoma"/>
              <a:cs typeface="Tahoma"/>
            </a:endParaRPr>
          </a:p>
          <a:p>
            <a:pPr marL="450215" indent="-450215">
              <a:buClr>
                <a:srgbClr val="3333CC"/>
              </a:buClr>
            </a:pPr>
            <a:r>
              <a:rPr lang="en-US" sz="2200" dirty="0"/>
              <a:t>Horizontal advection: explicit FV</a:t>
            </a:r>
            <a:endParaRPr lang="en-US" sz="2200" dirty="0">
              <a:ea typeface="Tahoma"/>
              <a:cs typeface="Tahoma"/>
            </a:endParaRPr>
          </a:p>
          <a:p>
            <a:pPr marL="975995" lvl="1" indent="-375285"/>
            <a:r>
              <a:rPr lang="en-US" sz="2200" dirty="0"/>
              <a:t>Upwind: 1</a:t>
            </a:r>
            <a:r>
              <a:rPr lang="en-US" sz="2200" baseline="30000" dirty="0"/>
              <a:t>st</a:t>
            </a:r>
            <a:r>
              <a:rPr lang="en-US" sz="2200" dirty="0"/>
              <a:t> order, diffusive</a:t>
            </a:r>
            <a:endParaRPr lang="en-US" sz="2200" dirty="0">
              <a:ea typeface="Tahoma"/>
              <a:cs typeface="Tahoma"/>
            </a:endParaRPr>
          </a:p>
          <a:p>
            <a:pPr marL="975995" lvl="1" indent="-375285"/>
            <a:r>
              <a:rPr lang="en-US" sz="2200" dirty="0"/>
              <a:t>TVD: 2</a:t>
            </a:r>
            <a:r>
              <a:rPr lang="en-US" sz="2200" baseline="30000" dirty="0"/>
              <a:t>nd</a:t>
            </a:r>
            <a:r>
              <a:rPr lang="en-US" sz="2200" dirty="0"/>
              <a:t> order, with flux limiter, monotone</a:t>
            </a:r>
            <a:endParaRPr lang="en-US" sz="2200" dirty="0">
              <a:ea typeface="Tahoma"/>
              <a:cs typeface="Tahoma"/>
            </a:endParaRPr>
          </a:p>
          <a:p>
            <a:pPr marL="975995" lvl="1" indent="-375285"/>
            <a:r>
              <a:rPr lang="en-US" sz="2200" dirty="0"/>
              <a:t>WENO: 3</a:t>
            </a:r>
            <a:r>
              <a:rPr lang="en-US" sz="2200" baseline="30000" dirty="0"/>
              <a:t>rd</a:t>
            </a:r>
            <a:r>
              <a:rPr lang="en-US" sz="2200" dirty="0"/>
              <a:t> order, </a:t>
            </a:r>
            <a:r>
              <a:rPr lang="en-US" sz="2200" i="1" dirty="0"/>
              <a:t>almost</a:t>
            </a:r>
            <a:r>
              <a:rPr lang="en-US" sz="2200" dirty="0"/>
              <a:t> monotone</a:t>
            </a:r>
            <a:endParaRPr lang="en-US" sz="2200" dirty="0">
              <a:ea typeface="Tahoma"/>
              <a:cs typeface="Tahoma"/>
            </a:endParaRPr>
          </a:p>
          <a:p>
            <a:pPr marL="975995" lvl="1" indent="-375285"/>
            <a:r>
              <a:rPr lang="en-US" sz="2200" dirty="0"/>
              <a:t>ELM: 1</a:t>
            </a:r>
            <a:r>
              <a:rPr lang="en-US" sz="2200" baseline="30000" dirty="0"/>
              <a:t>st</a:t>
            </a:r>
            <a:r>
              <a:rPr lang="en-US" sz="2200" dirty="0"/>
              <a:t> order, monotone, unconditionally stable but non-conservative. Used mostly in nearshore regime to bypass stability condition </a:t>
            </a:r>
            <a:endParaRPr lang="en-US" sz="2200" dirty="0">
              <a:ea typeface="Tahoma"/>
              <a:cs typeface="Tahoma"/>
            </a:endParaRPr>
          </a:p>
          <a:p>
            <a:pPr marL="450215" indent="-450215"/>
            <a:r>
              <a:rPr lang="en-US" sz="2200" b="1" dirty="0"/>
              <a:t>The explicit horizontal advection is the main bottleneck of SCHISM</a:t>
            </a:r>
            <a:endParaRPr lang="en-US" sz="2200" b="1" dirty="0">
              <a:ea typeface="Tahoma"/>
              <a:cs typeface="Tahoma"/>
            </a:endParaRPr>
          </a:p>
          <a:p>
            <a:pPr marL="975995" lvl="1" indent="-375285"/>
            <a:r>
              <a:rPr lang="en-US" sz="2200" dirty="0"/>
              <a:t>There are a few ways to alleviate the bottleneck (upwind, ELM)</a:t>
            </a:r>
            <a:endParaRPr lang="en-US" sz="2200" dirty="0">
              <a:ea typeface="Tahoma"/>
              <a:cs typeface="Tahoma"/>
            </a:endParaRPr>
          </a:p>
          <a:p>
            <a:pPr marL="975995" lvl="1" indent="-375285">
              <a:buClr>
                <a:srgbClr val="FF0000"/>
              </a:buClr>
            </a:pPr>
            <a:r>
              <a:rPr lang="en-US" sz="2200" dirty="0">
                <a:ea typeface="Tahoma"/>
                <a:cs typeface="Tahoma"/>
              </a:rPr>
              <a:t>For coastal/estuarine applications: </a:t>
            </a:r>
            <a:r>
              <a:rPr lang="en-US" sz="2200" dirty="0" err="1">
                <a:ea typeface="Tahoma"/>
                <a:cs typeface="Tahoma"/>
              </a:rPr>
              <a:t>TVD+upwind+ELM</a:t>
            </a:r>
            <a:endParaRPr lang="en-US" sz="2200">
              <a:ea typeface="Tahoma"/>
              <a:cs typeface="Tahoma"/>
            </a:endParaRPr>
          </a:p>
          <a:p>
            <a:pPr marL="975995" lvl="1" indent="-375285">
              <a:buClr>
                <a:srgbClr val="FF0000"/>
              </a:buClr>
            </a:pPr>
            <a:r>
              <a:rPr lang="en-US" sz="2200" dirty="0">
                <a:ea typeface="Tahoma"/>
                <a:cs typeface="Tahoma"/>
              </a:rPr>
              <a:t>For cross-scale applications: </a:t>
            </a:r>
            <a:r>
              <a:rPr lang="en-US" sz="2200" dirty="0" err="1">
                <a:ea typeface="Tahoma"/>
                <a:cs typeface="Tahoma"/>
              </a:rPr>
              <a:t>WENO+upwind+ELM</a:t>
            </a:r>
            <a:r>
              <a:rPr lang="en-US" sz="2200" dirty="0">
                <a:ea typeface="Tahoma"/>
                <a:cs typeface="Tahoma"/>
              </a:rPr>
              <a:t>, but need to adjust WENO zone to avoid </a:t>
            </a:r>
            <a:r>
              <a:rPr lang="en-US" sz="2200" dirty="0" err="1">
                <a:ea typeface="Tahoma"/>
                <a:cs typeface="Tahoma"/>
              </a:rPr>
              <a:t>dipersion</a:t>
            </a:r>
          </a:p>
          <a:p>
            <a:pPr marL="0" indent="0">
              <a:buNone/>
            </a:pPr>
            <a:endParaRPr lang="en-US" sz="2200" baseline="30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505342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57A61B-928E-492F-AEEC-053BEC87AF4D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4099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00700" y="6502400"/>
            <a:ext cx="1257300" cy="40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0170" tIns="60085" rIns="120170" bIns="60085" anchor="ctr"/>
          <a:lstStyle/>
          <a:p>
            <a:r>
              <a:rPr lang="en-US" dirty="0"/>
              <a:t>solver</a:t>
            </a:r>
          </a:p>
        </p:txBody>
      </p:sp>
      <p:sp>
        <p:nvSpPr>
          <p:cNvPr id="4100" name="Oval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45776" y="5442374"/>
            <a:ext cx="2184149" cy="85005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Preparation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(</a:t>
            </a:r>
            <a:r>
              <a:rPr lang="en-US" sz="2100">
                <a:latin typeface="Times New Roman" pitchFamily="18" charset="0"/>
              </a:rPr>
              <a:t>Mom+cont.)</a:t>
            </a:r>
            <a:endParaRPr lang="en-US" sz="2100" dirty="0">
              <a:latin typeface="Times New Roman" pitchFamily="18" charset="0"/>
            </a:endParaRPr>
          </a:p>
        </p:txBody>
      </p:sp>
      <p:sp>
        <p:nvSpPr>
          <p:cNvPr id="4101" name="Oval 3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28800" y="2600960"/>
            <a:ext cx="2171700" cy="81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backtracking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401300" cy="65024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dirty="0"/>
              <a:t>SCHISM flow chart</a:t>
            </a: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4586288" y="2291081"/>
            <a:ext cx="13716000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4106" name="AutoShape 6"/>
          <p:cNvSpPr>
            <a:spLocks noChangeArrowheads="1"/>
          </p:cNvSpPr>
          <p:nvPr/>
        </p:nvSpPr>
        <p:spPr bwMode="auto">
          <a:xfrm>
            <a:off x="4800600" y="1137920"/>
            <a:ext cx="2743200" cy="650240"/>
          </a:xfrm>
          <a:prstGeom prst="flowChartPredefined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Initialization 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or hot start</a:t>
            </a:r>
          </a:p>
        </p:txBody>
      </p:sp>
      <p:sp>
        <p:nvSpPr>
          <p:cNvPr id="4122" name="AutoShape 23"/>
          <p:cNvSpPr>
            <a:spLocks noChangeArrowheads="1"/>
          </p:cNvSpPr>
          <p:nvPr/>
        </p:nvSpPr>
        <p:spPr bwMode="auto">
          <a:xfrm>
            <a:off x="8514161" y="2479158"/>
            <a:ext cx="2400300" cy="84328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Completed?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9372601" y="1835573"/>
            <a:ext cx="601760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yes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8458200" y="2113280"/>
            <a:ext cx="511992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no</a:t>
            </a:r>
          </a:p>
        </p:txBody>
      </p:sp>
      <p:cxnSp>
        <p:nvCxnSpPr>
          <p:cNvPr id="4128" name="AutoShape 33"/>
          <p:cNvCxnSpPr>
            <a:cxnSpLocks noChangeShapeType="1"/>
            <a:stCxn id="4106" idx="2"/>
          </p:cNvCxnSpPr>
          <p:nvPr/>
        </p:nvCxnSpPr>
        <p:spPr bwMode="auto">
          <a:xfrm>
            <a:off x="6172200" y="1788160"/>
            <a:ext cx="0" cy="2438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9" name="Oval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54712" y="2032000"/>
            <a:ext cx="1517588" cy="4876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dirty="0" err="1">
                <a:latin typeface="Times New Roman" pitchFamily="18" charset="0"/>
              </a:rPr>
              <a:t>forcings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4130" name="AutoShape 37"/>
          <p:cNvCxnSpPr>
            <a:cxnSpLocks noChangeShapeType="1"/>
            <a:stCxn id="4129" idx="2"/>
            <a:endCxn id="4101" idx="0"/>
          </p:cNvCxnSpPr>
          <p:nvPr/>
        </p:nvCxnSpPr>
        <p:spPr bwMode="auto">
          <a:xfrm rot="10800000" flipV="1">
            <a:off x="2914650" y="2275840"/>
            <a:ext cx="2540061" cy="32512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1" name="Oval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2900" y="3820160"/>
            <a:ext cx="1828800" cy="7315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Turbulence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closure</a:t>
            </a:r>
          </a:p>
        </p:txBody>
      </p:sp>
      <p:cxnSp>
        <p:nvCxnSpPr>
          <p:cNvPr id="4132" name="AutoShape 39"/>
          <p:cNvCxnSpPr>
            <a:cxnSpLocks noChangeShapeType="1"/>
            <a:stCxn id="4101" idx="2"/>
            <a:endCxn id="4131" idx="0"/>
          </p:cNvCxnSpPr>
          <p:nvPr/>
        </p:nvCxnSpPr>
        <p:spPr bwMode="auto">
          <a:xfrm rot="10800000" flipV="1">
            <a:off x="1257300" y="3007360"/>
            <a:ext cx="571500" cy="812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3" name="AutoShape 42"/>
          <p:cNvCxnSpPr>
            <a:cxnSpLocks noChangeShapeType="1"/>
            <a:stCxn id="4100" idx="4"/>
            <a:endCxn id="4099" idx="2"/>
          </p:cNvCxnSpPr>
          <p:nvPr/>
        </p:nvCxnSpPr>
        <p:spPr bwMode="auto">
          <a:xfrm rot="16200000" flipH="1">
            <a:off x="4062688" y="5167588"/>
            <a:ext cx="413173" cy="26628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5" name="Oval 4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158413" y="5987627"/>
            <a:ext cx="457200" cy="2438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0170" tIns="60085" rIns="120170" bIns="60085" anchor="ctr"/>
          <a:lstStyle/>
          <a:p>
            <a:r>
              <a:rPr lang="en-US" sz="2100" dirty="0"/>
              <a:t>w</a:t>
            </a:r>
          </a:p>
        </p:txBody>
      </p:sp>
      <p:sp>
        <p:nvSpPr>
          <p:cNvPr id="4136" name="Oval 45"/>
          <p:cNvSpPr>
            <a:spLocks noChangeArrowheads="1"/>
          </p:cNvSpPr>
          <p:nvPr/>
        </p:nvSpPr>
        <p:spPr bwMode="auto">
          <a:xfrm>
            <a:off x="10315575" y="5039360"/>
            <a:ext cx="1600200" cy="65024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0170" tIns="60085" rIns="120170" bIns="60085" anchor="ctr"/>
          <a:lstStyle/>
          <a:p>
            <a:r>
              <a:rPr lang="en-US" dirty="0"/>
              <a:t>Transport</a:t>
            </a:r>
          </a:p>
        </p:txBody>
      </p:sp>
      <p:sp>
        <p:nvSpPr>
          <p:cNvPr id="4137" name="Oval 46"/>
          <p:cNvSpPr>
            <a:spLocks noChangeArrowheads="1"/>
          </p:cNvSpPr>
          <p:nvPr/>
        </p:nvSpPr>
        <p:spPr bwMode="auto">
          <a:xfrm>
            <a:off x="10601325" y="3251200"/>
            <a:ext cx="1028700" cy="4876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output</a:t>
            </a:r>
          </a:p>
        </p:txBody>
      </p:sp>
      <p:cxnSp>
        <p:nvCxnSpPr>
          <p:cNvPr id="4138" name="AutoShape 47"/>
          <p:cNvCxnSpPr>
            <a:cxnSpLocks noChangeShapeType="1"/>
            <a:stCxn id="4131" idx="4"/>
            <a:endCxn id="4100" idx="2"/>
          </p:cNvCxnSpPr>
          <p:nvPr/>
        </p:nvCxnSpPr>
        <p:spPr bwMode="auto">
          <a:xfrm rot="16200000" flipH="1">
            <a:off x="893677" y="4915302"/>
            <a:ext cx="1315721" cy="58847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9" name="AutoShape 48"/>
          <p:cNvCxnSpPr>
            <a:cxnSpLocks noChangeShapeType="1"/>
            <a:stCxn id="4135" idx="6"/>
            <a:endCxn id="4136" idx="4"/>
          </p:cNvCxnSpPr>
          <p:nvPr/>
        </p:nvCxnSpPr>
        <p:spPr bwMode="auto">
          <a:xfrm flipV="1">
            <a:off x="10615613" y="5689600"/>
            <a:ext cx="500063" cy="41994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0" name="AutoShape 51"/>
          <p:cNvCxnSpPr>
            <a:cxnSpLocks noChangeShapeType="1"/>
            <a:stCxn id="4137" idx="0"/>
            <a:endCxn id="4122" idx="3"/>
          </p:cNvCxnSpPr>
          <p:nvPr/>
        </p:nvCxnSpPr>
        <p:spPr bwMode="auto">
          <a:xfrm rot="16200000" flipV="1">
            <a:off x="10839868" y="2975391"/>
            <a:ext cx="350402" cy="20121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1" name="AutoShape 54"/>
          <p:cNvCxnSpPr>
            <a:cxnSpLocks noChangeShapeType="1"/>
            <a:stCxn id="4122" idx="0"/>
            <a:endCxn id="4129" idx="6"/>
          </p:cNvCxnSpPr>
          <p:nvPr/>
        </p:nvCxnSpPr>
        <p:spPr bwMode="auto">
          <a:xfrm rot="16200000" flipV="1">
            <a:off x="8241646" y="1006493"/>
            <a:ext cx="203317" cy="27420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2" name="AutoShape 55"/>
          <p:cNvCxnSpPr>
            <a:cxnSpLocks noChangeShapeType="1"/>
            <a:stCxn id="4122" idx="0"/>
            <a:endCxn id="23" idx="2"/>
          </p:cNvCxnSpPr>
          <p:nvPr/>
        </p:nvCxnSpPr>
        <p:spPr bwMode="auto">
          <a:xfrm rot="16200000" flipV="1">
            <a:off x="9232860" y="1997707"/>
            <a:ext cx="850406" cy="1124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3" name="Oval 56"/>
          <p:cNvSpPr>
            <a:spLocks noChangeArrowheads="1"/>
          </p:cNvSpPr>
          <p:nvPr/>
        </p:nvSpPr>
        <p:spPr bwMode="auto">
          <a:xfrm>
            <a:off x="7772400" y="6014720"/>
            <a:ext cx="1828800" cy="6231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Momentum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 eq.</a:t>
            </a:r>
          </a:p>
        </p:txBody>
      </p:sp>
      <p:cxnSp>
        <p:nvCxnSpPr>
          <p:cNvPr id="4145" name="AutoShape 58"/>
          <p:cNvCxnSpPr>
            <a:cxnSpLocks noChangeShapeType="1"/>
            <a:stCxn id="4099" idx="6"/>
            <a:endCxn id="4143" idx="3"/>
          </p:cNvCxnSpPr>
          <p:nvPr/>
        </p:nvCxnSpPr>
        <p:spPr bwMode="auto">
          <a:xfrm flipV="1">
            <a:off x="6858000" y="6546609"/>
            <a:ext cx="1182222" cy="15899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6" name="AutoShape 59"/>
          <p:cNvCxnSpPr>
            <a:cxnSpLocks noChangeShapeType="1"/>
            <a:stCxn id="4143" idx="6"/>
            <a:endCxn id="4135" idx="4"/>
          </p:cNvCxnSpPr>
          <p:nvPr/>
        </p:nvCxnSpPr>
        <p:spPr bwMode="auto">
          <a:xfrm flipV="1">
            <a:off x="9601201" y="6231467"/>
            <a:ext cx="785813" cy="9482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8" name="AutoShape 65"/>
          <p:cNvCxnSpPr>
            <a:cxnSpLocks noChangeShapeType="1"/>
            <a:stCxn id="4136" idx="0"/>
            <a:endCxn id="4153" idx="4"/>
          </p:cNvCxnSpPr>
          <p:nvPr/>
        </p:nvCxnSpPr>
        <p:spPr bwMode="auto">
          <a:xfrm flipV="1">
            <a:off x="11115675" y="4714240"/>
            <a:ext cx="0" cy="325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9" name="AutoShape 67"/>
          <p:cNvCxnSpPr>
            <a:cxnSpLocks noChangeShapeType="1"/>
            <a:stCxn id="4153" idx="0"/>
            <a:endCxn id="4137" idx="4"/>
          </p:cNvCxnSpPr>
          <p:nvPr/>
        </p:nvCxnSpPr>
        <p:spPr bwMode="auto">
          <a:xfrm flipV="1">
            <a:off x="11115675" y="3738880"/>
            <a:ext cx="0" cy="325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3" name="Oval 72"/>
          <p:cNvSpPr>
            <a:spLocks noChangeArrowheads="1"/>
          </p:cNvSpPr>
          <p:nvPr/>
        </p:nvSpPr>
        <p:spPr bwMode="auto">
          <a:xfrm>
            <a:off x="10086975" y="4064000"/>
            <a:ext cx="2057400" cy="6502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Update levels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&amp; </a:t>
            </a:r>
            <a:r>
              <a:rPr lang="en-US" sz="2100" dirty="0" err="1">
                <a:latin typeface="Times New Roman" pitchFamily="18" charset="0"/>
              </a:rPr>
              <a:t>eqstate</a:t>
            </a:r>
            <a:endParaRPr lang="en-US" sz="2100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91317" y="1230410"/>
            <a:ext cx="620996" cy="398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44200" y="6268534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Most expensive part as the horizontal advection is explicit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1506200" y="5714907"/>
            <a:ext cx="276497" cy="5165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0541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C32647-B946-49A4-A7FD-0FB861F82888}" type="slidenum">
              <a:rPr lang="en-US" sz="1800">
                <a:latin typeface="Times New Roman" pitchFamily="18" charset="0"/>
              </a:rPr>
              <a:pPr eaLnBrk="1" hangingPunct="1"/>
              <a:t>3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644" y="762800"/>
            <a:ext cx="11708606" cy="5941727"/>
          </a:xfrm>
          <a:noFill/>
        </p:spPr>
        <p:txBody>
          <a:bodyPr/>
          <a:lstStyle/>
          <a:p>
            <a:pPr eaLnBrk="1" hangingPunct="1"/>
            <a:r>
              <a:rPr lang="en-US" sz="2100" dirty="0"/>
              <a:t>Equation of state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Transport of salt and temperature</a:t>
            </a:r>
          </a:p>
          <a:p>
            <a:pPr eaLnBrk="1" hangingPunct="1">
              <a:buFont typeface="Wingdings" pitchFamily="2" charset="2"/>
              <a:buNone/>
            </a:pPr>
            <a:endParaRPr lang="en-US" sz="2100" dirty="0"/>
          </a:p>
          <a:p>
            <a:pPr eaLnBrk="1" hangingPunct="1">
              <a:buFont typeface="Wingdings" pitchFamily="2" charset="2"/>
              <a:buNone/>
            </a:pPr>
            <a:endParaRPr lang="en-US" sz="2100" dirty="0"/>
          </a:p>
          <a:p>
            <a:pPr eaLnBrk="1" hangingPunct="1"/>
            <a:r>
              <a:rPr lang="en-US" sz="2100" dirty="0"/>
              <a:t>Turbulence closure: </a:t>
            </a:r>
            <a:r>
              <a:rPr lang="en-US" sz="2100" dirty="0" err="1"/>
              <a:t>Umlauf</a:t>
            </a:r>
            <a:r>
              <a:rPr lang="en-US" sz="2100" dirty="0"/>
              <a:t> and </a:t>
            </a:r>
            <a:r>
              <a:rPr lang="en-US" sz="2100" dirty="0" err="1"/>
              <a:t>Burchard</a:t>
            </a:r>
            <a:r>
              <a:rPr lang="en-US" sz="2100" dirty="0"/>
              <a:t> 2003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326833" y="76200"/>
            <a:ext cx="11689557" cy="597747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Governing equations: Reynolds-</a:t>
            </a:r>
            <a:r>
              <a:rPr lang="en-US" sz="2800" dirty="0" err="1"/>
              <a:t>averged</a:t>
            </a:r>
            <a:r>
              <a:rPr lang="en-US" sz="2800" dirty="0"/>
              <a:t> Navier-Stokes</a:t>
            </a:r>
          </a:p>
        </p:txBody>
      </p:sp>
      <p:graphicFrame>
        <p:nvGraphicFramePr>
          <p:cNvPr id="41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28846"/>
              </p:ext>
            </p:extLst>
          </p:nvPr>
        </p:nvGraphicFramePr>
        <p:xfrm>
          <a:off x="4114800" y="900061"/>
          <a:ext cx="3130971" cy="49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41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00061"/>
                        <a:ext cx="3130971" cy="49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034437"/>
              </p:ext>
            </p:extLst>
          </p:nvPr>
        </p:nvGraphicFramePr>
        <p:xfrm>
          <a:off x="2209800" y="1910419"/>
          <a:ext cx="6774657" cy="73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38500" imgH="495300" progId="Equation.DSMT4">
                  <p:embed/>
                </p:oleObj>
              </mc:Choice>
              <mc:Fallback>
                <p:oleObj name="Equation" r:id="rId5" imgW="3238500" imgH="495300" progId="Equation.DSMT4">
                  <p:embed/>
                  <p:pic>
                    <p:nvPicPr>
                      <p:cNvPr id="41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10419"/>
                        <a:ext cx="6774657" cy="73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736624" y="3371027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0" y="-222254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117" name="Text Box 31"/>
          <p:cNvSpPr txBox="1">
            <a:spLocks noChangeArrowheads="1"/>
          </p:cNvSpPr>
          <p:nvPr/>
        </p:nvSpPr>
        <p:spPr bwMode="auto">
          <a:xfrm>
            <a:off x="4648200" y="3134820"/>
            <a:ext cx="671513" cy="3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shear</a:t>
            </a:r>
          </a:p>
        </p:txBody>
      </p:sp>
      <p:sp>
        <p:nvSpPr>
          <p:cNvPr id="4119" name="Text Box 33"/>
          <p:cNvSpPr txBox="1">
            <a:spLocks noChangeArrowheads="1"/>
          </p:cNvSpPr>
          <p:nvPr/>
        </p:nvSpPr>
        <p:spPr bwMode="auto">
          <a:xfrm>
            <a:off x="5434808" y="3135558"/>
            <a:ext cx="1352550" cy="3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stratification</a:t>
            </a:r>
          </a:p>
        </p:txBody>
      </p:sp>
      <p:graphicFrame>
        <p:nvGraphicFramePr>
          <p:cNvPr id="411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875100"/>
              </p:ext>
            </p:extLst>
          </p:nvPr>
        </p:nvGraphicFramePr>
        <p:xfrm>
          <a:off x="3352800" y="5486400"/>
          <a:ext cx="1971675" cy="4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392" imgH="291973" progId="Equation.3">
                  <p:embed/>
                </p:oleObj>
              </mc:Choice>
              <mc:Fallback>
                <p:oleObj name="Equation" r:id="rId7" imgW="939392" imgH="291973" progId="Equation.3">
                  <p:embed/>
                  <p:pic>
                    <p:nvPicPr>
                      <p:cNvPr id="4115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86400"/>
                        <a:ext cx="1971675" cy="43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600200" y="2362200"/>
            <a:ext cx="38862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00200" y="2362200"/>
            <a:ext cx="3810001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62200" y="3268705"/>
                <a:ext cx="6730432" cy="81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268705"/>
                <a:ext cx="6730432" cy="8184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45524" y="4343400"/>
                <a:ext cx="9982200" cy="818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  <m:sup/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4" y="4343400"/>
                <a:ext cx="9982200" cy="8184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11154490" y="3902468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vegetation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8991600" y="3677920"/>
            <a:ext cx="2057400" cy="40921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10820400" y="4183315"/>
            <a:ext cx="381000" cy="41862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85499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6F39CB-0F85-42C2-B431-400CCF6C8DA4}" type="slidenum">
              <a:rPr lang="en-US" smtClean="0">
                <a:solidFill>
                  <a:schemeClr val="bg2"/>
                </a:solidFill>
              </a:rPr>
              <a:pPr eaLnBrk="1" hangingPunct="1"/>
              <a:t>30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Summary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376" y="829938"/>
            <a:ext cx="12825413" cy="6104262"/>
          </a:xfrm>
          <a:noFill/>
        </p:spPr>
        <p:txBody>
          <a:bodyPr/>
          <a:lstStyle/>
          <a:p>
            <a:pPr marL="450215" indent="-450215" eaLnBrk="1" hangingPunct="1"/>
            <a:r>
              <a:rPr lang="en-US" sz="2800" dirty="0"/>
              <a:t>SCHISM solves complete set of Navier Stokes equations (in hydrostatic form) plus transport equations &amp; turbulence closure</a:t>
            </a:r>
            <a:endParaRPr lang="en-US"/>
          </a:p>
          <a:p>
            <a:pPr marL="450215" indent="-450215" eaLnBrk="1" hangingPunct="1"/>
            <a:r>
              <a:rPr lang="en-US" sz="2800" dirty="0"/>
              <a:t>Uses semi-implicit FE formulation for barotropic core solver (thus bypasses CFL restriction)</a:t>
            </a:r>
            <a:endParaRPr lang="en-US" sz="2800" dirty="0">
              <a:ea typeface="Tahoma"/>
              <a:cs typeface="Tahoma"/>
            </a:endParaRPr>
          </a:p>
          <a:p>
            <a:pPr marL="450215" indent="-450215" eaLnBrk="1" hangingPunct="1"/>
            <a:r>
              <a:rPr lang="en-US" sz="2800" dirty="0"/>
              <a:t>Uses FV solver for transport equations: explicit horizontal advection is the </a:t>
            </a:r>
            <a:r>
              <a:rPr lang="en-US" sz="2800"/>
              <a:t>bottleneck; ELM can alleviate this</a:t>
            </a:r>
            <a:endParaRPr lang="en-US" sz="2800" dirty="0">
              <a:ea typeface="Tahoma"/>
              <a:cs typeface="Tahoma"/>
            </a:endParaRPr>
          </a:p>
          <a:p>
            <a:pPr marL="450215" indent="-450215" eaLnBrk="1" hangingPunct="1"/>
            <a:r>
              <a:rPr lang="en-US" sz="2800" dirty="0"/>
              <a:t>Balance between numerical dispersion (FE) and diffusion (implicit scheme)</a:t>
            </a:r>
            <a:endParaRPr lang="en-US" sz="2800" dirty="0">
              <a:ea typeface="Tahoma"/>
              <a:cs typeface="Tahoma"/>
            </a:endParaRPr>
          </a:p>
          <a:p>
            <a:pPr marL="450215" indent="-450215" eaLnBrk="1" hangingPunct="1"/>
            <a:r>
              <a:rPr lang="en-US" sz="2800" dirty="0"/>
              <a:t>Vertical grid allows flexible LSC</a:t>
            </a:r>
            <a:r>
              <a:rPr lang="en-US" sz="2800" baseline="30000" dirty="0"/>
              <a:t>2</a:t>
            </a:r>
            <a:r>
              <a:rPr lang="en-US" sz="2800" dirty="0"/>
              <a:t> – shaved cells are key</a:t>
            </a:r>
            <a:endParaRPr lang="en-US" sz="2800" dirty="0">
              <a:ea typeface="Tahoma"/>
              <a:cs typeface="Tahoma"/>
            </a:endParaRPr>
          </a:p>
          <a:p>
            <a:pPr marL="975995" lvl="1" indent="-375285" eaLnBrk="1" hangingPunct="1"/>
            <a:r>
              <a:rPr lang="en-US" sz="2800" dirty="0"/>
              <a:t>Triangular or quadrangular prisms as the basic stencil</a:t>
            </a:r>
            <a:endParaRPr lang="en-US" sz="2800" dirty="0">
              <a:ea typeface="Tahoma"/>
              <a:cs typeface="Tahoma"/>
            </a:endParaRPr>
          </a:p>
          <a:p>
            <a:pPr marL="450215" indent="-450215" eaLnBrk="1" hangingPunct="1"/>
            <a:r>
              <a:rPr lang="en-US" sz="2800" dirty="0"/>
              <a:t>Momentum is stabilized with filter-like viscosity and hyper viscosity (tunable)</a:t>
            </a:r>
            <a:endParaRPr lang="en-US" sz="2800" dirty="0">
              <a:ea typeface="Tahoma"/>
              <a:cs typeface="Tahoma"/>
            </a:endParaRPr>
          </a:p>
          <a:p>
            <a:pPr marL="450215" indent="-450215" eaLnBrk="1" hangingPunct="1"/>
            <a:r>
              <a:rPr lang="en-US" sz="2800" dirty="0"/>
              <a:t>These building blocks maximize flexibility, efficiency and robustness, and underpin its seamless cross-scale capability</a:t>
            </a:r>
            <a:endParaRPr lang="en-US" sz="2800" dirty="0">
              <a:ea typeface="Tahoma"/>
              <a:cs typeface="Tahoma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25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1E732C-DC2E-4FA6-9A48-EF49CA0E6544}" type="slidenum">
              <a:rPr lang="en-US" sz="1800">
                <a:latin typeface="Times New Roman" pitchFamily="18" charset="0"/>
              </a:rPr>
              <a:pPr eaLnBrk="1" hangingPunct="1"/>
              <a:t>4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221" y="111336"/>
            <a:ext cx="11689557" cy="641774"/>
          </a:xfrm>
          <a:noFill/>
        </p:spPr>
        <p:txBody>
          <a:bodyPr/>
          <a:lstStyle/>
          <a:p>
            <a:pPr algn="ctr" eaLnBrk="1" hangingPunct="1"/>
            <a:r>
              <a:rPr lang="en-US" sz="2900" dirty="0"/>
              <a:t>Momentum equation: vertical boundary condition (</a:t>
            </a:r>
            <a:r>
              <a:rPr lang="en-US" sz="2900" dirty="0" err="1"/>
              <a:t>b.c.</a:t>
            </a:r>
            <a:r>
              <a:rPr lang="en-US" sz="2900" dirty="0"/>
              <a:t>)</a:t>
            </a:r>
          </a:p>
        </p:txBody>
      </p:sp>
      <p:graphicFrame>
        <p:nvGraphicFramePr>
          <p:cNvPr id="1024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24842"/>
              </p:ext>
            </p:extLst>
          </p:nvPr>
        </p:nvGraphicFramePr>
        <p:xfrm>
          <a:off x="4151313" y="1655763"/>
          <a:ext cx="38766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558800" progId="Equation.DSMT4">
                  <p:embed/>
                </p:oleObj>
              </mc:Choice>
              <mc:Fallback>
                <p:oleObj name="Equation" r:id="rId3" imgW="1701800" imgH="558800" progId="Equation.DSMT4">
                  <p:embed/>
                  <p:pic>
                    <p:nvPicPr>
                      <p:cNvPr id="1024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655763"/>
                        <a:ext cx="38766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56839"/>
              </p:ext>
            </p:extLst>
          </p:nvPr>
        </p:nvGraphicFramePr>
        <p:xfrm>
          <a:off x="3882873" y="2575801"/>
          <a:ext cx="5962443" cy="89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92400" imgH="571500" progId="Equation.DSMT4">
                  <p:embed/>
                </p:oleObj>
              </mc:Choice>
              <mc:Fallback>
                <p:oleObj name="Equation" r:id="rId5" imgW="2692400" imgH="571500" progId="Equation.DSMT4">
                  <p:embed/>
                  <p:pic>
                    <p:nvPicPr>
                      <p:cNvPr id="1024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873" y="2575801"/>
                        <a:ext cx="5962443" cy="892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1711174" y="1707692"/>
            <a:ext cx="1339911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/>
              <a:t>Surface</a:t>
            </a:r>
          </a:p>
        </p:txBody>
      </p:sp>
      <p:sp>
        <p:nvSpPr>
          <p:cNvPr id="10247" name="Text Box 32"/>
          <p:cNvSpPr txBox="1">
            <a:spLocks noChangeArrowheads="1"/>
          </p:cNvSpPr>
          <p:nvPr/>
        </p:nvSpPr>
        <p:spPr bwMode="auto">
          <a:xfrm>
            <a:off x="1787375" y="2628296"/>
            <a:ext cx="1306055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dirty="0"/>
              <a:t>Bottom</a:t>
            </a:r>
          </a:p>
        </p:txBody>
      </p:sp>
      <p:sp>
        <p:nvSpPr>
          <p:cNvPr id="10249" name="Rectangle 34"/>
          <p:cNvSpPr>
            <a:spLocks noChangeArrowheads="1"/>
          </p:cNvSpPr>
          <p:nvPr/>
        </p:nvSpPr>
        <p:spPr bwMode="auto">
          <a:xfrm>
            <a:off x="0" y="32270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0" name="Rectangle 35"/>
          <p:cNvSpPr>
            <a:spLocks noChangeArrowheads="1"/>
          </p:cNvSpPr>
          <p:nvPr/>
        </p:nvSpPr>
        <p:spPr bwMode="auto">
          <a:xfrm>
            <a:off x="0" y="309498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1" name="Rectangle 36"/>
          <p:cNvSpPr>
            <a:spLocks noChangeArrowheads="1"/>
          </p:cNvSpPr>
          <p:nvPr/>
        </p:nvSpPr>
        <p:spPr bwMode="auto">
          <a:xfrm>
            <a:off x="0" y="32270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2" name="Rectangle 37"/>
          <p:cNvSpPr>
            <a:spLocks noChangeArrowheads="1"/>
          </p:cNvSpPr>
          <p:nvPr/>
        </p:nvSpPr>
        <p:spPr bwMode="auto">
          <a:xfrm>
            <a:off x="0" y="321690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0253" name="Object 38"/>
          <p:cNvGraphicFramePr>
            <a:graphicFrameLocks noChangeAspect="1"/>
          </p:cNvGraphicFramePr>
          <p:nvPr/>
        </p:nvGraphicFramePr>
        <p:xfrm>
          <a:off x="7829550" y="582506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700" imgH="228600" progId="Equation.DSMT4">
                  <p:embed/>
                </p:oleObj>
              </mc:Choice>
              <mc:Fallback>
                <p:oleObj name="Equation" r:id="rId7" imgW="139700" imgH="228600" progId="Equation.DSMT4">
                  <p:embed/>
                  <p:pic>
                    <p:nvPicPr>
                      <p:cNvPr id="1025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82506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39"/>
          <p:cNvSpPr>
            <a:spLocks noChangeArrowheads="1"/>
          </p:cNvSpPr>
          <p:nvPr/>
        </p:nvSpPr>
        <p:spPr bwMode="auto">
          <a:xfrm>
            <a:off x="0" y="309498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6" name="Rectangle 41"/>
          <p:cNvSpPr>
            <a:spLocks noChangeArrowheads="1"/>
          </p:cNvSpPr>
          <p:nvPr/>
        </p:nvSpPr>
        <p:spPr bwMode="auto">
          <a:xfrm>
            <a:off x="0" y="31254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8" name="Rectangle 43"/>
          <p:cNvSpPr>
            <a:spLocks noChangeArrowheads="1"/>
          </p:cNvSpPr>
          <p:nvPr/>
        </p:nvSpPr>
        <p:spPr bwMode="auto">
          <a:xfrm>
            <a:off x="0" y="321690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10262" name="Group 47"/>
          <p:cNvGrpSpPr>
            <a:grpSpLocks/>
          </p:cNvGrpSpPr>
          <p:nvPr/>
        </p:nvGrpSpPr>
        <p:grpSpPr bwMode="auto">
          <a:xfrm>
            <a:off x="11087098" y="2763520"/>
            <a:ext cx="1385888" cy="1056640"/>
            <a:chOff x="5040" y="1920"/>
            <a:chExt cx="582" cy="624"/>
          </a:xfrm>
        </p:grpSpPr>
        <p:grpSp>
          <p:nvGrpSpPr>
            <p:cNvPr id="10264" name="Group 48"/>
            <p:cNvGrpSpPr>
              <a:grpSpLocks/>
            </p:cNvGrpSpPr>
            <p:nvPr/>
          </p:nvGrpSpPr>
          <p:grpSpPr bwMode="auto">
            <a:xfrm>
              <a:off x="5040" y="2016"/>
              <a:ext cx="582" cy="528"/>
              <a:chOff x="5040" y="3456"/>
              <a:chExt cx="582" cy="528"/>
            </a:xfrm>
          </p:grpSpPr>
          <p:sp>
            <p:nvSpPr>
              <p:cNvPr id="10266" name="Line 49"/>
              <p:cNvSpPr>
                <a:spLocks noChangeShapeType="1"/>
              </p:cNvSpPr>
              <p:nvPr/>
            </p:nvSpPr>
            <p:spPr bwMode="auto">
              <a:xfrm>
                <a:off x="5046" y="39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67" name="Line 50"/>
              <p:cNvSpPr>
                <a:spLocks noChangeShapeType="1"/>
              </p:cNvSpPr>
              <p:nvPr/>
            </p:nvSpPr>
            <p:spPr bwMode="auto">
              <a:xfrm>
                <a:off x="5046" y="364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68" name="Line 51"/>
              <p:cNvSpPr>
                <a:spLocks noChangeShapeType="1"/>
              </p:cNvSpPr>
              <p:nvPr/>
            </p:nvSpPr>
            <p:spPr bwMode="auto">
              <a:xfrm>
                <a:off x="5142" y="36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69" name="Line 52"/>
              <p:cNvSpPr>
                <a:spLocks noChangeShapeType="1"/>
              </p:cNvSpPr>
              <p:nvPr/>
            </p:nvSpPr>
            <p:spPr bwMode="auto">
              <a:xfrm flipV="1">
                <a:off x="5142" y="38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0" name="Text Box 53"/>
              <p:cNvSpPr txBox="1">
                <a:spLocks noChangeArrowheads="1"/>
              </p:cNvSpPr>
              <p:nvPr/>
            </p:nvSpPr>
            <p:spPr bwMode="auto">
              <a:xfrm>
                <a:off x="5040" y="3648"/>
                <a:ext cx="185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2400" i="1">
                    <a:latin typeface="Symbol" pitchFamily="18" charset="2"/>
                  </a:rPr>
                  <a:t>d</a:t>
                </a:r>
                <a:r>
                  <a:rPr lang="en-US" sz="2400" i="1" baseline="-25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0271" name="Rectangle 54"/>
              <p:cNvSpPr>
                <a:spLocks noChangeArrowheads="1"/>
              </p:cNvSpPr>
              <p:nvPr/>
            </p:nvSpPr>
            <p:spPr bwMode="auto">
              <a:xfrm>
                <a:off x="5046" y="3936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Freeform 55"/>
              <p:cNvSpPr>
                <a:spLocks/>
              </p:cNvSpPr>
              <p:nvPr/>
            </p:nvSpPr>
            <p:spPr bwMode="auto">
              <a:xfrm>
                <a:off x="5190" y="3648"/>
                <a:ext cx="400" cy="288"/>
              </a:xfrm>
              <a:custGeom>
                <a:avLst/>
                <a:gdLst>
                  <a:gd name="T0" fmla="*/ 0 w 400"/>
                  <a:gd name="T1" fmla="*/ 288 h 288"/>
                  <a:gd name="T2" fmla="*/ 336 w 400"/>
                  <a:gd name="T3" fmla="*/ 240 h 288"/>
                  <a:gd name="T4" fmla="*/ 384 w 400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288"/>
                  <a:gd name="T11" fmla="*/ 400 w 400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288">
                    <a:moveTo>
                      <a:pt x="0" y="288"/>
                    </a:moveTo>
                    <a:cubicBezTo>
                      <a:pt x="136" y="288"/>
                      <a:pt x="272" y="288"/>
                      <a:pt x="336" y="240"/>
                    </a:cubicBezTo>
                    <a:cubicBezTo>
                      <a:pt x="400" y="192"/>
                      <a:pt x="392" y="96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3" name="Line 56"/>
              <p:cNvSpPr>
                <a:spLocks noChangeShapeType="1"/>
              </p:cNvSpPr>
              <p:nvPr/>
            </p:nvSpPr>
            <p:spPr bwMode="auto">
              <a:xfrm>
                <a:off x="5382" y="3696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4" name="Line 57"/>
              <p:cNvSpPr>
                <a:spLocks noChangeShapeType="1"/>
              </p:cNvSpPr>
              <p:nvPr/>
            </p:nvSpPr>
            <p:spPr bwMode="auto">
              <a:xfrm>
                <a:off x="5388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5" name="Line 58"/>
              <p:cNvSpPr>
                <a:spLocks noChangeShapeType="1"/>
              </p:cNvSpPr>
              <p:nvPr/>
            </p:nvSpPr>
            <p:spPr bwMode="auto">
              <a:xfrm>
                <a:off x="5388" y="37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6" name="Line 59"/>
              <p:cNvSpPr>
                <a:spLocks noChangeShapeType="1"/>
              </p:cNvSpPr>
              <p:nvPr/>
            </p:nvSpPr>
            <p:spPr bwMode="auto">
              <a:xfrm>
                <a:off x="5388" y="3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7" name="Line 60"/>
              <p:cNvSpPr>
                <a:spLocks noChangeShapeType="1"/>
              </p:cNvSpPr>
              <p:nvPr/>
            </p:nvSpPr>
            <p:spPr bwMode="auto">
              <a:xfrm>
                <a:off x="5382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8" name="Line 61"/>
              <p:cNvSpPr>
                <a:spLocks noChangeShapeType="1"/>
              </p:cNvSpPr>
              <p:nvPr/>
            </p:nvSpPr>
            <p:spPr bwMode="auto">
              <a:xfrm>
                <a:off x="5382" y="388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9" name="Line 62"/>
              <p:cNvSpPr>
                <a:spLocks noChangeShapeType="1"/>
              </p:cNvSpPr>
              <p:nvPr/>
            </p:nvSpPr>
            <p:spPr bwMode="auto">
              <a:xfrm>
                <a:off x="5382" y="345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265" name="Text Box 63"/>
            <p:cNvSpPr txBox="1">
              <a:spLocks noChangeArrowheads="1"/>
            </p:cNvSpPr>
            <p:nvPr/>
          </p:nvSpPr>
          <p:spPr bwMode="auto">
            <a:xfrm>
              <a:off x="5358" y="1920"/>
              <a:ext cx="23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itchFamily="18" charset="0"/>
                </a:rPr>
                <a:t>u</a:t>
              </a:r>
              <a:r>
                <a:rPr lang="en-US" sz="3200" i="1" baseline="-2500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10263" name="Text Box 64"/>
          <p:cNvSpPr txBox="1">
            <a:spLocks noChangeArrowheads="1"/>
          </p:cNvSpPr>
          <p:nvPr/>
        </p:nvSpPr>
        <p:spPr bwMode="auto">
          <a:xfrm>
            <a:off x="12434888" y="3584788"/>
            <a:ext cx="1000908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/>
              <a:t>z</a:t>
            </a:r>
            <a:r>
              <a:rPr lang="en-US" sz="2600"/>
              <a:t>=</a:t>
            </a:r>
            <a:r>
              <a:rPr lang="en-US" sz="2600">
                <a:latin typeface="Symbol" pitchFamily="18" charset="2"/>
              </a:rPr>
              <a:t>-</a:t>
            </a:r>
            <a:r>
              <a:rPr lang="en-US" sz="2600" i="1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D5337D-04D2-1398-0C11-9AE4616DE57A}"/>
                  </a:ext>
                </a:extLst>
              </p:cNvPr>
              <p:cNvSpPr txBox="1"/>
              <p:nvPr/>
            </p:nvSpPr>
            <p:spPr>
              <a:xfrm>
                <a:off x="2247977" y="4003869"/>
                <a:ext cx="6972223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calculated from air-sea exchange formulation</a:t>
                </a:r>
              </a:p>
              <a:p>
                <a:endParaRPr lang="en-US" dirty="0"/>
              </a:p>
              <a:p>
                <a:r>
                  <a:rPr lang="en-US" i="1" dirty="0"/>
                  <a:t>C</a:t>
                </a:r>
                <a:r>
                  <a:rPr lang="en-US" i="1" baseline="-25000" dirty="0"/>
                  <a:t>D</a:t>
                </a:r>
                <a:r>
                  <a:rPr lang="en-US" dirty="0"/>
                  <a:t> is prescribed or parameterized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D5337D-04D2-1398-0C11-9AE4616DE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77" y="4003869"/>
                <a:ext cx="6972223" cy="969496"/>
              </a:xfrm>
              <a:prstGeom prst="rect">
                <a:avLst/>
              </a:prstGeom>
              <a:blipFill>
                <a:blip r:embed="rId9"/>
                <a:stretch>
                  <a:fillRect l="-2360" t="-9434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290879F-F5A7-415E-9118-89BAF79F630B}" type="slidenum">
              <a:rPr lang="en-US" sz="1800">
                <a:latin typeface="Times New Roman" pitchFamily="18" charset="0"/>
              </a:rPr>
              <a:pPr eaLnBrk="1" hangingPunct="1"/>
              <a:t>5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1689557" cy="641774"/>
          </a:xfrm>
          <a:noFill/>
        </p:spPr>
        <p:txBody>
          <a:bodyPr/>
          <a:lstStyle/>
          <a:p>
            <a:pPr eaLnBrk="1" hangingPunct="1"/>
            <a:r>
              <a:rPr lang="en-US" sz="3400" dirty="0"/>
              <a:t>Bottom drag</a:t>
            </a:r>
            <a:endParaRPr lang="en-US" dirty="0"/>
          </a:p>
        </p:txBody>
      </p:sp>
      <p:sp>
        <p:nvSpPr>
          <p:cNvPr id="11268" name="Text Box 39"/>
          <p:cNvSpPr txBox="1">
            <a:spLocks noChangeArrowheads="1"/>
          </p:cNvSpPr>
          <p:nvPr/>
        </p:nvSpPr>
        <p:spPr bwMode="auto">
          <a:xfrm>
            <a:off x="342900" y="4470400"/>
            <a:ext cx="12801600" cy="221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 dirty="0"/>
          </a:p>
          <a:p>
            <a:pPr eaLnBrk="1" hangingPunct="1">
              <a:buFontTx/>
              <a:buChar char="•"/>
            </a:pPr>
            <a:r>
              <a:rPr lang="en-US" sz="2600" dirty="0"/>
              <a:t> Use of </a:t>
            </a:r>
            <a:r>
              <a:rPr lang="en-US" sz="2600" i="1" dirty="0"/>
              <a:t>z</a:t>
            </a:r>
            <a:r>
              <a:rPr lang="en-US" sz="2600" baseline="-25000" dirty="0"/>
              <a:t>0</a:t>
            </a:r>
            <a:r>
              <a:rPr lang="en-US" sz="2600" dirty="0"/>
              <a:t> seems most natural option, but tends to over-estimate </a:t>
            </a:r>
            <a:r>
              <a:rPr lang="en-US" sz="2600" i="1" dirty="0"/>
              <a:t>C</a:t>
            </a:r>
            <a:r>
              <a:rPr lang="en-US" sz="2600" i="1" baseline="-25000" dirty="0"/>
              <a:t>D</a:t>
            </a:r>
            <a:r>
              <a:rPr lang="en-US" sz="2600" dirty="0"/>
              <a:t> in shallow area</a:t>
            </a:r>
          </a:p>
          <a:p>
            <a:pPr lvl="1" indent="0">
              <a:buFont typeface="Courier New"/>
              <a:buChar char="o"/>
            </a:pPr>
            <a:r>
              <a:rPr lang="en-US" sz="2600" dirty="0">
                <a:latin typeface="Tahoma"/>
                <a:ea typeface="Tahoma"/>
                <a:cs typeface="Tahoma"/>
              </a:rPr>
              <a:t> Needs to be limited (</a:t>
            </a:r>
            <a:r>
              <a:rPr lang="en-US" sz="2600" i="1" err="1">
                <a:latin typeface="Tahoma"/>
                <a:ea typeface="Tahoma"/>
                <a:cs typeface="Tahoma"/>
              </a:rPr>
              <a:t>dzb_min</a:t>
            </a:r>
            <a:r>
              <a:rPr lang="en-US" sz="2600" dirty="0">
                <a:latin typeface="Tahoma"/>
                <a:ea typeface="Tahoma"/>
                <a:cs typeface="Tahoma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2600" i="1" dirty="0">
                <a:latin typeface="Tahoma"/>
                <a:ea typeface="Tahoma"/>
                <a:cs typeface="Tahoma"/>
              </a:rPr>
              <a:t> C</a:t>
            </a:r>
            <a:r>
              <a:rPr lang="en-US" sz="2600" i="1" baseline="-25000" dirty="0">
                <a:latin typeface="Tahoma"/>
                <a:ea typeface="Tahoma"/>
                <a:cs typeface="Tahoma"/>
              </a:rPr>
              <a:t>D</a:t>
            </a:r>
            <a:r>
              <a:rPr lang="en-US" sz="2600" dirty="0">
                <a:latin typeface="Tahoma"/>
                <a:ea typeface="Tahoma"/>
                <a:cs typeface="Tahoma"/>
              </a:rPr>
              <a:t> also varies with bottom layer thickness (i.e. vertical grid)</a:t>
            </a:r>
          </a:p>
          <a:p>
            <a:pPr eaLnBrk="1" hangingPunct="1">
              <a:buFontTx/>
              <a:buChar char="•"/>
            </a:pPr>
            <a:r>
              <a:rPr lang="en-US" sz="26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3D results depend on vertical grid</a:t>
            </a:r>
          </a:p>
        </p:txBody>
      </p:sp>
      <p:pic>
        <p:nvPicPr>
          <p:cNvPr id="1126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1026"/>
            <a:ext cx="708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1"/>
          <p:cNvSpPr txBox="1">
            <a:spLocks noChangeArrowheads="1"/>
          </p:cNvSpPr>
          <p:nvPr/>
        </p:nvSpPr>
        <p:spPr bwMode="auto">
          <a:xfrm>
            <a:off x="6248400" y="4624039"/>
            <a:ext cx="3600594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Bottom boundary layer thickness (m)</a:t>
            </a:r>
          </a:p>
        </p:txBody>
      </p:sp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id="{54C8C184-6F6B-0641-0B7B-B534AA1C9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24161"/>
              </p:ext>
            </p:extLst>
          </p:nvPr>
        </p:nvGraphicFramePr>
        <p:xfrm>
          <a:off x="1295400" y="2362200"/>
          <a:ext cx="2450307" cy="79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300" imgH="749300" progId="Equation.DSMT4">
                  <p:embed/>
                </p:oleObj>
              </mc:Choice>
              <mc:Fallback>
                <p:oleObj name="Equation" r:id="rId4" imgW="1638300" imgH="749300" progId="Equation.DSMT4">
                  <p:embed/>
                  <p:pic>
                    <p:nvPicPr>
                      <p:cNvPr id="2" name="Object 46">
                        <a:extLst>
                          <a:ext uri="{FF2B5EF4-FFF2-40B4-BE49-F238E27FC236}">
                            <a16:creationId xmlns:a16="http://schemas.microsoft.com/office/drawing/2014/main" id="{54C8C184-6F6B-0641-0B7B-B534AA1C99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2450307" cy="794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3">
            <a:extLst>
              <a:ext uri="{FF2B5EF4-FFF2-40B4-BE49-F238E27FC236}">
                <a16:creationId xmlns:a16="http://schemas.microsoft.com/office/drawing/2014/main" id="{054E17E6-1A8F-F2CE-6D6F-DAF347E1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05561"/>
            <a:ext cx="4038601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600" dirty="0"/>
              <a:t>Bottom drag coefficient via roughness: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63B5657-F827-4287-A3E1-7C30E210F0C3}" type="slidenum">
              <a:rPr lang="en-US" smtClean="0">
                <a:solidFill>
                  <a:schemeClr val="bg2"/>
                </a:solidFill>
              </a:rPr>
              <a:pPr eaLnBrk="1" hangingPunct="1"/>
              <a:t>6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7120"/>
            <a:ext cx="13030200" cy="1605280"/>
          </a:xfrm>
          <a:noFill/>
        </p:spPr>
        <p:txBody>
          <a:bodyPr/>
          <a:lstStyle/>
          <a:p>
            <a:pPr algn="ctr" eaLnBrk="1" hangingPunct="1"/>
            <a:br>
              <a:rPr lang="en-US" sz="5300" dirty="0"/>
            </a:br>
            <a:r>
              <a:rPr lang="en-US" sz="5300" dirty="0"/>
              <a:t>SCHISM3D numerical formulation</a:t>
            </a:r>
            <a:br>
              <a:rPr lang="en-US" sz="5300" dirty="0"/>
            </a:br>
            <a:endParaRPr lang="en-US" sz="32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17773" y="4639907"/>
            <a:ext cx="4037311" cy="2253959"/>
            <a:chOff x="5674733" y="5222325"/>
            <a:chExt cx="4037311" cy="2253959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733" y="5222325"/>
              <a:ext cx="4037311" cy="22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9113753" y="6911938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95293" y="5642125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30468" y="6911938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8430884" y="6166424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635012" y="6223977"/>
              <a:ext cx="652451" cy="397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5" name="Text Box 36"/>
            <p:cNvSpPr txBox="1">
              <a:spLocks noChangeArrowheads="1"/>
            </p:cNvSpPr>
            <p:nvPr/>
          </p:nvSpPr>
          <p:spPr bwMode="auto">
            <a:xfrm>
              <a:off x="7600950" y="6833027"/>
              <a:ext cx="30680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35"/>
            <p:cNvSpPr>
              <a:spLocks noChangeArrowheads="1"/>
            </p:cNvSpPr>
            <p:nvPr/>
          </p:nvSpPr>
          <p:spPr bwMode="auto">
            <a:xfrm>
              <a:off x="7679905" y="6788654"/>
              <a:ext cx="168695" cy="14554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7399168" y="6799079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5893239" y="681300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6096000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6298761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>
              <a:off x="6501522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6704283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6907044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7109805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8099913" y="689767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8302674" y="689767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H="1">
              <a:off x="8505435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>
              <a:off x="8708196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H="1">
              <a:off x="8910957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>
              <a:off x="9113718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7341039" y="68965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/>
              <a:t>Horizontal grid: hybrid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8945" y="4273936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6268883" y="618803"/>
            <a:ext cx="3314700" cy="1706880"/>
          </a:xfrm>
          <a:prstGeom prst="triangle">
            <a:avLst>
              <a:gd name="adj" fmla="val 248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20695" y="233631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68628" y="2301901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6082" y="243840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25748" y="1078289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Side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57800" y="1095147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Side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63338" y="2406963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Side 3</a:t>
            </a:r>
          </a:p>
        </p:txBody>
      </p:sp>
      <p:sp>
        <p:nvSpPr>
          <p:cNvPr id="38" name="Arc 37"/>
          <p:cNvSpPr/>
          <p:nvPr/>
        </p:nvSpPr>
        <p:spPr>
          <a:xfrm rot="7388098">
            <a:off x="6509678" y="5410370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0998714" y="4809856"/>
            <a:ext cx="2371458" cy="1376443"/>
          </a:xfrm>
          <a:custGeom>
            <a:avLst/>
            <a:gdLst>
              <a:gd name="connsiteX0" fmla="*/ 760575 w 1580972"/>
              <a:gd name="connsiteY0" fmla="*/ 0 h 1290415"/>
              <a:gd name="connsiteX1" fmla="*/ 0 w 1580972"/>
              <a:gd name="connsiteY1" fmla="*/ 623843 h 1290415"/>
              <a:gd name="connsiteX2" fmla="*/ 777667 w 1580972"/>
              <a:gd name="connsiteY2" fmla="*/ 1290415 h 1290415"/>
              <a:gd name="connsiteX3" fmla="*/ 1580972 w 1580972"/>
              <a:gd name="connsiteY3" fmla="*/ 623843 h 1290415"/>
              <a:gd name="connsiteX4" fmla="*/ 760575 w 1580972"/>
              <a:gd name="connsiteY4" fmla="*/ 0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972" h="1290415">
                <a:moveTo>
                  <a:pt x="760575" y="0"/>
                </a:moveTo>
                <a:lnTo>
                  <a:pt x="0" y="623843"/>
                </a:lnTo>
                <a:lnTo>
                  <a:pt x="777667" y="1290415"/>
                </a:lnTo>
                <a:lnTo>
                  <a:pt x="1580972" y="623843"/>
                </a:lnTo>
                <a:lnTo>
                  <a:pt x="76057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12139576" y="4809856"/>
            <a:ext cx="25638" cy="1376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1513798" y="5265010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12228240" y="5613842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2139577" y="5511145"/>
            <a:ext cx="5112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2139576" y="4502442"/>
            <a:ext cx="0" cy="514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618088" y="4362144"/>
            <a:ext cx="4270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/>
              <a:t>y</a:t>
            </a:r>
            <a:r>
              <a:rPr lang="en-US" i="1" baseline="-25000" dirty="0" err="1"/>
              <a:t>s</a:t>
            </a:r>
            <a:endParaRPr lang="en-US" i="1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254548" y="5165127"/>
            <a:ext cx="42542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/>
              <a:t>x</a:t>
            </a:r>
            <a:r>
              <a:rPr lang="en-US" i="1" baseline="-25000" dirty="0" err="1"/>
              <a:t>s</a:t>
            </a:r>
            <a:endParaRPr lang="en-US" i="1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1878831" y="5362105"/>
            <a:ext cx="29558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57" name="Arc 56"/>
          <p:cNvSpPr/>
          <p:nvPr/>
        </p:nvSpPr>
        <p:spPr>
          <a:xfrm rot="7388098">
            <a:off x="6951287" y="803301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133720" y="2656897"/>
            <a:ext cx="3028950" cy="2098040"/>
            <a:chOff x="6000750" y="3022600"/>
            <a:chExt cx="3028950" cy="2098040"/>
          </a:xfrm>
        </p:grpSpPr>
        <p:pic>
          <p:nvPicPr>
            <p:cNvPr id="58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3190240"/>
              <a:ext cx="3028950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105"/>
            <p:cNvSpPr txBox="1">
              <a:spLocks noChangeArrowheads="1"/>
            </p:cNvSpPr>
            <p:nvPr/>
          </p:nvSpPr>
          <p:spPr bwMode="auto">
            <a:xfrm>
              <a:off x="8148637" y="3366347"/>
              <a:ext cx="242752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" name="Text Box 106"/>
            <p:cNvSpPr txBox="1">
              <a:spLocks noChangeArrowheads="1"/>
            </p:cNvSpPr>
            <p:nvPr/>
          </p:nvSpPr>
          <p:spPr bwMode="auto">
            <a:xfrm>
              <a:off x="6343651" y="414528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61" name="Text Box 107"/>
            <p:cNvSpPr txBox="1">
              <a:spLocks noChangeArrowheads="1"/>
            </p:cNvSpPr>
            <p:nvPr/>
          </p:nvSpPr>
          <p:spPr bwMode="auto">
            <a:xfrm>
              <a:off x="8401051" y="422656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62" name="Text Box 108"/>
            <p:cNvSpPr txBox="1">
              <a:spLocks noChangeArrowheads="1"/>
            </p:cNvSpPr>
            <p:nvPr/>
          </p:nvSpPr>
          <p:spPr bwMode="auto">
            <a:xfrm>
              <a:off x="7324064" y="302260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/>
                <a:t>3</a:t>
              </a:r>
            </a:p>
          </p:txBody>
        </p:sp>
        <p:sp>
          <p:nvSpPr>
            <p:cNvPr id="63" name="Text Box 113"/>
            <p:cNvSpPr txBox="1">
              <a:spLocks noChangeArrowheads="1"/>
            </p:cNvSpPr>
            <p:nvPr/>
          </p:nvSpPr>
          <p:spPr bwMode="auto">
            <a:xfrm>
              <a:off x="6565107" y="341376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/>
                <a:t>2</a:t>
              </a:r>
            </a:p>
          </p:txBody>
        </p:sp>
        <p:sp>
          <p:nvSpPr>
            <p:cNvPr id="64" name="Oval 114"/>
            <p:cNvSpPr>
              <a:spLocks noChangeArrowheads="1"/>
            </p:cNvSpPr>
            <p:nvPr/>
          </p:nvSpPr>
          <p:spPr bwMode="auto">
            <a:xfrm>
              <a:off x="6565107" y="3367368"/>
              <a:ext cx="457200" cy="5601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Text Box 115"/>
            <p:cNvSpPr txBox="1">
              <a:spLocks noChangeArrowheads="1"/>
            </p:cNvSpPr>
            <p:nvPr/>
          </p:nvSpPr>
          <p:spPr bwMode="auto">
            <a:xfrm>
              <a:off x="8058151" y="341376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66" name="Oval 116"/>
            <p:cNvSpPr>
              <a:spLocks noChangeArrowheads="1"/>
            </p:cNvSpPr>
            <p:nvPr/>
          </p:nvSpPr>
          <p:spPr bwMode="auto">
            <a:xfrm>
              <a:off x="8058150" y="3336888"/>
              <a:ext cx="457200" cy="5601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Text Box 117"/>
            <p:cNvSpPr txBox="1">
              <a:spLocks noChangeArrowheads="1"/>
            </p:cNvSpPr>
            <p:nvPr/>
          </p:nvSpPr>
          <p:spPr bwMode="auto">
            <a:xfrm>
              <a:off x="7372351" y="430784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68" name="Oval 118"/>
            <p:cNvSpPr>
              <a:spLocks noChangeArrowheads="1"/>
            </p:cNvSpPr>
            <p:nvPr/>
          </p:nvSpPr>
          <p:spPr bwMode="auto">
            <a:xfrm>
              <a:off x="7372350" y="4230968"/>
              <a:ext cx="457200" cy="5601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578799" y="960780"/>
            <a:ext cx="2470629" cy="12558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p:sp>
        <p:nvSpPr>
          <p:cNvPr id="69" name="TextBox 68"/>
          <p:cNvSpPr txBox="1"/>
          <p:nvPr/>
        </p:nvSpPr>
        <p:spPr>
          <a:xfrm>
            <a:off x="10287000" y="2070507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049429" y="2104924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920571" y="684335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33281" y="64991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549101" y="1270358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Side 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268758" y="617174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Side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03864" y="1292124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Side 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51543" y="2017421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Side 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3665" y="4211992"/>
            <a:ext cx="4255525" cy="2556479"/>
            <a:chOff x="342900" y="4681829"/>
            <a:chExt cx="4255525" cy="2556479"/>
          </a:xfrm>
        </p:grpSpPr>
        <p:sp>
          <p:nvSpPr>
            <p:cNvPr id="11" name="AutoShape 31" descr="50%"/>
            <p:cNvSpPr>
              <a:spLocks noChangeArrowheads="1"/>
            </p:cNvSpPr>
            <p:nvPr/>
          </p:nvSpPr>
          <p:spPr bwMode="auto">
            <a:xfrm>
              <a:off x="342900" y="4681829"/>
              <a:ext cx="3886200" cy="2113280"/>
            </a:xfrm>
            <a:prstGeom prst="hexagon">
              <a:avLst>
                <a:gd name="adj" fmla="val 3894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2" descr="50%"/>
            <p:cNvSpPr>
              <a:spLocks/>
            </p:cNvSpPr>
            <p:nvPr/>
          </p:nvSpPr>
          <p:spPr bwMode="auto">
            <a:xfrm>
              <a:off x="1223316" y="4706182"/>
              <a:ext cx="2126762" cy="1032286"/>
            </a:xfrm>
            <a:custGeom>
              <a:avLst/>
              <a:gdLst>
                <a:gd name="T0" fmla="*/ 0 w 672"/>
                <a:gd name="T1" fmla="*/ 0 h 624"/>
                <a:gd name="T2" fmla="*/ 336 w 672"/>
                <a:gd name="T3" fmla="*/ 624 h 624"/>
                <a:gd name="T4" fmla="*/ 672 w 672"/>
                <a:gd name="T5" fmla="*/ 0 h 624"/>
                <a:gd name="T6" fmla="*/ 0 60000 65536"/>
                <a:gd name="T7" fmla="*/ 0 60000 65536"/>
                <a:gd name="T8" fmla="*/ 0 60000 65536"/>
                <a:gd name="T9" fmla="*/ 0 w 672"/>
                <a:gd name="T10" fmla="*/ 0 h 624"/>
                <a:gd name="T11" fmla="*/ 672 w 67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24">
                  <a:moveTo>
                    <a:pt x="0" y="0"/>
                  </a:moveTo>
                  <a:lnTo>
                    <a:pt x="336" y="624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auto">
            <a:xfrm>
              <a:off x="2228249" y="5695750"/>
              <a:ext cx="168695" cy="1455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2147888" y="5772336"/>
              <a:ext cx="30680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914650" y="5915423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1286" y="6802705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29100" y="5697829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9636" y="6839966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14650" y="5210150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223316" y="5894807"/>
              <a:ext cx="548334" cy="386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8271" y="5901325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3424200" y="5487286"/>
              <a:ext cx="975360" cy="1371600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346509" y="5727032"/>
              <a:ext cx="1973179" cy="1068404"/>
            </a:xfrm>
            <a:custGeom>
              <a:avLst/>
              <a:gdLst>
                <a:gd name="connsiteX0" fmla="*/ 0 w 1973179"/>
                <a:gd name="connsiteY0" fmla="*/ 0 h 1068404"/>
                <a:gd name="connsiteX1" fmla="*/ 1973179 w 1973179"/>
                <a:gd name="connsiteY1" fmla="*/ 28875 h 1068404"/>
                <a:gd name="connsiteX2" fmla="*/ 847024 w 1973179"/>
                <a:gd name="connsiteY2" fmla="*/ 1068404 h 10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179" h="1068404">
                  <a:moveTo>
                    <a:pt x="0" y="0"/>
                  </a:moveTo>
                  <a:lnTo>
                    <a:pt x="1973179" y="28875"/>
                  </a:lnTo>
                  <a:lnTo>
                    <a:pt x="847024" y="1068404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252312" y="5706175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319688" y="5715000"/>
              <a:ext cx="1896177" cy="1058779"/>
            </a:xfrm>
            <a:custGeom>
              <a:avLst/>
              <a:gdLst>
                <a:gd name="connsiteX0" fmla="*/ 1896177 w 1896177"/>
                <a:gd name="connsiteY0" fmla="*/ 0 h 1058779"/>
                <a:gd name="connsiteX1" fmla="*/ 0 w 1896177"/>
                <a:gd name="connsiteY1" fmla="*/ 57751 h 1058779"/>
                <a:gd name="connsiteX2" fmla="*/ 1097280 w 1896177"/>
                <a:gd name="connsiteY2" fmla="*/ 1058779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177" h="1058779">
                  <a:moveTo>
                    <a:pt x="1896177" y="0"/>
                  </a:moveTo>
                  <a:lnTo>
                    <a:pt x="0" y="57751"/>
                  </a:lnTo>
                  <a:lnTo>
                    <a:pt x="1097280" y="105877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10971" r="2892" b="11107"/>
          <a:stretch>
            <a:fillRect/>
          </a:stretch>
        </p:blipFill>
        <p:spPr bwMode="auto">
          <a:xfrm>
            <a:off x="654443" y="724747"/>
            <a:ext cx="4153414" cy="333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59003" y="3895015"/>
            <a:ext cx="407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Counter-clockwise convention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2517" y="6738491"/>
            <a:ext cx="16700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ball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E1E0D5-6BB1-7835-7CA6-76463B7B500A}"/>
              </a:ext>
            </a:extLst>
          </p:cNvPr>
          <p:cNvSpPr txBox="1"/>
          <p:nvPr/>
        </p:nvSpPr>
        <p:spPr>
          <a:xfrm>
            <a:off x="5844562" y="6710059"/>
            <a:ext cx="23560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Boundary ball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F8FA5B-4F3F-4CCF-A0C9-B31491498B68}" type="slidenum">
              <a:rPr lang="en-US" smtClean="0">
                <a:solidFill>
                  <a:schemeClr val="bg2"/>
                </a:solidFill>
              </a:rPr>
              <a:pPr eaLnBrk="1" hangingPunct="1"/>
              <a:t>8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33774"/>
            <a:ext cx="10172700" cy="447041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Vertical grid: </a:t>
            </a:r>
            <a:r>
              <a:rPr lang="en-US" sz="3600" i="1" dirty="0"/>
              <a:t>SZ </a:t>
            </a:r>
            <a:r>
              <a:rPr lang="en-US" sz="3600" dirty="0"/>
              <a:t>option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257300" y="4973321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1943100" y="2599267"/>
            <a:ext cx="8343900" cy="2167467"/>
          </a:xfrm>
          <a:custGeom>
            <a:avLst/>
            <a:gdLst>
              <a:gd name="T0" fmla="*/ 0 w 3504"/>
              <a:gd name="T1" fmla="*/ 127000 h 1280"/>
              <a:gd name="T2" fmla="*/ 1371600 w 3504"/>
              <a:gd name="T3" fmla="*/ 203200 h 1280"/>
              <a:gd name="T4" fmla="*/ 3124200 w 3504"/>
              <a:gd name="T5" fmla="*/ 1346200 h 1280"/>
              <a:gd name="T6" fmla="*/ 5562600 w 3504"/>
              <a:gd name="T7" fmla="*/ 203200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1280"/>
              <a:gd name="T14" fmla="*/ 3504 w 3504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1280">
                <a:moveTo>
                  <a:pt x="0" y="80"/>
                </a:moveTo>
                <a:cubicBezTo>
                  <a:pt x="268" y="40"/>
                  <a:pt x="536" y="0"/>
                  <a:pt x="864" y="128"/>
                </a:cubicBezTo>
                <a:cubicBezTo>
                  <a:pt x="1192" y="256"/>
                  <a:pt x="1528" y="656"/>
                  <a:pt x="1968" y="848"/>
                </a:cubicBezTo>
                <a:cubicBezTo>
                  <a:pt x="2408" y="1040"/>
                  <a:pt x="2956" y="1160"/>
                  <a:pt x="3504" y="128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1943100" y="175937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600700" y="3547534"/>
            <a:ext cx="46863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1828800" y="3547534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9944100" y="273473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9944100" y="1759374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9691688" y="2286000"/>
            <a:ext cx="507183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29C330"/>
                </a:solidFill>
                <a:latin typeface="Arial" charset="0"/>
              </a:rPr>
              <a:t>h</a:t>
            </a:r>
            <a:r>
              <a:rPr lang="en-US" b="1" i="1" baseline="-25000" dirty="0" err="1">
                <a:solidFill>
                  <a:srgbClr val="29C330"/>
                </a:solidFill>
                <a:latin typeface="Arial" charset="0"/>
              </a:rPr>
              <a:t>s</a:t>
            </a:r>
            <a:endParaRPr lang="en-US" b="1" i="1" baseline="-25000" dirty="0">
              <a:solidFill>
                <a:srgbClr val="29C330"/>
              </a:solidFill>
              <a:latin typeface="Arial" charset="0"/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286500" y="3872654"/>
            <a:ext cx="400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7400925" y="4197774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8801100" y="4522894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1828800" y="3872654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H="1">
            <a:off x="1828800" y="4197774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H="1">
            <a:off x="1828800" y="4522894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 flipH="1">
            <a:off x="1828800" y="5091854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1257300" y="4360334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1257300" y="2572174"/>
            <a:ext cx="43504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>
                <a:latin typeface="Arial" charset="0"/>
              </a:rPr>
              <a:t>k</a:t>
            </a:r>
            <a:r>
              <a:rPr lang="en-US" i="1" baseline="30000" dirty="0" err="1">
                <a:latin typeface="Arial" charset="0"/>
              </a:rPr>
              <a:t>z</a:t>
            </a:r>
            <a:endParaRPr lang="en-US" i="1" baseline="30000" dirty="0">
              <a:latin typeface="Arial" charset="0"/>
            </a:endParaRPr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 flipV="1">
            <a:off x="9301163" y="1584960"/>
            <a:ext cx="228600" cy="162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9601200" y="1381761"/>
            <a:ext cx="0" cy="362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24" name="AutoShape 31"/>
          <p:cNvSpPr>
            <a:spLocks/>
          </p:cNvSpPr>
          <p:nvPr/>
        </p:nvSpPr>
        <p:spPr bwMode="auto">
          <a:xfrm>
            <a:off x="11408570" y="3532293"/>
            <a:ext cx="457200" cy="1640841"/>
          </a:xfrm>
          <a:prstGeom prst="rightBrace">
            <a:avLst>
              <a:gd name="adj1" fmla="val 4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12001500" y="4213014"/>
            <a:ext cx="105060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6" name="Text Box 33"/>
          <p:cNvSpPr txBox="1">
            <a:spLocks noChangeArrowheads="1"/>
          </p:cNvSpPr>
          <p:nvPr/>
        </p:nvSpPr>
        <p:spPr bwMode="auto">
          <a:xfrm>
            <a:off x="914401" y="3676227"/>
            <a:ext cx="6899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  <a:r>
              <a:rPr lang="en-US" i="1">
                <a:latin typeface="Symbol" pitchFamily="18" charset="2"/>
              </a:rPr>
              <a:t>-</a:t>
            </a:r>
            <a:r>
              <a:rPr lang="en-US">
                <a:latin typeface="Arial" charset="0"/>
              </a:rPr>
              <a:t>1</a:t>
            </a:r>
            <a:endParaRPr lang="en-US" baseline="30000">
              <a:latin typeface="Arial" charset="0"/>
            </a:endParaRP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9532145" y="1137920"/>
            <a:ext cx="402987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</a:rPr>
              <a:t>z</a:t>
            </a:r>
          </a:p>
        </p:txBody>
      </p:sp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B1D42-45E7-239D-7FE0-4890C124EC49}"/>
              </a:ext>
            </a:extLst>
          </p:cNvPr>
          <p:cNvSpPr txBox="1"/>
          <p:nvPr/>
        </p:nvSpPr>
        <p:spPr>
          <a:xfrm>
            <a:off x="4572000" y="6347144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i="1" dirty="0"/>
              <a:t>z</a:t>
            </a:r>
            <a:r>
              <a:rPr lang="en-US" dirty="0"/>
              <a:t> layers are optional</a:t>
            </a:r>
          </a:p>
        </p:txBody>
      </p:sp>
      <p:sp>
        <p:nvSpPr>
          <p:cNvPr id="3" name="AutoShape 31">
            <a:extLst>
              <a:ext uri="{FF2B5EF4-FFF2-40B4-BE49-F238E27FC236}">
                <a16:creationId xmlns:a16="http://schemas.microsoft.com/office/drawing/2014/main" id="{26E58C10-0771-0287-E40E-F31B6151627F}"/>
              </a:ext>
            </a:extLst>
          </p:cNvPr>
          <p:cNvSpPr>
            <a:spLocks/>
          </p:cNvSpPr>
          <p:nvPr/>
        </p:nvSpPr>
        <p:spPr bwMode="auto">
          <a:xfrm>
            <a:off x="11396760" y="1864426"/>
            <a:ext cx="457200" cy="1640841"/>
          </a:xfrm>
          <a:prstGeom prst="rightBrace">
            <a:avLst>
              <a:gd name="adj1" fmla="val 4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86AEDE56-381F-6680-34BB-430FE32C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0808" y="2457365"/>
            <a:ext cx="118365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>
                <a:latin typeface="Symbol"/>
                <a:cs typeface="Arial"/>
                <a:sym typeface="Symbol"/>
              </a:rPr>
              <a:t>s</a:t>
            </a:r>
            <a:r>
              <a:rPr lang="en-US" dirty="0">
                <a:latin typeface="Arial"/>
                <a:cs typeface="Arial"/>
              </a:rPr>
              <a:t>-levels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F8FA5B-4F3F-4CCF-A0C9-B31491498B68}" type="slidenum">
              <a:rPr lang="en-US" smtClean="0">
                <a:solidFill>
                  <a:schemeClr val="bg2"/>
                </a:solidFill>
              </a:rPr>
              <a:pPr eaLnBrk="1" hangingPunct="1"/>
              <a:t>9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33774"/>
            <a:ext cx="10172700" cy="447041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Vertical grid: </a:t>
            </a:r>
            <a:r>
              <a:rPr lang="en-US" sz="3600" i="1" dirty="0"/>
              <a:t>SZ </a:t>
            </a:r>
            <a:r>
              <a:rPr lang="en-US" sz="3600" dirty="0"/>
              <a:t>option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257300" y="4973321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1943100" y="175937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600700" y="3547534"/>
            <a:ext cx="46863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9944100" y="1759374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9691688" y="2286000"/>
            <a:ext cx="507183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29C330"/>
                </a:solidFill>
                <a:latin typeface="Arial" charset="0"/>
              </a:rPr>
              <a:t>h</a:t>
            </a:r>
            <a:r>
              <a:rPr lang="en-US" b="1" i="1" baseline="-25000" dirty="0" err="1">
                <a:solidFill>
                  <a:srgbClr val="29C330"/>
                </a:solidFill>
                <a:latin typeface="Arial" charset="0"/>
              </a:rPr>
              <a:t>s</a:t>
            </a:r>
            <a:endParaRPr lang="en-US" b="1" i="1" baseline="-25000" dirty="0">
              <a:solidFill>
                <a:srgbClr val="29C330"/>
              </a:solidFill>
              <a:latin typeface="Arial" charset="0"/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286500" y="3872654"/>
            <a:ext cx="400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7400925" y="4197774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 flipH="1">
            <a:off x="1828800" y="5091854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1257300" y="4360334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1257300" y="2572174"/>
            <a:ext cx="43504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>
                <a:latin typeface="Arial" charset="0"/>
              </a:rPr>
              <a:t>k</a:t>
            </a:r>
            <a:r>
              <a:rPr lang="en-US" i="1" baseline="30000" dirty="0" err="1">
                <a:latin typeface="Arial" charset="0"/>
              </a:rPr>
              <a:t>z</a:t>
            </a:r>
            <a:endParaRPr lang="en-US" i="1" baseline="30000" dirty="0">
              <a:latin typeface="Arial" charset="0"/>
            </a:endParaRPr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 flipV="1">
            <a:off x="9301163" y="1584960"/>
            <a:ext cx="228600" cy="162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9601200" y="1381761"/>
            <a:ext cx="0" cy="362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24" name="AutoShape 31"/>
          <p:cNvSpPr>
            <a:spLocks/>
          </p:cNvSpPr>
          <p:nvPr/>
        </p:nvSpPr>
        <p:spPr bwMode="auto">
          <a:xfrm>
            <a:off x="11408570" y="3532293"/>
            <a:ext cx="457200" cy="1640841"/>
          </a:xfrm>
          <a:prstGeom prst="rightBrace">
            <a:avLst>
              <a:gd name="adj1" fmla="val 4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12001500" y="4213014"/>
            <a:ext cx="105060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6" name="Text Box 33"/>
          <p:cNvSpPr txBox="1">
            <a:spLocks noChangeArrowheads="1"/>
          </p:cNvSpPr>
          <p:nvPr/>
        </p:nvSpPr>
        <p:spPr bwMode="auto">
          <a:xfrm>
            <a:off x="914401" y="3676227"/>
            <a:ext cx="6899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  <a:r>
              <a:rPr lang="en-US" i="1">
                <a:latin typeface="Symbol" pitchFamily="18" charset="2"/>
              </a:rPr>
              <a:t>-</a:t>
            </a:r>
            <a:r>
              <a:rPr lang="en-US">
                <a:latin typeface="Arial" charset="0"/>
              </a:rPr>
              <a:t>1</a:t>
            </a:r>
            <a:endParaRPr lang="en-US" baseline="30000">
              <a:latin typeface="Arial" charset="0"/>
            </a:endParaRP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9532145" y="1137920"/>
            <a:ext cx="402987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</a:rPr>
              <a:t>z</a:t>
            </a:r>
          </a:p>
        </p:txBody>
      </p:sp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D24819-BE82-C137-966E-92E060761350}"/>
              </a:ext>
            </a:extLst>
          </p:cNvPr>
          <p:cNvGrpSpPr/>
          <p:nvPr/>
        </p:nvGrpSpPr>
        <p:grpSpPr>
          <a:xfrm>
            <a:off x="1914525" y="2523915"/>
            <a:ext cx="8411438" cy="2291078"/>
            <a:chOff x="1951761" y="4890345"/>
            <a:chExt cx="8411438" cy="2291078"/>
          </a:xfrm>
        </p:grpSpPr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1951761" y="4890345"/>
              <a:ext cx="8343900" cy="2167467"/>
            </a:xfrm>
            <a:custGeom>
              <a:avLst/>
              <a:gdLst>
                <a:gd name="T0" fmla="*/ 0 w 3504"/>
                <a:gd name="T1" fmla="*/ 127000 h 1280"/>
                <a:gd name="T2" fmla="*/ 1371600 w 3504"/>
                <a:gd name="T3" fmla="*/ 203200 h 1280"/>
                <a:gd name="T4" fmla="*/ 3124200 w 3504"/>
                <a:gd name="T5" fmla="*/ 1346200 h 1280"/>
                <a:gd name="T6" fmla="*/ 5562600 w 3504"/>
                <a:gd name="T7" fmla="*/ 2032000 h 1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4"/>
                <a:gd name="T13" fmla="*/ 0 h 1280"/>
                <a:gd name="T14" fmla="*/ 3504 w 3504"/>
                <a:gd name="T15" fmla="*/ 1280 h 1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4" h="1280">
                  <a:moveTo>
                    <a:pt x="0" y="80"/>
                  </a:moveTo>
                  <a:cubicBezTo>
                    <a:pt x="268" y="40"/>
                    <a:pt x="536" y="0"/>
                    <a:pt x="864" y="128"/>
                  </a:cubicBezTo>
                  <a:cubicBezTo>
                    <a:pt x="1192" y="256"/>
                    <a:pt x="1528" y="656"/>
                    <a:pt x="1968" y="848"/>
                  </a:cubicBezTo>
                  <a:cubicBezTo>
                    <a:pt x="2408" y="1040"/>
                    <a:pt x="2956" y="1160"/>
                    <a:pt x="3504" y="128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F2D587-23A6-3672-EE01-F5C3FDFDB759}"/>
                </a:ext>
              </a:extLst>
            </p:cNvPr>
            <p:cNvSpPr/>
            <p:nvPr/>
          </p:nvSpPr>
          <p:spPr bwMode="auto">
            <a:xfrm>
              <a:off x="5663594" y="5645572"/>
              <a:ext cx="4699605" cy="15358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225A4B-198C-7FA5-1AE9-743401120EAF}"/>
              </a:ext>
            </a:extLst>
          </p:cNvPr>
          <p:cNvSpPr/>
          <p:nvPr/>
        </p:nvSpPr>
        <p:spPr bwMode="auto">
          <a:xfrm>
            <a:off x="5626359" y="3508310"/>
            <a:ext cx="3433665" cy="1017037"/>
          </a:xfrm>
          <a:custGeom>
            <a:avLst/>
            <a:gdLst>
              <a:gd name="connsiteX0" fmla="*/ 3433665 w 3433665"/>
              <a:gd name="connsiteY0" fmla="*/ 1017037 h 1017037"/>
              <a:gd name="connsiteX1" fmla="*/ 3433665 w 3433665"/>
              <a:gd name="connsiteY1" fmla="*/ 709127 h 1017037"/>
              <a:gd name="connsiteX2" fmla="*/ 1810139 w 3433665"/>
              <a:gd name="connsiteY2" fmla="*/ 690466 h 1017037"/>
              <a:gd name="connsiteX3" fmla="*/ 1800808 w 3433665"/>
              <a:gd name="connsiteY3" fmla="*/ 382555 h 1017037"/>
              <a:gd name="connsiteX4" fmla="*/ 727788 w 3433665"/>
              <a:gd name="connsiteY4" fmla="*/ 373225 h 1017037"/>
              <a:gd name="connsiteX5" fmla="*/ 662474 w 3433665"/>
              <a:gd name="connsiteY5" fmla="*/ 363894 h 1017037"/>
              <a:gd name="connsiteX6" fmla="*/ 671804 w 3433665"/>
              <a:gd name="connsiteY6" fmla="*/ 0 h 1017037"/>
              <a:gd name="connsiteX7" fmla="*/ 0 w 3433665"/>
              <a:gd name="connsiteY7" fmla="*/ 9331 h 10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3665" h="1017037">
                <a:moveTo>
                  <a:pt x="3433665" y="1017037"/>
                </a:moveTo>
                <a:lnTo>
                  <a:pt x="3433665" y="709127"/>
                </a:lnTo>
                <a:lnTo>
                  <a:pt x="1810139" y="690466"/>
                </a:lnTo>
                <a:lnTo>
                  <a:pt x="1800808" y="382555"/>
                </a:lnTo>
                <a:lnTo>
                  <a:pt x="727788" y="373225"/>
                </a:lnTo>
                <a:lnTo>
                  <a:pt x="662474" y="363894"/>
                </a:lnTo>
                <a:lnTo>
                  <a:pt x="671804" y="0"/>
                </a:lnTo>
                <a:lnTo>
                  <a:pt x="0" y="9331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V="1">
            <a:off x="9051130" y="4522893"/>
            <a:ext cx="1235870" cy="152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1828800" y="3872654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H="1">
            <a:off x="1828800" y="4197774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H="1">
            <a:off x="1828800" y="4522894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9944100" y="273473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1828800" y="3547534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071C027-1503-D80A-C035-4F59391A1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3546635"/>
            <a:ext cx="4686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5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18512</TotalTime>
  <Words>1766</Words>
  <Application>Microsoft Office PowerPoint</Application>
  <PresentationFormat>Custom</PresentationFormat>
  <Paragraphs>445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Blends</vt:lpstr>
      <vt:lpstr> SCHISM3D physics and numerics  Joseph Zhang</vt:lpstr>
      <vt:lpstr>Governing equations: Reynolds-averged Navier-Stokes (with vegetation)</vt:lpstr>
      <vt:lpstr>Governing equations: Reynolds-averged Navier-Stokes</vt:lpstr>
      <vt:lpstr>Momentum equation: vertical boundary condition (b.c.)</vt:lpstr>
      <vt:lpstr>Bottom drag</vt:lpstr>
      <vt:lpstr> SCHISM3D numerical formulation </vt:lpstr>
      <vt:lpstr>Horizontal grid: hybrid</vt:lpstr>
      <vt:lpstr>Vertical grid: SZ option</vt:lpstr>
      <vt:lpstr>Vertical grid: SZ option</vt:lpstr>
      <vt:lpstr>Vertical grid: SZ option</vt:lpstr>
      <vt:lpstr>Vertical grid: SZ option</vt:lpstr>
      <vt:lpstr>S-coordinates</vt:lpstr>
      <vt:lpstr>S-coordinates</vt:lpstr>
      <vt:lpstr>Vertical grid: SZ option</vt:lpstr>
      <vt:lpstr>Vertical grid (2): LSC2 (via Vanishing Quasi Sigma)</vt:lpstr>
      <vt:lpstr>Procedure</vt:lpstr>
      <vt:lpstr>LSC2</vt:lpstr>
      <vt:lpstr>Vertical grid: LSC2</vt:lpstr>
      <vt:lpstr>Staggering of variables</vt:lpstr>
      <vt:lpstr>PowerPoint Presentation</vt:lpstr>
      <vt:lpstr>PowerPoint Presentation</vt:lpstr>
      <vt:lpstr>Semi-implicit scheme</vt:lpstr>
      <vt:lpstr>Operating range of SCHISM</vt:lpstr>
      <vt:lpstr>Finite-element formulation</vt:lpstr>
      <vt:lpstr>Shape function</vt:lpstr>
      <vt:lpstr>Shaprio filter</vt:lpstr>
      <vt:lpstr>Hyper viscosity</vt:lpstr>
      <vt:lpstr>Transport solvers</vt:lpstr>
      <vt:lpstr>SCHISM flow chart</vt:lpstr>
      <vt:lpstr>Summary</vt:lpstr>
    </vt:vector>
  </TitlesOfParts>
  <Company>CCALMR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977</cp:revision>
  <dcterms:created xsi:type="dcterms:W3CDTF">2000-12-13T19:13:03Z</dcterms:created>
  <dcterms:modified xsi:type="dcterms:W3CDTF">2024-04-11T23:52:50Z</dcterms:modified>
</cp:coreProperties>
</file>