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40" r:id="rId2"/>
    <p:sldId id="508" r:id="rId3"/>
    <p:sldId id="527" r:id="rId4"/>
    <p:sldId id="509" r:id="rId5"/>
    <p:sldId id="526" r:id="rId6"/>
    <p:sldId id="463" r:id="rId7"/>
    <p:sldId id="546" r:id="rId8"/>
    <p:sldId id="547" r:id="rId9"/>
    <p:sldId id="548" r:id="rId10"/>
    <p:sldId id="512" r:id="rId11"/>
    <p:sldId id="513" r:id="rId12"/>
    <p:sldId id="528" r:id="rId13"/>
  </p:sldIdLst>
  <p:sldSz cx="13716000" cy="7315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6008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12017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8025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24034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3004261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3605113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4205966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4806818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66FF66"/>
    <a:srgbClr val="29C330"/>
    <a:srgbClr val="FFFFFF"/>
    <a:srgbClr val="050000"/>
    <a:srgbClr val="040000"/>
    <a:srgbClr val="030000"/>
    <a:srgbClr val="FFFF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BEA65-5553-27BF-3A85-2A99DF4C83F5}" v="84" dt="2024-03-26T18:33:36.952"/>
    <p1510:client id="{F3DB1E68-2061-5D16-64D0-79FB72A678C6}" v="84" dt="2024-03-26T00:12:33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60"/>
  </p:normalViewPr>
  <p:slideViewPr>
    <p:cSldViewPr>
      <p:cViewPr varScale="1">
        <p:scale>
          <a:sx n="82" d="100"/>
          <a:sy n="82" d="100"/>
        </p:scale>
        <p:origin x="139" y="58"/>
      </p:cViewPr>
      <p:guideLst>
        <p:guide orient="horz" pos="2304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89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F001F4-7DF8-4659-942A-0C7F2E80F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7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3" y="685800"/>
            <a:ext cx="64293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5EABBF0-704C-4BA5-A0D3-CFCA36872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56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0852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01704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02557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03409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2DD3F9-39C1-4189-9275-F59578461B29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/>
              <a:t>Demo on using </a:t>
            </a:r>
            <a:r>
              <a:rPr lang="en-US" dirty="0" err="1"/>
              <a:t>transect.bp</a:t>
            </a:r>
            <a:r>
              <a:rPr lang="en-US" dirty="0"/>
              <a:t> (/</a:t>
            </a:r>
            <a:r>
              <a:rPr lang="en-US" dirty="0" err="1"/>
              <a:t>sciclone</a:t>
            </a:r>
            <a:r>
              <a:rPr lang="en-US" dirty="0"/>
              <a:t>/home10/</a:t>
            </a:r>
            <a:r>
              <a:rPr lang="en-US" dirty="0" err="1"/>
              <a:t>yinglong</a:t>
            </a:r>
            <a:r>
              <a:rPr lang="en-US" dirty="0"/>
              <a:t>/vims20/CA_DWR/RUN84d/</a:t>
            </a:r>
            <a:r>
              <a:rPr lang="en-US" dirty="0" err="1"/>
              <a:t>Vgrid</a:t>
            </a:r>
            <a:r>
              <a:rPr lang="en-US" dirty="0"/>
              <a:t>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0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3EA4604-025A-4614-85C6-C47A700A0C27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/>
              <a:t>Used CA_DWR/RUN84b</a:t>
            </a:r>
          </a:p>
        </p:txBody>
      </p:sp>
    </p:spTree>
    <p:extLst>
      <p:ext uri="{BB962C8B-B14F-4D97-AF65-F5344CB8AC3E}">
        <p14:creationId xmlns:p14="http://schemas.microsoft.com/office/powerpoint/2010/main" val="116948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/>
              <a:t>Used CA_DWR/RUN84b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/>
              <a:t>Used CA_DWR/RUN84b</a:t>
            </a:r>
          </a:p>
        </p:txBody>
      </p:sp>
    </p:spTree>
    <p:extLst>
      <p:ext uri="{BB962C8B-B14F-4D97-AF65-F5344CB8AC3E}">
        <p14:creationId xmlns:p14="http://schemas.microsoft.com/office/powerpoint/2010/main" val="2097697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42B9095-8C5D-4D60-9E3A-51933955CCC3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42B9095-8C5D-4D60-9E3A-51933955CCC3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90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/>
              <a:t>Used CA_DWR/RUN84b</a:t>
            </a:r>
          </a:p>
        </p:txBody>
      </p:sp>
    </p:spTree>
    <p:extLst>
      <p:ext uri="{BB962C8B-B14F-4D97-AF65-F5344CB8AC3E}">
        <p14:creationId xmlns:p14="http://schemas.microsoft.com/office/powerpoint/2010/main" val="3148388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/>
              <a:t>Used CA_DWR/RUN84b</a:t>
            </a:r>
          </a:p>
        </p:txBody>
      </p:sp>
    </p:spTree>
    <p:extLst>
      <p:ext uri="{BB962C8B-B14F-4D97-AF65-F5344CB8AC3E}">
        <p14:creationId xmlns:p14="http://schemas.microsoft.com/office/powerpoint/2010/main" val="360280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17"/>
          <p:cNvSpPr>
            <a:spLocks noChangeShapeType="1"/>
          </p:cNvSpPr>
          <p:nvPr userDrawn="1"/>
        </p:nvSpPr>
        <p:spPr bwMode="auto">
          <a:xfrm>
            <a:off x="0" y="894080"/>
            <a:ext cx="1371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3461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85900" y="1950720"/>
            <a:ext cx="116586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461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45280"/>
            <a:ext cx="9601200" cy="186944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5" name="Date Placeholder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85900" y="6664960"/>
            <a:ext cx="2857500" cy="4876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143500" y="6664960"/>
            <a:ext cx="4343400" cy="4876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687300" y="6664960"/>
            <a:ext cx="10287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5974-FB05-4F95-84AA-8AA014098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4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E96C5-37A3-4051-B22C-F9EFC8626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77463" y="81280"/>
            <a:ext cx="3286125" cy="70713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81280"/>
            <a:ext cx="9629775" cy="70713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733B-FE62-4F60-9A0B-DA454B6DD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7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1280"/>
            <a:ext cx="10858500" cy="6417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9088" y="1137920"/>
            <a:ext cx="13144500" cy="601472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2C87-8F83-4AF2-8F2B-E03A0709C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81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1280"/>
            <a:ext cx="10858500" cy="6417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601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6C93A-5CD7-41DD-9750-37FEAD4E9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2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3000" y="81280"/>
            <a:ext cx="10858500" cy="6417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9088" y="1137920"/>
            <a:ext cx="6457950" cy="2926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005638" y="1137920"/>
            <a:ext cx="6457950" cy="2926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19088" y="4226560"/>
            <a:ext cx="6457950" cy="2926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638" y="4226560"/>
            <a:ext cx="6457950" cy="2926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BAB9E-5952-4B96-8C3A-B859F76B7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1FEF-ACE1-4EC2-AA3E-70F84F93D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8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694"/>
            <a:ext cx="11658600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495"/>
            <a:ext cx="11658600" cy="1600199"/>
          </a:xfrm>
        </p:spPr>
        <p:txBody>
          <a:bodyPr anchor="b"/>
          <a:lstStyle>
            <a:lvl1pPr marL="0" indent="0">
              <a:buNone/>
              <a:defRPr sz="2600"/>
            </a:lvl1pPr>
            <a:lvl2pPr marL="600852" indent="0">
              <a:buNone/>
              <a:defRPr sz="2400"/>
            </a:lvl2pPr>
            <a:lvl3pPr marL="1201704" indent="0">
              <a:buNone/>
              <a:defRPr sz="2100"/>
            </a:lvl3pPr>
            <a:lvl4pPr marL="1802557" indent="0">
              <a:buNone/>
              <a:defRPr sz="1800"/>
            </a:lvl4pPr>
            <a:lvl5pPr marL="2403409" indent="0">
              <a:buNone/>
              <a:defRPr sz="1800"/>
            </a:lvl5pPr>
            <a:lvl6pPr marL="3004261" indent="0">
              <a:buNone/>
              <a:defRPr sz="1800"/>
            </a:lvl6pPr>
            <a:lvl7pPr marL="3605113" indent="0">
              <a:buNone/>
              <a:defRPr sz="1800"/>
            </a:lvl7pPr>
            <a:lvl8pPr marL="4205966" indent="0">
              <a:buNone/>
              <a:defRPr sz="1800"/>
            </a:lvl8pPr>
            <a:lvl9pPr marL="4806818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A753F-757F-48CE-9444-E08671B24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4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60147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0C080-1AA1-4BC8-84EE-E28F81F21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1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37454"/>
            <a:ext cx="6060282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9867"/>
            <a:ext cx="6060282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637454"/>
            <a:ext cx="6062663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319867"/>
            <a:ext cx="6062663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C763-90A3-464F-A974-148960F39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4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3E031-54F8-469D-82B1-491AD31EA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1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BD60D-0FA7-43B5-BC97-8FFA0D4B3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1253"/>
            <a:ext cx="4512470" cy="1239520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1254"/>
            <a:ext cx="7667625" cy="624332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530774"/>
            <a:ext cx="4512470" cy="5003801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A859-8461-4541-B84C-8D662A7E0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0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120640"/>
            <a:ext cx="8229600" cy="604521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53627"/>
            <a:ext cx="8229600" cy="438912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725161"/>
            <a:ext cx="8229600" cy="858519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1DFD-D0FB-480C-B059-CC18AE805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0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280"/>
            <a:ext cx="10858500" cy="64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137920"/>
            <a:ext cx="13144500" cy="60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 Box 16"/>
          <p:cNvSpPr txBox="1">
            <a:spLocks noChangeArrowheads="1"/>
          </p:cNvSpPr>
          <p:nvPr userDrawn="1"/>
        </p:nvSpPr>
        <p:spPr bwMode="auto">
          <a:xfrm>
            <a:off x="342900" y="162560"/>
            <a:ext cx="242752" cy="61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sz="3200"/>
          </a:p>
        </p:txBody>
      </p:sp>
      <p:sp>
        <p:nvSpPr>
          <p:cNvPr id="34510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773025" y="81280"/>
            <a:ext cx="914400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7E744F7B-BAAC-4EC5-866F-244C78EEB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5pPr>
      <a:lvl6pPr marL="600852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6pPr>
      <a:lvl7pPr marL="1201704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7pPr>
      <a:lvl8pPr marL="1802557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8pPr>
      <a:lvl9pPr marL="2403409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9pPr>
    </p:titleStyle>
    <p:bodyStyle>
      <a:lvl1pPr marL="450639" indent="-4506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502131" indent="-30042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2102983" indent="-30042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4pPr>
      <a:lvl5pPr marL="2703835" indent="-30042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5pPr>
      <a:lvl6pPr marL="3304687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6pPr>
      <a:lvl7pPr marL="3905540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7pPr>
      <a:lvl8pPr marL="4506392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8pPr>
      <a:lvl9pPr marL="5107244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C1E9ABC-AFA0-48B3-8943-E927E6730071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8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8991" y="1563673"/>
            <a:ext cx="10744200" cy="1381760"/>
          </a:xfrm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5300" dirty="0"/>
              <a:t>LSC</a:t>
            </a:r>
            <a:r>
              <a:rPr lang="en-US" altLang="en-US" sz="5300" baseline="30000" dirty="0"/>
              <a:t>2</a:t>
            </a:r>
            <a:r>
              <a:rPr lang="en-US" altLang="en-US" sz="5300" dirty="0"/>
              <a:t> vertical grid system</a:t>
            </a:r>
            <a:endParaRPr lang="en-US" altLang="en-US" sz="3200" dirty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374482" y="6827520"/>
            <a:ext cx="2971800" cy="487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5374482" y="3581400"/>
            <a:ext cx="2893218" cy="55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170" tIns="60085" rIns="120170" bIns="60085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dirty="0"/>
              <a:t>Joseph Zhang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60452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LSC</a:t>
            </a:r>
            <a:r>
              <a:rPr lang="en-US" sz="3200" b="1" baseline="30000" dirty="0"/>
              <a:t>2</a:t>
            </a:r>
            <a:r>
              <a:rPr lang="en-US" sz="3200" b="1" dirty="0"/>
              <a:t>: tuning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788" y="645626"/>
            <a:ext cx="12629612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Generally, the master grid and the final transect grid should be ‘pleasing to the eye’,  with resolution applied where you wanted</a:t>
            </a:r>
          </a:p>
          <a:p>
            <a:pPr marL="886460" lvl="1" indent="-285750">
              <a:buFont typeface="Wingdings" panose="05000000000000000000" pitchFamily="2" charset="2"/>
              <a:buChar char="ü"/>
            </a:pPr>
            <a:r>
              <a:rPr lang="en-US" sz="2000" dirty="0"/>
              <a:t>Use many transects to catch potential issues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 marL="886460" lvl="1" indent="-285750">
              <a:buFont typeface="Wingdings" panose="05000000000000000000" pitchFamily="2" charset="2"/>
              <a:buChar char="ü"/>
            </a:pPr>
            <a:r>
              <a:rPr lang="en-US" sz="2000" dirty="0"/>
              <a:t>Usually resolve surface at the expense of bottom but…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Symptom #1: going against terrain</a:t>
            </a:r>
          </a:p>
          <a:p>
            <a:pPr marL="886460" lvl="1" indent="-285750">
              <a:buFont typeface="Wingdings" panose="05000000000000000000" pitchFamily="2" charset="2"/>
              <a:buChar char="ü"/>
            </a:pPr>
            <a:r>
              <a:rPr lang="en-US" sz="2000" dirty="0"/>
              <a:t>Solution: adjust # of levels, stretching constants in master grids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Symptom #2: too many degenerate (shaved) cells near bottom</a:t>
            </a:r>
          </a:p>
          <a:p>
            <a:pPr marL="88646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Tahoma"/>
                <a:ea typeface="Tahoma"/>
                <a:cs typeface="Tahoma"/>
              </a:rPr>
              <a:t>Potential causes: too few # of master grids and large differences between adjacent master grids; </a:t>
            </a:r>
            <a:r>
              <a:rPr lang="en-US" sz="2000" dirty="0" err="1">
                <a:latin typeface="Tahoma"/>
                <a:ea typeface="Tahoma"/>
                <a:cs typeface="Tahoma"/>
              </a:rPr>
              <a:t>dz_bot_min</a:t>
            </a:r>
            <a:r>
              <a:rPr lang="en-US" sz="2000" dirty="0">
                <a:latin typeface="Tahoma"/>
                <a:ea typeface="Tahoma"/>
                <a:cs typeface="Tahoma"/>
              </a:rPr>
              <a:t>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3B7EC5-FD2D-224C-19AD-E3A7C314B2FE}"/>
              </a:ext>
            </a:extLst>
          </p:cNvPr>
          <p:cNvGrpSpPr/>
          <p:nvPr/>
        </p:nvGrpSpPr>
        <p:grpSpPr>
          <a:xfrm>
            <a:off x="273377" y="4198977"/>
            <a:ext cx="5213023" cy="2820948"/>
            <a:chOff x="273377" y="4198977"/>
            <a:chExt cx="5213023" cy="28209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419600"/>
              <a:ext cx="5181600" cy="260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41227" y="4198977"/>
              <a:ext cx="15087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Master grid</a:t>
              </a:r>
            </a:p>
          </p:txBody>
        </p:sp>
        <p:sp>
          <p:nvSpPr>
            <p:cNvPr id="2" name="Left Brace 1"/>
            <p:cNvSpPr/>
            <p:nvPr/>
          </p:nvSpPr>
          <p:spPr bwMode="auto">
            <a:xfrm>
              <a:off x="838200" y="5638800"/>
              <a:ext cx="45719" cy="304800"/>
            </a:xfrm>
            <a:prstGeom prst="leftBrac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H="1">
              <a:off x="533400" y="5791200"/>
              <a:ext cx="2286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TextBox 4"/>
            <p:cNvSpPr txBox="1"/>
            <p:nvPr/>
          </p:nvSpPr>
          <p:spPr>
            <a:xfrm>
              <a:off x="273377" y="6019800"/>
              <a:ext cx="1502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Against terrain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C66010-BE2E-666C-C3EF-AB93321E75B2}"/>
              </a:ext>
            </a:extLst>
          </p:cNvPr>
          <p:cNvGrpSpPr/>
          <p:nvPr/>
        </p:nvGrpSpPr>
        <p:grpSpPr>
          <a:xfrm>
            <a:off x="8024813" y="3509762"/>
            <a:ext cx="4852987" cy="3751650"/>
            <a:chOff x="8024813" y="3509762"/>
            <a:chExt cx="4852987" cy="37516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4813" y="3509762"/>
              <a:ext cx="4852987" cy="375165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 bwMode="auto">
            <a:xfrm rot="19691240">
              <a:off x="9320213" y="5690277"/>
              <a:ext cx="457200" cy="56715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94787" y="6213599"/>
              <a:ext cx="19540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Too many </a:t>
              </a:r>
            </a:p>
            <a:p>
              <a:r>
                <a:rPr lang="en-US" sz="1600" dirty="0"/>
                <a:t>degenerate prisms?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370440" y="4277343"/>
              <a:ext cx="2834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Too few # of master grids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0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60452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Flexibility in LSC</a:t>
            </a:r>
            <a:r>
              <a:rPr lang="en-US" sz="3200" b="1" baseline="30000" dirty="0"/>
              <a:t>2</a:t>
            </a:r>
            <a:r>
              <a:rPr lang="en-US" sz="3200" b="1" dirty="0"/>
              <a:t>: add </a:t>
            </a:r>
            <a:r>
              <a:rPr lang="en-US" sz="3200" b="1" i="1" dirty="0"/>
              <a:t>Z</a:t>
            </a:r>
            <a:r>
              <a:rPr lang="en-US" sz="3200" b="1" dirty="0"/>
              <a:t> layers near the bottom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795" y="1111710"/>
            <a:ext cx="1224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LSC</a:t>
            </a:r>
            <a:r>
              <a:rPr lang="en-US" sz="2000" baseline="30000" dirty="0"/>
              <a:t>2</a:t>
            </a:r>
            <a:r>
              <a:rPr lang="en-US" sz="2000" dirty="0"/>
              <a:t> is highly customizable (like UG in the </a:t>
            </a:r>
            <a:r>
              <a:rPr lang="en-US" sz="2000" dirty="0" err="1"/>
              <a:t>horiznotal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One possibility is to specify z layers after certain depths to save cost (esp. in deep ocean)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731" y="2021891"/>
            <a:ext cx="13154025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  !Last 3 master grids</a:t>
            </a:r>
          </a:p>
          <a:p>
            <a:r>
              <a:rPr lang="en-US" dirty="0"/>
              <a:t>      </a:t>
            </a:r>
            <a:r>
              <a:rPr lang="en-US" dirty="0" err="1"/>
              <a:t>z_mas</a:t>
            </a:r>
            <a:r>
              <a:rPr lang="en-US" dirty="0"/>
              <a:t>(1:nv_vqs(5),6)=</a:t>
            </a:r>
            <a:r>
              <a:rPr lang="en-US" dirty="0" err="1"/>
              <a:t>z_mas</a:t>
            </a:r>
            <a:r>
              <a:rPr lang="en-US" dirty="0"/>
              <a:t>(1:nv_vqs(5),5)</a:t>
            </a:r>
          </a:p>
          <a:p>
            <a:r>
              <a:rPr lang="en-US" dirty="0"/>
              <a:t>      </a:t>
            </a:r>
            <a:r>
              <a:rPr lang="en-US" dirty="0" err="1"/>
              <a:t>z_mas</a:t>
            </a:r>
            <a:r>
              <a:rPr lang="en-US" dirty="0"/>
              <a:t>(1:nv_vqs(5),7)=</a:t>
            </a:r>
            <a:r>
              <a:rPr lang="en-US" dirty="0" err="1"/>
              <a:t>z_mas</a:t>
            </a:r>
            <a:r>
              <a:rPr lang="en-US" dirty="0"/>
              <a:t>(1:nv_vqs(5),5)</a:t>
            </a:r>
          </a:p>
          <a:p>
            <a:r>
              <a:rPr lang="en-US" dirty="0"/>
              <a:t>      </a:t>
            </a:r>
            <a:r>
              <a:rPr lang="en-US" dirty="0" err="1"/>
              <a:t>z_mas</a:t>
            </a:r>
            <a:r>
              <a:rPr lang="en-US" dirty="0"/>
              <a:t>(1:nv_vqs(5),8)=</a:t>
            </a:r>
            <a:r>
              <a:rPr lang="en-US" dirty="0" err="1"/>
              <a:t>z_mas</a:t>
            </a:r>
            <a:r>
              <a:rPr lang="en-US" dirty="0"/>
              <a:t>(1:nv_vqs(5),5)</a:t>
            </a:r>
          </a:p>
          <a:p>
            <a:r>
              <a:rPr lang="en-US" dirty="0"/>
              <a:t>      </a:t>
            </a:r>
            <a:r>
              <a:rPr lang="en-US" dirty="0" err="1"/>
              <a:t>z_mas</a:t>
            </a:r>
            <a:r>
              <a:rPr lang="en-US" dirty="0"/>
              <a:t>(1+nv_vqs(5):</a:t>
            </a:r>
            <a:r>
              <a:rPr lang="en-US" dirty="0" err="1"/>
              <a:t>nv_vqs</a:t>
            </a:r>
            <a:r>
              <a:rPr lang="en-US" dirty="0"/>
              <a:t>(6),6)=(/-2400.,-2900.,-3500.,-4000./)</a:t>
            </a:r>
          </a:p>
          <a:p>
            <a:r>
              <a:rPr lang="en-US" dirty="0"/>
              <a:t>      </a:t>
            </a:r>
            <a:r>
              <a:rPr lang="en-US" dirty="0" err="1"/>
              <a:t>z_mas</a:t>
            </a:r>
            <a:r>
              <a:rPr lang="en-US" dirty="0"/>
              <a:t>(1+nv_vqs(5):</a:t>
            </a:r>
            <a:r>
              <a:rPr lang="en-US" dirty="0" err="1"/>
              <a:t>nv_vqs</a:t>
            </a:r>
            <a:r>
              <a:rPr lang="en-US" dirty="0"/>
              <a:t>(7),7)=(/-2400.,-2900.,-3500.,-4000.,-4500.,-5000.,-5500.,-6.e3/)</a:t>
            </a:r>
          </a:p>
          <a:p>
            <a:r>
              <a:rPr lang="en-US" dirty="0"/>
              <a:t>      </a:t>
            </a:r>
            <a:r>
              <a:rPr lang="en-US" dirty="0" err="1"/>
              <a:t>z_mas</a:t>
            </a:r>
            <a:r>
              <a:rPr lang="en-US" dirty="0"/>
              <a:t>(1+nv_vqs(5):</a:t>
            </a:r>
            <a:r>
              <a:rPr lang="en-US" dirty="0" err="1"/>
              <a:t>nv_vqs</a:t>
            </a:r>
            <a:r>
              <a:rPr lang="en-US" dirty="0"/>
              <a:t>(8),8)=(/-2400.,-2900.,-3500.,-4000.,-4500.,-5000.,-5500.,-6.e3,-7.e3,-8.e3,-9.e3,-1.e4,-1.1e4/)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760367-3EAF-AB50-DB0A-F908E3204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448720"/>
            <a:ext cx="8724464" cy="26987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A4FDAD-D0A1-14C3-C86D-52DA170F4BF6}"/>
              </a:ext>
            </a:extLst>
          </p:cNvPr>
          <p:cNvSpPr/>
          <p:nvPr/>
        </p:nvSpPr>
        <p:spPr bwMode="auto">
          <a:xfrm>
            <a:off x="8001000" y="5074493"/>
            <a:ext cx="2362200" cy="832104"/>
          </a:xfrm>
          <a:prstGeom prst="rect">
            <a:avLst/>
          </a:prstGeom>
          <a:noFill/>
          <a:ln w="28575" cap="flat" cmpd="sng" algn="ctr">
            <a:solidFill>
              <a:srgbClr val="29C33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B88FE3-EA35-7B80-C1F6-5DE1E70127AD}"/>
              </a:ext>
            </a:extLst>
          </p:cNvPr>
          <p:cNvGrpSpPr/>
          <p:nvPr/>
        </p:nvGrpSpPr>
        <p:grpSpPr>
          <a:xfrm>
            <a:off x="6858000" y="4544840"/>
            <a:ext cx="1251479" cy="762000"/>
            <a:chOff x="6858000" y="4267200"/>
            <a:chExt cx="1251479" cy="76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D07A1E-7027-E544-C6F3-7B777B1D0118}"/>
                </a:ext>
              </a:extLst>
            </p:cNvPr>
            <p:cNvSpPr/>
            <p:nvPr/>
          </p:nvSpPr>
          <p:spPr bwMode="auto">
            <a:xfrm>
              <a:off x="6858000" y="4267200"/>
              <a:ext cx="152400" cy="762000"/>
            </a:xfrm>
            <a:prstGeom prst="ellipse">
              <a:avLst/>
            </a:prstGeom>
            <a:noFill/>
            <a:ln w="28575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F946D41-6B35-58A9-57AE-E86A3AA91918}"/>
                </a:ext>
              </a:extLst>
            </p:cNvPr>
            <p:cNvSpPr/>
            <p:nvPr/>
          </p:nvSpPr>
          <p:spPr bwMode="auto">
            <a:xfrm>
              <a:off x="7957079" y="4267200"/>
              <a:ext cx="152400" cy="762000"/>
            </a:xfrm>
            <a:prstGeom prst="ellipse">
              <a:avLst/>
            </a:prstGeom>
            <a:noFill/>
            <a:ln w="28575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09A33B71-240F-EAE0-0BBB-669B66B3276F}"/>
                </a:ext>
              </a:extLst>
            </p:cNvPr>
            <p:cNvSpPr/>
            <p:nvPr/>
          </p:nvSpPr>
          <p:spPr bwMode="auto">
            <a:xfrm>
              <a:off x="7315200" y="4572000"/>
              <a:ext cx="381000" cy="171062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872B11-A364-347F-AA26-9F386EF42039}"/>
              </a:ext>
            </a:extLst>
          </p:cNvPr>
          <p:cNvGrpSpPr/>
          <p:nvPr/>
        </p:nvGrpSpPr>
        <p:grpSpPr>
          <a:xfrm>
            <a:off x="5924332" y="2368504"/>
            <a:ext cx="4021323" cy="762000"/>
            <a:chOff x="5924332" y="1861509"/>
            <a:chExt cx="4021323" cy="7620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E0AC1-D5E5-7F14-96B5-40082F791862}"/>
                </a:ext>
              </a:extLst>
            </p:cNvPr>
            <p:cNvSpPr txBox="1"/>
            <p:nvPr/>
          </p:nvSpPr>
          <p:spPr>
            <a:xfrm>
              <a:off x="6273303" y="2044349"/>
              <a:ext cx="3672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Copy 5</a:t>
              </a:r>
              <a:r>
                <a:rPr lang="en-US" baseline="30000" dirty="0">
                  <a:solidFill>
                    <a:schemeClr val="accent1"/>
                  </a:solidFill>
                </a:rPr>
                <a:t>th</a:t>
              </a:r>
              <a:r>
                <a:rPr lang="en-US" dirty="0">
                  <a:solidFill>
                    <a:schemeClr val="accent1"/>
                  </a:solidFill>
                </a:rPr>
                <a:t> master to 6</a:t>
              </a:r>
              <a:r>
                <a:rPr lang="en-US" baseline="30000" dirty="0">
                  <a:solidFill>
                    <a:schemeClr val="accent1"/>
                  </a:solidFill>
                </a:rPr>
                <a:t>th</a:t>
              </a:r>
              <a:r>
                <a:rPr lang="en-US" dirty="0">
                  <a:solidFill>
                    <a:schemeClr val="accent1"/>
                  </a:solidFill>
                </a:rPr>
                <a:t>, 7</a:t>
              </a:r>
              <a:r>
                <a:rPr lang="en-US" baseline="30000" dirty="0">
                  <a:solidFill>
                    <a:schemeClr val="accent1"/>
                  </a:solidFill>
                </a:rPr>
                <a:t>th</a:t>
              </a:r>
              <a:r>
                <a:rPr lang="en-US" dirty="0">
                  <a:solidFill>
                    <a:schemeClr val="accent1"/>
                  </a:solidFill>
                </a:rPr>
                <a:t> and 8th</a:t>
              </a:r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362B52B7-4729-2DC6-FF61-74ECE38FF8CE}"/>
                </a:ext>
              </a:extLst>
            </p:cNvPr>
            <p:cNvSpPr/>
            <p:nvPr/>
          </p:nvSpPr>
          <p:spPr bwMode="auto">
            <a:xfrm>
              <a:off x="5924332" y="1861509"/>
              <a:ext cx="381000" cy="762000"/>
            </a:xfrm>
            <a:prstGeom prst="rightBrac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066D8F-6FD4-D26E-03DE-A0DFF9CAB9FF}"/>
              </a:ext>
            </a:extLst>
          </p:cNvPr>
          <p:cNvGrpSpPr/>
          <p:nvPr/>
        </p:nvGrpSpPr>
        <p:grpSpPr>
          <a:xfrm>
            <a:off x="8229600" y="3067906"/>
            <a:ext cx="5223808" cy="671058"/>
            <a:chOff x="8229600" y="2560912"/>
            <a:chExt cx="5223808" cy="6710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C5241F-6445-9E4B-7BC0-4FC1F7C805CE}"/>
                </a:ext>
              </a:extLst>
            </p:cNvPr>
            <p:cNvSpPr txBox="1"/>
            <p:nvPr/>
          </p:nvSpPr>
          <p:spPr>
            <a:xfrm>
              <a:off x="10317934" y="2560912"/>
              <a:ext cx="31354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Specify z </a:t>
              </a:r>
              <a:r>
                <a:rPr lang="en-US" dirty="0" err="1">
                  <a:solidFill>
                    <a:schemeClr val="accent1"/>
                  </a:solidFill>
                </a:rPr>
                <a:t>coorindates</a:t>
              </a:r>
              <a:r>
                <a:rPr lang="en-US" dirty="0">
                  <a:solidFill>
                    <a:schemeClr val="accent1"/>
                  </a:solidFill>
                </a:rPr>
                <a:t> directly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576CFC0-E4DA-C493-F944-32ADE3C24A3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229600" y="2739188"/>
              <a:ext cx="2088334" cy="63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9564AC0-88CB-1070-838B-A196C2AD846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363200" y="2891588"/>
              <a:ext cx="107134" cy="1788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9B0F3A3-25A8-4FB3-4326-A9052FB4A0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68000" y="2910916"/>
              <a:ext cx="76200" cy="3210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Arrow: Down 27">
            <a:extLst>
              <a:ext uri="{FF2B5EF4-FFF2-40B4-BE49-F238E27FC236}">
                <a16:creationId xmlns:a16="http://schemas.microsoft.com/office/drawing/2014/main" id="{E098D68E-6888-062C-11BD-F54491AB646D}"/>
              </a:ext>
            </a:extLst>
          </p:cNvPr>
          <p:cNvSpPr/>
          <p:nvPr/>
        </p:nvSpPr>
        <p:spPr bwMode="auto">
          <a:xfrm>
            <a:off x="6836484" y="6515282"/>
            <a:ext cx="152400" cy="30480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B26FBF-DD31-8E11-E201-2CDF7E40D5C8}"/>
              </a:ext>
            </a:extLst>
          </p:cNvPr>
          <p:cNvSpPr txBox="1"/>
          <p:nvPr/>
        </p:nvSpPr>
        <p:spPr>
          <a:xfrm>
            <a:off x="4410114" y="735343"/>
            <a:ext cx="499364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latin typeface="Tahoma"/>
                <a:ea typeface="Tahoma"/>
                <a:cs typeface="Tahoma"/>
              </a:rPr>
              <a:t>See RUN02a/gen_vqs_addZ.f90</a:t>
            </a:r>
          </a:p>
        </p:txBody>
      </p:sp>
    </p:spTree>
    <p:extLst>
      <p:ext uri="{BB962C8B-B14F-4D97-AF65-F5344CB8AC3E}">
        <p14:creationId xmlns:p14="http://schemas.microsoft.com/office/powerpoint/2010/main" val="19349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707886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Flexibility in LSC</a:t>
            </a:r>
            <a:r>
              <a:rPr lang="en-US" sz="3200" b="1" baseline="30000" dirty="0"/>
              <a:t>2</a:t>
            </a:r>
            <a:r>
              <a:rPr lang="en-US" sz="3200" b="1" dirty="0"/>
              <a:t>: region-based masters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137353"/>
            <a:ext cx="997435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multiple sets of master grids in different parts of domain </a:t>
            </a:r>
          </a:p>
          <a:p>
            <a:pPr marL="88646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/>
                <a:ea typeface="Tahoma"/>
                <a:cs typeface="Tahoma"/>
              </a:rPr>
              <a:t>Different sets are stitched together at ‘choke’ points</a:t>
            </a:r>
          </a:p>
          <a:p>
            <a:pPr marL="88646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/>
                <a:ea typeface="Tahoma"/>
                <a:cs typeface="Tahoma"/>
              </a:rPr>
              <a:t>Ensure smooth transition: different sets of master grids must match at the borders</a:t>
            </a:r>
            <a:endParaRPr lang="en-US" sz="2400" dirty="0">
              <a:ea typeface="Tahoma"/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588994"/>
            <a:ext cx="11129962" cy="262861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6883908" y="3461954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6883908" y="3461954"/>
            <a:ext cx="0" cy="302264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876800" y="4960024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Master grid #1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56220" y="4973274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Master grid #2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7706" y="3455984"/>
            <a:ext cx="605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2 master grids share same coordinates for </a:t>
            </a:r>
            <a:r>
              <a:rPr lang="en-US" i="1" dirty="0"/>
              <a:t>h</a:t>
            </a:r>
            <a:r>
              <a:rPr lang="en-US" dirty="0"/>
              <a:t>&lt;=100m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6300E-4640-D51B-6238-22E183ECF706}"/>
              </a:ext>
            </a:extLst>
          </p:cNvPr>
          <p:cNvSpPr txBox="1"/>
          <p:nvPr/>
        </p:nvSpPr>
        <p:spPr>
          <a:xfrm>
            <a:off x="4179571" y="4360853"/>
            <a:ext cx="2107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1"/>
                </a:solidFill>
              </a:rPr>
              <a:t>Bosphorous</a:t>
            </a:r>
            <a:r>
              <a:rPr lang="en-US" sz="1800" dirty="0">
                <a:solidFill>
                  <a:schemeClr val="accent1"/>
                </a:solidFill>
              </a:rPr>
              <a:t> Strait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DDA45A-1A3E-9370-D1EA-BDA5B356E01A}"/>
              </a:ext>
            </a:extLst>
          </p:cNvPr>
          <p:cNvSpPr txBox="1"/>
          <p:nvPr/>
        </p:nvSpPr>
        <p:spPr>
          <a:xfrm>
            <a:off x="2064529" y="5329356"/>
            <a:ext cx="2107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Marmara Sea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32B5EB-8F2A-429B-9395-619B4FD3D1FC}"/>
              </a:ext>
            </a:extLst>
          </p:cNvPr>
          <p:cNvSpPr txBox="1"/>
          <p:nvPr/>
        </p:nvSpPr>
        <p:spPr>
          <a:xfrm>
            <a:off x="10363200" y="5177077"/>
            <a:ext cx="1363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Black Sea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5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562187"/>
          </a:xfrm>
          <a:noFill/>
        </p:spPr>
        <p:txBody>
          <a:bodyPr/>
          <a:lstStyle/>
          <a:p>
            <a:pPr eaLnBrk="1" hangingPunct="1"/>
            <a:r>
              <a:rPr lang="en-US" dirty="0"/>
              <a:t>Vertical grid: LSC</a:t>
            </a:r>
            <a:r>
              <a:rPr lang="en-US" baseline="30000" dirty="0"/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26567"/>
            <a:ext cx="3389313" cy="3297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01167"/>
            <a:ext cx="5291138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1"/>
          <p:cNvSpPr txBox="1">
            <a:spLocks noChangeArrowheads="1"/>
          </p:cNvSpPr>
          <p:nvPr/>
        </p:nvSpPr>
        <p:spPr bwMode="auto">
          <a:xfrm rot="-5400000">
            <a:off x="5556251" y="2101341"/>
            <a:ext cx="68421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950" tIns="50475" rIns="100950" bIns="50475">
            <a:spAutoFit/>
          </a:bodyPr>
          <a:lstStyle/>
          <a:p>
            <a:r>
              <a:rPr lang="en-US" altLang="en-US" sz="1600" b="1"/>
              <a:t>z (m)</a:t>
            </a:r>
          </a:p>
        </p:txBody>
      </p:sp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4058729"/>
            <a:ext cx="51816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227004"/>
            <a:ext cx="46243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89400" y="4747704"/>
            <a:ext cx="323850" cy="2174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413250" y="4320667"/>
            <a:ext cx="2649538" cy="452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3250" y="4965192"/>
            <a:ext cx="2725738" cy="1565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310688" y="5249354"/>
            <a:ext cx="7937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9501188" y="5852604"/>
            <a:ext cx="188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r>
              <a:rPr lang="en-US" altLang="en-US" sz="1400" b="1"/>
              <a:t>Degenerate prism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9043988" y="5792279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51263" y="2229929"/>
            <a:ext cx="4318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D55E635C-1165-F661-7A69-0A29F668256A}"/>
              </a:ext>
            </a:extLst>
          </p:cNvPr>
          <p:cNvSpPr/>
          <p:nvPr/>
        </p:nvSpPr>
        <p:spPr bwMode="auto">
          <a:xfrm>
            <a:off x="8382000" y="548767"/>
            <a:ext cx="928688" cy="28943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891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/>
              <a:t>LSC</a:t>
            </a:r>
            <a:r>
              <a:rPr lang="en-US" sz="2400" b="1" baseline="30000" dirty="0"/>
              <a:t>2</a:t>
            </a:r>
            <a:r>
              <a:rPr lang="en-US" sz="2400" b="1" dirty="0"/>
              <a:t> script: define transect(s)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517E4-1F72-7711-AA67-33212EB1E941}"/>
              </a:ext>
            </a:extLst>
          </p:cNvPr>
          <p:cNvSpPr txBox="1"/>
          <p:nvPr/>
        </p:nvSpPr>
        <p:spPr>
          <a:xfrm>
            <a:off x="1418152" y="471002"/>
            <a:ext cx="1120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Step 1: prepare transect(s) using </a:t>
            </a:r>
            <a:r>
              <a:rPr lang="en-US" sz="2000" b="1" dirty="0" err="1"/>
              <a:t>gredit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You can combine as many transects as you want to get a comprehensive view of the </a:t>
            </a:r>
            <a:r>
              <a:rPr lang="en-US" sz="2000" dirty="0" err="1"/>
              <a:t>vgrid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ECF78-EACE-9726-8C20-BDE6735BC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96817"/>
            <a:ext cx="6116067" cy="6037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90C5C0-CFED-3138-0021-E9CBA8BCC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106531"/>
            <a:ext cx="5916644" cy="603710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E593014-7140-2F3C-029F-2F27CE65007C}"/>
              </a:ext>
            </a:extLst>
          </p:cNvPr>
          <p:cNvGrpSpPr/>
          <p:nvPr/>
        </p:nvGrpSpPr>
        <p:grpSpPr>
          <a:xfrm>
            <a:off x="4710288" y="2853466"/>
            <a:ext cx="4114800" cy="2308410"/>
            <a:chOff x="2438400" y="2819400"/>
            <a:chExt cx="4114800" cy="230841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D98728A-DC4E-742B-B5BB-B1C4B996644C}"/>
                </a:ext>
              </a:extLst>
            </p:cNvPr>
            <p:cNvCxnSpPr/>
            <p:nvPr/>
          </p:nvCxnSpPr>
          <p:spPr bwMode="auto">
            <a:xfrm>
              <a:off x="4419600" y="2819400"/>
              <a:ext cx="2133600" cy="990600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73C82BC-2AF4-E3B3-1479-B9722FB1A5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90800" y="5127810"/>
              <a:ext cx="3581400" cy="0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73AC474-9715-216E-3594-4FA554A6185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38400" y="3657600"/>
              <a:ext cx="762000" cy="278884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367F235-E67E-892B-550C-5C9020569B0B}"/>
              </a:ext>
            </a:extLst>
          </p:cNvPr>
          <p:cNvGrpSpPr/>
          <p:nvPr/>
        </p:nvGrpSpPr>
        <p:grpSpPr>
          <a:xfrm>
            <a:off x="7540636" y="1301594"/>
            <a:ext cx="6065803" cy="5646975"/>
            <a:chOff x="7280851" y="1072465"/>
            <a:chExt cx="6065803" cy="564697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38E654-BBFD-5D7A-B805-4EC792FC3565}"/>
                </a:ext>
              </a:extLst>
            </p:cNvPr>
            <p:cNvGrpSpPr/>
            <p:nvPr/>
          </p:nvGrpSpPr>
          <p:grpSpPr>
            <a:xfrm>
              <a:off x="7280851" y="1072465"/>
              <a:ext cx="6065803" cy="5646975"/>
              <a:chOff x="7280851" y="1072465"/>
              <a:chExt cx="6065803" cy="564697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D05B4CC-D8DA-92EC-13BE-7B73B9853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80851" y="1072465"/>
                <a:ext cx="5774553" cy="564697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E01C7A-8BAD-6BEF-786A-ABAAAEF9EA34}"/>
                  </a:ext>
                </a:extLst>
              </p:cNvPr>
              <p:cNvSpPr txBox="1"/>
              <p:nvPr/>
            </p:nvSpPr>
            <p:spPr>
              <a:xfrm>
                <a:off x="11964544" y="4221399"/>
                <a:ext cx="1382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Depth (m)</a:t>
                </a:r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B13C2E-2973-DA5A-8542-6D5C41C24AF2}"/>
                </a:ext>
              </a:extLst>
            </p:cNvPr>
            <p:cNvSpPr/>
            <p:nvPr/>
          </p:nvSpPr>
          <p:spPr bwMode="auto">
            <a:xfrm>
              <a:off x="8649148" y="4087906"/>
              <a:ext cx="2990626" cy="1000461"/>
            </a:xfrm>
            <a:custGeom>
              <a:avLst/>
              <a:gdLst>
                <a:gd name="connsiteX0" fmla="*/ 2990626 w 2990626"/>
                <a:gd name="connsiteY0" fmla="*/ 1000461 h 1000461"/>
                <a:gd name="connsiteX1" fmla="*/ 2076226 w 2990626"/>
                <a:gd name="connsiteY1" fmla="*/ 774550 h 1000461"/>
                <a:gd name="connsiteX2" fmla="*/ 1559859 w 2990626"/>
                <a:gd name="connsiteY2" fmla="*/ 623943 h 1000461"/>
                <a:gd name="connsiteX3" fmla="*/ 914400 w 2990626"/>
                <a:gd name="connsiteY3" fmla="*/ 387275 h 1000461"/>
                <a:gd name="connsiteX4" fmla="*/ 494852 w 2990626"/>
                <a:gd name="connsiteY4" fmla="*/ 204395 h 1000461"/>
                <a:gd name="connsiteX5" fmla="*/ 0 w 2990626"/>
                <a:gd name="connsiteY5" fmla="*/ 0 h 100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0626" h="1000461">
                  <a:moveTo>
                    <a:pt x="2990626" y="1000461"/>
                  </a:moveTo>
                  <a:lnTo>
                    <a:pt x="2076226" y="774550"/>
                  </a:lnTo>
                  <a:lnTo>
                    <a:pt x="1559859" y="623943"/>
                  </a:lnTo>
                  <a:lnTo>
                    <a:pt x="914400" y="387275"/>
                  </a:lnTo>
                  <a:lnTo>
                    <a:pt x="494852" y="204395"/>
                  </a:lnTo>
                  <a:lnTo>
                    <a:pt x="0" y="0"/>
                  </a:lnTo>
                </a:path>
              </a:pathLst>
            </a:custGeom>
            <a:ln w="38100"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5F7AABA-CB38-2930-038C-44DB1AD66D07}"/>
              </a:ext>
            </a:extLst>
          </p:cNvPr>
          <p:cNvSpPr/>
          <p:nvPr/>
        </p:nvSpPr>
        <p:spPr bwMode="auto">
          <a:xfrm>
            <a:off x="4776395" y="2872292"/>
            <a:ext cx="4001845" cy="2302136"/>
          </a:xfrm>
          <a:custGeom>
            <a:avLst/>
            <a:gdLst>
              <a:gd name="connsiteX0" fmla="*/ 1904104 w 4001845"/>
              <a:gd name="connsiteY0" fmla="*/ 0 h 2302136"/>
              <a:gd name="connsiteX1" fmla="*/ 4001845 w 4001845"/>
              <a:gd name="connsiteY1" fmla="*/ 957430 h 2302136"/>
              <a:gd name="connsiteX2" fmla="*/ 107577 w 4001845"/>
              <a:gd name="connsiteY2" fmla="*/ 2302136 h 2302136"/>
              <a:gd name="connsiteX3" fmla="*/ 3593054 w 4001845"/>
              <a:gd name="connsiteY3" fmla="*/ 2291379 h 2302136"/>
              <a:gd name="connsiteX4" fmla="*/ 731520 w 4001845"/>
              <a:gd name="connsiteY4" fmla="*/ 1129553 h 2302136"/>
              <a:gd name="connsiteX5" fmla="*/ 0 w 4001845"/>
              <a:gd name="connsiteY5" fmla="*/ 849854 h 230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1845" h="2302136">
                <a:moveTo>
                  <a:pt x="1904104" y="0"/>
                </a:moveTo>
                <a:lnTo>
                  <a:pt x="4001845" y="957430"/>
                </a:lnTo>
                <a:lnTo>
                  <a:pt x="107577" y="2302136"/>
                </a:lnTo>
                <a:lnTo>
                  <a:pt x="3593054" y="2291379"/>
                </a:lnTo>
                <a:lnTo>
                  <a:pt x="731520" y="1129553"/>
                </a:lnTo>
                <a:lnTo>
                  <a:pt x="0" y="849854"/>
                </a:lnTo>
              </a:path>
            </a:pathLst>
          </a:custGeom>
          <a:ln w="38100">
            <a:solidFill>
              <a:srgbClr val="FF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7" name="Graphic 36" descr="Astronaut female with solid fill">
            <a:extLst>
              <a:ext uri="{FF2B5EF4-FFF2-40B4-BE49-F238E27FC236}">
                <a16:creationId xmlns:a16="http://schemas.microsoft.com/office/drawing/2014/main" id="{E1BBD896-C1C8-83FB-F8C5-FEBC3DAA7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03338" y="2274247"/>
            <a:ext cx="631027" cy="6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239 L 0.13669 0.12261 L -0.17465 0.33594 L 0.07465 0.35069 L -0.17315 0.17253 " pathEditMode="relative" rAng="0" ptsTypes="AAAAA">
                                      <p:cBhvr>
                                        <p:cTn id="22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" y="176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/>
              <a:t>LSC</a:t>
            </a:r>
            <a:r>
              <a:rPr lang="en-US" sz="2400" b="1" baseline="30000" dirty="0"/>
              <a:t>2</a:t>
            </a:r>
            <a:r>
              <a:rPr lang="en-US" sz="2400" b="1" dirty="0"/>
              <a:t> script: gen_vqs.f90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00" y="909112"/>
            <a:ext cx="8229600" cy="63248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dirty="0"/>
              <a:t> !</a:t>
            </a:r>
            <a:r>
              <a:rPr lang="en-US" sz="1500" dirty="0" err="1"/>
              <a:t>m_vqs</a:t>
            </a:r>
            <a:r>
              <a:rPr lang="en-US" sz="1500" dirty="0"/>
              <a:t>: # of master grids</a:t>
            </a:r>
          </a:p>
          <a:p>
            <a:r>
              <a:rPr lang="en-US" sz="1500" dirty="0"/>
              <a:t>      </a:t>
            </a:r>
            <a:r>
              <a:rPr lang="en-US" sz="1500" dirty="0" err="1"/>
              <a:t>m_vqs</a:t>
            </a:r>
            <a:r>
              <a:rPr lang="en-US" sz="1500" dirty="0"/>
              <a:t>=9</a:t>
            </a:r>
          </a:p>
          <a:p>
            <a:r>
              <a:rPr lang="en-US" sz="1500" dirty="0"/>
              <a:t>      </a:t>
            </a:r>
            <a:r>
              <a:rPr lang="en-US" sz="1500" dirty="0" err="1"/>
              <a:t>dz_bot_min</a:t>
            </a:r>
            <a:r>
              <a:rPr lang="en-US" sz="1500" dirty="0"/>
              <a:t>=0.1 !min. bottom layer thickness [m]</a:t>
            </a:r>
          </a:p>
          <a:p>
            <a:r>
              <a:rPr lang="en-US" sz="1500" dirty="0"/>
              <a:t>      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allocate(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hsm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m_vqs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),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nv_vqs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m_vqs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),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a_vqs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m_vqs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))</a:t>
            </a:r>
          </a:p>
          <a:p>
            <a:r>
              <a:rPr lang="en-US" sz="1500" dirty="0"/>
              <a:t>      </a:t>
            </a:r>
            <a:r>
              <a:rPr lang="en-US" sz="1500" dirty="0" err="1"/>
              <a:t>hsm</a:t>
            </a:r>
            <a:r>
              <a:rPr lang="en-US" sz="1500" dirty="0"/>
              <a:t>=(/0.4,10.,50.,100.,2.e3,4.e3,6.e3,8.e3,1.1e4/) !.,2000.,1.1e4/)</a:t>
            </a:r>
          </a:p>
          <a:p>
            <a:r>
              <a:rPr lang="en-US" sz="1500" dirty="0"/>
              <a:t>      </a:t>
            </a:r>
            <a:r>
              <a:rPr lang="en-US" sz="1500" dirty="0" err="1"/>
              <a:t>nv_vqs</a:t>
            </a:r>
            <a:r>
              <a:rPr lang="en-US" sz="1500" dirty="0"/>
              <a:t>=(/2,24,30,33,33,33,33,33,33/)</a:t>
            </a:r>
          </a:p>
          <a:p>
            <a:endParaRPr lang="en-US" sz="15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!      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nv_vqs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(6)=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nv_vqs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(5)+4</a:t>
            </a:r>
          </a:p>
          <a:p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!      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nv_vqs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(7)=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nv_vqs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(6)+4</a:t>
            </a:r>
          </a:p>
          <a:p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!      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nv_vqs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(8)=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nv_vqs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(7)+5</a:t>
            </a:r>
          </a:p>
          <a:p>
            <a:endParaRPr lang="en-US" sz="1500" dirty="0"/>
          </a:p>
          <a:p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      if(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m_vqs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&lt;2) then</a:t>
            </a:r>
          </a:p>
          <a:p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        write(*,*)'Check vgrid.in:',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m_vqs</a:t>
            </a:r>
            <a:endParaRPr lang="en-US" sz="15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        stop</a:t>
            </a:r>
          </a:p>
          <a:p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      endif</a:t>
            </a:r>
          </a:p>
          <a:p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      if(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hsm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(1)&lt;0) stop '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hsm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(1)&lt;0'</a:t>
            </a:r>
          </a:p>
          <a:p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      do m=2,m_vqs</a:t>
            </a:r>
          </a:p>
          <a:p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        if(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hsm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(m)&lt;=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hsm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(m-1)) then</a:t>
            </a:r>
          </a:p>
          <a:p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          write(*,*)'Check 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hsm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:',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m,hsm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(m),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hsm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(m-1)</a:t>
            </a:r>
          </a:p>
          <a:p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          stop</a:t>
            </a:r>
          </a:p>
          <a:p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        endif</a:t>
            </a:r>
          </a:p>
          <a:p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      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enddo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 !m</a:t>
            </a:r>
          </a:p>
          <a:p>
            <a:endParaRPr lang="en-US" sz="1500" dirty="0"/>
          </a:p>
          <a:p>
            <a:r>
              <a:rPr lang="en-US" sz="1500" dirty="0"/>
              <a:t>!     Other </a:t>
            </a:r>
            <a:r>
              <a:rPr lang="en-US" sz="1500" dirty="0" err="1"/>
              <a:t>consts</a:t>
            </a:r>
            <a:r>
              <a:rPr lang="en-US" sz="1500" dirty="0"/>
              <a:t>.</a:t>
            </a:r>
          </a:p>
          <a:p>
            <a:r>
              <a:rPr lang="en-US" sz="1500" dirty="0"/>
              <a:t>!     Stretching const. for the 1st master grid and also for depth &lt;= </a:t>
            </a:r>
            <a:r>
              <a:rPr lang="en-US" sz="1500" dirty="0" err="1"/>
              <a:t>hsm</a:t>
            </a:r>
            <a:r>
              <a:rPr lang="en-US" sz="1500" dirty="0"/>
              <a:t>(1)</a:t>
            </a:r>
          </a:p>
          <a:p>
            <a:r>
              <a:rPr lang="en-US" sz="1500" dirty="0"/>
              <a:t>!     |a_vqs0|&lt;=1 (1: skew toward bottom; -1: toward surface; 0: no bias)</a:t>
            </a:r>
          </a:p>
          <a:p>
            <a:r>
              <a:rPr lang="en-US" sz="1500" dirty="0"/>
              <a:t>      a_vqs0=0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C4D9D7-3500-2429-1A57-47541095DA86}"/>
              </a:ext>
            </a:extLst>
          </p:cNvPr>
          <p:cNvGrpSpPr/>
          <p:nvPr/>
        </p:nvGrpSpPr>
        <p:grpSpPr>
          <a:xfrm>
            <a:off x="7467600" y="1190775"/>
            <a:ext cx="6425818" cy="584775"/>
            <a:chOff x="4724400" y="1539706"/>
            <a:chExt cx="6425818" cy="584775"/>
          </a:xfrm>
        </p:grpSpPr>
        <p:cxnSp>
          <p:nvCxnSpPr>
            <p:cNvPr id="10" name="Straight Arrow Connector 9"/>
            <p:cNvCxnSpPr>
              <a:cxnSpLocks/>
            </p:cNvCxnSpPr>
            <p:nvPr/>
          </p:nvCxnSpPr>
          <p:spPr bwMode="auto">
            <a:xfrm>
              <a:off x="4724400" y="1832094"/>
              <a:ext cx="17526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29C33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6572250" y="1539706"/>
              <a:ext cx="4577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Controls near bottom resolution (used to consolidation of near-bottom levels)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E1F867-7554-2F7E-F54F-EF834562C775}"/>
              </a:ext>
            </a:extLst>
          </p:cNvPr>
          <p:cNvSpPr txBox="1"/>
          <p:nvPr/>
        </p:nvSpPr>
        <p:spPr>
          <a:xfrm>
            <a:off x="609600" y="450158"/>
            <a:ext cx="11087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FORTRAN and </a:t>
            </a:r>
            <a:r>
              <a:rPr lang="en-US" sz="1600" dirty="0" err="1"/>
              <a:t>mlab</a:t>
            </a:r>
            <a:r>
              <a:rPr lang="en-US" sz="1600" dirty="0"/>
              <a:t> Scripts in /</a:t>
            </a:r>
            <a:r>
              <a:rPr lang="en-US" sz="1600" dirty="0" err="1"/>
              <a:t>sciclone</a:t>
            </a:r>
            <a:r>
              <a:rPr lang="en-US" sz="1600" dirty="0"/>
              <a:t>/home/yinglong/DISKS/vims20/MSCI602/RUN02a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DDB3E7-0E9D-0C77-9C26-1EBF8A1860B1}"/>
              </a:ext>
            </a:extLst>
          </p:cNvPr>
          <p:cNvGrpSpPr/>
          <p:nvPr/>
        </p:nvGrpSpPr>
        <p:grpSpPr>
          <a:xfrm>
            <a:off x="4038600" y="819901"/>
            <a:ext cx="4613084" cy="543363"/>
            <a:chOff x="1600200" y="1081343"/>
            <a:chExt cx="4613084" cy="5433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B6FAAF-0434-6901-6B91-478A9A1460C5}"/>
                </a:ext>
              </a:extLst>
            </p:cNvPr>
            <p:cNvSpPr txBox="1"/>
            <p:nvPr/>
          </p:nvSpPr>
          <p:spPr>
            <a:xfrm>
              <a:off x="3505200" y="1081343"/>
              <a:ext cx="27080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# of master grids (depths)</a:t>
              </a:r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8708CDDB-DBB0-A383-E0E4-1A29DB657073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1600200" y="1312074"/>
              <a:ext cx="1905000" cy="31263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29C3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C4D16A-77B8-5FCB-D4A4-8A8DCAA0E14D}"/>
              </a:ext>
            </a:extLst>
          </p:cNvPr>
          <p:cNvGrpSpPr/>
          <p:nvPr/>
        </p:nvGrpSpPr>
        <p:grpSpPr>
          <a:xfrm>
            <a:off x="8915400" y="1833618"/>
            <a:ext cx="4619425" cy="605825"/>
            <a:chOff x="4724400" y="1641767"/>
            <a:chExt cx="4619425" cy="60582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B06D3AC-C814-9E66-6E2F-E29D93C273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24400" y="1832094"/>
              <a:ext cx="17526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29C33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DDB9335-61E9-DD10-38C9-F526D44CAC60}"/>
                </a:ext>
              </a:extLst>
            </p:cNvPr>
            <p:cNvSpPr txBox="1"/>
            <p:nvPr/>
          </p:nvSpPr>
          <p:spPr>
            <a:xfrm>
              <a:off x="6487526" y="1641767"/>
              <a:ext cx="2856299" cy="60582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Tahoma"/>
                  <a:ea typeface="Tahoma"/>
                  <a:cs typeface="Tahoma"/>
                </a:rPr>
                <a:t>Depths (ascending order; covers max depth)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BCCAD22-8D8D-5595-F2D9-904CCA36C608}"/>
              </a:ext>
            </a:extLst>
          </p:cNvPr>
          <p:cNvGrpSpPr/>
          <p:nvPr/>
        </p:nvGrpSpPr>
        <p:grpSpPr>
          <a:xfrm>
            <a:off x="6477001" y="2193222"/>
            <a:ext cx="7321165" cy="371505"/>
            <a:chOff x="4114801" y="2133600"/>
            <a:chExt cx="7321165" cy="37150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1CD8A8-8D2B-83FC-B7DE-151222D5D5F8}"/>
                </a:ext>
              </a:extLst>
            </p:cNvPr>
            <p:cNvSpPr txBox="1"/>
            <p:nvPr/>
          </p:nvSpPr>
          <p:spPr>
            <a:xfrm>
              <a:off x="6857999" y="2166551"/>
              <a:ext cx="4577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# of levels for each master depth (same order)</a:t>
              </a:r>
            </a:p>
          </p:txBody>
        </p: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289F8AA6-D25F-8B1E-721F-2232FA69F8E4}"/>
                </a:ext>
              </a:extLst>
            </p:cNvPr>
            <p:cNvCxnSpPr>
              <a:cxnSpLocks/>
              <a:stCxn id="35" idx="1"/>
            </p:cNvCxnSpPr>
            <p:nvPr/>
          </p:nvCxnSpPr>
          <p:spPr bwMode="auto">
            <a:xfrm rot="10800000">
              <a:off x="4114801" y="2133600"/>
              <a:ext cx="2743199" cy="202228"/>
            </a:xfrm>
            <a:prstGeom prst="bentConnector3">
              <a:avLst/>
            </a:prstGeom>
            <a:ln>
              <a:solidFill>
                <a:srgbClr val="29C3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030BC4-E2E2-7501-C438-4C3E2FE5D881}"/>
              </a:ext>
            </a:extLst>
          </p:cNvPr>
          <p:cNvGrpSpPr/>
          <p:nvPr/>
        </p:nvGrpSpPr>
        <p:grpSpPr>
          <a:xfrm>
            <a:off x="5182669" y="6884838"/>
            <a:ext cx="5790130" cy="338554"/>
            <a:chOff x="4724400" y="1662817"/>
            <a:chExt cx="5790130" cy="338554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AE45E2F-B5AD-F637-00F7-E5FF688D3D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24400" y="1832094"/>
              <a:ext cx="17526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29C33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B4ACD39-33CC-6185-B876-2FB78561A23C}"/>
                </a:ext>
              </a:extLst>
            </p:cNvPr>
            <p:cNvSpPr txBox="1"/>
            <p:nvPr/>
          </p:nvSpPr>
          <p:spPr>
            <a:xfrm>
              <a:off x="6476999" y="1662817"/>
              <a:ext cx="40375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Stretching constant for shallowest depth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0D27940-700E-94E2-CE48-8FF23771DDAF}"/>
              </a:ext>
            </a:extLst>
          </p:cNvPr>
          <p:cNvSpPr txBox="1"/>
          <p:nvPr/>
        </p:nvSpPr>
        <p:spPr>
          <a:xfrm>
            <a:off x="295030" y="1619222"/>
            <a:ext cx="2260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2:  Define master depths and # of levels</a:t>
            </a:r>
          </a:p>
        </p:txBody>
      </p:sp>
    </p:spTree>
    <p:extLst>
      <p:ext uri="{BB962C8B-B14F-4D97-AF65-F5344CB8AC3E}">
        <p14:creationId xmlns:p14="http://schemas.microsoft.com/office/powerpoint/2010/main" val="8310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6E4CB68-BF69-3F06-C113-D9781D9BFCEA}"/>
              </a:ext>
            </a:extLst>
          </p:cNvPr>
          <p:cNvSpPr txBox="1"/>
          <p:nvPr/>
        </p:nvSpPr>
        <p:spPr>
          <a:xfrm>
            <a:off x="6407345" y="544755"/>
            <a:ext cx="6121057" cy="67710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!     Define master grids</a:t>
            </a:r>
          </a:p>
          <a:p>
            <a:r>
              <a:rPr lang="en-US" sz="1400" dirty="0"/>
              <a:t>      do m=1,m_vqs</a:t>
            </a:r>
          </a:p>
          <a:p>
            <a:r>
              <a:rPr lang="en-US" sz="1400" dirty="0"/>
              <a:t>        do k=1,nv_vqs(m)</a:t>
            </a:r>
          </a:p>
          <a:p>
            <a:r>
              <a:rPr lang="en-US" sz="1400" dirty="0"/>
              <a:t>         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sigma=(k-1.0)/(1.0-nv_vqs(m))</a:t>
            </a:r>
          </a:p>
          <a:p>
            <a:endParaRPr lang="en-US" sz="1400" dirty="0"/>
          </a:p>
          <a:p>
            <a:r>
              <a:rPr lang="en-US" sz="1400" dirty="0"/>
              <a:t>!         Option 2: S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theta_b</a:t>
            </a:r>
            <a:r>
              <a:rPr lang="en-US" sz="1400" dirty="0"/>
              <a:t>=0</a:t>
            </a:r>
          </a:p>
          <a:p>
            <a:r>
              <a:rPr lang="en-US" sz="1400" dirty="0"/>
              <a:t>          if(m&lt;=2) then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theta_f</a:t>
            </a:r>
            <a:r>
              <a:rPr lang="en-US" sz="1400" dirty="0"/>
              <a:t>=1</a:t>
            </a:r>
          </a:p>
          <a:p>
            <a:r>
              <a:rPr lang="en-US" sz="1400" dirty="0"/>
              <a:t>          else if(m==3) then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theta_f</a:t>
            </a:r>
            <a:r>
              <a:rPr lang="en-US" sz="1400" dirty="0"/>
              <a:t>=2</a:t>
            </a:r>
          </a:p>
          <a:p>
            <a:r>
              <a:rPr lang="en-US" sz="1400" dirty="0"/>
              <a:t>          else if(m==4) then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theta_f</a:t>
            </a:r>
            <a:r>
              <a:rPr lang="en-US" sz="1400" dirty="0"/>
              <a:t>=3</a:t>
            </a:r>
          </a:p>
          <a:p>
            <a:r>
              <a:rPr lang="en-US" sz="1400" dirty="0"/>
              <a:t>          else if(m==5) then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theta_f</a:t>
            </a:r>
            <a:r>
              <a:rPr lang="en-US" sz="1400" dirty="0"/>
              <a:t>=6.2</a:t>
            </a:r>
          </a:p>
          <a:p>
            <a:r>
              <a:rPr lang="en-US" sz="1400" dirty="0"/>
              <a:t>          else if(m==6) then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theta_f</a:t>
            </a:r>
            <a:r>
              <a:rPr lang="en-US" sz="1400" dirty="0"/>
              <a:t>=6.6</a:t>
            </a:r>
          </a:p>
          <a:p>
            <a:r>
              <a:rPr lang="en-US" sz="1400" dirty="0"/>
              <a:t>          else if(m==7) then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theta_f</a:t>
            </a:r>
            <a:r>
              <a:rPr lang="en-US" sz="1400" dirty="0"/>
              <a:t>=7.0</a:t>
            </a:r>
          </a:p>
          <a:p>
            <a:r>
              <a:rPr lang="en-US" sz="1400" dirty="0"/>
              <a:t>          else if(m==8) then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theta_f</a:t>
            </a:r>
            <a:r>
              <a:rPr lang="en-US" sz="1400" dirty="0"/>
              <a:t>=7.3</a:t>
            </a:r>
          </a:p>
          <a:p>
            <a:r>
              <a:rPr lang="en-US" sz="1400" dirty="0"/>
              <a:t>          else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theta_f</a:t>
            </a:r>
            <a:r>
              <a:rPr lang="en-US" sz="1400" dirty="0"/>
              <a:t>=7.5</a:t>
            </a:r>
          </a:p>
          <a:p>
            <a:r>
              <a:rPr lang="en-US" sz="1400" dirty="0"/>
              <a:t>          endif</a:t>
            </a:r>
          </a:p>
          <a:p>
            <a:endParaRPr lang="en-US" sz="1400" dirty="0"/>
          </a:p>
          <a:p>
            <a:r>
              <a:rPr lang="en-US" sz="1400" dirty="0"/>
              <a:t>         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cs=(1-theta_b)*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sinh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theta_f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*sigma)/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sinh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theta_f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)+ &amp;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    &amp;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theta_b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*(tanh(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theta_f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*(sigma+0.5))-tanh(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theta_f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*0.5))/2/tanh(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theta_f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*0.5)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        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z_mas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k,m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)=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etal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*(1+sigma)+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hsm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(1)*sigma+(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hsm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(m)-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hsm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(1))*cs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enddo</a:t>
            </a:r>
            <a:r>
              <a:rPr lang="en-US" sz="1400" dirty="0"/>
              <a:t> !k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enddo</a:t>
            </a:r>
            <a:r>
              <a:rPr lang="en-US" sz="1400" dirty="0"/>
              <a:t> !m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/>
              <a:t>LSC</a:t>
            </a:r>
            <a:r>
              <a:rPr lang="en-US" sz="2400" b="1" baseline="30000" dirty="0"/>
              <a:t>2</a:t>
            </a:r>
            <a:r>
              <a:rPr lang="en-US" sz="2400" b="1" dirty="0"/>
              <a:t> script: gen_vqs.f90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0" y="555918"/>
            <a:ext cx="3778400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!     Generate a master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vgrid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z_mas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    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etal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=0 !used in master grid only; elev.</a:t>
            </a:r>
          </a:p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     if(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etal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&lt;=-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hsm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(1)) then</a:t>
            </a:r>
          </a:p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       write(*,*)'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elev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&lt;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hsm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:',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etal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       stop</a:t>
            </a:r>
          </a:p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     endif</a:t>
            </a:r>
          </a:p>
          <a:p>
            <a:endParaRPr lang="en-US" sz="1200" dirty="0"/>
          </a:p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    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nvrt_m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=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nv_vqs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m_vqs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     print*, '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nvrt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in master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vgrid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=',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nvrt_m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     allocate(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z_mas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nvrt_m,m_vqs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))</a:t>
            </a:r>
          </a:p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    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z_mas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=-1.e5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517E4-1F72-7711-AA67-33212EB1E941}"/>
              </a:ext>
            </a:extLst>
          </p:cNvPr>
          <p:cNvSpPr txBox="1"/>
          <p:nvPr/>
        </p:nvSpPr>
        <p:spPr>
          <a:xfrm>
            <a:off x="406191" y="3792854"/>
            <a:ext cx="532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2:  Define z-coordinates for each master grid/depth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89A748-5E87-D4E0-653F-C90B46721ED5}"/>
              </a:ext>
            </a:extLst>
          </p:cNvPr>
          <p:cNvGrpSpPr/>
          <p:nvPr/>
        </p:nvGrpSpPr>
        <p:grpSpPr>
          <a:xfrm>
            <a:off x="8555020" y="1921535"/>
            <a:ext cx="3606995" cy="3657600"/>
            <a:chOff x="5964220" y="2133600"/>
            <a:chExt cx="3606995" cy="3657600"/>
          </a:xfrm>
        </p:grpSpPr>
        <p:sp>
          <p:nvSpPr>
            <p:cNvPr id="6" name="Right Brace 5"/>
            <p:cNvSpPr/>
            <p:nvPr/>
          </p:nvSpPr>
          <p:spPr bwMode="auto">
            <a:xfrm>
              <a:off x="5964220" y="2133600"/>
              <a:ext cx="472439" cy="3657600"/>
            </a:xfrm>
            <a:prstGeom prst="rightBrac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92735" y="3777734"/>
              <a:ext cx="3078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Adjust </a:t>
              </a:r>
              <a:r>
                <a:rPr lang="en-US" i="1" dirty="0" err="1">
                  <a:solidFill>
                    <a:srgbClr val="00B050"/>
                  </a:solidFill>
                  <a:latin typeface="Symbol" panose="05050102010706020507" pitchFamily="18" charset="2"/>
                </a:rPr>
                <a:t>q</a:t>
              </a:r>
              <a:r>
                <a:rPr lang="en-US" i="1" baseline="-25000" dirty="0" err="1">
                  <a:solidFill>
                    <a:srgbClr val="00B050"/>
                  </a:solidFill>
                </a:rPr>
                <a:t>b</a:t>
              </a:r>
              <a:r>
                <a:rPr lang="en-US" dirty="0">
                  <a:solidFill>
                    <a:srgbClr val="00B050"/>
                  </a:solidFill>
                </a:rPr>
                <a:t> and </a:t>
              </a:r>
              <a:r>
                <a:rPr lang="en-US" i="1" dirty="0" err="1">
                  <a:solidFill>
                    <a:srgbClr val="00B050"/>
                  </a:solidFill>
                  <a:latin typeface="Symbol" panose="05050102010706020507" pitchFamily="18" charset="2"/>
                </a:rPr>
                <a:t>q</a:t>
              </a:r>
              <a:r>
                <a:rPr lang="en-US" i="1" baseline="-25000" dirty="0" err="1">
                  <a:solidFill>
                    <a:srgbClr val="00B050"/>
                  </a:solidFill>
                </a:rPr>
                <a:t>f</a:t>
              </a:r>
              <a:r>
                <a:rPr lang="en-US" dirty="0">
                  <a:solidFill>
                    <a:srgbClr val="00B050"/>
                  </a:solidFill>
                </a:rPr>
                <a:t>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60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2DABCDF-82B2-4573-A91E-46753CEB44EA}" type="slidenum">
              <a:rPr lang="en-US" smtClean="0">
                <a:solidFill>
                  <a:schemeClr val="bg2"/>
                </a:solidFill>
              </a:rPr>
              <a:pPr eaLnBrk="1" hangingPunct="1"/>
              <a:t>6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231107" y="50118"/>
            <a:ext cx="10172700" cy="641774"/>
          </a:xfrm>
          <a:noFill/>
        </p:spPr>
        <p:txBody>
          <a:bodyPr/>
          <a:lstStyle/>
          <a:p>
            <a:pPr eaLnBrk="1" hangingPunct="1"/>
            <a:r>
              <a:rPr lang="en-US" i="1" dirty="0"/>
              <a:t>S</a:t>
            </a:r>
            <a:r>
              <a:rPr lang="en-US" dirty="0"/>
              <a:t>-coordinates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673CCD-A1CD-C53D-AB46-A07F6A604FEF}"/>
              </a:ext>
            </a:extLst>
          </p:cNvPr>
          <p:cNvSpPr txBox="1"/>
          <p:nvPr/>
        </p:nvSpPr>
        <p:spPr>
          <a:xfrm flipH="1">
            <a:off x="1371600" y="6214381"/>
            <a:ext cx="107746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Note that </a:t>
            </a:r>
            <a:r>
              <a:rPr lang="en-US" b="1" i="1" dirty="0"/>
              <a:t>S</a:t>
            </a:r>
            <a:r>
              <a:rPr lang="en-US" b="1" dirty="0"/>
              <a:t>-transformation degenerates to </a:t>
            </a:r>
            <a:r>
              <a:rPr lang="en-US" b="1" i="1" dirty="0">
                <a:latin typeface="Symbol" panose="05050102010706020507" pitchFamily="18" charset="2"/>
              </a:rPr>
              <a:t>s</a:t>
            </a:r>
            <a:r>
              <a:rPr lang="en-US" b="1" dirty="0"/>
              <a:t>-transformation when </a:t>
            </a:r>
            <a:r>
              <a:rPr lang="en-US" b="1" i="1" dirty="0"/>
              <a:t>h&lt;</a:t>
            </a:r>
            <a:r>
              <a:rPr lang="en-US" b="1" i="1" dirty="0" err="1"/>
              <a:t>h</a:t>
            </a:r>
            <a:r>
              <a:rPr lang="en-US" b="1" i="1" baseline="-25000" dirty="0" err="1"/>
              <a:t>c</a:t>
            </a:r>
            <a:r>
              <a:rPr lang="en-US" b="1" i="1" dirty="0"/>
              <a:t> </a:t>
            </a:r>
          </a:p>
        </p:txBody>
      </p:sp>
      <p:pic>
        <p:nvPicPr>
          <p:cNvPr id="9" name="Picture 8" descr="A graph of a function&#10;&#10;Description automatically generated">
            <a:extLst>
              <a:ext uri="{FF2B5EF4-FFF2-40B4-BE49-F238E27FC236}">
                <a16:creationId xmlns:a16="http://schemas.microsoft.com/office/drawing/2014/main" id="{18EC1D24-2B01-7C8E-7342-98EE0D847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43" y="1549768"/>
            <a:ext cx="5333559" cy="3998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graph of a function&#10;&#10;Description automatically generated">
            <a:extLst>
              <a:ext uri="{FF2B5EF4-FFF2-40B4-BE49-F238E27FC236}">
                <a16:creationId xmlns:a16="http://schemas.microsoft.com/office/drawing/2014/main" id="{A2AC9775-1182-ADC8-31CC-522DB7CD8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92" y="1561795"/>
            <a:ext cx="5333559" cy="3998645"/>
          </a:xfrm>
          <a:prstGeom prst="rect">
            <a:avLst/>
          </a:prstGeom>
        </p:spPr>
      </p:pic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6A30589C-103A-EC4E-BE02-95BD68BB3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5" y="1551279"/>
            <a:ext cx="5333559" cy="3998645"/>
          </a:xfrm>
          <a:prstGeom prst="rect">
            <a:avLst/>
          </a:prstGeom>
        </p:spPr>
      </p:pic>
      <p:pic>
        <p:nvPicPr>
          <p:cNvPr id="19" name="Picture 18" descr="A graph of a function&#10;&#10;Description automatically generated">
            <a:extLst>
              <a:ext uri="{FF2B5EF4-FFF2-40B4-BE49-F238E27FC236}">
                <a16:creationId xmlns:a16="http://schemas.microsoft.com/office/drawing/2014/main" id="{1CD1DD7C-8CB7-A0B1-8EE5-384BAC30D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95" y="1559281"/>
            <a:ext cx="5333559" cy="3998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A graph of a function&#10;&#10;Description automatically generated">
            <a:extLst>
              <a:ext uri="{FF2B5EF4-FFF2-40B4-BE49-F238E27FC236}">
                <a16:creationId xmlns:a16="http://schemas.microsoft.com/office/drawing/2014/main" id="{DDC78616-2D04-5EEE-10C2-953B3D9018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04" y="1553582"/>
            <a:ext cx="5333559" cy="3998645"/>
          </a:xfrm>
          <a:prstGeom prst="rect">
            <a:avLst/>
          </a:prstGeom>
        </p:spPr>
      </p:pic>
      <p:pic>
        <p:nvPicPr>
          <p:cNvPr id="23" name="Picture 22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F4DFD061-649C-0137-83BC-7FD3EF5291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46" y="1547035"/>
            <a:ext cx="5333559" cy="39986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E1603E7-7D07-706B-C06A-EA6ED39EC2C2}"/>
              </a:ext>
            </a:extLst>
          </p:cNvPr>
          <p:cNvSpPr txBox="1"/>
          <p:nvPr/>
        </p:nvSpPr>
        <p:spPr>
          <a:xfrm>
            <a:off x="1762770" y="1015049"/>
            <a:ext cx="33647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Symbol" panose="05050102010706020507" pitchFamily="18" charset="2"/>
              </a:rPr>
              <a:t>q</a:t>
            </a:r>
            <a:r>
              <a:rPr lang="en-US" b="1" i="1" baseline="-25000" dirty="0" err="1"/>
              <a:t>b</a:t>
            </a:r>
            <a:r>
              <a:rPr lang="en-US" b="1" dirty="0"/>
              <a:t>=0: </a:t>
            </a:r>
            <a:r>
              <a:rPr lang="en-US" dirty="0"/>
              <a:t>resolve surface only</a:t>
            </a: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8A2EBB-4A3D-311B-DC70-7B19D7695D82}"/>
              </a:ext>
            </a:extLst>
          </p:cNvPr>
          <p:cNvSpPr txBox="1"/>
          <p:nvPr/>
        </p:nvSpPr>
        <p:spPr>
          <a:xfrm>
            <a:off x="8382000" y="995174"/>
            <a:ext cx="39829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Symbol" panose="05050102010706020507" pitchFamily="18" charset="2"/>
              </a:rPr>
              <a:t>q</a:t>
            </a:r>
            <a:r>
              <a:rPr lang="en-US" b="1" i="1" baseline="-25000" dirty="0" err="1"/>
              <a:t>b</a:t>
            </a:r>
            <a:r>
              <a:rPr lang="en-US" b="1" dirty="0"/>
              <a:t>=1: </a:t>
            </a:r>
            <a:r>
              <a:rPr lang="en-US" dirty="0"/>
              <a:t>resolve surface &amp; bottom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graph of a function&#10;&#10;Description automatically generated">
            <a:extLst>
              <a:ext uri="{FF2B5EF4-FFF2-40B4-BE49-F238E27FC236}">
                <a16:creationId xmlns:a16="http://schemas.microsoft.com/office/drawing/2014/main" id="{00FE7356-F043-D4F7-1076-488392EF7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745"/>
            <a:ext cx="5333559" cy="3998645"/>
          </a:xfrm>
          <a:prstGeom prst="rect">
            <a:avLst/>
          </a:prstGeom>
        </p:spPr>
      </p:pic>
      <p:pic>
        <p:nvPicPr>
          <p:cNvPr id="25" name="Picture 24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A09E6E80-B19F-0404-EF5E-E74B53EF6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53008"/>
            <a:ext cx="5333559" cy="3998645"/>
          </a:xfrm>
          <a:prstGeom prst="rect">
            <a:avLst/>
          </a:prstGeom>
        </p:spPr>
      </p:pic>
      <p:sp>
        <p:nvSpPr>
          <p:cNvPr id="921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2DABCDF-82B2-4573-A91E-46753CEB44EA}" type="slidenum">
              <a:rPr lang="en-US" smtClean="0">
                <a:solidFill>
                  <a:schemeClr val="bg2"/>
                </a:solidFill>
              </a:rPr>
              <a:pPr eaLnBrk="1" hangingPunct="1"/>
              <a:t>7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231107" y="50118"/>
            <a:ext cx="10172700" cy="641774"/>
          </a:xfrm>
          <a:noFill/>
        </p:spPr>
        <p:txBody>
          <a:bodyPr/>
          <a:lstStyle/>
          <a:p>
            <a:pPr eaLnBrk="1" hangingPunct="1"/>
            <a:r>
              <a:rPr lang="en-US" i="1" dirty="0"/>
              <a:t>S</a:t>
            </a:r>
            <a:r>
              <a:rPr lang="en-US" dirty="0"/>
              <a:t>-coordinates</a:t>
            </a:r>
          </a:p>
        </p:txBody>
      </p:sp>
      <p:pic>
        <p:nvPicPr>
          <p:cNvPr id="15" name="Picture 14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B50EC077-7491-71C7-426A-4E696CF22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5333559" cy="3998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410CBB2-8886-7010-4D22-8806A1DA9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55975"/>
            <a:ext cx="5333559" cy="39986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57EF4C-105F-3CE3-4DCD-C04E2918C2FE}"/>
              </a:ext>
            </a:extLst>
          </p:cNvPr>
          <p:cNvSpPr txBox="1"/>
          <p:nvPr/>
        </p:nvSpPr>
        <p:spPr>
          <a:xfrm>
            <a:off x="3886200" y="1428278"/>
            <a:ext cx="61595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Symbol" panose="05050102010706020507" pitchFamily="18" charset="2"/>
              </a:rPr>
              <a:t>q</a:t>
            </a:r>
            <a:r>
              <a:rPr lang="en-US" b="1" i="1" baseline="-25000" dirty="0" err="1"/>
              <a:t>b</a:t>
            </a:r>
            <a:r>
              <a:rPr lang="en-US" b="1" dirty="0"/>
              <a:t>=0.7: </a:t>
            </a:r>
            <a:r>
              <a:rPr lang="en-US" dirty="0"/>
              <a:t>resolve surface and a zone above bottom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361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/>
              <a:t>LSC</a:t>
            </a:r>
            <a:r>
              <a:rPr lang="en-US" sz="2400" b="1" baseline="30000" dirty="0"/>
              <a:t>2</a:t>
            </a:r>
            <a:r>
              <a:rPr lang="en-US" sz="2400" b="1" dirty="0"/>
              <a:t> script: inspection &amp; adjustment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517E4-1F72-7711-AA67-33212EB1E941}"/>
              </a:ext>
            </a:extLst>
          </p:cNvPr>
          <p:cNvSpPr txBox="1"/>
          <p:nvPr/>
        </p:nvSpPr>
        <p:spPr>
          <a:xfrm>
            <a:off x="1981200" y="445937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Step 3: compile and run the script; viz the transect(s) with </a:t>
            </a:r>
            <a:r>
              <a:rPr lang="en-US" sz="2000" b="1" dirty="0" err="1"/>
              <a:t>plot_VQS.m</a:t>
            </a:r>
            <a:endParaRPr lang="en-US" sz="2000" b="1" dirty="0"/>
          </a:p>
          <a:p>
            <a:r>
              <a:rPr lang="en-US" sz="2000" b="1" dirty="0"/>
              <a:t>Step 4: repeat Steps 2-3 if needed to achieve a desirable </a:t>
            </a:r>
            <a:r>
              <a:rPr lang="en-US" sz="2000" b="1" dirty="0" err="1"/>
              <a:t>vgrid</a:t>
            </a:r>
            <a:endParaRPr lang="en-US" sz="20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8B85C3-B9B1-5F2E-A6A4-CCA981F01B51}"/>
              </a:ext>
            </a:extLst>
          </p:cNvPr>
          <p:cNvGrpSpPr/>
          <p:nvPr/>
        </p:nvGrpSpPr>
        <p:grpSpPr>
          <a:xfrm>
            <a:off x="76200" y="1153823"/>
            <a:ext cx="6477000" cy="5093464"/>
            <a:chOff x="304800" y="1905000"/>
            <a:chExt cx="6477000" cy="50934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F1FB1D-6BEE-37DF-5A44-59A85A374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905000"/>
              <a:ext cx="6477000" cy="5093464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1E0B789-9D8F-59E6-6E50-B574783CF43E}"/>
                </a:ext>
              </a:extLst>
            </p:cNvPr>
            <p:cNvSpPr/>
            <p:nvPr/>
          </p:nvSpPr>
          <p:spPr bwMode="auto">
            <a:xfrm>
              <a:off x="4648200" y="6705600"/>
              <a:ext cx="304800" cy="292864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261940-087B-5AB8-8BA1-49686B358569}"/>
              </a:ext>
            </a:extLst>
          </p:cNvPr>
          <p:cNvGrpSpPr/>
          <p:nvPr/>
        </p:nvGrpSpPr>
        <p:grpSpPr>
          <a:xfrm>
            <a:off x="751892" y="6312334"/>
            <a:ext cx="3820108" cy="601096"/>
            <a:chOff x="914400" y="6312334"/>
            <a:chExt cx="3820108" cy="6010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2930D0-1669-20E9-920B-8B669287D820}"/>
                </a:ext>
              </a:extLst>
            </p:cNvPr>
            <p:cNvSpPr txBox="1"/>
            <p:nvPr/>
          </p:nvSpPr>
          <p:spPr>
            <a:xfrm>
              <a:off x="914400" y="6605653"/>
              <a:ext cx="3352200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 b="1" dirty="0">
                  <a:latin typeface="Tahoma"/>
                  <a:ea typeface="Tahoma"/>
                  <a:cs typeface="Tahoma"/>
                </a:rPr>
                <a:t>Meters or degrees (from hgrid.gr3)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E8219E-1C18-BA1A-4340-DD33CE5E055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14800" y="6312334"/>
              <a:ext cx="619708" cy="3821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7F2B06-5A65-43CD-2327-4DB482CAEEEE}"/>
              </a:ext>
            </a:extLst>
          </p:cNvPr>
          <p:cNvGrpSpPr/>
          <p:nvPr/>
        </p:nvGrpSpPr>
        <p:grpSpPr>
          <a:xfrm>
            <a:off x="751892" y="3886200"/>
            <a:ext cx="5410200" cy="1981200"/>
            <a:chOff x="914400" y="3886200"/>
            <a:chExt cx="5410200" cy="1981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9F3C4D-3981-5270-1067-EBCA07A1A302}"/>
                </a:ext>
              </a:extLst>
            </p:cNvPr>
            <p:cNvSpPr/>
            <p:nvPr/>
          </p:nvSpPr>
          <p:spPr bwMode="auto">
            <a:xfrm>
              <a:off x="914400" y="3962400"/>
              <a:ext cx="990600" cy="1905000"/>
            </a:xfrm>
            <a:prstGeom prst="rect">
              <a:avLst/>
            </a:prstGeom>
            <a:noFill/>
            <a:ln w="28575" cap="flat" cmpd="sng" algn="ctr">
              <a:solidFill>
                <a:srgbClr val="FF993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EF4948-59F6-930A-C144-9C653DD5D957}"/>
                </a:ext>
              </a:extLst>
            </p:cNvPr>
            <p:cNvSpPr/>
            <p:nvPr/>
          </p:nvSpPr>
          <p:spPr bwMode="auto">
            <a:xfrm>
              <a:off x="3362908" y="3886200"/>
              <a:ext cx="1399593" cy="1905000"/>
            </a:xfrm>
            <a:prstGeom prst="rect">
              <a:avLst/>
            </a:prstGeom>
            <a:noFill/>
            <a:ln w="28575" cap="flat" cmpd="sng" algn="ctr">
              <a:solidFill>
                <a:srgbClr val="FF993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5DDE50-FE3B-EDBD-938D-07A740E76E14}"/>
                </a:ext>
              </a:extLst>
            </p:cNvPr>
            <p:cNvSpPr/>
            <p:nvPr/>
          </p:nvSpPr>
          <p:spPr bwMode="auto">
            <a:xfrm>
              <a:off x="5971595" y="3942184"/>
              <a:ext cx="353005" cy="1905000"/>
            </a:xfrm>
            <a:prstGeom prst="rect">
              <a:avLst/>
            </a:prstGeom>
            <a:noFill/>
            <a:ln w="28575" cap="flat" cmpd="sng" algn="ctr">
              <a:solidFill>
                <a:srgbClr val="FF993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BD0B86-884F-8084-E879-5B9877D58428}"/>
              </a:ext>
            </a:extLst>
          </p:cNvPr>
          <p:cNvGrpSpPr/>
          <p:nvPr/>
        </p:nvGrpSpPr>
        <p:grpSpPr>
          <a:xfrm>
            <a:off x="4392142" y="1153823"/>
            <a:ext cx="9502964" cy="6103098"/>
            <a:chOff x="4196769" y="1116385"/>
            <a:chExt cx="9502964" cy="61030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703F36-9E49-63C0-CEBC-330A159C2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6006" y="1116385"/>
              <a:ext cx="8904490" cy="243927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538933-5302-498B-39B8-4DEA44B01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42755" y="3353122"/>
              <a:ext cx="5547841" cy="266723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E634D26-35F2-9C1B-8AB3-3F4BA8460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96769" y="5962074"/>
              <a:ext cx="9502964" cy="125740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8E4959-C6C7-8E85-337E-2581177427AF}"/>
              </a:ext>
            </a:extLst>
          </p:cNvPr>
          <p:cNvGrpSpPr/>
          <p:nvPr/>
        </p:nvGrpSpPr>
        <p:grpSpPr>
          <a:xfrm>
            <a:off x="361205" y="4894684"/>
            <a:ext cx="4449084" cy="1562369"/>
            <a:chOff x="-2988096" y="6282671"/>
            <a:chExt cx="4449084" cy="15623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70B06A-5BF4-1E26-CA17-896980166A3E}"/>
                </a:ext>
              </a:extLst>
            </p:cNvPr>
            <p:cNvSpPr txBox="1"/>
            <p:nvPr/>
          </p:nvSpPr>
          <p:spPr>
            <a:xfrm>
              <a:off x="-2988096" y="7537263"/>
              <a:ext cx="32399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Gaps between different segments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78D7280-47E1-DB0E-20B7-B1FF5C317E3F}"/>
                </a:ext>
              </a:extLst>
            </p:cNvPr>
            <p:cNvCxnSpPr>
              <a:cxnSpLocks/>
              <a:stCxn id="24" idx="0"/>
            </p:cNvCxnSpPr>
            <p:nvPr/>
          </p:nvCxnSpPr>
          <p:spPr bwMode="auto">
            <a:xfrm flipV="1">
              <a:off x="-1368101" y="6282671"/>
              <a:ext cx="409947" cy="12545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177737E-D21B-CE0A-B6AF-98AC2860DEB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2359" y="6417187"/>
              <a:ext cx="1338629" cy="1152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93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83312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LSC</a:t>
            </a:r>
            <a:r>
              <a:rPr lang="en-US" sz="3200" b="1" baseline="30000" dirty="0"/>
              <a:t>2</a:t>
            </a:r>
            <a:r>
              <a:rPr lang="en-US" sz="3200" b="1" dirty="0"/>
              <a:t>: demo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88CCA-CA0F-D779-A812-CA7AF4E945A1}"/>
              </a:ext>
            </a:extLst>
          </p:cNvPr>
          <p:cNvSpPr txBox="1"/>
          <p:nvPr/>
        </p:nvSpPr>
        <p:spPr>
          <a:xfrm>
            <a:off x="1639923" y="1059873"/>
            <a:ext cx="10952018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Set </a:t>
            </a:r>
            <a:r>
              <a:rPr lang="en-US" sz="2400" dirty="0" err="1"/>
              <a:t>theta_b</a:t>
            </a:r>
            <a:r>
              <a:rPr lang="en-US" sz="2400" dirty="0"/>
              <a:t>=1 (resolve the bottom) and adjust </a:t>
            </a:r>
            <a:r>
              <a:rPr lang="en-US" sz="2400" dirty="0" err="1"/>
              <a:t>theta_f’s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Use fewer master grids (degeneracy)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chemeClr val="bg1">
                  <a:lumMod val="75000"/>
                </a:schemeClr>
              </a:solidFill>
              <a:latin typeface="Tahoma"/>
              <a:ea typeface="Tahoma"/>
              <a:cs typeface="Tahoma"/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Change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dz_bot_min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 (degeneracy)</a:t>
            </a:r>
            <a:endParaRPr lang="en-US">
              <a:solidFill>
                <a:schemeClr val="bg1">
                  <a:lumMod val="75000"/>
                </a:schemeClr>
              </a:solidFill>
              <a:ea typeface="Tahoma"/>
              <a:cs typeface="Tahoma"/>
            </a:endParaRPr>
          </a:p>
          <a:p>
            <a:pPr marL="342900" indent="-342900">
              <a:buFontTx/>
              <a:buAutoNum type="arabicPeriod"/>
            </a:pPr>
            <a:endParaRPr lang="en-US" sz="2400" dirty="0">
              <a:solidFill>
                <a:schemeClr val="bg1">
                  <a:lumMod val="75000"/>
                </a:schemeClr>
              </a:solidFill>
              <a:ea typeface="Tahoma"/>
              <a:cs typeface="Tahoma"/>
            </a:endParaRPr>
          </a:p>
          <a:p>
            <a:r>
              <a:rPr lang="en-US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To launch </a:t>
            </a:r>
            <a:r>
              <a:rPr lang="en-US" sz="24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matlab</a:t>
            </a:r>
            <a:r>
              <a:rPr lang="en-US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: </a:t>
            </a:r>
            <a:endParaRPr lang="en-US"/>
          </a:p>
          <a:p>
            <a:r>
              <a:rPr lang="en-US" sz="24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qlogin</a:t>
            </a:r>
            <a:r>
              <a:rPr lang="en-US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-q </a:t>
            </a:r>
            <a:r>
              <a:rPr lang="en-US" sz="24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matlab</a:t>
            </a:r>
            <a:r>
              <a:rPr lang="en-US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-t 100 1:x5672:ppn=1</a:t>
            </a:r>
            <a:endParaRPr lang="en-US" dirty="0">
              <a:latin typeface="Tahoma"/>
            </a:endParaRPr>
          </a:p>
          <a:p>
            <a:r>
              <a:rPr lang="en-US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(request here max 100 minutes)</a:t>
            </a:r>
          </a:p>
          <a:p>
            <a:endParaRPr lang="en-US" sz="240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module load </a:t>
            </a:r>
            <a:r>
              <a:rPr lang="en-US" sz="24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matlab</a:t>
            </a:r>
            <a:endParaRPr lang="en-US" dirty="0" err="1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r>
              <a:rPr lang="en-US" sz="2400" dirty="0">
                <a:latin typeface="Tahoma"/>
                <a:ea typeface="Tahoma"/>
                <a:cs typeface="Tahoma"/>
              </a:rPr>
              <a:t>Matlab –</a:t>
            </a:r>
            <a:r>
              <a:rPr lang="en-US" sz="2400" dirty="0" err="1">
                <a:latin typeface="Tahoma"/>
                <a:ea typeface="Tahoma"/>
                <a:cs typeface="Tahoma"/>
              </a:rPr>
              <a:t>nosplash</a:t>
            </a:r>
            <a:endParaRPr lang="en-US" sz="2400">
              <a:latin typeface="Tahoma"/>
              <a:ea typeface="Tahoma"/>
              <a:cs typeface="Tahoma"/>
            </a:endParaRPr>
          </a:p>
          <a:p>
            <a:endParaRPr lang="en-US" sz="2400" dirty="0">
              <a:latin typeface="Tahoma"/>
              <a:ea typeface="Tahoma"/>
              <a:cs typeface="Tahoma"/>
            </a:endParaRPr>
          </a:p>
          <a:p>
            <a:r>
              <a:rPr lang="en-US" sz="2400" dirty="0">
                <a:latin typeface="Tahoma"/>
                <a:ea typeface="Tahoma"/>
                <a:cs typeface="Tahoma"/>
              </a:rPr>
              <a:t>On James:</a:t>
            </a:r>
          </a:p>
          <a:p>
            <a:r>
              <a:rPr lang="en-US" sz="2400" dirty="0" err="1">
                <a:latin typeface="Tahoma"/>
                <a:ea typeface="Tahoma"/>
                <a:cs typeface="Tahoma"/>
              </a:rPr>
              <a:t>qsub</a:t>
            </a:r>
            <a:r>
              <a:rPr lang="en-US" sz="2400" dirty="0">
                <a:latin typeface="Tahoma"/>
                <a:ea typeface="Tahoma"/>
                <a:cs typeface="Tahoma"/>
              </a:rPr>
              <a:t> -X -I -l </a:t>
            </a:r>
            <a:r>
              <a:rPr lang="en-US" sz="2400" dirty="0" err="1">
                <a:latin typeface="Tahoma"/>
                <a:ea typeface="Tahoma"/>
                <a:cs typeface="Tahoma"/>
              </a:rPr>
              <a:t>walltime</a:t>
            </a:r>
            <a:r>
              <a:rPr lang="en-US" sz="2400" dirty="0">
                <a:latin typeface="Tahoma"/>
                <a:ea typeface="Tahoma"/>
                <a:cs typeface="Tahoma"/>
              </a:rPr>
              <a:t>=1:00:00 -l nodes=1:potomac:ppn=1 -q </a:t>
            </a:r>
            <a:r>
              <a:rPr lang="en-US" sz="2400" dirty="0" err="1">
                <a:latin typeface="Tahoma"/>
                <a:ea typeface="Tahoma"/>
                <a:cs typeface="Tahoma"/>
              </a:rPr>
              <a:t>matlab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056349019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21414</TotalTime>
  <Words>1426</Words>
  <Application>Microsoft Office PowerPoint</Application>
  <PresentationFormat>Custom</PresentationFormat>
  <Paragraphs>168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Blends</vt:lpstr>
      <vt:lpstr>LSC2 vertical grid system</vt:lpstr>
      <vt:lpstr>Vertical grid: LSC2</vt:lpstr>
      <vt:lpstr>LSC2 script: define transect(s)</vt:lpstr>
      <vt:lpstr>LSC2 script: gen_vqs.f90</vt:lpstr>
      <vt:lpstr>LSC2 script: gen_vqs.f90</vt:lpstr>
      <vt:lpstr>S-coordinates</vt:lpstr>
      <vt:lpstr>S-coordinates</vt:lpstr>
      <vt:lpstr>LSC2 script: inspection &amp; adjustment</vt:lpstr>
      <vt:lpstr>LSC2: demo</vt:lpstr>
      <vt:lpstr>LSC2: tuning</vt:lpstr>
      <vt:lpstr>Flexibility in LSC2: add Z layers near the bottom</vt:lpstr>
      <vt:lpstr>Flexibility in LSC2: region-based masters</vt:lpstr>
    </vt:vector>
  </TitlesOfParts>
  <Company>CCALMR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yinglong</dc:creator>
  <cp:lastModifiedBy>Y. Joseph Zhang</cp:lastModifiedBy>
  <cp:revision>1287</cp:revision>
  <dcterms:created xsi:type="dcterms:W3CDTF">2000-12-13T19:13:03Z</dcterms:created>
  <dcterms:modified xsi:type="dcterms:W3CDTF">2024-04-11T23:52:57Z</dcterms:modified>
</cp:coreProperties>
</file>