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2"/>
  </p:notesMasterIdLst>
  <p:handoutMasterIdLst>
    <p:handoutMasterId r:id="rId33"/>
  </p:handoutMasterIdLst>
  <p:sldIdLst>
    <p:sldId id="440" r:id="rId2"/>
    <p:sldId id="535" r:id="rId3"/>
    <p:sldId id="492" r:id="rId4"/>
    <p:sldId id="522" r:id="rId5"/>
    <p:sldId id="487" r:id="rId6"/>
    <p:sldId id="538" r:id="rId7"/>
    <p:sldId id="444" r:id="rId8"/>
    <p:sldId id="563" r:id="rId9"/>
    <p:sldId id="500" r:id="rId10"/>
    <p:sldId id="544" r:id="rId11"/>
    <p:sldId id="534" r:id="rId12"/>
    <p:sldId id="545" r:id="rId13"/>
    <p:sldId id="546" r:id="rId14"/>
    <p:sldId id="548" r:id="rId15"/>
    <p:sldId id="549" r:id="rId16"/>
    <p:sldId id="550" r:id="rId17"/>
    <p:sldId id="554" r:id="rId18"/>
    <p:sldId id="564" r:id="rId19"/>
    <p:sldId id="555" r:id="rId20"/>
    <p:sldId id="556" r:id="rId21"/>
    <p:sldId id="557" r:id="rId22"/>
    <p:sldId id="561" r:id="rId23"/>
    <p:sldId id="559" r:id="rId24"/>
    <p:sldId id="505" r:id="rId25"/>
    <p:sldId id="560" r:id="rId26"/>
    <p:sldId id="537" r:id="rId27"/>
    <p:sldId id="536" r:id="rId28"/>
    <p:sldId id="458" r:id="rId29"/>
    <p:sldId id="562" r:id="rId30"/>
    <p:sldId id="529" r:id="rId31"/>
  </p:sldIdLst>
  <p:sldSz cx="13716000" cy="73152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60085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120170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80255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240340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3004261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3605113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4205966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4806818" algn="l" defTabSz="1201704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43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C330"/>
    <a:srgbClr val="FF9933"/>
    <a:srgbClr val="FFFFFF"/>
    <a:srgbClr val="66FF66"/>
    <a:srgbClr val="050000"/>
    <a:srgbClr val="040000"/>
    <a:srgbClr val="030000"/>
    <a:srgbClr val="FFFF66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465F7F-8D7F-C426-2C5D-9C88718A8EA7}" v="302" dt="2024-04-02T15:19:44.358"/>
    <p1510:client id="{F02749F3-C8CC-5042-EDBE-A00EF0431117}" v="9" dt="2024-04-01T21:46:10.3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304"/>
        <p:guide pos="432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microsoft.com/office/2015/10/relationships/revisionInfo" Target="revisionInfo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38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. Joseph Zhang" userId="S::yjzhang@vims.edu::0ba03c4b-44fc-4e21-847a-f55552586b81" providerId="AD" clId="Web-{F02749F3-C8CC-5042-EDBE-A00EF0431117}"/>
    <pc:docChg chg="modSld">
      <pc:chgData name="Y. Joseph Zhang" userId="S::yjzhang@vims.edu::0ba03c4b-44fc-4e21-847a-f55552586b81" providerId="AD" clId="Web-{F02749F3-C8CC-5042-EDBE-A00EF0431117}" dt="2024-04-01T21:46:07.221" v="2" actId="20577"/>
      <pc:docMkLst>
        <pc:docMk/>
      </pc:docMkLst>
      <pc:sldChg chg="modSp">
        <pc:chgData name="Y. Joseph Zhang" userId="S::yjzhang@vims.edu::0ba03c4b-44fc-4e21-847a-f55552586b81" providerId="AD" clId="Web-{F02749F3-C8CC-5042-EDBE-A00EF0431117}" dt="2024-04-01T21:46:07.221" v="2" actId="20577"/>
        <pc:sldMkLst>
          <pc:docMk/>
          <pc:sldMk cId="2096272842" sldId="505"/>
        </pc:sldMkLst>
        <pc:spChg chg="mod">
          <ac:chgData name="Y. Joseph Zhang" userId="S::yjzhang@vims.edu::0ba03c4b-44fc-4e21-847a-f55552586b81" providerId="AD" clId="Web-{F02749F3-C8CC-5042-EDBE-A00EF0431117}" dt="2024-04-01T21:46:07.221" v="2" actId="20577"/>
          <ac:spMkLst>
            <pc:docMk/>
            <pc:sldMk cId="2096272842" sldId="505"/>
            <ac:spMk id="5" creationId="{00000000-0000-0000-0000-000000000000}"/>
          </ac:spMkLst>
        </pc:spChg>
      </pc:sldChg>
      <pc:sldChg chg="modSp">
        <pc:chgData name="Y. Joseph Zhang" userId="S::yjzhang@vims.edu::0ba03c4b-44fc-4e21-847a-f55552586b81" providerId="AD" clId="Web-{F02749F3-C8CC-5042-EDBE-A00EF0431117}" dt="2024-04-01T21:45:15.938" v="0" actId="20577"/>
        <pc:sldMkLst>
          <pc:docMk/>
          <pc:sldMk cId="4158760179" sldId="557"/>
        </pc:sldMkLst>
        <pc:spChg chg="mod">
          <ac:chgData name="Y. Joseph Zhang" userId="S::yjzhang@vims.edu::0ba03c4b-44fc-4e21-847a-f55552586b81" providerId="AD" clId="Web-{F02749F3-C8CC-5042-EDBE-A00EF0431117}" dt="2024-04-01T21:45:15.938" v="0" actId="20577"/>
          <ac:spMkLst>
            <pc:docMk/>
            <pc:sldMk cId="4158760179" sldId="557"/>
            <ac:spMk id="3" creationId="{00000000-0000-0000-0000-000000000000}"/>
          </ac:spMkLst>
        </pc:spChg>
      </pc:sldChg>
    </pc:docChg>
  </pc:docChgLst>
  <pc:docChgLst>
    <pc:chgData name="Y. Joseph Zhang" userId="S::yjzhang@vims.edu::0ba03c4b-44fc-4e21-847a-f55552586b81" providerId="AD" clId="Web-{73465F7F-8D7F-C426-2C5D-9C88718A8EA7}"/>
    <pc:docChg chg="modSld">
      <pc:chgData name="Y. Joseph Zhang" userId="S::yjzhang@vims.edu::0ba03c4b-44fc-4e21-847a-f55552586b81" providerId="AD" clId="Web-{73465F7F-8D7F-C426-2C5D-9C88718A8EA7}" dt="2024-04-02T15:19:42.217" v="148" actId="20577"/>
      <pc:docMkLst>
        <pc:docMk/>
      </pc:docMkLst>
      <pc:sldChg chg="modSp">
        <pc:chgData name="Y. Joseph Zhang" userId="S::yjzhang@vims.edu::0ba03c4b-44fc-4e21-847a-f55552586b81" providerId="AD" clId="Web-{73465F7F-8D7F-C426-2C5D-9C88718A8EA7}" dt="2024-04-02T15:14:22.441" v="0" actId="1076"/>
        <pc:sldMkLst>
          <pc:docMk/>
          <pc:sldMk cId="4158760179" sldId="557"/>
        </pc:sldMkLst>
        <pc:spChg chg="mod">
          <ac:chgData name="Y. Joseph Zhang" userId="S::yjzhang@vims.edu::0ba03c4b-44fc-4e21-847a-f55552586b81" providerId="AD" clId="Web-{73465F7F-8D7F-C426-2C5D-9C88718A8EA7}" dt="2024-04-02T15:14:22.441" v="0" actId="1076"/>
          <ac:spMkLst>
            <pc:docMk/>
            <pc:sldMk cId="4158760179" sldId="557"/>
            <ac:spMk id="3" creationId="{00000000-0000-0000-0000-000000000000}"/>
          </ac:spMkLst>
        </pc:spChg>
      </pc:sldChg>
      <pc:sldChg chg="modSp">
        <pc:chgData name="Y. Joseph Zhang" userId="S::yjzhang@vims.edu::0ba03c4b-44fc-4e21-847a-f55552586b81" providerId="AD" clId="Web-{73465F7F-8D7F-C426-2C5D-9C88718A8EA7}" dt="2024-04-02T15:19:42.217" v="148" actId="20577"/>
        <pc:sldMkLst>
          <pc:docMk/>
          <pc:sldMk cId="3884645066" sldId="560"/>
        </pc:sldMkLst>
        <pc:spChg chg="mod">
          <ac:chgData name="Y. Joseph Zhang" userId="S::yjzhang@vims.edu::0ba03c4b-44fc-4e21-847a-f55552586b81" providerId="AD" clId="Web-{73465F7F-8D7F-C426-2C5D-9C88718A8EA7}" dt="2024-04-02T15:19:42.217" v="148" actId="20577"/>
          <ac:spMkLst>
            <pc:docMk/>
            <pc:sldMk cId="3884645066" sldId="560"/>
            <ac:spMk id="3" creationId="{00000000-0000-0000-0000-000000000000}"/>
          </ac:spMkLst>
        </pc:spChg>
      </pc:sldChg>
      <pc:sldChg chg="modSp">
        <pc:chgData name="Y. Joseph Zhang" userId="S::yjzhang@vims.edu::0ba03c4b-44fc-4e21-847a-f55552586b81" providerId="AD" clId="Web-{73465F7F-8D7F-C426-2C5D-9C88718A8EA7}" dt="2024-04-02T15:14:38.160" v="2" actId="20577"/>
        <pc:sldMkLst>
          <pc:docMk/>
          <pc:sldMk cId="2797521452" sldId="561"/>
        </pc:sldMkLst>
        <pc:spChg chg="mod">
          <ac:chgData name="Y. Joseph Zhang" userId="S::yjzhang@vims.edu::0ba03c4b-44fc-4e21-847a-f55552586b81" providerId="AD" clId="Web-{73465F7F-8D7F-C426-2C5D-9C88718A8EA7}" dt="2024-04-02T15:14:38.160" v="2" actId="20577"/>
          <ac:spMkLst>
            <pc:docMk/>
            <pc:sldMk cId="2797521452" sldId="561"/>
            <ac:spMk id="4" creationId="{00000000-0000-0000-0000-000000000000}"/>
          </ac:spMkLst>
        </pc:spChg>
      </pc:sldChg>
      <pc:sldChg chg="modSp">
        <pc:chgData name="Y. Joseph Zhang" userId="S::yjzhang@vims.edu::0ba03c4b-44fc-4e21-847a-f55552586b81" providerId="AD" clId="Web-{73465F7F-8D7F-C426-2C5D-9C88718A8EA7}" dt="2024-04-02T15:18:33.230" v="105" actId="20577"/>
        <pc:sldMkLst>
          <pc:docMk/>
          <pc:sldMk cId="4026786682" sldId="564"/>
        </pc:sldMkLst>
        <pc:spChg chg="mod">
          <ac:chgData name="Y. Joseph Zhang" userId="S::yjzhang@vims.edu::0ba03c4b-44fc-4e21-847a-f55552586b81" providerId="AD" clId="Web-{73465F7F-8D7F-C426-2C5D-9C88718A8EA7}" dt="2024-04-02T15:18:33.230" v="105" actId="20577"/>
          <ac:spMkLst>
            <pc:docMk/>
            <pc:sldMk cId="4026786682" sldId="564"/>
            <ac:spMk id="5" creationId="{F2D584DE-CD06-981D-7D09-4D4AE7049364}"/>
          </ac:spMkLst>
        </pc:spChg>
      </pc:sldChg>
    </pc:docChg>
  </pc:docChgLst>
  <pc:docChgLst>
    <pc:chgData name="Y. Joseph Zhang" userId="S::yjzhang@vims.edu::0ba03c4b-44fc-4e21-847a-f55552586b81" providerId="AD" clId="Web-{B248B503-3678-5C10-88FD-361881075F16}"/>
    <pc:docChg chg="modSld">
      <pc:chgData name="Y. Joseph Zhang" userId="S::yjzhang@vims.edu::0ba03c4b-44fc-4e21-847a-f55552586b81" providerId="AD" clId="Web-{B248B503-3678-5C10-88FD-361881075F16}" dt="2024-03-28T17:48:11.269" v="0"/>
      <pc:docMkLst>
        <pc:docMk/>
      </pc:docMkLst>
      <pc:sldChg chg="modSp">
        <pc:chgData name="Y. Joseph Zhang" userId="S::yjzhang@vims.edu::0ba03c4b-44fc-4e21-847a-f55552586b81" providerId="AD" clId="Web-{B248B503-3678-5C10-88FD-361881075F16}" dt="2024-03-28T17:48:11.269" v="0"/>
        <pc:sldMkLst>
          <pc:docMk/>
          <pc:sldMk cId="4026786682" sldId="564"/>
        </pc:sldMkLst>
        <pc:spChg chg="mod">
          <ac:chgData name="Y. Joseph Zhang" userId="S::yjzhang@vims.edu::0ba03c4b-44fc-4e21-847a-f55552586b81" providerId="AD" clId="Web-{B248B503-3678-5C10-88FD-361881075F16}" dt="2024-03-28T17:48:11.269" v="0"/>
          <ac:spMkLst>
            <pc:docMk/>
            <pc:sldMk cId="4026786682" sldId="564"/>
            <ac:spMk id="2" creationId="{00000000-0000-0000-0000-000000000000}"/>
          </ac:spMkLst>
        </pc:spChg>
      </pc:sldChg>
    </pc:docChg>
  </pc:docChgLst>
  <pc:docChgLst>
    <pc:chgData name="Y. Joseph Zhang" userId="S::yjzhang@vims.edu::0ba03c4b-44fc-4e21-847a-f55552586b81" providerId="AD" clId="Web-{5FED9C1B-8F85-CD6B-8DF0-F1E3AAAAFF5B}"/>
    <pc:docChg chg="modSld">
      <pc:chgData name="Y. Joseph Zhang" userId="S::yjzhang@vims.edu::0ba03c4b-44fc-4e21-847a-f55552586b81" providerId="AD" clId="Web-{5FED9C1B-8F85-CD6B-8DF0-F1E3AAAAFF5B}" dt="2024-03-28T19:24:58.751" v="10" actId="20577"/>
      <pc:docMkLst>
        <pc:docMk/>
      </pc:docMkLst>
      <pc:sldChg chg="modSp">
        <pc:chgData name="Y. Joseph Zhang" userId="S::yjzhang@vims.edu::0ba03c4b-44fc-4e21-847a-f55552586b81" providerId="AD" clId="Web-{5FED9C1B-8F85-CD6B-8DF0-F1E3AAAAFF5B}" dt="2024-03-28T19:24:58.751" v="10" actId="20577"/>
        <pc:sldMkLst>
          <pc:docMk/>
          <pc:sldMk cId="2493289926" sldId="500"/>
        </pc:sldMkLst>
        <pc:spChg chg="mod">
          <ac:chgData name="Y. Joseph Zhang" userId="S::yjzhang@vims.edu::0ba03c4b-44fc-4e21-847a-f55552586b81" providerId="AD" clId="Web-{5FED9C1B-8F85-CD6B-8DF0-F1E3AAAAFF5B}" dt="2024-03-28T19:24:22.937" v="5" actId="20577"/>
          <ac:spMkLst>
            <pc:docMk/>
            <pc:sldMk cId="2493289926" sldId="500"/>
            <ac:spMk id="3" creationId="{00000000-0000-0000-0000-000000000000}"/>
          </ac:spMkLst>
        </pc:spChg>
        <pc:spChg chg="mod">
          <ac:chgData name="Y. Joseph Zhang" userId="S::yjzhang@vims.edu::0ba03c4b-44fc-4e21-847a-f55552586b81" providerId="AD" clId="Web-{5FED9C1B-8F85-CD6B-8DF0-F1E3AAAAFF5B}" dt="2024-03-28T19:24:58.751" v="10" actId="20577"/>
          <ac:spMkLst>
            <pc:docMk/>
            <pc:sldMk cId="2493289926" sldId="500"/>
            <ac:spMk id="8" creationId="{3F32D225-5F70-9C73-12DC-34E637DFD91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99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EF001F4-7DF8-4659-942A-0C7F2E80FD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4075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3" y="685800"/>
            <a:ext cx="64293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5EABBF0-704C-4BA5-A0D3-CFCA368720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356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0852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01704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02557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03409" algn="l" rtl="0" eaLnBrk="0" fontAlgn="base" hangingPunct="0">
      <a:spcBef>
        <a:spcPct val="30000"/>
      </a:spcBef>
      <a:spcAft>
        <a:spcPct val="0"/>
      </a:spcAft>
      <a:defRPr sz="21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04261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05113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05966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06818" algn="l" defTabSz="1201704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92DD3F9-39C1-4189-9275-F59578461B29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62100434-C056-4DDF-9A6B-46A38550CB85}" type="slidenum">
              <a:rPr lang="en-US" smtClean="0">
                <a:latin typeface="Times New Roman" pitchFamily="18" charset="0"/>
              </a:rPr>
              <a:pPr eaLnBrk="1" hangingPunct="1"/>
              <a:t>10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marL="304800" indent="-304800" eaLnBrk="1" hangingPunct="1">
              <a:buFontTx/>
              <a:buAutoNum type="arabicPeriod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0820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4972C94-912B-436E-ACB3-046B5CD777C0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 sz="120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735899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192364A-37B6-4629-BED1-74C78705B543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 sz="120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4631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3157D0E-F89C-41F0-B14E-5E62DC0241FA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60805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7D8BE2C-4A6E-41E6-9149-BA856E19F9CF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 sz="120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16996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3157D0E-F89C-41F0-B14E-5E62DC0241FA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 sz="1200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52611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ECF5913-A267-4335-BFCF-B06BA471B1EB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 sz="120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580693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D7A2516-5A22-469C-9C7C-3B00254F8BC8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en-US" sz="120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27453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D7A2516-5A22-469C-9C7C-3B00254F8BC8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18</a:t>
            </a:fld>
            <a:endParaRPr lang="en-US" altLang="en-US" sz="120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37592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D7A2516-5A22-469C-9C7C-3B00254F8BC8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19</a:t>
            </a:fld>
            <a:endParaRPr lang="en-US" altLang="en-US" sz="120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68667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92DD3F9-39C1-4189-9275-F59578461B29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 sz="120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13326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7BDC90E-0C24-4A81-A7DB-CB3873509AF4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20</a:t>
            </a:fld>
            <a:endParaRPr lang="en-US" altLang="en-US" sz="1200"/>
          </a:p>
        </p:txBody>
      </p:sp>
      <p:sp>
        <p:nvSpPr>
          <p:cNvPr id="54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42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07310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429C8F5-E09C-443A-8FA2-20B11977044A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21</a:t>
            </a:fld>
            <a:endParaRPr lang="en-US" altLang="en-US" sz="120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83188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429C8F5-E09C-443A-8FA2-20B11977044A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22</a:t>
            </a:fld>
            <a:endParaRPr lang="en-US" altLang="en-US" sz="120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020302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DA32307-4A22-4DC4-9750-9991A8319212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23</a:t>
            </a:fld>
            <a:endParaRPr lang="en-US" altLang="en-US" sz="120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678450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3913A6E-DE36-4F29-B230-0F612DC16D68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24</a:t>
            </a:fld>
            <a:endParaRPr lang="en-US" altLang="en-US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DA32307-4A22-4DC4-9750-9991A8319212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25</a:t>
            </a:fld>
            <a:endParaRPr lang="en-US" altLang="en-US" sz="1200"/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473052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1F40AD9-D9CD-48AA-BF6B-655F3ED3BA0E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26</a:t>
            </a:fld>
            <a:endParaRPr lang="en-US" altLang="en-US" sz="1200"/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545215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3913A6E-DE36-4F29-B230-0F612DC16D68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27</a:t>
            </a:fld>
            <a:endParaRPr lang="en-US" altLang="en-US" sz="120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291346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43E4CE7-CEDD-436A-B3D3-470C69563000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28</a:t>
            </a:fld>
            <a:endParaRPr lang="en-US" altLang="en-US" sz="120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5DE27B8-FD08-4A5E-863C-27C998AC418F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29</a:t>
            </a:fld>
            <a:endParaRPr lang="en-US" altLang="en-US" sz="120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1943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074AA12-79E8-4F83-A9BD-8152616AF53F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 sz="12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304800" indent="-304800" eaLnBrk="1" hangingPunct="1">
              <a:buFontTx/>
              <a:buAutoNum type="arabicPeriod"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321683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5DE27B8-FD08-4A5E-863C-27C998AC418F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30</a:t>
            </a:fld>
            <a:endParaRPr lang="en-US" altLang="en-US" sz="1200"/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9944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074AA12-79E8-4F83-A9BD-8152616AF53F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4</a:t>
            </a:fld>
            <a:endParaRPr lang="en-US" altLang="en-US" sz="12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304800" indent="-304800" eaLnBrk="1" hangingPunct="1">
              <a:buFontTx/>
              <a:buAutoNum type="arabicPeriod"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91019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0A11541-2CBF-4D80-BC42-CFBC8E47741B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5</a:t>
            </a:fld>
            <a:endParaRPr lang="en-US" altLang="en-US" sz="120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304800" indent="-304800" eaLnBrk="1" hangingPunct="1">
              <a:buFontTx/>
              <a:buAutoNum type="arabicPeriod"/>
            </a:pPr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AFB4672-1F9A-411E-B2E0-EAFE45965AF5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 sz="120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73404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D328D5-4143-4394-B95D-AFDFBE4D7736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7</a:t>
            </a:fld>
            <a:endParaRPr lang="en-US" altLang="en-US" sz="120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304800" indent="-304800" eaLnBrk="1" hangingPunct="1">
              <a:buFontTx/>
              <a:buAutoNum type="arabicPeriod"/>
            </a:pPr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D328D5-4143-4394-B95D-AFDFBE4D7736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8</a:t>
            </a:fld>
            <a:endParaRPr lang="en-US" altLang="en-US" sz="120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304800" indent="-304800" eaLnBrk="1" hangingPunct="1">
              <a:buFontTx/>
              <a:buAutoNum type="arabicPeriod"/>
            </a:pP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33832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1D328D5-4143-4394-B95D-AFDFBE4D7736}" type="slidenum">
              <a:rPr lang="en-US" altLang="en-US" sz="1200" smtClean="0"/>
              <a:pPr eaLnBrk="1" hangingPunct="1">
                <a:spcBef>
                  <a:spcPct val="0"/>
                </a:spcBef>
              </a:pPr>
              <a:t>9</a:t>
            </a:fld>
            <a:endParaRPr lang="en-US" altLang="en-US" sz="120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14313" y="685800"/>
            <a:ext cx="6429375" cy="3429000"/>
          </a:xfrm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marL="304800" indent="-304800" eaLnBrk="1" hangingPunct="1">
              <a:buFontTx/>
              <a:buAutoNum type="arabicPeriod"/>
            </a:pPr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Line 17"/>
          <p:cNvSpPr>
            <a:spLocks noChangeShapeType="1"/>
          </p:cNvSpPr>
          <p:nvPr userDrawn="1"/>
        </p:nvSpPr>
        <p:spPr bwMode="auto">
          <a:xfrm>
            <a:off x="0" y="894080"/>
            <a:ext cx="137160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/>
          <a:lstStyle/>
          <a:p>
            <a:endParaRPr lang="en-US"/>
          </a:p>
        </p:txBody>
      </p:sp>
      <p:sp>
        <p:nvSpPr>
          <p:cNvPr id="346124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485900" y="1950720"/>
            <a:ext cx="11658600" cy="1219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46125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4145280"/>
            <a:ext cx="9601200" cy="186944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15" name="Date Placeholder 1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1485900" y="6664960"/>
            <a:ext cx="2857500" cy="4876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>
            <a:lvl1pPr>
              <a:defRPr sz="18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5143500" y="6664960"/>
            <a:ext cx="4343400" cy="48768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>
            <a:lvl1pPr algn="ctr">
              <a:defRPr sz="18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2687300" y="6664960"/>
            <a:ext cx="1028700" cy="48768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E85974-FB05-4F95-84AA-8AA0140987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49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CE96C5-37A3-4051-B22C-F9EFC8626E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32339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77463" y="81280"/>
            <a:ext cx="3286125" cy="70713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19088" y="81280"/>
            <a:ext cx="9629775" cy="70713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D3733B-FE62-4F60-9A0B-DA454B6DD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479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81280"/>
            <a:ext cx="10858500" cy="64177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19088" y="1137920"/>
            <a:ext cx="13144500" cy="601472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E92C87-8F83-4AF2-8F2B-E03A0709C4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7816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81280"/>
            <a:ext cx="10858500" cy="64177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19088" y="1137920"/>
            <a:ext cx="6457950" cy="601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05638" y="1137920"/>
            <a:ext cx="6457950" cy="601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F6C93A-5CD7-41DD-9750-37FEAD4E92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562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43000" y="81280"/>
            <a:ext cx="10858500" cy="64177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19088" y="1137920"/>
            <a:ext cx="6457950" cy="2926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7005638" y="1137920"/>
            <a:ext cx="6457950" cy="2926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319088" y="4226560"/>
            <a:ext cx="6457950" cy="2926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05638" y="4226560"/>
            <a:ext cx="6457950" cy="292608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BAB9E-5952-4B96-8C3A-B859F76B78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119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D21FEF-ACE1-4EC2-AA3E-70F84F93D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482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470" y="4700694"/>
            <a:ext cx="11658600" cy="145288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83470" y="3100495"/>
            <a:ext cx="11658600" cy="1600199"/>
          </a:xfrm>
        </p:spPr>
        <p:txBody>
          <a:bodyPr anchor="b"/>
          <a:lstStyle>
            <a:lvl1pPr marL="0" indent="0">
              <a:buNone/>
              <a:defRPr sz="2600"/>
            </a:lvl1pPr>
            <a:lvl2pPr marL="600852" indent="0">
              <a:buNone/>
              <a:defRPr sz="2400"/>
            </a:lvl2pPr>
            <a:lvl3pPr marL="1201704" indent="0">
              <a:buNone/>
              <a:defRPr sz="2100"/>
            </a:lvl3pPr>
            <a:lvl4pPr marL="1802557" indent="0">
              <a:buNone/>
              <a:defRPr sz="1800"/>
            </a:lvl4pPr>
            <a:lvl5pPr marL="2403409" indent="0">
              <a:buNone/>
              <a:defRPr sz="1800"/>
            </a:lvl5pPr>
            <a:lvl6pPr marL="3004261" indent="0">
              <a:buNone/>
              <a:defRPr sz="1800"/>
            </a:lvl6pPr>
            <a:lvl7pPr marL="3605113" indent="0">
              <a:buNone/>
              <a:defRPr sz="1800"/>
            </a:lvl7pPr>
            <a:lvl8pPr marL="4205966" indent="0">
              <a:buNone/>
              <a:defRPr sz="1800"/>
            </a:lvl8pPr>
            <a:lvl9pPr marL="4806818" indent="0">
              <a:buNone/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1A753F-757F-48CE-9444-E08671B24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548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19088" y="1137920"/>
            <a:ext cx="6457950" cy="6014720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05638" y="1137920"/>
            <a:ext cx="6457950" cy="6014720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60C080-1AA1-4BC8-84EE-E28F81F21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613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92947"/>
            <a:ext cx="1234440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37454"/>
            <a:ext cx="6060282" cy="68241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0852" indent="0">
              <a:buNone/>
              <a:defRPr sz="2600" b="1"/>
            </a:lvl2pPr>
            <a:lvl3pPr marL="1201704" indent="0">
              <a:buNone/>
              <a:defRPr sz="2400" b="1"/>
            </a:lvl3pPr>
            <a:lvl4pPr marL="1802557" indent="0">
              <a:buNone/>
              <a:defRPr sz="2100" b="1"/>
            </a:lvl4pPr>
            <a:lvl5pPr marL="2403409" indent="0">
              <a:buNone/>
              <a:defRPr sz="2100" b="1"/>
            </a:lvl5pPr>
            <a:lvl6pPr marL="3004261" indent="0">
              <a:buNone/>
              <a:defRPr sz="2100" b="1"/>
            </a:lvl6pPr>
            <a:lvl7pPr marL="3605113" indent="0">
              <a:buNone/>
              <a:defRPr sz="2100" b="1"/>
            </a:lvl7pPr>
            <a:lvl8pPr marL="4205966" indent="0">
              <a:buNone/>
              <a:defRPr sz="2100" b="1"/>
            </a:lvl8pPr>
            <a:lvl9pPr marL="4806818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319867"/>
            <a:ext cx="6060282" cy="4214707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67538" y="1637454"/>
            <a:ext cx="6062663" cy="68241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0852" indent="0">
              <a:buNone/>
              <a:defRPr sz="2600" b="1"/>
            </a:lvl2pPr>
            <a:lvl3pPr marL="1201704" indent="0">
              <a:buNone/>
              <a:defRPr sz="2400" b="1"/>
            </a:lvl3pPr>
            <a:lvl4pPr marL="1802557" indent="0">
              <a:buNone/>
              <a:defRPr sz="2100" b="1"/>
            </a:lvl4pPr>
            <a:lvl5pPr marL="2403409" indent="0">
              <a:buNone/>
              <a:defRPr sz="2100" b="1"/>
            </a:lvl5pPr>
            <a:lvl6pPr marL="3004261" indent="0">
              <a:buNone/>
              <a:defRPr sz="2100" b="1"/>
            </a:lvl6pPr>
            <a:lvl7pPr marL="3605113" indent="0">
              <a:buNone/>
              <a:defRPr sz="2100" b="1"/>
            </a:lvl7pPr>
            <a:lvl8pPr marL="4205966" indent="0">
              <a:buNone/>
              <a:defRPr sz="2100" b="1"/>
            </a:lvl8pPr>
            <a:lvl9pPr marL="4806818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67538" y="2319867"/>
            <a:ext cx="6062663" cy="4214707"/>
          </a:xfrm>
        </p:spPr>
        <p:txBody>
          <a:bodyPr/>
          <a:lstStyle>
            <a:lvl1pPr>
              <a:defRPr sz="32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7C763-90A3-464F-A974-148960F39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54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3E031-54F8-469D-82B1-491AD31EAF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713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5BD60D-0FA7-43B5-BC97-8FFA0D4B36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694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291253"/>
            <a:ext cx="4512470" cy="1239520"/>
          </a:xfrm>
        </p:spPr>
        <p:txBody>
          <a:bodyPr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575" y="291254"/>
            <a:ext cx="7667625" cy="6243321"/>
          </a:xfrm>
        </p:spPr>
        <p:txBody>
          <a:bodyPr/>
          <a:lstStyle>
            <a:lvl1pPr>
              <a:defRPr sz="4200"/>
            </a:lvl1pPr>
            <a:lvl2pPr>
              <a:defRPr sz="3700"/>
            </a:lvl2pPr>
            <a:lvl3pPr>
              <a:defRPr sz="32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1" y="1530774"/>
            <a:ext cx="4512470" cy="5003801"/>
          </a:xfrm>
        </p:spPr>
        <p:txBody>
          <a:bodyPr/>
          <a:lstStyle>
            <a:lvl1pPr marL="0" indent="0">
              <a:buNone/>
              <a:defRPr sz="1800"/>
            </a:lvl1pPr>
            <a:lvl2pPr marL="600852" indent="0">
              <a:buNone/>
              <a:defRPr sz="1600"/>
            </a:lvl2pPr>
            <a:lvl3pPr marL="1201704" indent="0">
              <a:buNone/>
              <a:defRPr sz="1300"/>
            </a:lvl3pPr>
            <a:lvl4pPr marL="1802557" indent="0">
              <a:buNone/>
              <a:defRPr sz="1200"/>
            </a:lvl4pPr>
            <a:lvl5pPr marL="2403409" indent="0">
              <a:buNone/>
              <a:defRPr sz="1200"/>
            </a:lvl5pPr>
            <a:lvl6pPr marL="3004261" indent="0">
              <a:buNone/>
              <a:defRPr sz="1200"/>
            </a:lvl6pPr>
            <a:lvl7pPr marL="3605113" indent="0">
              <a:buNone/>
              <a:defRPr sz="1200"/>
            </a:lvl7pPr>
            <a:lvl8pPr marL="4205966" indent="0">
              <a:buNone/>
              <a:defRPr sz="1200"/>
            </a:lvl8pPr>
            <a:lvl9pPr marL="480681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2EA859-8461-4541-B84C-8D662A7E0D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901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8432" y="5120640"/>
            <a:ext cx="8229600" cy="604521"/>
          </a:xfrm>
        </p:spPr>
        <p:txBody>
          <a:bodyPr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88432" y="653627"/>
            <a:ext cx="8229600" cy="4389120"/>
          </a:xfrm>
        </p:spPr>
        <p:txBody>
          <a:bodyPr/>
          <a:lstStyle>
            <a:lvl1pPr marL="0" indent="0">
              <a:buNone/>
              <a:defRPr sz="4200"/>
            </a:lvl1pPr>
            <a:lvl2pPr marL="600852" indent="0">
              <a:buNone/>
              <a:defRPr sz="3700"/>
            </a:lvl2pPr>
            <a:lvl3pPr marL="1201704" indent="0">
              <a:buNone/>
              <a:defRPr sz="3200"/>
            </a:lvl3pPr>
            <a:lvl4pPr marL="1802557" indent="0">
              <a:buNone/>
              <a:defRPr sz="2600"/>
            </a:lvl4pPr>
            <a:lvl5pPr marL="2403409" indent="0">
              <a:buNone/>
              <a:defRPr sz="2600"/>
            </a:lvl5pPr>
            <a:lvl6pPr marL="3004261" indent="0">
              <a:buNone/>
              <a:defRPr sz="2600"/>
            </a:lvl6pPr>
            <a:lvl7pPr marL="3605113" indent="0">
              <a:buNone/>
              <a:defRPr sz="2600"/>
            </a:lvl7pPr>
            <a:lvl8pPr marL="4205966" indent="0">
              <a:buNone/>
              <a:defRPr sz="2600"/>
            </a:lvl8pPr>
            <a:lvl9pPr marL="4806818" indent="0">
              <a:buNone/>
              <a:defRPr sz="26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8432" y="5725161"/>
            <a:ext cx="8229600" cy="858519"/>
          </a:xfrm>
        </p:spPr>
        <p:txBody>
          <a:bodyPr/>
          <a:lstStyle>
            <a:lvl1pPr marL="0" indent="0">
              <a:buNone/>
              <a:defRPr sz="1800"/>
            </a:lvl1pPr>
            <a:lvl2pPr marL="600852" indent="0">
              <a:buNone/>
              <a:defRPr sz="1600"/>
            </a:lvl2pPr>
            <a:lvl3pPr marL="1201704" indent="0">
              <a:buNone/>
              <a:defRPr sz="1300"/>
            </a:lvl3pPr>
            <a:lvl4pPr marL="1802557" indent="0">
              <a:buNone/>
              <a:defRPr sz="1200"/>
            </a:lvl4pPr>
            <a:lvl5pPr marL="2403409" indent="0">
              <a:buNone/>
              <a:defRPr sz="1200"/>
            </a:lvl5pPr>
            <a:lvl6pPr marL="3004261" indent="0">
              <a:buNone/>
              <a:defRPr sz="1200"/>
            </a:lvl6pPr>
            <a:lvl7pPr marL="3605113" indent="0">
              <a:buNone/>
              <a:defRPr sz="1200"/>
            </a:lvl7pPr>
            <a:lvl8pPr marL="4205966" indent="0">
              <a:buNone/>
              <a:defRPr sz="1200"/>
            </a:lvl8pPr>
            <a:lvl9pPr marL="480681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4A1DFD-D0FB-480C-B059-CC18AE805B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80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81280"/>
            <a:ext cx="10858500" cy="64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9088" y="1137920"/>
            <a:ext cx="13144500" cy="6014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Text Box 16"/>
          <p:cNvSpPr txBox="1">
            <a:spLocks noChangeArrowheads="1"/>
          </p:cNvSpPr>
          <p:nvPr userDrawn="1"/>
        </p:nvSpPr>
        <p:spPr bwMode="auto">
          <a:xfrm>
            <a:off x="342900" y="162560"/>
            <a:ext cx="242752" cy="6137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defRPr/>
            </a:pPr>
            <a:endParaRPr lang="en-US" sz="3200"/>
          </a:p>
        </p:txBody>
      </p:sp>
      <p:sp>
        <p:nvSpPr>
          <p:cNvPr id="345105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2773025" y="81280"/>
            <a:ext cx="914400" cy="487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20170" tIns="60085" rIns="120170" bIns="60085" numCol="1" anchor="b" anchorCtr="0" compatLnSpc="1">
            <a:prstTxWarp prst="textNoShape">
              <a:avLst/>
            </a:prstTxWarp>
          </a:bodyPr>
          <a:lstStyle>
            <a:lvl1pPr algn="r">
              <a:defRPr sz="1800"/>
            </a:lvl1pPr>
          </a:lstStyle>
          <a:p>
            <a:pPr>
              <a:defRPr/>
            </a:pPr>
            <a:fld id="{7E744F7B-BAAC-4EC5-866F-244C78EEBA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4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26" r:id="rId7"/>
    <p:sldLayoutId id="2147484027" r:id="rId8"/>
    <p:sldLayoutId id="2147484028" r:id="rId9"/>
    <p:sldLayoutId id="2147484029" r:id="rId10"/>
    <p:sldLayoutId id="2147484030" r:id="rId11"/>
    <p:sldLayoutId id="2147484031" r:id="rId12"/>
    <p:sldLayoutId id="2147484032" r:id="rId13"/>
    <p:sldLayoutId id="2147484033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5pPr>
      <a:lvl6pPr marL="600852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6pPr>
      <a:lvl7pPr marL="1201704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7pPr>
      <a:lvl8pPr marL="1802557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8pPr>
      <a:lvl9pPr marL="2403409" algn="l" rtl="0" fontAlgn="base">
        <a:spcBef>
          <a:spcPct val="0"/>
        </a:spcBef>
        <a:spcAft>
          <a:spcPct val="0"/>
        </a:spcAft>
        <a:defRPr sz="3700">
          <a:solidFill>
            <a:srgbClr val="FF0000"/>
          </a:solidFill>
          <a:latin typeface="Tahoma" pitchFamily="34" charset="0"/>
        </a:defRPr>
      </a:lvl9pPr>
    </p:titleStyle>
    <p:bodyStyle>
      <a:lvl1pPr marL="450639" indent="-450639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76385" indent="-375533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502131" indent="-300426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>
          <a:solidFill>
            <a:schemeClr val="tx1"/>
          </a:solidFill>
          <a:latin typeface="+mn-lt"/>
        </a:defRPr>
      </a:lvl3pPr>
      <a:lvl4pPr marL="2102983" indent="-300426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4pPr>
      <a:lvl5pPr marL="2703835" indent="-300426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5pPr>
      <a:lvl6pPr marL="3304687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6pPr>
      <a:lvl7pPr marL="3905540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7pPr>
      <a:lvl8pPr marL="4506392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8pPr>
      <a:lvl9pPr marL="5107244" indent="-300426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1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0852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01704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02557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03409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04261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05113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05966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06818" algn="l" defTabSz="1201704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C1E9ABC-AFA0-48B3-8943-E927E6730071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80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828800"/>
            <a:ext cx="13030200" cy="138176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5300"/>
              <a:t>Setting up SCHISM3D</a:t>
            </a:r>
            <a:br>
              <a:rPr lang="en-US" altLang="en-US" sz="5300"/>
            </a:br>
            <a:endParaRPr lang="en-US" altLang="en-US" sz="3200"/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5374482" y="6827520"/>
            <a:ext cx="2971800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3077" name="Rectangle 1"/>
          <p:cNvSpPr>
            <a:spLocks noChangeArrowheads="1"/>
          </p:cNvSpPr>
          <p:nvPr/>
        </p:nvSpPr>
        <p:spPr bwMode="auto">
          <a:xfrm>
            <a:off x="5374482" y="3581400"/>
            <a:ext cx="2893218" cy="55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0170" tIns="60085" rIns="120170" bIns="60085">
            <a:spAutoFit/>
          </a:bodyPr>
          <a:lstStyle>
            <a:lvl1pPr marL="285750" indent="-28575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0" indent="0" algn="ctr" eaLnBrk="1" hangingPunct="1">
              <a:spcBef>
                <a:spcPct val="0"/>
              </a:spcBef>
              <a:buClrTx/>
              <a:buSzTx/>
              <a:buNone/>
            </a:pPr>
            <a:r>
              <a:rPr lang="en-US" altLang="en-US" sz="2800"/>
              <a:t>Joseph Zhang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fld id="{9FBF8652-9459-417F-897E-15C13A82F214}" type="slidenum">
              <a:rPr lang="en-US" smtClean="0">
                <a:solidFill>
                  <a:schemeClr val="bg2"/>
                </a:solidFill>
              </a:rPr>
              <a:pPr eaLnBrk="1" hangingPunct="1"/>
              <a:t>10</a:t>
            </a:fld>
            <a:endParaRPr lang="en-US">
              <a:solidFill>
                <a:schemeClr val="bg2"/>
              </a:solidFill>
            </a:endParaRP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242752" y="-4018"/>
            <a:ext cx="10172700" cy="487680"/>
          </a:xfrm>
          <a:noFill/>
        </p:spPr>
        <p:txBody>
          <a:bodyPr/>
          <a:lstStyle/>
          <a:p>
            <a:pPr eaLnBrk="1" hangingPunct="1"/>
            <a:r>
              <a:rPr lang="en-US" sz="2800"/>
              <a:t>Lateral </a:t>
            </a:r>
            <a:r>
              <a:rPr lang="en-US" sz="2800" err="1"/>
              <a:t>b.c.</a:t>
            </a:r>
            <a:r>
              <a:rPr lang="en-US" sz="2800"/>
              <a:t> and nudging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-199171"/>
            <a:ext cx="242752" cy="398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0170" tIns="60085" rIns="120170" bIns="60085" anchor="ctr">
            <a:spAutoFit/>
          </a:bodyPr>
          <a:lstStyle/>
          <a:p>
            <a:endParaRPr lang="en-US"/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0" y="3050225"/>
            <a:ext cx="242752" cy="398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0170" tIns="60085" rIns="120170" bIns="60085" anchor="ctr">
            <a:spAutoFit/>
          </a:bodyPr>
          <a:lstStyle/>
          <a:p>
            <a:endParaRPr lang="en-US"/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0" y="3050225"/>
            <a:ext cx="242752" cy="398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0170" tIns="60085" rIns="120170" bIns="60085" anchor="ctr">
            <a:spAutoFit/>
          </a:bodyPr>
          <a:lstStyle/>
          <a:p>
            <a:endParaRPr lang="en-US"/>
          </a:p>
        </p:txBody>
      </p:sp>
      <p:graphicFrame>
        <p:nvGraphicFramePr>
          <p:cNvPr id="626771" name="Group 8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2075650"/>
              </p:ext>
            </p:extLst>
          </p:nvPr>
        </p:nvGraphicFramePr>
        <p:xfrm>
          <a:off x="319088" y="988796"/>
          <a:ext cx="13168313" cy="5442484"/>
        </p:xfrm>
        <a:graphic>
          <a:graphicData uri="http://schemas.openxmlformats.org/drawingml/2006/table">
            <a:tbl>
              <a:tblPr/>
              <a:tblGrid>
                <a:gridCol w="14647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5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51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164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010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46055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4647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46479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9558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Variable</a:t>
                      </a:r>
                    </a:p>
                  </a:txBody>
                  <a:tcPr marL="137160" marR="137160" marT="48765" marB="487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Type 1 (*.</a:t>
                      </a:r>
                      <a:r>
                        <a:rPr kumimoji="0" lang="en-US" sz="1600" b="0" i="0" u="none" strike="noStrike" cap="none" normalizeH="0" baseline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th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Type 2: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Type 3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Type 4 (*[23]D.th)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Type 5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 pitchFamily="34" charset="0"/>
                        </a:rPr>
                        <a:t>Type -1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Type -4, -5 (uv3D.th);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nudging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Nudging/sponge layer near boundary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21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ymbol" pitchFamily="18" charset="2"/>
                        </a:rPr>
                        <a:t>h</a:t>
                      </a:r>
                    </a:p>
                  </a:txBody>
                  <a:tcPr marL="137160" marR="137160" marT="48765" marB="487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elev.th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: Time history; uniform along </a:t>
                      </a:r>
                      <a:r>
                        <a:rPr kumimoji="0" lang="en-US" sz="1600" b="0" i="0" u="none" strike="noStrike" cap="none" normalizeH="0" baseline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bnd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Constant </a:t>
                      </a:r>
                      <a:r>
                        <a:rPr kumimoji="0" lang="en-US" sz="1600" b="0" i="0" u="none" strike="noStrike" cap="none" normalizeH="0" baseline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elev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Tidal amp/phases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elev2D.th.nc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: time- and space-varying along </a:t>
                      </a:r>
                      <a:r>
                        <a:rPr kumimoji="0" lang="en-US" sz="1600" b="0" i="0" u="none" strike="noStrike" cap="none" normalizeH="0" baseline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bnd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elev2D.th.nc: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combination of 3&amp;4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 pitchFamily="34" charset="0"/>
                        </a:rPr>
                        <a:t>Must =0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N/A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err="1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 pitchFamily="34" charset="0"/>
                        </a:rPr>
                        <a:t>inu_elev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211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1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S&amp;T, tracers</a:t>
                      </a:r>
                    </a:p>
                  </a:txBody>
                  <a:tcPr marL="137160" marR="137160" marT="48765" marB="487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5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[MOD]_?.</a:t>
                      </a:r>
                      <a:r>
                        <a:rPr kumimoji="0" lang="en-US" sz="1500" b="1" i="0" u="none" strike="noStrike" cap="none" normalizeH="0" baseline="0" err="1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th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: relax to time history (uniform along </a:t>
                      </a:r>
                      <a:r>
                        <a:rPr kumimoji="0" lang="en-US" sz="1600" b="0" i="0" u="none" strike="noStrike" cap="none" normalizeH="0" baseline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bnd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 for inflow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Relax to constant for inflow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Relax to </a:t>
                      </a:r>
                      <a:r>
                        <a:rPr kumimoji="0" lang="en-US" sz="1600" b="0" i="0" u="none" strike="noStrike" cap="none" normalizeH="0" baseline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i.c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 for inflow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[MOD]_3D.th.nc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: relax to time- and space-varying values along </a:t>
                      </a:r>
                      <a:r>
                        <a:rPr kumimoji="0" lang="en-US" sz="1600" b="0" i="0" u="none" strike="noStrike" cap="none" normalizeH="0" baseline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bnd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during inflow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 pitchFamily="34" charset="0"/>
                        </a:rPr>
                        <a:t>N/A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N/A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inu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_[MOD]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28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1" u="none" strike="noStrike" cap="none" normalizeH="0" baseline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u,v</a:t>
                      </a:r>
                      <a:endParaRPr kumimoji="0" lang="en-US" sz="16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37160" marR="137160" marT="48765" marB="4876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flux.th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: via discharge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(&lt;0 for inflow!)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Constant discharge </a:t>
                      </a: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ahoma" pitchFamily="34" charset="0"/>
                        </a:rPr>
                        <a:t>(&lt;0 for inflow!)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Tides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uv3D.th.nc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: time- and space-varying along </a:t>
                      </a:r>
                      <a:r>
                        <a:rPr kumimoji="0" lang="en-US" sz="1600" b="0" i="0" u="none" strike="noStrike" cap="none" normalizeH="0" baseline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bnd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in </a:t>
                      </a:r>
                      <a:r>
                        <a:rPr kumimoji="0" lang="en-US" sz="1600" b="0" i="0" u="none" strike="noStrike" cap="none" normalizeH="0" baseline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</a:t>
                      </a:r>
                      <a:r>
                        <a:rPr lang="en-US" sz="1600" err="1"/>
                        <a:t>on</a:t>
                      </a:r>
                      <a:r>
                        <a:rPr lang="en-US" sz="1600"/>
                        <a:t>/</a:t>
                      </a:r>
                      <a:r>
                        <a:rPr lang="en-US" sz="1600" err="1"/>
                        <a:t>lat</a:t>
                      </a:r>
                      <a:r>
                        <a:rPr lang="en-US" sz="1600"/>
                        <a:t> for </a:t>
                      </a:r>
                      <a:r>
                        <a:rPr lang="en-US" sz="1600" err="1"/>
                        <a:t>ics</a:t>
                      </a:r>
                      <a:r>
                        <a:rPr lang="en-US" sz="1600"/>
                        <a:t>=2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uv3D.th.nc: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combination of 3&amp;4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err="1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 pitchFamily="34" charset="0"/>
                        </a:rPr>
                        <a:t>Flather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 pitchFamily="34" charset="0"/>
                        </a:rPr>
                        <a:t> (‘0’ for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Symbol" pitchFamily="18" charset="2"/>
                        </a:rPr>
                        <a:t>h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 pitchFamily="34" charset="0"/>
                        </a:rPr>
                        <a:t>)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Relax to </a:t>
                      </a:r>
                      <a:r>
                        <a:rPr kumimoji="0" lang="en-US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uv3D.th.nc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(2 separate relaxations for in &amp; outflow)</a:t>
                      </a: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err="1">
                          <a:ln>
                            <a:noFill/>
                          </a:ln>
                          <a:solidFill>
                            <a:schemeClr val="bg1">
                              <a:lumMod val="85000"/>
                            </a:schemeClr>
                          </a:solidFill>
                          <a:effectLst/>
                          <a:latin typeface="Tahoma" pitchFamily="34" charset="0"/>
                        </a:rPr>
                        <a:t>inu_uv</a:t>
                      </a:r>
                      <a:endParaRPr kumimoji="0" 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bg1">
                            <a:lumMod val="85000"/>
                          </a:schemeClr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137160" marR="137160" marT="48765" marB="4876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Left Brace 1"/>
          <p:cNvSpPr/>
          <p:nvPr/>
        </p:nvSpPr>
        <p:spPr bwMode="auto">
          <a:xfrm rot="5400000" flipV="1">
            <a:off x="6758123" y="-3948388"/>
            <a:ext cx="305599" cy="9190556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20170" tIns="60085" rIns="120170" bIns="60085" numCol="1" rtlCol="0" anchor="t" anchorCtr="0" compatLnSpc="1">
            <a:prstTxWarp prst="textNoShape">
              <a:avLst/>
            </a:prstTxWarp>
            <a:spAutoFit/>
          </a:bodyPr>
          <a:lstStyle/>
          <a:p>
            <a:pPr defTabSz="1201704"/>
            <a:endParaRPr lang="en-US" sz="2400"/>
          </a:p>
        </p:txBody>
      </p:sp>
      <p:sp>
        <p:nvSpPr>
          <p:cNvPr id="3" name="TextBox 2"/>
          <p:cNvSpPr txBox="1"/>
          <p:nvPr/>
        </p:nvSpPr>
        <p:spPr>
          <a:xfrm>
            <a:off x="6305471" y="228600"/>
            <a:ext cx="1210901" cy="398342"/>
          </a:xfrm>
          <a:prstGeom prst="rect">
            <a:avLst/>
          </a:prstGeom>
          <a:noFill/>
        </p:spPr>
        <p:txBody>
          <a:bodyPr wrap="none" lIns="120170" tIns="60085" rIns="120170" bIns="60085" rtlCol="0">
            <a:spAutoFit/>
          </a:bodyPr>
          <a:lstStyle/>
          <a:p>
            <a:r>
              <a:rPr lang="en-US"/>
              <a:t>bctides.in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0" y="494089"/>
            <a:ext cx="1333563" cy="398342"/>
          </a:xfrm>
          <a:prstGeom prst="rect">
            <a:avLst/>
          </a:prstGeom>
          <a:noFill/>
        </p:spPr>
        <p:txBody>
          <a:bodyPr wrap="none" lIns="120170" tIns="60085" rIns="120170" bIns="60085" rtlCol="0">
            <a:spAutoFit/>
          </a:bodyPr>
          <a:lstStyle/>
          <a:p>
            <a:r>
              <a:rPr lang="en-US" err="1"/>
              <a:t>param.nml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008485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3716000" cy="440463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2800" b="1"/>
              <a:t>bctides.in: tracer </a:t>
            </a:r>
            <a:r>
              <a:rPr lang="en-US" altLang="en-US" sz="2800" b="1" err="1"/>
              <a:t>b.c.</a:t>
            </a:r>
            <a:endParaRPr lang="en-US" altLang="en-US" sz="2800" b="1"/>
          </a:p>
        </p:txBody>
      </p:sp>
      <p:sp>
        <p:nvSpPr>
          <p:cNvPr id="3" name="Rectangle 2"/>
          <p:cNvSpPr/>
          <p:nvPr/>
        </p:nvSpPr>
        <p:spPr>
          <a:xfrm>
            <a:off x="152400" y="1005245"/>
            <a:ext cx="3974082" cy="2554545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sz="2000"/>
              <a:t>12/01/2013 00:00:00 GMT</a:t>
            </a:r>
          </a:p>
          <a:p>
            <a:r>
              <a:rPr lang="en-US" sz="2000"/>
              <a:t>0 50. </a:t>
            </a:r>
            <a:r>
              <a:rPr lang="en-US" sz="2000" err="1"/>
              <a:t>ntip</a:t>
            </a:r>
            <a:endParaRPr lang="en-US" sz="2000"/>
          </a:p>
          <a:p>
            <a:r>
              <a:rPr lang="en-US" sz="2000"/>
              <a:t>0  </a:t>
            </a:r>
            <a:r>
              <a:rPr lang="en-US" sz="2000" err="1"/>
              <a:t>nbfr</a:t>
            </a:r>
            <a:endParaRPr lang="en-US" sz="2000"/>
          </a:p>
          <a:p>
            <a:r>
              <a:rPr lang="en-US" sz="2000"/>
              <a:t>2 nope</a:t>
            </a:r>
          </a:p>
          <a:p>
            <a:r>
              <a:rPr lang="en-US" sz="2000"/>
              <a:t>1190 2 0 0 0  Pacific</a:t>
            </a:r>
          </a:p>
          <a:p>
            <a:r>
              <a:rPr lang="en-US" sz="2000"/>
              <a:t>1. !</a:t>
            </a:r>
            <a:r>
              <a:rPr lang="en-US" sz="2000" err="1"/>
              <a:t>elev</a:t>
            </a:r>
            <a:r>
              <a:rPr lang="en-US" sz="2000"/>
              <a:t> B.C.</a:t>
            </a:r>
          </a:p>
          <a:p>
            <a:r>
              <a:rPr lang="en-US" sz="2000"/>
              <a:t>139 0 2 0 0 River</a:t>
            </a:r>
          </a:p>
          <a:p>
            <a:r>
              <a:rPr lang="en-US" sz="2000"/>
              <a:t>-10000. !river discharge in m</a:t>
            </a:r>
            <a:r>
              <a:rPr lang="en-US" sz="2000" baseline="30000"/>
              <a:t>3</a:t>
            </a:r>
            <a:r>
              <a:rPr lang="en-US" sz="2000"/>
              <a:t>/s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1FEF-ACE1-4EC2-AA3E-70F84F93D87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D5EA2E-ABB1-574D-9B82-C6DEAC306DFC}"/>
              </a:ext>
            </a:extLst>
          </p:cNvPr>
          <p:cNvSpPr/>
          <p:nvPr/>
        </p:nvSpPr>
        <p:spPr>
          <a:xfrm>
            <a:off x="4572000" y="946800"/>
            <a:ext cx="3974082" cy="3170099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sz="2000"/>
              <a:t>12/01/2013 00:00:00 GMT</a:t>
            </a:r>
          </a:p>
          <a:p>
            <a:r>
              <a:rPr lang="en-US" sz="2000"/>
              <a:t>0 50. </a:t>
            </a:r>
            <a:r>
              <a:rPr lang="en-US" sz="2000" err="1"/>
              <a:t>ntip</a:t>
            </a:r>
            <a:endParaRPr lang="en-US" sz="2000"/>
          </a:p>
          <a:p>
            <a:r>
              <a:rPr lang="en-US" sz="2000"/>
              <a:t>0  </a:t>
            </a:r>
            <a:r>
              <a:rPr lang="en-US" sz="2000" err="1"/>
              <a:t>nbfr</a:t>
            </a:r>
            <a:endParaRPr lang="en-US" sz="2000"/>
          </a:p>
          <a:p>
            <a:r>
              <a:rPr lang="en-US" sz="2000"/>
              <a:t>2 nope</a:t>
            </a:r>
          </a:p>
          <a:p>
            <a:r>
              <a:rPr lang="en-US" sz="2000"/>
              <a:t>1190 2 0 </a:t>
            </a:r>
            <a:r>
              <a:rPr lang="en-US" sz="2000" b="1">
                <a:solidFill>
                  <a:srgbClr val="FF0000"/>
                </a:solidFill>
              </a:rPr>
              <a:t>3</a:t>
            </a:r>
            <a:r>
              <a:rPr lang="en-US" sz="2000"/>
              <a:t> 0  Pacific</a:t>
            </a:r>
          </a:p>
          <a:p>
            <a:pPr marL="457200" indent="-457200">
              <a:buAutoNum type="arabicPeriod"/>
            </a:pPr>
            <a:r>
              <a:rPr lang="en-US" sz="2000"/>
              <a:t>!</a:t>
            </a:r>
            <a:r>
              <a:rPr lang="en-US" sz="2000" err="1"/>
              <a:t>elev</a:t>
            </a:r>
            <a:r>
              <a:rPr lang="en-US" sz="2000"/>
              <a:t> B.C.</a:t>
            </a:r>
          </a:p>
          <a:p>
            <a:pPr marL="457200" indent="-457200">
              <a:buAutoNum type="arabicPeriod"/>
            </a:pPr>
            <a:endParaRPr lang="en-US" sz="2000"/>
          </a:p>
          <a:p>
            <a:r>
              <a:rPr lang="en-US" sz="2000"/>
              <a:t>139 0 2 0 0 River</a:t>
            </a:r>
          </a:p>
          <a:p>
            <a:r>
              <a:rPr lang="en-US" sz="2000"/>
              <a:t>-10000. !river discharge in m</a:t>
            </a:r>
            <a:r>
              <a:rPr lang="en-US" sz="2000" baseline="30000"/>
              <a:t>3</a:t>
            </a:r>
            <a:r>
              <a:rPr lang="en-US" sz="2000"/>
              <a:t>/s</a:t>
            </a:r>
          </a:p>
          <a:p>
            <a:endParaRPr lang="en-US" sz="200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DE3081F-25B0-01B6-7C42-0B4D62FE804F}"/>
              </a:ext>
            </a:extLst>
          </p:cNvPr>
          <p:cNvSpPr txBox="1"/>
          <p:nvPr/>
        </p:nvSpPr>
        <p:spPr>
          <a:xfrm>
            <a:off x="4572000" y="2743200"/>
            <a:ext cx="26693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>
                <a:solidFill>
                  <a:srgbClr val="FF0000"/>
                </a:solidFill>
              </a:rPr>
              <a:t>0.01 !T relaxation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0F4FA5E-B81C-1355-074D-6AAFE03BA2F6}"/>
              </a:ext>
            </a:extLst>
          </p:cNvPr>
          <p:cNvSpPr/>
          <p:nvPr/>
        </p:nvSpPr>
        <p:spPr>
          <a:xfrm>
            <a:off x="9140890" y="935008"/>
            <a:ext cx="3974082" cy="4093428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wrap="square">
            <a:spAutoFit/>
          </a:bodyPr>
          <a:lstStyle/>
          <a:p>
            <a:r>
              <a:rPr lang="en-US" sz="2000"/>
              <a:t>12/01/2013 00:00:00 GMT</a:t>
            </a:r>
          </a:p>
          <a:p>
            <a:r>
              <a:rPr lang="en-US" sz="2000"/>
              <a:t>0 50. </a:t>
            </a:r>
            <a:r>
              <a:rPr lang="en-US" sz="2000" err="1"/>
              <a:t>ntip</a:t>
            </a:r>
            <a:endParaRPr lang="en-US" sz="2000"/>
          </a:p>
          <a:p>
            <a:r>
              <a:rPr lang="en-US" sz="2000"/>
              <a:t>0  </a:t>
            </a:r>
            <a:r>
              <a:rPr lang="en-US" sz="2000" err="1"/>
              <a:t>nbfr</a:t>
            </a:r>
            <a:endParaRPr lang="en-US" sz="2000"/>
          </a:p>
          <a:p>
            <a:r>
              <a:rPr lang="en-US" sz="2000"/>
              <a:t>2 nope</a:t>
            </a:r>
          </a:p>
          <a:p>
            <a:r>
              <a:rPr lang="en-US" sz="2000"/>
              <a:t>1190 2 0 3 </a:t>
            </a:r>
            <a:r>
              <a:rPr lang="en-US" sz="2000" b="1">
                <a:solidFill>
                  <a:srgbClr val="FF0000"/>
                </a:solidFill>
              </a:rPr>
              <a:t>2</a:t>
            </a:r>
            <a:r>
              <a:rPr lang="en-US" sz="2000"/>
              <a:t>  Pacific</a:t>
            </a:r>
          </a:p>
          <a:p>
            <a:pPr marL="457200" indent="-457200">
              <a:buAutoNum type="arabicPeriod"/>
            </a:pPr>
            <a:r>
              <a:rPr lang="en-US" sz="2000"/>
              <a:t>!</a:t>
            </a:r>
            <a:r>
              <a:rPr lang="en-US" sz="2000" err="1"/>
              <a:t>elev</a:t>
            </a:r>
            <a:r>
              <a:rPr lang="en-US" sz="2000"/>
              <a:t> B.C.</a:t>
            </a:r>
          </a:p>
          <a:p>
            <a:pPr marL="457200" indent="-457200">
              <a:buAutoNum type="arabicPeriod"/>
            </a:pPr>
            <a:endParaRPr lang="en-US" sz="2000"/>
          </a:p>
          <a:p>
            <a:pPr marL="457200" indent="-457200">
              <a:buAutoNum type="arabicPeriod"/>
            </a:pPr>
            <a:endParaRPr lang="en-US" sz="2000"/>
          </a:p>
          <a:p>
            <a:pPr marL="457200" indent="-457200">
              <a:buAutoNum type="arabicPeriod"/>
            </a:pPr>
            <a:endParaRPr lang="en-US" sz="2000"/>
          </a:p>
          <a:p>
            <a:r>
              <a:rPr lang="en-US" sz="2000"/>
              <a:t>139 0 2 0 0 River</a:t>
            </a:r>
          </a:p>
          <a:p>
            <a:r>
              <a:rPr lang="en-US" sz="2000"/>
              <a:t>-10000. !river discharge in m</a:t>
            </a:r>
            <a:r>
              <a:rPr lang="en-US" sz="2000" baseline="30000"/>
              <a:t>3</a:t>
            </a:r>
            <a:r>
              <a:rPr lang="en-US" sz="2000"/>
              <a:t>/s</a:t>
            </a:r>
          </a:p>
          <a:p>
            <a:endParaRPr lang="en-US" sz="2000"/>
          </a:p>
          <a:p>
            <a:endParaRPr lang="en-US" sz="200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B6020F7-483D-DD96-FA6E-0D3D34FC19B6}"/>
              </a:ext>
            </a:extLst>
          </p:cNvPr>
          <p:cNvSpPr txBox="1"/>
          <p:nvPr/>
        </p:nvSpPr>
        <p:spPr>
          <a:xfrm>
            <a:off x="9140890" y="2789366"/>
            <a:ext cx="266931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/>
              <a:t>0.01 !T relaxation scale</a:t>
            </a:r>
          </a:p>
          <a:p>
            <a:r>
              <a:rPr lang="en-US" sz="1800">
                <a:solidFill>
                  <a:srgbClr val="FF0000"/>
                </a:solidFill>
              </a:rPr>
              <a:t>33. !S </a:t>
            </a:r>
            <a:r>
              <a:rPr lang="en-US" sz="1800" err="1">
                <a:solidFill>
                  <a:srgbClr val="FF0000"/>
                </a:solidFill>
              </a:rPr>
              <a:t>b.c.</a:t>
            </a:r>
            <a:endParaRPr lang="en-US" sz="1800">
              <a:solidFill>
                <a:srgbClr val="FF0000"/>
              </a:solidFill>
            </a:endParaRPr>
          </a:p>
          <a:p>
            <a:r>
              <a:rPr lang="en-US" sz="1800">
                <a:solidFill>
                  <a:srgbClr val="FF0000"/>
                </a:solidFill>
              </a:rPr>
              <a:t>0.02 !S relaxation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C9D955F9-EE2E-086D-055C-5095ED2A3FE6}"/>
              </a:ext>
            </a:extLst>
          </p:cNvPr>
          <p:cNvSpPr txBox="1"/>
          <p:nvPr/>
        </p:nvSpPr>
        <p:spPr>
          <a:xfrm>
            <a:off x="2243768" y="5257800"/>
            <a:ext cx="888416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/>
              <a:t>Any non-zero tracer </a:t>
            </a:r>
            <a:r>
              <a:rPr lang="en-US" sz="2000" b="1" err="1"/>
              <a:t>b.c.</a:t>
            </a:r>
            <a:r>
              <a:rPr lang="en-US" sz="2000" b="1"/>
              <a:t> flags require relaxation coefficient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/>
              <a:t>Use bi-section method to narrow down the error if you are stuck </a:t>
            </a:r>
          </a:p>
        </p:txBody>
      </p:sp>
    </p:spTree>
    <p:extLst>
      <p:ext uri="{BB962C8B-B14F-4D97-AF65-F5344CB8AC3E}">
        <p14:creationId xmlns:p14="http://schemas.microsoft.com/office/powerpoint/2010/main" val="1671054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5" grpId="0"/>
      <p:bldP spid="17" grpId="0" animBg="1"/>
      <p:bldP spid="19" grpId="0"/>
      <p:bldP spid="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7BAC54E-8C17-4C0C-95E6-D7FEEDA5D3FE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80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0" y="216408"/>
            <a:ext cx="3657600" cy="32512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 err="1"/>
              <a:t>param.nml</a:t>
            </a:r>
            <a:endParaRPr lang="en-US" altLang="en-US" sz="3200"/>
          </a:p>
        </p:txBody>
      </p:sp>
      <p:sp>
        <p:nvSpPr>
          <p:cNvPr id="10244" name="Text Box 9"/>
          <p:cNvSpPr txBox="1">
            <a:spLocks noChangeArrowheads="1"/>
          </p:cNvSpPr>
          <p:nvPr/>
        </p:nvSpPr>
        <p:spPr bwMode="auto">
          <a:xfrm>
            <a:off x="495299" y="1219200"/>
            <a:ext cx="12277725" cy="27066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800"/>
              <a:t> Three major sections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800"/>
              <a:t> CORE: mandatory parameters. If not specified, the code will crash</a:t>
            </a:r>
          </a:p>
          <a:p>
            <a:pPr marL="968375" lvl="1" indent="-398463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800"/>
              <a:t>OPT: optional parameters with code defaults (often a good starting    point but…)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800"/>
              <a:t> SCHOUT: optional parameters that control outputs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/>
          </a:p>
        </p:txBody>
      </p:sp>
    </p:spTree>
    <p:extLst>
      <p:ext uri="{BB962C8B-B14F-4D97-AF65-F5344CB8AC3E}">
        <p14:creationId xmlns:p14="http://schemas.microsoft.com/office/powerpoint/2010/main" val="3508372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892B7A5-1CC4-4B68-B6D8-73886984B7A4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80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5486401" y="9363"/>
            <a:ext cx="1752600" cy="48768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3200"/>
              <a:t>CORE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387251"/>
            <a:ext cx="12801600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/>
              <a:t>&amp;CORE</a:t>
            </a:r>
          </a:p>
          <a:p>
            <a:r>
              <a:rPr lang="en-US" sz="1600"/>
              <a:t>!+++++++++++++++++++++++++++++++++++++++++++++++++++++++++++++++++++++++</a:t>
            </a:r>
          </a:p>
          <a:p>
            <a:r>
              <a:rPr lang="en-US" sz="1600"/>
              <a:t>! Core (mandatory) parameters; no defaults</a:t>
            </a:r>
          </a:p>
          <a:p>
            <a:r>
              <a:rPr lang="en-US" sz="1600"/>
              <a:t>!+++++++++++++++++++++++++++++++++++++++++++++++++++++++++++++++++++++++</a:t>
            </a:r>
          </a:p>
          <a:p>
            <a:r>
              <a:rPr lang="en-US" sz="1600"/>
              <a:t>! Pre-processing option. Useful for checking grid errors etc. Can only use 1 CPU if </a:t>
            </a:r>
            <a:r>
              <a:rPr lang="en-US" sz="1600" err="1"/>
              <a:t>ipre</a:t>
            </a:r>
            <a:r>
              <a:rPr lang="en-US" sz="1600"/>
              <a:t>=1 </a:t>
            </a:r>
          </a:p>
          <a:p>
            <a:r>
              <a:rPr lang="en-US" sz="1600"/>
              <a:t>  </a:t>
            </a:r>
            <a:r>
              <a:rPr lang="en-US" sz="1600" err="1"/>
              <a:t>ipre</a:t>
            </a:r>
            <a:r>
              <a:rPr lang="en-US" sz="1600"/>
              <a:t> = 0 !Pre-processor flag (1: on; 0: off)</a:t>
            </a:r>
          </a:p>
          <a:p>
            <a:endParaRPr lang="en-US" sz="1600"/>
          </a:p>
          <a:p>
            <a:r>
              <a:rPr lang="en-US" sz="1600"/>
              <a:t>! </a:t>
            </a:r>
            <a:r>
              <a:rPr lang="en-US" sz="1600" err="1"/>
              <a:t>Baroclinic</a:t>
            </a:r>
            <a:r>
              <a:rPr lang="en-US" sz="1600"/>
              <a:t>/</a:t>
            </a:r>
            <a:r>
              <a:rPr lang="en-US" sz="1600" err="1"/>
              <a:t>barotropic</a:t>
            </a:r>
            <a:r>
              <a:rPr lang="en-US" sz="1600"/>
              <a:t> option. If </a:t>
            </a:r>
            <a:r>
              <a:rPr lang="en-US" sz="1600" err="1"/>
              <a:t>ibc</a:t>
            </a:r>
            <a:r>
              <a:rPr lang="en-US" sz="1600"/>
              <a:t>=0 (</a:t>
            </a:r>
            <a:r>
              <a:rPr lang="en-US" sz="1600" err="1"/>
              <a:t>baroclinic</a:t>
            </a:r>
            <a:r>
              <a:rPr lang="en-US" sz="1600"/>
              <a:t> model), </a:t>
            </a:r>
            <a:r>
              <a:rPr lang="en-US" sz="1600" err="1"/>
              <a:t>ibtp</a:t>
            </a:r>
            <a:r>
              <a:rPr lang="en-US" sz="1600"/>
              <a:t> is not used.</a:t>
            </a:r>
          </a:p>
          <a:p>
            <a:r>
              <a:rPr lang="en-US" sz="1600"/>
              <a:t>  </a:t>
            </a:r>
            <a:r>
              <a:rPr lang="en-US" sz="1600" err="1"/>
              <a:t>ibc</a:t>
            </a:r>
            <a:r>
              <a:rPr lang="en-US" sz="1600"/>
              <a:t> = 0 !</a:t>
            </a:r>
            <a:r>
              <a:rPr lang="en-US" sz="1600" err="1"/>
              <a:t>Baroclinic</a:t>
            </a:r>
            <a:r>
              <a:rPr lang="en-US" sz="1600"/>
              <a:t> option</a:t>
            </a:r>
          </a:p>
          <a:p>
            <a:r>
              <a:rPr lang="en-US" sz="1600"/>
              <a:t>  </a:t>
            </a:r>
            <a:r>
              <a:rPr lang="en-US" sz="1600" err="1">
                <a:solidFill>
                  <a:srgbClr val="FF0000"/>
                </a:solidFill>
              </a:rPr>
              <a:t>ibtp</a:t>
            </a:r>
            <a:r>
              <a:rPr lang="en-US" sz="1600"/>
              <a:t> = 1 !transport solver</a:t>
            </a:r>
          </a:p>
          <a:p>
            <a:endParaRPr lang="en-US" sz="1600"/>
          </a:p>
          <a:p>
            <a:r>
              <a:rPr lang="en-US" sz="1600"/>
              <a:t>  </a:t>
            </a:r>
            <a:r>
              <a:rPr lang="en-US" sz="1600" err="1"/>
              <a:t>rnday</a:t>
            </a:r>
            <a:r>
              <a:rPr lang="en-US" sz="1600"/>
              <a:t> = 30 !total run time in days</a:t>
            </a:r>
          </a:p>
          <a:p>
            <a:r>
              <a:rPr lang="en-US" sz="1600"/>
              <a:t>  </a:t>
            </a:r>
            <a:r>
              <a:rPr lang="en-US" sz="1600" err="1"/>
              <a:t>dt</a:t>
            </a:r>
            <a:r>
              <a:rPr lang="en-US" sz="1600"/>
              <a:t> = 100. !Time step in sec</a:t>
            </a:r>
          </a:p>
          <a:p>
            <a:endParaRPr lang="en-US" sz="1600"/>
          </a:p>
          <a:p>
            <a:r>
              <a:rPr lang="en-US" sz="1600"/>
              <a:t>! Grid for WWM (USE_WWM)</a:t>
            </a:r>
          </a:p>
          <a:p>
            <a:r>
              <a:rPr lang="en-US" sz="1600"/>
              <a:t>  msc2 = 24     !same as </a:t>
            </a:r>
            <a:r>
              <a:rPr lang="en-US" sz="1600" err="1"/>
              <a:t>msc</a:t>
            </a:r>
            <a:r>
              <a:rPr lang="en-US" sz="1600"/>
              <a:t> in .</a:t>
            </a:r>
            <a:r>
              <a:rPr lang="en-US" sz="1600" err="1"/>
              <a:t>nml</a:t>
            </a:r>
            <a:r>
              <a:rPr lang="en-US" sz="1600"/>
              <a:t> ... for </a:t>
            </a:r>
            <a:r>
              <a:rPr lang="en-US" sz="1600" err="1"/>
              <a:t>consitency</a:t>
            </a:r>
            <a:r>
              <a:rPr lang="en-US" sz="1600"/>
              <a:t> check between SCHISM and WWM</a:t>
            </a:r>
          </a:p>
          <a:p>
            <a:r>
              <a:rPr lang="en-US" sz="1600"/>
              <a:t>  mdc2 = 30     !same as mdc in .</a:t>
            </a:r>
            <a:r>
              <a:rPr lang="en-US" sz="1600" err="1"/>
              <a:t>nml</a:t>
            </a:r>
            <a:endParaRPr lang="en-US" sz="1600"/>
          </a:p>
          <a:p>
            <a:endParaRPr lang="en-US" sz="1600"/>
          </a:p>
          <a:p>
            <a:r>
              <a:rPr lang="en-US" sz="1600"/>
              <a:t>! Define # of tracers in tracer modules (if enabled)</a:t>
            </a:r>
          </a:p>
          <a:p>
            <a:r>
              <a:rPr lang="en-US" sz="1600"/>
              <a:t>  </a:t>
            </a:r>
            <a:r>
              <a:rPr lang="en-US" sz="1600" err="1"/>
              <a:t>ntracer_gen</a:t>
            </a:r>
            <a:r>
              <a:rPr lang="en-US" sz="1600"/>
              <a:t> = 2 !user defined module (USE_GEN)</a:t>
            </a:r>
          </a:p>
          <a:p>
            <a:r>
              <a:rPr lang="en-US" sz="1600"/>
              <a:t>  </a:t>
            </a:r>
            <a:r>
              <a:rPr lang="en-US" sz="1600" err="1"/>
              <a:t>ntracer_age</a:t>
            </a:r>
            <a:r>
              <a:rPr lang="en-US" sz="1600"/>
              <a:t> = 4 !age calculation (USE_AGE). Must be =2*N where N is # of age tracers</a:t>
            </a:r>
          </a:p>
          <a:p>
            <a:r>
              <a:rPr lang="en-US" sz="1600"/>
              <a:t>  </a:t>
            </a:r>
            <a:r>
              <a:rPr lang="en-US" sz="1600" err="1"/>
              <a:t>sed_class</a:t>
            </a:r>
            <a:r>
              <a:rPr lang="en-US" sz="1600"/>
              <a:t> = 5 !SED3D (USE_SED)</a:t>
            </a:r>
          </a:p>
          <a:p>
            <a:r>
              <a:rPr lang="en-US" sz="1600"/>
              <a:t>  </a:t>
            </a:r>
            <a:r>
              <a:rPr lang="en-US" sz="1600" err="1"/>
              <a:t>eco_class</a:t>
            </a:r>
            <a:r>
              <a:rPr lang="en-US" sz="1600"/>
              <a:t> = 27 !</a:t>
            </a:r>
            <a:r>
              <a:rPr lang="en-US" sz="1600" err="1"/>
              <a:t>EcoSim</a:t>
            </a:r>
            <a:r>
              <a:rPr lang="en-US" sz="1600"/>
              <a:t> (USE_ECO): must be between [25,60]</a:t>
            </a:r>
          </a:p>
          <a:p>
            <a:endParaRPr lang="en-US" sz="1600"/>
          </a:p>
          <a:p>
            <a:r>
              <a:rPr lang="en-US" sz="1600"/>
              <a:t>! Global output controls</a:t>
            </a:r>
          </a:p>
          <a:p>
            <a:r>
              <a:rPr lang="en-US" sz="1600"/>
              <a:t>  </a:t>
            </a:r>
            <a:r>
              <a:rPr lang="en-US" sz="1600" err="1"/>
              <a:t>nspool</a:t>
            </a:r>
            <a:r>
              <a:rPr lang="en-US" sz="1600"/>
              <a:t> = 36 !output step spool</a:t>
            </a:r>
          </a:p>
          <a:p>
            <a:r>
              <a:rPr lang="en-US" sz="1600"/>
              <a:t>  </a:t>
            </a:r>
            <a:r>
              <a:rPr lang="en-US" sz="1600" err="1"/>
              <a:t>ihfskip</a:t>
            </a:r>
            <a:r>
              <a:rPr lang="en-US" sz="1600"/>
              <a:t> = 864 !stack spool; every </a:t>
            </a:r>
            <a:r>
              <a:rPr lang="en-US" sz="1600" err="1"/>
              <a:t>ihfskip</a:t>
            </a:r>
            <a:r>
              <a:rPr lang="en-US" sz="1600"/>
              <a:t> steps will be put into 1_*, 2_*, etc...</a:t>
            </a:r>
          </a:p>
          <a:p>
            <a:r>
              <a:rPr lang="en-US" sz="160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20889334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0D8ABE22-C528-4B8D-801B-8929F31889CD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80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-29907"/>
            <a:ext cx="8534400" cy="674121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/>
              <a:t>OPT: Initial condition flags</a:t>
            </a:r>
          </a:p>
        </p:txBody>
      </p:sp>
      <p:sp>
        <p:nvSpPr>
          <p:cNvPr id="2" name="Rectangle 1"/>
          <p:cNvSpPr/>
          <p:nvPr/>
        </p:nvSpPr>
        <p:spPr>
          <a:xfrm>
            <a:off x="7029450" y="2221498"/>
            <a:ext cx="6686550" cy="509370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300"/>
              <a:t>!-----------------------------------------------------------------------</a:t>
            </a:r>
          </a:p>
          <a:p>
            <a:r>
              <a:rPr lang="en-US" sz="1300"/>
              <a:t>! Initial condition for T,S. This value only matters for </a:t>
            </a:r>
            <a:r>
              <a:rPr lang="en-US" sz="1300" err="1"/>
              <a:t>ihot</a:t>
            </a:r>
            <a:r>
              <a:rPr lang="en-US" sz="1300"/>
              <a:t>=0 (cold start).</a:t>
            </a:r>
          </a:p>
          <a:p>
            <a:r>
              <a:rPr lang="en-US" sz="1300">
                <a:solidFill>
                  <a:srgbClr val="FF0000"/>
                </a:solidFill>
              </a:rPr>
              <a:t>! If </a:t>
            </a:r>
            <a:r>
              <a:rPr lang="en-US" sz="1300" err="1">
                <a:solidFill>
                  <a:srgbClr val="FF0000"/>
                </a:solidFill>
              </a:rPr>
              <a:t>ic</a:t>
            </a:r>
            <a:r>
              <a:rPr lang="en-US" sz="1300">
                <a:solidFill>
                  <a:srgbClr val="FF0000"/>
                </a:solidFill>
              </a:rPr>
              <a:t>_*=1, the initial T,S field is read in from </a:t>
            </a:r>
            <a:r>
              <a:rPr lang="en-US" sz="1300" err="1">
                <a:solidFill>
                  <a:srgbClr val="FF0000"/>
                </a:solidFill>
              </a:rPr>
              <a:t>temp.ic</a:t>
            </a:r>
            <a:r>
              <a:rPr lang="en-US" sz="1300">
                <a:solidFill>
                  <a:srgbClr val="FF0000"/>
                </a:solidFill>
              </a:rPr>
              <a:t> and </a:t>
            </a:r>
            <a:r>
              <a:rPr lang="en-US" sz="1300" err="1">
                <a:solidFill>
                  <a:srgbClr val="FF0000"/>
                </a:solidFill>
              </a:rPr>
              <a:t>salt.ic</a:t>
            </a:r>
            <a:r>
              <a:rPr lang="en-US" sz="1300">
                <a:solidFill>
                  <a:srgbClr val="FF0000"/>
                </a:solidFill>
              </a:rPr>
              <a:t> (horizontally varying).</a:t>
            </a:r>
          </a:p>
          <a:p>
            <a:r>
              <a:rPr lang="en-US" sz="1300">
                <a:solidFill>
                  <a:srgbClr val="FF0000"/>
                </a:solidFill>
              </a:rPr>
              <a:t>! If </a:t>
            </a:r>
            <a:r>
              <a:rPr lang="en-US" sz="1300" err="1">
                <a:solidFill>
                  <a:srgbClr val="FF0000"/>
                </a:solidFill>
              </a:rPr>
              <a:t>ic</a:t>
            </a:r>
            <a:r>
              <a:rPr lang="en-US" sz="1300">
                <a:solidFill>
                  <a:srgbClr val="FF0000"/>
                </a:solidFill>
              </a:rPr>
              <a:t>_*=2, the initial T,S field is read in from </a:t>
            </a:r>
            <a:r>
              <a:rPr lang="en-US" sz="1300" err="1">
                <a:solidFill>
                  <a:srgbClr val="FF0000"/>
                </a:solidFill>
              </a:rPr>
              <a:t>ts.ic</a:t>
            </a:r>
            <a:r>
              <a:rPr lang="en-US" sz="1300">
                <a:solidFill>
                  <a:srgbClr val="FF0000"/>
                </a:solidFill>
              </a:rPr>
              <a:t> (vertical varying).</a:t>
            </a:r>
          </a:p>
          <a:p>
            <a:r>
              <a:rPr lang="en-US" sz="1300"/>
              <a:t>! If </a:t>
            </a:r>
            <a:r>
              <a:rPr lang="en-US" sz="1300" err="1"/>
              <a:t>ihot</a:t>
            </a:r>
            <a:r>
              <a:rPr lang="en-US" sz="1300"/>
              <a:t>=0 &amp;&amp; </a:t>
            </a:r>
            <a:r>
              <a:rPr lang="en-US" sz="1300" err="1"/>
              <a:t>ic</a:t>
            </a:r>
            <a:r>
              <a:rPr lang="en-US" sz="1300"/>
              <a:t>_*=2 || </a:t>
            </a:r>
            <a:r>
              <a:rPr lang="en-US" sz="1300" err="1"/>
              <a:t>ibcc_mean</a:t>
            </a:r>
            <a:r>
              <a:rPr lang="en-US" sz="1300"/>
              <a:t>=1, </a:t>
            </a:r>
            <a:r>
              <a:rPr lang="en-US" sz="1300" err="1"/>
              <a:t>ts.ic</a:t>
            </a:r>
            <a:r>
              <a:rPr lang="en-US" sz="1300"/>
              <a:t> is used for removing mean density profile.</a:t>
            </a:r>
          </a:p>
          <a:p>
            <a:r>
              <a:rPr lang="en-US" sz="1300"/>
              <a:t>!-----------------------------------------------------------------------</a:t>
            </a:r>
          </a:p>
          <a:p>
            <a:r>
              <a:rPr lang="en-US" sz="1300"/>
              <a:t>   </a:t>
            </a:r>
            <a:r>
              <a:rPr lang="en-US" sz="1300" err="1"/>
              <a:t>ic_TEM</a:t>
            </a:r>
            <a:r>
              <a:rPr lang="en-US" sz="1300"/>
              <a:t> = 1</a:t>
            </a:r>
          </a:p>
          <a:p>
            <a:r>
              <a:rPr lang="en-US" sz="1300"/>
              <a:t>   </a:t>
            </a:r>
            <a:r>
              <a:rPr lang="en-US" sz="1300" err="1"/>
              <a:t>ic_SAL</a:t>
            </a:r>
            <a:r>
              <a:rPr lang="en-US" sz="1300"/>
              <a:t> = 1 !must be same as </a:t>
            </a:r>
            <a:r>
              <a:rPr lang="en-US" sz="1300" err="1"/>
              <a:t>ic_TEM</a:t>
            </a:r>
            <a:endParaRPr lang="en-US" sz="1300"/>
          </a:p>
          <a:p>
            <a:endParaRPr lang="en-US" sz="1300"/>
          </a:p>
          <a:p>
            <a:r>
              <a:rPr lang="en-US" sz="1300"/>
              <a:t>! initial conditions for other tracers.</a:t>
            </a:r>
          </a:p>
          <a:p>
            <a:r>
              <a:rPr lang="en-US" sz="1300"/>
              <a:t>! 1: needs inputs [MOD]_</a:t>
            </a:r>
            <a:r>
              <a:rPr lang="en-US" sz="1300" err="1"/>
              <a:t>hvar</a:t>
            </a:r>
            <a:r>
              <a:rPr lang="en-US" sz="1300"/>
              <a:t>_[1,2,...].</a:t>
            </a:r>
            <a:r>
              <a:rPr lang="en-US" sz="1300" err="1"/>
              <a:t>ic</a:t>
            </a:r>
            <a:r>
              <a:rPr lang="en-US" sz="1300"/>
              <a:t> ('1...' is tracer id); format of each file is similar to </a:t>
            </a:r>
            <a:r>
              <a:rPr lang="en-US" sz="1300" err="1"/>
              <a:t>salt.ic</a:t>
            </a:r>
            <a:r>
              <a:rPr lang="en-US" sz="1300"/>
              <a:t>;</a:t>
            </a:r>
          </a:p>
          <a:p>
            <a:r>
              <a:rPr lang="en-US" sz="1300"/>
              <a:t>!    i.e. horizontally varying </a:t>
            </a:r>
            <a:r>
              <a:rPr lang="en-US" sz="1300" err="1"/>
              <a:t>i.c</a:t>
            </a:r>
            <a:r>
              <a:rPr lang="en-US" sz="1300"/>
              <a:t>. is used for each tracer.</a:t>
            </a:r>
          </a:p>
          <a:p>
            <a:r>
              <a:rPr lang="en-US" sz="1300"/>
              <a:t>! 2: needs [MOD]_</a:t>
            </a:r>
            <a:r>
              <a:rPr lang="en-US" sz="1300" err="1"/>
              <a:t>vvar</a:t>
            </a:r>
            <a:r>
              <a:rPr lang="en-US" sz="1300"/>
              <a:t>_[1,2,...].</a:t>
            </a:r>
            <a:r>
              <a:rPr lang="en-US" sz="1300" err="1"/>
              <a:t>ic</a:t>
            </a:r>
            <a:r>
              <a:rPr lang="en-US" sz="1300"/>
              <a:t>. Format of each file (for each tracer in tis MOD) is similar to </a:t>
            </a:r>
            <a:r>
              <a:rPr lang="en-US" sz="1300" err="1"/>
              <a:t>ts.ic</a:t>
            </a:r>
            <a:endParaRPr lang="en-US" sz="1300"/>
          </a:p>
          <a:p>
            <a:r>
              <a:rPr lang="en-US" sz="1300"/>
              <a:t>!    (i.e. level #, z-</a:t>
            </a:r>
            <a:r>
              <a:rPr lang="en-US" sz="1300" err="1"/>
              <a:t>coord</a:t>
            </a:r>
            <a:r>
              <a:rPr lang="en-US" sz="1300"/>
              <a:t>., tracer value). </a:t>
            </a:r>
            <a:r>
              <a:rPr lang="en-US" sz="1300" err="1"/>
              <a:t>Verically</a:t>
            </a:r>
            <a:r>
              <a:rPr lang="en-US" sz="1300"/>
              <a:t> varying </a:t>
            </a:r>
            <a:r>
              <a:rPr lang="en-US" sz="1300" err="1"/>
              <a:t>i.c</a:t>
            </a:r>
            <a:r>
              <a:rPr lang="en-US" sz="1300"/>
              <a:t>. is used for each tracer.</a:t>
            </a:r>
          </a:p>
          <a:p>
            <a:r>
              <a:rPr lang="en-US" sz="1300"/>
              <a:t>! 0: model sets own </a:t>
            </a:r>
            <a:r>
              <a:rPr lang="en-US" sz="1300" err="1"/>
              <a:t>i.c</a:t>
            </a:r>
            <a:r>
              <a:rPr lang="en-US" sz="1300"/>
              <a:t>. (</a:t>
            </a:r>
            <a:r>
              <a:rPr lang="en-US" sz="1300" err="1"/>
              <a:t>EcoSim</a:t>
            </a:r>
            <a:r>
              <a:rPr lang="en-US" sz="1300"/>
              <a:t>; TIMOR)</a:t>
            </a:r>
          </a:p>
          <a:p>
            <a:r>
              <a:rPr lang="en-US" sz="1300"/>
              <a:t>   </a:t>
            </a:r>
            <a:r>
              <a:rPr lang="en-US" sz="1300" err="1"/>
              <a:t>ic_GEN</a:t>
            </a:r>
            <a:r>
              <a:rPr lang="en-US" sz="1300"/>
              <a:t> = 1 !user defined module</a:t>
            </a:r>
          </a:p>
          <a:p>
            <a:r>
              <a:rPr lang="en-US" sz="1300"/>
              <a:t>   </a:t>
            </a:r>
            <a:r>
              <a:rPr lang="en-US" sz="1300" err="1"/>
              <a:t>ic_AGE</a:t>
            </a:r>
            <a:r>
              <a:rPr lang="en-US" sz="1300"/>
              <a:t> = 1 !Age</a:t>
            </a:r>
          </a:p>
          <a:p>
            <a:r>
              <a:rPr lang="en-US" sz="1300"/>
              <a:t>   </a:t>
            </a:r>
            <a:r>
              <a:rPr lang="en-US" sz="1300" err="1"/>
              <a:t>ic_SED</a:t>
            </a:r>
            <a:r>
              <a:rPr lang="en-US" sz="1300"/>
              <a:t> = 1 !SED3D</a:t>
            </a:r>
          </a:p>
          <a:p>
            <a:r>
              <a:rPr lang="en-US" sz="1300"/>
              <a:t>   </a:t>
            </a:r>
            <a:r>
              <a:rPr lang="en-US" sz="1300" err="1"/>
              <a:t>ic_ECO</a:t>
            </a:r>
            <a:r>
              <a:rPr lang="en-US" sz="1300"/>
              <a:t> = 1 !</a:t>
            </a:r>
            <a:r>
              <a:rPr lang="en-US" sz="1300" err="1"/>
              <a:t>EcoSim</a:t>
            </a:r>
            <a:endParaRPr lang="en-US" sz="1300"/>
          </a:p>
          <a:p>
            <a:r>
              <a:rPr lang="en-US" sz="1300"/>
              <a:t>   </a:t>
            </a:r>
            <a:r>
              <a:rPr lang="en-US" sz="1300" err="1"/>
              <a:t>ic_ICM</a:t>
            </a:r>
            <a:r>
              <a:rPr lang="en-US" sz="1300"/>
              <a:t> = 1 !ICM</a:t>
            </a:r>
          </a:p>
          <a:p>
            <a:r>
              <a:rPr lang="en-US" sz="1300"/>
              <a:t>   </a:t>
            </a:r>
            <a:r>
              <a:rPr lang="en-US" sz="1300" err="1"/>
              <a:t>ic_COS</a:t>
            </a:r>
            <a:r>
              <a:rPr lang="en-US" sz="1300"/>
              <a:t> = 1 !</a:t>
            </a:r>
            <a:r>
              <a:rPr lang="en-US" sz="1300" err="1"/>
              <a:t>CoSINE</a:t>
            </a:r>
            <a:endParaRPr lang="en-US" sz="1300"/>
          </a:p>
          <a:p>
            <a:r>
              <a:rPr lang="en-US" sz="1300"/>
              <a:t>   </a:t>
            </a:r>
            <a:r>
              <a:rPr lang="en-US" sz="1300" err="1"/>
              <a:t>ic_FIB</a:t>
            </a:r>
            <a:r>
              <a:rPr lang="en-US" sz="1300"/>
              <a:t> = 1 !FIB</a:t>
            </a:r>
          </a:p>
          <a:p>
            <a:endParaRPr lang="en-US" sz="1300"/>
          </a:p>
        </p:txBody>
      </p:sp>
      <p:sp>
        <p:nvSpPr>
          <p:cNvPr id="3" name="Rectangle 2"/>
          <p:cNvSpPr/>
          <p:nvPr/>
        </p:nvSpPr>
        <p:spPr>
          <a:xfrm>
            <a:off x="76200" y="755401"/>
            <a:ext cx="6858000" cy="437042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en-US" sz="1600"/>
              <a:t>!-----------------------------------------------------------------------</a:t>
            </a:r>
          </a:p>
          <a:p>
            <a:r>
              <a:rPr lang="en-US" sz="1600"/>
              <a:t>! Elevation initial condition flag for cold start only. If </a:t>
            </a:r>
            <a:r>
              <a:rPr lang="en-US" sz="1600" err="1"/>
              <a:t>ic_elev</a:t>
            </a:r>
            <a:r>
              <a:rPr lang="en-US" sz="1600"/>
              <a:t>=1, </a:t>
            </a:r>
            <a:r>
              <a:rPr lang="en-US" sz="1600" err="1"/>
              <a:t>elev.ic</a:t>
            </a:r>
            <a:r>
              <a:rPr lang="en-US" sz="1600"/>
              <a:t> </a:t>
            </a:r>
          </a:p>
          <a:p>
            <a:r>
              <a:rPr lang="en-US" sz="1600"/>
              <a:t>! (in *.gr3 format) is needed</a:t>
            </a:r>
          </a:p>
          <a:p>
            <a:r>
              <a:rPr lang="en-US" sz="1600"/>
              <a:t>! to specify the initial elevations; otherwise elevation is </a:t>
            </a:r>
          </a:p>
          <a:p>
            <a:r>
              <a:rPr lang="en-US" sz="1600"/>
              <a:t>! initialized to 0 everywhere</a:t>
            </a:r>
          </a:p>
          <a:p>
            <a:r>
              <a:rPr lang="en-US" sz="1600"/>
              <a:t>!-----------------------------------------------------------------------</a:t>
            </a:r>
          </a:p>
          <a:p>
            <a:r>
              <a:rPr lang="en-US" sz="1600"/>
              <a:t>  </a:t>
            </a:r>
            <a:r>
              <a:rPr lang="en-US" sz="1600" err="1"/>
              <a:t>ic_elev</a:t>
            </a:r>
            <a:r>
              <a:rPr lang="en-US" sz="1600"/>
              <a:t> = 1</a:t>
            </a:r>
          </a:p>
          <a:p>
            <a:endParaRPr lang="en-US" sz="1600"/>
          </a:p>
          <a:p>
            <a:r>
              <a:rPr lang="en-US" sz="1600"/>
              <a:t>!-----------------------------------------------------------------------</a:t>
            </a:r>
          </a:p>
          <a:p>
            <a:r>
              <a:rPr lang="en-US" sz="1600"/>
              <a:t>! Elevation boundary condition ramp-up flag. =0: ramp up from 0; </a:t>
            </a:r>
          </a:p>
          <a:p>
            <a:r>
              <a:rPr lang="en-US" sz="1600"/>
              <a:t>! =1: ramp up from</a:t>
            </a:r>
          </a:p>
          <a:p>
            <a:r>
              <a:rPr lang="en-US" sz="1600"/>
              <a:t>! elev. values read in from </a:t>
            </a:r>
            <a:r>
              <a:rPr lang="en-US" sz="1600" err="1"/>
              <a:t>elev.ic</a:t>
            </a:r>
            <a:r>
              <a:rPr lang="en-US" sz="1600"/>
              <a:t> or hotstart.nc - if neither is </a:t>
            </a:r>
          </a:p>
          <a:p>
            <a:r>
              <a:rPr lang="en-US" sz="1600"/>
              <a:t>! present, from 0.</a:t>
            </a:r>
          </a:p>
          <a:p>
            <a:r>
              <a:rPr lang="en-US" sz="1600"/>
              <a:t>! This flag is mainly used to start the simulation from non-zero elev.</a:t>
            </a:r>
          </a:p>
          <a:p>
            <a:r>
              <a:rPr lang="en-US" sz="1600"/>
              <a:t>! The ramp-up period is same as '</a:t>
            </a:r>
            <a:r>
              <a:rPr lang="en-US" sz="1600" err="1"/>
              <a:t>dramp</a:t>
            </a:r>
            <a:r>
              <a:rPr lang="en-US" sz="1600"/>
              <a:t>' below.</a:t>
            </a:r>
          </a:p>
          <a:p>
            <a:r>
              <a:rPr lang="en-US" sz="1600"/>
              <a:t>!-----------------------------------------------------------------------</a:t>
            </a:r>
          </a:p>
          <a:p>
            <a:r>
              <a:rPr lang="en-US" sz="1600"/>
              <a:t>  </a:t>
            </a:r>
            <a:r>
              <a:rPr lang="en-US" sz="1600" err="1"/>
              <a:t>nramp_elev</a:t>
            </a:r>
            <a:r>
              <a:rPr lang="en-US" sz="1600"/>
              <a:t> = 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95F5B5-7783-B826-DAE8-DCF132E353FC}"/>
              </a:ext>
            </a:extLst>
          </p:cNvPr>
          <p:cNvSpPr txBox="1"/>
          <p:nvPr/>
        </p:nvSpPr>
        <p:spPr>
          <a:xfrm>
            <a:off x="2057400" y="5334000"/>
            <a:ext cx="16626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/>
              <a:t>Elevation </a:t>
            </a:r>
            <a:r>
              <a:rPr lang="en-US" b="1" err="1"/>
              <a:t>i.c.</a:t>
            </a:r>
            <a:endParaRPr lang="en-US" b="1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BB3EF0C-E7C0-AF27-66CA-FD83825556D6}"/>
              </a:ext>
            </a:extLst>
          </p:cNvPr>
          <p:cNvSpPr txBox="1"/>
          <p:nvPr/>
        </p:nvSpPr>
        <p:spPr>
          <a:xfrm>
            <a:off x="8077200" y="1776912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/>
              <a:t>Tracer </a:t>
            </a:r>
            <a:r>
              <a:rPr lang="en-US" b="1" err="1"/>
              <a:t>i.c.</a:t>
            </a:r>
            <a:endParaRPr lang="en-US" b="1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1651AE-A5CF-2332-5294-DA414983680C}"/>
              </a:ext>
            </a:extLst>
          </p:cNvPr>
          <p:cNvSpPr txBox="1"/>
          <p:nvPr/>
        </p:nvSpPr>
        <p:spPr>
          <a:xfrm>
            <a:off x="7286289" y="988270"/>
            <a:ext cx="61728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/>
              <a:t>* Question: how to impose 3D </a:t>
            </a:r>
            <a:r>
              <a:rPr lang="en-US" err="1"/>
              <a:t>i.c.</a:t>
            </a:r>
            <a:r>
              <a:rPr lang="en-US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839924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892B7A5-1CC4-4B68-B6D8-73886984B7A4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800"/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-76200"/>
            <a:ext cx="11506200" cy="45720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2800"/>
              <a:t>OPT: control of dissipation in momentum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302824" y="1066800"/>
            <a:ext cx="595597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Eddying or regime or cross scale: </a:t>
            </a:r>
            <a:r>
              <a:rPr lang="en-US" err="1"/>
              <a:t>indvel</a:t>
            </a:r>
            <a:r>
              <a:rPr lang="en-US"/>
              <a:t>=0, </a:t>
            </a:r>
            <a:r>
              <a:rPr lang="en-US" err="1"/>
              <a:t>ihorcon</a:t>
            </a:r>
            <a:r>
              <a:rPr lang="en-US"/>
              <a:t>=2, hvis_coef0 = 0.025, </a:t>
            </a:r>
            <a:r>
              <a:rPr lang="en-US" err="1"/>
              <a:t>ishapiro</a:t>
            </a:r>
            <a:r>
              <a:rPr lang="en-US"/>
              <a:t>=2, with a proper shapiro.gr3 (starting with 100)</a:t>
            </a:r>
          </a:p>
        </p:txBody>
      </p:sp>
      <p:sp>
        <p:nvSpPr>
          <p:cNvPr id="3" name="Rectangle 2"/>
          <p:cNvSpPr/>
          <p:nvPr/>
        </p:nvSpPr>
        <p:spPr>
          <a:xfrm>
            <a:off x="83428" y="194235"/>
            <a:ext cx="876300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/>
              <a:t>!-----------------------------------------------------------------------</a:t>
            </a:r>
          </a:p>
          <a:p>
            <a:r>
              <a:rPr lang="en-US" sz="1400"/>
              <a:t>! Methods for computing velocity at nodes.</a:t>
            </a:r>
          </a:p>
          <a:p>
            <a:r>
              <a:rPr lang="en-US" sz="1400"/>
              <a:t>! If </a:t>
            </a:r>
            <a:r>
              <a:rPr lang="en-US" sz="1400" err="1"/>
              <a:t>indvel</a:t>
            </a:r>
            <a:r>
              <a:rPr lang="en-US" sz="1400"/>
              <a:t>=0, conformal linear shape function is used; if </a:t>
            </a:r>
            <a:r>
              <a:rPr lang="en-US" sz="1400" err="1"/>
              <a:t>indvel</a:t>
            </a:r>
            <a:r>
              <a:rPr lang="en-US" sz="1400"/>
              <a:t>=1, averaging method is used.</a:t>
            </a:r>
          </a:p>
          <a:p>
            <a:r>
              <a:rPr lang="en-US" sz="1400"/>
              <a:t>! For </a:t>
            </a:r>
            <a:r>
              <a:rPr lang="en-US" sz="1400" err="1"/>
              <a:t>indvel</a:t>
            </a:r>
            <a:r>
              <a:rPr lang="en-US" sz="1400"/>
              <a:t>=0, a stabilization method is needed (see below).</a:t>
            </a:r>
          </a:p>
          <a:p>
            <a:r>
              <a:rPr lang="en-US" sz="1400"/>
              <a:t>!-----------------------------------------------------------------------</a:t>
            </a:r>
          </a:p>
          <a:p>
            <a:r>
              <a:rPr lang="en-US" sz="1400"/>
              <a:t>  </a:t>
            </a:r>
            <a:r>
              <a:rPr lang="en-US" sz="1400" err="1">
                <a:solidFill>
                  <a:srgbClr val="FF0000"/>
                </a:solidFill>
              </a:rPr>
              <a:t>indvel</a:t>
            </a:r>
            <a:r>
              <a:rPr lang="en-US" sz="1400"/>
              <a:t> = 0</a:t>
            </a:r>
          </a:p>
          <a:p>
            <a:endParaRPr lang="en-US" sz="1400"/>
          </a:p>
          <a:p>
            <a:r>
              <a:rPr lang="en-US" sz="1400"/>
              <a:t>!-----------------------------------------------------------------------</a:t>
            </a:r>
          </a:p>
          <a:p>
            <a:r>
              <a:rPr lang="en-US" sz="1400"/>
              <a:t>! 2 stabilization methods, mostly for </a:t>
            </a:r>
            <a:r>
              <a:rPr lang="en-US" sz="1400" err="1"/>
              <a:t>indvel</a:t>
            </a:r>
            <a:r>
              <a:rPr lang="en-US" sz="1400"/>
              <a:t>=0.</a:t>
            </a:r>
          </a:p>
          <a:p>
            <a:r>
              <a:rPr lang="en-US" sz="1400"/>
              <a:t>! (1) Horizontal viscosity option. </a:t>
            </a:r>
            <a:r>
              <a:rPr lang="en-US" sz="1400" err="1"/>
              <a:t>ihorcon</a:t>
            </a:r>
            <a:r>
              <a:rPr lang="en-US" sz="1400"/>
              <a:t>=0: no viscosity is used; =1: </a:t>
            </a:r>
            <a:r>
              <a:rPr lang="en-US" sz="1400" err="1"/>
              <a:t>Lapacian</a:t>
            </a:r>
            <a:r>
              <a:rPr lang="en-US" sz="1400"/>
              <a:t>;</a:t>
            </a:r>
          </a:p>
          <a:p>
            <a:r>
              <a:rPr lang="en-US" sz="1400"/>
              <a:t>! =2: bi-harmonic. If </a:t>
            </a:r>
            <a:r>
              <a:rPr lang="en-US" sz="1400" err="1"/>
              <a:t>ihorcon</a:t>
            </a:r>
            <a:r>
              <a:rPr lang="en-US" sz="1400"/>
              <a:t>=1, horizontal viscosity _coefficient_ (&lt;=1/8, related</a:t>
            </a:r>
          </a:p>
          <a:p>
            <a:r>
              <a:rPr lang="en-US" sz="1400"/>
              <a:t>! to diffusion number) is given in hvis_coef0, and the diffusion #</a:t>
            </a:r>
          </a:p>
          <a:p>
            <a:r>
              <a:rPr lang="en-US" sz="1400"/>
              <a:t>! is problem dependent; [0.001-1/8] seems to work well.</a:t>
            </a:r>
          </a:p>
          <a:p>
            <a:r>
              <a:rPr lang="en-US" sz="1400"/>
              <a:t>! If </a:t>
            </a:r>
            <a:r>
              <a:rPr lang="en-US" sz="1400" err="1"/>
              <a:t>ihorcon</a:t>
            </a:r>
            <a:r>
              <a:rPr lang="en-US" sz="1400"/>
              <a:t>=2, diffusion number is given by hvis_coef0 (&lt;=0.025).</a:t>
            </a:r>
          </a:p>
          <a:p>
            <a:r>
              <a:rPr lang="en-US" sz="1400"/>
              <a:t>! If </a:t>
            </a:r>
            <a:r>
              <a:rPr lang="en-US" sz="1400" err="1"/>
              <a:t>indvel</a:t>
            </a:r>
            <a:r>
              <a:rPr lang="en-US" sz="1400"/>
              <a:t>=1, no horizontal viscosity is needed.</a:t>
            </a:r>
          </a:p>
          <a:p>
            <a:r>
              <a:rPr lang="en-US" sz="1400"/>
              <a:t>! (2) Shapiro filter (see below)</a:t>
            </a:r>
          </a:p>
          <a:p>
            <a:r>
              <a:rPr lang="en-US" sz="1400"/>
              <a:t>!</a:t>
            </a:r>
          </a:p>
          <a:p>
            <a:r>
              <a:rPr lang="en-US" sz="1400"/>
              <a:t>! For non-eddying regime applications (nearshore, estuary, river), easiest option is:</a:t>
            </a:r>
          </a:p>
          <a:p>
            <a:r>
              <a:rPr lang="en-US" sz="1400" b="1"/>
              <a:t>! </a:t>
            </a:r>
            <a:r>
              <a:rPr lang="en-US" sz="1400" b="1" err="1"/>
              <a:t>indvel</a:t>
            </a:r>
            <a:r>
              <a:rPr lang="en-US" sz="1400" b="1"/>
              <a:t>=0, </a:t>
            </a:r>
            <a:r>
              <a:rPr lang="en-US" sz="1400" b="1" err="1"/>
              <a:t>ishapiro</a:t>
            </a:r>
            <a:r>
              <a:rPr lang="en-US" sz="1400" b="1"/>
              <a:t>=1 (</a:t>
            </a:r>
            <a:r>
              <a:rPr lang="en-US" sz="1400" b="1" err="1"/>
              <a:t>shapiro</a:t>
            </a:r>
            <a:r>
              <a:rPr lang="en-US" sz="1400" b="1"/>
              <a:t>=0.5), </a:t>
            </a:r>
            <a:r>
              <a:rPr lang="en-US" sz="1400" b="1" err="1"/>
              <a:t>ihorcon</a:t>
            </a:r>
            <a:r>
              <a:rPr lang="en-US" sz="1400" b="1"/>
              <a:t>=</a:t>
            </a:r>
            <a:r>
              <a:rPr lang="en-US" sz="1400" b="1" err="1"/>
              <a:t>inter_mom</a:t>
            </a:r>
            <a:r>
              <a:rPr lang="en-US" sz="1400" b="1"/>
              <a:t>=0.</a:t>
            </a:r>
          </a:p>
          <a:p>
            <a:r>
              <a:rPr lang="en-US" sz="1400"/>
              <a:t>! For applications that include eddying regime, refer to the manual.</a:t>
            </a:r>
          </a:p>
          <a:p>
            <a:r>
              <a:rPr lang="en-US" sz="1400"/>
              <a:t>!-----------------------------------------------------------------------</a:t>
            </a:r>
          </a:p>
          <a:p>
            <a:r>
              <a:rPr lang="en-US" sz="1400"/>
              <a:t>  </a:t>
            </a:r>
            <a:r>
              <a:rPr lang="en-US" sz="1400" err="1">
                <a:solidFill>
                  <a:srgbClr val="FF0000"/>
                </a:solidFill>
              </a:rPr>
              <a:t>ihorcon</a:t>
            </a:r>
            <a:r>
              <a:rPr lang="en-US" sz="1400"/>
              <a:t> = 2</a:t>
            </a:r>
          </a:p>
          <a:p>
            <a:r>
              <a:rPr lang="en-US" sz="1400"/>
              <a:t>  hvis_coef0 = 0.025 !const. diffusion # if </a:t>
            </a:r>
            <a:r>
              <a:rPr lang="en-US" sz="1400" err="1"/>
              <a:t>ihorcon</a:t>
            </a:r>
            <a:r>
              <a:rPr lang="en-US" sz="1400"/>
              <a:t>/=0; &lt;=0.025 for </a:t>
            </a:r>
            <a:r>
              <a:rPr lang="en-US" sz="1400" err="1"/>
              <a:t>ihorcon</a:t>
            </a:r>
            <a:r>
              <a:rPr lang="en-US" sz="1400"/>
              <a:t>=2, &lt;=0.125 for </a:t>
            </a:r>
            <a:r>
              <a:rPr lang="en-US" sz="1400" err="1"/>
              <a:t>ihorcon</a:t>
            </a:r>
            <a:r>
              <a:rPr lang="en-US" sz="1400"/>
              <a:t>=1</a:t>
            </a:r>
          </a:p>
          <a:p>
            <a:r>
              <a:rPr lang="en-US" sz="1400"/>
              <a:t>!  </a:t>
            </a:r>
            <a:r>
              <a:rPr lang="en-US" sz="1400" err="1"/>
              <a:t>cdh</a:t>
            </a:r>
            <a:r>
              <a:rPr lang="en-US" sz="1400"/>
              <a:t> = 0.01 !needed only if </a:t>
            </a:r>
            <a:r>
              <a:rPr lang="en-US" sz="1400" err="1"/>
              <a:t>ihorcon</a:t>
            </a:r>
            <a:r>
              <a:rPr lang="en-US" sz="1400"/>
              <a:t>/=0; land friction coefficient - not active yet</a:t>
            </a:r>
          </a:p>
          <a:p>
            <a:endParaRPr lang="en-US" sz="1400"/>
          </a:p>
          <a:p>
            <a:r>
              <a:rPr lang="en-US" sz="1400"/>
              <a:t>!-----------------------------------------------------------------------</a:t>
            </a:r>
          </a:p>
          <a:p>
            <a:r>
              <a:rPr lang="en-US" sz="1400"/>
              <a:t>! 2nd stabilization method via Shapiro filter. This should normally be used</a:t>
            </a:r>
          </a:p>
          <a:p>
            <a:r>
              <a:rPr lang="en-US" sz="1400"/>
              <a:t>! if </a:t>
            </a:r>
            <a:r>
              <a:rPr lang="en-US" sz="1400" err="1"/>
              <a:t>indvel</a:t>
            </a:r>
            <a:r>
              <a:rPr lang="en-US" sz="1400"/>
              <a:t>=</a:t>
            </a:r>
            <a:r>
              <a:rPr lang="en-US" sz="1400" err="1"/>
              <a:t>ihorcon</a:t>
            </a:r>
            <a:r>
              <a:rPr lang="en-US" sz="1400"/>
              <a:t>=0. To transition between eddying/non-eddying regimes, use</a:t>
            </a:r>
          </a:p>
          <a:p>
            <a:r>
              <a:rPr lang="en-US" sz="1400"/>
              <a:t>! </a:t>
            </a:r>
            <a:r>
              <a:rPr lang="en-US" sz="1400" err="1"/>
              <a:t>indvel</a:t>
            </a:r>
            <a:r>
              <a:rPr lang="en-US" sz="1400"/>
              <a:t>=0, </a:t>
            </a:r>
            <a:r>
              <a:rPr lang="en-US" sz="1400" err="1"/>
              <a:t>ihorcon</a:t>
            </a:r>
            <a:r>
              <a:rPr lang="en-US" sz="1400"/>
              <a:t>/=0, and </a:t>
            </a:r>
            <a:r>
              <a:rPr lang="en-US" sz="1400" err="1"/>
              <a:t>ishapiro</a:t>
            </a:r>
            <a:r>
              <a:rPr lang="en-US" sz="1400"/>
              <a:t>=-1 (shapiro.gr3).</a:t>
            </a:r>
          </a:p>
          <a:p>
            <a:r>
              <a:rPr lang="en-US" sz="1400"/>
              <a:t>!-----------------------------------------------------------------------</a:t>
            </a:r>
          </a:p>
          <a:p>
            <a:r>
              <a:rPr lang="en-US" sz="1400"/>
              <a:t>  </a:t>
            </a:r>
            <a:r>
              <a:rPr lang="en-US" sz="1400" err="1">
                <a:solidFill>
                  <a:srgbClr val="FF0000"/>
                </a:solidFill>
              </a:rPr>
              <a:t>ishapiro</a:t>
            </a:r>
            <a:r>
              <a:rPr lang="en-US" sz="1400"/>
              <a:t> = 2 !on/off flag</a:t>
            </a:r>
          </a:p>
          <a:p>
            <a:r>
              <a:rPr lang="en-US" sz="1400"/>
              <a:t>  </a:t>
            </a:r>
            <a:r>
              <a:rPr lang="en-US" sz="1400">
                <a:solidFill>
                  <a:schemeClr val="bg1">
                    <a:lumMod val="75000"/>
                  </a:schemeClr>
                </a:solidFill>
              </a:rPr>
              <a:t>shapiro0 = 1.e3 !Shapiro filter strength</a:t>
            </a:r>
          </a:p>
          <a:p>
            <a:endParaRPr lang="en-US" sz="140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A3A7F8BD-8A22-7B3E-BE03-4B789D391965}"/>
              </a:ext>
            </a:extLst>
          </p:cNvPr>
          <p:cNvGrpSpPr/>
          <p:nvPr/>
        </p:nvGrpSpPr>
        <p:grpSpPr>
          <a:xfrm>
            <a:off x="2895600" y="5911334"/>
            <a:ext cx="10736972" cy="1023917"/>
            <a:chOff x="2895600" y="5911334"/>
            <a:chExt cx="10736972" cy="1023917"/>
          </a:xfrm>
        </p:grpSpPr>
        <p:sp>
          <p:nvSpPr>
            <p:cNvPr id="8" name="TextBox 7"/>
            <p:cNvSpPr txBox="1"/>
            <p:nvPr/>
          </p:nvSpPr>
          <p:spPr>
            <a:xfrm>
              <a:off x="7302824" y="5911334"/>
              <a:ext cx="258846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err="1"/>
                <a:t>Smagorinsky</a:t>
              </a:r>
              <a:r>
                <a:rPr lang="en-US"/>
                <a:t>-like filter </a:t>
              </a:r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9" name="TextBox 8"/>
                <p:cNvSpPr txBox="1"/>
                <p:nvPr/>
              </p:nvSpPr>
              <p:spPr>
                <a:xfrm>
                  <a:off x="10031314" y="5955114"/>
                  <a:ext cx="2071015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𝛾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=0.5</m:t>
                        </m:r>
                        <m:func>
                          <m:func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tanh</m:t>
                            </m:r>
                          </m:fName>
                          <m:e>
                            <m:d>
                              <m:d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𝛾</m:t>
                                    </m:r>
                                  </m:e>
                                  <m:sub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∆</m:t>
                                </m:r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𝑡</m:t>
                                </m:r>
                                <m:acc>
                                  <m:accPr>
                                    <m:chr m:val="̂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𝜇</m:t>
                                    </m:r>
                                  </m:e>
                                </m:acc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b="0">
                    <a:ea typeface="Cambria Math" panose="02040503050406030204" pitchFamily="18" charset="0"/>
                  </a:endParaRPr>
                </a:p>
              </p:txBody>
            </p:sp>
          </mc:Choice>
          <mc:Fallback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031314" y="5955114"/>
                  <a:ext cx="2071015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2065" t="-22222" r="-9440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" name="TextBox 9"/>
                <p:cNvSpPr txBox="1"/>
                <p:nvPr/>
              </p:nvSpPr>
              <p:spPr>
                <a:xfrm>
                  <a:off x="8839200" y="6371571"/>
                  <a:ext cx="3019866" cy="56368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̂"/>
                            <m:ctrlP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</m:e>
                        </m:acc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rad>
                          <m:radPr>
                            <m:degHide m:val="on"/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sSubSup>
                              <m:sSub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𝑢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sub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en-US" i="1" smtClean="0">
                                    <a:latin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𝑦</m:t>
                                </m:r>
                              </m:sub>
                              <m:sup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b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𝑢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𝑦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sub>
                                </m:s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/2</m:t>
                            </m:r>
                          </m:e>
                        </m:rad>
                      </m:oMath>
                    </m:oMathPara>
                  </a14:m>
                  <a:endParaRPr lang="en-US"/>
                </a:p>
              </p:txBody>
            </p:sp>
          </mc:Choice>
          <mc:Fallback>
            <p:sp>
              <p:nvSpPr>
                <p:cNvPr id="10" name="Text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839200" y="6371571"/>
                  <a:ext cx="3019866" cy="56368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3" name="TextBox 12"/>
            <p:cNvSpPr txBox="1"/>
            <p:nvPr/>
          </p:nvSpPr>
          <p:spPr>
            <a:xfrm>
              <a:off x="12042713" y="6468745"/>
              <a:ext cx="15898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(deformation)</a:t>
              </a:r>
            </a:p>
          </p:txBody>
        </p:sp>
        <p:cxnSp>
          <p:nvCxnSpPr>
            <p:cNvPr id="14" name="Connector: Elbow 13">
              <a:extLst>
                <a:ext uri="{FF2B5EF4-FFF2-40B4-BE49-F238E27FC236}">
                  <a16:creationId xmlns:a16="http://schemas.microsoft.com/office/drawing/2014/main" id="{C1A31454-FC3A-8E27-40DA-09DE1E31658A}"/>
                </a:ext>
              </a:extLst>
            </p:cNvPr>
            <p:cNvCxnSpPr>
              <a:cxnSpLocks/>
            </p:cNvCxnSpPr>
            <p:nvPr/>
          </p:nvCxnSpPr>
          <p:spPr bwMode="auto">
            <a:xfrm rot="10800000" flipV="1">
              <a:off x="2895600" y="6093613"/>
              <a:ext cx="4267200" cy="744464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A6B39985-882B-CCFD-C2A7-F65FFDF91AAE}"/>
              </a:ext>
            </a:extLst>
          </p:cNvPr>
          <p:cNvGrpSpPr/>
          <p:nvPr/>
        </p:nvGrpSpPr>
        <p:grpSpPr>
          <a:xfrm>
            <a:off x="9112145" y="1917658"/>
            <a:ext cx="3232255" cy="4037456"/>
            <a:chOff x="9112145" y="1917658"/>
            <a:chExt cx="3232255" cy="4037456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0920F7E8-C4BE-A7B3-4B87-420E8331EAA2}"/>
                    </a:ext>
                  </a:extLst>
                </p:cNvPr>
                <p:cNvSpPr txBox="1"/>
                <p:nvPr/>
              </p:nvSpPr>
              <p:spPr>
                <a:xfrm>
                  <a:off x="9525000" y="2981235"/>
                  <a:ext cx="2819400" cy="646331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14:m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𝛾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</m:oMath>
                  </a14:m>
                  <a:r>
                    <a:rPr lang="en-US"/>
                    <a:t> specified inside shapiro.gr3</a:t>
                  </a:r>
                </a:p>
              </p:txBody>
            </p:sp>
          </mc:Choice>
          <mc:Fallback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0920F7E8-C4BE-A7B3-4B87-420E8331EAA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525000" y="2981235"/>
                  <a:ext cx="2819400" cy="646331"/>
                </a:xfrm>
                <a:prstGeom prst="rect">
                  <a:avLst/>
                </a:prstGeom>
                <a:blipFill>
                  <a:blip r:embed="rId5"/>
                  <a:stretch>
                    <a:fillRect l="-1948" t="-4717" b="-1415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FABE5FD0-5BE4-D118-0462-943EF56AB7F4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9112145" y="1917658"/>
              <a:ext cx="1077895" cy="106357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1093F9C0-CB3F-5E2E-2E09-89CAF4AA69C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10744200" y="3687635"/>
              <a:ext cx="685800" cy="226747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60680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B411D9C-3DCF-490F-9627-99888076BB5F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US" altLang="en-US" sz="180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4267200" y="0"/>
            <a:ext cx="4876800" cy="48768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/>
              <a:t>OPT: bottom friction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28575" y="568960"/>
            <a:ext cx="751522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/>
              <a:t>!-----------------------------------------------------------------------</a:t>
            </a:r>
          </a:p>
          <a:p>
            <a:r>
              <a:rPr lang="en-US" sz="1600"/>
              <a:t>! Bottom friction.</a:t>
            </a:r>
          </a:p>
          <a:p>
            <a:r>
              <a:rPr lang="en-US" sz="1600"/>
              <a:t>!           </a:t>
            </a:r>
            <a:r>
              <a:rPr lang="en-US" sz="1600" err="1"/>
              <a:t>nchi</a:t>
            </a:r>
            <a:r>
              <a:rPr lang="en-US" sz="1600"/>
              <a:t>=0: drag coefficients specified in drag.gr3; </a:t>
            </a:r>
            <a:r>
              <a:rPr lang="en-US" sz="1600" err="1"/>
              <a:t>nchi</a:t>
            </a:r>
            <a:r>
              <a:rPr lang="en-US" sz="1600"/>
              <a:t>=-1: Manning's</a:t>
            </a:r>
          </a:p>
          <a:p>
            <a:r>
              <a:rPr lang="en-US" sz="1600"/>
              <a:t>!           formulation (even for 3D prisms) with n specified in manning.gr3.</a:t>
            </a:r>
          </a:p>
          <a:p>
            <a:r>
              <a:rPr lang="en-US" sz="1600"/>
              <a:t>!           </a:t>
            </a:r>
            <a:r>
              <a:rPr lang="en-US" sz="1600" err="1"/>
              <a:t>nchi</a:t>
            </a:r>
            <a:r>
              <a:rPr lang="en-US" sz="1600"/>
              <a:t>=1: bottom roughness (in meters) specified in rough.gr3.</a:t>
            </a:r>
          </a:p>
          <a:p>
            <a:r>
              <a:rPr lang="en-US" sz="1600"/>
              <a:t>!           Cd is calculated using the log law, when </a:t>
            </a:r>
            <a:r>
              <a:rPr lang="en-US" sz="1600" err="1"/>
              <a:t>dzb</a:t>
            </a:r>
            <a:r>
              <a:rPr lang="en-US" sz="1600"/>
              <a:t>&gt;=</a:t>
            </a:r>
            <a:r>
              <a:rPr lang="en-US" sz="1600" err="1"/>
              <a:t>dzb_min</a:t>
            </a:r>
            <a:r>
              <a:rPr lang="en-US" sz="1600"/>
              <a:t>; when</a:t>
            </a:r>
          </a:p>
          <a:p>
            <a:r>
              <a:rPr lang="en-US" sz="1600"/>
              <a:t>!           </a:t>
            </a:r>
            <a:r>
              <a:rPr lang="en-US" sz="1600" err="1"/>
              <a:t>dzb</a:t>
            </a:r>
            <a:r>
              <a:rPr lang="en-US" sz="1600"/>
              <a:t>&lt;</a:t>
            </a:r>
            <a:r>
              <a:rPr lang="en-US" sz="1600" err="1"/>
              <a:t>dzb_min</a:t>
            </a:r>
            <a:r>
              <a:rPr lang="en-US" sz="1600"/>
              <a:t>,</a:t>
            </a:r>
          </a:p>
          <a:p>
            <a:r>
              <a:rPr lang="en-US" sz="1600"/>
              <a:t>!           Cd=</a:t>
            </a:r>
            <a:r>
              <a:rPr lang="en-US" sz="1600" err="1"/>
              <a:t>Cdmax</a:t>
            </a:r>
            <a:r>
              <a:rPr lang="en-US" sz="1600"/>
              <a:t>, where </a:t>
            </a:r>
            <a:r>
              <a:rPr lang="en-US" sz="1600" err="1"/>
              <a:t>Cdmax</a:t>
            </a:r>
            <a:r>
              <a:rPr lang="en-US" sz="1600"/>
              <a:t>=Cd(</a:t>
            </a:r>
            <a:r>
              <a:rPr lang="en-US" sz="1600" err="1"/>
              <a:t>dzb</a:t>
            </a:r>
            <a:r>
              <a:rPr lang="en-US" sz="1600"/>
              <a:t>=</a:t>
            </a:r>
            <a:r>
              <a:rPr lang="en-US" sz="1600" err="1"/>
              <a:t>dzb_min</a:t>
            </a:r>
            <a:r>
              <a:rPr lang="en-US" sz="1600"/>
              <a:t>).</a:t>
            </a:r>
          </a:p>
          <a:p>
            <a:r>
              <a:rPr lang="en-US" sz="1600"/>
              <a:t>!</a:t>
            </a:r>
          </a:p>
          <a:p>
            <a:r>
              <a:rPr lang="en-US" sz="1600"/>
              <a:t>!           If </a:t>
            </a:r>
            <a:r>
              <a:rPr lang="en-US" sz="1600" err="1"/>
              <a:t>iwbl</a:t>
            </a:r>
            <a:r>
              <a:rPr lang="en-US" sz="1600"/>
              <a:t>/=0, </a:t>
            </a:r>
            <a:r>
              <a:rPr lang="en-US" sz="1600" err="1"/>
              <a:t>nchi</a:t>
            </a:r>
            <a:r>
              <a:rPr lang="en-US" sz="1600"/>
              <a:t> must =1.</a:t>
            </a:r>
          </a:p>
          <a:p>
            <a:r>
              <a:rPr lang="en-US" sz="1600"/>
              <a:t>!-----------------------------------------------------------------------</a:t>
            </a:r>
          </a:p>
          <a:p>
            <a:r>
              <a:rPr lang="en-US" sz="1600"/>
              <a:t>  </a:t>
            </a:r>
            <a:r>
              <a:rPr lang="en-US" sz="1600" err="1"/>
              <a:t>nchi</a:t>
            </a:r>
            <a:r>
              <a:rPr lang="en-US" sz="1600"/>
              <a:t> = 1</a:t>
            </a:r>
          </a:p>
          <a:p>
            <a:r>
              <a:rPr lang="en-US" sz="1600"/>
              <a:t>  </a:t>
            </a:r>
            <a:r>
              <a:rPr lang="en-US" sz="1600" err="1">
                <a:solidFill>
                  <a:srgbClr val="FF0000"/>
                </a:solidFill>
              </a:rPr>
              <a:t>dzb_min</a:t>
            </a:r>
            <a:r>
              <a:rPr lang="en-US" sz="1600">
                <a:solidFill>
                  <a:srgbClr val="FF0000"/>
                </a:solidFill>
              </a:rPr>
              <a:t> = 0.5 </a:t>
            </a:r>
            <a:r>
              <a:rPr lang="en-US" sz="1600"/>
              <a:t>!needed if </a:t>
            </a:r>
            <a:r>
              <a:rPr lang="en-US" sz="1600" err="1"/>
              <a:t>nchi</a:t>
            </a:r>
            <a:r>
              <a:rPr lang="en-US" sz="1600"/>
              <a:t>=1; min. bottom boundary layer thickness [m].</a:t>
            </a:r>
          </a:p>
          <a:p>
            <a:r>
              <a:rPr lang="en-US" sz="1600"/>
              <a:t>  </a:t>
            </a:r>
            <a:r>
              <a:rPr lang="en-US" sz="1600" err="1"/>
              <a:t>hmin_man</a:t>
            </a:r>
            <a:r>
              <a:rPr lang="en-US" sz="1600"/>
              <a:t> = 1. !needed if </a:t>
            </a:r>
            <a:r>
              <a:rPr lang="en-US" sz="1600" err="1"/>
              <a:t>nchi</a:t>
            </a:r>
            <a:r>
              <a:rPr lang="en-US" sz="1600"/>
              <a:t>=-1: min. depth in Manning's formulation [m]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58CAF05-EF0D-79C5-8B89-BF6260B74BDD}"/>
              </a:ext>
            </a:extLst>
          </p:cNvPr>
          <p:cNvSpPr txBox="1"/>
          <p:nvPr/>
        </p:nvSpPr>
        <p:spPr>
          <a:xfrm>
            <a:off x="8043134" y="1195700"/>
            <a:ext cx="5181600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When imposing bottom roughness, remember to limit the boundary layer thickness with </a:t>
            </a:r>
            <a:r>
              <a:rPr lang="en-US" err="1"/>
              <a:t>dzb_min</a:t>
            </a:r>
            <a:r>
              <a:rPr lang="en-US"/>
              <a:t> to avoid large friction in shallows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This is similar to limiting Manning’s formula with </a:t>
            </a:r>
            <a:r>
              <a:rPr lang="en-US" err="1"/>
              <a:t>hmin_man</a:t>
            </a:r>
            <a:endParaRPr lang="en-US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1675741-FD8F-AF8D-850A-7EE0D7880D91}"/>
              </a:ext>
            </a:extLst>
          </p:cNvPr>
          <p:cNvGrpSpPr/>
          <p:nvPr/>
        </p:nvGrpSpPr>
        <p:grpSpPr>
          <a:xfrm>
            <a:off x="7543800" y="3462329"/>
            <a:ext cx="6180268" cy="3811545"/>
            <a:chOff x="7543800" y="3462329"/>
            <a:chExt cx="6180268" cy="3811545"/>
          </a:xfrm>
        </p:grpSpPr>
        <p:pic>
          <p:nvPicPr>
            <p:cNvPr id="4" name="Picture 40">
              <a:extLst>
                <a:ext uri="{FF2B5EF4-FFF2-40B4-BE49-F238E27FC236}">
                  <a16:creationId xmlns:a16="http://schemas.microsoft.com/office/drawing/2014/main" id="{6AC07A17-0799-5AA1-663B-4C8FB32DAAF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543800" y="3462329"/>
              <a:ext cx="6180268" cy="34556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Text Box 41">
              <a:extLst>
                <a:ext uri="{FF2B5EF4-FFF2-40B4-BE49-F238E27FC236}">
                  <a16:creationId xmlns:a16="http://schemas.microsoft.com/office/drawing/2014/main" id="{81B34ADD-B317-12B2-C508-C59E43CD4C9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86800" y="6906309"/>
              <a:ext cx="3600594" cy="3675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20170" tIns="60085" rIns="120170" bIns="60085">
              <a:spAutoFit/>
            </a:bodyPr>
            <a:lstStyle>
              <a:lvl1pPr eaLnBrk="0" hangingPunct="0">
                <a:defRPr sz="1600"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 sz="1600"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 sz="1600"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 sz="1600"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 sz="1600"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/>
                <a:t>Bottom boundary layer thickness (m)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94216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FEFA497-B090-4BC7-9FB3-6EAC1F875503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17</a:t>
            </a:fld>
            <a:endParaRPr lang="en-US" altLang="en-US" sz="180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4114800" y="11784"/>
            <a:ext cx="6553200" cy="69342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3200"/>
              <a:t>OPT: Transport solver</a:t>
            </a:r>
          </a:p>
        </p:txBody>
      </p:sp>
      <p:sp>
        <p:nvSpPr>
          <p:cNvPr id="2" name="Rectangle 1"/>
          <p:cNvSpPr/>
          <p:nvPr/>
        </p:nvSpPr>
        <p:spPr>
          <a:xfrm>
            <a:off x="206188" y="721919"/>
            <a:ext cx="9829800" cy="612475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400"/>
              <a:t>!-----------------------------------------------------------------------</a:t>
            </a:r>
          </a:p>
          <a:p>
            <a:r>
              <a:rPr lang="en-US" sz="1400"/>
              <a:t>! Transport method.</a:t>
            </a:r>
          </a:p>
          <a:p>
            <a:r>
              <a:rPr lang="en-US" sz="1400"/>
              <a:t>! If </a:t>
            </a:r>
            <a:r>
              <a:rPr lang="en-US" sz="1400" err="1"/>
              <a:t>itr_met</a:t>
            </a:r>
            <a:r>
              <a:rPr lang="en-US" sz="1400"/>
              <a:t>=1, upwind method is used. If </a:t>
            </a:r>
            <a:r>
              <a:rPr lang="en-US" sz="1400" err="1"/>
              <a:t>itr_met</a:t>
            </a:r>
            <a:r>
              <a:rPr lang="en-US" sz="1400"/>
              <a:t>&gt;=2, TVD or WENO method is used</a:t>
            </a:r>
          </a:p>
          <a:p>
            <a:r>
              <a:rPr lang="en-US" sz="1400"/>
              <a:t>! on an element/prism if the total depth (at all nodes of the elem.)&gt;=</a:t>
            </a:r>
            <a:r>
              <a:rPr lang="en-US" sz="1400" err="1"/>
              <a:t>h_tvd</a:t>
            </a:r>
            <a:r>
              <a:rPr lang="en-US" sz="1400"/>
              <a:t> and the flag in</a:t>
            </a:r>
          </a:p>
          <a:p>
            <a:r>
              <a:rPr lang="en-US" sz="1400"/>
              <a:t>! </a:t>
            </a:r>
            <a:r>
              <a:rPr lang="en-US" sz="1400" err="1"/>
              <a:t>tvd.prop</a:t>
            </a:r>
            <a:r>
              <a:rPr lang="en-US" sz="1400"/>
              <a:t> = 1 for the elem. (</a:t>
            </a:r>
            <a:r>
              <a:rPr lang="en-US" sz="1400" err="1"/>
              <a:t>tvd.prop</a:t>
            </a:r>
            <a:r>
              <a:rPr lang="en-US" sz="1400"/>
              <a:t> is required in this case);</a:t>
            </a:r>
          </a:p>
          <a:p>
            <a:r>
              <a:rPr lang="en-US" sz="1400">
                <a:latin typeface="Tahoma"/>
                <a:ea typeface="Tahoma"/>
                <a:cs typeface="Tahoma"/>
              </a:rPr>
              <a:t>! otherwise upwind is used for efficiency.</a:t>
            </a:r>
          </a:p>
          <a:p>
            <a:r>
              <a:rPr lang="en-US" sz="1400"/>
              <a:t>! </a:t>
            </a:r>
            <a:r>
              <a:rPr lang="en-US" sz="1400" err="1"/>
              <a:t>itr_met</a:t>
            </a:r>
            <a:r>
              <a:rPr lang="en-US" sz="1400"/>
              <a:t>=3 (horizontal TVD) or 4 (horizontal WENO): implicit TVD in the vertical dimension.</a:t>
            </a:r>
          </a:p>
          <a:p>
            <a:r>
              <a:rPr lang="en-US" sz="1400">
                <a:latin typeface="Tahoma"/>
                <a:ea typeface="Tahoma"/>
                <a:cs typeface="Tahoma"/>
              </a:rPr>
              <a:t>! Also if </a:t>
            </a:r>
            <a:r>
              <a:rPr lang="en-US" sz="1400" err="1">
                <a:latin typeface="Tahoma"/>
                <a:ea typeface="Tahoma"/>
                <a:cs typeface="Tahoma"/>
              </a:rPr>
              <a:t>itr_met</a:t>
            </a:r>
            <a:r>
              <a:rPr lang="en-US" sz="1400">
                <a:latin typeface="Tahoma"/>
                <a:ea typeface="Tahoma"/>
                <a:cs typeface="Tahoma"/>
              </a:rPr>
              <a:t>==3 and </a:t>
            </a:r>
            <a:r>
              <a:rPr lang="en-US" sz="1400" err="1">
                <a:latin typeface="Tahoma"/>
                <a:ea typeface="Tahoma"/>
                <a:cs typeface="Tahoma"/>
              </a:rPr>
              <a:t>h_tvd</a:t>
            </a:r>
            <a:r>
              <a:rPr lang="en-US" sz="1400">
                <a:latin typeface="Tahoma"/>
                <a:ea typeface="Tahoma"/>
                <a:cs typeface="Tahoma"/>
              </a:rPr>
              <a:t>&gt;=1.e5, some parts of the code are bypassed for efficiency</a:t>
            </a:r>
          </a:p>
          <a:p>
            <a:r>
              <a:rPr lang="en-US" sz="1400"/>
              <a:t>!-----------------------------------------------------------------------</a:t>
            </a:r>
          </a:p>
          <a:p>
            <a:r>
              <a:rPr lang="en-US" sz="1400"/>
              <a:t>  </a:t>
            </a:r>
            <a:r>
              <a:rPr lang="en-US" sz="1400" err="1"/>
              <a:t>itr_met</a:t>
            </a:r>
            <a:r>
              <a:rPr lang="en-US" sz="1400"/>
              <a:t> = 3</a:t>
            </a:r>
          </a:p>
          <a:p>
            <a:r>
              <a:rPr lang="en-US" sz="1400"/>
              <a:t>  </a:t>
            </a:r>
            <a:r>
              <a:rPr lang="en-US" sz="1400" err="1"/>
              <a:t>h_tvd</a:t>
            </a:r>
            <a:r>
              <a:rPr lang="en-US" sz="1400"/>
              <a:t> = 5. !used only if </a:t>
            </a:r>
            <a:r>
              <a:rPr lang="en-US" sz="1400" err="1"/>
              <a:t>itr_met</a:t>
            </a:r>
            <a:r>
              <a:rPr lang="en-US" sz="1400"/>
              <a:t>&gt;=2; cut-off depth (m)</a:t>
            </a:r>
          </a:p>
          <a:p>
            <a:r>
              <a:rPr lang="en-US" sz="1400"/>
              <a:t>  !If </a:t>
            </a:r>
            <a:r>
              <a:rPr lang="en-US" sz="1400" err="1"/>
              <a:t>itr_met</a:t>
            </a:r>
            <a:r>
              <a:rPr lang="en-US" sz="1400"/>
              <a:t>=3 or 4, need the following 2 tolerances of convergence. The convergence</a:t>
            </a:r>
          </a:p>
          <a:p>
            <a:r>
              <a:rPr lang="en-US" sz="1400">
                <a:latin typeface="Tahoma"/>
                <a:ea typeface="Tahoma"/>
                <a:cs typeface="Tahoma"/>
              </a:rPr>
              <a:t>  !is achieved when sqrt[\</a:t>
            </a:r>
            <a:r>
              <a:rPr lang="en-US" sz="1400" err="1">
                <a:latin typeface="Tahoma"/>
                <a:ea typeface="Tahoma"/>
                <a:cs typeface="Tahoma"/>
              </a:rPr>
              <a:t>sum_i</a:t>
            </a:r>
            <a:r>
              <a:rPr lang="en-US" sz="1400">
                <a:latin typeface="Tahoma"/>
                <a:ea typeface="Tahoma"/>
                <a:cs typeface="Tahoma"/>
              </a:rPr>
              <a:t>(T_i^s+1-T_i^s)^2]&lt;=eps1_tvd_imp*sqrt[\</a:t>
            </a:r>
            <a:r>
              <a:rPr lang="en-US" sz="1400" err="1">
                <a:latin typeface="Tahoma"/>
                <a:ea typeface="Tahoma"/>
                <a:cs typeface="Tahoma"/>
              </a:rPr>
              <a:t>sum_i</a:t>
            </a:r>
            <a:r>
              <a:rPr lang="en-US" sz="1400">
                <a:latin typeface="Tahoma"/>
                <a:ea typeface="Tahoma"/>
                <a:cs typeface="Tahoma"/>
              </a:rPr>
              <a:t>(</a:t>
            </a:r>
            <a:r>
              <a:rPr lang="en-US" sz="1400" err="1">
                <a:latin typeface="Tahoma"/>
                <a:ea typeface="Tahoma"/>
                <a:cs typeface="Tahoma"/>
              </a:rPr>
              <a:t>T_i^s</a:t>
            </a:r>
            <a:r>
              <a:rPr lang="en-US" sz="1400">
                <a:latin typeface="Tahoma"/>
                <a:ea typeface="Tahoma"/>
                <a:cs typeface="Tahoma"/>
              </a:rPr>
              <a:t>)^2]+eps2_tvd_imp</a:t>
            </a:r>
          </a:p>
          <a:p>
            <a:r>
              <a:rPr lang="en-US" sz="1400">
                <a:latin typeface="Tahoma"/>
                <a:ea typeface="Tahoma"/>
                <a:cs typeface="Tahoma"/>
              </a:rPr>
              <a:t>  eps1_tvd_imp = 1.e-4 !suggested value is 1.e-4, but for large suspended load, need to use a smaller value (e.g. 1.e-9)</a:t>
            </a:r>
          </a:p>
          <a:p>
            <a:r>
              <a:rPr lang="en-US" sz="1400"/>
              <a:t>  eps2_tvd_imp = 1.e-14</a:t>
            </a:r>
          </a:p>
          <a:p>
            <a:endParaRPr lang="en-US" sz="1400"/>
          </a:p>
          <a:p>
            <a:r>
              <a:rPr lang="en-US" sz="1400"/>
              <a:t> !Optional hybridized ELM transport for efficiency</a:t>
            </a:r>
          </a:p>
          <a:p>
            <a:r>
              <a:rPr lang="en-US" sz="1400"/>
              <a:t>  </a:t>
            </a:r>
            <a:r>
              <a:rPr lang="en-US" sz="1400" err="1"/>
              <a:t>ielm_transport</a:t>
            </a:r>
            <a:r>
              <a:rPr lang="en-US" sz="1400"/>
              <a:t> = 0 !1: turn on</a:t>
            </a:r>
          </a:p>
          <a:p>
            <a:r>
              <a:rPr lang="en-US" sz="1400"/>
              <a:t>  </a:t>
            </a:r>
            <a:r>
              <a:rPr lang="en-US" sz="1400" err="1"/>
              <a:t>max_subcyc</a:t>
            </a:r>
            <a:r>
              <a:rPr lang="en-US" sz="1400"/>
              <a:t> = 10 !used only if </a:t>
            </a:r>
            <a:r>
              <a:rPr lang="en-US" sz="1400" err="1"/>
              <a:t>ielm_transport</a:t>
            </a:r>
            <a:r>
              <a:rPr lang="en-US" sz="1400"/>
              <a:t>/=0. Max # of </a:t>
            </a:r>
            <a:r>
              <a:rPr lang="en-US" sz="1400" err="1"/>
              <a:t>subcycling</a:t>
            </a:r>
            <a:r>
              <a:rPr lang="en-US" sz="1400"/>
              <a:t> per time step in transport allowed</a:t>
            </a:r>
          </a:p>
          <a:p>
            <a:endParaRPr lang="en-US" sz="1400"/>
          </a:p>
          <a:p>
            <a:r>
              <a:rPr lang="en-US" sz="1400"/>
              <a:t>  !if </a:t>
            </a:r>
            <a:r>
              <a:rPr lang="en-US" sz="1400" err="1"/>
              <a:t>itr_met</a:t>
            </a:r>
            <a:r>
              <a:rPr lang="en-US" sz="1400"/>
              <a:t> = 4, the following parameters are needed</a:t>
            </a:r>
          </a:p>
          <a:p>
            <a:r>
              <a:rPr lang="en-US" sz="1400"/>
              <a:t>  !if </a:t>
            </a:r>
            <a:r>
              <a:rPr lang="en-US" sz="1400" err="1"/>
              <a:t>itr_met</a:t>
            </a:r>
            <a:r>
              <a:rPr lang="en-US" sz="1400"/>
              <a:t>=4 and </a:t>
            </a:r>
            <a:r>
              <a:rPr lang="en-US" sz="1400" err="1"/>
              <a:t>ipre</a:t>
            </a:r>
            <a:r>
              <a:rPr lang="en-US" sz="1400"/>
              <a:t>=1, diagnostic outputs are generated for </a:t>
            </a:r>
            <a:r>
              <a:rPr lang="en-US" sz="1400" err="1"/>
              <a:t>weno</a:t>
            </a:r>
            <a:r>
              <a:rPr lang="en-US" sz="1400"/>
              <a:t> accuracy and stencil quality,</a:t>
            </a:r>
          </a:p>
          <a:p>
            <a:r>
              <a:rPr lang="en-US" sz="1400"/>
              <a:t>  !  see subroutine </a:t>
            </a:r>
            <a:r>
              <a:rPr lang="en-US" sz="1400" err="1"/>
              <a:t>weno_diag</a:t>
            </a:r>
            <a:r>
              <a:rPr lang="en-US" sz="1400"/>
              <a:t> in </a:t>
            </a:r>
            <a:r>
              <a:rPr lang="en-US" sz="1400" err="1"/>
              <a:t>src</a:t>
            </a:r>
            <a:r>
              <a:rPr lang="en-US" sz="1400"/>
              <a:t>/Hydro/misc_subs.F90 for details</a:t>
            </a:r>
          </a:p>
          <a:p>
            <a:r>
              <a:rPr lang="en-US" sz="1400"/>
              <a:t>  </a:t>
            </a:r>
            <a:r>
              <a:rPr lang="en-US" sz="1400" err="1"/>
              <a:t>ip_weno</a:t>
            </a:r>
            <a:r>
              <a:rPr lang="en-US" sz="1400"/>
              <a:t> = 2   !order of accuracy: 0- upwind; 1- linear polynomial, 2nd order; 2- quadratic polynomial, 3rd order</a:t>
            </a:r>
          </a:p>
          <a:p>
            <a:r>
              <a:rPr lang="en-US" sz="1400"/>
              <a:t>  </a:t>
            </a:r>
            <a:r>
              <a:rPr lang="en-US" sz="1400" err="1"/>
              <a:t>courant_weno</a:t>
            </a:r>
            <a:r>
              <a:rPr lang="en-US" sz="1400"/>
              <a:t>=0.5 !Courant number for </a:t>
            </a:r>
            <a:r>
              <a:rPr lang="en-US" sz="1400" err="1"/>
              <a:t>weno</a:t>
            </a:r>
            <a:r>
              <a:rPr lang="en-US" sz="1400"/>
              <a:t> transport</a:t>
            </a:r>
          </a:p>
          <a:p>
            <a:r>
              <a:rPr lang="en-US" sz="1400">
                <a:solidFill>
                  <a:srgbClr val="FF0000"/>
                </a:solidFill>
              </a:rPr>
              <a:t>  epsilon1 = 1.e-15   !coefficient for 2nd order </a:t>
            </a:r>
            <a:r>
              <a:rPr lang="en-US" sz="1400" err="1">
                <a:solidFill>
                  <a:srgbClr val="FF0000"/>
                </a:solidFill>
              </a:rPr>
              <a:t>weno</a:t>
            </a:r>
            <a:r>
              <a:rPr lang="en-US" sz="1400">
                <a:solidFill>
                  <a:srgbClr val="FF0000"/>
                </a:solidFill>
              </a:rPr>
              <a:t> smoother</a:t>
            </a:r>
          </a:p>
          <a:p>
            <a:r>
              <a:rPr lang="en-US" sz="1400">
                <a:solidFill>
                  <a:srgbClr val="FF0000"/>
                </a:solidFill>
              </a:rPr>
              <a:t>  epsilon2 = 1.e-10  !1st coefficient for 3rd order </a:t>
            </a:r>
            <a:r>
              <a:rPr lang="en-US" sz="1400" err="1">
                <a:solidFill>
                  <a:srgbClr val="FF0000"/>
                </a:solidFill>
              </a:rPr>
              <a:t>weno</a:t>
            </a:r>
            <a:r>
              <a:rPr lang="en-US" sz="1400">
                <a:solidFill>
                  <a:srgbClr val="FF0000"/>
                </a:solidFill>
              </a:rPr>
              <a:t> smoother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861612" y="559359"/>
            <a:ext cx="4648200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Use </a:t>
            </a:r>
            <a:r>
              <a:rPr lang="en-US" err="1"/>
              <a:t>itr_met</a:t>
            </a:r>
            <a:r>
              <a:rPr lang="en-US"/>
              <a:t>=3 (TVD) or 4 (WENO) for most b-clinic applications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Fine tuning (of efficiency, dispersion) handles</a:t>
            </a:r>
          </a:p>
          <a:p>
            <a:pPr marL="886602" lvl="1" indent="-285750">
              <a:buFont typeface="Arial" panose="020B0604020202020204" pitchFamily="34" charset="0"/>
              <a:buChar char="•"/>
            </a:pPr>
            <a:r>
              <a:rPr lang="en-US" err="1"/>
              <a:t>h_tvd</a:t>
            </a:r>
            <a:r>
              <a:rPr lang="en-US"/>
              <a:t>: shallower depths use efficient upwind</a:t>
            </a:r>
          </a:p>
          <a:p>
            <a:pPr marL="886602" lvl="1" indent="-285750">
              <a:buFont typeface="Arial" panose="020B0604020202020204" pitchFamily="34" charset="0"/>
              <a:buChar char="•"/>
            </a:pPr>
            <a:r>
              <a:rPr lang="en-US" err="1"/>
              <a:t>tvd.prop</a:t>
            </a:r>
            <a:r>
              <a:rPr lang="en-US"/>
              <a:t>: use upwind where property=0</a:t>
            </a:r>
          </a:p>
          <a:p>
            <a:pPr marL="886602" lvl="1" indent="-285750">
              <a:buFont typeface="Arial" panose="020B0604020202020204" pitchFamily="34" charset="0"/>
              <a:buChar char="•"/>
            </a:pPr>
            <a:r>
              <a:rPr lang="en-US" sz="1800" err="1"/>
              <a:t>ielm_transport</a:t>
            </a:r>
            <a:r>
              <a:rPr lang="en-US" sz="1800"/>
              <a:t>: beware combination of this and WENO</a:t>
            </a:r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8A084E-D4D7-533A-6375-0FAC9CAF4021}"/>
              </a:ext>
            </a:extLst>
          </p:cNvPr>
          <p:cNvSpPr txBox="1"/>
          <p:nvPr/>
        </p:nvSpPr>
        <p:spPr>
          <a:xfrm>
            <a:off x="9372600" y="4284957"/>
            <a:ext cx="4037986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>
                <a:latin typeface="Tahoma"/>
                <a:ea typeface="Tahoma"/>
                <a:cs typeface="Tahoma"/>
              </a:rPr>
              <a:t>At a given element: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latin typeface="Tahoma"/>
                <a:ea typeface="Tahoma"/>
                <a:cs typeface="Tahoma"/>
              </a:rPr>
              <a:t>ELM is used if local </a:t>
            </a:r>
            <a:r>
              <a:rPr lang="en-US" err="1">
                <a:latin typeface="Tahoma"/>
                <a:ea typeface="Tahoma"/>
                <a:cs typeface="Tahoma"/>
              </a:rPr>
              <a:t>subcycling</a:t>
            </a:r>
            <a:r>
              <a:rPr lang="en-US">
                <a:latin typeface="Tahoma"/>
                <a:ea typeface="Tahoma"/>
                <a:cs typeface="Tahoma"/>
              </a:rPr>
              <a:t> # exceeds </a:t>
            </a:r>
            <a:r>
              <a:rPr lang="en-US" i="1" err="1">
                <a:latin typeface="Tahoma"/>
                <a:ea typeface="Tahoma"/>
                <a:cs typeface="Tahoma"/>
              </a:rPr>
              <a:t>max_subcyc</a:t>
            </a:r>
            <a:r>
              <a:rPr lang="en-US">
                <a:latin typeface="Tahoma"/>
                <a:ea typeface="Tahoma"/>
                <a:cs typeface="Tahoma"/>
              </a:rPr>
              <a:t> (if </a:t>
            </a:r>
            <a:r>
              <a:rPr lang="en-US" i="1" err="1">
                <a:latin typeface="Tahoma"/>
                <a:ea typeface="Tahoma"/>
                <a:cs typeface="Tahoma"/>
              </a:rPr>
              <a:t>ielm_transport</a:t>
            </a:r>
            <a:r>
              <a:rPr lang="en-US">
                <a:latin typeface="Tahoma"/>
                <a:ea typeface="Tahoma"/>
                <a:cs typeface="Tahoma"/>
              </a:rPr>
              <a:t>=1)</a:t>
            </a:r>
            <a:endParaRPr lang="en-US">
              <a:ea typeface="Tahoma"/>
              <a:cs typeface="Tahom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latin typeface="Tahoma"/>
                <a:ea typeface="Tahoma"/>
                <a:cs typeface="Tahoma"/>
              </a:rPr>
              <a:t>Upwind is used if h&lt;</a:t>
            </a:r>
            <a:r>
              <a:rPr lang="en-US" i="1" err="1">
                <a:latin typeface="Tahoma"/>
                <a:ea typeface="Tahoma"/>
                <a:cs typeface="Tahoma"/>
              </a:rPr>
              <a:t>h_tvd</a:t>
            </a:r>
            <a:r>
              <a:rPr lang="en-US">
                <a:latin typeface="Tahoma"/>
                <a:ea typeface="Tahoma"/>
                <a:cs typeface="Tahoma"/>
              </a:rPr>
              <a:t> or </a:t>
            </a:r>
            <a:r>
              <a:rPr lang="en-US" err="1">
                <a:latin typeface="Tahoma"/>
                <a:ea typeface="Tahoma"/>
                <a:cs typeface="Tahoma"/>
              </a:rPr>
              <a:t>tvd.prop</a:t>
            </a:r>
            <a:r>
              <a:rPr lang="en-US">
                <a:latin typeface="Tahoma"/>
                <a:ea typeface="Tahoma"/>
                <a:cs typeface="Tahoma"/>
              </a:rPr>
              <a:t>=0 at an </a:t>
            </a:r>
            <a:r>
              <a:rPr lang="en-US" err="1">
                <a:latin typeface="Tahoma"/>
                <a:ea typeface="Tahoma"/>
                <a:cs typeface="Tahoma"/>
              </a:rPr>
              <a:t>elem</a:t>
            </a:r>
            <a:endParaRPr 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>
                <a:latin typeface="Tahoma"/>
                <a:ea typeface="Tahoma"/>
                <a:cs typeface="Tahoma"/>
              </a:rPr>
              <a:t>Otherwise, higher-order methods (TVD or WENO) are used at this </a:t>
            </a:r>
            <a:r>
              <a:rPr lang="en-US" err="1">
                <a:latin typeface="Tahoma"/>
                <a:ea typeface="Tahoma"/>
                <a:cs typeface="Tahoma"/>
              </a:rPr>
              <a:t>elem</a:t>
            </a:r>
            <a:endParaRPr lang="en-US"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671724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FEFA497-B090-4BC7-9FB3-6EAC1F875503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US" altLang="en-US" sz="180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4114800" y="11784"/>
            <a:ext cx="6553200" cy="69342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3200"/>
              <a:t>OPT: Transport solver</a:t>
            </a:r>
          </a:p>
        </p:txBody>
      </p:sp>
      <p:sp>
        <p:nvSpPr>
          <p:cNvPr id="2" name="Rectangle 1"/>
          <p:cNvSpPr/>
          <p:nvPr/>
        </p:nvSpPr>
        <p:spPr>
          <a:xfrm>
            <a:off x="53788" y="568960"/>
            <a:ext cx="5204012" cy="547842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1000">
                <a:solidFill>
                  <a:srgbClr val="BFBFBF"/>
                </a:solidFill>
              </a:rPr>
              <a:t>!-----------------------------------------------------------------------</a:t>
            </a:r>
          </a:p>
          <a:p>
            <a:r>
              <a:rPr lang="en-US" sz="1000">
                <a:solidFill>
                  <a:srgbClr val="BFBFBF"/>
                </a:solidFill>
              </a:rPr>
              <a:t>! Transport method.</a:t>
            </a:r>
          </a:p>
          <a:p>
            <a:r>
              <a:rPr lang="en-US" sz="1000">
                <a:solidFill>
                  <a:srgbClr val="BFBFBF"/>
                </a:solidFill>
              </a:rPr>
              <a:t>! If </a:t>
            </a:r>
            <a:r>
              <a:rPr lang="en-US" sz="1000" err="1">
                <a:solidFill>
                  <a:srgbClr val="BFBFBF"/>
                </a:solidFill>
              </a:rPr>
              <a:t>itr_met</a:t>
            </a:r>
            <a:r>
              <a:rPr lang="en-US" sz="1000">
                <a:solidFill>
                  <a:srgbClr val="BFBFBF"/>
                </a:solidFill>
              </a:rPr>
              <a:t>=1, upwind method is used. If </a:t>
            </a:r>
            <a:r>
              <a:rPr lang="en-US" sz="1000" err="1">
                <a:solidFill>
                  <a:srgbClr val="BFBFBF"/>
                </a:solidFill>
              </a:rPr>
              <a:t>itr_met</a:t>
            </a:r>
            <a:r>
              <a:rPr lang="en-US" sz="1000">
                <a:solidFill>
                  <a:srgbClr val="BFBFBF"/>
                </a:solidFill>
              </a:rPr>
              <a:t>&gt;=2, TVD or WENO method is used</a:t>
            </a:r>
          </a:p>
          <a:p>
            <a:r>
              <a:rPr lang="en-US" sz="1000">
                <a:solidFill>
                  <a:srgbClr val="BFBFBF"/>
                </a:solidFill>
              </a:rPr>
              <a:t>! on an element/prism if the total depth (at all nodes of the elem.)&gt;=</a:t>
            </a:r>
            <a:r>
              <a:rPr lang="en-US" sz="1000" err="1">
                <a:solidFill>
                  <a:srgbClr val="BFBFBF"/>
                </a:solidFill>
              </a:rPr>
              <a:t>h_tvd</a:t>
            </a:r>
            <a:r>
              <a:rPr lang="en-US" sz="1000">
                <a:solidFill>
                  <a:srgbClr val="BFBFBF"/>
                </a:solidFill>
              </a:rPr>
              <a:t> and the flag in</a:t>
            </a:r>
          </a:p>
          <a:p>
            <a:r>
              <a:rPr lang="en-US" sz="1000">
                <a:solidFill>
                  <a:srgbClr val="BFBFBF"/>
                </a:solidFill>
              </a:rPr>
              <a:t>! </a:t>
            </a:r>
            <a:r>
              <a:rPr lang="en-US" sz="1000" err="1">
                <a:solidFill>
                  <a:srgbClr val="BFBFBF"/>
                </a:solidFill>
              </a:rPr>
              <a:t>tvd.prop</a:t>
            </a:r>
            <a:r>
              <a:rPr lang="en-US" sz="1000">
                <a:solidFill>
                  <a:srgbClr val="BFBFBF"/>
                </a:solidFill>
              </a:rPr>
              <a:t> = 1 for the elem. (</a:t>
            </a:r>
            <a:r>
              <a:rPr lang="en-US" sz="1000" err="1">
                <a:solidFill>
                  <a:srgbClr val="BFBFBF"/>
                </a:solidFill>
              </a:rPr>
              <a:t>tvd.prop</a:t>
            </a:r>
            <a:r>
              <a:rPr lang="en-US" sz="1000">
                <a:solidFill>
                  <a:srgbClr val="BFBFBF"/>
                </a:solidFill>
              </a:rPr>
              <a:t> is required in this case);</a:t>
            </a:r>
          </a:p>
          <a:p>
            <a:r>
              <a:rPr lang="en-US" sz="1000">
                <a:solidFill>
                  <a:srgbClr val="BFBFBF"/>
                </a:solidFill>
                <a:latin typeface="Tahoma"/>
                <a:ea typeface="Tahoma"/>
                <a:cs typeface="Tahoma"/>
              </a:rPr>
              <a:t>! otherwise upwind is used for efficiency.</a:t>
            </a:r>
          </a:p>
          <a:p>
            <a:r>
              <a:rPr lang="en-US" sz="1000">
                <a:solidFill>
                  <a:srgbClr val="BFBFBF"/>
                </a:solidFill>
              </a:rPr>
              <a:t>! </a:t>
            </a:r>
            <a:r>
              <a:rPr lang="en-US" sz="1000" err="1">
                <a:solidFill>
                  <a:srgbClr val="BFBFBF"/>
                </a:solidFill>
              </a:rPr>
              <a:t>itr_met</a:t>
            </a:r>
            <a:r>
              <a:rPr lang="en-US" sz="1000">
                <a:solidFill>
                  <a:srgbClr val="BFBFBF"/>
                </a:solidFill>
              </a:rPr>
              <a:t>=3 (horizontal TVD) or 4 (horizontal WENO): implicit TVD in the vertical dimension.</a:t>
            </a:r>
          </a:p>
          <a:p>
            <a:r>
              <a:rPr lang="en-US" sz="1000">
                <a:solidFill>
                  <a:srgbClr val="BFBFBF"/>
                </a:solidFill>
                <a:latin typeface="Tahoma"/>
                <a:ea typeface="Tahoma"/>
                <a:cs typeface="Tahoma"/>
              </a:rPr>
              <a:t>! Also if </a:t>
            </a:r>
            <a:r>
              <a:rPr lang="en-US" sz="1000" err="1">
                <a:solidFill>
                  <a:srgbClr val="BFBFBF"/>
                </a:solidFill>
                <a:latin typeface="Tahoma"/>
                <a:ea typeface="Tahoma"/>
                <a:cs typeface="Tahoma"/>
              </a:rPr>
              <a:t>itr_met</a:t>
            </a:r>
            <a:r>
              <a:rPr lang="en-US" sz="1000">
                <a:solidFill>
                  <a:srgbClr val="BFBFBF"/>
                </a:solidFill>
                <a:latin typeface="Tahoma"/>
                <a:ea typeface="Tahoma"/>
                <a:cs typeface="Tahoma"/>
              </a:rPr>
              <a:t>==3 and </a:t>
            </a:r>
            <a:r>
              <a:rPr lang="en-US" sz="1000" err="1">
                <a:solidFill>
                  <a:srgbClr val="BFBFBF"/>
                </a:solidFill>
                <a:latin typeface="Tahoma"/>
                <a:ea typeface="Tahoma"/>
                <a:cs typeface="Tahoma"/>
              </a:rPr>
              <a:t>h_tvd</a:t>
            </a:r>
            <a:r>
              <a:rPr lang="en-US" sz="1000">
                <a:solidFill>
                  <a:srgbClr val="BFBFBF"/>
                </a:solidFill>
                <a:latin typeface="Tahoma"/>
                <a:ea typeface="Tahoma"/>
                <a:cs typeface="Tahoma"/>
              </a:rPr>
              <a:t>&gt;=1.e5, some parts of the code are bypassed for efficiency</a:t>
            </a:r>
          </a:p>
          <a:p>
            <a:r>
              <a:rPr lang="en-US" sz="1000">
                <a:solidFill>
                  <a:srgbClr val="BFBFBF"/>
                </a:solidFill>
              </a:rPr>
              <a:t>!-----------------------------------------------------------------------</a:t>
            </a:r>
          </a:p>
          <a:p>
            <a:r>
              <a:rPr lang="en-US" sz="1000">
                <a:solidFill>
                  <a:srgbClr val="BFBFBF"/>
                </a:solidFill>
              </a:rPr>
              <a:t>  </a:t>
            </a:r>
            <a:r>
              <a:rPr lang="en-US" sz="1000" err="1">
                <a:solidFill>
                  <a:srgbClr val="BFBFBF"/>
                </a:solidFill>
              </a:rPr>
              <a:t>itr_met</a:t>
            </a:r>
            <a:r>
              <a:rPr lang="en-US" sz="1000">
                <a:solidFill>
                  <a:srgbClr val="BFBFBF"/>
                </a:solidFill>
              </a:rPr>
              <a:t> = 3</a:t>
            </a:r>
          </a:p>
          <a:p>
            <a:r>
              <a:rPr lang="en-US" sz="1000">
                <a:solidFill>
                  <a:srgbClr val="BFBFBF"/>
                </a:solidFill>
              </a:rPr>
              <a:t>  </a:t>
            </a:r>
            <a:r>
              <a:rPr lang="en-US" sz="1000" err="1">
                <a:solidFill>
                  <a:srgbClr val="BFBFBF"/>
                </a:solidFill>
              </a:rPr>
              <a:t>h_tvd</a:t>
            </a:r>
            <a:r>
              <a:rPr lang="en-US" sz="1000">
                <a:solidFill>
                  <a:srgbClr val="BFBFBF"/>
                </a:solidFill>
              </a:rPr>
              <a:t> = 5. !used only if </a:t>
            </a:r>
            <a:r>
              <a:rPr lang="en-US" sz="1000" err="1">
                <a:solidFill>
                  <a:srgbClr val="BFBFBF"/>
                </a:solidFill>
              </a:rPr>
              <a:t>itr_met</a:t>
            </a:r>
            <a:r>
              <a:rPr lang="en-US" sz="1000">
                <a:solidFill>
                  <a:srgbClr val="BFBFBF"/>
                </a:solidFill>
              </a:rPr>
              <a:t>&gt;=2; cut-off depth (m)</a:t>
            </a:r>
          </a:p>
          <a:p>
            <a:r>
              <a:rPr lang="en-US" sz="1000">
                <a:solidFill>
                  <a:srgbClr val="BFBFBF"/>
                </a:solidFill>
              </a:rPr>
              <a:t>  !If </a:t>
            </a:r>
            <a:r>
              <a:rPr lang="en-US" sz="1000" err="1">
                <a:solidFill>
                  <a:srgbClr val="BFBFBF"/>
                </a:solidFill>
              </a:rPr>
              <a:t>itr_met</a:t>
            </a:r>
            <a:r>
              <a:rPr lang="en-US" sz="1000">
                <a:solidFill>
                  <a:srgbClr val="BFBFBF"/>
                </a:solidFill>
              </a:rPr>
              <a:t>=3 or 4, need the following 2 tolerances of convergence. The convergence</a:t>
            </a:r>
          </a:p>
          <a:p>
            <a:r>
              <a:rPr lang="en-US" sz="1000">
                <a:solidFill>
                  <a:srgbClr val="BFBFBF"/>
                </a:solidFill>
                <a:latin typeface="Tahoma"/>
                <a:ea typeface="Tahoma"/>
                <a:cs typeface="Tahoma"/>
              </a:rPr>
              <a:t>  !is achieved when sqrt[\</a:t>
            </a:r>
            <a:r>
              <a:rPr lang="en-US" sz="1000" err="1">
                <a:solidFill>
                  <a:srgbClr val="BFBFBF"/>
                </a:solidFill>
                <a:latin typeface="Tahoma"/>
                <a:ea typeface="Tahoma"/>
                <a:cs typeface="Tahoma"/>
              </a:rPr>
              <a:t>sum_i</a:t>
            </a:r>
            <a:r>
              <a:rPr lang="en-US" sz="1000">
                <a:solidFill>
                  <a:srgbClr val="BFBFBF"/>
                </a:solidFill>
                <a:latin typeface="Tahoma"/>
                <a:ea typeface="Tahoma"/>
                <a:cs typeface="Tahoma"/>
              </a:rPr>
              <a:t>(T_i^s+1-T_i^s)^2]&lt;=eps1_tvd_imp*sqrt[\</a:t>
            </a:r>
            <a:r>
              <a:rPr lang="en-US" sz="1000" err="1">
                <a:solidFill>
                  <a:srgbClr val="BFBFBF"/>
                </a:solidFill>
                <a:latin typeface="Tahoma"/>
                <a:ea typeface="Tahoma"/>
                <a:cs typeface="Tahoma"/>
              </a:rPr>
              <a:t>sum_i</a:t>
            </a:r>
            <a:r>
              <a:rPr lang="en-US" sz="1000">
                <a:solidFill>
                  <a:srgbClr val="BFBFBF"/>
                </a:solidFill>
                <a:latin typeface="Tahoma"/>
                <a:ea typeface="Tahoma"/>
                <a:cs typeface="Tahoma"/>
              </a:rPr>
              <a:t>(</a:t>
            </a:r>
            <a:r>
              <a:rPr lang="en-US" sz="1000" err="1">
                <a:solidFill>
                  <a:srgbClr val="BFBFBF"/>
                </a:solidFill>
                <a:latin typeface="Tahoma"/>
                <a:ea typeface="Tahoma"/>
                <a:cs typeface="Tahoma"/>
              </a:rPr>
              <a:t>T_i^s</a:t>
            </a:r>
            <a:r>
              <a:rPr lang="en-US" sz="1000">
                <a:solidFill>
                  <a:srgbClr val="BFBFBF"/>
                </a:solidFill>
                <a:latin typeface="Tahoma"/>
                <a:ea typeface="Tahoma"/>
                <a:cs typeface="Tahoma"/>
              </a:rPr>
              <a:t>)^2]+eps2_tvd_imp</a:t>
            </a:r>
          </a:p>
          <a:p>
            <a:r>
              <a:rPr lang="en-US" sz="1000">
                <a:solidFill>
                  <a:srgbClr val="BFBFBF"/>
                </a:solidFill>
                <a:latin typeface="Tahoma"/>
                <a:ea typeface="Tahoma"/>
                <a:cs typeface="Tahoma"/>
              </a:rPr>
              <a:t>  eps1_tvd_imp = 1.e-4 !suggested value is 1.e-4, but for large suspended load, need to use a smaller value (e.g. 1.e-9)</a:t>
            </a:r>
          </a:p>
          <a:p>
            <a:r>
              <a:rPr lang="en-US" sz="1000">
                <a:solidFill>
                  <a:srgbClr val="BFBFBF"/>
                </a:solidFill>
              </a:rPr>
              <a:t>  eps2_tvd_imp = 1.e-14</a:t>
            </a:r>
          </a:p>
          <a:p>
            <a:endParaRPr lang="en-US" sz="1000">
              <a:solidFill>
                <a:srgbClr val="BFBFBF"/>
              </a:solidFill>
            </a:endParaRPr>
          </a:p>
          <a:p>
            <a:r>
              <a:rPr lang="en-US" sz="1000">
                <a:solidFill>
                  <a:srgbClr val="BFBFBF"/>
                </a:solidFill>
              </a:rPr>
              <a:t> !Optional hybridized ELM transport for efficiency</a:t>
            </a:r>
          </a:p>
          <a:p>
            <a:r>
              <a:rPr lang="en-US" sz="1000">
                <a:solidFill>
                  <a:srgbClr val="BFBFBF"/>
                </a:solidFill>
              </a:rPr>
              <a:t>  </a:t>
            </a:r>
            <a:r>
              <a:rPr lang="en-US" sz="1000" err="1">
                <a:solidFill>
                  <a:srgbClr val="BFBFBF"/>
                </a:solidFill>
              </a:rPr>
              <a:t>ielm_transport</a:t>
            </a:r>
            <a:r>
              <a:rPr lang="en-US" sz="1000">
                <a:solidFill>
                  <a:srgbClr val="BFBFBF"/>
                </a:solidFill>
              </a:rPr>
              <a:t> = 0 !1: turn on</a:t>
            </a:r>
          </a:p>
          <a:p>
            <a:r>
              <a:rPr lang="en-US" sz="1000">
                <a:solidFill>
                  <a:srgbClr val="BFBFBF"/>
                </a:solidFill>
              </a:rPr>
              <a:t>  </a:t>
            </a:r>
            <a:r>
              <a:rPr lang="en-US" sz="1000" err="1">
                <a:solidFill>
                  <a:srgbClr val="BFBFBF"/>
                </a:solidFill>
              </a:rPr>
              <a:t>max_subcyc</a:t>
            </a:r>
            <a:r>
              <a:rPr lang="en-US" sz="1000">
                <a:solidFill>
                  <a:srgbClr val="BFBFBF"/>
                </a:solidFill>
              </a:rPr>
              <a:t> = 10 !used only if </a:t>
            </a:r>
            <a:r>
              <a:rPr lang="en-US" sz="1000" err="1">
                <a:solidFill>
                  <a:srgbClr val="BFBFBF"/>
                </a:solidFill>
              </a:rPr>
              <a:t>ielm_transport</a:t>
            </a:r>
            <a:r>
              <a:rPr lang="en-US" sz="1000">
                <a:solidFill>
                  <a:srgbClr val="BFBFBF"/>
                </a:solidFill>
              </a:rPr>
              <a:t>/=0. Max # of </a:t>
            </a:r>
            <a:r>
              <a:rPr lang="en-US" sz="1000" err="1">
                <a:solidFill>
                  <a:srgbClr val="BFBFBF"/>
                </a:solidFill>
              </a:rPr>
              <a:t>subcycling</a:t>
            </a:r>
            <a:r>
              <a:rPr lang="en-US" sz="1000">
                <a:solidFill>
                  <a:srgbClr val="BFBFBF"/>
                </a:solidFill>
              </a:rPr>
              <a:t> per time step in transport allowed</a:t>
            </a:r>
          </a:p>
          <a:p>
            <a:endParaRPr lang="en-US" sz="1000">
              <a:solidFill>
                <a:srgbClr val="BFBFBF"/>
              </a:solidFill>
            </a:endParaRPr>
          </a:p>
          <a:p>
            <a:r>
              <a:rPr lang="en-US" sz="1000">
                <a:solidFill>
                  <a:srgbClr val="BFBFBF"/>
                </a:solidFill>
              </a:rPr>
              <a:t>  !if </a:t>
            </a:r>
            <a:r>
              <a:rPr lang="en-US" sz="1000" err="1">
                <a:solidFill>
                  <a:srgbClr val="BFBFBF"/>
                </a:solidFill>
              </a:rPr>
              <a:t>itr_met</a:t>
            </a:r>
            <a:r>
              <a:rPr lang="en-US" sz="1000">
                <a:solidFill>
                  <a:srgbClr val="BFBFBF"/>
                </a:solidFill>
              </a:rPr>
              <a:t> = 4, the following parameters are needed</a:t>
            </a:r>
          </a:p>
          <a:p>
            <a:r>
              <a:rPr lang="en-US" sz="1000">
                <a:solidFill>
                  <a:srgbClr val="BFBFBF"/>
                </a:solidFill>
              </a:rPr>
              <a:t>  !if </a:t>
            </a:r>
            <a:r>
              <a:rPr lang="en-US" sz="1000" err="1">
                <a:solidFill>
                  <a:srgbClr val="BFBFBF"/>
                </a:solidFill>
              </a:rPr>
              <a:t>itr_met</a:t>
            </a:r>
            <a:r>
              <a:rPr lang="en-US" sz="1000">
                <a:solidFill>
                  <a:srgbClr val="BFBFBF"/>
                </a:solidFill>
              </a:rPr>
              <a:t>=4 and </a:t>
            </a:r>
            <a:r>
              <a:rPr lang="en-US" sz="1000" err="1">
                <a:solidFill>
                  <a:srgbClr val="BFBFBF"/>
                </a:solidFill>
              </a:rPr>
              <a:t>ipre</a:t>
            </a:r>
            <a:r>
              <a:rPr lang="en-US" sz="1000">
                <a:solidFill>
                  <a:srgbClr val="BFBFBF"/>
                </a:solidFill>
              </a:rPr>
              <a:t>=1, diagnostic outputs are generated for </a:t>
            </a:r>
            <a:r>
              <a:rPr lang="en-US" sz="1000" err="1">
                <a:solidFill>
                  <a:srgbClr val="BFBFBF"/>
                </a:solidFill>
              </a:rPr>
              <a:t>weno</a:t>
            </a:r>
            <a:r>
              <a:rPr lang="en-US" sz="1000">
                <a:solidFill>
                  <a:srgbClr val="BFBFBF"/>
                </a:solidFill>
              </a:rPr>
              <a:t> accuracy and stencil quality,</a:t>
            </a:r>
          </a:p>
          <a:p>
            <a:r>
              <a:rPr lang="en-US" sz="1000">
                <a:solidFill>
                  <a:srgbClr val="BFBFBF"/>
                </a:solidFill>
              </a:rPr>
              <a:t>  !  see subroutine </a:t>
            </a:r>
            <a:r>
              <a:rPr lang="en-US" sz="1000" err="1">
                <a:solidFill>
                  <a:srgbClr val="BFBFBF"/>
                </a:solidFill>
              </a:rPr>
              <a:t>weno_diag</a:t>
            </a:r>
            <a:r>
              <a:rPr lang="en-US" sz="1000">
                <a:solidFill>
                  <a:srgbClr val="BFBFBF"/>
                </a:solidFill>
              </a:rPr>
              <a:t> in </a:t>
            </a:r>
            <a:r>
              <a:rPr lang="en-US" sz="1000" err="1">
                <a:solidFill>
                  <a:srgbClr val="BFBFBF"/>
                </a:solidFill>
              </a:rPr>
              <a:t>src</a:t>
            </a:r>
            <a:r>
              <a:rPr lang="en-US" sz="1000">
                <a:solidFill>
                  <a:srgbClr val="BFBFBF"/>
                </a:solidFill>
              </a:rPr>
              <a:t>/Hydro/misc_subs.F90 for details</a:t>
            </a:r>
          </a:p>
          <a:p>
            <a:r>
              <a:rPr lang="en-US" sz="1000">
                <a:solidFill>
                  <a:srgbClr val="BFBFBF"/>
                </a:solidFill>
              </a:rPr>
              <a:t>  </a:t>
            </a:r>
            <a:r>
              <a:rPr lang="en-US" sz="1000" err="1">
                <a:solidFill>
                  <a:srgbClr val="BFBFBF"/>
                </a:solidFill>
              </a:rPr>
              <a:t>ip_weno</a:t>
            </a:r>
            <a:r>
              <a:rPr lang="en-US" sz="1000">
                <a:solidFill>
                  <a:srgbClr val="BFBFBF"/>
                </a:solidFill>
              </a:rPr>
              <a:t> = 2   !order of accuracy: 0- upwind; 1- linear polynomial, 2nd order; 2- quadratic polynomial, 3rd order</a:t>
            </a:r>
          </a:p>
          <a:p>
            <a:r>
              <a:rPr lang="en-US" sz="1000">
                <a:solidFill>
                  <a:srgbClr val="BFBFBF"/>
                </a:solidFill>
              </a:rPr>
              <a:t>  </a:t>
            </a:r>
            <a:r>
              <a:rPr lang="en-US" sz="1000" err="1">
                <a:solidFill>
                  <a:srgbClr val="BFBFBF"/>
                </a:solidFill>
              </a:rPr>
              <a:t>courant_weno</a:t>
            </a:r>
            <a:r>
              <a:rPr lang="en-US" sz="1000">
                <a:solidFill>
                  <a:srgbClr val="BFBFBF"/>
                </a:solidFill>
              </a:rPr>
              <a:t>=0.5 !Courant number for </a:t>
            </a:r>
            <a:r>
              <a:rPr lang="en-US" sz="1000" err="1">
                <a:solidFill>
                  <a:srgbClr val="BFBFBF"/>
                </a:solidFill>
              </a:rPr>
              <a:t>weno</a:t>
            </a:r>
            <a:r>
              <a:rPr lang="en-US" sz="1000">
                <a:solidFill>
                  <a:srgbClr val="BFBFBF"/>
                </a:solidFill>
              </a:rPr>
              <a:t> transport</a:t>
            </a:r>
          </a:p>
          <a:p>
            <a:r>
              <a:rPr lang="en-US" sz="1000">
                <a:solidFill>
                  <a:srgbClr val="BFBFBF"/>
                </a:solidFill>
              </a:rPr>
              <a:t>  epsilon1 = 1.e-15   !coefficient for 2nd order </a:t>
            </a:r>
            <a:r>
              <a:rPr lang="en-US" sz="1000" err="1">
                <a:solidFill>
                  <a:srgbClr val="BFBFBF"/>
                </a:solidFill>
              </a:rPr>
              <a:t>weno</a:t>
            </a:r>
            <a:r>
              <a:rPr lang="en-US" sz="1000">
                <a:solidFill>
                  <a:srgbClr val="BFBFBF"/>
                </a:solidFill>
              </a:rPr>
              <a:t> smoother</a:t>
            </a:r>
          </a:p>
          <a:p>
            <a:r>
              <a:rPr lang="en-US" sz="1000">
                <a:solidFill>
                  <a:srgbClr val="BFBFBF"/>
                </a:solidFill>
              </a:rPr>
              <a:t>  epsilon2 = 1.e-10  !1st coefficient for 3rd order </a:t>
            </a:r>
            <a:r>
              <a:rPr lang="en-US" sz="1000" err="1">
                <a:solidFill>
                  <a:srgbClr val="BFBFBF"/>
                </a:solidFill>
              </a:rPr>
              <a:t>weno</a:t>
            </a:r>
            <a:r>
              <a:rPr lang="en-US" sz="1000">
                <a:solidFill>
                  <a:srgbClr val="BFBFBF"/>
                </a:solidFill>
              </a:rPr>
              <a:t> smoother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2D584DE-CD06-981D-7D09-4D4AE7049364}"/>
              </a:ext>
            </a:extLst>
          </p:cNvPr>
          <p:cNvSpPr txBox="1"/>
          <p:nvPr/>
        </p:nvSpPr>
        <p:spPr>
          <a:xfrm>
            <a:off x="5229225" y="1740399"/>
            <a:ext cx="8458200" cy="38164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98145" lvl="1" indent="-342900">
              <a:buFont typeface="Arial" panose="020B0604020202020204" pitchFamily="34" charset="0"/>
              <a:buChar char="•"/>
            </a:pPr>
            <a:r>
              <a:rPr lang="en-US" sz="2200">
                <a:cs typeface="Arial"/>
              </a:rPr>
              <a:t>For coastal/estuarine applications</a:t>
            </a:r>
            <a:endParaRPr lang="en-US"/>
          </a:p>
          <a:p>
            <a:pPr marL="998855" lvl="2" indent="-342900">
              <a:buFont typeface="Arial" panose="020B0604020202020204" pitchFamily="34" charset="0"/>
              <a:buChar char="•"/>
            </a:pPr>
            <a:r>
              <a:rPr lang="en-US" sz="2200" err="1">
                <a:cs typeface="Arial"/>
              </a:rPr>
              <a:t>TVD+upwind+ELM</a:t>
            </a:r>
            <a:r>
              <a:rPr lang="en-US" sz="2200">
                <a:cs typeface="Arial"/>
              </a:rPr>
              <a:t>​ works robustly, so you can set </a:t>
            </a:r>
            <a:r>
              <a:rPr lang="en-US" sz="2200" err="1">
                <a:cs typeface="Arial"/>
              </a:rPr>
              <a:t>tvd.prop</a:t>
            </a:r>
            <a:r>
              <a:rPr lang="en-US" sz="2200">
                <a:cs typeface="Arial"/>
              </a:rPr>
              <a:t>=1 uniformly</a:t>
            </a:r>
            <a:endParaRPr lang="en-US" sz="2200">
              <a:ea typeface="Tahoma" pitchFamily="34" charset="0"/>
              <a:cs typeface="Arial"/>
            </a:endParaRPr>
          </a:p>
          <a:p>
            <a:pPr marL="398145" lvl="1" indent="-342900">
              <a:buFont typeface="Arial" panose="020B0604020202020204" pitchFamily="34" charset="0"/>
              <a:buChar char="•"/>
            </a:pPr>
            <a:r>
              <a:rPr lang="en-US" sz="2200">
                <a:cs typeface="Arial"/>
              </a:rPr>
              <a:t>For cross-scale applications </a:t>
            </a:r>
            <a:endParaRPr lang="en-US" sz="2200">
              <a:ea typeface="Tahoma" pitchFamily="34" charset="0"/>
              <a:cs typeface="Arial"/>
            </a:endParaRPr>
          </a:p>
          <a:p>
            <a:pPr marL="998855" lvl="2" indent="-342900">
              <a:buFont typeface="Arial" panose="020B0604020202020204" pitchFamily="34" charset="0"/>
              <a:buChar char="•"/>
            </a:pPr>
            <a:r>
              <a:rPr lang="en-US" sz="2200" err="1">
                <a:cs typeface="Arial"/>
              </a:rPr>
              <a:t>WENO+upwind</a:t>
            </a:r>
            <a:r>
              <a:rPr lang="en-US" sz="2200">
                <a:cs typeface="Arial"/>
              </a:rPr>
              <a:t> works fine</a:t>
            </a:r>
            <a:endParaRPr lang="en-US" sz="2200">
              <a:ea typeface="Tahoma" pitchFamily="34" charset="0"/>
              <a:cs typeface="Arial"/>
            </a:endParaRPr>
          </a:p>
          <a:p>
            <a:pPr marL="998855" lvl="2" indent="-342900">
              <a:buFont typeface="Arial" panose="020B0604020202020204" pitchFamily="34" charset="0"/>
              <a:buChar char="•"/>
            </a:pPr>
            <a:r>
              <a:rPr lang="en-US" sz="2200" err="1">
                <a:latin typeface="Tahoma"/>
                <a:ea typeface="Tahoma"/>
                <a:cs typeface="Arial"/>
              </a:rPr>
              <a:t>WENO+upwind+ELM</a:t>
            </a:r>
            <a:r>
              <a:rPr lang="en-US" sz="2200">
                <a:latin typeface="Tahoma"/>
                <a:ea typeface="Tahoma"/>
                <a:cs typeface="Arial"/>
              </a:rPr>
              <a:t> generally works, but may need to adjust WENO zone to avoid dispersion​</a:t>
            </a:r>
          </a:p>
          <a:p>
            <a:pPr marL="398145" lvl="1" indent="-342900">
              <a:buFont typeface="Arial" panose="020B0604020202020204" pitchFamily="34" charset="0"/>
              <a:buChar char="•"/>
            </a:pPr>
            <a:r>
              <a:rPr lang="en-US" sz="2200" i="1">
                <a:latin typeface="Tahoma"/>
                <a:ea typeface="Tahoma"/>
                <a:cs typeface="Arial"/>
              </a:rPr>
              <a:t>In all cases, do not abuse ELM as it does have side effects (not conservative)</a:t>
            </a:r>
            <a:endParaRPr lang="en-US" sz="2200" i="1">
              <a:ea typeface="Tahoma"/>
              <a:cs typeface="Arial"/>
            </a:endParaRPr>
          </a:p>
          <a:p>
            <a:pPr marL="998855" lvl="2" indent="-342900">
              <a:buFont typeface="Arial" panose="020B0604020202020204" pitchFamily="34" charset="0"/>
              <a:buChar char="•"/>
            </a:pPr>
            <a:r>
              <a:rPr lang="en-US" sz="2200">
                <a:latin typeface="Tahoma"/>
                <a:ea typeface="Tahoma"/>
                <a:cs typeface="Arial"/>
              </a:rPr>
              <a:t>As a guideline, transport time step should be ~5-10 sec, so adjust </a:t>
            </a:r>
            <a:r>
              <a:rPr lang="en-US" sz="2200" i="1" err="1">
                <a:latin typeface="Tahoma"/>
                <a:ea typeface="Tahoma"/>
                <a:cs typeface="Arial"/>
              </a:rPr>
              <a:t>max_subcyc</a:t>
            </a:r>
            <a:r>
              <a:rPr lang="en-US" sz="2200" i="1">
                <a:latin typeface="Tahoma"/>
                <a:ea typeface="Tahoma"/>
                <a:cs typeface="Arial"/>
              </a:rPr>
              <a:t> </a:t>
            </a:r>
            <a:r>
              <a:rPr lang="en-US" sz="2200">
                <a:latin typeface="Tahoma"/>
                <a:ea typeface="Tahoma"/>
                <a:cs typeface="Arial"/>
              </a:rPr>
              <a:t>accordingly</a:t>
            </a:r>
            <a:endParaRPr lang="en-US" sz="2200" i="1">
              <a:ea typeface="Tahom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2678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 bldLvl="4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DFEFA497-B090-4BC7-9FB3-6EAC1F875503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19</a:t>
            </a:fld>
            <a:endParaRPr lang="en-US" altLang="en-US" sz="180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0" y="162560"/>
            <a:ext cx="5867400" cy="52324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/>
              <a:t>OPT: Atmospheric forcing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26894" y="704626"/>
            <a:ext cx="820270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/>
              <a:t>!-----------------------------------------------------------------------</a:t>
            </a:r>
          </a:p>
          <a:p>
            <a:r>
              <a:rPr lang="en-US" sz="1400"/>
              <a:t>! Atmos. option. If </a:t>
            </a:r>
            <a:r>
              <a:rPr lang="en-US" sz="1400" err="1"/>
              <a:t>nws</a:t>
            </a:r>
            <a:r>
              <a:rPr lang="en-US" sz="1400"/>
              <a:t>=0, no atmos. forcing is applied. If </a:t>
            </a:r>
            <a:r>
              <a:rPr lang="en-US" sz="1400" err="1"/>
              <a:t>nws</a:t>
            </a:r>
            <a:r>
              <a:rPr lang="en-US" sz="1400"/>
              <a:t>=1, atmos.</a:t>
            </a:r>
          </a:p>
          <a:p>
            <a:r>
              <a:rPr lang="en-US" sz="1400"/>
              <a:t>! variables are read in from wind.th. If </a:t>
            </a:r>
            <a:r>
              <a:rPr lang="en-US" sz="1400" err="1"/>
              <a:t>nws</a:t>
            </a:r>
            <a:r>
              <a:rPr lang="en-US" sz="1400"/>
              <a:t>=2, atmos. variables are</a:t>
            </a:r>
          </a:p>
          <a:p>
            <a:r>
              <a:rPr lang="en-US" sz="1400"/>
              <a:t>! read in from </a:t>
            </a:r>
            <a:r>
              <a:rPr lang="en-US" sz="1400" err="1"/>
              <a:t>sflux</a:t>
            </a:r>
            <a:r>
              <a:rPr lang="en-US" sz="1400"/>
              <a:t>_ files.</a:t>
            </a:r>
          </a:p>
          <a:p>
            <a:r>
              <a:rPr lang="en-US" sz="1400"/>
              <a:t>! If </a:t>
            </a:r>
            <a:r>
              <a:rPr lang="en-US" sz="1400" err="1"/>
              <a:t>nws</a:t>
            </a:r>
            <a:r>
              <a:rPr lang="en-US" sz="1400"/>
              <a:t>=4, </a:t>
            </a:r>
            <a:r>
              <a:rPr lang="en-US" sz="1400" err="1"/>
              <a:t>ascii</a:t>
            </a:r>
            <a:r>
              <a:rPr lang="en-US" sz="1400"/>
              <a:t> format is used for wind and atmos. pressure at each node (see source code).</a:t>
            </a:r>
          </a:p>
          <a:p>
            <a:r>
              <a:rPr lang="en-US" sz="1400"/>
              <a:t>! If </a:t>
            </a:r>
            <a:r>
              <a:rPr lang="en-US" sz="1400" err="1"/>
              <a:t>nws</a:t>
            </a:r>
            <a:r>
              <a:rPr lang="en-US" sz="1400"/>
              <a:t>&gt;0, '</a:t>
            </a:r>
            <a:r>
              <a:rPr lang="en-US" sz="1400" err="1"/>
              <a:t>iwindoff</a:t>
            </a:r>
            <a:r>
              <a:rPr lang="en-US" sz="1400"/>
              <a:t>' can be used to scale wind speed (with windfactor.gr3).</a:t>
            </a:r>
          </a:p>
          <a:p>
            <a:r>
              <a:rPr lang="en-US" sz="1400"/>
              <a:t>!</a:t>
            </a:r>
          </a:p>
          <a:p>
            <a:r>
              <a:rPr lang="en-US" sz="1400"/>
              <a:t>! Stress calculation:</a:t>
            </a:r>
          </a:p>
          <a:p>
            <a:r>
              <a:rPr lang="en-US" sz="1400"/>
              <a:t>! If </a:t>
            </a:r>
            <a:r>
              <a:rPr lang="en-US" sz="1400" err="1"/>
              <a:t>nws</a:t>
            </a:r>
            <a:r>
              <a:rPr lang="en-US" sz="1400"/>
              <a:t>=1 or &gt;=4, or </a:t>
            </a:r>
            <a:r>
              <a:rPr lang="en-US" sz="1400" err="1"/>
              <a:t>nws</a:t>
            </a:r>
            <a:r>
              <a:rPr lang="en-US" sz="1400"/>
              <a:t>=2 and </a:t>
            </a:r>
            <a:r>
              <a:rPr lang="en-US" sz="1400" err="1"/>
              <a:t>ihconsv</a:t>
            </a:r>
            <a:r>
              <a:rPr lang="en-US" sz="1400"/>
              <a:t>=0, or </a:t>
            </a:r>
            <a:r>
              <a:rPr lang="en-US" sz="1400" err="1"/>
              <a:t>nws</a:t>
            </a:r>
            <a:r>
              <a:rPr lang="en-US" sz="1400"/>
              <a:t>=2 and </a:t>
            </a:r>
            <a:r>
              <a:rPr lang="en-US" sz="1400" err="1"/>
              <a:t>iwind_form</a:t>
            </a:r>
            <a:r>
              <a:rPr lang="en-US" sz="1400"/>
              <a:t>=-1,</a:t>
            </a:r>
          </a:p>
          <a:p>
            <a:r>
              <a:rPr lang="en-US" sz="1400"/>
              <a:t>! the stress is calculated from Pond &amp; </a:t>
            </a:r>
            <a:r>
              <a:rPr lang="en-US" sz="1400" err="1"/>
              <a:t>Pichard</a:t>
            </a:r>
            <a:r>
              <a:rPr lang="en-US" sz="1400"/>
              <a:t> formulation</a:t>
            </a:r>
          </a:p>
          <a:p>
            <a:r>
              <a:rPr lang="en-US" sz="1400"/>
              <a:t>! If </a:t>
            </a:r>
            <a:r>
              <a:rPr lang="en-US" sz="1400" err="1"/>
              <a:t>nws</a:t>
            </a:r>
            <a:r>
              <a:rPr lang="en-US" sz="1400"/>
              <a:t>=2, </a:t>
            </a:r>
            <a:r>
              <a:rPr lang="en-US" sz="1400" err="1"/>
              <a:t>ihconsv</a:t>
            </a:r>
            <a:r>
              <a:rPr lang="en-US" sz="1400"/>
              <a:t>=1 and </a:t>
            </a:r>
            <a:r>
              <a:rPr lang="en-US" sz="1400" err="1"/>
              <a:t>iwind_form</a:t>
            </a:r>
            <a:r>
              <a:rPr lang="en-US" sz="1400"/>
              <a:t>=0, the stress is calculated from heat exchange</a:t>
            </a:r>
          </a:p>
          <a:p>
            <a:r>
              <a:rPr lang="en-US" sz="1400"/>
              <a:t>! routine;</a:t>
            </a:r>
          </a:p>
          <a:p>
            <a:r>
              <a:rPr lang="en-US" sz="1400"/>
              <a:t>! If WWM is enabled and </a:t>
            </a:r>
            <a:r>
              <a:rPr lang="en-US" sz="1400" err="1"/>
              <a:t>icou_elfe_wwm</a:t>
            </a:r>
            <a:r>
              <a:rPr lang="en-US" sz="1400"/>
              <a:t>&gt;0 and </a:t>
            </a:r>
            <a:r>
              <a:rPr lang="en-US" sz="1400" err="1"/>
              <a:t>iwind_form</a:t>
            </a:r>
            <a:r>
              <a:rPr lang="en-US" sz="1400"/>
              <a:t>=-2, stress is calculated by WWM;</a:t>
            </a:r>
          </a:p>
          <a:p>
            <a:r>
              <a:rPr lang="en-US" sz="1400"/>
              <a:t>! otherwise the formulations above are used.</a:t>
            </a:r>
          </a:p>
          <a:p>
            <a:r>
              <a:rPr lang="en-US" sz="1400"/>
              <a:t>!-----------------------------------------------------------------------</a:t>
            </a:r>
          </a:p>
          <a:p>
            <a:r>
              <a:rPr lang="en-US" sz="1400"/>
              <a:t>  </a:t>
            </a:r>
            <a:r>
              <a:rPr lang="en-US" sz="1400" err="1">
                <a:solidFill>
                  <a:srgbClr val="FF0000"/>
                </a:solidFill>
              </a:rPr>
              <a:t>nws</a:t>
            </a:r>
            <a:r>
              <a:rPr lang="en-US" sz="1400"/>
              <a:t> = 2</a:t>
            </a:r>
          </a:p>
          <a:p>
            <a:r>
              <a:rPr lang="en-US" sz="1400"/>
              <a:t>  </a:t>
            </a:r>
            <a:r>
              <a:rPr lang="en-US" sz="1400" err="1">
                <a:solidFill>
                  <a:srgbClr val="FF0000"/>
                </a:solidFill>
              </a:rPr>
              <a:t>wtiminc</a:t>
            </a:r>
            <a:r>
              <a:rPr lang="en-US" sz="1400"/>
              <a:t> = 150. !time step for atmos. forcing</a:t>
            </a:r>
          </a:p>
          <a:p>
            <a:r>
              <a:rPr lang="en-US" sz="1400"/>
              <a:t>  </a:t>
            </a:r>
            <a:r>
              <a:rPr lang="en-US" sz="1400" err="1"/>
              <a:t>drampwind</a:t>
            </a:r>
            <a:r>
              <a:rPr lang="en-US" sz="1400"/>
              <a:t> = 2. !ramp-up option for atmos. forcing</a:t>
            </a:r>
          </a:p>
          <a:p>
            <a:r>
              <a:rPr lang="en-US" sz="1400"/>
              <a:t>  </a:t>
            </a:r>
            <a:r>
              <a:rPr lang="en-US" sz="1400" err="1"/>
              <a:t>iwindoff</a:t>
            </a:r>
            <a:r>
              <a:rPr lang="en-US" sz="1400"/>
              <a:t> = 0 !needed only if </a:t>
            </a:r>
            <a:r>
              <a:rPr lang="en-US" sz="1400" err="1"/>
              <a:t>nws</a:t>
            </a:r>
            <a:r>
              <a:rPr lang="en-US" sz="1400"/>
              <a:t>/=0; '1': needs windfactor.gr3</a:t>
            </a:r>
          </a:p>
          <a:p>
            <a:r>
              <a:rPr lang="en-US" sz="1400"/>
              <a:t>  </a:t>
            </a:r>
            <a:r>
              <a:rPr lang="en-US" sz="1400" err="1"/>
              <a:t>iwind_form</a:t>
            </a:r>
            <a:r>
              <a:rPr lang="en-US" sz="1400"/>
              <a:t> = -1</a:t>
            </a:r>
          </a:p>
          <a:p>
            <a:endParaRPr lang="en-US" sz="1400"/>
          </a:p>
          <a:p>
            <a:r>
              <a:rPr lang="en-US" sz="1400"/>
              <a:t>!-----------------------------------------------------------------------</a:t>
            </a:r>
          </a:p>
          <a:p>
            <a:r>
              <a:rPr lang="en-US" sz="1400"/>
              <a:t>! Heat and salt exchange. </a:t>
            </a:r>
            <a:r>
              <a:rPr lang="en-US" sz="1400" err="1"/>
              <a:t>isconsv</a:t>
            </a:r>
            <a:r>
              <a:rPr lang="en-US" sz="1400"/>
              <a:t>=1 needs </a:t>
            </a:r>
            <a:r>
              <a:rPr lang="en-US" sz="1400" err="1"/>
              <a:t>ihconsv</a:t>
            </a:r>
            <a:r>
              <a:rPr lang="en-US" sz="1400"/>
              <a:t>=1; </a:t>
            </a:r>
            <a:r>
              <a:rPr lang="en-US" sz="1400" err="1"/>
              <a:t>ihconsv</a:t>
            </a:r>
            <a:r>
              <a:rPr lang="en-US" sz="1400"/>
              <a:t>=1 needs </a:t>
            </a:r>
            <a:r>
              <a:rPr lang="en-US" sz="1400" err="1"/>
              <a:t>nws</a:t>
            </a:r>
            <a:r>
              <a:rPr lang="en-US" sz="1400"/>
              <a:t>=2.</a:t>
            </a:r>
          </a:p>
          <a:p>
            <a:r>
              <a:rPr lang="en-US" sz="1400"/>
              <a:t>! If </a:t>
            </a:r>
            <a:r>
              <a:rPr lang="en-US" sz="1400" err="1"/>
              <a:t>isconsv</a:t>
            </a:r>
            <a:r>
              <a:rPr lang="en-US" sz="1400"/>
              <a:t>=1, need to compile with </a:t>
            </a:r>
            <a:r>
              <a:rPr lang="en-US" sz="1400" err="1"/>
              <a:t>precip</a:t>
            </a:r>
            <a:r>
              <a:rPr lang="en-US" sz="1400"/>
              <a:t>/</a:t>
            </a:r>
            <a:r>
              <a:rPr lang="en-US" sz="1400" err="1"/>
              <a:t>evap</a:t>
            </a:r>
            <a:r>
              <a:rPr lang="en-US" sz="1400"/>
              <a:t> module turned on.</a:t>
            </a:r>
          </a:p>
          <a:p>
            <a:r>
              <a:rPr lang="en-US" sz="1400"/>
              <a:t>!-----------------------------------------------------------------------</a:t>
            </a:r>
          </a:p>
          <a:p>
            <a:r>
              <a:rPr lang="en-US" sz="1400"/>
              <a:t>  </a:t>
            </a:r>
            <a:r>
              <a:rPr lang="en-US" sz="1400" err="1">
                <a:solidFill>
                  <a:srgbClr val="FF0000"/>
                </a:solidFill>
              </a:rPr>
              <a:t>ihconsv</a:t>
            </a:r>
            <a:r>
              <a:rPr lang="en-US" sz="1400"/>
              <a:t> = 0 !heat exchange option</a:t>
            </a:r>
          </a:p>
          <a:p>
            <a:r>
              <a:rPr lang="en-US" sz="1400"/>
              <a:t>  </a:t>
            </a:r>
            <a:r>
              <a:rPr lang="en-US" sz="1400" err="1">
                <a:solidFill>
                  <a:srgbClr val="FF0000"/>
                </a:solidFill>
              </a:rPr>
              <a:t>isconsv</a:t>
            </a:r>
            <a:r>
              <a:rPr lang="en-US" sz="1400"/>
              <a:t> = 0 !evaporation/precipitation model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53425" y="1905000"/>
            <a:ext cx="4876800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err="1"/>
              <a:t>nws</a:t>
            </a:r>
            <a:r>
              <a:rPr lang="en-US"/>
              <a:t>=2 is recommended. </a:t>
            </a:r>
            <a:r>
              <a:rPr lang="en-US" err="1"/>
              <a:t>pySCHISM</a:t>
            </a:r>
            <a:r>
              <a:rPr lang="en-US"/>
              <a:t> can help you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Heat &amp; salt exchange options rely on </a:t>
            </a:r>
            <a:r>
              <a:rPr lang="en-US" err="1"/>
              <a:t>nws</a:t>
            </a:r>
            <a:r>
              <a:rPr lang="en-US"/>
              <a:t>=2</a:t>
            </a:r>
          </a:p>
          <a:p>
            <a:pPr marL="886602" lvl="1" indent="-285750">
              <a:buFont typeface="Arial" panose="020B0604020202020204" pitchFamily="34" charset="0"/>
              <a:buChar char="•"/>
            </a:pPr>
            <a:r>
              <a:rPr lang="en-US"/>
              <a:t>Atmos variables used are in </a:t>
            </a:r>
            <a:r>
              <a:rPr lang="en-US" err="1"/>
              <a:t>sflux_rad</a:t>
            </a:r>
            <a:r>
              <a:rPr lang="en-US"/>
              <a:t>* and </a:t>
            </a:r>
            <a:r>
              <a:rPr lang="en-US" err="1"/>
              <a:t>sflux_prc</a:t>
            </a:r>
            <a:r>
              <a:rPr lang="en-US"/>
              <a:t>*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Salt exchange must have heat exchange 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To use salt exchange, need to recompile code with PREC_EVAP 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err="1"/>
              <a:t>wtiminc</a:t>
            </a:r>
            <a:r>
              <a:rPr lang="en-US"/>
              <a:t>: usually equal to dt, but larger values may save time (especially for large </a:t>
            </a:r>
            <a:r>
              <a:rPr lang="en-US" err="1"/>
              <a:t>sflux</a:t>
            </a:r>
            <a:r>
              <a:rPr lang="en-US"/>
              <a:t> inputs) 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636FF25D-7EBC-4738-B420-A0CCDE0C9838}"/>
              </a:ext>
            </a:extLst>
          </p:cNvPr>
          <p:cNvCxnSpPr>
            <a:cxnSpLocks/>
          </p:cNvCxnSpPr>
          <p:nvPr/>
        </p:nvCxnSpPr>
        <p:spPr bwMode="auto">
          <a:xfrm flipH="1">
            <a:off x="4267200" y="3810000"/>
            <a:ext cx="4086225" cy="2438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5683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C1E9ABC-AFA0-48B3-8943-E927E6730071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80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285750" y="0"/>
            <a:ext cx="13030200" cy="83312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/>
              <a:t>Pre-processor</a:t>
            </a:r>
          </a:p>
        </p:txBody>
      </p:sp>
      <p:sp>
        <p:nvSpPr>
          <p:cNvPr id="3076" name="Rectangle 3"/>
          <p:cNvSpPr>
            <a:spLocks noChangeArrowheads="1"/>
          </p:cNvSpPr>
          <p:nvPr/>
        </p:nvSpPr>
        <p:spPr bwMode="auto">
          <a:xfrm>
            <a:off x="5374482" y="6827520"/>
            <a:ext cx="2971800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3077" name="Rectangle 1"/>
          <p:cNvSpPr>
            <a:spLocks noChangeArrowheads="1"/>
          </p:cNvSpPr>
          <p:nvPr/>
        </p:nvSpPr>
        <p:spPr bwMode="auto">
          <a:xfrm>
            <a:off x="161925" y="1219200"/>
            <a:ext cx="13392150" cy="4060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0170" tIns="60085" rIns="120170" bIns="60085" anchor="t">
            <a:spAutoFit/>
          </a:bodyPr>
          <a:lstStyle>
            <a:lvl1pPr marL="285750" indent="-28575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Wingdings" pitchFamily="2" charset="2"/>
              <a:buChar char="v"/>
            </a:pPr>
            <a:r>
              <a:rPr lang="en-US" altLang="en-US" sz="3200"/>
              <a:t>Bare minimum</a:t>
            </a:r>
          </a:p>
          <a:p>
            <a:pPr lvl="1" eaLnBrk="1" hangingPunct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3200">
                <a:latin typeface="Tahoma"/>
                <a:ea typeface="Tahoma"/>
                <a:cs typeface="Tahoma"/>
              </a:rPr>
              <a:t> Generate a hgrid.gr3 with </a:t>
            </a:r>
            <a:r>
              <a:rPr lang="en-US" altLang="en-US" sz="3200" err="1">
                <a:latin typeface="Tahoma"/>
                <a:ea typeface="Tahoma"/>
                <a:cs typeface="Tahoma"/>
              </a:rPr>
              <a:t>b.c.</a:t>
            </a:r>
            <a:endParaRPr lang="en-US" altLang="en-US" sz="3200">
              <a:latin typeface="Tahoma"/>
              <a:ea typeface="Tahoma"/>
              <a:cs typeface="Tahoma"/>
            </a:endParaRPr>
          </a:p>
          <a:p>
            <a:pPr lvl="1" eaLnBrk="1" hangingPunct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3200">
                <a:latin typeface="Tahoma"/>
                <a:ea typeface="Tahoma"/>
                <a:cs typeface="Tahoma"/>
              </a:rPr>
              <a:t> Run SCHISM in 2D barotropic config: manning.gr3, </a:t>
            </a:r>
            <a:r>
              <a:rPr lang="en-US" altLang="en-US" sz="3200" err="1">
                <a:latin typeface="Tahoma"/>
                <a:ea typeface="Tahoma"/>
                <a:cs typeface="Tahoma"/>
              </a:rPr>
              <a:t>param.nml</a:t>
            </a:r>
            <a:r>
              <a:rPr lang="en-US" altLang="en-US" sz="3200">
                <a:latin typeface="Tahoma"/>
                <a:ea typeface="Tahoma"/>
                <a:cs typeface="Tahoma"/>
              </a:rPr>
              <a:t>, bctides.in, vgrid.in (2 levels)</a:t>
            </a:r>
          </a:p>
          <a:p>
            <a:pPr lvl="1" eaLnBrk="1" hangingPunct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3200">
                <a:latin typeface="Tahoma"/>
                <a:ea typeface="Tahoma"/>
                <a:cs typeface="Tahoma"/>
              </a:rPr>
              <a:t> Pre-processing with </a:t>
            </a:r>
            <a:r>
              <a:rPr lang="en-US" altLang="en-US" sz="3200" err="1">
                <a:latin typeface="Tahoma"/>
                <a:ea typeface="Tahoma"/>
                <a:cs typeface="Tahoma"/>
              </a:rPr>
              <a:t>ipre</a:t>
            </a:r>
            <a:r>
              <a:rPr lang="en-US" altLang="en-US" sz="3200">
                <a:latin typeface="Tahoma"/>
                <a:ea typeface="Tahoma"/>
                <a:cs typeface="Tahoma"/>
              </a:rPr>
              <a:t>=1 (with 1 CPU) to catch mesh and other issues</a:t>
            </a:r>
          </a:p>
          <a:p>
            <a:pPr lvl="1" eaLnBrk="1" hangingPunct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3200"/>
              <a:t> Then proceed to more complex set-ups</a:t>
            </a:r>
          </a:p>
          <a:p>
            <a:pPr lvl="1" eaLnBrk="1" hangingPunct="1">
              <a:spcBef>
                <a:spcPct val="0"/>
              </a:spcBef>
              <a:buClrTx/>
              <a:buSzTx/>
              <a:buFont typeface="Wingdings" pitchFamily="2" charset="2"/>
              <a:buChar char="Ø"/>
            </a:pPr>
            <a:r>
              <a:rPr lang="en-US" altLang="en-US" sz="3200" b="1">
                <a:solidFill>
                  <a:srgbClr val="00B0F0"/>
                </a:solidFill>
              </a:rPr>
              <a:t> Establish a good workflow and be willing to revise the mesh</a:t>
            </a:r>
          </a:p>
        </p:txBody>
      </p:sp>
    </p:spTree>
    <p:extLst>
      <p:ext uri="{BB962C8B-B14F-4D97-AF65-F5344CB8AC3E}">
        <p14:creationId xmlns:p14="http://schemas.microsoft.com/office/powerpoint/2010/main" val="786935102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2834321F-E9BF-458E-B9BF-6F27851B28E3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20</a:t>
            </a:fld>
            <a:endParaRPr lang="en-US" altLang="en-US" sz="180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0" y="0"/>
            <a:ext cx="5334000" cy="770327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z="3200"/>
              <a:t>OPT: Turbulence closure</a:t>
            </a:r>
          </a:p>
        </p:txBody>
      </p:sp>
      <p:sp>
        <p:nvSpPr>
          <p:cNvPr id="18438" name="TextBox 2"/>
          <p:cNvSpPr txBox="1">
            <a:spLocks noChangeArrowheads="1"/>
          </p:cNvSpPr>
          <p:nvPr/>
        </p:nvSpPr>
        <p:spPr bwMode="auto">
          <a:xfrm>
            <a:off x="1741914" y="4191000"/>
            <a:ext cx="9525000" cy="1598671"/>
          </a:xfrm>
          <a:prstGeom prst="rect">
            <a:avLst/>
          </a:prstGeom>
          <a:noFill/>
          <a:ln>
            <a:noFill/>
          </a:ln>
        </p:spPr>
        <p:txBody>
          <a:bodyPr wrap="square" lIns="120170" tIns="60085" rIns="120170" bIns="60085" anchor="t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2900" indent="-342900" eaLnBrk="1" hangingPunct="1">
              <a:spcBef>
                <a:spcPct val="0"/>
              </a:spcBef>
              <a:buClrTx/>
              <a:buSzTx/>
            </a:pPr>
            <a:r>
              <a:rPr lang="en-US" altLang="en-US" err="1">
                <a:latin typeface="Tahoma"/>
                <a:ea typeface="Tahoma"/>
                <a:cs typeface="Tahoma"/>
              </a:rPr>
              <a:t>itur</a:t>
            </a:r>
            <a:r>
              <a:rPr lang="en-US" altLang="en-US">
                <a:latin typeface="Tahoma"/>
                <a:ea typeface="Tahoma"/>
                <a:cs typeface="Tahoma"/>
              </a:rPr>
              <a:t>=3 (or 4) for baroclinic cases</a:t>
            </a:r>
          </a:p>
          <a:p>
            <a:pPr marL="342900" indent="-342900" eaLnBrk="1" hangingPunct="1">
              <a:spcBef>
                <a:spcPct val="0"/>
              </a:spcBef>
              <a:buClrTx/>
              <a:buSzTx/>
            </a:pPr>
            <a:r>
              <a:rPr lang="en-US" altLang="en-US" err="1">
                <a:latin typeface="Tahoma"/>
                <a:ea typeface="Tahoma"/>
                <a:cs typeface="Tahoma"/>
              </a:rPr>
              <a:t>itur</a:t>
            </a:r>
            <a:r>
              <a:rPr lang="en-US" altLang="en-US">
                <a:latin typeface="Tahoma"/>
                <a:ea typeface="Tahoma"/>
                <a:cs typeface="Tahoma"/>
              </a:rPr>
              <a:t>=3 (or 4): needs diffmax.gr3,diffmin.gr3 (max/min diffusivity; e.g. 1 and 1.e-6)</a:t>
            </a:r>
          </a:p>
          <a:p>
            <a:pPr marL="342900" indent="-342900" eaLnBrk="1" hangingPunct="1">
              <a:spcBef>
                <a:spcPct val="0"/>
              </a:spcBef>
              <a:buClrTx/>
              <a:buSzTx/>
            </a:pPr>
            <a:r>
              <a:rPr lang="en-US" altLang="en-US" err="1"/>
              <a:t>turb_met</a:t>
            </a:r>
            <a:r>
              <a:rPr lang="en-US" altLang="en-US"/>
              <a:t>: KE (</a:t>
            </a:r>
            <a:r>
              <a:rPr lang="en-US" altLang="en-US" i="1"/>
              <a:t>k-</a:t>
            </a:r>
            <a:r>
              <a:rPr lang="en-US" altLang="en-US" i="1">
                <a:latin typeface="Symbol" panose="05050102010706020507" pitchFamily="18" charset="2"/>
              </a:rPr>
              <a:t>e</a:t>
            </a:r>
            <a:r>
              <a:rPr lang="en-US" altLang="en-US"/>
              <a:t>) or KL (</a:t>
            </a:r>
            <a:r>
              <a:rPr lang="en-US" altLang="en-US" i="1"/>
              <a:t>k-kl</a:t>
            </a:r>
            <a:r>
              <a:rPr lang="en-US" altLang="en-US"/>
              <a:t>) usually works well</a:t>
            </a:r>
          </a:p>
        </p:txBody>
      </p:sp>
      <p:sp>
        <p:nvSpPr>
          <p:cNvPr id="2" name="Rectangle 1"/>
          <p:cNvSpPr/>
          <p:nvPr/>
        </p:nvSpPr>
        <p:spPr>
          <a:xfrm>
            <a:off x="751314" y="798213"/>
            <a:ext cx="10515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/>
              <a:t>!-----------------------------------------------------------------------</a:t>
            </a:r>
          </a:p>
          <a:p>
            <a:r>
              <a:rPr lang="en-US"/>
              <a:t>! Turbulence closure.</a:t>
            </a:r>
          </a:p>
          <a:p>
            <a:r>
              <a:rPr lang="en-US"/>
              <a:t>!-----------------------------------------------------------------------</a:t>
            </a:r>
          </a:p>
          <a:p>
            <a:r>
              <a:rPr lang="en-US"/>
              <a:t>  </a:t>
            </a:r>
            <a:r>
              <a:rPr lang="en-US" err="1"/>
              <a:t>itur</a:t>
            </a:r>
            <a:r>
              <a:rPr lang="en-US"/>
              <a:t> = 3</a:t>
            </a:r>
          </a:p>
          <a:p>
            <a:r>
              <a:rPr lang="en-US"/>
              <a:t>!  dfv0 = 1.e-6 !needed if </a:t>
            </a:r>
            <a:r>
              <a:rPr lang="en-US" err="1"/>
              <a:t>itur</a:t>
            </a:r>
            <a:r>
              <a:rPr lang="en-US"/>
              <a:t>=0</a:t>
            </a:r>
          </a:p>
          <a:p>
            <a:r>
              <a:rPr lang="en-US"/>
              <a:t>!  dfh0 = 1.e-6 !needed if </a:t>
            </a:r>
            <a:r>
              <a:rPr lang="en-US" err="1"/>
              <a:t>itur</a:t>
            </a:r>
            <a:r>
              <a:rPr lang="en-US"/>
              <a:t>=0</a:t>
            </a:r>
          </a:p>
          <a:p>
            <a:r>
              <a:rPr lang="en-US"/>
              <a:t>  </a:t>
            </a:r>
            <a:r>
              <a:rPr lang="en-US" err="1">
                <a:solidFill>
                  <a:srgbClr val="FF0000"/>
                </a:solidFill>
              </a:rPr>
              <a:t>turb_met</a:t>
            </a:r>
            <a:r>
              <a:rPr lang="en-US"/>
              <a:t> = KL !needed if </a:t>
            </a:r>
            <a:r>
              <a:rPr lang="en-US" err="1"/>
              <a:t>itur</a:t>
            </a:r>
            <a:r>
              <a:rPr lang="en-US"/>
              <a:t>=3,5. Use KE if </a:t>
            </a:r>
            <a:r>
              <a:rPr lang="en-US" err="1"/>
              <a:t>itur</a:t>
            </a:r>
            <a:r>
              <a:rPr lang="en-US"/>
              <a:t>=5</a:t>
            </a:r>
          </a:p>
          <a:p>
            <a:r>
              <a:rPr lang="en-US"/>
              <a:t>  </a:t>
            </a:r>
            <a:r>
              <a:rPr lang="en-US" err="1"/>
              <a:t>turb_stab</a:t>
            </a:r>
            <a:r>
              <a:rPr lang="en-US"/>
              <a:t> = KC !needed if </a:t>
            </a:r>
            <a:r>
              <a:rPr lang="en-US" err="1"/>
              <a:t>itur</a:t>
            </a:r>
            <a:r>
              <a:rPr lang="en-US"/>
              <a:t>=3 or 5. Use 'GA' if </a:t>
            </a:r>
            <a:r>
              <a:rPr lang="en-US" err="1"/>
              <a:t>turb_met</a:t>
            </a:r>
            <a:r>
              <a:rPr lang="en-US"/>
              <a:t>='MY'; otherwise use 'KC'.</a:t>
            </a:r>
          </a:p>
          <a:p>
            <a:r>
              <a:rPr lang="en-US"/>
              <a:t>  xlsc0 = 0.1 !needed if </a:t>
            </a:r>
            <a:r>
              <a:rPr lang="en-US" err="1"/>
              <a:t>itur</a:t>
            </a:r>
            <a:r>
              <a:rPr lang="en-US"/>
              <a:t>=3 or 5. Scale for surface &amp; bottom mixing length (&gt;0)</a:t>
            </a:r>
          </a:p>
        </p:txBody>
      </p:sp>
    </p:spTree>
    <p:extLst>
      <p:ext uri="{BB962C8B-B14F-4D97-AF65-F5344CB8AC3E}">
        <p14:creationId xmlns:p14="http://schemas.microsoft.com/office/powerpoint/2010/main" val="18058766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05EF2F2-714E-4878-BF37-37F4B83A64B7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21</a:t>
            </a:fld>
            <a:endParaRPr lang="en-US" altLang="en-US" sz="180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4267200" y="81280"/>
            <a:ext cx="4495800" cy="635952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/>
              <a:t>OPT: backtracking</a:t>
            </a:r>
          </a:p>
        </p:txBody>
      </p:sp>
      <p:sp>
        <p:nvSpPr>
          <p:cNvPr id="2" name="Rectangle 1"/>
          <p:cNvSpPr/>
          <p:nvPr/>
        </p:nvSpPr>
        <p:spPr>
          <a:xfrm>
            <a:off x="1698812" y="1214167"/>
            <a:ext cx="8686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/>
              <a:t>!-----------------------------------------------------------------------</a:t>
            </a:r>
          </a:p>
          <a:p>
            <a:r>
              <a:rPr lang="en-US"/>
              <a:t>! Dimensioning parameters for inter-subdomain </a:t>
            </a:r>
            <a:r>
              <a:rPr lang="en-US" err="1"/>
              <a:t>btrack</a:t>
            </a:r>
            <a:r>
              <a:rPr lang="en-US"/>
              <a:t>.</a:t>
            </a:r>
          </a:p>
          <a:p>
            <a:r>
              <a:rPr lang="en-US"/>
              <a:t>! If error occurs like '</a:t>
            </a:r>
            <a:r>
              <a:rPr lang="en-US" err="1"/>
              <a:t>bktrk_subs</a:t>
            </a:r>
            <a:r>
              <a:rPr lang="en-US"/>
              <a:t>: overflow' or 'MAIN: </a:t>
            </a:r>
            <a:r>
              <a:rPr lang="en-US" err="1"/>
              <a:t>nbtrk</a:t>
            </a:r>
            <a:r>
              <a:rPr lang="en-US"/>
              <a:t> &gt; </a:t>
            </a:r>
            <a:r>
              <a:rPr lang="en-US" err="1"/>
              <a:t>mxnbt</a:t>
            </a:r>
            <a:r>
              <a:rPr lang="en-US"/>
              <a:t>'</a:t>
            </a:r>
          </a:p>
          <a:p>
            <a:r>
              <a:rPr lang="en-US"/>
              <a:t>! gradually increasing these will solve the problem</a:t>
            </a:r>
          </a:p>
          <a:p>
            <a:r>
              <a:rPr lang="en-US"/>
              <a:t>!-----------------------------------------------------------------------</a:t>
            </a:r>
          </a:p>
          <a:p>
            <a:r>
              <a:rPr lang="en-US"/>
              <a:t>  s1_mxnbt = 0.5</a:t>
            </a:r>
          </a:p>
          <a:p>
            <a:r>
              <a:rPr lang="en-US"/>
              <a:t>  s2_mxnbt = 3.5</a:t>
            </a:r>
          </a:p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436748" y="4126862"/>
            <a:ext cx="10515600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/>
              <a:t>These two parameters have no effects on accuracy; only affect memory consumption during inter-subdomain backtracking (ELM)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/>
              <a:t>Defaults are fine for most cases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/>
              <a:t>In extreme cases (rapid change in resolution), you may get a fatal error “</a:t>
            </a:r>
            <a:r>
              <a:rPr lang="en-US" sz="2000" err="1"/>
              <a:t>nbtrk</a:t>
            </a:r>
            <a:r>
              <a:rPr lang="en-US" sz="2000"/>
              <a:t>…”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/>
              <a:t>When this occurs, may </a:t>
            </a:r>
            <a:r>
              <a:rPr lang="en-US" sz="2000" i="1">
                <a:solidFill>
                  <a:srgbClr val="FF0000"/>
                </a:solidFill>
              </a:rPr>
              <a:t>gradually</a:t>
            </a:r>
            <a:r>
              <a:rPr lang="en-US" sz="2000"/>
              <a:t> increase these two parameters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>
                <a:latin typeface="Tahoma"/>
                <a:ea typeface="Tahoma"/>
                <a:cs typeface="Tahoma"/>
              </a:rPr>
              <a:t>Sometimes, the error is due to very noisy velocity, so you need to fix other issues: </a:t>
            </a:r>
            <a:r>
              <a:rPr lang="en-US" sz="2000">
                <a:solidFill>
                  <a:srgbClr val="FF0000"/>
                </a:solidFill>
                <a:latin typeface="Tahoma"/>
                <a:ea typeface="Tahoma"/>
                <a:cs typeface="Tahoma"/>
              </a:rPr>
              <a:t>ALWAYS viz velocity</a:t>
            </a:r>
            <a:r>
              <a:rPr lang="en-US" sz="2000">
                <a:latin typeface="Tahoma"/>
                <a:ea typeface="Tahoma"/>
                <a:cs typeface="Tahoma"/>
              </a:rPr>
              <a:t>!</a:t>
            </a:r>
            <a:endParaRPr lang="en-US" sz="2000"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41587601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605EF2F2-714E-4878-BF37-37F4B83A64B7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80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4267200" y="81280"/>
            <a:ext cx="4495800" cy="635952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/>
              <a:t>OPT: flux check</a:t>
            </a:r>
          </a:p>
        </p:txBody>
      </p:sp>
      <p:sp>
        <p:nvSpPr>
          <p:cNvPr id="4" name="Rectangle 3"/>
          <p:cNvSpPr/>
          <p:nvPr/>
        </p:nvSpPr>
        <p:spPr>
          <a:xfrm>
            <a:off x="609600" y="923448"/>
            <a:ext cx="9372600" cy="147732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r>
              <a:rPr lang="en-US" altLang="en-US"/>
              <a:t>!-----------------------------------------------------------------------</a:t>
            </a:r>
          </a:p>
          <a:p>
            <a:r>
              <a:rPr lang="en-US" altLang="en-US"/>
              <a:t>! Conservation check option. If </a:t>
            </a:r>
            <a:r>
              <a:rPr lang="en-US" altLang="en-US" err="1"/>
              <a:t>iflux</a:t>
            </a:r>
            <a:r>
              <a:rPr lang="en-US" altLang="en-US"/>
              <a:t>=1, some fluxes are computed</a:t>
            </a:r>
          </a:p>
          <a:p>
            <a:r>
              <a:rPr lang="en-US" altLang="en-US"/>
              <a:t>! in regions specified in </a:t>
            </a:r>
            <a:r>
              <a:rPr lang="en-US" altLang="en-US" err="1"/>
              <a:t>fluxflag.prop</a:t>
            </a:r>
            <a:r>
              <a:rPr lang="en-US" altLang="en-US"/>
              <a:t> (regional number from -1 to an arbitrary !integer).</a:t>
            </a:r>
          </a:p>
          <a:p>
            <a:r>
              <a:rPr lang="en-US" altLang="en-US"/>
              <a:t>!-----------------------------------------------------------------------</a:t>
            </a:r>
          </a:p>
          <a:p>
            <a:r>
              <a:rPr lang="en-US" altLang="en-US">
                <a:latin typeface="Tahoma"/>
                <a:ea typeface="Tahoma"/>
                <a:cs typeface="Tahoma"/>
              </a:rPr>
              <a:t>  </a:t>
            </a:r>
            <a:r>
              <a:rPr lang="en-US" altLang="en-US" err="1">
                <a:solidFill>
                  <a:srgbClr val="FF0000"/>
                </a:solidFill>
                <a:latin typeface="Tahoma"/>
                <a:ea typeface="Tahoma"/>
                <a:cs typeface="Tahoma"/>
              </a:rPr>
              <a:t>iflux</a:t>
            </a:r>
            <a:r>
              <a:rPr lang="en-US" altLang="en-US">
                <a:solidFill>
                  <a:srgbClr val="FF0000"/>
                </a:solidFill>
                <a:latin typeface="Tahoma"/>
                <a:ea typeface="Tahoma"/>
                <a:cs typeface="Tahoma"/>
              </a:rPr>
              <a:t> </a:t>
            </a:r>
            <a:r>
              <a:rPr lang="en-US" altLang="en-US">
                <a:latin typeface="Tahoma"/>
                <a:ea typeface="Tahoma"/>
                <a:cs typeface="Tahoma"/>
              </a:rPr>
              <a:t>= 1</a:t>
            </a:r>
          </a:p>
        </p:txBody>
      </p:sp>
      <p:pic>
        <p:nvPicPr>
          <p:cNvPr id="5" name="Picture 12">
            <a:extLst>
              <a:ext uri="{FF2B5EF4-FFF2-40B4-BE49-F238E27FC236}">
                <a16:creationId xmlns:a16="http://schemas.microsoft.com/office/drawing/2014/main" id="{0A95ED64-FFB6-2BFD-E82C-8F1F369D9E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2606993"/>
            <a:ext cx="9224814" cy="432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65071E4-790E-C12B-ABC0-71650160FE48}"/>
              </a:ext>
            </a:extLst>
          </p:cNvPr>
          <p:cNvSpPr txBox="1"/>
          <p:nvPr/>
        </p:nvSpPr>
        <p:spPr>
          <a:xfrm>
            <a:off x="3505200" y="3472934"/>
            <a:ext cx="1524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err="1"/>
              <a:t>fluxflag.prop</a:t>
            </a:r>
            <a:r>
              <a:rPr lang="en-US" altLang="en-US"/>
              <a:t>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214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41128F8-B286-4568-95EA-A3663DC0E701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23</a:t>
            </a:fld>
            <a:endParaRPr lang="en-US" altLang="en-US" sz="180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724400" y="81280"/>
            <a:ext cx="4152900" cy="67564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/>
              <a:t>SCHOUT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2209800" y="1371600"/>
            <a:ext cx="9372600" cy="4060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!-----------------------------------------------------------------------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 !Station output option. If </a:t>
            </a:r>
            <a:r>
              <a:rPr lang="en-US" altLang="en-US" sz="1600" err="1"/>
              <a:t>iout_sta</a:t>
            </a:r>
            <a:r>
              <a:rPr lang="en-US" altLang="en-US" sz="1600"/>
              <a:t>/=0, need output skip (</a:t>
            </a:r>
            <a:r>
              <a:rPr lang="en-US" altLang="en-US" sz="1600" err="1"/>
              <a:t>nspool_sta</a:t>
            </a:r>
            <a:r>
              <a:rPr lang="en-US" altLang="en-US" sz="1600"/>
              <a:t>) and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 !a </a:t>
            </a:r>
            <a:r>
              <a:rPr lang="en-US" altLang="en-US" sz="1600" i="1"/>
              <a:t>station.in</a:t>
            </a:r>
            <a:r>
              <a:rPr lang="en-US" altLang="en-US" sz="1600"/>
              <a:t>. If </a:t>
            </a:r>
            <a:r>
              <a:rPr lang="en-US" altLang="en-US" sz="1600" err="1"/>
              <a:t>ics</a:t>
            </a:r>
            <a:r>
              <a:rPr lang="en-US" altLang="en-US" sz="1600"/>
              <a:t>=2, the </a:t>
            </a:r>
            <a:r>
              <a:rPr lang="en-US" altLang="en-US" sz="1600" err="1"/>
              <a:t>cordinates</a:t>
            </a:r>
            <a:r>
              <a:rPr lang="en-US" altLang="en-US" sz="1600"/>
              <a:t> in station.in must be in </a:t>
            </a:r>
            <a:r>
              <a:rPr lang="en-US" altLang="en-US" sz="1600" err="1"/>
              <a:t>lon</a:t>
            </a:r>
            <a:r>
              <a:rPr lang="en-US" altLang="en-US" sz="1600"/>
              <a:t>., </a:t>
            </a:r>
            <a:r>
              <a:rPr lang="en-US" altLang="en-US" sz="1600" err="1"/>
              <a:t>lat</a:t>
            </a:r>
            <a:r>
              <a:rPr lang="en-US" altLang="en-US" sz="1600"/>
              <a:t>,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 !and z (</a:t>
            </a:r>
            <a:r>
              <a:rPr lang="en-US" altLang="en-US" sz="1600" b="1">
                <a:solidFill>
                  <a:srgbClr val="29C330"/>
                </a:solidFill>
              </a:rPr>
              <a:t>measured from datum; </a:t>
            </a:r>
            <a:r>
              <a:rPr lang="en-US" altLang="en-US" sz="1600"/>
              <a:t>not used for 2D variables).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!-----------------------------------------------------------------------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  </a:t>
            </a:r>
            <a:r>
              <a:rPr lang="en-US" altLang="en-US" sz="1600" err="1">
                <a:solidFill>
                  <a:srgbClr val="FF0000"/>
                </a:solidFill>
              </a:rPr>
              <a:t>iout_sta</a:t>
            </a:r>
            <a:r>
              <a:rPr lang="en-US" altLang="en-US" sz="1600">
                <a:solidFill>
                  <a:srgbClr val="FF0000"/>
                </a:solidFill>
              </a:rPr>
              <a:t> </a:t>
            </a:r>
            <a:r>
              <a:rPr lang="en-US" altLang="en-US" sz="1600"/>
              <a:t>= 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  </a:t>
            </a:r>
            <a:r>
              <a:rPr lang="en-US" altLang="en-US" sz="1600" err="1"/>
              <a:t>nspool_sta</a:t>
            </a:r>
            <a:r>
              <a:rPr lang="en-US" altLang="en-US" sz="1600"/>
              <a:t> = 10 !needed if </a:t>
            </a:r>
            <a:r>
              <a:rPr lang="en-US" altLang="en-US" sz="1600" err="1"/>
              <a:t>iout_sta</a:t>
            </a:r>
            <a:r>
              <a:rPr lang="en-US" altLang="en-US" sz="1600"/>
              <a:t>/=0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!-----------------------------------------------------------------------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! Flag for harmonic analysis for elevation. If used , need to turn on USE_HA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! in </a:t>
            </a:r>
            <a:r>
              <a:rPr lang="en-US" altLang="en-US" sz="1600" err="1"/>
              <a:t>Makefile</a:t>
            </a:r>
            <a:r>
              <a:rPr lang="en-US" altLang="en-US" sz="1600"/>
              <a:t>, and input harm.in. Otherwise set it to 0. </a:t>
            </a:r>
            <a:r>
              <a:rPr lang="en-US" altLang="en-US" sz="1600" err="1"/>
              <a:t>Hotstart</a:t>
            </a:r>
            <a:r>
              <a:rPr lang="en-US" altLang="en-US" sz="1600"/>
              <a:t> </a:t>
            </a:r>
            <a:r>
              <a:rPr lang="en-US" altLang="en-US" sz="1600" err="1"/>
              <a:t>ihot</a:t>
            </a:r>
            <a:r>
              <a:rPr lang="en-US" altLang="en-US" sz="1600"/>
              <a:t>=2 is not working with HA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! Outputs are </a:t>
            </a:r>
            <a:r>
              <a:rPr lang="en-US" altLang="en-US" sz="1600" err="1"/>
              <a:t>harme</a:t>
            </a:r>
            <a:r>
              <a:rPr lang="en-US" altLang="en-US" sz="1600"/>
              <a:t>_* and use </a:t>
            </a:r>
            <a:r>
              <a:rPr lang="en-US" altLang="en-US" sz="1600" err="1"/>
              <a:t>combine_outHA</a:t>
            </a:r>
            <a:r>
              <a:rPr lang="en-US" altLang="en-US" sz="1600"/>
              <a:t> to combine.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!-----------------------------------------------------------------------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  </a:t>
            </a:r>
            <a:r>
              <a:rPr lang="en-US" altLang="en-US" sz="1600" err="1"/>
              <a:t>iharind</a:t>
            </a:r>
            <a:r>
              <a:rPr lang="en-US" altLang="en-US" sz="1600"/>
              <a:t> = 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sz="1600"/>
          </a:p>
        </p:txBody>
      </p:sp>
    </p:spTree>
    <p:extLst>
      <p:ext uri="{BB962C8B-B14F-4D97-AF65-F5344CB8AC3E}">
        <p14:creationId xmlns:p14="http://schemas.microsoft.com/office/powerpoint/2010/main" val="42164912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B86B8B1-CDA6-4FCD-A9AD-39ADA90DA739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24</a:t>
            </a:fld>
            <a:endParaRPr lang="en-US" altLang="en-US" sz="18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3271386" y="151330"/>
            <a:ext cx="6629400" cy="610669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2800" b="1"/>
              <a:t>Station.in</a:t>
            </a:r>
          </a:p>
        </p:txBody>
      </p:sp>
      <p:sp>
        <p:nvSpPr>
          <p:cNvPr id="3" name="Rectangle 2"/>
          <p:cNvSpPr/>
          <p:nvPr/>
        </p:nvSpPr>
        <p:spPr>
          <a:xfrm>
            <a:off x="1066800" y="1371600"/>
            <a:ext cx="11582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/>
              <a:t>1 1 1 1 1 1 1 1 1 !on (1)|off(0) flags for </a:t>
            </a:r>
            <a:r>
              <a:rPr lang="en-US" err="1"/>
              <a:t>elev</a:t>
            </a:r>
            <a:r>
              <a:rPr lang="en-US"/>
              <a:t>, air pressure, </a:t>
            </a:r>
            <a:r>
              <a:rPr lang="en-US" err="1"/>
              <a:t>windx</a:t>
            </a:r>
            <a:r>
              <a:rPr lang="en-US"/>
              <a:t>, windy, T, S, u, v, w</a:t>
            </a:r>
          </a:p>
          <a:p>
            <a:r>
              <a:rPr lang="en-US"/>
              <a:t>4        !# of stations</a:t>
            </a:r>
          </a:p>
          <a:p>
            <a:r>
              <a:rPr lang="en-US"/>
              <a:t>1 6.5833 54.0000 0     !Format: station #,x,y,z; z is z-coordinate </a:t>
            </a:r>
          </a:p>
          <a:p>
            <a:r>
              <a:rPr lang="it-IT"/>
              <a:t>2 7.1583 55.195 -1.       </a:t>
            </a:r>
            <a:endParaRPr lang="en-US"/>
          </a:p>
          <a:p>
            <a:r>
              <a:rPr lang="en-US"/>
              <a:t>3 6.35  54.1667 -5.       </a:t>
            </a:r>
          </a:p>
          <a:p>
            <a:r>
              <a:rPr lang="en-US"/>
              <a:t>4 8.4514 54.7942 0     </a:t>
            </a:r>
          </a:p>
        </p:txBody>
      </p:sp>
      <p:sp>
        <p:nvSpPr>
          <p:cNvPr id="5" name="Rectangle 4"/>
          <p:cNvSpPr/>
          <p:nvPr/>
        </p:nvSpPr>
        <p:spPr>
          <a:xfrm>
            <a:off x="606840" y="3968238"/>
            <a:ext cx="12115800" cy="230832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i="1">
                <a:solidFill>
                  <a:srgbClr val="00B050"/>
                </a:solidFill>
                <a:latin typeface="Tahoma"/>
                <a:ea typeface="Tahoma"/>
                <a:cs typeface="Tahoma"/>
              </a:rPr>
              <a:t>z</a:t>
            </a:r>
            <a:r>
              <a:rPr lang="en-US" sz="2400">
                <a:solidFill>
                  <a:srgbClr val="00B050"/>
                </a:solidFill>
                <a:latin typeface="Tahoma"/>
                <a:ea typeface="Tahoma"/>
                <a:cs typeface="Tahoma"/>
              </a:rPr>
              <a:t> is </a:t>
            </a:r>
            <a:r>
              <a:rPr lang="en-US" sz="2400" i="1">
                <a:solidFill>
                  <a:srgbClr val="00B050"/>
                </a:solidFill>
                <a:latin typeface="Tahoma"/>
                <a:ea typeface="Tahoma"/>
                <a:cs typeface="Tahoma"/>
              </a:rPr>
              <a:t>z</a:t>
            </a:r>
            <a:r>
              <a:rPr lang="en-US" sz="2400">
                <a:solidFill>
                  <a:srgbClr val="00B050"/>
                </a:solidFill>
                <a:latin typeface="Tahoma"/>
                <a:ea typeface="Tahoma"/>
                <a:cs typeface="Tahoma"/>
              </a:rPr>
              <a:t>-coordinates, not distance from surface! So </a:t>
            </a:r>
            <a:r>
              <a:rPr lang="en-US" sz="2400" i="1">
                <a:solidFill>
                  <a:srgbClr val="00B050"/>
                </a:solidFill>
                <a:latin typeface="Tahoma"/>
                <a:ea typeface="Tahoma"/>
                <a:cs typeface="Tahoma"/>
              </a:rPr>
              <a:t>z</a:t>
            </a:r>
            <a:r>
              <a:rPr lang="en-US" sz="2400">
                <a:solidFill>
                  <a:srgbClr val="00B050"/>
                </a:solidFill>
                <a:latin typeface="Tahoma"/>
                <a:ea typeface="Tahoma"/>
                <a:cs typeface="Tahoma"/>
              </a:rPr>
              <a:t>&lt;0 is below the datum </a:t>
            </a:r>
            <a:endParaRPr lang="en-US"/>
          </a:p>
          <a:p>
            <a:pPr marL="886460" lvl="1" indent="-285750">
              <a:buFont typeface="Courier New" panose="020B0604020202020204" pitchFamily="34" charset="0"/>
              <a:buChar char="o"/>
            </a:pPr>
            <a:r>
              <a:rPr lang="en-US" sz="2400">
                <a:latin typeface="Tahoma"/>
                <a:ea typeface="Tahoma"/>
                <a:cs typeface="Tahoma"/>
              </a:rPr>
              <a:t>No effect on 2D variables</a:t>
            </a:r>
            <a:endParaRPr lang="en-US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/>
              <a:t>If you want to extract a 3D variable at multiple depths, use multiple stations with different </a:t>
            </a:r>
            <a:r>
              <a:rPr lang="en-US" sz="2400" i="1">
                <a:solidFill>
                  <a:srgbClr val="29C330"/>
                </a:solidFill>
              </a:rPr>
              <a:t>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Tahoma"/>
                <a:ea typeface="Tahoma"/>
                <a:cs typeface="Tahoma"/>
              </a:rPr>
              <a:t>For 3D variables, code will extrapolate above surface/below bottom as needed</a:t>
            </a:r>
            <a:endParaRPr lang="en-US" sz="2400">
              <a:ea typeface="Tahoma"/>
              <a:cs typeface="Tahoma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>
                <a:latin typeface="Tahoma"/>
                <a:ea typeface="Tahoma"/>
                <a:cs typeface="Tahoma"/>
              </a:rPr>
              <a:t>Online vs offline extraction: pros and cons</a:t>
            </a:r>
            <a:endParaRPr lang="en-US" sz="2400"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0962728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1600200" y="152400"/>
            <a:ext cx="11049000" cy="60960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/>
              <a:t>Most important parameters are…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2900" y="1219200"/>
            <a:ext cx="12930729" cy="532453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>
                <a:latin typeface="Tahoma"/>
                <a:ea typeface="Tahoma"/>
                <a:cs typeface="Tahoma"/>
              </a:rPr>
              <a:t>Momentum dissipation: </a:t>
            </a:r>
            <a:r>
              <a:rPr lang="en-US" sz="2000" err="1">
                <a:solidFill>
                  <a:srgbClr val="FF0000"/>
                </a:solidFill>
                <a:latin typeface="Tahoma"/>
                <a:ea typeface="Tahoma"/>
                <a:cs typeface="Tahoma"/>
              </a:rPr>
              <a:t>indvel</a:t>
            </a:r>
            <a:r>
              <a:rPr lang="en-US" sz="2000">
                <a:solidFill>
                  <a:srgbClr val="FF0000"/>
                </a:solidFill>
                <a:latin typeface="Tahoma"/>
                <a:ea typeface="Tahoma"/>
                <a:cs typeface="Tahoma"/>
              </a:rPr>
              <a:t>, </a:t>
            </a:r>
            <a:r>
              <a:rPr lang="en-US" sz="2000" err="1">
                <a:solidFill>
                  <a:srgbClr val="FF0000"/>
                </a:solidFill>
                <a:latin typeface="Tahoma"/>
                <a:ea typeface="Tahoma"/>
                <a:cs typeface="Tahoma"/>
              </a:rPr>
              <a:t>ihorcon</a:t>
            </a:r>
            <a:r>
              <a:rPr lang="en-US" sz="2000">
                <a:solidFill>
                  <a:srgbClr val="FF0000"/>
                </a:solidFill>
                <a:latin typeface="Tahoma"/>
                <a:ea typeface="Tahoma"/>
                <a:cs typeface="Tahoma"/>
              </a:rPr>
              <a:t>, </a:t>
            </a:r>
            <a:r>
              <a:rPr lang="en-US" sz="2000" err="1">
                <a:solidFill>
                  <a:srgbClr val="FF0000"/>
                </a:solidFill>
                <a:latin typeface="Tahoma"/>
                <a:ea typeface="Tahoma"/>
                <a:cs typeface="Tahoma"/>
              </a:rPr>
              <a:t>ishapiro</a:t>
            </a:r>
            <a:endParaRPr lang="en-US" sz="2000">
              <a:solidFill>
                <a:srgbClr val="FF0000"/>
              </a:solidFill>
              <a:latin typeface="Tahoma"/>
              <a:ea typeface="Tahoma"/>
              <a:cs typeface="Tahoma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/>
              <a:t>Appropriate combination of these should be used for different applications (dispersion vs diffusion)</a:t>
            </a:r>
            <a:endParaRPr lang="en-US" sz="2000">
              <a:ea typeface="Tahoma" pitchFamily="34" charset="0"/>
              <a:cs typeface="Tahoma" pitchFamily="34" charset="0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>
                <a:latin typeface="Tahoma"/>
                <a:ea typeface="Tahoma"/>
                <a:cs typeface="Tahoma"/>
              </a:rPr>
              <a:t>Non-eddying cases: </a:t>
            </a:r>
            <a:r>
              <a:rPr lang="en-US" sz="2000" b="1" err="1">
                <a:latin typeface="Tahoma"/>
                <a:ea typeface="Tahoma"/>
                <a:cs typeface="Tahoma"/>
              </a:rPr>
              <a:t>indvel</a:t>
            </a:r>
            <a:r>
              <a:rPr lang="en-US" sz="2000" b="1">
                <a:latin typeface="Tahoma"/>
                <a:ea typeface="Tahoma"/>
                <a:cs typeface="Tahoma"/>
              </a:rPr>
              <a:t>=0, </a:t>
            </a:r>
            <a:r>
              <a:rPr lang="en-US" sz="2000" b="1" err="1">
                <a:latin typeface="Tahoma"/>
                <a:ea typeface="Tahoma"/>
                <a:cs typeface="Tahoma"/>
              </a:rPr>
              <a:t>ishapiro</a:t>
            </a:r>
            <a:r>
              <a:rPr lang="en-US" sz="2000" b="1">
                <a:latin typeface="Tahoma"/>
                <a:ea typeface="Tahoma"/>
                <a:cs typeface="Tahoma"/>
              </a:rPr>
              <a:t>=1 (</a:t>
            </a:r>
            <a:r>
              <a:rPr lang="en-US" sz="2000" b="1" err="1">
                <a:latin typeface="Tahoma"/>
                <a:ea typeface="Tahoma"/>
                <a:cs typeface="Tahoma"/>
              </a:rPr>
              <a:t>shapiro</a:t>
            </a:r>
            <a:r>
              <a:rPr lang="en-US" sz="2000" b="1">
                <a:latin typeface="Tahoma"/>
                <a:ea typeface="Tahoma"/>
                <a:cs typeface="Tahoma"/>
              </a:rPr>
              <a:t>=0.5), </a:t>
            </a:r>
            <a:r>
              <a:rPr lang="en-US" sz="2000" b="1" err="1">
                <a:latin typeface="Tahoma"/>
                <a:ea typeface="Tahoma"/>
                <a:cs typeface="Tahoma"/>
              </a:rPr>
              <a:t>ihorcon</a:t>
            </a:r>
            <a:r>
              <a:rPr lang="en-US" sz="2000" b="1">
                <a:latin typeface="Tahoma"/>
                <a:ea typeface="Tahoma"/>
                <a:cs typeface="Tahoma"/>
              </a:rPr>
              <a:t>=</a:t>
            </a:r>
            <a:r>
              <a:rPr lang="en-US" sz="2000" b="1" err="1">
                <a:latin typeface="Tahoma"/>
                <a:ea typeface="Tahoma"/>
                <a:cs typeface="Tahoma"/>
              </a:rPr>
              <a:t>inter_mom</a:t>
            </a:r>
            <a:r>
              <a:rPr lang="en-US" sz="2000" b="1">
                <a:latin typeface="Tahoma"/>
                <a:ea typeface="Tahoma"/>
                <a:cs typeface="Tahoma"/>
              </a:rPr>
              <a:t>=0</a:t>
            </a: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>
                <a:latin typeface="Tahoma"/>
                <a:ea typeface="Tahoma"/>
                <a:cs typeface="Tahoma"/>
              </a:rPr>
              <a:t>Eddying or regime or cross scale: </a:t>
            </a:r>
            <a:r>
              <a:rPr lang="en-US" sz="2000" b="1" err="1">
                <a:latin typeface="Tahoma"/>
                <a:ea typeface="Tahoma"/>
                <a:cs typeface="Tahoma"/>
              </a:rPr>
              <a:t>indvel</a:t>
            </a:r>
            <a:r>
              <a:rPr lang="en-US" sz="2000" b="1">
                <a:latin typeface="Tahoma"/>
                <a:ea typeface="Tahoma"/>
                <a:cs typeface="Tahoma"/>
              </a:rPr>
              <a:t>=0, </a:t>
            </a:r>
            <a:r>
              <a:rPr lang="en-US" sz="2000" b="1" err="1">
                <a:latin typeface="Tahoma"/>
                <a:ea typeface="Tahoma"/>
                <a:cs typeface="Tahoma"/>
              </a:rPr>
              <a:t>ihorcon</a:t>
            </a:r>
            <a:r>
              <a:rPr lang="en-US" sz="2000" b="1">
                <a:latin typeface="Tahoma"/>
                <a:ea typeface="Tahoma"/>
                <a:cs typeface="Tahoma"/>
              </a:rPr>
              <a:t>=2, hvis_coef0 = 0.025, </a:t>
            </a:r>
            <a:r>
              <a:rPr lang="en-US" sz="2000" b="1" err="1">
                <a:latin typeface="Tahoma"/>
                <a:ea typeface="Tahoma"/>
                <a:cs typeface="Tahoma"/>
              </a:rPr>
              <a:t>ishapiro</a:t>
            </a:r>
            <a:r>
              <a:rPr lang="en-US" sz="2000" b="1">
                <a:latin typeface="Tahoma"/>
                <a:ea typeface="Tahoma"/>
                <a:cs typeface="Tahoma"/>
              </a:rPr>
              <a:t>=2, with a proper shapiro.gr3 (starting with 100)</a:t>
            </a:r>
            <a:endParaRPr lang="en-US" sz="2000">
              <a:ea typeface="Tahoma" pitchFamily="34" charset="0"/>
              <a:cs typeface="Tahoma" pitchFamily="34" charset="0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endParaRPr lang="en-US" sz="2000">
              <a:ea typeface="Tahoma" pitchFamily="34" charset="0"/>
              <a:cs typeface="Tahom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>
                <a:latin typeface="Tahoma"/>
                <a:ea typeface="Tahoma"/>
                <a:cs typeface="Tahoma"/>
              </a:rPr>
              <a:t>dt: appropriate time step </a:t>
            </a:r>
            <a:endParaRPr lang="en-US" sz="2000">
              <a:ea typeface="Tahoma"/>
              <a:cs typeface="Tahoma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/>
              <a:t>Another way to control dispersion/diffusion</a:t>
            </a:r>
            <a:endParaRPr lang="en-US" sz="2000">
              <a:ea typeface="Tahoma" pitchFamily="34" charset="0"/>
              <a:cs typeface="Tahoma" pitchFamily="34" charset="0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/>
              <a:t>Reducing dt will increase diffusion and decrease dispersion</a:t>
            </a:r>
            <a:endParaRPr lang="en-US" sz="2000">
              <a:ea typeface="Tahoma" pitchFamily="34" charset="0"/>
              <a:cs typeface="Tahoma" pitchFamily="34" charset="0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/>
              <a:t>Starts with dt=150 s</a:t>
            </a:r>
            <a:endParaRPr lang="en-US" sz="2000">
              <a:ea typeface="Tahoma" pitchFamily="34" charset="0"/>
              <a:cs typeface="Tahoma" pitchFamily="34" charset="0"/>
            </a:endParaRPr>
          </a:p>
          <a:p>
            <a:pPr marL="886460" lvl="1" indent="-285750">
              <a:buFont typeface="Arial" panose="020B0604020202020204" pitchFamily="34" charset="0"/>
              <a:buChar char="•"/>
            </a:pPr>
            <a:endParaRPr lang="en-US" sz="2000">
              <a:ea typeface="Tahoma" pitchFamily="34" charset="0"/>
              <a:cs typeface="Tahoma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err="1"/>
              <a:t>nws</a:t>
            </a:r>
            <a:r>
              <a:rPr lang="en-US" sz="2000"/>
              <a:t>: use ‘2’ as much as possible (use </a:t>
            </a:r>
            <a:r>
              <a:rPr lang="en-US" sz="2000" err="1"/>
              <a:t>pySCHISM</a:t>
            </a:r>
            <a:r>
              <a:rPr lang="en-US" sz="2000"/>
              <a:t> to generate </a:t>
            </a:r>
            <a:r>
              <a:rPr lang="en-US" sz="2000" err="1"/>
              <a:t>sflux</a:t>
            </a:r>
            <a:r>
              <a:rPr lang="en-US" sz="2000"/>
              <a:t>*.</a:t>
            </a:r>
            <a:r>
              <a:rPr lang="en-US" sz="2000" err="1"/>
              <a:t>nc</a:t>
            </a:r>
            <a:r>
              <a:rPr lang="en-US" sz="200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err="1"/>
              <a:t>itr_met</a:t>
            </a:r>
            <a:r>
              <a:rPr lang="en-US" sz="2000"/>
              <a:t>: use 3 or 4</a:t>
            </a: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>
                <a:latin typeface="Tahoma"/>
                <a:ea typeface="Tahoma"/>
                <a:cs typeface="Tahoma"/>
              </a:rPr>
              <a:t>Performance tuning required especially for WENO as the transport solver is the bottleneck</a:t>
            </a:r>
          </a:p>
          <a:p>
            <a:pPr marL="886460" lvl="1" indent="-285750">
              <a:buFont typeface="Arial" panose="020B0604020202020204" pitchFamily="34" charset="0"/>
              <a:buChar char="•"/>
            </a:pPr>
            <a:r>
              <a:rPr lang="en-US" sz="2000">
                <a:latin typeface="Tahoma"/>
                <a:ea typeface="Tahoma"/>
                <a:cs typeface="Tahoma"/>
              </a:rPr>
              <a:t>If you use ELM to alleviate the bottleneck (</a:t>
            </a:r>
            <a:r>
              <a:rPr lang="en-US" sz="2000" i="1" err="1">
                <a:latin typeface="Tahoma"/>
                <a:ea typeface="Tahoma"/>
                <a:cs typeface="Tahoma"/>
              </a:rPr>
              <a:t>ielm_transport</a:t>
            </a:r>
            <a:r>
              <a:rPr lang="en-US" sz="2000">
                <a:latin typeface="Tahoma"/>
                <a:ea typeface="Tahoma"/>
                <a:cs typeface="Tahoma"/>
              </a:rPr>
              <a:t>=1), set </a:t>
            </a:r>
            <a:r>
              <a:rPr lang="en-US" sz="2000" i="1" err="1">
                <a:latin typeface="Tahoma"/>
                <a:ea typeface="Tahoma"/>
                <a:cs typeface="Tahoma"/>
              </a:rPr>
              <a:t>max_subcyc</a:t>
            </a:r>
            <a:r>
              <a:rPr lang="en-US" sz="2000">
                <a:latin typeface="Tahoma"/>
                <a:ea typeface="Tahoma"/>
                <a:cs typeface="Tahoma"/>
              </a:rPr>
              <a:t> so that transport time step is ~ 5 sec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4D21FEF-ACE1-4EC2-AA3E-70F84F93D878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6450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2508329"/>
            <a:ext cx="8351162" cy="46144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3A09B999-5F91-483E-AB54-343528BC2A44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26</a:t>
            </a:fld>
            <a:endParaRPr lang="en-US" altLang="en-US" sz="1800"/>
          </a:p>
        </p:txBody>
      </p:sp>
      <p:sp>
        <p:nvSpPr>
          <p:cNvPr id="3482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0" y="81280"/>
            <a:ext cx="6629400" cy="48768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2800" b="1"/>
              <a:t>Tracer nudging</a:t>
            </a:r>
          </a:p>
        </p:txBody>
      </p:sp>
      <p:sp>
        <p:nvSpPr>
          <p:cNvPr id="34821" name="Text Box 10"/>
          <p:cNvSpPr txBox="1">
            <a:spLocks noChangeArrowheads="1"/>
          </p:cNvSpPr>
          <p:nvPr/>
        </p:nvSpPr>
        <p:spPr bwMode="auto">
          <a:xfrm>
            <a:off x="45246" y="568960"/>
            <a:ext cx="12727780" cy="3199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000"/>
              <a:t> Tracers are usually ‘relaxed’ near the ocean </a:t>
            </a:r>
            <a:r>
              <a:rPr lang="en-US" altLang="en-US" sz="2000" err="1"/>
              <a:t>bnd</a:t>
            </a:r>
            <a:r>
              <a:rPr lang="en-US" altLang="en-US" sz="2000"/>
              <a:t> to another model (e.g. HYCOM) that also provides the </a:t>
            </a:r>
            <a:r>
              <a:rPr lang="en-US" altLang="en-US" sz="2000" err="1"/>
              <a:t>b.c.</a:t>
            </a:r>
            <a:r>
              <a:rPr lang="en-US" altLang="en-US" sz="2000"/>
              <a:t>, to prevent gradients being developed there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000"/>
              <a:t> Tracer nudging inputs consist of two components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/>
              <a:t>*_nudge.gr3 that specify the horizontal relaxation strength over the domain (0 outside the nudging zone)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/>
              <a:t>*_nu.nc that specify the tracer values being nudged to over time, at points specified in *_nudge.gr3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000"/>
              <a:t> Horizontal nudging for T,S (also other tracers)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/>
              <a:t>Suggestion: max relaxation scale of a few days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/>
              <a:t>Have simple scripts (or </a:t>
            </a:r>
            <a:r>
              <a:rPr lang="en-US" altLang="en-US" err="1"/>
              <a:t>pySCHISM</a:t>
            </a:r>
            <a:r>
              <a:rPr lang="en-US" altLang="en-US"/>
              <a:t>) to generate these based on a fixed distance from the open </a:t>
            </a:r>
            <a:r>
              <a:rPr lang="en-US" altLang="en-US" err="1"/>
              <a:t>bnd</a:t>
            </a:r>
            <a:endParaRPr lang="en-US" altLang="en-US"/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000">
                <a:solidFill>
                  <a:schemeClr val="bg1">
                    <a:lumMod val="75000"/>
                  </a:schemeClr>
                </a:solidFill>
              </a:rPr>
              <a:t> Vertical nudging scales in </a:t>
            </a:r>
            <a:r>
              <a:rPr lang="en-US" altLang="en-US" sz="2000" err="1">
                <a:solidFill>
                  <a:schemeClr val="bg1">
                    <a:lumMod val="75000"/>
                  </a:schemeClr>
                </a:solidFill>
              </a:rPr>
              <a:t>param.nml</a:t>
            </a:r>
            <a:endParaRPr lang="en-US" altLang="en-US" sz="200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4E555FF-3F4C-99F6-E71E-0BE46ABA8915}"/>
              </a:ext>
            </a:extLst>
          </p:cNvPr>
          <p:cNvSpPr txBox="1"/>
          <p:nvPr/>
        </p:nvSpPr>
        <p:spPr>
          <a:xfrm>
            <a:off x="6434018" y="4267200"/>
            <a:ext cx="591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=0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36CC525-9B7C-049C-916E-318EF1AD4B1B}"/>
              </a:ext>
            </a:extLst>
          </p:cNvPr>
          <p:cNvSpPr txBox="1"/>
          <p:nvPr/>
        </p:nvSpPr>
        <p:spPr>
          <a:xfrm>
            <a:off x="4467495" y="6019800"/>
            <a:ext cx="591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&gt;0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B0320735-837A-2173-04E8-B47308B47186}"/>
              </a:ext>
            </a:extLst>
          </p:cNvPr>
          <p:cNvCxnSpPr>
            <a:cxnSpLocks/>
          </p:cNvCxnSpPr>
          <p:nvPr/>
        </p:nvCxnSpPr>
        <p:spPr bwMode="auto">
          <a:xfrm flipH="1">
            <a:off x="6362700" y="4636532"/>
            <a:ext cx="234897" cy="7736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0B92FF86-F241-A7D0-0C8E-7CA44F223BB6}"/>
              </a:ext>
            </a:extLst>
          </p:cNvPr>
          <p:cNvCxnSpPr>
            <a:cxnSpLocks/>
            <a:stCxn id="2" idx="2"/>
          </p:cNvCxnSpPr>
          <p:nvPr/>
        </p:nvCxnSpPr>
        <p:spPr bwMode="auto">
          <a:xfrm>
            <a:off x="6729985" y="4636532"/>
            <a:ext cx="737615" cy="1296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2D1D9019-6D47-3D35-646A-3D8A02B2F753}"/>
              </a:ext>
            </a:extLst>
          </p:cNvPr>
          <p:cNvCxnSpPr>
            <a:cxnSpLocks/>
          </p:cNvCxnSpPr>
          <p:nvPr/>
        </p:nvCxnSpPr>
        <p:spPr bwMode="auto">
          <a:xfrm>
            <a:off x="5029200" y="6324600"/>
            <a:ext cx="533400" cy="645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7ECA7D21-FD49-9666-5E14-487CCF24D7F2}"/>
              </a:ext>
            </a:extLst>
          </p:cNvPr>
          <p:cNvCxnSpPr>
            <a:cxnSpLocks/>
          </p:cNvCxnSpPr>
          <p:nvPr/>
        </p:nvCxnSpPr>
        <p:spPr bwMode="auto">
          <a:xfrm flipV="1">
            <a:off x="4954924" y="5715000"/>
            <a:ext cx="209009" cy="46691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51251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9B86B8B1-CDA6-4FCD-A9AD-39ADA90DA739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27</a:t>
            </a:fld>
            <a:endParaRPr lang="en-US" altLang="en-US" sz="180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3332685" y="128427"/>
            <a:ext cx="6629400" cy="48768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2800" b="1"/>
              <a:t>Tracer nudging value inputs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568960"/>
            <a:ext cx="6858000" cy="612475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err="1"/>
              <a:t>netcdf</a:t>
            </a:r>
            <a:r>
              <a:rPr lang="en-US" sz="1400"/>
              <a:t> </a:t>
            </a:r>
            <a:r>
              <a:rPr lang="en-US" sz="1400" err="1"/>
              <a:t>SAL_nu</a:t>
            </a:r>
            <a:r>
              <a:rPr lang="en-US" sz="1400"/>
              <a:t> {</a:t>
            </a:r>
          </a:p>
          <a:p>
            <a:r>
              <a:rPr lang="en-US" sz="1400"/>
              <a:t>dimensions:</a:t>
            </a:r>
          </a:p>
          <a:p>
            <a:r>
              <a:rPr lang="en-US" sz="1400"/>
              <a:t>        time = 93 ;</a:t>
            </a:r>
          </a:p>
          <a:p>
            <a:r>
              <a:rPr lang="en-US" sz="1400"/>
              <a:t>        node = 2883 ;</a:t>
            </a:r>
          </a:p>
          <a:p>
            <a:r>
              <a:rPr lang="en-US" sz="1400"/>
              <a:t>        </a:t>
            </a:r>
            <a:r>
              <a:rPr lang="en-US" sz="1400" err="1"/>
              <a:t>nLevels</a:t>
            </a:r>
            <a:r>
              <a:rPr lang="en-US" sz="1400"/>
              <a:t> = 50 ;</a:t>
            </a:r>
          </a:p>
          <a:p>
            <a:r>
              <a:rPr lang="en-US" sz="1400"/>
              <a:t>        one = 1 ;</a:t>
            </a:r>
          </a:p>
          <a:p>
            <a:r>
              <a:rPr lang="en-US" sz="1400"/>
              <a:t>variables:</a:t>
            </a:r>
          </a:p>
          <a:p>
            <a:r>
              <a:rPr lang="en-US" sz="1400"/>
              <a:t>        double time(time) ;</a:t>
            </a:r>
          </a:p>
          <a:p>
            <a:r>
              <a:rPr lang="en-US" sz="1400"/>
              <a:t>                </a:t>
            </a:r>
            <a:r>
              <a:rPr lang="en-US" sz="1400" err="1"/>
              <a:t>time:dimname</a:t>
            </a:r>
            <a:r>
              <a:rPr lang="en-US" sz="1400"/>
              <a:t> = "time" ;</a:t>
            </a:r>
          </a:p>
          <a:p>
            <a:r>
              <a:rPr lang="en-US" sz="1400"/>
              <a:t>        int64 </a:t>
            </a:r>
            <a:r>
              <a:rPr lang="en-US" sz="1400" err="1"/>
              <a:t>map_to_global_node</a:t>
            </a:r>
            <a:r>
              <a:rPr lang="en-US" sz="1400"/>
              <a:t>(node) ;</a:t>
            </a:r>
          </a:p>
          <a:p>
            <a:r>
              <a:rPr lang="en-US" sz="1400"/>
              <a:t>                </a:t>
            </a:r>
            <a:r>
              <a:rPr lang="en-US" sz="1400" err="1"/>
              <a:t>map_to_global_node:dimname</a:t>
            </a:r>
            <a:r>
              <a:rPr lang="en-US" sz="1400"/>
              <a:t> = "node" ;</a:t>
            </a:r>
          </a:p>
          <a:p>
            <a:r>
              <a:rPr lang="en-US" sz="1400"/>
              <a:t>        float </a:t>
            </a:r>
            <a:r>
              <a:rPr lang="en-US" sz="1400" err="1"/>
              <a:t>tracer_concentration</a:t>
            </a:r>
            <a:r>
              <a:rPr lang="en-US" sz="1400"/>
              <a:t>(time, node, </a:t>
            </a:r>
            <a:r>
              <a:rPr lang="en-US" sz="1400" err="1"/>
              <a:t>nLevels</a:t>
            </a:r>
            <a:r>
              <a:rPr lang="en-US" sz="1400"/>
              <a:t>, one) ;</a:t>
            </a:r>
          </a:p>
          <a:p>
            <a:r>
              <a:rPr lang="en-US" sz="1400"/>
              <a:t>                string </a:t>
            </a:r>
            <a:r>
              <a:rPr lang="en-US" sz="1400" err="1"/>
              <a:t>tracer_concentration:dimname</a:t>
            </a:r>
            <a:r>
              <a:rPr lang="en-US" sz="1400"/>
              <a:t> = "time", "node", "</a:t>
            </a:r>
            <a:r>
              <a:rPr lang="en-US" sz="1400" err="1"/>
              <a:t>nLevels</a:t>
            </a:r>
            <a:r>
              <a:rPr lang="en-US" sz="1400"/>
              <a:t>", "one" ;</a:t>
            </a:r>
          </a:p>
          <a:p>
            <a:r>
              <a:rPr lang="en-US" sz="1400"/>
              <a:t>data:</a:t>
            </a:r>
          </a:p>
          <a:p>
            <a:endParaRPr lang="en-US" sz="1400"/>
          </a:p>
          <a:p>
            <a:r>
              <a:rPr lang="en-US" sz="1400"/>
              <a:t> time = 0, 1, 2, 3, 4, 5, 6, 7, 8, 9, 10, 11, 12, 13, 14, 15, 16, 17, 18, 19,</a:t>
            </a:r>
          </a:p>
          <a:p>
            <a:r>
              <a:rPr lang="en-US" sz="1400"/>
              <a:t>    20, 21, 22, 23, 24, 25, 26, 27, 28 ;</a:t>
            </a:r>
          </a:p>
          <a:p>
            <a:r>
              <a:rPr lang="en-US" sz="1400" err="1"/>
              <a:t>map_to_global_node</a:t>
            </a:r>
            <a:r>
              <a:rPr lang="en-US" sz="1400"/>
              <a:t> = 94178, 94182, 97671, 120851, 120852, 120853, 120854,</a:t>
            </a:r>
          </a:p>
          <a:p>
            <a:r>
              <a:rPr lang="en-US" sz="1400"/>
              <a:t>    120855, 120856, 120857, 120858, 120859, 123609, 123610, 123611, 123612,</a:t>
            </a:r>
          </a:p>
          <a:p>
            <a:r>
              <a:rPr lang="en-US" sz="1400"/>
              <a:t>….</a:t>
            </a:r>
          </a:p>
          <a:p>
            <a:r>
              <a:rPr lang="en-US" sz="1400"/>
              <a:t> </a:t>
            </a:r>
            <a:r>
              <a:rPr lang="en-US" sz="1400" err="1"/>
              <a:t>tracer_concentration</a:t>
            </a:r>
            <a:r>
              <a:rPr lang="en-US" sz="1400"/>
              <a:t> =</a:t>
            </a:r>
          </a:p>
          <a:p>
            <a:r>
              <a:rPr lang="en-US" sz="1400"/>
              <a:t>  34.63076,</a:t>
            </a:r>
          </a:p>
          <a:p>
            <a:r>
              <a:rPr lang="en-US" sz="1400"/>
              <a:t>  34.62345,</a:t>
            </a:r>
          </a:p>
          <a:p>
            <a:r>
              <a:rPr lang="en-US" sz="1400"/>
              <a:t>  34.57667,</a:t>
            </a:r>
          </a:p>
          <a:p>
            <a:r>
              <a:rPr lang="en-US" sz="1400"/>
              <a:t>  34.50737,</a:t>
            </a:r>
          </a:p>
          <a:p>
            <a:r>
              <a:rPr lang="en-US" sz="1400"/>
              <a:t>  34.4041,</a:t>
            </a:r>
          </a:p>
          <a:p>
            <a:r>
              <a:rPr lang="en-US" sz="1400"/>
              <a:t>  34.30476,</a:t>
            </a:r>
          </a:p>
          <a:p>
            <a:r>
              <a:rPr lang="en-US" sz="1400"/>
              <a:t>….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8F10A9A-7B38-9678-F463-F9A463AC4A97}"/>
              </a:ext>
            </a:extLst>
          </p:cNvPr>
          <p:cNvSpPr txBox="1"/>
          <p:nvPr/>
        </p:nvSpPr>
        <p:spPr>
          <a:xfrm>
            <a:off x="6638421" y="1371600"/>
            <a:ext cx="6629399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Can be generated using </a:t>
            </a:r>
            <a:r>
              <a:rPr lang="en-US" err="1"/>
              <a:t>pySCHISM</a:t>
            </a:r>
            <a:r>
              <a:rPr lang="en-US"/>
              <a:t> or FORTRAN scripts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Since nudging only occurs near the ocean </a:t>
            </a:r>
            <a:r>
              <a:rPr lang="en-US" err="1"/>
              <a:t>bnd</a:t>
            </a:r>
            <a:r>
              <a:rPr lang="en-US"/>
              <a:t> only, ‘</a:t>
            </a:r>
            <a:r>
              <a:rPr lang="en-US" sz="1800" err="1"/>
              <a:t>map_to_global_node</a:t>
            </a:r>
            <a:r>
              <a:rPr lang="en-US" sz="1800"/>
              <a:t>’ specifie</a:t>
            </a:r>
            <a:r>
              <a:rPr lang="en-US"/>
              <a:t>s the list of nodes in that area</a:t>
            </a:r>
          </a:p>
        </p:txBody>
      </p:sp>
    </p:spTree>
    <p:extLst>
      <p:ext uri="{BB962C8B-B14F-4D97-AF65-F5344CB8AC3E}">
        <p14:creationId xmlns:p14="http://schemas.microsoft.com/office/powerpoint/2010/main" val="16619431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FEBB2C57-B7FC-47A8-9AEE-F5C5BADA500A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28</a:t>
            </a:fld>
            <a:endParaRPr lang="en-US" altLang="en-US" sz="180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3200400" y="76200"/>
            <a:ext cx="6629400" cy="32512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2100" b="1"/>
              <a:t>B.C.: *[23]D.th.nc</a:t>
            </a:r>
          </a:p>
        </p:txBody>
      </p:sp>
      <p:sp>
        <p:nvSpPr>
          <p:cNvPr id="26628" name="Text Box 3"/>
          <p:cNvSpPr txBox="1">
            <a:spLocks noChangeArrowheads="1"/>
          </p:cNvSpPr>
          <p:nvPr/>
        </p:nvSpPr>
        <p:spPr bwMode="auto">
          <a:xfrm>
            <a:off x="381000" y="967897"/>
            <a:ext cx="7620000" cy="1044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000"/>
              <a:t> Corresponds to </a:t>
            </a:r>
            <a:r>
              <a:rPr lang="en-US" altLang="en-US" sz="2000" err="1"/>
              <a:t>b.c.</a:t>
            </a:r>
            <a:r>
              <a:rPr lang="en-US" altLang="en-US" sz="2000"/>
              <a:t> flag=4 or 5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000"/>
              <a:t> Can be generated using </a:t>
            </a:r>
            <a:r>
              <a:rPr lang="en-US" altLang="en-US" sz="2000" err="1"/>
              <a:t>pySCHISM</a:t>
            </a:r>
            <a:r>
              <a:rPr lang="en-US" altLang="en-US" sz="2000"/>
              <a:t> or FORTRAN scripts</a:t>
            </a:r>
          </a:p>
          <a:p>
            <a:pPr eaLnBrk="1" hangingPunct="1">
              <a:spcBef>
                <a:spcPct val="0"/>
              </a:spcBef>
              <a:buClrTx/>
              <a:buSzTx/>
              <a:buNone/>
            </a:pPr>
            <a:endParaRPr lang="en-US" altLang="en-US" sz="2000"/>
          </a:p>
        </p:txBody>
      </p:sp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533400" y="401320"/>
            <a:ext cx="10550637" cy="4906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elev2D.th.nc, TEM_3D.th.nc, SAL_3D.th.nc, [tracer]_3D.th.nc, uv3D.th.nc</a:t>
            </a:r>
          </a:p>
        </p:txBody>
      </p:sp>
      <p:sp>
        <p:nvSpPr>
          <p:cNvPr id="26634" name="Rectangle 9"/>
          <p:cNvSpPr>
            <a:spLocks noChangeArrowheads="1"/>
          </p:cNvSpPr>
          <p:nvPr/>
        </p:nvSpPr>
        <p:spPr bwMode="auto">
          <a:xfrm>
            <a:off x="1143000" y="6545431"/>
            <a:ext cx="5146274" cy="736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marL="342900" indent="-342900" eaLnBrk="1" hangingPunct="1">
              <a:spcBef>
                <a:spcPct val="0"/>
              </a:spcBef>
              <a:buClrTx/>
              <a:buSzTx/>
            </a:pPr>
            <a:r>
              <a:rPr lang="en-US" altLang="en-US" sz="2000" b="1"/>
              <a:t>Records must start from t=0 </a:t>
            </a:r>
          </a:p>
          <a:p>
            <a:pPr marL="342900" indent="-342900" eaLnBrk="1" hangingPunct="1">
              <a:spcBef>
                <a:spcPct val="0"/>
              </a:spcBef>
              <a:buClrTx/>
              <a:buSzTx/>
            </a:pPr>
            <a:r>
              <a:rPr lang="en-US" altLang="en-US" sz="2000" b="1"/>
              <a:t>Time step specified inside and </a:t>
            </a:r>
            <a:r>
              <a:rPr lang="en-US" altLang="en-US" sz="2000"/>
              <a:t>≥ </a:t>
            </a:r>
            <a:r>
              <a:rPr lang="en-US" altLang="en-US" sz="2000" b="1"/>
              <a:t>dt</a:t>
            </a:r>
          </a:p>
        </p:txBody>
      </p:sp>
      <p:sp>
        <p:nvSpPr>
          <p:cNvPr id="2" name="Rectangle 1"/>
          <p:cNvSpPr/>
          <p:nvPr/>
        </p:nvSpPr>
        <p:spPr>
          <a:xfrm>
            <a:off x="4038600" y="1858675"/>
            <a:ext cx="6858000" cy="470898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err="1"/>
              <a:t>netcdf</a:t>
            </a:r>
            <a:r>
              <a:rPr lang="en-US" sz="1200"/>
              <a:t> uv3D.th {</a:t>
            </a:r>
          </a:p>
          <a:p>
            <a:r>
              <a:rPr lang="en-US" sz="1200"/>
              <a:t>dimensions:</a:t>
            </a:r>
          </a:p>
          <a:p>
            <a:r>
              <a:rPr lang="en-US" sz="1200"/>
              <a:t>        </a:t>
            </a:r>
            <a:r>
              <a:rPr lang="en-US" sz="1200" err="1"/>
              <a:t>nOpenBndNodes</a:t>
            </a:r>
            <a:r>
              <a:rPr lang="en-US" sz="1200"/>
              <a:t> = 1329 ;</a:t>
            </a:r>
          </a:p>
          <a:p>
            <a:r>
              <a:rPr lang="en-US" sz="1200"/>
              <a:t>        </a:t>
            </a:r>
            <a:r>
              <a:rPr lang="en-US" sz="1200" err="1"/>
              <a:t>nLevels</a:t>
            </a:r>
            <a:r>
              <a:rPr lang="en-US" sz="1200"/>
              <a:t> = 48 ;</a:t>
            </a:r>
          </a:p>
          <a:p>
            <a:r>
              <a:rPr lang="en-US" sz="1200"/>
              <a:t>        </a:t>
            </a:r>
            <a:r>
              <a:rPr lang="en-US" sz="1200" err="1"/>
              <a:t>nComponents</a:t>
            </a:r>
            <a:r>
              <a:rPr lang="en-US" sz="1200"/>
              <a:t> = 2 ;</a:t>
            </a:r>
          </a:p>
          <a:p>
            <a:r>
              <a:rPr lang="en-US" sz="1200"/>
              <a:t>        one = 1 ;</a:t>
            </a:r>
          </a:p>
          <a:p>
            <a:r>
              <a:rPr lang="en-US" sz="1200"/>
              <a:t>        time = UNLIMITED ; // (2881 currently)</a:t>
            </a:r>
          </a:p>
          <a:p>
            <a:r>
              <a:rPr lang="en-US" sz="1200"/>
              <a:t>variables:</a:t>
            </a:r>
          </a:p>
          <a:p>
            <a:r>
              <a:rPr lang="en-US" sz="1200"/>
              <a:t>        float </a:t>
            </a:r>
            <a:r>
              <a:rPr lang="en-US" sz="1200" err="1"/>
              <a:t>time_step</a:t>
            </a:r>
            <a:r>
              <a:rPr lang="en-US" sz="1200"/>
              <a:t>(one) ;</a:t>
            </a:r>
          </a:p>
          <a:p>
            <a:r>
              <a:rPr lang="en-US" sz="1200"/>
              <a:t>                </a:t>
            </a:r>
            <a:r>
              <a:rPr lang="en-US" sz="1200" err="1"/>
              <a:t>time_step:long_name</a:t>
            </a:r>
            <a:r>
              <a:rPr lang="en-US" sz="1200"/>
              <a:t> = "time step in seconds" ;</a:t>
            </a:r>
          </a:p>
          <a:p>
            <a:r>
              <a:rPr lang="en-US" sz="1200"/>
              <a:t>        double time(time) ;</a:t>
            </a:r>
          </a:p>
          <a:p>
            <a:r>
              <a:rPr lang="en-US" sz="1200"/>
              <a:t>                </a:t>
            </a:r>
            <a:r>
              <a:rPr lang="en-US" sz="1200" err="1"/>
              <a:t>time:long_name</a:t>
            </a:r>
            <a:r>
              <a:rPr lang="en-US" sz="1200"/>
              <a:t> = "simulation time in seconds" ;</a:t>
            </a:r>
          </a:p>
          <a:p>
            <a:r>
              <a:rPr lang="en-US" sz="1200"/>
              <a:t>        float </a:t>
            </a:r>
            <a:r>
              <a:rPr lang="en-US" sz="1200" err="1"/>
              <a:t>time_series</a:t>
            </a:r>
            <a:r>
              <a:rPr lang="en-US" sz="1200"/>
              <a:t>(time, </a:t>
            </a:r>
            <a:r>
              <a:rPr lang="en-US" sz="1200" err="1"/>
              <a:t>nOpenBndNodes</a:t>
            </a:r>
            <a:r>
              <a:rPr lang="en-US" sz="1200"/>
              <a:t>, </a:t>
            </a:r>
            <a:r>
              <a:rPr lang="en-US" sz="1200" err="1"/>
              <a:t>nLevels</a:t>
            </a:r>
            <a:r>
              <a:rPr lang="en-US" sz="1200"/>
              <a:t>, </a:t>
            </a:r>
            <a:r>
              <a:rPr lang="en-US" sz="1200" err="1"/>
              <a:t>nComponents</a:t>
            </a:r>
            <a:r>
              <a:rPr lang="en-US" sz="1200"/>
              <a:t>) ;</a:t>
            </a:r>
          </a:p>
          <a:p>
            <a:endParaRPr lang="en-US" sz="1200"/>
          </a:p>
          <a:p>
            <a:r>
              <a:rPr lang="en-US" sz="1200"/>
              <a:t>// global attributes:</a:t>
            </a:r>
          </a:p>
          <a:p>
            <a:r>
              <a:rPr lang="en-US" sz="1200"/>
              <a:t>                :_</a:t>
            </a:r>
            <a:r>
              <a:rPr lang="en-US" sz="1200" err="1"/>
              <a:t>NCProperties</a:t>
            </a:r>
            <a:r>
              <a:rPr lang="en-US" sz="1200"/>
              <a:t> = "version=1|netcdflibversion=4.4.1.1|hdf5libversion=1.8.18" ;</a:t>
            </a:r>
          </a:p>
          <a:p>
            <a:r>
              <a:rPr lang="en-US" sz="1200"/>
              <a:t>data:</a:t>
            </a:r>
          </a:p>
          <a:p>
            <a:endParaRPr lang="en-US" sz="1200"/>
          </a:p>
          <a:p>
            <a:r>
              <a:rPr lang="en-US" sz="1200"/>
              <a:t> </a:t>
            </a:r>
            <a:r>
              <a:rPr lang="en-US" sz="1200" err="1"/>
              <a:t>time_step</a:t>
            </a:r>
            <a:r>
              <a:rPr lang="en-US" sz="1200"/>
              <a:t> = 3600 ;</a:t>
            </a:r>
          </a:p>
          <a:p>
            <a:endParaRPr lang="en-US" sz="1200"/>
          </a:p>
          <a:p>
            <a:r>
              <a:rPr lang="en-US" sz="1200"/>
              <a:t> time = 0, 3600, 7200, 10800, 14400, 18000, 21600, 25200, 28800, 32400,</a:t>
            </a:r>
          </a:p>
          <a:p>
            <a:r>
              <a:rPr lang="en-US" sz="1200"/>
              <a:t>    36000, 39600, 43200, 46800, 50400, 54000, 57600, 61200, 64800, 68400,</a:t>
            </a:r>
          </a:p>
          <a:p>
            <a:r>
              <a:rPr lang="en-US" sz="1200"/>
              <a:t>    72000, 75600, 79200, 82800, 86400, 90000, 93600, 97200, 100800, 104400,</a:t>
            </a:r>
          </a:p>
          <a:p>
            <a:r>
              <a:rPr lang="en-US" sz="1200"/>
              <a:t>    108000, 111600, 115200, 118800, 122400, 126000, 129600, 133200, 136800,</a:t>
            </a:r>
          </a:p>
          <a:p>
            <a:r>
              <a:rPr lang="en-US" sz="1200"/>
              <a:t>    140400, 144000, 147600, 151200, 154800, 158400, 162000, 165600, 169200,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0176" y="3910581"/>
            <a:ext cx="4413183" cy="3296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C6CF129-8CC9-4706-B759-88337B9885DB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29</a:t>
            </a:fld>
            <a:endParaRPr lang="en-US" altLang="en-US" sz="180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1" y="162560"/>
            <a:ext cx="11884820" cy="40640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2600" b="1"/>
              <a:t>Particle tracking</a:t>
            </a:r>
          </a:p>
        </p:txBody>
      </p:sp>
      <p:sp>
        <p:nvSpPr>
          <p:cNvPr id="35844" name="Rectangle 3"/>
          <p:cNvSpPr>
            <a:spLocks noChangeArrowheads="1"/>
          </p:cNvSpPr>
          <p:nvPr/>
        </p:nvSpPr>
        <p:spPr bwMode="auto">
          <a:xfrm>
            <a:off x="5374482" y="6827520"/>
            <a:ext cx="2971800" cy="487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35845" name="Text Box 4"/>
          <p:cNvSpPr txBox="1">
            <a:spLocks noChangeArrowheads="1"/>
          </p:cNvSpPr>
          <p:nvPr/>
        </p:nvSpPr>
        <p:spPr bwMode="auto">
          <a:xfrm>
            <a:off x="629576" y="914400"/>
            <a:ext cx="8610600" cy="31991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000"/>
              <a:t> Offline 3D tracking on unstructured grid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000"/>
              <a:t> Currently only Euler option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/>
              <a:t>Can do both forward and backward tracking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/>
              <a:t>Oil spill option supports only forward tracking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000"/>
              <a:t> Inputs: 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/>
              <a:t>hgrid.gr3, vgrid.in 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/>
              <a:t>Output *.</a:t>
            </a:r>
            <a:r>
              <a:rPr lang="en-US" altLang="en-US" err="1"/>
              <a:t>nc</a:t>
            </a:r>
            <a:r>
              <a:rPr lang="en-US" altLang="en-US"/>
              <a:t>: need to have </a:t>
            </a:r>
            <a:r>
              <a:rPr lang="en-US" altLang="en-US" err="1"/>
              <a:t>elev</a:t>
            </a:r>
            <a:r>
              <a:rPr lang="en-US" altLang="en-US"/>
              <a:t>, horizontal vel, vertical velocity; also wind and diffusivity for oil spill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err="1"/>
              <a:t>particle.bp</a:t>
            </a:r>
            <a:r>
              <a:rPr lang="en-US" altLang="en-US"/>
              <a:t>: main parameter input</a:t>
            </a:r>
          </a:p>
          <a:p>
            <a:pPr lvl="1"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000"/>
              <a:t>Output: </a:t>
            </a:r>
            <a:r>
              <a:rPr lang="en-US" altLang="en-US" sz="2000" err="1"/>
              <a:t>particle.pth</a:t>
            </a:r>
            <a:r>
              <a:rPr lang="en-US" altLang="en-US" sz="2000"/>
              <a:t> (drogue format that can be </a:t>
            </a:r>
            <a:r>
              <a:rPr lang="en-US" altLang="en-US" sz="2000" err="1"/>
              <a:t>viz’ed</a:t>
            </a:r>
            <a:r>
              <a:rPr lang="en-US" altLang="en-US" sz="2000"/>
              <a:t> with xmvis6) </a:t>
            </a:r>
          </a:p>
        </p:txBody>
      </p:sp>
    </p:spTree>
    <p:extLst>
      <p:ext uri="{BB962C8B-B14F-4D97-AF65-F5344CB8AC3E}">
        <p14:creationId xmlns:p14="http://schemas.microsoft.com/office/powerpoint/2010/main" val="1272903356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704B1F1A-6C3E-43EA-8B25-185A07498976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80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-39142"/>
            <a:ext cx="11689557" cy="56896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2600" b="1">
                <a:solidFill>
                  <a:srgbClr val="000000"/>
                </a:solidFill>
              </a:rPr>
              <a:t>SCHISM </a:t>
            </a:r>
            <a:r>
              <a:rPr lang="en-US" altLang="en-US" sz="3600" b="1">
                <a:solidFill>
                  <a:srgbClr val="FFC000"/>
                </a:solidFill>
              </a:rPr>
              <a:t>input</a:t>
            </a:r>
            <a:r>
              <a:rPr lang="en-US" altLang="en-US" sz="2600" b="1">
                <a:solidFill>
                  <a:srgbClr val="FFC000"/>
                </a:solidFill>
              </a:rPr>
              <a:t> </a:t>
            </a:r>
            <a:r>
              <a:rPr lang="en-US" altLang="en-US" sz="2600" b="1">
                <a:solidFill>
                  <a:srgbClr val="000000"/>
                </a:solidFill>
              </a:rPr>
              <a:t>types: glossary</a:t>
            </a:r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0" y="-245337"/>
            <a:ext cx="242752" cy="4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5126" name="Rectangle 5"/>
          <p:cNvSpPr>
            <a:spLocks noChangeArrowheads="1"/>
          </p:cNvSpPr>
          <p:nvPr/>
        </p:nvSpPr>
        <p:spPr bwMode="auto">
          <a:xfrm>
            <a:off x="0" y="3153184"/>
            <a:ext cx="242752" cy="4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5127" name="Rectangle 6"/>
          <p:cNvSpPr>
            <a:spLocks noChangeArrowheads="1"/>
          </p:cNvSpPr>
          <p:nvPr/>
        </p:nvSpPr>
        <p:spPr bwMode="auto">
          <a:xfrm>
            <a:off x="0" y="3153184"/>
            <a:ext cx="242752" cy="4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59814D8-4AAF-E1FB-318B-CB8FEA79305E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348354" y="796544"/>
            <a:ext cx="13013534" cy="6014720"/>
          </a:xfrm>
        </p:spPr>
        <p:txBody>
          <a:bodyPr/>
          <a:lstStyle/>
          <a:p>
            <a:pPr marL="450215" indent="-450215">
              <a:spcBef>
                <a:spcPts val="20"/>
              </a:spcBef>
            </a:pPr>
            <a:r>
              <a:rPr lang="en-US">
                <a:ea typeface="Tahoma"/>
                <a:cs typeface="Tahoma"/>
              </a:rPr>
              <a:t>*.gr3: grid-like files (node centered); only hgrid.gr3 has </a:t>
            </a:r>
            <a:r>
              <a:rPr lang="en-US" err="1">
                <a:ea typeface="Tahoma"/>
                <a:cs typeface="Tahoma"/>
              </a:rPr>
              <a:t>b.c.</a:t>
            </a:r>
            <a:r>
              <a:rPr lang="en-US">
                <a:ea typeface="Tahoma"/>
                <a:cs typeface="Tahoma"/>
              </a:rPr>
              <a:t> info at the end</a:t>
            </a:r>
          </a:p>
          <a:p>
            <a:pPr marL="450215" indent="-450215">
              <a:spcBef>
                <a:spcPts val="20"/>
              </a:spcBef>
            </a:pPr>
            <a:r>
              <a:rPr lang="en-US" err="1">
                <a:ea typeface="Tahoma"/>
                <a:cs typeface="Tahoma"/>
              </a:rPr>
              <a:t>hgrid.ll</a:t>
            </a:r>
            <a:r>
              <a:rPr lang="en-US">
                <a:ea typeface="Tahoma"/>
                <a:cs typeface="Tahoma"/>
              </a:rPr>
              <a:t>: </a:t>
            </a:r>
            <a:r>
              <a:rPr lang="en-US" err="1">
                <a:ea typeface="Tahoma"/>
                <a:cs typeface="Tahoma"/>
              </a:rPr>
              <a:t>lon</a:t>
            </a:r>
            <a:r>
              <a:rPr lang="en-US">
                <a:ea typeface="Tahoma"/>
                <a:cs typeface="Tahoma"/>
              </a:rPr>
              <a:t>/</a:t>
            </a:r>
            <a:r>
              <a:rPr lang="en-US" err="1">
                <a:ea typeface="Tahoma"/>
                <a:cs typeface="Tahoma"/>
              </a:rPr>
              <a:t>lat</a:t>
            </a:r>
            <a:r>
              <a:rPr lang="en-US">
                <a:ea typeface="Tahoma"/>
                <a:cs typeface="Tahoma"/>
              </a:rPr>
              <a:t> form of horizontal grid (.gr3 format)</a:t>
            </a:r>
          </a:p>
          <a:p>
            <a:pPr marL="450215" indent="-450215">
              <a:spcBef>
                <a:spcPts val="20"/>
              </a:spcBef>
            </a:pPr>
            <a:r>
              <a:rPr lang="en-US">
                <a:ea typeface="Tahoma"/>
                <a:cs typeface="Tahoma"/>
              </a:rPr>
              <a:t>*.</a:t>
            </a:r>
            <a:r>
              <a:rPr lang="en-US" err="1">
                <a:ea typeface="Tahoma"/>
                <a:cs typeface="Tahoma"/>
              </a:rPr>
              <a:t>th</a:t>
            </a:r>
            <a:r>
              <a:rPr lang="en-US">
                <a:ea typeface="Tahoma"/>
                <a:cs typeface="Tahoma"/>
              </a:rPr>
              <a:t>*: time history (</a:t>
            </a:r>
            <a:r>
              <a:rPr lang="en-US" err="1">
                <a:ea typeface="Tahoma"/>
                <a:cs typeface="Tahoma"/>
              </a:rPr>
              <a:t>b.c.</a:t>
            </a:r>
            <a:r>
              <a:rPr lang="en-US">
                <a:ea typeface="Tahoma"/>
                <a:cs typeface="Tahoma"/>
              </a:rPr>
              <a:t>); ASCII or </a:t>
            </a:r>
            <a:r>
              <a:rPr lang="en-US" err="1">
                <a:ea typeface="Tahoma"/>
                <a:cs typeface="Tahoma"/>
              </a:rPr>
              <a:t>nc</a:t>
            </a:r>
            <a:endParaRPr lang="en-US">
              <a:ea typeface="Tahoma"/>
              <a:cs typeface="Tahoma"/>
            </a:endParaRPr>
          </a:p>
          <a:p>
            <a:pPr marL="450215" indent="-450215">
              <a:spcBef>
                <a:spcPts val="20"/>
              </a:spcBef>
            </a:pPr>
            <a:r>
              <a:rPr lang="en-US">
                <a:ea typeface="Tahoma"/>
                <a:cs typeface="Tahoma"/>
              </a:rPr>
              <a:t>*.</a:t>
            </a:r>
            <a:r>
              <a:rPr lang="en-US" err="1">
                <a:ea typeface="Tahoma"/>
                <a:cs typeface="Tahoma"/>
              </a:rPr>
              <a:t>ic</a:t>
            </a:r>
            <a:r>
              <a:rPr lang="en-US">
                <a:ea typeface="Tahoma"/>
                <a:cs typeface="Tahoma"/>
              </a:rPr>
              <a:t>: initial condition for </a:t>
            </a:r>
            <a:r>
              <a:rPr lang="en-US" err="1">
                <a:ea typeface="Tahoma"/>
                <a:cs typeface="Tahoma"/>
              </a:rPr>
              <a:t>elev</a:t>
            </a:r>
            <a:r>
              <a:rPr lang="en-US">
                <a:ea typeface="Tahoma"/>
                <a:cs typeface="Tahoma"/>
              </a:rPr>
              <a:t>, tracers (ASCII; most of them of .gr3 format)</a:t>
            </a:r>
          </a:p>
          <a:p>
            <a:pPr marL="450215" indent="-450215">
              <a:spcBef>
                <a:spcPts val="20"/>
              </a:spcBef>
            </a:pPr>
            <a:r>
              <a:rPr lang="en-US" err="1">
                <a:ea typeface="Tahoma"/>
                <a:cs typeface="Tahoma"/>
              </a:rPr>
              <a:t>sflux</a:t>
            </a:r>
            <a:r>
              <a:rPr lang="en-US">
                <a:ea typeface="Tahoma"/>
                <a:cs typeface="Tahoma"/>
              </a:rPr>
              <a:t>/: atmos. forcings (</a:t>
            </a:r>
            <a:r>
              <a:rPr lang="en-US" err="1">
                <a:ea typeface="Tahoma"/>
                <a:cs typeface="Tahoma"/>
              </a:rPr>
              <a:t>netCDF</a:t>
            </a:r>
            <a:r>
              <a:rPr lang="en-US">
                <a:ea typeface="Tahoma"/>
                <a:cs typeface="Tahoma"/>
              </a:rPr>
              <a:t> CF 1.0)</a:t>
            </a:r>
          </a:p>
          <a:p>
            <a:pPr marL="450215" indent="-450215">
              <a:spcBef>
                <a:spcPts val="20"/>
              </a:spcBef>
            </a:pPr>
            <a:r>
              <a:rPr lang="en-US" err="1">
                <a:ea typeface="Tahoma"/>
                <a:cs typeface="Tahoma"/>
              </a:rPr>
              <a:t>param.nml</a:t>
            </a:r>
            <a:r>
              <a:rPr lang="en-US">
                <a:ea typeface="Tahoma"/>
                <a:cs typeface="Tahoma"/>
              </a:rPr>
              <a:t>: parameters</a:t>
            </a:r>
          </a:p>
          <a:p>
            <a:pPr marL="450215" indent="-450215">
              <a:spcBef>
                <a:spcPts val="20"/>
              </a:spcBef>
            </a:pPr>
            <a:r>
              <a:rPr lang="en-US">
                <a:ea typeface="Tahoma"/>
                <a:cs typeface="Tahoma"/>
              </a:rPr>
              <a:t>*.in: </a:t>
            </a:r>
            <a:r>
              <a:rPr lang="en-US" err="1">
                <a:ea typeface="Tahoma"/>
                <a:cs typeface="Tahoma"/>
              </a:rPr>
              <a:t>vgrid</a:t>
            </a:r>
            <a:r>
              <a:rPr lang="en-US">
                <a:ea typeface="Tahoma"/>
                <a:cs typeface="Tahoma"/>
              </a:rPr>
              <a:t> (vertical grid); bctides.in (</a:t>
            </a:r>
            <a:r>
              <a:rPr lang="en-US" err="1">
                <a:ea typeface="Tahoma"/>
                <a:cs typeface="Tahoma"/>
              </a:rPr>
              <a:t>b.c.</a:t>
            </a:r>
            <a:r>
              <a:rPr lang="en-US">
                <a:ea typeface="Tahoma"/>
                <a:cs typeface="Tahoma"/>
              </a:rPr>
              <a:t>) (ASCII)</a:t>
            </a:r>
          </a:p>
          <a:p>
            <a:pPr marL="450215" indent="-450215">
              <a:spcBef>
                <a:spcPts val="20"/>
              </a:spcBef>
            </a:pPr>
            <a:r>
              <a:rPr lang="en-US">
                <a:solidFill>
                  <a:srgbClr val="29C330"/>
                </a:solidFill>
                <a:ea typeface="Tahoma"/>
                <a:cs typeface="Tahoma"/>
              </a:rPr>
              <a:t>*.prop: element centered property (ASCII)</a:t>
            </a:r>
            <a:endParaRPr lang="en-US">
              <a:solidFill>
                <a:srgbClr val="000000"/>
              </a:solidFill>
              <a:ea typeface="Tahoma"/>
              <a:cs typeface="Tahoma"/>
            </a:endParaRPr>
          </a:p>
          <a:p>
            <a:pPr marL="450215" indent="-450215">
              <a:spcBef>
                <a:spcPts val="20"/>
              </a:spcBef>
            </a:pPr>
            <a:r>
              <a:rPr lang="en-US">
                <a:solidFill>
                  <a:srgbClr val="29C330"/>
                </a:solidFill>
                <a:ea typeface="Tahoma"/>
                <a:cs typeface="Tahoma"/>
              </a:rPr>
              <a:t>*.</a:t>
            </a:r>
            <a:r>
              <a:rPr lang="en-US" err="1">
                <a:solidFill>
                  <a:srgbClr val="29C330"/>
                </a:solidFill>
                <a:ea typeface="Tahoma"/>
                <a:cs typeface="Tahoma"/>
              </a:rPr>
              <a:t>nc</a:t>
            </a:r>
            <a:r>
              <a:rPr lang="en-US">
                <a:solidFill>
                  <a:srgbClr val="29C330"/>
                </a:solidFill>
                <a:ea typeface="Tahoma"/>
                <a:cs typeface="Tahoma"/>
              </a:rPr>
              <a:t>: </a:t>
            </a:r>
            <a:r>
              <a:rPr lang="en-US" err="1">
                <a:solidFill>
                  <a:srgbClr val="29C330"/>
                </a:solidFill>
                <a:ea typeface="Tahoma"/>
                <a:cs typeface="Tahoma"/>
              </a:rPr>
              <a:t>hotstart</a:t>
            </a:r>
            <a:r>
              <a:rPr lang="en-US">
                <a:solidFill>
                  <a:srgbClr val="29C330"/>
                </a:solidFill>
                <a:ea typeface="Tahoma"/>
                <a:cs typeface="Tahoma"/>
              </a:rPr>
              <a:t>, tracer nudging inputs; or </a:t>
            </a:r>
            <a:r>
              <a:rPr lang="en-US" err="1">
                <a:solidFill>
                  <a:srgbClr val="29C330"/>
                </a:solidFill>
                <a:ea typeface="Tahoma"/>
                <a:cs typeface="Tahoma"/>
              </a:rPr>
              <a:t>b.c.</a:t>
            </a:r>
            <a:r>
              <a:rPr lang="en-US">
                <a:solidFill>
                  <a:srgbClr val="29C330"/>
                </a:solidFill>
                <a:ea typeface="Tahoma"/>
                <a:cs typeface="Tahoma"/>
              </a:rPr>
              <a:t> time history inputs (type 4 or 5)</a:t>
            </a:r>
            <a:endParaRPr lang="en-US"/>
          </a:p>
          <a:p>
            <a:pPr marL="450215" indent="-450215"/>
            <a:endParaRPr lang="en-US">
              <a:ea typeface="Tahoma"/>
              <a:cs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1361535810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C6CF129-8CC9-4706-B759-88337B9885DB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1800"/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1" y="162560"/>
            <a:ext cx="11884820" cy="40640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2600" b="1" err="1"/>
              <a:t>particle.bp</a:t>
            </a:r>
            <a:endParaRPr lang="en-US" altLang="en-US" sz="2600" b="1"/>
          </a:p>
        </p:txBody>
      </p:sp>
      <p:sp>
        <p:nvSpPr>
          <p:cNvPr id="35846" name="Rectangle 2"/>
          <p:cNvSpPr>
            <a:spLocks noChangeArrowheads="1"/>
          </p:cNvSpPr>
          <p:nvPr/>
        </p:nvSpPr>
        <p:spPr bwMode="auto">
          <a:xfrm>
            <a:off x="285750" y="682776"/>
            <a:ext cx="10096499" cy="6399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Input for </a:t>
            </a:r>
            <a:r>
              <a:rPr lang="en-US" altLang="en-US" err="1"/>
              <a:t>ptrack</a:t>
            </a:r>
            <a:endParaRPr lang="en-US" altLang="en-US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1 </a:t>
            </a:r>
            <a:r>
              <a:rPr lang="en-US" altLang="en-US" err="1"/>
              <a:t>nscreen</a:t>
            </a:r>
            <a:endParaRPr lang="en-US" altLang="en-US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1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1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1 -124 46.25 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0.1 8. 90. 10 960 9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16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1 84600.        385000  510000 -5.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2 84600.        300000  450000 -5.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3 84600.        200000  450000 -5.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4 84600.        120000  450000 -5.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5 84600.        380000  292500 -5.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6 84600.        360000  290000 -5.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7 84600.        320000  290000 -5.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…….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/>
              <a:t>[Oil spill parameters]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E74C9E9F-1AEE-BDB7-8223-ACD129D2D55D}"/>
              </a:ext>
            </a:extLst>
          </p:cNvPr>
          <p:cNvGrpSpPr/>
          <p:nvPr/>
        </p:nvGrpSpPr>
        <p:grpSpPr>
          <a:xfrm>
            <a:off x="1107282" y="1467078"/>
            <a:ext cx="5592674" cy="369332"/>
            <a:chOff x="1493926" y="1421585"/>
            <a:chExt cx="5592674" cy="369332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20AB5D0B-09EB-7AF3-1F14-E51E29A1ED53}"/>
                </a:ext>
              </a:extLst>
            </p:cNvPr>
            <p:cNvSpPr txBox="1"/>
            <p:nvPr/>
          </p:nvSpPr>
          <p:spPr>
            <a:xfrm>
              <a:off x="3374230" y="1421585"/>
              <a:ext cx="371237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en-US" sz="1800" err="1">
                  <a:solidFill>
                    <a:srgbClr val="29C330"/>
                  </a:solidFill>
                </a:rPr>
                <a:t>mod_part</a:t>
              </a:r>
              <a:r>
                <a:rPr lang="en-US" altLang="en-US" sz="1800">
                  <a:solidFill>
                    <a:srgbClr val="29C330"/>
                  </a:solidFill>
                </a:rPr>
                <a:t> (0: passive; 1: oil spill)</a:t>
              </a:r>
              <a:endParaRPr lang="en-US">
                <a:solidFill>
                  <a:srgbClr val="29C330"/>
                </a:solidFill>
              </a:endParaRPr>
            </a:p>
          </p:txBody>
        </p: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29CB8772-EF2E-2A0D-80CC-F60E43069ABD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1493926" y="1627605"/>
              <a:ext cx="1706473" cy="0"/>
            </a:xfrm>
            <a:prstGeom prst="straightConnector1">
              <a:avLst/>
            </a:prstGeom>
            <a:ln>
              <a:solidFill>
                <a:srgbClr val="29C33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99F2B767-125C-D4B5-DDE6-F83B6F38633B}"/>
              </a:ext>
            </a:extLst>
          </p:cNvPr>
          <p:cNvGrpSpPr/>
          <p:nvPr/>
        </p:nvGrpSpPr>
        <p:grpSpPr>
          <a:xfrm>
            <a:off x="1066800" y="1840468"/>
            <a:ext cx="6574630" cy="369332"/>
            <a:chOff x="1453444" y="1794975"/>
            <a:chExt cx="6574630" cy="369332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1CE3F13-FE30-2472-99AB-D16BE17D97B4}"/>
                </a:ext>
              </a:extLst>
            </p:cNvPr>
            <p:cNvSpPr txBox="1"/>
            <p:nvPr/>
          </p:nvSpPr>
          <p:spPr>
            <a:xfrm>
              <a:off x="3151274" y="1794975"/>
              <a:ext cx="487680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err="1">
                  <a:solidFill>
                    <a:srgbClr val="29C330"/>
                  </a:solidFill>
                </a:rPr>
                <a:t>ibf</a:t>
              </a:r>
              <a:r>
                <a:rPr lang="en-US" altLang="en-US" sz="1800">
                  <a:solidFill>
                    <a:srgbClr val="29C330"/>
                  </a:solidFill>
                </a:rPr>
                <a:t> (forward (=1) or backward (=-1) tracking)</a:t>
              </a:r>
            </a:p>
          </p:txBody>
        </p:sp>
        <p:cxnSp>
          <p:nvCxnSpPr>
            <p:cNvPr id="18" name="Straight Arrow Connector 17">
              <a:extLst>
                <a:ext uri="{FF2B5EF4-FFF2-40B4-BE49-F238E27FC236}">
                  <a16:creationId xmlns:a16="http://schemas.microsoft.com/office/drawing/2014/main" id="{B7C811BD-5947-651A-B53F-A3FC5BE45AC1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1453444" y="1963026"/>
              <a:ext cx="1627275" cy="15177"/>
            </a:xfrm>
            <a:prstGeom prst="straightConnector1">
              <a:avLst/>
            </a:prstGeom>
            <a:ln>
              <a:solidFill>
                <a:srgbClr val="29C33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604CEACE-5C01-9AEE-5A2C-973E26FD4879}"/>
              </a:ext>
            </a:extLst>
          </p:cNvPr>
          <p:cNvGrpSpPr/>
          <p:nvPr/>
        </p:nvGrpSpPr>
        <p:grpSpPr>
          <a:xfrm>
            <a:off x="1143000" y="2248683"/>
            <a:ext cx="4307975" cy="369332"/>
            <a:chOff x="1453444" y="2248683"/>
            <a:chExt cx="4307975" cy="36933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022A161-A151-7BBE-CCDF-12225FF070E3}"/>
                </a:ext>
              </a:extLst>
            </p:cNvPr>
            <p:cNvSpPr txBox="1"/>
            <p:nvPr/>
          </p:nvSpPr>
          <p:spPr>
            <a:xfrm>
              <a:off x="3374230" y="2248683"/>
              <a:ext cx="238718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en-US" sz="1800" err="1">
                  <a:solidFill>
                    <a:srgbClr val="29C330"/>
                  </a:solidFill>
                </a:rPr>
                <a:t>istiff</a:t>
              </a:r>
              <a:r>
                <a:rPr lang="en-US" altLang="en-US" sz="1800">
                  <a:solidFill>
                    <a:srgbClr val="29C330"/>
                  </a:solidFill>
                </a:rPr>
                <a:t> (1: from F.S.)</a:t>
              </a:r>
              <a:endParaRPr lang="en-US">
                <a:solidFill>
                  <a:srgbClr val="29C330"/>
                </a:solidFill>
              </a:endParaRPr>
            </a:p>
          </p:txBody>
        </p: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7523053D-B40D-B7FC-FA45-D4D5AD26833B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1453444" y="2377798"/>
              <a:ext cx="1752600" cy="18085"/>
            </a:xfrm>
            <a:prstGeom prst="straightConnector1">
              <a:avLst/>
            </a:prstGeom>
            <a:ln>
              <a:solidFill>
                <a:srgbClr val="29C33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38EE30D2-094E-8BF5-3932-8606AF9CEB54}"/>
              </a:ext>
            </a:extLst>
          </p:cNvPr>
          <p:cNvGrpSpPr/>
          <p:nvPr/>
        </p:nvGrpSpPr>
        <p:grpSpPr>
          <a:xfrm>
            <a:off x="2514600" y="2645544"/>
            <a:ext cx="6100801" cy="369332"/>
            <a:chOff x="2981088" y="2645544"/>
            <a:chExt cx="6100801" cy="369332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DD22604-1BDB-BCDF-B310-A3A7720214B2}"/>
                </a:ext>
              </a:extLst>
            </p:cNvPr>
            <p:cNvSpPr txBox="1"/>
            <p:nvPr/>
          </p:nvSpPr>
          <p:spPr>
            <a:xfrm>
              <a:off x="4783338" y="2645544"/>
              <a:ext cx="4298551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 err="1">
                  <a:solidFill>
                    <a:srgbClr val="29C330"/>
                  </a:solidFill>
                </a:rPr>
                <a:t>Ics</a:t>
              </a:r>
              <a:r>
                <a:rPr lang="en-US" altLang="en-US" sz="1800">
                  <a:solidFill>
                    <a:srgbClr val="29C330"/>
                  </a:solidFill>
                </a:rPr>
                <a:t>, slam0, sfea0 (</a:t>
              </a:r>
              <a:r>
                <a:rPr lang="en-US" altLang="en-US" sz="1800" err="1">
                  <a:solidFill>
                    <a:srgbClr val="29C330"/>
                  </a:solidFill>
                </a:rPr>
                <a:t>ics</a:t>
              </a:r>
              <a:r>
                <a:rPr lang="en-US" altLang="en-US" sz="1800">
                  <a:solidFill>
                    <a:srgbClr val="29C330"/>
                  </a:solidFill>
                </a:rPr>
                <a:t>=2 still uses CPP)</a:t>
              </a: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9293AFC4-5521-09ED-24E7-970A64643B0E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2981088" y="2771480"/>
              <a:ext cx="1752600" cy="4020"/>
            </a:xfrm>
            <a:prstGeom prst="straightConnector1">
              <a:avLst/>
            </a:prstGeom>
            <a:ln>
              <a:solidFill>
                <a:srgbClr val="29C33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A3C55B93-0737-E683-10AA-1499F4401CC8}"/>
              </a:ext>
            </a:extLst>
          </p:cNvPr>
          <p:cNvGrpSpPr/>
          <p:nvPr/>
        </p:nvGrpSpPr>
        <p:grpSpPr>
          <a:xfrm>
            <a:off x="3198021" y="2992816"/>
            <a:ext cx="8974927" cy="646331"/>
            <a:chOff x="3198021" y="2992816"/>
            <a:chExt cx="8974927" cy="646331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5B4D82B-E375-FA78-74EE-DF2F8AE30C03}"/>
                </a:ext>
              </a:extLst>
            </p:cNvPr>
            <p:cNvSpPr txBox="1"/>
            <p:nvPr/>
          </p:nvSpPr>
          <p:spPr>
            <a:xfrm>
              <a:off x="4952999" y="2992816"/>
              <a:ext cx="7219949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en-US"/>
                <a:t>h</a:t>
              </a:r>
              <a:r>
                <a:rPr lang="en-US" altLang="en-US" sz="1800"/>
                <a:t>0 , </a:t>
              </a:r>
              <a:r>
                <a:rPr lang="en-US" altLang="en-US" sz="1800" err="1"/>
                <a:t>rnday</a:t>
              </a:r>
              <a:r>
                <a:rPr lang="en-US" altLang="en-US" sz="1800">
                  <a:solidFill>
                    <a:srgbClr val="29C330"/>
                  </a:solidFill>
                </a:rPr>
                <a:t>, </a:t>
              </a:r>
              <a:r>
                <a:rPr lang="en-US" altLang="en-US" err="1">
                  <a:solidFill>
                    <a:srgbClr val="29C330"/>
                  </a:solidFill>
                </a:rPr>
                <a:t>dtout</a:t>
              </a:r>
              <a:r>
                <a:rPr lang="en-US" altLang="en-US">
                  <a:solidFill>
                    <a:srgbClr val="29C330"/>
                  </a:solidFill>
                </a:rPr>
                <a:t> </a:t>
              </a:r>
              <a:r>
                <a:rPr lang="en-US" altLang="en-US" sz="1800">
                  <a:solidFill>
                    <a:srgbClr val="29C330"/>
                  </a:solidFill>
                </a:rPr>
                <a:t>(=dt*</a:t>
              </a:r>
              <a:r>
                <a:rPr lang="en-US" altLang="en-US" sz="1800" err="1">
                  <a:solidFill>
                    <a:srgbClr val="29C330"/>
                  </a:solidFill>
                </a:rPr>
                <a:t>nspool</a:t>
              </a:r>
              <a:r>
                <a:rPr lang="en-US" altLang="en-US">
                  <a:solidFill>
                    <a:srgbClr val="29C330"/>
                  </a:solidFill>
                </a:rPr>
                <a:t>;</a:t>
              </a:r>
              <a:r>
                <a:rPr lang="en-US" altLang="en-US" sz="1800">
                  <a:solidFill>
                    <a:srgbClr val="29C330"/>
                  </a:solidFill>
                </a:rPr>
                <a:t> time step in *.</a:t>
              </a:r>
              <a:r>
                <a:rPr lang="en-US" altLang="en-US" sz="1800" err="1">
                  <a:solidFill>
                    <a:srgbClr val="29C330"/>
                  </a:solidFill>
                </a:rPr>
                <a:t>nc</a:t>
              </a:r>
              <a:r>
                <a:rPr lang="en-US" altLang="en-US" sz="1800">
                  <a:solidFill>
                    <a:srgbClr val="29C330"/>
                  </a:solidFill>
                </a:rPr>
                <a:t>), </a:t>
              </a:r>
              <a:r>
                <a:rPr lang="en-US" altLang="en-US" sz="1800" err="1"/>
                <a:t>nspool</a:t>
              </a:r>
              <a:r>
                <a:rPr lang="en-US" altLang="en-US" sz="1800"/>
                <a:t>, </a:t>
              </a:r>
              <a:r>
                <a:rPr lang="en-US" altLang="en-US" sz="1800" err="1"/>
                <a:t>ihfskip</a:t>
              </a:r>
              <a:r>
                <a:rPr lang="en-US" altLang="en-US" sz="1800">
                  <a:solidFill>
                    <a:srgbClr val="29C330"/>
                  </a:solidFill>
                </a:rPr>
                <a:t>, </a:t>
              </a:r>
              <a:r>
                <a:rPr lang="en-US" altLang="en-US" sz="1800" err="1">
                  <a:solidFill>
                    <a:srgbClr val="29C330"/>
                  </a:solidFill>
                </a:rPr>
                <a:t>ndeltp</a:t>
              </a:r>
              <a:r>
                <a:rPr lang="en-US" altLang="en-US" sz="1800">
                  <a:solidFill>
                    <a:srgbClr val="29C330"/>
                  </a:solidFill>
                </a:rPr>
                <a:t> (# of divisions for tracking – aim for ~10s for tracking step) </a:t>
              </a:r>
              <a:endParaRPr lang="en-US">
                <a:solidFill>
                  <a:srgbClr val="29C330"/>
                </a:solidFill>
              </a:endParaRPr>
            </a:p>
          </p:txBody>
        </p: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8EF6CBD7-7852-0092-2228-E2D93EA5673D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3198021" y="3217985"/>
              <a:ext cx="1754979" cy="0"/>
            </a:xfrm>
            <a:prstGeom prst="straightConnector1">
              <a:avLst/>
            </a:prstGeom>
            <a:ln>
              <a:solidFill>
                <a:srgbClr val="29C33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E439DB6C-E261-1504-E303-2C1B531CAECD}"/>
              </a:ext>
            </a:extLst>
          </p:cNvPr>
          <p:cNvGrpSpPr/>
          <p:nvPr/>
        </p:nvGrpSpPr>
        <p:grpSpPr>
          <a:xfrm>
            <a:off x="1066800" y="3331802"/>
            <a:ext cx="2895600" cy="369332"/>
            <a:chOff x="1066800" y="3331802"/>
            <a:chExt cx="2895600" cy="369332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D2BFA77-CC80-91F7-C668-DB7EBE7AD8D8}"/>
                </a:ext>
              </a:extLst>
            </p:cNvPr>
            <p:cNvSpPr txBox="1"/>
            <p:nvPr/>
          </p:nvSpPr>
          <p:spPr>
            <a:xfrm>
              <a:off x="2076450" y="3331802"/>
              <a:ext cx="188595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en-US" sz="1800">
                  <a:solidFill>
                    <a:srgbClr val="29C330"/>
                  </a:solidFill>
                </a:rPr>
                <a:t># of particles</a:t>
              </a:r>
              <a:endParaRPr lang="en-US">
                <a:solidFill>
                  <a:srgbClr val="29C330"/>
                </a:solidFill>
              </a:endParaRP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C7577B50-2D16-F3AC-0F60-0C047062F03A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1066800" y="3505200"/>
              <a:ext cx="914400" cy="0"/>
            </a:xfrm>
            <a:prstGeom prst="straightConnector1">
              <a:avLst/>
            </a:prstGeom>
            <a:ln>
              <a:solidFill>
                <a:srgbClr val="29C33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072BEB16-6DEF-9F0B-31CF-E4094CDD9B0A}"/>
              </a:ext>
            </a:extLst>
          </p:cNvPr>
          <p:cNvGrpSpPr/>
          <p:nvPr/>
        </p:nvGrpSpPr>
        <p:grpSpPr>
          <a:xfrm>
            <a:off x="5230415" y="3727862"/>
            <a:ext cx="7051874" cy="2479602"/>
            <a:chOff x="5230415" y="3727862"/>
            <a:chExt cx="7051874" cy="2479602"/>
          </a:xfrm>
        </p:grpSpPr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FFFB51C-522C-1DC7-C1B9-B3D1FA275C66}"/>
                </a:ext>
              </a:extLst>
            </p:cNvPr>
            <p:cNvSpPr txBox="1"/>
            <p:nvPr/>
          </p:nvSpPr>
          <p:spPr>
            <a:xfrm>
              <a:off x="5881489" y="4644497"/>
              <a:ext cx="640080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800">
                  <a:solidFill>
                    <a:srgbClr val="29C330"/>
                  </a:solidFill>
                </a:rPr>
                <a:t>particle id, start time (s), starting </a:t>
              </a:r>
              <a:r>
                <a:rPr lang="en-US" altLang="en-US" sz="1800" err="1">
                  <a:solidFill>
                    <a:srgbClr val="29C330"/>
                  </a:solidFill>
                </a:rPr>
                <a:t>x,y</a:t>
              </a:r>
              <a:r>
                <a:rPr lang="en-US" altLang="en-US" sz="1800">
                  <a:solidFill>
                    <a:srgbClr val="29C330"/>
                  </a:solidFill>
                </a:rPr>
                <a:t>, and z relative to the instant </a:t>
              </a:r>
              <a:r>
                <a:rPr lang="en-US" altLang="en-US" sz="1800" err="1">
                  <a:solidFill>
                    <a:srgbClr val="29C330"/>
                  </a:solidFill>
                </a:rPr>
                <a:t>f.s</a:t>
              </a:r>
              <a:r>
                <a:rPr lang="en-US" altLang="en-US" sz="1800">
                  <a:solidFill>
                    <a:srgbClr val="29C330"/>
                  </a:solidFill>
                </a:rPr>
                <a:t>. (&lt;=0)</a:t>
              </a:r>
            </a:p>
          </p:txBody>
        </p:sp>
        <p:sp>
          <p:nvSpPr>
            <p:cNvPr id="30" name="Right Brace 29">
              <a:extLst>
                <a:ext uri="{FF2B5EF4-FFF2-40B4-BE49-F238E27FC236}">
                  <a16:creationId xmlns:a16="http://schemas.microsoft.com/office/drawing/2014/main" id="{D0D15CE7-CF22-84A0-A599-8D1376A17984}"/>
                </a:ext>
              </a:extLst>
            </p:cNvPr>
            <p:cNvSpPr/>
            <p:nvPr/>
          </p:nvSpPr>
          <p:spPr bwMode="auto">
            <a:xfrm>
              <a:off x="5230415" y="3727862"/>
              <a:ext cx="571501" cy="2479602"/>
            </a:xfrm>
            <a:prstGeom prst="rightBrace">
              <a:avLst/>
            </a:prstGeom>
            <a:noFill/>
            <a:ln w="9525" cap="flat" cmpd="sng" algn="ctr">
              <a:solidFill>
                <a:srgbClr val="29C33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02B711C1-7B0F-BE6F-8F5F-FF669ECC3323}"/>
              </a:ext>
            </a:extLst>
          </p:cNvPr>
          <p:cNvSpPr txBox="1"/>
          <p:nvPr/>
        </p:nvSpPr>
        <p:spPr>
          <a:xfrm>
            <a:off x="10429876" y="3617087"/>
            <a:ext cx="31622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E.g.: </a:t>
            </a:r>
            <a:r>
              <a:rPr lang="en-US" err="1"/>
              <a:t>dtout</a:t>
            </a:r>
            <a:r>
              <a:rPr lang="en-US"/>
              <a:t>/</a:t>
            </a:r>
            <a:r>
              <a:rPr lang="en-US" err="1"/>
              <a:t>ndelp</a:t>
            </a:r>
            <a:r>
              <a:rPr lang="en-US"/>
              <a:t>=10 sec</a:t>
            </a:r>
          </a:p>
        </p:txBody>
      </p:sp>
    </p:spTree>
    <p:extLst>
      <p:ext uri="{BB962C8B-B14F-4D97-AF65-F5344CB8AC3E}">
        <p14:creationId xmlns:p14="http://schemas.microsoft.com/office/powerpoint/2010/main" val="11558253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371600"/>
            <a:ext cx="10858500" cy="641774"/>
          </a:xfrm>
        </p:spPr>
        <p:txBody>
          <a:bodyPr/>
          <a:lstStyle/>
          <a:p>
            <a:pPr algn="ctr"/>
            <a:r>
              <a:rPr lang="en-US"/>
              <a:t>Details of inputs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F6C93A-5CD7-41DD-9750-37FEAD4E92A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403110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4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8C3F7AAE-095A-464C-8BAA-7ED1CD78045E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80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900" y="-81280"/>
            <a:ext cx="11689557" cy="568960"/>
          </a:xfrm>
          <a:extLst>
            <a:ext uri="{909E8E84-426E-40DD-AFC4-6F175D3DCCD1}">
              <a14:hiddenFill xmlns:a14="http://schemas.microsoft.com/office/drawing/2010/main">
                <a:solidFill>
                  <a:srgbClr val="0099FF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 sz="2600"/>
              <a:t>.prop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0" y="-245337"/>
            <a:ext cx="242752" cy="4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0" y="3105770"/>
            <a:ext cx="242752" cy="4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3105770"/>
            <a:ext cx="242752" cy="49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20170" tIns="60085" rIns="120170" bIns="60085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/>
          </a:p>
        </p:txBody>
      </p:sp>
      <p:sp>
        <p:nvSpPr>
          <p:cNvPr id="8199" name="Rectangle 2"/>
          <p:cNvSpPr>
            <a:spLocks noChangeArrowheads="1"/>
          </p:cNvSpPr>
          <p:nvPr/>
        </p:nvSpPr>
        <p:spPr bwMode="auto">
          <a:xfrm>
            <a:off x="1485900" y="2667000"/>
            <a:ext cx="2209800" cy="2829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1    0.0000000E+00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2    0.0000000E+00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3    0.0000000E+00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4    0.0000000E+00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5    0.0000000E+00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6    0.0000000E+00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7    0.0000000E+00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8    0.0000000E+00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9    1.0000000E+00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10  1.0000000E+00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…………………..</a:t>
            </a:r>
          </a:p>
        </p:txBody>
      </p:sp>
      <p:pic>
        <p:nvPicPr>
          <p:cNvPr id="901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948829"/>
            <a:ext cx="7175500" cy="527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B3FA231-336C-2B0E-0581-B5C1F8D96FEA}"/>
              </a:ext>
            </a:extLst>
          </p:cNvPr>
          <p:cNvSpPr txBox="1"/>
          <p:nvPr/>
        </p:nvSpPr>
        <p:spPr>
          <a:xfrm>
            <a:off x="865779" y="671827"/>
            <a:ext cx="11315537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>
                <a:latin typeface="Tahoma"/>
                <a:ea typeface="Tahoma"/>
                <a:cs typeface="Tahoma"/>
              </a:rPr>
              <a:t>Set ‘property’ values at each element (in contrast, *.gr3 sets property (e.g. depth) at each node)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0FBED40-2823-74BD-51B9-32C80FAE9355}"/>
              </a:ext>
            </a:extLst>
          </p:cNvPr>
          <p:cNvSpPr txBox="1"/>
          <p:nvPr/>
        </p:nvSpPr>
        <p:spPr>
          <a:xfrm>
            <a:off x="2259654" y="1948829"/>
            <a:ext cx="10846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/>
              <a:t>Elem property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FF7A42E-2BA8-AA2E-C9C3-756984057EAE}"/>
              </a:ext>
            </a:extLst>
          </p:cNvPr>
          <p:cNvSpPr txBox="1"/>
          <p:nvPr/>
        </p:nvSpPr>
        <p:spPr>
          <a:xfrm>
            <a:off x="1215904" y="1984749"/>
            <a:ext cx="10846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/>
              <a:t>Element #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E04D448D-8A98-4355-B02F-0F0CCB719A95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80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2895600" y="152400"/>
            <a:ext cx="6629400" cy="325120"/>
          </a:xfrm>
          <a:extLst>
            <a:ext uri="{909E8E84-426E-40DD-AFC4-6F175D3DCCD1}">
              <a14:hiddenFill xmlns:a14="http://schemas.microsoft.com/office/drawing/2010/main">
                <a:solidFill>
                  <a:schemeClr val="hlink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2100" b="1" err="1"/>
              <a:t>fluxflag.prop</a:t>
            </a:r>
            <a:endParaRPr lang="en-US" altLang="en-US" sz="2100" b="1"/>
          </a:p>
        </p:txBody>
      </p:sp>
      <p:sp>
        <p:nvSpPr>
          <p:cNvPr id="33796" name="Text Box 13"/>
          <p:cNvSpPr txBox="1">
            <a:spLocks noChangeArrowheads="1"/>
          </p:cNvSpPr>
          <p:nvPr/>
        </p:nvSpPr>
        <p:spPr bwMode="auto">
          <a:xfrm>
            <a:off x="136855" y="477520"/>
            <a:ext cx="12302931" cy="10446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000"/>
              <a:t> Compute various fluxes (from ‘high’ to ‘low’), if the difference of flags=1 and neither are -1 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000"/>
              <a:t> Otherwise ignored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Char char="•"/>
            </a:pPr>
            <a:r>
              <a:rPr lang="en-US" altLang="en-US" sz="2000"/>
              <a:t> Output is </a:t>
            </a:r>
            <a:r>
              <a:rPr lang="en-US" altLang="en-US" sz="2000" err="1"/>
              <a:t>flux.out</a:t>
            </a:r>
            <a:r>
              <a:rPr lang="en-US" altLang="en-US" sz="2000"/>
              <a:t> (time, flow from 1-&gt;0, 2-&gt;1, …)</a:t>
            </a:r>
          </a:p>
        </p:txBody>
      </p:sp>
      <p:pic>
        <p:nvPicPr>
          <p:cNvPr id="33797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1" y="1447800"/>
            <a:ext cx="12472988" cy="5852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8" name="TextBox 1"/>
          <p:cNvSpPr txBox="1">
            <a:spLocks noChangeArrowheads="1"/>
          </p:cNvSpPr>
          <p:nvPr/>
        </p:nvSpPr>
        <p:spPr bwMode="auto">
          <a:xfrm>
            <a:off x="11963400" y="1734650"/>
            <a:ext cx="430239" cy="367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20170" tIns="60085" rIns="120170" bIns="60085">
            <a:spAutoFit/>
          </a:bodyPr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600"/>
              <a:t>-1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58E438E-6733-A7C1-C1EA-3498ECC34CF1}"/>
              </a:ext>
            </a:extLst>
          </p:cNvPr>
          <p:cNvGrpSpPr/>
          <p:nvPr/>
        </p:nvGrpSpPr>
        <p:grpSpPr>
          <a:xfrm>
            <a:off x="2514600" y="1879805"/>
            <a:ext cx="1295400" cy="1156527"/>
            <a:chOff x="2514600" y="1879805"/>
            <a:chExt cx="1295400" cy="1156527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8E3EF44F-6A4B-D01D-17BE-967DEC70991D}"/>
                </a:ext>
              </a:extLst>
            </p:cNvPr>
            <p:cNvSpPr txBox="1"/>
            <p:nvPr/>
          </p:nvSpPr>
          <p:spPr>
            <a:xfrm>
              <a:off x="2514600" y="1879805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28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FE33794B-B74E-7B45-21D6-8E92D00E90DE}"/>
                </a:ext>
              </a:extLst>
            </p:cNvPr>
            <p:cNvSpPr txBox="1"/>
            <p:nvPr/>
          </p:nvSpPr>
          <p:spPr>
            <a:xfrm>
              <a:off x="3200400" y="2667000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27</a:t>
              </a:r>
            </a:p>
          </p:txBody>
        </p:sp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7003A5C3-2386-D03D-8DE7-BDA587111D76}"/>
                </a:ext>
              </a:extLst>
            </p:cNvPr>
            <p:cNvCxnSpPr/>
            <p:nvPr/>
          </p:nvCxnSpPr>
          <p:spPr bwMode="auto">
            <a:xfrm>
              <a:off x="2819400" y="2102215"/>
              <a:ext cx="228600" cy="25998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9F07B2F5-D76D-0E25-8BA6-090D28B4FE7A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3048000" y="2471547"/>
              <a:ext cx="304800" cy="27165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E84CC549-13BC-4EBA-E3FE-ED7E40B2D5F6}"/>
              </a:ext>
            </a:extLst>
          </p:cNvPr>
          <p:cNvGrpSpPr/>
          <p:nvPr/>
        </p:nvGrpSpPr>
        <p:grpSpPr>
          <a:xfrm>
            <a:off x="2626468" y="1911551"/>
            <a:ext cx="1070807" cy="1225835"/>
            <a:chOff x="2626468" y="1911551"/>
            <a:chExt cx="1070807" cy="1225835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8817CF0-E81D-A8A6-A8C0-B24AA1FA76B1}"/>
                </a:ext>
              </a:extLst>
            </p:cNvPr>
            <p:cNvSpPr txBox="1"/>
            <p:nvPr/>
          </p:nvSpPr>
          <p:spPr>
            <a:xfrm>
              <a:off x="2626468" y="2768054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-1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A9AA6F9-24B5-0DA7-3DBF-DFC719F62ED1}"/>
                </a:ext>
              </a:extLst>
            </p:cNvPr>
            <p:cNvSpPr txBox="1"/>
            <p:nvPr/>
          </p:nvSpPr>
          <p:spPr>
            <a:xfrm>
              <a:off x="3087675" y="1911551"/>
              <a:ext cx="609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-1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AE9D08B2-8B08-3301-0445-1604AB1C3CE3}"/>
              </a:ext>
            </a:extLst>
          </p:cNvPr>
          <p:cNvGrpSpPr/>
          <p:nvPr/>
        </p:nvGrpSpPr>
        <p:grpSpPr>
          <a:xfrm>
            <a:off x="2819400" y="2249137"/>
            <a:ext cx="806874" cy="504803"/>
            <a:chOff x="2819400" y="2249137"/>
            <a:chExt cx="806874" cy="504803"/>
          </a:xfrm>
        </p:grpSpPr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18DCE85-2D5E-2689-B80F-4EFD82F7162E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819400" y="2249137"/>
              <a:ext cx="533400" cy="335473"/>
            </a:xfrm>
            <a:prstGeom prst="line">
              <a:avLst/>
            </a:prstGeom>
            <a:ln w="19050">
              <a:prstDash val="sysDash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23" name="Arrow: Down 22">
              <a:extLst>
                <a:ext uri="{FF2B5EF4-FFF2-40B4-BE49-F238E27FC236}">
                  <a16:creationId xmlns:a16="http://schemas.microsoft.com/office/drawing/2014/main" id="{45D2DF2D-AD73-1EA6-D474-5F0EEA10EC79}"/>
                </a:ext>
              </a:extLst>
            </p:cNvPr>
            <p:cNvSpPr/>
            <p:nvPr/>
          </p:nvSpPr>
          <p:spPr bwMode="auto">
            <a:xfrm rot="2627301">
              <a:off x="3321474" y="2384608"/>
              <a:ext cx="304800" cy="369332"/>
            </a:xfrm>
            <a:prstGeom prst="downArrow">
              <a:avLst/>
            </a:prstGeom>
            <a:solidFill>
              <a:schemeClr val="tx1"/>
            </a:solidFill>
            <a:ln>
              <a:noFill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2409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6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2EC9A7D-80A8-4FCF-833D-260A37C29404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80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411044" y="152400"/>
            <a:ext cx="5342556" cy="487680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/>
              <a:t>vgrid.in (1): SZ option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810698" y="1066800"/>
            <a:ext cx="3238084" cy="49688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20170" tIns="60085" rIns="120170" bIns="60085">
            <a:spAutoFit/>
          </a:bodyPr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2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28 18   100.       </a:t>
            </a:r>
            <a:endParaRPr lang="en-US" altLang="en-US" sz="1800" i="1" baseline="-25000">
              <a:solidFill>
                <a:srgbClr val="29C330"/>
              </a:solidFill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Z levels</a:t>
            </a:r>
            <a:endParaRPr lang="en-US" altLang="en-US" sz="1800" b="1"/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lain"/>
            </a:pPr>
            <a:r>
              <a:rPr lang="en-US" altLang="en-US" sz="1800"/>
              <a:t>-5000. 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……..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lain" startAt="18"/>
            </a:pPr>
            <a:r>
              <a:rPr lang="en-US" altLang="en-US" sz="1800"/>
              <a:t>-100.00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S levels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10. 0.9 3. </a:t>
            </a:r>
            <a:endParaRPr lang="en-US" altLang="en-US" sz="1800" i="1" baseline="-2500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18    -1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19    -0.9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……..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28    0.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A049395-8556-815B-4099-D5F1F7030A2E}"/>
              </a:ext>
            </a:extLst>
          </p:cNvPr>
          <p:cNvGrpSpPr/>
          <p:nvPr/>
        </p:nvGrpSpPr>
        <p:grpSpPr>
          <a:xfrm>
            <a:off x="2288748" y="2329934"/>
            <a:ext cx="1385957" cy="338554"/>
            <a:chOff x="2288748" y="2329934"/>
            <a:chExt cx="1385957" cy="338554"/>
          </a:xfrm>
        </p:grpSpPr>
        <p:sp>
          <p:nvSpPr>
            <p:cNvPr id="2" name="TextBox 1"/>
            <p:cNvSpPr txBox="1"/>
            <p:nvPr/>
          </p:nvSpPr>
          <p:spPr>
            <a:xfrm>
              <a:off x="2679496" y="2329934"/>
              <a:ext cx="99520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rgbClr val="29C330"/>
                  </a:solidFill>
                </a:rPr>
                <a:t>Bottom z</a:t>
              </a:r>
            </a:p>
          </p:txBody>
        </p:sp>
        <p:cxnSp>
          <p:nvCxnSpPr>
            <p:cNvPr id="5" name="Straight Arrow Connector 4"/>
            <p:cNvCxnSpPr>
              <a:stCxn id="2" idx="1"/>
            </p:cNvCxnSpPr>
            <p:nvPr/>
          </p:nvCxnSpPr>
          <p:spPr bwMode="auto">
            <a:xfrm flipH="1">
              <a:off x="2288748" y="2499211"/>
              <a:ext cx="390748" cy="15389"/>
            </a:xfrm>
            <a:prstGeom prst="straightConnector1">
              <a:avLst/>
            </a:prstGeom>
            <a:noFill/>
            <a:ln w="9525" cap="flat" cmpd="sng" algn="ctr">
              <a:solidFill>
                <a:srgbClr val="29C330"/>
              </a:solidFill>
              <a:prstDash val="solid"/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A5E6F54-1CBA-A561-21B5-A990C5AA1833}"/>
              </a:ext>
            </a:extLst>
          </p:cNvPr>
          <p:cNvGrpSpPr/>
          <p:nvPr/>
        </p:nvGrpSpPr>
        <p:grpSpPr>
          <a:xfrm>
            <a:off x="2059843" y="4399631"/>
            <a:ext cx="1033873" cy="369332"/>
            <a:chOff x="2059843" y="4399631"/>
            <a:chExt cx="1033873" cy="369332"/>
          </a:xfrm>
        </p:grpSpPr>
        <p:sp>
          <p:nvSpPr>
            <p:cNvPr id="61" name="TextBox 60"/>
            <p:cNvSpPr txBox="1"/>
            <p:nvPr/>
          </p:nvSpPr>
          <p:spPr>
            <a:xfrm>
              <a:off x="2450591" y="4399631"/>
              <a:ext cx="6431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olidFill>
                    <a:srgbClr val="29C330"/>
                  </a:solidFill>
                </a:rPr>
                <a:t>1</a:t>
              </a:r>
              <a:r>
                <a:rPr lang="en-US" baseline="30000">
                  <a:solidFill>
                    <a:srgbClr val="29C330"/>
                  </a:solidFill>
                </a:rPr>
                <a:t>st</a:t>
              </a:r>
              <a:r>
                <a:rPr lang="en-US">
                  <a:solidFill>
                    <a:srgbClr val="29C330"/>
                  </a:solidFill>
                </a:rPr>
                <a:t> </a:t>
              </a:r>
              <a:r>
                <a:rPr lang="en-US">
                  <a:solidFill>
                    <a:srgbClr val="29C330"/>
                  </a:solidFill>
                  <a:latin typeface="Symbol" panose="05050102010706020507" pitchFamily="18" charset="2"/>
                </a:rPr>
                <a:t>s</a:t>
              </a:r>
            </a:p>
          </p:txBody>
        </p:sp>
        <p:cxnSp>
          <p:nvCxnSpPr>
            <p:cNvPr id="62" name="Straight Arrow Connector 61"/>
            <p:cNvCxnSpPr>
              <a:stCxn id="61" idx="1"/>
            </p:cNvCxnSpPr>
            <p:nvPr/>
          </p:nvCxnSpPr>
          <p:spPr bwMode="auto">
            <a:xfrm flipH="1">
              <a:off x="2059843" y="4584297"/>
              <a:ext cx="390748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29C330"/>
              </a:solidFill>
              <a:prstDash val="solid"/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C87CB80-C151-5170-B5DD-6B5AFF1AE9DD}"/>
              </a:ext>
            </a:extLst>
          </p:cNvPr>
          <p:cNvGrpSpPr/>
          <p:nvPr/>
        </p:nvGrpSpPr>
        <p:grpSpPr>
          <a:xfrm>
            <a:off x="2012510" y="5666688"/>
            <a:ext cx="1436932" cy="338554"/>
            <a:chOff x="2012510" y="5666688"/>
            <a:chExt cx="1436932" cy="338554"/>
          </a:xfrm>
        </p:grpSpPr>
        <p:sp>
          <p:nvSpPr>
            <p:cNvPr id="63" name="TextBox 62"/>
            <p:cNvSpPr txBox="1"/>
            <p:nvPr/>
          </p:nvSpPr>
          <p:spPr>
            <a:xfrm>
              <a:off x="2403258" y="5666688"/>
              <a:ext cx="104618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rgbClr val="29C330"/>
                  </a:solidFill>
                </a:rPr>
                <a:t>Surface </a:t>
              </a:r>
              <a:r>
                <a:rPr lang="en-US" sz="1600">
                  <a:solidFill>
                    <a:srgbClr val="29C330"/>
                  </a:solidFill>
                  <a:latin typeface="Symbol" panose="05050102010706020507" pitchFamily="18" charset="2"/>
                </a:rPr>
                <a:t>s</a:t>
              </a:r>
            </a:p>
          </p:txBody>
        </p:sp>
        <p:cxnSp>
          <p:nvCxnSpPr>
            <p:cNvPr id="64" name="Straight Arrow Connector 63"/>
            <p:cNvCxnSpPr>
              <a:stCxn id="63" idx="1"/>
            </p:cNvCxnSpPr>
            <p:nvPr/>
          </p:nvCxnSpPr>
          <p:spPr bwMode="auto">
            <a:xfrm flipH="1">
              <a:off x="2012510" y="5835965"/>
              <a:ext cx="390748" cy="15391"/>
            </a:xfrm>
            <a:prstGeom prst="straightConnector1">
              <a:avLst/>
            </a:prstGeom>
            <a:noFill/>
            <a:ln w="9525" cap="flat" cmpd="sng" algn="ctr">
              <a:solidFill>
                <a:srgbClr val="29C330"/>
              </a:solidFill>
              <a:prstDash val="solid"/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A9F9774-5E52-9407-5AF9-E6939C1862D7}"/>
              </a:ext>
            </a:extLst>
          </p:cNvPr>
          <p:cNvGrpSpPr/>
          <p:nvPr/>
        </p:nvGrpSpPr>
        <p:grpSpPr>
          <a:xfrm>
            <a:off x="4183765" y="2000703"/>
            <a:ext cx="919226" cy="3313795"/>
            <a:chOff x="4183765" y="2000703"/>
            <a:chExt cx="919226" cy="3313795"/>
          </a:xfrm>
        </p:grpSpPr>
        <p:cxnSp>
          <p:nvCxnSpPr>
            <p:cNvPr id="6" name="Straight Arrow Connector 5"/>
            <p:cNvCxnSpPr/>
            <p:nvPr/>
          </p:nvCxnSpPr>
          <p:spPr bwMode="auto">
            <a:xfrm>
              <a:off x="4560685" y="2362589"/>
              <a:ext cx="0" cy="2582577"/>
            </a:xfrm>
            <a:prstGeom prst="straightConnector1">
              <a:avLst/>
            </a:prstGeom>
            <a:noFill/>
            <a:ln w="285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8" name="TextBox 7"/>
            <p:cNvSpPr txBox="1"/>
            <p:nvPr/>
          </p:nvSpPr>
          <p:spPr>
            <a:xfrm>
              <a:off x="4184791" y="2000703"/>
              <a:ext cx="9182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Bottom</a:t>
              </a:r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4183765" y="4945166"/>
              <a:ext cx="91922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surface</a:t>
              </a:r>
            </a:p>
          </p:txBody>
        </p:sp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0B3A8E37-747B-0E90-A267-1D653B6859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0" y="4289811"/>
            <a:ext cx="8497036" cy="2872989"/>
          </a:xfrm>
          <a:prstGeom prst="rect">
            <a:avLst/>
          </a:prstGeom>
        </p:spPr>
      </p:pic>
      <p:grpSp>
        <p:nvGrpSpPr>
          <p:cNvPr id="13" name="Group 12">
            <a:extLst>
              <a:ext uri="{FF2B5EF4-FFF2-40B4-BE49-F238E27FC236}">
                <a16:creationId xmlns:a16="http://schemas.microsoft.com/office/drawing/2014/main" id="{73523635-9934-9C0C-9EF2-1B38DE951C33}"/>
              </a:ext>
            </a:extLst>
          </p:cNvPr>
          <p:cNvGrpSpPr/>
          <p:nvPr/>
        </p:nvGrpSpPr>
        <p:grpSpPr>
          <a:xfrm>
            <a:off x="2234366" y="1488954"/>
            <a:ext cx="1129773" cy="369332"/>
            <a:chOff x="2234366" y="1488954"/>
            <a:chExt cx="1129773" cy="369332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5DF18CFA-A9EF-4791-3B7F-3932074029DF}"/>
                </a:ext>
              </a:extLst>
            </p:cNvPr>
            <p:cNvCxnSpPr/>
            <p:nvPr/>
          </p:nvCxnSpPr>
          <p:spPr bwMode="auto">
            <a:xfrm flipH="1">
              <a:off x="2234366" y="1688479"/>
              <a:ext cx="390748" cy="15389"/>
            </a:xfrm>
            <a:prstGeom prst="straightConnector1">
              <a:avLst/>
            </a:prstGeom>
            <a:noFill/>
            <a:ln w="9525" cap="flat" cmpd="sng" algn="ctr">
              <a:solidFill>
                <a:srgbClr val="29C330"/>
              </a:solidFill>
              <a:prstDash val="solid"/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1A4BA5F-BC96-F17B-AA59-47DE3FF9B21C}"/>
                </a:ext>
              </a:extLst>
            </p:cNvPr>
            <p:cNvSpPr txBox="1"/>
            <p:nvPr/>
          </p:nvSpPr>
          <p:spPr>
            <a:xfrm>
              <a:off x="2700969" y="1488954"/>
              <a:ext cx="66317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en-US" sz="1800" i="1" err="1">
                  <a:solidFill>
                    <a:srgbClr val="29C330"/>
                  </a:solidFill>
                </a:rPr>
                <a:t>h</a:t>
              </a:r>
              <a:r>
                <a:rPr lang="en-US" altLang="en-US" sz="1800" i="1" baseline="-25000" err="1">
                  <a:solidFill>
                    <a:srgbClr val="29C330"/>
                  </a:solidFill>
                </a:rPr>
                <a:t>s</a:t>
              </a:r>
              <a:endParaRPr lang="en-US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5FF7A832-02DD-7AF6-BDAB-708AED7AFC05}"/>
              </a:ext>
            </a:extLst>
          </p:cNvPr>
          <p:cNvGrpSpPr/>
          <p:nvPr/>
        </p:nvGrpSpPr>
        <p:grpSpPr>
          <a:xfrm>
            <a:off x="2123310" y="3993217"/>
            <a:ext cx="2107579" cy="369332"/>
            <a:chOff x="5410200" y="3366546"/>
            <a:chExt cx="2107579" cy="369332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C356DBCC-8F50-B3BD-A7ED-69E8BD43CC23}"/>
                </a:ext>
              </a:extLst>
            </p:cNvPr>
            <p:cNvSpPr txBox="1"/>
            <p:nvPr/>
          </p:nvSpPr>
          <p:spPr>
            <a:xfrm>
              <a:off x="5917580" y="3366546"/>
              <a:ext cx="1600199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en-US" sz="1800" i="1" err="1">
                  <a:solidFill>
                    <a:srgbClr val="29C330"/>
                  </a:solidFill>
                </a:rPr>
                <a:t>h</a:t>
              </a:r>
              <a:r>
                <a:rPr lang="en-US" altLang="en-US" sz="1800" i="1" baseline="-25000" err="1">
                  <a:solidFill>
                    <a:srgbClr val="29C330"/>
                  </a:solidFill>
                </a:rPr>
                <a:t>c</a:t>
              </a:r>
              <a:r>
                <a:rPr lang="en-US" altLang="en-US" sz="1800" i="1" baseline="-25000">
                  <a:solidFill>
                    <a:srgbClr val="29C330"/>
                  </a:solidFill>
                </a:rPr>
                <a:t> </a:t>
              </a:r>
              <a:r>
                <a:rPr lang="en-US" altLang="en-US" sz="1800">
                  <a:solidFill>
                    <a:srgbClr val="29C330"/>
                  </a:solidFill>
                </a:rPr>
                <a:t>, </a:t>
              </a:r>
              <a:r>
                <a:rPr lang="en-US" altLang="en-US" sz="1800" i="1" err="1">
                  <a:solidFill>
                    <a:srgbClr val="29C330"/>
                  </a:solidFill>
                  <a:latin typeface="Symbol" pitchFamily="18" charset="2"/>
                </a:rPr>
                <a:t>q</a:t>
              </a:r>
              <a:r>
                <a:rPr lang="en-US" altLang="en-US" sz="1800" i="1" baseline="-25000" err="1">
                  <a:solidFill>
                    <a:srgbClr val="29C330"/>
                  </a:solidFill>
                </a:rPr>
                <a:t>b</a:t>
              </a:r>
              <a:r>
                <a:rPr lang="en-US" altLang="en-US" sz="1800" i="1" baseline="-25000">
                  <a:solidFill>
                    <a:srgbClr val="29C330"/>
                  </a:solidFill>
                </a:rPr>
                <a:t> </a:t>
              </a:r>
              <a:r>
                <a:rPr lang="en-US" altLang="en-US" sz="1800">
                  <a:solidFill>
                    <a:srgbClr val="29C330"/>
                  </a:solidFill>
                </a:rPr>
                <a:t>, </a:t>
              </a:r>
              <a:r>
                <a:rPr lang="en-US" altLang="en-US" sz="1800" i="1" err="1">
                  <a:solidFill>
                    <a:srgbClr val="29C330"/>
                  </a:solidFill>
                  <a:latin typeface="Symbol" pitchFamily="18" charset="2"/>
                </a:rPr>
                <a:t>q</a:t>
              </a:r>
              <a:r>
                <a:rPr lang="en-US" altLang="en-US" sz="1800" i="1" baseline="-25000" err="1">
                  <a:solidFill>
                    <a:srgbClr val="29C330"/>
                  </a:solidFill>
                </a:rPr>
                <a:t>f</a:t>
              </a:r>
              <a:endParaRPr lang="en-US">
                <a:solidFill>
                  <a:srgbClr val="29C330"/>
                </a:solidFill>
              </a:endParaRPr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82F24B15-2681-9321-691C-2CE03081D0BF}"/>
                </a:ext>
              </a:extLst>
            </p:cNvPr>
            <p:cNvCxnSpPr>
              <a:cxnSpLocks/>
              <a:stCxn id="19" idx="1"/>
            </p:cNvCxnSpPr>
            <p:nvPr/>
          </p:nvCxnSpPr>
          <p:spPr bwMode="auto">
            <a:xfrm flipH="1">
              <a:off x="5410200" y="3551212"/>
              <a:ext cx="50738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280C0F72-0571-9B49-45C2-250BC2D1D3D7}"/>
              </a:ext>
            </a:extLst>
          </p:cNvPr>
          <p:cNvGrpSpPr/>
          <p:nvPr/>
        </p:nvGrpSpPr>
        <p:grpSpPr>
          <a:xfrm>
            <a:off x="1143000" y="588083"/>
            <a:ext cx="2765276" cy="631117"/>
            <a:chOff x="4454536" y="1414594"/>
            <a:chExt cx="2765276" cy="631117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F8E94301-7FCA-D739-4230-B07663857EAD}"/>
                </a:ext>
              </a:extLst>
            </p:cNvPr>
            <p:cNvSpPr txBox="1"/>
            <p:nvPr/>
          </p:nvSpPr>
          <p:spPr>
            <a:xfrm>
              <a:off x="4617696" y="1414594"/>
              <a:ext cx="2602116" cy="369332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en-US" altLang="en-US" err="1">
                  <a:solidFill>
                    <a:srgbClr val="29C330"/>
                  </a:solidFill>
                  <a:latin typeface="Tahoma"/>
                  <a:ea typeface="Tahoma"/>
                  <a:cs typeface="Tahoma"/>
                </a:rPr>
                <a:t>i</a:t>
              </a:r>
              <a:r>
                <a:rPr lang="en-US" altLang="en-US" sz="1800" err="1">
                  <a:solidFill>
                    <a:srgbClr val="29C330"/>
                  </a:solidFill>
                  <a:latin typeface="Tahoma"/>
                  <a:ea typeface="Tahoma"/>
                  <a:cs typeface="Tahoma"/>
                </a:rPr>
                <a:t>vcor</a:t>
              </a:r>
              <a:r>
                <a:rPr lang="en-US" altLang="en-US" sz="1800">
                  <a:solidFill>
                    <a:srgbClr val="29C330"/>
                  </a:solidFill>
                  <a:latin typeface="Tahoma"/>
                  <a:ea typeface="Tahoma"/>
                  <a:cs typeface="Tahoma"/>
                </a:rPr>
                <a:t> (1: LSC</a:t>
              </a:r>
              <a:r>
                <a:rPr lang="en-US" altLang="en-US" sz="1800" baseline="30000">
                  <a:solidFill>
                    <a:srgbClr val="29C330"/>
                  </a:solidFill>
                  <a:latin typeface="Tahoma"/>
                  <a:ea typeface="Tahoma"/>
                  <a:cs typeface="Tahoma"/>
                </a:rPr>
                <a:t>2</a:t>
              </a:r>
              <a:r>
                <a:rPr lang="en-US" altLang="en-US" sz="1800">
                  <a:solidFill>
                    <a:srgbClr val="29C330"/>
                  </a:solidFill>
                  <a:latin typeface="Tahoma"/>
                  <a:ea typeface="Tahoma"/>
                  <a:cs typeface="Tahoma"/>
                </a:rPr>
                <a:t>; 2: SZ</a:t>
              </a:r>
              <a:r>
                <a:rPr lang="en-US" altLang="en-US">
                  <a:solidFill>
                    <a:srgbClr val="29C330"/>
                  </a:solidFill>
                  <a:latin typeface="Tahoma"/>
                  <a:ea typeface="Tahoma"/>
                  <a:cs typeface="Tahoma"/>
                </a:rPr>
                <a:t>)</a:t>
              </a:r>
              <a:endParaRPr lang="en-US">
                <a:solidFill>
                  <a:srgbClr val="29C330"/>
                </a:solidFill>
              </a:endParaRP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56F9586E-4F05-3427-23B8-18F97E23B300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4454536" y="1835725"/>
              <a:ext cx="228600" cy="209986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2B23E8AD-777F-CCC1-DC4E-074A91EC9B7A}"/>
              </a:ext>
            </a:extLst>
          </p:cNvPr>
          <p:cNvSpPr txBox="1"/>
          <p:nvPr/>
        </p:nvSpPr>
        <p:spPr>
          <a:xfrm>
            <a:off x="6248400" y="1954537"/>
            <a:ext cx="56388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* Question: how to get pure S (i.e. no Z)?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DADFFFA-9886-F935-55FE-90B1E7B2EA70}"/>
              </a:ext>
            </a:extLst>
          </p:cNvPr>
          <p:cNvGrpSpPr/>
          <p:nvPr/>
        </p:nvGrpSpPr>
        <p:grpSpPr>
          <a:xfrm>
            <a:off x="610208" y="4399631"/>
            <a:ext cx="2525711" cy="2472553"/>
            <a:chOff x="610208" y="4399631"/>
            <a:chExt cx="2525711" cy="2472553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DA29029-EDEB-C76D-D57D-DC29C9D16093}"/>
                </a:ext>
              </a:extLst>
            </p:cNvPr>
            <p:cNvSpPr/>
            <p:nvPr/>
          </p:nvSpPr>
          <p:spPr bwMode="auto">
            <a:xfrm>
              <a:off x="828452" y="4399631"/>
              <a:ext cx="390748" cy="1574828"/>
            </a:xfrm>
            <a:prstGeom prst="rect">
              <a:avLst/>
            </a:prstGeom>
            <a:noFill/>
            <a:ln w="9525" cap="flat" cmpd="sng" algn="ctr">
              <a:solidFill>
                <a:srgbClr val="FF9933"/>
              </a:solidFill>
              <a:prstDash val="dash"/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BF99210B-39E2-25AF-5147-3918E49C3FB3}"/>
                </a:ext>
              </a:extLst>
            </p:cNvPr>
            <p:cNvCxnSpPr>
              <a:cxnSpLocks/>
              <a:endCxn id="4" idx="2"/>
            </p:cNvCxnSpPr>
            <p:nvPr/>
          </p:nvCxnSpPr>
          <p:spPr bwMode="auto">
            <a:xfrm flipV="1">
              <a:off x="1023826" y="5974459"/>
              <a:ext cx="0" cy="27394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E806673-BC47-2B73-DD7F-79976D4DF658}"/>
                </a:ext>
              </a:extLst>
            </p:cNvPr>
            <p:cNvSpPr txBox="1"/>
            <p:nvPr/>
          </p:nvSpPr>
          <p:spPr>
            <a:xfrm>
              <a:off x="610208" y="6225853"/>
              <a:ext cx="252571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/>
                <a:t>Code won’t check the indices (FYI only)</a:t>
              </a:r>
            </a:p>
          </p:txBody>
        </p:sp>
      </p:grpSp>
      <p:sp>
        <p:nvSpPr>
          <p:cNvPr id="25" name="Left Brace 24">
            <a:extLst>
              <a:ext uri="{FF2B5EF4-FFF2-40B4-BE49-F238E27FC236}">
                <a16:creationId xmlns:a16="http://schemas.microsoft.com/office/drawing/2014/main" id="{44FD57C8-47B9-C4AC-84AA-692B1CF1C73B}"/>
              </a:ext>
            </a:extLst>
          </p:cNvPr>
          <p:cNvSpPr/>
          <p:nvPr/>
        </p:nvSpPr>
        <p:spPr bwMode="auto">
          <a:xfrm>
            <a:off x="510807" y="2250980"/>
            <a:ext cx="309254" cy="1251323"/>
          </a:xfrm>
          <a:prstGeom prst="leftBrac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27" name="Left Brace 26">
            <a:extLst>
              <a:ext uri="{FF2B5EF4-FFF2-40B4-BE49-F238E27FC236}">
                <a16:creationId xmlns:a16="http://schemas.microsoft.com/office/drawing/2014/main" id="{FA802BB7-B75E-53E5-8C3D-CF1922147383}"/>
              </a:ext>
            </a:extLst>
          </p:cNvPr>
          <p:cNvSpPr/>
          <p:nvPr/>
        </p:nvSpPr>
        <p:spPr bwMode="auto">
          <a:xfrm>
            <a:off x="381347" y="4504170"/>
            <a:ext cx="381530" cy="1470289"/>
          </a:xfrm>
          <a:prstGeom prst="leftBrac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4300C36C-D034-3A5D-F0BE-BE7BB613835C}"/>
              </a:ext>
            </a:extLst>
          </p:cNvPr>
          <p:cNvGrpSpPr/>
          <p:nvPr/>
        </p:nvGrpSpPr>
        <p:grpSpPr>
          <a:xfrm>
            <a:off x="2059843" y="1858286"/>
            <a:ext cx="1988939" cy="1644017"/>
            <a:chOff x="2059843" y="1858286"/>
            <a:chExt cx="1988939" cy="1644017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100BA2A9-4A46-757D-2574-BBADB83C2AA4}"/>
                </a:ext>
              </a:extLst>
            </p:cNvPr>
            <p:cNvGrpSpPr/>
            <p:nvPr/>
          </p:nvGrpSpPr>
          <p:grpSpPr>
            <a:xfrm>
              <a:off x="2288748" y="3132971"/>
              <a:ext cx="1760034" cy="369332"/>
              <a:chOff x="2288748" y="3132971"/>
              <a:chExt cx="1760034" cy="369332"/>
            </a:xfrm>
          </p:grpSpPr>
          <p:sp>
            <p:nvSpPr>
              <p:cNvPr id="59" name="TextBox 58"/>
              <p:cNvSpPr txBox="1"/>
              <p:nvPr/>
            </p:nvSpPr>
            <p:spPr>
              <a:xfrm>
                <a:off x="2679496" y="3132971"/>
                <a:ext cx="136928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>
                    <a:solidFill>
                      <a:srgbClr val="29C330"/>
                    </a:solidFill>
                  </a:rPr>
                  <a:t>Last z = -</a:t>
                </a:r>
                <a:r>
                  <a:rPr lang="en-US" altLang="en-US" i="1" err="1">
                    <a:solidFill>
                      <a:srgbClr val="29C330"/>
                    </a:solidFill>
                  </a:rPr>
                  <a:t>h</a:t>
                </a:r>
                <a:r>
                  <a:rPr lang="en-US" altLang="en-US" i="1" baseline="-25000" err="1">
                    <a:solidFill>
                      <a:srgbClr val="29C330"/>
                    </a:solidFill>
                  </a:rPr>
                  <a:t>s</a:t>
                </a:r>
                <a:endParaRPr lang="en-US">
                  <a:solidFill>
                    <a:srgbClr val="29C330"/>
                  </a:solidFill>
                </a:endParaRPr>
              </a:p>
            </p:txBody>
          </p:sp>
          <p:cxnSp>
            <p:nvCxnSpPr>
              <p:cNvPr id="60" name="Straight Arrow Connector 59"/>
              <p:cNvCxnSpPr>
                <a:stCxn id="59" idx="1"/>
              </p:cNvCxnSpPr>
              <p:nvPr/>
            </p:nvCxnSpPr>
            <p:spPr bwMode="auto">
              <a:xfrm flipH="1">
                <a:off x="2288748" y="3317637"/>
                <a:ext cx="390748" cy="0"/>
              </a:xfrm>
              <a:prstGeom prst="straightConnector1">
                <a:avLst/>
              </a:prstGeom>
              <a:noFill/>
              <a:ln w="9525" cap="flat" cmpd="sng" algn="ctr">
                <a:solidFill>
                  <a:srgbClr val="29C330"/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1989DFCC-5586-99C7-48E2-88CFAAC920DE}"/>
                </a:ext>
              </a:extLst>
            </p:cNvPr>
            <p:cNvCxnSpPr/>
            <p:nvPr/>
          </p:nvCxnSpPr>
          <p:spPr bwMode="auto">
            <a:xfrm flipH="1" flipV="1">
              <a:off x="2059843" y="1858286"/>
              <a:ext cx="565271" cy="134211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FBDF87B7-2A65-CC09-59BC-FC8BA5B1AC07}"/>
              </a:ext>
            </a:extLst>
          </p:cNvPr>
          <p:cNvCxnSpPr/>
          <p:nvPr/>
        </p:nvCxnSpPr>
        <p:spPr bwMode="auto">
          <a:xfrm flipH="1">
            <a:off x="1143000" y="1858286"/>
            <a:ext cx="163160" cy="1274685"/>
          </a:xfrm>
          <a:prstGeom prst="line">
            <a:avLst/>
          </a:prstGeom>
          <a:ln>
            <a:headEnd type="arrow"/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5" grpId="0" animBg="1"/>
      <p:bldP spid="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6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2EC9A7D-80A8-4FCF-833D-260A37C29404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80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411044" y="152400"/>
            <a:ext cx="5342556" cy="487680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/>
              <a:t>vgrid.in (1): pure S (no Z)</a:t>
            </a: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04800" y="762000"/>
            <a:ext cx="3238084" cy="41378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120170" tIns="60085" rIns="120170" bIns="60085">
            <a:spAutoFit/>
          </a:bodyPr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6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2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28 1   1.e6        </a:t>
            </a:r>
            <a:endParaRPr lang="en-US" altLang="en-US" sz="1800" i="1" baseline="-25000">
              <a:solidFill>
                <a:srgbClr val="29C330"/>
              </a:solidFill>
            </a:endParaRP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Z levels</a:t>
            </a:r>
            <a:endParaRPr lang="en-US" altLang="en-US" sz="1800" b="1"/>
          </a:p>
          <a:p>
            <a:pPr eaLnBrk="1" hangingPunct="1">
              <a:spcBef>
                <a:spcPct val="50000"/>
              </a:spcBef>
              <a:buClrTx/>
              <a:buSzTx/>
              <a:buFontTx/>
              <a:buAutoNum type="arabicPlain"/>
            </a:pPr>
            <a:r>
              <a:rPr lang="en-US" altLang="en-US" sz="1800"/>
              <a:t>-1.e6 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S levels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10. 0.9 3. </a:t>
            </a:r>
            <a:endParaRPr lang="en-US" altLang="en-US" sz="1800" i="1" baseline="-25000"/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1    -1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2    -0.9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……..</a:t>
            </a:r>
          </a:p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1800"/>
              <a:t>28    0.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A049395-8556-815B-4099-D5F1F7030A2E}"/>
              </a:ext>
            </a:extLst>
          </p:cNvPr>
          <p:cNvGrpSpPr/>
          <p:nvPr/>
        </p:nvGrpSpPr>
        <p:grpSpPr>
          <a:xfrm>
            <a:off x="1782850" y="2025134"/>
            <a:ext cx="1385957" cy="338554"/>
            <a:chOff x="2288748" y="2329934"/>
            <a:chExt cx="1385957" cy="338554"/>
          </a:xfrm>
        </p:grpSpPr>
        <p:sp>
          <p:nvSpPr>
            <p:cNvPr id="2" name="TextBox 1"/>
            <p:cNvSpPr txBox="1"/>
            <p:nvPr/>
          </p:nvSpPr>
          <p:spPr>
            <a:xfrm>
              <a:off x="2679496" y="2329934"/>
              <a:ext cx="99520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>
                  <a:solidFill>
                    <a:srgbClr val="29C330"/>
                  </a:solidFill>
                </a:rPr>
                <a:t>Bottom z</a:t>
              </a:r>
            </a:p>
          </p:txBody>
        </p:sp>
        <p:cxnSp>
          <p:nvCxnSpPr>
            <p:cNvPr id="5" name="Straight Arrow Connector 4"/>
            <p:cNvCxnSpPr>
              <a:stCxn id="2" idx="1"/>
            </p:cNvCxnSpPr>
            <p:nvPr/>
          </p:nvCxnSpPr>
          <p:spPr bwMode="auto">
            <a:xfrm flipH="1">
              <a:off x="2288748" y="2499211"/>
              <a:ext cx="390748" cy="15389"/>
            </a:xfrm>
            <a:prstGeom prst="straightConnector1">
              <a:avLst/>
            </a:prstGeom>
            <a:noFill/>
            <a:ln w="9525" cap="flat" cmpd="sng" algn="ctr">
              <a:solidFill>
                <a:srgbClr val="29C330"/>
              </a:solidFill>
              <a:prstDash val="solid"/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6" name="Straight Arrow Connector 5"/>
          <p:cNvCxnSpPr/>
          <p:nvPr/>
        </p:nvCxnSpPr>
        <p:spPr bwMode="auto">
          <a:xfrm>
            <a:off x="4054787" y="2057789"/>
            <a:ext cx="0" cy="2582577"/>
          </a:xfrm>
          <a:prstGeom prst="straightConnector1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3678893" y="1695903"/>
            <a:ext cx="918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Bottom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677867" y="4640366"/>
            <a:ext cx="919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/>
              <a:t>surface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3523635-9934-9C0C-9EF2-1B38DE951C33}"/>
              </a:ext>
            </a:extLst>
          </p:cNvPr>
          <p:cNvGrpSpPr/>
          <p:nvPr/>
        </p:nvGrpSpPr>
        <p:grpSpPr>
          <a:xfrm>
            <a:off x="1728468" y="1184154"/>
            <a:ext cx="1129773" cy="369332"/>
            <a:chOff x="2234366" y="1488954"/>
            <a:chExt cx="1129773" cy="369332"/>
          </a:xfrm>
        </p:grpSpPr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5DF18CFA-A9EF-4791-3B7F-3932074029DF}"/>
                </a:ext>
              </a:extLst>
            </p:cNvPr>
            <p:cNvCxnSpPr/>
            <p:nvPr/>
          </p:nvCxnSpPr>
          <p:spPr bwMode="auto">
            <a:xfrm flipH="1">
              <a:off x="2234366" y="1688479"/>
              <a:ext cx="390748" cy="15389"/>
            </a:xfrm>
            <a:prstGeom prst="straightConnector1">
              <a:avLst/>
            </a:prstGeom>
            <a:noFill/>
            <a:ln w="9525" cap="flat" cmpd="sng" algn="ctr">
              <a:solidFill>
                <a:srgbClr val="29C330"/>
              </a:solidFill>
              <a:prstDash val="solid"/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61A4BA5F-BC96-F17B-AA59-47DE3FF9B21C}"/>
                </a:ext>
              </a:extLst>
            </p:cNvPr>
            <p:cNvSpPr txBox="1"/>
            <p:nvPr/>
          </p:nvSpPr>
          <p:spPr>
            <a:xfrm>
              <a:off x="2700969" y="1488954"/>
              <a:ext cx="66317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en-US" sz="1800" i="1" err="1">
                  <a:solidFill>
                    <a:srgbClr val="29C330"/>
                  </a:solidFill>
                </a:rPr>
                <a:t>h</a:t>
              </a:r>
              <a:r>
                <a:rPr lang="en-US" altLang="en-US" sz="1800" i="1" baseline="-25000" err="1">
                  <a:solidFill>
                    <a:srgbClr val="29C330"/>
                  </a:solidFill>
                </a:rPr>
                <a:t>s</a:t>
              </a:r>
              <a:endParaRPr lang="en-US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CF31064-6140-BA4E-331E-813AB7ACE6D9}"/>
              </a:ext>
            </a:extLst>
          </p:cNvPr>
          <p:cNvGrpSpPr/>
          <p:nvPr/>
        </p:nvGrpSpPr>
        <p:grpSpPr>
          <a:xfrm>
            <a:off x="4405665" y="4120611"/>
            <a:ext cx="9178725" cy="2997371"/>
            <a:chOff x="1257300" y="1137920"/>
            <a:chExt cx="11807625" cy="3840651"/>
          </a:xfrm>
        </p:grpSpPr>
        <p:sp>
          <p:nvSpPr>
            <p:cNvPr id="46" name="Freeform 5">
              <a:extLst>
                <a:ext uri="{FF2B5EF4-FFF2-40B4-BE49-F238E27FC236}">
                  <a16:creationId xmlns:a16="http://schemas.microsoft.com/office/drawing/2014/main" id="{CF359099-E4D4-8478-59CD-E6D9178F83B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3100" y="2599267"/>
              <a:ext cx="8343900" cy="2167467"/>
            </a:xfrm>
            <a:custGeom>
              <a:avLst/>
              <a:gdLst>
                <a:gd name="T0" fmla="*/ 0 w 3504"/>
                <a:gd name="T1" fmla="*/ 127000 h 1280"/>
                <a:gd name="T2" fmla="*/ 1371600 w 3504"/>
                <a:gd name="T3" fmla="*/ 203200 h 1280"/>
                <a:gd name="T4" fmla="*/ 3124200 w 3504"/>
                <a:gd name="T5" fmla="*/ 1346200 h 1280"/>
                <a:gd name="T6" fmla="*/ 5562600 w 3504"/>
                <a:gd name="T7" fmla="*/ 2032000 h 12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04"/>
                <a:gd name="T13" fmla="*/ 0 h 1280"/>
                <a:gd name="T14" fmla="*/ 3504 w 3504"/>
                <a:gd name="T15" fmla="*/ 1280 h 12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04" h="1280">
                  <a:moveTo>
                    <a:pt x="0" y="80"/>
                  </a:moveTo>
                  <a:cubicBezTo>
                    <a:pt x="268" y="40"/>
                    <a:pt x="536" y="0"/>
                    <a:pt x="864" y="128"/>
                  </a:cubicBezTo>
                  <a:cubicBezTo>
                    <a:pt x="1192" y="256"/>
                    <a:pt x="1528" y="656"/>
                    <a:pt x="1968" y="848"/>
                  </a:cubicBezTo>
                  <a:cubicBezTo>
                    <a:pt x="2408" y="1040"/>
                    <a:pt x="2956" y="1160"/>
                    <a:pt x="3504" y="1280"/>
                  </a:cubicBezTo>
                </a:path>
              </a:pathLst>
            </a:custGeom>
            <a:noFill/>
            <a:ln w="76200" cmpd="sng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20170" tIns="60085" rIns="120170" bIns="60085"/>
            <a:lstStyle/>
            <a:p>
              <a:endParaRPr lang="en-US"/>
            </a:p>
          </p:txBody>
        </p:sp>
        <p:sp>
          <p:nvSpPr>
            <p:cNvPr id="47" name="Line 6">
              <a:extLst>
                <a:ext uri="{FF2B5EF4-FFF2-40B4-BE49-F238E27FC236}">
                  <a16:creationId xmlns:a16="http://schemas.microsoft.com/office/drawing/2014/main" id="{329BB0B0-BD92-48F7-7114-3016598350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100" y="1759374"/>
              <a:ext cx="83439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20170" tIns="60085" rIns="120170" bIns="60085"/>
            <a:lstStyle/>
            <a:p>
              <a:endParaRPr lang="en-US"/>
            </a:p>
          </p:txBody>
        </p:sp>
        <p:sp>
          <p:nvSpPr>
            <p:cNvPr id="48" name="Line 7">
              <a:extLst>
                <a:ext uri="{FF2B5EF4-FFF2-40B4-BE49-F238E27FC236}">
                  <a16:creationId xmlns:a16="http://schemas.microsoft.com/office/drawing/2014/main" id="{561A0745-EF21-2229-22F0-3F22AFD523F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43100" y="1921934"/>
              <a:ext cx="83439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20170" tIns="60085" rIns="120170" bIns="60085"/>
            <a:lstStyle/>
            <a:p>
              <a:endParaRPr lang="en-US"/>
            </a:p>
          </p:txBody>
        </p:sp>
        <p:sp>
          <p:nvSpPr>
            <p:cNvPr id="49" name="Line 8">
              <a:extLst>
                <a:ext uri="{FF2B5EF4-FFF2-40B4-BE49-F238E27FC236}">
                  <a16:creationId xmlns:a16="http://schemas.microsoft.com/office/drawing/2014/main" id="{B64A1DD4-B161-D568-0450-205A945114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538415" y="4978571"/>
              <a:ext cx="4686300" cy="0"/>
            </a:xfrm>
            <a:prstGeom prst="line">
              <a:avLst/>
            </a:prstGeom>
            <a:noFill/>
            <a:ln w="28575">
              <a:solidFill>
                <a:schemeClr val="accent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20170" tIns="60085" rIns="120170" bIns="60085"/>
            <a:lstStyle/>
            <a:p>
              <a:endParaRPr lang="en-US"/>
            </a:p>
          </p:txBody>
        </p:sp>
        <p:sp>
          <p:nvSpPr>
            <p:cNvPr id="50" name="Line 10">
              <a:extLst>
                <a:ext uri="{FF2B5EF4-FFF2-40B4-BE49-F238E27FC236}">
                  <a16:creationId xmlns:a16="http://schemas.microsoft.com/office/drawing/2014/main" id="{D788287C-311C-CA35-402F-B051723348D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00700" y="2706838"/>
              <a:ext cx="19050" cy="227173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20170" tIns="60085" rIns="120170" bIns="60085"/>
            <a:lstStyle/>
            <a:p>
              <a:endParaRPr lang="en-US"/>
            </a:p>
          </p:txBody>
        </p:sp>
        <p:sp>
          <p:nvSpPr>
            <p:cNvPr id="51" name="Line 11">
              <a:extLst>
                <a:ext uri="{FF2B5EF4-FFF2-40B4-BE49-F238E27FC236}">
                  <a16:creationId xmlns:a16="http://schemas.microsoft.com/office/drawing/2014/main" id="{90D68E39-525F-3176-2B88-CE42D9CFDD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600700" y="1731479"/>
              <a:ext cx="0" cy="4876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20170" tIns="60085" rIns="120170" bIns="60085"/>
            <a:lstStyle/>
            <a:p>
              <a:endParaRPr lang="en-US"/>
            </a:p>
          </p:txBody>
        </p:sp>
        <p:sp>
          <p:nvSpPr>
            <p:cNvPr id="52" name="Text Box 12">
              <a:extLst>
                <a:ext uri="{FF2B5EF4-FFF2-40B4-BE49-F238E27FC236}">
                  <a16:creationId xmlns:a16="http://schemas.microsoft.com/office/drawing/2014/main" id="{9F614781-5297-A999-08A4-5CFA3A51E7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48288" y="2258105"/>
              <a:ext cx="507183" cy="4445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20170" tIns="60085" rIns="120170" bIns="60085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b="1" i="1" err="1">
                  <a:solidFill>
                    <a:srgbClr val="29C330"/>
                  </a:solidFill>
                  <a:latin typeface="Arial" charset="0"/>
                </a:rPr>
                <a:t>h</a:t>
              </a:r>
              <a:r>
                <a:rPr lang="en-US" b="1" i="1" baseline="-25000" err="1">
                  <a:solidFill>
                    <a:srgbClr val="29C330"/>
                  </a:solidFill>
                  <a:latin typeface="Arial" charset="0"/>
                </a:rPr>
                <a:t>s</a:t>
              </a:r>
              <a:endParaRPr lang="en-US" b="1" i="1" baseline="-25000">
                <a:solidFill>
                  <a:srgbClr val="29C330"/>
                </a:solidFill>
                <a:latin typeface="Arial" charset="0"/>
              </a:endParaRPr>
            </a:p>
          </p:txBody>
        </p:sp>
        <p:sp>
          <p:nvSpPr>
            <p:cNvPr id="53" name="Freeform 16">
              <a:extLst>
                <a:ext uri="{FF2B5EF4-FFF2-40B4-BE49-F238E27FC236}">
                  <a16:creationId xmlns:a16="http://schemas.microsoft.com/office/drawing/2014/main" id="{A3A3D4CE-86E9-D0C2-072C-5EAEC589CA5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3100" y="2287694"/>
              <a:ext cx="8343900" cy="1016000"/>
            </a:xfrm>
            <a:custGeom>
              <a:avLst/>
              <a:gdLst>
                <a:gd name="T0" fmla="*/ 0 w 3504"/>
                <a:gd name="T1" fmla="*/ 114300 h 600"/>
                <a:gd name="T2" fmla="*/ 1295400 w 3504"/>
                <a:gd name="T3" fmla="*/ 114300 h 600"/>
                <a:gd name="T4" fmla="*/ 2514600 w 3504"/>
                <a:gd name="T5" fmla="*/ 800100 h 600"/>
                <a:gd name="T6" fmla="*/ 5562600 w 3504"/>
                <a:gd name="T7" fmla="*/ 952500 h 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04"/>
                <a:gd name="T13" fmla="*/ 0 h 600"/>
                <a:gd name="T14" fmla="*/ 3504 w 3504"/>
                <a:gd name="T15" fmla="*/ 600 h 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04" h="600">
                  <a:moveTo>
                    <a:pt x="0" y="72"/>
                  </a:moveTo>
                  <a:cubicBezTo>
                    <a:pt x="276" y="36"/>
                    <a:pt x="552" y="0"/>
                    <a:pt x="816" y="72"/>
                  </a:cubicBezTo>
                  <a:cubicBezTo>
                    <a:pt x="1080" y="144"/>
                    <a:pt x="1136" y="416"/>
                    <a:pt x="1584" y="504"/>
                  </a:cubicBezTo>
                  <a:cubicBezTo>
                    <a:pt x="2032" y="592"/>
                    <a:pt x="2768" y="596"/>
                    <a:pt x="3504" y="6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20170" tIns="60085" rIns="120170" bIns="60085"/>
            <a:lstStyle/>
            <a:p>
              <a:endParaRPr lang="en-US"/>
            </a:p>
          </p:txBody>
        </p:sp>
        <p:sp>
          <p:nvSpPr>
            <p:cNvPr id="54" name="Freeform 17">
              <a:extLst>
                <a:ext uri="{FF2B5EF4-FFF2-40B4-BE49-F238E27FC236}">
                  <a16:creationId xmlns:a16="http://schemas.microsoft.com/office/drawing/2014/main" id="{2CB5F406-D388-4FC6-8ED0-C4224B71C38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3100" y="2084494"/>
              <a:ext cx="8343900" cy="110066"/>
            </a:xfrm>
            <a:custGeom>
              <a:avLst/>
              <a:gdLst>
                <a:gd name="T0" fmla="*/ 0 w 3504"/>
                <a:gd name="T1" fmla="*/ 14741 h 336"/>
                <a:gd name="T2" fmla="*/ 1676400 w 3504"/>
                <a:gd name="T3" fmla="*/ 14741 h 336"/>
                <a:gd name="T4" fmla="*/ 5562600 w 3504"/>
                <a:gd name="T5" fmla="*/ 103187 h 336"/>
                <a:gd name="T6" fmla="*/ 0 60000 65536"/>
                <a:gd name="T7" fmla="*/ 0 60000 65536"/>
                <a:gd name="T8" fmla="*/ 0 60000 65536"/>
                <a:gd name="T9" fmla="*/ 0 w 3504"/>
                <a:gd name="T10" fmla="*/ 0 h 336"/>
                <a:gd name="T11" fmla="*/ 3504 w 3504"/>
                <a:gd name="T12" fmla="*/ 336 h 3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04" h="336">
                  <a:moveTo>
                    <a:pt x="0" y="48"/>
                  </a:moveTo>
                  <a:cubicBezTo>
                    <a:pt x="236" y="24"/>
                    <a:pt x="472" y="0"/>
                    <a:pt x="1056" y="48"/>
                  </a:cubicBezTo>
                  <a:cubicBezTo>
                    <a:pt x="1640" y="96"/>
                    <a:pt x="2572" y="216"/>
                    <a:pt x="3504" y="33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20170" tIns="60085" rIns="120170" bIns="60085"/>
            <a:lstStyle/>
            <a:p>
              <a:endParaRPr lang="en-US"/>
            </a:p>
          </p:txBody>
        </p:sp>
        <p:sp>
          <p:nvSpPr>
            <p:cNvPr id="55" name="Text Box 23">
              <a:extLst>
                <a:ext uri="{FF2B5EF4-FFF2-40B4-BE49-F238E27FC236}">
                  <a16:creationId xmlns:a16="http://schemas.microsoft.com/office/drawing/2014/main" id="{A8265D26-35C8-C308-599B-9F027F9F57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71600" y="1515534"/>
              <a:ext cx="486344" cy="398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20170" tIns="60085" rIns="120170" bIns="60085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i="1">
                  <a:latin typeface="Arial" charset="0"/>
                </a:rPr>
                <a:t>N</a:t>
              </a:r>
              <a:r>
                <a:rPr lang="en-US" i="1" baseline="-25000">
                  <a:latin typeface="Arial" charset="0"/>
                </a:rPr>
                <a:t>z</a:t>
              </a:r>
            </a:p>
          </p:txBody>
        </p:sp>
        <p:sp>
          <p:nvSpPr>
            <p:cNvPr id="56" name="Text Box 24">
              <a:extLst>
                <a:ext uri="{FF2B5EF4-FFF2-40B4-BE49-F238E27FC236}">
                  <a16:creationId xmlns:a16="http://schemas.microsoft.com/office/drawing/2014/main" id="{F077A58F-DA64-97C2-E298-11F7B96B95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57300" y="2572174"/>
              <a:ext cx="435047" cy="398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20170" tIns="60085" rIns="120170" bIns="60085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i="1">
                  <a:latin typeface="Arial" charset="0"/>
                </a:rPr>
                <a:t>k</a:t>
              </a:r>
              <a:r>
                <a:rPr lang="en-US" i="1" baseline="30000">
                  <a:latin typeface="Arial" charset="0"/>
                </a:rPr>
                <a:t>z</a:t>
              </a:r>
            </a:p>
          </p:txBody>
        </p:sp>
        <p:sp>
          <p:nvSpPr>
            <p:cNvPr id="57" name="AutoShape 25">
              <a:extLst>
                <a:ext uri="{FF2B5EF4-FFF2-40B4-BE49-F238E27FC236}">
                  <a16:creationId xmlns:a16="http://schemas.microsoft.com/office/drawing/2014/main" id="{84A7E04B-B8C7-95BE-C843-42B6CD571E41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9301163" y="1584960"/>
              <a:ext cx="228600" cy="162560"/>
            </a:xfrm>
            <a:prstGeom prst="triangle">
              <a:avLst>
                <a:gd name="adj" fmla="val 500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120170" tIns="60085" rIns="120170" bIns="60085" anchor="ctr"/>
            <a:lstStyle/>
            <a:p>
              <a:endParaRPr lang="en-US"/>
            </a:p>
          </p:txBody>
        </p:sp>
        <p:sp>
          <p:nvSpPr>
            <p:cNvPr id="58" name="Line 26">
              <a:extLst>
                <a:ext uri="{FF2B5EF4-FFF2-40B4-BE49-F238E27FC236}">
                  <a16:creationId xmlns:a16="http://schemas.microsoft.com/office/drawing/2014/main" id="{58F04844-B018-F95E-D0B5-D71A1D1AE43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601200" y="1381761"/>
              <a:ext cx="0" cy="3623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20170" tIns="60085" rIns="120170" bIns="60085"/>
            <a:lstStyle/>
            <a:p>
              <a:endParaRPr lang="en-US"/>
            </a:p>
          </p:txBody>
        </p:sp>
        <p:sp>
          <p:nvSpPr>
            <p:cNvPr id="59" name="Text Box 27">
              <a:extLst>
                <a:ext uri="{FF2B5EF4-FFF2-40B4-BE49-F238E27FC236}">
                  <a16:creationId xmlns:a16="http://schemas.microsoft.com/office/drawing/2014/main" id="{0FFEEF31-C460-E5F8-AF94-68AE99D508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63188" y="1469814"/>
              <a:ext cx="645041" cy="398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20170" tIns="60085" rIns="120170" bIns="60085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i="1">
                  <a:latin typeface="Symbol" pitchFamily="18" charset="2"/>
                </a:rPr>
                <a:t>s</a:t>
              </a:r>
              <a:r>
                <a:rPr lang="en-US">
                  <a:latin typeface="Arial" charset="0"/>
                </a:rPr>
                <a:t>=0</a:t>
              </a:r>
            </a:p>
          </p:txBody>
        </p:sp>
        <p:sp>
          <p:nvSpPr>
            <p:cNvPr id="60" name="Text Box 28">
              <a:extLst>
                <a:ext uri="{FF2B5EF4-FFF2-40B4-BE49-F238E27FC236}">
                  <a16:creationId xmlns:a16="http://schemas.microsoft.com/office/drawing/2014/main" id="{8817F35F-CB68-48A1-BCDD-A3809AF0ED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224715" y="4580229"/>
              <a:ext cx="721985" cy="398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20170" tIns="60085" rIns="120170" bIns="60085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i="1">
                  <a:latin typeface="Symbol" pitchFamily="18" charset="2"/>
                </a:rPr>
                <a:t>s</a:t>
              </a:r>
              <a:r>
                <a:rPr lang="en-US">
                  <a:latin typeface="Arial" charset="0"/>
                </a:rPr>
                <a:t>=-1</a:t>
              </a:r>
            </a:p>
          </p:txBody>
        </p:sp>
        <p:sp>
          <p:nvSpPr>
            <p:cNvPr id="61" name="AutoShape 29">
              <a:extLst>
                <a:ext uri="{FF2B5EF4-FFF2-40B4-BE49-F238E27FC236}">
                  <a16:creationId xmlns:a16="http://schemas.microsoft.com/office/drawing/2014/main" id="{09844B15-0D9F-8672-0B5F-CD13EB6DEA20}"/>
                </a:ext>
              </a:extLst>
            </p:cNvPr>
            <p:cNvSpPr>
              <a:spLocks/>
            </p:cNvSpPr>
            <p:nvPr/>
          </p:nvSpPr>
          <p:spPr bwMode="auto">
            <a:xfrm>
              <a:off x="11315700" y="1678093"/>
              <a:ext cx="457200" cy="3198703"/>
            </a:xfrm>
            <a:prstGeom prst="rightBrace">
              <a:avLst>
                <a:gd name="adj1" fmla="val 47917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120170" tIns="60085" rIns="120170" bIns="60085" anchor="ctr"/>
            <a:lstStyle/>
            <a:p>
              <a:pPr algn="ctr"/>
              <a:endParaRPr lang="en-US">
                <a:latin typeface="Arial" charset="0"/>
              </a:endParaRPr>
            </a:p>
          </p:txBody>
        </p:sp>
        <p:sp>
          <p:nvSpPr>
            <p:cNvPr id="62" name="Text Box 30">
              <a:extLst>
                <a:ext uri="{FF2B5EF4-FFF2-40B4-BE49-F238E27FC236}">
                  <a16:creationId xmlns:a16="http://schemas.microsoft.com/office/drawing/2014/main" id="{4C8CFE17-5B46-0BBA-BF83-D12CA15AB6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01500" y="2328334"/>
              <a:ext cx="1063425" cy="398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20170" tIns="60085" rIns="120170" bIns="60085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i="1">
                  <a:latin typeface="Arial" charset="0"/>
                </a:rPr>
                <a:t>S</a:t>
              </a:r>
              <a:r>
                <a:rPr lang="en-US">
                  <a:latin typeface="Arial" charset="0"/>
                </a:rPr>
                <a:t>-levels</a:t>
              </a:r>
            </a:p>
          </p:txBody>
        </p:sp>
        <p:sp>
          <p:nvSpPr>
            <p:cNvPr id="63" name="Text Box 34">
              <a:extLst>
                <a:ext uri="{FF2B5EF4-FFF2-40B4-BE49-F238E27FC236}">
                  <a16:creationId xmlns:a16="http://schemas.microsoft.com/office/drawing/2014/main" id="{66FE9EC9-E913-6E4F-FFA1-F9AB8853F9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32145" y="1137920"/>
              <a:ext cx="402987" cy="6137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20170" tIns="60085" rIns="120170" bIns="60085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3200" i="1">
                  <a:latin typeface="Times New Roman" pitchFamily="18" charset="0"/>
                </a:rPr>
                <a:t>z</a:t>
              </a:r>
            </a:p>
          </p:txBody>
        </p:sp>
        <p:sp>
          <p:nvSpPr>
            <p:cNvPr id="64" name="Line 47">
              <a:extLst>
                <a:ext uri="{FF2B5EF4-FFF2-40B4-BE49-F238E27FC236}">
                  <a16:creationId xmlns:a16="http://schemas.microsoft.com/office/drawing/2014/main" id="{07882822-0CB5-0866-9720-A5C737D678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071813" y="2235200"/>
              <a:ext cx="23813" cy="406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20170" tIns="60085" rIns="120170" bIns="60085"/>
            <a:lstStyle/>
            <a:p>
              <a:endParaRPr lang="en-US"/>
            </a:p>
          </p:txBody>
        </p:sp>
        <p:sp>
          <p:nvSpPr>
            <p:cNvPr id="65" name="Line 48">
              <a:extLst>
                <a:ext uri="{FF2B5EF4-FFF2-40B4-BE49-F238E27FC236}">
                  <a16:creationId xmlns:a16="http://schemas.microsoft.com/office/drawing/2014/main" id="{5EE7866D-BBF3-F2DB-E176-52AC96D72F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086100" y="1706880"/>
              <a:ext cx="0" cy="325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120170" tIns="60085" rIns="120170" bIns="60085"/>
            <a:lstStyle/>
            <a:p>
              <a:endParaRPr lang="en-US"/>
            </a:p>
          </p:txBody>
        </p:sp>
        <p:sp>
          <p:nvSpPr>
            <p:cNvPr id="66" name="Text Box 49">
              <a:extLst>
                <a:ext uri="{FF2B5EF4-FFF2-40B4-BE49-F238E27FC236}">
                  <a16:creationId xmlns:a16="http://schemas.microsoft.com/office/drawing/2014/main" id="{CD02B155-D83A-C862-80F0-3B99B238A7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3200" y="1950721"/>
              <a:ext cx="539243" cy="5214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120170" tIns="60085" rIns="120170" bIns="60085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pPr eaLnBrk="1" hangingPunct="1"/>
              <a:r>
                <a:rPr lang="en-US" sz="2600" i="1">
                  <a:latin typeface="Arial" charset="0"/>
                </a:rPr>
                <a:t>h</a:t>
              </a:r>
              <a:r>
                <a:rPr lang="en-US" sz="2600" i="1" baseline="-25000">
                  <a:latin typeface="Arial" charset="0"/>
                </a:rPr>
                <a:t>c</a:t>
              </a:r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797A9429-4FDD-7933-026D-B0AF8DB7C97D}"/>
                </a:ext>
              </a:extLst>
            </p:cNvPr>
            <p:cNvGrpSpPr/>
            <p:nvPr/>
          </p:nvGrpSpPr>
          <p:grpSpPr>
            <a:xfrm>
              <a:off x="1524000" y="1315721"/>
              <a:ext cx="4076700" cy="472439"/>
              <a:chOff x="1524000" y="1315721"/>
              <a:chExt cx="4076700" cy="472439"/>
            </a:xfrm>
          </p:grpSpPr>
          <p:sp>
            <p:nvSpPr>
              <p:cNvPr id="73" name="Text Box 2">
                <a:extLst>
                  <a:ext uri="{FF2B5EF4-FFF2-40B4-BE49-F238E27FC236}">
                    <a16:creationId xmlns:a16="http://schemas.microsoft.com/office/drawing/2014/main" id="{48A84671-0AFC-FC35-1E83-7A7981F6575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828801" y="1315721"/>
                <a:ext cx="930824" cy="3983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20170" tIns="60085" rIns="120170" bIns="60085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en-US" i="1">
                    <a:latin typeface="Symbol" pitchFamily="18" charset="2"/>
                  </a:rPr>
                  <a:t>s</a:t>
                </a:r>
                <a:r>
                  <a:rPr lang="en-US"/>
                  <a:t> zone</a:t>
                </a:r>
              </a:p>
            </p:txBody>
          </p:sp>
          <p:sp>
            <p:nvSpPr>
              <p:cNvPr id="74" name="Line 37">
                <a:extLst>
                  <a:ext uri="{FF2B5EF4-FFF2-40B4-BE49-F238E27FC236}">
                    <a16:creationId xmlns:a16="http://schemas.microsoft.com/office/drawing/2014/main" id="{8B61DE6B-DDC5-BEA8-E24A-19E2B467D78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6200000" flipV="1">
                <a:off x="3314700" y="1315720"/>
                <a:ext cx="0" cy="457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120170" tIns="60085" rIns="120170" bIns="60085"/>
              <a:lstStyle/>
              <a:p>
                <a:endParaRPr lang="en-US"/>
              </a:p>
            </p:txBody>
          </p:sp>
          <p:sp>
            <p:nvSpPr>
              <p:cNvPr id="75" name="Line 38">
                <a:extLst>
                  <a:ext uri="{FF2B5EF4-FFF2-40B4-BE49-F238E27FC236}">
                    <a16:creationId xmlns:a16="http://schemas.microsoft.com/office/drawing/2014/main" id="{741D38E7-89C2-7995-2217-1CD14053D3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5400000" flipH="1" flipV="1">
                <a:off x="5372100" y="1315720"/>
                <a:ext cx="0" cy="457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120170" tIns="60085" rIns="120170" bIns="60085"/>
              <a:lstStyle/>
              <a:p>
                <a:endParaRPr lang="en-US"/>
              </a:p>
            </p:txBody>
          </p:sp>
          <p:sp>
            <p:nvSpPr>
              <p:cNvPr id="76" name="Text Box 39">
                <a:extLst>
                  <a:ext uri="{FF2B5EF4-FFF2-40B4-BE49-F238E27FC236}">
                    <a16:creationId xmlns:a16="http://schemas.microsoft.com/office/drawing/2014/main" id="{AB1BEFF0-0AF9-3A6F-7C12-F125904996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657601" y="1315721"/>
                <a:ext cx="919604" cy="3983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120170" tIns="60085" rIns="120170" bIns="60085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pPr eaLnBrk="1" hangingPunct="1"/>
                <a:r>
                  <a:rPr lang="en-US" i="1"/>
                  <a:t>S</a:t>
                </a:r>
                <a:r>
                  <a:rPr lang="en-US"/>
                  <a:t> zone</a:t>
                </a:r>
              </a:p>
            </p:txBody>
          </p:sp>
          <p:sp>
            <p:nvSpPr>
              <p:cNvPr id="77" name="Line 42">
                <a:extLst>
                  <a:ext uri="{FF2B5EF4-FFF2-40B4-BE49-F238E27FC236}">
                    <a16:creationId xmlns:a16="http://schemas.microsoft.com/office/drawing/2014/main" id="{B130F9CC-8F8E-8087-D524-767DAB97EA0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rot="16200000" flipV="1">
                <a:off x="1752600" y="1302173"/>
                <a:ext cx="0" cy="4572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lIns="120170" tIns="60085" rIns="120170" bIns="60085"/>
              <a:lstStyle/>
              <a:p>
                <a:endParaRPr lang="en-US"/>
              </a:p>
            </p:txBody>
          </p:sp>
          <p:sp>
            <p:nvSpPr>
              <p:cNvPr id="78" name="Line 50">
                <a:extLst>
                  <a:ext uri="{FF2B5EF4-FFF2-40B4-BE49-F238E27FC236}">
                    <a16:creationId xmlns:a16="http://schemas.microsoft.com/office/drawing/2014/main" id="{A17D8AC8-5BD1-E87F-7A6E-E8A1947500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71813" y="1463040"/>
                <a:ext cx="0" cy="32512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120170" tIns="60085" rIns="120170" bIns="60085"/>
              <a:lstStyle/>
              <a:p>
                <a:endParaRPr lang="en-US"/>
              </a:p>
            </p:txBody>
          </p:sp>
        </p:grpSp>
        <p:sp>
          <p:nvSpPr>
            <p:cNvPr id="69" name="Line 51">
              <a:extLst>
                <a:ext uri="{FF2B5EF4-FFF2-40B4-BE49-F238E27FC236}">
                  <a16:creationId xmlns:a16="http://schemas.microsoft.com/office/drawing/2014/main" id="{F628E76E-123C-26EA-B2EB-9DF1CBA134A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19750" y="1463040"/>
              <a:ext cx="0" cy="325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lIns="120170" tIns="60085" rIns="120170" bIns="60085"/>
            <a:lstStyle/>
            <a:p>
              <a:endParaRPr lang="en-US"/>
            </a:p>
          </p:txBody>
        </p:sp>
        <p:sp>
          <p:nvSpPr>
            <p:cNvPr id="70" name="Freeform 52">
              <a:extLst>
                <a:ext uri="{FF2B5EF4-FFF2-40B4-BE49-F238E27FC236}">
                  <a16:creationId xmlns:a16="http://schemas.microsoft.com/office/drawing/2014/main" id="{D24576F0-313E-6C19-4185-CF78854C972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43100" y="2479040"/>
              <a:ext cx="8343900" cy="1016000"/>
            </a:xfrm>
            <a:custGeom>
              <a:avLst/>
              <a:gdLst>
                <a:gd name="T0" fmla="*/ 0 w 3504"/>
                <a:gd name="T1" fmla="*/ 114300 h 600"/>
                <a:gd name="T2" fmla="*/ 1295400 w 3504"/>
                <a:gd name="T3" fmla="*/ 114300 h 600"/>
                <a:gd name="T4" fmla="*/ 2514600 w 3504"/>
                <a:gd name="T5" fmla="*/ 800100 h 600"/>
                <a:gd name="T6" fmla="*/ 5562600 w 3504"/>
                <a:gd name="T7" fmla="*/ 952500 h 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04"/>
                <a:gd name="T13" fmla="*/ 0 h 600"/>
                <a:gd name="T14" fmla="*/ 3504 w 3504"/>
                <a:gd name="T15" fmla="*/ 600 h 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04" h="600">
                  <a:moveTo>
                    <a:pt x="0" y="72"/>
                  </a:moveTo>
                  <a:cubicBezTo>
                    <a:pt x="276" y="36"/>
                    <a:pt x="552" y="0"/>
                    <a:pt x="816" y="72"/>
                  </a:cubicBezTo>
                  <a:cubicBezTo>
                    <a:pt x="1080" y="144"/>
                    <a:pt x="1136" y="416"/>
                    <a:pt x="1584" y="504"/>
                  </a:cubicBezTo>
                  <a:cubicBezTo>
                    <a:pt x="2032" y="592"/>
                    <a:pt x="2768" y="596"/>
                    <a:pt x="3504" y="6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20170" tIns="60085" rIns="120170" bIns="60085"/>
            <a:lstStyle/>
            <a:p>
              <a:endParaRPr lang="en-US"/>
            </a:p>
          </p:txBody>
        </p:sp>
        <p:sp>
          <p:nvSpPr>
            <p:cNvPr id="71" name="Freeform 16">
              <a:extLst>
                <a:ext uri="{FF2B5EF4-FFF2-40B4-BE49-F238E27FC236}">
                  <a16:creationId xmlns:a16="http://schemas.microsoft.com/office/drawing/2014/main" id="{CE7F3BB7-DCD2-DFB9-8E80-715FCA72CE9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8252" y="2170958"/>
              <a:ext cx="8343900" cy="529015"/>
            </a:xfrm>
            <a:custGeom>
              <a:avLst/>
              <a:gdLst>
                <a:gd name="T0" fmla="*/ 0 w 3504"/>
                <a:gd name="T1" fmla="*/ 114300 h 600"/>
                <a:gd name="T2" fmla="*/ 1295400 w 3504"/>
                <a:gd name="T3" fmla="*/ 114300 h 600"/>
                <a:gd name="T4" fmla="*/ 2514600 w 3504"/>
                <a:gd name="T5" fmla="*/ 800100 h 600"/>
                <a:gd name="T6" fmla="*/ 5562600 w 3504"/>
                <a:gd name="T7" fmla="*/ 952500 h 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504"/>
                <a:gd name="T13" fmla="*/ 0 h 600"/>
                <a:gd name="T14" fmla="*/ 3504 w 3504"/>
                <a:gd name="T15" fmla="*/ 600 h 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504" h="600">
                  <a:moveTo>
                    <a:pt x="0" y="72"/>
                  </a:moveTo>
                  <a:cubicBezTo>
                    <a:pt x="276" y="36"/>
                    <a:pt x="552" y="0"/>
                    <a:pt x="816" y="72"/>
                  </a:cubicBezTo>
                  <a:cubicBezTo>
                    <a:pt x="1080" y="144"/>
                    <a:pt x="1136" y="416"/>
                    <a:pt x="1584" y="504"/>
                  </a:cubicBezTo>
                  <a:cubicBezTo>
                    <a:pt x="2032" y="592"/>
                    <a:pt x="2768" y="596"/>
                    <a:pt x="3504" y="600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120170" tIns="60085" rIns="120170" bIns="60085"/>
            <a:lstStyle/>
            <a:p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C8698746-1B6A-5CF3-3BF9-EB879E395CC8}"/>
                </a:ext>
              </a:extLst>
            </p:cNvPr>
            <p:cNvSpPr/>
            <p:nvPr/>
          </p:nvSpPr>
          <p:spPr bwMode="auto">
            <a:xfrm>
              <a:off x="1988288" y="2590340"/>
              <a:ext cx="8314661" cy="1267705"/>
            </a:xfrm>
            <a:custGeom>
              <a:avLst/>
              <a:gdLst>
                <a:gd name="connsiteX0" fmla="*/ 0 w 8314661"/>
                <a:gd name="connsiteY0" fmla="*/ 57167 h 1267705"/>
                <a:gd name="connsiteX1" fmla="*/ 1275907 w 8314661"/>
                <a:gd name="connsiteY1" fmla="*/ 4004 h 1267705"/>
                <a:gd name="connsiteX2" fmla="*/ 2137145 w 8314661"/>
                <a:gd name="connsiteY2" fmla="*/ 152860 h 1267705"/>
                <a:gd name="connsiteX3" fmla="*/ 2998382 w 8314661"/>
                <a:gd name="connsiteY3" fmla="*/ 578162 h 1267705"/>
                <a:gd name="connsiteX4" fmla="*/ 3891517 w 8314661"/>
                <a:gd name="connsiteY4" fmla="*/ 960934 h 1267705"/>
                <a:gd name="connsiteX5" fmla="*/ 6602819 w 8314661"/>
                <a:gd name="connsiteY5" fmla="*/ 1237381 h 1267705"/>
                <a:gd name="connsiteX6" fmla="*/ 8314661 w 8314661"/>
                <a:gd name="connsiteY6" fmla="*/ 1248013 h 12677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314661" h="1267705">
                  <a:moveTo>
                    <a:pt x="0" y="57167"/>
                  </a:moveTo>
                  <a:cubicBezTo>
                    <a:pt x="459858" y="22611"/>
                    <a:pt x="919716" y="-11945"/>
                    <a:pt x="1275907" y="4004"/>
                  </a:cubicBezTo>
                  <a:cubicBezTo>
                    <a:pt x="1632098" y="19953"/>
                    <a:pt x="1850066" y="57167"/>
                    <a:pt x="2137145" y="152860"/>
                  </a:cubicBezTo>
                  <a:cubicBezTo>
                    <a:pt x="2424224" y="248553"/>
                    <a:pt x="2705987" y="443483"/>
                    <a:pt x="2998382" y="578162"/>
                  </a:cubicBezTo>
                  <a:cubicBezTo>
                    <a:pt x="3290777" y="712841"/>
                    <a:pt x="3290777" y="851064"/>
                    <a:pt x="3891517" y="960934"/>
                  </a:cubicBezTo>
                  <a:cubicBezTo>
                    <a:pt x="4492257" y="1070804"/>
                    <a:pt x="5865628" y="1189535"/>
                    <a:pt x="6602819" y="1237381"/>
                  </a:cubicBezTo>
                  <a:cubicBezTo>
                    <a:pt x="7340010" y="1285228"/>
                    <a:pt x="7827335" y="1266620"/>
                    <a:pt x="8314661" y="1248013"/>
                  </a:cubicBezTo>
                </a:path>
              </a:pathLst>
            </a:custGeom>
            <a:ln>
              <a:solidFill>
                <a:srgbClr val="0070C0"/>
              </a:solidFill>
              <a:headEnd type="none" w="med" len="med"/>
              <a:tailEnd type="none" w="med" len="med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95700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6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976385" indent="-375533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Tahoma" pitchFamily="34" charset="0"/>
              </a:defRPr>
            </a:lvl2pPr>
            <a:lvl3pPr marL="1502131" indent="-300426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2102983" indent="-300426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4pPr>
            <a:lvl5pPr marL="2703835" indent="-300426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5pPr>
            <a:lvl6pPr marL="3304687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6pPr>
            <a:lvl7pPr marL="3905540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7pPr>
            <a:lvl8pPr marL="4506392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8pPr>
            <a:lvl9pPr marL="5107244" indent="-300426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1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12EC9A7D-80A8-4FCF-833D-260A37C29404}" type="slidenum">
              <a:rPr lang="en-US" altLang="en-US" sz="1800"/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80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114800" y="152400"/>
            <a:ext cx="4090988" cy="487680"/>
          </a:xfrm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algn="ctr" eaLnBrk="1" hangingPunct="1"/>
            <a:r>
              <a:rPr lang="en-US" altLang="en-US" sz="3200"/>
              <a:t>vgrid.in (2): LSC</a:t>
            </a:r>
            <a:r>
              <a:rPr lang="en-US" altLang="en-US" sz="3200" baseline="30000"/>
              <a:t>2</a:t>
            </a:r>
          </a:p>
        </p:txBody>
      </p:sp>
      <p:sp>
        <p:nvSpPr>
          <p:cNvPr id="2" name="Rectangle 1"/>
          <p:cNvSpPr/>
          <p:nvPr/>
        </p:nvSpPr>
        <p:spPr>
          <a:xfrm>
            <a:off x="1524000" y="2438400"/>
            <a:ext cx="518159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/>
              <a:t>1 !</a:t>
            </a:r>
            <a:r>
              <a:rPr lang="en-US" err="1"/>
              <a:t>ivocr</a:t>
            </a:r>
            <a:endParaRPr lang="en-US"/>
          </a:p>
          <a:p>
            <a:r>
              <a:rPr lang="en-US"/>
              <a:t>46 </a:t>
            </a:r>
          </a:p>
          <a:p>
            <a:r>
              <a:rPr lang="en-US"/>
              <a:t>2 2 11 1 15 1 14 1 ... </a:t>
            </a:r>
          </a:p>
          <a:p>
            <a:r>
              <a:rPr lang="en-US"/>
              <a:t>1 -9. -9. -1. -9. -1. -9. -1. ... </a:t>
            </a:r>
          </a:p>
          <a:p>
            <a:r>
              <a:rPr lang="en-US"/>
              <a:t>2  -1 -9. -0.888763 -9. -0.884930 -9. -0.884930 .....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667000" y="919086"/>
            <a:ext cx="75885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/>
              <a:t>Need pre-proc script to generate (e.g. </a:t>
            </a:r>
            <a:r>
              <a:rPr lang="en-US" sz="2000" err="1"/>
              <a:t>gen_vqs</a:t>
            </a:r>
            <a:r>
              <a:rPr lang="en-US" sz="2000"/>
              <a:t>*.f90 in Utility)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/>
              <a:t>May take a few iterations to get desirable </a:t>
            </a:r>
            <a:r>
              <a:rPr lang="en-US" sz="2000" err="1"/>
              <a:t>vgrid</a:t>
            </a:r>
            <a:endParaRPr lang="en-US" sz="20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/>
              <a:t>Visualize the vertical grid along transects using </a:t>
            </a:r>
            <a:r>
              <a:rPr lang="en-US" sz="2000" err="1"/>
              <a:t>plot_vqs.m</a:t>
            </a:r>
            <a:endParaRPr lang="en-US" sz="2000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81984FEF-1A90-DF6E-1557-B0CEE06883E3}"/>
              </a:ext>
            </a:extLst>
          </p:cNvPr>
          <p:cNvGrpSpPr/>
          <p:nvPr/>
        </p:nvGrpSpPr>
        <p:grpSpPr>
          <a:xfrm>
            <a:off x="2262381" y="2675593"/>
            <a:ext cx="4430044" cy="633933"/>
            <a:chOff x="1362957" y="2140467"/>
            <a:chExt cx="3487535" cy="646331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1A3F098F-F375-B4DE-2E93-667C42D04E26}"/>
                </a:ext>
              </a:extLst>
            </p:cNvPr>
            <p:cNvSpPr txBox="1"/>
            <p:nvPr/>
          </p:nvSpPr>
          <p:spPr>
            <a:xfrm>
              <a:off x="2945492" y="2140467"/>
              <a:ext cx="1905000" cy="646331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en-US">
                  <a:solidFill>
                    <a:srgbClr val="29C330"/>
                  </a:solidFill>
                  <a:latin typeface="Tahoma"/>
                  <a:ea typeface="Tahoma"/>
                  <a:cs typeface="Tahoma"/>
                </a:rPr>
                <a:t>Maximum # of levels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2D25BE9D-79BD-B490-87DF-FEE504B759F6}"/>
                </a:ext>
              </a:extLst>
            </p:cNvPr>
            <p:cNvCxnSpPr/>
            <p:nvPr/>
          </p:nvCxnSpPr>
          <p:spPr bwMode="auto">
            <a:xfrm flipH="1">
              <a:off x="1362957" y="2343944"/>
              <a:ext cx="1612408" cy="3"/>
            </a:xfrm>
            <a:prstGeom prst="straightConnector1">
              <a:avLst/>
            </a:prstGeom>
            <a:noFill/>
            <a:ln w="9525" cap="flat" cmpd="sng" algn="ctr">
              <a:solidFill>
                <a:srgbClr val="29C330"/>
              </a:solidFill>
              <a:prstDash val="solid"/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E440CBCF-ED31-FB40-0597-730D2F11FAF0}"/>
              </a:ext>
            </a:extLst>
          </p:cNvPr>
          <p:cNvGrpSpPr/>
          <p:nvPr/>
        </p:nvGrpSpPr>
        <p:grpSpPr>
          <a:xfrm>
            <a:off x="3874789" y="2946231"/>
            <a:ext cx="5126684" cy="369332"/>
            <a:chOff x="2975365" y="2411105"/>
            <a:chExt cx="5126684" cy="36933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A997746-D670-C023-5455-F8415EEFECAD}"/>
                </a:ext>
              </a:extLst>
            </p:cNvPr>
            <p:cNvSpPr txBox="1"/>
            <p:nvPr/>
          </p:nvSpPr>
          <p:spPr>
            <a:xfrm>
              <a:off x="4218539" y="2411105"/>
              <a:ext cx="388351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>
                  <a:solidFill>
                    <a:srgbClr val="29C330"/>
                  </a:solidFill>
                </a:rPr>
                <a:t>Bottom level indices at all nodes</a:t>
              </a:r>
              <a:endParaRPr lang="en-US">
                <a:solidFill>
                  <a:srgbClr val="29C330"/>
                </a:solidFill>
              </a:endParaRP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162F44BE-7C7F-958A-90F8-5F398241166D}"/>
                </a:ext>
              </a:extLst>
            </p:cNvPr>
            <p:cNvCxnSpPr/>
            <p:nvPr/>
          </p:nvCxnSpPr>
          <p:spPr bwMode="auto">
            <a:xfrm flipH="1">
              <a:off x="2975365" y="2623597"/>
              <a:ext cx="1243174" cy="0"/>
            </a:xfrm>
            <a:prstGeom prst="straightConnector1">
              <a:avLst/>
            </a:prstGeom>
            <a:noFill/>
            <a:ln w="9525" cap="flat" cmpd="sng" algn="ctr">
              <a:solidFill>
                <a:srgbClr val="29C330"/>
              </a:solidFill>
              <a:prstDash val="solid"/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F9AAB084-1F51-12BF-3456-E1D475E46AD6}"/>
              </a:ext>
            </a:extLst>
          </p:cNvPr>
          <p:cNvGrpSpPr/>
          <p:nvPr/>
        </p:nvGrpSpPr>
        <p:grpSpPr>
          <a:xfrm>
            <a:off x="4797416" y="3495654"/>
            <a:ext cx="8660412" cy="1567419"/>
            <a:chOff x="3897992" y="2960528"/>
            <a:chExt cx="8660412" cy="1567419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F32D225-5F70-9C73-12DC-34E637DFD91C}"/>
                </a:ext>
              </a:extLst>
            </p:cNvPr>
            <p:cNvSpPr txBox="1"/>
            <p:nvPr/>
          </p:nvSpPr>
          <p:spPr>
            <a:xfrm>
              <a:off x="6160294" y="3604617"/>
              <a:ext cx="6398110" cy="923330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en-US">
                  <a:solidFill>
                    <a:srgbClr val="29C330"/>
                  </a:solidFill>
                  <a:latin typeface="Tahoma"/>
                  <a:ea typeface="Tahoma"/>
                  <a:cs typeface="Tahoma"/>
                </a:rPr>
                <a:t>Level </a:t>
              </a:r>
              <a:r>
                <a:rPr lang="en-US" sz="1800">
                  <a:solidFill>
                    <a:srgbClr val="29C330"/>
                  </a:solidFill>
                  <a:latin typeface="Tahoma"/>
                  <a:ea typeface="Tahoma"/>
                  <a:cs typeface="Tahoma"/>
                </a:rPr>
                <a:t># followed by </a:t>
              </a:r>
              <a:r>
                <a:rPr lang="en-US" sz="1800" i="1">
                  <a:solidFill>
                    <a:srgbClr val="29C330"/>
                  </a:solidFill>
                  <a:latin typeface="Symbol"/>
                  <a:sym typeface="Symbol"/>
                </a:rPr>
                <a:t>s</a:t>
              </a:r>
              <a:r>
                <a:rPr lang="en-US" sz="1800">
                  <a:solidFill>
                    <a:srgbClr val="29C330"/>
                  </a:solidFill>
                  <a:latin typeface="Tahoma"/>
                  <a:ea typeface="Tahoma"/>
                  <a:cs typeface="Tahoma"/>
                </a:rPr>
                <a:t> coordinates at </a:t>
              </a:r>
              <a:r>
                <a:rPr lang="en-US">
                  <a:solidFill>
                    <a:srgbClr val="29C330"/>
                  </a:solidFill>
                  <a:latin typeface="Tahoma"/>
                  <a:ea typeface="Tahoma"/>
                  <a:cs typeface="Tahoma"/>
                </a:rPr>
                <a:t>this </a:t>
              </a:r>
              <a:r>
                <a:rPr lang="en-US" sz="1800">
                  <a:solidFill>
                    <a:srgbClr val="29C330"/>
                  </a:solidFill>
                  <a:latin typeface="Tahoma"/>
                  <a:ea typeface="Tahoma"/>
                  <a:cs typeface="Tahoma"/>
                </a:rPr>
                <a:t>level</a:t>
              </a:r>
              <a:r>
                <a:rPr lang="en-US">
                  <a:solidFill>
                    <a:srgbClr val="29C330"/>
                  </a:solidFill>
                  <a:latin typeface="Tahoma"/>
                  <a:ea typeface="Tahoma"/>
                  <a:cs typeface="Tahoma"/>
                </a:rPr>
                <a:t> at each</a:t>
              </a:r>
              <a:r>
                <a:rPr lang="en-US" sz="1800">
                  <a:solidFill>
                    <a:srgbClr val="29C330"/>
                  </a:solidFill>
                  <a:latin typeface="Tahoma"/>
                  <a:ea typeface="Tahoma"/>
                  <a:cs typeface="Tahoma"/>
                </a:rPr>
                <a:t> nodes. The </a:t>
              </a:r>
              <a:r>
                <a:rPr lang="en-US" sz="1800" i="1">
                  <a:solidFill>
                    <a:srgbClr val="29C330"/>
                  </a:solidFill>
                  <a:latin typeface="Symbol"/>
                  <a:sym typeface="Symbol"/>
                </a:rPr>
                <a:t>s </a:t>
              </a:r>
              <a:r>
                <a:rPr lang="en-US" sz="1800">
                  <a:solidFill>
                    <a:srgbClr val="29C330"/>
                  </a:solidFill>
                  <a:latin typeface="Tahoma"/>
                  <a:ea typeface="Tahoma"/>
                  <a:cs typeface="Tahoma"/>
                </a:rPr>
                <a:t>coordinates should normally be in [-1,0]; '-9' means level 1 is below the bottom </a:t>
              </a:r>
              <a:r>
                <a:rPr lang="en-US">
                  <a:solidFill>
                    <a:srgbClr val="29C330"/>
                  </a:solidFill>
                  <a:latin typeface="Tahoma"/>
                  <a:ea typeface="Tahoma"/>
                  <a:cs typeface="Tahoma"/>
                </a:rPr>
                <a:t>at</a:t>
              </a:r>
              <a:r>
                <a:rPr lang="en-US" sz="1800">
                  <a:solidFill>
                    <a:srgbClr val="29C330"/>
                  </a:solidFill>
                  <a:latin typeface="Tahoma"/>
                  <a:ea typeface="Tahoma"/>
                  <a:cs typeface="Tahoma"/>
                </a:rPr>
                <a:t> this node</a:t>
              </a:r>
            </a:p>
          </p:txBody>
        </p:sp>
        <p:cxnSp>
          <p:nvCxnSpPr>
            <p:cNvPr id="18" name="Connector: Elbow 17">
              <a:extLst>
                <a:ext uri="{FF2B5EF4-FFF2-40B4-BE49-F238E27FC236}">
                  <a16:creationId xmlns:a16="http://schemas.microsoft.com/office/drawing/2014/main" id="{D14C3109-F99E-F6C5-46FE-14F2AE917CEB}"/>
                </a:ext>
              </a:extLst>
            </p:cNvPr>
            <p:cNvCxnSpPr>
              <a:cxnSpLocks/>
              <a:stCxn id="8" idx="1"/>
            </p:cNvCxnSpPr>
            <p:nvPr/>
          </p:nvCxnSpPr>
          <p:spPr bwMode="auto">
            <a:xfrm rot="10800000">
              <a:off x="3897992" y="2960528"/>
              <a:ext cx="2262302" cy="1105754"/>
            </a:xfrm>
            <a:prstGeom prst="bentConnector3">
              <a:avLst>
                <a:gd name="adj1" fmla="val 50000"/>
              </a:avLst>
            </a:prstGeom>
            <a:ln>
              <a:solidFill>
                <a:srgbClr val="29C33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CD32F0CE-F91B-3F62-BD4B-C07AB8E44B3D}"/>
              </a:ext>
            </a:extLst>
          </p:cNvPr>
          <p:cNvGrpSpPr/>
          <p:nvPr/>
        </p:nvGrpSpPr>
        <p:grpSpPr>
          <a:xfrm>
            <a:off x="1011541" y="3495654"/>
            <a:ext cx="950709" cy="1290420"/>
            <a:chOff x="112117" y="2960528"/>
            <a:chExt cx="950709" cy="1290420"/>
          </a:xfrm>
        </p:grpSpPr>
        <p:sp>
          <p:nvSpPr>
            <p:cNvPr id="3" name="TextBox 2"/>
            <p:cNvSpPr txBox="1"/>
            <p:nvPr/>
          </p:nvSpPr>
          <p:spPr>
            <a:xfrm>
              <a:off x="112117" y="3881616"/>
              <a:ext cx="950709" cy="369332"/>
            </a:xfrm>
            <a:prstGeom prst="rect">
              <a:avLst/>
            </a:prstGeom>
            <a:noFill/>
          </p:spPr>
          <p:txBody>
            <a:bodyPr wrap="none" lIns="91440" tIns="45720" rIns="91440" bIns="45720" rtlCol="0" anchor="t">
              <a:spAutoFit/>
            </a:bodyPr>
            <a:lstStyle/>
            <a:p>
              <a:r>
                <a:rPr lang="en-US">
                  <a:solidFill>
                    <a:srgbClr val="29C330"/>
                  </a:solidFill>
                  <a:latin typeface="Tahoma"/>
                  <a:ea typeface="Tahoma"/>
                  <a:cs typeface="Tahoma"/>
                </a:rPr>
                <a:t>Level #</a:t>
              </a:r>
            </a:p>
          </p:txBody>
        </p:sp>
        <p:cxnSp>
          <p:nvCxnSpPr>
            <p:cNvPr id="32" name="Connector: Elbow 31">
              <a:extLst>
                <a:ext uri="{FF2B5EF4-FFF2-40B4-BE49-F238E27FC236}">
                  <a16:creationId xmlns:a16="http://schemas.microsoft.com/office/drawing/2014/main" id="{4FB55073-46FF-2927-DB78-8684ED72B8B5}"/>
                </a:ext>
              </a:extLst>
            </p:cNvPr>
            <p:cNvCxnSpPr>
              <a:cxnSpLocks/>
            </p:cNvCxnSpPr>
            <p:nvPr/>
          </p:nvCxnSpPr>
          <p:spPr bwMode="auto">
            <a:xfrm rot="5400000" flipH="1" flipV="1">
              <a:off x="35658" y="3155903"/>
              <a:ext cx="823718" cy="432968"/>
            </a:xfrm>
            <a:prstGeom prst="bentConnector3">
              <a:avLst>
                <a:gd name="adj1" fmla="val 95710"/>
              </a:avLst>
            </a:prstGeom>
            <a:ln>
              <a:solidFill>
                <a:srgbClr val="29C33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493289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Application>Microsoft Office PowerPoint</Application>
  <PresentationFormat>Custom</PresentationFormat>
  <Slides>30</Slides>
  <Notes>30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Blends</vt:lpstr>
      <vt:lpstr>Setting up SCHISM3D </vt:lpstr>
      <vt:lpstr>Pre-processor</vt:lpstr>
      <vt:lpstr>SCHISM input types: glossary</vt:lpstr>
      <vt:lpstr>Details of inputs</vt:lpstr>
      <vt:lpstr>.prop</vt:lpstr>
      <vt:lpstr>fluxflag.prop</vt:lpstr>
      <vt:lpstr>vgrid.in (1): SZ option</vt:lpstr>
      <vt:lpstr>vgrid.in (1): pure S (no Z)</vt:lpstr>
      <vt:lpstr>vgrid.in (2): LSC2</vt:lpstr>
      <vt:lpstr>Lateral b.c. and nudging</vt:lpstr>
      <vt:lpstr>bctides.in: tracer b.c.</vt:lpstr>
      <vt:lpstr>param.nml</vt:lpstr>
      <vt:lpstr>CORE</vt:lpstr>
      <vt:lpstr>OPT: Initial condition flags</vt:lpstr>
      <vt:lpstr>OPT: control of dissipation in momentum </vt:lpstr>
      <vt:lpstr>OPT: bottom friction</vt:lpstr>
      <vt:lpstr>OPT: Transport solver</vt:lpstr>
      <vt:lpstr>OPT: Transport solver</vt:lpstr>
      <vt:lpstr>OPT: Atmospheric forcing</vt:lpstr>
      <vt:lpstr>OPT: Turbulence closure</vt:lpstr>
      <vt:lpstr>OPT: backtracking</vt:lpstr>
      <vt:lpstr>OPT: flux check</vt:lpstr>
      <vt:lpstr>SCHOUT</vt:lpstr>
      <vt:lpstr>Station.in</vt:lpstr>
      <vt:lpstr>Most important parameters are… </vt:lpstr>
      <vt:lpstr>Tracer nudging</vt:lpstr>
      <vt:lpstr>Tracer nudging value inputs</vt:lpstr>
      <vt:lpstr>B.C.: *[23]D.th.nc</vt:lpstr>
      <vt:lpstr>Particle tracking</vt:lpstr>
      <vt:lpstr>particle.bp</vt:lpstr>
    </vt:vector>
  </TitlesOfParts>
  <Company>CCALMR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yinglong</dc:creator>
  <cp:revision>1</cp:revision>
  <dcterms:created xsi:type="dcterms:W3CDTF">2000-12-13T19:13:03Z</dcterms:created>
  <dcterms:modified xsi:type="dcterms:W3CDTF">2024-04-02T15:20:01Z</dcterms:modified>
</cp:coreProperties>
</file>