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440" r:id="rId2"/>
    <p:sldId id="508" r:id="rId3"/>
    <p:sldId id="511" r:id="rId4"/>
    <p:sldId id="509" r:id="rId5"/>
    <p:sldId id="510" r:id="rId6"/>
    <p:sldId id="512" r:id="rId7"/>
  </p:sldIdLst>
  <p:sldSz cx="13716000" cy="7315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60085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120170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80255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24034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3004261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3605113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4205966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4806818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3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66FF66"/>
    <a:srgbClr val="29C330"/>
    <a:srgbClr val="FFFFFF"/>
    <a:srgbClr val="050000"/>
    <a:srgbClr val="040000"/>
    <a:srgbClr val="030000"/>
    <a:srgbClr val="FFFF6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90B10C-9C6B-F3A3-EA0F-1550D375ED0F}" v="27" dt="2024-04-18T19:21:41.1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94660"/>
  </p:normalViewPr>
  <p:slideViewPr>
    <p:cSldViewPr>
      <p:cViewPr varScale="1">
        <p:scale>
          <a:sx n="82" d="100"/>
          <a:sy n="82" d="100"/>
        </p:scale>
        <p:origin x="139" y="62"/>
      </p:cViewPr>
      <p:guideLst>
        <p:guide orient="horz" pos="2304"/>
        <p:guide pos="4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7890"/>
    </p:cViewPr>
  </p:sorterViewPr>
  <p:notesViewPr>
    <p:cSldViewPr>
      <p:cViewPr varScale="1">
        <p:scale>
          <a:sx n="81" d="100"/>
          <a:sy n="81" d="100"/>
        </p:scale>
        <p:origin x="-204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EF001F4-7DF8-4659-942A-0C7F2E80F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07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3" y="685800"/>
            <a:ext cx="64293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5EABBF0-704C-4BA5-A0D3-CFCA36872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5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0852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01704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02557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03409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04261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05113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05966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06818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3EA4604-025A-4614-85C6-C47A700A0C27}" type="slidenum">
              <a:rPr lang="en-US" smtClean="0">
                <a:latin typeface="Times New Roman" pitchFamily="18" charset="0"/>
              </a:rPr>
              <a:pPr eaLnBrk="1" hangingPunct="1"/>
              <a:t>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5982A-DE12-5A32-9609-B6C4BB04B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99C416F1-E939-94FB-FB19-3ADAD1642D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3EA4604-025A-4614-85C6-C47A700A0C27}" type="slidenum">
              <a:rPr lang="en-US" smtClean="0">
                <a:latin typeface="Times New Roman" pitchFamily="18" charset="0"/>
              </a:rPr>
              <a:pPr eaLnBrk="1" hangingPunct="1"/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5F439CFA-C19E-CDF4-14AA-7DEB9B4189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DE8EE1E7-815A-1392-0F1C-10AB404BE3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25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7311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3EA4604-025A-4614-85C6-C47A700A0C27}" type="slidenum">
              <a:rPr lang="en-US" smtClean="0">
                <a:latin typeface="Times New Roman" pitchFamily="18" charset="0"/>
              </a:rPr>
              <a:pPr eaLnBrk="1" hangingPunct="1"/>
              <a:t>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86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EF4D2-9C53-387E-1236-7F28F5B41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647C55E6-DAF1-3E29-56A3-470DE41443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3EA4604-025A-4614-85C6-C47A700A0C27}" type="slidenum">
              <a:rPr lang="en-US" smtClean="0">
                <a:latin typeface="Times New Roman" pitchFamily="18" charset="0"/>
              </a:rPr>
              <a:pPr eaLnBrk="1" hangingPunct="1"/>
              <a:t>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AED1F82B-88EF-64B3-57D1-34A215FCF8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C1F2EFC2-829D-0215-D8D4-08993B044E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15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17"/>
          <p:cNvSpPr>
            <a:spLocks noChangeShapeType="1"/>
          </p:cNvSpPr>
          <p:nvPr userDrawn="1"/>
        </p:nvSpPr>
        <p:spPr bwMode="auto">
          <a:xfrm>
            <a:off x="0" y="894080"/>
            <a:ext cx="137160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/>
          <a:lstStyle/>
          <a:p>
            <a:endParaRPr lang="en-US"/>
          </a:p>
        </p:txBody>
      </p:sp>
      <p:sp>
        <p:nvSpPr>
          <p:cNvPr id="3461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485900" y="1950720"/>
            <a:ext cx="11658600" cy="121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461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4145280"/>
            <a:ext cx="9601200" cy="186944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5" name="Date Placeholder 1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485900" y="6664960"/>
            <a:ext cx="2857500" cy="4876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5143500" y="6664960"/>
            <a:ext cx="4343400" cy="4876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 algn="ctr">
              <a:defRPr sz="1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687300" y="6664960"/>
            <a:ext cx="1028700" cy="48768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85974-FB05-4F95-84AA-8AA014098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4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E96C5-37A3-4051-B22C-F9EFC8626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3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77463" y="81280"/>
            <a:ext cx="3286125" cy="70713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9088" y="81280"/>
            <a:ext cx="9629775" cy="70713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3733B-FE62-4F60-9A0B-DA454B6DD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79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19088" y="1137920"/>
            <a:ext cx="13144500" cy="601472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92C87-8F83-4AF2-8F2B-E03A0709C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81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19088" y="1137920"/>
            <a:ext cx="6457950" cy="601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5638" y="1137920"/>
            <a:ext cx="6457950" cy="601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6C93A-5CD7-41DD-9750-37FEAD4E9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62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9088" y="113792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005638" y="113792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19088" y="422656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05638" y="422656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BAB9E-5952-4B96-8C3A-B859F76B7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19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21FEF-ACE1-4EC2-AA3E-70F84F93D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48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4700694"/>
            <a:ext cx="11658600" cy="145288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100495"/>
            <a:ext cx="11658600" cy="1600199"/>
          </a:xfrm>
        </p:spPr>
        <p:txBody>
          <a:bodyPr anchor="b"/>
          <a:lstStyle>
            <a:lvl1pPr marL="0" indent="0">
              <a:buNone/>
              <a:defRPr sz="2600"/>
            </a:lvl1pPr>
            <a:lvl2pPr marL="600852" indent="0">
              <a:buNone/>
              <a:defRPr sz="2400"/>
            </a:lvl2pPr>
            <a:lvl3pPr marL="1201704" indent="0">
              <a:buNone/>
              <a:defRPr sz="2100"/>
            </a:lvl3pPr>
            <a:lvl4pPr marL="1802557" indent="0">
              <a:buNone/>
              <a:defRPr sz="1800"/>
            </a:lvl4pPr>
            <a:lvl5pPr marL="2403409" indent="0">
              <a:buNone/>
              <a:defRPr sz="1800"/>
            </a:lvl5pPr>
            <a:lvl6pPr marL="3004261" indent="0">
              <a:buNone/>
              <a:defRPr sz="1800"/>
            </a:lvl6pPr>
            <a:lvl7pPr marL="3605113" indent="0">
              <a:buNone/>
              <a:defRPr sz="1800"/>
            </a:lvl7pPr>
            <a:lvl8pPr marL="4205966" indent="0">
              <a:buNone/>
              <a:defRPr sz="1800"/>
            </a:lvl8pPr>
            <a:lvl9pPr marL="4806818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A753F-757F-48CE-9444-E08671B24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4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9088" y="1137920"/>
            <a:ext cx="6457950" cy="60147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5638" y="1137920"/>
            <a:ext cx="6457950" cy="60147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0C080-1AA1-4BC8-84EE-E28F81F21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1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2947"/>
            <a:ext cx="1234440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37454"/>
            <a:ext cx="6060282" cy="68241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319867"/>
            <a:ext cx="6060282" cy="421470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38" y="1637454"/>
            <a:ext cx="6062663" cy="68241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38" y="2319867"/>
            <a:ext cx="6062663" cy="421470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C763-90A3-464F-A974-148960F39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4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3E031-54F8-469D-82B1-491AD31EA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71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BD60D-0FA7-43B5-BC97-8FFA0D4B3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4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91253"/>
            <a:ext cx="4512470" cy="1239520"/>
          </a:xfrm>
        </p:spPr>
        <p:txBody>
          <a:bodyPr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291254"/>
            <a:ext cx="7667625" cy="6243321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1530774"/>
            <a:ext cx="4512470" cy="5003801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EA859-8461-4541-B84C-8D662A7E0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0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5120640"/>
            <a:ext cx="8229600" cy="604521"/>
          </a:xfrm>
        </p:spPr>
        <p:txBody>
          <a:bodyPr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653627"/>
            <a:ext cx="8229600" cy="4389120"/>
          </a:xfrm>
        </p:spPr>
        <p:txBody>
          <a:bodyPr/>
          <a:lstStyle>
            <a:lvl1pPr marL="0" indent="0">
              <a:buNone/>
              <a:defRPr sz="4200"/>
            </a:lvl1pPr>
            <a:lvl2pPr marL="600852" indent="0">
              <a:buNone/>
              <a:defRPr sz="3700"/>
            </a:lvl2pPr>
            <a:lvl3pPr marL="1201704" indent="0">
              <a:buNone/>
              <a:defRPr sz="3200"/>
            </a:lvl3pPr>
            <a:lvl4pPr marL="1802557" indent="0">
              <a:buNone/>
              <a:defRPr sz="2600"/>
            </a:lvl4pPr>
            <a:lvl5pPr marL="2403409" indent="0">
              <a:buNone/>
              <a:defRPr sz="2600"/>
            </a:lvl5pPr>
            <a:lvl6pPr marL="3004261" indent="0">
              <a:buNone/>
              <a:defRPr sz="2600"/>
            </a:lvl6pPr>
            <a:lvl7pPr marL="3605113" indent="0">
              <a:buNone/>
              <a:defRPr sz="2600"/>
            </a:lvl7pPr>
            <a:lvl8pPr marL="4205966" indent="0">
              <a:buNone/>
              <a:defRPr sz="2600"/>
            </a:lvl8pPr>
            <a:lvl9pPr marL="4806818" indent="0">
              <a:buNone/>
              <a:defRPr sz="2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5725161"/>
            <a:ext cx="8229600" cy="858519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A1DFD-D0FB-480C-B059-CC18AE805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0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81280"/>
            <a:ext cx="10858500" cy="64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9088" y="1137920"/>
            <a:ext cx="13144500" cy="601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16"/>
          <p:cNvSpPr txBox="1">
            <a:spLocks noChangeArrowheads="1"/>
          </p:cNvSpPr>
          <p:nvPr userDrawn="1"/>
        </p:nvSpPr>
        <p:spPr bwMode="auto">
          <a:xfrm>
            <a:off x="342900" y="162560"/>
            <a:ext cx="242752" cy="613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endParaRPr lang="en-US" sz="3200"/>
          </a:p>
        </p:txBody>
      </p:sp>
      <p:sp>
        <p:nvSpPr>
          <p:cNvPr id="34510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2773025" y="81280"/>
            <a:ext cx="914400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7E744F7B-BAAC-4EC5-866F-244C78EEB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  <p:sldLayoutId id="2147484031" r:id="rId12"/>
    <p:sldLayoutId id="2147484032" r:id="rId13"/>
    <p:sldLayoutId id="2147484033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5pPr>
      <a:lvl6pPr marL="600852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6pPr>
      <a:lvl7pPr marL="1201704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7pPr>
      <a:lvl8pPr marL="1802557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8pPr>
      <a:lvl9pPr marL="2403409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9pPr>
    </p:titleStyle>
    <p:bodyStyle>
      <a:lvl1pPr marL="450639" indent="-450639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76385" indent="-37553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502131" indent="-300426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2102983" indent="-30042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4pPr>
      <a:lvl5pPr marL="2703835" indent="-300426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5pPr>
      <a:lvl6pPr marL="3304687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6pPr>
      <a:lvl7pPr marL="3905540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7pPr>
      <a:lvl8pPr marL="4506392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8pPr>
      <a:lvl9pPr marL="5107244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0852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1704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02557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03409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04261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05113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05966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06818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vims0-my.sharepoint.com/:b:/g/personal/yjzhang_vims_edu/Efcg1GI5llpIlrib9dnhhn0BlHOlDS0ufODJtNJx_MTYeQ?e=Reoo8w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C1E9ABC-AFA0-48B3-8943-E927E6730071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8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8991" y="1563673"/>
            <a:ext cx="10744200" cy="138176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5300" dirty="0"/>
              <a:t>Set up toy case in 3D</a:t>
            </a:r>
            <a:endParaRPr lang="en-US" altLang="en-US" sz="3200" dirty="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5374482" y="6827520"/>
            <a:ext cx="2971800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374482" y="3581400"/>
            <a:ext cx="2893218" cy="55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0170" tIns="60085" rIns="120170" bIns="60085">
            <a:spAutoFit/>
          </a:bodyPr>
          <a:lstStyle>
            <a:lvl1pPr marL="285750" indent="-28575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en-US" sz="2800" dirty="0"/>
              <a:t>Joseph Zhang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81280"/>
            <a:ext cx="10172700" cy="562187"/>
          </a:xfrm>
          <a:noFill/>
        </p:spPr>
        <p:txBody>
          <a:bodyPr/>
          <a:lstStyle/>
          <a:p>
            <a:pPr algn="ctr" eaLnBrk="1" hangingPunct="1"/>
            <a:r>
              <a:rPr lang="en-US" dirty="0"/>
              <a:t>A toy model for estuary-shelf</a:t>
            </a:r>
            <a:endParaRPr lang="en-US" baseline="30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26F5BD-4AC9-4CAD-97BA-5FAB9A7A46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0C60E0-4690-4528-208E-D8385C48EE38}"/>
              </a:ext>
            </a:extLst>
          </p:cNvPr>
          <p:cNvSpPr txBox="1"/>
          <p:nvPr/>
        </p:nvSpPr>
        <p:spPr>
          <a:xfrm>
            <a:off x="80865" y="1066800"/>
            <a:ext cx="9982200" cy="34778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Simple estuary-shelf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Apply the lessons you’ve learnt so far to set up a simple 3D case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Your tasks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Revise the mesh for 3D if you wish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Load bathymetry by creating a sloping shelf outside, a shipping channel inside with side shoals (</a:t>
            </a:r>
            <a:r>
              <a:rPr lang="en-US" sz="2000" dirty="0" err="1"/>
              <a:t>gredit</a:t>
            </a:r>
            <a:r>
              <a:rPr lang="en-US" sz="2000" dirty="0"/>
              <a:t>)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Generate the remaining inputs (*.</a:t>
            </a:r>
            <a:r>
              <a:rPr lang="en-US" sz="2000" err="1">
                <a:latin typeface="Tahoma"/>
                <a:ea typeface="Tahoma"/>
                <a:cs typeface="Tahoma"/>
              </a:rPr>
              <a:t>ic</a:t>
            </a:r>
            <a:r>
              <a:rPr lang="en-US" sz="2000" dirty="0">
                <a:latin typeface="Tahoma"/>
                <a:ea typeface="Tahoma"/>
                <a:cs typeface="Tahoma"/>
              </a:rPr>
              <a:t> for T,S; river flow; simple M2 tides with 0.5m amplitude; 1000 m</a:t>
            </a:r>
            <a:r>
              <a:rPr lang="en-US" sz="2000" baseline="30000" dirty="0">
                <a:latin typeface="Tahoma"/>
                <a:ea typeface="Tahoma"/>
                <a:cs typeface="Tahoma"/>
              </a:rPr>
              <a:t>3</a:t>
            </a:r>
            <a:r>
              <a:rPr lang="en-US" sz="2000" dirty="0">
                <a:latin typeface="Tahoma"/>
                <a:ea typeface="Tahoma"/>
                <a:cs typeface="Tahoma"/>
              </a:rPr>
              <a:t>/s river flow)</a:t>
            </a:r>
            <a:endParaRPr lang="en-US" sz="2000" dirty="0">
              <a:ea typeface="Tahoma"/>
              <a:cs typeface="Tahoma"/>
            </a:endParaRPr>
          </a:p>
          <a:p>
            <a:pPr marL="148717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Compare LSC</a:t>
            </a:r>
            <a:r>
              <a:rPr lang="en-US" sz="2000" baseline="30000" dirty="0"/>
              <a:t>2</a:t>
            </a:r>
            <a:r>
              <a:rPr lang="en-US" sz="2000" dirty="0"/>
              <a:t> and SZ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Run the model for 60 days and use </a:t>
            </a:r>
            <a:r>
              <a:rPr lang="en-US" sz="2000" dirty="0" err="1"/>
              <a:t>visIT</a:t>
            </a:r>
            <a:r>
              <a:rPr lang="en-US" sz="2000" dirty="0"/>
              <a:t> or </a:t>
            </a:r>
            <a:r>
              <a:rPr lang="en-US" sz="2000" dirty="0" err="1"/>
              <a:t>schismview</a:t>
            </a:r>
            <a:r>
              <a:rPr lang="en-US" sz="2000" dirty="0"/>
              <a:t> to qualitatively assess the results</a:t>
            </a:r>
            <a:endParaRPr lang="en-US" sz="2000" dirty="0"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2330038-C216-387B-22D3-E6F75CAFAA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9400" y="1348593"/>
            <a:ext cx="3064870" cy="46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98913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F1E67-3A81-EF3D-768D-0BBACFCFA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>
            <a:extLst>
              <a:ext uri="{FF2B5EF4-FFF2-40B4-BE49-F238E27FC236}">
                <a16:creationId xmlns:a16="http://schemas.microsoft.com/office/drawing/2014/main" id="{50C25B42-CC4B-BEFD-5412-D4CE2AECB3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81280"/>
            <a:ext cx="10172700" cy="562187"/>
          </a:xfrm>
          <a:noFill/>
        </p:spPr>
        <p:txBody>
          <a:bodyPr/>
          <a:lstStyle/>
          <a:p>
            <a:pPr algn="ctr"/>
            <a:r>
              <a:rPr lang="en-US" dirty="0"/>
              <a:t>Homework #2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C5A222-495E-4956-2467-DC7E5292BD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26F5BD-4AC9-4CAD-97BA-5FAB9A7A46F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E2AA67-FB92-06CC-B15C-80B7B63E2F30}"/>
              </a:ext>
            </a:extLst>
          </p:cNvPr>
          <p:cNvSpPr txBox="1"/>
          <p:nvPr/>
        </p:nvSpPr>
        <p:spPr>
          <a:xfrm>
            <a:off x="1791992" y="1863670"/>
            <a:ext cx="9982200" cy="353943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Finish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 the idealized case,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 using SZ and LSC</a:t>
            </a:r>
            <a:r>
              <a:rPr lang="en-US" sz="2400" baseline="30000" dirty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endParaRPr lang="en-US" sz="20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Visualize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 and compare the mean surface and bottom salinity 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(≥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60days)</a:t>
            </a:r>
            <a:endParaRPr lang="en-US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886460" lvl="1" indent="-285750">
              <a:buFont typeface="Courier New"/>
              <a:buChar char="o"/>
            </a:pP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You can use /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sciclone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/home/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yinglong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/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bin_hima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/compute_average5.exe to compute average field (run inside outputs/; output is 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average.out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 (.gr3 format))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Submit your two runs (SZ and LSC</a:t>
            </a:r>
            <a:r>
              <a:rPr lang="en-US" sz="2800" baseline="30000" dirty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) with outputs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711794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C1E9ABC-AFA0-48B3-8943-E927E6730071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8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8991" y="1563673"/>
            <a:ext cx="10744200" cy="138176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5300" dirty="0"/>
              <a:t>Set up Delaware Bay in 3D</a:t>
            </a:r>
            <a:endParaRPr lang="en-US" altLang="en-US" sz="3200" dirty="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5374482" y="6827520"/>
            <a:ext cx="2971800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374482" y="3581400"/>
            <a:ext cx="2893218" cy="55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0170" tIns="60085" rIns="120170" bIns="60085">
            <a:spAutoFit/>
          </a:bodyPr>
          <a:lstStyle>
            <a:lvl1pPr marL="285750" indent="-28575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en-US" sz="2800" dirty="0"/>
              <a:t>Joseph Zhang</a:t>
            </a:r>
          </a:p>
        </p:txBody>
      </p:sp>
    </p:spTree>
    <p:extLst>
      <p:ext uri="{BB962C8B-B14F-4D97-AF65-F5344CB8AC3E}">
        <p14:creationId xmlns:p14="http://schemas.microsoft.com/office/powerpoint/2010/main" val="165148791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81280"/>
            <a:ext cx="10172700" cy="562187"/>
          </a:xfrm>
          <a:noFill/>
        </p:spPr>
        <p:txBody>
          <a:bodyPr/>
          <a:lstStyle/>
          <a:p>
            <a:pPr algn="ctr" eaLnBrk="1" hangingPunct="1"/>
            <a:r>
              <a:rPr lang="en-US"/>
              <a:t>A realistic 3D model</a:t>
            </a:r>
            <a:endParaRPr lang="en-US" baseline="30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26F5BD-4AC9-4CAD-97BA-5FAB9A7A46F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0C60E0-4690-4528-208E-D8385C48EE38}"/>
              </a:ext>
            </a:extLst>
          </p:cNvPr>
          <p:cNvSpPr txBox="1"/>
          <p:nvPr/>
        </p:nvSpPr>
        <p:spPr>
          <a:xfrm>
            <a:off x="1028700" y="1219200"/>
            <a:ext cx="10858500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Set up the DEB case in 3D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Your tasks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Mesh based on the 2D case with bathymetry loaded from CUDEM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Generate other inputs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1487170" lvl="2" indent="-285750">
              <a:buFont typeface="Arial,Sans-Serif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Try LSC</a:t>
            </a:r>
            <a:r>
              <a:rPr lang="en-US" sz="2000" baseline="30000" dirty="0">
                <a:latin typeface="Tahoma"/>
                <a:ea typeface="Tahoma"/>
                <a:cs typeface="Tahoma"/>
              </a:rPr>
              <a:t>2</a:t>
            </a:r>
            <a:r>
              <a:rPr lang="en-US" sz="2000" dirty="0">
                <a:latin typeface="Tahoma"/>
                <a:ea typeface="Tahoma"/>
                <a:cs typeface="Tahoma"/>
              </a:rPr>
              <a:t> and SZ</a:t>
            </a:r>
          </a:p>
          <a:p>
            <a:pPr marL="1487170" lvl="2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Same river flow at Trenton as 2D</a:t>
            </a:r>
          </a:p>
          <a:p>
            <a:pPr marL="148717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sflux</a:t>
            </a:r>
            <a:r>
              <a:rPr lang="en-US" sz="2000" dirty="0"/>
              <a:t> using </a:t>
            </a:r>
            <a:r>
              <a:rPr lang="en-US" sz="2000" dirty="0" err="1"/>
              <a:t>pySCHISM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148717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*.</a:t>
            </a:r>
            <a:r>
              <a:rPr lang="en-US" sz="2000" dirty="0" err="1"/>
              <a:t>nc</a:t>
            </a:r>
            <a:r>
              <a:rPr lang="en-US" sz="2000" dirty="0"/>
              <a:t> (</a:t>
            </a:r>
            <a:r>
              <a:rPr lang="en-US" sz="2000" dirty="0" err="1"/>
              <a:t>b.c.</a:t>
            </a:r>
            <a:r>
              <a:rPr lang="en-US" sz="2000" dirty="0"/>
              <a:t> and nudging) from </a:t>
            </a:r>
            <a:r>
              <a:rPr lang="en-US" sz="2000" dirty="0" err="1"/>
              <a:t>pySCHISM</a:t>
            </a:r>
            <a:r>
              <a:rPr lang="en-US" sz="2000" dirty="0"/>
              <a:t> (HYCOM)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2087880" lvl="3" indent="-285750">
              <a:buFont typeface="Arial" panose="020B0604020202020204" pitchFamily="34" charset="0"/>
              <a:buChar char="•"/>
            </a:pPr>
            <a:r>
              <a:rPr lang="en-US" sz="2000" dirty="0" err="1">
                <a:latin typeface="Tahoma"/>
                <a:ea typeface="Tahoma"/>
                <a:cs typeface="Tahoma"/>
              </a:rPr>
              <a:t>pyschism</a:t>
            </a:r>
            <a:r>
              <a:rPr lang="en-US" sz="2000" dirty="0">
                <a:latin typeface="Tahoma"/>
                <a:ea typeface="Tahoma"/>
                <a:cs typeface="Tahoma"/>
              </a:rPr>
              <a:t>/examples/HYCOM/</a:t>
            </a:r>
          </a:p>
          <a:p>
            <a:pPr marL="1487170" lvl="2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Note that </a:t>
            </a:r>
            <a:r>
              <a:rPr lang="en-US" sz="2000" dirty="0" err="1">
                <a:latin typeface="Tahoma"/>
                <a:ea typeface="Tahoma"/>
                <a:cs typeface="Tahoma"/>
              </a:rPr>
              <a:t>pySCHISM</a:t>
            </a:r>
            <a:r>
              <a:rPr lang="en-US" sz="2000" dirty="0">
                <a:latin typeface="Tahoma"/>
                <a:ea typeface="Tahoma"/>
                <a:cs typeface="Tahoma"/>
              </a:rPr>
              <a:t> can also generate a hotstart.nc, but S </a:t>
            </a:r>
            <a:r>
              <a:rPr lang="en-US" sz="2000" dirty="0" err="1">
                <a:latin typeface="Tahoma"/>
                <a:ea typeface="Tahoma"/>
                <a:cs typeface="Tahoma"/>
              </a:rPr>
              <a:t>i.c.</a:t>
            </a:r>
            <a:r>
              <a:rPr lang="en-US" sz="2000" dirty="0">
                <a:latin typeface="Tahoma"/>
                <a:ea typeface="Tahoma"/>
                <a:cs typeface="Tahoma"/>
              </a:rPr>
              <a:t> is from ocean</a:t>
            </a:r>
            <a:endParaRPr lang="en-US" sz="2000" dirty="0">
              <a:ea typeface="Tahoma"/>
              <a:cs typeface="Tahoma"/>
            </a:endParaRPr>
          </a:p>
          <a:p>
            <a:pPr marL="2087880" lvl="3" indent="-285750">
              <a:buFont typeface="Arial,Sans-Serif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Use T,S </a:t>
            </a:r>
            <a:r>
              <a:rPr lang="en-US" sz="2000" dirty="0" err="1">
                <a:latin typeface="Tahoma"/>
                <a:ea typeface="Tahoma"/>
                <a:cs typeface="Tahoma"/>
              </a:rPr>
              <a:t>i.c.</a:t>
            </a:r>
            <a:r>
              <a:rPr lang="en-US" sz="2000" dirty="0">
                <a:latin typeface="Tahoma"/>
                <a:ea typeface="Tahoma"/>
                <a:cs typeface="Tahoma"/>
              </a:rPr>
              <a:t> (</a:t>
            </a:r>
            <a:r>
              <a:rPr lang="en-US" sz="2000" dirty="0" err="1">
                <a:latin typeface="Tahoma"/>
                <a:ea typeface="Tahoma"/>
                <a:cs typeface="Tahoma"/>
              </a:rPr>
              <a:t>gredit</a:t>
            </a:r>
            <a:r>
              <a:rPr lang="en-US" sz="2000" dirty="0">
                <a:latin typeface="Tahoma"/>
                <a:ea typeface="Tahoma"/>
                <a:cs typeface="Tahoma"/>
              </a:rPr>
              <a:t>)</a:t>
            </a:r>
          </a:p>
          <a:p>
            <a:pPr marL="1487170" lvl="2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Run the model for 60 days</a:t>
            </a:r>
          </a:p>
        </p:txBody>
      </p:sp>
    </p:spTree>
    <p:extLst>
      <p:ext uri="{BB962C8B-B14F-4D97-AF65-F5344CB8AC3E}">
        <p14:creationId xmlns:p14="http://schemas.microsoft.com/office/powerpoint/2010/main" val="183708999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96697-B869-72DE-D58B-1285F8ED9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>
            <a:extLst>
              <a:ext uri="{FF2B5EF4-FFF2-40B4-BE49-F238E27FC236}">
                <a16:creationId xmlns:a16="http://schemas.microsoft.com/office/drawing/2014/main" id="{3CD8A757-3E8B-DD85-BB1C-6BC6BEA4B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81280"/>
            <a:ext cx="10172700" cy="562187"/>
          </a:xfrm>
          <a:noFill/>
        </p:spPr>
        <p:txBody>
          <a:bodyPr/>
          <a:lstStyle/>
          <a:p>
            <a:pPr algn="ctr"/>
            <a:r>
              <a:rPr lang="en-US" dirty="0"/>
              <a:t>Homework #3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BB9156-ECDF-84C1-AA8C-73CBC2B98E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26F5BD-4AC9-4CAD-97BA-5FAB9A7A46F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413541-3B07-99EF-C50E-1430665A60D4}"/>
              </a:ext>
            </a:extLst>
          </p:cNvPr>
          <p:cNvSpPr txBox="1"/>
          <p:nvPr/>
        </p:nvSpPr>
        <p:spPr>
          <a:xfrm>
            <a:off x="1127984" y="1706104"/>
            <a:ext cx="11036481" cy="224676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Finish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 3D DEB case with precipitation (as in 2D compound case) enabled 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≥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60 days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endParaRPr lang="en-US" sz="2000" dirty="0">
              <a:solidFill>
                <a:srgbClr val="000000"/>
              </a:solidFill>
              <a:ea typeface="Tahoma" pitchFamily="34" charset="0"/>
              <a:cs typeface="Tahoma" pitchFamily="34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Viz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 and analyze results for 3D processes (mean SSS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etc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) </a:t>
            </a:r>
            <a:endParaRPr lang="en-US" sz="2000">
              <a:solidFill>
                <a:srgbClr val="000000"/>
              </a:solidFill>
              <a:ea typeface="Tahoma"/>
              <a:cs typeface="Tahoma"/>
            </a:endParaRPr>
          </a:p>
          <a:p>
            <a:pPr marL="342900" indent="-342900"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Assess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 your results qualitatively against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  <a:hlinkClick r:id="rId3"/>
              </a:rPr>
              <a:t>Whitney &amp; Garvine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 (2006)</a:t>
            </a:r>
          </a:p>
          <a:p>
            <a:pPr marL="342900" indent="-342900">
              <a:buFont typeface="Arial"/>
              <a:buChar char="•"/>
            </a:pPr>
            <a:r>
              <a:rPr lang="en-US" sz="2800" dirty="0">
                <a:latin typeface="Times New Roman"/>
                <a:ea typeface="Tahoma"/>
                <a:cs typeface="Times New Roman"/>
              </a:rPr>
              <a:t>Submit your run </a:t>
            </a:r>
            <a:r>
              <a:rPr lang="en-US" sz="2800" err="1">
                <a:latin typeface="Times New Roman"/>
                <a:ea typeface="Tahoma"/>
                <a:cs typeface="Times New Roman"/>
              </a:rPr>
              <a:t>dir</a:t>
            </a:r>
            <a:r>
              <a:rPr lang="en-US" sz="2800" dirty="0">
                <a:latin typeface="Times New Roman"/>
                <a:ea typeface="Tahoma"/>
                <a:cs typeface="Times New Roman"/>
              </a:rPr>
              <a:t> using LSC</a:t>
            </a:r>
            <a:r>
              <a:rPr lang="en-US" sz="2800" baseline="30000" dirty="0">
                <a:latin typeface="Times New Roman"/>
                <a:ea typeface="Tahoma"/>
                <a:cs typeface="Times New Roman"/>
              </a:rPr>
              <a:t>2</a:t>
            </a:r>
            <a:r>
              <a:rPr lang="en-US" sz="2800" dirty="0">
                <a:latin typeface="Times New Roman"/>
                <a:ea typeface="Tahoma"/>
                <a:cs typeface="Times New Roman"/>
              </a:rPr>
              <a:t> with outputs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837A54-8572-391F-DAA4-F032DF932E0F}"/>
              </a:ext>
            </a:extLst>
          </p:cNvPr>
          <p:cNvSpPr txBox="1"/>
          <p:nvPr/>
        </p:nvSpPr>
        <p:spPr>
          <a:xfrm>
            <a:off x="1551710" y="4953000"/>
            <a:ext cx="10612581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Tahoma"/>
                <a:ea typeface="Tahoma"/>
                <a:cs typeface="Tahoma"/>
              </a:rPr>
              <a:t>HRRR can be found: /</a:t>
            </a:r>
            <a:r>
              <a:rPr lang="en-US" sz="2400" dirty="0" err="1">
                <a:latin typeface="Tahoma"/>
                <a:ea typeface="Tahoma"/>
                <a:cs typeface="Tahoma"/>
              </a:rPr>
              <a:t>sciclone</a:t>
            </a:r>
            <a:r>
              <a:rPr lang="en-US" sz="2400" dirty="0">
                <a:latin typeface="Tahoma"/>
                <a:ea typeface="Tahoma"/>
                <a:cs typeface="Tahoma"/>
              </a:rPr>
              <a:t>/home/</a:t>
            </a:r>
            <a:r>
              <a:rPr lang="en-US" sz="2400" dirty="0" err="1">
                <a:latin typeface="Tahoma"/>
                <a:ea typeface="Tahoma"/>
                <a:cs typeface="Tahoma"/>
              </a:rPr>
              <a:t>yinglong</a:t>
            </a:r>
            <a:r>
              <a:rPr lang="en-US" sz="2400" dirty="0">
                <a:latin typeface="Tahoma"/>
                <a:ea typeface="Tahoma"/>
                <a:cs typeface="Tahoma"/>
              </a:rPr>
              <a:t>/DISKS/vims20/MSCI602/RUN01b/HRRR/</a:t>
            </a:r>
            <a:r>
              <a:rPr lang="en-US" sz="2400" dirty="0" err="1">
                <a:latin typeface="Tahoma"/>
                <a:ea typeface="Tahoma"/>
                <a:cs typeface="Tahoma"/>
              </a:rPr>
              <a:t>sflux</a:t>
            </a:r>
          </a:p>
        </p:txBody>
      </p:sp>
    </p:spTree>
    <p:extLst>
      <p:ext uri="{BB962C8B-B14F-4D97-AF65-F5344CB8AC3E}">
        <p14:creationId xmlns:p14="http://schemas.microsoft.com/office/powerpoint/2010/main" val="333687611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21529</TotalTime>
  <Words>307</Words>
  <Application>Microsoft Office PowerPoint</Application>
  <PresentationFormat>Custom</PresentationFormat>
  <Paragraphs>35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Blends</vt:lpstr>
      <vt:lpstr>Set up toy case in 3D</vt:lpstr>
      <vt:lpstr>A toy model for estuary-shelf</vt:lpstr>
      <vt:lpstr>Homework #2</vt:lpstr>
      <vt:lpstr>Set up Delaware Bay in 3D</vt:lpstr>
      <vt:lpstr>A realistic 3D model</vt:lpstr>
      <vt:lpstr>Homework #3</vt:lpstr>
    </vt:vector>
  </TitlesOfParts>
  <Company>CCALMR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yinglong</dc:creator>
  <cp:lastModifiedBy>Y. Joseph Zhang</cp:lastModifiedBy>
  <cp:revision>1350</cp:revision>
  <dcterms:created xsi:type="dcterms:W3CDTF">2000-12-13T19:13:03Z</dcterms:created>
  <dcterms:modified xsi:type="dcterms:W3CDTF">2024-04-30T18:15:47Z</dcterms:modified>
</cp:coreProperties>
</file>