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15" r:id="rId4"/>
    <p:sldId id="265" r:id="rId5"/>
    <p:sldId id="258" r:id="rId6"/>
    <p:sldId id="267" r:id="rId7"/>
    <p:sldId id="277" r:id="rId8"/>
    <p:sldId id="314" r:id="rId9"/>
    <p:sldId id="308" r:id="rId10"/>
    <p:sldId id="310" r:id="rId11"/>
    <p:sldId id="302" r:id="rId12"/>
    <p:sldId id="278" r:id="rId13"/>
    <p:sldId id="311" r:id="rId14"/>
    <p:sldId id="279" r:id="rId15"/>
    <p:sldId id="309" r:id="rId16"/>
    <p:sldId id="281" r:id="rId17"/>
    <p:sldId id="305" r:id="rId18"/>
    <p:sldId id="312" r:id="rId19"/>
    <p:sldId id="306" r:id="rId20"/>
    <p:sldId id="313" r:id="rId21"/>
    <p:sldId id="307" r:id="rId22"/>
    <p:sldId id="301" r:id="rId23"/>
    <p:sldId id="316" r:id="rId24"/>
    <p:sldId id="317" r:id="rId25"/>
  </p:sldIdLst>
  <p:sldSz cx="13716000" cy="73152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C19EAC-C501-549D-8D46-6EB8D9844A4C}" v="191" dt="2024-04-09T16:45:25.112"/>
    <p1510:client id="{61FC1D3B-61D2-F66B-6FD3-F9B28EAD414B}" v="19" dt="2024-04-11T01:04:55.898"/>
    <p1510:client id="{CC238F58-1C83-679C-1066-D8A779DD5CDE}" v="46" dt="2024-04-11T01:05:48.224"/>
    <p1510:client id="{E453A500-C557-BF22-2BF2-798DE4747A2D}" v="3" dt="2024-04-09T01:42:30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4660"/>
  </p:normalViewPr>
  <p:slideViewPr>
    <p:cSldViewPr>
      <p:cViewPr varScale="1">
        <p:scale>
          <a:sx n="95" d="100"/>
          <a:sy n="95" d="100"/>
        </p:scale>
        <p:origin x="720" y="96"/>
      </p:cViewPr>
      <p:guideLst>
        <p:guide orient="horz" pos="2304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54E91-29D2-4897-9CB5-1BAE3176F9D5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75DFC-5DB9-4233-AB14-581C4CB24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4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75DFC-5DB9-4233-AB14-581C4CB24E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8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75DFC-5DB9-4233-AB14-581C4CB24E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03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75DFC-5DB9-4233-AB14-581C4CB24E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8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72454"/>
            <a:ext cx="1165860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45280"/>
            <a:ext cx="960120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7C96-01E6-4006-97EB-61329850F74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52E5-B31C-47B9-81AB-29E38921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1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7C96-01E6-4006-97EB-61329850F74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52E5-B31C-47B9-81AB-29E38921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8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92948"/>
            <a:ext cx="308610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92948"/>
            <a:ext cx="902970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7C96-01E6-4006-97EB-61329850F74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52E5-B31C-47B9-81AB-29E38921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7C96-01E6-4006-97EB-61329850F74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52E5-B31C-47B9-81AB-29E38921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0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694"/>
            <a:ext cx="11658600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495"/>
            <a:ext cx="11658600" cy="1600199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7C96-01E6-4006-97EB-61329850F74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52E5-B31C-47B9-81AB-29E38921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9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06880"/>
            <a:ext cx="6057900" cy="482769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706880"/>
            <a:ext cx="6057900" cy="482769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7C96-01E6-4006-97EB-61329850F74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52E5-B31C-47B9-81AB-29E38921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9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37454"/>
            <a:ext cx="6060282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9867"/>
            <a:ext cx="6060282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637454"/>
            <a:ext cx="6062663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319867"/>
            <a:ext cx="6062663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7C96-01E6-4006-97EB-61329850F74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52E5-B31C-47B9-81AB-29E38921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1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7C96-01E6-4006-97EB-61329850F74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52E5-B31C-47B9-81AB-29E38921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7C96-01E6-4006-97EB-61329850F74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52E5-B31C-47B9-81AB-29E38921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0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1253"/>
            <a:ext cx="4512470" cy="12395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1254"/>
            <a:ext cx="7667625" cy="624332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530774"/>
            <a:ext cx="4512470" cy="5003801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7C96-01E6-4006-97EB-61329850F74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52E5-B31C-47B9-81AB-29E38921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4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120640"/>
            <a:ext cx="8229600" cy="60452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53627"/>
            <a:ext cx="8229600" cy="438912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725161"/>
            <a:ext cx="8229600" cy="858519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7C96-01E6-4006-97EB-61329850F74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52E5-B31C-47B9-81AB-29E38921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0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  <a:prstGeom prst="rect">
            <a:avLst/>
          </a:prstGeom>
        </p:spPr>
        <p:txBody>
          <a:bodyPr vert="horz" lIns="120170" tIns="60085" rIns="120170" bIns="6008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06880"/>
            <a:ext cx="12344400" cy="4827694"/>
          </a:xfrm>
          <a:prstGeom prst="rect">
            <a:avLst/>
          </a:prstGeom>
        </p:spPr>
        <p:txBody>
          <a:bodyPr vert="horz" lIns="120170" tIns="60085" rIns="120170" bIns="6008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780107"/>
            <a:ext cx="3200400" cy="389467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7C96-01E6-4006-97EB-61329850F74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6780107"/>
            <a:ext cx="4343400" cy="389467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780107"/>
            <a:ext cx="3200400" cy="389467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652E5-B31C-47B9-81AB-29E38921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3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13716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787005"/>
            <a:ext cx="11506200" cy="156802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Mesh generation for Eddying and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Transitional</a:t>
            </a:r>
            <a:r>
              <a:rPr lang="en-US" dirty="0">
                <a:solidFill>
                  <a:srgbClr val="FF0000"/>
                </a:solidFill>
              </a:rPr>
              <a:t> Regime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4526" y="3261031"/>
            <a:ext cx="2438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Joseph Zhang</a:t>
            </a:r>
          </a:p>
        </p:txBody>
      </p:sp>
    </p:spTree>
    <p:extLst>
      <p:ext uri="{BB962C8B-B14F-4D97-AF65-F5344CB8AC3E}">
        <p14:creationId xmlns:p14="http://schemas.microsoft.com/office/powerpoint/2010/main" val="374099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2E5AC7-A687-46EF-9486-4271947B8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5"/>
          <a:stretch/>
        </p:blipFill>
        <p:spPr>
          <a:xfrm>
            <a:off x="875391" y="554842"/>
            <a:ext cx="5982608" cy="3574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E23F76-C71D-4076-B4EF-A529120634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0"/>
          <a:stretch/>
        </p:blipFill>
        <p:spPr>
          <a:xfrm>
            <a:off x="7239000" y="738089"/>
            <a:ext cx="5568005" cy="3321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187610-3223-4265-A9C6-362D7513B80B}"/>
              </a:ext>
            </a:extLst>
          </p:cNvPr>
          <p:cNvSpPr txBox="1"/>
          <p:nvPr/>
        </p:nvSpPr>
        <p:spPr>
          <a:xfrm>
            <a:off x="2032760" y="94007"/>
            <a:ext cx="3415166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60" dirty="0"/>
              <a:t>3km resolution @ island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FD892-49B1-446E-B8EB-FFC084F684D1}"/>
              </a:ext>
            </a:extLst>
          </p:cNvPr>
          <p:cNvSpPr txBox="1"/>
          <p:nvPr/>
        </p:nvSpPr>
        <p:spPr>
          <a:xfrm>
            <a:off x="2735837" y="4590456"/>
            <a:ext cx="3131563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" dirty="0"/>
              <a:t>500m isobath (where resolution is still reasonable)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7FF3A4-742C-4FC7-BC76-2688D111B545}"/>
              </a:ext>
            </a:extLst>
          </p:cNvPr>
          <p:cNvCxnSpPr/>
          <p:nvPr/>
        </p:nvCxnSpPr>
        <p:spPr>
          <a:xfrm flipH="1" flipV="1">
            <a:off x="2921622" y="2550253"/>
            <a:ext cx="157215" cy="1914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7483D8-BC25-4D74-BE2B-5DEDD21B5B90}"/>
              </a:ext>
            </a:extLst>
          </p:cNvPr>
          <p:cNvCxnSpPr>
            <a:cxnSpLocks/>
          </p:cNvCxnSpPr>
          <p:nvPr/>
        </p:nvCxnSpPr>
        <p:spPr>
          <a:xfrm flipH="1" flipV="1">
            <a:off x="8610600" y="2362200"/>
            <a:ext cx="838200" cy="1914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1187610-3223-4265-A9C6-362D7513B80B}"/>
              </a:ext>
            </a:extLst>
          </p:cNvPr>
          <p:cNvSpPr txBox="1"/>
          <p:nvPr/>
        </p:nvSpPr>
        <p:spPr>
          <a:xfrm>
            <a:off x="8315419" y="134671"/>
            <a:ext cx="3415166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60" dirty="0"/>
              <a:t>1km resolution @ island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5220" y="4245746"/>
            <a:ext cx="5103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resolution @ 500m is now comparable or smaller than the water depth (sub-mesoscale)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There is a solution for sub-mesoscale by reducing time step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12FF4A-70EA-723A-A3F3-80F71CF9738D}"/>
              </a:ext>
            </a:extLst>
          </p:cNvPr>
          <p:cNvSpPr txBox="1"/>
          <p:nvPr/>
        </p:nvSpPr>
        <p:spPr>
          <a:xfrm>
            <a:off x="8315419" y="928432"/>
            <a:ext cx="4491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an auxiliary arc @ 500m to enforce a coarser resolution! 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995816F-0727-70BD-7013-84FF00B4B0C8}"/>
              </a:ext>
            </a:extLst>
          </p:cNvPr>
          <p:cNvSpPr/>
          <p:nvPr/>
        </p:nvSpPr>
        <p:spPr>
          <a:xfrm>
            <a:off x="8551147" y="1718268"/>
            <a:ext cx="884255" cy="964642"/>
          </a:xfrm>
          <a:custGeom>
            <a:avLst/>
            <a:gdLst>
              <a:gd name="connsiteX0" fmla="*/ 502418 w 884255"/>
              <a:gd name="connsiteY0" fmla="*/ 0 h 964642"/>
              <a:gd name="connsiteX1" fmla="*/ 211016 w 884255"/>
              <a:gd name="connsiteY1" fmla="*/ 120580 h 964642"/>
              <a:gd name="connsiteX2" fmla="*/ 0 w 884255"/>
              <a:gd name="connsiteY2" fmla="*/ 351692 h 964642"/>
              <a:gd name="connsiteX3" fmla="*/ 40194 w 884255"/>
              <a:gd name="connsiteY3" fmla="*/ 622998 h 964642"/>
              <a:gd name="connsiteX4" fmla="*/ 231112 w 884255"/>
              <a:gd name="connsiteY4" fmla="*/ 924448 h 964642"/>
              <a:gd name="connsiteX5" fmla="*/ 502418 w 884255"/>
              <a:gd name="connsiteY5" fmla="*/ 964642 h 964642"/>
              <a:gd name="connsiteX6" fmla="*/ 753627 w 884255"/>
              <a:gd name="connsiteY6" fmla="*/ 904352 h 964642"/>
              <a:gd name="connsiteX7" fmla="*/ 884255 w 884255"/>
              <a:gd name="connsiteY7" fmla="*/ 633046 h 964642"/>
              <a:gd name="connsiteX8" fmla="*/ 874207 w 884255"/>
              <a:gd name="connsiteY8" fmla="*/ 411983 h 964642"/>
              <a:gd name="connsiteX9" fmla="*/ 844062 w 884255"/>
              <a:gd name="connsiteY9" fmla="*/ 241161 h 964642"/>
              <a:gd name="connsiteX10" fmla="*/ 502418 w 884255"/>
              <a:gd name="connsiteY10" fmla="*/ 0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4255" h="964642">
                <a:moveTo>
                  <a:pt x="502418" y="0"/>
                </a:moveTo>
                <a:lnTo>
                  <a:pt x="211016" y="120580"/>
                </a:lnTo>
                <a:lnTo>
                  <a:pt x="0" y="351692"/>
                </a:lnTo>
                <a:lnTo>
                  <a:pt x="40194" y="622998"/>
                </a:lnTo>
                <a:lnTo>
                  <a:pt x="231112" y="924448"/>
                </a:lnTo>
                <a:lnTo>
                  <a:pt x="502418" y="964642"/>
                </a:lnTo>
                <a:lnTo>
                  <a:pt x="753627" y="904352"/>
                </a:lnTo>
                <a:lnTo>
                  <a:pt x="884255" y="633046"/>
                </a:lnTo>
                <a:lnTo>
                  <a:pt x="874207" y="411983"/>
                </a:lnTo>
                <a:lnTo>
                  <a:pt x="844062" y="241161"/>
                </a:lnTo>
                <a:lnTo>
                  <a:pt x="502418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65B07E-5598-6628-B174-4A63AA7AF423}"/>
              </a:ext>
            </a:extLst>
          </p:cNvPr>
          <p:cNvSpPr txBox="1"/>
          <p:nvPr/>
        </p:nvSpPr>
        <p:spPr>
          <a:xfrm>
            <a:off x="8229600" y="5791200"/>
            <a:ext cx="430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*Smoothing the slopes has </a:t>
            </a:r>
            <a:r>
              <a:rPr lang="en-US"/>
              <a:t>consequences of </a:t>
            </a:r>
            <a:r>
              <a:rPr lang="en-US" dirty="0"/>
              <a:t>altering physics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BA971-7829-81E8-2502-362049B5E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150"/>
            <a:ext cx="7405007" cy="388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C9CCA6-420F-EED2-2592-067DA3CAB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835881"/>
            <a:ext cx="5780754" cy="3691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DCC78B-1D8A-DE3E-1C83-05A35EE7138D}"/>
              </a:ext>
            </a:extLst>
          </p:cNvPr>
          <p:cNvSpPr/>
          <p:nvPr/>
        </p:nvSpPr>
        <p:spPr>
          <a:xfrm>
            <a:off x="2743200" y="3352800"/>
            <a:ext cx="609600" cy="4191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45D4BE-3EB8-FF47-5A46-AB841138B3D6}"/>
              </a:ext>
            </a:extLst>
          </p:cNvPr>
          <p:cNvCxnSpPr>
            <a:cxnSpLocks/>
          </p:cNvCxnSpPr>
          <p:nvPr/>
        </p:nvCxnSpPr>
        <p:spPr>
          <a:xfrm flipV="1">
            <a:off x="3352800" y="835881"/>
            <a:ext cx="4300870" cy="25169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34B100-F744-990F-3C3B-2E18BDC3E940}"/>
              </a:ext>
            </a:extLst>
          </p:cNvPr>
          <p:cNvCxnSpPr>
            <a:cxnSpLocks/>
          </p:cNvCxnSpPr>
          <p:nvPr/>
        </p:nvCxnSpPr>
        <p:spPr>
          <a:xfrm>
            <a:off x="3352800" y="3771900"/>
            <a:ext cx="4300870" cy="6945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187610-3223-4265-A9C6-362D7513B80B}"/>
              </a:ext>
            </a:extLst>
          </p:cNvPr>
          <p:cNvSpPr txBox="1"/>
          <p:nvPr/>
        </p:nvSpPr>
        <p:spPr>
          <a:xfrm>
            <a:off x="2032760" y="94007"/>
            <a:ext cx="916864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Steep slopes are everywhere…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EFB94E-8351-8530-29D4-2EA600ED272C}"/>
              </a:ext>
            </a:extLst>
          </p:cNvPr>
          <p:cNvGrpSpPr/>
          <p:nvPr/>
        </p:nvGrpSpPr>
        <p:grpSpPr>
          <a:xfrm>
            <a:off x="184343" y="3635286"/>
            <a:ext cx="6359974" cy="3679914"/>
            <a:chOff x="184343" y="3635286"/>
            <a:chExt cx="6359974" cy="36799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881478-D524-F77E-1E0B-D5876FE58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233" y="3635286"/>
              <a:ext cx="6206084" cy="367991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431BDC-2C4E-E37F-49C7-E5ACCD6D4326}"/>
                </a:ext>
              </a:extLst>
            </p:cNvPr>
            <p:cNvSpPr txBox="1"/>
            <p:nvPr/>
          </p:nvSpPr>
          <p:spPr>
            <a:xfrm>
              <a:off x="946868" y="397559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Black Sea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E03135-6FAC-5CDD-F3BF-F197790C3969}"/>
                </a:ext>
              </a:extLst>
            </p:cNvPr>
            <p:cNvSpPr txBox="1"/>
            <p:nvPr/>
          </p:nvSpPr>
          <p:spPr>
            <a:xfrm rot="16200000">
              <a:off x="-340512" y="5110968"/>
              <a:ext cx="1357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Bathymetry (m)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25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10010987" cy="5981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9601" y="-126789"/>
            <a:ext cx="216408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" dirty="0"/>
              <a:t>Non-eddying regime (shallow)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611121" y="562630"/>
            <a:ext cx="741680" cy="653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71521" y="598694"/>
            <a:ext cx="81281" cy="102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52800" y="598693"/>
            <a:ext cx="548640" cy="704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63361" y="3699222"/>
            <a:ext cx="216408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" dirty="0"/>
              <a:t>Non-eddying regime (shallow)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862320" y="4388641"/>
            <a:ext cx="904241" cy="6475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6172200" y="4424704"/>
            <a:ext cx="594363" cy="1518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02321" y="731618"/>
            <a:ext cx="49530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" dirty="0"/>
              <a:t>Near steep slopes, need to first delineate eddying and non-eddying regimes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A46BC1-F1BF-A355-9C6E-A4B66C927592}"/>
              </a:ext>
            </a:extLst>
          </p:cNvPr>
          <p:cNvGrpSpPr/>
          <p:nvPr/>
        </p:nvGrpSpPr>
        <p:grpSpPr>
          <a:xfrm>
            <a:off x="2202873" y="1917028"/>
            <a:ext cx="5152968" cy="1937999"/>
            <a:chOff x="2202873" y="1917028"/>
            <a:chExt cx="5152968" cy="1937999"/>
          </a:xfrm>
        </p:grpSpPr>
        <p:sp>
          <p:nvSpPr>
            <p:cNvPr id="6" name="TextBox 5"/>
            <p:cNvSpPr txBox="1"/>
            <p:nvPr/>
          </p:nvSpPr>
          <p:spPr>
            <a:xfrm>
              <a:off x="5191761" y="1917028"/>
              <a:ext cx="2164080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60" dirty="0"/>
                <a:t>Eddying regime (deep)</a:t>
              </a:r>
            </a:p>
          </p:txBody>
        </p:sp>
        <p:sp>
          <p:nvSpPr>
            <p:cNvPr id="3" name="Freeform 2"/>
            <p:cNvSpPr/>
            <p:nvPr/>
          </p:nvSpPr>
          <p:spPr>
            <a:xfrm>
              <a:off x="3200214" y="2327564"/>
              <a:ext cx="1953677" cy="1527463"/>
            </a:xfrm>
            <a:custGeom>
              <a:avLst/>
              <a:gdLst>
                <a:gd name="connsiteX0" fmla="*/ 1953677 w 1953677"/>
                <a:gd name="connsiteY0" fmla="*/ 0 h 1527463"/>
                <a:gd name="connsiteX1" fmla="*/ 1839377 w 1953677"/>
                <a:gd name="connsiteY1" fmla="*/ 10391 h 1527463"/>
                <a:gd name="connsiteX2" fmla="*/ 1777031 w 1953677"/>
                <a:gd name="connsiteY2" fmla="*/ 31172 h 1527463"/>
                <a:gd name="connsiteX3" fmla="*/ 1714686 w 1953677"/>
                <a:gd name="connsiteY3" fmla="*/ 72736 h 1527463"/>
                <a:gd name="connsiteX4" fmla="*/ 1683513 w 1953677"/>
                <a:gd name="connsiteY4" fmla="*/ 103909 h 1527463"/>
                <a:gd name="connsiteX5" fmla="*/ 1652341 w 1953677"/>
                <a:gd name="connsiteY5" fmla="*/ 114300 h 1527463"/>
                <a:gd name="connsiteX6" fmla="*/ 1621168 w 1953677"/>
                <a:gd name="connsiteY6" fmla="*/ 135081 h 1527463"/>
                <a:gd name="connsiteX7" fmla="*/ 1558822 w 1953677"/>
                <a:gd name="connsiteY7" fmla="*/ 155863 h 1527463"/>
                <a:gd name="connsiteX8" fmla="*/ 1527650 w 1953677"/>
                <a:gd name="connsiteY8" fmla="*/ 176645 h 1527463"/>
                <a:gd name="connsiteX9" fmla="*/ 1423741 w 1953677"/>
                <a:gd name="connsiteY9" fmla="*/ 207818 h 1527463"/>
                <a:gd name="connsiteX10" fmla="*/ 1361395 w 1953677"/>
                <a:gd name="connsiteY10" fmla="*/ 249381 h 1527463"/>
                <a:gd name="connsiteX11" fmla="*/ 1330222 w 1953677"/>
                <a:gd name="connsiteY11" fmla="*/ 270163 h 1527463"/>
                <a:gd name="connsiteX12" fmla="*/ 1299050 w 1953677"/>
                <a:gd name="connsiteY12" fmla="*/ 280554 h 1527463"/>
                <a:gd name="connsiteX13" fmla="*/ 1267877 w 1953677"/>
                <a:gd name="connsiteY13" fmla="*/ 301336 h 1527463"/>
                <a:gd name="connsiteX14" fmla="*/ 1205531 w 1953677"/>
                <a:gd name="connsiteY14" fmla="*/ 363681 h 1527463"/>
                <a:gd name="connsiteX15" fmla="*/ 1112013 w 1953677"/>
                <a:gd name="connsiteY15" fmla="*/ 415636 h 1527463"/>
                <a:gd name="connsiteX16" fmla="*/ 1080841 w 1953677"/>
                <a:gd name="connsiteY16" fmla="*/ 446809 h 1527463"/>
                <a:gd name="connsiteX17" fmla="*/ 1039277 w 1953677"/>
                <a:gd name="connsiteY17" fmla="*/ 467591 h 1527463"/>
                <a:gd name="connsiteX18" fmla="*/ 987322 w 1953677"/>
                <a:gd name="connsiteY18" fmla="*/ 519545 h 1527463"/>
                <a:gd name="connsiteX19" fmla="*/ 935368 w 1953677"/>
                <a:gd name="connsiteY19" fmla="*/ 571500 h 1527463"/>
                <a:gd name="connsiteX20" fmla="*/ 914586 w 1953677"/>
                <a:gd name="connsiteY20" fmla="*/ 602672 h 1527463"/>
                <a:gd name="connsiteX21" fmla="*/ 821068 w 1953677"/>
                <a:gd name="connsiteY21" fmla="*/ 696191 h 1527463"/>
                <a:gd name="connsiteX22" fmla="*/ 789895 w 1953677"/>
                <a:gd name="connsiteY22" fmla="*/ 727363 h 1527463"/>
                <a:gd name="connsiteX23" fmla="*/ 737941 w 1953677"/>
                <a:gd name="connsiteY23" fmla="*/ 789709 h 1527463"/>
                <a:gd name="connsiteX24" fmla="*/ 696377 w 1953677"/>
                <a:gd name="connsiteY24" fmla="*/ 852054 h 1527463"/>
                <a:gd name="connsiteX25" fmla="*/ 675595 w 1953677"/>
                <a:gd name="connsiteY25" fmla="*/ 883227 h 1527463"/>
                <a:gd name="connsiteX26" fmla="*/ 613250 w 1953677"/>
                <a:gd name="connsiteY26" fmla="*/ 935181 h 1527463"/>
                <a:gd name="connsiteX27" fmla="*/ 571686 w 1953677"/>
                <a:gd name="connsiteY27" fmla="*/ 966354 h 1527463"/>
                <a:gd name="connsiteX28" fmla="*/ 540513 w 1953677"/>
                <a:gd name="connsiteY28" fmla="*/ 976745 h 1527463"/>
                <a:gd name="connsiteX29" fmla="*/ 509341 w 1953677"/>
                <a:gd name="connsiteY29" fmla="*/ 997527 h 1527463"/>
                <a:gd name="connsiteX30" fmla="*/ 405431 w 1953677"/>
                <a:gd name="connsiteY30" fmla="*/ 1028700 h 1527463"/>
                <a:gd name="connsiteX31" fmla="*/ 353477 w 1953677"/>
                <a:gd name="connsiteY31" fmla="*/ 1039091 h 1527463"/>
                <a:gd name="connsiteX32" fmla="*/ 291131 w 1953677"/>
                <a:gd name="connsiteY32" fmla="*/ 1059872 h 1527463"/>
                <a:gd name="connsiteX33" fmla="*/ 228786 w 1953677"/>
                <a:gd name="connsiteY33" fmla="*/ 1101436 h 1527463"/>
                <a:gd name="connsiteX34" fmla="*/ 176831 w 1953677"/>
                <a:gd name="connsiteY34" fmla="*/ 1163781 h 1527463"/>
                <a:gd name="connsiteX35" fmla="*/ 145659 w 1953677"/>
                <a:gd name="connsiteY35" fmla="*/ 1194954 h 1527463"/>
                <a:gd name="connsiteX36" fmla="*/ 124877 w 1953677"/>
                <a:gd name="connsiteY36" fmla="*/ 1226127 h 1527463"/>
                <a:gd name="connsiteX37" fmla="*/ 114486 w 1953677"/>
                <a:gd name="connsiteY37" fmla="*/ 1257300 h 1527463"/>
                <a:gd name="connsiteX38" fmla="*/ 83313 w 1953677"/>
                <a:gd name="connsiteY38" fmla="*/ 1278081 h 1527463"/>
                <a:gd name="connsiteX39" fmla="*/ 31359 w 1953677"/>
                <a:gd name="connsiteY39" fmla="*/ 1340427 h 1527463"/>
                <a:gd name="connsiteX40" fmla="*/ 10577 w 1953677"/>
                <a:gd name="connsiteY40" fmla="*/ 1402772 h 1527463"/>
                <a:gd name="connsiteX41" fmla="*/ 186 w 1953677"/>
                <a:gd name="connsiteY41" fmla="*/ 1527463 h 152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953677" h="1527463">
                  <a:moveTo>
                    <a:pt x="1953677" y="0"/>
                  </a:moveTo>
                  <a:cubicBezTo>
                    <a:pt x="1915577" y="3464"/>
                    <a:pt x="1877052" y="3743"/>
                    <a:pt x="1839377" y="10391"/>
                  </a:cubicBezTo>
                  <a:cubicBezTo>
                    <a:pt x="1817804" y="14198"/>
                    <a:pt x="1777031" y="31172"/>
                    <a:pt x="1777031" y="31172"/>
                  </a:cubicBezTo>
                  <a:cubicBezTo>
                    <a:pt x="1756249" y="45027"/>
                    <a:pt x="1732347" y="55075"/>
                    <a:pt x="1714686" y="72736"/>
                  </a:cubicBezTo>
                  <a:cubicBezTo>
                    <a:pt x="1704295" y="83127"/>
                    <a:pt x="1695740" y="95758"/>
                    <a:pt x="1683513" y="103909"/>
                  </a:cubicBezTo>
                  <a:cubicBezTo>
                    <a:pt x="1674400" y="109985"/>
                    <a:pt x="1662137" y="109402"/>
                    <a:pt x="1652341" y="114300"/>
                  </a:cubicBezTo>
                  <a:cubicBezTo>
                    <a:pt x="1641171" y="119885"/>
                    <a:pt x="1632580" y="130009"/>
                    <a:pt x="1621168" y="135081"/>
                  </a:cubicBezTo>
                  <a:cubicBezTo>
                    <a:pt x="1601150" y="143978"/>
                    <a:pt x="1558822" y="155863"/>
                    <a:pt x="1558822" y="155863"/>
                  </a:cubicBezTo>
                  <a:cubicBezTo>
                    <a:pt x="1548431" y="162790"/>
                    <a:pt x="1539128" y="171726"/>
                    <a:pt x="1527650" y="176645"/>
                  </a:cubicBezTo>
                  <a:cubicBezTo>
                    <a:pt x="1486986" y="194073"/>
                    <a:pt x="1465655" y="179876"/>
                    <a:pt x="1423741" y="207818"/>
                  </a:cubicBezTo>
                  <a:lnTo>
                    <a:pt x="1361395" y="249381"/>
                  </a:lnTo>
                  <a:cubicBezTo>
                    <a:pt x="1351004" y="256308"/>
                    <a:pt x="1342070" y="266214"/>
                    <a:pt x="1330222" y="270163"/>
                  </a:cubicBezTo>
                  <a:cubicBezTo>
                    <a:pt x="1319831" y="273627"/>
                    <a:pt x="1308846" y="275656"/>
                    <a:pt x="1299050" y="280554"/>
                  </a:cubicBezTo>
                  <a:cubicBezTo>
                    <a:pt x="1287880" y="286139"/>
                    <a:pt x="1277211" y="293039"/>
                    <a:pt x="1267877" y="301336"/>
                  </a:cubicBezTo>
                  <a:cubicBezTo>
                    <a:pt x="1245911" y="320861"/>
                    <a:pt x="1233413" y="354387"/>
                    <a:pt x="1205531" y="363681"/>
                  </a:cubicBezTo>
                  <a:cubicBezTo>
                    <a:pt x="1166333" y="376747"/>
                    <a:pt x="1147740" y="379908"/>
                    <a:pt x="1112013" y="415636"/>
                  </a:cubicBezTo>
                  <a:cubicBezTo>
                    <a:pt x="1101622" y="426027"/>
                    <a:pt x="1092799" y="438268"/>
                    <a:pt x="1080841" y="446809"/>
                  </a:cubicBezTo>
                  <a:cubicBezTo>
                    <a:pt x="1068236" y="455812"/>
                    <a:pt x="1053132" y="460664"/>
                    <a:pt x="1039277" y="467591"/>
                  </a:cubicBezTo>
                  <a:cubicBezTo>
                    <a:pt x="983854" y="550723"/>
                    <a:pt x="1056600" y="450265"/>
                    <a:pt x="987322" y="519545"/>
                  </a:cubicBezTo>
                  <a:cubicBezTo>
                    <a:pt x="918050" y="588819"/>
                    <a:pt x="1018497" y="516081"/>
                    <a:pt x="935368" y="571500"/>
                  </a:cubicBezTo>
                  <a:cubicBezTo>
                    <a:pt x="928441" y="581891"/>
                    <a:pt x="922883" y="593338"/>
                    <a:pt x="914586" y="602672"/>
                  </a:cubicBezTo>
                  <a:cubicBezTo>
                    <a:pt x="914581" y="602678"/>
                    <a:pt x="836657" y="680602"/>
                    <a:pt x="821068" y="696191"/>
                  </a:cubicBezTo>
                  <a:cubicBezTo>
                    <a:pt x="810677" y="706582"/>
                    <a:pt x="798046" y="715136"/>
                    <a:pt x="789895" y="727363"/>
                  </a:cubicBezTo>
                  <a:cubicBezTo>
                    <a:pt x="715637" y="838750"/>
                    <a:pt x="831276" y="669707"/>
                    <a:pt x="737941" y="789709"/>
                  </a:cubicBezTo>
                  <a:cubicBezTo>
                    <a:pt x="722607" y="809424"/>
                    <a:pt x="710232" y="831272"/>
                    <a:pt x="696377" y="852054"/>
                  </a:cubicBezTo>
                  <a:cubicBezTo>
                    <a:pt x="689450" y="862445"/>
                    <a:pt x="684426" y="874396"/>
                    <a:pt x="675595" y="883227"/>
                  </a:cubicBezTo>
                  <a:cubicBezTo>
                    <a:pt x="627079" y="931743"/>
                    <a:pt x="663883" y="899015"/>
                    <a:pt x="613250" y="935181"/>
                  </a:cubicBezTo>
                  <a:cubicBezTo>
                    <a:pt x="599157" y="945247"/>
                    <a:pt x="586723" y="957762"/>
                    <a:pt x="571686" y="966354"/>
                  </a:cubicBezTo>
                  <a:cubicBezTo>
                    <a:pt x="562176" y="971788"/>
                    <a:pt x="550904" y="973281"/>
                    <a:pt x="540513" y="976745"/>
                  </a:cubicBezTo>
                  <a:cubicBezTo>
                    <a:pt x="530122" y="983672"/>
                    <a:pt x="520753" y="992455"/>
                    <a:pt x="509341" y="997527"/>
                  </a:cubicBezTo>
                  <a:cubicBezTo>
                    <a:pt x="483438" y="1009039"/>
                    <a:pt x="435657" y="1021983"/>
                    <a:pt x="405431" y="1028700"/>
                  </a:cubicBezTo>
                  <a:cubicBezTo>
                    <a:pt x="388191" y="1032531"/>
                    <a:pt x="370516" y="1034444"/>
                    <a:pt x="353477" y="1039091"/>
                  </a:cubicBezTo>
                  <a:cubicBezTo>
                    <a:pt x="332343" y="1044855"/>
                    <a:pt x="291131" y="1059872"/>
                    <a:pt x="291131" y="1059872"/>
                  </a:cubicBezTo>
                  <a:cubicBezTo>
                    <a:pt x="270349" y="1073727"/>
                    <a:pt x="246447" y="1083775"/>
                    <a:pt x="228786" y="1101436"/>
                  </a:cubicBezTo>
                  <a:cubicBezTo>
                    <a:pt x="137722" y="1192500"/>
                    <a:pt x="249157" y="1076990"/>
                    <a:pt x="176831" y="1163781"/>
                  </a:cubicBezTo>
                  <a:cubicBezTo>
                    <a:pt x="167424" y="1175070"/>
                    <a:pt x="155066" y="1183665"/>
                    <a:pt x="145659" y="1194954"/>
                  </a:cubicBezTo>
                  <a:cubicBezTo>
                    <a:pt x="137664" y="1204548"/>
                    <a:pt x="130462" y="1214957"/>
                    <a:pt x="124877" y="1226127"/>
                  </a:cubicBezTo>
                  <a:cubicBezTo>
                    <a:pt x="119979" y="1235924"/>
                    <a:pt x="121328" y="1248747"/>
                    <a:pt x="114486" y="1257300"/>
                  </a:cubicBezTo>
                  <a:cubicBezTo>
                    <a:pt x="106685" y="1267052"/>
                    <a:pt x="92907" y="1270086"/>
                    <a:pt x="83313" y="1278081"/>
                  </a:cubicBezTo>
                  <a:cubicBezTo>
                    <a:pt x="66041" y="1292474"/>
                    <a:pt x="40974" y="1318792"/>
                    <a:pt x="31359" y="1340427"/>
                  </a:cubicBezTo>
                  <a:cubicBezTo>
                    <a:pt x="22462" y="1360445"/>
                    <a:pt x="10577" y="1402772"/>
                    <a:pt x="10577" y="1402772"/>
                  </a:cubicBezTo>
                  <a:cubicBezTo>
                    <a:pt x="-2263" y="1492653"/>
                    <a:pt x="186" y="1451017"/>
                    <a:pt x="186" y="152746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202873" y="2098964"/>
              <a:ext cx="1911927" cy="997527"/>
            </a:xfrm>
            <a:custGeom>
              <a:avLst/>
              <a:gdLst>
                <a:gd name="connsiteX0" fmla="*/ 1911927 w 1911927"/>
                <a:gd name="connsiteY0" fmla="*/ 820881 h 997527"/>
                <a:gd name="connsiteX1" fmla="*/ 1735282 w 1911927"/>
                <a:gd name="connsiteY1" fmla="*/ 966354 h 997527"/>
                <a:gd name="connsiteX2" fmla="*/ 1693718 w 1911927"/>
                <a:gd name="connsiteY2" fmla="*/ 987136 h 997527"/>
                <a:gd name="connsiteX3" fmla="*/ 1631372 w 1911927"/>
                <a:gd name="connsiteY3" fmla="*/ 997527 h 997527"/>
                <a:gd name="connsiteX4" fmla="*/ 1423554 w 1911927"/>
                <a:gd name="connsiteY4" fmla="*/ 976745 h 997527"/>
                <a:gd name="connsiteX5" fmla="*/ 1361209 w 1911927"/>
                <a:gd name="connsiteY5" fmla="*/ 955963 h 997527"/>
                <a:gd name="connsiteX6" fmla="*/ 1298863 w 1911927"/>
                <a:gd name="connsiteY6" fmla="*/ 831272 h 997527"/>
                <a:gd name="connsiteX7" fmla="*/ 1288472 w 1911927"/>
                <a:gd name="connsiteY7" fmla="*/ 800100 h 997527"/>
                <a:gd name="connsiteX8" fmla="*/ 1278082 w 1911927"/>
                <a:gd name="connsiteY8" fmla="*/ 768927 h 997527"/>
                <a:gd name="connsiteX9" fmla="*/ 1246909 w 1911927"/>
                <a:gd name="connsiteY9" fmla="*/ 737754 h 997527"/>
                <a:gd name="connsiteX10" fmla="*/ 1226127 w 1911927"/>
                <a:gd name="connsiteY10" fmla="*/ 706581 h 997527"/>
                <a:gd name="connsiteX11" fmla="*/ 1184563 w 1911927"/>
                <a:gd name="connsiteY11" fmla="*/ 675409 h 997527"/>
                <a:gd name="connsiteX12" fmla="*/ 1153391 w 1911927"/>
                <a:gd name="connsiteY12" fmla="*/ 654627 h 997527"/>
                <a:gd name="connsiteX13" fmla="*/ 1049482 w 1911927"/>
                <a:gd name="connsiteY13" fmla="*/ 592281 h 997527"/>
                <a:gd name="connsiteX14" fmla="*/ 1018309 w 1911927"/>
                <a:gd name="connsiteY14" fmla="*/ 561109 h 997527"/>
                <a:gd name="connsiteX15" fmla="*/ 893618 w 1911927"/>
                <a:gd name="connsiteY15" fmla="*/ 477981 h 997527"/>
                <a:gd name="connsiteX16" fmla="*/ 810491 w 1911927"/>
                <a:gd name="connsiteY16" fmla="*/ 457200 h 997527"/>
                <a:gd name="connsiteX17" fmla="*/ 748145 w 1911927"/>
                <a:gd name="connsiteY17" fmla="*/ 436418 h 997527"/>
                <a:gd name="connsiteX18" fmla="*/ 716972 w 1911927"/>
                <a:gd name="connsiteY18" fmla="*/ 415636 h 997527"/>
                <a:gd name="connsiteX19" fmla="*/ 623454 w 1911927"/>
                <a:gd name="connsiteY19" fmla="*/ 342900 h 997527"/>
                <a:gd name="connsiteX20" fmla="*/ 581891 w 1911927"/>
                <a:gd name="connsiteY20" fmla="*/ 322118 h 997527"/>
                <a:gd name="connsiteX21" fmla="*/ 550718 w 1911927"/>
                <a:gd name="connsiteY21" fmla="*/ 290945 h 997527"/>
                <a:gd name="connsiteX22" fmla="*/ 488372 w 1911927"/>
                <a:gd name="connsiteY22" fmla="*/ 270163 h 997527"/>
                <a:gd name="connsiteX23" fmla="*/ 457200 w 1911927"/>
                <a:gd name="connsiteY23" fmla="*/ 249381 h 997527"/>
                <a:gd name="connsiteX24" fmla="*/ 426027 w 1911927"/>
                <a:gd name="connsiteY24" fmla="*/ 238991 h 997527"/>
                <a:gd name="connsiteX25" fmla="*/ 332509 w 1911927"/>
                <a:gd name="connsiteY25" fmla="*/ 197427 h 997527"/>
                <a:gd name="connsiteX26" fmla="*/ 270163 w 1911927"/>
                <a:gd name="connsiteY26" fmla="*/ 155863 h 997527"/>
                <a:gd name="connsiteX27" fmla="*/ 207818 w 1911927"/>
                <a:gd name="connsiteY27" fmla="*/ 114300 h 997527"/>
                <a:gd name="connsiteX28" fmla="*/ 176645 w 1911927"/>
                <a:gd name="connsiteY28" fmla="*/ 93518 h 997527"/>
                <a:gd name="connsiteX29" fmla="*/ 145472 w 1911927"/>
                <a:gd name="connsiteY29" fmla="*/ 83127 h 997527"/>
                <a:gd name="connsiteX30" fmla="*/ 114300 w 1911927"/>
                <a:gd name="connsiteY30" fmla="*/ 62345 h 997527"/>
                <a:gd name="connsiteX31" fmla="*/ 83127 w 1911927"/>
                <a:gd name="connsiteY31" fmla="*/ 51954 h 997527"/>
                <a:gd name="connsiteX32" fmla="*/ 20782 w 1911927"/>
                <a:gd name="connsiteY32" fmla="*/ 10391 h 997527"/>
                <a:gd name="connsiteX33" fmla="*/ 0 w 1911927"/>
                <a:gd name="connsiteY33" fmla="*/ 0 h 9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11927" h="997527">
                  <a:moveTo>
                    <a:pt x="1911927" y="820881"/>
                  </a:moveTo>
                  <a:cubicBezTo>
                    <a:pt x="1853045" y="869372"/>
                    <a:pt x="1795956" y="920126"/>
                    <a:pt x="1735282" y="966354"/>
                  </a:cubicBezTo>
                  <a:cubicBezTo>
                    <a:pt x="1722961" y="975742"/>
                    <a:pt x="1708555" y="982685"/>
                    <a:pt x="1693718" y="987136"/>
                  </a:cubicBezTo>
                  <a:cubicBezTo>
                    <a:pt x="1673538" y="993190"/>
                    <a:pt x="1652154" y="994063"/>
                    <a:pt x="1631372" y="997527"/>
                  </a:cubicBezTo>
                  <a:cubicBezTo>
                    <a:pt x="1583656" y="994119"/>
                    <a:pt x="1482379" y="991451"/>
                    <a:pt x="1423554" y="976745"/>
                  </a:cubicBezTo>
                  <a:cubicBezTo>
                    <a:pt x="1402302" y="971432"/>
                    <a:pt x="1361209" y="955963"/>
                    <a:pt x="1361209" y="955963"/>
                  </a:cubicBezTo>
                  <a:cubicBezTo>
                    <a:pt x="1307493" y="875390"/>
                    <a:pt x="1327544" y="917314"/>
                    <a:pt x="1298863" y="831272"/>
                  </a:cubicBezTo>
                  <a:lnTo>
                    <a:pt x="1288472" y="800100"/>
                  </a:lnTo>
                  <a:cubicBezTo>
                    <a:pt x="1285008" y="789709"/>
                    <a:pt x="1285827" y="776672"/>
                    <a:pt x="1278082" y="768927"/>
                  </a:cubicBezTo>
                  <a:cubicBezTo>
                    <a:pt x="1267691" y="758536"/>
                    <a:pt x="1256317" y="749043"/>
                    <a:pt x="1246909" y="737754"/>
                  </a:cubicBezTo>
                  <a:cubicBezTo>
                    <a:pt x="1238914" y="728160"/>
                    <a:pt x="1234958" y="715412"/>
                    <a:pt x="1226127" y="706581"/>
                  </a:cubicBezTo>
                  <a:cubicBezTo>
                    <a:pt x="1213881" y="694335"/>
                    <a:pt x="1198655" y="685475"/>
                    <a:pt x="1184563" y="675409"/>
                  </a:cubicBezTo>
                  <a:cubicBezTo>
                    <a:pt x="1174401" y="668150"/>
                    <a:pt x="1164234" y="660823"/>
                    <a:pt x="1153391" y="654627"/>
                  </a:cubicBezTo>
                  <a:cubicBezTo>
                    <a:pt x="1115123" y="632759"/>
                    <a:pt x="1083379" y="626177"/>
                    <a:pt x="1049482" y="592281"/>
                  </a:cubicBezTo>
                  <a:cubicBezTo>
                    <a:pt x="1039091" y="581890"/>
                    <a:pt x="1029682" y="570414"/>
                    <a:pt x="1018309" y="561109"/>
                  </a:cubicBezTo>
                  <a:cubicBezTo>
                    <a:pt x="969246" y="520967"/>
                    <a:pt x="945386" y="500166"/>
                    <a:pt x="893618" y="477981"/>
                  </a:cubicBezTo>
                  <a:cubicBezTo>
                    <a:pt x="856842" y="462220"/>
                    <a:pt x="855204" y="469395"/>
                    <a:pt x="810491" y="457200"/>
                  </a:cubicBezTo>
                  <a:cubicBezTo>
                    <a:pt x="789357" y="451436"/>
                    <a:pt x="766372" y="448569"/>
                    <a:pt x="748145" y="436418"/>
                  </a:cubicBezTo>
                  <a:cubicBezTo>
                    <a:pt x="737754" y="429491"/>
                    <a:pt x="726566" y="423631"/>
                    <a:pt x="716972" y="415636"/>
                  </a:cubicBezTo>
                  <a:cubicBezTo>
                    <a:pt x="665653" y="372870"/>
                    <a:pt x="702252" y="382300"/>
                    <a:pt x="623454" y="342900"/>
                  </a:cubicBezTo>
                  <a:cubicBezTo>
                    <a:pt x="609600" y="335973"/>
                    <a:pt x="594495" y="331121"/>
                    <a:pt x="581891" y="322118"/>
                  </a:cubicBezTo>
                  <a:cubicBezTo>
                    <a:pt x="569933" y="313577"/>
                    <a:pt x="563564" y="298082"/>
                    <a:pt x="550718" y="290945"/>
                  </a:cubicBezTo>
                  <a:cubicBezTo>
                    <a:pt x="531569" y="280306"/>
                    <a:pt x="488372" y="270163"/>
                    <a:pt x="488372" y="270163"/>
                  </a:cubicBezTo>
                  <a:cubicBezTo>
                    <a:pt x="477981" y="263236"/>
                    <a:pt x="468370" y="254966"/>
                    <a:pt x="457200" y="249381"/>
                  </a:cubicBezTo>
                  <a:cubicBezTo>
                    <a:pt x="447403" y="244483"/>
                    <a:pt x="436283" y="242837"/>
                    <a:pt x="426027" y="238991"/>
                  </a:cubicBezTo>
                  <a:cubicBezTo>
                    <a:pt x="398232" y="228568"/>
                    <a:pt x="358748" y="213171"/>
                    <a:pt x="332509" y="197427"/>
                  </a:cubicBezTo>
                  <a:cubicBezTo>
                    <a:pt x="311092" y="184576"/>
                    <a:pt x="290945" y="169718"/>
                    <a:pt x="270163" y="155863"/>
                  </a:cubicBezTo>
                  <a:lnTo>
                    <a:pt x="207818" y="114300"/>
                  </a:lnTo>
                  <a:cubicBezTo>
                    <a:pt x="197427" y="107373"/>
                    <a:pt x="188493" y="97467"/>
                    <a:pt x="176645" y="93518"/>
                  </a:cubicBezTo>
                  <a:lnTo>
                    <a:pt x="145472" y="83127"/>
                  </a:lnTo>
                  <a:cubicBezTo>
                    <a:pt x="135081" y="76200"/>
                    <a:pt x="125470" y="67930"/>
                    <a:pt x="114300" y="62345"/>
                  </a:cubicBezTo>
                  <a:cubicBezTo>
                    <a:pt x="104503" y="57447"/>
                    <a:pt x="92702" y="57273"/>
                    <a:pt x="83127" y="51954"/>
                  </a:cubicBezTo>
                  <a:cubicBezTo>
                    <a:pt x="61294" y="39824"/>
                    <a:pt x="43122" y="21561"/>
                    <a:pt x="20782" y="10391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508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10010987" cy="59810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534400" y="475077"/>
            <a:ext cx="4953000" cy="40257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560" dirty="0"/>
              <a:t>Near steep slopes, use auxiliary arcs to separate the non-eddying regime and the eddying regime:</a:t>
            </a:r>
          </a:p>
          <a:p>
            <a:pPr marL="365760" indent="-365760">
              <a:buAutoNum type="arabicParenBoth"/>
            </a:pPr>
            <a:r>
              <a:rPr lang="en-US" sz="2550" dirty="0"/>
              <a:t>Make sure the elements inside the eddying regime are mostly uniform or gradually varying, and not super fine;</a:t>
            </a:r>
            <a:endParaRPr lang="en-US" sz="2550" dirty="0">
              <a:ea typeface="Calibri"/>
              <a:cs typeface="Calibri"/>
            </a:endParaRPr>
          </a:p>
          <a:p>
            <a:pPr marL="365760" indent="-365760">
              <a:buAutoNum type="arabicParenBoth"/>
            </a:pPr>
            <a:r>
              <a:rPr lang="en-US" sz="2560" dirty="0"/>
              <a:t>Keep sharp transitions in element size </a:t>
            </a:r>
            <a:r>
              <a:rPr lang="en-US" sz="2560" i="1" dirty="0"/>
              <a:t>inside</a:t>
            </a:r>
            <a:r>
              <a:rPr lang="en-US" sz="2560" dirty="0"/>
              <a:t> the non-eddying regime</a:t>
            </a:r>
            <a:endParaRPr lang="en-US" sz="2560" dirty="0">
              <a:ea typeface="Calibri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CA5063-2E6D-4601-EF41-A60274C5839D}"/>
              </a:ext>
            </a:extLst>
          </p:cNvPr>
          <p:cNvGrpSpPr/>
          <p:nvPr/>
        </p:nvGrpSpPr>
        <p:grpSpPr>
          <a:xfrm>
            <a:off x="3276600" y="1707298"/>
            <a:ext cx="4211321" cy="2636102"/>
            <a:chOff x="3276600" y="1707298"/>
            <a:chExt cx="4211321" cy="2636102"/>
          </a:xfrm>
        </p:grpSpPr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 flipH="1" flipV="1">
              <a:off x="4553372" y="1707298"/>
              <a:ext cx="770469" cy="3423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flipH="1">
              <a:off x="4679154" y="2228481"/>
              <a:ext cx="846666" cy="90137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232A3B7-4020-D5FD-2E13-96562DD8BF58}"/>
                </a:ext>
              </a:extLst>
            </p:cNvPr>
            <p:cNvSpPr txBox="1"/>
            <p:nvPr/>
          </p:nvSpPr>
          <p:spPr>
            <a:xfrm>
              <a:off x="5323841" y="1787907"/>
              <a:ext cx="2164080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60" dirty="0">
                  <a:solidFill>
                    <a:srgbClr val="FF0000"/>
                  </a:solidFill>
                </a:rPr>
                <a:t>Auxiliary arcs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319E315-D610-0476-6DD2-5199527328E1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2354803"/>
              <a:ext cx="0" cy="19885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9F1740E-074B-A0CD-53C5-CE99744E3B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6600" y="2130266"/>
              <a:ext cx="2149629" cy="68913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3351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80" y="1246293"/>
            <a:ext cx="10010987" cy="5846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2480" y="311573"/>
            <a:ext cx="795189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dirty="0"/>
              <a:t>Good mesh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0" y="4367687"/>
            <a:ext cx="2640633" cy="16681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60" dirty="0"/>
              <a:t>Sharp transitions in element size only in the non-eddying regime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386319" y="4712397"/>
            <a:ext cx="904241" cy="419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209280" y="4754311"/>
            <a:ext cx="81281" cy="10236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2">
            <a:extLst>
              <a:ext uri="{FF2B5EF4-FFF2-40B4-BE49-F238E27FC236}">
                <a16:creationId xmlns:a16="http://schemas.microsoft.com/office/drawing/2014/main" id="{BD39F51B-5A3F-4BFE-ADD8-A4694A79287B}"/>
              </a:ext>
            </a:extLst>
          </p:cNvPr>
          <p:cNvSpPr/>
          <p:nvPr/>
        </p:nvSpPr>
        <p:spPr>
          <a:xfrm>
            <a:off x="5105400" y="3184934"/>
            <a:ext cx="1953677" cy="1527463"/>
          </a:xfrm>
          <a:custGeom>
            <a:avLst/>
            <a:gdLst>
              <a:gd name="connsiteX0" fmla="*/ 1953677 w 1953677"/>
              <a:gd name="connsiteY0" fmla="*/ 0 h 1527463"/>
              <a:gd name="connsiteX1" fmla="*/ 1839377 w 1953677"/>
              <a:gd name="connsiteY1" fmla="*/ 10391 h 1527463"/>
              <a:gd name="connsiteX2" fmla="*/ 1777031 w 1953677"/>
              <a:gd name="connsiteY2" fmla="*/ 31172 h 1527463"/>
              <a:gd name="connsiteX3" fmla="*/ 1714686 w 1953677"/>
              <a:gd name="connsiteY3" fmla="*/ 72736 h 1527463"/>
              <a:gd name="connsiteX4" fmla="*/ 1683513 w 1953677"/>
              <a:gd name="connsiteY4" fmla="*/ 103909 h 1527463"/>
              <a:gd name="connsiteX5" fmla="*/ 1652341 w 1953677"/>
              <a:gd name="connsiteY5" fmla="*/ 114300 h 1527463"/>
              <a:gd name="connsiteX6" fmla="*/ 1621168 w 1953677"/>
              <a:gd name="connsiteY6" fmla="*/ 135081 h 1527463"/>
              <a:gd name="connsiteX7" fmla="*/ 1558822 w 1953677"/>
              <a:gd name="connsiteY7" fmla="*/ 155863 h 1527463"/>
              <a:gd name="connsiteX8" fmla="*/ 1527650 w 1953677"/>
              <a:gd name="connsiteY8" fmla="*/ 176645 h 1527463"/>
              <a:gd name="connsiteX9" fmla="*/ 1423741 w 1953677"/>
              <a:gd name="connsiteY9" fmla="*/ 207818 h 1527463"/>
              <a:gd name="connsiteX10" fmla="*/ 1361395 w 1953677"/>
              <a:gd name="connsiteY10" fmla="*/ 249381 h 1527463"/>
              <a:gd name="connsiteX11" fmla="*/ 1330222 w 1953677"/>
              <a:gd name="connsiteY11" fmla="*/ 270163 h 1527463"/>
              <a:gd name="connsiteX12" fmla="*/ 1299050 w 1953677"/>
              <a:gd name="connsiteY12" fmla="*/ 280554 h 1527463"/>
              <a:gd name="connsiteX13" fmla="*/ 1267877 w 1953677"/>
              <a:gd name="connsiteY13" fmla="*/ 301336 h 1527463"/>
              <a:gd name="connsiteX14" fmla="*/ 1205531 w 1953677"/>
              <a:gd name="connsiteY14" fmla="*/ 363681 h 1527463"/>
              <a:gd name="connsiteX15" fmla="*/ 1112013 w 1953677"/>
              <a:gd name="connsiteY15" fmla="*/ 415636 h 1527463"/>
              <a:gd name="connsiteX16" fmla="*/ 1080841 w 1953677"/>
              <a:gd name="connsiteY16" fmla="*/ 446809 h 1527463"/>
              <a:gd name="connsiteX17" fmla="*/ 1039277 w 1953677"/>
              <a:gd name="connsiteY17" fmla="*/ 467591 h 1527463"/>
              <a:gd name="connsiteX18" fmla="*/ 987322 w 1953677"/>
              <a:gd name="connsiteY18" fmla="*/ 519545 h 1527463"/>
              <a:gd name="connsiteX19" fmla="*/ 935368 w 1953677"/>
              <a:gd name="connsiteY19" fmla="*/ 571500 h 1527463"/>
              <a:gd name="connsiteX20" fmla="*/ 914586 w 1953677"/>
              <a:gd name="connsiteY20" fmla="*/ 602672 h 1527463"/>
              <a:gd name="connsiteX21" fmla="*/ 821068 w 1953677"/>
              <a:gd name="connsiteY21" fmla="*/ 696191 h 1527463"/>
              <a:gd name="connsiteX22" fmla="*/ 789895 w 1953677"/>
              <a:gd name="connsiteY22" fmla="*/ 727363 h 1527463"/>
              <a:gd name="connsiteX23" fmla="*/ 737941 w 1953677"/>
              <a:gd name="connsiteY23" fmla="*/ 789709 h 1527463"/>
              <a:gd name="connsiteX24" fmla="*/ 696377 w 1953677"/>
              <a:gd name="connsiteY24" fmla="*/ 852054 h 1527463"/>
              <a:gd name="connsiteX25" fmla="*/ 675595 w 1953677"/>
              <a:gd name="connsiteY25" fmla="*/ 883227 h 1527463"/>
              <a:gd name="connsiteX26" fmla="*/ 613250 w 1953677"/>
              <a:gd name="connsiteY26" fmla="*/ 935181 h 1527463"/>
              <a:gd name="connsiteX27" fmla="*/ 571686 w 1953677"/>
              <a:gd name="connsiteY27" fmla="*/ 966354 h 1527463"/>
              <a:gd name="connsiteX28" fmla="*/ 540513 w 1953677"/>
              <a:gd name="connsiteY28" fmla="*/ 976745 h 1527463"/>
              <a:gd name="connsiteX29" fmla="*/ 509341 w 1953677"/>
              <a:gd name="connsiteY29" fmla="*/ 997527 h 1527463"/>
              <a:gd name="connsiteX30" fmla="*/ 405431 w 1953677"/>
              <a:gd name="connsiteY30" fmla="*/ 1028700 h 1527463"/>
              <a:gd name="connsiteX31" fmla="*/ 353477 w 1953677"/>
              <a:gd name="connsiteY31" fmla="*/ 1039091 h 1527463"/>
              <a:gd name="connsiteX32" fmla="*/ 291131 w 1953677"/>
              <a:gd name="connsiteY32" fmla="*/ 1059872 h 1527463"/>
              <a:gd name="connsiteX33" fmla="*/ 228786 w 1953677"/>
              <a:gd name="connsiteY33" fmla="*/ 1101436 h 1527463"/>
              <a:gd name="connsiteX34" fmla="*/ 176831 w 1953677"/>
              <a:gd name="connsiteY34" fmla="*/ 1163781 h 1527463"/>
              <a:gd name="connsiteX35" fmla="*/ 145659 w 1953677"/>
              <a:gd name="connsiteY35" fmla="*/ 1194954 h 1527463"/>
              <a:gd name="connsiteX36" fmla="*/ 124877 w 1953677"/>
              <a:gd name="connsiteY36" fmla="*/ 1226127 h 1527463"/>
              <a:gd name="connsiteX37" fmla="*/ 114486 w 1953677"/>
              <a:gd name="connsiteY37" fmla="*/ 1257300 h 1527463"/>
              <a:gd name="connsiteX38" fmla="*/ 83313 w 1953677"/>
              <a:gd name="connsiteY38" fmla="*/ 1278081 h 1527463"/>
              <a:gd name="connsiteX39" fmla="*/ 31359 w 1953677"/>
              <a:gd name="connsiteY39" fmla="*/ 1340427 h 1527463"/>
              <a:gd name="connsiteX40" fmla="*/ 10577 w 1953677"/>
              <a:gd name="connsiteY40" fmla="*/ 1402772 h 1527463"/>
              <a:gd name="connsiteX41" fmla="*/ 186 w 1953677"/>
              <a:gd name="connsiteY41" fmla="*/ 1527463 h 152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53677" h="1527463">
                <a:moveTo>
                  <a:pt x="1953677" y="0"/>
                </a:moveTo>
                <a:cubicBezTo>
                  <a:pt x="1915577" y="3464"/>
                  <a:pt x="1877052" y="3743"/>
                  <a:pt x="1839377" y="10391"/>
                </a:cubicBezTo>
                <a:cubicBezTo>
                  <a:pt x="1817804" y="14198"/>
                  <a:pt x="1777031" y="31172"/>
                  <a:pt x="1777031" y="31172"/>
                </a:cubicBezTo>
                <a:cubicBezTo>
                  <a:pt x="1756249" y="45027"/>
                  <a:pt x="1732347" y="55075"/>
                  <a:pt x="1714686" y="72736"/>
                </a:cubicBezTo>
                <a:cubicBezTo>
                  <a:pt x="1704295" y="83127"/>
                  <a:pt x="1695740" y="95758"/>
                  <a:pt x="1683513" y="103909"/>
                </a:cubicBezTo>
                <a:cubicBezTo>
                  <a:pt x="1674400" y="109985"/>
                  <a:pt x="1662137" y="109402"/>
                  <a:pt x="1652341" y="114300"/>
                </a:cubicBezTo>
                <a:cubicBezTo>
                  <a:pt x="1641171" y="119885"/>
                  <a:pt x="1632580" y="130009"/>
                  <a:pt x="1621168" y="135081"/>
                </a:cubicBezTo>
                <a:cubicBezTo>
                  <a:pt x="1601150" y="143978"/>
                  <a:pt x="1558822" y="155863"/>
                  <a:pt x="1558822" y="155863"/>
                </a:cubicBezTo>
                <a:cubicBezTo>
                  <a:pt x="1548431" y="162790"/>
                  <a:pt x="1539128" y="171726"/>
                  <a:pt x="1527650" y="176645"/>
                </a:cubicBezTo>
                <a:cubicBezTo>
                  <a:pt x="1486986" y="194073"/>
                  <a:pt x="1465655" y="179876"/>
                  <a:pt x="1423741" y="207818"/>
                </a:cubicBezTo>
                <a:lnTo>
                  <a:pt x="1361395" y="249381"/>
                </a:lnTo>
                <a:cubicBezTo>
                  <a:pt x="1351004" y="256308"/>
                  <a:pt x="1342070" y="266214"/>
                  <a:pt x="1330222" y="270163"/>
                </a:cubicBezTo>
                <a:cubicBezTo>
                  <a:pt x="1319831" y="273627"/>
                  <a:pt x="1308846" y="275656"/>
                  <a:pt x="1299050" y="280554"/>
                </a:cubicBezTo>
                <a:cubicBezTo>
                  <a:pt x="1287880" y="286139"/>
                  <a:pt x="1277211" y="293039"/>
                  <a:pt x="1267877" y="301336"/>
                </a:cubicBezTo>
                <a:cubicBezTo>
                  <a:pt x="1245911" y="320861"/>
                  <a:pt x="1233413" y="354387"/>
                  <a:pt x="1205531" y="363681"/>
                </a:cubicBezTo>
                <a:cubicBezTo>
                  <a:pt x="1166333" y="376747"/>
                  <a:pt x="1147740" y="379908"/>
                  <a:pt x="1112013" y="415636"/>
                </a:cubicBezTo>
                <a:cubicBezTo>
                  <a:pt x="1101622" y="426027"/>
                  <a:pt x="1092799" y="438268"/>
                  <a:pt x="1080841" y="446809"/>
                </a:cubicBezTo>
                <a:cubicBezTo>
                  <a:pt x="1068236" y="455812"/>
                  <a:pt x="1053132" y="460664"/>
                  <a:pt x="1039277" y="467591"/>
                </a:cubicBezTo>
                <a:cubicBezTo>
                  <a:pt x="983854" y="550723"/>
                  <a:pt x="1056600" y="450265"/>
                  <a:pt x="987322" y="519545"/>
                </a:cubicBezTo>
                <a:cubicBezTo>
                  <a:pt x="918050" y="588819"/>
                  <a:pt x="1018497" y="516081"/>
                  <a:pt x="935368" y="571500"/>
                </a:cubicBezTo>
                <a:cubicBezTo>
                  <a:pt x="928441" y="581891"/>
                  <a:pt x="922883" y="593338"/>
                  <a:pt x="914586" y="602672"/>
                </a:cubicBezTo>
                <a:cubicBezTo>
                  <a:pt x="914581" y="602678"/>
                  <a:pt x="836657" y="680602"/>
                  <a:pt x="821068" y="696191"/>
                </a:cubicBezTo>
                <a:cubicBezTo>
                  <a:pt x="810677" y="706582"/>
                  <a:pt x="798046" y="715136"/>
                  <a:pt x="789895" y="727363"/>
                </a:cubicBezTo>
                <a:cubicBezTo>
                  <a:pt x="715637" y="838750"/>
                  <a:pt x="831276" y="669707"/>
                  <a:pt x="737941" y="789709"/>
                </a:cubicBezTo>
                <a:cubicBezTo>
                  <a:pt x="722607" y="809424"/>
                  <a:pt x="710232" y="831272"/>
                  <a:pt x="696377" y="852054"/>
                </a:cubicBezTo>
                <a:cubicBezTo>
                  <a:pt x="689450" y="862445"/>
                  <a:pt x="684426" y="874396"/>
                  <a:pt x="675595" y="883227"/>
                </a:cubicBezTo>
                <a:cubicBezTo>
                  <a:pt x="627079" y="931743"/>
                  <a:pt x="663883" y="899015"/>
                  <a:pt x="613250" y="935181"/>
                </a:cubicBezTo>
                <a:cubicBezTo>
                  <a:pt x="599157" y="945247"/>
                  <a:pt x="586723" y="957762"/>
                  <a:pt x="571686" y="966354"/>
                </a:cubicBezTo>
                <a:cubicBezTo>
                  <a:pt x="562176" y="971788"/>
                  <a:pt x="550904" y="973281"/>
                  <a:pt x="540513" y="976745"/>
                </a:cubicBezTo>
                <a:cubicBezTo>
                  <a:pt x="530122" y="983672"/>
                  <a:pt x="520753" y="992455"/>
                  <a:pt x="509341" y="997527"/>
                </a:cubicBezTo>
                <a:cubicBezTo>
                  <a:pt x="483438" y="1009039"/>
                  <a:pt x="435657" y="1021983"/>
                  <a:pt x="405431" y="1028700"/>
                </a:cubicBezTo>
                <a:cubicBezTo>
                  <a:pt x="388191" y="1032531"/>
                  <a:pt x="370516" y="1034444"/>
                  <a:pt x="353477" y="1039091"/>
                </a:cubicBezTo>
                <a:cubicBezTo>
                  <a:pt x="332343" y="1044855"/>
                  <a:pt x="291131" y="1059872"/>
                  <a:pt x="291131" y="1059872"/>
                </a:cubicBezTo>
                <a:cubicBezTo>
                  <a:pt x="270349" y="1073727"/>
                  <a:pt x="246447" y="1083775"/>
                  <a:pt x="228786" y="1101436"/>
                </a:cubicBezTo>
                <a:cubicBezTo>
                  <a:pt x="137722" y="1192500"/>
                  <a:pt x="249157" y="1076990"/>
                  <a:pt x="176831" y="1163781"/>
                </a:cubicBezTo>
                <a:cubicBezTo>
                  <a:pt x="167424" y="1175070"/>
                  <a:pt x="155066" y="1183665"/>
                  <a:pt x="145659" y="1194954"/>
                </a:cubicBezTo>
                <a:cubicBezTo>
                  <a:pt x="137664" y="1204548"/>
                  <a:pt x="130462" y="1214957"/>
                  <a:pt x="124877" y="1226127"/>
                </a:cubicBezTo>
                <a:cubicBezTo>
                  <a:pt x="119979" y="1235924"/>
                  <a:pt x="121328" y="1248747"/>
                  <a:pt x="114486" y="1257300"/>
                </a:cubicBezTo>
                <a:cubicBezTo>
                  <a:pt x="106685" y="1267052"/>
                  <a:pt x="92907" y="1270086"/>
                  <a:pt x="83313" y="1278081"/>
                </a:cubicBezTo>
                <a:cubicBezTo>
                  <a:pt x="66041" y="1292474"/>
                  <a:pt x="40974" y="1318792"/>
                  <a:pt x="31359" y="1340427"/>
                </a:cubicBezTo>
                <a:cubicBezTo>
                  <a:pt x="22462" y="1360445"/>
                  <a:pt x="10577" y="1402772"/>
                  <a:pt x="10577" y="1402772"/>
                </a:cubicBezTo>
                <a:cubicBezTo>
                  <a:pt x="-2263" y="1492653"/>
                  <a:pt x="186" y="1451017"/>
                  <a:pt x="186" y="1527463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069B07A0-0313-4E34-B354-CD3518A7577B}"/>
              </a:ext>
            </a:extLst>
          </p:cNvPr>
          <p:cNvSpPr/>
          <p:nvPr/>
        </p:nvSpPr>
        <p:spPr>
          <a:xfrm>
            <a:off x="4108059" y="2956334"/>
            <a:ext cx="1911927" cy="997527"/>
          </a:xfrm>
          <a:custGeom>
            <a:avLst/>
            <a:gdLst>
              <a:gd name="connsiteX0" fmla="*/ 1911927 w 1911927"/>
              <a:gd name="connsiteY0" fmla="*/ 820881 h 997527"/>
              <a:gd name="connsiteX1" fmla="*/ 1735282 w 1911927"/>
              <a:gd name="connsiteY1" fmla="*/ 966354 h 997527"/>
              <a:gd name="connsiteX2" fmla="*/ 1693718 w 1911927"/>
              <a:gd name="connsiteY2" fmla="*/ 987136 h 997527"/>
              <a:gd name="connsiteX3" fmla="*/ 1631372 w 1911927"/>
              <a:gd name="connsiteY3" fmla="*/ 997527 h 997527"/>
              <a:gd name="connsiteX4" fmla="*/ 1423554 w 1911927"/>
              <a:gd name="connsiteY4" fmla="*/ 976745 h 997527"/>
              <a:gd name="connsiteX5" fmla="*/ 1361209 w 1911927"/>
              <a:gd name="connsiteY5" fmla="*/ 955963 h 997527"/>
              <a:gd name="connsiteX6" fmla="*/ 1298863 w 1911927"/>
              <a:gd name="connsiteY6" fmla="*/ 831272 h 997527"/>
              <a:gd name="connsiteX7" fmla="*/ 1288472 w 1911927"/>
              <a:gd name="connsiteY7" fmla="*/ 800100 h 997527"/>
              <a:gd name="connsiteX8" fmla="*/ 1278082 w 1911927"/>
              <a:gd name="connsiteY8" fmla="*/ 768927 h 997527"/>
              <a:gd name="connsiteX9" fmla="*/ 1246909 w 1911927"/>
              <a:gd name="connsiteY9" fmla="*/ 737754 h 997527"/>
              <a:gd name="connsiteX10" fmla="*/ 1226127 w 1911927"/>
              <a:gd name="connsiteY10" fmla="*/ 706581 h 997527"/>
              <a:gd name="connsiteX11" fmla="*/ 1184563 w 1911927"/>
              <a:gd name="connsiteY11" fmla="*/ 675409 h 997527"/>
              <a:gd name="connsiteX12" fmla="*/ 1153391 w 1911927"/>
              <a:gd name="connsiteY12" fmla="*/ 654627 h 997527"/>
              <a:gd name="connsiteX13" fmla="*/ 1049482 w 1911927"/>
              <a:gd name="connsiteY13" fmla="*/ 592281 h 997527"/>
              <a:gd name="connsiteX14" fmla="*/ 1018309 w 1911927"/>
              <a:gd name="connsiteY14" fmla="*/ 561109 h 997527"/>
              <a:gd name="connsiteX15" fmla="*/ 893618 w 1911927"/>
              <a:gd name="connsiteY15" fmla="*/ 477981 h 997527"/>
              <a:gd name="connsiteX16" fmla="*/ 810491 w 1911927"/>
              <a:gd name="connsiteY16" fmla="*/ 457200 h 997527"/>
              <a:gd name="connsiteX17" fmla="*/ 748145 w 1911927"/>
              <a:gd name="connsiteY17" fmla="*/ 436418 h 997527"/>
              <a:gd name="connsiteX18" fmla="*/ 716972 w 1911927"/>
              <a:gd name="connsiteY18" fmla="*/ 415636 h 997527"/>
              <a:gd name="connsiteX19" fmla="*/ 623454 w 1911927"/>
              <a:gd name="connsiteY19" fmla="*/ 342900 h 997527"/>
              <a:gd name="connsiteX20" fmla="*/ 581891 w 1911927"/>
              <a:gd name="connsiteY20" fmla="*/ 322118 h 997527"/>
              <a:gd name="connsiteX21" fmla="*/ 550718 w 1911927"/>
              <a:gd name="connsiteY21" fmla="*/ 290945 h 997527"/>
              <a:gd name="connsiteX22" fmla="*/ 488372 w 1911927"/>
              <a:gd name="connsiteY22" fmla="*/ 270163 h 997527"/>
              <a:gd name="connsiteX23" fmla="*/ 457200 w 1911927"/>
              <a:gd name="connsiteY23" fmla="*/ 249381 h 997527"/>
              <a:gd name="connsiteX24" fmla="*/ 426027 w 1911927"/>
              <a:gd name="connsiteY24" fmla="*/ 238991 h 997527"/>
              <a:gd name="connsiteX25" fmla="*/ 332509 w 1911927"/>
              <a:gd name="connsiteY25" fmla="*/ 197427 h 997527"/>
              <a:gd name="connsiteX26" fmla="*/ 270163 w 1911927"/>
              <a:gd name="connsiteY26" fmla="*/ 155863 h 997527"/>
              <a:gd name="connsiteX27" fmla="*/ 207818 w 1911927"/>
              <a:gd name="connsiteY27" fmla="*/ 114300 h 997527"/>
              <a:gd name="connsiteX28" fmla="*/ 176645 w 1911927"/>
              <a:gd name="connsiteY28" fmla="*/ 93518 h 997527"/>
              <a:gd name="connsiteX29" fmla="*/ 145472 w 1911927"/>
              <a:gd name="connsiteY29" fmla="*/ 83127 h 997527"/>
              <a:gd name="connsiteX30" fmla="*/ 114300 w 1911927"/>
              <a:gd name="connsiteY30" fmla="*/ 62345 h 997527"/>
              <a:gd name="connsiteX31" fmla="*/ 83127 w 1911927"/>
              <a:gd name="connsiteY31" fmla="*/ 51954 h 997527"/>
              <a:gd name="connsiteX32" fmla="*/ 20782 w 1911927"/>
              <a:gd name="connsiteY32" fmla="*/ 10391 h 997527"/>
              <a:gd name="connsiteX33" fmla="*/ 0 w 1911927"/>
              <a:gd name="connsiteY33" fmla="*/ 0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11927" h="997527">
                <a:moveTo>
                  <a:pt x="1911927" y="820881"/>
                </a:moveTo>
                <a:cubicBezTo>
                  <a:pt x="1853045" y="869372"/>
                  <a:pt x="1795956" y="920126"/>
                  <a:pt x="1735282" y="966354"/>
                </a:cubicBezTo>
                <a:cubicBezTo>
                  <a:pt x="1722961" y="975742"/>
                  <a:pt x="1708555" y="982685"/>
                  <a:pt x="1693718" y="987136"/>
                </a:cubicBezTo>
                <a:cubicBezTo>
                  <a:pt x="1673538" y="993190"/>
                  <a:pt x="1652154" y="994063"/>
                  <a:pt x="1631372" y="997527"/>
                </a:cubicBezTo>
                <a:cubicBezTo>
                  <a:pt x="1583656" y="994119"/>
                  <a:pt x="1482379" y="991451"/>
                  <a:pt x="1423554" y="976745"/>
                </a:cubicBezTo>
                <a:cubicBezTo>
                  <a:pt x="1402302" y="971432"/>
                  <a:pt x="1361209" y="955963"/>
                  <a:pt x="1361209" y="955963"/>
                </a:cubicBezTo>
                <a:cubicBezTo>
                  <a:pt x="1307493" y="875390"/>
                  <a:pt x="1327544" y="917314"/>
                  <a:pt x="1298863" y="831272"/>
                </a:cubicBezTo>
                <a:lnTo>
                  <a:pt x="1288472" y="800100"/>
                </a:lnTo>
                <a:cubicBezTo>
                  <a:pt x="1285008" y="789709"/>
                  <a:pt x="1285827" y="776672"/>
                  <a:pt x="1278082" y="768927"/>
                </a:cubicBezTo>
                <a:cubicBezTo>
                  <a:pt x="1267691" y="758536"/>
                  <a:pt x="1256317" y="749043"/>
                  <a:pt x="1246909" y="737754"/>
                </a:cubicBezTo>
                <a:cubicBezTo>
                  <a:pt x="1238914" y="728160"/>
                  <a:pt x="1234958" y="715412"/>
                  <a:pt x="1226127" y="706581"/>
                </a:cubicBezTo>
                <a:cubicBezTo>
                  <a:pt x="1213881" y="694335"/>
                  <a:pt x="1198655" y="685475"/>
                  <a:pt x="1184563" y="675409"/>
                </a:cubicBezTo>
                <a:cubicBezTo>
                  <a:pt x="1174401" y="668150"/>
                  <a:pt x="1164234" y="660823"/>
                  <a:pt x="1153391" y="654627"/>
                </a:cubicBezTo>
                <a:cubicBezTo>
                  <a:pt x="1115123" y="632759"/>
                  <a:pt x="1083379" y="626177"/>
                  <a:pt x="1049482" y="592281"/>
                </a:cubicBezTo>
                <a:cubicBezTo>
                  <a:pt x="1039091" y="581890"/>
                  <a:pt x="1029682" y="570414"/>
                  <a:pt x="1018309" y="561109"/>
                </a:cubicBezTo>
                <a:cubicBezTo>
                  <a:pt x="969246" y="520967"/>
                  <a:pt x="945386" y="500166"/>
                  <a:pt x="893618" y="477981"/>
                </a:cubicBezTo>
                <a:cubicBezTo>
                  <a:pt x="856842" y="462220"/>
                  <a:pt x="855204" y="469395"/>
                  <a:pt x="810491" y="457200"/>
                </a:cubicBezTo>
                <a:cubicBezTo>
                  <a:pt x="789357" y="451436"/>
                  <a:pt x="766372" y="448569"/>
                  <a:pt x="748145" y="436418"/>
                </a:cubicBezTo>
                <a:cubicBezTo>
                  <a:pt x="737754" y="429491"/>
                  <a:pt x="726566" y="423631"/>
                  <a:pt x="716972" y="415636"/>
                </a:cubicBezTo>
                <a:cubicBezTo>
                  <a:pt x="665653" y="372870"/>
                  <a:pt x="702252" y="382300"/>
                  <a:pt x="623454" y="342900"/>
                </a:cubicBezTo>
                <a:cubicBezTo>
                  <a:pt x="609600" y="335973"/>
                  <a:pt x="594495" y="331121"/>
                  <a:pt x="581891" y="322118"/>
                </a:cubicBezTo>
                <a:cubicBezTo>
                  <a:pt x="569933" y="313577"/>
                  <a:pt x="563564" y="298082"/>
                  <a:pt x="550718" y="290945"/>
                </a:cubicBezTo>
                <a:cubicBezTo>
                  <a:pt x="531569" y="280306"/>
                  <a:pt x="488372" y="270163"/>
                  <a:pt x="488372" y="270163"/>
                </a:cubicBezTo>
                <a:cubicBezTo>
                  <a:pt x="477981" y="263236"/>
                  <a:pt x="468370" y="254966"/>
                  <a:pt x="457200" y="249381"/>
                </a:cubicBezTo>
                <a:cubicBezTo>
                  <a:pt x="447403" y="244483"/>
                  <a:pt x="436283" y="242837"/>
                  <a:pt x="426027" y="238991"/>
                </a:cubicBezTo>
                <a:cubicBezTo>
                  <a:pt x="398232" y="228568"/>
                  <a:pt x="358748" y="213171"/>
                  <a:pt x="332509" y="197427"/>
                </a:cubicBezTo>
                <a:cubicBezTo>
                  <a:pt x="311092" y="184576"/>
                  <a:pt x="290945" y="169718"/>
                  <a:pt x="270163" y="155863"/>
                </a:cubicBezTo>
                <a:lnTo>
                  <a:pt x="207818" y="114300"/>
                </a:lnTo>
                <a:cubicBezTo>
                  <a:pt x="197427" y="107373"/>
                  <a:pt x="188493" y="97467"/>
                  <a:pt x="176645" y="93518"/>
                </a:cubicBezTo>
                <a:lnTo>
                  <a:pt x="145472" y="83127"/>
                </a:lnTo>
                <a:cubicBezTo>
                  <a:pt x="135081" y="76200"/>
                  <a:pt x="125470" y="67930"/>
                  <a:pt x="114300" y="62345"/>
                </a:cubicBezTo>
                <a:cubicBezTo>
                  <a:pt x="104503" y="57447"/>
                  <a:pt x="92702" y="57273"/>
                  <a:pt x="83127" y="51954"/>
                </a:cubicBezTo>
                <a:cubicBezTo>
                  <a:pt x="61294" y="39824"/>
                  <a:pt x="43122" y="21561"/>
                  <a:pt x="20782" y="10391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22DD8-9897-46C6-9DEB-355DCDBF5600}"/>
              </a:ext>
            </a:extLst>
          </p:cNvPr>
          <p:cNvSpPr txBox="1"/>
          <p:nvPr/>
        </p:nvSpPr>
        <p:spPr>
          <a:xfrm>
            <a:off x="6983525" y="2705789"/>
            <a:ext cx="311847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" dirty="0">
                <a:solidFill>
                  <a:srgbClr val="FF0000"/>
                </a:solidFill>
              </a:rPr>
              <a:t>Eddying regime (deep): smooth</a:t>
            </a:r>
          </a:p>
        </p:txBody>
      </p:sp>
    </p:spTree>
    <p:extLst>
      <p:ext uri="{BB962C8B-B14F-4D97-AF65-F5344CB8AC3E}">
        <p14:creationId xmlns:p14="http://schemas.microsoft.com/office/powerpoint/2010/main" val="76748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161825"/>
            <a:ext cx="795189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Bad mesh/map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C708C-A575-76A2-6DF7-33FC5F6A4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63083"/>
            <a:ext cx="8694863" cy="60902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D1FB58-DFFA-21C8-3167-68ACA238F311}"/>
              </a:ext>
            </a:extLst>
          </p:cNvPr>
          <p:cNvGrpSpPr/>
          <p:nvPr/>
        </p:nvGrpSpPr>
        <p:grpSpPr>
          <a:xfrm>
            <a:off x="6328631" y="2667000"/>
            <a:ext cx="3619669" cy="914400"/>
            <a:chOff x="6328631" y="2667000"/>
            <a:chExt cx="3619669" cy="9144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6E0A5F-4856-A641-C6B3-CEC19DF931C3}"/>
                </a:ext>
              </a:extLst>
            </p:cNvPr>
            <p:cNvSpPr txBox="1"/>
            <p:nvPr/>
          </p:nvSpPr>
          <p:spPr>
            <a:xfrm>
              <a:off x="6848669" y="2667000"/>
              <a:ext cx="3099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Unnecessary constraint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82F36DE-FA07-51A0-18E5-BBAF36B332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8631" y="3128665"/>
              <a:ext cx="605569" cy="452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9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24144" y="1014753"/>
            <a:ext cx="5170438" cy="16650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560" dirty="0"/>
              <a:t>Spurious upwelling on a bad mesh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/>
              <a:t>This is usually very easy to spot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/>
              <a:t>Always check this in your SST results</a:t>
            </a:r>
            <a:endParaRPr lang="en-US" sz="2550" dirty="0">
              <a:ea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7574279" cy="5750445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759959" y="1402260"/>
            <a:ext cx="3164841" cy="12150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3520440" y="1402260"/>
            <a:ext cx="4404360" cy="20476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15469" y="127135"/>
            <a:ext cx="8885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Consequences of non-smooth transition in eddying regime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77369" y="3369248"/>
            <a:ext cx="618623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General rules: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‘Simplicity’ often is a good starting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Avoid over-constraining the mesh in eddying or transitional regimes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auxiliary arcs only if necessary to delineate the regimes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non-eddying regime, do as before – liberal use of arcs is fine</a:t>
            </a:r>
          </a:p>
        </p:txBody>
      </p:sp>
    </p:spTree>
    <p:extLst>
      <p:ext uri="{BB962C8B-B14F-4D97-AF65-F5344CB8AC3E}">
        <p14:creationId xmlns:p14="http://schemas.microsoft.com/office/powerpoint/2010/main" val="2406783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3D7D-6BBA-4BE3-B0A8-6CEE10713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960" y="-10128"/>
            <a:ext cx="11224097" cy="485443"/>
          </a:xfrm>
        </p:spPr>
        <p:txBody>
          <a:bodyPr>
            <a:noAutofit/>
          </a:bodyPr>
          <a:lstStyle/>
          <a:p>
            <a:r>
              <a:rPr lang="en-US" sz="2987" dirty="0"/>
              <a:t>Meshing around Guam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966D2-54E6-4B3A-83AA-9EE2D2801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066800"/>
            <a:ext cx="3168943" cy="40736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A52AA2-4253-4FA3-94DD-CE4D03E489EF}"/>
              </a:ext>
            </a:extLst>
          </p:cNvPr>
          <p:cNvCxnSpPr/>
          <p:nvPr/>
        </p:nvCxnSpPr>
        <p:spPr>
          <a:xfrm flipV="1">
            <a:off x="3246316" y="3786515"/>
            <a:ext cx="410198" cy="237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682D955-CC22-4E10-854A-4446F14D6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957" y="1472732"/>
            <a:ext cx="1016142" cy="22050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A4523E-A442-4EE7-A448-D6A022E9ACB5}"/>
              </a:ext>
            </a:extLst>
          </p:cNvPr>
          <p:cNvSpPr txBox="1"/>
          <p:nvPr/>
        </p:nvSpPr>
        <p:spPr>
          <a:xfrm>
            <a:off x="1599695" y="1066800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Bathymetry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06F8E6-57BC-447E-B71B-26F142391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031" y="1096926"/>
            <a:ext cx="3811706" cy="39909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E63C367-CFC1-42D2-931E-268BFA8BA099}"/>
              </a:ext>
            </a:extLst>
          </p:cNvPr>
          <p:cNvSpPr txBox="1"/>
          <p:nvPr/>
        </p:nvSpPr>
        <p:spPr>
          <a:xfrm>
            <a:off x="2876099" y="5751596"/>
            <a:ext cx="803865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/>
              <a:t>Over-constraining between 500m and 1km isobaths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/>
              <a:t>Bad transition there led to spread of upwelled water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69F1A66-8FA7-30F3-5E86-59B8D9605899}"/>
              </a:ext>
            </a:extLst>
          </p:cNvPr>
          <p:cNvSpPr/>
          <p:nvPr/>
        </p:nvSpPr>
        <p:spPr>
          <a:xfrm>
            <a:off x="6629400" y="2895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3D7D-6BBA-4BE3-B0A8-6CEE10713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960" y="-10128"/>
            <a:ext cx="11224097" cy="485443"/>
          </a:xfrm>
        </p:spPr>
        <p:txBody>
          <a:bodyPr>
            <a:noAutofit/>
          </a:bodyPr>
          <a:lstStyle/>
          <a:p>
            <a:r>
              <a:rPr lang="en-US" sz="2987" dirty="0"/>
              <a:t>Meshing around Guam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1A896-2022-432B-BE55-367D59701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738" y="847046"/>
            <a:ext cx="3591050" cy="390171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FC1F86-C16E-458A-9C7F-E2F5844E9F8A}"/>
              </a:ext>
            </a:extLst>
          </p:cNvPr>
          <p:cNvCxnSpPr/>
          <p:nvPr/>
        </p:nvCxnSpPr>
        <p:spPr>
          <a:xfrm flipV="1">
            <a:off x="2490842" y="3137481"/>
            <a:ext cx="410198" cy="2370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682D955-CC22-4E10-854A-4446F14D6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56" y="1274399"/>
            <a:ext cx="1016142" cy="22050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A4523E-A442-4EE7-A448-D6A022E9ACB5}"/>
              </a:ext>
            </a:extLst>
          </p:cNvPr>
          <p:cNvSpPr txBox="1"/>
          <p:nvPr/>
        </p:nvSpPr>
        <p:spPr>
          <a:xfrm>
            <a:off x="929493" y="807521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Bathymetry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8BC149-4769-47CD-B08F-3C46D12B7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405" y="847046"/>
            <a:ext cx="3894957" cy="41572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E63C367-CFC1-42D2-931E-268BFA8BA099}"/>
              </a:ext>
            </a:extLst>
          </p:cNvPr>
          <p:cNvSpPr txBox="1"/>
          <p:nvPr/>
        </p:nvSpPr>
        <p:spPr>
          <a:xfrm>
            <a:off x="1420765" y="5809121"/>
            <a:ext cx="11049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/>
              <a:t>Resolution at 500m isobath is too fine (due to steep slope)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F3C8FA2-5FC2-9C0B-9FF3-11F0D1C1E998}"/>
              </a:ext>
            </a:extLst>
          </p:cNvPr>
          <p:cNvSpPr/>
          <p:nvPr/>
        </p:nvSpPr>
        <p:spPr>
          <a:xfrm>
            <a:off x="6411865" y="2607402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68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3D7D-6BBA-4BE3-B0A8-6CEE10713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960" y="58970"/>
            <a:ext cx="11224097" cy="485443"/>
          </a:xfrm>
        </p:spPr>
        <p:txBody>
          <a:bodyPr>
            <a:noAutofit/>
          </a:bodyPr>
          <a:lstStyle/>
          <a:p>
            <a:r>
              <a:rPr lang="en-US" sz="2987" dirty="0"/>
              <a:t>Meshing around Guam: forced transition nearshore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A1148A-7066-45AA-8130-E7BF69816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421" y="476520"/>
            <a:ext cx="3097422" cy="3795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4FC68A-3D12-40CD-B224-68B050A18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678" y="476520"/>
            <a:ext cx="5847995" cy="41653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D5A0C9-22B4-4A42-B27A-F9C5EA9E9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19" y="817814"/>
            <a:ext cx="1016142" cy="22050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A89D6E-6A43-4356-B6D5-E2D81ED93382}"/>
              </a:ext>
            </a:extLst>
          </p:cNvPr>
          <p:cNvSpPr txBox="1"/>
          <p:nvPr/>
        </p:nvSpPr>
        <p:spPr>
          <a:xfrm>
            <a:off x="177929" y="371772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Bathymetry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E615B6-098B-432B-A568-0425F47FC2CF}"/>
              </a:ext>
            </a:extLst>
          </p:cNvPr>
          <p:cNvSpPr/>
          <p:nvPr/>
        </p:nvSpPr>
        <p:spPr>
          <a:xfrm>
            <a:off x="1903649" y="2559201"/>
            <a:ext cx="1109584" cy="8053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E762781-22DE-4E92-9165-93358ACA1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424" y="3392843"/>
            <a:ext cx="5258496" cy="392235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C5EC95-91AE-46EF-AAED-C5A95ECA7BF5}"/>
              </a:ext>
            </a:extLst>
          </p:cNvPr>
          <p:cNvCxnSpPr/>
          <p:nvPr/>
        </p:nvCxnSpPr>
        <p:spPr>
          <a:xfrm flipV="1">
            <a:off x="3013233" y="476519"/>
            <a:ext cx="1825445" cy="2082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4D7D38-D271-4B8D-BE6A-A523649E8F68}"/>
              </a:ext>
            </a:extLst>
          </p:cNvPr>
          <p:cNvCxnSpPr>
            <a:cxnSpLocks/>
          </p:cNvCxnSpPr>
          <p:nvPr/>
        </p:nvCxnSpPr>
        <p:spPr>
          <a:xfrm>
            <a:off x="3013231" y="3357782"/>
            <a:ext cx="1825446" cy="1284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F74D1E-E92C-483F-BE0C-9535378B1A9B}"/>
              </a:ext>
            </a:extLst>
          </p:cNvPr>
          <p:cNvSpPr txBox="1"/>
          <p:nvPr/>
        </p:nvSpPr>
        <p:spPr>
          <a:xfrm>
            <a:off x="492664" y="5157045"/>
            <a:ext cx="7270010" cy="12741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/>
              <a:t>Force rapid transition of resolution nearshore to ensure a proper resolution at 500m depth</a:t>
            </a:r>
            <a:endParaRPr lang="en-US" sz="256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/>
              <a:t>Skew elements are fine nearshore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703893E-CDFB-7076-C57D-E87268C5E1B9}"/>
              </a:ext>
            </a:extLst>
          </p:cNvPr>
          <p:cNvCxnSpPr>
            <a:cxnSpLocks/>
          </p:cNvCxnSpPr>
          <p:nvPr/>
        </p:nvCxnSpPr>
        <p:spPr>
          <a:xfrm>
            <a:off x="6052113" y="1827817"/>
            <a:ext cx="159728" cy="3304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685CBA-B30E-CDAE-F370-4A6B47EBE75E}"/>
              </a:ext>
            </a:extLst>
          </p:cNvPr>
          <p:cNvCxnSpPr>
            <a:cxnSpLocks/>
          </p:cNvCxnSpPr>
          <p:nvPr/>
        </p:nvCxnSpPr>
        <p:spPr>
          <a:xfrm>
            <a:off x="5993573" y="1769005"/>
            <a:ext cx="436537" cy="875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52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map of the ocean&#10;&#10;Description automatically generated">
            <a:extLst>
              <a:ext uri="{FF2B5EF4-FFF2-40B4-BE49-F238E27FC236}">
                <a16:creationId xmlns:a16="http://schemas.microsoft.com/office/drawing/2014/main" id="{EB67D25D-3339-D9BF-EEAD-0A612F80A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56" y="647485"/>
            <a:ext cx="8283210" cy="6406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223"/>
            <a:ext cx="11658600" cy="627018"/>
          </a:xfrm>
        </p:spPr>
        <p:txBody>
          <a:bodyPr>
            <a:normAutofit fontScale="90000"/>
          </a:bodyPr>
          <a:lstStyle/>
          <a:p>
            <a:r>
              <a:rPr lang="en-US" dirty="0"/>
              <a:t>Definitions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DB101-325D-21BB-BC08-8D6EB03393EE}"/>
              </a:ext>
            </a:extLst>
          </p:cNvPr>
          <p:cNvSpPr txBox="1"/>
          <p:nvPr/>
        </p:nvSpPr>
        <p:spPr>
          <a:xfrm>
            <a:off x="60219" y="1633297"/>
            <a:ext cx="18400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ea typeface="Calibri"/>
                <a:cs typeface="Calibri"/>
              </a:rPr>
              <a:t>Bathymetry (m)</a:t>
            </a:r>
            <a:endParaRPr lang="en-US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87A95A-7270-C707-D667-BB3D2C620174}"/>
              </a:ext>
            </a:extLst>
          </p:cNvPr>
          <p:cNvSpPr txBox="1"/>
          <p:nvPr/>
        </p:nvSpPr>
        <p:spPr>
          <a:xfrm>
            <a:off x="7496062" y="4315524"/>
            <a:ext cx="11327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ea typeface="Calibri"/>
                <a:cs typeface="Calibri"/>
              </a:rPr>
              <a:t>Eddying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B087E2-DE09-7731-0E5D-961E8CF9C2D9}"/>
              </a:ext>
            </a:extLst>
          </p:cNvPr>
          <p:cNvSpPr txBox="1"/>
          <p:nvPr/>
        </p:nvSpPr>
        <p:spPr>
          <a:xfrm>
            <a:off x="3449785" y="2138598"/>
            <a:ext cx="11327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ea typeface="Calibri"/>
                <a:cs typeface="Calibri"/>
              </a:rPr>
              <a:t>Non-eddying</a:t>
            </a:r>
            <a:endParaRPr lang="en-US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02811-3088-6948-2F49-37BA798B6D43}"/>
              </a:ext>
            </a:extLst>
          </p:cNvPr>
          <p:cNvSpPr txBox="1"/>
          <p:nvPr/>
        </p:nvSpPr>
        <p:spPr>
          <a:xfrm>
            <a:off x="5015829" y="3668135"/>
            <a:ext cx="15416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ea typeface="Calibri"/>
                <a:cs typeface="Calibri"/>
              </a:rPr>
              <a:t>Transitional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51C41-A152-A428-ADC1-036B15A8DC81}"/>
              </a:ext>
            </a:extLst>
          </p:cNvPr>
          <p:cNvSpPr txBox="1"/>
          <p:nvPr/>
        </p:nvSpPr>
        <p:spPr>
          <a:xfrm>
            <a:off x="9878615" y="2040899"/>
            <a:ext cx="3107928" cy="2308324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Major challenge: steep slopes in deep ocean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Meshing is an important step in tackling this challenge</a:t>
            </a:r>
          </a:p>
        </p:txBody>
      </p:sp>
    </p:spTree>
    <p:extLst>
      <p:ext uri="{BB962C8B-B14F-4D97-AF65-F5344CB8AC3E}">
        <p14:creationId xmlns:p14="http://schemas.microsoft.com/office/powerpoint/2010/main" val="780522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3D7D-6BBA-4BE3-B0A8-6CEE10713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951" y="93932"/>
            <a:ext cx="11224097" cy="485443"/>
          </a:xfrm>
        </p:spPr>
        <p:txBody>
          <a:bodyPr>
            <a:noAutofit/>
          </a:bodyPr>
          <a:lstStyle/>
          <a:p>
            <a:r>
              <a:rPr lang="en-US" sz="2987" dirty="0"/>
              <a:t>Meshing around Guam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A1148A-7066-45AA-8130-E7BF69816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678" y="1029824"/>
            <a:ext cx="3097422" cy="3795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82D955-CC22-4E10-854A-4446F14D6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047" y="1395612"/>
            <a:ext cx="1016142" cy="22050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FFE0CA-0C6C-4F10-9E0E-130E2AEFC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604" y="1051089"/>
            <a:ext cx="3886200" cy="41855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E63C367-CFC1-42D2-931E-268BFA8BA099}"/>
              </a:ext>
            </a:extLst>
          </p:cNvPr>
          <p:cNvSpPr txBox="1"/>
          <p:nvPr/>
        </p:nvSpPr>
        <p:spPr>
          <a:xfrm>
            <a:off x="2069118" y="5774153"/>
            <a:ext cx="94254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" dirty="0"/>
              <a:t>* ‘Upwelling’ near the harbor is now more reasonable (probably real)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6C735-3439-6C38-B91C-B35A7BE9C3A5}"/>
              </a:ext>
            </a:extLst>
          </p:cNvPr>
          <p:cNvSpPr txBox="1"/>
          <p:nvPr/>
        </p:nvSpPr>
        <p:spPr>
          <a:xfrm>
            <a:off x="1435278" y="1006787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Bathymetry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2EB8BAD-B384-8BC3-8173-30A176FB60A9}"/>
              </a:ext>
            </a:extLst>
          </p:cNvPr>
          <p:cNvSpPr/>
          <p:nvPr/>
        </p:nvSpPr>
        <p:spPr>
          <a:xfrm>
            <a:off x="6386100" y="2637957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66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E1B761-02B9-46BA-8F57-2E13B8E7B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" y="427316"/>
            <a:ext cx="9028789" cy="378317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1DDAB557-62C7-44F0-BD3D-D3A770907025}"/>
              </a:ext>
            </a:extLst>
          </p:cNvPr>
          <p:cNvSpPr/>
          <p:nvPr/>
        </p:nvSpPr>
        <p:spPr>
          <a:xfrm rot="10800000">
            <a:off x="5609157" y="3223952"/>
            <a:ext cx="205810" cy="4854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FC49B-87A6-4ABE-8439-A7D048A064F8}"/>
              </a:ext>
            </a:extLst>
          </p:cNvPr>
          <p:cNvSpPr txBox="1"/>
          <p:nvPr/>
        </p:nvSpPr>
        <p:spPr>
          <a:xfrm>
            <a:off x="3370520" y="3558164"/>
            <a:ext cx="8524321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60" dirty="0"/>
              <a:t>*No room for transition btw eddying and non-eddying regimes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52336-9981-4548-8632-5651C5CC989F}"/>
              </a:ext>
            </a:extLst>
          </p:cNvPr>
          <p:cNvSpPr txBox="1"/>
          <p:nvPr/>
        </p:nvSpPr>
        <p:spPr>
          <a:xfrm>
            <a:off x="0" y="4846869"/>
            <a:ext cx="4587563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sz="2560" dirty="0"/>
              <a:t>Need to make some room for transition between regimes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sz="2560" dirty="0"/>
              <a:t>Sometimes this requires arcs ‘going off the isobath’ (you can still enforce isobaths with vertices)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03D7D-6BBA-4BE3-B0A8-6CEE10713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960" y="58970"/>
            <a:ext cx="11224097" cy="485443"/>
          </a:xfrm>
        </p:spPr>
        <p:txBody>
          <a:bodyPr>
            <a:noAutofit/>
          </a:bodyPr>
          <a:lstStyle/>
          <a:p>
            <a:r>
              <a:rPr lang="en-US" sz="2987" dirty="0"/>
              <a:t>Another example with steep slope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900D504-D7E9-129E-EDBA-3B01159B91C4}"/>
              </a:ext>
            </a:extLst>
          </p:cNvPr>
          <p:cNvGrpSpPr/>
          <p:nvPr/>
        </p:nvGrpSpPr>
        <p:grpSpPr>
          <a:xfrm>
            <a:off x="4587563" y="4043608"/>
            <a:ext cx="8915446" cy="3667782"/>
            <a:chOff x="4587563" y="4043608"/>
            <a:chExt cx="8915446" cy="366778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42E1AF-B65D-487B-B60E-200C1AEF6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7563" y="4043608"/>
              <a:ext cx="8915446" cy="3667782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D1CE830-E64E-0DCF-D6B4-B9C18FCC2D03}"/>
                </a:ext>
              </a:extLst>
            </p:cNvPr>
            <p:cNvCxnSpPr/>
            <p:nvPr/>
          </p:nvCxnSpPr>
          <p:spPr>
            <a:xfrm>
              <a:off x="9525000" y="6781800"/>
              <a:ext cx="3048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525D2C6-DB52-28D2-E040-44C042853C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50033" y="6629400"/>
              <a:ext cx="294167" cy="9923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3F4B30-858E-7F3E-5AB9-63BDCD850812}"/>
                </a:ext>
              </a:extLst>
            </p:cNvPr>
            <p:cNvSpPr txBox="1"/>
            <p:nvPr/>
          </p:nvSpPr>
          <p:spPr>
            <a:xfrm>
              <a:off x="8377011" y="6887884"/>
              <a:ext cx="4042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 vertices to enforce isobath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334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223"/>
            <a:ext cx="11658600" cy="627018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" y="1066800"/>
            <a:ext cx="13487400" cy="5364644"/>
          </a:xfrm>
        </p:spPr>
        <p:txBody>
          <a:bodyPr>
            <a:noAutofit/>
          </a:bodyPr>
          <a:lstStyle/>
          <a:p>
            <a:pPr marL="571500" indent="-571500" algn="l">
              <a:buFont typeface="Calibri" panose="020F0502020204030204" pitchFamily="34" charset="0"/>
              <a:buChar char="#"/>
            </a:pPr>
            <a:r>
              <a:rPr lang="en-US" sz="2800" dirty="0">
                <a:solidFill>
                  <a:schemeClr val="tx1"/>
                </a:solidFill>
              </a:rPr>
              <a:t>Meshing for 3D model is more complex than 2D especially in eddying and transitional regimes</a:t>
            </a:r>
          </a:p>
          <a:p>
            <a:pPr marL="571500" indent="-571500" algn="l">
              <a:buFont typeface="Calibri" panose="020F0502020204030204" pitchFamily="34" charset="0"/>
              <a:buChar char="#"/>
            </a:pPr>
            <a:r>
              <a:rPr lang="en-US" sz="2800" dirty="0">
                <a:solidFill>
                  <a:schemeClr val="tx1"/>
                </a:solidFill>
              </a:rPr>
              <a:t>Principles closely follow 2D, with extra care in the transitional regime</a:t>
            </a:r>
          </a:p>
          <a:p>
            <a:pPr marL="1172352" lvl="1" indent="-571500" algn="l">
              <a:buFont typeface="Calibri" panose="020F0502020204030204" pitchFamily="34" charset="0"/>
              <a:buChar char="#"/>
            </a:pPr>
            <a:r>
              <a:rPr lang="en-US" sz="2800" dirty="0">
                <a:solidFill>
                  <a:schemeClr val="tx1"/>
                </a:solidFill>
              </a:rPr>
              <a:t>Start simple: not over-constraining mesh there, which can lead to skew elements or unnecessary mesh transition</a:t>
            </a:r>
          </a:p>
          <a:p>
            <a:pPr marL="1172352" lvl="1" indent="-571500" algn="l">
              <a:buFont typeface="Calibri" panose="020F0502020204030204" pitchFamily="34" charset="0"/>
              <a:buChar char="#"/>
            </a:pPr>
            <a:r>
              <a:rPr lang="en-US" sz="2800" dirty="0">
                <a:solidFill>
                  <a:schemeClr val="tx1"/>
                </a:solidFill>
              </a:rPr>
              <a:t>Start with modest resolution especially at island boundaries (~3km)</a:t>
            </a:r>
          </a:p>
          <a:p>
            <a:pPr marL="1172352" lvl="1" indent="-571500" algn="l">
              <a:buFont typeface="Calibri" panose="020F0502020204030204" pitchFamily="34" charset="0"/>
              <a:buChar char="#"/>
            </a:pPr>
            <a:r>
              <a:rPr lang="en-US" sz="2800" dirty="0">
                <a:solidFill>
                  <a:schemeClr val="tx1"/>
                </a:solidFill>
              </a:rPr>
              <a:t>If you </a:t>
            </a:r>
            <a:r>
              <a:rPr lang="en-US" sz="2800" i="1" dirty="0">
                <a:solidFill>
                  <a:schemeClr val="tx1"/>
                </a:solidFill>
              </a:rPr>
              <a:t>have</a:t>
            </a:r>
            <a:r>
              <a:rPr lang="en-US" sz="2800" dirty="0">
                <a:solidFill>
                  <a:schemeClr val="tx1"/>
                </a:solidFill>
              </a:rPr>
              <a:t> to refine islands, you might need to add auxiliary arcs but keep them at a minimum (only if necessary)</a:t>
            </a:r>
          </a:p>
          <a:p>
            <a:pPr marL="1172352" lvl="1" indent="-571500" algn="l">
              <a:buFont typeface="Calibri" panose="020F0502020204030204" pitchFamily="34" charset="0"/>
              <a:buChar char="#"/>
            </a:pPr>
            <a:r>
              <a:rPr lang="en-US" sz="2800" dirty="0">
                <a:solidFill>
                  <a:schemeClr val="tx1"/>
                </a:solidFill>
              </a:rPr>
              <a:t>If spurious upwelling occurs, adjusting the mesh is often the best strategy; make sure horizontal resolution is greater than depth</a:t>
            </a:r>
          </a:p>
          <a:p>
            <a:pPr marL="571500" indent="-571500" algn="l">
              <a:buFont typeface="Calibri" panose="020F0502020204030204" pitchFamily="34" charset="0"/>
              <a:buChar char="#"/>
            </a:pPr>
            <a:r>
              <a:rPr lang="en-US" sz="2800" dirty="0">
                <a:solidFill>
                  <a:schemeClr val="tx1"/>
                </a:solidFill>
              </a:rPr>
              <a:t>Design vertical grid (LSC</a:t>
            </a:r>
            <a:r>
              <a:rPr lang="en-US" sz="2800" baseline="30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) to take full advantage of polymorphism</a:t>
            </a:r>
          </a:p>
        </p:txBody>
      </p:sp>
    </p:spTree>
    <p:extLst>
      <p:ext uri="{BB962C8B-B14F-4D97-AF65-F5344CB8AC3E}">
        <p14:creationId xmlns:p14="http://schemas.microsoft.com/office/powerpoint/2010/main" val="38100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223"/>
            <a:ext cx="11658600" cy="627018"/>
          </a:xfrm>
        </p:spPr>
        <p:txBody>
          <a:bodyPr>
            <a:normAutofit fontScale="90000"/>
          </a:bodyPr>
          <a:lstStyle/>
          <a:p>
            <a:r>
              <a:rPr lang="en-US" dirty="0"/>
              <a:t>Recap: steep slope challenge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41AC871-8919-5208-1CDA-F4858E5FB21B}"/>
              </a:ext>
            </a:extLst>
          </p:cNvPr>
          <p:cNvSpPr/>
          <p:nvPr/>
        </p:nvSpPr>
        <p:spPr>
          <a:xfrm>
            <a:off x="6711265" y="2149364"/>
            <a:ext cx="4290646" cy="4572000"/>
          </a:xfrm>
          <a:custGeom>
            <a:avLst/>
            <a:gdLst>
              <a:gd name="connsiteX0" fmla="*/ 0 w 4290646"/>
              <a:gd name="connsiteY0" fmla="*/ 0 h 4572000"/>
              <a:gd name="connsiteX1" fmla="*/ 361741 w 4290646"/>
              <a:gd name="connsiteY1" fmla="*/ 10049 h 4572000"/>
              <a:gd name="connsiteX2" fmla="*/ 1115367 w 4290646"/>
              <a:gd name="connsiteY2" fmla="*/ 4340888 h 4572000"/>
              <a:gd name="connsiteX3" fmla="*/ 4290646 w 429064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0646" h="4572000">
                <a:moveTo>
                  <a:pt x="0" y="0"/>
                </a:moveTo>
                <a:lnTo>
                  <a:pt x="361741" y="10049"/>
                </a:lnTo>
                <a:lnTo>
                  <a:pt x="1115367" y="4340888"/>
                </a:lnTo>
                <a:lnTo>
                  <a:pt x="4290646" y="4572000"/>
                </a:lnTo>
              </a:path>
            </a:pathLst>
          </a:cu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12B5B2-4D89-2847-E302-A32676CE8B3A}"/>
              </a:ext>
            </a:extLst>
          </p:cNvPr>
          <p:cNvSpPr/>
          <p:nvPr/>
        </p:nvSpPr>
        <p:spPr>
          <a:xfrm>
            <a:off x="6731361" y="1679604"/>
            <a:ext cx="126442" cy="5015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0F1979-46C2-27F4-9DC9-8CB717AB0F42}"/>
              </a:ext>
            </a:extLst>
          </p:cNvPr>
          <p:cNvCxnSpPr>
            <a:cxnSpLocks/>
          </p:cNvCxnSpPr>
          <p:nvPr/>
        </p:nvCxnSpPr>
        <p:spPr>
          <a:xfrm flipV="1">
            <a:off x="6857803" y="1908204"/>
            <a:ext cx="4495800" cy="2219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B3720CD-DCE2-6B02-AF5E-AA67F094FF32}"/>
              </a:ext>
            </a:extLst>
          </p:cNvPr>
          <p:cNvSpPr txBox="1"/>
          <p:nvPr/>
        </p:nvSpPr>
        <p:spPr>
          <a:xfrm>
            <a:off x="5604612" y="1414719"/>
            <a:ext cx="110028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Island</a:t>
            </a:r>
          </a:p>
          <a:p>
            <a:r>
              <a:rPr lang="en-US" sz="2000" dirty="0"/>
              <a:t>(hires;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/>
              <a:t> &lt;1km</a:t>
            </a:r>
            <a:r>
              <a:rPr lang="en-US" sz="2000" dirty="0"/>
              <a:t>)</a:t>
            </a:r>
            <a:endParaRPr lang="en-US" sz="2000">
              <a:ea typeface="Calibri"/>
              <a:cs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985A18-20F3-A07C-79A4-6CF96FC81271}"/>
              </a:ext>
            </a:extLst>
          </p:cNvPr>
          <p:cNvGrpSpPr/>
          <p:nvPr/>
        </p:nvGrpSpPr>
        <p:grpSpPr>
          <a:xfrm>
            <a:off x="7066307" y="1163929"/>
            <a:ext cx="2711961" cy="965616"/>
            <a:chOff x="4876800" y="963945"/>
            <a:chExt cx="2711961" cy="96561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7DB806-517F-4F82-2DEF-1FB35554D650}"/>
                </a:ext>
              </a:extLst>
            </p:cNvPr>
            <p:cNvSpPr txBox="1"/>
            <p:nvPr/>
          </p:nvSpPr>
          <p:spPr>
            <a:xfrm>
              <a:off x="4876800" y="1467896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854EDB-C24C-E889-384E-F50158751756}"/>
                </a:ext>
              </a:extLst>
            </p:cNvPr>
            <p:cNvSpPr txBox="1"/>
            <p:nvPr/>
          </p:nvSpPr>
          <p:spPr>
            <a:xfrm>
              <a:off x="5231384" y="963945"/>
              <a:ext cx="23573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Auxiliary arc (coarse)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0530053-3825-67D4-8425-A86FD0D6A5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7313" y="1270429"/>
              <a:ext cx="177292" cy="265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F548CE1-843F-1B76-9AFB-068AC69BA8CD}"/>
              </a:ext>
            </a:extLst>
          </p:cNvPr>
          <p:cNvSpPr txBox="1"/>
          <p:nvPr/>
        </p:nvSpPr>
        <p:spPr>
          <a:xfrm>
            <a:off x="1026268" y="1518298"/>
            <a:ext cx="326952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3km rule for island to avoid excess fine resolution in deep water</a:t>
            </a:r>
          </a:p>
        </p:txBody>
      </p:sp>
    </p:spTree>
    <p:extLst>
      <p:ext uri="{BB962C8B-B14F-4D97-AF65-F5344CB8AC3E}">
        <p14:creationId xmlns:p14="http://schemas.microsoft.com/office/powerpoint/2010/main" val="17844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52400"/>
            <a:ext cx="11658600" cy="627018"/>
          </a:xfrm>
        </p:spPr>
        <p:txBody>
          <a:bodyPr>
            <a:normAutofit fontScale="90000"/>
          </a:bodyPr>
          <a:lstStyle/>
          <a:p>
            <a:r>
              <a:rPr lang="en-US" dirty="0"/>
              <a:t>Recap: 3D setup for cross-scale cases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AE257-C593-D6B3-C38E-DB5DE6B85C18}"/>
              </a:ext>
            </a:extLst>
          </p:cNvPr>
          <p:cNvSpPr txBox="1"/>
          <p:nvPr/>
        </p:nvSpPr>
        <p:spPr>
          <a:xfrm>
            <a:off x="1219200" y="1828800"/>
            <a:ext cx="10744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highlight>
                  <a:srgbClr val="EDEBE9"/>
                </a:highlight>
                <a:latin typeface="Tahoma" panose="020B0604030504040204" pitchFamily="34" charset="0"/>
              </a:rPr>
              <a:t>p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ahoma" panose="020B0604030504040204" pitchFamily="34" charset="0"/>
              </a:rPr>
              <a:t>aram.nml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ahoma" panose="020B060403050404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u="none" strike="noStrike" dirty="0" err="1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ahoma" panose="020B0604030504040204" pitchFamily="34" charset="0"/>
              </a:rPr>
              <a:t>indvel</a:t>
            </a:r>
            <a:r>
              <a:rPr lang="en-US" sz="2400" i="0" u="none" strike="noStrike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ahoma" panose="020B0604030504040204" pitchFamily="34" charset="0"/>
              </a:rPr>
              <a:t>=0, </a:t>
            </a:r>
            <a:r>
              <a:rPr lang="en-US" sz="2400" i="0" u="none" strike="noStrike" dirty="0" err="1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ahoma" panose="020B0604030504040204" pitchFamily="34" charset="0"/>
              </a:rPr>
              <a:t>ihorcon</a:t>
            </a:r>
            <a:r>
              <a:rPr lang="en-US" sz="2400" i="0" u="none" strike="noStrike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ahoma" panose="020B0604030504040204" pitchFamily="34" charset="0"/>
              </a:rPr>
              <a:t>=2, hvis_coef0 = 0.025, </a:t>
            </a:r>
            <a:r>
              <a:rPr lang="en-US" sz="2400" i="0" u="none" strike="noStrike" dirty="0" err="1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ahoma" panose="020B0604030504040204" pitchFamily="34" charset="0"/>
              </a:rPr>
              <a:t>ishapiro</a:t>
            </a:r>
            <a:r>
              <a:rPr lang="en-US" sz="2400" i="0" u="none" strike="noStrike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ahoma" panose="020B0604030504040204" pitchFamily="34" charset="0"/>
              </a:rPr>
              <a:t>=2, with a proper shapiro.gr3 (starting with 100)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highlight>
                  <a:srgbClr val="EDEBE9"/>
                </a:highlight>
                <a:latin typeface="Tahoma" panose="020B0604030504040204" pitchFamily="34" charset="0"/>
              </a:rPr>
              <a:t>WENO+upwind</a:t>
            </a:r>
            <a:r>
              <a:rPr lang="en-US" dirty="0">
                <a:solidFill>
                  <a:srgbClr val="000000"/>
                </a:solidFill>
                <a:highlight>
                  <a:srgbClr val="EDEBE9"/>
                </a:highlight>
                <a:latin typeface="Tahoma" panose="020B0604030504040204" pitchFamily="3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EDEBE9"/>
                </a:highlight>
                <a:latin typeface="Tahoma" panose="020B0604030504040204" pitchFamily="34" charset="0"/>
              </a:rPr>
              <a:t>itr_met</a:t>
            </a:r>
            <a:r>
              <a:rPr lang="en-US" dirty="0">
                <a:solidFill>
                  <a:srgbClr val="000000"/>
                </a:solidFill>
                <a:highlight>
                  <a:srgbClr val="EDEBE9"/>
                </a:highlight>
                <a:latin typeface="Tahoma" panose="020B0604030504040204" pitchFamily="34" charset="0"/>
              </a:rPr>
              <a:t>=4, </a:t>
            </a:r>
            <a:r>
              <a:rPr lang="en-US" dirty="0" err="1">
                <a:solidFill>
                  <a:srgbClr val="000000"/>
                </a:solidFill>
                <a:highlight>
                  <a:srgbClr val="EDEBE9"/>
                </a:highlight>
                <a:latin typeface="Tahoma" panose="020B0604030504040204" pitchFamily="34" charset="0"/>
              </a:rPr>
              <a:t>h_tvd</a:t>
            </a:r>
            <a:r>
              <a:rPr lang="en-US" dirty="0">
                <a:solidFill>
                  <a:srgbClr val="000000"/>
                </a:solidFill>
                <a:highlight>
                  <a:srgbClr val="EDEBE9"/>
                </a:highlight>
                <a:latin typeface="Tahoma" panose="020B0604030504040204" pitchFamily="34" charset="0"/>
              </a:rPr>
              <a:t>=5m)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3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223"/>
            <a:ext cx="11658600" cy="627018"/>
          </a:xfrm>
        </p:spPr>
        <p:txBody>
          <a:bodyPr>
            <a:normAutofit fontScale="90000"/>
          </a:bodyPr>
          <a:lstStyle/>
          <a:p>
            <a:r>
              <a:rPr lang="en-US" dirty="0"/>
              <a:t>Typical workflow in setting up SCHISM3D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3544402" y="1040242"/>
            <a:ext cx="2065608" cy="869092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Mesh generation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7048500" y="1069736"/>
            <a:ext cx="2065608" cy="869092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Code compilation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5257800" y="4406079"/>
            <a:ext cx="2065608" cy="869092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2D model, </a:t>
            </a:r>
            <a:r>
              <a:rPr lang="en-US" sz="2000" dirty="0" err="1"/>
              <a:t>ipre</a:t>
            </a:r>
            <a:r>
              <a:rPr lang="en-US" sz="2000" dirty="0"/>
              <a:t>=0</a:t>
            </a:r>
          </a:p>
        </p:txBody>
      </p:sp>
      <p:sp>
        <p:nvSpPr>
          <p:cNvPr id="23" name="Flowchart: Process 22"/>
          <p:cNvSpPr/>
          <p:nvPr/>
        </p:nvSpPr>
        <p:spPr>
          <a:xfrm>
            <a:off x="5257800" y="5867400"/>
            <a:ext cx="2065608" cy="869092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3D model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6180408" y="3689430"/>
            <a:ext cx="210992" cy="623877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6171008" y="5355840"/>
            <a:ext cx="220392" cy="46852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-Down Arrow 23"/>
          <p:cNvSpPr/>
          <p:nvPr/>
        </p:nvSpPr>
        <p:spPr>
          <a:xfrm rot="19721806">
            <a:off x="5213363" y="1991171"/>
            <a:ext cx="228600" cy="757881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257800" y="2739081"/>
            <a:ext cx="7775746" cy="869092"/>
            <a:chOff x="5257800" y="2739081"/>
            <a:chExt cx="7775746" cy="869092"/>
          </a:xfrm>
        </p:grpSpPr>
        <p:sp>
          <p:nvSpPr>
            <p:cNvPr id="21" name="Flowchart: Process 20"/>
            <p:cNvSpPr/>
            <p:nvPr/>
          </p:nvSpPr>
          <p:spPr>
            <a:xfrm>
              <a:off x="5257800" y="2739081"/>
              <a:ext cx="2065608" cy="869092"/>
            </a:xfrm>
            <a:prstGeom prst="flowChartProcess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2D model, </a:t>
              </a:r>
              <a:r>
                <a:rPr lang="en-US" sz="2000" dirty="0" err="1"/>
                <a:t>ipre</a:t>
              </a:r>
              <a:r>
                <a:rPr lang="en-US" sz="2000" dirty="0"/>
                <a:t>=1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8600" y="2942794"/>
              <a:ext cx="51849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check errors in meshing and parameters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>
              <a:off x="7391400" y="3173627"/>
              <a:ext cx="45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rved Left Arrow 2"/>
          <p:cNvSpPr/>
          <p:nvPr/>
        </p:nvSpPr>
        <p:spPr>
          <a:xfrm rot="10058874">
            <a:off x="1484159" y="1643036"/>
            <a:ext cx="2457381" cy="5340542"/>
          </a:xfrm>
          <a:prstGeom prst="curvedLeftArrow">
            <a:avLst>
              <a:gd name="adj1" fmla="val 16536"/>
              <a:gd name="adj2" fmla="val 44660"/>
              <a:gd name="adj3" fmla="val 244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CE494-204D-CE08-F2B8-912FCE0E08FC}"/>
              </a:ext>
            </a:extLst>
          </p:cNvPr>
          <p:cNvSpPr txBox="1"/>
          <p:nvPr/>
        </p:nvSpPr>
        <p:spPr>
          <a:xfrm>
            <a:off x="8229600" y="452484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 highly skillful 3D model requires iterative workflow!</a:t>
            </a:r>
          </a:p>
        </p:txBody>
      </p:sp>
    </p:spTree>
    <p:extLst>
      <p:ext uri="{BB962C8B-B14F-4D97-AF65-F5344CB8AC3E}">
        <p14:creationId xmlns:p14="http://schemas.microsoft.com/office/powerpoint/2010/main" val="21603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6" grpId="0" animBg="1"/>
      <p:bldP spid="27" grpId="0" animBg="1"/>
      <p:bldP spid="24" grpId="0" animBg="1"/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223"/>
            <a:ext cx="11658600" cy="627018"/>
          </a:xfrm>
        </p:spPr>
        <p:txBody>
          <a:bodyPr>
            <a:noAutofit/>
          </a:bodyPr>
          <a:lstStyle/>
          <a:p>
            <a:r>
              <a:rPr lang="en-US" sz="4700" dirty="0"/>
              <a:t>Mesh generation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50240"/>
            <a:ext cx="13258800" cy="6512559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Always keep the map file and DEM sources and be willing to edit the mesh, as often the model results (and sometimes efficiency) depend on the mesh</a:t>
            </a:r>
          </a:p>
          <a:p>
            <a:pPr marL="1058052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Tuning parameters on a fixed mesh is not be sufficient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Tools like SMS make the </a:t>
            </a:r>
            <a:r>
              <a:rPr lang="en-US" sz="2800" dirty="0" err="1">
                <a:solidFill>
                  <a:schemeClr val="tx1"/>
                </a:solidFill>
              </a:rPr>
              <a:t>meshgen</a:t>
            </a:r>
            <a:r>
              <a:rPr lang="en-US" sz="2800" dirty="0">
                <a:solidFill>
                  <a:schemeClr val="tx1"/>
                </a:solidFill>
              </a:rPr>
              <a:t> process easy, so it’s important to make sure the entire workflow is repeatable and reproducible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Focus should be to resolve key features; also pay attention to efficiency (horizontal transport)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Good news: </a:t>
            </a:r>
            <a:r>
              <a:rPr lang="en-US" sz="2800" dirty="0" err="1">
                <a:solidFill>
                  <a:schemeClr val="tx1"/>
                </a:solidFill>
              </a:rPr>
              <a:t>meshgen</a:t>
            </a:r>
            <a:r>
              <a:rPr lang="en-US" sz="2800" dirty="0">
                <a:solidFill>
                  <a:schemeClr val="tx1"/>
                </a:solidFill>
              </a:rPr>
              <a:t> is very similar between 3D and 2D </a:t>
            </a:r>
            <a:r>
              <a:rPr lang="en-US" sz="2800" dirty="0">
                <a:solidFill>
                  <a:srgbClr val="FF0000"/>
                </a:solidFill>
              </a:rPr>
              <a:t>in the non-eddying regime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The main differences exist in eddying and </a:t>
            </a:r>
            <a:r>
              <a:rPr lang="en-US" sz="2800" i="1" dirty="0">
                <a:solidFill>
                  <a:srgbClr val="FF0000"/>
                </a:solidFill>
              </a:rPr>
              <a:t>transitional</a:t>
            </a:r>
            <a:r>
              <a:rPr lang="en-US" sz="2800" dirty="0">
                <a:solidFill>
                  <a:srgbClr val="FF0000"/>
                </a:solidFill>
              </a:rPr>
              <a:t> regimes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For 3D model, the mesh transition should be gradual and smoother in eddying and transition regimes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Most challenging situation is where the transitional regime is very tight (e.g., steep slopes)</a:t>
            </a:r>
          </a:p>
        </p:txBody>
      </p:sp>
    </p:spTree>
    <p:extLst>
      <p:ext uri="{BB962C8B-B14F-4D97-AF65-F5344CB8AC3E}">
        <p14:creationId xmlns:p14="http://schemas.microsoft.com/office/powerpoint/2010/main" val="18102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223"/>
            <a:ext cx="11658600" cy="627018"/>
          </a:xfrm>
        </p:spPr>
        <p:txBody>
          <a:bodyPr>
            <a:noAutofit/>
          </a:bodyPr>
          <a:lstStyle/>
          <a:p>
            <a:r>
              <a:rPr lang="en-US" sz="4700" dirty="0"/>
              <a:t>Mesh generation: channels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13258800" cy="10668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Make sure major channels are resolved with at least 1 row of ‘always wet’ elements – no blockage of channel 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0" y="2163452"/>
            <a:ext cx="12120562" cy="2332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65" y="2163452"/>
            <a:ext cx="502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river: channel can be delineated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" y="3031974"/>
            <a:ext cx="6305509" cy="2610621"/>
            <a:chOff x="762000" y="3463317"/>
            <a:chExt cx="6305509" cy="2610621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5242941"/>
              <a:ext cx="63055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Don’t be timid in resolving the narrow channel!</a:t>
              </a:r>
            </a:p>
            <a:p>
              <a:r>
                <a:rPr lang="en-US" dirty="0"/>
                <a:t>(actually the model may misbehave without this)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905000" y="3463317"/>
              <a:ext cx="571500" cy="1762710"/>
            </a:xfrm>
            <a:custGeom>
              <a:avLst/>
              <a:gdLst>
                <a:gd name="connsiteX0" fmla="*/ 0 w 571500"/>
                <a:gd name="connsiteY0" fmla="*/ 1762710 h 1762710"/>
                <a:gd name="connsiteX1" fmla="*/ 9525 w 571500"/>
                <a:gd name="connsiteY1" fmla="*/ 1600785 h 1762710"/>
                <a:gd name="connsiteX2" fmla="*/ 19050 w 571500"/>
                <a:gd name="connsiteY2" fmla="*/ 1553160 h 1762710"/>
                <a:gd name="connsiteX3" fmla="*/ 28575 w 571500"/>
                <a:gd name="connsiteY3" fmla="*/ 1448385 h 1762710"/>
                <a:gd name="connsiteX4" fmla="*/ 38100 w 571500"/>
                <a:gd name="connsiteY4" fmla="*/ 1419810 h 1762710"/>
                <a:gd name="connsiteX5" fmla="*/ 47625 w 571500"/>
                <a:gd name="connsiteY5" fmla="*/ 1381710 h 1762710"/>
                <a:gd name="connsiteX6" fmla="*/ 57150 w 571500"/>
                <a:gd name="connsiteY6" fmla="*/ 1276935 h 1762710"/>
                <a:gd name="connsiteX7" fmla="*/ 66675 w 571500"/>
                <a:gd name="connsiteY7" fmla="*/ 1248360 h 1762710"/>
                <a:gd name="connsiteX8" fmla="*/ 85725 w 571500"/>
                <a:gd name="connsiteY8" fmla="*/ 1181685 h 1762710"/>
                <a:gd name="connsiteX9" fmla="*/ 95250 w 571500"/>
                <a:gd name="connsiteY9" fmla="*/ 1086435 h 1762710"/>
                <a:gd name="connsiteX10" fmla="*/ 104775 w 571500"/>
                <a:gd name="connsiteY10" fmla="*/ 1038810 h 1762710"/>
                <a:gd name="connsiteX11" fmla="*/ 114300 w 571500"/>
                <a:gd name="connsiteY11" fmla="*/ 962610 h 1762710"/>
                <a:gd name="connsiteX12" fmla="*/ 133350 w 571500"/>
                <a:gd name="connsiteY12" fmla="*/ 800685 h 1762710"/>
                <a:gd name="connsiteX13" fmla="*/ 142875 w 571500"/>
                <a:gd name="connsiteY13" fmla="*/ 762585 h 1762710"/>
                <a:gd name="connsiteX14" fmla="*/ 171450 w 571500"/>
                <a:gd name="connsiteY14" fmla="*/ 676860 h 1762710"/>
                <a:gd name="connsiteX15" fmla="*/ 180975 w 571500"/>
                <a:gd name="connsiteY15" fmla="*/ 648285 h 1762710"/>
                <a:gd name="connsiteX16" fmla="*/ 190500 w 571500"/>
                <a:gd name="connsiteY16" fmla="*/ 610185 h 1762710"/>
                <a:gd name="connsiteX17" fmla="*/ 238125 w 571500"/>
                <a:gd name="connsiteY17" fmla="*/ 533985 h 1762710"/>
                <a:gd name="connsiteX18" fmla="*/ 257175 w 571500"/>
                <a:gd name="connsiteY18" fmla="*/ 495885 h 1762710"/>
                <a:gd name="connsiteX19" fmla="*/ 295275 w 571500"/>
                <a:gd name="connsiteY19" fmla="*/ 438735 h 1762710"/>
                <a:gd name="connsiteX20" fmla="*/ 314325 w 571500"/>
                <a:gd name="connsiteY20" fmla="*/ 400635 h 1762710"/>
                <a:gd name="connsiteX21" fmla="*/ 342900 w 571500"/>
                <a:gd name="connsiteY21" fmla="*/ 324435 h 1762710"/>
                <a:gd name="connsiteX22" fmla="*/ 352425 w 571500"/>
                <a:gd name="connsiteY22" fmla="*/ 267285 h 1762710"/>
                <a:gd name="connsiteX23" fmla="*/ 361950 w 571500"/>
                <a:gd name="connsiteY23" fmla="*/ 86310 h 1762710"/>
                <a:gd name="connsiteX24" fmla="*/ 371475 w 571500"/>
                <a:gd name="connsiteY24" fmla="*/ 57735 h 1762710"/>
                <a:gd name="connsiteX25" fmla="*/ 400050 w 571500"/>
                <a:gd name="connsiteY25" fmla="*/ 29160 h 1762710"/>
                <a:gd name="connsiteX26" fmla="*/ 523875 w 571500"/>
                <a:gd name="connsiteY26" fmla="*/ 585 h 1762710"/>
                <a:gd name="connsiteX27" fmla="*/ 571500 w 571500"/>
                <a:gd name="connsiteY27" fmla="*/ 585 h 176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1762710">
                  <a:moveTo>
                    <a:pt x="0" y="1762710"/>
                  </a:moveTo>
                  <a:cubicBezTo>
                    <a:pt x="3175" y="1708735"/>
                    <a:pt x="4630" y="1654631"/>
                    <a:pt x="9525" y="1600785"/>
                  </a:cubicBezTo>
                  <a:cubicBezTo>
                    <a:pt x="10991" y="1584662"/>
                    <a:pt x="17042" y="1569224"/>
                    <a:pt x="19050" y="1553160"/>
                  </a:cubicBezTo>
                  <a:cubicBezTo>
                    <a:pt x="23400" y="1518362"/>
                    <a:pt x="23615" y="1483102"/>
                    <a:pt x="28575" y="1448385"/>
                  </a:cubicBezTo>
                  <a:cubicBezTo>
                    <a:pt x="29995" y="1438446"/>
                    <a:pt x="35342" y="1429464"/>
                    <a:pt x="38100" y="1419810"/>
                  </a:cubicBezTo>
                  <a:cubicBezTo>
                    <a:pt x="41696" y="1407223"/>
                    <a:pt x="44450" y="1394410"/>
                    <a:pt x="47625" y="1381710"/>
                  </a:cubicBezTo>
                  <a:cubicBezTo>
                    <a:pt x="50800" y="1346785"/>
                    <a:pt x="52190" y="1311652"/>
                    <a:pt x="57150" y="1276935"/>
                  </a:cubicBezTo>
                  <a:cubicBezTo>
                    <a:pt x="58570" y="1266996"/>
                    <a:pt x="63917" y="1258014"/>
                    <a:pt x="66675" y="1248360"/>
                  </a:cubicBezTo>
                  <a:cubicBezTo>
                    <a:pt x="90595" y="1164639"/>
                    <a:pt x="62887" y="1250198"/>
                    <a:pt x="85725" y="1181685"/>
                  </a:cubicBezTo>
                  <a:cubicBezTo>
                    <a:pt x="88900" y="1149935"/>
                    <a:pt x="91033" y="1118063"/>
                    <a:pt x="95250" y="1086435"/>
                  </a:cubicBezTo>
                  <a:cubicBezTo>
                    <a:pt x="97390" y="1070388"/>
                    <a:pt x="102313" y="1054811"/>
                    <a:pt x="104775" y="1038810"/>
                  </a:cubicBezTo>
                  <a:cubicBezTo>
                    <a:pt x="108667" y="1013510"/>
                    <a:pt x="111473" y="988051"/>
                    <a:pt x="114300" y="962610"/>
                  </a:cubicBezTo>
                  <a:cubicBezTo>
                    <a:pt x="120868" y="903497"/>
                    <a:pt x="122965" y="857804"/>
                    <a:pt x="133350" y="800685"/>
                  </a:cubicBezTo>
                  <a:cubicBezTo>
                    <a:pt x="135692" y="787805"/>
                    <a:pt x="139113" y="775124"/>
                    <a:pt x="142875" y="762585"/>
                  </a:cubicBezTo>
                  <a:cubicBezTo>
                    <a:pt x="151530" y="733735"/>
                    <a:pt x="161925" y="705435"/>
                    <a:pt x="171450" y="676860"/>
                  </a:cubicBezTo>
                  <a:cubicBezTo>
                    <a:pt x="174625" y="667335"/>
                    <a:pt x="178540" y="658025"/>
                    <a:pt x="180975" y="648285"/>
                  </a:cubicBezTo>
                  <a:cubicBezTo>
                    <a:pt x="184150" y="635585"/>
                    <a:pt x="185903" y="622442"/>
                    <a:pt x="190500" y="610185"/>
                  </a:cubicBezTo>
                  <a:cubicBezTo>
                    <a:pt x="208601" y="561917"/>
                    <a:pt x="210030" y="578938"/>
                    <a:pt x="238125" y="533985"/>
                  </a:cubicBezTo>
                  <a:cubicBezTo>
                    <a:pt x="245650" y="521944"/>
                    <a:pt x="249870" y="508061"/>
                    <a:pt x="257175" y="495885"/>
                  </a:cubicBezTo>
                  <a:cubicBezTo>
                    <a:pt x="268955" y="476252"/>
                    <a:pt x="285036" y="459213"/>
                    <a:pt x="295275" y="438735"/>
                  </a:cubicBezTo>
                  <a:cubicBezTo>
                    <a:pt x="301625" y="426035"/>
                    <a:pt x="309339" y="413930"/>
                    <a:pt x="314325" y="400635"/>
                  </a:cubicBezTo>
                  <a:cubicBezTo>
                    <a:pt x="353231" y="296885"/>
                    <a:pt x="289862" y="430510"/>
                    <a:pt x="342900" y="324435"/>
                  </a:cubicBezTo>
                  <a:cubicBezTo>
                    <a:pt x="346075" y="305385"/>
                    <a:pt x="350885" y="286536"/>
                    <a:pt x="352425" y="267285"/>
                  </a:cubicBezTo>
                  <a:cubicBezTo>
                    <a:pt x="357242" y="207069"/>
                    <a:pt x="356481" y="146470"/>
                    <a:pt x="361950" y="86310"/>
                  </a:cubicBezTo>
                  <a:cubicBezTo>
                    <a:pt x="362859" y="76311"/>
                    <a:pt x="365906" y="66089"/>
                    <a:pt x="371475" y="57735"/>
                  </a:cubicBezTo>
                  <a:cubicBezTo>
                    <a:pt x="378947" y="46527"/>
                    <a:pt x="388275" y="35702"/>
                    <a:pt x="400050" y="29160"/>
                  </a:cubicBezTo>
                  <a:cubicBezTo>
                    <a:pt x="431823" y="11508"/>
                    <a:pt x="489506" y="3449"/>
                    <a:pt x="523875" y="585"/>
                  </a:cubicBezTo>
                  <a:cubicBezTo>
                    <a:pt x="539695" y="-733"/>
                    <a:pt x="555625" y="585"/>
                    <a:pt x="571500" y="58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483115" y="2433970"/>
            <a:ext cx="1155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patches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3172" y="2596233"/>
            <a:ext cx="1155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patches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7365" y="3234052"/>
            <a:ext cx="1005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paving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5748" y="3290326"/>
            <a:ext cx="1005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paving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11432" r="58755"/>
          <a:stretch/>
        </p:blipFill>
        <p:spPr>
          <a:xfrm>
            <a:off x="12354096" y="2019650"/>
            <a:ext cx="942864" cy="30030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03045" y="1597594"/>
            <a:ext cx="169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Bathymetry (m)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7061" y="5811204"/>
            <a:ext cx="13130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Resolving features is much easier with SCHISM – be game! Bathymetry smoothing is </a:t>
            </a:r>
            <a:r>
              <a:rPr lang="en-US" i="1" dirty="0"/>
              <a:t>not</a:t>
            </a:r>
            <a:r>
              <a:rPr lang="en-US" dirty="0"/>
              <a:t> recommended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31625" y="1755867"/>
            <a:ext cx="3719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Example for </a:t>
            </a:r>
            <a:r>
              <a:rPr lang="en-US" dirty="0" err="1">
                <a:solidFill>
                  <a:srgbClr val="00B050"/>
                </a:solidFill>
              </a:rPr>
              <a:t>Qiangtang</a:t>
            </a:r>
            <a:r>
              <a:rPr lang="en-US" dirty="0">
                <a:solidFill>
                  <a:srgbClr val="00B050"/>
                </a:solidFill>
              </a:rPr>
              <a:t> River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7FC0AB-407E-6B13-B32B-DF4A79616746}"/>
              </a:ext>
            </a:extLst>
          </p:cNvPr>
          <p:cNvSpPr txBox="1"/>
          <p:nvPr/>
        </p:nvSpPr>
        <p:spPr>
          <a:xfrm>
            <a:off x="3168289" y="6412112"/>
            <a:ext cx="902286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Skew elements are fine in non-eddying regime (rivers, estuaries)</a:t>
            </a:r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950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223"/>
            <a:ext cx="11658600" cy="627018"/>
          </a:xfrm>
        </p:spPr>
        <p:txBody>
          <a:bodyPr>
            <a:noAutofit/>
          </a:bodyPr>
          <a:lstStyle/>
          <a:p>
            <a:r>
              <a:rPr lang="en-US" sz="4700" dirty="0"/>
              <a:t>Mesh generation: efficiency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821168"/>
            <a:ext cx="7265329" cy="449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1234530" y="2672081"/>
            <a:ext cx="2325757" cy="3916017"/>
          </a:xfrm>
          <a:custGeom>
            <a:avLst/>
            <a:gdLst>
              <a:gd name="connsiteX0" fmla="*/ 596348 w 2325757"/>
              <a:gd name="connsiteY0" fmla="*/ 218661 h 3916017"/>
              <a:gd name="connsiteX1" fmla="*/ 218661 w 2325757"/>
              <a:gd name="connsiteY1" fmla="*/ 626165 h 3916017"/>
              <a:gd name="connsiteX2" fmla="*/ 49696 w 2325757"/>
              <a:gd name="connsiteY2" fmla="*/ 1043609 h 3916017"/>
              <a:gd name="connsiteX3" fmla="*/ 0 w 2325757"/>
              <a:gd name="connsiteY3" fmla="*/ 1530626 h 3916017"/>
              <a:gd name="connsiteX4" fmla="*/ 318053 w 2325757"/>
              <a:gd name="connsiteY4" fmla="*/ 1848678 h 3916017"/>
              <a:gd name="connsiteX5" fmla="*/ 457200 w 2325757"/>
              <a:gd name="connsiteY5" fmla="*/ 2544417 h 3916017"/>
              <a:gd name="connsiteX6" fmla="*/ 536713 w 2325757"/>
              <a:gd name="connsiteY6" fmla="*/ 3597965 h 3916017"/>
              <a:gd name="connsiteX7" fmla="*/ 596348 w 2325757"/>
              <a:gd name="connsiteY7" fmla="*/ 3707296 h 3916017"/>
              <a:gd name="connsiteX8" fmla="*/ 655983 w 2325757"/>
              <a:gd name="connsiteY8" fmla="*/ 3727174 h 3916017"/>
              <a:gd name="connsiteX9" fmla="*/ 695740 w 2325757"/>
              <a:gd name="connsiteY9" fmla="*/ 3747052 h 3916017"/>
              <a:gd name="connsiteX10" fmla="*/ 1997766 w 2325757"/>
              <a:gd name="connsiteY10" fmla="*/ 3916017 h 3916017"/>
              <a:gd name="connsiteX11" fmla="*/ 2325757 w 2325757"/>
              <a:gd name="connsiteY11" fmla="*/ 3627783 h 3916017"/>
              <a:gd name="connsiteX12" fmla="*/ 2226366 w 2325757"/>
              <a:gd name="connsiteY12" fmla="*/ 2395330 h 3916017"/>
              <a:gd name="connsiteX13" fmla="*/ 2166731 w 2325757"/>
              <a:gd name="connsiteY13" fmla="*/ 1182757 h 3916017"/>
              <a:gd name="connsiteX14" fmla="*/ 1828800 w 2325757"/>
              <a:gd name="connsiteY14" fmla="*/ 437322 h 3916017"/>
              <a:gd name="connsiteX15" fmla="*/ 1490870 w 2325757"/>
              <a:gd name="connsiteY15" fmla="*/ 79513 h 3916017"/>
              <a:gd name="connsiteX16" fmla="*/ 834887 w 2325757"/>
              <a:gd name="connsiteY16" fmla="*/ 0 h 3916017"/>
              <a:gd name="connsiteX17" fmla="*/ 745435 w 2325757"/>
              <a:gd name="connsiteY17" fmla="*/ 49696 h 3916017"/>
              <a:gd name="connsiteX18" fmla="*/ 675861 w 2325757"/>
              <a:gd name="connsiteY18" fmla="*/ 129209 h 3916017"/>
              <a:gd name="connsiteX19" fmla="*/ 596348 w 2325757"/>
              <a:gd name="connsiteY19" fmla="*/ 218661 h 391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25757" h="3916017">
                <a:moveTo>
                  <a:pt x="596348" y="218661"/>
                </a:moveTo>
                <a:lnTo>
                  <a:pt x="218661" y="626165"/>
                </a:lnTo>
                <a:lnTo>
                  <a:pt x="49696" y="1043609"/>
                </a:lnTo>
                <a:lnTo>
                  <a:pt x="0" y="1530626"/>
                </a:lnTo>
                <a:lnTo>
                  <a:pt x="318053" y="1848678"/>
                </a:lnTo>
                <a:lnTo>
                  <a:pt x="457200" y="2544417"/>
                </a:lnTo>
                <a:lnTo>
                  <a:pt x="536713" y="3597965"/>
                </a:lnTo>
                <a:cubicBezTo>
                  <a:pt x="537541" y="3599829"/>
                  <a:pt x="565671" y="3691957"/>
                  <a:pt x="596348" y="3707296"/>
                </a:cubicBezTo>
                <a:cubicBezTo>
                  <a:pt x="615089" y="3716667"/>
                  <a:pt x="636528" y="3719392"/>
                  <a:pt x="655983" y="3727174"/>
                </a:cubicBezTo>
                <a:cubicBezTo>
                  <a:pt x="669740" y="3732677"/>
                  <a:pt x="695740" y="3747052"/>
                  <a:pt x="695740" y="3747052"/>
                </a:cubicBezTo>
                <a:lnTo>
                  <a:pt x="1997766" y="3916017"/>
                </a:lnTo>
                <a:lnTo>
                  <a:pt x="2325757" y="3627783"/>
                </a:lnTo>
                <a:lnTo>
                  <a:pt x="2226366" y="2395330"/>
                </a:lnTo>
                <a:lnTo>
                  <a:pt x="2166731" y="1182757"/>
                </a:lnTo>
                <a:lnTo>
                  <a:pt x="1828800" y="437322"/>
                </a:lnTo>
                <a:lnTo>
                  <a:pt x="1490870" y="79513"/>
                </a:lnTo>
                <a:lnTo>
                  <a:pt x="834887" y="0"/>
                </a:lnTo>
                <a:cubicBezTo>
                  <a:pt x="751183" y="41852"/>
                  <a:pt x="776328" y="18803"/>
                  <a:pt x="745435" y="49696"/>
                </a:cubicBezTo>
                <a:lnTo>
                  <a:pt x="675861" y="129209"/>
                </a:lnTo>
                <a:lnTo>
                  <a:pt x="596348" y="218661"/>
                </a:lnTo>
                <a:close/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7403" y="5715000"/>
            <a:ext cx="5618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e.g.: the Delta portion in San Francisco Bay &amp; Delta is mostly shallow and consists of many narrow canals so can be simulated using upwind as mesh resolution there is already high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70296" y="3434081"/>
            <a:ext cx="84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Delta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62981" y="3895746"/>
            <a:ext cx="632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76" y="799328"/>
            <a:ext cx="11363024" cy="3315472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Implicit TVD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transport (in vertical) is very efficient, but horizontal transport is still explicit (and is SCHISM’s main bottleneck)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Therefore, beware mesh resolution in high-flow regions to avoid excessive sub-cycling under TVD or WENO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There are two options to avoid this bottleneck</a:t>
            </a:r>
          </a:p>
          <a:p>
            <a:pPr marL="1058052" lvl="1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Use more efficient upwind in areas of little stratification</a:t>
            </a:r>
          </a:p>
          <a:p>
            <a:pPr marL="1058052" lvl="1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Use Eulerian-</a:t>
            </a:r>
            <a:r>
              <a:rPr lang="en-US" sz="2400" dirty="0" err="1">
                <a:solidFill>
                  <a:schemeClr val="tx1"/>
                </a:solidFill>
              </a:rPr>
              <a:t>Lagrangian</a:t>
            </a:r>
            <a:r>
              <a:rPr lang="en-US" sz="2400" dirty="0">
                <a:solidFill>
                  <a:schemeClr val="tx1"/>
                </a:solidFill>
              </a:rPr>
              <a:t> method (</a:t>
            </a:r>
            <a:r>
              <a:rPr lang="en-US" sz="2400" i="1" dirty="0" err="1">
                <a:solidFill>
                  <a:schemeClr val="tx1"/>
                </a:solidFill>
              </a:rPr>
              <a:t>ielm_transport</a:t>
            </a:r>
            <a:r>
              <a:rPr lang="en-US" sz="2400" dirty="0">
                <a:solidFill>
                  <a:schemeClr val="tx1"/>
                </a:solidFill>
              </a:rPr>
              <a:t>=1) and set a max sub-cycling # (</a:t>
            </a:r>
            <a:r>
              <a:rPr lang="en-US" sz="2400" i="1" dirty="0" err="1">
                <a:solidFill>
                  <a:schemeClr val="tx1"/>
                </a:solidFill>
              </a:rPr>
              <a:t>max_subcyc</a:t>
            </a:r>
            <a:r>
              <a:rPr lang="en-US" sz="2400" dirty="0">
                <a:solidFill>
                  <a:schemeClr val="tx1"/>
                </a:solidFill>
              </a:rPr>
              <a:t>): </a:t>
            </a:r>
            <a:r>
              <a:rPr lang="en-US" sz="2400" dirty="0">
                <a:solidFill>
                  <a:srgbClr val="FFC000"/>
                </a:solidFill>
              </a:rPr>
              <a:t>beware ELM/WENO combination that can lead to dispersion</a:t>
            </a:r>
          </a:p>
        </p:txBody>
      </p:sp>
    </p:spTree>
    <p:extLst>
      <p:ext uri="{BB962C8B-B14F-4D97-AF65-F5344CB8AC3E}">
        <p14:creationId xmlns:p14="http://schemas.microsoft.com/office/powerpoint/2010/main" val="2940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745" y="76200"/>
            <a:ext cx="12458700" cy="627018"/>
          </a:xfrm>
        </p:spPr>
        <p:txBody>
          <a:bodyPr>
            <a:noAutofit/>
          </a:bodyPr>
          <a:lstStyle/>
          <a:p>
            <a:r>
              <a:rPr lang="en-US" sz="4700" dirty="0"/>
              <a:t>Mesh generation for eddying/transitional regime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759559"/>
            <a:ext cx="13487400" cy="65556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Eddying and non-eddying regimes are governed by different balances</a:t>
            </a:r>
          </a:p>
          <a:p>
            <a:pPr marL="94361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Non-eddying regime: mostly forced/dissipated, ageostrophic</a:t>
            </a:r>
            <a:endParaRPr lang="en-US" sz="2800" dirty="0">
              <a:ea typeface="Calibri"/>
              <a:cs typeface="Calibri"/>
            </a:endParaRPr>
          </a:p>
          <a:p>
            <a:pPr marL="94361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Eddying regime: weakly forced, mostly balanced (geostrophic)</a:t>
            </a:r>
            <a:endParaRPr lang="en-US" sz="2800" dirty="0">
              <a:ea typeface="Calibri"/>
              <a:cs typeface="Calibri"/>
            </a:endParaRPr>
          </a:p>
          <a:p>
            <a:pPr marL="94361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Examples of eddying regime: deep ocean, open deep basins of Great Lakes</a:t>
            </a:r>
            <a:endParaRPr lang="en-US" sz="28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Mesh generation for eddying regime therefore should strive to preserve this balance by using gradually varying resolution</a:t>
            </a:r>
          </a:p>
          <a:p>
            <a:pPr marL="94361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This is also because the bathymetric variation in the deep ocean is negligible</a:t>
            </a:r>
            <a:endParaRPr lang="en-US" sz="2800" dirty="0">
              <a:ea typeface="Calibri"/>
              <a:cs typeface="Calibri"/>
            </a:endParaRPr>
          </a:p>
          <a:p>
            <a:pPr marL="154432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Beware size function-based mesh generator </a:t>
            </a:r>
            <a:endParaRPr lang="en-US" sz="2800" dirty="0">
              <a:ea typeface="Calibri"/>
              <a:cs typeface="Calibri"/>
            </a:endParaRPr>
          </a:p>
          <a:p>
            <a:pPr marL="94361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Sharp transition would distort or create spurious eddying processes (Wang and Danilov 2013), but not model stability</a:t>
            </a:r>
            <a:endParaRPr lang="en-US" sz="2800" dirty="0">
              <a:ea typeface="Calibri"/>
              <a:cs typeface="Calibri"/>
            </a:endParaRPr>
          </a:p>
          <a:p>
            <a:pPr marL="94361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Simplicity in mesh design here is a virtue: do not over-constrain the mesh unnecessarily in eddying regime</a:t>
            </a:r>
            <a:endParaRPr lang="en-US" sz="2800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94361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Use auxiliary arcs to avoid excessive resolution in deep water (hydrostatic assumption)</a:t>
            </a:r>
            <a:endParaRPr lang="en-US" sz="2800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94361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Important to delineate the regimes (and use different strategies)</a:t>
            </a:r>
            <a:endParaRPr lang="en-US" sz="2800" dirty="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44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ADB012-6B7F-2381-F6F4-BA396339D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0" y="609600"/>
            <a:ext cx="6276694" cy="327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76FFC9-0B80-72C6-73D8-BE2FDF3C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738" y="626018"/>
            <a:ext cx="5173645" cy="3260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101A9E-B9E8-12DF-054F-993328A36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184" y="3965796"/>
            <a:ext cx="5151199" cy="32489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0A38D8-3C4D-014F-0D4B-BABCD82C95AE}"/>
              </a:ext>
            </a:extLst>
          </p:cNvPr>
          <p:cNvSpPr/>
          <p:nvPr/>
        </p:nvSpPr>
        <p:spPr>
          <a:xfrm>
            <a:off x="1600200" y="1752600"/>
            <a:ext cx="3810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503A41-9A29-D94B-7FDB-2D233408AACD}"/>
              </a:ext>
            </a:extLst>
          </p:cNvPr>
          <p:cNvCxnSpPr/>
          <p:nvPr/>
        </p:nvCxnSpPr>
        <p:spPr>
          <a:xfrm flipV="1">
            <a:off x="1981200" y="626018"/>
            <a:ext cx="4977538" cy="11265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834531-A398-8B00-8F47-D29B01A2AD95}"/>
              </a:ext>
            </a:extLst>
          </p:cNvPr>
          <p:cNvCxnSpPr>
            <a:cxnSpLocks/>
          </p:cNvCxnSpPr>
          <p:nvPr/>
        </p:nvCxnSpPr>
        <p:spPr>
          <a:xfrm>
            <a:off x="1981200" y="1981200"/>
            <a:ext cx="4977538" cy="1905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7EE2C97-BE5D-8DA2-3666-6F92F76004AF}"/>
              </a:ext>
            </a:extLst>
          </p:cNvPr>
          <p:cNvSpPr/>
          <p:nvPr/>
        </p:nvSpPr>
        <p:spPr>
          <a:xfrm>
            <a:off x="8686800" y="1769018"/>
            <a:ext cx="609600" cy="36458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C0DA0B-E051-B9C3-D83B-A3F55530EC49}"/>
              </a:ext>
            </a:extLst>
          </p:cNvPr>
          <p:cNvCxnSpPr>
            <a:cxnSpLocks/>
          </p:cNvCxnSpPr>
          <p:nvPr/>
        </p:nvCxnSpPr>
        <p:spPr>
          <a:xfrm flipV="1">
            <a:off x="6981184" y="2133600"/>
            <a:ext cx="1705616" cy="18321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8C1E1A-196C-D0F2-6DFC-A00FFB2613AD}"/>
              </a:ext>
            </a:extLst>
          </p:cNvPr>
          <p:cNvCxnSpPr>
            <a:cxnSpLocks/>
          </p:cNvCxnSpPr>
          <p:nvPr/>
        </p:nvCxnSpPr>
        <p:spPr>
          <a:xfrm flipH="1" flipV="1">
            <a:off x="9268767" y="2145323"/>
            <a:ext cx="2694633" cy="18204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CA4F5B6-8A36-F452-84E0-051E2E155AF6}"/>
              </a:ext>
            </a:extLst>
          </p:cNvPr>
          <p:cNvSpPr txBox="1"/>
          <p:nvPr/>
        </p:nvSpPr>
        <p:spPr>
          <a:xfrm>
            <a:off x="1066800" y="5029200"/>
            <a:ext cx="434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‘Featureless’ mesh in open ocean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745" y="76200"/>
            <a:ext cx="12458700" cy="627018"/>
          </a:xfrm>
        </p:spPr>
        <p:txBody>
          <a:bodyPr>
            <a:noAutofit/>
          </a:bodyPr>
          <a:lstStyle/>
          <a:p>
            <a:r>
              <a:rPr lang="en-US" sz="4700" dirty="0"/>
              <a:t>Example of mesh in eddying regime</a:t>
            </a:r>
          </a:p>
        </p:txBody>
      </p:sp>
    </p:spTree>
    <p:extLst>
      <p:ext uri="{BB962C8B-B14F-4D97-AF65-F5344CB8AC3E}">
        <p14:creationId xmlns:p14="http://schemas.microsoft.com/office/powerpoint/2010/main" val="136857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223"/>
            <a:ext cx="11658600" cy="627018"/>
          </a:xfrm>
        </p:spPr>
        <p:txBody>
          <a:bodyPr>
            <a:noAutofit/>
          </a:bodyPr>
          <a:lstStyle/>
          <a:p>
            <a:r>
              <a:rPr lang="en-US" sz="4700" dirty="0"/>
              <a:t>Mesh generation near slopes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" y="650241"/>
            <a:ext cx="13296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Particularly challenging is narrow transitional regime between eddying and non-eddying regimes, e.g. near those tiny islands sitting on very steep bottom slope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Stick to the ‘simplicity’ rule, and </a:t>
            </a:r>
            <a:r>
              <a:rPr lang="en-US" sz="2000" dirty="0">
                <a:solidFill>
                  <a:srgbClr val="FF0000"/>
                </a:solidFill>
              </a:rPr>
              <a:t>only add auxiliary arcs to enforce proper resolution in deep water</a:t>
            </a:r>
            <a:r>
              <a:rPr lang="en-US" sz="2000" dirty="0"/>
              <a:t> 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You’ll know if you are successful by looking for spurious ‘upwelling’ (very cold water) near islands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725813-1A58-9FED-E36C-CBBA4AED5897}"/>
              </a:ext>
            </a:extLst>
          </p:cNvPr>
          <p:cNvGrpSpPr/>
          <p:nvPr/>
        </p:nvGrpSpPr>
        <p:grpSpPr>
          <a:xfrm>
            <a:off x="116960" y="4068942"/>
            <a:ext cx="4450079" cy="3378530"/>
            <a:chOff x="9372600" y="4107677"/>
            <a:chExt cx="4450079" cy="33785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9A069B-8C92-9FD3-DE75-ABFF247C6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72600" y="4107677"/>
              <a:ext cx="4450079" cy="337853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3A5B7-9F5A-4C7B-E1DC-0A6EC5509C36}"/>
                </a:ext>
              </a:extLst>
            </p:cNvPr>
            <p:cNvSpPr/>
            <p:nvPr/>
          </p:nvSpPr>
          <p:spPr>
            <a:xfrm rot="20201104">
              <a:off x="10825989" y="4694211"/>
              <a:ext cx="1680304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8A956A-ED0B-827F-D21F-F441C1EB2984}"/>
              </a:ext>
            </a:extLst>
          </p:cNvPr>
          <p:cNvGrpSpPr/>
          <p:nvPr/>
        </p:nvGrpSpPr>
        <p:grpSpPr>
          <a:xfrm>
            <a:off x="8008258" y="2866626"/>
            <a:ext cx="5707742" cy="4392570"/>
            <a:chOff x="181677" y="2839121"/>
            <a:chExt cx="5707742" cy="43925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60AEEA-1B40-9F85-4FBF-9985CEE6C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677" y="2839121"/>
              <a:ext cx="5707742" cy="4392570"/>
            </a:xfrm>
            <a:prstGeom prst="rect">
              <a:avLst/>
            </a:prstGeom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F6D66F33-FB62-0CBD-7E60-DEC5C2A1DC3E}"/>
                </a:ext>
              </a:extLst>
            </p:cNvPr>
            <p:cNvSpPr/>
            <p:nvPr/>
          </p:nvSpPr>
          <p:spPr>
            <a:xfrm rot="8750604">
              <a:off x="3475133" y="3855460"/>
              <a:ext cx="457200" cy="3048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64A4ECA-905A-4583-FBFB-44F4339E3FD1}"/>
                </a:ext>
              </a:extLst>
            </p:cNvPr>
            <p:cNvSpPr/>
            <p:nvPr/>
          </p:nvSpPr>
          <p:spPr>
            <a:xfrm rot="6977824">
              <a:off x="4465734" y="4999911"/>
              <a:ext cx="457200" cy="3048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CCA1C008-AEAA-FC29-0D25-48327D0BE243}"/>
                </a:ext>
              </a:extLst>
            </p:cNvPr>
            <p:cNvSpPr/>
            <p:nvPr/>
          </p:nvSpPr>
          <p:spPr>
            <a:xfrm rot="6977824">
              <a:off x="5314066" y="4781529"/>
              <a:ext cx="457200" cy="3048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EC5C25-DAE4-EFD2-C4A3-2D27B3FEB80B}"/>
              </a:ext>
            </a:extLst>
          </p:cNvPr>
          <p:cNvSpPr txBox="1"/>
          <p:nvPr/>
        </p:nvSpPr>
        <p:spPr>
          <a:xfrm>
            <a:off x="116960" y="1957438"/>
            <a:ext cx="7459162" cy="22790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4361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Rule of thumb</a:t>
            </a:r>
            <a:endParaRPr lang="en-US"/>
          </a:p>
          <a:p>
            <a:pPr marL="154432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~3 km resolution at islands: OK</a:t>
            </a:r>
            <a:endParaRPr lang="en-US" sz="2000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154432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1-3 km at islands: probably OK</a:t>
            </a:r>
            <a:endParaRPr lang="en-US" sz="2000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154432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&lt;1 km resolution: you may have a problem </a:t>
            </a:r>
            <a:r>
              <a:rPr lang="en-US" sz="2000" i="1" dirty="0">
                <a:solidFill>
                  <a:srgbClr val="FF0000"/>
                </a:solidFill>
              </a:rPr>
              <a:t>if slope is steep</a:t>
            </a:r>
            <a:r>
              <a:rPr lang="en-US" sz="2000" dirty="0">
                <a:solidFill>
                  <a:srgbClr val="FF0000"/>
                </a:solidFill>
              </a:rPr>
              <a:t>, and may need to add auxiliary arcs to enforce coarser resolution in adjacent deep ocean</a:t>
            </a:r>
            <a:endParaRPr lang="en-US" sz="2000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Vertical grid (LSC</a:t>
            </a:r>
            <a:r>
              <a:rPr lang="en-US" sz="2000" baseline="30000" dirty="0"/>
              <a:t>2</a:t>
            </a:r>
            <a:r>
              <a:rPr lang="en-US" sz="2000" dirty="0"/>
              <a:t>) can help to some extent, but not a </a:t>
            </a:r>
            <a:r>
              <a:rPr lang="en-US" sz="2000"/>
              <a:t>panacea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295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5187</TotalTime>
  <Words>1297</Words>
  <Application>Microsoft Office PowerPoint</Application>
  <PresentationFormat>Custom</PresentationFormat>
  <Paragraphs>142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Mesh generation for Eddying and Transitional Regime </vt:lpstr>
      <vt:lpstr>Definitions</vt:lpstr>
      <vt:lpstr>Typical workflow in setting up SCHISM3D</vt:lpstr>
      <vt:lpstr>Mesh generation</vt:lpstr>
      <vt:lpstr>Mesh generation: channels</vt:lpstr>
      <vt:lpstr>Mesh generation: efficiency</vt:lpstr>
      <vt:lpstr>Mesh generation for eddying/transitional regime</vt:lpstr>
      <vt:lpstr>Example of mesh in eddying regime</vt:lpstr>
      <vt:lpstr>Mesh generation near slopes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Meshing around Guam</vt:lpstr>
      <vt:lpstr>Meshing around Guam</vt:lpstr>
      <vt:lpstr>Meshing around Guam: forced transition nearshore</vt:lpstr>
      <vt:lpstr>Meshing around Guam</vt:lpstr>
      <vt:lpstr>Another example with steep slope</vt:lpstr>
      <vt:lpstr>Summary</vt:lpstr>
      <vt:lpstr>Recap: steep slope challenge</vt:lpstr>
      <vt:lpstr>Recap: 3D setup for cross-scale cases</vt:lpstr>
    </vt:vector>
  </TitlesOfParts>
  <Company>VIMS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Joseph Zhang</dc:creator>
  <cp:lastModifiedBy>Y. Joseph Zhang</cp:lastModifiedBy>
  <cp:revision>366</cp:revision>
  <dcterms:created xsi:type="dcterms:W3CDTF">2013-03-11T19:30:02Z</dcterms:created>
  <dcterms:modified xsi:type="dcterms:W3CDTF">2024-04-30T18:15:14Z</dcterms:modified>
</cp:coreProperties>
</file>