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440" r:id="rId2"/>
    <p:sldId id="508" r:id="rId3"/>
    <p:sldId id="509" r:id="rId4"/>
  </p:sldIdLst>
  <p:sldSz cx="13716000" cy="73152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60085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120170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80255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24034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3004261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3605113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4205966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4806818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3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66FF66"/>
    <a:srgbClr val="29C330"/>
    <a:srgbClr val="FFFFFF"/>
    <a:srgbClr val="050000"/>
    <a:srgbClr val="040000"/>
    <a:srgbClr val="030000"/>
    <a:srgbClr val="FFFF66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BFBFB7-0CC3-8444-D3AF-CA02B860674D}" v="39" dt="2024-04-18T19:23:34.7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3" autoAdjust="0"/>
    <p:restoredTop sz="94660"/>
  </p:normalViewPr>
  <p:slideViewPr>
    <p:cSldViewPr>
      <p:cViewPr varScale="1">
        <p:scale>
          <a:sx n="95" d="100"/>
          <a:sy n="95" d="100"/>
        </p:scale>
        <p:origin x="510" y="96"/>
      </p:cViewPr>
      <p:guideLst>
        <p:guide orient="horz" pos="2304"/>
        <p:guide pos="43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7890"/>
    </p:cViewPr>
  </p:sorterViewPr>
  <p:notesViewPr>
    <p:cSldViewPr>
      <p:cViewPr varScale="1">
        <p:scale>
          <a:sx n="81" d="100"/>
          <a:sy n="81" d="100"/>
        </p:scale>
        <p:origin x="-204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EF001F4-7DF8-4659-942A-0C7F2E80F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07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3" y="685800"/>
            <a:ext cx="64293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5EABBF0-704C-4BA5-A0D3-CFCA36872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356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0852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01704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02557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03409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04261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05113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05966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06818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2DD3F9-39C1-4189-9275-F59578461B29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3EA4604-025A-4614-85C6-C47A700A0C27}" type="slidenum">
              <a:rPr lang="en-US" smtClean="0">
                <a:latin typeface="Times New Roman" pitchFamily="18" charset="0"/>
              </a:rPr>
              <a:pPr eaLnBrk="1" hangingPunct="1"/>
              <a:t>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F8BD4-5F42-A53B-DC89-A1B01F922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32BDB1A0-597D-20FC-0943-9F713F8BC7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B3EA4604-025A-4614-85C6-C47A700A0C27}" type="slidenum">
              <a:rPr lang="en-US" smtClean="0">
                <a:latin typeface="Times New Roman" pitchFamily="18" charset="0"/>
              </a:rPr>
              <a:pPr eaLnBrk="1" hangingPunct="1"/>
              <a:t>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C3E499CC-7049-4CF3-6302-245F2DB4C4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3FA176C7-900A-4F4E-179A-4B92292875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15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 17"/>
          <p:cNvSpPr>
            <a:spLocks noChangeShapeType="1"/>
          </p:cNvSpPr>
          <p:nvPr userDrawn="1"/>
        </p:nvSpPr>
        <p:spPr bwMode="auto">
          <a:xfrm>
            <a:off x="0" y="894080"/>
            <a:ext cx="137160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/>
          <a:lstStyle/>
          <a:p>
            <a:endParaRPr lang="en-US"/>
          </a:p>
        </p:txBody>
      </p:sp>
      <p:sp>
        <p:nvSpPr>
          <p:cNvPr id="34612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485900" y="1950720"/>
            <a:ext cx="11658600" cy="121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4612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4145280"/>
            <a:ext cx="9601200" cy="186944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5" name="Date Placeholder 1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485900" y="6664960"/>
            <a:ext cx="2857500" cy="4876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5143500" y="6664960"/>
            <a:ext cx="4343400" cy="4876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 algn="ctr">
              <a:defRPr sz="1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687300" y="6664960"/>
            <a:ext cx="1028700" cy="48768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85974-FB05-4F95-84AA-8AA0140987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4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E96C5-37A3-4051-B22C-F9EFC8626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33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77463" y="81280"/>
            <a:ext cx="3286125" cy="70713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9088" y="81280"/>
            <a:ext cx="9629775" cy="70713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3733B-FE62-4F60-9A0B-DA454B6DD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479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19088" y="1137920"/>
            <a:ext cx="13144500" cy="601472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92C87-8F83-4AF2-8F2B-E03A0709C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781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19088" y="1137920"/>
            <a:ext cx="6457950" cy="601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5638" y="1137920"/>
            <a:ext cx="6457950" cy="601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6C93A-5CD7-41DD-9750-37FEAD4E9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62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9088" y="113792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005638" y="113792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19088" y="422656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05638" y="422656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BAB9E-5952-4B96-8C3A-B859F76B7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19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21FEF-ACE1-4EC2-AA3E-70F84F93D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482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4700694"/>
            <a:ext cx="11658600" cy="145288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100495"/>
            <a:ext cx="11658600" cy="1600199"/>
          </a:xfrm>
        </p:spPr>
        <p:txBody>
          <a:bodyPr anchor="b"/>
          <a:lstStyle>
            <a:lvl1pPr marL="0" indent="0">
              <a:buNone/>
              <a:defRPr sz="2600"/>
            </a:lvl1pPr>
            <a:lvl2pPr marL="600852" indent="0">
              <a:buNone/>
              <a:defRPr sz="2400"/>
            </a:lvl2pPr>
            <a:lvl3pPr marL="1201704" indent="0">
              <a:buNone/>
              <a:defRPr sz="2100"/>
            </a:lvl3pPr>
            <a:lvl4pPr marL="1802557" indent="0">
              <a:buNone/>
              <a:defRPr sz="1800"/>
            </a:lvl4pPr>
            <a:lvl5pPr marL="2403409" indent="0">
              <a:buNone/>
              <a:defRPr sz="1800"/>
            </a:lvl5pPr>
            <a:lvl6pPr marL="3004261" indent="0">
              <a:buNone/>
              <a:defRPr sz="1800"/>
            </a:lvl6pPr>
            <a:lvl7pPr marL="3605113" indent="0">
              <a:buNone/>
              <a:defRPr sz="1800"/>
            </a:lvl7pPr>
            <a:lvl8pPr marL="4205966" indent="0">
              <a:buNone/>
              <a:defRPr sz="1800"/>
            </a:lvl8pPr>
            <a:lvl9pPr marL="4806818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A753F-757F-48CE-9444-E08671B24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4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9088" y="1137920"/>
            <a:ext cx="6457950" cy="60147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5638" y="1137920"/>
            <a:ext cx="6457950" cy="60147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0C080-1AA1-4BC8-84EE-E28F81F21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13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2947"/>
            <a:ext cx="1234440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37454"/>
            <a:ext cx="6060282" cy="68241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852" indent="0">
              <a:buNone/>
              <a:defRPr sz="2600" b="1"/>
            </a:lvl2pPr>
            <a:lvl3pPr marL="1201704" indent="0">
              <a:buNone/>
              <a:defRPr sz="2400" b="1"/>
            </a:lvl3pPr>
            <a:lvl4pPr marL="1802557" indent="0">
              <a:buNone/>
              <a:defRPr sz="2100" b="1"/>
            </a:lvl4pPr>
            <a:lvl5pPr marL="2403409" indent="0">
              <a:buNone/>
              <a:defRPr sz="2100" b="1"/>
            </a:lvl5pPr>
            <a:lvl6pPr marL="3004261" indent="0">
              <a:buNone/>
              <a:defRPr sz="2100" b="1"/>
            </a:lvl6pPr>
            <a:lvl7pPr marL="3605113" indent="0">
              <a:buNone/>
              <a:defRPr sz="2100" b="1"/>
            </a:lvl7pPr>
            <a:lvl8pPr marL="4205966" indent="0">
              <a:buNone/>
              <a:defRPr sz="2100" b="1"/>
            </a:lvl8pPr>
            <a:lvl9pPr marL="4806818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319867"/>
            <a:ext cx="6060282" cy="4214707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38" y="1637454"/>
            <a:ext cx="6062663" cy="68241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852" indent="0">
              <a:buNone/>
              <a:defRPr sz="2600" b="1"/>
            </a:lvl2pPr>
            <a:lvl3pPr marL="1201704" indent="0">
              <a:buNone/>
              <a:defRPr sz="2400" b="1"/>
            </a:lvl3pPr>
            <a:lvl4pPr marL="1802557" indent="0">
              <a:buNone/>
              <a:defRPr sz="2100" b="1"/>
            </a:lvl4pPr>
            <a:lvl5pPr marL="2403409" indent="0">
              <a:buNone/>
              <a:defRPr sz="2100" b="1"/>
            </a:lvl5pPr>
            <a:lvl6pPr marL="3004261" indent="0">
              <a:buNone/>
              <a:defRPr sz="2100" b="1"/>
            </a:lvl6pPr>
            <a:lvl7pPr marL="3605113" indent="0">
              <a:buNone/>
              <a:defRPr sz="2100" b="1"/>
            </a:lvl7pPr>
            <a:lvl8pPr marL="4205966" indent="0">
              <a:buNone/>
              <a:defRPr sz="2100" b="1"/>
            </a:lvl8pPr>
            <a:lvl9pPr marL="4806818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38" y="2319867"/>
            <a:ext cx="6062663" cy="4214707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7C763-90A3-464F-A974-148960F39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4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3E031-54F8-469D-82B1-491AD31EA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713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BD60D-0FA7-43B5-BC97-8FFA0D4B3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94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91253"/>
            <a:ext cx="4512470" cy="1239520"/>
          </a:xfrm>
        </p:spPr>
        <p:txBody>
          <a:bodyPr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291254"/>
            <a:ext cx="7667625" cy="6243321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1530774"/>
            <a:ext cx="4512470" cy="5003801"/>
          </a:xfrm>
        </p:spPr>
        <p:txBody>
          <a:bodyPr/>
          <a:lstStyle>
            <a:lvl1pPr marL="0" indent="0">
              <a:buNone/>
              <a:defRPr sz="1800"/>
            </a:lvl1pPr>
            <a:lvl2pPr marL="600852" indent="0">
              <a:buNone/>
              <a:defRPr sz="1600"/>
            </a:lvl2pPr>
            <a:lvl3pPr marL="1201704" indent="0">
              <a:buNone/>
              <a:defRPr sz="1300"/>
            </a:lvl3pPr>
            <a:lvl4pPr marL="1802557" indent="0">
              <a:buNone/>
              <a:defRPr sz="1200"/>
            </a:lvl4pPr>
            <a:lvl5pPr marL="2403409" indent="0">
              <a:buNone/>
              <a:defRPr sz="1200"/>
            </a:lvl5pPr>
            <a:lvl6pPr marL="3004261" indent="0">
              <a:buNone/>
              <a:defRPr sz="1200"/>
            </a:lvl6pPr>
            <a:lvl7pPr marL="3605113" indent="0">
              <a:buNone/>
              <a:defRPr sz="1200"/>
            </a:lvl7pPr>
            <a:lvl8pPr marL="4205966" indent="0">
              <a:buNone/>
              <a:defRPr sz="1200"/>
            </a:lvl8pPr>
            <a:lvl9pPr marL="480681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EA859-8461-4541-B84C-8D662A7E0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0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5120640"/>
            <a:ext cx="8229600" cy="604521"/>
          </a:xfrm>
        </p:spPr>
        <p:txBody>
          <a:bodyPr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653627"/>
            <a:ext cx="8229600" cy="4389120"/>
          </a:xfrm>
        </p:spPr>
        <p:txBody>
          <a:bodyPr/>
          <a:lstStyle>
            <a:lvl1pPr marL="0" indent="0">
              <a:buNone/>
              <a:defRPr sz="4200"/>
            </a:lvl1pPr>
            <a:lvl2pPr marL="600852" indent="0">
              <a:buNone/>
              <a:defRPr sz="3700"/>
            </a:lvl2pPr>
            <a:lvl3pPr marL="1201704" indent="0">
              <a:buNone/>
              <a:defRPr sz="3200"/>
            </a:lvl3pPr>
            <a:lvl4pPr marL="1802557" indent="0">
              <a:buNone/>
              <a:defRPr sz="2600"/>
            </a:lvl4pPr>
            <a:lvl5pPr marL="2403409" indent="0">
              <a:buNone/>
              <a:defRPr sz="2600"/>
            </a:lvl5pPr>
            <a:lvl6pPr marL="3004261" indent="0">
              <a:buNone/>
              <a:defRPr sz="2600"/>
            </a:lvl6pPr>
            <a:lvl7pPr marL="3605113" indent="0">
              <a:buNone/>
              <a:defRPr sz="2600"/>
            </a:lvl7pPr>
            <a:lvl8pPr marL="4205966" indent="0">
              <a:buNone/>
              <a:defRPr sz="2600"/>
            </a:lvl8pPr>
            <a:lvl9pPr marL="4806818" indent="0">
              <a:buNone/>
              <a:defRPr sz="2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5725161"/>
            <a:ext cx="8229600" cy="858519"/>
          </a:xfrm>
        </p:spPr>
        <p:txBody>
          <a:bodyPr/>
          <a:lstStyle>
            <a:lvl1pPr marL="0" indent="0">
              <a:buNone/>
              <a:defRPr sz="1800"/>
            </a:lvl1pPr>
            <a:lvl2pPr marL="600852" indent="0">
              <a:buNone/>
              <a:defRPr sz="1600"/>
            </a:lvl2pPr>
            <a:lvl3pPr marL="1201704" indent="0">
              <a:buNone/>
              <a:defRPr sz="1300"/>
            </a:lvl3pPr>
            <a:lvl4pPr marL="1802557" indent="0">
              <a:buNone/>
              <a:defRPr sz="1200"/>
            </a:lvl4pPr>
            <a:lvl5pPr marL="2403409" indent="0">
              <a:buNone/>
              <a:defRPr sz="1200"/>
            </a:lvl5pPr>
            <a:lvl6pPr marL="3004261" indent="0">
              <a:buNone/>
              <a:defRPr sz="1200"/>
            </a:lvl6pPr>
            <a:lvl7pPr marL="3605113" indent="0">
              <a:buNone/>
              <a:defRPr sz="1200"/>
            </a:lvl7pPr>
            <a:lvl8pPr marL="4205966" indent="0">
              <a:buNone/>
              <a:defRPr sz="1200"/>
            </a:lvl8pPr>
            <a:lvl9pPr marL="480681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A1DFD-D0FB-480C-B059-CC18AE805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0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81280"/>
            <a:ext cx="10858500" cy="64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9088" y="1137920"/>
            <a:ext cx="13144500" cy="601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16"/>
          <p:cNvSpPr txBox="1">
            <a:spLocks noChangeArrowheads="1"/>
          </p:cNvSpPr>
          <p:nvPr userDrawn="1"/>
        </p:nvSpPr>
        <p:spPr bwMode="auto">
          <a:xfrm>
            <a:off x="342900" y="162560"/>
            <a:ext cx="242752" cy="613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endParaRPr lang="en-US" sz="3200"/>
          </a:p>
        </p:txBody>
      </p:sp>
      <p:sp>
        <p:nvSpPr>
          <p:cNvPr id="345105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2773025" y="81280"/>
            <a:ext cx="914400" cy="48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7E744F7B-BAAC-4EC5-866F-244C78EEB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  <p:sldLayoutId id="2147484031" r:id="rId12"/>
    <p:sldLayoutId id="2147484032" r:id="rId13"/>
    <p:sldLayoutId id="2147484033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5pPr>
      <a:lvl6pPr marL="600852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6pPr>
      <a:lvl7pPr marL="1201704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7pPr>
      <a:lvl8pPr marL="1802557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8pPr>
      <a:lvl9pPr marL="2403409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9pPr>
    </p:titleStyle>
    <p:bodyStyle>
      <a:lvl1pPr marL="450639" indent="-450639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76385" indent="-37553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502131" indent="-300426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2102983" indent="-30042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4pPr>
      <a:lvl5pPr marL="2703835" indent="-300426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5pPr>
      <a:lvl6pPr marL="3304687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6pPr>
      <a:lvl7pPr marL="3905540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7pPr>
      <a:lvl8pPr marL="4506392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8pPr>
      <a:lvl9pPr marL="5107244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0852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1704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02557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03409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04261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05113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05966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06818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C1E9ABC-AFA0-48B3-8943-E927E6730071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80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1448991" y="1110882"/>
            <a:ext cx="10744200" cy="138176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5300" dirty="0"/>
              <a:t>Set up Guam in 3D</a:t>
            </a:r>
            <a:endParaRPr lang="en-US" altLang="en-US" sz="3200" dirty="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5374482" y="6827520"/>
            <a:ext cx="2971800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5257800" y="2590800"/>
            <a:ext cx="2893218" cy="55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0170" tIns="60085" rIns="120170" bIns="60085">
            <a:spAutoFit/>
          </a:bodyPr>
          <a:lstStyle>
            <a:lvl1pPr marL="285750" indent="-28575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en-US" sz="2800" dirty="0"/>
              <a:t>Joseph Zhang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4A0DBD2-2633-0EE2-9466-750758035C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0" y="2997719"/>
            <a:ext cx="3168943" cy="4073641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81280"/>
            <a:ext cx="10172700" cy="562187"/>
          </a:xfrm>
          <a:noFill/>
        </p:spPr>
        <p:txBody>
          <a:bodyPr/>
          <a:lstStyle/>
          <a:p>
            <a:pPr algn="ctr"/>
            <a:r>
              <a:rPr lang="en-US" dirty="0"/>
              <a:t>Files you'll need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26F5BD-4AC9-4CAD-97BA-5FAB9A7A46F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18F326-A582-559B-B783-365657F57833}"/>
              </a:ext>
            </a:extLst>
          </p:cNvPr>
          <p:cNvSpPr txBox="1"/>
          <p:nvPr/>
        </p:nvSpPr>
        <p:spPr>
          <a:xfrm>
            <a:off x="962025" y="990600"/>
            <a:ext cx="11811000" cy="517064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DEMs in /</a:t>
            </a:r>
            <a:r>
              <a:rPr lang="en-US" sz="2200" dirty="0" err="1"/>
              <a:t>sciclone</a:t>
            </a:r>
            <a:r>
              <a:rPr lang="en-US" sz="2200" dirty="0"/>
              <a:t>/home/yinglong/DISKS/vims20/MSCI602/RUN03a/DEM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200" dirty="0"/>
              <a:t>Main DEM is </a:t>
            </a:r>
            <a:r>
              <a:rPr lang="pt-BR" sz="2200" dirty="0"/>
              <a:t>guam_13_mhw_2008.asc</a:t>
            </a:r>
            <a:endParaRPr lang="pt-BR" sz="2200" dirty="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pt-BR" sz="2200" dirty="0" err="1">
                <a:latin typeface="Tahoma"/>
                <a:ea typeface="Tahoma"/>
                <a:cs typeface="Tahoma"/>
              </a:rPr>
              <a:t>Complemented</a:t>
            </a:r>
            <a:r>
              <a:rPr lang="pt-BR" sz="2200" dirty="0">
                <a:latin typeface="Tahoma"/>
                <a:ea typeface="Tahoma"/>
                <a:cs typeface="Tahoma"/>
              </a:rPr>
              <a:t> </a:t>
            </a:r>
            <a:r>
              <a:rPr lang="pt-BR" sz="2200" dirty="0" err="1">
                <a:latin typeface="Tahoma"/>
                <a:ea typeface="Tahoma"/>
                <a:cs typeface="Tahoma"/>
              </a:rPr>
              <a:t>by</a:t>
            </a:r>
            <a:r>
              <a:rPr lang="pt-BR" sz="2200" dirty="0">
                <a:latin typeface="Tahoma"/>
                <a:ea typeface="Tahoma"/>
                <a:cs typeface="Tahoma"/>
              </a:rPr>
              <a:t> </a:t>
            </a:r>
            <a:r>
              <a:rPr lang="pt-BR" sz="2200" dirty="0" err="1">
                <a:latin typeface="Tahoma"/>
                <a:ea typeface="Tahoma"/>
                <a:cs typeface="Tahoma"/>
              </a:rPr>
              <a:t>Gebco</a:t>
            </a:r>
            <a:r>
              <a:rPr lang="pt-BR" sz="2200" dirty="0">
                <a:latin typeface="Tahoma"/>
                <a:ea typeface="Tahoma"/>
                <a:cs typeface="Tahoma"/>
              </a:rPr>
              <a:t> </a:t>
            </a:r>
            <a:r>
              <a:rPr lang="pt-BR" sz="2200" dirty="0" err="1">
                <a:latin typeface="Tahoma"/>
                <a:ea typeface="Tahoma"/>
                <a:cs typeface="Tahoma"/>
              </a:rPr>
              <a:t>away</a:t>
            </a:r>
            <a:r>
              <a:rPr lang="pt-BR" sz="2200" dirty="0">
                <a:latin typeface="Tahoma"/>
                <a:ea typeface="Tahoma"/>
                <a:cs typeface="Tahoma"/>
              </a:rPr>
              <a:t> </a:t>
            </a:r>
            <a:r>
              <a:rPr lang="pt-BR" sz="2200" dirty="0" err="1">
                <a:latin typeface="Tahoma"/>
                <a:ea typeface="Tahoma"/>
                <a:cs typeface="Tahoma"/>
              </a:rPr>
              <a:t>from</a:t>
            </a:r>
            <a:r>
              <a:rPr lang="pt-BR" sz="2200" dirty="0">
                <a:latin typeface="Tahoma"/>
                <a:ea typeface="Tahoma"/>
                <a:cs typeface="Tahoma"/>
              </a:rPr>
              <a:t> Guam</a:t>
            </a:r>
            <a:endParaRPr lang="pt-BR" sz="2200" dirty="0">
              <a:ea typeface="Tahoma"/>
              <a:cs typeface="Tahom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ahoma"/>
                <a:ea typeface="Tahoma"/>
                <a:cs typeface="Tahoma"/>
              </a:rPr>
              <a:t>Generate a mesh for this cross-regime case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ahoma"/>
                <a:ea typeface="Tahoma"/>
                <a:cs typeface="Tahoma"/>
              </a:rPr>
              <a:t>Set up LSC</a:t>
            </a:r>
            <a:r>
              <a:rPr lang="en-US" sz="2200" baseline="30000" dirty="0">
                <a:latin typeface="Tahoma"/>
                <a:ea typeface="Tahoma"/>
                <a:cs typeface="Tahoma"/>
              </a:rPr>
              <a:t>2</a:t>
            </a:r>
            <a:r>
              <a:rPr lang="en-US" sz="2200" dirty="0">
                <a:latin typeface="Tahoma"/>
                <a:ea typeface="Tahoma"/>
                <a:cs typeface="Tahoma"/>
              </a:rPr>
              <a:t> grid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ahoma"/>
                <a:ea typeface="Tahoma"/>
                <a:cs typeface="Tahoma"/>
              </a:rPr>
              <a:t>Start simulation at 2023/1/1 GMT and run for 60 days</a:t>
            </a:r>
            <a:endParaRPr lang="en-US" sz="2200" dirty="0">
              <a:ea typeface="Tahoma"/>
              <a:cs typeface="Tahom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ahoma"/>
                <a:ea typeface="Tahoma"/>
                <a:cs typeface="Tahoma"/>
              </a:rPr>
              <a:t>Use </a:t>
            </a:r>
            <a:r>
              <a:rPr lang="en-US" sz="2200" dirty="0" err="1">
                <a:latin typeface="Tahoma"/>
                <a:ea typeface="Tahoma"/>
                <a:cs typeface="Tahoma"/>
              </a:rPr>
              <a:t>pySCHISM</a:t>
            </a:r>
            <a:r>
              <a:rPr lang="en-US" sz="2200" dirty="0">
                <a:latin typeface="Tahoma"/>
                <a:ea typeface="Tahoma"/>
                <a:cs typeface="Tahoma"/>
              </a:rPr>
              <a:t> to generate </a:t>
            </a:r>
            <a:r>
              <a:rPr lang="en-US" sz="2200" dirty="0" err="1">
                <a:latin typeface="Tahoma"/>
                <a:ea typeface="Tahoma"/>
                <a:cs typeface="Tahoma"/>
              </a:rPr>
              <a:t>b.c.</a:t>
            </a:r>
            <a:r>
              <a:rPr lang="en-US" sz="2200" dirty="0">
                <a:latin typeface="Tahoma"/>
                <a:ea typeface="Tahoma"/>
                <a:cs typeface="Tahoma"/>
              </a:rPr>
              <a:t>, nudging inputs: …</a:t>
            </a:r>
            <a:r>
              <a:rPr lang="en-US" sz="2200" dirty="0" err="1">
                <a:latin typeface="Tahoma"/>
                <a:ea typeface="Tahoma"/>
                <a:cs typeface="Tahoma"/>
              </a:rPr>
              <a:t>pyschism</a:t>
            </a:r>
            <a:r>
              <a:rPr lang="en-US" sz="2200" dirty="0">
                <a:latin typeface="Tahoma"/>
                <a:ea typeface="Tahoma"/>
                <a:cs typeface="Tahoma"/>
              </a:rPr>
              <a:t>/examples/HYCOM/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err="1">
                <a:latin typeface="Tahoma"/>
                <a:ea typeface="Tahoma"/>
                <a:cs typeface="Tahoma"/>
              </a:rPr>
              <a:t>i.c.</a:t>
            </a:r>
            <a:r>
              <a:rPr lang="en-US" sz="2200" dirty="0">
                <a:latin typeface="Tahoma"/>
                <a:ea typeface="Tahoma"/>
                <a:cs typeface="Tahoma"/>
              </a:rPr>
              <a:t> (hotstart.nc) from HYCOM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ahoma"/>
                <a:ea typeface="Tahoma"/>
                <a:cs typeface="Tahoma"/>
              </a:rPr>
              <a:t>Download HYCOM first with …pyschism/examples/HYCOM/download_hycom.py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ahoma"/>
                <a:ea typeface="Tahoma"/>
                <a:cs typeface="Tahoma"/>
              </a:rPr>
              <a:t>Then use FORT script to generate hotstart.nc: gen_hot_from_hycom.f90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ahoma"/>
                <a:ea typeface="Tahoma"/>
                <a:cs typeface="Tahoma"/>
              </a:rPr>
              <a:t>Use </a:t>
            </a:r>
            <a:r>
              <a:rPr lang="en-US" sz="2200" err="1">
                <a:latin typeface="Tahoma"/>
                <a:ea typeface="Tahoma"/>
                <a:cs typeface="Tahoma"/>
              </a:rPr>
              <a:t>pySCHISM</a:t>
            </a:r>
            <a:r>
              <a:rPr lang="en-US" sz="2200" dirty="0">
                <a:latin typeface="Tahoma"/>
                <a:ea typeface="Tahoma"/>
                <a:cs typeface="Tahoma"/>
              </a:rPr>
              <a:t> to generate </a:t>
            </a:r>
            <a:r>
              <a:rPr lang="en-US" sz="2200" err="1">
                <a:latin typeface="Tahoma"/>
                <a:ea typeface="Tahoma"/>
                <a:cs typeface="Tahoma"/>
              </a:rPr>
              <a:t>sflux</a:t>
            </a:r>
            <a:r>
              <a:rPr lang="en-US" sz="2200" dirty="0">
                <a:latin typeface="Tahoma"/>
                <a:ea typeface="Tahoma"/>
                <a:cs typeface="Tahoma"/>
              </a:rPr>
              <a:t> (from GFS): pyschism/examples/Sflux/gen_sflux_gfs2.py</a:t>
            </a:r>
            <a:endParaRPr lang="en-US" sz="2200" dirty="0">
              <a:ea typeface="Tahoma"/>
              <a:cs typeface="Tahoma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ahoma"/>
                <a:ea typeface="Tahoma"/>
                <a:cs typeface="Tahoma"/>
              </a:rPr>
              <a:t>You can also try ERA5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ahoma"/>
                <a:ea typeface="Tahoma"/>
                <a:cs typeface="Tahoma"/>
              </a:rPr>
              <a:t>Play with different options </a:t>
            </a:r>
            <a:endParaRPr lang="en-US" sz="2200" dirty="0">
              <a:ea typeface="Tahoma"/>
              <a:cs typeface="Tahoma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200" dirty="0"/>
              <a:t>For momentum dissipation: </a:t>
            </a:r>
            <a:r>
              <a:rPr lang="en-US" sz="2200" dirty="0" err="1"/>
              <a:t>ihorcon</a:t>
            </a:r>
            <a:r>
              <a:rPr lang="en-US" sz="2200" dirty="0"/>
              <a:t>; </a:t>
            </a:r>
            <a:r>
              <a:rPr lang="en-US" sz="2200" dirty="0" err="1"/>
              <a:t>ishapiro</a:t>
            </a:r>
            <a:r>
              <a:rPr lang="en-US" sz="2200" dirty="0"/>
              <a:t> </a:t>
            </a:r>
            <a:r>
              <a:rPr lang="en-US" sz="2200" dirty="0" err="1"/>
              <a:t>etc</a:t>
            </a:r>
            <a:endParaRPr lang="en-US" sz="2200" dirty="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latin typeface="Tahoma"/>
                <a:ea typeface="Tahoma"/>
                <a:cs typeface="Tahoma"/>
              </a:rPr>
              <a:t>Transport solver options: </a:t>
            </a:r>
            <a:r>
              <a:rPr lang="en-US" sz="2200" dirty="0" err="1">
                <a:latin typeface="Tahoma"/>
                <a:ea typeface="Tahoma"/>
                <a:cs typeface="Tahoma"/>
              </a:rPr>
              <a:t>WENO+upwind</a:t>
            </a:r>
            <a:endParaRPr lang="en-US" sz="2200" dirty="0" err="1"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63098913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7B978-AFA2-6A0D-3F56-F58B47EBB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>
            <a:extLst>
              <a:ext uri="{FF2B5EF4-FFF2-40B4-BE49-F238E27FC236}">
                <a16:creationId xmlns:a16="http://schemas.microsoft.com/office/drawing/2014/main" id="{E3BA4144-8C5E-3EC0-50AD-E76F7E7703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81280"/>
            <a:ext cx="10172700" cy="562187"/>
          </a:xfrm>
          <a:noFill/>
        </p:spPr>
        <p:txBody>
          <a:bodyPr/>
          <a:lstStyle/>
          <a:p>
            <a:pPr algn="ctr"/>
            <a:r>
              <a:rPr lang="en-US" dirty="0"/>
              <a:t>Homework #4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6D86B1F-577F-1B77-E61F-E1EBDF33AF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26F5BD-4AC9-4CAD-97BA-5FAB9A7A46F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46775C-F61F-C18B-97F1-3502A0B1C9C4}"/>
              </a:ext>
            </a:extLst>
          </p:cNvPr>
          <p:cNvSpPr txBox="1"/>
          <p:nvPr/>
        </p:nvSpPr>
        <p:spPr>
          <a:xfrm>
            <a:off x="3119888" y="1681574"/>
            <a:ext cx="8684384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Finish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 the Guam case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 </a:t>
            </a:r>
            <a:endParaRPr lang="en-US" sz="320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Run </a:t>
            </a:r>
            <a:r>
              <a:rPr lang="en-US" sz="2800" dirty="0">
                <a:solidFill>
                  <a:srgbClr val="000000"/>
                </a:solidFill>
                <a:latin typeface="Times New Roman"/>
                <a:cs typeface="Times New Roman"/>
              </a:rPr>
              <a:t>≥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60 days</a:t>
            </a:r>
          </a:p>
          <a:p>
            <a:pPr marL="342900" indent="-342900"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Assess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/>
                <a:cs typeface="Times New Roman"/>
              </a:rPr>
              <a:t> 3D results qualitatively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 (SST </a:t>
            </a:r>
            <a:r>
              <a:rPr lang="en-US" sz="3200" err="1">
                <a:solidFill>
                  <a:srgbClr val="000000"/>
                </a:solidFill>
                <a:latin typeface="Times New Roman"/>
                <a:cs typeface="Times New Roman"/>
              </a:rPr>
              <a:t>etc</a:t>
            </a:r>
            <a:r>
              <a:rPr lang="en-US" sz="3200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</a:p>
          <a:p>
            <a:pPr marL="342900" indent="-342900">
              <a:buFont typeface="Arial"/>
              <a:buChar char="•"/>
            </a:pPr>
            <a:r>
              <a:rPr lang="en-US" sz="3200" dirty="0">
                <a:latin typeface="Times New Roman"/>
                <a:cs typeface="Times New Roman"/>
              </a:rPr>
              <a:t>Submit your run </a:t>
            </a:r>
            <a:r>
              <a:rPr lang="en-US" sz="3200" dirty="0" err="1">
                <a:latin typeface="Times New Roman"/>
                <a:cs typeface="Times New Roman"/>
              </a:rPr>
              <a:t>dir</a:t>
            </a:r>
            <a:r>
              <a:rPr lang="en-US" sz="3200" dirty="0">
                <a:latin typeface="Times New Roman"/>
                <a:cs typeface="Times New Roman"/>
              </a:rPr>
              <a:t> with outputs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C013BA-6732-3F54-52A2-0AA325BF3D55}"/>
              </a:ext>
            </a:extLst>
          </p:cNvPr>
          <p:cNvSpPr txBox="1"/>
          <p:nvPr/>
        </p:nvSpPr>
        <p:spPr>
          <a:xfrm>
            <a:off x="2230582" y="4994564"/>
            <a:ext cx="9892145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Tahoma"/>
                <a:ea typeface="Tahoma"/>
                <a:cs typeface="Tahoma"/>
              </a:rPr>
              <a:t>ERA5 as </a:t>
            </a:r>
            <a:r>
              <a:rPr lang="en-US" sz="2400" dirty="0" err="1">
                <a:latin typeface="Tahoma"/>
                <a:ea typeface="Tahoma"/>
                <a:cs typeface="Tahoma"/>
              </a:rPr>
              <a:t>sflux</a:t>
            </a:r>
            <a:r>
              <a:rPr lang="en-US" sz="2400" dirty="0">
                <a:latin typeface="Tahoma"/>
                <a:ea typeface="Tahoma"/>
                <a:cs typeface="Tahoma"/>
              </a:rPr>
              <a:t> can be found:</a:t>
            </a:r>
            <a:endParaRPr lang="en-US" dirty="0"/>
          </a:p>
          <a:p>
            <a:r>
              <a:rPr lang="en-US" sz="2400" dirty="0">
                <a:latin typeface="Tahoma"/>
                <a:ea typeface="Tahoma"/>
                <a:cs typeface="Tahoma"/>
              </a:rPr>
              <a:t>/</a:t>
            </a:r>
            <a:r>
              <a:rPr lang="en-US" sz="2400" dirty="0" err="1">
                <a:latin typeface="Tahoma"/>
                <a:ea typeface="Tahoma"/>
                <a:cs typeface="Tahoma"/>
              </a:rPr>
              <a:t>sciclone</a:t>
            </a:r>
            <a:r>
              <a:rPr lang="en-US" sz="2400" dirty="0">
                <a:latin typeface="Tahoma"/>
                <a:ea typeface="Tahoma"/>
                <a:cs typeface="Tahoma"/>
              </a:rPr>
              <a:t>/home/</a:t>
            </a:r>
            <a:r>
              <a:rPr lang="en-US" sz="2400" dirty="0" err="1">
                <a:latin typeface="Tahoma"/>
                <a:ea typeface="Tahoma"/>
                <a:cs typeface="Tahoma"/>
              </a:rPr>
              <a:t>yinglong</a:t>
            </a:r>
            <a:r>
              <a:rPr lang="en-US" sz="2400" dirty="0">
                <a:latin typeface="Tahoma"/>
                <a:ea typeface="Tahoma"/>
                <a:cs typeface="Tahoma"/>
              </a:rPr>
              <a:t>/DISKS/vims20/MSCI602/RUN03a/ERA5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64127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21555</TotalTime>
  <Words>203</Words>
  <Application>Microsoft Office PowerPoint</Application>
  <PresentationFormat>Custom</PresentationFormat>
  <Paragraphs>28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Blends</vt:lpstr>
      <vt:lpstr>Set up Guam in 3D</vt:lpstr>
      <vt:lpstr>Files you'll need</vt:lpstr>
      <vt:lpstr>Homework #4</vt:lpstr>
    </vt:vector>
  </TitlesOfParts>
  <Company>CCALMR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yinglong</dc:creator>
  <cp:lastModifiedBy>Y. Joseph Zhang</cp:lastModifiedBy>
  <cp:revision>1312</cp:revision>
  <dcterms:created xsi:type="dcterms:W3CDTF">2000-12-13T19:13:03Z</dcterms:created>
  <dcterms:modified xsi:type="dcterms:W3CDTF">2024-04-30T18:15:01Z</dcterms:modified>
</cp:coreProperties>
</file>