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40" r:id="rId2"/>
    <p:sldId id="496" r:id="rId3"/>
    <p:sldId id="570" r:id="rId4"/>
    <p:sldId id="542" r:id="rId5"/>
    <p:sldId id="565" r:id="rId6"/>
    <p:sldId id="571" r:id="rId7"/>
    <p:sldId id="564" r:id="rId8"/>
    <p:sldId id="574" r:id="rId9"/>
    <p:sldId id="573" r:id="rId10"/>
    <p:sldId id="572" r:id="rId11"/>
    <p:sldId id="567" r:id="rId12"/>
    <p:sldId id="568" r:id="rId13"/>
    <p:sldId id="569" r:id="rId14"/>
    <p:sldId id="526" r:id="rId15"/>
    <p:sldId id="527" r:id="rId16"/>
    <p:sldId id="561" r:id="rId17"/>
    <p:sldId id="566" r:id="rId18"/>
    <p:sldId id="257" r:id="rId19"/>
    <p:sldId id="258" r:id="rId20"/>
    <p:sldId id="259" r:id="rId21"/>
    <p:sldId id="260" r:id="rId22"/>
    <p:sldId id="261" r:id="rId23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330"/>
    <a:srgbClr val="FF9933"/>
    <a:srgbClr val="FFFFFF"/>
    <a:srgbClr val="66FF66"/>
    <a:srgbClr val="050000"/>
    <a:srgbClr val="040000"/>
    <a:srgbClr val="030000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FD97E-8E46-E177-680C-5669E2B9E443}" v="20" dt="2024-04-17T21:43:16.991"/>
    <p1510:client id="{DADE8FAF-E268-656F-6E60-59F5A6CFC883}" v="117" dt="2024-04-18T12:29:34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95" d="100"/>
          <a:sy n="95" d="100"/>
        </p:scale>
        <p:origin x="120" y="90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89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001F4-7DF8-4659-942A-0C7F2E80F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EABBF0-704C-4BA5-A0D3-CFCA3687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DD3F9-39C1-4189-9275-F59578461B29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Hint: </a:t>
            </a:r>
            <a:r>
              <a:rPr lang="en-US" dirty="0" err="1"/>
              <a:t>dt</a:t>
            </a:r>
            <a:r>
              <a:rPr lang="en-US" dirty="0"/>
              <a:t>, </a:t>
            </a:r>
            <a:r>
              <a:rPr lang="en-US" dirty="0" err="1"/>
              <a:t>itur</a:t>
            </a:r>
            <a:r>
              <a:rPr lang="en-US" dirty="0"/>
              <a:t>=0 with small viscosity,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Hint: </a:t>
            </a:r>
            <a:r>
              <a:rPr lang="en-US" dirty="0" err="1"/>
              <a:t>dt</a:t>
            </a:r>
            <a:r>
              <a:rPr lang="en-US" dirty="0"/>
              <a:t>, </a:t>
            </a:r>
            <a:r>
              <a:rPr lang="en-US" dirty="0" err="1"/>
              <a:t>itur</a:t>
            </a:r>
            <a:r>
              <a:rPr lang="en-US" dirty="0"/>
              <a:t>=0 with small viscosity,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Hint: </a:t>
            </a:r>
            <a:r>
              <a:rPr lang="en-US" dirty="0" err="1"/>
              <a:t>dt</a:t>
            </a:r>
            <a:r>
              <a:rPr lang="en-US" dirty="0"/>
              <a:t>, </a:t>
            </a:r>
            <a:r>
              <a:rPr lang="en-US" dirty="0" err="1"/>
              <a:t>itur</a:t>
            </a:r>
            <a:r>
              <a:rPr lang="en-US" dirty="0"/>
              <a:t>=0 with small viscosity,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6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Hint: </a:t>
            </a:r>
            <a:r>
              <a:rPr lang="en-US" dirty="0" err="1"/>
              <a:t>dt</a:t>
            </a:r>
            <a:r>
              <a:rPr lang="en-US" dirty="0"/>
              <a:t>, </a:t>
            </a:r>
            <a:r>
              <a:rPr lang="en-US" dirty="0" err="1"/>
              <a:t>itur</a:t>
            </a:r>
            <a:r>
              <a:rPr lang="en-US" dirty="0"/>
              <a:t>=0 with small viscosity,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4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0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46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7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B-tropic</a:t>
            </a:r>
            <a:r>
              <a:rPr lang="en-US" baseline="0" dirty="0"/>
              <a:t> model; with const. forcing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2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B-tropic</a:t>
            </a:r>
            <a:r>
              <a:rPr lang="en-US" baseline="0" dirty="0"/>
              <a:t> model; with const. forcing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DFC-5DB9-4233-AB14-581C4CB24E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2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Hint: </a:t>
            </a:r>
            <a:r>
              <a:rPr lang="en-US" dirty="0" err="1"/>
              <a:t>dt</a:t>
            </a:r>
            <a:r>
              <a:rPr lang="en-US" dirty="0"/>
              <a:t>, </a:t>
            </a:r>
            <a:r>
              <a:rPr lang="en-US" dirty="0" err="1"/>
              <a:t>itur</a:t>
            </a:r>
            <a:r>
              <a:rPr lang="en-US" dirty="0"/>
              <a:t>=0 with small viscosity,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67275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/>
              <a:t>Used CA_DWR/RUN84b</a:t>
            </a:r>
          </a:p>
        </p:txBody>
      </p:sp>
    </p:spTree>
    <p:extLst>
      <p:ext uri="{BB962C8B-B14F-4D97-AF65-F5344CB8AC3E}">
        <p14:creationId xmlns:p14="http://schemas.microsoft.com/office/powerpoint/2010/main" val="42050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RUN06a_JZ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RUN06a_JZ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RUN06a_JZ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ABBF0-704C-4BA5-A0D3-CFCA368720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0" y="894080"/>
            <a:ext cx="1371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687300" y="6664960"/>
            <a:ext cx="10287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5974-FB05-4F95-84AA-8AA0140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96C5-37A3-4051-B22C-F9EFC862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733B-FE62-4F60-9A0B-DA454B6D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2C87-8F83-4AF2-8F2B-E03A070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C93A-5CD7-41DD-9750-37FEAD4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AB9E-5952-4B96-8C3A-B859F76B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1FEF-ACE1-4EC2-AA3E-70F84F93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753F-757F-48CE-9444-E08671B2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C080-1AA1-4BC8-84EE-E28F81F21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C763-90A3-464F-A974-148960F39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E031-54F8-469D-82B1-491AD31E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D60D-0FA7-43B5-BC97-8FFA0D4B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A859-8461-4541-B84C-8D662A7E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1DFD-D0FB-480C-B059-CC18AE80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280"/>
            <a:ext cx="10858500" cy="6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73025" y="81280"/>
            <a:ext cx="91440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E744F7B-BAAC-4EC5-866F-244C78EE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E9ABC-AFA0-48B3-8943-E927E673007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87511"/>
            <a:ext cx="13030200" cy="2323049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5300" dirty="0"/>
              <a:t>SCHISM calibration:</a:t>
            </a:r>
            <a:br>
              <a:rPr lang="en-US" altLang="en-US" sz="5300" dirty="0"/>
            </a:br>
            <a:r>
              <a:rPr lang="en-US" altLang="en-US" sz="4800" dirty="0">
                <a:solidFill>
                  <a:schemeClr val="tx1"/>
                </a:solidFill>
              </a:rPr>
              <a:t>some typical issues</a:t>
            </a:r>
            <a:br>
              <a:rPr lang="en-US" altLang="en-US" sz="5300" dirty="0"/>
            </a:br>
            <a:endParaRPr lang="en-US" altLang="en-US" sz="32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5029200" y="3792964"/>
            <a:ext cx="2893218" cy="5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/>
              <a:t>Joseph Zhang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36" y="18227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Hydrologic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2448A-D004-CF6A-FC2F-0B907E569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54732"/>
            <a:ext cx="2590800" cy="4665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8B396-F8B8-E52F-A237-CC846C736FEA}"/>
              </a:ext>
            </a:extLst>
          </p:cNvPr>
          <p:cNvSpPr txBox="1"/>
          <p:nvPr/>
        </p:nvSpPr>
        <p:spPr>
          <a:xfrm>
            <a:off x="5486400" y="29718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River in/out of domain creates source/sink pairs in close 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pathological configuration can lead to large positive/negative elevations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FCFE8-D39C-6048-71F0-5A6AB9B27FE3}"/>
              </a:ext>
            </a:extLst>
          </p:cNvPr>
          <p:cNvSpPr txBox="1"/>
          <p:nvPr/>
        </p:nvSpPr>
        <p:spPr>
          <a:xfrm>
            <a:off x="6025529" y="1237137"/>
            <a:ext cx="45999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/>
                <a:ea typeface="Tahoma"/>
                <a:cs typeface="Tahoma"/>
              </a:rPr>
              <a:t>Hydrologic flow is very complex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ahoma"/>
                <a:ea typeface="Tahoma"/>
                <a:cs typeface="Tahoma"/>
              </a:rPr>
              <a:t>Sensitive to topography</a:t>
            </a:r>
            <a:endParaRPr lang="en-US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587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9F319-E9A9-12C6-F568-E114CD61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77" y="1374139"/>
            <a:ext cx="2373717" cy="4566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44603D-1A0C-52A4-6388-DA2DE6C55CAB}"/>
              </a:ext>
            </a:extLst>
          </p:cNvPr>
          <p:cNvSpPr txBox="1"/>
          <p:nvPr/>
        </p:nvSpPr>
        <p:spPr>
          <a:xfrm>
            <a:off x="3657636" y="18227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Hydrologic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6CD1B-AD7E-0259-6411-AA113372B4B8}"/>
              </a:ext>
            </a:extLst>
          </p:cNvPr>
          <p:cNvSpPr txBox="1"/>
          <p:nvPr/>
        </p:nvSpPr>
        <p:spPr>
          <a:xfrm>
            <a:off x="4861600" y="3334434"/>
            <a:ext cx="8731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Steep slopes on coarse resolution can lead to poorly resolved watershed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can generate ‘pulses’ of high-speed flow and strange tracer patterns</a:t>
            </a:r>
          </a:p>
        </p:txBody>
      </p:sp>
    </p:spTree>
    <p:extLst>
      <p:ext uri="{BB962C8B-B14F-4D97-AF65-F5344CB8AC3E}">
        <p14:creationId xmlns:p14="http://schemas.microsoft.com/office/powerpoint/2010/main" val="392140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D0A18EF-706E-0D97-723C-559169B89345}"/>
              </a:ext>
            </a:extLst>
          </p:cNvPr>
          <p:cNvGrpSpPr/>
          <p:nvPr/>
        </p:nvGrpSpPr>
        <p:grpSpPr>
          <a:xfrm>
            <a:off x="1371600" y="1752600"/>
            <a:ext cx="4282715" cy="4023709"/>
            <a:chOff x="3657636" y="2057400"/>
            <a:chExt cx="4282715" cy="40237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9D9110-758B-9D89-D4BD-E558B97C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36" y="2057400"/>
              <a:ext cx="3756986" cy="4023709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117576-D5EA-6F54-15C7-739F51B17FAF}"/>
                </a:ext>
              </a:extLst>
            </p:cNvPr>
            <p:cNvSpPr/>
            <p:nvPr/>
          </p:nvSpPr>
          <p:spPr bwMode="auto">
            <a:xfrm>
              <a:off x="6130212" y="4198776"/>
              <a:ext cx="1810139" cy="1744824"/>
            </a:xfrm>
            <a:custGeom>
              <a:avLst/>
              <a:gdLst>
                <a:gd name="connsiteX0" fmla="*/ 1334278 w 1810139"/>
                <a:gd name="connsiteY0" fmla="*/ 0 h 1744824"/>
                <a:gd name="connsiteX1" fmla="*/ 298580 w 1810139"/>
                <a:gd name="connsiteY1" fmla="*/ 793102 h 1744824"/>
                <a:gd name="connsiteX2" fmla="*/ 0 w 1810139"/>
                <a:gd name="connsiteY2" fmla="*/ 1408922 h 1744824"/>
                <a:gd name="connsiteX3" fmla="*/ 1026368 w 1810139"/>
                <a:gd name="connsiteY3" fmla="*/ 1744824 h 1744824"/>
                <a:gd name="connsiteX4" fmla="*/ 1810139 w 1810139"/>
                <a:gd name="connsiteY4" fmla="*/ 1054359 h 1744824"/>
                <a:gd name="connsiteX5" fmla="*/ 1334278 w 1810139"/>
                <a:gd name="connsiteY5" fmla="*/ 0 h 174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0139" h="1744824">
                  <a:moveTo>
                    <a:pt x="1334278" y="0"/>
                  </a:moveTo>
                  <a:lnTo>
                    <a:pt x="298580" y="793102"/>
                  </a:lnTo>
                  <a:lnTo>
                    <a:pt x="0" y="1408922"/>
                  </a:lnTo>
                  <a:lnTo>
                    <a:pt x="1026368" y="1744824"/>
                  </a:lnTo>
                  <a:lnTo>
                    <a:pt x="1810139" y="1054359"/>
                  </a:lnTo>
                  <a:lnTo>
                    <a:pt x="133427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6198B5-008C-CF02-7CF8-360B9D427DE8}"/>
              </a:ext>
            </a:extLst>
          </p:cNvPr>
          <p:cNvSpPr txBox="1"/>
          <p:nvPr/>
        </p:nvSpPr>
        <p:spPr>
          <a:xfrm>
            <a:off x="3657636" y="18227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Hydrologic 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6FCBB-4D31-0DC5-D04A-524A6ED66EB7}"/>
              </a:ext>
            </a:extLst>
          </p:cNvPr>
          <p:cNvSpPr txBox="1"/>
          <p:nvPr/>
        </p:nvSpPr>
        <p:spPr>
          <a:xfrm>
            <a:off x="5119255" y="3472934"/>
            <a:ext cx="8103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Inflow is stuck on low ground (‘bowl’) as it’s blocked by ‘mountains’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Refining mesh helps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513C40-7BDD-97BF-075A-386688E94246}"/>
              </a:ext>
            </a:extLst>
          </p:cNvPr>
          <p:cNvGrpSpPr/>
          <p:nvPr/>
        </p:nvGrpSpPr>
        <p:grpSpPr>
          <a:xfrm>
            <a:off x="2613411" y="2286000"/>
            <a:ext cx="1044225" cy="1355613"/>
            <a:chOff x="2613411" y="2286000"/>
            <a:chExt cx="1044225" cy="135561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C377CA5-46FA-B645-4023-B2D9DC80C24A}"/>
                </a:ext>
              </a:extLst>
            </p:cNvPr>
            <p:cNvSpPr/>
            <p:nvPr/>
          </p:nvSpPr>
          <p:spPr bwMode="auto">
            <a:xfrm>
              <a:off x="2971800" y="2286000"/>
              <a:ext cx="685836" cy="457200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3312B9C-67CD-B109-238C-1FB744724BA1}"/>
                </a:ext>
              </a:extLst>
            </p:cNvPr>
            <p:cNvSpPr/>
            <p:nvPr/>
          </p:nvSpPr>
          <p:spPr bwMode="auto">
            <a:xfrm>
              <a:off x="2613411" y="3184413"/>
              <a:ext cx="685836" cy="457200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5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0B3B2D-A579-52DA-F01F-6B16E5785802}"/>
              </a:ext>
            </a:extLst>
          </p:cNvPr>
          <p:cNvGrpSpPr/>
          <p:nvPr/>
        </p:nvGrpSpPr>
        <p:grpSpPr>
          <a:xfrm>
            <a:off x="152400" y="1752600"/>
            <a:ext cx="5517014" cy="4579766"/>
            <a:chOff x="4721290" y="1973434"/>
            <a:chExt cx="3691324" cy="33683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968013-D03E-B588-F60C-FFB12F98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385" y="1973434"/>
              <a:ext cx="3109229" cy="3368332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7123BA-1551-8EB7-51AB-3571965D57A2}"/>
                </a:ext>
              </a:extLst>
            </p:cNvPr>
            <p:cNvSpPr/>
            <p:nvPr/>
          </p:nvSpPr>
          <p:spPr bwMode="auto">
            <a:xfrm>
              <a:off x="4721290" y="2258008"/>
              <a:ext cx="1950098" cy="1978090"/>
            </a:xfrm>
            <a:custGeom>
              <a:avLst/>
              <a:gdLst>
                <a:gd name="connsiteX0" fmla="*/ 1950098 w 1950098"/>
                <a:gd name="connsiteY0" fmla="*/ 270588 h 1978090"/>
                <a:gd name="connsiteX1" fmla="*/ 653143 w 1950098"/>
                <a:gd name="connsiteY1" fmla="*/ 1978090 h 1978090"/>
                <a:gd name="connsiteX2" fmla="*/ 0 w 1950098"/>
                <a:gd name="connsiteY2" fmla="*/ 1586204 h 1978090"/>
                <a:gd name="connsiteX3" fmla="*/ 55983 w 1950098"/>
                <a:gd name="connsiteY3" fmla="*/ 1511559 h 1978090"/>
                <a:gd name="connsiteX4" fmla="*/ 457200 w 1950098"/>
                <a:gd name="connsiteY4" fmla="*/ 0 h 1978090"/>
                <a:gd name="connsiteX5" fmla="*/ 1754155 w 1950098"/>
                <a:gd name="connsiteY5" fmla="*/ 18661 h 1978090"/>
                <a:gd name="connsiteX6" fmla="*/ 1950098 w 1950098"/>
                <a:gd name="connsiteY6" fmla="*/ 270588 h 197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098" h="1978090">
                  <a:moveTo>
                    <a:pt x="1950098" y="270588"/>
                  </a:moveTo>
                  <a:lnTo>
                    <a:pt x="653143" y="1978090"/>
                  </a:lnTo>
                  <a:lnTo>
                    <a:pt x="0" y="1586204"/>
                  </a:lnTo>
                  <a:lnTo>
                    <a:pt x="55983" y="1511559"/>
                  </a:lnTo>
                  <a:lnTo>
                    <a:pt x="457200" y="0"/>
                  </a:lnTo>
                  <a:lnTo>
                    <a:pt x="1754155" y="18661"/>
                  </a:lnTo>
                  <a:lnTo>
                    <a:pt x="1950098" y="27058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7EDC6F-3F78-D3E6-8B7A-FDE5C186FE62}"/>
              </a:ext>
            </a:extLst>
          </p:cNvPr>
          <p:cNvSpPr txBox="1"/>
          <p:nvPr/>
        </p:nvSpPr>
        <p:spPr>
          <a:xfrm>
            <a:off x="3657636" y="18227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Hydrologic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F88AD-F77A-C612-DBFA-2887E550945C}"/>
              </a:ext>
            </a:extLst>
          </p:cNvPr>
          <p:cNvSpPr txBox="1"/>
          <p:nvPr/>
        </p:nvSpPr>
        <p:spPr>
          <a:xfrm>
            <a:off x="6019800" y="3120926"/>
            <a:ext cx="60103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Poorly resolved channel leads to ventilation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Water will have trouble coming out smoothly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refining here</a:t>
            </a:r>
          </a:p>
        </p:txBody>
      </p:sp>
    </p:spTree>
    <p:extLst>
      <p:ext uri="{BB962C8B-B14F-4D97-AF65-F5344CB8AC3E}">
        <p14:creationId xmlns:p14="http://schemas.microsoft.com/office/powerpoint/2010/main" val="233847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79"/>
            <a:ext cx="11689557" cy="521621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800" b="1" dirty="0">
                <a:solidFill>
                  <a:schemeClr val="tx1"/>
                </a:solidFill>
              </a:rPr>
              <a:t>The case of under-resolution in eddying regime</a:t>
            </a:r>
          </a:p>
        </p:txBody>
      </p:sp>
      <p:sp>
        <p:nvSpPr>
          <p:cNvPr id="9" name="Freeform 8"/>
          <p:cNvSpPr/>
          <p:nvPr/>
        </p:nvSpPr>
        <p:spPr>
          <a:xfrm>
            <a:off x="9448800" y="5886450"/>
            <a:ext cx="1733550" cy="1047750"/>
          </a:xfrm>
          <a:custGeom>
            <a:avLst/>
            <a:gdLst>
              <a:gd name="connsiteX0" fmla="*/ 0 w 1323975"/>
              <a:gd name="connsiteY0" fmla="*/ 0 h 1047750"/>
              <a:gd name="connsiteX1" fmla="*/ 790575 w 1323975"/>
              <a:gd name="connsiteY1" fmla="*/ 219075 h 1047750"/>
              <a:gd name="connsiteX2" fmla="*/ 1323975 w 1323975"/>
              <a:gd name="connsiteY2" fmla="*/ 1047750 h 1047750"/>
              <a:gd name="connsiteX3" fmla="*/ 38100 w 1323975"/>
              <a:gd name="connsiteY3" fmla="*/ 1028700 h 1047750"/>
              <a:gd name="connsiteX4" fmla="*/ 0 w 1323975"/>
              <a:gd name="connsiteY4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047750">
                <a:moveTo>
                  <a:pt x="0" y="0"/>
                </a:moveTo>
                <a:lnTo>
                  <a:pt x="790575" y="219075"/>
                </a:lnTo>
                <a:lnTo>
                  <a:pt x="1323975" y="1047750"/>
                </a:lnTo>
                <a:lnTo>
                  <a:pt x="3810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0"/>
          </p:cNvCxnSpPr>
          <p:nvPr/>
        </p:nvCxnSpPr>
        <p:spPr>
          <a:xfrm flipV="1">
            <a:off x="9448800" y="4953000"/>
            <a:ext cx="0" cy="9334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477500" y="49530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82350" y="5029200"/>
            <a:ext cx="0" cy="1905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9458325" y="5562600"/>
            <a:ext cx="1733550" cy="952500"/>
          </a:xfrm>
          <a:custGeom>
            <a:avLst/>
            <a:gdLst>
              <a:gd name="connsiteX0" fmla="*/ 0 w 1733550"/>
              <a:gd name="connsiteY0" fmla="*/ 0 h 952500"/>
              <a:gd name="connsiteX1" fmla="*/ 1000125 w 1733550"/>
              <a:gd name="connsiteY1" fmla="*/ 200025 h 952500"/>
              <a:gd name="connsiteX2" fmla="*/ 1733550 w 1733550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952500">
                <a:moveTo>
                  <a:pt x="0" y="0"/>
                </a:moveTo>
                <a:lnTo>
                  <a:pt x="1000125" y="200025"/>
                </a:lnTo>
                <a:lnTo>
                  <a:pt x="1733550" y="9525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344150" y="5981700"/>
            <a:ext cx="24765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936480" y="58102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812781" y="63074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50412" y="566951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20" name="Freeform 19"/>
          <p:cNvSpPr/>
          <p:nvPr/>
        </p:nvSpPr>
        <p:spPr>
          <a:xfrm>
            <a:off x="11658600" y="5886450"/>
            <a:ext cx="1733550" cy="1047750"/>
          </a:xfrm>
          <a:custGeom>
            <a:avLst/>
            <a:gdLst>
              <a:gd name="connsiteX0" fmla="*/ 0 w 1323975"/>
              <a:gd name="connsiteY0" fmla="*/ 0 h 1047750"/>
              <a:gd name="connsiteX1" fmla="*/ 790575 w 1323975"/>
              <a:gd name="connsiteY1" fmla="*/ 219075 h 1047750"/>
              <a:gd name="connsiteX2" fmla="*/ 1323975 w 1323975"/>
              <a:gd name="connsiteY2" fmla="*/ 1047750 h 1047750"/>
              <a:gd name="connsiteX3" fmla="*/ 38100 w 1323975"/>
              <a:gd name="connsiteY3" fmla="*/ 1028700 h 1047750"/>
              <a:gd name="connsiteX4" fmla="*/ 0 w 1323975"/>
              <a:gd name="connsiteY4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047750">
                <a:moveTo>
                  <a:pt x="0" y="0"/>
                </a:moveTo>
                <a:lnTo>
                  <a:pt x="790575" y="219075"/>
                </a:lnTo>
                <a:lnTo>
                  <a:pt x="1323975" y="1047750"/>
                </a:lnTo>
                <a:lnTo>
                  <a:pt x="3810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 flipV="1">
            <a:off x="11658600" y="4953000"/>
            <a:ext cx="0" cy="9334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696825" y="49530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392150" y="5029200"/>
            <a:ext cx="0" cy="1905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563475" y="5981700"/>
            <a:ext cx="24765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469737" y="566951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26" name="Freeform 25"/>
          <p:cNvSpPr/>
          <p:nvPr/>
        </p:nvSpPr>
        <p:spPr>
          <a:xfrm>
            <a:off x="11658600" y="5610225"/>
            <a:ext cx="1733550" cy="190500"/>
          </a:xfrm>
          <a:custGeom>
            <a:avLst/>
            <a:gdLst>
              <a:gd name="connsiteX0" fmla="*/ 0 w 1733550"/>
              <a:gd name="connsiteY0" fmla="*/ 0 h 190500"/>
              <a:gd name="connsiteX1" fmla="*/ 1019175 w 1733550"/>
              <a:gd name="connsiteY1" fmla="*/ 171450 h 190500"/>
              <a:gd name="connsiteX2" fmla="*/ 1733550 w 173355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190500">
                <a:moveTo>
                  <a:pt x="0" y="0"/>
                </a:moveTo>
                <a:lnTo>
                  <a:pt x="1019175" y="171450"/>
                </a:lnTo>
                <a:lnTo>
                  <a:pt x="1733550" y="1905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696825" y="6096000"/>
            <a:ext cx="685800" cy="38100"/>
          </a:xfrm>
          <a:custGeom>
            <a:avLst/>
            <a:gdLst>
              <a:gd name="connsiteX0" fmla="*/ 0 w 685800"/>
              <a:gd name="connsiteY0" fmla="*/ 0 h 38100"/>
              <a:gd name="connsiteX1" fmla="*/ 685800 w 685800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38100">
                <a:moveTo>
                  <a:pt x="0" y="0"/>
                </a:moveTo>
                <a:lnTo>
                  <a:pt x="685800" y="38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0" idx="1"/>
          </p:cNvCxnSpPr>
          <p:nvPr/>
        </p:nvCxnSpPr>
        <p:spPr>
          <a:xfrm>
            <a:off x="12693741" y="6105525"/>
            <a:ext cx="698409" cy="409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182475" y="58407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032106" y="59436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020675" y="6076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1115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67972" y="5628383"/>
            <a:ext cx="723902" cy="25997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9420226" y="5371926"/>
            <a:ext cx="1762124" cy="998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28600" y="696245"/>
            <a:ext cx="1325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Under-resolution occurs frequently in areas of steep slopes, mostly to save cost in areas of no significant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general, under-resolution in the horizontal dimension should be matched with an under-resolution in the vertical, often taking advantage of many degenerate prisms near the bottom. This reduces PGE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 step may be reduced to stabilize the momentum over the steep slopes (useful for </a:t>
            </a:r>
            <a:r>
              <a:rPr lang="en-US" sz="2000" dirty="0" err="1"/>
              <a:t>submesoscale</a:t>
            </a:r>
            <a:r>
              <a:rPr lang="en-US" sz="2000" dirty="0"/>
              <a:t> processes)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Remember to recheck CFL&gt;0.4 if you reduce time step!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24200"/>
            <a:ext cx="6787191" cy="40005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3545415">
            <a:off x="2461700" y="355965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Florida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9449175" y="5467509"/>
            <a:ext cx="1018796" cy="1663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1658600" y="5476879"/>
            <a:ext cx="1762124" cy="998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0138" y="4225129"/>
            <a:ext cx="606673" cy="6481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090" y="4358843"/>
            <a:ext cx="541566" cy="547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468" y="77296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>
                <a:solidFill>
                  <a:schemeClr val="tx1"/>
                </a:solidFill>
              </a:rPr>
              <a:t>Transition between eddying and non-eddying regime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9" y="1102357"/>
            <a:ext cx="4374225" cy="3142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504" y="729041"/>
            <a:ext cx="616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Sharp mesh transition, with insufficient dissipation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379B56-81A5-D25D-1063-529D83AC186F}"/>
              </a:ext>
            </a:extLst>
          </p:cNvPr>
          <p:cNvGrpSpPr/>
          <p:nvPr/>
        </p:nvGrpSpPr>
        <p:grpSpPr>
          <a:xfrm>
            <a:off x="8534400" y="704745"/>
            <a:ext cx="5715000" cy="3566564"/>
            <a:chOff x="8468551" y="399945"/>
            <a:chExt cx="5715000" cy="35665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562" y="824351"/>
              <a:ext cx="4350978" cy="3142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468551" y="399945"/>
              <a:ext cx="571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Smooth transition (no additional dissipation)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4167" y="5833063"/>
            <a:ext cx="127973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Sharp resolution change in transitional regime triggered artificial accumulation of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solutions</a:t>
            </a:r>
          </a:p>
          <a:p>
            <a:pPr marL="1115060" lvl="1" indent="-514350">
              <a:buFont typeface="+mj-lt"/>
              <a:buAutoNum type="romanLcPeriod"/>
            </a:pPr>
            <a:r>
              <a:rPr lang="en-US" dirty="0"/>
              <a:t>Make sure the mesh transition is smooth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pPr marL="1115060" lvl="1" indent="-514350">
              <a:buFont typeface="+mj-lt"/>
              <a:buAutoNum type="romanLcPeriod"/>
            </a:pPr>
            <a:r>
              <a:rPr lang="en-US" dirty="0"/>
              <a:t>If non-smooth transition must be used, add extra numerical dissipation in shapiro.gr3 or use </a:t>
            </a:r>
            <a:r>
              <a:rPr lang="en-US" i="1" dirty="0" err="1"/>
              <a:t>niter_shap</a:t>
            </a:r>
            <a:endParaRPr lang="en-US" i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42648" y="2411688"/>
            <a:ext cx="4280823" cy="3303312"/>
            <a:chOff x="4876799" y="2106888"/>
            <a:chExt cx="4280823" cy="33033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799" y="2106888"/>
              <a:ext cx="4280823" cy="33033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62800" y="3307457"/>
              <a:ext cx="1610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strength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few ways to blow up the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13258800" cy="4953000"/>
          </a:xfrm>
        </p:spPr>
        <p:txBody>
          <a:bodyPr>
            <a:normAutofit/>
          </a:bodyPr>
          <a:lstStyle/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3000" dirty="0">
                <a:solidFill>
                  <a:schemeClr val="tx1"/>
                </a:solidFill>
              </a:rPr>
              <a:t>Violation of inverse CFL criterion in open water areas</a:t>
            </a: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3000" dirty="0">
                <a:solidFill>
                  <a:schemeClr val="tx1"/>
                </a:solidFill>
              </a:rPr>
              <a:t>Blocked main channel</a:t>
            </a: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3000" dirty="0">
                <a:solidFill>
                  <a:schemeClr val="tx1"/>
                </a:solidFill>
              </a:rPr>
              <a:t>Completely dry open boundary segment with imposed flow </a:t>
            </a:r>
            <a:r>
              <a:rPr lang="en-US" sz="3000" dirty="0" err="1">
                <a:solidFill>
                  <a:schemeClr val="tx1"/>
                </a:solidFill>
              </a:rPr>
              <a:t>b.c.</a:t>
            </a:r>
            <a:endParaRPr lang="en-US" sz="3000" dirty="0">
              <a:solidFill>
                <a:schemeClr val="tx1"/>
              </a:solidFill>
            </a:endParaRP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Bad quality quads: always use the pre-proc script</a:t>
            </a:r>
            <a:endParaRPr lang="en-US" sz="3000" dirty="0">
              <a:solidFill>
                <a:schemeClr val="bg1">
                  <a:lumMod val="65000"/>
                </a:schemeClr>
              </a:solidFill>
              <a:ea typeface="Tahoma"/>
              <a:cs typeface="Tahoma"/>
            </a:endParaRP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3000" dirty="0"/>
              <a:t>Large </a:t>
            </a:r>
            <a:r>
              <a:rPr lang="en-US" sz="3000" i="1" dirty="0"/>
              <a:t>C</a:t>
            </a:r>
            <a:r>
              <a:rPr lang="en-US" sz="3000" i="1" baseline="-25000" dirty="0"/>
              <a:t>D</a:t>
            </a:r>
            <a:r>
              <a:rPr lang="en-US" sz="3000" dirty="0"/>
              <a:t> in shallow regions with 3D cells</a:t>
            </a:r>
          </a:p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3000" dirty="0"/>
              <a:t>Improper parameter setting:</a:t>
            </a:r>
            <a:endParaRPr lang="en-US" sz="3000" dirty="0">
              <a:ea typeface="Tahoma"/>
              <a:cs typeface="Tahoma"/>
            </a:endParaRPr>
          </a:p>
          <a:p>
            <a:pPr marL="1172210" lvl="1" indent="-571500" algn="l">
              <a:buFont typeface="Calibri" panose="020F0502020204030204" pitchFamily="34" charset="0"/>
              <a:buChar char="#"/>
            </a:pPr>
            <a:r>
              <a:rPr lang="en-US" sz="3000" dirty="0" err="1">
                <a:solidFill>
                  <a:schemeClr val="tx1"/>
                </a:solidFill>
              </a:rPr>
              <a:t>indvel</a:t>
            </a:r>
            <a:r>
              <a:rPr lang="en-US" sz="3000" dirty="0">
                <a:solidFill>
                  <a:schemeClr val="tx1"/>
                </a:solidFill>
              </a:rPr>
              <a:t>=</a:t>
            </a:r>
            <a:r>
              <a:rPr lang="en-US" sz="3000" dirty="0" err="1">
                <a:solidFill>
                  <a:schemeClr val="tx1"/>
                </a:solidFill>
              </a:rPr>
              <a:t>ishapiro</a:t>
            </a:r>
            <a:r>
              <a:rPr lang="en-US" sz="3000" dirty="0">
                <a:solidFill>
                  <a:schemeClr val="tx1"/>
                </a:solidFill>
              </a:rPr>
              <a:t>=</a:t>
            </a:r>
            <a:r>
              <a:rPr lang="en-US" sz="3000" dirty="0" err="1">
                <a:solidFill>
                  <a:schemeClr val="tx1"/>
                </a:solidFill>
              </a:rPr>
              <a:t>ihorcon</a:t>
            </a:r>
            <a:r>
              <a:rPr lang="en-US" sz="3000" dirty="0">
                <a:solidFill>
                  <a:schemeClr val="tx1"/>
                </a:solidFill>
              </a:rPr>
              <a:t>=0 (no dissipation)</a:t>
            </a:r>
            <a:endParaRPr lang="en-US" sz="3000" dirty="0">
              <a:solidFill>
                <a:schemeClr val="tx1"/>
              </a:solidFill>
              <a:ea typeface="Tahoma"/>
              <a:cs typeface="Tahoma"/>
            </a:endParaRPr>
          </a:p>
          <a:p>
            <a:pPr marL="1172210" lvl="1" indent="-571500" algn="l">
              <a:buFont typeface="Calibri" panose="020F0502020204030204" pitchFamily="34" charset="0"/>
              <a:buChar char="#"/>
            </a:pPr>
            <a:r>
              <a:rPr lang="en-US" sz="3000" dirty="0"/>
              <a:t>Inter subdomain back-tracking dimensions (s1_mxnbt, s2_mxnbt); increase these gradually for sharply transitioned meshes</a:t>
            </a:r>
            <a:endParaRPr lang="en-US" sz="3000" dirty="0"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5C19F-7237-30B6-1BF0-11A99D47D069}"/>
              </a:ext>
            </a:extLst>
          </p:cNvPr>
          <p:cNvSpPr txBox="1"/>
          <p:nvPr/>
        </p:nvSpPr>
        <p:spPr>
          <a:xfrm>
            <a:off x="1524000" y="6019800"/>
            <a:ext cx="97917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l">
              <a:buFont typeface="Calibri" panose="020F0502020204030204" pitchFamily="34" charset="0"/>
              <a:buChar char="#"/>
            </a:pPr>
            <a:r>
              <a:rPr lang="en-US" sz="2800" dirty="0">
                <a:solidFill>
                  <a:srgbClr val="00B0F0"/>
                </a:solidFill>
              </a:rPr>
              <a:t>Always visualize surface velocity in animation mode to find potential issues</a:t>
            </a:r>
          </a:p>
        </p:txBody>
      </p:sp>
    </p:spTree>
    <p:extLst>
      <p:ext uri="{BB962C8B-B14F-4D97-AF65-F5344CB8AC3E}">
        <p14:creationId xmlns:p14="http://schemas.microsoft.com/office/powerpoint/2010/main" val="9437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11689557" cy="1625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4000" b="1" dirty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SCHISM model 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77434"/>
            <a:ext cx="13258800" cy="2527766"/>
          </a:xfrm>
        </p:spPr>
        <p:txBody>
          <a:bodyPr>
            <a:noAutofit/>
          </a:bodyPr>
          <a:lstStyle/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Is an implicit model without mode splitting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Uses </a:t>
            </a:r>
            <a:r>
              <a:rPr lang="en-US" sz="2800" dirty="0" err="1">
                <a:solidFill>
                  <a:schemeClr val="tx1"/>
                </a:solidFill>
              </a:rPr>
              <a:t>Galerkin</a:t>
            </a:r>
            <a:r>
              <a:rPr lang="en-US" sz="2800" dirty="0">
                <a:solidFill>
                  <a:schemeClr val="tx1"/>
                </a:solidFill>
              </a:rPr>
              <a:t> FE formulation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/>
              <a:t>U</a:t>
            </a:r>
            <a:r>
              <a:rPr lang="en-US" sz="2800" dirty="0">
                <a:solidFill>
                  <a:schemeClr val="tx1"/>
                </a:solidFill>
              </a:rPr>
              <a:t>ses Eulerian-</a:t>
            </a:r>
            <a:r>
              <a:rPr lang="en-US" sz="2800" dirty="0" err="1">
                <a:solidFill>
                  <a:schemeClr val="tx1"/>
                </a:solidFill>
              </a:rPr>
              <a:t>Lagrangian</a:t>
            </a:r>
            <a:r>
              <a:rPr lang="en-US" sz="2800" dirty="0">
                <a:solidFill>
                  <a:schemeClr val="tx1"/>
                </a:solidFill>
              </a:rPr>
              <a:t> Method for advection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Numerical diffusion and dispersion are balanced and can be adjusted in different regimes</a:t>
            </a:r>
          </a:p>
          <a:p>
            <a:pPr marL="600852" indent="-600852" algn="l">
              <a:buFont typeface="Wingdings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3962400"/>
            <a:ext cx="11658600" cy="627018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Therefore….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8513" y="4800600"/>
            <a:ext cx="13258800" cy="2032000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852" indent="-600852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Large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t is required for accuracy and convergence (</a:t>
            </a:r>
            <a:r>
              <a:rPr lang="en-US" i="1" dirty="0">
                <a:solidFill>
                  <a:schemeClr val="tx1"/>
                </a:solidFill>
              </a:rPr>
              <a:t>CFL</a:t>
            </a:r>
            <a:r>
              <a:rPr lang="en-US" dirty="0">
                <a:solidFill>
                  <a:schemeClr val="tx1"/>
                </a:solidFill>
              </a:rPr>
              <a:t>&gt;0.4)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No mesh orthogonality is necessary – skew elements and sharp transition of resolution are tolerated, at least in non-eddying regime</a:t>
            </a:r>
          </a:p>
        </p:txBody>
      </p:sp>
    </p:spTree>
    <p:extLst>
      <p:ext uri="{BB962C8B-B14F-4D97-AF65-F5344CB8AC3E}">
        <p14:creationId xmlns:p14="http://schemas.microsoft.com/office/powerpoint/2010/main" val="7805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11658600" cy="62701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When generating a mesh for SCHISM…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13258800" cy="6248400"/>
          </a:xfrm>
        </p:spPr>
        <p:txBody>
          <a:bodyPr>
            <a:noAutofit/>
          </a:bodyPr>
          <a:lstStyle/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Make sure major channels are resolved with at least 1 row of ‘always wet’ elements – no blockage of channel flow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Always keep the SMS map file and DEM sources and be willing to edit the mesh, as often the model results (and sometimes performance) depend on it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First estimate the smallest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800" dirty="0">
                <a:solidFill>
                  <a:schemeClr val="tx1"/>
                </a:solidFill>
              </a:rPr>
              <a:t>t you’d use, and then estimate the coarsest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800" dirty="0">
                <a:solidFill>
                  <a:schemeClr val="tx1"/>
                </a:solidFill>
              </a:rPr>
              <a:t>x at sample depths to ensure CFL&gt;0.4 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Resolving features is much easier with SCHISM – be game! Bathymetry smoothing is not necessary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Implicit TVD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transport is very efficient, but horizontal transport is still explicit (and is the main bottleneck)</a:t>
            </a:r>
          </a:p>
          <a:p>
            <a:pPr marL="1577237" lvl="1" indent="-600852">
              <a:buFont typeface="Wingdings" pitchFamily="2" charset="2"/>
              <a:buChar char="v"/>
            </a:pPr>
            <a:r>
              <a:rPr lang="en-US" sz="2800" dirty="0"/>
              <a:t>B</a:t>
            </a:r>
            <a:r>
              <a:rPr lang="en-US" sz="2800" dirty="0">
                <a:solidFill>
                  <a:schemeClr val="tx1"/>
                </a:solidFill>
              </a:rPr>
              <a:t>eware of mesh resolution in critical regions to avoid excessive sub-cycling </a:t>
            </a:r>
          </a:p>
          <a:p>
            <a:pPr marL="1577237" lvl="1" indent="-600852">
              <a:buFont typeface="Wingdings" pitchFamily="2" charset="2"/>
              <a:buChar char="v"/>
            </a:pPr>
            <a:r>
              <a:rPr lang="en-US" sz="2800" dirty="0"/>
              <a:t>U</a:t>
            </a:r>
            <a:r>
              <a:rPr lang="en-US" sz="2800" dirty="0">
                <a:solidFill>
                  <a:schemeClr val="tx1"/>
                </a:solidFill>
              </a:rPr>
              <a:t>se upwind in areas of no stratification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6B1947-661B-6958-591A-0FB4A05681BD}"/>
              </a:ext>
            </a:extLst>
          </p:cNvPr>
          <p:cNvGrpSpPr/>
          <p:nvPr/>
        </p:nvGrpSpPr>
        <p:grpSpPr>
          <a:xfrm>
            <a:off x="11444257" y="1447800"/>
            <a:ext cx="2133898" cy="4114800"/>
            <a:chOff x="9525000" y="2791363"/>
            <a:chExt cx="2133898" cy="4114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8C50FC-2A98-D0CB-E35A-ADBC26C9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5000" y="3048000"/>
              <a:ext cx="2133898" cy="38581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F7A92-3486-A1CB-B043-5DC209752FED}"/>
                </a:ext>
              </a:extLst>
            </p:cNvPr>
            <p:cNvSpPr txBox="1"/>
            <p:nvPr/>
          </p:nvSpPr>
          <p:spPr>
            <a:xfrm>
              <a:off x="10057187" y="2791363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Symbol" panose="05050102010706020507" pitchFamily="18" charset="2"/>
                </a:rPr>
                <a:t>D</a:t>
              </a:r>
              <a:r>
                <a:rPr lang="en-US" b="1" dirty="0"/>
                <a:t>t=100s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0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/>
              <a:t>Wet/dry in shallow region: 2D vs 3D</a:t>
            </a:r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533400" y="1111985"/>
            <a:ext cx="8458200" cy="350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 2D and 3D models react to the bottom friction very differently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>
                <a:latin typeface="Tahoma"/>
                <a:ea typeface="Tahoma"/>
                <a:cs typeface="Tahoma"/>
              </a:rPr>
              <a:t> 2D model does not allow vertical shear, so large friction will slow down the flow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>
                <a:latin typeface="Tahoma"/>
                <a:ea typeface="Tahoma"/>
                <a:cs typeface="Tahoma"/>
              </a:rPr>
              <a:t> 3D model allows large vertical shear </a:t>
            </a:r>
            <a:r>
              <a:rPr lang="en-US" sz="2000" dirty="0">
                <a:latin typeface="Tahoma"/>
                <a:ea typeface="Tahoma"/>
                <a:cs typeface="Tahoma"/>
                <a:sym typeface="Wingdings" panose="05000000000000000000" pitchFamily="2" charset="2"/>
              </a:rPr>
              <a:t>large </a:t>
            </a:r>
            <a:r>
              <a:rPr lang="en-US" sz="2000" dirty="0">
                <a:latin typeface="Tahoma"/>
                <a:ea typeface="Tahoma"/>
                <a:cs typeface="Tahoma"/>
              </a:rPr>
              <a:t>friction will create large shear &amp; numerical noise!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 3D model will work well with small friction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 Best strategy: use LSC</a:t>
            </a:r>
            <a:r>
              <a:rPr lang="en-US" sz="2000" baseline="30000" dirty="0"/>
              <a:t>2</a:t>
            </a:r>
            <a:r>
              <a:rPr lang="en-US" sz="2000" dirty="0"/>
              <a:t> and 2DH in shallows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49922"/>
            <a:ext cx="4800600" cy="32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When setting up SCHISM…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38250"/>
            <a:ext cx="13258800" cy="5924550"/>
          </a:xfrm>
        </p:spPr>
        <p:txBody>
          <a:bodyPr>
            <a:noAutofit/>
          </a:bodyPr>
          <a:lstStyle/>
          <a:p>
            <a:pPr marL="600710" indent="-60071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Always check the mesh first with a 2D model with </a:t>
            </a:r>
            <a:r>
              <a:rPr lang="en-US" dirty="0" err="1">
                <a:solidFill>
                  <a:schemeClr val="tx1"/>
                </a:solidFill>
              </a:rPr>
              <a:t>ipre</a:t>
            </a:r>
            <a:r>
              <a:rPr lang="en-US" dirty="0">
                <a:solidFill>
                  <a:schemeClr val="tx1"/>
                </a:solidFill>
              </a:rPr>
              <a:t>=1</a:t>
            </a:r>
            <a:endParaRPr lang="en-US" dirty="0"/>
          </a:p>
          <a:p>
            <a:pPr marL="600710" indent="-60071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Start from simple and then build up complexity</a:t>
            </a:r>
            <a:endParaRPr lang="en-US" dirty="0">
              <a:solidFill>
                <a:schemeClr val="tx1"/>
              </a:solidFill>
              <a:ea typeface="Tahoma"/>
              <a:cs typeface="Tahoma"/>
            </a:endParaRPr>
          </a:p>
          <a:p>
            <a:pPr marL="600710" indent="-60071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Examine surface velocity in animation mode to find potential issues</a:t>
            </a:r>
            <a:endParaRPr lang="en-US" dirty="0">
              <a:solidFill>
                <a:schemeClr val="tx1"/>
              </a:solidFill>
              <a:ea typeface="Tahoma"/>
              <a:cs typeface="Tahoma"/>
            </a:endParaRPr>
          </a:p>
          <a:p>
            <a:pPr marL="600710" indent="-60071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Start with time step of </a:t>
            </a:r>
            <a:r>
              <a:rPr lang="en-US" dirty="0"/>
              <a:t>150s</a:t>
            </a:r>
            <a:endParaRPr lang="en-US" dirty="0">
              <a:ea typeface="Tahoma"/>
              <a:cs typeface="Tahoma"/>
            </a:endParaRPr>
          </a:p>
          <a:p>
            <a:pPr marL="600710" indent="-60071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Avoid large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1" baseline="-25000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in shallow areas in 3D regions (suggestion: start with 0.0025): polymorphism helps </a:t>
            </a:r>
            <a:endParaRPr lang="en-US" dirty="0">
              <a:solidFill>
                <a:schemeClr val="tx1"/>
              </a:solidFill>
              <a:ea typeface="Tahoma"/>
              <a:cs typeface="Tahoma"/>
            </a:endParaRPr>
          </a:p>
          <a:p>
            <a:pPr marL="600710" indent="-600710" algn="l">
              <a:buFont typeface="Wingdings" pitchFamily="2" charset="2"/>
              <a:buChar char="v"/>
            </a:pPr>
            <a:r>
              <a:rPr lang="en-US" dirty="0"/>
              <a:t>Make sure open boundaries stay wet during simulation (or use source approach)</a:t>
            </a:r>
            <a:endParaRPr lang="en-US" dirty="0">
              <a:ea typeface="Tahoma"/>
              <a:cs typeface="Tahoma"/>
            </a:endParaRPr>
          </a:p>
          <a:p>
            <a:pPr marL="600710" indent="-60071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Negative river flow for inflow</a:t>
            </a:r>
            <a:r>
              <a:rPr lang="en-US" dirty="0"/>
              <a:t> with open boundary approach; positive for inflow with source approach </a:t>
            </a:r>
            <a:endParaRPr lang="en-US" dirty="0">
              <a:solidFill>
                <a:schemeClr val="tx1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317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223"/>
            <a:ext cx="11658600" cy="627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When calibrating SCHISM…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13258800" cy="5130800"/>
          </a:xfrm>
        </p:spPr>
        <p:txBody>
          <a:bodyPr>
            <a:noAutofit/>
          </a:bodyPr>
          <a:lstStyle/>
          <a:p>
            <a:pPr marL="600852" indent="-600852" algn="l"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</a:rPr>
              <a:t>Remember the mesh is the single most important factor for accuracy – here lies the greatest strength and challenge of unstructured grids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</a:rPr>
              <a:t>Control the balance between numerical diffusion and dispersion (</a:t>
            </a:r>
            <a:r>
              <a:rPr lang="en-US" sz="3600" dirty="0" err="1">
                <a:solidFill>
                  <a:schemeClr val="tx1"/>
                </a:solidFill>
              </a:rPr>
              <a:t>indvel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ihorcon</a:t>
            </a:r>
            <a:r>
              <a:rPr lang="en-US" sz="3600" dirty="0">
                <a:solidFill>
                  <a:schemeClr val="tx1"/>
                </a:solidFill>
              </a:rPr>
              <a:t>…)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3600" dirty="0"/>
              <a:t>LSC</a:t>
            </a:r>
            <a:r>
              <a:rPr lang="en-US" sz="3600" baseline="30000" dirty="0"/>
              <a:t>2</a:t>
            </a:r>
            <a:r>
              <a:rPr lang="en-US" sz="3600" dirty="0"/>
              <a:t> grid is a very powerful tool (resembling unstructured grid in the vertical)</a:t>
            </a:r>
          </a:p>
          <a:p>
            <a:pPr marL="600852" indent="-600852" algn="l"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</a:rPr>
              <a:t>Transport solver performance may require some experience</a:t>
            </a:r>
          </a:p>
        </p:txBody>
      </p:sp>
    </p:spTree>
    <p:extLst>
      <p:ext uri="{BB962C8B-B14F-4D97-AF65-F5344CB8AC3E}">
        <p14:creationId xmlns:p14="http://schemas.microsoft.com/office/powerpoint/2010/main" val="448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827" y="92891"/>
            <a:ext cx="3107873" cy="6270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Get help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871" y="812800"/>
            <a:ext cx="13046529" cy="812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Remember you are not alone… ask question via mailing 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4" y="1544320"/>
            <a:ext cx="7186613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85801" y="5364480"/>
            <a:ext cx="11805557" cy="812800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Help (and truth) is out there…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1" y="6096000"/>
            <a:ext cx="7581900" cy="812800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Happy UG modeling…</a:t>
            </a:r>
          </a:p>
        </p:txBody>
      </p:sp>
    </p:spTree>
    <p:extLst>
      <p:ext uri="{BB962C8B-B14F-4D97-AF65-F5344CB8AC3E}">
        <p14:creationId xmlns:p14="http://schemas.microsoft.com/office/powerpoint/2010/main" val="19392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854FE7-4D69-7035-A7B4-D704AE37AE37}"/>
              </a:ext>
            </a:extLst>
          </p:cNvPr>
          <p:cNvGrpSpPr/>
          <p:nvPr/>
        </p:nvGrpSpPr>
        <p:grpSpPr>
          <a:xfrm>
            <a:off x="9288502" y="2784859"/>
            <a:ext cx="4768125" cy="4449061"/>
            <a:chOff x="9288502" y="2784859"/>
            <a:chExt cx="4768125" cy="44490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D58EB-13DF-E833-6361-E8BE8CBF6B21}"/>
                </a:ext>
              </a:extLst>
            </p:cNvPr>
            <p:cNvGrpSpPr/>
            <p:nvPr/>
          </p:nvGrpSpPr>
          <p:grpSpPr>
            <a:xfrm>
              <a:off x="9288502" y="2784859"/>
              <a:ext cx="4198898" cy="4449061"/>
              <a:chOff x="9288502" y="2784859"/>
              <a:chExt cx="4198898" cy="444906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979CE8E-6BC7-9006-676F-35EA7760E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8502" y="2985154"/>
                <a:ext cx="4198898" cy="4248766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262D8E3-0597-FB7F-426D-6EF3C6E270C7}"/>
                  </a:ext>
                </a:extLst>
              </p:cNvPr>
              <p:cNvSpPr/>
              <p:nvPr/>
            </p:nvSpPr>
            <p:spPr bwMode="auto">
              <a:xfrm>
                <a:off x="12496800" y="3886200"/>
                <a:ext cx="276225" cy="6096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9933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2435259-10D9-E4C4-34AF-869A6311A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8457" y="2784859"/>
                <a:ext cx="469519" cy="311708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543841-C2F9-C50B-2E7A-D2E155B1D657}"/>
                  </a:ext>
                </a:extLst>
              </p:cNvPr>
              <p:cNvSpPr txBox="1"/>
              <p:nvPr/>
            </p:nvSpPr>
            <p:spPr>
              <a:xfrm>
                <a:off x="10497976" y="3674041"/>
                <a:ext cx="1138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# of levels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CFE86F-D7FA-55EB-494A-02835E41B598}"/>
                </a:ext>
              </a:extLst>
            </p:cNvPr>
            <p:cNvSpPr txBox="1"/>
            <p:nvPr/>
          </p:nvSpPr>
          <p:spPr>
            <a:xfrm>
              <a:off x="12075427" y="4696095"/>
              <a:ext cx="1981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2D/3D transition</a:t>
              </a:r>
            </a:p>
          </p:txBody>
        </p:sp>
      </p:grp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/>
              <a:t>Wet/dry in shallow region</a:t>
            </a:r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228600" y="772385"/>
            <a:ext cx="12801600" cy="289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 In 3D, the roughness formulation leads to large </a:t>
            </a:r>
            <a:r>
              <a:rPr lang="en-US" sz="2000" i="1" dirty="0"/>
              <a:t>C</a:t>
            </a:r>
            <a:r>
              <a:rPr lang="en-US" sz="2000" i="1" baseline="-25000" dirty="0"/>
              <a:t>D</a:t>
            </a:r>
            <a:r>
              <a:rPr lang="en-US" sz="2000" dirty="0"/>
              <a:t> in shallow area </a:t>
            </a:r>
            <a:r>
              <a:rPr lang="en-US" sz="2000" dirty="0">
                <a:latin typeface="Symbol" panose="05050102010706020507" pitchFamily="18" charset="2"/>
              </a:rPr>
              <a:t>-</a:t>
            </a:r>
            <a:r>
              <a:rPr lang="en-US" sz="2000" dirty="0"/>
              <a:t> a recipe for disaster (and an artifact)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 Limiting </a:t>
            </a:r>
            <a:r>
              <a:rPr lang="en-US" sz="2000" i="1" dirty="0"/>
              <a:t>C</a:t>
            </a:r>
            <a:r>
              <a:rPr lang="en-US" sz="2000" i="1" baseline="-25000" dirty="0"/>
              <a:t>D</a:t>
            </a:r>
            <a:r>
              <a:rPr lang="en-US" sz="2000" dirty="0"/>
              <a:t> in the shallow helps: 3D model prefers smaller </a:t>
            </a:r>
            <a:r>
              <a:rPr lang="en-US" sz="2000" i="1" dirty="0"/>
              <a:t>C</a:t>
            </a:r>
            <a:r>
              <a:rPr lang="en-US" sz="2000" i="1" baseline="-25000" dirty="0"/>
              <a:t>D</a:t>
            </a:r>
            <a:r>
              <a:rPr lang="en-US" sz="2000" dirty="0"/>
              <a:t> in shallows 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 2D model can handle small or large </a:t>
            </a:r>
            <a:r>
              <a:rPr lang="en-US" sz="2000" i="1" dirty="0"/>
              <a:t>C</a:t>
            </a:r>
            <a:r>
              <a:rPr lang="en-US" sz="2000" i="1" baseline="-25000" dirty="0"/>
              <a:t>D</a:t>
            </a:r>
            <a:endParaRPr lang="en-US" sz="2000" dirty="0"/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 2D or 3D: make sure that channels are not 'blocked‘ by using at least 1 row of </a:t>
            </a:r>
            <a:r>
              <a:rPr lang="en-US" sz="2000" i="1" dirty="0"/>
              <a:t>always-wet</a:t>
            </a:r>
            <a:r>
              <a:rPr lang="en-US" sz="2000" dirty="0"/>
              <a:t> elements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 Locally 2D configuration helps: use LSC</a:t>
            </a:r>
            <a:r>
              <a:rPr lang="en-US" sz="2000" baseline="30000" dirty="0"/>
              <a:t>2</a:t>
            </a:r>
            <a:r>
              <a:rPr lang="en-US" sz="2000" dirty="0"/>
              <a:t>!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 Pay attention to 2D/3D transition: </a:t>
            </a:r>
            <a:r>
              <a:rPr lang="en-US" sz="2000" dirty="0">
                <a:solidFill>
                  <a:srgbClr val="FFC000"/>
                </a:solidFill>
              </a:rPr>
              <a:t>using a small friction there always works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6902519" cy="2514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1" y="1945461"/>
            <a:ext cx="6090919" cy="5347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36" y="18227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Blow up or strong instability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073822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Tide+storm</a:t>
            </a:r>
            <a:r>
              <a:rPr lang="en-US" dirty="0"/>
              <a:t> surge (Hurricane Isabel) simulation for Chesapeake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2D is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3D has large velocity and noisy/large 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from 2D to 3D: reasonable bottom roughness and vgrid.in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went wrong?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55" y="3105147"/>
            <a:ext cx="5334000" cy="3899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0757" y="3519605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2D</a:t>
            </a:r>
          </a:p>
          <a:p>
            <a:r>
              <a:rPr lang="en-US" dirty="0"/>
              <a:t>3D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4733" y="680750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12" y="488104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E2319-50E2-8652-E702-E860133D1494}"/>
              </a:ext>
            </a:extLst>
          </p:cNvPr>
          <p:cNvSpPr txBox="1"/>
          <p:nvPr/>
        </p:nvSpPr>
        <p:spPr>
          <a:xfrm>
            <a:off x="9448800" y="1219200"/>
            <a:ext cx="3048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 </a:t>
            </a:r>
            <a:r>
              <a:rPr lang="en-US" b="1" dirty="0" err="1"/>
              <a:t>param.nml</a:t>
            </a:r>
            <a:r>
              <a:rPr lang="en-US" b="1" dirty="0"/>
              <a:t>:</a:t>
            </a:r>
          </a:p>
          <a:p>
            <a:r>
              <a:rPr lang="en-US" b="1" dirty="0" err="1"/>
              <a:t>itur</a:t>
            </a:r>
            <a:r>
              <a:rPr lang="en-US" b="1" dirty="0"/>
              <a:t>=0</a:t>
            </a:r>
          </a:p>
          <a:p>
            <a:r>
              <a:rPr lang="en-US" b="1" dirty="0"/>
              <a:t>dfv0=1.e-6 !viscosity</a:t>
            </a:r>
          </a:p>
          <a:p>
            <a:r>
              <a:rPr lang="en-US" b="1" dirty="0"/>
              <a:t>dfh0=1.e-6 !diffusivity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DBB2A-02D5-75E9-5A9E-CAE2DA233C39}"/>
              </a:ext>
            </a:extLst>
          </p:cNvPr>
          <p:cNvSpPr txBox="1"/>
          <p:nvPr/>
        </p:nvSpPr>
        <p:spPr>
          <a:xfrm>
            <a:off x="2579155" y="4175840"/>
            <a:ext cx="9917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highlight>
                  <a:srgbClr val="FF9933"/>
                </a:highlight>
              </a:rPr>
              <a:t>You cannot master </a:t>
            </a:r>
            <a:r>
              <a:rPr lang="en-US" sz="2400" b="1" dirty="0" err="1">
                <a:solidFill>
                  <a:srgbClr val="7030A0"/>
                </a:solidFill>
                <a:highlight>
                  <a:srgbClr val="FF9933"/>
                </a:highlight>
              </a:rPr>
              <a:t>numerics</a:t>
            </a:r>
            <a:r>
              <a:rPr lang="en-US" sz="2400" b="1" dirty="0">
                <a:solidFill>
                  <a:srgbClr val="7030A0"/>
                </a:solidFill>
                <a:highlight>
                  <a:srgbClr val="FF9933"/>
                </a:highlight>
              </a:rPr>
              <a:t> without understanding physics!</a:t>
            </a:r>
          </a:p>
        </p:txBody>
      </p:sp>
    </p:spTree>
    <p:extLst>
      <p:ext uri="{BB962C8B-B14F-4D97-AF65-F5344CB8AC3E}">
        <p14:creationId xmlns:p14="http://schemas.microsoft.com/office/powerpoint/2010/main" val="24263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04193" y="199674"/>
            <a:ext cx="11689557" cy="6385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 efficiency bottleneck; WENO dispersion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72" y="1219200"/>
            <a:ext cx="1226820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/>
                <a:ea typeface="Tahoma"/>
                <a:cs typeface="Tahoma"/>
              </a:rPr>
              <a:t>To alleviate bottleneck of the explicit horizontal advection solver</a:t>
            </a: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</a:t>
            </a:r>
            <a:r>
              <a:rPr lang="en-US" sz="2000" dirty="0" err="1"/>
              <a:t>tvd.prop</a:t>
            </a:r>
            <a:r>
              <a:rPr lang="en-US" sz="2000" dirty="0"/>
              <a:t> and </a:t>
            </a:r>
            <a:r>
              <a:rPr lang="en-US" sz="2000" dirty="0" err="1"/>
              <a:t>h_tvd</a:t>
            </a:r>
            <a:r>
              <a:rPr lang="en-US" sz="2000" dirty="0"/>
              <a:t>, and/or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ELM to limit max # of </a:t>
            </a:r>
            <a:r>
              <a:rPr lang="en-US" sz="2000" dirty="0" err="1"/>
              <a:t>subcycling</a:t>
            </a:r>
            <a:r>
              <a:rPr lang="en-US" sz="2000" dirty="0"/>
              <a:t> (</a:t>
            </a:r>
            <a:r>
              <a:rPr lang="en-US" sz="2000" dirty="0" err="1"/>
              <a:t>max_subcyc</a:t>
            </a:r>
            <a:r>
              <a:rPr lang="en-US" sz="2000" dirty="0"/>
              <a:t>)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Beware the combination of ELM and WENO as the latter has numerical dispersion</a:t>
            </a: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/>
                <a:ea typeface="Tahoma"/>
                <a:cs typeface="Tahoma"/>
              </a:rPr>
              <a:t>Symptoms are usually easy to notice: high and persistent tracer gradients</a:t>
            </a: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Caused by the high gradients brought in by ELM that exacerbate the numerical dispersion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an issue between ELM and TVD/upwind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88646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Solution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148717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Use a sufficiently large </a:t>
            </a:r>
            <a:r>
              <a:rPr lang="en-US" sz="2000" dirty="0" err="1"/>
              <a:t>max_subcyc</a:t>
            </a:r>
            <a:r>
              <a:rPr lang="en-US" sz="2000" dirty="0"/>
              <a:t> (to limit the use of ELM)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148717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Make sure ‘WENO’ zone in </a:t>
            </a:r>
            <a:r>
              <a:rPr lang="en-US" sz="2000" dirty="0" err="1"/>
              <a:t>tvd.prop</a:t>
            </a:r>
            <a:r>
              <a:rPr lang="en-US" sz="2000" dirty="0"/>
              <a:t> has sufficient mesh quality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 marL="148717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Start with upwind in most nearshore areas, and gradually add WENO in </a:t>
            </a:r>
            <a:r>
              <a:rPr lang="en-US" sz="2000" dirty="0" err="1">
                <a:solidFill>
                  <a:srgbClr val="FFC000"/>
                </a:solidFill>
              </a:rPr>
              <a:t>tvd.prop</a:t>
            </a:r>
            <a:r>
              <a:rPr lang="en-US" sz="2000" dirty="0"/>
              <a:t> (upwind/ELM combination does not pose any issue)</a:t>
            </a:r>
            <a:endParaRPr lang="en-US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E70882-C952-5CE0-31E2-8ACF61EB5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4"/>
          <a:stretch/>
        </p:blipFill>
        <p:spPr>
          <a:xfrm>
            <a:off x="6665758" y="3223902"/>
            <a:ext cx="6276322" cy="3698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3141E-4FE0-98AD-F009-A59E2439C8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2" r="34331"/>
          <a:stretch/>
        </p:blipFill>
        <p:spPr>
          <a:xfrm>
            <a:off x="645521" y="1219200"/>
            <a:ext cx="4648200" cy="5932160"/>
          </a:xfrm>
          <a:prstGeom prst="rect">
            <a:avLst/>
          </a:prstGeo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04194" y="65106"/>
            <a:ext cx="11689557" cy="74769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 efficiency bottleneck: WENO dispersion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1FEF-ACE1-4EC2-AA3E-70F84F93D8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5976A3-89D1-0765-639C-0767CE42C21E}"/>
              </a:ext>
            </a:extLst>
          </p:cNvPr>
          <p:cNvGrpSpPr/>
          <p:nvPr/>
        </p:nvGrpSpPr>
        <p:grpSpPr>
          <a:xfrm>
            <a:off x="1480855" y="3769781"/>
            <a:ext cx="3581400" cy="1482275"/>
            <a:chOff x="9293534" y="3839331"/>
            <a:chExt cx="3581400" cy="1482275"/>
          </a:xfrm>
        </p:grpSpPr>
        <p:sp>
          <p:nvSpPr>
            <p:cNvPr id="2" name="Rectangle 1"/>
            <p:cNvSpPr/>
            <p:nvPr/>
          </p:nvSpPr>
          <p:spPr>
            <a:xfrm>
              <a:off x="9293534" y="3839331"/>
              <a:ext cx="3581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Poorly resolved channel (this leaves WENO zone in close contact with potential ELM zone)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1A9C30BF-1198-7ACF-310B-33B228DEA383}"/>
                </a:ext>
              </a:extLst>
            </p:cNvPr>
            <p:cNvSpPr/>
            <p:nvPr/>
          </p:nvSpPr>
          <p:spPr bwMode="auto">
            <a:xfrm rot="743952">
              <a:off x="11125200" y="4737946"/>
              <a:ext cx="228600" cy="4064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BB295A50-0DB4-7E80-2D53-10997B5E5502}"/>
                </a:ext>
              </a:extLst>
            </p:cNvPr>
            <p:cNvSpPr/>
            <p:nvPr/>
          </p:nvSpPr>
          <p:spPr bwMode="auto">
            <a:xfrm rot="19829591">
              <a:off x="10518032" y="4915206"/>
              <a:ext cx="228600" cy="4064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17CCDB-334D-2431-F82C-A6ED372E9FF8}"/>
              </a:ext>
            </a:extLst>
          </p:cNvPr>
          <p:cNvGrpSpPr/>
          <p:nvPr/>
        </p:nvGrpSpPr>
        <p:grpSpPr>
          <a:xfrm>
            <a:off x="7962032" y="3935213"/>
            <a:ext cx="4113367" cy="744954"/>
            <a:chOff x="2286000" y="4140311"/>
            <a:chExt cx="4113367" cy="744954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A74066CF-D9B6-ECF2-5554-978DCD7CA858}"/>
                </a:ext>
              </a:extLst>
            </p:cNvPr>
            <p:cNvSpPr/>
            <p:nvPr/>
          </p:nvSpPr>
          <p:spPr bwMode="auto">
            <a:xfrm>
              <a:off x="3733800" y="4478865"/>
              <a:ext cx="228600" cy="4064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C0D050-97B0-9D1C-F746-F74D50AAE63E}"/>
                </a:ext>
              </a:extLst>
            </p:cNvPr>
            <p:cNvSpPr/>
            <p:nvPr/>
          </p:nvSpPr>
          <p:spPr>
            <a:xfrm>
              <a:off x="2286000" y="4140311"/>
              <a:ext cx="41133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Poorly resolved but also bad 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6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36" y="182270"/>
            <a:ext cx="6477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ahoma"/>
                <a:ea typeface="Tahoma"/>
                <a:cs typeface="Tahoma"/>
              </a:rPr>
              <a:t>Savannah River tides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A469A-FA7F-2A9C-FFDF-B6DDD26E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31051"/>
            <a:ext cx="4465799" cy="2860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A8400-1707-2472-3650-D765EFC50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05792"/>
            <a:ext cx="3756251" cy="407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B40739-5769-AA24-AA62-CCB2B7896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565" y="2606225"/>
            <a:ext cx="9180635" cy="426745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4DFAF5-E23F-A261-0FBF-A9FEB57A0034}"/>
              </a:ext>
            </a:extLst>
          </p:cNvPr>
          <p:cNvSpPr/>
          <p:nvPr/>
        </p:nvSpPr>
        <p:spPr bwMode="auto">
          <a:xfrm>
            <a:off x="4320072" y="2612571"/>
            <a:ext cx="9237307" cy="4366727"/>
          </a:xfrm>
          <a:custGeom>
            <a:avLst/>
            <a:gdLst>
              <a:gd name="connsiteX0" fmla="*/ 3713584 w 9255968"/>
              <a:gd name="connsiteY0" fmla="*/ 111967 h 4478694"/>
              <a:gd name="connsiteX1" fmla="*/ 3732245 w 9255968"/>
              <a:gd name="connsiteY1" fmla="*/ 989045 h 4478694"/>
              <a:gd name="connsiteX2" fmla="*/ 3741576 w 9255968"/>
              <a:gd name="connsiteY2" fmla="*/ 1156996 h 4478694"/>
              <a:gd name="connsiteX3" fmla="*/ 0 w 9255968"/>
              <a:gd name="connsiteY3" fmla="*/ 1194318 h 4478694"/>
              <a:gd name="connsiteX4" fmla="*/ 18662 w 9255968"/>
              <a:gd name="connsiteY4" fmla="*/ 4441372 h 4478694"/>
              <a:gd name="connsiteX5" fmla="*/ 3620278 w 9255968"/>
              <a:gd name="connsiteY5" fmla="*/ 4478694 h 4478694"/>
              <a:gd name="connsiteX6" fmla="*/ 3601617 w 9255968"/>
              <a:gd name="connsiteY6" fmla="*/ 3405674 h 4478694"/>
              <a:gd name="connsiteX7" fmla="*/ 9237307 w 9255968"/>
              <a:gd name="connsiteY7" fmla="*/ 3377682 h 4478694"/>
              <a:gd name="connsiteX8" fmla="*/ 9255968 w 9255968"/>
              <a:gd name="connsiteY8" fmla="*/ 0 h 4478694"/>
              <a:gd name="connsiteX9" fmla="*/ 3713584 w 9255968"/>
              <a:gd name="connsiteY9" fmla="*/ 111967 h 4478694"/>
              <a:gd name="connsiteX0" fmla="*/ 3713584 w 9237307"/>
              <a:gd name="connsiteY0" fmla="*/ 0 h 4366727"/>
              <a:gd name="connsiteX1" fmla="*/ 3732245 w 9237307"/>
              <a:gd name="connsiteY1" fmla="*/ 877078 h 4366727"/>
              <a:gd name="connsiteX2" fmla="*/ 3741576 w 9237307"/>
              <a:gd name="connsiteY2" fmla="*/ 1045029 h 4366727"/>
              <a:gd name="connsiteX3" fmla="*/ 0 w 9237307"/>
              <a:gd name="connsiteY3" fmla="*/ 1082351 h 4366727"/>
              <a:gd name="connsiteX4" fmla="*/ 18662 w 9237307"/>
              <a:gd name="connsiteY4" fmla="*/ 4329405 h 4366727"/>
              <a:gd name="connsiteX5" fmla="*/ 3620278 w 9237307"/>
              <a:gd name="connsiteY5" fmla="*/ 4366727 h 4366727"/>
              <a:gd name="connsiteX6" fmla="*/ 3601617 w 9237307"/>
              <a:gd name="connsiteY6" fmla="*/ 3293707 h 4366727"/>
              <a:gd name="connsiteX7" fmla="*/ 9237307 w 9237307"/>
              <a:gd name="connsiteY7" fmla="*/ 3265715 h 4366727"/>
              <a:gd name="connsiteX8" fmla="*/ 9227977 w 9237307"/>
              <a:gd name="connsiteY8" fmla="*/ 37322 h 4366727"/>
              <a:gd name="connsiteX9" fmla="*/ 3713584 w 9237307"/>
              <a:gd name="connsiteY9" fmla="*/ 0 h 436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7307" h="4366727">
                <a:moveTo>
                  <a:pt x="3713584" y="0"/>
                </a:moveTo>
                <a:lnTo>
                  <a:pt x="3732245" y="877078"/>
                </a:lnTo>
                <a:lnTo>
                  <a:pt x="3741576" y="1045029"/>
                </a:lnTo>
                <a:lnTo>
                  <a:pt x="0" y="1082351"/>
                </a:lnTo>
                <a:lnTo>
                  <a:pt x="18662" y="4329405"/>
                </a:lnTo>
                <a:lnTo>
                  <a:pt x="3620278" y="4366727"/>
                </a:lnTo>
                <a:lnTo>
                  <a:pt x="3601617" y="3293707"/>
                </a:lnTo>
                <a:lnTo>
                  <a:pt x="9237307" y="3265715"/>
                </a:lnTo>
                <a:lnTo>
                  <a:pt x="9227977" y="37322"/>
                </a:lnTo>
                <a:lnTo>
                  <a:pt x="3713584" y="0"/>
                </a:lnTo>
                <a:close/>
              </a:path>
            </a:pathLst>
          </a:custGeom>
          <a:noFill/>
          <a:ln w="2857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9E426-B3EA-43B6-4CCB-5B7354FC9DDC}"/>
              </a:ext>
            </a:extLst>
          </p:cNvPr>
          <p:cNvSpPr txBox="1"/>
          <p:nvPr/>
        </p:nvSpPr>
        <p:spPr>
          <a:xfrm>
            <a:off x="4572000" y="1121235"/>
            <a:ext cx="499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Tides are damped in Savannah River system</a:t>
            </a:r>
          </a:p>
        </p:txBody>
      </p:sp>
    </p:spTree>
    <p:extLst>
      <p:ext uri="{BB962C8B-B14F-4D97-AF65-F5344CB8AC3E}">
        <p14:creationId xmlns:p14="http://schemas.microsoft.com/office/powerpoint/2010/main" val="214003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36" y="182270"/>
            <a:ext cx="6477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ahoma"/>
                <a:ea typeface="Tahoma"/>
                <a:cs typeface="Tahoma"/>
              </a:rPr>
              <a:t>Savannah River: bathymetry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9A28-8A24-ADF1-F035-98D3D616B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35"/>
          <a:stretch/>
        </p:blipFill>
        <p:spPr>
          <a:xfrm>
            <a:off x="8382000" y="1752600"/>
            <a:ext cx="4367187" cy="449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B4D8D-5712-E5D5-A3F0-5751A837B994}"/>
              </a:ext>
            </a:extLst>
          </p:cNvPr>
          <p:cNvSpPr txBox="1"/>
          <p:nvPr/>
        </p:nvSpPr>
        <p:spPr>
          <a:xfrm>
            <a:off x="277939" y="1676400"/>
            <a:ext cx="76962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Used </a:t>
            </a:r>
            <a:r>
              <a:rPr lang="en-US" err="1">
                <a:latin typeface="Tahoma"/>
                <a:ea typeface="Tahoma"/>
                <a:cs typeface="Tahoma"/>
              </a:rPr>
              <a:t>BlueTopo</a:t>
            </a:r>
            <a:r>
              <a:rPr lang="en-US" dirty="0">
                <a:latin typeface="Tahoma"/>
                <a:ea typeface="Tahoma"/>
                <a:cs typeface="Tahoma"/>
              </a:rPr>
              <a:t> as DEM, which has a disrupted channel </a:t>
            </a:r>
            <a:r>
              <a:rPr lang="en-US" i="1" dirty="0">
                <a:latin typeface="Tahoma"/>
                <a:ea typeface="Tahoma"/>
                <a:cs typeface="Tahoma"/>
              </a:rPr>
              <a:t>upstream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Imposed min depth of 4m </a:t>
            </a:r>
            <a:r>
              <a:rPr lang="en-US" i="1" dirty="0">
                <a:latin typeface="Tahoma"/>
                <a:ea typeface="Tahoma"/>
                <a:cs typeface="Tahoma"/>
              </a:rPr>
              <a:t>upstream </a:t>
            </a:r>
            <a:r>
              <a:rPr lang="en-US" dirty="0">
                <a:latin typeface="Tahoma"/>
                <a:ea typeface="Tahoma"/>
                <a:cs typeface="Tahoma"/>
              </a:rPr>
              <a:t>to get continuous channel </a:t>
            </a:r>
            <a:endParaRPr lang="en-US" dirty="0"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it turned out the tidal reflected by the shallow upstream channel is crucial for the tidal amplitude!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Be careful when you manipulate the depths!</a:t>
            </a:r>
            <a:endParaRPr lang="en-US" dirty="0"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Imposed a min depth of 1m instead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286F4-3420-0411-F58B-25FB2DFD1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73" y="1371600"/>
            <a:ext cx="441998" cy="2751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427B4-2B7D-2BD3-48A2-A7831BE8EAAE}"/>
              </a:ext>
            </a:extLst>
          </p:cNvPr>
          <p:cNvSpPr txBox="1"/>
          <p:nvPr/>
        </p:nvSpPr>
        <p:spPr>
          <a:xfrm>
            <a:off x="9660504" y="1186934"/>
            <a:ext cx="207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Bathymetry (m)</a:t>
            </a:r>
          </a:p>
        </p:txBody>
      </p:sp>
    </p:spTree>
    <p:extLst>
      <p:ext uri="{BB962C8B-B14F-4D97-AF65-F5344CB8AC3E}">
        <p14:creationId xmlns:p14="http://schemas.microsoft.com/office/powerpoint/2010/main" val="35547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36" y="182270"/>
            <a:ext cx="6477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ahoma"/>
                <a:ea typeface="Tahoma"/>
                <a:cs typeface="Tahoma"/>
              </a:rPr>
              <a:t>Savannah River tides: original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BlueTopo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4DB00-7125-3AE4-F185-6B37BF39F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72" y="904503"/>
            <a:ext cx="10801407" cy="6410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C69D19-00D7-B022-C1E0-23888E6CE562}"/>
              </a:ext>
            </a:extLst>
          </p:cNvPr>
          <p:cNvSpPr txBox="1"/>
          <p:nvPr/>
        </p:nvSpPr>
        <p:spPr>
          <a:xfrm>
            <a:off x="152400" y="1524000"/>
            <a:ext cx="2406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Tides are improved!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DEM, DEM, DEM…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Ask for this info when working with other models before looking at their results!</a:t>
            </a:r>
          </a:p>
        </p:txBody>
      </p:sp>
    </p:spTree>
    <p:extLst>
      <p:ext uri="{BB962C8B-B14F-4D97-AF65-F5344CB8AC3E}">
        <p14:creationId xmlns:p14="http://schemas.microsoft.com/office/powerpoint/2010/main" val="347059409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21406</TotalTime>
  <Words>1410</Words>
  <Application>Microsoft Office PowerPoint</Application>
  <PresentationFormat>Custom</PresentationFormat>
  <Paragraphs>195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Blends</vt:lpstr>
      <vt:lpstr>SCHISM calibration: some typical issues </vt:lpstr>
      <vt:lpstr>Wet/dry in shallow region: 2D vs 3D</vt:lpstr>
      <vt:lpstr>Wet/dry in shallow region</vt:lpstr>
      <vt:lpstr>PowerPoint Presentation</vt:lpstr>
      <vt:lpstr>Transport efficiency bottleneck; WENO dispersion</vt:lpstr>
      <vt:lpstr>Transport efficiency bottleneck: WENO dispersion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case of under-resolution in eddying regime</vt:lpstr>
      <vt:lpstr>Transition between eddying and non-eddying regime</vt:lpstr>
      <vt:lpstr>A few ways to blow up the model</vt:lpstr>
      <vt:lpstr>Summary</vt:lpstr>
      <vt:lpstr>SCHISM model …</vt:lpstr>
      <vt:lpstr>When generating a mesh for SCHISM…</vt:lpstr>
      <vt:lpstr>When setting up SCHISM…</vt:lpstr>
      <vt:lpstr>When calibrating SCHISM…</vt:lpstr>
      <vt:lpstr>Get help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1309</cp:revision>
  <dcterms:created xsi:type="dcterms:W3CDTF">2000-12-13T19:13:03Z</dcterms:created>
  <dcterms:modified xsi:type="dcterms:W3CDTF">2024-04-30T18:14:49Z</dcterms:modified>
</cp:coreProperties>
</file>