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440" r:id="rId2"/>
    <p:sldId id="509" r:id="rId3"/>
    <p:sldId id="508" r:id="rId4"/>
    <p:sldId id="510" r:id="rId5"/>
  </p:sldIdLst>
  <p:sldSz cx="13716000" cy="7315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60085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120170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80255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24034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3004261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3605113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4205966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4806818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3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66FF66"/>
    <a:srgbClr val="29C330"/>
    <a:srgbClr val="FFFFFF"/>
    <a:srgbClr val="050000"/>
    <a:srgbClr val="040000"/>
    <a:srgbClr val="030000"/>
    <a:srgbClr val="FFFF6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B519AC-2FE4-69DD-450A-E6B7E24D22F3}" v="3" dt="2024-04-30T17:50:45.4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304"/>
        <p:guide pos="432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EF001F4-7DF8-4659-942A-0C7F2E80F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07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3" y="685800"/>
            <a:ext cx="64293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5EABBF0-704C-4BA5-A0D3-CFCA36872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5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0852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01704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02557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03409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04261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05113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05966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06818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3EA4604-025A-4614-85C6-C47A700A0C27}" type="slidenum">
              <a:rPr lang="en-US" smtClean="0">
                <a:latin typeface="Times New Roman" pitchFamily="18" charset="0"/>
              </a:rPr>
              <a:pPr eaLnBrk="1" hangingPunct="1"/>
              <a:t>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235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3EA4604-025A-4614-85C6-C47A700A0C27}" type="slidenum">
              <a:rPr lang="en-US" smtClean="0">
                <a:latin typeface="Times New Roman" pitchFamily="18" charset="0"/>
              </a:rPr>
              <a:pPr eaLnBrk="1" hangingPunct="1"/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3EA4604-025A-4614-85C6-C47A700A0C27}" type="slidenum">
              <a:rPr lang="en-US" smtClean="0">
                <a:latin typeface="Times New Roman" pitchFamily="18" charset="0"/>
              </a:rPr>
              <a:pPr eaLnBrk="1" hangingPunct="1"/>
              <a:t>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543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17"/>
          <p:cNvSpPr>
            <a:spLocks noChangeShapeType="1"/>
          </p:cNvSpPr>
          <p:nvPr userDrawn="1"/>
        </p:nvSpPr>
        <p:spPr bwMode="auto">
          <a:xfrm>
            <a:off x="0" y="894080"/>
            <a:ext cx="137160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/>
          <a:lstStyle/>
          <a:p>
            <a:endParaRPr lang="en-US"/>
          </a:p>
        </p:txBody>
      </p:sp>
      <p:sp>
        <p:nvSpPr>
          <p:cNvPr id="3461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485900" y="1950720"/>
            <a:ext cx="11658600" cy="121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461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4145280"/>
            <a:ext cx="9601200" cy="186944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5" name="Date Placeholder 1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485900" y="6664960"/>
            <a:ext cx="2857500" cy="4876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5143500" y="6664960"/>
            <a:ext cx="4343400" cy="4876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 algn="ctr">
              <a:defRPr sz="1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687300" y="6664960"/>
            <a:ext cx="1028700" cy="48768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85974-FB05-4F95-84AA-8AA014098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4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E96C5-37A3-4051-B22C-F9EFC8626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3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77463" y="81280"/>
            <a:ext cx="3286125" cy="70713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9088" y="81280"/>
            <a:ext cx="9629775" cy="70713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3733B-FE62-4F60-9A0B-DA454B6DD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79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19088" y="1137920"/>
            <a:ext cx="13144500" cy="601472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92C87-8F83-4AF2-8F2B-E03A0709C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81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19088" y="1137920"/>
            <a:ext cx="6457950" cy="601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5638" y="1137920"/>
            <a:ext cx="6457950" cy="601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6C93A-5CD7-41DD-9750-37FEAD4E9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62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9088" y="113792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005638" y="113792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19088" y="422656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05638" y="422656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BAB9E-5952-4B96-8C3A-B859F76B7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19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21FEF-ACE1-4EC2-AA3E-70F84F93D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48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4700694"/>
            <a:ext cx="11658600" cy="145288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100495"/>
            <a:ext cx="11658600" cy="1600199"/>
          </a:xfrm>
        </p:spPr>
        <p:txBody>
          <a:bodyPr anchor="b"/>
          <a:lstStyle>
            <a:lvl1pPr marL="0" indent="0">
              <a:buNone/>
              <a:defRPr sz="2600"/>
            </a:lvl1pPr>
            <a:lvl2pPr marL="600852" indent="0">
              <a:buNone/>
              <a:defRPr sz="2400"/>
            </a:lvl2pPr>
            <a:lvl3pPr marL="1201704" indent="0">
              <a:buNone/>
              <a:defRPr sz="2100"/>
            </a:lvl3pPr>
            <a:lvl4pPr marL="1802557" indent="0">
              <a:buNone/>
              <a:defRPr sz="1800"/>
            </a:lvl4pPr>
            <a:lvl5pPr marL="2403409" indent="0">
              <a:buNone/>
              <a:defRPr sz="1800"/>
            </a:lvl5pPr>
            <a:lvl6pPr marL="3004261" indent="0">
              <a:buNone/>
              <a:defRPr sz="1800"/>
            </a:lvl6pPr>
            <a:lvl7pPr marL="3605113" indent="0">
              <a:buNone/>
              <a:defRPr sz="1800"/>
            </a:lvl7pPr>
            <a:lvl8pPr marL="4205966" indent="0">
              <a:buNone/>
              <a:defRPr sz="1800"/>
            </a:lvl8pPr>
            <a:lvl9pPr marL="4806818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A753F-757F-48CE-9444-E08671B24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4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9088" y="1137920"/>
            <a:ext cx="6457950" cy="60147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5638" y="1137920"/>
            <a:ext cx="6457950" cy="60147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0C080-1AA1-4BC8-84EE-E28F81F21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1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2947"/>
            <a:ext cx="1234440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37454"/>
            <a:ext cx="6060282" cy="68241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319867"/>
            <a:ext cx="6060282" cy="421470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38" y="1637454"/>
            <a:ext cx="6062663" cy="68241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38" y="2319867"/>
            <a:ext cx="6062663" cy="421470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C763-90A3-464F-A974-148960F39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4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3E031-54F8-469D-82B1-491AD31EA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71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BD60D-0FA7-43B5-BC97-8FFA0D4B3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4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91253"/>
            <a:ext cx="4512470" cy="1239520"/>
          </a:xfrm>
        </p:spPr>
        <p:txBody>
          <a:bodyPr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291254"/>
            <a:ext cx="7667625" cy="6243321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1530774"/>
            <a:ext cx="4512470" cy="5003801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EA859-8461-4541-B84C-8D662A7E0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0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5120640"/>
            <a:ext cx="8229600" cy="604521"/>
          </a:xfrm>
        </p:spPr>
        <p:txBody>
          <a:bodyPr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653627"/>
            <a:ext cx="8229600" cy="4389120"/>
          </a:xfrm>
        </p:spPr>
        <p:txBody>
          <a:bodyPr/>
          <a:lstStyle>
            <a:lvl1pPr marL="0" indent="0">
              <a:buNone/>
              <a:defRPr sz="4200"/>
            </a:lvl1pPr>
            <a:lvl2pPr marL="600852" indent="0">
              <a:buNone/>
              <a:defRPr sz="3700"/>
            </a:lvl2pPr>
            <a:lvl3pPr marL="1201704" indent="0">
              <a:buNone/>
              <a:defRPr sz="3200"/>
            </a:lvl3pPr>
            <a:lvl4pPr marL="1802557" indent="0">
              <a:buNone/>
              <a:defRPr sz="2600"/>
            </a:lvl4pPr>
            <a:lvl5pPr marL="2403409" indent="0">
              <a:buNone/>
              <a:defRPr sz="2600"/>
            </a:lvl5pPr>
            <a:lvl6pPr marL="3004261" indent="0">
              <a:buNone/>
              <a:defRPr sz="2600"/>
            </a:lvl6pPr>
            <a:lvl7pPr marL="3605113" indent="0">
              <a:buNone/>
              <a:defRPr sz="2600"/>
            </a:lvl7pPr>
            <a:lvl8pPr marL="4205966" indent="0">
              <a:buNone/>
              <a:defRPr sz="2600"/>
            </a:lvl8pPr>
            <a:lvl9pPr marL="4806818" indent="0">
              <a:buNone/>
              <a:defRPr sz="2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5725161"/>
            <a:ext cx="8229600" cy="858519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A1DFD-D0FB-480C-B059-CC18AE805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0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81280"/>
            <a:ext cx="10858500" cy="64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9088" y="1137920"/>
            <a:ext cx="13144500" cy="601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16"/>
          <p:cNvSpPr txBox="1">
            <a:spLocks noChangeArrowheads="1"/>
          </p:cNvSpPr>
          <p:nvPr userDrawn="1"/>
        </p:nvSpPr>
        <p:spPr bwMode="auto">
          <a:xfrm>
            <a:off x="342900" y="162560"/>
            <a:ext cx="242752" cy="613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endParaRPr lang="en-US" sz="3200"/>
          </a:p>
        </p:txBody>
      </p:sp>
      <p:sp>
        <p:nvSpPr>
          <p:cNvPr id="34510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2773025" y="81280"/>
            <a:ext cx="914400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7E744F7B-BAAC-4EC5-866F-244C78EEB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  <p:sldLayoutId id="2147484031" r:id="rId12"/>
    <p:sldLayoutId id="2147484032" r:id="rId13"/>
    <p:sldLayoutId id="2147484033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5pPr>
      <a:lvl6pPr marL="600852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6pPr>
      <a:lvl7pPr marL="1201704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7pPr>
      <a:lvl8pPr marL="1802557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8pPr>
      <a:lvl9pPr marL="2403409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9pPr>
    </p:titleStyle>
    <p:bodyStyle>
      <a:lvl1pPr marL="450639" indent="-450639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76385" indent="-37553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502131" indent="-300426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2102983" indent="-30042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4pPr>
      <a:lvl5pPr marL="2703835" indent="-300426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5pPr>
      <a:lvl6pPr marL="3304687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6pPr>
      <a:lvl7pPr marL="3905540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7pPr>
      <a:lvl8pPr marL="4506392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8pPr>
      <a:lvl9pPr marL="5107244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0852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1704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02557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03409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04261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05113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05966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06818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crm.vims.edu/yinglong/pubs/Yu_etal_OM_2017-SCHISM-Kuroshio-Taiwan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vims0-my.sharepoint.com/:b:/g/personal/yjzhang_vims_edu/EdfQCUwRqZxFgBZaXf9Sy3IBoeqYcgUYijH8htFy6RTUnA?e=LKo58W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C1E9ABC-AFA0-48B3-8943-E927E6730071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8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8991" y="1563673"/>
            <a:ext cx="10744200" cy="138176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5300"/>
              <a:t>Final project: preview</a:t>
            </a:r>
            <a:endParaRPr lang="en-US" altLang="en-US" sz="32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5374482" y="6827520"/>
            <a:ext cx="2971800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374482" y="3581400"/>
            <a:ext cx="2893218" cy="55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0170" tIns="60085" rIns="120170" bIns="60085">
            <a:spAutoFit/>
          </a:bodyPr>
          <a:lstStyle>
            <a:lvl1pPr marL="285750" indent="-28575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en-US" sz="2800"/>
              <a:t>Joseph Zhang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81280"/>
            <a:ext cx="10172700" cy="562187"/>
          </a:xfrm>
          <a:noFill/>
        </p:spPr>
        <p:txBody>
          <a:bodyPr/>
          <a:lstStyle/>
          <a:p>
            <a:pPr algn="ctr" eaLnBrk="1" hangingPunct="1"/>
            <a:r>
              <a:rPr lang="en-US" b="1" baseline="30000">
                <a:solidFill>
                  <a:schemeClr val="tx1"/>
                </a:solidFill>
              </a:rPr>
              <a:t>Major processes in NW Pacific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26F5BD-4AC9-4CAD-97BA-5FAB9A7A46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48A091-8AB3-15FF-236E-7AB19941F6C7}"/>
              </a:ext>
            </a:extLst>
          </p:cNvPr>
          <p:cNvSpPr txBox="1"/>
          <p:nvPr/>
        </p:nvSpPr>
        <p:spPr>
          <a:xfrm>
            <a:off x="218140" y="568960"/>
            <a:ext cx="83058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A typical cross-scale application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Very complex current system</a:t>
            </a:r>
          </a:p>
          <a:p>
            <a:pPr marL="886602" lvl="1" indent="-285750">
              <a:buFont typeface="Arial" panose="020B0604020202020204" pitchFamily="34" charset="0"/>
              <a:buChar char="•"/>
            </a:pPr>
            <a:r>
              <a:rPr lang="en-US"/>
              <a:t>Major western boundary current: Kuroshio</a:t>
            </a:r>
          </a:p>
          <a:p>
            <a:pPr marL="886602" lvl="1" indent="-285750">
              <a:buFont typeface="Arial" panose="020B0604020202020204" pitchFamily="34" charset="0"/>
              <a:buChar char="•"/>
            </a:pPr>
            <a:r>
              <a:rPr lang="en-US"/>
              <a:t>Kuroshio extensions: Yellow Sea Warm Current, Tsushima Current </a:t>
            </a:r>
            <a:r>
              <a:rPr lang="en-US" err="1"/>
              <a:t>etc</a:t>
            </a:r>
            <a:endParaRPr lang="en-US"/>
          </a:p>
          <a:p>
            <a:pPr marL="886602" lvl="1" indent="-285750">
              <a:buFont typeface="Arial" panose="020B0604020202020204" pitchFamily="34" charset="0"/>
              <a:buChar char="•"/>
            </a:pPr>
            <a:r>
              <a:rPr lang="en-US"/>
              <a:t>Large rivers with plumes: Yangtze, Pearl, Yellow, Amur,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Steep shelf break (e.g., eastern Taiwan)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Numerous small islands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Economically significant</a:t>
            </a:r>
          </a:p>
          <a:p>
            <a:pPr marL="886602" lvl="1" indent="-285750">
              <a:buFont typeface="Arial" panose="020B0604020202020204" pitchFamily="34" charset="0"/>
              <a:buChar char="•"/>
            </a:pPr>
            <a:r>
              <a:rPr lang="en-US"/>
              <a:t>Major population centers in Asia Pacific</a:t>
            </a:r>
          </a:p>
          <a:p>
            <a:pPr marL="886602" lvl="1" indent="-285750">
              <a:buFont typeface="Arial" panose="020B0604020202020204" pitchFamily="34" charset="0"/>
              <a:buChar char="•"/>
            </a:pPr>
            <a:r>
              <a:rPr lang="en-US"/>
              <a:t>Productive fishery (at least used to be)</a:t>
            </a:r>
          </a:p>
          <a:p>
            <a:pPr marL="886602" lvl="1" indent="-285750">
              <a:buFont typeface="Arial" panose="020B0604020202020204" pitchFamily="34" charset="0"/>
              <a:buChar char="•"/>
            </a:pPr>
            <a:r>
              <a:rPr lang="en-US"/>
              <a:t>Eutrophication issues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330DC4-C554-21D3-DED3-6DF195F52B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2779" y="1694481"/>
            <a:ext cx="5357324" cy="550211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C9AB9EB-8897-0AD9-E195-7F408232ABA2}"/>
              </a:ext>
            </a:extLst>
          </p:cNvPr>
          <p:cNvSpPr txBox="1"/>
          <p:nvPr/>
        </p:nvSpPr>
        <p:spPr>
          <a:xfrm>
            <a:off x="9982200" y="1295400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Johns et al. (2001)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0F1100-7415-0401-C7AD-F95B33FE87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3870662"/>
            <a:ext cx="5273497" cy="3444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4386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5862"/>
            <a:ext cx="10172700" cy="866986"/>
          </a:xfrm>
          <a:noFill/>
        </p:spPr>
        <p:txBody>
          <a:bodyPr/>
          <a:lstStyle/>
          <a:p>
            <a:pPr algn="ctr" eaLnBrk="1" hangingPunct="1"/>
            <a:r>
              <a:rPr lang="en-US" b="1" baseline="30000">
                <a:solidFill>
                  <a:schemeClr val="tx1"/>
                </a:solidFill>
              </a:rPr>
              <a:t>Your tasks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26F5BD-4AC9-4CAD-97BA-5FAB9A7A46F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48A091-8AB3-15FF-236E-7AB19941F6C7}"/>
              </a:ext>
            </a:extLst>
          </p:cNvPr>
          <p:cNvSpPr txBox="1"/>
          <p:nvPr/>
        </p:nvSpPr>
        <p:spPr>
          <a:xfrm>
            <a:off x="1369472" y="636478"/>
            <a:ext cx="10417751" cy="62478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DEMs in /</a:t>
            </a:r>
            <a:r>
              <a:rPr lang="en-US" sz="2000" dirty="0" err="1">
                <a:latin typeface="Tahoma"/>
                <a:ea typeface="Tahoma"/>
                <a:cs typeface="Tahoma"/>
              </a:rPr>
              <a:t>sciclone</a:t>
            </a:r>
            <a:r>
              <a:rPr lang="en-US" sz="2000" dirty="0">
                <a:latin typeface="Tahoma"/>
                <a:ea typeface="Tahoma"/>
                <a:cs typeface="Tahoma"/>
              </a:rPr>
              <a:t>/home/</a:t>
            </a:r>
            <a:r>
              <a:rPr lang="en-US" sz="2000" dirty="0" err="1">
                <a:latin typeface="Tahoma"/>
                <a:ea typeface="Tahoma"/>
                <a:cs typeface="Tahoma"/>
              </a:rPr>
              <a:t>yinglong</a:t>
            </a:r>
            <a:r>
              <a:rPr lang="en-US" sz="2000" dirty="0">
                <a:latin typeface="Tahoma"/>
                <a:ea typeface="Tahoma"/>
                <a:cs typeface="Tahoma"/>
              </a:rPr>
              <a:t>/DISKS/vims20/MSCI602/RUN04a/DEM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High-resolution DEMs around Taiwan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Supplemented by </a:t>
            </a:r>
            <a:r>
              <a:rPr lang="en-US" sz="2000" dirty="0" err="1">
                <a:latin typeface="Tahoma"/>
                <a:ea typeface="Tahoma"/>
                <a:cs typeface="Tahoma"/>
              </a:rPr>
              <a:t>Gebco</a:t>
            </a:r>
            <a:r>
              <a:rPr lang="en-US" sz="2000" dirty="0">
                <a:latin typeface="Tahoma"/>
                <a:ea typeface="Tahoma"/>
                <a:cs typeface="Tahoma"/>
              </a:rPr>
              <a:t> (500m)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load_dem.pl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endParaRPr lang="en-US" sz="20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Generate </a:t>
            </a:r>
            <a:r>
              <a:rPr lang="en-US" sz="2000" err="1">
                <a:latin typeface="Tahoma"/>
                <a:ea typeface="Tahoma"/>
                <a:cs typeface="Tahoma"/>
              </a:rPr>
              <a:t>hgrid</a:t>
            </a:r>
            <a:r>
              <a:rPr lang="en-US" sz="2000" dirty="0">
                <a:latin typeface="Tahoma"/>
                <a:ea typeface="Tahoma"/>
                <a:cs typeface="Tahoma"/>
              </a:rPr>
              <a:t> and </a:t>
            </a:r>
            <a:r>
              <a:rPr lang="en-US" sz="2000" err="1">
                <a:latin typeface="Tahoma"/>
                <a:ea typeface="Tahoma"/>
                <a:cs typeface="Tahoma"/>
              </a:rPr>
              <a:t>vgrid</a:t>
            </a:r>
            <a:r>
              <a:rPr lang="en-US" sz="2000" dirty="0">
                <a:latin typeface="Tahoma"/>
                <a:ea typeface="Tahoma"/>
                <a:cs typeface="Tahoma"/>
              </a:rPr>
              <a:t> (LSC</a:t>
            </a:r>
            <a:r>
              <a:rPr lang="en-US" sz="2000" baseline="30000" dirty="0">
                <a:latin typeface="Tahoma"/>
                <a:ea typeface="Tahoma"/>
                <a:cs typeface="Tahoma"/>
              </a:rPr>
              <a:t>2</a:t>
            </a:r>
            <a:r>
              <a:rPr lang="en-US" sz="2000" dirty="0">
                <a:latin typeface="Tahoma"/>
                <a:ea typeface="Tahoma"/>
                <a:cs typeface="Tahoma"/>
              </a:rPr>
              <a:t>)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  <a:hlinkClick r:id="rId3"/>
              </a:rPr>
              <a:t>Example of domain</a:t>
            </a:r>
            <a:r>
              <a:rPr lang="en-US" sz="2000" dirty="0">
                <a:latin typeface="Tahoma"/>
                <a:ea typeface="Tahoma"/>
                <a:cs typeface="Tahoma"/>
              </a:rPr>
              <a:t> (account: </a:t>
            </a:r>
            <a:r>
              <a:rPr lang="en-US" sz="2000" dirty="0" err="1">
                <a:latin typeface="Tahoma"/>
                <a:ea typeface="Tahoma"/>
                <a:cs typeface="Tahoma"/>
              </a:rPr>
              <a:t>selfeguest</a:t>
            </a:r>
            <a:r>
              <a:rPr lang="en-US" sz="2000" dirty="0">
                <a:latin typeface="Tahoma"/>
                <a:ea typeface="Tahoma"/>
                <a:cs typeface="Tahoma"/>
              </a:rPr>
              <a:t>    passwd: </a:t>
            </a:r>
            <a:r>
              <a:rPr lang="en-US" sz="2000" dirty="0" err="1">
                <a:latin typeface="Tahoma"/>
                <a:ea typeface="Tahoma"/>
                <a:cs typeface="Tahoma"/>
              </a:rPr>
              <a:t>Londonbridge</a:t>
            </a:r>
            <a:r>
              <a:rPr lang="en-US" sz="2000" dirty="0">
                <a:latin typeface="Tahoma"/>
                <a:ea typeface="Tahoma"/>
                <a:cs typeface="Tahoma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Starts April 1, 2013 (GMT) and run for at least 50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Forced by HYCOM, ERA5 or GFS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Include at least 1 river (e.g., Yangtze) for cross-scale application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flow_Yangtze.th: reverse sign if you use open boundary approach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Minimum expectation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Kuroshio is qualitatively captured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Estuarine and plume processes in the resolved rivers are qualitatively captured </a:t>
            </a:r>
            <a:endParaRPr lang="en-US" sz="2000"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>
              <a:ea typeface="Tahoma"/>
              <a:cs typeface="Tahom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If you wish to select your own domain, you'll need to prepare the files yourself (I may help)</a:t>
            </a:r>
          </a:p>
        </p:txBody>
      </p:sp>
    </p:spTree>
    <p:extLst>
      <p:ext uri="{BB962C8B-B14F-4D97-AF65-F5344CB8AC3E}">
        <p14:creationId xmlns:p14="http://schemas.microsoft.com/office/powerpoint/2010/main" val="263098913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759"/>
            <a:ext cx="10172700" cy="835287"/>
          </a:xfrm>
          <a:noFill/>
        </p:spPr>
        <p:txBody>
          <a:bodyPr/>
          <a:lstStyle/>
          <a:p>
            <a:pPr algn="ctr"/>
            <a:r>
              <a:rPr lang="en-US" b="1" baseline="30000">
                <a:solidFill>
                  <a:schemeClr val="tx1"/>
                </a:solidFill>
              </a:rPr>
              <a:t>Rubics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26F5BD-4AC9-4CAD-97BA-5FAB9A7A46F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48A091-8AB3-15FF-236E-7AB19941F6C7}"/>
              </a:ext>
            </a:extLst>
          </p:cNvPr>
          <p:cNvSpPr txBox="1"/>
          <p:nvPr/>
        </p:nvSpPr>
        <p:spPr>
          <a:xfrm>
            <a:off x="1547196" y="1322222"/>
            <a:ext cx="10417751" cy="35394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ahoma"/>
                <a:ea typeface="Tahoma"/>
                <a:cs typeface="Tahoma"/>
              </a:rPr>
              <a:t>Share your run </a:t>
            </a:r>
            <a:r>
              <a:rPr lang="en-US" sz="2800" dirty="0" err="1">
                <a:latin typeface="Tahoma"/>
                <a:ea typeface="Tahoma"/>
                <a:cs typeface="Tahoma"/>
              </a:rPr>
              <a:t>dir</a:t>
            </a:r>
            <a:r>
              <a:rPr lang="en-US" sz="2800" dirty="0">
                <a:latin typeface="Tahoma"/>
                <a:ea typeface="Tahoma"/>
                <a:cs typeface="Tahoma"/>
              </a:rPr>
              <a:t> with me by </a:t>
            </a:r>
            <a:r>
              <a:rPr lang="en-US" sz="2800" dirty="0">
                <a:highlight>
                  <a:srgbClr val="FFFF00"/>
                </a:highlight>
                <a:latin typeface="Tahoma"/>
                <a:ea typeface="Tahoma"/>
                <a:cs typeface="Tahoma"/>
              </a:rPr>
              <a:t>May 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>
              <a:latin typeface="Tahoma"/>
              <a:ea typeface="Tahoma"/>
              <a:cs typeface="Tahom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ahoma"/>
                <a:ea typeface="Tahoma"/>
                <a:cs typeface="Tahoma"/>
              </a:rPr>
              <a:t>Final presentation: </a:t>
            </a:r>
            <a:r>
              <a:rPr lang="en-US" sz="2800" dirty="0">
                <a:highlight>
                  <a:srgbClr val="FFFF00"/>
                </a:highlight>
                <a:latin typeface="Tahoma"/>
                <a:ea typeface="Tahoma"/>
                <a:cs typeface="Tahoma"/>
              </a:rPr>
              <a:t>May 6</a:t>
            </a:r>
          </a:p>
          <a:p>
            <a:pPr marL="886460" lvl="1" indent="-285750">
              <a:buFont typeface="Courier New" panose="020B0604020202020204" pitchFamily="34" charset="0"/>
              <a:buChar char="o"/>
            </a:pPr>
            <a:r>
              <a:rPr lang="en-US" sz="2800" dirty="0">
                <a:latin typeface="Tahoma"/>
                <a:ea typeface="Tahoma"/>
                <a:cs typeface="Tahoma"/>
              </a:rPr>
              <a:t>20 min for each student including Q&amp;A</a:t>
            </a:r>
          </a:p>
          <a:p>
            <a:pPr marL="886460" lvl="1" indent="-285750">
              <a:buFont typeface="Courier New" panose="020B0604020202020204" pitchFamily="34" charset="0"/>
              <a:buChar char="o"/>
            </a:pPr>
            <a:r>
              <a:rPr lang="en-US" sz="2800" dirty="0">
                <a:latin typeface="Tahoma"/>
                <a:ea typeface="Tahoma"/>
                <a:cs typeface="Tahoma"/>
                <a:hlinkClick r:id="rId3"/>
              </a:rPr>
              <a:t>Rubrics for final project assessment</a:t>
            </a:r>
            <a:endParaRPr lang="en-US" sz="2400" dirty="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Courier New" panose="020B0604020202020204" pitchFamily="34" charset="0"/>
              <a:buChar char="o"/>
            </a:pPr>
            <a:r>
              <a:rPr lang="en-US" sz="2800" dirty="0">
                <a:latin typeface="Tahoma"/>
                <a:ea typeface="Tahoma"/>
                <a:cs typeface="Tahoma"/>
              </a:rPr>
              <a:t>Please send your slides to me for record keeping after final presentation</a:t>
            </a:r>
          </a:p>
          <a:p>
            <a:endParaRPr lang="en-US" sz="2800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94265328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Application>Microsoft Office PowerPoint</Application>
  <PresentationFormat>Custom</PresentationFormat>
  <Slides>4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Blends</vt:lpstr>
      <vt:lpstr>Final project: preview</vt:lpstr>
      <vt:lpstr>Major processes in NW Pacific</vt:lpstr>
      <vt:lpstr>Your tasks</vt:lpstr>
      <vt:lpstr>Rubics</vt:lpstr>
    </vt:vector>
  </TitlesOfParts>
  <Company>CCALMR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yinglong</dc:creator>
  <cp:revision>16</cp:revision>
  <dcterms:created xsi:type="dcterms:W3CDTF">2000-12-13T19:13:03Z</dcterms:created>
  <dcterms:modified xsi:type="dcterms:W3CDTF">2024-04-30T18:14:35Z</dcterms:modified>
</cp:coreProperties>
</file>