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3" r:id="rId4"/>
    <p:sldId id="286" r:id="rId5"/>
    <p:sldId id="287" r:id="rId6"/>
    <p:sldId id="274" r:id="rId7"/>
    <p:sldId id="288" r:id="rId8"/>
    <p:sldId id="289" r:id="rId9"/>
    <p:sldId id="290" r:id="rId10"/>
    <p:sldId id="292" r:id="rId11"/>
    <p:sldId id="279" r:id="rId12"/>
    <p:sldId id="291" r:id="rId13"/>
    <p:sldId id="293" r:id="rId14"/>
    <p:sldId id="294" r:id="rId15"/>
    <p:sldId id="295" r:id="rId16"/>
    <p:sldId id="266" r:id="rId17"/>
    <p:sldId id="268" r:id="rId18"/>
    <p:sldId id="270" r:id="rId19"/>
    <p:sldId id="271" r:id="rId20"/>
    <p:sldId id="296"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C9161D-CDA6-4120-9321-22B77FE4DD56}"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326474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9161D-CDA6-4120-9321-22B77FE4DD56}"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23497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9161D-CDA6-4120-9321-22B77FE4DD56}"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824594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C9161D-CDA6-4120-9321-22B77FE4DD56}"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241209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C9161D-CDA6-4120-9321-22B77FE4DD56}" type="datetimeFigureOut">
              <a:rPr lang="en-US" smtClean="0"/>
              <a:t>8/31/2020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39837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C9161D-CDA6-4120-9321-22B77FE4DD56}"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3668670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C9161D-CDA6-4120-9321-22B77FE4DD56}" type="datetimeFigureOut">
              <a:rPr lang="en-US" smtClean="0"/>
              <a:t>8/31/2020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235303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C9161D-CDA6-4120-9321-22B77FE4DD56}" type="datetimeFigureOut">
              <a:rPr lang="en-US" smtClean="0"/>
              <a:t>8/31/2020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329594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C9161D-CDA6-4120-9321-22B77FE4DD56}" type="datetimeFigureOut">
              <a:rPr lang="en-US" smtClean="0"/>
              <a:t>8/31/2020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591129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C9161D-CDA6-4120-9321-22B77FE4DD56}"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3052758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1C9161D-CDA6-4120-9321-22B77FE4DD56}" type="datetimeFigureOut">
              <a:rPr lang="en-US" smtClean="0"/>
              <a:t>8/31/2020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170A4-971C-482F-9573-2B995DE46F7B}" type="slidenum">
              <a:rPr lang="en-US" smtClean="0"/>
              <a:t>‹#›</a:t>
            </a:fld>
            <a:endParaRPr lang="en-US"/>
          </a:p>
        </p:txBody>
      </p:sp>
    </p:spTree>
    <p:extLst>
      <p:ext uri="{BB962C8B-B14F-4D97-AF65-F5344CB8AC3E}">
        <p14:creationId xmlns:p14="http://schemas.microsoft.com/office/powerpoint/2010/main" val="270716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C9161D-CDA6-4120-9321-22B77FE4DD56}" type="datetimeFigureOut">
              <a:rPr lang="en-US" smtClean="0"/>
              <a:t>8/31/2020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170A4-971C-482F-9573-2B995DE46F7B}" type="slidenum">
              <a:rPr lang="en-US" smtClean="0"/>
              <a:t>‹#›</a:t>
            </a:fld>
            <a:endParaRPr lang="en-US"/>
          </a:p>
        </p:txBody>
      </p:sp>
    </p:spTree>
    <p:extLst>
      <p:ext uri="{BB962C8B-B14F-4D97-AF65-F5344CB8AC3E}">
        <p14:creationId xmlns:p14="http://schemas.microsoft.com/office/powerpoint/2010/main" val="1980931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evees.sec.usace.army.mil/#/"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aps.ngdc.noaa.gov/viewers/bathymetry/?layers=dem"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topotools.cr.usgs.gov/topobathy_view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253" y="754126"/>
            <a:ext cx="10865493" cy="2387600"/>
          </a:xfrm>
        </p:spPr>
        <p:txBody>
          <a:bodyPr>
            <a:normAutofit fontScale="90000"/>
          </a:bodyPr>
          <a:lstStyle/>
          <a:p>
            <a:r>
              <a:rPr lang="en-US" b="1" dirty="0"/>
              <a:t>Grid generation for SCHISM using SMS with application to compound flooding</a:t>
            </a:r>
          </a:p>
        </p:txBody>
      </p:sp>
      <p:sp>
        <p:nvSpPr>
          <p:cNvPr id="3" name="Subtitle 2"/>
          <p:cNvSpPr>
            <a:spLocks noGrp="1"/>
          </p:cNvSpPr>
          <p:nvPr>
            <p:ph type="subTitle" idx="1"/>
          </p:nvPr>
        </p:nvSpPr>
        <p:spPr>
          <a:xfrm>
            <a:off x="1382684" y="3934547"/>
            <a:ext cx="9144000" cy="936711"/>
          </a:xfrm>
        </p:spPr>
        <p:txBody>
          <a:bodyPr/>
          <a:lstStyle/>
          <a:p>
            <a:r>
              <a:rPr lang="en-US" dirty="0"/>
              <a:t>Wei Huang, Karinna Nunez, Dan Yu, Fei Ye, and Joseph Zhang</a:t>
            </a:r>
          </a:p>
          <a:p>
            <a:r>
              <a:rPr lang="en-US" dirty="0"/>
              <a:t>Virginia Institute of Marine Science</a:t>
            </a:r>
          </a:p>
        </p:txBody>
      </p:sp>
    </p:spTree>
    <p:extLst>
      <p:ext uri="{BB962C8B-B14F-4D97-AF65-F5344CB8AC3E}">
        <p14:creationId xmlns:p14="http://schemas.microsoft.com/office/powerpoint/2010/main" val="2818716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028" y="830542"/>
            <a:ext cx="10515600" cy="1560320"/>
          </a:xfrm>
        </p:spPr>
        <p:txBody>
          <a:bodyPr/>
          <a:lstStyle/>
          <a:p>
            <a:r>
              <a:rPr lang="en-US" dirty="0"/>
              <a:t>Levee shape files can be found by following website:</a:t>
            </a:r>
          </a:p>
          <a:p>
            <a:pPr lvl="1"/>
            <a:r>
              <a:rPr lang="en-US" dirty="0">
                <a:hlinkClick r:id="rId2"/>
              </a:rPr>
              <a:t>https://levees.sec.usace.army.mil/#/</a:t>
            </a:r>
            <a:endParaRPr lang="en-US" dirty="0"/>
          </a:p>
        </p:txBody>
      </p:sp>
      <p:sp>
        <p:nvSpPr>
          <p:cNvPr id="4"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3. Resolving levees and other features</a:t>
            </a:r>
          </a:p>
        </p:txBody>
      </p:sp>
      <p:pic>
        <p:nvPicPr>
          <p:cNvPr id="4100" name="Picture 4" descr="e National Levee Database &#10;Levee Filter List &#10;Find levees matching these criteria &#10;29.237758 -89.661450 &#10;HOME &#10;ADVANCED SEARCH &#10;DASHBOARD &#10;MAP &#10;SYSTEMS &#10;DETAILS &#10;q &#10;Start &#10;a new search &#10;HIDE LIST &#10;MORE &#10;DOWNLOAD DATA &#10;Categorize by &#10;Basemap: Basic &#10;LEGEND &#10;SIGN IN &#10;ADD FILTERS &#10;Location &#10;UPDATE RESULTS &#10;@ By Geography O By Proximity &#10;Find levees that fall within predefined geographical &#10;boundaries &#10;Geography Type &#10;County State &#10;Plaquemines, Louisiana &#10;ADD GEOGRApHY &#10;System Name &#10;Find levees with a System Name like &#10;Authorization Category &#10;CLEAR ALL &#10;Find levees with a Authorization Category like &#10;USACE Federally Constructed and &#10;1 3 System(s) Found &#10;Caernarvon to Phoenix polder &#10;Location: Plaquemines , Louisiana &#10;Donner Canal West Bank Sub System &#10;Location: Jefferson, Orleans. Plaquemines , &#10;Louisiana &#10;Fort Jackson Protection System &#10;Location: Plaquemines , Louisiana &#10;Lower Donner Canal &#10;Location: Orleans, Plaquemines , Louisiana &#10;MISSISSIPPI RIVER (Plaquemines-I Left Side) &#10;Location: Plaquemines , Louisiana &#10;Mississippi River East Bank System - Southern LA &#10;Location: Plaquemines , Louisiana &#10;New Orleans East Bank &#10;Location: Jefferson, Orleans. Plaquemines, St. &#10;Bernard, St. Charles , Louisiana &#10;New Orleans East Bank Forty Arpent Subarea &#10;Location: Orleans, Plaquemines, St. Bernard , &#10;Louisiana &#10;New Orleans West Bank &#10;Location: Jefferson, Orleans. Plaquemines, St. &#10;Charles , Louisiana &#10;Oakville to St. Jude Polder &#10;I M:atinn• Plannøminø« I Allieiana &#10;q 16RBT 41321 37263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94" y="2602799"/>
            <a:ext cx="7848600" cy="343440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Machine generated alternative text:&#10;:ontents &#10;Drawing Order &#10;Map &#10;' @ POLYLINE &#10;Topographic &#10;p &#10;x &#10;Laplace &#10;em &#10;L ake &#10;Geoprocessint &#10;Find Tools &#10;Favorites Toolt &#10;Calculate Fiel &#10;Buffer (V &#10;Near (Arytysis &#10;Spatial Join &#10;Intersect &#10;S rump &#10;tic &#10;Este &#10;Gallia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2129" y="3751469"/>
            <a:ext cx="4917702" cy="284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8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B9F43A9-9845-4D59-87BB-2ECCE1DCC9DC}"/>
              </a:ext>
            </a:extLst>
          </p:cNvPr>
          <p:cNvSpPr>
            <a:spLocks noChangeArrowheads="1"/>
          </p:cNvSpPr>
          <p:nvPr/>
        </p:nvSpPr>
        <p:spPr bwMode="auto">
          <a:xfrm>
            <a:off x="748212" y="563735"/>
            <a:ext cx="10233000" cy="121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rgbClr val="1E4E79"/>
                </a:solidFill>
                <a:effectLst/>
                <a:latin typeface="Calibri" panose="020F0502020204030204" pitchFamily="34" charset="0"/>
                <a:cs typeface="Calibri" panose="020F0502020204030204" pitchFamily="34" charset="0"/>
              </a:rPr>
              <a:t>Extract 1-8m above MSL contour lines to help identify bottom and top of levee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Select the most </a:t>
            </a:r>
            <a:r>
              <a:rPr lang="en-US" altLang="en-US" sz="2000" dirty="0">
                <a:latin typeface="Calibri" panose="020F0502020204030204" pitchFamily="34" charset="0"/>
                <a:cs typeface="Calibri" panose="020F0502020204030204" pitchFamily="34" charset="0"/>
              </a:rPr>
              <a:t>relevant</a:t>
            </a:r>
            <a:r>
              <a:rPr kumimoji="0" lang="en-US" alt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contour lines and save as new shape file in QGIS</a:t>
            </a:r>
          </a:p>
        </p:txBody>
      </p:sp>
      <p:pic>
        <p:nvPicPr>
          <p:cNvPr id="2050" name="Picture 2" descr="Machine generated alternative text:&#10;I rowser &#10;Favorites &#10;Spatial Bookmarks &#10;Home &#10;Geopackage &#10;Gulfi 3 10m &#10;Gulfi 3 gm &#10;— Gulf 1 &#10;4 11 2m &#10;Gulf I &#10;I utm18 2m &#10;— Gulf I &#10;I utm18 4m &#10;Gulf I &#10;4 utm18 6m &#10;x) ">
            <a:extLst>
              <a:ext uri="{FF2B5EF4-FFF2-40B4-BE49-F238E27FC236}">
                <a16:creationId xmlns:a16="http://schemas.microsoft.com/office/drawing/2014/main" id="{2A5849A3-5D22-4F43-94A4-D37BB3E9D8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909" y="1997345"/>
            <a:ext cx="7111602" cy="45951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3. Resolving levees and other features</a:t>
            </a:r>
          </a:p>
        </p:txBody>
      </p:sp>
    </p:spTree>
    <p:extLst>
      <p:ext uri="{BB962C8B-B14F-4D97-AF65-F5344CB8AC3E}">
        <p14:creationId xmlns:p14="http://schemas.microsoft.com/office/powerpoint/2010/main" val="195698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2D7D8B-C978-44E3-9235-201E65AD7681}"/>
              </a:ext>
            </a:extLst>
          </p:cNvPr>
          <p:cNvSpPr/>
          <p:nvPr/>
        </p:nvSpPr>
        <p:spPr>
          <a:xfrm>
            <a:off x="46715" y="682580"/>
            <a:ext cx="11797717" cy="2308324"/>
          </a:xfrm>
          <a:prstGeom prst="rect">
            <a:avLst/>
          </a:prstGeom>
        </p:spPr>
        <p:txBody>
          <a:bodyPr wrap="square">
            <a:spAutoFit/>
          </a:bodyPr>
          <a:lstStyle/>
          <a:p>
            <a:pPr marL="285750" indent="-285750">
              <a:buFont typeface="Arial" panose="020B0604020202020204" pitchFamily="34" charset="0"/>
              <a:buChar char="•"/>
            </a:pPr>
            <a:r>
              <a:rPr lang="en-US" dirty="0">
                <a:latin typeface="Calibri" panose="020F0502020204030204" pitchFamily="34" charset="0"/>
              </a:rPr>
              <a:t>Take levees in lower Mississippi River as an example, use 4-5m </a:t>
            </a:r>
            <a:r>
              <a:rPr lang="en-US" dirty="0" err="1">
                <a:latin typeface="Calibri" panose="020F0502020204030204" pitchFamily="34" charset="0"/>
              </a:rPr>
              <a:t>isotopo</a:t>
            </a:r>
            <a:r>
              <a:rPr lang="en-US" dirty="0">
                <a:latin typeface="Calibri" panose="020F0502020204030204" pitchFamily="34" charset="0"/>
              </a:rPr>
              <a:t> to trace the top of levees, and use 2m </a:t>
            </a:r>
            <a:r>
              <a:rPr lang="en-US" dirty="0" err="1">
                <a:latin typeface="Calibri" panose="020F0502020204030204" pitchFamily="34" charset="0"/>
              </a:rPr>
              <a:t>isotopo</a:t>
            </a:r>
            <a:r>
              <a:rPr lang="en-US" dirty="0">
                <a:latin typeface="Calibri" panose="020F0502020204030204" pitchFamily="34" charset="0"/>
              </a:rPr>
              <a:t> as the bottom of levees.</a:t>
            </a:r>
          </a:p>
          <a:p>
            <a:pPr marL="285750" indent="-285750">
              <a:buFont typeface="Arial" panose="020B0604020202020204" pitchFamily="34" charset="0"/>
              <a:buChar char="•"/>
            </a:pPr>
            <a:r>
              <a:rPr lang="en-US" dirty="0">
                <a:latin typeface="Calibri" panose="020F0502020204030204" pitchFamily="34" charset="0"/>
              </a:rPr>
              <a:t>For lower Mississippi, levees in some southern parts of river are lower than 2m, not all connected, and hard to tell from the imagery. So this part is not included at the moment</a:t>
            </a:r>
          </a:p>
          <a:p>
            <a:pPr marL="285750" indent="-285750">
              <a:buFont typeface="Arial" panose="020B0604020202020204" pitchFamily="34" charset="0"/>
              <a:buChar char="•"/>
            </a:pPr>
            <a:r>
              <a:rPr lang="en-US" dirty="0">
                <a:latin typeface="Calibri" panose="020F0502020204030204" pitchFamily="34" charset="0"/>
              </a:rPr>
              <a:t>For northern parts, elevation is higher, use 9m or 8m contour as the bottom of levees, and use 10m contour to trace the top of levees.</a:t>
            </a:r>
          </a:p>
          <a:p>
            <a:pPr marL="285750" indent="-285750">
              <a:buFont typeface="Arial" panose="020B0604020202020204" pitchFamily="34" charset="0"/>
              <a:buChar char="•"/>
            </a:pPr>
            <a:r>
              <a:rPr lang="en-US" dirty="0">
                <a:latin typeface="Calibri" panose="020F0502020204030204" pitchFamily="34" charset="0"/>
              </a:rPr>
              <a:t>Before loading the contours into SMS, simplify contours by selecting clean contours in GIS tools, reset the line resolution (~10m) to reduce size, and save them as new shape files</a:t>
            </a:r>
          </a:p>
        </p:txBody>
      </p:sp>
      <p:sp>
        <p:nvSpPr>
          <p:cNvPr id="7"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3. Resolving levees and other features</a:t>
            </a:r>
          </a:p>
        </p:txBody>
      </p:sp>
      <p:pic>
        <p:nvPicPr>
          <p:cNvPr id="8" name="Picture 2" descr="Machine generated alternative text:&#10;3rowser &#10;Favorites &#10;Spatial Bookmarks &#10;Home &#10;Geopackage &#10;Processing Toolbox &#10;Recently used &#10;Transect &#10;Variable width buffer (by M value) &#10;Vector overlay &#10;Line intersections &#10;Split with lines &#10;GOAL &#10;Raster analysis &#10;Q &#10;Line Simplification &#10;Parameters Log &#10;Gulfl 4 Ion-,res EPSG:26g181 &#10;Selected features only &#10;Toler ance &#10;10.000000 &#10;Simpli fied Lines &#10;(Save to temporary file) &#10;v' Open output file after running algorithm &#10;Run as Batch Process„ &#10;Cancel &#10;4 &#10;v' &#10;v' &#10;v' &#10;v' &#10;v' &#10;— Gulf T _ &#10;— Gulfl 4 2m 10mres &#10;— Gulfl 4 4m 10mres &#10;Gulfi_3_ 10m &#10;— Gulfl 3 9m 10mres &#10;Gulfl 1 2m I Omres &#10;— Gulfl 4 utm18 6m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33" y="3386064"/>
            <a:ext cx="6239435" cy="310394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achine generated alternative text:&#10;r cwser &#10;Favorites &#10;Spatial Bookmarks &#10;Home &#10;' Cil c.•x &#10;' Cil &#10;Geopackage &#10;Gulfi 3 10m &#10;3 &#10;4 &#10;4 &#10;Gulfi &#10;— Gulfl &#10;Gulfl I &#10;— Gulfl I &#10;— Gulfl &#10;Il 9m &#10;Il 2m &#10;utm18 2m &#10;utm18 4m &#10;utm18 6m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731" y="3602104"/>
            <a:ext cx="4301827" cy="2885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182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099" y="768737"/>
            <a:ext cx="5222966" cy="2025148"/>
          </a:xfrm>
        </p:spPr>
        <p:txBody>
          <a:bodyPr>
            <a:normAutofit fontScale="85000" lnSpcReduction="10000"/>
          </a:bodyPr>
          <a:lstStyle/>
          <a:p>
            <a:r>
              <a:rPr lang="en-US" sz="2400" dirty="0"/>
              <a:t>Load contours into SMS, convert them into feature arcs, reset the resolution to 150m (along levee), adjust locations to make sure they do not across other feature arcs</a:t>
            </a:r>
          </a:p>
          <a:p>
            <a:r>
              <a:rPr lang="en-US" sz="2400" dirty="0"/>
              <a:t>This way the bottom and crest of levee are accurately captured regardless of the final along-levee resolution</a:t>
            </a:r>
          </a:p>
        </p:txBody>
      </p:sp>
      <p:sp>
        <p:nvSpPr>
          <p:cNvPr id="5"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3. Resolving levees and other features</a:t>
            </a:r>
          </a:p>
        </p:txBody>
      </p:sp>
      <p:pic>
        <p:nvPicPr>
          <p:cNvPr id="7" name="Picture 6">
            <a:extLst>
              <a:ext uri="{FF2B5EF4-FFF2-40B4-BE49-F238E27FC236}">
                <a16:creationId xmlns:a16="http://schemas.microsoft.com/office/drawing/2014/main" id="{29D83924-BAEC-4A09-B8F1-967A6B103B95}"/>
              </a:ext>
            </a:extLst>
          </p:cNvPr>
          <p:cNvPicPr>
            <a:picLocks noChangeAspect="1"/>
          </p:cNvPicPr>
          <p:nvPr/>
        </p:nvPicPr>
        <p:blipFill>
          <a:blip r:embed="rId2"/>
          <a:stretch>
            <a:fillRect/>
          </a:stretch>
        </p:blipFill>
        <p:spPr>
          <a:xfrm>
            <a:off x="322843" y="3154978"/>
            <a:ext cx="4100876" cy="3415639"/>
          </a:xfrm>
          <a:prstGeom prst="rect">
            <a:avLst/>
          </a:prstGeom>
        </p:spPr>
      </p:pic>
      <p:pic>
        <p:nvPicPr>
          <p:cNvPr id="8" name="Picture 7">
            <a:extLst>
              <a:ext uri="{FF2B5EF4-FFF2-40B4-BE49-F238E27FC236}">
                <a16:creationId xmlns:a16="http://schemas.microsoft.com/office/drawing/2014/main" id="{A556ECF0-65A5-453F-AB01-E8EBE524D6A1}"/>
              </a:ext>
            </a:extLst>
          </p:cNvPr>
          <p:cNvPicPr>
            <a:picLocks noChangeAspect="1"/>
          </p:cNvPicPr>
          <p:nvPr/>
        </p:nvPicPr>
        <p:blipFill>
          <a:blip r:embed="rId3"/>
          <a:stretch>
            <a:fillRect/>
          </a:stretch>
        </p:blipFill>
        <p:spPr>
          <a:xfrm>
            <a:off x="5392065" y="3154978"/>
            <a:ext cx="4583259" cy="3507079"/>
          </a:xfrm>
          <a:prstGeom prst="rect">
            <a:avLst/>
          </a:prstGeom>
        </p:spPr>
      </p:pic>
      <p:pic>
        <p:nvPicPr>
          <p:cNvPr id="6" name="Picture 5"/>
          <p:cNvPicPr>
            <a:picLocks noChangeAspect="1"/>
          </p:cNvPicPr>
          <p:nvPr/>
        </p:nvPicPr>
        <p:blipFill>
          <a:blip r:embed="rId4"/>
          <a:stretch>
            <a:fillRect/>
          </a:stretch>
        </p:blipFill>
        <p:spPr>
          <a:xfrm>
            <a:off x="5708469" y="753039"/>
            <a:ext cx="2770610" cy="1863538"/>
          </a:xfrm>
          <a:prstGeom prst="rect">
            <a:avLst/>
          </a:prstGeom>
        </p:spPr>
      </p:pic>
      <p:pic>
        <p:nvPicPr>
          <p:cNvPr id="9" name="Picture 8"/>
          <p:cNvPicPr>
            <a:picLocks noChangeAspect="1"/>
          </p:cNvPicPr>
          <p:nvPr/>
        </p:nvPicPr>
        <p:blipFill>
          <a:blip r:embed="rId5"/>
          <a:stretch>
            <a:fillRect/>
          </a:stretch>
        </p:blipFill>
        <p:spPr>
          <a:xfrm>
            <a:off x="9330991" y="819652"/>
            <a:ext cx="2482619" cy="1730311"/>
          </a:xfrm>
          <a:prstGeom prst="rect">
            <a:avLst/>
          </a:prstGeom>
        </p:spPr>
      </p:pic>
      <p:cxnSp>
        <p:nvCxnSpPr>
          <p:cNvPr id="11" name="Straight Arrow Connector 10"/>
          <p:cNvCxnSpPr/>
          <p:nvPr/>
        </p:nvCxnSpPr>
        <p:spPr>
          <a:xfrm flipV="1">
            <a:off x="8791303" y="4637314"/>
            <a:ext cx="1780997"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492815" y="5782830"/>
            <a:ext cx="1780997"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698479" y="4452648"/>
            <a:ext cx="1618264" cy="369332"/>
          </a:xfrm>
          <a:prstGeom prst="rect">
            <a:avLst/>
          </a:prstGeom>
          <a:noFill/>
        </p:spPr>
        <p:txBody>
          <a:bodyPr wrap="none" rtlCol="0">
            <a:spAutoFit/>
          </a:bodyPr>
          <a:lstStyle/>
          <a:p>
            <a:r>
              <a:rPr lang="en-US" dirty="0"/>
              <a:t>River boundary</a:t>
            </a:r>
          </a:p>
        </p:txBody>
      </p:sp>
      <p:sp>
        <p:nvSpPr>
          <p:cNvPr id="15" name="TextBox 14"/>
          <p:cNvSpPr txBox="1"/>
          <p:nvPr/>
        </p:nvSpPr>
        <p:spPr>
          <a:xfrm>
            <a:off x="10273812" y="5613468"/>
            <a:ext cx="1687641" cy="369332"/>
          </a:xfrm>
          <a:prstGeom prst="rect">
            <a:avLst/>
          </a:prstGeom>
          <a:noFill/>
        </p:spPr>
        <p:txBody>
          <a:bodyPr wrap="none" rtlCol="0">
            <a:spAutoFit/>
          </a:bodyPr>
          <a:lstStyle/>
          <a:p>
            <a:r>
              <a:rPr lang="en-US" dirty="0"/>
              <a:t>Levee boundary</a:t>
            </a:r>
          </a:p>
        </p:txBody>
      </p:sp>
    </p:spTree>
    <p:extLst>
      <p:ext uri="{BB962C8B-B14F-4D97-AF65-F5344CB8AC3E}">
        <p14:creationId xmlns:p14="http://schemas.microsoft.com/office/powerpoint/2010/main" val="2620558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29" y="1052463"/>
            <a:ext cx="10515600" cy="932500"/>
          </a:xfrm>
        </p:spPr>
        <p:txBody>
          <a:bodyPr/>
          <a:lstStyle/>
          <a:p>
            <a:r>
              <a:rPr lang="en-US" dirty="0"/>
              <a:t>Use satellite imagery to edit levee arcs when there is mismatch between DEMs and imagery</a:t>
            </a:r>
          </a:p>
        </p:txBody>
      </p:sp>
      <p:pic>
        <p:nvPicPr>
          <p:cNvPr id="4" name="Picture 3"/>
          <p:cNvPicPr>
            <a:picLocks noChangeAspect="1"/>
          </p:cNvPicPr>
          <p:nvPr/>
        </p:nvPicPr>
        <p:blipFill>
          <a:blip r:embed="rId2"/>
          <a:stretch>
            <a:fillRect/>
          </a:stretch>
        </p:blipFill>
        <p:spPr>
          <a:xfrm>
            <a:off x="3723818" y="3333526"/>
            <a:ext cx="4744363" cy="3054797"/>
          </a:xfrm>
          <a:prstGeom prst="rect">
            <a:avLst/>
          </a:prstGeom>
        </p:spPr>
      </p:pic>
      <p:pic>
        <p:nvPicPr>
          <p:cNvPr id="5" name="Picture 4"/>
          <p:cNvPicPr>
            <a:picLocks noChangeAspect="1"/>
          </p:cNvPicPr>
          <p:nvPr/>
        </p:nvPicPr>
        <p:blipFill>
          <a:blip r:embed="rId3"/>
          <a:stretch>
            <a:fillRect/>
          </a:stretch>
        </p:blipFill>
        <p:spPr>
          <a:xfrm>
            <a:off x="8334103" y="3812460"/>
            <a:ext cx="3728653" cy="2787224"/>
          </a:xfrm>
          <a:prstGeom prst="rect">
            <a:avLst/>
          </a:prstGeom>
        </p:spPr>
      </p:pic>
      <p:pic>
        <p:nvPicPr>
          <p:cNvPr id="6" name="Picture 5"/>
          <p:cNvPicPr>
            <a:picLocks noChangeAspect="1"/>
          </p:cNvPicPr>
          <p:nvPr/>
        </p:nvPicPr>
        <p:blipFill>
          <a:blip r:embed="rId4"/>
          <a:stretch>
            <a:fillRect/>
          </a:stretch>
        </p:blipFill>
        <p:spPr>
          <a:xfrm>
            <a:off x="-121017" y="2497393"/>
            <a:ext cx="4254621" cy="2566553"/>
          </a:xfrm>
          <a:prstGeom prst="rect">
            <a:avLst/>
          </a:prstGeom>
        </p:spPr>
      </p:pic>
      <p:sp>
        <p:nvSpPr>
          <p:cNvPr id="7"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3. Resolving levees and other features</a:t>
            </a:r>
          </a:p>
        </p:txBody>
      </p:sp>
      <p:cxnSp>
        <p:nvCxnSpPr>
          <p:cNvPr id="9" name="Straight Arrow Connector 8"/>
          <p:cNvCxnSpPr/>
          <p:nvPr/>
        </p:nvCxnSpPr>
        <p:spPr>
          <a:xfrm>
            <a:off x="1410789" y="4728754"/>
            <a:ext cx="117565" cy="95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724297" y="4153989"/>
            <a:ext cx="287383" cy="1606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201783" y="6178731"/>
            <a:ext cx="819263" cy="369332"/>
          </a:xfrm>
          <a:prstGeom prst="rect">
            <a:avLst/>
          </a:prstGeom>
          <a:noFill/>
        </p:spPr>
        <p:txBody>
          <a:bodyPr wrap="none" rtlCol="0">
            <a:spAutoFit/>
          </a:bodyPr>
          <a:lstStyle/>
          <a:p>
            <a:r>
              <a:rPr lang="en-US" dirty="0"/>
              <a:t>Levees</a:t>
            </a:r>
          </a:p>
        </p:txBody>
      </p:sp>
      <p:cxnSp>
        <p:nvCxnSpPr>
          <p:cNvPr id="14" name="Straight Arrow Connector 13"/>
          <p:cNvCxnSpPr/>
          <p:nvPr/>
        </p:nvCxnSpPr>
        <p:spPr>
          <a:xfrm flipH="1">
            <a:off x="2011680" y="4728754"/>
            <a:ext cx="4114800" cy="13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343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950" y="704356"/>
            <a:ext cx="9892297" cy="1707923"/>
          </a:xfrm>
        </p:spPr>
        <p:txBody>
          <a:bodyPr>
            <a:normAutofit fontScale="70000" lnSpcReduction="20000"/>
          </a:bodyPr>
          <a:lstStyle/>
          <a:p>
            <a:r>
              <a:rPr lang="en-US" sz="1600" dirty="0"/>
              <a:t>First, convert SMS polygons (shoreline, land boundary and river channels) to shapefile to help clip NWM segments</a:t>
            </a:r>
          </a:p>
          <a:p>
            <a:r>
              <a:rPr lang="en-US" sz="1600" dirty="0"/>
              <a:t>In GIS, clip the NWM stream arcs using the polygons (between 0-10m) as masks, and then save as shapefile</a:t>
            </a:r>
          </a:p>
          <a:p>
            <a:r>
              <a:rPr lang="en-US" sz="1600" dirty="0"/>
              <a:t>Import shapefiles for NWM to SMS; convert the clipped stream segments to feature objects</a:t>
            </a:r>
          </a:p>
          <a:p>
            <a:r>
              <a:rPr lang="en-US" sz="1600" dirty="0"/>
              <a:t>Clean the arcs using the following tolerance: 50m</a:t>
            </a:r>
          </a:p>
          <a:p>
            <a:r>
              <a:rPr lang="en-US" sz="1600" dirty="0"/>
              <a:t>Redistribute NWM arcs to desired resolution (~300m)</a:t>
            </a:r>
          </a:p>
          <a:p>
            <a:r>
              <a:rPr lang="en-US" sz="1600" dirty="0"/>
              <a:t>Merge the NWM segments into the previous map</a:t>
            </a:r>
          </a:p>
          <a:p>
            <a:r>
              <a:rPr lang="en-US" sz="1600" dirty="0"/>
              <a:t>May need to repeat this procedure for specific rivers </a:t>
            </a:r>
          </a:p>
        </p:txBody>
      </p:sp>
      <p:sp>
        <p:nvSpPr>
          <p:cNvPr id="4"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4. Adding NWM segments</a:t>
            </a:r>
          </a:p>
        </p:txBody>
      </p:sp>
      <p:pic>
        <p:nvPicPr>
          <p:cNvPr id="7170" name="Picture 2" descr="0 &#10;ー ロ &#10;〔 0 Map Data &#10;[S = ロ 〔 Mesh Data &#10;~ ada 「 c 雪 あ &#10;[#]„ M雲旨g希 「 age Mesh &#10;~ NGOM NWM ョ h &#10;= ロ ~ NGOM ョ h &#10;ロ &#10;ロ &#10;ロ &#10;ロ &#10;ロ &#10;ロ - - Word 「 e 鰓 Map &#10;・ 、 を 田 0M ョ ) 2 &#10;ロ &#10;ロ &#10;ロ &#10;ロ &#10;、 ① NGOM ョ &#10;、 ① On 旦 コ ョ &#10;一 置 一 Gutf of Mexico 「 鏨 コ e 5h2 &#10;NGOM_polygons_LCC &#10;団 NGOM 鰓 「 e 当 LCC &#10;団 NGOM 鰓 「 e 当 LCCshp &#10;- - Wodd Imagery &#10;① NGOM ョ ap 」 &#10;① NGOM NWM clean &#10;① On ョ &#10;GIS Data &#10;い を 】 ロ み 、 、 い ユ ・ . ・ ト Q. &#10;十 &#10;Export Shapefile &#10;一 ー Mesh Co 「 10u ・ &gt; Arc Shapefile &#10;く Mesh C 。 「 1 。 5 ・ &gt; Polygon Shapefile &#10;一 ー Feature polygons ・ &gt; polygon Shapefile &#10;「 F u 「 e ・ &gt; ぎ Sh e &#10;一 ー Featu 「 e PO 5 ・ &gt; PO Shapefil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1" y="2599508"/>
            <a:ext cx="4769923" cy="312202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unaptuO'-dyp-JJTstuDaos-W09N | | 冖 凵 &#10;unaptuO' , 0 | 0WX2W70 | '19 — 冖 凵 &#10;0 - , 0u06 Od n) 'NOON &#10;u06K10dÄm-w09N 囗 &#10;U2d029 &#10;awoH 一 &#10;VO 囗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9691" y="2973965"/>
            <a:ext cx="5155675" cy="295657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mject &#10;: 一 sms &#10;: Mergecoverage Mesh &#10;: 一 NGOM NWM mesh &#10;: 口 一 NGOM mesh &#10;冖 Map Da 一 &#10;冖 Mesh Da 一 &#10;囗 &#10;囗 &#10;囗 &#10;囗 &#10;囗 &#10;囗 &#10;囗 &#10;口 - Wodd Imagery &#10;口 啊 一 - Word Street Map &#10;囗 &#10;囗 &#10;囗 &#10;囗 &#10;囗 &#10;, NGOM &lt;reams LCC 0-10nclear &#10;NGOM map fo 乛 stream &#10;NGOM map 2 &#10;一 一 C03 0 between 乚 sh &#10;Guf of Mexico 0-10m clean sh 叼 &#10;Guf of M - co 乚 n clean sh 叼 &#10;Gutf of Mexico Shoreline LCC sh &#10;Gutf of Mexico Shoreline sh 叼 &#10;NGOM streams_LCC 5 &#10;[S NGOM streams LCC sh &#10;NGOM m 乚 &#10;NGOM NWM clean &#10;On 旦 n map &#10;NGOM map &#10;On 旦 n map &#10;G IS Da &#10;.2 、 一 丨 - 0 一 a000 一 00 一 ~ 00 &#10;- Clean 0 一 0 &#10;… ' 、 Removedangling 、 乛 &#10;一 Intersect 乛 CS &#10;一 Snap nodes and vertices &#10;olerance 50 0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0228" y="4261018"/>
            <a:ext cx="3831771" cy="2336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5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5465" y="941898"/>
            <a:ext cx="10515600" cy="947828"/>
          </a:xfrm>
        </p:spPr>
        <p:txBody>
          <a:bodyPr>
            <a:normAutofit fontScale="77500" lnSpcReduction="20000"/>
          </a:bodyPr>
          <a:lstStyle/>
          <a:p>
            <a:r>
              <a:rPr lang="en-US" dirty="0"/>
              <a:t>Open the two shape files: </a:t>
            </a:r>
            <a:r>
              <a:rPr lang="en-US" dirty="0" err="1"/>
              <a:t>channels.shp</a:t>
            </a:r>
            <a:r>
              <a:rPr lang="en-US" dirty="0"/>
              <a:t> and </a:t>
            </a:r>
            <a:r>
              <a:rPr lang="en-US" dirty="0" err="1"/>
              <a:t>watershed_SC.shp</a:t>
            </a:r>
            <a:r>
              <a:rPr lang="en-US" dirty="0"/>
              <a:t> in ArcMap software.</a:t>
            </a:r>
          </a:p>
          <a:p>
            <a:r>
              <a:rPr lang="en-US" dirty="0"/>
              <a:t>Use the “buffer” tool to define a zone so that the interest area and the channel area are not overlapped.</a:t>
            </a:r>
          </a:p>
          <a:p>
            <a:endParaRPr lang="en-US" dirty="0"/>
          </a:p>
        </p:txBody>
      </p:sp>
      <p:pic>
        <p:nvPicPr>
          <p:cNvPr id="7" name="Picture 6"/>
          <p:cNvPicPr>
            <a:picLocks noChangeAspect="1"/>
          </p:cNvPicPr>
          <p:nvPr/>
        </p:nvPicPr>
        <p:blipFill>
          <a:blip r:embed="rId2"/>
          <a:stretch>
            <a:fillRect/>
          </a:stretch>
        </p:blipFill>
        <p:spPr>
          <a:xfrm>
            <a:off x="163194" y="2162853"/>
            <a:ext cx="5604985" cy="3647380"/>
          </a:xfrm>
          <a:prstGeom prst="rect">
            <a:avLst/>
          </a:prstGeom>
        </p:spPr>
      </p:pic>
      <p:pic>
        <p:nvPicPr>
          <p:cNvPr id="8" name="Picture 7"/>
          <p:cNvPicPr>
            <a:picLocks noChangeAspect="1"/>
          </p:cNvPicPr>
          <p:nvPr/>
        </p:nvPicPr>
        <p:blipFill>
          <a:blip r:embed="rId3"/>
          <a:stretch>
            <a:fillRect/>
          </a:stretch>
        </p:blipFill>
        <p:spPr>
          <a:xfrm>
            <a:off x="3732756" y="2709108"/>
            <a:ext cx="5200113" cy="3626087"/>
          </a:xfrm>
          <a:prstGeom prst="rect">
            <a:avLst/>
          </a:prstGeom>
        </p:spPr>
      </p:pic>
      <p:pic>
        <p:nvPicPr>
          <p:cNvPr id="9" name="Picture 8"/>
          <p:cNvPicPr>
            <a:picLocks noChangeAspect="1"/>
          </p:cNvPicPr>
          <p:nvPr/>
        </p:nvPicPr>
        <p:blipFill>
          <a:blip r:embed="rId4"/>
          <a:stretch>
            <a:fillRect/>
          </a:stretch>
        </p:blipFill>
        <p:spPr>
          <a:xfrm>
            <a:off x="7718558" y="3574324"/>
            <a:ext cx="4282278" cy="3089907"/>
          </a:xfrm>
          <a:prstGeom prst="rect">
            <a:avLst/>
          </a:prstGeom>
        </p:spPr>
      </p:pic>
      <p:sp>
        <p:nvSpPr>
          <p:cNvPr id="10" name="Title 1">
            <a:extLst>
              <a:ext uri="{FF2B5EF4-FFF2-40B4-BE49-F238E27FC236}">
                <a16:creationId xmlns:a16="http://schemas.microsoft.com/office/drawing/2014/main" id="{CAAB54CA-D63F-47A4-A0EA-98503623AAD8}"/>
              </a:ext>
            </a:extLst>
          </p:cNvPr>
          <p:cNvSpPr>
            <a:spLocks noGrp="1"/>
          </p:cNvSpPr>
          <p:nvPr>
            <p:ph type="title"/>
          </p:nvPr>
        </p:nvSpPr>
        <p:spPr>
          <a:xfrm>
            <a:off x="91917" y="193769"/>
            <a:ext cx="11782697" cy="583461"/>
          </a:xfrm>
        </p:spPr>
        <p:txBody>
          <a:bodyPr>
            <a:noAutofit/>
          </a:bodyPr>
          <a:lstStyle/>
          <a:p>
            <a:pPr algn="ctr"/>
            <a:r>
              <a:rPr lang="en-US" sz="3200" dirty="0"/>
              <a:t>4. Some tips on merging NWM arcs</a:t>
            </a:r>
          </a:p>
        </p:txBody>
      </p:sp>
    </p:spTree>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988" y="845909"/>
            <a:ext cx="11473841" cy="1100421"/>
          </a:xfrm>
        </p:spPr>
        <p:txBody>
          <a:bodyPr>
            <a:normAutofit fontScale="92500" lnSpcReduction="20000"/>
          </a:bodyPr>
          <a:lstStyle/>
          <a:p>
            <a:r>
              <a:rPr lang="en-US" dirty="0"/>
              <a:t>Use “erase” tool to erase the NWM arcs inside our river polygons.</a:t>
            </a:r>
          </a:p>
          <a:p>
            <a:r>
              <a:rPr lang="en-US" dirty="0"/>
              <a:t>Then you will get the </a:t>
            </a:r>
            <a:r>
              <a:rPr lang="en-US" dirty="0" err="1"/>
              <a:t>watershed_SC_Erase</a:t>
            </a:r>
            <a:r>
              <a:rPr lang="en-US" dirty="0"/>
              <a:t> which the arcs in the </a:t>
            </a:r>
            <a:r>
              <a:rPr lang="en-US" dirty="0" err="1"/>
              <a:t>channels_Buffer</a:t>
            </a:r>
            <a:r>
              <a:rPr lang="en-US" dirty="0"/>
              <a:t> have been excluded. </a:t>
            </a:r>
          </a:p>
          <a:p>
            <a:endParaRPr lang="en-US" dirty="0"/>
          </a:p>
        </p:txBody>
      </p:sp>
      <p:pic>
        <p:nvPicPr>
          <p:cNvPr id="6" name="Picture 5"/>
          <p:cNvPicPr>
            <a:picLocks noChangeAspect="1"/>
          </p:cNvPicPr>
          <p:nvPr/>
        </p:nvPicPr>
        <p:blipFill>
          <a:blip r:embed="rId2"/>
          <a:stretch>
            <a:fillRect/>
          </a:stretch>
        </p:blipFill>
        <p:spPr>
          <a:xfrm>
            <a:off x="197907" y="2315446"/>
            <a:ext cx="6887178" cy="4309695"/>
          </a:xfrm>
          <a:prstGeom prst="rect">
            <a:avLst/>
          </a:prstGeom>
        </p:spPr>
      </p:pic>
      <p:pic>
        <p:nvPicPr>
          <p:cNvPr id="7" name="Picture 6"/>
          <p:cNvPicPr>
            <a:picLocks noChangeAspect="1"/>
          </p:cNvPicPr>
          <p:nvPr/>
        </p:nvPicPr>
        <p:blipFill>
          <a:blip r:embed="rId3"/>
          <a:stretch>
            <a:fillRect/>
          </a:stretch>
        </p:blipFill>
        <p:spPr>
          <a:xfrm>
            <a:off x="5203308" y="2315446"/>
            <a:ext cx="6836975" cy="4416431"/>
          </a:xfrm>
          <a:prstGeom prst="rect">
            <a:avLst/>
          </a:prstGeom>
        </p:spPr>
      </p:pic>
      <p:sp>
        <p:nvSpPr>
          <p:cNvPr id="8" name="Title 1">
            <a:extLst>
              <a:ext uri="{FF2B5EF4-FFF2-40B4-BE49-F238E27FC236}">
                <a16:creationId xmlns:a16="http://schemas.microsoft.com/office/drawing/2014/main" id="{B9EEFA1D-A587-4EFD-9350-D1C1C76948BB}"/>
              </a:ext>
            </a:extLst>
          </p:cNvPr>
          <p:cNvSpPr txBox="1">
            <a:spLocks/>
          </p:cNvSpPr>
          <p:nvPr/>
        </p:nvSpPr>
        <p:spPr>
          <a:xfrm>
            <a:off x="167132" y="126123"/>
            <a:ext cx="11782697" cy="5834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t>4. Some tips on merging NWM arcs</a:t>
            </a:r>
          </a:p>
        </p:txBody>
      </p:sp>
    </p:spTree>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54405"/>
            <a:ext cx="10515600" cy="941416"/>
          </a:xfrm>
        </p:spPr>
        <p:txBody>
          <a:bodyPr>
            <a:normAutofit fontScale="77500" lnSpcReduction="20000"/>
          </a:bodyPr>
          <a:lstStyle/>
          <a:p>
            <a:r>
              <a:rPr lang="en-US" dirty="0"/>
              <a:t>Load the </a:t>
            </a:r>
            <a:r>
              <a:rPr lang="en-US" dirty="0" err="1"/>
              <a:t>watershed_SC_arcmap.shp</a:t>
            </a:r>
            <a:r>
              <a:rPr lang="en-US" dirty="0"/>
              <a:t> into SMS</a:t>
            </a:r>
          </a:p>
          <a:p>
            <a:r>
              <a:rPr lang="en-US" dirty="0"/>
              <a:t>Convert it to a feature object by creating a separate new map coverage called </a:t>
            </a:r>
            <a:r>
              <a:rPr lang="en-US" dirty="0" err="1"/>
              <a:t>watershed_SC_Erase</a:t>
            </a:r>
            <a:endParaRPr lang="en-US" dirty="0"/>
          </a:p>
        </p:txBody>
      </p:sp>
      <p:pic>
        <p:nvPicPr>
          <p:cNvPr id="6" name="Picture 5"/>
          <p:cNvPicPr>
            <a:picLocks noChangeAspect="1"/>
          </p:cNvPicPr>
          <p:nvPr/>
        </p:nvPicPr>
        <p:blipFill>
          <a:blip r:embed="rId2"/>
          <a:stretch>
            <a:fillRect/>
          </a:stretch>
        </p:blipFill>
        <p:spPr>
          <a:xfrm>
            <a:off x="475989" y="2342178"/>
            <a:ext cx="3889198" cy="3222155"/>
          </a:xfrm>
          <a:prstGeom prst="rect">
            <a:avLst/>
          </a:prstGeom>
        </p:spPr>
      </p:pic>
      <p:pic>
        <p:nvPicPr>
          <p:cNvPr id="4" name="Picture 3"/>
          <p:cNvPicPr>
            <a:picLocks noChangeAspect="1"/>
          </p:cNvPicPr>
          <p:nvPr/>
        </p:nvPicPr>
        <p:blipFill>
          <a:blip r:embed="rId3"/>
          <a:stretch>
            <a:fillRect/>
          </a:stretch>
        </p:blipFill>
        <p:spPr>
          <a:xfrm>
            <a:off x="3589113" y="2778507"/>
            <a:ext cx="3164729" cy="3002435"/>
          </a:xfrm>
          <a:prstGeom prst="rect">
            <a:avLst/>
          </a:prstGeom>
        </p:spPr>
      </p:pic>
      <p:pic>
        <p:nvPicPr>
          <p:cNvPr id="8" name="Picture 7"/>
          <p:cNvPicPr>
            <a:picLocks noChangeAspect="1"/>
          </p:cNvPicPr>
          <p:nvPr/>
        </p:nvPicPr>
        <p:blipFill>
          <a:blip r:embed="rId4"/>
          <a:stretch>
            <a:fillRect/>
          </a:stretch>
        </p:blipFill>
        <p:spPr>
          <a:xfrm>
            <a:off x="6753842" y="3312438"/>
            <a:ext cx="4854375" cy="3384646"/>
          </a:xfrm>
          <a:prstGeom prst="rect">
            <a:avLst/>
          </a:prstGeom>
        </p:spPr>
      </p:pic>
      <p:sp>
        <p:nvSpPr>
          <p:cNvPr id="7" name="Title 1">
            <a:extLst>
              <a:ext uri="{FF2B5EF4-FFF2-40B4-BE49-F238E27FC236}">
                <a16:creationId xmlns:a16="http://schemas.microsoft.com/office/drawing/2014/main" id="{CAAB54CA-D63F-47A4-A0EA-98503623AAD8}"/>
              </a:ext>
            </a:extLst>
          </p:cNvPr>
          <p:cNvSpPr>
            <a:spLocks noGrp="1"/>
          </p:cNvSpPr>
          <p:nvPr>
            <p:ph type="title"/>
          </p:nvPr>
        </p:nvSpPr>
        <p:spPr>
          <a:xfrm>
            <a:off x="92279" y="160916"/>
            <a:ext cx="11782697" cy="583461"/>
          </a:xfrm>
        </p:spPr>
        <p:txBody>
          <a:bodyPr>
            <a:noAutofit/>
          </a:bodyPr>
          <a:lstStyle/>
          <a:p>
            <a:pPr algn="ctr"/>
            <a:r>
              <a:rPr lang="en-US" sz="3200" dirty="0"/>
              <a:t>4. Some tips on merging NWM arcs</a:t>
            </a:r>
          </a:p>
        </p:txBody>
      </p:sp>
    </p:spTree>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040" y="833917"/>
            <a:ext cx="11650657" cy="1092375"/>
          </a:xfrm>
        </p:spPr>
        <p:txBody>
          <a:bodyPr>
            <a:normAutofit fontScale="92500" lnSpcReduction="20000"/>
          </a:bodyPr>
          <a:lstStyle/>
          <a:p>
            <a:r>
              <a:rPr lang="en-US" dirty="0"/>
              <a:t>Merge the channels and the </a:t>
            </a:r>
            <a:r>
              <a:rPr lang="en-US" dirty="0" err="1"/>
              <a:t>watershed_SC_Erase</a:t>
            </a:r>
            <a:r>
              <a:rPr lang="en-US" dirty="0"/>
              <a:t> into one map file.</a:t>
            </a:r>
          </a:p>
          <a:p>
            <a:r>
              <a:rPr lang="en-US" dirty="0"/>
              <a:t>Then you will have a newly merged map as shown below, which is the semi-final map that has everything in it</a:t>
            </a:r>
          </a:p>
        </p:txBody>
      </p:sp>
      <p:pic>
        <p:nvPicPr>
          <p:cNvPr id="4" name="Picture 3"/>
          <p:cNvPicPr>
            <a:picLocks noChangeAspect="1"/>
          </p:cNvPicPr>
          <p:nvPr/>
        </p:nvPicPr>
        <p:blipFill>
          <a:blip r:embed="rId2"/>
          <a:stretch>
            <a:fillRect/>
          </a:stretch>
        </p:blipFill>
        <p:spPr>
          <a:xfrm>
            <a:off x="4885151" y="2371812"/>
            <a:ext cx="6151613" cy="4209755"/>
          </a:xfrm>
          <a:prstGeom prst="rect">
            <a:avLst/>
          </a:prstGeom>
        </p:spPr>
      </p:pic>
      <p:pic>
        <p:nvPicPr>
          <p:cNvPr id="5" name="Picture 4"/>
          <p:cNvPicPr>
            <a:picLocks noChangeAspect="1"/>
          </p:cNvPicPr>
          <p:nvPr/>
        </p:nvPicPr>
        <p:blipFill>
          <a:blip r:embed="rId3"/>
          <a:stretch>
            <a:fillRect/>
          </a:stretch>
        </p:blipFill>
        <p:spPr>
          <a:xfrm>
            <a:off x="620478" y="2436224"/>
            <a:ext cx="3689811" cy="4145343"/>
          </a:xfrm>
          <a:prstGeom prst="rect">
            <a:avLst/>
          </a:prstGeom>
        </p:spPr>
      </p:pic>
      <p:sp>
        <p:nvSpPr>
          <p:cNvPr id="6" name="Title 1">
            <a:extLst>
              <a:ext uri="{FF2B5EF4-FFF2-40B4-BE49-F238E27FC236}">
                <a16:creationId xmlns:a16="http://schemas.microsoft.com/office/drawing/2014/main" id="{CAAB54CA-D63F-47A4-A0EA-98503623AAD8}"/>
              </a:ext>
            </a:extLst>
          </p:cNvPr>
          <p:cNvSpPr>
            <a:spLocks noGrp="1"/>
          </p:cNvSpPr>
          <p:nvPr>
            <p:ph type="title"/>
          </p:nvPr>
        </p:nvSpPr>
        <p:spPr>
          <a:xfrm>
            <a:off x="0" y="149788"/>
            <a:ext cx="11782697" cy="583461"/>
          </a:xfrm>
        </p:spPr>
        <p:txBody>
          <a:bodyPr>
            <a:noAutofit/>
          </a:bodyPr>
          <a:lstStyle/>
          <a:p>
            <a:pPr algn="ctr"/>
            <a:r>
              <a:rPr lang="en-US" sz="3200" dirty="0"/>
              <a:t>4. Some tips on merging NWM arcs</a:t>
            </a:r>
          </a:p>
        </p:txBody>
      </p:sp>
    </p:spTree>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68" y="120032"/>
            <a:ext cx="12292668" cy="1170060"/>
          </a:xfrm>
        </p:spPr>
        <p:txBody>
          <a:bodyPr>
            <a:normAutofit/>
          </a:bodyPr>
          <a:lstStyle/>
          <a:p>
            <a:pPr algn="ctr"/>
            <a:r>
              <a:rPr lang="en-US" dirty="0"/>
              <a:t>Steps in preparing ‘maps’ for SMS grid generation</a:t>
            </a:r>
          </a:p>
        </p:txBody>
      </p:sp>
      <p:sp>
        <p:nvSpPr>
          <p:cNvPr id="3" name="Content Placeholder 2"/>
          <p:cNvSpPr>
            <a:spLocks noGrp="1"/>
          </p:cNvSpPr>
          <p:nvPr>
            <p:ph idx="1"/>
          </p:nvPr>
        </p:nvSpPr>
        <p:spPr>
          <a:xfrm>
            <a:off x="1926671" y="1849315"/>
            <a:ext cx="8338658" cy="2538127"/>
          </a:xfrm>
        </p:spPr>
        <p:txBody>
          <a:bodyPr>
            <a:normAutofit/>
          </a:bodyPr>
          <a:lstStyle/>
          <a:p>
            <a:pPr marL="514350" indent="-514350">
              <a:buFont typeface="+mj-lt"/>
              <a:buAutoNum type="arabicPeriod"/>
            </a:pPr>
            <a:r>
              <a:rPr lang="en-US" altLang="zh-CN" dirty="0"/>
              <a:t>Generating coastlines and land boundary</a:t>
            </a:r>
            <a:endParaRPr lang="en-US" dirty="0"/>
          </a:p>
          <a:p>
            <a:pPr marL="514350" indent="-514350">
              <a:buFont typeface="+mj-lt"/>
              <a:buAutoNum type="arabicPeriod"/>
            </a:pPr>
            <a:r>
              <a:rPr lang="en-US" dirty="0"/>
              <a:t>Resolving major river channels</a:t>
            </a:r>
          </a:p>
          <a:p>
            <a:pPr marL="514350" indent="-514350">
              <a:buFont typeface="+mj-lt"/>
              <a:buAutoNum type="arabicPeriod"/>
            </a:pPr>
            <a:r>
              <a:rPr lang="en-US" dirty="0"/>
              <a:t>Resolving levees (and other important features)</a:t>
            </a:r>
          </a:p>
          <a:p>
            <a:pPr marL="514350" indent="-514350">
              <a:buFont typeface="+mj-lt"/>
              <a:buAutoNum type="arabicPeriod"/>
            </a:pPr>
            <a:r>
              <a:rPr lang="en-US" dirty="0"/>
              <a:t>Adding NWM segments into map</a:t>
            </a:r>
          </a:p>
        </p:txBody>
      </p:sp>
    </p:spTree>
    <p:extLst>
      <p:ext uri="{BB962C8B-B14F-4D97-AF65-F5344CB8AC3E}">
        <p14:creationId xmlns:p14="http://schemas.microsoft.com/office/powerpoint/2010/main" val="1875266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120" y="933237"/>
            <a:ext cx="11578105" cy="2465469"/>
          </a:xfrm>
        </p:spPr>
        <p:txBody>
          <a:bodyPr>
            <a:normAutofit fontScale="92500"/>
          </a:bodyPr>
          <a:lstStyle/>
          <a:p>
            <a:r>
              <a:rPr lang="en-US" dirty="0"/>
              <a:t>In GIS, clean the small hanging arcs (i.e. not attached to major streams) if desired</a:t>
            </a:r>
          </a:p>
          <a:p>
            <a:r>
              <a:rPr lang="en-US" dirty="0"/>
              <a:t>Extract the intersections using "Line intersections" tool</a:t>
            </a:r>
          </a:p>
          <a:p>
            <a:r>
              <a:rPr lang="en-US" dirty="0"/>
              <a:t>Select the arcs using "Select by locations" so that hanging arcs will be excluded.</a:t>
            </a:r>
          </a:p>
          <a:p>
            <a:r>
              <a:rPr lang="en-US" dirty="0"/>
              <a:t> Then invert the selection, copy the selection, and paste it to a new layer: Green color (hanging arcs) will be excluded.</a:t>
            </a:r>
          </a:p>
          <a:p>
            <a:endParaRPr lang="en-US" dirty="0"/>
          </a:p>
          <a:p>
            <a:endParaRPr lang="en-US" dirty="0"/>
          </a:p>
        </p:txBody>
      </p:sp>
      <p:pic>
        <p:nvPicPr>
          <p:cNvPr id="9218" name="Picture 2" descr="•Untitled Project - QGIS &#10;Project Edit View Layer Settings Plugins Vector Baster Database Web Mesh Processing &#10;san &#10;Help &#10;(61 Home &#10;Geopackage &#10;SpatiaLite &#10;PostGlS &#10;MSSQL &#10;O Oracle &#10;032 &#10;WMS/WMTS &#10;XYZTiles &#10;wcs &#10;nwm _c nels_v &#10;• Intersections &#10;nwm_ &#10;Buffered &#10;Q Type to locate (ctrl*K) &#10;Processing Toolbox &#10;Q interse &#10;Line intersections &#10;This algorithm creates point features &#10;where the lines in the Intersect layer &#10;intersect the lines in the Input layer. &#10;80 &#10;coordinate &#10;Q Line Intersections &#10;Parameters Log &#10;Input layer &#10;[USER; 100000] &#10;El Selected features only &#10;Intersect layer &#10;El Selected features only &#10;Input fields to keep (leave empty to keep all fields) (optional) &#10;O elements selected &#10;Intersect fields to keep (leave empty to keep all fields) [optional] &#10;O elements selected &#10;Advanced parameters &#10;legend entries removed. &#10;[Create temporary layer] &#10;scale 1:719251 • &#10;Magnifier 100% &#10;Rotation &#10;Render &#10;CO ncel &#10;Help &#10;e USER: 100001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 y="3546511"/>
            <a:ext cx="4981575" cy="28098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Q •Untit'ed Project • QGIS &#10;Prolect Edit View Layer Settings &#10;Browser &#10;Home &#10;Geopackage &#10;SpatiaLite &#10;MSSQL &#10;O Oracle &#10;C WMS/WMTS &#10;C XYZ Tiles &#10;wcs &#10;C) ows &#10;— nwm channels &#10;Intersections &#10;Plugins Vector Raster Database Web Mesh Processing &#10;8 &#10;0 &#10;0 &#10;Help &#10;0 &#10;0 &#10;0 &#10;Q Select by Location &#10;Parameters Log &#10;Select features from &#10;V&quot; tUSéR:1000001 &#10;V.rhere the features (geometric predicate) &#10;disjoint &#10;are within &#10;ay comparing to the features from &#10;CO duffered [EPSG;26918] &#10;Selected features only &#10;Modify current selection by &#10;creating new selection &#10;VI — NGOM streams LCC 0• 10m buffered &#10;— nwm_channcls_ v 12_LCC &#10;Buffered &#10;r &#10;NGOM_ I O &#10;Q Type to locate (Ctrl•x) &#10;Processing Toolbox &#10;CA interse &#10;Recently used &#10;Select by location &#10;Line intersections &#10;Select by location &#10;This algorithm Creates in a &#10;vector layer. The criteria for selecting &#10;features is based on the spatial &#10;relationship between each feature and the &#10;features in an additional layer. &#10;Cancel &#10;coordina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2203" y="3544959"/>
            <a:ext cx="4981575" cy="2812979"/>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whuang\AppData\Local\Temp\msohtmlclip1\02\clip_image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18146" y="4326868"/>
            <a:ext cx="2910295" cy="230694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CAAB54CA-D63F-47A4-A0EA-98503623AAD8}"/>
              </a:ext>
            </a:extLst>
          </p:cNvPr>
          <p:cNvSpPr>
            <a:spLocks noGrp="1"/>
          </p:cNvSpPr>
          <p:nvPr>
            <p:ph type="title"/>
          </p:nvPr>
        </p:nvSpPr>
        <p:spPr>
          <a:xfrm>
            <a:off x="123825" y="205075"/>
            <a:ext cx="11782697" cy="583461"/>
          </a:xfrm>
        </p:spPr>
        <p:txBody>
          <a:bodyPr>
            <a:normAutofit fontScale="90000"/>
          </a:bodyPr>
          <a:lstStyle/>
          <a:p>
            <a:pPr algn="ctr"/>
            <a:r>
              <a:rPr lang="en-US" dirty="0"/>
              <a:t>4. Some tips on merging NWM arcs</a:t>
            </a:r>
          </a:p>
        </p:txBody>
      </p:sp>
    </p:spTree>
    <p:extLst>
      <p:ext uri="{BB962C8B-B14F-4D97-AF65-F5344CB8AC3E}">
        <p14:creationId xmlns:p14="http://schemas.microsoft.com/office/powerpoint/2010/main" val="2140418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AAB54CA-D63F-47A4-A0EA-98503623AAD8}"/>
              </a:ext>
            </a:extLst>
          </p:cNvPr>
          <p:cNvSpPr>
            <a:spLocks noGrp="1"/>
          </p:cNvSpPr>
          <p:nvPr>
            <p:ph type="title"/>
          </p:nvPr>
        </p:nvSpPr>
        <p:spPr>
          <a:xfrm>
            <a:off x="123825" y="205075"/>
            <a:ext cx="11782697" cy="583461"/>
          </a:xfrm>
        </p:spPr>
        <p:txBody>
          <a:bodyPr>
            <a:normAutofit fontScale="90000"/>
          </a:bodyPr>
          <a:lstStyle/>
          <a:p>
            <a:pPr algn="ctr"/>
            <a:r>
              <a:rPr lang="en-US" dirty="0"/>
              <a:t>Next step</a:t>
            </a:r>
          </a:p>
        </p:txBody>
      </p:sp>
      <p:sp>
        <p:nvSpPr>
          <p:cNvPr id="4" name="Content Placeholder 3">
            <a:extLst>
              <a:ext uri="{FF2B5EF4-FFF2-40B4-BE49-F238E27FC236}">
                <a16:creationId xmlns:a16="http://schemas.microsoft.com/office/drawing/2014/main" id="{F6F80478-2793-4F85-9D50-F1DB926BD310}"/>
              </a:ext>
            </a:extLst>
          </p:cNvPr>
          <p:cNvSpPr>
            <a:spLocks noGrp="1"/>
          </p:cNvSpPr>
          <p:nvPr>
            <p:ph idx="1"/>
          </p:nvPr>
        </p:nvSpPr>
        <p:spPr>
          <a:xfrm>
            <a:off x="594919" y="1188062"/>
            <a:ext cx="10515600" cy="4351338"/>
          </a:xfrm>
        </p:spPr>
        <p:txBody>
          <a:bodyPr/>
          <a:lstStyle/>
          <a:p>
            <a:r>
              <a:rPr lang="en-US" dirty="0"/>
              <a:t>Generate grid in SMS</a:t>
            </a:r>
          </a:p>
          <a:p>
            <a:pPr lvl="1"/>
            <a:r>
              <a:rPr lang="en-US" dirty="0"/>
              <a:t>Need to specify meshing types (patch, paving) in polygons</a:t>
            </a:r>
          </a:p>
          <a:p>
            <a:pPr lvl="1"/>
            <a:r>
              <a:rPr lang="en-US" dirty="0"/>
              <a:t>Generate grid</a:t>
            </a:r>
          </a:p>
          <a:p>
            <a:pPr lvl="1"/>
            <a:r>
              <a:rPr lang="en-US" dirty="0"/>
              <a:t>Remember to ‘Select disjoint’ (under Nodes menu) and remove disjoint nodes</a:t>
            </a:r>
          </a:p>
          <a:p>
            <a:pPr lvl="1"/>
            <a:r>
              <a:rPr lang="en-US" dirty="0"/>
              <a:t>‘Renumber’ (under Nodes) as an added safety measure</a:t>
            </a:r>
          </a:p>
          <a:p>
            <a:pPr lvl="1"/>
            <a:r>
              <a:rPr lang="en-US" dirty="0"/>
              <a:t>Optionally re-project to </a:t>
            </a:r>
            <a:r>
              <a:rPr lang="en-US" dirty="0" err="1"/>
              <a:t>lon</a:t>
            </a:r>
            <a:r>
              <a:rPr lang="en-US" dirty="0"/>
              <a:t>/</a:t>
            </a:r>
            <a:r>
              <a:rPr lang="en-US" dirty="0" err="1"/>
              <a:t>lat</a:t>
            </a:r>
            <a:endParaRPr lang="en-US" dirty="0"/>
          </a:p>
          <a:p>
            <a:pPr lvl="1"/>
            <a:r>
              <a:rPr lang="en-US" dirty="0"/>
              <a:t>Proceed to other model setup as outlined in Fei’s doc</a:t>
            </a:r>
          </a:p>
          <a:p>
            <a:pPr lvl="1"/>
            <a:endParaRPr lang="en-US" dirty="0"/>
          </a:p>
        </p:txBody>
      </p:sp>
    </p:spTree>
    <p:extLst>
      <p:ext uri="{BB962C8B-B14F-4D97-AF65-F5344CB8AC3E}">
        <p14:creationId xmlns:p14="http://schemas.microsoft.com/office/powerpoint/2010/main" val="197173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003" y="2923700"/>
            <a:ext cx="4230606" cy="2594272"/>
          </a:xfrm>
          <a:prstGeom prst="rect">
            <a:avLst/>
          </a:prstGeom>
        </p:spPr>
      </p:pic>
      <p:sp>
        <p:nvSpPr>
          <p:cNvPr id="6" name="Rectangle 1"/>
          <p:cNvSpPr>
            <a:spLocks noChangeArrowheads="1"/>
          </p:cNvSpPr>
          <p:nvPr/>
        </p:nvSpPr>
        <p:spPr bwMode="auto">
          <a:xfrm>
            <a:off x="7875136" y="6342102"/>
            <a:ext cx="409392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NOAA_CRM (3 arc-s, 90m)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hlinkClick r:id="rId3"/>
              </a:rPr>
              <a:t>https://maps.ngdc.noaa.gov/viewers/bathymetry/?layers=dem</a:t>
            </a:r>
            <a:endParaRPr kumimoji="0" lang="en-US" alt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altLang="en-US" sz="207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8" name="Content Placeholder 2"/>
          <p:cNvSpPr>
            <a:spLocks noGrp="1"/>
          </p:cNvSpPr>
          <p:nvPr>
            <p:ph idx="1"/>
          </p:nvPr>
        </p:nvSpPr>
        <p:spPr>
          <a:xfrm>
            <a:off x="433346" y="761508"/>
            <a:ext cx="10515600" cy="2266918"/>
          </a:xfrm>
        </p:spPr>
        <p:txBody>
          <a:bodyPr/>
          <a:lstStyle/>
          <a:p>
            <a:r>
              <a:rPr lang="en-US" dirty="0"/>
              <a:t>Loading DEMs from NOAA </a:t>
            </a:r>
            <a:r>
              <a:rPr lang="en-US" dirty="0">
                <a:solidFill>
                  <a:srgbClr val="FF0000"/>
                </a:solidFill>
              </a:rPr>
              <a:t>CRM</a:t>
            </a:r>
            <a:r>
              <a:rPr lang="en-US" dirty="0"/>
              <a:t>, ~90m resolution. There are 5 pieces of CRM files available covering east coast and </a:t>
            </a:r>
            <a:r>
              <a:rPr lang="en-US" dirty="0" err="1"/>
              <a:t>GOMx</a:t>
            </a:r>
            <a:r>
              <a:rPr lang="en-US" dirty="0"/>
              <a:t> regions: (</a:t>
            </a:r>
            <a:r>
              <a:rPr lang="en-US" dirty="0">
                <a:hlinkClick r:id="rId3"/>
              </a:rPr>
              <a:t>https://maps.ngdc.noaa.gov/viewers/bathymetry/?layers=dem</a:t>
            </a:r>
            <a:r>
              <a:rPr lang="en-US" dirty="0"/>
              <a:t>)</a:t>
            </a:r>
          </a:p>
          <a:p>
            <a:r>
              <a:rPr lang="en-US" dirty="0"/>
              <a:t>Extracting 0m contour as coastline (which will be revised later) and 10m contour as land boundary</a:t>
            </a:r>
          </a:p>
        </p:txBody>
      </p:sp>
      <p:pic>
        <p:nvPicPr>
          <p:cNvPr id="3" name="Picture 2" descr="Project Edit Yiew Layer Settings Plugins Vectgr Baster Qatabase Web &#10;Mesh Processing Help &#10;8 rowser &#10;Home &#10;273688, -3843542 &#10;Layers &#10;Favorites &#10;Geopackage &#10;Contour Lines &#10;me rge_weste rn_cent ral_go m &#10;37.6 &#10;• 54.5 &#10;87 &#10;IDO &#10;v I _ LCC &#10;37.6 &#10;• 34.5 &#10;87 &#10;IDO &#10;v I _ LLC &#10;Q Type to locate (Ctrl&quot;) &#10;Q &#10;Contour Lines &#10;Parameters Log &#10;[EPSG:102009] &#10;Vertex type &#10;[1] x,y,z &#10;Minimum Contour Value &#10;o. 000000 &#10;Maximum Contour Value &#10;10.000000 &#10;Equidistance &#10;100.000000 &#10;Con tour Lines &#10;Open output file after running algorithm &#10;Run as Batch Process &#10;western &#10;central &#10;0-10m_Lcc.shp &#10;Cancel &#10;scale 1:17277450 • &#10;Magnfier &#10;Processing Toolbox &#10;Q Search &#10;Vector selection &#10;Vector table &#10;Contour plugin &#10;GOAL &#10;GRASS &#10;S SAGA &#10;Climate tools &#10;Georeferencing &#10;Geostatistics &#10;Image analysis &#10;Projections and Transformations &#10;Raster analysis &#10;Raster calculus &#10;Raster creation tools &#10;Raster filter &#10;Raster tools &#10;Raster visualization &#10;Simulation &#10;Table tools &#10;Terrain Analysis - Channels &#10;Terrain Analysis Hydrology &#10;Terrain Analysis Lighting &#10;Terrain Analysis Morphometry &#10;Terrain Analysis Profiles &#10;Vector raster &#10;Add raster values to features &#10;Add raster values to points &#10;Clip raster with polygon &#10;Contour lines &#10;Gradient vectors from direction and length &#10;Gradient vectors from directional components &#10;Gradient vectors from surface &#10;Grid statistics for points &#10;Local minima and maxima &#10;Raster statistics for polygons &#10;Raster values to points &#10;Raster values to points (randomly) &#10;Coordina te &#10;100% &#10;Rotaton 0.0 z &#10;A @ Render &#10;EPSG:10200g ">
            <a:extLst>
              <a:ext uri="{FF2B5EF4-FFF2-40B4-BE49-F238E27FC236}">
                <a16:creationId xmlns:a16="http://schemas.microsoft.com/office/drawing/2014/main" id="{705206B9-E230-4005-8EFB-3091A75657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8572" y="2923700"/>
            <a:ext cx="6286717" cy="3418402"/>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DF9F8F70-3DB8-42A1-B254-99E6B509C2EC}"/>
              </a:ext>
            </a:extLst>
          </p:cNvPr>
          <p:cNvSpPr>
            <a:spLocks noGrp="1"/>
          </p:cNvSpPr>
          <p:nvPr>
            <p:ph type="title"/>
          </p:nvPr>
        </p:nvSpPr>
        <p:spPr>
          <a:xfrm>
            <a:off x="433346" y="169745"/>
            <a:ext cx="11275433" cy="583461"/>
          </a:xfrm>
        </p:spPr>
        <p:txBody>
          <a:bodyPr>
            <a:normAutofit fontScale="90000"/>
          </a:bodyPr>
          <a:lstStyle/>
          <a:p>
            <a:pPr algn="ctr"/>
            <a:r>
              <a:rPr lang="en-US" dirty="0"/>
              <a:t>1. Generating coastlines and land boundaries</a:t>
            </a:r>
          </a:p>
        </p:txBody>
      </p:sp>
    </p:spTree>
    <p:extLst>
      <p:ext uri="{BB962C8B-B14F-4D97-AF65-F5344CB8AC3E}">
        <p14:creationId xmlns:p14="http://schemas.microsoft.com/office/powerpoint/2010/main" val="2737306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136" y="907839"/>
            <a:ext cx="11690820" cy="1936029"/>
          </a:xfrm>
        </p:spPr>
        <p:txBody>
          <a:bodyPr>
            <a:normAutofit/>
          </a:bodyPr>
          <a:lstStyle/>
          <a:p>
            <a:r>
              <a:rPr lang="en-US" sz="2400" dirty="0"/>
              <a:t>Use GIS tools to simplify or clean the contours to remove unresolved small features</a:t>
            </a:r>
          </a:p>
          <a:p>
            <a:r>
              <a:rPr lang="en-US" sz="2400" dirty="0"/>
              <a:t>Copy some cleaned lines from the existing shape files and work on them as a new layer</a:t>
            </a:r>
          </a:p>
          <a:p>
            <a:pPr lvl="1"/>
            <a:r>
              <a:rPr lang="en-US" sz="2000" dirty="0"/>
              <a:t>Use "Select Feature" button in QGIS to select the feature arc, and then copy and paste it in a new layer.</a:t>
            </a:r>
          </a:p>
        </p:txBody>
      </p:sp>
      <p:sp>
        <p:nvSpPr>
          <p:cNvPr id="4" name="Title 1">
            <a:extLst>
              <a:ext uri="{FF2B5EF4-FFF2-40B4-BE49-F238E27FC236}">
                <a16:creationId xmlns:a16="http://schemas.microsoft.com/office/drawing/2014/main" id="{DF9F8F70-3DB8-42A1-B254-99E6B509C2EC}"/>
              </a:ext>
            </a:extLst>
          </p:cNvPr>
          <p:cNvSpPr>
            <a:spLocks noGrp="1"/>
          </p:cNvSpPr>
          <p:nvPr>
            <p:ph type="title"/>
          </p:nvPr>
        </p:nvSpPr>
        <p:spPr>
          <a:xfrm>
            <a:off x="433346" y="169745"/>
            <a:ext cx="11275433" cy="583461"/>
          </a:xfrm>
        </p:spPr>
        <p:txBody>
          <a:bodyPr>
            <a:normAutofit fontScale="90000"/>
          </a:bodyPr>
          <a:lstStyle/>
          <a:p>
            <a:pPr algn="ctr"/>
            <a:r>
              <a:rPr lang="en-US" dirty="0"/>
              <a:t>1. Generating coastlines and land boundaries</a:t>
            </a:r>
          </a:p>
        </p:txBody>
      </p:sp>
      <p:pic>
        <p:nvPicPr>
          <p:cNvPr id="2052" name="Picture 4" descr="*Untitled Project - QGIS &#10;P roject &#10;r cwser &#10;View Layer &#10;Undo &#10;Redo &#10;Cut Features &#10;Copy Features &#10;Paste Features &#10;Settings &#10;Plugins &#10;Vector &#10;Paste Features As &#10;Select &#10;Add Line Feature &#10;Add Circular String &#10;Add Circular String by Radius &#10;Add Circle &#10;Raster Data &#10;Ctrl+Z &#10;Ctrl+Shift+Z &#10;Ctrl+X &#10;Ctrl+C &#10;Ctrl* V &#10;Ctrl*.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2403" y="3872463"/>
            <a:ext cx="3295341" cy="2357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E719E3E-9952-4267-A137-EE9609B44CCA}"/>
              </a:ext>
            </a:extLst>
          </p:cNvPr>
          <p:cNvPicPr>
            <a:picLocks noChangeAspect="1"/>
          </p:cNvPicPr>
          <p:nvPr/>
        </p:nvPicPr>
        <p:blipFill>
          <a:blip r:embed="rId3"/>
          <a:stretch>
            <a:fillRect/>
          </a:stretch>
        </p:blipFill>
        <p:spPr>
          <a:xfrm>
            <a:off x="105454" y="3524538"/>
            <a:ext cx="4976949" cy="2945784"/>
          </a:xfrm>
          <a:prstGeom prst="rect">
            <a:avLst/>
          </a:prstGeom>
        </p:spPr>
      </p:pic>
      <p:pic>
        <p:nvPicPr>
          <p:cNvPr id="10" name="Picture 9">
            <a:extLst>
              <a:ext uri="{FF2B5EF4-FFF2-40B4-BE49-F238E27FC236}">
                <a16:creationId xmlns:a16="http://schemas.microsoft.com/office/drawing/2014/main" id="{CE935ABA-818E-4888-B00F-ADC4FEEA78EA}"/>
              </a:ext>
            </a:extLst>
          </p:cNvPr>
          <p:cNvPicPr>
            <a:picLocks noChangeAspect="1"/>
          </p:cNvPicPr>
          <p:nvPr/>
        </p:nvPicPr>
        <p:blipFill>
          <a:blip r:embed="rId4"/>
          <a:stretch>
            <a:fillRect/>
          </a:stretch>
        </p:blipFill>
        <p:spPr>
          <a:xfrm>
            <a:off x="7934558" y="3524538"/>
            <a:ext cx="3892398" cy="2685556"/>
          </a:xfrm>
          <a:prstGeom prst="rect">
            <a:avLst/>
          </a:prstGeom>
        </p:spPr>
      </p:pic>
    </p:spTree>
    <p:extLst>
      <p:ext uri="{BB962C8B-B14F-4D97-AF65-F5344CB8AC3E}">
        <p14:creationId xmlns:p14="http://schemas.microsoft.com/office/powerpoint/2010/main" val="242267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0393" y="687963"/>
            <a:ext cx="11831214" cy="1500131"/>
          </a:xfrm>
        </p:spPr>
        <p:txBody>
          <a:bodyPr>
            <a:normAutofit fontScale="55000" lnSpcReduction="20000"/>
          </a:bodyPr>
          <a:lstStyle/>
          <a:p>
            <a:r>
              <a:rPr lang="en-US" dirty="0"/>
              <a:t>Load the coastline and land boundary into SMS</a:t>
            </a:r>
          </a:p>
          <a:p>
            <a:r>
              <a:rPr lang="en-US" dirty="0"/>
              <a:t>In open ocean, go easy on grid resolution transition (which is important for 3D applications): please refer to Chapter 5.7.1 in the user manual</a:t>
            </a:r>
          </a:p>
          <a:p>
            <a:r>
              <a:rPr lang="en-US" dirty="0"/>
              <a:t>Convert the shape file into “feature arcs” and reset the resolution to desired value using “redistribute arcs” option</a:t>
            </a:r>
          </a:p>
          <a:p>
            <a:pPr lvl="1"/>
            <a:r>
              <a:rPr lang="en-US" dirty="0"/>
              <a:t>Land boundary: ~400m</a:t>
            </a:r>
          </a:p>
          <a:p>
            <a:pPr lvl="1"/>
            <a:r>
              <a:rPr lang="en-US" dirty="0"/>
              <a:t>Shoreline: 500m-1km outside estuaries; variable inside estuaries</a:t>
            </a:r>
          </a:p>
        </p:txBody>
      </p:sp>
      <p:sp>
        <p:nvSpPr>
          <p:cNvPr id="4" name="Title 1">
            <a:extLst>
              <a:ext uri="{FF2B5EF4-FFF2-40B4-BE49-F238E27FC236}">
                <a16:creationId xmlns:a16="http://schemas.microsoft.com/office/drawing/2014/main" id="{DF9F8F70-3DB8-42A1-B254-99E6B509C2EC}"/>
              </a:ext>
            </a:extLst>
          </p:cNvPr>
          <p:cNvSpPr>
            <a:spLocks noGrp="1"/>
          </p:cNvSpPr>
          <p:nvPr>
            <p:ph type="title"/>
          </p:nvPr>
        </p:nvSpPr>
        <p:spPr>
          <a:xfrm>
            <a:off x="288466" y="104502"/>
            <a:ext cx="11275433" cy="583461"/>
          </a:xfrm>
        </p:spPr>
        <p:txBody>
          <a:bodyPr>
            <a:normAutofit fontScale="90000"/>
          </a:bodyPr>
          <a:lstStyle/>
          <a:p>
            <a:pPr algn="ctr"/>
            <a:r>
              <a:rPr lang="en-US" dirty="0"/>
              <a:t>1. Generating coastlines and land boundaries</a:t>
            </a:r>
          </a:p>
        </p:txBody>
      </p:sp>
      <p:pic>
        <p:nvPicPr>
          <p:cNvPr id="3074" name="Picture 2" descr="C:\Users\whuang\AppData\Local\Temp\msohtmlclip1\02\clip_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495" y="2330954"/>
            <a:ext cx="7065373" cy="452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236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1703" y="802607"/>
            <a:ext cx="11181805" cy="665466"/>
          </a:xfrm>
        </p:spPr>
        <p:txBody>
          <a:bodyPr>
            <a:normAutofit fontScale="92500"/>
          </a:bodyPr>
          <a:lstStyle/>
          <a:p>
            <a:r>
              <a:rPr lang="en-US" altLang="zh-CN" dirty="0">
                <a:solidFill>
                  <a:srgbClr val="7030A0"/>
                </a:solidFill>
              </a:rPr>
              <a:t> Download relevant higher resolution DEMs to extract contour lines in a region</a:t>
            </a:r>
            <a:endParaRPr lang="en-US" dirty="0">
              <a:solidFill>
                <a:srgbClr val="7030A0"/>
              </a:solidFill>
            </a:endParaRPr>
          </a:p>
        </p:txBody>
      </p:sp>
      <p:pic>
        <p:nvPicPr>
          <p:cNvPr id="3074" name="Picture 2" descr="ZUSGS &#10;science for a changing world &#10;•oNED Project Viewer &#10;Table of contents &#10;Topobathy AOls &#10;Topobathy Colored Relief &#10;Topobathy Shaded Relief &#10;Topobathy Elevation &#10;NED 2013 Hillshade &#10;Reference Overlay &#10;Terrain Basemap &#10;SO &#10;br &#10;n E- ted &#10;-tes &#10;@ Kansas &#10;Iowa &#10;Mi s souri &#10;Wis con sim &#10;Illinois &#10;J Michigan &#10;Search &#10;'QNH &#10;aware &#10;F ind address &#10;Maine &#10;Indiana &#10;Ohi &#10;K entucky &#10;Oklahoma &#10;- sas &#10;Texas &#10;Tenness ee &#10;Al am a &#10;ew York x) &#10;enn sy a &#10;- •j';ayrgin &#10;C aro'lin a &#10;Car olina &#10;I ori da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4430" y="2039139"/>
            <a:ext cx="6755030" cy="43224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453420" y="1976764"/>
            <a:ext cx="4771010" cy="2630087"/>
          </a:xfrm>
          <a:prstGeom prst="rect">
            <a:avLst/>
          </a:prstGeom>
        </p:spPr>
      </p:pic>
      <p:sp>
        <p:nvSpPr>
          <p:cNvPr id="7" name="Rectangle 6"/>
          <p:cNvSpPr/>
          <p:nvPr/>
        </p:nvSpPr>
        <p:spPr>
          <a:xfrm>
            <a:off x="1115839" y="5550175"/>
            <a:ext cx="3574191" cy="461665"/>
          </a:xfrm>
          <a:prstGeom prst="rect">
            <a:avLst/>
          </a:prstGeom>
        </p:spPr>
        <p:txBody>
          <a:bodyPr wrap="square">
            <a:spAutoFit/>
          </a:bodyPr>
          <a:lstStyle/>
          <a:p>
            <a:r>
              <a:rPr lang="en-US" sz="1200" dirty="0" err="1">
                <a:latin typeface="Calibri" panose="020F0502020204030204" pitchFamily="34" charset="0"/>
              </a:rPr>
              <a:t>USGS_CoNED</a:t>
            </a:r>
            <a:r>
              <a:rPr lang="en-US" sz="1200" dirty="0">
                <a:latin typeface="Calibri" panose="020F0502020204030204" pitchFamily="34" charset="0"/>
              </a:rPr>
              <a:t> (1m, nav1983, </a:t>
            </a:r>
            <a:r>
              <a:rPr lang="en-US" sz="1200" dirty="0" err="1">
                <a:latin typeface="Calibri" panose="020F0502020204030204" pitchFamily="34" charset="0"/>
              </a:rPr>
              <a:t>navd</a:t>
            </a:r>
            <a:r>
              <a:rPr lang="en-US" sz="1200" dirty="0">
                <a:latin typeface="Calibri" panose="020F0502020204030204" pitchFamily="34" charset="0"/>
              </a:rPr>
              <a:t> 88)</a:t>
            </a:r>
          </a:p>
          <a:p>
            <a:r>
              <a:rPr lang="en-US" sz="1200" dirty="0">
                <a:latin typeface="Calibri" panose="020F0502020204030204" pitchFamily="34" charset="0"/>
                <a:hlinkClick r:id="rId4"/>
              </a:rPr>
              <a:t>https://topotools.cr.usgs.gov/topobathy_viewer/</a:t>
            </a:r>
            <a:endParaRPr lang="en-US" sz="1200" dirty="0">
              <a:latin typeface="Calibri" panose="020F0502020204030204" pitchFamily="34" charset="0"/>
            </a:endParaRPr>
          </a:p>
        </p:txBody>
      </p:sp>
      <p:sp>
        <p:nvSpPr>
          <p:cNvPr id="9" name="Title 1">
            <a:extLst>
              <a:ext uri="{FF2B5EF4-FFF2-40B4-BE49-F238E27FC236}">
                <a16:creationId xmlns:a16="http://schemas.microsoft.com/office/drawing/2014/main" id="{CAAB54CA-D63F-47A4-A0EA-98503623AAD8}"/>
              </a:ext>
            </a:extLst>
          </p:cNvPr>
          <p:cNvSpPr>
            <a:spLocks noGrp="1"/>
          </p:cNvSpPr>
          <p:nvPr>
            <p:ph type="title"/>
          </p:nvPr>
        </p:nvSpPr>
        <p:spPr>
          <a:xfrm>
            <a:off x="712671" y="39215"/>
            <a:ext cx="10515600" cy="583461"/>
          </a:xfrm>
        </p:spPr>
        <p:txBody>
          <a:bodyPr>
            <a:normAutofit fontScale="90000"/>
          </a:bodyPr>
          <a:lstStyle/>
          <a:p>
            <a:pPr algn="ctr"/>
            <a:r>
              <a:rPr lang="en-US" dirty="0"/>
              <a:t>2. Resolving river channels and major creeks</a:t>
            </a:r>
          </a:p>
        </p:txBody>
      </p:sp>
    </p:spTree>
    <p:extLst>
      <p:ext uri="{BB962C8B-B14F-4D97-AF65-F5344CB8AC3E}">
        <p14:creationId xmlns:p14="http://schemas.microsoft.com/office/powerpoint/2010/main" val="803594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004" y="963477"/>
            <a:ext cx="11610363" cy="4351338"/>
          </a:xfrm>
        </p:spPr>
        <p:txBody>
          <a:bodyPr/>
          <a:lstStyle/>
          <a:p>
            <a:r>
              <a:rPr lang="en-US" altLang="zh-CN" dirty="0">
                <a:solidFill>
                  <a:srgbClr val="7030A0"/>
                </a:solidFill>
              </a:rPr>
              <a:t>Contour values extracted should be dictated by the specific river channel depths and side slopes</a:t>
            </a:r>
          </a:p>
          <a:p>
            <a:r>
              <a:rPr lang="en-US" altLang="zh-CN" dirty="0">
                <a:solidFill>
                  <a:srgbClr val="7030A0"/>
                </a:solidFill>
              </a:rPr>
              <a:t>For estuaries in coastal zones, contours from 5-30m </a:t>
            </a:r>
            <a:r>
              <a:rPr lang="en-US" altLang="zh-CN" i="1" dirty="0">
                <a:solidFill>
                  <a:srgbClr val="7030A0"/>
                </a:solidFill>
              </a:rPr>
              <a:t>below</a:t>
            </a:r>
            <a:r>
              <a:rPr lang="en-US" altLang="zh-CN" dirty="0">
                <a:solidFill>
                  <a:srgbClr val="7030A0"/>
                </a:solidFill>
              </a:rPr>
              <a:t> water are usually used to detect the highest bathymetric gradients</a:t>
            </a:r>
          </a:p>
          <a:p>
            <a:r>
              <a:rPr lang="en-US" altLang="zh-CN" dirty="0">
                <a:solidFill>
                  <a:srgbClr val="7030A0"/>
                </a:solidFill>
              </a:rPr>
              <a:t>For river channels and creeks in watershed, contours from 1-5 m </a:t>
            </a:r>
            <a:r>
              <a:rPr lang="en-US" altLang="zh-CN" i="1" dirty="0">
                <a:solidFill>
                  <a:srgbClr val="7030A0"/>
                </a:solidFill>
              </a:rPr>
              <a:t>below</a:t>
            </a:r>
            <a:r>
              <a:rPr lang="en-US" altLang="zh-CN" dirty="0">
                <a:solidFill>
                  <a:srgbClr val="7030A0"/>
                </a:solidFill>
              </a:rPr>
              <a:t> water  or sometimes 0m-10m </a:t>
            </a:r>
            <a:r>
              <a:rPr lang="en-US" altLang="zh-CN" i="1" dirty="0">
                <a:solidFill>
                  <a:srgbClr val="7030A0"/>
                </a:solidFill>
              </a:rPr>
              <a:t>above</a:t>
            </a:r>
            <a:r>
              <a:rPr lang="en-US" altLang="zh-CN" dirty="0">
                <a:solidFill>
                  <a:srgbClr val="7030A0"/>
                </a:solidFill>
              </a:rPr>
              <a:t> water may be extracted to help detect the </a:t>
            </a:r>
            <a:r>
              <a:rPr lang="en-US" altLang="zh-CN" dirty="0" err="1">
                <a:solidFill>
                  <a:srgbClr val="7030A0"/>
                </a:solidFill>
              </a:rPr>
              <a:t>thalwegs</a:t>
            </a:r>
            <a:endParaRPr lang="en-US" altLang="zh-CN" dirty="0">
              <a:solidFill>
                <a:srgbClr val="7030A0"/>
              </a:solidFill>
            </a:endParaRPr>
          </a:p>
          <a:p>
            <a:pPr lvl="1"/>
            <a:r>
              <a:rPr lang="en-US" altLang="zh-CN" dirty="0">
                <a:solidFill>
                  <a:srgbClr val="7030A0"/>
                </a:solidFill>
              </a:rPr>
              <a:t>Imageries are helpful also</a:t>
            </a:r>
          </a:p>
          <a:p>
            <a:endParaRPr lang="en-US" dirty="0"/>
          </a:p>
        </p:txBody>
      </p:sp>
      <p:sp>
        <p:nvSpPr>
          <p:cNvPr id="4"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2. Resolving river channels and major creeks</a:t>
            </a:r>
          </a:p>
        </p:txBody>
      </p:sp>
    </p:spTree>
    <p:extLst>
      <p:ext uri="{BB962C8B-B14F-4D97-AF65-F5344CB8AC3E}">
        <p14:creationId xmlns:p14="http://schemas.microsoft.com/office/powerpoint/2010/main" val="3135050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9116" y="711511"/>
            <a:ext cx="11593585" cy="2367249"/>
          </a:xfrm>
        </p:spPr>
        <p:txBody>
          <a:bodyPr/>
          <a:lstStyle/>
          <a:p>
            <a:r>
              <a:rPr lang="en-US" dirty="0"/>
              <a:t>For coastal estuaries, extract contours of 5m-30m depths below water (-30m ~ -5m from DEMs) to help identify river channels</a:t>
            </a:r>
          </a:p>
          <a:p>
            <a:r>
              <a:rPr lang="en-US" dirty="0"/>
              <a:t>Resample using “Simplify Line” to reset the resolution of contour to 10m, to reduce the size of the shape files in GIS</a:t>
            </a:r>
          </a:p>
          <a:p>
            <a:r>
              <a:rPr lang="en-US" dirty="0"/>
              <a:t>Use these contours as guidance to resolve river channels in SMS</a:t>
            </a:r>
          </a:p>
        </p:txBody>
      </p:sp>
      <p:sp>
        <p:nvSpPr>
          <p:cNvPr id="4"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2. Resolving river channels and major creeks</a:t>
            </a:r>
          </a:p>
        </p:txBody>
      </p:sp>
      <p:pic>
        <p:nvPicPr>
          <p:cNvPr id="5" name="Picture 4">
            <a:extLst>
              <a:ext uri="{FF2B5EF4-FFF2-40B4-BE49-F238E27FC236}">
                <a16:creationId xmlns:a16="http://schemas.microsoft.com/office/drawing/2014/main" id="{D062CAD0-2149-473F-B806-B3604278DA81}"/>
              </a:ext>
            </a:extLst>
          </p:cNvPr>
          <p:cNvPicPr>
            <a:picLocks noChangeAspect="1"/>
          </p:cNvPicPr>
          <p:nvPr/>
        </p:nvPicPr>
        <p:blipFill>
          <a:blip r:embed="rId2"/>
          <a:stretch>
            <a:fillRect/>
          </a:stretch>
        </p:blipFill>
        <p:spPr>
          <a:xfrm>
            <a:off x="1123406" y="3362488"/>
            <a:ext cx="6535738" cy="3098949"/>
          </a:xfrm>
          <a:prstGeom prst="rect">
            <a:avLst/>
          </a:prstGeom>
        </p:spPr>
      </p:pic>
      <p:pic>
        <p:nvPicPr>
          <p:cNvPr id="6" name="Picture 5">
            <a:extLst>
              <a:ext uri="{FF2B5EF4-FFF2-40B4-BE49-F238E27FC236}">
                <a16:creationId xmlns:a16="http://schemas.microsoft.com/office/drawing/2014/main" id="{B8DF7C76-9793-4C92-A8AA-6C1BE22A857A}"/>
              </a:ext>
            </a:extLst>
          </p:cNvPr>
          <p:cNvPicPr>
            <a:picLocks noChangeAspect="1"/>
          </p:cNvPicPr>
          <p:nvPr/>
        </p:nvPicPr>
        <p:blipFill>
          <a:blip r:embed="rId3"/>
          <a:stretch>
            <a:fillRect/>
          </a:stretch>
        </p:blipFill>
        <p:spPr>
          <a:xfrm>
            <a:off x="7169479" y="5062849"/>
            <a:ext cx="2729512" cy="1795151"/>
          </a:xfrm>
          <a:prstGeom prst="rect">
            <a:avLst/>
          </a:prstGeom>
        </p:spPr>
      </p:pic>
    </p:spTree>
    <p:extLst>
      <p:ext uri="{BB962C8B-B14F-4D97-AF65-F5344CB8AC3E}">
        <p14:creationId xmlns:p14="http://schemas.microsoft.com/office/powerpoint/2010/main" val="314182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285" y="845714"/>
            <a:ext cx="11624304" cy="1436092"/>
          </a:xfrm>
        </p:spPr>
        <p:txBody>
          <a:bodyPr>
            <a:normAutofit fontScale="62500" lnSpcReduction="20000"/>
          </a:bodyPr>
          <a:lstStyle/>
          <a:p>
            <a:r>
              <a:rPr lang="en-US" dirty="0"/>
              <a:t>If desired, for watershed rivers/creeks, extract 1m to 10m above MSL to help identify </a:t>
            </a:r>
            <a:r>
              <a:rPr lang="en-US" dirty="0" err="1"/>
              <a:t>thalwegs</a:t>
            </a:r>
            <a:r>
              <a:rPr lang="en-US" dirty="0"/>
              <a:t> of creeks</a:t>
            </a:r>
          </a:p>
          <a:p>
            <a:r>
              <a:rPr lang="en-US" dirty="0"/>
              <a:t>Set along-channel resolution to be 50-300m</a:t>
            </a:r>
          </a:p>
          <a:p>
            <a:r>
              <a:rPr lang="en-US" dirty="0"/>
              <a:t>Cross-channel resolution varies from upstream to downstream and also depends on 2D/3D config</a:t>
            </a:r>
          </a:p>
          <a:p>
            <a:pPr lvl="1"/>
            <a:r>
              <a:rPr lang="en-US" dirty="0"/>
              <a:t>Generally, use at least 5 cross-channel segments in regions with important 3D processes (e.g. stratification)</a:t>
            </a:r>
          </a:p>
          <a:p>
            <a:pPr lvl="1"/>
            <a:r>
              <a:rPr lang="en-US" dirty="0"/>
              <a:t>Otherwise, 1-2 rows of elements are sufficient</a:t>
            </a:r>
          </a:p>
        </p:txBody>
      </p:sp>
      <p:sp>
        <p:nvSpPr>
          <p:cNvPr id="4" name="Title 1">
            <a:extLst>
              <a:ext uri="{FF2B5EF4-FFF2-40B4-BE49-F238E27FC236}">
                <a16:creationId xmlns:a16="http://schemas.microsoft.com/office/drawing/2014/main" id="{CAAB54CA-D63F-47A4-A0EA-98503623AAD8}"/>
              </a:ext>
            </a:extLst>
          </p:cNvPr>
          <p:cNvSpPr>
            <a:spLocks noGrp="1"/>
          </p:cNvSpPr>
          <p:nvPr>
            <p:ph type="title"/>
          </p:nvPr>
        </p:nvSpPr>
        <p:spPr>
          <a:xfrm>
            <a:off x="804950" y="99119"/>
            <a:ext cx="10515600" cy="583461"/>
          </a:xfrm>
        </p:spPr>
        <p:txBody>
          <a:bodyPr>
            <a:normAutofit fontScale="90000"/>
          </a:bodyPr>
          <a:lstStyle/>
          <a:p>
            <a:pPr algn="ctr"/>
            <a:r>
              <a:rPr lang="en-US" dirty="0"/>
              <a:t>2. Resolving river channels and major creeks</a:t>
            </a:r>
          </a:p>
        </p:txBody>
      </p:sp>
      <p:pic>
        <p:nvPicPr>
          <p:cNvPr id="5" name="Picture 4">
            <a:extLst>
              <a:ext uri="{FF2B5EF4-FFF2-40B4-BE49-F238E27FC236}">
                <a16:creationId xmlns:a16="http://schemas.microsoft.com/office/drawing/2014/main" id="{8D6BFB0E-3F79-4EE3-B5B6-ACA0CE84A9FB}"/>
              </a:ext>
            </a:extLst>
          </p:cNvPr>
          <p:cNvPicPr>
            <a:picLocks noChangeAspect="1"/>
          </p:cNvPicPr>
          <p:nvPr/>
        </p:nvPicPr>
        <p:blipFill>
          <a:blip r:embed="rId2"/>
          <a:stretch>
            <a:fillRect/>
          </a:stretch>
        </p:blipFill>
        <p:spPr>
          <a:xfrm>
            <a:off x="5529085" y="2981560"/>
            <a:ext cx="6843408" cy="3876440"/>
          </a:xfrm>
          <a:prstGeom prst="rect">
            <a:avLst/>
          </a:prstGeom>
        </p:spPr>
      </p:pic>
      <p:pic>
        <p:nvPicPr>
          <p:cNvPr id="6" name="Picture 5">
            <a:extLst>
              <a:ext uri="{FF2B5EF4-FFF2-40B4-BE49-F238E27FC236}">
                <a16:creationId xmlns:a16="http://schemas.microsoft.com/office/drawing/2014/main" id="{12C16066-30FD-4754-B1DD-010F06BCE779}"/>
              </a:ext>
            </a:extLst>
          </p:cNvPr>
          <p:cNvPicPr>
            <a:picLocks noChangeAspect="1"/>
          </p:cNvPicPr>
          <p:nvPr/>
        </p:nvPicPr>
        <p:blipFill>
          <a:blip r:embed="rId3"/>
          <a:stretch>
            <a:fillRect/>
          </a:stretch>
        </p:blipFill>
        <p:spPr>
          <a:xfrm>
            <a:off x="394273" y="2506662"/>
            <a:ext cx="6588372" cy="4351338"/>
          </a:xfrm>
          <a:prstGeom prst="rect">
            <a:avLst/>
          </a:prstGeom>
        </p:spPr>
      </p:pic>
    </p:spTree>
    <p:extLst>
      <p:ext uri="{BB962C8B-B14F-4D97-AF65-F5344CB8AC3E}">
        <p14:creationId xmlns:p14="http://schemas.microsoft.com/office/powerpoint/2010/main" val="7267742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8168</TotalTime>
  <Words>1277</Words>
  <Application>Microsoft Office PowerPoint</Application>
  <PresentationFormat>Widescreen</PresentationFormat>
  <Paragraphs>96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等线</vt:lpstr>
      <vt:lpstr>Arial</vt:lpstr>
      <vt:lpstr>Calibri</vt:lpstr>
      <vt:lpstr>Calibri Light</vt:lpstr>
      <vt:lpstr>Office Theme</vt:lpstr>
      <vt:lpstr>Grid generation for SCHISM using SMS with application to compound flooding</vt:lpstr>
      <vt:lpstr>Steps in preparing ‘maps’ for SMS grid generation</vt:lpstr>
      <vt:lpstr>1. Generating coastlines and land boundaries</vt:lpstr>
      <vt:lpstr>1. Generating coastlines and land boundaries</vt:lpstr>
      <vt:lpstr>1. Generating coastlines and land boundaries</vt:lpstr>
      <vt:lpstr>2. Resolving river channels and major creeks</vt:lpstr>
      <vt:lpstr>2. Resolving river channels and major creeks</vt:lpstr>
      <vt:lpstr>2. Resolving river channels and major creeks</vt:lpstr>
      <vt:lpstr>2. Resolving river channels and major creeks</vt:lpstr>
      <vt:lpstr>3. Resolving levees and other features</vt:lpstr>
      <vt:lpstr>3. Resolving levees and other features</vt:lpstr>
      <vt:lpstr>3. Resolving levees and other features</vt:lpstr>
      <vt:lpstr>3. Resolving levees and other features</vt:lpstr>
      <vt:lpstr>3. Resolving levees and other features</vt:lpstr>
      <vt:lpstr>4. Adding NWM segments</vt:lpstr>
      <vt:lpstr>4. Some tips on merging NWM arcs</vt:lpstr>
      <vt:lpstr>PowerPoint Presentation</vt:lpstr>
      <vt:lpstr>4. Some tips on merging NWM arcs</vt:lpstr>
      <vt:lpstr>4. Some tips on merging NWM arcs</vt:lpstr>
      <vt:lpstr>4. Some tips on merging NWM arcs</vt:lpstr>
      <vt:lpstr>Next step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Useful SMS techniques</dc:title>
  <dc:creator>Wei Huang</dc:creator>
  <cp:lastModifiedBy>Y. Joseph Zhang</cp:lastModifiedBy>
  <cp:revision>145</cp:revision>
  <dcterms:created xsi:type="dcterms:W3CDTF">2019-10-07T19:44:16Z</dcterms:created>
  <dcterms:modified xsi:type="dcterms:W3CDTF">2020-08-31T19:17:33Z</dcterms:modified>
</cp:coreProperties>
</file>