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9144000"/>
  <p:notesSz cx="6858000" cy="931385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2" y="2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6" y="2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00138" y="698500"/>
            <a:ext cx="4657725" cy="3494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1" y="4424090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2" y="8846556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6" y="8846556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/>
          <p:nvPr>
            <p:ph idx="2" type="sldImg"/>
          </p:nvPr>
        </p:nvSpPr>
        <p:spPr>
          <a:xfrm>
            <a:off x="1101725" y="698500"/>
            <a:ext cx="4654550" cy="34909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3:notes"/>
          <p:cNvSpPr txBox="1"/>
          <p:nvPr>
            <p:ph idx="1" type="body"/>
          </p:nvPr>
        </p:nvSpPr>
        <p:spPr>
          <a:xfrm>
            <a:off x="685801" y="4424090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:notes"/>
          <p:cNvSpPr txBox="1"/>
          <p:nvPr>
            <p:ph idx="12" type="sldNum"/>
          </p:nvPr>
        </p:nvSpPr>
        <p:spPr>
          <a:xfrm>
            <a:off x="3884616" y="8846556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4:notes"/>
          <p:cNvSpPr/>
          <p:nvPr>
            <p:ph idx="2" type="sldImg"/>
          </p:nvPr>
        </p:nvSpPr>
        <p:spPr>
          <a:xfrm>
            <a:off x="1100138" y="698500"/>
            <a:ext cx="4657725" cy="3494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14:notes"/>
          <p:cNvSpPr txBox="1"/>
          <p:nvPr>
            <p:ph idx="1" type="body"/>
          </p:nvPr>
        </p:nvSpPr>
        <p:spPr>
          <a:xfrm>
            <a:off x="685801" y="4424090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59" name="Google Shape;459;p14:notes"/>
          <p:cNvSpPr txBox="1"/>
          <p:nvPr>
            <p:ph idx="12" type="sldNum"/>
          </p:nvPr>
        </p:nvSpPr>
        <p:spPr>
          <a:xfrm>
            <a:off x="3884616" y="8846556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5:notes"/>
          <p:cNvSpPr/>
          <p:nvPr>
            <p:ph idx="2" type="sldImg"/>
          </p:nvPr>
        </p:nvSpPr>
        <p:spPr>
          <a:xfrm>
            <a:off x="1100138" y="698500"/>
            <a:ext cx="4657725" cy="3494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15:notes"/>
          <p:cNvSpPr txBox="1"/>
          <p:nvPr>
            <p:ph idx="1" type="body"/>
          </p:nvPr>
        </p:nvSpPr>
        <p:spPr>
          <a:xfrm>
            <a:off x="685801" y="4424090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-111468" lvl="0" marL="17496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5:notes"/>
          <p:cNvSpPr txBox="1"/>
          <p:nvPr>
            <p:ph idx="12" type="sldNum"/>
          </p:nvPr>
        </p:nvSpPr>
        <p:spPr>
          <a:xfrm>
            <a:off x="3884616" y="8846556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5:notes"/>
          <p:cNvSpPr txBox="1"/>
          <p:nvPr>
            <p:ph idx="1" type="body"/>
          </p:nvPr>
        </p:nvSpPr>
        <p:spPr>
          <a:xfrm>
            <a:off x="701043" y="4473892"/>
            <a:ext cx="5608319" cy="366045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:notes"/>
          <p:cNvSpPr txBox="1"/>
          <p:nvPr>
            <p:ph idx="12" type="sldNum"/>
          </p:nvPr>
        </p:nvSpPr>
        <p:spPr>
          <a:xfrm>
            <a:off x="3970937" y="8829967"/>
            <a:ext cx="3037839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/>
          <p:nvPr>
            <p:ph idx="1" type="body"/>
          </p:nvPr>
        </p:nvSpPr>
        <p:spPr>
          <a:xfrm>
            <a:off x="685801" y="4424090"/>
            <a:ext cx="5486400" cy="419123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8:notes"/>
          <p:cNvSpPr/>
          <p:nvPr>
            <p:ph idx="2" type="sldImg"/>
          </p:nvPr>
        </p:nvSpPr>
        <p:spPr>
          <a:xfrm>
            <a:off x="1100138" y="698500"/>
            <a:ext cx="4657725" cy="3494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4abbbfe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34abbbfe4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4abbbfe4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34abbbfe48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1:notes"/>
          <p:cNvSpPr/>
          <p:nvPr>
            <p:ph idx="2" type="sldImg"/>
          </p:nvPr>
        </p:nvSpPr>
        <p:spPr>
          <a:xfrm>
            <a:off x="1100138" y="698500"/>
            <a:ext cx="4657725" cy="3494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11:notes"/>
          <p:cNvSpPr txBox="1"/>
          <p:nvPr>
            <p:ph idx="1" type="body"/>
          </p:nvPr>
        </p:nvSpPr>
        <p:spPr>
          <a:xfrm>
            <a:off x="685801" y="4424090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79" name="Google Shape;379;p11:notes"/>
          <p:cNvSpPr txBox="1"/>
          <p:nvPr>
            <p:ph idx="12" type="sldNum"/>
          </p:nvPr>
        </p:nvSpPr>
        <p:spPr>
          <a:xfrm>
            <a:off x="3884616" y="8846556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2:notes"/>
          <p:cNvSpPr/>
          <p:nvPr>
            <p:ph idx="2" type="sldImg"/>
          </p:nvPr>
        </p:nvSpPr>
        <p:spPr>
          <a:xfrm>
            <a:off x="1100138" y="698500"/>
            <a:ext cx="4657725" cy="3494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2:notes"/>
          <p:cNvSpPr txBox="1"/>
          <p:nvPr>
            <p:ph idx="1" type="body"/>
          </p:nvPr>
        </p:nvSpPr>
        <p:spPr>
          <a:xfrm>
            <a:off x="685801" y="4424090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89" name="Google Shape;389;p12:notes"/>
          <p:cNvSpPr txBox="1"/>
          <p:nvPr>
            <p:ph idx="12" type="sldNum"/>
          </p:nvPr>
        </p:nvSpPr>
        <p:spPr>
          <a:xfrm>
            <a:off x="3884616" y="8846556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:notes"/>
          <p:cNvSpPr/>
          <p:nvPr>
            <p:ph idx="2" type="sldImg"/>
          </p:nvPr>
        </p:nvSpPr>
        <p:spPr>
          <a:xfrm>
            <a:off x="1100138" y="698500"/>
            <a:ext cx="4657725" cy="3494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13:notes"/>
          <p:cNvSpPr txBox="1"/>
          <p:nvPr>
            <p:ph idx="1" type="body"/>
          </p:nvPr>
        </p:nvSpPr>
        <p:spPr>
          <a:xfrm>
            <a:off x="685801" y="4424090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simulate the reservoir releases at the current time step, R(t), for example, the input combination follows as: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Relase(t)=f{Release(t-1), Inflow(t), Storage(t-1), Elev (t)}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Inflow(t), and Elev (t) denote inflow and the pool elevation at the current time step; Release(t-1) and Storage(t-1) are reservoir releases and storage at the previous time step, respectively.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3:notes"/>
          <p:cNvSpPr txBox="1"/>
          <p:nvPr>
            <p:ph idx="12" type="sldNum"/>
          </p:nvPr>
        </p:nvSpPr>
        <p:spPr>
          <a:xfrm>
            <a:off x="3884616" y="8846556"/>
            <a:ext cx="2971799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5"/>
          <p:cNvSpPr txBox="1"/>
          <p:nvPr/>
        </p:nvSpPr>
        <p:spPr>
          <a:xfrm>
            <a:off x="0" y="685800"/>
            <a:ext cx="9067800" cy="6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1" marL="8001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3" name="Google Shape;103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16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6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17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idx="2" type="body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18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1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19"/>
          <p:cNvSpPr txBox="1"/>
          <p:nvPr>
            <p:ph idx="3" type="body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19"/>
          <p:cNvSpPr txBox="1"/>
          <p:nvPr>
            <p:ph idx="4" type="body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19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9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1" name="Google Shape;131;p20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0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0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1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1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2"/>
          <p:cNvSpPr txBox="1"/>
          <p:nvPr>
            <p:ph idx="2" type="body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2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2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7" name="Google Shape;147;p2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3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3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4" name="Google Shape;154;p24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24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24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0" name="Google Shape;160;p25"/>
          <p:cNvSpPr txBox="1"/>
          <p:nvPr>
            <p:ph idx="1" type="body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25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g"/><Relationship Id="rId4" Type="http://schemas.openxmlformats.org/officeDocument/2006/relationships/image" Target="../media/image1.jp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8.jpg"/><Relationship Id="rId7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3.png"/><Relationship Id="rId13" Type="http://schemas.openxmlformats.org/officeDocument/2006/relationships/image" Target="../media/image33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9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6.png"/><Relationship Id="rId7" Type="http://schemas.openxmlformats.org/officeDocument/2006/relationships/image" Target="../media/image9.jpg"/><Relationship Id="rId8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publish.illinois.edu/wef-awwa-uiuc/files/2014/09/Water-Image1.jpg" id="169" name="Google Shape;16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3280799"/>
            <a:ext cx="9143999" cy="254214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/>
        </p:nvSpPr>
        <p:spPr>
          <a:xfrm>
            <a:off x="67113" y="1934743"/>
            <a:ext cx="9043684" cy="1919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Water Model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wiki.ucar.edu/download/attachments/52004557/ncar-logo-lg.jpg?api=v2" id="171" name="Google Shape;17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0112" y="6415050"/>
            <a:ext cx="1883888" cy="446873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://www.swpc.noaa.gov/sites/all/themes/swx/nws_logo.svg" id="172" name="Google Shape;172;p26"/>
          <p:cNvSpPr/>
          <p:nvPr/>
        </p:nvSpPr>
        <p:spPr>
          <a:xfrm>
            <a:off x="155578" y="-1927224"/>
            <a:ext cx="4029075" cy="4029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://www.swpc.noaa.gov/sites/all/themes/swx/nws_logo.svg" id="173" name="Google Shape;173;p26"/>
          <p:cNvSpPr/>
          <p:nvPr/>
        </p:nvSpPr>
        <p:spPr>
          <a:xfrm>
            <a:off x="155578" y="-1927224"/>
            <a:ext cx="4029075" cy="4029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upload.wikimedia.org/wikipedia/commons/thumb/f/ff/US-NationalWeatherService-Logo.svg/2000px-US-NationalWeatherService-Logo.svg.png" id="174" name="Google Shape;17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3038" y="103696"/>
            <a:ext cx="843489" cy="83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" y="6415049"/>
            <a:ext cx="2170113" cy="422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bioacoustics.oregonstate.edu/sites/labs7/files/NOAA-Transparent-Logo_1.png" id="176" name="Google Shape;176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68065" y="113972"/>
            <a:ext cx="839722" cy="82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5"/>
          <p:cNvSpPr txBox="1"/>
          <p:nvPr/>
        </p:nvSpPr>
        <p:spPr>
          <a:xfrm>
            <a:off x="0" y="10"/>
            <a:ext cx="9144000" cy="5090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b" bIns="45675" lIns="91350" spcFirstLastPara="1" rIns="9135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35"/>
              <a:buFont typeface="Calibri"/>
              <a:buNone/>
            </a:pPr>
            <a:r>
              <a:rPr b="1" lang="en-US" sz="2635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NWM Development:  Modularity and Community Collaboration</a:t>
            </a:r>
            <a:endParaRPr/>
          </a:p>
        </p:txBody>
      </p:sp>
      <p:sp>
        <p:nvSpPr>
          <p:cNvPr id="462" name="Google Shape;462;p35"/>
          <p:cNvSpPr txBox="1"/>
          <p:nvPr>
            <p:ph idx="1" type="body"/>
          </p:nvPr>
        </p:nvSpPr>
        <p:spPr>
          <a:xfrm>
            <a:off x="-1" y="795841"/>
            <a:ext cx="6008915" cy="5668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development and collaboration is central to the NWM enterprise effort</a:t>
            </a:r>
            <a:endParaRPr/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OWP is embarking upon a major, multi-year effort, building on and expanding community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on existing modularity of NWM processes using a step-wise, version-over-version approach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Spin-up a community code management system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 a development sandbox with uniform NWM code base and supporting data</a:t>
            </a:r>
            <a:endParaRPr/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Formulation of this sandbox is ongoing, input will be gathered from the NOS, USGS, DOE, CUAHSI, NCEP, NASA, ACE and others</a:t>
            </a:r>
            <a:endParaRPr/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 Goal:  A system which supports community development and funnels innovation into a common platform that can be leveraged for both research and operations across a wide range of scales and applications.  </a:t>
            </a:r>
            <a:endParaRPr/>
          </a:p>
        </p:txBody>
      </p:sp>
      <p:pic>
        <p:nvPicPr>
          <p:cNvPr id="463" name="Google Shape;46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8273" y="2262672"/>
            <a:ext cx="28924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5"/>
          <p:cNvSpPr txBox="1"/>
          <p:nvPr/>
        </p:nvSpPr>
        <p:spPr>
          <a:xfrm>
            <a:off x="6158272" y="4470788"/>
            <a:ext cx="2892426" cy="692419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675" lIns="91350" spcFirstLastPara="1" rIns="91350" wrap="square" tIns="45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 of existing modular components within the National Water Model</a:t>
            </a:r>
            <a:endParaRPr/>
          </a:p>
        </p:txBody>
      </p:sp>
      <p:sp>
        <p:nvSpPr>
          <p:cNvPr id="465" name="Google Shape;465;p35"/>
          <p:cNvSpPr txBox="1"/>
          <p:nvPr/>
        </p:nvSpPr>
        <p:spPr>
          <a:xfrm>
            <a:off x="7010400" y="6342387"/>
            <a:ext cx="2133600" cy="379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6"/>
          <p:cNvSpPr txBox="1"/>
          <p:nvPr>
            <p:ph type="title"/>
          </p:nvPr>
        </p:nvSpPr>
        <p:spPr>
          <a:xfrm>
            <a:off x="0" y="5"/>
            <a:ext cx="9144000" cy="6060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alibri"/>
              <a:buNone/>
            </a:pPr>
            <a:r>
              <a:rPr b="1" i="0" lang="en-US" sz="324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b="1" i="0" sz="324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pixabay.com/static/uploads/photo/2014/12/24/05/02/drops-of-water-578897_960_720.jpg" id="472" name="Google Shape;472;p36"/>
          <p:cNvPicPr preferRelativeResize="0"/>
          <p:nvPr/>
        </p:nvPicPr>
        <p:blipFill rotWithShape="1">
          <a:blip r:embed="rId3">
            <a:alphaModFix amt="35000"/>
          </a:blip>
          <a:srcRect b="0" l="0" r="0" t="0"/>
          <a:stretch/>
        </p:blipFill>
        <p:spPr>
          <a:xfrm>
            <a:off x="-35792" y="606077"/>
            <a:ext cx="9179792" cy="6251927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6"/>
          <p:cNvSpPr txBox="1"/>
          <p:nvPr>
            <p:ph idx="1" type="body"/>
          </p:nvPr>
        </p:nvSpPr>
        <p:spPr>
          <a:xfrm>
            <a:off x="0" y="566956"/>
            <a:ext cx="9144000" cy="57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3429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NWM is running operationally 24x7, producing nationwide water resource analyses and forecast guidance</a:t>
            </a:r>
            <a:endParaRPr sz="2400"/>
          </a:p>
          <a:p>
            <a:pPr indent="-330200" lvl="0" marL="34290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Complements information where already available and provides first-ever guidance at underserved locations</a:t>
            </a:r>
            <a:endParaRPr sz="2400"/>
          </a:p>
          <a:p>
            <a:pPr indent="-330200" lvl="0" marL="34290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What exists now is a foundation that will be rapidly upgraded  </a:t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1" marL="74295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V1.2 upgrade scheduled for March 2018 </a:t>
            </a:r>
            <a:endParaRPr sz="2000"/>
          </a:p>
          <a:p>
            <a:pPr indent="-228600" lvl="2" marL="114300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Calibration of 1000+ USGS Gauges II reference basins</a:t>
            </a:r>
            <a:endParaRPr/>
          </a:p>
          <a:p>
            <a:pPr indent="-228600" lvl="2" marL="114300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streamflow data assimilation, hydro-fabric, dynamic parameter ingest</a:t>
            </a:r>
            <a:endParaRPr/>
          </a:p>
          <a:p>
            <a:pPr indent="-279400" lvl="1" marL="74295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Longer-term efforts—coastal coupling, ensemble forecast configuration, flood inundation mapping, inclusion of Great Lakes basin and expansion to Hawaii and Alaska, modularization and groundwater, drought, water quality, hyper-resolution and water management modeling.</a:t>
            </a:r>
            <a:endParaRPr sz="2000"/>
          </a:p>
          <a:p>
            <a:pPr indent="-336550" lvl="0" marL="34290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Collaborative partnerships key and efforts are underway now</a:t>
            </a:r>
            <a:endParaRPr sz="2400"/>
          </a:p>
          <a:p>
            <a:pPr indent="-279400" lvl="1" marL="74295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 modularity increasing, accessible version control being formulated</a:t>
            </a:r>
            <a:endParaRPr sz="2000"/>
          </a:p>
          <a:p>
            <a:pPr indent="-279400" lvl="1" marL="74295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sandbox being developed (CUAHSI, USGS, DOE, NOS, others)</a:t>
            </a:r>
            <a:endParaRPr sz="2000"/>
          </a:p>
          <a:p>
            <a:pPr indent="-279400" lvl="1" marL="742950" marR="0" rtl="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Advisory Committee on Water Prediction (CAC-WP)</a:t>
            </a:r>
            <a:endParaRPr sz="2000"/>
          </a:p>
        </p:txBody>
      </p:sp>
      <p:sp>
        <p:nvSpPr>
          <p:cNvPr id="474" name="Google Shape;474;p36"/>
          <p:cNvSpPr txBox="1"/>
          <p:nvPr/>
        </p:nvSpPr>
        <p:spPr>
          <a:xfrm>
            <a:off x="70104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/>
          <p:nvPr/>
        </p:nvSpPr>
        <p:spPr>
          <a:xfrm>
            <a:off x="-33864" y="927139"/>
            <a:ext cx="2921630" cy="316992"/>
          </a:xfrm>
          <a:prstGeom prst="rect">
            <a:avLst/>
          </a:prstGeom>
          <a:solidFill>
            <a:srgbClr val="3E3E3E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7"/>
          <p:cNvSpPr txBox="1"/>
          <p:nvPr/>
        </p:nvSpPr>
        <p:spPr>
          <a:xfrm>
            <a:off x="-33864" y="-41235"/>
            <a:ext cx="9177864" cy="968374"/>
          </a:xfrm>
          <a:prstGeom prst="rect">
            <a:avLst/>
          </a:prstGeom>
          <a:solidFill>
            <a:srgbClr val="4A70A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Water Model V1.1/V1.2</a:t>
            </a:r>
            <a:endParaRPr b="1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</a:pPr>
            <a:r>
              <a:rPr b="1" i="0" lang="en-US" sz="2400" u="none" cap="none" strike="noStrike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rPr>
              <a:t>Operational Analysis and Forecast Cycling Configurations</a:t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b="0" l="0" r="0" t="11448"/>
          <a:stretch/>
        </p:blipFill>
        <p:spPr>
          <a:xfrm>
            <a:off x="129704" y="1244131"/>
            <a:ext cx="8370533" cy="49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2819434" y="911685"/>
            <a:ext cx="13716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Cycling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4014417" y="911685"/>
            <a:ext cx="13716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5403947" y="911685"/>
            <a:ext cx="13716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Forcing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7397817" y="911685"/>
            <a:ext cx="13716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Outputs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7"/>
          <p:cNvSpPr/>
          <p:nvPr/>
        </p:nvSpPr>
        <p:spPr>
          <a:xfrm>
            <a:off x="-33864" y="1248364"/>
            <a:ext cx="9144000" cy="5609636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3864" y="5397660"/>
            <a:ext cx="2922245" cy="144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5">
            <a:alphaModFix/>
          </a:blip>
          <a:srcRect b="20162" l="2203" r="17302" t="5809"/>
          <a:stretch/>
        </p:blipFill>
        <p:spPr>
          <a:xfrm>
            <a:off x="-33864" y="2367250"/>
            <a:ext cx="2922245" cy="143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3864" y="3818247"/>
            <a:ext cx="2922245" cy="156807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7"/>
          <p:cNvSpPr txBox="1"/>
          <p:nvPr/>
        </p:nvSpPr>
        <p:spPr>
          <a:xfrm>
            <a:off x="0" y="2373360"/>
            <a:ext cx="2888381" cy="276999"/>
          </a:xfrm>
          <a:prstGeom prst="rect">
            <a:avLst/>
          </a:prstGeom>
          <a:solidFill>
            <a:schemeClr val="dk1">
              <a:alpha val="58823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Short-Range</a:t>
            </a:r>
            <a:endParaRPr/>
          </a:p>
        </p:txBody>
      </p:sp>
      <p:sp>
        <p:nvSpPr>
          <p:cNvPr id="194" name="Google Shape;194;p27"/>
          <p:cNvSpPr txBox="1"/>
          <p:nvPr/>
        </p:nvSpPr>
        <p:spPr>
          <a:xfrm>
            <a:off x="-8239" y="3818247"/>
            <a:ext cx="2896620" cy="276999"/>
          </a:xfrm>
          <a:prstGeom prst="rect">
            <a:avLst/>
          </a:prstGeom>
          <a:solidFill>
            <a:schemeClr val="dk1">
              <a:alpha val="58823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Medium-Range</a:t>
            </a:r>
            <a:endParaRPr/>
          </a:p>
        </p:txBody>
      </p:sp>
      <p:sp>
        <p:nvSpPr>
          <p:cNvPr id="195" name="Google Shape;195;p27"/>
          <p:cNvSpPr txBox="1"/>
          <p:nvPr/>
        </p:nvSpPr>
        <p:spPr>
          <a:xfrm>
            <a:off x="-33864" y="5386593"/>
            <a:ext cx="2922245" cy="276999"/>
          </a:xfrm>
          <a:prstGeom prst="rect">
            <a:avLst/>
          </a:prstGeom>
          <a:solidFill>
            <a:schemeClr val="dk1">
              <a:alpha val="58823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Long-Range</a:t>
            </a:r>
            <a:endParaRPr/>
          </a:p>
        </p:txBody>
      </p:sp>
      <p:cxnSp>
        <p:nvCxnSpPr>
          <p:cNvPr id="196" name="Google Shape;196;p27"/>
          <p:cNvCxnSpPr/>
          <p:nvPr/>
        </p:nvCxnSpPr>
        <p:spPr>
          <a:xfrm>
            <a:off x="2888381" y="3790378"/>
            <a:ext cx="6255619" cy="1793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197" name="Google Shape;197;p27"/>
          <p:cNvCxnSpPr/>
          <p:nvPr/>
        </p:nvCxnSpPr>
        <p:spPr>
          <a:xfrm>
            <a:off x="2887766" y="5364048"/>
            <a:ext cx="6256234" cy="2425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198" name="Google Shape;198;p27"/>
          <p:cNvSpPr txBox="1"/>
          <p:nvPr/>
        </p:nvSpPr>
        <p:spPr>
          <a:xfrm>
            <a:off x="3163250" y="2900669"/>
            <a:ext cx="838691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Hourly</a:t>
            </a:r>
            <a:endParaRPr/>
          </a:p>
        </p:txBody>
      </p:sp>
      <p:sp>
        <p:nvSpPr>
          <p:cNvPr id="199" name="Google Shape;199;p27"/>
          <p:cNvSpPr txBox="1"/>
          <p:nvPr/>
        </p:nvSpPr>
        <p:spPr>
          <a:xfrm>
            <a:off x="3141898" y="4452596"/>
            <a:ext cx="88998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 x Day</a:t>
            </a:r>
            <a:endParaRPr/>
          </a:p>
        </p:txBody>
      </p:sp>
      <p:sp>
        <p:nvSpPr>
          <p:cNvPr id="200" name="Google Shape;200;p27"/>
          <p:cNvSpPr txBox="1"/>
          <p:nvPr/>
        </p:nvSpPr>
        <p:spPr>
          <a:xfrm>
            <a:off x="2887767" y="5800473"/>
            <a:ext cx="1410185" cy="987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Daily Ensemble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(16 members)</a:t>
            </a:r>
            <a:endParaRPr/>
          </a:p>
        </p:txBody>
      </p:sp>
      <p:sp>
        <p:nvSpPr>
          <p:cNvPr id="201" name="Google Shape;201;p27"/>
          <p:cNvSpPr txBox="1"/>
          <p:nvPr/>
        </p:nvSpPr>
        <p:spPr>
          <a:xfrm>
            <a:off x="4244163" y="2900669"/>
            <a:ext cx="101822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 hours</a:t>
            </a:r>
            <a:endParaRPr/>
          </a:p>
        </p:txBody>
      </p:sp>
      <p:sp>
        <p:nvSpPr>
          <p:cNvPr id="202" name="Google Shape;202;p27"/>
          <p:cNvSpPr txBox="1"/>
          <p:nvPr/>
        </p:nvSpPr>
        <p:spPr>
          <a:xfrm>
            <a:off x="4294145" y="4452596"/>
            <a:ext cx="902811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 days</a:t>
            </a:r>
            <a:endParaRPr/>
          </a:p>
        </p:txBody>
      </p:sp>
      <p:sp>
        <p:nvSpPr>
          <p:cNvPr id="203" name="Google Shape;203;p27"/>
          <p:cNvSpPr txBox="1"/>
          <p:nvPr/>
        </p:nvSpPr>
        <p:spPr>
          <a:xfrm>
            <a:off x="4294145" y="6037194"/>
            <a:ext cx="902811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 days</a:t>
            </a:r>
            <a:endParaRPr/>
          </a:p>
        </p:txBody>
      </p:sp>
      <p:sp>
        <p:nvSpPr>
          <p:cNvPr id="204" name="Google Shape;204;p27"/>
          <p:cNvSpPr txBox="1"/>
          <p:nvPr/>
        </p:nvSpPr>
        <p:spPr>
          <a:xfrm>
            <a:off x="5391575" y="2654448"/>
            <a:ext cx="1396343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Downscaled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HRRR/RAP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Blend</a:t>
            </a: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5428632" y="4329486"/>
            <a:ext cx="1402848" cy="54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Downscaled GFS</a:t>
            </a:r>
            <a:endParaRPr/>
          </a:p>
        </p:txBody>
      </p:sp>
      <p:sp>
        <p:nvSpPr>
          <p:cNvPr id="206" name="Google Shape;206;p27"/>
          <p:cNvSpPr txBox="1"/>
          <p:nvPr/>
        </p:nvSpPr>
        <p:spPr>
          <a:xfrm>
            <a:off x="5401610" y="5804211"/>
            <a:ext cx="1376274" cy="987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Downscaled and Bias-Corrected CFS</a:t>
            </a:r>
            <a:endParaRPr/>
          </a:p>
        </p:txBody>
      </p:sp>
      <p:sp>
        <p:nvSpPr>
          <p:cNvPr id="207" name="Google Shape;207;p27"/>
          <p:cNvSpPr txBox="1"/>
          <p:nvPr/>
        </p:nvSpPr>
        <p:spPr>
          <a:xfrm>
            <a:off x="7100660" y="2546498"/>
            <a:ext cx="1939901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1km Land States,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250m Sfc Routed Water,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NHDPlus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Streamflow</a:t>
            </a:r>
            <a:endParaRPr/>
          </a:p>
        </p:txBody>
      </p:sp>
      <p:sp>
        <p:nvSpPr>
          <p:cNvPr id="208" name="Google Shape;208;p27"/>
          <p:cNvSpPr txBox="1"/>
          <p:nvPr/>
        </p:nvSpPr>
        <p:spPr>
          <a:xfrm>
            <a:off x="7100660" y="4097520"/>
            <a:ext cx="1939902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1km Land States,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250m Sfc Routed Water,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NHDPlus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Streamflow</a:t>
            </a:r>
            <a:endParaRPr/>
          </a:p>
        </p:txBody>
      </p:sp>
      <p:sp>
        <p:nvSpPr>
          <p:cNvPr id="209" name="Google Shape;209;p27"/>
          <p:cNvSpPr txBox="1"/>
          <p:nvPr/>
        </p:nvSpPr>
        <p:spPr>
          <a:xfrm>
            <a:off x="7156450" y="5855617"/>
            <a:ext cx="1886374" cy="766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1km Land States,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NHDPlus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Streamflow</a:t>
            </a:r>
            <a:endParaRPr/>
          </a:p>
        </p:txBody>
      </p:sp>
      <p:cxnSp>
        <p:nvCxnSpPr>
          <p:cNvPr id="210" name="Google Shape;210;p27"/>
          <p:cNvCxnSpPr/>
          <p:nvPr/>
        </p:nvCxnSpPr>
        <p:spPr>
          <a:xfrm>
            <a:off x="2888381" y="927139"/>
            <a:ext cx="0" cy="5305288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11" name="Google Shape;211;p27"/>
          <p:cNvCxnSpPr/>
          <p:nvPr/>
        </p:nvCxnSpPr>
        <p:spPr>
          <a:xfrm>
            <a:off x="2891696" y="2342579"/>
            <a:ext cx="6255619" cy="1793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12" name="Google Shape;212;p27"/>
          <p:cNvCxnSpPr/>
          <p:nvPr/>
        </p:nvCxnSpPr>
        <p:spPr>
          <a:xfrm>
            <a:off x="4161092" y="927139"/>
            <a:ext cx="0" cy="5930861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3" name="Google Shape;213;p27"/>
          <p:cNvCxnSpPr/>
          <p:nvPr/>
        </p:nvCxnSpPr>
        <p:spPr>
          <a:xfrm>
            <a:off x="5321936" y="918140"/>
            <a:ext cx="0" cy="593986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27"/>
          <p:cNvCxnSpPr/>
          <p:nvPr/>
        </p:nvCxnSpPr>
        <p:spPr>
          <a:xfrm>
            <a:off x="7010400" y="911685"/>
            <a:ext cx="0" cy="593426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Image result for usgs gauge flood" id="215" name="Google Shape;215;p27"/>
          <p:cNvPicPr preferRelativeResize="0"/>
          <p:nvPr/>
        </p:nvPicPr>
        <p:blipFill rotWithShape="1">
          <a:blip r:embed="rId7">
            <a:alphaModFix/>
          </a:blip>
          <a:srcRect b="14027" l="0" r="0" t="0"/>
          <a:stretch/>
        </p:blipFill>
        <p:spPr>
          <a:xfrm>
            <a:off x="-32317" y="958770"/>
            <a:ext cx="2924013" cy="140847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-6624" y="935500"/>
            <a:ext cx="2888381" cy="276999"/>
          </a:xfrm>
          <a:prstGeom prst="rect">
            <a:avLst/>
          </a:prstGeom>
          <a:solidFill>
            <a:schemeClr val="dk1">
              <a:alpha val="58823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3166565" y="1601962"/>
            <a:ext cx="838691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Hourly</a:t>
            </a:r>
            <a:endParaRPr/>
          </a:p>
        </p:txBody>
      </p:sp>
      <p:sp>
        <p:nvSpPr>
          <p:cNvPr id="218" name="Google Shape;218;p27"/>
          <p:cNvSpPr txBox="1"/>
          <p:nvPr/>
        </p:nvSpPr>
        <p:spPr>
          <a:xfrm>
            <a:off x="4247478" y="1601962"/>
            <a:ext cx="988156" cy="313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-3 Hours</a:t>
            </a:r>
            <a:endParaRPr/>
          </a:p>
        </p:txBody>
      </p:sp>
      <p:sp>
        <p:nvSpPr>
          <p:cNvPr id="219" name="Google Shape;219;p27"/>
          <p:cNvSpPr txBox="1"/>
          <p:nvPr/>
        </p:nvSpPr>
        <p:spPr>
          <a:xfrm>
            <a:off x="5418296" y="1355741"/>
            <a:ext cx="1349536" cy="987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MRMS QPE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Downscaled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HRRR/RAP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Blend</a:t>
            </a:r>
            <a:endParaRPr/>
          </a:p>
        </p:txBody>
      </p:sp>
      <p:sp>
        <p:nvSpPr>
          <p:cNvPr id="220" name="Google Shape;220;p27"/>
          <p:cNvSpPr txBox="1"/>
          <p:nvPr/>
        </p:nvSpPr>
        <p:spPr>
          <a:xfrm>
            <a:off x="7103975" y="1247791"/>
            <a:ext cx="1939901" cy="120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1km Land States,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250m Sfc Routed Water,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NHDPlus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Streamflow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Plans:  Upgrading to NWM V2.0 and Beyond</a:t>
            </a:r>
            <a:endParaRPr/>
          </a:p>
        </p:txBody>
      </p:sp>
      <p:pic>
        <p:nvPicPr>
          <p:cNvPr descr="calib_basins_v11_v12.png" id="226" name="Google Shape;22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839" y="3712123"/>
            <a:ext cx="4110033" cy="297974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27" name="Google Shape;227;p28"/>
          <p:cNvSpPr txBox="1"/>
          <p:nvPr/>
        </p:nvSpPr>
        <p:spPr>
          <a:xfrm>
            <a:off x="1415461" y="3831391"/>
            <a:ext cx="305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NWM V1.2 Calibration Regions (Shaded)</a:t>
            </a:r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2603133" y="6002352"/>
            <a:ext cx="1862052" cy="72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Calibrated basins:</a:t>
            </a:r>
            <a:endParaRPr/>
          </a:p>
          <a:p>
            <a:pPr indent="-455613" lvl="0" marL="4556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NWMv1.1:  48</a:t>
            </a:r>
            <a:endParaRPr/>
          </a:p>
          <a:p>
            <a:pPr indent="-455613" lvl="0" marL="4556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en-US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(from USGS GAGES-II)</a:t>
            </a:r>
            <a:endParaRPr/>
          </a:p>
          <a:p>
            <a:pPr indent="-455613" lvl="0" marL="4556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NWMv1.2:  1,164</a:t>
            </a:r>
            <a:endParaRPr/>
          </a:p>
          <a:p>
            <a:pPr indent="-455613" lvl="0" marL="4556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</a:pPr>
            <a:r>
              <a:rPr b="1" i="0" lang="en-US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(from USGS GAGESII + CADWR)</a:t>
            </a:r>
            <a:endParaRPr/>
          </a:p>
        </p:txBody>
      </p:sp>
      <p:sp>
        <p:nvSpPr>
          <p:cNvPr id="229" name="Google Shape;229;p28"/>
          <p:cNvSpPr/>
          <p:nvPr/>
        </p:nvSpPr>
        <p:spPr>
          <a:xfrm>
            <a:off x="2889347" y="6440417"/>
            <a:ext cx="126373" cy="126382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8"/>
          <p:cNvSpPr/>
          <p:nvPr/>
        </p:nvSpPr>
        <p:spPr>
          <a:xfrm>
            <a:off x="2889348" y="6166713"/>
            <a:ext cx="126373" cy="126382"/>
          </a:xfrm>
          <a:prstGeom prst="rect">
            <a:avLst/>
          </a:prstGeom>
          <a:solidFill>
            <a:srgbClr val="8BD795"/>
          </a:solidFill>
          <a:ln cap="flat" cmpd="sng" w="9525">
            <a:solidFill>
              <a:srgbClr val="3185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519839" y="5709427"/>
            <a:ext cx="12850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10% of domain now directly calibrated</a:t>
            </a:r>
            <a:endParaRPr/>
          </a:p>
        </p:txBody>
      </p:sp>
      <p:sp>
        <p:nvSpPr>
          <p:cNvPr id="232" name="Google Shape;232;p28"/>
          <p:cNvSpPr txBox="1"/>
          <p:nvPr/>
        </p:nvSpPr>
        <p:spPr>
          <a:xfrm>
            <a:off x="338151" y="1707241"/>
            <a:ext cx="264995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 Established  August 2016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Resource Model for 2.7 Million Stream Reaches</a:t>
            </a:r>
            <a:endParaRPr/>
          </a:p>
        </p:txBody>
      </p:sp>
      <p:sp>
        <p:nvSpPr>
          <p:cNvPr id="233" name="Google Shape;233;p28"/>
          <p:cNvSpPr/>
          <p:nvPr/>
        </p:nvSpPr>
        <p:spPr>
          <a:xfrm>
            <a:off x="964061" y="715937"/>
            <a:ext cx="139814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v1.0</a:t>
            </a:r>
            <a:endParaRPr/>
          </a:p>
        </p:txBody>
      </p:sp>
      <p:sp>
        <p:nvSpPr>
          <p:cNvPr id="234" name="Google Shape;234;p28"/>
          <p:cNvSpPr/>
          <p:nvPr/>
        </p:nvSpPr>
        <p:spPr>
          <a:xfrm>
            <a:off x="3858769" y="717290"/>
            <a:ext cx="139814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v1.1</a:t>
            </a:r>
            <a:endParaRPr/>
          </a:p>
        </p:txBody>
      </p:sp>
      <p:sp>
        <p:nvSpPr>
          <p:cNvPr id="235" name="Google Shape;235;p28"/>
          <p:cNvSpPr/>
          <p:nvPr/>
        </p:nvSpPr>
        <p:spPr>
          <a:xfrm>
            <a:off x="6749647" y="715937"/>
            <a:ext cx="139814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v1.2</a:t>
            </a:r>
            <a:endParaRPr/>
          </a:p>
        </p:txBody>
      </p:sp>
      <p:sp>
        <p:nvSpPr>
          <p:cNvPr id="236" name="Google Shape;236;p28"/>
          <p:cNvSpPr txBox="1"/>
          <p:nvPr/>
        </p:nvSpPr>
        <p:spPr>
          <a:xfrm>
            <a:off x="3226700" y="1707241"/>
            <a:ext cx="266227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Upgrade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cycling freq. and forecast length, initial calibration, improved soil/snow physics</a:t>
            </a:r>
            <a:endParaRPr/>
          </a:p>
        </p:txBody>
      </p:sp>
      <p:sp>
        <p:nvSpPr>
          <p:cNvPr id="237" name="Google Shape;237;p28"/>
          <p:cNvSpPr txBox="1"/>
          <p:nvPr/>
        </p:nvSpPr>
        <p:spPr>
          <a:xfrm>
            <a:off x="6121015" y="1707241"/>
            <a:ext cx="265540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Upgrade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2018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Extensive calibration, improved hydrofabric (terrain and stream connections), improved data assimilation</a:t>
            </a:r>
            <a:endParaRPr/>
          </a:p>
        </p:txBody>
      </p:sp>
      <p:sp>
        <p:nvSpPr>
          <p:cNvPr id="238" name="Google Shape;238;p28"/>
          <p:cNvSpPr/>
          <p:nvPr/>
        </p:nvSpPr>
        <p:spPr>
          <a:xfrm>
            <a:off x="2521944" y="1105624"/>
            <a:ext cx="1042416" cy="2560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70C0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8"/>
          <p:cNvSpPr/>
          <p:nvPr/>
        </p:nvSpPr>
        <p:spPr>
          <a:xfrm>
            <a:off x="5551318" y="1088929"/>
            <a:ext cx="1042416" cy="2560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70C0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8"/>
          <p:cNvSpPr/>
          <p:nvPr/>
        </p:nvSpPr>
        <p:spPr>
          <a:xfrm>
            <a:off x="6752962" y="3730800"/>
            <a:ext cx="139814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v2.0</a:t>
            </a:r>
            <a:endParaRPr/>
          </a:p>
        </p:txBody>
      </p:sp>
      <p:sp>
        <p:nvSpPr>
          <p:cNvPr id="241" name="Google Shape;241;p28"/>
          <p:cNvSpPr txBox="1"/>
          <p:nvPr/>
        </p:nvSpPr>
        <p:spPr>
          <a:xfrm>
            <a:off x="5888978" y="4722104"/>
            <a:ext cx="3145692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Third Upgrade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Winter 2018-19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Expansion to Hawaii, medium range ensemble configuration, increased modularity, improved calibration, longer Analysis look-back period</a:t>
            </a:r>
            <a:endParaRPr/>
          </a:p>
        </p:txBody>
      </p:sp>
      <p:sp>
        <p:nvSpPr>
          <p:cNvPr id="242" name="Google Shape;242;p28"/>
          <p:cNvSpPr txBox="1"/>
          <p:nvPr/>
        </p:nvSpPr>
        <p:spPr>
          <a:xfrm>
            <a:off x="7010400" y="6342387"/>
            <a:ext cx="2133600" cy="379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600" y="1358014"/>
            <a:ext cx="1708278" cy="157938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2238" y="2816451"/>
            <a:ext cx="1586387" cy="1939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 txBox="1"/>
          <p:nvPr/>
        </p:nvSpPr>
        <p:spPr>
          <a:xfrm>
            <a:off x="2049776" y="4822325"/>
            <a:ext cx="17082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 higher resolution DEM source data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improve underlying network parameters</a:t>
            </a:r>
            <a:endParaRPr/>
          </a:p>
        </p:txBody>
      </p:sp>
      <p:sp>
        <p:nvSpPr>
          <p:cNvPr id="250" name="Google Shape;250;p29"/>
          <p:cNvSpPr txBox="1"/>
          <p:nvPr/>
        </p:nvSpPr>
        <p:spPr>
          <a:xfrm>
            <a:off x="-10250" y="0"/>
            <a:ext cx="9144000" cy="644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"/>
              <a:buFont typeface="Calibri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NWM V1.2 </a:t>
            </a:r>
            <a:r>
              <a:rPr b="1"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Parameter and Data</a:t>
            </a: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Improvements</a:t>
            </a:r>
            <a:endParaRPr/>
          </a:p>
        </p:txBody>
      </p:sp>
      <p:sp>
        <p:nvSpPr>
          <p:cNvPr id="251" name="Google Shape;251;p29"/>
          <p:cNvSpPr txBox="1"/>
          <p:nvPr/>
        </p:nvSpPr>
        <p:spPr>
          <a:xfrm>
            <a:off x="2088587" y="833332"/>
            <a:ext cx="1652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DEM &amp; Channel Harmonization</a:t>
            </a:r>
            <a:endParaRPr/>
          </a:p>
        </p:txBody>
      </p:sp>
      <p:pic>
        <p:nvPicPr>
          <p:cNvPr id="252" name="Google Shape;252;p29"/>
          <p:cNvPicPr preferRelativeResize="0"/>
          <p:nvPr/>
        </p:nvPicPr>
        <p:blipFill rotWithShape="1">
          <a:blip r:embed="rId5">
            <a:alphaModFix/>
          </a:blip>
          <a:srcRect b="3847" l="2308" r="1895" t="4105"/>
          <a:stretch/>
        </p:blipFill>
        <p:spPr>
          <a:xfrm>
            <a:off x="3910649" y="1359225"/>
            <a:ext cx="1522949" cy="158900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3" name="Google Shape;25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0600" y="2994826"/>
            <a:ext cx="1127114" cy="159854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4" name="Google Shape;254;p29"/>
          <p:cNvSpPr txBox="1"/>
          <p:nvPr/>
        </p:nvSpPr>
        <p:spPr>
          <a:xfrm>
            <a:off x="68801" y="4700750"/>
            <a:ext cx="19560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oCONUS coverage in Canada &amp; Mexico </a:t>
            </a:r>
            <a:endParaRPr/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88477" y="2877600"/>
            <a:ext cx="1106830" cy="135314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6" name="Google Shape;256;p29"/>
          <p:cNvSpPr txBox="1"/>
          <p:nvPr/>
        </p:nvSpPr>
        <p:spPr>
          <a:xfrm>
            <a:off x="3861206" y="4331414"/>
            <a:ext cx="2007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dded or altered 328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reservoirs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improved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reservoir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parameters</a:t>
            </a:r>
            <a:endParaRPr/>
          </a:p>
        </p:txBody>
      </p:sp>
      <p:sp>
        <p:nvSpPr>
          <p:cNvPr id="257" name="Google Shape;257;p29"/>
          <p:cNvSpPr txBox="1"/>
          <p:nvPr/>
        </p:nvSpPr>
        <p:spPr>
          <a:xfrm>
            <a:off x="43078" y="833332"/>
            <a:ext cx="2264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oCONUS </a:t>
            </a:r>
            <a:r>
              <a:rPr b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Coverage</a:t>
            </a:r>
            <a:r>
              <a:rPr b="1" i="0" lang="en-US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Improvements</a:t>
            </a:r>
            <a:endParaRPr/>
          </a:p>
        </p:txBody>
      </p:sp>
      <p:pic>
        <p:nvPicPr>
          <p:cNvPr id="258" name="Google Shape;258;p29"/>
          <p:cNvPicPr preferRelativeResize="0"/>
          <p:nvPr/>
        </p:nvPicPr>
        <p:blipFill rotWithShape="1">
          <a:blip r:embed="rId8">
            <a:alphaModFix/>
          </a:blip>
          <a:srcRect b="3421" l="1932" r="1922" t="3598"/>
          <a:stretch/>
        </p:blipFill>
        <p:spPr>
          <a:xfrm>
            <a:off x="5652683" y="1358014"/>
            <a:ext cx="1655818" cy="161290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9" name="Google Shape;259;p29"/>
          <p:cNvSpPr txBox="1"/>
          <p:nvPr/>
        </p:nvSpPr>
        <p:spPr>
          <a:xfrm>
            <a:off x="3934582" y="833332"/>
            <a:ext cx="1652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Reservoir Improvements</a:t>
            </a:r>
            <a:endParaRPr/>
          </a:p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45419" y="3100565"/>
            <a:ext cx="1661972" cy="113045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/>
        </p:nvSpPr>
        <p:spPr>
          <a:xfrm>
            <a:off x="5494527" y="833332"/>
            <a:ext cx="20670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Gauge Additions and Network Improvements</a:t>
            </a:r>
            <a:endParaRPr/>
          </a:p>
        </p:txBody>
      </p:sp>
      <p:sp>
        <p:nvSpPr>
          <p:cNvPr id="262" name="Google Shape;262;p29"/>
          <p:cNvSpPr txBox="1"/>
          <p:nvPr/>
        </p:nvSpPr>
        <p:spPr>
          <a:xfrm>
            <a:off x="5582953" y="4322200"/>
            <a:ext cx="18309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Added 680 new USGS gages,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corrected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gauge locations, removed tidally-influenced gages, fixed stream breaks</a:t>
            </a:r>
            <a:endParaRPr/>
          </a:p>
        </p:txBody>
      </p:sp>
      <p:pic>
        <p:nvPicPr>
          <p:cNvPr id="263" name="Google Shape;263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22807" y="1356200"/>
            <a:ext cx="1591952" cy="136023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64" name="Google Shape;264;p29"/>
          <p:cNvCxnSpPr/>
          <p:nvPr/>
        </p:nvCxnSpPr>
        <p:spPr>
          <a:xfrm>
            <a:off x="2024895" y="833325"/>
            <a:ext cx="0" cy="4818000"/>
          </a:xfrm>
          <a:prstGeom prst="straightConnector1">
            <a:avLst/>
          </a:prstGeom>
          <a:noFill/>
          <a:ln cap="flat" cmpd="sng" w="152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5" name="Google Shape;265;p29"/>
          <p:cNvCxnSpPr/>
          <p:nvPr/>
        </p:nvCxnSpPr>
        <p:spPr>
          <a:xfrm>
            <a:off x="3810388" y="833325"/>
            <a:ext cx="0" cy="4818000"/>
          </a:xfrm>
          <a:prstGeom prst="straightConnector1">
            <a:avLst/>
          </a:prstGeom>
          <a:noFill/>
          <a:ln cap="flat" cmpd="sng" w="152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6" name="Google Shape;266;p29"/>
          <p:cNvCxnSpPr/>
          <p:nvPr/>
        </p:nvCxnSpPr>
        <p:spPr>
          <a:xfrm>
            <a:off x="5557478" y="833325"/>
            <a:ext cx="0" cy="4818000"/>
          </a:xfrm>
          <a:prstGeom prst="straightConnector1">
            <a:avLst/>
          </a:prstGeom>
          <a:noFill/>
          <a:ln cap="flat" cmpd="sng" w="152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7" name="Google Shape;267;p29"/>
          <p:cNvSpPr txBox="1"/>
          <p:nvPr/>
        </p:nvSpPr>
        <p:spPr>
          <a:xfrm>
            <a:off x="115700" y="5983900"/>
            <a:ext cx="8901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improvements often have large local impacts that are not represented in regionally-computed statistics</a:t>
            </a:r>
            <a:endParaRPr/>
          </a:p>
        </p:txBody>
      </p:sp>
      <p:sp>
        <p:nvSpPr>
          <p:cNvPr id="268" name="Google Shape;268;p29"/>
          <p:cNvSpPr txBox="1"/>
          <p:nvPr/>
        </p:nvSpPr>
        <p:spPr>
          <a:xfrm>
            <a:off x="7333771" y="833325"/>
            <a:ext cx="1810254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</a:pPr>
            <a:r>
              <a:rPr b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Dynamic Parameter Updates</a:t>
            </a:r>
            <a:endParaRPr/>
          </a:p>
        </p:txBody>
      </p:sp>
      <p:sp>
        <p:nvSpPr>
          <p:cNvPr id="269" name="Google Shape;269;p29"/>
          <p:cNvSpPr txBox="1"/>
          <p:nvPr/>
        </p:nvSpPr>
        <p:spPr>
          <a:xfrm>
            <a:off x="7443050" y="4350461"/>
            <a:ext cx="17082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Added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hooks to enable on-demand automated updates of improved hydrologic and land surface parameters</a:t>
            </a:r>
            <a:endParaRPr/>
          </a:p>
        </p:txBody>
      </p:sp>
      <p:cxnSp>
        <p:nvCxnSpPr>
          <p:cNvPr id="270" name="Google Shape;270;p29"/>
          <p:cNvCxnSpPr/>
          <p:nvPr/>
        </p:nvCxnSpPr>
        <p:spPr>
          <a:xfrm>
            <a:off x="7423959" y="833325"/>
            <a:ext cx="0" cy="4818000"/>
          </a:xfrm>
          <a:prstGeom prst="straightConnector1">
            <a:avLst/>
          </a:prstGeom>
          <a:noFill/>
          <a:ln cap="flat" cmpd="sng" w="152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1" name="Google Shape;271;p29"/>
          <p:cNvPicPr preferRelativeResize="0"/>
          <p:nvPr/>
        </p:nvPicPr>
        <p:blipFill rotWithShape="1">
          <a:blip r:embed="rId11">
            <a:alphaModFix/>
          </a:blip>
          <a:srcRect b="27188" l="0" r="32000" t="21790"/>
          <a:stretch/>
        </p:blipFill>
        <p:spPr>
          <a:xfrm>
            <a:off x="7509569" y="2534665"/>
            <a:ext cx="1522950" cy="60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577654" y="1373619"/>
            <a:ext cx="1386781" cy="8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638845" y="3491250"/>
            <a:ext cx="1264400" cy="74223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4" name="Google Shape;274;p29"/>
          <p:cNvSpPr/>
          <p:nvPr/>
        </p:nvSpPr>
        <p:spPr>
          <a:xfrm>
            <a:off x="8142925" y="2291650"/>
            <a:ext cx="188400" cy="277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8142925" y="3158948"/>
            <a:ext cx="188400" cy="277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9"/>
          <p:cNvSpPr txBox="1"/>
          <p:nvPr/>
        </p:nvSpPr>
        <p:spPr>
          <a:xfrm>
            <a:off x="7010400" y="6342387"/>
            <a:ext cx="2133600" cy="379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/>
          <p:nvPr/>
        </p:nvSpPr>
        <p:spPr>
          <a:xfrm>
            <a:off x="-10250" y="0"/>
            <a:ext cx="9144000" cy="644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"/>
              <a:buFont typeface="Calibri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NWM </a:t>
            </a:r>
            <a:r>
              <a:rPr b="1"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Streamflow Output</a:t>
            </a:r>
            <a:endParaRPr/>
          </a:p>
        </p:txBody>
      </p:sp>
      <p:sp>
        <p:nvSpPr>
          <p:cNvPr id="282" name="Google Shape;282;p30"/>
          <p:cNvSpPr txBox="1"/>
          <p:nvPr/>
        </p:nvSpPr>
        <p:spPr>
          <a:xfrm>
            <a:off x="7010400" y="6342387"/>
            <a:ext cx="21336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5587"/>
            <a:ext cx="9143998" cy="4219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/>
          <p:nvPr/>
        </p:nvSpPr>
        <p:spPr>
          <a:xfrm>
            <a:off x="-10250" y="0"/>
            <a:ext cx="9144000" cy="644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"/>
              <a:buFont typeface="Calibri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NWM </a:t>
            </a:r>
            <a:r>
              <a:rPr b="1"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Channel Structure</a:t>
            </a:r>
            <a:endParaRPr/>
          </a:p>
        </p:txBody>
      </p:sp>
      <p:sp>
        <p:nvSpPr>
          <p:cNvPr id="289" name="Google Shape;289;p31"/>
          <p:cNvSpPr txBox="1"/>
          <p:nvPr/>
        </p:nvSpPr>
        <p:spPr>
          <a:xfrm>
            <a:off x="7010400" y="6342387"/>
            <a:ext cx="21336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1"/>
          <p:cNvSpPr/>
          <p:nvPr/>
        </p:nvSpPr>
        <p:spPr>
          <a:xfrm>
            <a:off x="5155088" y="1724225"/>
            <a:ext cx="3453900" cy="2061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1"/>
          <p:cNvSpPr/>
          <p:nvPr/>
        </p:nvSpPr>
        <p:spPr>
          <a:xfrm>
            <a:off x="2948510" y="57168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1"/>
          <p:cNvSpPr/>
          <p:nvPr/>
        </p:nvSpPr>
        <p:spPr>
          <a:xfrm>
            <a:off x="3431210" y="57168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1"/>
          <p:cNvSpPr/>
          <p:nvPr/>
        </p:nvSpPr>
        <p:spPr>
          <a:xfrm>
            <a:off x="535010" y="57168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1"/>
          <p:cNvSpPr/>
          <p:nvPr/>
        </p:nvSpPr>
        <p:spPr>
          <a:xfrm>
            <a:off x="1017710" y="57168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1"/>
          <p:cNvSpPr/>
          <p:nvPr/>
        </p:nvSpPr>
        <p:spPr>
          <a:xfrm>
            <a:off x="2465810" y="57168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1"/>
          <p:cNvSpPr/>
          <p:nvPr/>
        </p:nvSpPr>
        <p:spPr>
          <a:xfrm>
            <a:off x="1500410" y="57168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1"/>
          <p:cNvSpPr/>
          <p:nvPr/>
        </p:nvSpPr>
        <p:spPr>
          <a:xfrm>
            <a:off x="1983110" y="57168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1"/>
          <p:cNvSpPr/>
          <p:nvPr/>
        </p:nvSpPr>
        <p:spPr>
          <a:xfrm>
            <a:off x="2948510" y="52341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1"/>
          <p:cNvSpPr/>
          <p:nvPr/>
        </p:nvSpPr>
        <p:spPr>
          <a:xfrm>
            <a:off x="3431210" y="52341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1"/>
          <p:cNvSpPr/>
          <p:nvPr/>
        </p:nvSpPr>
        <p:spPr>
          <a:xfrm>
            <a:off x="535010" y="52341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1"/>
          <p:cNvSpPr/>
          <p:nvPr/>
        </p:nvSpPr>
        <p:spPr>
          <a:xfrm>
            <a:off x="1017710" y="52341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1"/>
          <p:cNvSpPr/>
          <p:nvPr/>
        </p:nvSpPr>
        <p:spPr>
          <a:xfrm>
            <a:off x="1500410" y="5234173"/>
            <a:ext cx="482700" cy="482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1"/>
          <p:cNvSpPr/>
          <p:nvPr/>
        </p:nvSpPr>
        <p:spPr>
          <a:xfrm>
            <a:off x="1983110" y="5234173"/>
            <a:ext cx="482700" cy="482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2465810" y="52341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"/>
          <p:cNvSpPr/>
          <p:nvPr/>
        </p:nvSpPr>
        <p:spPr>
          <a:xfrm>
            <a:off x="2948510" y="28206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1"/>
          <p:cNvSpPr/>
          <p:nvPr/>
        </p:nvSpPr>
        <p:spPr>
          <a:xfrm>
            <a:off x="2948510" y="3303373"/>
            <a:ext cx="482700" cy="4827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1"/>
          <p:cNvSpPr/>
          <p:nvPr/>
        </p:nvSpPr>
        <p:spPr>
          <a:xfrm>
            <a:off x="2948510" y="37860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1"/>
          <p:cNvSpPr/>
          <p:nvPr/>
        </p:nvSpPr>
        <p:spPr>
          <a:xfrm>
            <a:off x="2948510" y="4268773"/>
            <a:ext cx="482700" cy="482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1"/>
          <p:cNvSpPr/>
          <p:nvPr/>
        </p:nvSpPr>
        <p:spPr>
          <a:xfrm>
            <a:off x="2948510" y="4751473"/>
            <a:ext cx="482700" cy="482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1"/>
          <p:cNvSpPr/>
          <p:nvPr/>
        </p:nvSpPr>
        <p:spPr>
          <a:xfrm>
            <a:off x="3431210" y="2820673"/>
            <a:ext cx="482700" cy="4827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3431210" y="33033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1"/>
          <p:cNvSpPr/>
          <p:nvPr/>
        </p:nvSpPr>
        <p:spPr>
          <a:xfrm>
            <a:off x="3431210" y="37860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3431210" y="42687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1"/>
          <p:cNvSpPr/>
          <p:nvPr/>
        </p:nvSpPr>
        <p:spPr>
          <a:xfrm>
            <a:off x="3431210" y="47514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535010" y="28206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1017710" y="28206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1"/>
          <p:cNvSpPr/>
          <p:nvPr/>
        </p:nvSpPr>
        <p:spPr>
          <a:xfrm>
            <a:off x="1500410" y="28206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1983110" y="28206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1"/>
          <p:cNvSpPr/>
          <p:nvPr/>
        </p:nvSpPr>
        <p:spPr>
          <a:xfrm>
            <a:off x="2465810" y="28206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1"/>
          <p:cNvSpPr/>
          <p:nvPr/>
        </p:nvSpPr>
        <p:spPr>
          <a:xfrm>
            <a:off x="535010" y="33033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1"/>
          <p:cNvSpPr/>
          <p:nvPr/>
        </p:nvSpPr>
        <p:spPr>
          <a:xfrm>
            <a:off x="1017710" y="33033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1"/>
          <p:cNvSpPr/>
          <p:nvPr/>
        </p:nvSpPr>
        <p:spPr>
          <a:xfrm>
            <a:off x="1500410" y="33033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1"/>
          <p:cNvSpPr/>
          <p:nvPr/>
        </p:nvSpPr>
        <p:spPr>
          <a:xfrm>
            <a:off x="1983110" y="33033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1"/>
          <p:cNvSpPr/>
          <p:nvPr/>
        </p:nvSpPr>
        <p:spPr>
          <a:xfrm>
            <a:off x="2465810" y="33033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1"/>
          <p:cNvSpPr/>
          <p:nvPr/>
        </p:nvSpPr>
        <p:spPr>
          <a:xfrm>
            <a:off x="535010" y="37860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1"/>
          <p:cNvSpPr/>
          <p:nvPr/>
        </p:nvSpPr>
        <p:spPr>
          <a:xfrm>
            <a:off x="1017710" y="3786073"/>
            <a:ext cx="482700" cy="4827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1"/>
          <p:cNvSpPr/>
          <p:nvPr/>
        </p:nvSpPr>
        <p:spPr>
          <a:xfrm>
            <a:off x="1500410" y="37860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1"/>
          <p:cNvSpPr/>
          <p:nvPr/>
        </p:nvSpPr>
        <p:spPr>
          <a:xfrm>
            <a:off x="1983110" y="37860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2465810" y="3786073"/>
            <a:ext cx="482700" cy="4827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535010" y="42687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1"/>
          <p:cNvSpPr/>
          <p:nvPr/>
        </p:nvSpPr>
        <p:spPr>
          <a:xfrm>
            <a:off x="1017710" y="4268773"/>
            <a:ext cx="482700" cy="4827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1"/>
          <p:cNvSpPr/>
          <p:nvPr/>
        </p:nvSpPr>
        <p:spPr>
          <a:xfrm>
            <a:off x="1500410" y="4268773"/>
            <a:ext cx="482700" cy="4827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1983110" y="4268773"/>
            <a:ext cx="482700" cy="4827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1"/>
          <p:cNvSpPr/>
          <p:nvPr/>
        </p:nvSpPr>
        <p:spPr>
          <a:xfrm>
            <a:off x="2465810" y="4268773"/>
            <a:ext cx="482700" cy="4827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1"/>
          <p:cNvSpPr/>
          <p:nvPr/>
        </p:nvSpPr>
        <p:spPr>
          <a:xfrm>
            <a:off x="535010" y="47514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1"/>
          <p:cNvSpPr/>
          <p:nvPr/>
        </p:nvSpPr>
        <p:spPr>
          <a:xfrm>
            <a:off x="1017710" y="47514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1"/>
          <p:cNvSpPr/>
          <p:nvPr/>
        </p:nvSpPr>
        <p:spPr>
          <a:xfrm>
            <a:off x="1500410" y="47514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1"/>
          <p:cNvSpPr/>
          <p:nvPr/>
        </p:nvSpPr>
        <p:spPr>
          <a:xfrm>
            <a:off x="1983110" y="4751473"/>
            <a:ext cx="482700" cy="482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1"/>
          <p:cNvSpPr/>
          <p:nvPr/>
        </p:nvSpPr>
        <p:spPr>
          <a:xfrm>
            <a:off x="2465810" y="4751473"/>
            <a:ext cx="482700" cy="482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1"/>
          <p:cNvSpPr/>
          <p:nvPr/>
        </p:nvSpPr>
        <p:spPr>
          <a:xfrm>
            <a:off x="676863" y="3079375"/>
            <a:ext cx="2949861" cy="2915676"/>
          </a:xfrm>
          <a:custGeom>
            <a:rect b="b" l="l" r="r" t="t"/>
            <a:pathLst>
              <a:path extrusionOk="0" h="118259" w="119767">
                <a:moveTo>
                  <a:pt x="115407" y="271"/>
                </a:moveTo>
                <a:cubicBezTo>
                  <a:pt x="110703" y="-1628"/>
                  <a:pt x="98040" y="6936"/>
                  <a:pt x="90153" y="11127"/>
                </a:cubicBezTo>
                <a:cubicBezTo>
                  <a:pt x="82267" y="15318"/>
                  <a:pt x="74241" y="23283"/>
                  <a:pt x="68088" y="25417"/>
                </a:cubicBezTo>
                <a:cubicBezTo>
                  <a:pt x="61935" y="27551"/>
                  <a:pt x="60289" y="26601"/>
                  <a:pt x="53233" y="23932"/>
                </a:cubicBezTo>
                <a:cubicBezTo>
                  <a:pt x="46177" y="21263"/>
                  <a:pt x="33587" y="10272"/>
                  <a:pt x="25752" y="9404"/>
                </a:cubicBezTo>
                <a:cubicBezTo>
                  <a:pt x="17917" y="8536"/>
                  <a:pt x="10468" y="12105"/>
                  <a:pt x="6223" y="18724"/>
                </a:cubicBezTo>
                <a:cubicBezTo>
                  <a:pt x="1978" y="25343"/>
                  <a:pt x="838" y="38082"/>
                  <a:pt x="281" y="49118"/>
                </a:cubicBezTo>
                <a:cubicBezTo>
                  <a:pt x="-276" y="60154"/>
                  <a:pt x="-276" y="73903"/>
                  <a:pt x="2881" y="84939"/>
                </a:cubicBezTo>
                <a:cubicBezTo>
                  <a:pt x="6038" y="95975"/>
                  <a:pt x="10618" y="110268"/>
                  <a:pt x="19221" y="115334"/>
                </a:cubicBezTo>
                <a:cubicBezTo>
                  <a:pt x="27825" y="120400"/>
                  <a:pt x="40204" y="117867"/>
                  <a:pt x="54502" y="115334"/>
                </a:cubicBezTo>
                <a:cubicBezTo>
                  <a:pt x="68800" y="112801"/>
                  <a:pt x="94300" y="109726"/>
                  <a:pt x="105008" y="100137"/>
                </a:cubicBezTo>
                <a:cubicBezTo>
                  <a:pt x="115716" y="90548"/>
                  <a:pt x="116521" y="70738"/>
                  <a:pt x="118749" y="57802"/>
                </a:cubicBezTo>
                <a:cubicBezTo>
                  <a:pt x="120977" y="44866"/>
                  <a:pt x="118935" y="32112"/>
                  <a:pt x="118378" y="22523"/>
                </a:cubicBezTo>
                <a:cubicBezTo>
                  <a:pt x="117821" y="12935"/>
                  <a:pt x="120111" y="2170"/>
                  <a:pt x="115407" y="271"/>
                </a:cubicBezTo>
                <a:close/>
              </a:path>
            </a:pathLst>
          </a:custGeom>
          <a:noFill/>
          <a:ln cap="flat" cmpd="sng" w="76200">
            <a:solidFill>
              <a:srgbClr val="00DC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" name="Google Shape;341;p31"/>
          <p:cNvSpPr/>
          <p:nvPr/>
        </p:nvSpPr>
        <p:spPr>
          <a:xfrm>
            <a:off x="1213288" y="3079375"/>
            <a:ext cx="2338908" cy="1513304"/>
          </a:xfrm>
          <a:custGeom>
            <a:rect b="b" l="l" r="r" t="t"/>
            <a:pathLst>
              <a:path extrusionOk="0" h="66112" w="99528">
                <a:moveTo>
                  <a:pt x="99528" y="0"/>
                </a:moveTo>
                <a:cubicBezTo>
                  <a:pt x="95814" y="2662"/>
                  <a:pt x="82878" y="6747"/>
                  <a:pt x="77245" y="15969"/>
                </a:cubicBezTo>
                <a:cubicBezTo>
                  <a:pt x="71613" y="25192"/>
                  <a:pt x="73408" y="47041"/>
                  <a:pt x="65733" y="55335"/>
                </a:cubicBezTo>
                <a:cubicBezTo>
                  <a:pt x="58058" y="63629"/>
                  <a:pt x="42151" y="67095"/>
                  <a:pt x="31195" y="65733"/>
                </a:cubicBezTo>
                <a:cubicBezTo>
                  <a:pt x="20240" y="64371"/>
                  <a:pt x="5199" y="50260"/>
                  <a:pt x="0" y="47165"/>
                </a:cubicBezTo>
              </a:path>
            </a:pathLst>
          </a:custGeom>
          <a:noFill/>
          <a:ln cap="flat" cmpd="sng" w="7620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2" name="Google Shape;342;p31"/>
          <p:cNvSpPr/>
          <p:nvPr/>
        </p:nvSpPr>
        <p:spPr>
          <a:xfrm>
            <a:off x="735763" y="1955975"/>
            <a:ext cx="7167475" cy="3398075"/>
          </a:xfrm>
          <a:custGeom>
            <a:rect b="b" l="l" r="r" t="t"/>
            <a:pathLst>
              <a:path extrusionOk="0" h="135923" w="286699">
                <a:moveTo>
                  <a:pt x="0" y="0"/>
                </a:moveTo>
                <a:cubicBezTo>
                  <a:pt x="7180" y="7737"/>
                  <a:pt x="25439" y="39366"/>
                  <a:pt x="43079" y="46422"/>
                </a:cubicBezTo>
                <a:cubicBezTo>
                  <a:pt x="60719" y="53478"/>
                  <a:pt x="87768" y="38314"/>
                  <a:pt x="105841" y="42337"/>
                </a:cubicBezTo>
                <a:cubicBezTo>
                  <a:pt x="123914" y="46360"/>
                  <a:pt x="140130" y="59296"/>
                  <a:pt x="151519" y="70561"/>
                </a:cubicBezTo>
                <a:cubicBezTo>
                  <a:pt x="162908" y="81826"/>
                  <a:pt x="158328" y="104852"/>
                  <a:pt x="174173" y="109927"/>
                </a:cubicBezTo>
                <a:cubicBezTo>
                  <a:pt x="190018" y="115003"/>
                  <a:pt x="227836" y="96681"/>
                  <a:pt x="246590" y="101014"/>
                </a:cubicBezTo>
                <a:cubicBezTo>
                  <a:pt x="265344" y="105347"/>
                  <a:pt x="280014" y="130105"/>
                  <a:pt x="286699" y="135923"/>
                </a:cubicBezTo>
              </a:path>
            </a:pathLst>
          </a:custGeom>
          <a:noFill/>
          <a:ln cap="flat" cmpd="sng" w="7620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43" name="Google Shape;343;p31"/>
          <p:cNvCxnSpPr/>
          <p:nvPr/>
        </p:nvCxnSpPr>
        <p:spPr>
          <a:xfrm>
            <a:off x="1547363" y="5475525"/>
            <a:ext cx="3888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4" name="Google Shape;344;p31"/>
          <p:cNvCxnSpPr/>
          <p:nvPr/>
        </p:nvCxnSpPr>
        <p:spPr>
          <a:xfrm rot="-5400000">
            <a:off x="2030063" y="5475525"/>
            <a:ext cx="3888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5" name="Google Shape;345;p31"/>
          <p:cNvCxnSpPr/>
          <p:nvPr/>
        </p:nvCxnSpPr>
        <p:spPr>
          <a:xfrm rot="-5400000">
            <a:off x="2030063" y="4992825"/>
            <a:ext cx="3888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6" name="Google Shape;346;p31"/>
          <p:cNvSpPr/>
          <p:nvPr/>
        </p:nvSpPr>
        <p:spPr>
          <a:xfrm>
            <a:off x="1119531" y="4030331"/>
            <a:ext cx="186300" cy="1863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1"/>
          <p:cNvSpPr/>
          <p:nvPr/>
        </p:nvSpPr>
        <p:spPr>
          <a:xfrm>
            <a:off x="3440506" y="2996737"/>
            <a:ext cx="186300" cy="186300"/>
          </a:xfrm>
          <a:prstGeom prst="ellipse">
            <a:avLst/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1"/>
          <p:cNvSpPr/>
          <p:nvPr/>
        </p:nvSpPr>
        <p:spPr>
          <a:xfrm>
            <a:off x="2872313" y="2559800"/>
            <a:ext cx="1185300" cy="9843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1"/>
          <p:cNvSpPr/>
          <p:nvPr/>
        </p:nvSpPr>
        <p:spPr>
          <a:xfrm>
            <a:off x="676872" y="1867334"/>
            <a:ext cx="186300" cy="186300"/>
          </a:xfrm>
          <a:prstGeom prst="ellipse">
            <a:avLst/>
          </a:prstGeom>
          <a:solidFill>
            <a:srgbClr val="FFFF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1"/>
          <p:cNvSpPr/>
          <p:nvPr/>
        </p:nvSpPr>
        <p:spPr>
          <a:xfrm>
            <a:off x="7793672" y="5234184"/>
            <a:ext cx="186300" cy="186300"/>
          </a:xfrm>
          <a:prstGeom prst="ellipse">
            <a:avLst/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1"/>
          <p:cNvSpPr/>
          <p:nvPr/>
        </p:nvSpPr>
        <p:spPr>
          <a:xfrm>
            <a:off x="5912213" y="2775350"/>
            <a:ext cx="724175" cy="705600"/>
          </a:xfrm>
          <a:custGeom>
            <a:rect b="b" l="l" r="r" t="t"/>
            <a:pathLst>
              <a:path extrusionOk="0" h="28224" w="28967">
                <a:moveTo>
                  <a:pt x="0" y="28224"/>
                </a:moveTo>
                <a:cubicBezTo>
                  <a:pt x="1733" y="25253"/>
                  <a:pt x="5571" y="15103"/>
                  <a:pt x="10399" y="10399"/>
                </a:cubicBezTo>
                <a:cubicBezTo>
                  <a:pt x="15227" y="5695"/>
                  <a:pt x="25872" y="1733"/>
                  <a:pt x="28967" y="0"/>
                </a:cubicBezTo>
              </a:path>
            </a:pathLst>
          </a:custGeom>
          <a:noFill/>
          <a:ln cap="flat" cmpd="sng" w="11430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2" name="Google Shape;352;p31"/>
          <p:cNvSpPr/>
          <p:nvPr/>
        </p:nvSpPr>
        <p:spPr>
          <a:xfrm>
            <a:off x="5545013" y="2261153"/>
            <a:ext cx="1030550" cy="94375"/>
          </a:xfrm>
          <a:custGeom>
            <a:rect b="b" l="l" r="r" t="t"/>
            <a:pathLst>
              <a:path extrusionOk="0" h="3775" w="41222">
                <a:moveTo>
                  <a:pt x="0" y="2290"/>
                </a:moveTo>
                <a:cubicBezTo>
                  <a:pt x="3342" y="1919"/>
                  <a:pt x="13184" y="-185"/>
                  <a:pt x="20054" y="62"/>
                </a:cubicBezTo>
                <a:cubicBezTo>
                  <a:pt x="26924" y="310"/>
                  <a:pt x="37694" y="3156"/>
                  <a:pt x="41222" y="3775"/>
                </a:cubicBezTo>
              </a:path>
            </a:pathLst>
          </a:custGeom>
          <a:noFill/>
          <a:ln cap="flat" cmpd="sng" w="11430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3" name="Google Shape;353;p31"/>
          <p:cNvSpPr/>
          <p:nvPr/>
        </p:nvSpPr>
        <p:spPr>
          <a:xfrm>
            <a:off x="6519857" y="2599869"/>
            <a:ext cx="297000" cy="297000"/>
          </a:xfrm>
          <a:prstGeom prst="ellipse">
            <a:avLst/>
          </a:prstGeom>
          <a:solidFill>
            <a:srgbClr val="FF0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1"/>
          <p:cNvSpPr/>
          <p:nvPr/>
        </p:nvSpPr>
        <p:spPr>
          <a:xfrm>
            <a:off x="6421582" y="2196969"/>
            <a:ext cx="297000" cy="297000"/>
          </a:xfrm>
          <a:prstGeom prst="ellipse">
            <a:avLst/>
          </a:prstGeom>
          <a:solidFill>
            <a:srgbClr val="FF0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1"/>
          <p:cNvSpPr/>
          <p:nvPr/>
        </p:nvSpPr>
        <p:spPr>
          <a:xfrm>
            <a:off x="7023138" y="2483775"/>
            <a:ext cx="909850" cy="529200"/>
          </a:xfrm>
          <a:custGeom>
            <a:rect b="b" l="l" r="r" t="t"/>
            <a:pathLst>
              <a:path extrusionOk="0" h="21168" w="36394">
                <a:moveTo>
                  <a:pt x="0" y="0"/>
                </a:moveTo>
                <a:cubicBezTo>
                  <a:pt x="3342" y="1300"/>
                  <a:pt x="13988" y="4271"/>
                  <a:pt x="20054" y="7799"/>
                </a:cubicBezTo>
                <a:cubicBezTo>
                  <a:pt x="26120" y="11327"/>
                  <a:pt x="33671" y="18940"/>
                  <a:pt x="36394" y="21168"/>
                </a:cubicBezTo>
              </a:path>
            </a:pathLst>
          </a:custGeom>
          <a:noFill/>
          <a:ln cap="flat" cmpd="sng" w="11430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56" name="Google Shape;356;p31"/>
          <p:cNvCxnSpPr/>
          <p:nvPr/>
        </p:nvCxnSpPr>
        <p:spPr>
          <a:xfrm flipH="1" rot="10800000">
            <a:off x="4059538" y="1724350"/>
            <a:ext cx="1095600" cy="816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31"/>
          <p:cNvCxnSpPr/>
          <p:nvPr/>
        </p:nvCxnSpPr>
        <p:spPr>
          <a:xfrm>
            <a:off x="4050238" y="3525375"/>
            <a:ext cx="1104900" cy="260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8" name="Google Shape;358;p31"/>
          <p:cNvSpPr/>
          <p:nvPr/>
        </p:nvSpPr>
        <p:spPr>
          <a:xfrm>
            <a:off x="6893057" y="2338144"/>
            <a:ext cx="297000" cy="297000"/>
          </a:xfrm>
          <a:prstGeom prst="ellipse">
            <a:avLst/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9" name="Google Shape;359;p31"/>
          <p:cNvCxnSpPr/>
          <p:nvPr/>
        </p:nvCxnSpPr>
        <p:spPr>
          <a:xfrm flipH="1" rot="10800000">
            <a:off x="6222863" y="3038500"/>
            <a:ext cx="297000" cy="3435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0" name="Google Shape;360;p31"/>
          <p:cNvCxnSpPr/>
          <p:nvPr/>
        </p:nvCxnSpPr>
        <p:spPr>
          <a:xfrm flipH="1" rot="10800000">
            <a:off x="5782750" y="2463400"/>
            <a:ext cx="482700" cy="465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1" name="Google Shape;361;p31"/>
          <p:cNvCxnSpPr/>
          <p:nvPr/>
        </p:nvCxnSpPr>
        <p:spPr>
          <a:xfrm>
            <a:off x="7227200" y="2793919"/>
            <a:ext cx="389700" cy="2136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2" name="Google Shape;362;p31"/>
          <p:cNvSpPr txBox="1"/>
          <p:nvPr/>
        </p:nvSpPr>
        <p:spPr>
          <a:xfrm>
            <a:off x="1250363" y="2196975"/>
            <a:ext cx="297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1</a:t>
            </a:r>
            <a:endParaRPr b="1" sz="1800"/>
          </a:p>
        </p:txBody>
      </p:sp>
      <p:sp>
        <p:nvSpPr>
          <p:cNvPr id="363" name="Google Shape;363;p31"/>
          <p:cNvSpPr txBox="1"/>
          <p:nvPr/>
        </p:nvSpPr>
        <p:spPr>
          <a:xfrm>
            <a:off x="2075963" y="4074375"/>
            <a:ext cx="297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2</a:t>
            </a:r>
            <a:endParaRPr b="1" sz="1800"/>
          </a:p>
        </p:txBody>
      </p:sp>
      <p:sp>
        <p:nvSpPr>
          <p:cNvPr id="364" name="Google Shape;364;p31"/>
          <p:cNvSpPr txBox="1"/>
          <p:nvPr/>
        </p:nvSpPr>
        <p:spPr>
          <a:xfrm>
            <a:off x="5083188" y="4203875"/>
            <a:ext cx="297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3</a:t>
            </a:r>
            <a:endParaRPr b="1" sz="1800"/>
          </a:p>
        </p:txBody>
      </p:sp>
      <p:sp>
        <p:nvSpPr>
          <p:cNvPr id="365" name="Google Shape;365;p31"/>
          <p:cNvSpPr txBox="1"/>
          <p:nvPr/>
        </p:nvSpPr>
        <p:spPr>
          <a:xfrm>
            <a:off x="5545013" y="1764475"/>
            <a:ext cx="297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1</a:t>
            </a:r>
            <a:endParaRPr b="1" sz="1800"/>
          </a:p>
        </p:txBody>
      </p:sp>
      <p:sp>
        <p:nvSpPr>
          <p:cNvPr id="366" name="Google Shape;366;p31"/>
          <p:cNvSpPr txBox="1"/>
          <p:nvPr/>
        </p:nvSpPr>
        <p:spPr>
          <a:xfrm>
            <a:off x="5663538" y="2820025"/>
            <a:ext cx="297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2</a:t>
            </a:r>
            <a:endParaRPr b="1" sz="1800"/>
          </a:p>
        </p:txBody>
      </p:sp>
      <p:sp>
        <p:nvSpPr>
          <p:cNvPr id="367" name="Google Shape;367;p31"/>
          <p:cNvSpPr txBox="1"/>
          <p:nvPr/>
        </p:nvSpPr>
        <p:spPr>
          <a:xfrm>
            <a:off x="7738313" y="2355525"/>
            <a:ext cx="297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3</a:t>
            </a:r>
            <a:endParaRPr b="1" sz="1800"/>
          </a:p>
        </p:txBody>
      </p:sp>
      <p:cxnSp>
        <p:nvCxnSpPr>
          <p:cNvPr id="368" name="Google Shape;368;p31"/>
          <p:cNvCxnSpPr/>
          <p:nvPr/>
        </p:nvCxnSpPr>
        <p:spPr>
          <a:xfrm rot="10800000">
            <a:off x="2995463" y="4510125"/>
            <a:ext cx="3888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9" name="Google Shape;369;p31"/>
          <p:cNvCxnSpPr/>
          <p:nvPr/>
        </p:nvCxnSpPr>
        <p:spPr>
          <a:xfrm rot="-5400000">
            <a:off x="3008763" y="4992825"/>
            <a:ext cx="3888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0" name="Google Shape;370;p31"/>
          <p:cNvSpPr/>
          <p:nvPr/>
        </p:nvSpPr>
        <p:spPr>
          <a:xfrm>
            <a:off x="1017713" y="4751475"/>
            <a:ext cx="1448100" cy="1448100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1"/>
          <p:cNvSpPr/>
          <p:nvPr/>
        </p:nvSpPr>
        <p:spPr>
          <a:xfrm>
            <a:off x="4670157" y="5327019"/>
            <a:ext cx="297000" cy="297000"/>
          </a:xfrm>
          <a:prstGeom prst="ellipse">
            <a:avLst/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1"/>
          <p:cNvSpPr/>
          <p:nvPr/>
        </p:nvSpPr>
        <p:spPr>
          <a:xfrm>
            <a:off x="4670157" y="5733519"/>
            <a:ext cx="297000" cy="297000"/>
          </a:xfrm>
          <a:prstGeom prst="ellipse">
            <a:avLst/>
          </a:prstGeom>
          <a:solidFill>
            <a:srgbClr val="FF0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1"/>
          <p:cNvSpPr txBox="1"/>
          <p:nvPr/>
        </p:nvSpPr>
        <p:spPr>
          <a:xfrm>
            <a:off x="5083257" y="5281125"/>
            <a:ext cx="20517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Runoff Input </a:t>
            </a:r>
            <a:endParaRPr b="1" sz="1800"/>
          </a:p>
        </p:txBody>
      </p:sp>
      <p:sp>
        <p:nvSpPr>
          <p:cNvPr id="374" name="Google Shape;374;p31"/>
          <p:cNvSpPr txBox="1"/>
          <p:nvPr/>
        </p:nvSpPr>
        <p:spPr>
          <a:xfrm>
            <a:off x="5088027" y="5687625"/>
            <a:ext cx="2650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Streamflow Output</a:t>
            </a:r>
            <a:endParaRPr b="1" sz="1800"/>
          </a:p>
        </p:txBody>
      </p:sp>
      <p:sp>
        <p:nvSpPr>
          <p:cNvPr id="375" name="Google Shape;375;p31"/>
          <p:cNvSpPr txBox="1"/>
          <p:nvPr/>
        </p:nvSpPr>
        <p:spPr>
          <a:xfrm>
            <a:off x="1229625" y="976238"/>
            <a:ext cx="35100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/>
              <a:t>NWM streamflow output indexed by feature_id. Does not contain river geometry.</a:t>
            </a:r>
            <a:endParaRPr i="1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"/>
          <p:cNvSpPr txBox="1"/>
          <p:nvPr/>
        </p:nvSpPr>
        <p:spPr>
          <a:xfrm>
            <a:off x="0" y="10"/>
            <a:ext cx="9144000" cy="5090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b" bIns="45675" lIns="91350" spcFirstLastPara="1" rIns="9135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67"/>
              <a:buFont typeface="Calibri"/>
              <a:buNone/>
            </a:pPr>
            <a:r>
              <a:rPr b="1" lang="en-US" sz="2867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NWM Development:  Coastal Coupling</a:t>
            </a:r>
            <a:endParaRPr/>
          </a:p>
        </p:txBody>
      </p:sp>
      <p:sp>
        <p:nvSpPr>
          <p:cNvPr id="382" name="Google Shape;382;p32"/>
          <p:cNvSpPr txBox="1"/>
          <p:nvPr>
            <p:ph idx="1" type="body"/>
          </p:nvPr>
        </p:nvSpPr>
        <p:spPr>
          <a:xfrm>
            <a:off x="0" y="657226"/>
            <a:ext cx="5067300" cy="6200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Couple NOAA's freshwater models with coastal models to provide an integrated flood forecast to approximately 100 million people in the coastal zone.</a:t>
            </a:r>
            <a:endParaRPr/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Scope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initial phase of this project will demonstrate coupling between the National Water Model, an inland water resources model, and appropriate ocean models at a local scale. 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Couple the National Ocean Service Extratropical Surge and Tide Operational Forecast System (ESTOFS) / Advanced Circulation Model (ADCIRC) to the National Water Model (NWM) in the coastal zone.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Scaling this local-scale solution to regional and national domains will be the focus of subsequent iterations of this project. </a:t>
            </a:r>
            <a:endParaRPr/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fc_transparent.tif" id="383" name="Google Shape;38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2615" y="1813118"/>
            <a:ext cx="4219786" cy="287459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2"/>
          <p:cNvSpPr txBox="1"/>
          <p:nvPr/>
        </p:nvSpPr>
        <p:spPr>
          <a:xfrm>
            <a:off x="5568994" y="4963152"/>
            <a:ext cx="3347028" cy="892473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675" lIns="91350" spcFirstLastPara="1" rIns="91350" wrap="square" tIns="45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100 million people live in the white space near the coast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 don’t get an integrated flood forecast today</a:t>
            </a:r>
            <a:endParaRPr/>
          </a:p>
        </p:txBody>
      </p:sp>
      <p:sp>
        <p:nvSpPr>
          <p:cNvPr id="385" name="Google Shape;385;p32"/>
          <p:cNvSpPr txBox="1"/>
          <p:nvPr/>
        </p:nvSpPr>
        <p:spPr>
          <a:xfrm>
            <a:off x="7010400" y="6342387"/>
            <a:ext cx="2133600" cy="379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3"/>
          <p:cNvSpPr txBox="1"/>
          <p:nvPr/>
        </p:nvSpPr>
        <p:spPr>
          <a:xfrm>
            <a:off x="0" y="10"/>
            <a:ext cx="9144000" cy="5090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b" bIns="45675" lIns="91350" spcFirstLastPara="1" rIns="9135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67"/>
              <a:buFont typeface="Calibri"/>
              <a:buNone/>
            </a:pPr>
            <a:r>
              <a:rPr b="1" lang="en-US" sz="2867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NWM Development:  Hyper Resolution Modeling</a:t>
            </a:r>
            <a:endParaRPr/>
          </a:p>
        </p:txBody>
      </p:sp>
      <p:sp>
        <p:nvSpPr>
          <p:cNvPr id="392" name="Google Shape;392;p33"/>
          <p:cNvSpPr txBox="1"/>
          <p:nvPr>
            <p:ph idx="1" type="body"/>
          </p:nvPr>
        </p:nvSpPr>
        <p:spPr>
          <a:xfrm>
            <a:off x="238125" y="651669"/>
            <a:ext cx="8229600" cy="4168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147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demonstrate pre-operational hyper resolution window modeling capability to provide street-level inundation information </a:t>
            </a:r>
            <a:endParaRPr sz="2300"/>
          </a:p>
          <a:p>
            <a:pPr indent="-331470" lvl="0" marL="342900" marR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Mandated by Congress and due by Q4 of 2020</a:t>
            </a:r>
            <a:endParaRPr sz="2300"/>
          </a:p>
          <a:p>
            <a:pPr indent="-331470" lvl="0" marL="342900" marR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Needed for areas of complex terrain and built environment</a:t>
            </a:r>
            <a:endParaRPr sz="2300"/>
          </a:p>
          <a:p>
            <a:pPr indent="-331470" lvl="0" marL="342900" marR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Triggered by conditions seen in the CONUS NWM</a:t>
            </a:r>
            <a:endParaRPr sz="2300"/>
          </a:p>
          <a:p>
            <a:pPr indent="-331470" lvl="0" marL="342900" marR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demonstrated on three urban areas</a:t>
            </a:r>
            <a:endParaRPr sz="2300"/>
          </a:p>
          <a:p>
            <a:pPr indent="-331470" lvl="0" marL="342900" marR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Status</a:t>
            </a:r>
            <a:endParaRPr sz="2300"/>
          </a:p>
          <a:p>
            <a:pPr indent="-274955" lvl="1" marL="742950" marR="0" rtl="0" algn="l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Developed overall strategy white paper</a:t>
            </a:r>
            <a:endParaRPr sz="2000"/>
          </a:p>
          <a:p>
            <a:pPr indent="-274955" lvl="1" marL="742950" marR="0" rtl="0" algn="l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Identifying candidate models and basins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Brian.Cosgrove\Downloads\magcenjddmfdggjk.png" id="393" name="Google Shape;393;p33"/>
          <p:cNvPicPr preferRelativeResize="0"/>
          <p:nvPr/>
        </p:nvPicPr>
        <p:blipFill rotWithShape="1">
          <a:blip r:embed="rId3">
            <a:alphaModFix/>
          </a:blip>
          <a:srcRect b="4155" l="5307" r="6632" t="19899"/>
          <a:stretch/>
        </p:blipFill>
        <p:spPr>
          <a:xfrm>
            <a:off x="5238750" y="4256982"/>
            <a:ext cx="3840480" cy="2448617"/>
          </a:xfrm>
          <a:prstGeom prst="flowChartPunchedCard">
            <a:avLst/>
          </a:prstGeom>
          <a:noFill/>
          <a:ln>
            <a:noFill/>
          </a:ln>
        </p:spPr>
      </p:pic>
      <p:sp>
        <p:nvSpPr>
          <p:cNvPr id="394" name="Google Shape;394;p33"/>
          <p:cNvSpPr txBox="1"/>
          <p:nvPr/>
        </p:nvSpPr>
        <p:spPr>
          <a:xfrm>
            <a:off x="7010400" y="6342387"/>
            <a:ext cx="2133600" cy="379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Brian.Cosgrove\Downloads\ghggfnpbmjhkjblm.png" id="395" name="Google Shape;39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3865" y="4725642"/>
            <a:ext cx="2771775" cy="18192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96" name="Google Shape;396;p33"/>
          <p:cNvSpPr txBox="1"/>
          <p:nvPr/>
        </p:nvSpPr>
        <p:spPr>
          <a:xfrm>
            <a:off x="1723695" y="6621117"/>
            <a:ext cx="2075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Flash flooding in Charlotte, NC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/>
          <p:nvPr/>
        </p:nvSpPr>
        <p:spPr>
          <a:xfrm>
            <a:off x="0" y="3657600"/>
            <a:ext cx="9144000" cy="3200400"/>
          </a:xfrm>
          <a:prstGeom prst="roundRect">
            <a:avLst>
              <a:gd fmla="val 16667" name="adj"/>
            </a:avLst>
          </a:prstGeom>
          <a:solidFill>
            <a:srgbClr val="DDF0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4"/>
          <p:cNvSpPr txBox="1"/>
          <p:nvPr>
            <p:ph idx="1" type="body"/>
          </p:nvPr>
        </p:nvSpPr>
        <p:spPr>
          <a:xfrm>
            <a:off x="43815" y="451104"/>
            <a:ext cx="9020181" cy="3104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1" i="0" lang="en-US" sz="20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 Definition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–"/>
            </a:pPr>
            <a:r>
              <a:rPr b="0" i="0" lang="en-US" sz="1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Dams have an enormous impact, yet are represented in only a basic way in the NWM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–"/>
            </a:pPr>
            <a:r>
              <a:rPr b="0" i="0" lang="en-US" sz="1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1,506 Reservoirs currently represented in the NWM V1.2, with expansion to &gt; 5,000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–"/>
            </a:pPr>
            <a:r>
              <a:rPr b="0" i="0" lang="en-US" sz="1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Dams are operated in different ways, each reservoir has a unique set of operating rules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–"/>
            </a:pPr>
            <a:r>
              <a:rPr b="0" i="0" lang="en-US" sz="1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Rule curve availability makes direct use in 1000’s of NWM reservoirs impractical</a:t>
            </a:r>
            <a:endParaRPr b="0" i="0" sz="166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–"/>
            </a:pPr>
            <a:r>
              <a:rPr b="0" i="0" lang="en-US" sz="1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 is to design, construct, integrate and test new modules necessary to accurately simulate reservoir releases within the NWM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1" i="0" lang="en-US" sz="20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Methodology/Expected Outcome(s)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–"/>
            </a:pPr>
            <a:r>
              <a:rPr b="0" i="0" lang="en-US" sz="1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utilizing machine learning (ML) techniques, the relationships between inputs and outputs (i.e., reservoir releases) are captured and utilized as a part of the NWM. </a:t>
            </a:r>
            <a:endParaRPr/>
          </a:p>
          <a:p>
            <a:pPr indent="-191770" lvl="0" marL="285750" marR="0" rtl="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480"/>
              <a:buFont typeface="Arial"/>
              <a:buNone/>
            </a:pPr>
            <a:r>
              <a:t/>
            </a:r>
            <a:endParaRPr b="0" i="0" sz="14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1770" lvl="0" marL="285750" marR="0" rtl="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480"/>
              <a:buFont typeface="Arial"/>
              <a:buNone/>
            </a:pPr>
            <a:r>
              <a:t/>
            </a:r>
            <a:endParaRPr b="0" i="0" sz="14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1770" lvl="0" marL="285750" marR="0" rtl="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480"/>
              <a:buFont typeface="Arial"/>
              <a:buNone/>
            </a:pPr>
            <a:r>
              <a:t/>
            </a:r>
            <a:endParaRPr b="0" i="0" sz="14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8920" lvl="0" marL="342900" marR="0" rtl="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480"/>
              <a:buFont typeface="Arial"/>
              <a:buNone/>
            </a:pPr>
            <a:r>
              <a:t/>
            </a:r>
            <a:endParaRPr b="0" i="0" sz="14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4"/>
          <p:cNvSpPr/>
          <p:nvPr/>
        </p:nvSpPr>
        <p:spPr>
          <a:xfrm>
            <a:off x="168211" y="3998874"/>
            <a:ext cx="1929368" cy="409614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Selection of target reservoirs from a basin (6-digit HUC)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4"/>
          <p:cNvSpPr/>
          <p:nvPr/>
        </p:nvSpPr>
        <p:spPr>
          <a:xfrm>
            <a:off x="2478111" y="3962403"/>
            <a:ext cx="1609340" cy="482557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Collection of reservoir data and preprocessing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6" name="Google Shape;406;p34"/>
          <p:cNvCxnSpPr/>
          <p:nvPr/>
        </p:nvCxnSpPr>
        <p:spPr>
          <a:xfrm>
            <a:off x="3275466" y="4445152"/>
            <a:ext cx="0" cy="189848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07" name="Google Shape;407;p34"/>
          <p:cNvSpPr/>
          <p:nvPr/>
        </p:nvSpPr>
        <p:spPr>
          <a:xfrm>
            <a:off x="805091" y="4853352"/>
            <a:ext cx="1857371" cy="420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simple Neural Network representation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4"/>
          <p:cNvSpPr/>
          <p:nvPr/>
        </p:nvSpPr>
        <p:spPr>
          <a:xfrm>
            <a:off x="2888488" y="5369079"/>
            <a:ext cx="248716" cy="203817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4"/>
          <p:cNvSpPr/>
          <p:nvPr/>
        </p:nvSpPr>
        <p:spPr>
          <a:xfrm>
            <a:off x="3282781" y="5280156"/>
            <a:ext cx="950915" cy="438746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-2563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0" name="Google Shape;410;p34"/>
          <p:cNvSpPr/>
          <p:nvPr/>
        </p:nvSpPr>
        <p:spPr>
          <a:xfrm>
            <a:off x="1" y="4621974"/>
            <a:ext cx="4572000" cy="215983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34"/>
          <p:cNvGrpSpPr/>
          <p:nvPr/>
        </p:nvGrpSpPr>
        <p:grpSpPr>
          <a:xfrm>
            <a:off x="43815" y="4666883"/>
            <a:ext cx="2810069" cy="1747363"/>
            <a:chOff x="-160972" y="0"/>
            <a:chExt cx="2810075" cy="1747520"/>
          </a:xfrm>
        </p:grpSpPr>
        <p:grpSp>
          <p:nvGrpSpPr>
            <p:cNvPr id="412" name="Google Shape;412;p34"/>
            <p:cNvGrpSpPr/>
            <p:nvPr/>
          </p:nvGrpSpPr>
          <p:grpSpPr>
            <a:xfrm>
              <a:off x="-160972" y="0"/>
              <a:ext cx="2245676" cy="1747520"/>
              <a:chOff x="-160982" y="0"/>
              <a:chExt cx="2245813" cy="1747520"/>
            </a:xfrm>
          </p:grpSpPr>
          <p:grpSp>
            <p:nvGrpSpPr>
              <p:cNvPr id="413" name="Google Shape;413;p34"/>
              <p:cNvGrpSpPr/>
              <p:nvPr/>
            </p:nvGrpSpPr>
            <p:grpSpPr>
              <a:xfrm>
                <a:off x="-160982" y="0"/>
                <a:ext cx="2245813" cy="1747520"/>
                <a:chOff x="-160986" y="0"/>
                <a:chExt cx="2245868" cy="1747952"/>
              </a:xfrm>
            </p:grpSpPr>
            <p:grpSp>
              <p:nvGrpSpPr>
                <p:cNvPr id="414" name="Google Shape;414;p34"/>
                <p:cNvGrpSpPr/>
                <p:nvPr/>
              </p:nvGrpSpPr>
              <p:grpSpPr>
                <a:xfrm>
                  <a:off x="-160986" y="0"/>
                  <a:ext cx="658419" cy="1747952"/>
                  <a:chOff x="-160986" y="0"/>
                  <a:chExt cx="658419" cy="1747952"/>
                </a:xfrm>
              </p:grpSpPr>
              <p:sp>
                <p:nvSpPr>
                  <p:cNvPr id="415" name="Google Shape;415;p34"/>
                  <p:cNvSpPr/>
                  <p:nvPr/>
                </p:nvSpPr>
                <p:spPr>
                  <a:xfrm>
                    <a:off x="-160986" y="0"/>
                    <a:ext cx="658419" cy="402336"/>
                  </a:xfrm>
                  <a:prstGeom prst="ellipse">
                    <a:avLst/>
                  </a:prstGeom>
                  <a:blipFill rotWithShape="1">
                    <a:blip r:embed="rId4">
                      <a:alphaModFix/>
                    </a:blip>
                    <a:stretch>
                      <a:fillRect b="0" l="0" r="0" t="0"/>
                    </a:stretch>
                  </a:blipFill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latin typeface="Calibri"/>
                        <a:ea typeface="Calibri"/>
                        <a:cs typeface="Calibri"/>
                        <a:sym typeface="Calibri"/>
                      </a:rPr>
                      <a:t> </a:t>
                    </a:r>
                    <a:endParaRPr/>
                  </a:p>
                </p:txBody>
              </p:sp>
              <p:sp>
                <p:nvSpPr>
                  <p:cNvPr id="416" name="Google Shape;416;p34"/>
                  <p:cNvSpPr/>
                  <p:nvPr/>
                </p:nvSpPr>
                <p:spPr>
                  <a:xfrm>
                    <a:off x="-160986" y="453542"/>
                    <a:ext cx="651011" cy="401955"/>
                  </a:xfrm>
                  <a:prstGeom prst="ellipse">
                    <a:avLst/>
                  </a:prstGeom>
                  <a:blipFill rotWithShape="1">
                    <a:blip r:embed="rId5">
                      <a:alphaModFix/>
                    </a:blip>
                    <a:stretch>
                      <a:fillRect b="0" l="0" r="0" t="0"/>
                    </a:stretch>
                  </a:blipFill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latin typeface="Calibri"/>
                        <a:ea typeface="Calibri"/>
                        <a:cs typeface="Calibri"/>
                        <a:sym typeface="Calibri"/>
                      </a:rPr>
                      <a:t> </a:t>
                    </a:r>
                    <a:endParaRPr/>
                  </a:p>
                </p:txBody>
              </p:sp>
              <p:sp>
                <p:nvSpPr>
                  <p:cNvPr id="417" name="Google Shape;417;p34"/>
                  <p:cNvSpPr/>
                  <p:nvPr/>
                </p:nvSpPr>
                <p:spPr>
                  <a:xfrm>
                    <a:off x="-160986" y="885139"/>
                    <a:ext cx="658419" cy="438912"/>
                  </a:xfrm>
                  <a:prstGeom prst="ellipse">
                    <a:avLst/>
                  </a:prstGeom>
                  <a:blipFill rotWithShape="1">
                    <a:blip r:embed="rId6">
                      <a:alphaModFix/>
                    </a:blip>
                    <a:stretch>
                      <a:fillRect b="0" l="0" r="0" t="0"/>
                    </a:stretch>
                  </a:blipFill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latin typeface="Calibri"/>
                        <a:ea typeface="Calibri"/>
                        <a:cs typeface="Calibri"/>
                        <a:sym typeface="Calibri"/>
                      </a:rPr>
                      <a:t> </a:t>
                    </a:r>
                    <a:endParaRPr/>
                  </a:p>
                </p:txBody>
              </p:sp>
              <p:sp>
                <p:nvSpPr>
                  <p:cNvPr id="418" name="Google Shape;418;p34"/>
                  <p:cNvSpPr/>
                  <p:nvPr/>
                </p:nvSpPr>
                <p:spPr>
                  <a:xfrm>
                    <a:off x="-160986" y="1345997"/>
                    <a:ext cx="621488" cy="401955"/>
                  </a:xfrm>
                  <a:prstGeom prst="ellipse">
                    <a:avLst/>
                  </a:prstGeom>
                  <a:blipFill rotWithShape="1">
                    <a:blip r:embed="rId7">
                      <a:alphaModFix/>
                    </a:blip>
                    <a:stretch>
                      <a:fillRect b="0" l="0" r="0" t="0"/>
                    </a:stretch>
                  </a:blipFill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latin typeface="Calibri"/>
                        <a:ea typeface="Calibri"/>
                        <a:cs typeface="Calibri"/>
                        <a:sym typeface="Calibri"/>
                      </a:rPr>
                      <a:t> </a:t>
                    </a:r>
                    <a:endParaRPr/>
                  </a:p>
                </p:txBody>
              </p:sp>
            </p:grpSp>
            <p:cxnSp>
              <p:nvCxnSpPr>
                <p:cNvPr id="419" name="Google Shape;419;p34"/>
                <p:cNvCxnSpPr/>
                <p:nvPr/>
              </p:nvCxnSpPr>
              <p:spPr>
                <a:xfrm>
                  <a:off x="438912" y="277977"/>
                  <a:ext cx="533400" cy="52578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med" w="med" type="stealth"/>
                </a:ln>
              </p:spPr>
            </p:cxnSp>
            <p:sp>
              <p:nvSpPr>
                <p:cNvPr id="420" name="Google Shape;420;p34"/>
                <p:cNvSpPr/>
                <p:nvPr/>
              </p:nvSpPr>
              <p:spPr>
                <a:xfrm>
                  <a:off x="972921" y="651053"/>
                  <a:ext cx="409575" cy="401320"/>
                </a:xfrm>
                <a:prstGeom prst="ellipse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 </a:t>
                  </a:r>
                  <a:endParaRPr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21" name="Google Shape;421;p34"/>
                <p:cNvCxnSpPr>
                  <a:stCxn id="416" idx="6"/>
                </p:cNvCxnSpPr>
                <p:nvPr/>
              </p:nvCxnSpPr>
              <p:spPr>
                <a:xfrm>
                  <a:off x="490025" y="654519"/>
                  <a:ext cx="482700" cy="14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med" w="med" type="stealth"/>
                </a:ln>
              </p:spPr>
            </p:cxnSp>
            <p:cxnSp>
              <p:nvCxnSpPr>
                <p:cNvPr id="422" name="Google Shape;422;p34"/>
                <p:cNvCxnSpPr/>
                <p:nvPr/>
              </p:nvCxnSpPr>
              <p:spPr>
                <a:xfrm flipH="1" rot="10800000">
                  <a:off x="490118" y="804672"/>
                  <a:ext cx="481965" cy="30797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med" w="med" type="stealth"/>
                </a:ln>
              </p:spPr>
            </p:cxnSp>
            <p:cxnSp>
              <p:nvCxnSpPr>
                <p:cNvPr id="423" name="Google Shape;423;p34"/>
                <p:cNvCxnSpPr/>
                <p:nvPr/>
              </p:nvCxnSpPr>
              <p:spPr>
                <a:xfrm flipH="1" rot="10800000">
                  <a:off x="460857" y="804672"/>
                  <a:ext cx="511175" cy="74612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med" w="med" type="stealth"/>
                </a:ln>
              </p:spPr>
            </p:cxnSp>
            <p:sp>
              <p:nvSpPr>
                <p:cNvPr id="424" name="Google Shape;424;p34"/>
                <p:cNvSpPr/>
                <p:nvPr/>
              </p:nvSpPr>
              <p:spPr>
                <a:xfrm>
                  <a:off x="1675181" y="651053"/>
                  <a:ext cx="409701" cy="401320"/>
                </a:xfrm>
                <a:prstGeom prst="ellipse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 </a:t>
                  </a:r>
                  <a:endParaRPr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25" name="Google Shape;425;p34"/>
                <p:cNvCxnSpPr/>
                <p:nvPr/>
              </p:nvCxnSpPr>
              <p:spPr>
                <a:xfrm>
                  <a:off x="1404518" y="848563"/>
                  <a:ext cx="263347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med" w="med" type="stealth"/>
                </a:ln>
              </p:spPr>
            </p:cxnSp>
          </p:grpSp>
          <p:cxnSp>
            <p:nvCxnSpPr>
              <p:cNvPr id="426" name="Google Shape;426;p34"/>
              <p:cNvCxnSpPr/>
              <p:nvPr/>
            </p:nvCxnSpPr>
            <p:spPr>
              <a:xfrm flipH="1">
                <a:off x="1024128" y="738835"/>
                <a:ext cx="300279" cy="203836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7" name="Google Shape;427;p34"/>
              <p:cNvCxnSpPr/>
              <p:nvPr/>
            </p:nvCxnSpPr>
            <p:spPr>
              <a:xfrm flipH="1">
                <a:off x="1733703" y="746150"/>
                <a:ext cx="300279" cy="203836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428" name="Google Shape;428;p34"/>
            <p:cNvSpPr/>
            <p:nvPr/>
          </p:nvSpPr>
          <p:spPr>
            <a:xfrm>
              <a:off x="2151898" y="629107"/>
              <a:ext cx="497205" cy="438785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 b="0" l="-4936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sp>
        <p:nvSpPr>
          <p:cNvPr id="429" name="Google Shape;429;p34"/>
          <p:cNvSpPr/>
          <p:nvPr/>
        </p:nvSpPr>
        <p:spPr>
          <a:xfrm>
            <a:off x="185903" y="6207197"/>
            <a:ext cx="548004" cy="803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0" name="Google Shape;430;p34"/>
          <p:cNvCxnSpPr>
            <a:stCxn id="404" idx="3"/>
            <a:endCxn id="405" idx="1"/>
          </p:cNvCxnSpPr>
          <p:nvPr/>
        </p:nvCxnSpPr>
        <p:spPr>
          <a:xfrm>
            <a:off x="2097579" y="4203681"/>
            <a:ext cx="380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1" name="Google Shape;431;p34"/>
          <p:cNvSpPr/>
          <p:nvPr/>
        </p:nvSpPr>
        <p:spPr>
          <a:xfrm>
            <a:off x="914400" y="6142885"/>
            <a:ext cx="3521109" cy="482557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Corrector steps to revise the simulated releases based on physical limitations on reservoir storage and releases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2" name="Google Shape;432;p34"/>
          <p:cNvCxnSpPr/>
          <p:nvPr/>
        </p:nvCxnSpPr>
        <p:spPr>
          <a:xfrm>
            <a:off x="2587696" y="5609470"/>
            <a:ext cx="0" cy="52312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33" name="Google Shape;433;p34"/>
          <p:cNvCxnSpPr/>
          <p:nvPr/>
        </p:nvCxnSpPr>
        <p:spPr>
          <a:xfrm rot="10800000">
            <a:off x="3557099" y="5572896"/>
            <a:ext cx="0" cy="56998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434" name="Google Shape;434;p34"/>
          <p:cNvGrpSpPr/>
          <p:nvPr/>
        </p:nvGrpSpPr>
        <p:grpSpPr>
          <a:xfrm>
            <a:off x="4572000" y="3962403"/>
            <a:ext cx="4499420" cy="2867219"/>
            <a:chOff x="417539" y="298950"/>
            <a:chExt cx="4499642" cy="2867782"/>
          </a:xfrm>
        </p:grpSpPr>
        <p:sp>
          <p:nvSpPr>
            <p:cNvPr id="435" name="Google Shape;435;p34"/>
            <p:cNvSpPr/>
            <p:nvPr/>
          </p:nvSpPr>
          <p:spPr>
            <a:xfrm>
              <a:off x="417539" y="321297"/>
              <a:ext cx="4499641" cy="2845435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34"/>
            <p:cNvSpPr/>
            <p:nvPr/>
          </p:nvSpPr>
          <p:spPr>
            <a:xfrm>
              <a:off x="2136611" y="986980"/>
              <a:ext cx="972965" cy="776197"/>
            </a:xfrm>
            <a:prstGeom prst="ellipse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ML model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7" name="Google Shape;437;p34"/>
            <p:cNvCxnSpPr/>
            <p:nvPr/>
          </p:nvCxnSpPr>
          <p:spPr>
            <a:xfrm>
              <a:off x="1631862" y="928458"/>
              <a:ext cx="497173" cy="39489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438" name="Google Shape;438;p34"/>
            <p:cNvSpPr/>
            <p:nvPr/>
          </p:nvSpPr>
          <p:spPr>
            <a:xfrm>
              <a:off x="505321" y="826045"/>
              <a:ext cx="1126417" cy="424096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Reservoir data for basin #1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7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34"/>
            <p:cNvSpPr/>
            <p:nvPr/>
          </p:nvSpPr>
          <p:spPr>
            <a:xfrm>
              <a:off x="505321" y="1308849"/>
              <a:ext cx="1126417" cy="453301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Reservoir data for basin #2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7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0" name="Google Shape;440;p34"/>
            <p:cNvCxnSpPr/>
            <p:nvPr/>
          </p:nvCxnSpPr>
          <p:spPr>
            <a:xfrm>
              <a:off x="1631862" y="1484413"/>
              <a:ext cx="497173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441" name="Google Shape;441;p34"/>
            <p:cNvSpPr/>
            <p:nvPr/>
          </p:nvSpPr>
          <p:spPr>
            <a:xfrm>
              <a:off x="505321" y="2457335"/>
              <a:ext cx="1228875" cy="453301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Reservoir data for basin # </a:t>
              </a:r>
              <a:r>
                <a:rPr i="1"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7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2" name="Google Shape;442;p34"/>
            <p:cNvCxnSpPr/>
            <p:nvPr/>
          </p:nvCxnSpPr>
          <p:spPr>
            <a:xfrm flipH="1" rot="10800000">
              <a:off x="1734275" y="1762391"/>
              <a:ext cx="888499" cy="884686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443" name="Google Shape;443;p34"/>
            <p:cNvSpPr/>
            <p:nvPr/>
          </p:nvSpPr>
          <p:spPr>
            <a:xfrm rot="-1972892">
              <a:off x="3029065" y="1001610"/>
              <a:ext cx="479185" cy="176755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34"/>
            <p:cNvSpPr/>
            <p:nvPr/>
          </p:nvSpPr>
          <p:spPr>
            <a:xfrm>
              <a:off x="3482607" y="687057"/>
              <a:ext cx="1434574" cy="59311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Matrices of connecting weights for basin #1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7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34"/>
            <p:cNvSpPr/>
            <p:nvPr/>
          </p:nvSpPr>
          <p:spPr>
            <a:xfrm>
              <a:off x="1503341" y="298950"/>
              <a:ext cx="2208062" cy="4461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Training the ML model for use in the operational NWM</a:t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7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951548" y="1798967"/>
              <a:ext cx="321847" cy="643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34"/>
            <p:cNvSpPr/>
            <p:nvPr/>
          </p:nvSpPr>
          <p:spPr>
            <a:xfrm>
              <a:off x="3475292" y="1382001"/>
              <a:ext cx="1434465" cy="59309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Matrices of connecting weights for basin #2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7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34"/>
            <p:cNvSpPr/>
            <p:nvPr/>
          </p:nvSpPr>
          <p:spPr>
            <a:xfrm>
              <a:off x="3482607" y="2413444"/>
              <a:ext cx="1434465" cy="59309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Matrices of connecting weights for basin #n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7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34"/>
            <p:cNvSpPr/>
            <p:nvPr/>
          </p:nvSpPr>
          <p:spPr>
            <a:xfrm rot="1956457">
              <a:off x="2985174" y="1630717"/>
              <a:ext cx="510140" cy="202300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34"/>
            <p:cNvSpPr/>
            <p:nvPr/>
          </p:nvSpPr>
          <p:spPr>
            <a:xfrm rot="2849275">
              <a:off x="2480425" y="2120836"/>
              <a:ext cx="1170940" cy="203200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3958095" y="1826560"/>
              <a:ext cx="321310" cy="643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2" name="Google Shape;452;p34"/>
          <p:cNvSpPr/>
          <p:nvPr/>
        </p:nvSpPr>
        <p:spPr>
          <a:xfrm>
            <a:off x="1371600" y="3556043"/>
            <a:ext cx="1609340" cy="482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Phase #1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4"/>
          <p:cNvSpPr/>
          <p:nvPr/>
        </p:nvSpPr>
        <p:spPr>
          <a:xfrm>
            <a:off x="6214861" y="3556043"/>
            <a:ext cx="1609340" cy="482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Phase #2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4"/>
          <p:cNvSpPr txBox="1"/>
          <p:nvPr/>
        </p:nvSpPr>
        <p:spPr>
          <a:xfrm>
            <a:off x="0" y="10"/>
            <a:ext cx="9144000" cy="5090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b" bIns="45675" lIns="91350" spcFirstLastPara="1" rIns="9135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67"/>
              <a:buFont typeface="Calibri"/>
              <a:buNone/>
            </a:pPr>
            <a:r>
              <a:rPr b="1" lang="en-US" sz="2867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NWM Development:  Anthropogenic Process Representation</a:t>
            </a:r>
            <a:endParaRPr/>
          </a:p>
        </p:txBody>
      </p:sp>
      <p:sp>
        <p:nvSpPr>
          <p:cNvPr id="455" name="Google Shape;455;p34"/>
          <p:cNvSpPr txBox="1"/>
          <p:nvPr/>
        </p:nvSpPr>
        <p:spPr>
          <a:xfrm>
            <a:off x="7010400" y="6625442"/>
            <a:ext cx="2133600" cy="226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