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3588" y="1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A1F5-2A5A-4B8F-BAE2-F5AE49B8C0AD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1764C-F009-42DB-A980-F51BFB37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82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1764C-F009-42DB-A980-F51BFB37FA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6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AA4B6-9C99-B913-4167-A98F551A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465D0-21FC-3383-7E77-52426E4C8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78A22-9F21-495D-41F8-FCBA180BA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1CE40-2934-7968-E5F9-54FFDFD60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1764C-F009-42DB-A980-F51BFB37FA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95EB-4609-2FEB-8F08-5ED7D185D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7B355-10D0-0598-2125-6F02BE7A1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32678-654A-AE68-07CE-9E317BC3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267B-BCCB-F6B2-4066-C5E80A36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DE47-C3BD-DF26-72B3-E67632A5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6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305C-C09A-31EB-E508-94CDE55B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D26D4-140C-E02F-5D44-5CE0D614B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59287-EF9B-1AD0-B4E8-88ED445E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8458E-96F2-A7D7-CE02-57DC5C31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F1566-C7C1-450C-BB02-93E5357B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8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E60EB-D8E5-643A-8432-567737941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54715-9F80-6B33-DE02-7A248C20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8516C-CE54-C2FC-3DAB-FF023EF0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140A3-2FAB-3AB6-1DC9-C7133D39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49075-7EB3-4B63-E639-8309EFEE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6BF1-F802-F84C-D7B5-D396BC3F6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748AA-94B0-4E50-F4D3-8EE9F5E80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DF2B1-1704-D7D5-1505-BF1C29ED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5542A-E3E4-50CC-4B0C-033C65FA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142DD-6397-9BBE-14FE-18DA36B9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7F3E-E17B-76FA-E9AC-CF238C8D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49651-D518-9047-45C8-74B325AEB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9846-FDB3-5B84-FB5E-E908F14C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5BB50-5054-AEBE-CD89-6F14D7D6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5C57C-1074-1969-C6BB-BE09F8D0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6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A6A3-59B9-3CDB-519E-7E9677C15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3440-49C5-C73E-A40B-28039E392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A1793-BC43-4DEE-D713-4818A8167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0D4DC-7C3E-A4B9-157F-4CF869A2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80F12-7E0E-A715-1A37-F6D70D48E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41D6F-DDD5-BF13-8BD0-353428E5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5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7E4B-FF1E-36D6-1D81-4E67F712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4259-40E3-9F1C-382A-24FA9C8E2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8E828-7210-145B-3F2B-3C913234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3093B-32EB-D6C3-F56F-84DDB5A39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49AFCF-4B4B-AA5D-ABC3-01701DA5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B208D9-A32B-6128-4B28-56E9D8A2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C2F5A-A461-DE5E-3717-6AC8A090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47A957-9EFA-510A-79D5-E6DCDBC3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4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E93F-174F-8150-6DAD-0AB6184C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C6D0-73B4-8409-EED1-E0C01ACA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8E7B0-6D30-377E-DB84-8624E89C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CD435-D441-06D0-F286-38E953DB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11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EC465-C85B-5091-CD22-F27E7EC3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B6D96-C9B6-0DE2-4941-EA08562D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1F572-FE54-C360-5F71-8A49C16E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7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9B32-EE69-376E-99DC-AEF9BDD04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7BC77-DA76-B5A6-AC56-90DBCB79A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D778E-D51F-3817-40B1-FC9BBAA72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DA08A-E9E4-426D-C9FC-B267F9FB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AD1C1-3690-A88F-DF81-32C29309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B10D8-37B5-F9A4-BEAA-717CFFD7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9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97723-5852-F11E-CE48-DABC3144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9F5547-5E7A-2AD4-E516-9E15FC375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BCA12-A658-5F97-618A-02F4D6876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CF358-A7CC-79AF-7ADE-C8365BD4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9583B-DADC-4E83-8FB2-EA2D647E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F0CB8-70CF-254C-B2DB-5A6B113EE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4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D0CEB-200C-EAD0-A87D-90F52968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31914-B4E4-6F2E-921A-9A3D06FEA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6720A-8DD9-BFFC-30E0-6ACB73186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54AB0-917C-4788-9B0F-117A5B7E240F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35391-AD93-9F3F-79E5-4D6578145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F8C7D-55E0-7626-4734-A6A7EAE3F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EBABF1-6874-4CFD-8FCD-33522B1E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5A5E75-629E-A6AE-DED1-214F12DAAC77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Site-specific enhancement : Chesapeake City (8573927)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5358CB-1E25-0CE1-5A73-A57EAEBA1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57" y="1473949"/>
            <a:ext cx="2896669" cy="25593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616BEF-5291-D457-1930-CA8A6467CFDD}"/>
              </a:ext>
            </a:extLst>
          </p:cNvPr>
          <p:cNvSpPr txBox="1"/>
          <p:nvPr/>
        </p:nvSpPr>
        <p:spPr>
          <a:xfrm>
            <a:off x="502657" y="1335309"/>
            <a:ext cx="336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Previous mesh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9CE972-136D-39EE-48F7-18E0368A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57" y="4044329"/>
            <a:ext cx="2896669" cy="23408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158C42-E2FD-13ED-C77A-9DC0BEBA5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960" y="1655961"/>
            <a:ext cx="2620781" cy="23773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1ADCDF-E6E8-1CFA-FAEB-F97FB8430D56}"/>
              </a:ext>
            </a:extLst>
          </p:cNvPr>
          <p:cNvSpPr txBox="1"/>
          <p:nvPr/>
        </p:nvSpPr>
        <p:spPr>
          <a:xfrm>
            <a:off x="3902960" y="1346328"/>
            <a:ext cx="289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Revised mesh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666D1F-9592-0A18-C9E3-84A722192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065" y="3971359"/>
            <a:ext cx="2824210" cy="24865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A4F251-C88D-B164-C355-73615724607F}"/>
              </a:ext>
            </a:extLst>
          </p:cNvPr>
          <p:cNvSpPr txBox="1"/>
          <p:nvPr/>
        </p:nvSpPr>
        <p:spPr>
          <a:xfrm>
            <a:off x="2290550" y="2777233"/>
            <a:ext cx="1266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Chesapeake City</a:t>
            </a:r>
          </a:p>
          <a:p>
            <a:pPr algn="ctr"/>
            <a:r>
              <a:rPr lang="en-US" sz="1100" dirty="0"/>
              <a:t>(8573927)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4D4F958-3062-963D-286C-EEE0CEA58106}"/>
              </a:ext>
            </a:extLst>
          </p:cNvPr>
          <p:cNvSpPr/>
          <p:nvPr/>
        </p:nvSpPr>
        <p:spPr>
          <a:xfrm>
            <a:off x="2694778" y="2540849"/>
            <a:ext cx="243078" cy="20955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D3ABC0-446F-E97C-7BA6-E62584E77997}"/>
              </a:ext>
            </a:extLst>
          </p:cNvPr>
          <p:cNvSpPr txBox="1"/>
          <p:nvPr/>
        </p:nvSpPr>
        <p:spPr>
          <a:xfrm>
            <a:off x="5536504" y="2672458"/>
            <a:ext cx="1266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Chesapeake City</a:t>
            </a:r>
          </a:p>
          <a:p>
            <a:pPr algn="ctr"/>
            <a:r>
              <a:rPr lang="en-US" sz="1100" dirty="0"/>
              <a:t>(8573927)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91F9D55B-B7D5-4784-1145-F7978CE00A9A}"/>
              </a:ext>
            </a:extLst>
          </p:cNvPr>
          <p:cNvSpPr/>
          <p:nvPr/>
        </p:nvSpPr>
        <p:spPr>
          <a:xfrm>
            <a:off x="5940732" y="2436074"/>
            <a:ext cx="243078" cy="20955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99685D-C2E4-2218-3646-DA5D2F2A7177}"/>
              </a:ext>
            </a:extLst>
          </p:cNvPr>
          <p:cNvSpPr txBox="1"/>
          <p:nvPr/>
        </p:nvSpPr>
        <p:spPr>
          <a:xfrm>
            <a:off x="7251700" y="1770206"/>
            <a:ext cx="4437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Refined mesh around the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the latest Bluetopo DEM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Applied 0 friction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BC0B5AD-AE8A-9333-3D83-1A5782D26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909" y="3366980"/>
            <a:ext cx="3808891" cy="3249830"/>
          </a:xfrm>
          <a:prstGeom prst="rect">
            <a:avLst/>
          </a:prstGeom>
        </p:spPr>
      </p:pic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46BE8DB6-A61D-F819-C8D7-99FE91DF7F48}"/>
              </a:ext>
            </a:extLst>
          </p:cNvPr>
          <p:cNvCxnSpPr>
            <a:cxnSpLocks/>
          </p:cNvCxnSpPr>
          <p:nvPr/>
        </p:nvCxnSpPr>
        <p:spPr>
          <a:xfrm flipH="1">
            <a:off x="10273238" y="2278037"/>
            <a:ext cx="944069" cy="2739738"/>
          </a:xfrm>
          <a:prstGeom prst="bentConnector3">
            <a:avLst>
              <a:gd name="adj1" fmla="val -2421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084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E741E-C2CF-9F5B-5E1F-A28FC708E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375251-8E47-E92D-099C-783DB4788EE7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Velocity Profile Comp with ADCP (</a:t>
            </a:r>
            <a:r>
              <a:rPr lang="en-US" sz="2800" b="1" dirty="0">
                <a:highlight>
                  <a:srgbClr val="FF00FF"/>
                </a:highlight>
              </a:rPr>
              <a:t>Group 1</a:t>
            </a:r>
            <a:r>
              <a:rPr lang="en-US" sz="28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30C63E-6D89-FB0A-2984-99D4B3FDBD06}"/>
              </a:ext>
            </a:extLst>
          </p:cNvPr>
          <p:cNvSpPr txBox="1"/>
          <p:nvPr/>
        </p:nvSpPr>
        <p:spPr>
          <a:xfrm>
            <a:off x="825499" y="1204688"/>
            <a:ext cx="1087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Station 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highlight>
                  <a:srgbClr val="FFFF00"/>
                </a:highlight>
              </a:rPr>
              <a:t>SAV2306; SAV2308; SAV2311; SAV2315 </a:t>
            </a:r>
            <a:r>
              <a:rPr lang="en-US" sz="1400" dirty="0"/>
              <a:t>(Upward)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SAV2302; SAV2309 (Downward)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3D0340-342A-C7A1-CAE4-113CB3076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821" y="45690"/>
            <a:ext cx="2656839" cy="19871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3B66C2-41AA-B242-7C32-C67A0FAC5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9" y="2122387"/>
            <a:ext cx="5283700" cy="15600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9A2D94-33A2-6B4E-BD47-0B0A98CC1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9" y="3734756"/>
            <a:ext cx="5314786" cy="16035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CA50584-1DDE-C75C-0C3C-225EF7C19C56}"/>
              </a:ext>
            </a:extLst>
          </p:cNvPr>
          <p:cNvSpPr txBox="1"/>
          <p:nvPr/>
        </p:nvSpPr>
        <p:spPr>
          <a:xfrm>
            <a:off x="4572000" y="191156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A2814C-D38A-02A9-BB67-0C19376104F7}"/>
              </a:ext>
            </a:extLst>
          </p:cNvPr>
          <p:cNvSpPr txBox="1"/>
          <p:nvPr/>
        </p:nvSpPr>
        <p:spPr>
          <a:xfrm>
            <a:off x="4323080" y="367126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B2DD3F-CD41-7B06-1A94-76C47081C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" y="5390666"/>
            <a:ext cx="4790440" cy="140047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9467A0E-1453-9927-C82E-2B91E17BF863}"/>
              </a:ext>
            </a:extLst>
          </p:cNvPr>
          <p:cNvSpPr txBox="1"/>
          <p:nvPr/>
        </p:nvSpPr>
        <p:spPr>
          <a:xfrm>
            <a:off x="878840" y="5431306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0.23 m/s; CC : 0.72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229F119-D892-DCCB-E325-00EAD96F8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200" y="2122387"/>
            <a:ext cx="5314786" cy="16409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4422C9-3A15-2D29-F4D0-C57762887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523" y="3688280"/>
            <a:ext cx="5418139" cy="16965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E0A9B3-4097-3B40-632C-D7FE96E0F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1" y="5384830"/>
            <a:ext cx="4857750" cy="140047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C5504B7-255E-65B4-1DEF-0E665E6A054F}"/>
              </a:ext>
            </a:extLst>
          </p:cNvPr>
          <p:cNvSpPr txBox="1"/>
          <p:nvPr/>
        </p:nvSpPr>
        <p:spPr>
          <a:xfrm>
            <a:off x="6261099" y="5431306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0.32 m/s; CC : 0.66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607455-D61A-6D75-9B41-9F8C56EB4774}"/>
              </a:ext>
            </a:extLst>
          </p:cNvPr>
          <p:cNvSpPr txBox="1"/>
          <p:nvPr/>
        </p:nvSpPr>
        <p:spPr>
          <a:xfrm>
            <a:off x="10119678" y="191156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7C5B1F-02E5-287E-1CAA-718A6C348BEC}"/>
              </a:ext>
            </a:extLst>
          </p:cNvPr>
          <p:cNvSpPr txBox="1"/>
          <p:nvPr/>
        </p:nvSpPr>
        <p:spPr>
          <a:xfrm>
            <a:off x="9870758" y="367126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BDE082-131E-FCF5-BFCA-977EA7058F42}"/>
              </a:ext>
            </a:extLst>
          </p:cNvPr>
          <p:cNvSpPr txBox="1"/>
          <p:nvPr/>
        </p:nvSpPr>
        <p:spPr>
          <a:xfrm>
            <a:off x="801370" y="191156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SAV2306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683E18-3697-5698-4AA3-D97B19EBAB0B}"/>
              </a:ext>
            </a:extLst>
          </p:cNvPr>
          <p:cNvSpPr txBox="1"/>
          <p:nvPr/>
        </p:nvSpPr>
        <p:spPr>
          <a:xfrm>
            <a:off x="6261099" y="188621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SAV2308</a:t>
            </a:r>
          </a:p>
        </p:txBody>
      </p:sp>
    </p:spTree>
    <p:extLst>
      <p:ext uri="{BB962C8B-B14F-4D97-AF65-F5344CB8AC3E}">
        <p14:creationId xmlns:p14="http://schemas.microsoft.com/office/powerpoint/2010/main" val="93769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74189-4C5F-AE45-805C-9733A00DA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4C1BD6-4690-04F9-45DE-005BD2C9AD00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Velocity Profile Comp with ADCP (</a:t>
            </a:r>
            <a:r>
              <a:rPr lang="en-US" sz="2800" b="1" dirty="0">
                <a:highlight>
                  <a:srgbClr val="FF00FF"/>
                </a:highlight>
              </a:rPr>
              <a:t>Group 1</a:t>
            </a:r>
            <a:r>
              <a:rPr lang="en-US" sz="28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083142-23AE-89D0-DA57-6BC9543426A4}"/>
              </a:ext>
            </a:extLst>
          </p:cNvPr>
          <p:cNvSpPr txBox="1"/>
          <p:nvPr/>
        </p:nvSpPr>
        <p:spPr>
          <a:xfrm>
            <a:off x="825499" y="1204688"/>
            <a:ext cx="1087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Station 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highlight>
                  <a:srgbClr val="FFFF00"/>
                </a:highlight>
              </a:rPr>
              <a:t>SAV2306; SAV2308; SAV2311; SAV2315 </a:t>
            </a:r>
            <a:r>
              <a:rPr lang="en-US" sz="1400" dirty="0"/>
              <a:t>(Upward)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SAV2302; SAV2309 (Downward)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446BB39-BF50-70E9-FD7A-ED25BC4AC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821" y="45690"/>
            <a:ext cx="2656839" cy="198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324B6-A4EB-BDFB-ADB0-63E2AACAE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8" y="2049953"/>
            <a:ext cx="5644302" cy="1790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C19F8-6562-CD3D-C280-F728BD919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8" y="3770456"/>
            <a:ext cx="5666032" cy="1582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67BE9-BFE9-7BEA-5098-5FAA82009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99" y="5407552"/>
            <a:ext cx="5117251" cy="1393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2A6EE-B2AB-5E2A-EBA5-7F27046C36D3}"/>
              </a:ext>
            </a:extLst>
          </p:cNvPr>
          <p:cNvSpPr txBox="1"/>
          <p:nvPr/>
        </p:nvSpPr>
        <p:spPr>
          <a:xfrm>
            <a:off x="4572000" y="191156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E4069-BC24-9434-7A08-0854462335A7}"/>
              </a:ext>
            </a:extLst>
          </p:cNvPr>
          <p:cNvSpPr txBox="1"/>
          <p:nvPr/>
        </p:nvSpPr>
        <p:spPr>
          <a:xfrm>
            <a:off x="4323080" y="371571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80397F-BD49-A4F8-1056-9209E7F725AD}"/>
              </a:ext>
            </a:extLst>
          </p:cNvPr>
          <p:cNvSpPr txBox="1"/>
          <p:nvPr/>
        </p:nvSpPr>
        <p:spPr>
          <a:xfrm>
            <a:off x="801370" y="191156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05862-FE10-A4C8-4F19-D5EE594B1168}"/>
              </a:ext>
            </a:extLst>
          </p:cNvPr>
          <p:cNvSpPr txBox="1"/>
          <p:nvPr/>
        </p:nvSpPr>
        <p:spPr>
          <a:xfrm>
            <a:off x="732790" y="5514812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0.25 m/s; CC : 0.73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19F533-AF7D-7A2A-AC7F-20B74ECF2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099" y="2049953"/>
            <a:ext cx="5794133" cy="1790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B3437-D29C-503D-A8CC-7D5F2F938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828" y="3770456"/>
            <a:ext cx="5772403" cy="1582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11C060-A5CB-A8A0-B21F-453BD32BC490}"/>
              </a:ext>
            </a:extLst>
          </p:cNvPr>
          <p:cNvSpPr txBox="1"/>
          <p:nvPr/>
        </p:nvSpPr>
        <p:spPr>
          <a:xfrm>
            <a:off x="10457181" y="191156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5C5282-3780-A0E0-AB3F-0A545359D70D}"/>
              </a:ext>
            </a:extLst>
          </p:cNvPr>
          <p:cNvSpPr txBox="1"/>
          <p:nvPr/>
        </p:nvSpPr>
        <p:spPr>
          <a:xfrm>
            <a:off x="10208261" y="371571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820D80-2FA2-0ABD-D4C5-8A1BBE2FB862}"/>
              </a:ext>
            </a:extLst>
          </p:cNvPr>
          <p:cNvSpPr txBox="1"/>
          <p:nvPr/>
        </p:nvSpPr>
        <p:spPr>
          <a:xfrm>
            <a:off x="6686551" y="191156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C90932-F31D-24DE-D82B-F027A8003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321" y="5360642"/>
            <a:ext cx="5244679" cy="14261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ACD25B-5557-28D5-6F75-95119B5AF5F5}"/>
              </a:ext>
            </a:extLst>
          </p:cNvPr>
          <p:cNvSpPr txBox="1"/>
          <p:nvPr/>
        </p:nvSpPr>
        <p:spPr>
          <a:xfrm>
            <a:off x="6686551" y="5514811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0.24 m/s; CC : -0.18 (Phase)</a:t>
            </a:r>
          </a:p>
        </p:txBody>
      </p:sp>
    </p:spTree>
    <p:extLst>
      <p:ext uri="{BB962C8B-B14F-4D97-AF65-F5344CB8AC3E}">
        <p14:creationId xmlns:p14="http://schemas.microsoft.com/office/powerpoint/2010/main" val="311358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F923-6C94-D029-A8D6-5730ABBDF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4E01A9-A874-6714-CB5B-7C32540B2F32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Velocity Profile Comp with ADCP (</a:t>
            </a:r>
            <a:r>
              <a:rPr lang="en-US" sz="2800" b="1" dirty="0">
                <a:highlight>
                  <a:srgbClr val="FF00FF"/>
                </a:highlight>
              </a:rPr>
              <a:t>Group 1</a:t>
            </a:r>
            <a:r>
              <a:rPr lang="en-US" sz="28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00BB29-1882-998A-E6BE-01ABBED0B931}"/>
              </a:ext>
            </a:extLst>
          </p:cNvPr>
          <p:cNvSpPr txBox="1"/>
          <p:nvPr/>
        </p:nvSpPr>
        <p:spPr>
          <a:xfrm>
            <a:off x="825499" y="1204688"/>
            <a:ext cx="1087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Station 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SAV2306; SAV2308; SAV2311; SAV2315 (Upward)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highlight>
                  <a:srgbClr val="FFFF00"/>
                </a:highlight>
              </a:rPr>
              <a:t>SAV2302; SAV2309</a:t>
            </a:r>
            <a:r>
              <a:rPr lang="en-US" sz="1400" dirty="0"/>
              <a:t> (Downward)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87FB5-1331-9906-0F8E-58BF4489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3" y="3992544"/>
            <a:ext cx="5693607" cy="1787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A2D542-F227-4C5B-C0BB-97F9B6EC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20" y="2224770"/>
            <a:ext cx="5816600" cy="1787768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C8ED69A-72C2-8683-7ECC-AEEA15BB67A5}"/>
              </a:ext>
            </a:extLst>
          </p:cNvPr>
          <p:cNvSpPr/>
          <p:nvPr/>
        </p:nvSpPr>
        <p:spPr>
          <a:xfrm flipV="1">
            <a:off x="685800" y="3280820"/>
            <a:ext cx="4874683" cy="271049"/>
          </a:xfrm>
          <a:custGeom>
            <a:avLst/>
            <a:gdLst>
              <a:gd name="connsiteX0" fmla="*/ 0 w 4874683"/>
              <a:gd name="connsiteY0" fmla="*/ 0 h 271049"/>
              <a:gd name="connsiteX1" fmla="*/ 61383 w 4874683"/>
              <a:gd name="connsiteY1" fmla="*/ 127000 h 271049"/>
              <a:gd name="connsiteX2" fmla="*/ 97367 w 4874683"/>
              <a:gd name="connsiteY2" fmla="*/ 188383 h 271049"/>
              <a:gd name="connsiteX3" fmla="*/ 146050 w 4874683"/>
              <a:gd name="connsiteY3" fmla="*/ 55033 h 271049"/>
              <a:gd name="connsiteX4" fmla="*/ 203200 w 4874683"/>
              <a:gd name="connsiteY4" fmla="*/ 50800 h 271049"/>
              <a:gd name="connsiteX5" fmla="*/ 256117 w 4874683"/>
              <a:gd name="connsiteY5" fmla="*/ 171450 h 271049"/>
              <a:gd name="connsiteX6" fmla="*/ 287867 w 4874683"/>
              <a:gd name="connsiteY6" fmla="*/ 194733 h 271049"/>
              <a:gd name="connsiteX7" fmla="*/ 361950 w 4874683"/>
              <a:gd name="connsiteY7" fmla="*/ 2117 h 271049"/>
              <a:gd name="connsiteX8" fmla="*/ 455083 w 4874683"/>
              <a:gd name="connsiteY8" fmla="*/ 213783 h 271049"/>
              <a:gd name="connsiteX9" fmla="*/ 535517 w 4874683"/>
              <a:gd name="connsiteY9" fmla="*/ 61383 h 271049"/>
              <a:gd name="connsiteX10" fmla="*/ 635000 w 4874683"/>
              <a:gd name="connsiteY10" fmla="*/ 230717 h 271049"/>
              <a:gd name="connsiteX11" fmla="*/ 717550 w 4874683"/>
              <a:gd name="connsiteY11" fmla="*/ 29633 h 271049"/>
              <a:gd name="connsiteX12" fmla="*/ 808567 w 4874683"/>
              <a:gd name="connsiteY12" fmla="*/ 226483 h 271049"/>
              <a:gd name="connsiteX13" fmla="*/ 874183 w 4874683"/>
              <a:gd name="connsiteY13" fmla="*/ 133350 h 271049"/>
              <a:gd name="connsiteX14" fmla="*/ 912283 w 4874683"/>
              <a:gd name="connsiteY14" fmla="*/ 74083 h 271049"/>
              <a:gd name="connsiteX15" fmla="*/ 994833 w 4874683"/>
              <a:gd name="connsiteY15" fmla="*/ 245533 h 271049"/>
              <a:gd name="connsiteX16" fmla="*/ 1077383 w 4874683"/>
              <a:gd name="connsiteY16" fmla="*/ 50800 h 271049"/>
              <a:gd name="connsiteX17" fmla="*/ 1185333 w 4874683"/>
              <a:gd name="connsiteY17" fmla="*/ 243417 h 271049"/>
              <a:gd name="connsiteX18" fmla="*/ 1261533 w 4874683"/>
              <a:gd name="connsiteY18" fmla="*/ 65617 h 271049"/>
              <a:gd name="connsiteX19" fmla="*/ 1356783 w 4874683"/>
              <a:gd name="connsiteY19" fmla="*/ 228600 h 271049"/>
              <a:gd name="connsiteX20" fmla="*/ 1452033 w 4874683"/>
              <a:gd name="connsiteY20" fmla="*/ 40217 h 271049"/>
              <a:gd name="connsiteX21" fmla="*/ 1549400 w 4874683"/>
              <a:gd name="connsiteY21" fmla="*/ 232833 h 271049"/>
              <a:gd name="connsiteX22" fmla="*/ 1621367 w 4874683"/>
              <a:gd name="connsiteY22" fmla="*/ 59267 h 271049"/>
              <a:gd name="connsiteX23" fmla="*/ 1722967 w 4874683"/>
              <a:gd name="connsiteY23" fmla="*/ 213783 h 271049"/>
              <a:gd name="connsiteX24" fmla="*/ 1813983 w 4874683"/>
              <a:gd name="connsiteY24" fmla="*/ 46567 h 271049"/>
              <a:gd name="connsiteX25" fmla="*/ 1900767 w 4874683"/>
              <a:gd name="connsiteY25" fmla="*/ 213783 h 271049"/>
              <a:gd name="connsiteX26" fmla="*/ 1987550 w 4874683"/>
              <a:gd name="connsiteY26" fmla="*/ 57150 h 271049"/>
              <a:gd name="connsiteX27" fmla="*/ 2087033 w 4874683"/>
              <a:gd name="connsiteY27" fmla="*/ 215900 h 271049"/>
              <a:gd name="connsiteX28" fmla="*/ 2163233 w 4874683"/>
              <a:gd name="connsiteY28" fmla="*/ 46567 h 271049"/>
              <a:gd name="connsiteX29" fmla="*/ 2271183 w 4874683"/>
              <a:gd name="connsiteY29" fmla="*/ 226483 h 271049"/>
              <a:gd name="connsiteX30" fmla="*/ 2349500 w 4874683"/>
              <a:gd name="connsiteY30" fmla="*/ 57150 h 271049"/>
              <a:gd name="connsiteX31" fmla="*/ 2463800 w 4874683"/>
              <a:gd name="connsiteY31" fmla="*/ 207433 h 271049"/>
              <a:gd name="connsiteX32" fmla="*/ 2540000 w 4874683"/>
              <a:gd name="connsiteY32" fmla="*/ 59267 h 271049"/>
              <a:gd name="connsiteX33" fmla="*/ 2620433 w 4874683"/>
              <a:gd name="connsiteY33" fmla="*/ 230717 h 271049"/>
              <a:gd name="connsiteX34" fmla="*/ 2717800 w 4874683"/>
              <a:gd name="connsiteY34" fmla="*/ 52917 h 271049"/>
              <a:gd name="connsiteX35" fmla="*/ 2817283 w 4874683"/>
              <a:gd name="connsiteY35" fmla="*/ 234950 h 271049"/>
              <a:gd name="connsiteX36" fmla="*/ 2899833 w 4874683"/>
              <a:gd name="connsiteY36" fmla="*/ 61383 h 271049"/>
              <a:gd name="connsiteX37" fmla="*/ 2984500 w 4874683"/>
              <a:gd name="connsiteY37" fmla="*/ 237067 h 271049"/>
              <a:gd name="connsiteX38" fmla="*/ 3073400 w 4874683"/>
              <a:gd name="connsiteY38" fmla="*/ 48683 h 271049"/>
              <a:gd name="connsiteX39" fmla="*/ 3172883 w 4874683"/>
              <a:gd name="connsiteY39" fmla="*/ 241300 h 271049"/>
              <a:gd name="connsiteX40" fmla="*/ 3253317 w 4874683"/>
              <a:gd name="connsiteY40" fmla="*/ 71967 h 271049"/>
              <a:gd name="connsiteX41" fmla="*/ 3340100 w 4874683"/>
              <a:gd name="connsiteY41" fmla="*/ 241300 h 271049"/>
              <a:gd name="connsiteX42" fmla="*/ 3441700 w 4874683"/>
              <a:gd name="connsiteY42" fmla="*/ 55033 h 271049"/>
              <a:gd name="connsiteX43" fmla="*/ 3541183 w 4874683"/>
              <a:gd name="connsiteY43" fmla="*/ 247650 h 271049"/>
              <a:gd name="connsiteX44" fmla="*/ 3617383 w 4874683"/>
              <a:gd name="connsiteY44" fmla="*/ 95250 h 271049"/>
              <a:gd name="connsiteX45" fmla="*/ 3710517 w 4874683"/>
              <a:gd name="connsiteY45" fmla="*/ 270933 h 271049"/>
              <a:gd name="connsiteX46" fmla="*/ 3801533 w 4874683"/>
              <a:gd name="connsiteY46" fmla="*/ 63500 h 271049"/>
              <a:gd name="connsiteX47" fmla="*/ 3903133 w 4874683"/>
              <a:gd name="connsiteY47" fmla="*/ 247650 h 271049"/>
              <a:gd name="connsiteX48" fmla="*/ 3979333 w 4874683"/>
              <a:gd name="connsiteY48" fmla="*/ 93133 h 271049"/>
              <a:gd name="connsiteX49" fmla="*/ 4070350 w 4874683"/>
              <a:gd name="connsiteY49" fmla="*/ 245533 h 271049"/>
              <a:gd name="connsiteX50" fmla="*/ 4159250 w 4874683"/>
              <a:gd name="connsiteY50" fmla="*/ 50800 h 271049"/>
              <a:gd name="connsiteX51" fmla="*/ 4269317 w 4874683"/>
              <a:gd name="connsiteY51" fmla="*/ 239183 h 271049"/>
              <a:gd name="connsiteX52" fmla="*/ 4339167 w 4874683"/>
              <a:gd name="connsiteY52" fmla="*/ 78317 h 271049"/>
              <a:gd name="connsiteX53" fmla="*/ 4430183 w 4874683"/>
              <a:gd name="connsiteY53" fmla="*/ 230717 h 271049"/>
              <a:gd name="connsiteX54" fmla="*/ 4516967 w 4874683"/>
              <a:gd name="connsiteY54" fmla="*/ 38100 h 271049"/>
              <a:gd name="connsiteX55" fmla="*/ 4631267 w 4874683"/>
              <a:gd name="connsiteY55" fmla="*/ 203200 h 271049"/>
              <a:gd name="connsiteX56" fmla="*/ 4703233 w 4874683"/>
              <a:gd name="connsiteY56" fmla="*/ 65617 h 271049"/>
              <a:gd name="connsiteX57" fmla="*/ 4781550 w 4874683"/>
              <a:gd name="connsiteY57" fmla="*/ 207433 h 271049"/>
              <a:gd name="connsiteX58" fmla="*/ 4874683 w 4874683"/>
              <a:gd name="connsiteY58" fmla="*/ 40217 h 27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874683" h="271049">
                <a:moveTo>
                  <a:pt x="0" y="0"/>
                </a:moveTo>
                <a:cubicBezTo>
                  <a:pt x="22577" y="47801"/>
                  <a:pt x="45155" y="95603"/>
                  <a:pt x="61383" y="127000"/>
                </a:cubicBezTo>
                <a:cubicBezTo>
                  <a:pt x="77611" y="158397"/>
                  <a:pt x="83256" y="200377"/>
                  <a:pt x="97367" y="188383"/>
                </a:cubicBezTo>
                <a:cubicBezTo>
                  <a:pt x="111478" y="176389"/>
                  <a:pt x="128411" y="77964"/>
                  <a:pt x="146050" y="55033"/>
                </a:cubicBezTo>
                <a:cubicBezTo>
                  <a:pt x="163689" y="32103"/>
                  <a:pt x="184856" y="31397"/>
                  <a:pt x="203200" y="50800"/>
                </a:cubicBezTo>
                <a:cubicBezTo>
                  <a:pt x="221545" y="70203"/>
                  <a:pt x="242006" y="147461"/>
                  <a:pt x="256117" y="171450"/>
                </a:cubicBezTo>
                <a:cubicBezTo>
                  <a:pt x="270228" y="195439"/>
                  <a:pt x="270228" y="222955"/>
                  <a:pt x="287867" y="194733"/>
                </a:cubicBezTo>
                <a:cubicBezTo>
                  <a:pt x="305506" y="166511"/>
                  <a:pt x="334081" y="-1058"/>
                  <a:pt x="361950" y="2117"/>
                </a:cubicBezTo>
                <a:cubicBezTo>
                  <a:pt x="389819" y="5292"/>
                  <a:pt x="426155" y="203905"/>
                  <a:pt x="455083" y="213783"/>
                </a:cubicBezTo>
                <a:cubicBezTo>
                  <a:pt x="484011" y="223661"/>
                  <a:pt x="505531" y="58561"/>
                  <a:pt x="535517" y="61383"/>
                </a:cubicBezTo>
                <a:cubicBezTo>
                  <a:pt x="565503" y="64205"/>
                  <a:pt x="604661" y="236009"/>
                  <a:pt x="635000" y="230717"/>
                </a:cubicBezTo>
                <a:cubicBezTo>
                  <a:pt x="665339" y="225425"/>
                  <a:pt x="688622" y="30339"/>
                  <a:pt x="717550" y="29633"/>
                </a:cubicBezTo>
                <a:cubicBezTo>
                  <a:pt x="746478" y="28927"/>
                  <a:pt x="782462" y="209197"/>
                  <a:pt x="808567" y="226483"/>
                </a:cubicBezTo>
                <a:cubicBezTo>
                  <a:pt x="834672" y="243769"/>
                  <a:pt x="856897" y="158750"/>
                  <a:pt x="874183" y="133350"/>
                </a:cubicBezTo>
                <a:cubicBezTo>
                  <a:pt x="891469" y="107950"/>
                  <a:pt x="892175" y="55386"/>
                  <a:pt x="912283" y="74083"/>
                </a:cubicBezTo>
                <a:cubicBezTo>
                  <a:pt x="932391" y="92780"/>
                  <a:pt x="967316" y="249413"/>
                  <a:pt x="994833" y="245533"/>
                </a:cubicBezTo>
                <a:cubicBezTo>
                  <a:pt x="1022350" y="241653"/>
                  <a:pt x="1045633" y="51153"/>
                  <a:pt x="1077383" y="50800"/>
                </a:cubicBezTo>
                <a:cubicBezTo>
                  <a:pt x="1109133" y="50447"/>
                  <a:pt x="1154641" y="240948"/>
                  <a:pt x="1185333" y="243417"/>
                </a:cubicBezTo>
                <a:cubicBezTo>
                  <a:pt x="1216025" y="245887"/>
                  <a:pt x="1232958" y="68087"/>
                  <a:pt x="1261533" y="65617"/>
                </a:cubicBezTo>
                <a:cubicBezTo>
                  <a:pt x="1290108" y="63147"/>
                  <a:pt x="1325033" y="232833"/>
                  <a:pt x="1356783" y="228600"/>
                </a:cubicBezTo>
                <a:cubicBezTo>
                  <a:pt x="1388533" y="224367"/>
                  <a:pt x="1419930" y="39512"/>
                  <a:pt x="1452033" y="40217"/>
                </a:cubicBezTo>
                <a:cubicBezTo>
                  <a:pt x="1484136" y="40922"/>
                  <a:pt x="1521178" y="229658"/>
                  <a:pt x="1549400" y="232833"/>
                </a:cubicBezTo>
                <a:cubicBezTo>
                  <a:pt x="1577622" y="236008"/>
                  <a:pt x="1592439" y="62442"/>
                  <a:pt x="1621367" y="59267"/>
                </a:cubicBezTo>
                <a:cubicBezTo>
                  <a:pt x="1650295" y="56092"/>
                  <a:pt x="1690864" y="215900"/>
                  <a:pt x="1722967" y="213783"/>
                </a:cubicBezTo>
                <a:cubicBezTo>
                  <a:pt x="1755070" y="211666"/>
                  <a:pt x="1784350" y="46567"/>
                  <a:pt x="1813983" y="46567"/>
                </a:cubicBezTo>
                <a:cubicBezTo>
                  <a:pt x="1843616" y="46567"/>
                  <a:pt x="1871839" y="212019"/>
                  <a:pt x="1900767" y="213783"/>
                </a:cubicBezTo>
                <a:cubicBezTo>
                  <a:pt x="1929695" y="215547"/>
                  <a:pt x="1956506" y="56797"/>
                  <a:pt x="1987550" y="57150"/>
                </a:cubicBezTo>
                <a:cubicBezTo>
                  <a:pt x="2018594" y="57503"/>
                  <a:pt x="2057753" y="217664"/>
                  <a:pt x="2087033" y="215900"/>
                </a:cubicBezTo>
                <a:cubicBezTo>
                  <a:pt x="2116314" y="214136"/>
                  <a:pt x="2132541" y="44803"/>
                  <a:pt x="2163233" y="46567"/>
                </a:cubicBezTo>
                <a:cubicBezTo>
                  <a:pt x="2193925" y="48331"/>
                  <a:pt x="2240139" y="224719"/>
                  <a:pt x="2271183" y="226483"/>
                </a:cubicBezTo>
                <a:cubicBezTo>
                  <a:pt x="2302227" y="228247"/>
                  <a:pt x="2317397" y="60325"/>
                  <a:pt x="2349500" y="57150"/>
                </a:cubicBezTo>
                <a:cubicBezTo>
                  <a:pt x="2381603" y="53975"/>
                  <a:pt x="2432050" y="207080"/>
                  <a:pt x="2463800" y="207433"/>
                </a:cubicBezTo>
                <a:cubicBezTo>
                  <a:pt x="2495550" y="207786"/>
                  <a:pt x="2513895" y="55386"/>
                  <a:pt x="2540000" y="59267"/>
                </a:cubicBezTo>
                <a:cubicBezTo>
                  <a:pt x="2566105" y="63148"/>
                  <a:pt x="2590800" y="231775"/>
                  <a:pt x="2620433" y="230717"/>
                </a:cubicBezTo>
                <a:cubicBezTo>
                  <a:pt x="2650066" y="229659"/>
                  <a:pt x="2684992" y="52212"/>
                  <a:pt x="2717800" y="52917"/>
                </a:cubicBezTo>
                <a:cubicBezTo>
                  <a:pt x="2750608" y="53622"/>
                  <a:pt x="2786944" y="233539"/>
                  <a:pt x="2817283" y="234950"/>
                </a:cubicBezTo>
                <a:cubicBezTo>
                  <a:pt x="2847622" y="236361"/>
                  <a:pt x="2871964" y="61030"/>
                  <a:pt x="2899833" y="61383"/>
                </a:cubicBezTo>
                <a:cubicBezTo>
                  <a:pt x="2927702" y="61736"/>
                  <a:pt x="2955572" y="239184"/>
                  <a:pt x="2984500" y="237067"/>
                </a:cubicBezTo>
                <a:cubicBezTo>
                  <a:pt x="3013428" y="234950"/>
                  <a:pt x="3042003" y="47978"/>
                  <a:pt x="3073400" y="48683"/>
                </a:cubicBezTo>
                <a:cubicBezTo>
                  <a:pt x="3104797" y="49388"/>
                  <a:pt x="3142897" y="237419"/>
                  <a:pt x="3172883" y="241300"/>
                </a:cubicBezTo>
                <a:cubicBezTo>
                  <a:pt x="3202869" y="245181"/>
                  <a:pt x="3225448" y="71967"/>
                  <a:pt x="3253317" y="71967"/>
                </a:cubicBezTo>
                <a:cubicBezTo>
                  <a:pt x="3281186" y="71967"/>
                  <a:pt x="3308703" y="244122"/>
                  <a:pt x="3340100" y="241300"/>
                </a:cubicBezTo>
                <a:cubicBezTo>
                  <a:pt x="3371497" y="238478"/>
                  <a:pt x="3408186" y="53975"/>
                  <a:pt x="3441700" y="55033"/>
                </a:cubicBezTo>
                <a:cubicBezTo>
                  <a:pt x="3475214" y="56091"/>
                  <a:pt x="3511903" y="240947"/>
                  <a:pt x="3541183" y="247650"/>
                </a:cubicBezTo>
                <a:cubicBezTo>
                  <a:pt x="3570463" y="254353"/>
                  <a:pt x="3589161" y="91370"/>
                  <a:pt x="3617383" y="95250"/>
                </a:cubicBezTo>
                <a:cubicBezTo>
                  <a:pt x="3645605" y="99130"/>
                  <a:pt x="3679825" y="276225"/>
                  <a:pt x="3710517" y="270933"/>
                </a:cubicBezTo>
                <a:cubicBezTo>
                  <a:pt x="3741209" y="265641"/>
                  <a:pt x="3769430" y="67380"/>
                  <a:pt x="3801533" y="63500"/>
                </a:cubicBezTo>
                <a:cubicBezTo>
                  <a:pt x="3833636" y="59620"/>
                  <a:pt x="3873500" y="242711"/>
                  <a:pt x="3903133" y="247650"/>
                </a:cubicBezTo>
                <a:cubicBezTo>
                  <a:pt x="3932766" y="252589"/>
                  <a:pt x="3951464" y="93486"/>
                  <a:pt x="3979333" y="93133"/>
                </a:cubicBezTo>
                <a:cubicBezTo>
                  <a:pt x="4007202" y="92780"/>
                  <a:pt x="4040364" y="252589"/>
                  <a:pt x="4070350" y="245533"/>
                </a:cubicBezTo>
                <a:cubicBezTo>
                  <a:pt x="4100336" y="238478"/>
                  <a:pt x="4126089" y="51858"/>
                  <a:pt x="4159250" y="50800"/>
                </a:cubicBezTo>
                <a:cubicBezTo>
                  <a:pt x="4192411" y="49742"/>
                  <a:pt x="4239331" y="234597"/>
                  <a:pt x="4269317" y="239183"/>
                </a:cubicBezTo>
                <a:cubicBezTo>
                  <a:pt x="4299303" y="243769"/>
                  <a:pt x="4312356" y="79728"/>
                  <a:pt x="4339167" y="78317"/>
                </a:cubicBezTo>
                <a:cubicBezTo>
                  <a:pt x="4365978" y="76906"/>
                  <a:pt x="4400550" y="237420"/>
                  <a:pt x="4430183" y="230717"/>
                </a:cubicBezTo>
                <a:cubicBezTo>
                  <a:pt x="4459816" y="224014"/>
                  <a:pt x="4483453" y="42686"/>
                  <a:pt x="4516967" y="38100"/>
                </a:cubicBezTo>
                <a:cubicBezTo>
                  <a:pt x="4550481" y="33514"/>
                  <a:pt x="4600223" y="198614"/>
                  <a:pt x="4631267" y="203200"/>
                </a:cubicBezTo>
                <a:cubicBezTo>
                  <a:pt x="4662311" y="207786"/>
                  <a:pt x="4678186" y="64912"/>
                  <a:pt x="4703233" y="65617"/>
                </a:cubicBezTo>
                <a:cubicBezTo>
                  <a:pt x="4728280" y="66322"/>
                  <a:pt x="4752975" y="211666"/>
                  <a:pt x="4781550" y="207433"/>
                </a:cubicBezTo>
                <a:cubicBezTo>
                  <a:pt x="4810125" y="203200"/>
                  <a:pt x="4842404" y="121708"/>
                  <a:pt x="4874683" y="40217"/>
                </a:cubicBezTo>
              </a:path>
            </a:pathLst>
          </a:cu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0F68D9-0E1C-D060-3117-89629921A465}"/>
              </a:ext>
            </a:extLst>
          </p:cNvPr>
          <p:cNvSpPr txBox="1"/>
          <p:nvPr/>
        </p:nvSpPr>
        <p:spPr>
          <a:xfrm>
            <a:off x="2064303" y="3474209"/>
            <a:ext cx="23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Out-of-range data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1FFE4E-4592-3AB9-9E2B-6323A8A35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70" y="2158563"/>
            <a:ext cx="5896380" cy="18339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270492-5896-E38D-6F0C-1A1C24AB1C07}"/>
              </a:ext>
            </a:extLst>
          </p:cNvPr>
          <p:cNvSpPr txBox="1"/>
          <p:nvPr/>
        </p:nvSpPr>
        <p:spPr>
          <a:xfrm>
            <a:off x="4654257" y="203064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0F5D16-E1CC-24A7-1A94-64FE30340DAE}"/>
              </a:ext>
            </a:extLst>
          </p:cNvPr>
          <p:cNvSpPr txBox="1"/>
          <p:nvPr/>
        </p:nvSpPr>
        <p:spPr>
          <a:xfrm>
            <a:off x="4405337" y="381574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81807F-5260-AD29-6421-4DC967A32B69}"/>
              </a:ext>
            </a:extLst>
          </p:cNvPr>
          <p:cNvSpPr txBox="1"/>
          <p:nvPr/>
        </p:nvSpPr>
        <p:spPr>
          <a:xfrm>
            <a:off x="883627" y="203064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SAV2302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6A508DD-ABC1-79EE-8449-838183E21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764" y="3962159"/>
            <a:ext cx="5811586" cy="18181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A7BC54-9791-4E30-41BF-D55575D98794}"/>
              </a:ext>
            </a:extLst>
          </p:cNvPr>
          <p:cNvSpPr txBox="1"/>
          <p:nvPr/>
        </p:nvSpPr>
        <p:spPr>
          <a:xfrm>
            <a:off x="10376617" y="2022775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086B71-C57A-F0E3-9307-CD4379380538}"/>
              </a:ext>
            </a:extLst>
          </p:cNvPr>
          <p:cNvSpPr txBox="1"/>
          <p:nvPr/>
        </p:nvSpPr>
        <p:spPr>
          <a:xfrm>
            <a:off x="10127697" y="3807878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D8A283-87EF-5D30-ACE5-8F35CA875F53}"/>
              </a:ext>
            </a:extLst>
          </p:cNvPr>
          <p:cNvSpPr txBox="1"/>
          <p:nvPr/>
        </p:nvSpPr>
        <p:spPr>
          <a:xfrm>
            <a:off x="6605987" y="2022775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SAV2309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68F6A0F-3DCC-419F-AC30-57CDA1D4F559}"/>
              </a:ext>
            </a:extLst>
          </p:cNvPr>
          <p:cNvSpPr/>
          <p:nvPr/>
        </p:nvSpPr>
        <p:spPr>
          <a:xfrm>
            <a:off x="6572251" y="3368062"/>
            <a:ext cx="4933949" cy="270599"/>
          </a:xfrm>
          <a:custGeom>
            <a:avLst/>
            <a:gdLst>
              <a:gd name="connsiteX0" fmla="*/ 0 w 4955117"/>
              <a:gd name="connsiteY0" fmla="*/ 48231 h 270599"/>
              <a:gd name="connsiteX1" fmla="*/ 35984 w 4955117"/>
              <a:gd name="connsiteY1" fmla="*/ 8015 h 270599"/>
              <a:gd name="connsiteX2" fmla="*/ 120650 w 4955117"/>
              <a:gd name="connsiteY2" fmla="*/ 187931 h 270599"/>
              <a:gd name="connsiteX3" fmla="*/ 215900 w 4955117"/>
              <a:gd name="connsiteY3" fmla="*/ 46115 h 270599"/>
              <a:gd name="connsiteX4" fmla="*/ 298450 w 4955117"/>
              <a:gd name="connsiteY4" fmla="*/ 202748 h 270599"/>
              <a:gd name="connsiteX5" fmla="*/ 393700 w 4955117"/>
              <a:gd name="connsiteY5" fmla="*/ 22831 h 270599"/>
              <a:gd name="connsiteX6" fmla="*/ 493184 w 4955117"/>
              <a:gd name="connsiteY6" fmla="*/ 221798 h 270599"/>
              <a:gd name="connsiteX7" fmla="*/ 573617 w 4955117"/>
              <a:gd name="connsiteY7" fmla="*/ 71515 h 270599"/>
              <a:gd name="connsiteX8" fmla="*/ 666750 w 4955117"/>
              <a:gd name="connsiteY8" fmla="*/ 240848 h 270599"/>
              <a:gd name="connsiteX9" fmla="*/ 764117 w 4955117"/>
              <a:gd name="connsiteY9" fmla="*/ 52465 h 270599"/>
              <a:gd name="connsiteX10" fmla="*/ 853017 w 4955117"/>
              <a:gd name="connsiteY10" fmla="*/ 253548 h 270599"/>
              <a:gd name="connsiteX11" fmla="*/ 946150 w 4955117"/>
              <a:gd name="connsiteY11" fmla="*/ 86331 h 270599"/>
              <a:gd name="connsiteX12" fmla="*/ 1039284 w 4955117"/>
              <a:gd name="connsiteY12" fmla="*/ 247198 h 270599"/>
              <a:gd name="connsiteX13" fmla="*/ 1126067 w 4955117"/>
              <a:gd name="connsiteY13" fmla="*/ 60931 h 270599"/>
              <a:gd name="connsiteX14" fmla="*/ 1225550 w 4955117"/>
              <a:gd name="connsiteY14" fmla="*/ 257781 h 270599"/>
              <a:gd name="connsiteX15" fmla="*/ 1312334 w 4955117"/>
              <a:gd name="connsiteY15" fmla="*/ 77865 h 270599"/>
              <a:gd name="connsiteX16" fmla="*/ 1399117 w 4955117"/>
              <a:gd name="connsiteY16" fmla="*/ 226031 h 270599"/>
              <a:gd name="connsiteX17" fmla="*/ 1494367 w 4955117"/>
              <a:gd name="connsiteY17" fmla="*/ 58815 h 270599"/>
              <a:gd name="connsiteX18" fmla="*/ 1591734 w 4955117"/>
              <a:gd name="connsiteY18" fmla="*/ 228148 h 270599"/>
              <a:gd name="connsiteX19" fmla="*/ 1678517 w 4955117"/>
              <a:gd name="connsiteY19" fmla="*/ 71515 h 270599"/>
              <a:gd name="connsiteX20" fmla="*/ 1769534 w 4955117"/>
              <a:gd name="connsiteY20" fmla="*/ 230265 h 270599"/>
              <a:gd name="connsiteX21" fmla="*/ 1864784 w 4955117"/>
              <a:gd name="connsiteY21" fmla="*/ 58815 h 270599"/>
              <a:gd name="connsiteX22" fmla="*/ 1962150 w 4955117"/>
              <a:gd name="connsiteY22" fmla="*/ 247198 h 270599"/>
              <a:gd name="connsiteX23" fmla="*/ 2042584 w 4955117"/>
              <a:gd name="connsiteY23" fmla="*/ 67281 h 270599"/>
              <a:gd name="connsiteX24" fmla="*/ 2146300 w 4955117"/>
              <a:gd name="connsiteY24" fmla="*/ 236615 h 270599"/>
              <a:gd name="connsiteX25" fmla="*/ 2228850 w 4955117"/>
              <a:gd name="connsiteY25" fmla="*/ 63048 h 270599"/>
              <a:gd name="connsiteX26" fmla="*/ 2319867 w 4955117"/>
              <a:gd name="connsiteY26" fmla="*/ 223915 h 270599"/>
              <a:gd name="connsiteX27" fmla="*/ 2419350 w 4955117"/>
              <a:gd name="connsiteY27" fmla="*/ 67281 h 270599"/>
              <a:gd name="connsiteX28" fmla="*/ 2510367 w 4955117"/>
              <a:gd name="connsiteY28" fmla="*/ 234498 h 270599"/>
              <a:gd name="connsiteX29" fmla="*/ 2603500 w 4955117"/>
              <a:gd name="connsiteY29" fmla="*/ 67281 h 270599"/>
              <a:gd name="connsiteX30" fmla="*/ 2694517 w 4955117"/>
              <a:gd name="connsiteY30" fmla="*/ 251431 h 270599"/>
              <a:gd name="connsiteX31" fmla="*/ 2789767 w 4955117"/>
              <a:gd name="connsiteY31" fmla="*/ 67281 h 270599"/>
              <a:gd name="connsiteX32" fmla="*/ 2882900 w 4955117"/>
              <a:gd name="connsiteY32" fmla="*/ 238731 h 270599"/>
              <a:gd name="connsiteX33" fmla="*/ 2969684 w 4955117"/>
              <a:gd name="connsiteY33" fmla="*/ 75748 h 270599"/>
              <a:gd name="connsiteX34" fmla="*/ 3054350 w 4955117"/>
              <a:gd name="connsiteY34" fmla="*/ 242965 h 270599"/>
              <a:gd name="connsiteX35" fmla="*/ 3158067 w 4955117"/>
              <a:gd name="connsiteY35" fmla="*/ 63048 h 270599"/>
              <a:gd name="connsiteX36" fmla="*/ 3257550 w 4955117"/>
              <a:gd name="connsiteY36" fmla="*/ 264131 h 270599"/>
              <a:gd name="connsiteX37" fmla="*/ 3331634 w 4955117"/>
              <a:gd name="connsiteY37" fmla="*/ 90565 h 270599"/>
              <a:gd name="connsiteX38" fmla="*/ 3435350 w 4955117"/>
              <a:gd name="connsiteY38" fmla="*/ 257781 h 270599"/>
              <a:gd name="connsiteX39" fmla="*/ 3524250 w 4955117"/>
              <a:gd name="connsiteY39" fmla="*/ 65165 h 270599"/>
              <a:gd name="connsiteX40" fmla="*/ 3615267 w 4955117"/>
              <a:gd name="connsiteY40" fmla="*/ 255665 h 270599"/>
              <a:gd name="connsiteX41" fmla="*/ 3706284 w 4955117"/>
              <a:gd name="connsiteY41" fmla="*/ 99031 h 270599"/>
              <a:gd name="connsiteX42" fmla="*/ 3788834 w 4955117"/>
              <a:gd name="connsiteY42" fmla="*/ 270481 h 270599"/>
              <a:gd name="connsiteX43" fmla="*/ 3898900 w 4955117"/>
              <a:gd name="connsiteY43" fmla="*/ 67281 h 270599"/>
              <a:gd name="connsiteX44" fmla="*/ 3987800 w 4955117"/>
              <a:gd name="connsiteY44" fmla="*/ 249315 h 270599"/>
              <a:gd name="connsiteX45" fmla="*/ 4076700 w 4955117"/>
              <a:gd name="connsiteY45" fmla="*/ 96915 h 270599"/>
              <a:gd name="connsiteX46" fmla="*/ 4157134 w 4955117"/>
              <a:gd name="connsiteY46" fmla="*/ 264131 h 270599"/>
              <a:gd name="connsiteX47" fmla="*/ 4256617 w 4955117"/>
              <a:gd name="connsiteY47" fmla="*/ 54581 h 270599"/>
              <a:gd name="connsiteX48" fmla="*/ 4351867 w 4955117"/>
              <a:gd name="connsiteY48" fmla="*/ 238731 h 270599"/>
              <a:gd name="connsiteX49" fmla="*/ 4434417 w 4955117"/>
              <a:gd name="connsiteY49" fmla="*/ 94798 h 270599"/>
              <a:gd name="connsiteX50" fmla="*/ 4519084 w 4955117"/>
              <a:gd name="connsiteY50" fmla="*/ 245081 h 270599"/>
              <a:gd name="connsiteX51" fmla="*/ 4620684 w 4955117"/>
              <a:gd name="connsiteY51" fmla="*/ 54581 h 270599"/>
              <a:gd name="connsiteX52" fmla="*/ 4726517 w 4955117"/>
              <a:gd name="connsiteY52" fmla="*/ 236615 h 270599"/>
              <a:gd name="connsiteX53" fmla="*/ 4806950 w 4955117"/>
              <a:gd name="connsiteY53" fmla="*/ 77865 h 270599"/>
              <a:gd name="connsiteX54" fmla="*/ 4887384 w 4955117"/>
              <a:gd name="connsiteY54" fmla="*/ 219681 h 270599"/>
              <a:gd name="connsiteX55" fmla="*/ 4955117 w 4955117"/>
              <a:gd name="connsiteY55" fmla="*/ 77865 h 27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955117" h="270599">
                <a:moveTo>
                  <a:pt x="0" y="48231"/>
                </a:moveTo>
                <a:cubicBezTo>
                  <a:pt x="7938" y="16481"/>
                  <a:pt x="15876" y="-15268"/>
                  <a:pt x="35984" y="8015"/>
                </a:cubicBezTo>
                <a:cubicBezTo>
                  <a:pt x="56092" y="31298"/>
                  <a:pt x="90664" y="181581"/>
                  <a:pt x="120650" y="187931"/>
                </a:cubicBezTo>
                <a:cubicBezTo>
                  <a:pt x="150636" y="194281"/>
                  <a:pt x="186267" y="43646"/>
                  <a:pt x="215900" y="46115"/>
                </a:cubicBezTo>
                <a:cubicBezTo>
                  <a:pt x="245533" y="48584"/>
                  <a:pt x="268817" y="206629"/>
                  <a:pt x="298450" y="202748"/>
                </a:cubicBezTo>
                <a:cubicBezTo>
                  <a:pt x="328083" y="198867"/>
                  <a:pt x="361244" y="19656"/>
                  <a:pt x="393700" y="22831"/>
                </a:cubicBezTo>
                <a:cubicBezTo>
                  <a:pt x="426156" y="26006"/>
                  <a:pt x="463198" y="213684"/>
                  <a:pt x="493184" y="221798"/>
                </a:cubicBezTo>
                <a:cubicBezTo>
                  <a:pt x="523170" y="229912"/>
                  <a:pt x="544689" y="68340"/>
                  <a:pt x="573617" y="71515"/>
                </a:cubicBezTo>
                <a:cubicBezTo>
                  <a:pt x="602545" y="74690"/>
                  <a:pt x="635000" y="244023"/>
                  <a:pt x="666750" y="240848"/>
                </a:cubicBezTo>
                <a:cubicBezTo>
                  <a:pt x="698500" y="237673"/>
                  <a:pt x="733073" y="50348"/>
                  <a:pt x="764117" y="52465"/>
                </a:cubicBezTo>
                <a:cubicBezTo>
                  <a:pt x="795161" y="54582"/>
                  <a:pt x="822678" y="247904"/>
                  <a:pt x="853017" y="253548"/>
                </a:cubicBezTo>
                <a:cubicBezTo>
                  <a:pt x="883356" y="259192"/>
                  <a:pt x="915106" y="87389"/>
                  <a:pt x="946150" y="86331"/>
                </a:cubicBezTo>
                <a:cubicBezTo>
                  <a:pt x="977194" y="85273"/>
                  <a:pt x="1009298" y="251431"/>
                  <a:pt x="1039284" y="247198"/>
                </a:cubicBezTo>
                <a:cubicBezTo>
                  <a:pt x="1069270" y="242965"/>
                  <a:pt x="1095023" y="59167"/>
                  <a:pt x="1126067" y="60931"/>
                </a:cubicBezTo>
                <a:cubicBezTo>
                  <a:pt x="1157111" y="62695"/>
                  <a:pt x="1194506" y="254959"/>
                  <a:pt x="1225550" y="257781"/>
                </a:cubicBezTo>
                <a:cubicBezTo>
                  <a:pt x="1256594" y="260603"/>
                  <a:pt x="1283406" y="83157"/>
                  <a:pt x="1312334" y="77865"/>
                </a:cubicBezTo>
                <a:cubicBezTo>
                  <a:pt x="1341262" y="72573"/>
                  <a:pt x="1368778" y="229206"/>
                  <a:pt x="1399117" y="226031"/>
                </a:cubicBezTo>
                <a:cubicBezTo>
                  <a:pt x="1429456" y="222856"/>
                  <a:pt x="1462264" y="58462"/>
                  <a:pt x="1494367" y="58815"/>
                </a:cubicBezTo>
                <a:cubicBezTo>
                  <a:pt x="1526470" y="59168"/>
                  <a:pt x="1561042" y="226031"/>
                  <a:pt x="1591734" y="228148"/>
                </a:cubicBezTo>
                <a:cubicBezTo>
                  <a:pt x="1622426" y="230265"/>
                  <a:pt x="1648884" y="71162"/>
                  <a:pt x="1678517" y="71515"/>
                </a:cubicBezTo>
                <a:cubicBezTo>
                  <a:pt x="1708150" y="71868"/>
                  <a:pt x="1738490" y="232382"/>
                  <a:pt x="1769534" y="230265"/>
                </a:cubicBezTo>
                <a:cubicBezTo>
                  <a:pt x="1800578" y="228148"/>
                  <a:pt x="1832681" y="55993"/>
                  <a:pt x="1864784" y="58815"/>
                </a:cubicBezTo>
                <a:cubicBezTo>
                  <a:pt x="1896887" y="61637"/>
                  <a:pt x="1932517" y="245787"/>
                  <a:pt x="1962150" y="247198"/>
                </a:cubicBezTo>
                <a:cubicBezTo>
                  <a:pt x="1991783" y="248609"/>
                  <a:pt x="2011892" y="69045"/>
                  <a:pt x="2042584" y="67281"/>
                </a:cubicBezTo>
                <a:cubicBezTo>
                  <a:pt x="2073276" y="65517"/>
                  <a:pt x="2115256" y="237321"/>
                  <a:pt x="2146300" y="236615"/>
                </a:cubicBezTo>
                <a:cubicBezTo>
                  <a:pt x="2177344" y="235910"/>
                  <a:pt x="2199922" y="65165"/>
                  <a:pt x="2228850" y="63048"/>
                </a:cubicBezTo>
                <a:cubicBezTo>
                  <a:pt x="2257778" y="60931"/>
                  <a:pt x="2288117" y="223210"/>
                  <a:pt x="2319867" y="223915"/>
                </a:cubicBezTo>
                <a:cubicBezTo>
                  <a:pt x="2351617" y="224620"/>
                  <a:pt x="2387600" y="65517"/>
                  <a:pt x="2419350" y="67281"/>
                </a:cubicBezTo>
                <a:cubicBezTo>
                  <a:pt x="2451100" y="69045"/>
                  <a:pt x="2479675" y="234498"/>
                  <a:pt x="2510367" y="234498"/>
                </a:cubicBezTo>
                <a:cubicBezTo>
                  <a:pt x="2541059" y="234498"/>
                  <a:pt x="2572808" y="64459"/>
                  <a:pt x="2603500" y="67281"/>
                </a:cubicBezTo>
                <a:cubicBezTo>
                  <a:pt x="2634192" y="70103"/>
                  <a:pt x="2663473" y="251431"/>
                  <a:pt x="2694517" y="251431"/>
                </a:cubicBezTo>
                <a:cubicBezTo>
                  <a:pt x="2725561" y="251431"/>
                  <a:pt x="2758370" y="69398"/>
                  <a:pt x="2789767" y="67281"/>
                </a:cubicBezTo>
                <a:cubicBezTo>
                  <a:pt x="2821164" y="65164"/>
                  <a:pt x="2852914" y="237320"/>
                  <a:pt x="2882900" y="238731"/>
                </a:cubicBezTo>
                <a:cubicBezTo>
                  <a:pt x="2912886" y="240142"/>
                  <a:pt x="2941109" y="75042"/>
                  <a:pt x="2969684" y="75748"/>
                </a:cubicBezTo>
                <a:cubicBezTo>
                  <a:pt x="2998259" y="76454"/>
                  <a:pt x="3022953" y="245082"/>
                  <a:pt x="3054350" y="242965"/>
                </a:cubicBezTo>
                <a:cubicBezTo>
                  <a:pt x="3085747" y="240848"/>
                  <a:pt x="3124200" y="59520"/>
                  <a:pt x="3158067" y="63048"/>
                </a:cubicBezTo>
                <a:cubicBezTo>
                  <a:pt x="3191934" y="66576"/>
                  <a:pt x="3228622" y="259545"/>
                  <a:pt x="3257550" y="264131"/>
                </a:cubicBezTo>
                <a:cubicBezTo>
                  <a:pt x="3286478" y="268717"/>
                  <a:pt x="3302001" y="91623"/>
                  <a:pt x="3331634" y="90565"/>
                </a:cubicBezTo>
                <a:cubicBezTo>
                  <a:pt x="3361267" y="89507"/>
                  <a:pt x="3403247" y="262014"/>
                  <a:pt x="3435350" y="257781"/>
                </a:cubicBezTo>
                <a:cubicBezTo>
                  <a:pt x="3467453" y="253548"/>
                  <a:pt x="3494264" y="65518"/>
                  <a:pt x="3524250" y="65165"/>
                </a:cubicBezTo>
                <a:cubicBezTo>
                  <a:pt x="3554236" y="64812"/>
                  <a:pt x="3584928" y="250021"/>
                  <a:pt x="3615267" y="255665"/>
                </a:cubicBezTo>
                <a:cubicBezTo>
                  <a:pt x="3645606" y="261309"/>
                  <a:pt x="3677356" y="96562"/>
                  <a:pt x="3706284" y="99031"/>
                </a:cubicBezTo>
                <a:cubicBezTo>
                  <a:pt x="3735212" y="101500"/>
                  <a:pt x="3756731" y="275773"/>
                  <a:pt x="3788834" y="270481"/>
                </a:cubicBezTo>
                <a:cubicBezTo>
                  <a:pt x="3820937" y="265189"/>
                  <a:pt x="3865739" y="70809"/>
                  <a:pt x="3898900" y="67281"/>
                </a:cubicBezTo>
                <a:cubicBezTo>
                  <a:pt x="3932061" y="63753"/>
                  <a:pt x="3958167" y="244376"/>
                  <a:pt x="3987800" y="249315"/>
                </a:cubicBezTo>
                <a:cubicBezTo>
                  <a:pt x="4017433" y="254254"/>
                  <a:pt x="4048478" y="94446"/>
                  <a:pt x="4076700" y="96915"/>
                </a:cubicBezTo>
                <a:cubicBezTo>
                  <a:pt x="4104922" y="99384"/>
                  <a:pt x="4127148" y="271187"/>
                  <a:pt x="4157134" y="264131"/>
                </a:cubicBezTo>
                <a:cubicBezTo>
                  <a:pt x="4187120" y="257075"/>
                  <a:pt x="4224162" y="58814"/>
                  <a:pt x="4256617" y="54581"/>
                </a:cubicBezTo>
                <a:cubicBezTo>
                  <a:pt x="4289073" y="50348"/>
                  <a:pt x="4322234" y="232028"/>
                  <a:pt x="4351867" y="238731"/>
                </a:cubicBezTo>
                <a:cubicBezTo>
                  <a:pt x="4381500" y="245434"/>
                  <a:pt x="4406548" y="93740"/>
                  <a:pt x="4434417" y="94798"/>
                </a:cubicBezTo>
                <a:cubicBezTo>
                  <a:pt x="4462286" y="95856"/>
                  <a:pt x="4488039" y="251784"/>
                  <a:pt x="4519084" y="245081"/>
                </a:cubicBezTo>
                <a:cubicBezTo>
                  <a:pt x="4550129" y="238378"/>
                  <a:pt x="4586112" y="55992"/>
                  <a:pt x="4620684" y="54581"/>
                </a:cubicBezTo>
                <a:cubicBezTo>
                  <a:pt x="4655256" y="53170"/>
                  <a:pt x="4695473" y="232734"/>
                  <a:pt x="4726517" y="236615"/>
                </a:cubicBezTo>
                <a:cubicBezTo>
                  <a:pt x="4757561" y="240496"/>
                  <a:pt x="4780139" y="80687"/>
                  <a:pt x="4806950" y="77865"/>
                </a:cubicBezTo>
                <a:cubicBezTo>
                  <a:pt x="4833761" y="75043"/>
                  <a:pt x="4862690" y="219681"/>
                  <a:pt x="4887384" y="219681"/>
                </a:cubicBezTo>
                <a:cubicBezTo>
                  <a:pt x="4912078" y="219681"/>
                  <a:pt x="4933597" y="148773"/>
                  <a:pt x="4955117" y="77865"/>
                </a:cubicBezTo>
              </a:path>
            </a:pathLst>
          </a:cu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DD5A30-A558-A175-5430-86C7CDE6C3D7}"/>
              </a:ext>
            </a:extLst>
          </p:cNvPr>
          <p:cNvSpPr txBox="1"/>
          <p:nvPr/>
        </p:nvSpPr>
        <p:spPr>
          <a:xfrm>
            <a:off x="8309903" y="3438547"/>
            <a:ext cx="23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Out-of-range data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9E63B9-D1AD-059C-A70F-73211985790F}"/>
              </a:ext>
            </a:extLst>
          </p:cNvPr>
          <p:cNvSpPr txBox="1"/>
          <p:nvPr/>
        </p:nvSpPr>
        <p:spPr>
          <a:xfrm>
            <a:off x="596899" y="5980806"/>
            <a:ext cx="1130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Hard to compare the depth-averaged velocity because of </a:t>
            </a:r>
            <a:r>
              <a:rPr lang="en-US" b="1" dirty="0">
                <a:highlight>
                  <a:srgbClr val="FFFF00"/>
                </a:highlight>
              </a:rPr>
              <a:t>absence of ADCP data (elevation and depth)</a:t>
            </a:r>
          </a:p>
          <a:p>
            <a:pPr algn="just"/>
            <a:r>
              <a:rPr lang="en-US" b="1" dirty="0"/>
              <a:t>       - The pressure data exist but that value is from water surface elevation</a:t>
            </a:r>
          </a:p>
        </p:txBody>
      </p:sp>
    </p:spTree>
    <p:extLst>
      <p:ext uri="{BB962C8B-B14F-4D97-AF65-F5344CB8AC3E}">
        <p14:creationId xmlns:p14="http://schemas.microsoft.com/office/powerpoint/2010/main" val="2065740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B2ECC-05C0-8194-F374-8C4F92BA0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52CC89-91A8-0B5E-B6D2-2935BE228D86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Velocity Profile Comp with ADCP (</a:t>
            </a:r>
            <a:r>
              <a:rPr lang="en-US" sz="2800" b="1" dirty="0">
                <a:highlight>
                  <a:srgbClr val="FFFF00"/>
                </a:highlight>
              </a:rPr>
              <a:t>Group 2</a:t>
            </a:r>
            <a:r>
              <a:rPr lang="en-US" sz="28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F72F3C-A2E3-6A15-E52D-7DE98AA430D1}"/>
              </a:ext>
            </a:extLst>
          </p:cNvPr>
          <p:cNvSpPr txBox="1"/>
          <p:nvPr/>
        </p:nvSpPr>
        <p:spPr>
          <a:xfrm>
            <a:off x="825499" y="1204688"/>
            <a:ext cx="1087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Station 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highlight>
                  <a:srgbClr val="FFFF00"/>
                </a:highlight>
              </a:rPr>
              <a:t>SAV2304; SAV2310; SAV2313; SAV2316; SAV2317; SAV2319 </a:t>
            </a:r>
            <a:r>
              <a:rPr lang="en-US" sz="1400" dirty="0"/>
              <a:t>(Upward)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SAV2312 (Downward)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521B9-F14A-16FE-D1C3-2991D249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89" y="2081871"/>
            <a:ext cx="5839011" cy="1801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6478A-D77B-E272-881F-0C34D989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88" y="3806801"/>
            <a:ext cx="5839011" cy="1854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06588-547D-4C7E-71FE-F022B3D0CF91}"/>
              </a:ext>
            </a:extLst>
          </p:cNvPr>
          <p:cNvSpPr txBox="1"/>
          <p:nvPr/>
        </p:nvSpPr>
        <p:spPr>
          <a:xfrm>
            <a:off x="4572000" y="191156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9E286-3C17-2EDE-10B5-A8B7D66A8FBF}"/>
              </a:ext>
            </a:extLst>
          </p:cNvPr>
          <p:cNvSpPr txBox="1"/>
          <p:nvPr/>
        </p:nvSpPr>
        <p:spPr>
          <a:xfrm>
            <a:off x="4323080" y="371571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395F8F-C294-479B-ECF1-CB039387E6A4}"/>
              </a:ext>
            </a:extLst>
          </p:cNvPr>
          <p:cNvSpPr txBox="1"/>
          <p:nvPr/>
        </p:nvSpPr>
        <p:spPr>
          <a:xfrm>
            <a:off x="801370" y="191156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SAV2304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A0F89-93EC-41DC-E846-0913397AD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20" y="5751937"/>
            <a:ext cx="5248780" cy="9981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C1D2F5-D0FB-26F9-542E-7E867F44C29C}"/>
              </a:ext>
            </a:extLst>
          </p:cNvPr>
          <p:cNvSpPr txBox="1"/>
          <p:nvPr/>
        </p:nvSpPr>
        <p:spPr>
          <a:xfrm>
            <a:off x="596899" y="5757124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0.26 m/s; CC : 0.57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5C652-57CF-B96F-B4A2-077F2CC52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40" y="2019458"/>
            <a:ext cx="5970087" cy="18635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32EC9A-94EF-1F86-A1AF-16586DDB8409}"/>
              </a:ext>
            </a:extLst>
          </p:cNvPr>
          <p:cNvSpPr txBox="1"/>
          <p:nvPr/>
        </p:nvSpPr>
        <p:spPr>
          <a:xfrm>
            <a:off x="10411011" y="1897205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68F41C-2DA6-9B22-2DB5-E11B319D68A0}"/>
              </a:ext>
            </a:extLst>
          </p:cNvPr>
          <p:cNvSpPr txBox="1"/>
          <p:nvPr/>
        </p:nvSpPr>
        <p:spPr>
          <a:xfrm>
            <a:off x="6640381" y="1897205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6D005F-D9D7-B653-6A0D-822B7263D858}"/>
              </a:ext>
            </a:extLst>
          </p:cNvPr>
          <p:cNvSpPr/>
          <p:nvPr/>
        </p:nvSpPr>
        <p:spPr>
          <a:xfrm>
            <a:off x="7492999" y="2959100"/>
            <a:ext cx="1126067" cy="75661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E9F42B-268E-F2F2-5F6D-5A2144DBA0E3}"/>
              </a:ext>
            </a:extLst>
          </p:cNvPr>
          <p:cNvSpPr txBox="1"/>
          <p:nvPr/>
        </p:nvSpPr>
        <p:spPr>
          <a:xfrm>
            <a:off x="7492999" y="2744494"/>
            <a:ext cx="1884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Weird Period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EE128D-3683-F9A8-8588-7D0ABE97D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119" y="3836508"/>
            <a:ext cx="6014407" cy="18243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15F76D-15F5-D1A8-97B2-7E0696AA96BF}"/>
              </a:ext>
            </a:extLst>
          </p:cNvPr>
          <p:cNvSpPr txBox="1"/>
          <p:nvPr/>
        </p:nvSpPr>
        <p:spPr>
          <a:xfrm>
            <a:off x="10474960" y="371571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ADEEE8-B7D0-3539-3F04-EBCFE65A0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231" y="5776157"/>
            <a:ext cx="5479111" cy="9981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A05947-01E0-8B9E-89F0-48CA3561A2D7}"/>
              </a:ext>
            </a:extLst>
          </p:cNvPr>
          <p:cNvSpPr txBox="1"/>
          <p:nvPr/>
        </p:nvSpPr>
        <p:spPr>
          <a:xfrm>
            <a:off x="6379632" y="5776157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0.42 m/s; CC : 0.45 </a:t>
            </a:r>
          </a:p>
        </p:txBody>
      </p:sp>
    </p:spTree>
    <p:extLst>
      <p:ext uri="{BB962C8B-B14F-4D97-AF65-F5344CB8AC3E}">
        <p14:creationId xmlns:p14="http://schemas.microsoft.com/office/powerpoint/2010/main" val="4049720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81782-7A9F-AD5E-9E82-848F2BA5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78F236-743D-0A65-C487-AF9DADF24400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Velocity Profile Comp with ADCP (</a:t>
            </a:r>
            <a:r>
              <a:rPr lang="en-US" sz="2800" b="1" dirty="0">
                <a:highlight>
                  <a:srgbClr val="FFFF00"/>
                </a:highlight>
              </a:rPr>
              <a:t>Group 2</a:t>
            </a:r>
            <a:r>
              <a:rPr lang="en-US" sz="28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0D2EB3-95A2-91AB-A552-CEA69E79D5CA}"/>
              </a:ext>
            </a:extLst>
          </p:cNvPr>
          <p:cNvSpPr txBox="1"/>
          <p:nvPr/>
        </p:nvSpPr>
        <p:spPr>
          <a:xfrm>
            <a:off x="825499" y="1204688"/>
            <a:ext cx="1087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Station 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highlight>
                  <a:srgbClr val="FFFF00"/>
                </a:highlight>
              </a:rPr>
              <a:t>SAV2304; SAV2310; SAV2313; SAV2316; SAV2317; SAV2319 </a:t>
            </a:r>
            <a:r>
              <a:rPr lang="en-US" sz="1400" dirty="0"/>
              <a:t>(Upward)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SAV2312 (Downward)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1FA88-E842-9D58-67C6-EE507FC07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06" y="2194290"/>
            <a:ext cx="5774614" cy="1813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2A8CB1-32D1-376D-1111-915209E55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86" y="3987173"/>
            <a:ext cx="5881294" cy="17857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DB142A-AFD1-C84E-A337-ACF1CEE73C9E}"/>
              </a:ext>
            </a:extLst>
          </p:cNvPr>
          <p:cNvSpPr txBox="1"/>
          <p:nvPr/>
        </p:nvSpPr>
        <p:spPr>
          <a:xfrm>
            <a:off x="4572000" y="201824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06E5E8-7C27-C476-4705-8FD83F344923}"/>
              </a:ext>
            </a:extLst>
          </p:cNvPr>
          <p:cNvSpPr txBox="1"/>
          <p:nvPr/>
        </p:nvSpPr>
        <p:spPr>
          <a:xfrm>
            <a:off x="4323080" y="382239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90EDB1-B6B3-37D3-D548-AC81BD76B374}"/>
              </a:ext>
            </a:extLst>
          </p:cNvPr>
          <p:cNvSpPr txBox="1"/>
          <p:nvPr/>
        </p:nvSpPr>
        <p:spPr>
          <a:xfrm>
            <a:off x="801370" y="201824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EC8AD8D-D2AC-6B03-1640-C62B6235E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6" y="5800376"/>
            <a:ext cx="5302044" cy="9623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5E43FA3-59C5-BE2E-8BF3-E1E445AB377B}"/>
              </a:ext>
            </a:extLst>
          </p:cNvPr>
          <p:cNvSpPr txBox="1"/>
          <p:nvPr/>
        </p:nvSpPr>
        <p:spPr>
          <a:xfrm>
            <a:off x="596899" y="5800376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0.47 m/s; CC : 0.45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9EBDEE-FAE8-2F48-2D66-C81802B0D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404" y="2194290"/>
            <a:ext cx="5881294" cy="17653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25A6AB-D255-855E-7C75-28B25C6B4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120" y="3987173"/>
            <a:ext cx="5936578" cy="17533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BEFAB8E-8B6B-5721-4822-8DFFF2F4CB70}"/>
              </a:ext>
            </a:extLst>
          </p:cNvPr>
          <p:cNvSpPr txBox="1"/>
          <p:nvPr/>
        </p:nvSpPr>
        <p:spPr>
          <a:xfrm>
            <a:off x="10346614" y="2018674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5751E0-45A2-99EA-D24A-048FC927FD53}"/>
              </a:ext>
            </a:extLst>
          </p:cNvPr>
          <p:cNvSpPr txBox="1"/>
          <p:nvPr/>
        </p:nvSpPr>
        <p:spPr>
          <a:xfrm>
            <a:off x="10097694" y="3822827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C5C05F-4295-B388-906A-C2868ECC6FC1}"/>
              </a:ext>
            </a:extLst>
          </p:cNvPr>
          <p:cNvSpPr txBox="1"/>
          <p:nvPr/>
        </p:nvSpPr>
        <p:spPr>
          <a:xfrm>
            <a:off x="6575984" y="2018674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CFDF337-8842-B109-9215-4BA6C178D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099" y="5740482"/>
            <a:ext cx="5302044" cy="10222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BF486FD-FF4B-0AF4-D45E-6250D963F431}"/>
              </a:ext>
            </a:extLst>
          </p:cNvPr>
          <p:cNvSpPr txBox="1"/>
          <p:nvPr/>
        </p:nvSpPr>
        <p:spPr>
          <a:xfrm>
            <a:off x="6575984" y="5800376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0.28 m/s; CC : 0.29 </a:t>
            </a:r>
          </a:p>
        </p:txBody>
      </p:sp>
    </p:spTree>
    <p:extLst>
      <p:ext uri="{BB962C8B-B14F-4D97-AF65-F5344CB8AC3E}">
        <p14:creationId xmlns:p14="http://schemas.microsoft.com/office/powerpoint/2010/main" val="103881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A31F-A237-E4D4-0582-8C982E292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A4AB94-EF97-CF16-27A1-7E2BCB579091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Velocity Profile Comp with ADCP (</a:t>
            </a:r>
            <a:r>
              <a:rPr lang="en-US" sz="2800" b="1" dirty="0">
                <a:highlight>
                  <a:srgbClr val="FFFF00"/>
                </a:highlight>
              </a:rPr>
              <a:t>Group 2</a:t>
            </a:r>
            <a:r>
              <a:rPr lang="en-US" sz="28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F8DBA8-A35A-F352-7367-331EF29A21F9}"/>
              </a:ext>
            </a:extLst>
          </p:cNvPr>
          <p:cNvSpPr txBox="1"/>
          <p:nvPr/>
        </p:nvSpPr>
        <p:spPr>
          <a:xfrm>
            <a:off x="825499" y="1204688"/>
            <a:ext cx="1087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Station 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highlight>
                  <a:srgbClr val="FFFF00"/>
                </a:highlight>
              </a:rPr>
              <a:t>SAV2304; SAV2310; SAV2313; SAV2316; SAV2317; SAV2319 </a:t>
            </a:r>
            <a:r>
              <a:rPr lang="en-US" sz="1400" dirty="0"/>
              <a:t>(Upward)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SAV2312 (Downward)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44455-0642-3A86-1214-72F968B6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9" y="2126617"/>
            <a:ext cx="5833091" cy="1814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3466E-C88A-5BC8-79E4-4ECC16043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71498"/>
            <a:ext cx="6040787" cy="1869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103F6-618A-0681-3A41-2CD657624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09" y="3919422"/>
            <a:ext cx="5833091" cy="1733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841FB7-A9D1-A88F-800C-BCBB5F1EA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5653312"/>
            <a:ext cx="5238750" cy="10649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71EF15-291A-513C-231E-47B97E0444CA}"/>
              </a:ext>
            </a:extLst>
          </p:cNvPr>
          <p:cNvSpPr txBox="1"/>
          <p:nvPr/>
        </p:nvSpPr>
        <p:spPr>
          <a:xfrm>
            <a:off x="4572000" y="2018246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AC262-5DB8-F24E-1E42-7BE5D1BE1826}"/>
              </a:ext>
            </a:extLst>
          </p:cNvPr>
          <p:cNvSpPr txBox="1"/>
          <p:nvPr/>
        </p:nvSpPr>
        <p:spPr>
          <a:xfrm>
            <a:off x="4323080" y="3822399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40BC1E-1A8A-ED3D-3D64-7D4792F1FCD5}"/>
              </a:ext>
            </a:extLst>
          </p:cNvPr>
          <p:cNvSpPr txBox="1"/>
          <p:nvPr/>
        </p:nvSpPr>
        <p:spPr>
          <a:xfrm>
            <a:off x="801370" y="2018246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B297A1-165C-EDA0-7029-BD7BF5E3A703}"/>
              </a:ext>
            </a:extLst>
          </p:cNvPr>
          <p:cNvSpPr txBox="1"/>
          <p:nvPr/>
        </p:nvSpPr>
        <p:spPr>
          <a:xfrm>
            <a:off x="596899" y="5800376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0.23 m/s; CC : 0.20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DD86B5-5EB0-34BA-E72B-1FD74329E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551" y="3919422"/>
            <a:ext cx="6091586" cy="16812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DD6B37-A44A-161E-EC48-7F4213D80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653313"/>
            <a:ext cx="5593342" cy="10649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73A847D-7C0A-0689-1283-4B637F5F8D12}"/>
              </a:ext>
            </a:extLst>
          </p:cNvPr>
          <p:cNvSpPr txBox="1"/>
          <p:nvPr/>
        </p:nvSpPr>
        <p:spPr>
          <a:xfrm>
            <a:off x="6328833" y="5778367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RMSE : 0.38 m/s; CC : 0.37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03F475-90FE-B1C3-5DAD-6D6F5E91D005}"/>
              </a:ext>
            </a:extLst>
          </p:cNvPr>
          <p:cNvSpPr txBox="1"/>
          <p:nvPr/>
        </p:nvSpPr>
        <p:spPr>
          <a:xfrm>
            <a:off x="10405091" y="1951978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893540-CCC9-EA79-17C2-3B40B4DA12B2}"/>
              </a:ext>
            </a:extLst>
          </p:cNvPr>
          <p:cNvSpPr txBox="1"/>
          <p:nvPr/>
        </p:nvSpPr>
        <p:spPr>
          <a:xfrm>
            <a:off x="10156171" y="3756131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5B7FC1-F32A-B275-4DC5-DE1A85706817}"/>
              </a:ext>
            </a:extLst>
          </p:cNvPr>
          <p:cNvSpPr txBox="1"/>
          <p:nvPr/>
        </p:nvSpPr>
        <p:spPr>
          <a:xfrm>
            <a:off x="6634461" y="1951978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SAV2319</a:t>
            </a:r>
          </a:p>
        </p:txBody>
      </p:sp>
    </p:spTree>
    <p:extLst>
      <p:ext uri="{BB962C8B-B14F-4D97-AF65-F5344CB8AC3E}">
        <p14:creationId xmlns:p14="http://schemas.microsoft.com/office/powerpoint/2010/main" val="282594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61EB4-46DD-9BD3-DBF4-0D04B2C1E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681832-8C2E-9B29-DC5E-B17FB06068D3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Velocity Profile Comp with ADCP (</a:t>
            </a:r>
            <a:r>
              <a:rPr lang="en-US" sz="2800" b="1" dirty="0">
                <a:highlight>
                  <a:srgbClr val="FFFF00"/>
                </a:highlight>
              </a:rPr>
              <a:t>Group 2</a:t>
            </a:r>
            <a:r>
              <a:rPr lang="en-US" sz="28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BA2CAC-8A3C-585D-02E2-A45205CE244C}"/>
              </a:ext>
            </a:extLst>
          </p:cNvPr>
          <p:cNvSpPr txBox="1"/>
          <p:nvPr/>
        </p:nvSpPr>
        <p:spPr>
          <a:xfrm>
            <a:off x="825499" y="1204688"/>
            <a:ext cx="1087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Station 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/>
              <a:t>SAV2304; SAV2310; SAV2313; SAV2316; SAV2317; SAV2319 (Upward)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highlight>
                  <a:srgbClr val="FFFF00"/>
                </a:highlight>
              </a:rPr>
              <a:t>SAV2312</a:t>
            </a:r>
            <a:r>
              <a:rPr lang="en-US" sz="1400" dirty="0"/>
              <a:t> (Downward)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DCE18E-4A79-F31D-D069-453820818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72" y="1981137"/>
            <a:ext cx="6007328" cy="1863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D1283-6BF0-9C78-C8E8-62C81C98A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73" y="3831105"/>
            <a:ext cx="6007328" cy="1876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A08006-B087-2C37-26D6-2782AD0D794A}"/>
              </a:ext>
            </a:extLst>
          </p:cNvPr>
          <p:cNvSpPr txBox="1"/>
          <p:nvPr/>
        </p:nvSpPr>
        <p:spPr>
          <a:xfrm>
            <a:off x="596899" y="5980806"/>
            <a:ext cx="1130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Hard to compare the depth-averaged velocity because of </a:t>
            </a:r>
            <a:r>
              <a:rPr lang="en-US" b="1" dirty="0">
                <a:highlight>
                  <a:srgbClr val="FFFF00"/>
                </a:highlight>
              </a:rPr>
              <a:t>absence of ADCP data (elevation and depth)</a:t>
            </a:r>
          </a:p>
          <a:p>
            <a:pPr algn="just"/>
            <a:r>
              <a:rPr lang="en-US" b="1" dirty="0"/>
              <a:t>       - The pressure data exist but that value is from water surface elevation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E454A3-9286-6F0C-35F4-8327F7C69C8C}"/>
              </a:ext>
            </a:extLst>
          </p:cNvPr>
          <p:cNvSpPr txBox="1"/>
          <p:nvPr/>
        </p:nvSpPr>
        <p:spPr>
          <a:xfrm>
            <a:off x="7287390" y="2008217"/>
            <a:ext cx="7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ADCP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EE582E-4A3D-7C3A-5888-AB31209591F2}"/>
              </a:ext>
            </a:extLst>
          </p:cNvPr>
          <p:cNvSpPr txBox="1"/>
          <p:nvPr/>
        </p:nvSpPr>
        <p:spPr>
          <a:xfrm>
            <a:off x="7038470" y="379332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SCHISM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C32C86-98B3-A92E-A912-663C1DFBE996}"/>
              </a:ext>
            </a:extLst>
          </p:cNvPr>
          <p:cNvSpPr txBox="1"/>
          <p:nvPr/>
        </p:nvSpPr>
        <p:spPr>
          <a:xfrm>
            <a:off x="3516760" y="2008217"/>
            <a:ext cx="188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SAV2312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5A1FB66-87DD-ED6B-1C1B-CA1883BC2288}"/>
              </a:ext>
            </a:extLst>
          </p:cNvPr>
          <p:cNvSpPr/>
          <p:nvPr/>
        </p:nvSpPr>
        <p:spPr>
          <a:xfrm flipV="1">
            <a:off x="3352800" y="3146421"/>
            <a:ext cx="5041900" cy="231790"/>
          </a:xfrm>
          <a:custGeom>
            <a:avLst/>
            <a:gdLst>
              <a:gd name="connsiteX0" fmla="*/ 0 w 5041900"/>
              <a:gd name="connsiteY0" fmla="*/ 25404 h 231790"/>
              <a:gd name="connsiteX1" fmla="*/ 104775 w 5041900"/>
              <a:gd name="connsiteY1" fmla="*/ 203204 h 231790"/>
              <a:gd name="connsiteX2" fmla="*/ 171450 w 5041900"/>
              <a:gd name="connsiteY2" fmla="*/ 41279 h 231790"/>
              <a:gd name="connsiteX3" fmla="*/ 282575 w 5041900"/>
              <a:gd name="connsiteY3" fmla="*/ 219079 h 231790"/>
              <a:gd name="connsiteX4" fmla="*/ 355600 w 5041900"/>
              <a:gd name="connsiteY4" fmla="*/ 12704 h 231790"/>
              <a:gd name="connsiteX5" fmla="*/ 479425 w 5041900"/>
              <a:gd name="connsiteY5" fmla="*/ 203204 h 231790"/>
              <a:gd name="connsiteX6" fmla="*/ 549275 w 5041900"/>
              <a:gd name="connsiteY6" fmla="*/ 28579 h 231790"/>
              <a:gd name="connsiteX7" fmla="*/ 650875 w 5041900"/>
              <a:gd name="connsiteY7" fmla="*/ 196854 h 231790"/>
              <a:gd name="connsiteX8" fmla="*/ 742950 w 5041900"/>
              <a:gd name="connsiteY8" fmla="*/ 15879 h 231790"/>
              <a:gd name="connsiteX9" fmla="*/ 835025 w 5041900"/>
              <a:gd name="connsiteY9" fmla="*/ 196854 h 231790"/>
              <a:gd name="connsiteX10" fmla="*/ 923925 w 5041900"/>
              <a:gd name="connsiteY10" fmla="*/ 31754 h 231790"/>
              <a:gd name="connsiteX11" fmla="*/ 1031875 w 5041900"/>
              <a:gd name="connsiteY11" fmla="*/ 206379 h 231790"/>
              <a:gd name="connsiteX12" fmla="*/ 1117600 w 5041900"/>
              <a:gd name="connsiteY12" fmla="*/ 4 h 231790"/>
              <a:gd name="connsiteX13" fmla="*/ 1219200 w 5041900"/>
              <a:gd name="connsiteY13" fmla="*/ 200029 h 231790"/>
              <a:gd name="connsiteX14" fmla="*/ 1292225 w 5041900"/>
              <a:gd name="connsiteY14" fmla="*/ 34929 h 231790"/>
              <a:gd name="connsiteX15" fmla="*/ 1412875 w 5041900"/>
              <a:gd name="connsiteY15" fmla="*/ 228604 h 231790"/>
              <a:gd name="connsiteX16" fmla="*/ 1492250 w 5041900"/>
              <a:gd name="connsiteY16" fmla="*/ 28579 h 231790"/>
              <a:gd name="connsiteX17" fmla="*/ 1581150 w 5041900"/>
              <a:gd name="connsiteY17" fmla="*/ 215904 h 231790"/>
              <a:gd name="connsiteX18" fmla="*/ 1682750 w 5041900"/>
              <a:gd name="connsiteY18" fmla="*/ 28579 h 231790"/>
              <a:gd name="connsiteX19" fmla="*/ 1768475 w 5041900"/>
              <a:gd name="connsiteY19" fmla="*/ 215904 h 231790"/>
              <a:gd name="connsiteX20" fmla="*/ 1851025 w 5041900"/>
              <a:gd name="connsiteY20" fmla="*/ 41279 h 231790"/>
              <a:gd name="connsiteX21" fmla="*/ 1971675 w 5041900"/>
              <a:gd name="connsiteY21" fmla="*/ 219079 h 231790"/>
              <a:gd name="connsiteX22" fmla="*/ 2047875 w 5041900"/>
              <a:gd name="connsiteY22" fmla="*/ 31754 h 231790"/>
              <a:gd name="connsiteX23" fmla="*/ 2146300 w 5041900"/>
              <a:gd name="connsiteY23" fmla="*/ 203204 h 231790"/>
              <a:gd name="connsiteX24" fmla="*/ 2241550 w 5041900"/>
              <a:gd name="connsiteY24" fmla="*/ 38104 h 231790"/>
              <a:gd name="connsiteX25" fmla="*/ 2362200 w 5041900"/>
              <a:gd name="connsiteY25" fmla="*/ 203204 h 231790"/>
              <a:gd name="connsiteX26" fmla="*/ 2425700 w 5041900"/>
              <a:gd name="connsiteY26" fmla="*/ 44454 h 231790"/>
              <a:gd name="connsiteX27" fmla="*/ 2536825 w 5041900"/>
              <a:gd name="connsiteY27" fmla="*/ 212729 h 231790"/>
              <a:gd name="connsiteX28" fmla="*/ 2606675 w 5041900"/>
              <a:gd name="connsiteY28" fmla="*/ 57154 h 231790"/>
              <a:gd name="connsiteX29" fmla="*/ 2705100 w 5041900"/>
              <a:gd name="connsiteY29" fmla="*/ 219079 h 231790"/>
              <a:gd name="connsiteX30" fmla="*/ 2806700 w 5041900"/>
              <a:gd name="connsiteY30" fmla="*/ 47629 h 231790"/>
              <a:gd name="connsiteX31" fmla="*/ 2908300 w 5041900"/>
              <a:gd name="connsiteY31" fmla="*/ 206379 h 231790"/>
              <a:gd name="connsiteX32" fmla="*/ 2987675 w 5041900"/>
              <a:gd name="connsiteY32" fmla="*/ 79379 h 231790"/>
              <a:gd name="connsiteX33" fmla="*/ 3095625 w 5041900"/>
              <a:gd name="connsiteY33" fmla="*/ 215904 h 231790"/>
              <a:gd name="connsiteX34" fmla="*/ 3178175 w 5041900"/>
              <a:gd name="connsiteY34" fmla="*/ 57154 h 231790"/>
              <a:gd name="connsiteX35" fmla="*/ 3279775 w 5041900"/>
              <a:gd name="connsiteY35" fmla="*/ 200029 h 231790"/>
              <a:gd name="connsiteX36" fmla="*/ 3378200 w 5041900"/>
              <a:gd name="connsiteY36" fmla="*/ 69854 h 231790"/>
              <a:gd name="connsiteX37" fmla="*/ 3457575 w 5041900"/>
              <a:gd name="connsiteY37" fmla="*/ 231779 h 231790"/>
              <a:gd name="connsiteX38" fmla="*/ 3559175 w 5041900"/>
              <a:gd name="connsiteY38" fmla="*/ 60329 h 231790"/>
              <a:gd name="connsiteX39" fmla="*/ 3670300 w 5041900"/>
              <a:gd name="connsiteY39" fmla="*/ 206379 h 231790"/>
              <a:gd name="connsiteX40" fmla="*/ 3759200 w 5041900"/>
              <a:gd name="connsiteY40" fmla="*/ 79379 h 231790"/>
              <a:gd name="connsiteX41" fmla="*/ 3848100 w 5041900"/>
              <a:gd name="connsiteY41" fmla="*/ 206379 h 231790"/>
              <a:gd name="connsiteX42" fmla="*/ 3943350 w 5041900"/>
              <a:gd name="connsiteY42" fmla="*/ 53979 h 231790"/>
              <a:gd name="connsiteX43" fmla="*/ 4035425 w 5041900"/>
              <a:gd name="connsiteY43" fmla="*/ 196854 h 231790"/>
              <a:gd name="connsiteX44" fmla="*/ 4140200 w 5041900"/>
              <a:gd name="connsiteY44" fmla="*/ 66679 h 231790"/>
              <a:gd name="connsiteX45" fmla="*/ 4216400 w 5041900"/>
              <a:gd name="connsiteY45" fmla="*/ 203204 h 231790"/>
              <a:gd name="connsiteX46" fmla="*/ 4324350 w 5041900"/>
              <a:gd name="connsiteY46" fmla="*/ 53979 h 231790"/>
              <a:gd name="connsiteX47" fmla="*/ 4425950 w 5041900"/>
              <a:gd name="connsiteY47" fmla="*/ 209554 h 231790"/>
              <a:gd name="connsiteX48" fmla="*/ 4508500 w 5041900"/>
              <a:gd name="connsiteY48" fmla="*/ 73029 h 231790"/>
              <a:gd name="connsiteX49" fmla="*/ 4603750 w 5041900"/>
              <a:gd name="connsiteY49" fmla="*/ 212729 h 231790"/>
              <a:gd name="connsiteX50" fmla="*/ 4699000 w 5041900"/>
              <a:gd name="connsiteY50" fmla="*/ 38104 h 231790"/>
              <a:gd name="connsiteX51" fmla="*/ 4778375 w 5041900"/>
              <a:gd name="connsiteY51" fmla="*/ 206379 h 231790"/>
              <a:gd name="connsiteX52" fmla="*/ 4873625 w 5041900"/>
              <a:gd name="connsiteY52" fmla="*/ 73029 h 231790"/>
              <a:gd name="connsiteX53" fmla="*/ 4975225 w 5041900"/>
              <a:gd name="connsiteY53" fmla="*/ 209554 h 231790"/>
              <a:gd name="connsiteX54" fmla="*/ 5041900 w 5041900"/>
              <a:gd name="connsiteY54" fmla="*/ 69854 h 23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041900" h="231790">
                <a:moveTo>
                  <a:pt x="0" y="25404"/>
                </a:moveTo>
                <a:cubicBezTo>
                  <a:pt x="38100" y="112981"/>
                  <a:pt x="76200" y="200558"/>
                  <a:pt x="104775" y="203204"/>
                </a:cubicBezTo>
                <a:cubicBezTo>
                  <a:pt x="133350" y="205850"/>
                  <a:pt x="141817" y="38633"/>
                  <a:pt x="171450" y="41279"/>
                </a:cubicBezTo>
                <a:cubicBezTo>
                  <a:pt x="201083" y="43925"/>
                  <a:pt x="251884" y="223841"/>
                  <a:pt x="282575" y="219079"/>
                </a:cubicBezTo>
                <a:cubicBezTo>
                  <a:pt x="313266" y="214317"/>
                  <a:pt x="322792" y="15350"/>
                  <a:pt x="355600" y="12704"/>
                </a:cubicBezTo>
                <a:cubicBezTo>
                  <a:pt x="388408" y="10058"/>
                  <a:pt x="447146" y="200558"/>
                  <a:pt x="479425" y="203204"/>
                </a:cubicBezTo>
                <a:cubicBezTo>
                  <a:pt x="511704" y="205850"/>
                  <a:pt x="520700" y="29637"/>
                  <a:pt x="549275" y="28579"/>
                </a:cubicBezTo>
                <a:cubicBezTo>
                  <a:pt x="577850" y="27521"/>
                  <a:pt x="618596" y="198971"/>
                  <a:pt x="650875" y="196854"/>
                </a:cubicBezTo>
                <a:cubicBezTo>
                  <a:pt x="683154" y="194737"/>
                  <a:pt x="712258" y="15879"/>
                  <a:pt x="742950" y="15879"/>
                </a:cubicBezTo>
                <a:cubicBezTo>
                  <a:pt x="773642" y="15879"/>
                  <a:pt x="804863" y="194208"/>
                  <a:pt x="835025" y="196854"/>
                </a:cubicBezTo>
                <a:cubicBezTo>
                  <a:pt x="865187" y="199500"/>
                  <a:pt x="891117" y="30167"/>
                  <a:pt x="923925" y="31754"/>
                </a:cubicBezTo>
                <a:cubicBezTo>
                  <a:pt x="956733" y="33342"/>
                  <a:pt x="999596" y="211671"/>
                  <a:pt x="1031875" y="206379"/>
                </a:cubicBezTo>
                <a:cubicBezTo>
                  <a:pt x="1064154" y="201087"/>
                  <a:pt x="1086379" y="1062"/>
                  <a:pt x="1117600" y="4"/>
                </a:cubicBezTo>
                <a:cubicBezTo>
                  <a:pt x="1148821" y="-1054"/>
                  <a:pt x="1190096" y="194208"/>
                  <a:pt x="1219200" y="200029"/>
                </a:cubicBezTo>
                <a:cubicBezTo>
                  <a:pt x="1248304" y="205850"/>
                  <a:pt x="1259946" y="30167"/>
                  <a:pt x="1292225" y="34929"/>
                </a:cubicBezTo>
                <a:cubicBezTo>
                  <a:pt x="1324504" y="39692"/>
                  <a:pt x="1379538" y="229662"/>
                  <a:pt x="1412875" y="228604"/>
                </a:cubicBezTo>
                <a:cubicBezTo>
                  <a:pt x="1446212" y="227546"/>
                  <a:pt x="1464204" y="30696"/>
                  <a:pt x="1492250" y="28579"/>
                </a:cubicBezTo>
                <a:cubicBezTo>
                  <a:pt x="1520296" y="26462"/>
                  <a:pt x="1549400" y="215904"/>
                  <a:pt x="1581150" y="215904"/>
                </a:cubicBezTo>
                <a:cubicBezTo>
                  <a:pt x="1612900" y="215904"/>
                  <a:pt x="1651529" y="28579"/>
                  <a:pt x="1682750" y="28579"/>
                </a:cubicBezTo>
                <a:cubicBezTo>
                  <a:pt x="1713971" y="28579"/>
                  <a:pt x="1740429" y="213787"/>
                  <a:pt x="1768475" y="215904"/>
                </a:cubicBezTo>
                <a:cubicBezTo>
                  <a:pt x="1796521" y="218021"/>
                  <a:pt x="1817158" y="40750"/>
                  <a:pt x="1851025" y="41279"/>
                </a:cubicBezTo>
                <a:cubicBezTo>
                  <a:pt x="1884892" y="41808"/>
                  <a:pt x="1938867" y="220667"/>
                  <a:pt x="1971675" y="219079"/>
                </a:cubicBezTo>
                <a:cubicBezTo>
                  <a:pt x="2004483" y="217492"/>
                  <a:pt x="2018771" y="34400"/>
                  <a:pt x="2047875" y="31754"/>
                </a:cubicBezTo>
                <a:cubicBezTo>
                  <a:pt x="2076979" y="29108"/>
                  <a:pt x="2114021" y="202146"/>
                  <a:pt x="2146300" y="203204"/>
                </a:cubicBezTo>
                <a:cubicBezTo>
                  <a:pt x="2178579" y="204262"/>
                  <a:pt x="2205567" y="38104"/>
                  <a:pt x="2241550" y="38104"/>
                </a:cubicBezTo>
                <a:cubicBezTo>
                  <a:pt x="2277533" y="38104"/>
                  <a:pt x="2331508" y="202146"/>
                  <a:pt x="2362200" y="203204"/>
                </a:cubicBezTo>
                <a:cubicBezTo>
                  <a:pt x="2392892" y="204262"/>
                  <a:pt x="2396596" y="42867"/>
                  <a:pt x="2425700" y="44454"/>
                </a:cubicBezTo>
                <a:cubicBezTo>
                  <a:pt x="2454804" y="46041"/>
                  <a:pt x="2506663" y="210612"/>
                  <a:pt x="2536825" y="212729"/>
                </a:cubicBezTo>
                <a:cubicBezTo>
                  <a:pt x="2566987" y="214846"/>
                  <a:pt x="2578629" y="56096"/>
                  <a:pt x="2606675" y="57154"/>
                </a:cubicBezTo>
                <a:cubicBezTo>
                  <a:pt x="2634721" y="58212"/>
                  <a:pt x="2671763" y="220666"/>
                  <a:pt x="2705100" y="219079"/>
                </a:cubicBezTo>
                <a:cubicBezTo>
                  <a:pt x="2738437" y="217492"/>
                  <a:pt x="2772833" y="49746"/>
                  <a:pt x="2806700" y="47629"/>
                </a:cubicBezTo>
                <a:cubicBezTo>
                  <a:pt x="2840567" y="45512"/>
                  <a:pt x="2878138" y="201087"/>
                  <a:pt x="2908300" y="206379"/>
                </a:cubicBezTo>
                <a:cubicBezTo>
                  <a:pt x="2938462" y="211671"/>
                  <a:pt x="2956454" y="77792"/>
                  <a:pt x="2987675" y="79379"/>
                </a:cubicBezTo>
                <a:cubicBezTo>
                  <a:pt x="3018896" y="80966"/>
                  <a:pt x="3063875" y="219608"/>
                  <a:pt x="3095625" y="215904"/>
                </a:cubicBezTo>
                <a:cubicBezTo>
                  <a:pt x="3127375" y="212200"/>
                  <a:pt x="3147483" y="59800"/>
                  <a:pt x="3178175" y="57154"/>
                </a:cubicBezTo>
                <a:cubicBezTo>
                  <a:pt x="3208867" y="54508"/>
                  <a:pt x="3246438" y="197912"/>
                  <a:pt x="3279775" y="200029"/>
                </a:cubicBezTo>
                <a:cubicBezTo>
                  <a:pt x="3313112" y="202146"/>
                  <a:pt x="3348567" y="64562"/>
                  <a:pt x="3378200" y="69854"/>
                </a:cubicBezTo>
                <a:cubicBezTo>
                  <a:pt x="3407833" y="75146"/>
                  <a:pt x="3427413" y="233366"/>
                  <a:pt x="3457575" y="231779"/>
                </a:cubicBezTo>
                <a:cubicBezTo>
                  <a:pt x="3487737" y="230192"/>
                  <a:pt x="3523721" y="64562"/>
                  <a:pt x="3559175" y="60329"/>
                </a:cubicBezTo>
                <a:cubicBezTo>
                  <a:pt x="3594629" y="56096"/>
                  <a:pt x="3636963" y="203204"/>
                  <a:pt x="3670300" y="206379"/>
                </a:cubicBezTo>
                <a:cubicBezTo>
                  <a:pt x="3703637" y="209554"/>
                  <a:pt x="3729567" y="79379"/>
                  <a:pt x="3759200" y="79379"/>
                </a:cubicBezTo>
                <a:cubicBezTo>
                  <a:pt x="3788833" y="79379"/>
                  <a:pt x="3817408" y="210612"/>
                  <a:pt x="3848100" y="206379"/>
                </a:cubicBezTo>
                <a:cubicBezTo>
                  <a:pt x="3878792" y="202146"/>
                  <a:pt x="3912129" y="55566"/>
                  <a:pt x="3943350" y="53979"/>
                </a:cubicBezTo>
                <a:cubicBezTo>
                  <a:pt x="3974571" y="52392"/>
                  <a:pt x="4002617" y="194737"/>
                  <a:pt x="4035425" y="196854"/>
                </a:cubicBezTo>
                <a:cubicBezTo>
                  <a:pt x="4068233" y="198971"/>
                  <a:pt x="4110038" y="65621"/>
                  <a:pt x="4140200" y="66679"/>
                </a:cubicBezTo>
                <a:cubicBezTo>
                  <a:pt x="4170362" y="67737"/>
                  <a:pt x="4185708" y="205321"/>
                  <a:pt x="4216400" y="203204"/>
                </a:cubicBezTo>
                <a:cubicBezTo>
                  <a:pt x="4247092" y="201087"/>
                  <a:pt x="4289425" y="52921"/>
                  <a:pt x="4324350" y="53979"/>
                </a:cubicBezTo>
                <a:cubicBezTo>
                  <a:pt x="4359275" y="55037"/>
                  <a:pt x="4395258" y="206379"/>
                  <a:pt x="4425950" y="209554"/>
                </a:cubicBezTo>
                <a:cubicBezTo>
                  <a:pt x="4456642" y="212729"/>
                  <a:pt x="4478867" y="72500"/>
                  <a:pt x="4508500" y="73029"/>
                </a:cubicBezTo>
                <a:cubicBezTo>
                  <a:pt x="4538133" y="73558"/>
                  <a:pt x="4572000" y="218550"/>
                  <a:pt x="4603750" y="212729"/>
                </a:cubicBezTo>
                <a:cubicBezTo>
                  <a:pt x="4635500" y="206908"/>
                  <a:pt x="4669896" y="39162"/>
                  <a:pt x="4699000" y="38104"/>
                </a:cubicBezTo>
                <a:cubicBezTo>
                  <a:pt x="4728104" y="37046"/>
                  <a:pt x="4749271" y="200558"/>
                  <a:pt x="4778375" y="206379"/>
                </a:cubicBezTo>
                <a:cubicBezTo>
                  <a:pt x="4807479" y="212200"/>
                  <a:pt x="4840817" y="72500"/>
                  <a:pt x="4873625" y="73029"/>
                </a:cubicBezTo>
                <a:cubicBezTo>
                  <a:pt x="4906433" y="73558"/>
                  <a:pt x="4947179" y="210083"/>
                  <a:pt x="4975225" y="209554"/>
                </a:cubicBezTo>
                <a:cubicBezTo>
                  <a:pt x="5003271" y="209025"/>
                  <a:pt x="5022585" y="139439"/>
                  <a:pt x="5041900" y="69854"/>
                </a:cubicBezTo>
              </a:path>
            </a:pathLst>
          </a:cu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C3F644-3689-432F-3151-59299A5BBC5A}"/>
              </a:ext>
            </a:extLst>
          </p:cNvPr>
          <p:cNvSpPr txBox="1"/>
          <p:nvPr/>
        </p:nvSpPr>
        <p:spPr>
          <a:xfrm>
            <a:off x="5118653" y="3325030"/>
            <a:ext cx="23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Out-of-range data</a:t>
            </a:r>
          </a:p>
        </p:txBody>
      </p:sp>
    </p:spTree>
    <p:extLst>
      <p:ext uri="{BB962C8B-B14F-4D97-AF65-F5344CB8AC3E}">
        <p14:creationId xmlns:p14="http://schemas.microsoft.com/office/powerpoint/2010/main" val="3434558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1950D-9CE1-1D77-A4AF-C5CBCCEAD88A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 station list check (Base run : RUN08n_JZ)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3EC4E-6A7A-95DF-C184-48B939603284}"/>
              </a:ext>
            </a:extLst>
          </p:cNvPr>
          <p:cNvSpPr txBox="1"/>
          <p:nvPr/>
        </p:nvSpPr>
        <p:spPr>
          <a:xfrm>
            <a:off x="818141" y="1120083"/>
            <a:ext cx="10871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Southeast Coast Station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Total 49 stations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The station locations (from Yi) are the same as those used by VIMS (station.bp)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Some station locations were revised by VIMS to improve model performance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>
                <a:highlight>
                  <a:srgbClr val="FFFF00"/>
                </a:highlight>
              </a:rPr>
              <a:t>VIMS will update the station.bp file</a:t>
            </a:r>
            <a:r>
              <a:rPr lang="en-US" dirty="0"/>
              <a:t>. </a:t>
            </a:r>
            <a:endParaRPr lang="en-US" sz="1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767305-E856-121E-4D06-4B25BFEF1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492153"/>
              </p:ext>
            </p:extLst>
          </p:nvPr>
        </p:nvGraphicFramePr>
        <p:xfrm>
          <a:off x="1379220" y="2697705"/>
          <a:ext cx="9433560" cy="138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4520">
                  <a:extLst>
                    <a:ext uri="{9D8B030D-6E8A-4147-A177-3AD203B41FA5}">
                      <a16:colId xmlns:a16="http://schemas.microsoft.com/office/drawing/2014/main" val="1110219943"/>
                    </a:ext>
                  </a:extLst>
                </a:gridCol>
                <a:gridCol w="3144520">
                  <a:extLst>
                    <a:ext uri="{9D8B030D-6E8A-4147-A177-3AD203B41FA5}">
                      <a16:colId xmlns:a16="http://schemas.microsoft.com/office/drawing/2014/main" val="1252888814"/>
                    </a:ext>
                  </a:extLst>
                </a:gridCol>
                <a:gridCol w="3144520">
                  <a:extLst>
                    <a:ext uri="{9D8B030D-6E8A-4147-A177-3AD203B41FA5}">
                      <a16:colId xmlns:a16="http://schemas.microsoft.com/office/drawing/2014/main" val="216740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 existing location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Restore the station locations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04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Existing Location Better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Original Location Better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 Performance (42)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976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South Port Everglades (8722956), Windmill Point (8636580)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Key West (8724580),  Cedar Key (8727520), Oregon Inlet Marina (8652587), Yorktown (8637689), Wachapreague(8631044)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All stations except 7 stations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739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AF0920F-4833-05C5-5578-DD06381AA947}"/>
              </a:ext>
            </a:extLst>
          </p:cNvPr>
          <p:cNvSpPr txBox="1"/>
          <p:nvPr/>
        </p:nvSpPr>
        <p:spPr>
          <a:xfrm>
            <a:off x="818141" y="4179759"/>
            <a:ext cx="10871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Puerto Rico Station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Total 9 stations (1 station is iterative : Culebra, PR (9752235))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The station locations (from Yi) are slightly different from those used by VIMS (station.bp)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3 stations are missed (9757809, 9754228, 9759938) – </a:t>
            </a:r>
            <a:r>
              <a:rPr lang="en-US" b="1" dirty="0">
                <a:solidFill>
                  <a:srgbClr val="FF0000"/>
                </a:solidFill>
              </a:rPr>
              <a:t>No data now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>
                <a:highlight>
                  <a:srgbClr val="FFFF00"/>
                </a:highlight>
              </a:rPr>
              <a:t>Model performance is same (VIMS station location and Yi station location)</a:t>
            </a:r>
          </a:p>
        </p:txBody>
      </p:sp>
    </p:spTree>
    <p:extLst>
      <p:ext uri="{BB962C8B-B14F-4D97-AF65-F5344CB8AC3E}">
        <p14:creationId xmlns:p14="http://schemas.microsoft.com/office/powerpoint/2010/main" val="29986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5C7C-F454-0CDD-BAB6-A131D00A4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2B52F2-4663-42E9-D3DB-51FE74087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082" y="1809634"/>
            <a:ext cx="2896669" cy="2174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CC621C-25C4-5E0E-3A0D-5D70CD06EB44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Site-specific enhancement : Wachapreague (8631044)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B5773B-FA19-05E3-C4C5-E4EED735707D}"/>
              </a:ext>
            </a:extLst>
          </p:cNvPr>
          <p:cNvSpPr txBox="1"/>
          <p:nvPr/>
        </p:nvSpPr>
        <p:spPr>
          <a:xfrm>
            <a:off x="502657" y="1335309"/>
            <a:ext cx="336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Previous mesh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7E6DC4-81F5-37C5-5C70-9C03C459E95F}"/>
              </a:ext>
            </a:extLst>
          </p:cNvPr>
          <p:cNvSpPr txBox="1"/>
          <p:nvPr/>
        </p:nvSpPr>
        <p:spPr>
          <a:xfrm>
            <a:off x="3902960" y="1346328"/>
            <a:ext cx="289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Revised mesh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B6C890-2574-D8AF-BCE0-3A3B2593E9CA}"/>
              </a:ext>
            </a:extLst>
          </p:cNvPr>
          <p:cNvSpPr txBox="1"/>
          <p:nvPr/>
        </p:nvSpPr>
        <p:spPr>
          <a:xfrm>
            <a:off x="7251700" y="1770206"/>
            <a:ext cx="4437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Refined mesh around the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the latest Bluetopo DEM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Applied 0 friction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0B08E506-4CD8-519C-9567-1F0F8E8DABA6}"/>
              </a:ext>
            </a:extLst>
          </p:cNvPr>
          <p:cNvCxnSpPr>
            <a:cxnSpLocks/>
          </p:cNvCxnSpPr>
          <p:nvPr/>
        </p:nvCxnSpPr>
        <p:spPr>
          <a:xfrm flipH="1">
            <a:off x="10273238" y="2278037"/>
            <a:ext cx="944069" cy="2739738"/>
          </a:xfrm>
          <a:prstGeom prst="bentConnector3">
            <a:avLst>
              <a:gd name="adj1" fmla="val -2421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D32D5FB-4CCE-CAE2-9566-F10C5AEC5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8" y="1800343"/>
            <a:ext cx="2730307" cy="2184246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8D8324A-D9EA-EC9A-3C98-216EE9FC5F48}"/>
              </a:ext>
            </a:extLst>
          </p:cNvPr>
          <p:cNvSpPr/>
          <p:nvPr/>
        </p:nvSpPr>
        <p:spPr>
          <a:xfrm>
            <a:off x="853154" y="2258442"/>
            <a:ext cx="243078" cy="20955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796DC-125E-FBCF-AB68-45B23FCB630C}"/>
              </a:ext>
            </a:extLst>
          </p:cNvPr>
          <p:cNvSpPr txBox="1"/>
          <p:nvPr/>
        </p:nvSpPr>
        <p:spPr>
          <a:xfrm>
            <a:off x="650799" y="1727977"/>
            <a:ext cx="1266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>
                <a:solidFill>
                  <a:srgbClr val="212529"/>
                </a:solidFill>
                <a:effectLst/>
                <a:latin typeface="-apple-system"/>
              </a:rPr>
              <a:t>Wachapreague</a:t>
            </a:r>
            <a:endParaRPr lang="en-US" sz="1100" dirty="0"/>
          </a:p>
          <a:p>
            <a:pPr algn="ctr"/>
            <a:r>
              <a:rPr lang="en-US" sz="1100" dirty="0"/>
              <a:t>(8631044)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9C9EE-7062-31BF-799E-6EA6A07FB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99" y="4259339"/>
            <a:ext cx="2780126" cy="2357471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BAC9DC8-F66B-70BA-246C-3B864980415C}"/>
              </a:ext>
            </a:extLst>
          </p:cNvPr>
          <p:cNvSpPr/>
          <p:nvPr/>
        </p:nvSpPr>
        <p:spPr>
          <a:xfrm>
            <a:off x="3951249" y="2235106"/>
            <a:ext cx="243078" cy="20955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CD0ED-57C6-3393-BF59-D2F3747DBAA3}"/>
              </a:ext>
            </a:extLst>
          </p:cNvPr>
          <p:cNvSpPr txBox="1"/>
          <p:nvPr/>
        </p:nvSpPr>
        <p:spPr>
          <a:xfrm>
            <a:off x="3748894" y="1704641"/>
            <a:ext cx="1266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>
                <a:solidFill>
                  <a:srgbClr val="212529"/>
                </a:solidFill>
                <a:effectLst/>
                <a:latin typeface="-apple-system"/>
              </a:rPr>
              <a:t>Wachapreague</a:t>
            </a:r>
            <a:endParaRPr lang="en-US" sz="1100" dirty="0"/>
          </a:p>
          <a:p>
            <a:pPr algn="ctr"/>
            <a:r>
              <a:rPr lang="en-US" sz="1100" dirty="0"/>
              <a:t>(8631044)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5D9FE6-D259-C3C2-9D16-20933CB5C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894" y="4259339"/>
            <a:ext cx="2978857" cy="2363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75B5F2-629B-A35E-D571-F9AE6717B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64" y="2892466"/>
            <a:ext cx="2730307" cy="37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90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9A4A5E-31A6-FCB6-A007-370D09C2B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76" y="1079138"/>
            <a:ext cx="9163050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A09D3A-D081-5523-1DA4-FE0141AF601C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Site-specific enhancement : Chesapeake City &amp; Wachapreague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636221-7C03-CB52-8252-73462CDFC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76" y="3977913"/>
            <a:ext cx="9163050" cy="27668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B5B52F-25DF-C3DF-55A5-A11F748A7F02}"/>
              </a:ext>
            </a:extLst>
          </p:cNvPr>
          <p:cNvSpPr txBox="1"/>
          <p:nvPr/>
        </p:nvSpPr>
        <p:spPr>
          <a:xfrm>
            <a:off x="10022726" y="1575470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Previous mesh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82299-629B-A09D-C96F-FFAF7496DBB7}"/>
              </a:ext>
            </a:extLst>
          </p:cNvPr>
          <p:cNvSpPr txBox="1"/>
          <p:nvPr/>
        </p:nvSpPr>
        <p:spPr>
          <a:xfrm>
            <a:off x="9977461" y="1300016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Revised mesh</a:t>
            </a:r>
          </a:p>
        </p:txBody>
      </p:sp>
    </p:spTree>
    <p:extLst>
      <p:ext uri="{BB962C8B-B14F-4D97-AF65-F5344CB8AC3E}">
        <p14:creationId xmlns:p14="http://schemas.microsoft.com/office/powerpoint/2010/main" val="151142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75A3-9284-1262-08B6-805BD0AC1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7C0A936-7BE9-E576-B50B-15964609A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77" y="1135050"/>
            <a:ext cx="3389950" cy="543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058BB-6CA5-F5A3-CD63-7F8F017A9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211" y="1144103"/>
            <a:ext cx="4078281" cy="5393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D8FD7-E4F4-609F-1B4C-99760DFF4FA6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Comparison of Tidal Complex RMSE : Revised vs. Previous Mesh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FBF5D-6B97-83E0-751E-05D3F181FD53}"/>
              </a:ext>
            </a:extLst>
          </p:cNvPr>
          <p:cNvSpPr txBox="1"/>
          <p:nvPr/>
        </p:nvSpPr>
        <p:spPr>
          <a:xfrm>
            <a:off x="802526" y="1469042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a) Previous Mesh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38556-093E-26CD-1DBA-B655684DF801}"/>
              </a:ext>
            </a:extLst>
          </p:cNvPr>
          <p:cNvSpPr txBox="1"/>
          <p:nvPr/>
        </p:nvSpPr>
        <p:spPr>
          <a:xfrm>
            <a:off x="5059378" y="1469042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b) Revised Mesh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FF3BBE-4242-4030-14C8-A8264AFE152D}"/>
              </a:ext>
            </a:extLst>
          </p:cNvPr>
          <p:cNvSpPr/>
          <p:nvPr/>
        </p:nvSpPr>
        <p:spPr>
          <a:xfrm>
            <a:off x="3354631" y="1351518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AAC7D5-718A-0D2A-3C3C-A9CEFF04DE52}"/>
              </a:ext>
            </a:extLst>
          </p:cNvPr>
          <p:cNvSpPr/>
          <p:nvPr/>
        </p:nvSpPr>
        <p:spPr>
          <a:xfrm>
            <a:off x="3430831" y="1975491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D12D0C-2E70-2E6B-0A8C-1BFA23F5CC8F}"/>
              </a:ext>
            </a:extLst>
          </p:cNvPr>
          <p:cNvSpPr/>
          <p:nvPr/>
        </p:nvSpPr>
        <p:spPr>
          <a:xfrm>
            <a:off x="7548611" y="1886591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70969A-8BD9-9BA5-079D-E6A729872CEA}"/>
              </a:ext>
            </a:extLst>
          </p:cNvPr>
          <p:cNvSpPr/>
          <p:nvPr/>
        </p:nvSpPr>
        <p:spPr>
          <a:xfrm>
            <a:off x="7506264" y="1300767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648D147-3A83-B8DE-C1D1-3B9291A4DE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332689"/>
                  </p:ext>
                </p:extLst>
              </p:nvPr>
            </p:nvGraphicFramePr>
            <p:xfrm>
              <a:off x="9177158" y="177292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M2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i="0" dirty="0" smtClean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RMSE</m:t>
                                  </m:r>
                                </m:e>
                                <m:sub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𝐜𝐨𝐦𝐩𝐥𝐞𝐱</m:t>
                                  </m:r>
                                </m:sub>
                              </m:sSub>
                            </m:oMath>
                          </a14:m>
                          <a:endParaRPr lang="en-US" sz="16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6.66 cm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4648D147-3A83-B8DE-C1D1-3B9291A4DE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332689"/>
                  </p:ext>
                </p:extLst>
              </p:nvPr>
            </p:nvGraphicFramePr>
            <p:xfrm>
              <a:off x="9177158" y="177292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5" t="-3226" r="-1374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6.66 cm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2046640E-6C9D-6C3B-2779-3C5A06A4E5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536442"/>
                  </p:ext>
                </p:extLst>
              </p:nvPr>
            </p:nvGraphicFramePr>
            <p:xfrm>
              <a:off x="9184893" y="302317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M2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i="0" dirty="0" smtClean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RMSE</m:t>
                                  </m:r>
                                </m:e>
                                <m:sub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𝐜𝐨𝐦𝐩𝐥𝐞𝐱</m:t>
                                  </m:r>
                                </m:sub>
                              </m:sSub>
                            </m:oMath>
                          </a14:m>
                          <a:endParaRPr lang="en-US" sz="16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4.35 cm  (</a:t>
                          </a:r>
                          <a:r>
                            <a:rPr lang="en-US" sz="14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↓2.31 cm</a:t>
                          </a: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2046640E-6C9D-6C3B-2779-3C5A06A4E5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536442"/>
                  </p:ext>
                </p:extLst>
              </p:nvPr>
            </p:nvGraphicFramePr>
            <p:xfrm>
              <a:off x="9184893" y="302317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4" t="-3226" r="-1096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4.35 cm  (</a:t>
                          </a:r>
                          <a:r>
                            <a:rPr lang="en-US" sz="14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↓2.31 cm</a:t>
                          </a: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6BEACD7-D89F-7AD1-DC8C-805631D99707}"/>
              </a:ext>
            </a:extLst>
          </p:cNvPr>
          <p:cNvSpPr txBox="1"/>
          <p:nvPr/>
        </p:nvSpPr>
        <p:spPr>
          <a:xfrm>
            <a:off x="8918203" y="1469042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Previous mesh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4F0D6-79E4-CDEF-0126-E767AD12AC50}"/>
              </a:ext>
            </a:extLst>
          </p:cNvPr>
          <p:cNvSpPr txBox="1"/>
          <p:nvPr/>
        </p:nvSpPr>
        <p:spPr>
          <a:xfrm>
            <a:off x="8918203" y="2693417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Revised mesh</a:t>
            </a:r>
          </a:p>
        </p:txBody>
      </p:sp>
    </p:spTree>
    <p:extLst>
      <p:ext uri="{BB962C8B-B14F-4D97-AF65-F5344CB8AC3E}">
        <p14:creationId xmlns:p14="http://schemas.microsoft.com/office/powerpoint/2010/main" val="232788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C5420FD-5534-9AE0-B2E6-2C259E681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4" y="1054570"/>
            <a:ext cx="3387117" cy="5572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9C50D2-C722-7B6D-2105-E03A246402F8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Comparison of Tidal Complex RMSE : Revised vs. Previous Mesh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9B31C-4589-D3FB-5BAA-AB08C1698939}"/>
              </a:ext>
            </a:extLst>
          </p:cNvPr>
          <p:cNvSpPr txBox="1"/>
          <p:nvPr/>
        </p:nvSpPr>
        <p:spPr>
          <a:xfrm>
            <a:off x="802526" y="1469042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a) Previous Mesh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5B8F1C-CACB-2746-112B-2756FE84A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61" y="1092670"/>
            <a:ext cx="4117780" cy="5489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C9CFCD-83C0-E5E9-B02B-837301A88DC8}"/>
              </a:ext>
            </a:extLst>
          </p:cNvPr>
          <p:cNvSpPr txBox="1"/>
          <p:nvPr/>
        </p:nvSpPr>
        <p:spPr>
          <a:xfrm>
            <a:off x="5059378" y="1469042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b) Revised Mesh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5CFDDB-1C49-82F9-593E-74DB2F792031}"/>
              </a:ext>
            </a:extLst>
          </p:cNvPr>
          <p:cNvSpPr/>
          <p:nvPr/>
        </p:nvSpPr>
        <p:spPr>
          <a:xfrm>
            <a:off x="3354631" y="1351518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62A486-5885-E1CF-24A3-09FAFCF6BF9B}"/>
              </a:ext>
            </a:extLst>
          </p:cNvPr>
          <p:cNvSpPr/>
          <p:nvPr/>
        </p:nvSpPr>
        <p:spPr>
          <a:xfrm>
            <a:off x="3430831" y="1975491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EBF657-91D4-095F-B22B-6B06F1632DBE}"/>
              </a:ext>
            </a:extLst>
          </p:cNvPr>
          <p:cNvSpPr/>
          <p:nvPr/>
        </p:nvSpPr>
        <p:spPr>
          <a:xfrm>
            <a:off x="7548611" y="1886591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DD6439-6CB1-B199-E2A5-3EEA6A22BDAF}"/>
              </a:ext>
            </a:extLst>
          </p:cNvPr>
          <p:cNvSpPr/>
          <p:nvPr/>
        </p:nvSpPr>
        <p:spPr>
          <a:xfrm>
            <a:off x="7506264" y="1300767"/>
            <a:ext cx="336550" cy="3365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B012D086-1F55-FE7C-BF49-4635EE8F82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3562447"/>
                  </p:ext>
                </p:extLst>
              </p:nvPr>
            </p:nvGraphicFramePr>
            <p:xfrm>
              <a:off x="9177158" y="177292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8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i="0" dirty="0" smtClean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RMSE</m:t>
                                  </m:r>
                                </m:e>
                                <m:sub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𝐜𝐨𝐦𝐩𝐥𝐞𝐱</m:t>
                                  </m:r>
                                </m:sub>
                              </m:sSub>
                            </m:oMath>
                          </a14:m>
                          <a:endParaRPr lang="en-US" sz="16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7.73 cm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B012D086-1F55-FE7C-BF49-4635EE8F82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3562447"/>
                  </p:ext>
                </p:extLst>
              </p:nvPr>
            </p:nvGraphicFramePr>
            <p:xfrm>
              <a:off x="9177158" y="177292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5" t="-3226" r="-1374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7.73 cm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CB21CB35-66BA-4639-3C38-FC06756CE5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935258"/>
                  </p:ext>
                </p:extLst>
              </p:nvPr>
            </p:nvGraphicFramePr>
            <p:xfrm>
              <a:off x="9184893" y="302317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8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i="0" dirty="0" smtClean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RMSE</m:t>
                                  </m:r>
                                </m:e>
                                <m:sub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𝐜𝐨𝐦𝐩𝐥𝐞𝐱</m:t>
                                  </m:r>
                                </m:sub>
                              </m:sSub>
                            </m:oMath>
                          </a14:m>
                          <a:endParaRPr lang="en-US" sz="16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5.68 cm  (</a:t>
                          </a:r>
                          <a:r>
                            <a:rPr lang="en-US" sz="14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↓2.05 cm</a:t>
                          </a: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CB21CB35-66BA-4639-3C38-FC06756CE5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935258"/>
                  </p:ext>
                </p:extLst>
              </p:nvPr>
            </p:nvGraphicFramePr>
            <p:xfrm>
              <a:off x="9184893" y="3023176"/>
              <a:ext cx="2216150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6150">
                      <a:extLst>
                        <a:ext uri="{9D8B030D-6E8A-4147-A177-3AD203B41FA5}">
                          <a16:colId xmlns:a16="http://schemas.microsoft.com/office/drawing/2014/main" val="1862067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4" t="-3226" r="-1096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487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5.68 cm  (</a:t>
                          </a:r>
                          <a:r>
                            <a:rPr lang="en-US" sz="14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↓2.05 cm</a:t>
                          </a:r>
                          <a:r>
                            <a:rPr 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32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9D796CF-7E7E-E30E-4AAE-0B3DA97A30EC}"/>
              </a:ext>
            </a:extLst>
          </p:cNvPr>
          <p:cNvSpPr txBox="1"/>
          <p:nvPr/>
        </p:nvSpPr>
        <p:spPr>
          <a:xfrm>
            <a:off x="8918203" y="1469042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Previous mesh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40628-C388-6B01-6481-20A013D251B1}"/>
              </a:ext>
            </a:extLst>
          </p:cNvPr>
          <p:cNvSpPr txBox="1"/>
          <p:nvPr/>
        </p:nvSpPr>
        <p:spPr>
          <a:xfrm>
            <a:off x="8918203" y="2693417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Revised mesh</a:t>
            </a:r>
          </a:p>
        </p:txBody>
      </p:sp>
    </p:spTree>
    <p:extLst>
      <p:ext uri="{BB962C8B-B14F-4D97-AF65-F5344CB8AC3E}">
        <p14:creationId xmlns:p14="http://schemas.microsoft.com/office/powerpoint/2010/main" val="271744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89DFB8-C1B9-70EC-5E37-B17062549914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Scatter Plot: Revised vs. Previous Mesh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6D6DD-3476-8CCF-12BA-6CA2083C4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5" y="1193800"/>
            <a:ext cx="5410845" cy="5396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F14DFC-F13A-FF21-91DD-746970B2A2E1}"/>
              </a:ext>
            </a:extLst>
          </p:cNvPr>
          <p:cNvSpPr txBox="1"/>
          <p:nvPr/>
        </p:nvSpPr>
        <p:spPr>
          <a:xfrm>
            <a:off x="2113945" y="873869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Previous mesh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2EA8C4-45ED-7A2D-90FA-057482E79EB4}"/>
              </a:ext>
            </a:extLst>
          </p:cNvPr>
          <p:cNvSpPr/>
          <p:nvPr/>
        </p:nvSpPr>
        <p:spPr>
          <a:xfrm>
            <a:off x="1338580" y="3263900"/>
            <a:ext cx="691545" cy="330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7E825-24B5-2B73-EB0B-3A9E5EEB5DF3}"/>
              </a:ext>
            </a:extLst>
          </p:cNvPr>
          <p:cNvSpPr txBox="1"/>
          <p:nvPr/>
        </p:nvSpPr>
        <p:spPr>
          <a:xfrm>
            <a:off x="2012697" y="3224768"/>
            <a:ext cx="337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problematic stations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A40BF-7633-B8E1-8BCD-840B5BC03818}"/>
              </a:ext>
            </a:extLst>
          </p:cNvPr>
          <p:cNvSpPr txBox="1"/>
          <p:nvPr/>
        </p:nvSpPr>
        <p:spPr>
          <a:xfrm>
            <a:off x="445145" y="13290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(a) M2 amp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548AE-0FF2-CD28-3704-DDBF1B4FE3DE}"/>
              </a:ext>
            </a:extLst>
          </p:cNvPr>
          <p:cNvSpPr txBox="1"/>
          <p:nvPr/>
        </p:nvSpPr>
        <p:spPr>
          <a:xfrm>
            <a:off x="3311908" y="13290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(b) M2 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A6F9-189E-419B-E00A-9797B6EDC654}"/>
              </a:ext>
            </a:extLst>
          </p:cNvPr>
          <p:cNvSpPr txBox="1"/>
          <p:nvPr/>
        </p:nvSpPr>
        <p:spPr>
          <a:xfrm>
            <a:off x="3311908" y="40341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(d) K1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447609-36E7-916E-2605-255F50D441D8}"/>
              </a:ext>
            </a:extLst>
          </p:cNvPr>
          <p:cNvSpPr txBox="1"/>
          <p:nvPr/>
        </p:nvSpPr>
        <p:spPr>
          <a:xfrm>
            <a:off x="445145" y="40341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(c) K1 amp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0F1391-FD20-9113-CB1C-4F08259C7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596" y="1193800"/>
            <a:ext cx="5379746" cy="53968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156E75-919D-73B8-94A1-04AD64889948}"/>
              </a:ext>
            </a:extLst>
          </p:cNvPr>
          <p:cNvSpPr txBox="1"/>
          <p:nvPr/>
        </p:nvSpPr>
        <p:spPr>
          <a:xfrm>
            <a:off x="8106059" y="892101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Revised mesh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25C642-48F4-DC90-7280-F6CB8331DE03}"/>
              </a:ext>
            </a:extLst>
          </p:cNvPr>
          <p:cNvSpPr txBox="1"/>
          <p:nvPr/>
        </p:nvSpPr>
        <p:spPr>
          <a:xfrm>
            <a:off x="6275918" y="13290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(a) M2 amp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A6C6E9-5D6F-D8A5-6546-61B113945E69}"/>
              </a:ext>
            </a:extLst>
          </p:cNvPr>
          <p:cNvSpPr txBox="1"/>
          <p:nvPr/>
        </p:nvSpPr>
        <p:spPr>
          <a:xfrm>
            <a:off x="9142681" y="13290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(b) M2 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85E352-BD38-4D03-50A8-A1F58A1A95ED}"/>
              </a:ext>
            </a:extLst>
          </p:cNvPr>
          <p:cNvSpPr txBox="1"/>
          <p:nvPr/>
        </p:nvSpPr>
        <p:spPr>
          <a:xfrm>
            <a:off x="9142681" y="40341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(d) K1 phase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3A0E12-6CFD-8A63-24E0-24327827EBD6}"/>
              </a:ext>
            </a:extLst>
          </p:cNvPr>
          <p:cNvSpPr txBox="1"/>
          <p:nvPr/>
        </p:nvSpPr>
        <p:spPr>
          <a:xfrm>
            <a:off x="6275918" y="4034165"/>
            <a:ext cx="207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(c) K1 amp</a:t>
            </a:r>
          </a:p>
        </p:txBody>
      </p:sp>
    </p:spTree>
    <p:extLst>
      <p:ext uri="{BB962C8B-B14F-4D97-AF65-F5344CB8AC3E}">
        <p14:creationId xmlns:p14="http://schemas.microsoft.com/office/powerpoint/2010/main" val="146494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49CAE-A086-38A4-038D-9427F4D0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06359D-9BC8-19E1-86C9-AE03AB7EAB40}"/>
              </a:ext>
            </a:extLst>
          </p:cNvPr>
          <p:cNvSpPr txBox="1"/>
          <p:nvPr/>
        </p:nvSpPr>
        <p:spPr>
          <a:xfrm>
            <a:off x="114299" y="171450"/>
            <a:ext cx="2717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Comparison HA: Revised vs. Previous Mesh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572A3-4A23-9DC7-BD5C-9739692E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272" y="0"/>
            <a:ext cx="94410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20E759-B749-27C6-698D-96DA9063E05E}"/>
              </a:ext>
            </a:extLst>
          </p:cNvPr>
          <p:cNvSpPr txBox="1"/>
          <p:nvPr/>
        </p:nvSpPr>
        <p:spPr>
          <a:xfrm>
            <a:off x="3189662" y="97496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(a) M2 amp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395A3-849C-F6BF-2C0A-C4A144FBFA7D}"/>
              </a:ext>
            </a:extLst>
          </p:cNvPr>
          <p:cNvSpPr txBox="1"/>
          <p:nvPr/>
        </p:nvSpPr>
        <p:spPr>
          <a:xfrm>
            <a:off x="3189662" y="1685429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(b) M2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6BA16-5245-F055-24E3-0B0C14DAA266}"/>
              </a:ext>
            </a:extLst>
          </p:cNvPr>
          <p:cNvSpPr txBox="1"/>
          <p:nvPr/>
        </p:nvSpPr>
        <p:spPr>
          <a:xfrm>
            <a:off x="3189662" y="3273362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(c) K1 amp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DB1F9-A7BB-4172-37B8-36F14E9E6EDA}"/>
              </a:ext>
            </a:extLst>
          </p:cNvPr>
          <p:cNvSpPr txBox="1"/>
          <p:nvPr/>
        </p:nvSpPr>
        <p:spPr>
          <a:xfrm>
            <a:off x="3189662" y="486129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(d) K1 phase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CEE5E-C245-F43B-F692-A436898322BC}"/>
              </a:ext>
            </a:extLst>
          </p:cNvPr>
          <p:cNvSpPr/>
          <p:nvPr/>
        </p:nvSpPr>
        <p:spPr>
          <a:xfrm>
            <a:off x="9986784" y="793967"/>
            <a:ext cx="223025" cy="5428413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43100B-E2FC-D6BD-5C8A-B081B1302F07}"/>
              </a:ext>
            </a:extLst>
          </p:cNvPr>
          <p:cNvSpPr/>
          <p:nvPr/>
        </p:nvSpPr>
        <p:spPr>
          <a:xfrm>
            <a:off x="11791288" y="793967"/>
            <a:ext cx="223025" cy="5428413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99CFC6-1F90-96C3-993B-4333BB815590}"/>
              </a:ext>
            </a:extLst>
          </p:cNvPr>
          <p:cNvSpPr txBox="1"/>
          <p:nvPr/>
        </p:nvSpPr>
        <p:spPr>
          <a:xfrm>
            <a:off x="8554279" y="336023"/>
            <a:ext cx="2230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Wachapreague </a:t>
            </a:r>
          </a:p>
          <a:p>
            <a:r>
              <a:rPr lang="en-US" sz="1100" dirty="0"/>
              <a:t>(8631044)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4AB2856C-AE30-392D-073D-195F31AAEAB1}"/>
              </a:ext>
            </a:extLst>
          </p:cNvPr>
          <p:cNvSpPr/>
          <p:nvPr/>
        </p:nvSpPr>
        <p:spPr>
          <a:xfrm rot="19204945">
            <a:off x="9590629" y="625526"/>
            <a:ext cx="223025" cy="33688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BC3124-3576-F2C6-1572-18B7E90D874A}"/>
              </a:ext>
            </a:extLst>
          </p:cNvPr>
          <p:cNvSpPr txBox="1"/>
          <p:nvPr/>
        </p:nvSpPr>
        <p:spPr>
          <a:xfrm>
            <a:off x="10556629" y="593222"/>
            <a:ext cx="1221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Chesapeake City </a:t>
            </a:r>
          </a:p>
          <a:p>
            <a:r>
              <a:rPr lang="en-US" sz="1100" dirty="0"/>
              <a:t>(8573927)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6E58084-0B1F-3F12-81BD-C6B135C7B423}"/>
              </a:ext>
            </a:extLst>
          </p:cNvPr>
          <p:cNvSpPr/>
          <p:nvPr/>
        </p:nvSpPr>
        <p:spPr>
          <a:xfrm rot="18468610">
            <a:off x="11439100" y="826269"/>
            <a:ext cx="223025" cy="33688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44156-13E1-4101-308B-268A2678D9C1}"/>
              </a:ext>
            </a:extLst>
          </p:cNvPr>
          <p:cNvSpPr txBox="1"/>
          <p:nvPr/>
        </p:nvSpPr>
        <p:spPr>
          <a:xfrm>
            <a:off x="11155680" y="3830979"/>
            <a:ext cx="858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Worse?</a:t>
            </a:r>
          </a:p>
        </p:txBody>
      </p:sp>
    </p:spTree>
    <p:extLst>
      <p:ext uri="{BB962C8B-B14F-4D97-AF65-F5344CB8AC3E}">
        <p14:creationId xmlns:p14="http://schemas.microsoft.com/office/powerpoint/2010/main" val="141905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2E19D-0569-DFE0-8F23-0A02570F4830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ADCP Deployment and Station Overview in Savannah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7BC63-E2D3-757C-50BC-3BFB5DB1F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50" y="1038226"/>
            <a:ext cx="5701844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B99295-1188-E8C4-5338-16CFCE4C79C8}"/>
              </a:ext>
            </a:extLst>
          </p:cNvPr>
          <p:cNvSpPr/>
          <p:nvPr/>
        </p:nvSpPr>
        <p:spPr>
          <a:xfrm>
            <a:off x="3581400" y="1177945"/>
            <a:ext cx="2629088" cy="673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104CC-3E92-CB32-6D6D-EFD663E3B89A}"/>
              </a:ext>
            </a:extLst>
          </p:cNvPr>
          <p:cNvGrpSpPr/>
          <p:nvPr/>
        </p:nvGrpSpPr>
        <p:grpSpPr>
          <a:xfrm>
            <a:off x="3706282" y="1314374"/>
            <a:ext cx="142875" cy="142875"/>
            <a:chOff x="1098550" y="1942914"/>
            <a:chExt cx="142875" cy="142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DB2229C-AF48-81D7-0059-3DE611E60137}"/>
                </a:ext>
              </a:extLst>
            </p:cNvPr>
            <p:cNvSpPr/>
            <p:nvPr/>
          </p:nvSpPr>
          <p:spPr>
            <a:xfrm>
              <a:off x="1098550" y="1942914"/>
              <a:ext cx="142875" cy="1428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ross 7">
              <a:extLst>
                <a:ext uri="{FF2B5EF4-FFF2-40B4-BE49-F238E27FC236}">
                  <a16:creationId xmlns:a16="http://schemas.microsoft.com/office/drawing/2014/main" id="{029F1A1B-543D-98E9-C8F2-6B75857726DE}"/>
                </a:ext>
              </a:extLst>
            </p:cNvPr>
            <p:cNvSpPr/>
            <p:nvPr/>
          </p:nvSpPr>
          <p:spPr>
            <a:xfrm>
              <a:off x="1139030" y="1983394"/>
              <a:ext cx="61913" cy="61913"/>
            </a:xfrm>
            <a:prstGeom prst="plus">
              <a:avLst>
                <a:gd name="adj" fmla="val 4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991DAC-6094-84BB-F548-7078AB8A468E}"/>
              </a:ext>
            </a:extLst>
          </p:cNvPr>
          <p:cNvSpPr txBox="1"/>
          <p:nvPr/>
        </p:nvSpPr>
        <p:spPr>
          <a:xfrm>
            <a:off x="3882494" y="1262699"/>
            <a:ext cx="2532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ADCP station (Upward-looking)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2B5A4CC-9F2D-EBD6-B301-A97A5959210C}"/>
              </a:ext>
            </a:extLst>
          </p:cNvPr>
          <p:cNvSpPr/>
          <p:nvPr/>
        </p:nvSpPr>
        <p:spPr>
          <a:xfrm rot="11012228">
            <a:off x="2449660" y="3396571"/>
            <a:ext cx="190500" cy="21544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3F219-8138-D9E5-CC71-BB7914595083}"/>
              </a:ext>
            </a:extLst>
          </p:cNvPr>
          <p:cNvSpPr txBox="1"/>
          <p:nvPr/>
        </p:nvSpPr>
        <p:spPr>
          <a:xfrm>
            <a:off x="1863724" y="3732643"/>
            <a:ext cx="1717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Savannah River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BF991F-9C24-07BB-2E30-DC84D3431081}"/>
              </a:ext>
            </a:extLst>
          </p:cNvPr>
          <p:cNvGrpSpPr/>
          <p:nvPr/>
        </p:nvGrpSpPr>
        <p:grpSpPr>
          <a:xfrm>
            <a:off x="3706282" y="1586110"/>
            <a:ext cx="142875" cy="142875"/>
            <a:chOff x="1098550" y="1942914"/>
            <a:chExt cx="142875" cy="1428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DEBE30D-49DE-2133-FA7B-1FB60D5BE73A}"/>
                </a:ext>
              </a:extLst>
            </p:cNvPr>
            <p:cNvSpPr/>
            <p:nvPr/>
          </p:nvSpPr>
          <p:spPr>
            <a:xfrm>
              <a:off x="1098550" y="1942914"/>
              <a:ext cx="142875" cy="14287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77D81874-87F4-8072-A39A-1FBBCC960199}"/>
                </a:ext>
              </a:extLst>
            </p:cNvPr>
            <p:cNvSpPr/>
            <p:nvPr/>
          </p:nvSpPr>
          <p:spPr>
            <a:xfrm>
              <a:off x="1139030" y="1983394"/>
              <a:ext cx="61913" cy="61913"/>
            </a:xfrm>
            <a:prstGeom prst="plus">
              <a:avLst>
                <a:gd name="adj" fmla="val 47917"/>
              </a:avLst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A5BE54-49F3-86F2-DDD1-4DC2D503ED89}"/>
              </a:ext>
            </a:extLst>
          </p:cNvPr>
          <p:cNvSpPr txBox="1"/>
          <p:nvPr/>
        </p:nvSpPr>
        <p:spPr>
          <a:xfrm>
            <a:off x="3882494" y="1534435"/>
            <a:ext cx="2532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ADCP station (Downward-looking)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D4C44CB-0916-D178-34D0-5DFEAD593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888929"/>
              </p:ext>
            </p:extLst>
          </p:nvPr>
        </p:nvGraphicFramePr>
        <p:xfrm>
          <a:off x="6584949" y="1038226"/>
          <a:ext cx="5235575" cy="38862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11176">
                  <a:extLst>
                    <a:ext uri="{9D8B030D-6E8A-4147-A177-3AD203B41FA5}">
                      <a16:colId xmlns:a16="http://schemas.microsoft.com/office/drawing/2014/main" val="139569570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1570011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70746416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82310059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1169191758"/>
                    </a:ext>
                  </a:extLst>
                </a:gridCol>
              </a:tblGrid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Bin Range (Bin size)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94150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SAV2302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Downward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 (1.00)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735849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2.12 (1.00)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8520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SAV2305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Downward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 (1.00)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10160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2.11 (1.00)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557618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 (1.00)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862895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SAV2309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Downward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 (1.00)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76435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 (1.00)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371572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 (1.00)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023247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Downward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 (1.00)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81482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 (1.00)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226998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 (1.00)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289908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 (0.50)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202251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 (0.50)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735193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SAV2319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 (0.50)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6768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5671388-6523-5A70-DEAB-3EB1C1BECFDF}"/>
              </a:ext>
            </a:extLst>
          </p:cNvPr>
          <p:cNvSpPr txBox="1"/>
          <p:nvPr/>
        </p:nvSpPr>
        <p:spPr>
          <a:xfrm>
            <a:off x="6584949" y="5105400"/>
            <a:ext cx="5235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: 2023.05.23 ~ 2023.07.20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: 2023.07.14 ~ 2023.09.15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: 2023.09.07 ~ 2023.10.19 (Don’t cover this time)</a:t>
            </a:r>
          </a:p>
        </p:txBody>
      </p:sp>
    </p:spTree>
    <p:extLst>
      <p:ext uri="{BB962C8B-B14F-4D97-AF65-F5344CB8AC3E}">
        <p14:creationId xmlns:p14="http://schemas.microsoft.com/office/powerpoint/2010/main" val="13038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1B59E-AB25-A18E-C9EA-663F4274F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EB26DA-3184-6539-525A-4E4E61E76D17}"/>
              </a:ext>
            </a:extLst>
          </p:cNvPr>
          <p:cNvSpPr txBox="1"/>
          <p:nvPr/>
        </p:nvSpPr>
        <p:spPr>
          <a:xfrm>
            <a:off x="596899" y="400050"/>
            <a:ext cx="1109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SCHISM setup and validation with 2023 SECOFS run : </a:t>
            </a:r>
            <a:r>
              <a:rPr lang="en-US" sz="2800" b="1" dirty="0" err="1"/>
              <a:t>elev</a:t>
            </a:r>
            <a:endParaRPr lang="en-US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4BBB5-0201-0454-534D-A5A6A75DB3C2}"/>
              </a:ext>
            </a:extLst>
          </p:cNvPr>
          <p:cNvSpPr txBox="1"/>
          <p:nvPr/>
        </p:nvSpPr>
        <p:spPr>
          <a:xfrm>
            <a:off x="825499" y="1204688"/>
            <a:ext cx="10871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with the latest SECOFS run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Same process (set up) with SECOFS 2018 run (RUN08n_JZ)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Using USGS flow @ Savannah (Clyo) as internal open boundary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Total 150 days run considering the ADCP data availability (Starts from May 1</a:t>
            </a:r>
            <a:r>
              <a:rPr lang="en-US" sz="1400" baseline="30000" dirty="0"/>
              <a:t>st</a:t>
            </a:r>
            <a:r>
              <a:rPr lang="en-US" sz="1400" dirty="0"/>
              <a:t> , 2023).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2F391C-7EED-AA35-B26C-534344F486F0}"/>
              </a:ext>
            </a:extLst>
          </p:cNvPr>
          <p:cNvSpPr txBox="1"/>
          <p:nvPr/>
        </p:nvSpPr>
        <p:spPr>
          <a:xfrm>
            <a:off x="825499" y="3209925"/>
            <a:ext cx="8166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Elevation results are well matched with observation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elevation scores (rmse, bias) show mostly consistent with previous 2018 run </a:t>
            </a:r>
          </a:p>
          <a:p>
            <a:r>
              <a:rPr lang="en-US" sz="1400" dirty="0"/>
              <a:t>        (</a:t>
            </a:r>
            <a:r>
              <a:rPr lang="en-US" sz="1400" dirty="0" err="1"/>
              <a:t>e.g</a:t>
            </a:r>
            <a:r>
              <a:rPr lang="en-US" sz="1400" dirty="0"/>
              <a:t> for Fort Pulaski station, 2023 run has 0.14 m RMSE and 2018 run has 0.10 m RMSE)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8D35D2-4627-693C-087A-021D5552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9" y="4213814"/>
            <a:ext cx="6786562" cy="2057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486AAD-839E-D1BD-AF9E-F2EAA7C24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340" y="3140447"/>
            <a:ext cx="3702322" cy="313041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5C591C9A-936F-79C0-EA7E-81F9322AC744}"/>
              </a:ext>
            </a:extLst>
          </p:cNvPr>
          <p:cNvSpPr/>
          <p:nvPr/>
        </p:nvSpPr>
        <p:spPr>
          <a:xfrm>
            <a:off x="10401300" y="4424668"/>
            <a:ext cx="561975" cy="5619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C5D71D-F7C4-6A2F-8A7D-697F1C8D2694}"/>
              </a:ext>
            </a:extLst>
          </p:cNvPr>
          <p:cNvSpPr txBox="1"/>
          <p:nvPr/>
        </p:nvSpPr>
        <p:spPr>
          <a:xfrm>
            <a:off x="9699624" y="3937695"/>
            <a:ext cx="196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Fort Pulaski (8670870)</a:t>
            </a:r>
          </a:p>
        </p:txBody>
      </p:sp>
    </p:spTree>
    <p:extLst>
      <p:ext uri="{BB962C8B-B14F-4D97-AF65-F5344CB8AC3E}">
        <p14:creationId xmlns:p14="http://schemas.microsoft.com/office/powerpoint/2010/main" val="2669306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5712</TotalTime>
  <Words>1139</Words>
  <Application>Microsoft Office PowerPoint</Application>
  <PresentationFormat>Widescreen</PresentationFormat>
  <Paragraphs>261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-apple-system</vt:lpstr>
      <vt:lpstr>Aptos</vt:lpstr>
      <vt:lpstr>Aptos Display</vt:lpstr>
      <vt:lpstr>Arial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Hyungju J. Yoo</dc:creator>
  <cp:lastModifiedBy>형주 유</cp:lastModifiedBy>
  <cp:revision>57</cp:revision>
  <dcterms:created xsi:type="dcterms:W3CDTF">2025-06-11T20:29:13Z</dcterms:created>
  <dcterms:modified xsi:type="dcterms:W3CDTF">2025-06-16T04:11:51Z</dcterms:modified>
</cp:coreProperties>
</file>