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3" r:id="rId2"/>
    <p:sldId id="284" r:id="rId3"/>
    <p:sldId id="285" r:id="rId4"/>
    <p:sldId id="286" r:id="rId5"/>
    <p:sldId id="287" r:id="rId6"/>
    <p:sldId id="288" r:id="rId7"/>
    <p:sldId id="289" r:id="rId8"/>
    <p:sldId id="290" r:id="rId9"/>
    <p:sldId id="291" r:id="rId10"/>
    <p:sldId id="292" r:id="rId11"/>
    <p:sldId id="293" r:id="rId12"/>
    <p:sldId id="294" r:id="rId13"/>
    <p:sldId id="295" r:id="rId14"/>
    <p:sldId id="307" r:id="rId15"/>
    <p:sldId id="296" r:id="rId16"/>
    <p:sldId id="297" r:id="rId17"/>
    <p:sldId id="303" r:id="rId18"/>
    <p:sldId id="298" r:id="rId19"/>
    <p:sldId id="299" r:id="rId20"/>
    <p:sldId id="300" r:id="rId21"/>
    <p:sldId id="301" r:id="rId22"/>
    <p:sldId id="304" r:id="rId23"/>
    <p:sldId id="305" r:id="rId24"/>
    <p:sldId id="30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1" d="100"/>
          <a:sy n="81" d="100"/>
        </p:scale>
        <p:origin x="34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63BBFF-3F63-4A31-8E61-7C28EBA54C50}" type="datetimeFigureOut">
              <a:rPr lang="en-US" smtClean="0"/>
              <a:t>10/4/2021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60969-4F97-42A8-8A96-E0E8ECF1B46E}" type="slidenum">
              <a:rPr lang="en-US" smtClean="0"/>
              <a:t>‹#›</a:t>
            </a:fld>
            <a:endParaRPr lang="en-US"/>
          </a:p>
        </p:txBody>
      </p:sp>
    </p:spTree>
    <p:extLst>
      <p:ext uri="{BB962C8B-B14F-4D97-AF65-F5344CB8AC3E}">
        <p14:creationId xmlns:p14="http://schemas.microsoft.com/office/powerpoint/2010/main" val="1154795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98" name="Google Shape;598;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970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68" name="Google Shape;668;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0861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79" name="Google Shape;679;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9481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87" name="Google Shape;687;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0330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01" name="Google Shape;701;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7426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15" name="Google Shape;71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8722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38" name="Google Shape;738;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8970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47" name="Google Shape;74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6300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56" name="Google Shape;756;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990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64" name="Google Shape;764;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2786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73" name="Google Shape;773;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0822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04" name="Google Shape;604;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5923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13" name="Google Shape;613;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3265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22" name="Google Shape;62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921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29" name="Google Shape;62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8240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38" name="Google Shape;63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3557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44" name="Google Shape;64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2429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52" name="Google Shape;652;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7569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60" name="Google Shape;660;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0547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C9161D-CDA6-4120-9321-22B77FE4DD56}"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170A4-971C-482F-9573-2B995DE46F7B}" type="slidenum">
              <a:rPr lang="en-US" smtClean="0"/>
              <a:t>‹#›</a:t>
            </a:fld>
            <a:endParaRPr lang="en-US"/>
          </a:p>
        </p:txBody>
      </p:sp>
    </p:spTree>
    <p:extLst>
      <p:ext uri="{BB962C8B-B14F-4D97-AF65-F5344CB8AC3E}">
        <p14:creationId xmlns:p14="http://schemas.microsoft.com/office/powerpoint/2010/main" val="3264745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C9161D-CDA6-4120-9321-22B77FE4DD56}"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170A4-971C-482F-9573-2B995DE46F7B}" type="slidenum">
              <a:rPr lang="en-US" smtClean="0"/>
              <a:t>‹#›</a:t>
            </a:fld>
            <a:endParaRPr lang="en-US"/>
          </a:p>
        </p:txBody>
      </p:sp>
    </p:spTree>
    <p:extLst>
      <p:ext uri="{BB962C8B-B14F-4D97-AF65-F5344CB8AC3E}">
        <p14:creationId xmlns:p14="http://schemas.microsoft.com/office/powerpoint/2010/main" val="234978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C9161D-CDA6-4120-9321-22B77FE4DD56}"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170A4-971C-482F-9573-2B995DE46F7B}" type="slidenum">
              <a:rPr lang="en-US" smtClean="0"/>
              <a:t>‹#›</a:t>
            </a:fld>
            <a:endParaRPr lang="en-US"/>
          </a:p>
        </p:txBody>
      </p:sp>
    </p:spTree>
    <p:extLst>
      <p:ext uri="{BB962C8B-B14F-4D97-AF65-F5344CB8AC3E}">
        <p14:creationId xmlns:p14="http://schemas.microsoft.com/office/powerpoint/2010/main" val="824594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C9161D-CDA6-4120-9321-22B77FE4DD56}"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170A4-971C-482F-9573-2B995DE46F7B}" type="slidenum">
              <a:rPr lang="en-US" smtClean="0"/>
              <a:t>‹#›</a:t>
            </a:fld>
            <a:endParaRPr lang="en-US"/>
          </a:p>
        </p:txBody>
      </p:sp>
    </p:spTree>
    <p:extLst>
      <p:ext uri="{BB962C8B-B14F-4D97-AF65-F5344CB8AC3E}">
        <p14:creationId xmlns:p14="http://schemas.microsoft.com/office/powerpoint/2010/main" val="2412099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1C9161D-CDA6-4120-9321-22B77FE4DD56}"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170A4-971C-482F-9573-2B995DE46F7B}" type="slidenum">
              <a:rPr lang="en-US" smtClean="0"/>
              <a:t>‹#›</a:t>
            </a:fld>
            <a:endParaRPr lang="en-US"/>
          </a:p>
        </p:txBody>
      </p:sp>
    </p:spTree>
    <p:extLst>
      <p:ext uri="{BB962C8B-B14F-4D97-AF65-F5344CB8AC3E}">
        <p14:creationId xmlns:p14="http://schemas.microsoft.com/office/powerpoint/2010/main" val="3983747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C9161D-CDA6-4120-9321-22B77FE4DD56}"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7170A4-971C-482F-9573-2B995DE46F7B}" type="slidenum">
              <a:rPr lang="en-US" smtClean="0"/>
              <a:t>‹#›</a:t>
            </a:fld>
            <a:endParaRPr lang="en-US"/>
          </a:p>
        </p:txBody>
      </p:sp>
    </p:spTree>
    <p:extLst>
      <p:ext uri="{BB962C8B-B14F-4D97-AF65-F5344CB8AC3E}">
        <p14:creationId xmlns:p14="http://schemas.microsoft.com/office/powerpoint/2010/main" val="3668670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C9161D-CDA6-4120-9321-22B77FE4DD56}" type="datetimeFigureOut">
              <a:rPr lang="en-US" smtClean="0"/>
              <a:t>10/4/2021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7170A4-971C-482F-9573-2B995DE46F7B}" type="slidenum">
              <a:rPr lang="en-US" smtClean="0"/>
              <a:t>‹#›</a:t>
            </a:fld>
            <a:endParaRPr lang="en-US"/>
          </a:p>
        </p:txBody>
      </p:sp>
    </p:spTree>
    <p:extLst>
      <p:ext uri="{BB962C8B-B14F-4D97-AF65-F5344CB8AC3E}">
        <p14:creationId xmlns:p14="http://schemas.microsoft.com/office/powerpoint/2010/main" val="235303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C9161D-CDA6-4120-9321-22B77FE4DD56}" type="datetimeFigureOut">
              <a:rPr lang="en-US" smtClean="0"/>
              <a:t>10/4/2021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7170A4-971C-482F-9573-2B995DE46F7B}" type="slidenum">
              <a:rPr lang="en-US" smtClean="0"/>
              <a:t>‹#›</a:t>
            </a:fld>
            <a:endParaRPr lang="en-US"/>
          </a:p>
        </p:txBody>
      </p:sp>
    </p:spTree>
    <p:extLst>
      <p:ext uri="{BB962C8B-B14F-4D97-AF65-F5344CB8AC3E}">
        <p14:creationId xmlns:p14="http://schemas.microsoft.com/office/powerpoint/2010/main" val="3295943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C9161D-CDA6-4120-9321-22B77FE4DD56}" type="datetimeFigureOut">
              <a:rPr lang="en-US" smtClean="0"/>
              <a:t>10/4/2021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7170A4-971C-482F-9573-2B995DE46F7B}" type="slidenum">
              <a:rPr lang="en-US" smtClean="0"/>
              <a:t>‹#›</a:t>
            </a:fld>
            <a:endParaRPr lang="en-US"/>
          </a:p>
        </p:txBody>
      </p:sp>
    </p:spTree>
    <p:extLst>
      <p:ext uri="{BB962C8B-B14F-4D97-AF65-F5344CB8AC3E}">
        <p14:creationId xmlns:p14="http://schemas.microsoft.com/office/powerpoint/2010/main" val="591129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C9161D-CDA6-4120-9321-22B77FE4DD56}"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7170A4-971C-482F-9573-2B995DE46F7B}" type="slidenum">
              <a:rPr lang="en-US" smtClean="0"/>
              <a:t>‹#›</a:t>
            </a:fld>
            <a:endParaRPr lang="en-US"/>
          </a:p>
        </p:txBody>
      </p:sp>
    </p:spTree>
    <p:extLst>
      <p:ext uri="{BB962C8B-B14F-4D97-AF65-F5344CB8AC3E}">
        <p14:creationId xmlns:p14="http://schemas.microsoft.com/office/powerpoint/2010/main" val="3052758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C9161D-CDA6-4120-9321-22B77FE4DD56}"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7170A4-971C-482F-9573-2B995DE46F7B}" type="slidenum">
              <a:rPr lang="en-US" smtClean="0"/>
              <a:t>‹#›</a:t>
            </a:fld>
            <a:endParaRPr lang="en-US"/>
          </a:p>
        </p:txBody>
      </p:sp>
    </p:spTree>
    <p:extLst>
      <p:ext uri="{BB962C8B-B14F-4D97-AF65-F5344CB8AC3E}">
        <p14:creationId xmlns:p14="http://schemas.microsoft.com/office/powerpoint/2010/main" val="270716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9161D-CDA6-4120-9321-22B77FE4DD56}" type="datetimeFigureOut">
              <a:rPr lang="en-US" smtClean="0"/>
              <a:t>10/4/2021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170A4-971C-482F-9573-2B995DE46F7B}" type="slidenum">
              <a:rPr lang="en-US" smtClean="0"/>
              <a:t>‹#›</a:t>
            </a:fld>
            <a:endParaRPr lang="en-US"/>
          </a:p>
        </p:txBody>
      </p:sp>
    </p:spTree>
    <p:extLst>
      <p:ext uri="{BB962C8B-B14F-4D97-AF65-F5344CB8AC3E}">
        <p14:creationId xmlns:p14="http://schemas.microsoft.com/office/powerpoint/2010/main" val="1980931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levees.sec.usace.army.mil/#/levees/system/4405000525/summary" TargetMode="Externa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maps.ngdc.noaa.gov/viewers/bathymetry/?layers=de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topotools.cr.usgs.gov/topobathy_viewer/"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s://levees.sec.usace.army.mi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43"/>
          <p:cNvSpPr txBox="1">
            <a:spLocks noGrp="1"/>
          </p:cNvSpPr>
          <p:nvPr>
            <p:ph type="title"/>
          </p:nvPr>
        </p:nvSpPr>
        <p:spPr>
          <a:xfrm>
            <a:off x="220641" y="291608"/>
            <a:ext cx="11655269" cy="1109390"/>
          </a:xfrm>
          <a:prstGeom prst="rect">
            <a:avLst/>
          </a:prstGeom>
          <a:noFill/>
          <a:ln>
            <a:noFill/>
          </a:ln>
        </p:spPr>
        <p:txBody>
          <a:bodyPr spcFirstLastPara="1" vert="horz" wrap="square" lIns="106800" tIns="53400" rIns="106800" bIns="53400" rtlCol="0" anchor="ctr" anchorCtr="0">
            <a:normAutofit/>
          </a:bodyPr>
          <a:lstStyle/>
          <a:p>
            <a:pPr algn="ctr">
              <a:spcBef>
                <a:spcPts val="0"/>
              </a:spcBef>
              <a:buClr>
                <a:schemeClr val="dk1"/>
              </a:buClr>
              <a:buSzPts val="4800"/>
            </a:pPr>
            <a:r>
              <a:rPr lang="en-US" sz="4267" dirty="0"/>
              <a:t>Steps in preparing ‘maps’ for SMS mesh generation</a:t>
            </a:r>
            <a:endParaRPr dirty="0"/>
          </a:p>
        </p:txBody>
      </p:sp>
      <p:sp>
        <p:nvSpPr>
          <p:cNvPr id="601" name="Google Shape;601;p43"/>
          <p:cNvSpPr txBox="1">
            <a:spLocks noGrp="1"/>
          </p:cNvSpPr>
          <p:nvPr>
            <p:ph type="body" idx="1"/>
          </p:nvPr>
        </p:nvSpPr>
        <p:spPr>
          <a:xfrm>
            <a:off x="2142859" y="1931225"/>
            <a:ext cx="7906284" cy="2406520"/>
          </a:xfrm>
          <a:prstGeom prst="rect">
            <a:avLst/>
          </a:prstGeom>
          <a:noFill/>
          <a:ln>
            <a:noFill/>
          </a:ln>
        </p:spPr>
        <p:txBody>
          <a:bodyPr spcFirstLastPara="1" vert="horz" wrap="square" lIns="106800" tIns="53400" rIns="106800" bIns="53400" rtlCol="0" anchor="t" anchorCtr="0">
            <a:normAutofit/>
          </a:bodyPr>
          <a:lstStyle/>
          <a:p>
            <a:pPr marL="487701" indent="-487701">
              <a:spcBef>
                <a:spcPts val="0"/>
              </a:spcBef>
              <a:buClr>
                <a:schemeClr val="dk1"/>
              </a:buClr>
              <a:buSzPct val="100000"/>
              <a:buFont typeface="Calibri"/>
              <a:buAutoNum type="arabicPeriod"/>
            </a:pPr>
            <a:r>
              <a:rPr lang="en-US"/>
              <a:t>Generate coastlines and land boundary</a:t>
            </a:r>
            <a:endParaRPr/>
          </a:p>
          <a:p>
            <a:pPr marL="487701" indent="-487701">
              <a:spcBef>
                <a:spcPts val="635"/>
              </a:spcBef>
              <a:buClr>
                <a:schemeClr val="dk1"/>
              </a:buClr>
              <a:buSzPct val="100000"/>
              <a:buFont typeface="Calibri"/>
              <a:buAutoNum type="arabicPeriod"/>
            </a:pPr>
            <a:r>
              <a:rPr lang="en-US"/>
              <a:t>Resolve </a:t>
            </a:r>
            <a:r>
              <a:rPr lang="en-US" i="1"/>
              <a:t>major</a:t>
            </a:r>
            <a:r>
              <a:rPr lang="en-US"/>
              <a:t> river channels</a:t>
            </a:r>
            <a:endParaRPr/>
          </a:p>
          <a:p>
            <a:pPr marL="487701" indent="-487701">
              <a:spcBef>
                <a:spcPts val="635"/>
              </a:spcBef>
              <a:buClr>
                <a:schemeClr val="dk1"/>
              </a:buClr>
              <a:buSzPct val="100000"/>
              <a:buFont typeface="Calibri"/>
              <a:buAutoNum type="arabicPeriod"/>
            </a:pPr>
            <a:r>
              <a:rPr lang="en-US"/>
              <a:t>Resolve levees (and other important features)</a:t>
            </a:r>
            <a:endParaRPr/>
          </a:p>
          <a:p>
            <a:pPr marL="487701" indent="-487701">
              <a:spcBef>
                <a:spcPts val="635"/>
              </a:spcBef>
              <a:buClr>
                <a:schemeClr val="dk1"/>
              </a:buClr>
              <a:buSzPct val="100000"/>
              <a:buFont typeface="Calibri"/>
              <a:buAutoNum type="arabicPeriod"/>
            </a:pPr>
            <a:r>
              <a:rPr lang="en-US"/>
              <a:t>Add NWM segments into map</a:t>
            </a:r>
            <a:endParaRPr/>
          </a:p>
        </p:txBody>
      </p:sp>
    </p:spTree>
    <p:extLst>
      <p:ext uri="{BB962C8B-B14F-4D97-AF65-F5344CB8AC3E}">
        <p14:creationId xmlns:p14="http://schemas.microsoft.com/office/powerpoint/2010/main" val="780632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52"/>
          <p:cNvSpPr/>
          <p:nvPr/>
        </p:nvSpPr>
        <p:spPr>
          <a:xfrm>
            <a:off x="203200" y="887413"/>
            <a:ext cx="11785600" cy="802464"/>
          </a:xfrm>
          <a:prstGeom prst="rect">
            <a:avLst/>
          </a:prstGeom>
          <a:noFill/>
          <a:ln>
            <a:noFill/>
          </a:ln>
        </p:spPr>
        <p:txBody>
          <a:bodyPr spcFirstLastPara="1" wrap="square" lIns="0" tIns="0" rIns="0" bIns="0" anchor="ctr" anchorCtr="0">
            <a:spAutoFit/>
          </a:bodyPr>
          <a:lstStyle/>
          <a:p>
            <a:pPr marL="325134" indent="-325134">
              <a:buClr>
                <a:srgbClr val="1E4E79"/>
              </a:buClr>
              <a:buSzPts val="2560"/>
              <a:buFont typeface="Arial"/>
              <a:buChar char="•"/>
            </a:pPr>
            <a:r>
              <a:rPr lang="en-US" sz="2276" b="1">
                <a:solidFill>
                  <a:srgbClr val="1E4E79"/>
                </a:solidFill>
                <a:latin typeface="Calibri"/>
                <a:ea typeface="Calibri"/>
                <a:cs typeface="Calibri"/>
                <a:sym typeface="Calibri"/>
              </a:rPr>
              <a:t>Extract 1-8m above MSL contour lines from DEMs to help identify bottom and top of levee</a:t>
            </a:r>
            <a:endParaRPr sz="1600"/>
          </a:p>
          <a:p>
            <a:r>
              <a:rPr lang="en-US" sz="1043">
                <a:solidFill>
                  <a:schemeClr val="dk1"/>
                </a:solidFill>
                <a:latin typeface="Calibri"/>
                <a:ea typeface="Calibri"/>
                <a:cs typeface="Calibri"/>
                <a:sym typeface="Calibri"/>
              </a:rPr>
              <a:t> </a:t>
            </a:r>
            <a:endParaRPr sz="1600"/>
          </a:p>
          <a:p>
            <a:pPr marL="325134" indent="-325134">
              <a:buClr>
                <a:schemeClr val="dk1"/>
              </a:buClr>
              <a:buSzPts val="2133"/>
              <a:buFont typeface="Arial"/>
              <a:buChar char="•"/>
            </a:pPr>
            <a:r>
              <a:rPr lang="en-US" sz="1896">
                <a:solidFill>
                  <a:schemeClr val="dk1"/>
                </a:solidFill>
                <a:latin typeface="Calibri"/>
                <a:ea typeface="Calibri"/>
                <a:cs typeface="Calibri"/>
                <a:sym typeface="Calibri"/>
              </a:rPr>
              <a:t>Select the most relevant contour lines and save as new shape file in QGIS</a:t>
            </a:r>
            <a:endParaRPr sz="1600"/>
          </a:p>
        </p:txBody>
      </p:sp>
      <p:pic>
        <p:nvPicPr>
          <p:cNvPr id="671" name="Google Shape;671;p52" descr="Machine generated alternative text:&#10;I rowser &#10;Favorites &#10;Spatial Bookmarks &#10;Home &#10;Geopackage &#10;Gulfi 3 10m &#10;Gulfi 3 gm &#10;— Gulf 1 &#10;4 11 2m &#10;Gulf I &#10;I utm18 2m &#10;— Gulf I &#10;I utm18 4m &#10;Gulf I &#10;4 utm18 6m &#10;x) "/>
          <p:cNvPicPr preferRelativeResize="0"/>
          <p:nvPr/>
        </p:nvPicPr>
        <p:blipFill rotWithShape="1">
          <a:blip r:embed="rId3">
            <a:alphaModFix/>
          </a:blip>
          <a:srcRect/>
          <a:stretch/>
        </p:blipFill>
        <p:spPr>
          <a:xfrm>
            <a:off x="-4" y="1899146"/>
            <a:ext cx="6742853" cy="4356920"/>
          </a:xfrm>
          <a:prstGeom prst="rect">
            <a:avLst/>
          </a:prstGeom>
          <a:noFill/>
          <a:ln>
            <a:noFill/>
          </a:ln>
        </p:spPr>
      </p:pic>
      <p:sp>
        <p:nvSpPr>
          <p:cNvPr id="672" name="Google Shape;672;p52"/>
          <p:cNvSpPr txBox="1">
            <a:spLocks noGrp="1"/>
          </p:cNvSpPr>
          <p:nvPr>
            <p:ph type="title"/>
          </p:nvPr>
        </p:nvSpPr>
        <p:spPr>
          <a:xfrm>
            <a:off x="1079300" y="271781"/>
            <a:ext cx="9970347" cy="553207"/>
          </a:xfrm>
          <a:prstGeom prst="rect">
            <a:avLst/>
          </a:prstGeom>
          <a:noFill/>
          <a:ln>
            <a:noFill/>
          </a:ln>
        </p:spPr>
        <p:txBody>
          <a:bodyPr spcFirstLastPara="1" vert="horz" wrap="square" lIns="106800" tIns="53400" rIns="106800" bIns="53400" rtlCol="0" anchor="ctr" anchorCtr="0">
            <a:normAutofit fontScale="90000"/>
          </a:bodyPr>
          <a:lstStyle/>
          <a:p>
            <a:pPr algn="ctr">
              <a:spcBef>
                <a:spcPts val="0"/>
              </a:spcBef>
              <a:buClr>
                <a:schemeClr val="dk1"/>
              </a:buClr>
              <a:buSzPct val="100000"/>
            </a:pPr>
            <a:r>
              <a:rPr lang="en-US" b="1" dirty="0"/>
              <a:t>3. Resolve levees and other features</a:t>
            </a:r>
            <a:endParaRPr b="1" dirty="0"/>
          </a:p>
        </p:txBody>
      </p:sp>
      <p:pic>
        <p:nvPicPr>
          <p:cNvPr id="673" name="Google Shape;673;p52"/>
          <p:cNvPicPr preferRelativeResize="0"/>
          <p:nvPr/>
        </p:nvPicPr>
        <p:blipFill>
          <a:blip r:embed="rId4">
            <a:alphaModFix/>
          </a:blip>
          <a:stretch>
            <a:fillRect/>
          </a:stretch>
        </p:blipFill>
        <p:spPr>
          <a:xfrm>
            <a:off x="6896200" y="1953667"/>
            <a:ext cx="5295804" cy="3744948"/>
          </a:xfrm>
          <a:prstGeom prst="rect">
            <a:avLst/>
          </a:prstGeom>
          <a:noFill/>
          <a:ln>
            <a:noFill/>
          </a:ln>
        </p:spPr>
      </p:pic>
      <p:sp>
        <p:nvSpPr>
          <p:cNvPr id="674" name="Google Shape;674;p52"/>
          <p:cNvSpPr/>
          <p:nvPr/>
        </p:nvSpPr>
        <p:spPr>
          <a:xfrm>
            <a:off x="4531822" y="3749067"/>
            <a:ext cx="673867" cy="657067"/>
          </a:xfrm>
          <a:prstGeom prst="rect">
            <a:avLst/>
          </a:prstGeom>
          <a:noFill/>
          <a:ln w="9525" cap="flat" cmpd="sng">
            <a:solidFill>
              <a:srgbClr val="CC0000"/>
            </a:solidFill>
            <a:prstDash val="solid"/>
            <a:round/>
            <a:headEnd type="none" w="sm" len="sm"/>
            <a:tailEnd type="none" w="sm" len="sm"/>
          </a:ln>
        </p:spPr>
        <p:txBody>
          <a:bodyPr spcFirstLastPara="1" wrap="square" lIns="81267" tIns="81267" rIns="81267" bIns="81267" anchor="ctr" anchorCtr="0">
            <a:noAutofit/>
          </a:bodyPr>
          <a:lstStyle/>
          <a:p>
            <a:endParaRPr sz="1600"/>
          </a:p>
        </p:txBody>
      </p:sp>
      <p:cxnSp>
        <p:nvCxnSpPr>
          <p:cNvPr id="675" name="Google Shape;675;p52"/>
          <p:cNvCxnSpPr/>
          <p:nvPr/>
        </p:nvCxnSpPr>
        <p:spPr>
          <a:xfrm rot="10800000" flipH="1">
            <a:off x="5171600" y="2013911"/>
            <a:ext cx="1735200" cy="1752000"/>
          </a:xfrm>
          <a:prstGeom prst="straightConnector1">
            <a:avLst/>
          </a:prstGeom>
          <a:noFill/>
          <a:ln w="9525" cap="flat" cmpd="sng">
            <a:solidFill>
              <a:srgbClr val="CC0000"/>
            </a:solidFill>
            <a:prstDash val="solid"/>
            <a:round/>
            <a:headEnd type="none" w="med" len="med"/>
            <a:tailEnd type="none" w="med" len="med"/>
          </a:ln>
        </p:spPr>
      </p:cxnSp>
      <p:cxnSp>
        <p:nvCxnSpPr>
          <p:cNvPr id="676" name="Google Shape;676;p52"/>
          <p:cNvCxnSpPr/>
          <p:nvPr/>
        </p:nvCxnSpPr>
        <p:spPr>
          <a:xfrm>
            <a:off x="5171600" y="4375511"/>
            <a:ext cx="1785600" cy="1344533"/>
          </a:xfrm>
          <a:prstGeom prst="straightConnector1">
            <a:avLst/>
          </a:prstGeom>
          <a:noFill/>
          <a:ln w="9525" cap="flat" cmpd="sng">
            <a:solidFill>
              <a:srgbClr val="CC0000"/>
            </a:solidFill>
            <a:prstDash val="solid"/>
            <a:round/>
            <a:headEnd type="none" w="med" len="med"/>
            <a:tailEnd type="none" w="med" len="med"/>
          </a:ln>
        </p:spPr>
      </p:cxnSp>
    </p:spTree>
    <p:extLst>
      <p:ext uri="{BB962C8B-B14F-4D97-AF65-F5344CB8AC3E}">
        <p14:creationId xmlns:p14="http://schemas.microsoft.com/office/powerpoint/2010/main" val="2119706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53"/>
          <p:cNvSpPr/>
          <p:nvPr/>
        </p:nvSpPr>
        <p:spPr>
          <a:xfrm>
            <a:off x="360383" y="824988"/>
            <a:ext cx="11185983" cy="2883830"/>
          </a:xfrm>
          <a:prstGeom prst="rect">
            <a:avLst/>
          </a:prstGeom>
          <a:noFill/>
          <a:ln>
            <a:noFill/>
          </a:ln>
        </p:spPr>
        <p:txBody>
          <a:bodyPr spcFirstLastPara="1" wrap="square" lIns="81267" tIns="40622" rIns="81267" bIns="40622" anchor="t" anchorCtr="0">
            <a:spAutoFit/>
          </a:bodyPr>
          <a:lstStyle/>
          <a:p>
            <a:pPr marL="270946" indent="-270946">
              <a:buClr>
                <a:schemeClr val="dk1"/>
              </a:buClr>
              <a:buSzPts val="2560"/>
              <a:buFont typeface="Arial"/>
              <a:buChar char="•"/>
            </a:pPr>
            <a:r>
              <a:rPr lang="en-US" sz="2276" dirty="0">
                <a:solidFill>
                  <a:schemeClr val="dk1"/>
                </a:solidFill>
                <a:latin typeface="Calibri"/>
                <a:ea typeface="Calibri"/>
                <a:cs typeface="Calibri"/>
                <a:sym typeface="Calibri"/>
              </a:rPr>
              <a:t>Take levees in lower Mississippi River as an example, use 4-5m </a:t>
            </a:r>
            <a:r>
              <a:rPr lang="en-US" sz="2276" dirty="0" err="1">
                <a:solidFill>
                  <a:schemeClr val="dk1"/>
                </a:solidFill>
                <a:latin typeface="Calibri"/>
                <a:ea typeface="Calibri"/>
                <a:cs typeface="Calibri"/>
                <a:sym typeface="Calibri"/>
              </a:rPr>
              <a:t>isotopo</a:t>
            </a:r>
            <a:r>
              <a:rPr lang="en-US" sz="2276" dirty="0">
                <a:solidFill>
                  <a:schemeClr val="dk1"/>
                </a:solidFill>
                <a:latin typeface="Calibri"/>
                <a:ea typeface="Calibri"/>
                <a:cs typeface="Calibri"/>
                <a:sym typeface="Calibri"/>
              </a:rPr>
              <a:t> to trace the top of levees, and use 2m </a:t>
            </a:r>
            <a:r>
              <a:rPr lang="en-US" sz="2276" dirty="0" err="1">
                <a:solidFill>
                  <a:schemeClr val="dk1"/>
                </a:solidFill>
                <a:latin typeface="Calibri"/>
                <a:ea typeface="Calibri"/>
                <a:cs typeface="Calibri"/>
                <a:sym typeface="Calibri"/>
              </a:rPr>
              <a:t>isotopo</a:t>
            </a:r>
            <a:r>
              <a:rPr lang="en-US" sz="2276" dirty="0">
                <a:solidFill>
                  <a:schemeClr val="dk1"/>
                </a:solidFill>
                <a:latin typeface="Calibri"/>
                <a:ea typeface="Calibri"/>
                <a:cs typeface="Calibri"/>
                <a:sym typeface="Calibri"/>
              </a:rPr>
              <a:t> as the bottom of levees.</a:t>
            </a:r>
            <a:endParaRPr sz="1600" dirty="0"/>
          </a:p>
          <a:p>
            <a:pPr marL="270946" indent="-270946">
              <a:buClr>
                <a:schemeClr val="dk1"/>
              </a:buClr>
              <a:buSzPts val="2560"/>
              <a:buFont typeface="Arial"/>
              <a:buChar char="•"/>
            </a:pPr>
            <a:r>
              <a:rPr lang="en-US" sz="2276" dirty="0">
                <a:solidFill>
                  <a:schemeClr val="dk1"/>
                </a:solidFill>
                <a:latin typeface="Calibri"/>
                <a:ea typeface="Calibri"/>
                <a:cs typeface="Calibri"/>
                <a:sym typeface="Calibri"/>
              </a:rPr>
              <a:t>For lower Mississippi, levees in some southern parts of river are lower than 2m, not all connected, and hard to tell from the imagery. So this part is not included at the moment</a:t>
            </a:r>
            <a:endParaRPr sz="1600" dirty="0"/>
          </a:p>
          <a:p>
            <a:pPr marL="270946" indent="-270946">
              <a:buClr>
                <a:schemeClr val="dk1"/>
              </a:buClr>
              <a:buSzPts val="2560"/>
              <a:buFont typeface="Arial"/>
              <a:buChar char="•"/>
            </a:pPr>
            <a:r>
              <a:rPr lang="en-US" sz="2276" dirty="0">
                <a:solidFill>
                  <a:schemeClr val="dk1"/>
                </a:solidFill>
                <a:latin typeface="Calibri"/>
                <a:ea typeface="Calibri"/>
                <a:cs typeface="Calibri"/>
                <a:sym typeface="Calibri"/>
              </a:rPr>
              <a:t>For northern parts, elevation is higher, use 9m or 8m contour as the bottom of levees, and use 10m contour to trace the top of levees.</a:t>
            </a:r>
            <a:endParaRPr sz="1600" dirty="0"/>
          </a:p>
          <a:p>
            <a:pPr marL="270946" indent="-270946">
              <a:buClr>
                <a:schemeClr val="dk1"/>
              </a:buClr>
              <a:buSzPts val="2560"/>
              <a:buFont typeface="Arial"/>
              <a:buChar char="•"/>
            </a:pPr>
            <a:r>
              <a:rPr lang="en-US" sz="2276" dirty="0">
                <a:solidFill>
                  <a:schemeClr val="dk1"/>
                </a:solidFill>
                <a:latin typeface="Calibri"/>
                <a:ea typeface="Calibri"/>
                <a:cs typeface="Calibri"/>
                <a:sym typeface="Calibri"/>
              </a:rPr>
              <a:t>Before loading the contours into SMS, simplify contours by selecting clean contours in GIS tools, reset the line resolution (~10m) to reduce size, and save them as new shape files</a:t>
            </a:r>
            <a:endParaRPr sz="1600" dirty="0"/>
          </a:p>
        </p:txBody>
      </p:sp>
      <p:sp>
        <p:nvSpPr>
          <p:cNvPr id="682" name="Google Shape;682;p53"/>
          <p:cNvSpPr txBox="1">
            <a:spLocks noGrp="1"/>
          </p:cNvSpPr>
          <p:nvPr>
            <p:ph type="title"/>
          </p:nvPr>
        </p:nvSpPr>
        <p:spPr>
          <a:xfrm>
            <a:off x="1079300" y="271781"/>
            <a:ext cx="9970347" cy="553207"/>
          </a:xfrm>
          <a:prstGeom prst="rect">
            <a:avLst/>
          </a:prstGeom>
          <a:noFill/>
          <a:ln>
            <a:noFill/>
          </a:ln>
        </p:spPr>
        <p:txBody>
          <a:bodyPr spcFirstLastPara="1" vert="horz" wrap="square" lIns="106800" tIns="53400" rIns="106800" bIns="53400" rtlCol="0" anchor="ctr" anchorCtr="0">
            <a:normAutofit fontScale="90000"/>
          </a:bodyPr>
          <a:lstStyle/>
          <a:p>
            <a:pPr algn="ctr">
              <a:spcBef>
                <a:spcPts val="0"/>
              </a:spcBef>
              <a:buClr>
                <a:schemeClr val="dk1"/>
              </a:buClr>
              <a:buSzPct val="100000"/>
            </a:pPr>
            <a:r>
              <a:rPr lang="en-US" b="1" dirty="0"/>
              <a:t>3. Resolving levees and other features</a:t>
            </a:r>
            <a:endParaRPr b="1" dirty="0"/>
          </a:p>
        </p:txBody>
      </p:sp>
      <p:pic>
        <p:nvPicPr>
          <p:cNvPr id="683" name="Google Shape;683;p53" descr="Machine generated alternative text:&#10;3rowser &#10;Favorites &#10;Spatial Bookmarks &#10;Home &#10;Geopackage &#10;Processing Toolbox &#10;Recently used &#10;Transect &#10;Variable width buffer (by M value) &#10;Vector overlay &#10;Line intersections &#10;Split with lines &#10;GOAL &#10;Raster analysis &#10;Q &#10;Line Simplification &#10;Parameters Log &#10;Gulfl 4 Ion-,res EPSG:26g181 &#10;Selected features only &#10;Toler ance &#10;10.000000 &#10;Simpli fied Lines &#10;(Save to temporary file) &#10;v' Open output file after running algorithm &#10;Run as Batch Process„ &#10;Cancel &#10;4 &#10;v' &#10;v' &#10;v' &#10;v' &#10;v' &#10;— Gulf T _ &#10;— Gulfl 4 2m 10mres &#10;— Gulfl 4 4m 10mres &#10;Gulfi_3_ 10m &#10;— Gulfl 3 9m 10mres &#10;Gulfl 1 2m I Omres &#10;— Gulfl 4 utm18 6m "/>
          <p:cNvPicPr preferRelativeResize="0"/>
          <p:nvPr/>
        </p:nvPicPr>
        <p:blipFill rotWithShape="1">
          <a:blip r:embed="rId3">
            <a:alphaModFix/>
          </a:blip>
          <a:srcRect/>
          <a:stretch/>
        </p:blipFill>
        <p:spPr>
          <a:xfrm>
            <a:off x="406401" y="3708513"/>
            <a:ext cx="5915908" cy="2942996"/>
          </a:xfrm>
          <a:prstGeom prst="rect">
            <a:avLst/>
          </a:prstGeom>
          <a:noFill/>
          <a:ln>
            <a:noFill/>
          </a:ln>
        </p:spPr>
      </p:pic>
      <p:pic>
        <p:nvPicPr>
          <p:cNvPr id="684" name="Google Shape;684;p53" descr="Machine generated alternative text:&#10;r cwser &#10;Favorites &#10;Spatial Bookmarks &#10;Home &#10;' Cil c.•x &#10;' Cil &#10;Geopackage &#10;Gulfi 3 10m &#10;3 &#10;4 &#10;4 &#10;Gulfi &#10;— Gulfl &#10;Gulfl I &#10;— Gulfl I &#10;— Gulfl &#10;Il 9m &#10;Il 2m &#10;utm18 2m &#10;utm18 4m &#10;utm18 6m "/>
          <p:cNvPicPr preferRelativeResize="0"/>
          <p:nvPr/>
        </p:nvPicPr>
        <p:blipFill rotWithShape="1">
          <a:blip r:embed="rId4">
            <a:alphaModFix/>
          </a:blip>
          <a:srcRect/>
          <a:stretch/>
        </p:blipFill>
        <p:spPr>
          <a:xfrm>
            <a:off x="6552200" y="3913349"/>
            <a:ext cx="4078769" cy="2736048"/>
          </a:xfrm>
          <a:prstGeom prst="rect">
            <a:avLst/>
          </a:prstGeom>
          <a:noFill/>
          <a:ln>
            <a:noFill/>
          </a:ln>
        </p:spPr>
      </p:pic>
    </p:spTree>
    <p:extLst>
      <p:ext uri="{BB962C8B-B14F-4D97-AF65-F5344CB8AC3E}">
        <p14:creationId xmlns:p14="http://schemas.microsoft.com/office/powerpoint/2010/main" val="1742736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54"/>
          <p:cNvSpPr txBox="1">
            <a:spLocks noGrp="1"/>
          </p:cNvSpPr>
          <p:nvPr>
            <p:ph type="body" idx="1"/>
          </p:nvPr>
        </p:nvSpPr>
        <p:spPr>
          <a:xfrm>
            <a:off x="203200" y="932345"/>
            <a:ext cx="5418667" cy="1920140"/>
          </a:xfrm>
          <a:prstGeom prst="rect">
            <a:avLst/>
          </a:prstGeom>
          <a:noFill/>
          <a:ln>
            <a:noFill/>
          </a:ln>
        </p:spPr>
        <p:txBody>
          <a:bodyPr spcFirstLastPara="1" vert="horz" wrap="square" lIns="106800" tIns="53400" rIns="106800" bIns="53400" rtlCol="0" anchor="t" anchorCtr="0">
            <a:normAutofit fontScale="92500" lnSpcReduction="20000"/>
          </a:bodyPr>
          <a:lstStyle/>
          <a:p>
            <a:pPr marL="400573" indent="-400573">
              <a:spcBef>
                <a:spcPts val="0"/>
              </a:spcBef>
              <a:buClr>
                <a:schemeClr val="dk1"/>
              </a:buClr>
              <a:buSzPct val="100000"/>
            </a:pPr>
            <a:r>
              <a:rPr lang="en-US" sz="2276"/>
              <a:t>Load contours into SMS, convert them into feature arcs, reset the resolution to 150m (along levee), adjust locations to make sure they do not across other feature arcs</a:t>
            </a:r>
            <a:endParaRPr/>
          </a:p>
          <a:p>
            <a:pPr marL="400573" indent="-400573">
              <a:spcBef>
                <a:spcPts val="387"/>
              </a:spcBef>
              <a:buClr>
                <a:schemeClr val="dk1"/>
              </a:buClr>
              <a:buSzPct val="100000"/>
            </a:pPr>
            <a:r>
              <a:rPr lang="en-US" sz="2276"/>
              <a:t>This way the bottom and crest of levee are accurately captured regardless of the final along-levee resolution</a:t>
            </a:r>
            <a:endParaRPr/>
          </a:p>
        </p:txBody>
      </p:sp>
      <p:sp>
        <p:nvSpPr>
          <p:cNvPr id="690" name="Google Shape;690;p54"/>
          <p:cNvSpPr txBox="1">
            <a:spLocks noGrp="1"/>
          </p:cNvSpPr>
          <p:nvPr>
            <p:ph type="title"/>
          </p:nvPr>
        </p:nvSpPr>
        <p:spPr>
          <a:xfrm>
            <a:off x="1079300" y="271781"/>
            <a:ext cx="9970347" cy="553207"/>
          </a:xfrm>
          <a:prstGeom prst="rect">
            <a:avLst/>
          </a:prstGeom>
          <a:noFill/>
          <a:ln>
            <a:noFill/>
          </a:ln>
        </p:spPr>
        <p:txBody>
          <a:bodyPr spcFirstLastPara="1" vert="horz" wrap="square" lIns="106800" tIns="53400" rIns="106800" bIns="53400" rtlCol="0" anchor="ctr" anchorCtr="0">
            <a:normAutofit fontScale="90000"/>
          </a:bodyPr>
          <a:lstStyle/>
          <a:p>
            <a:pPr algn="ctr">
              <a:spcBef>
                <a:spcPts val="0"/>
              </a:spcBef>
              <a:buClr>
                <a:schemeClr val="dk1"/>
              </a:buClr>
              <a:buSzPct val="100000"/>
            </a:pPr>
            <a:r>
              <a:rPr lang="en-US" b="1" dirty="0"/>
              <a:t>3. Resolve levees and other features</a:t>
            </a:r>
            <a:endParaRPr b="1" dirty="0"/>
          </a:p>
        </p:txBody>
      </p:sp>
      <p:pic>
        <p:nvPicPr>
          <p:cNvPr id="691" name="Google Shape;691;p54"/>
          <p:cNvPicPr preferRelativeResize="0"/>
          <p:nvPr/>
        </p:nvPicPr>
        <p:blipFill rotWithShape="1">
          <a:blip r:embed="rId3">
            <a:alphaModFix/>
          </a:blip>
          <a:srcRect/>
          <a:stretch/>
        </p:blipFill>
        <p:spPr>
          <a:xfrm>
            <a:off x="622192" y="3169187"/>
            <a:ext cx="3888238" cy="3238532"/>
          </a:xfrm>
          <a:prstGeom prst="rect">
            <a:avLst/>
          </a:prstGeom>
          <a:noFill/>
          <a:ln>
            <a:noFill/>
          </a:ln>
        </p:spPr>
      </p:pic>
      <p:pic>
        <p:nvPicPr>
          <p:cNvPr id="692" name="Google Shape;692;p54"/>
          <p:cNvPicPr preferRelativeResize="0"/>
          <p:nvPr/>
        </p:nvPicPr>
        <p:blipFill rotWithShape="1">
          <a:blip r:embed="rId4">
            <a:alphaModFix/>
          </a:blip>
          <a:srcRect/>
          <a:stretch/>
        </p:blipFill>
        <p:spPr>
          <a:xfrm>
            <a:off x="5428565" y="3169188"/>
            <a:ext cx="4345609" cy="3325230"/>
          </a:xfrm>
          <a:prstGeom prst="rect">
            <a:avLst/>
          </a:prstGeom>
          <a:noFill/>
          <a:ln>
            <a:noFill/>
          </a:ln>
        </p:spPr>
      </p:pic>
      <p:pic>
        <p:nvPicPr>
          <p:cNvPr id="693" name="Google Shape;693;p54"/>
          <p:cNvPicPr preferRelativeResize="0"/>
          <p:nvPr/>
        </p:nvPicPr>
        <p:blipFill rotWithShape="1">
          <a:blip r:embed="rId5">
            <a:alphaModFix/>
          </a:blip>
          <a:srcRect/>
          <a:stretch/>
        </p:blipFill>
        <p:spPr>
          <a:xfrm>
            <a:off x="5728564" y="891793"/>
            <a:ext cx="2626948" cy="1766910"/>
          </a:xfrm>
          <a:prstGeom prst="rect">
            <a:avLst/>
          </a:prstGeom>
          <a:noFill/>
          <a:ln>
            <a:noFill/>
          </a:ln>
        </p:spPr>
      </p:pic>
      <p:pic>
        <p:nvPicPr>
          <p:cNvPr id="694" name="Google Shape;694;p54"/>
          <p:cNvPicPr preferRelativeResize="0"/>
          <p:nvPr/>
        </p:nvPicPr>
        <p:blipFill rotWithShape="1">
          <a:blip r:embed="rId6">
            <a:alphaModFix/>
          </a:blip>
          <a:srcRect/>
          <a:stretch/>
        </p:blipFill>
        <p:spPr>
          <a:xfrm>
            <a:off x="9163252" y="954953"/>
            <a:ext cx="2353891" cy="1640591"/>
          </a:xfrm>
          <a:prstGeom prst="rect">
            <a:avLst/>
          </a:prstGeom>
          <a:noFill/>
          <a:ln>
            <a:noFill/>
          </a:ln>
        </p:spPr>
      </p:pic>
      <p:cxnSp>
        <p:nvCxnSpPr>
          <p:cNvPr id="695" name="Google Shape;695;p54"/>
          <p:cNvCxnSpPr/>
          <p:nvPr/>
        </p:nvCxnSpPr>
        <p:spPr>
          <a:xfrm rot="10800000" flipH="1">
            <a:off x="8651547" y="4574660"/>
            <a:ext cx="1688649" cy="606891"/>
          </a:xfrm>
          <a:prstGeom prst="straightConnector1">
            <a:avLst/>
          </a:prstGeom>
          <a:noFill/>
          <a:ln w="9525" cap="flat" cmpd="sng">
            <a:solidFill>
              <a:srgbClr val="4A7DBA"/>
            </a:solidFill>
            <a:prstDash val="solid"/>
            <a:round/>
            <a:headEnd type="none" w="sm" len="sm"/>
            <a:tailEnd type="triangle" w="med" len="med"/>
          </a:ln>
        </p:spPr>
      </p:cxnSp>
      <p:cxnSp>
        <p:nvCxnSpPr>
          <p:cNvPr id="696" name="Google Shape;696;p54"/>
          <p:cNvCxnSpPr/>
          <p:nvPr/>
        </p:nvCxnSpPr>
        <p:spPr>
          <a:xfrm rot="10800000" flipH="1">
            <a:off x="8368536" y="5660779"/>
            <a:ext cx="1688649" cy="606891"/>
          </a:xfrm>
          <a:prstGeom prst="straightConnector1">
            <a:avLst/>
          </a:prstGeom>
          <a:noFill/>
          <a:ln w="9525" cap="flat" cmpd="sng">
            <a:solidFill>
              <a:srgbClr val="4A7DBA"/>
            </a:solidFill>
            <a:prstDash val="solid"/>
            <a:round/>
            <a:headEnd type="none" w="sm" len="sm"/>
            <a:tailEnd type="triangle" w="med" len="med"/>
          </a:ln>
        </p:spPr>
      </p:cxnSp>
      <p:sp>
        <p:nvSpPr>
          <p:cNvPr id="697" name="Google Shape;697;p54"/>
          <p:cNvSpPr txBox="1"/>
          <p:nvPr/>
        </p:nvSpPr>
        <p:spPr>
          <a:xfrm>
            <a:off x="10256632" y="4399571"/>
            <a:ext cx="1975200" cy="432261"/>
          </a:xfrm>
          <a:prstGeom prst="rect">
            <a:avLst/>
          </a:prstGeom>
          <a:noFill/>
          <a:ln>
            <a:noFill/>
          </a:ln>
        </p:spPr>
        <p:txBody>
          <a:bodyPr spcFirstLastPara="1" wrap="square" lIns="81267" tIns="40622" rIns="81267" bIns="40622" anchor="t" anchorCtr="0">
            <a:spAutoFit/>
          </a:bodyPr>
          <a:lstStyle/>
          <a:p>
            <a:r>
              <a:rPr lang="en-US" sz="2276">
                <a:solidFill>
                  <a:schemeClr val="dk1"/>
                </a:solidFill>
                <a:latin typeface="Calibri"/>
                <a:ea typeface="Calibri"/>
                <a:cs typeface="Calibri"/>
                <a:sym typeface="Calibri"/>
              </a:rPr>
              <a:t>River boundary</a:t>
            </a:r>
            <a:endParaRPr sz="1600"/>
          </a:p>
        </p:txBody>
      </p:sp>
      <p:sp>
        <p:nvSpPr>
          <p:cNvPr id="698" name="Google Shape;698;p54"/>
          <p:cNvSpPr txBox="1"/>
          <p:nvPr/>
        </p:nvSpPr>
        <p:spPr>
          <a:xfrm>
            <a:off x="10057185" y="5500201"/>
            <a:ext cx="2060678" cy="432261"/>
          </a:xfrm>
          <a:prstGeom prst="rect">
            <a:avLst/>
          </a:prstGeom>
          <a:noFill/>
          <a:ln>
            <a:noFill/>
          </a:ln>
        </p:spPr>
        <p:txBody>
          <a:bodyPr spcFirstLastPara="1" wrap="square" lIns="81267" tIns="40622" rIns="81267" bIns="40622" anchor="t" anchorCtr="0">
            <a:spAutoFit/>
          </a:bodyPr>
          <a:lstStyle/>
          <a:p>
            <a:r>
              <a:rPr lang="en-US" sz="2276">
                <a:solidFill>
                  <a:schemeClr val="dk1"/>
                </a:solidFill>
                <a:latin typeface="Calibri"/>
                <a:ea typeface="Calibri"/>
                <a:cs typeface="Calibri"/>
                <a:sym typeface="Calibri"/>
              </a:rPr>
              <a:t>Levee boundary</a:t>
            </a:r>
            <a:endParaRPr sz="1600"/>
          </a:p>
        </p:txBody>
      </p:sp>
    </p:spTree>
    <p:extLst>
      <p:ext uri="{BB962C8B-B14F-4D97-AF65-F5344CB8AC3E}">
        <p14:creationId xmlns:p14="http://schemas.microsoft.com/office/powerpoint/2010/main" val="3847584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55"/>
          <p:cNvSpPr txBox="1">
            <a:spLocks noGrp="1"/>
          </p:cNvSpPr>
          <p:nvPr>
            <p:ph type="body" idx="1"/>
          </p:nvPr>
        </p:nvSpPr>
        <p:spPr>
          <a:xfrm>
            <a:off x="40758" y="961222"/>
            <a:ext cx="7842933" cy="884267"/>
          </a:xfrm>
          <a:prstGeom prst="rect">
            <a:avLst/>
          </a:prstGeom>
          <a:noFill/>
          <a:ln>
            <a:noFill/>
          </a:ln>
        </p:spPr>
        <p:txBody>
          <a:bodyPr spcFirstLastPara="1" vert="horz" wrap="square" lIns="106800" tIns="53400" rIns="106800" bIns="53400" rtlCol="0" anchor="t" anchorCtr="0">
            <a:normAutofit/>
          </a:bodyPr>
          <a:lstStyle/>
          <a:p>
            <a:pPr marL="400573" indent="-400573">
              <a:spcBef>
                <a:spcPts val="0"/>
              </a:spcBef>
              <a:buClr>
                <a:schemeClr val="dk1"/>
              </a:buClr>
              <a:buSzPct val="100000"/>
            </a:pPr>
            <a:r>
              <a:rPr lang="en-US"/>
              <a:t>Use satellite imagery to edit levee arcs when there is mismatch between DEMs and imagery</a:t>
            </a:r>
            <a:endParaRPr/>
          </a:p>
        </p:txBody>
      </p:sp>
      <p:pic>
        <p:nvPicPr>
          <p:cNvPr id="704" name="Google Shape;704;p55"/>
          <p:cNvPicPr preferRelativeResize="0"/>
          <p:nvPr/>
        </p:nvPicPr>
        <p:blipFill rotWithShape="1">
          <a:blip r:embed="rId3">
            <a:alphaModFix/>
          </a:blip>
          <a:srcRect/>
          <a:stretch/>
        </p:blipFill>
        <p:spPr>
          <a:xfrm>
            <a:off x="3846821" y="3338477"/>
            <a:ext cx="4498359" cy="2896400"/>
          </a:xfrm>
          <a:prstGeom prst="rect">
            <a:avLst/>
          </a:prstGeom>
          <a:noFill/>
          <a:ln>
            <a:noFill/>
          </a:ln>
        </p:spPr>
      </p:pic>
      <p:pic>
        <p:nvPicPr>
          <p:cNvPr id="705" name="Google Shape;705;p55"/>
          <p:cNvPicPr preferRelativeResize="0"/>
          <p:nvPr/>
        </p:nvPicPr>
        <p:blipFill rotWithShape="1">
          <a:blip r:embed="rId4">
            <a:alphaModFix/>
          </a:blip>
          <a:srcRect/>
          <a:stretch/>
        </p:blipFill>
        <p:spPr>
          <a:xfrm>
            <a:off x="8453484" y="4025664"/>
            <a:ext cx="3535316" cy="2642701"/>
          </a:xfrm>
          <a:prstGeom prst="rect">
            <a:avLst/>
          </a:prstGeom>
          <a:noFill/>
          <a:ln>
            <a:noFill/>
          </a:ln>
        </p:spPr>
      </p:pic>
      <p:pic>
        <p:nvPicPr>
          <p:cNvPr id="706" name="Google Shape;706;p55"/>
          <p:cNvPicPr preferRelativeResize="0"/>
          <p:nvPr/>
        </p:nvPicPr>
        <p:blipFill rotWithShape="1">
          <a:blip r:embed="rId5">
            <a:alphaModFix/>
          </a:blip>
          <a:srcRect/>
          <a:stretch/>
        </p:blipFill>
        <p:spPr>
          <a:xfrm>
            <a:off x="201347" y="2545699"/>
            <a:ext cx="4034011" cy="2433473"/>
          </a:xfrm>
          <a:prstGeom prst="rect">
            <a:avLst/>
          </a:prstGeom>
          <a:noFill/>
          <a:ln>
            <a:noFill/>
          </a:ln>
        </p:spPr>
      </p:pic>
      <p:sp>
        <p:nvSpPr>
          <p:cNvPr id="707" name="Google Shape;707;p55"/>
          <p:cNvSpPr txBox="1">
            <a:spLocks noGrp="1"/>
          </p:cNvSpPr>
          <p:nvPr>
            <p:ph type="title"/>
          </p:nvPr>
        </p:nvSpPr>
        <p:spPr>
          <a:xfrm>
            <a:off x="1079300" y="271781"/>
            <a:ext cx="9970347" cy="553207"/>
          </a:xfrm>
          <a:prstGeom prst="rect">
            <a:avLst/>
          </a:prstGeom>
          <a:noFill/>
          <a:ln>
            <a:noFill/>
          </a:ln>
        </p:spPr>
        <p:txBody>
          <a:bodyPr spcFirstLastPara="1" vert="horz" wrap="square" lIns="106800" tIns="53400" rIns="106800" bIns="53400" rtlCol="0" anchor="ctr" anchorCtr="0">
            <a:normAutofit fontScale="90000"/>
          </a:bodyPr>
          <a:lstStyle/>
          <a:p>
            <a:pPr algn="ctr">
              <a:spcBef>
                <a:spcPts val="0"/>
              </a:spcBef>
              <a:buClr>
                <a:schemeClr val="dk1"/>
              </a:buClr>
              <a:buSzPct val="100000"/>
            </a:pPr>
            <a:r>
              <a:rPr lang="en-US" b="1" dirty="0"/>
              <a:t>3. Resolve levees and other features</a:t>
            </a:r>
            <a:endParaRPr b="1" dirty="0"/>
          </a:p>
        </p:txBody>
      </p:sp>
      <p:cxnSp>
        <p:nvCxnSpPr>
          <p:cNvPr id="708" name="Google Shape;708;p55"/>
          <p:cNvCxnSpPr/>
          <p:nvPr/>
        </p:nvCxnSpPr>
        <p:spPr>
          <a:xfrm>
            <a:off x="1653727" y="4661360"/>
            <a:ext cx="111469" cy="904144"/>
          </a:xfrm>
          <a:prstGeom prst="straightConnector1">
            <a:avLst/>
          </a:prstGeom>
          <a:noFill/>
          <a:ln w="9525" cap="flat" cmpd="sng">
            <a:solidFill>
              <a:srgbClr val="00FFFF"/>
            </a:solidFill>
            <a:prstDash val="solid"/>
            <a:round/>
            <a:headEnd type="none" w="sm" len="sm"/>
            <a:tailEnd type="triangle" w="med" len="med"/>
          </a:ln>
        </p:spPr>
      </p:cxnSp>
      <p:cxnSp>
        <p:nvCxnSpPr>
          <p:cNvPr id="709" name="Google Shape;709;p55"/>
          <p:cNvCxnSpPr/>
          <p:nvPr/>
        </p:nvCxnSpPr>
        <p:spPr>
          <a:xfrm flipH="1">
            <a:off x="1950979" y="4116397"/>
            <a:ext cx="272482" cy="1523419"/>
          </a:xfrm>
          <a:prstGeom prst="straightConnector1">
            <a:avLst/>
          </a:prstGeom>
          <a:noFill/>
          <a:ln w="9525" cap="flat" cmpd="sng">
            <a:solidFill>
              <a:srgbClr val="00FFFF"/>
            </a:solidFill>
            <a:prstDash val="solid"/>
            <a:round/>
            <a:headEnd type="none" w="sm" len="sm"/>
            <a:tailEnd type="triangle" w="med" len="med"/>
          </a:ln>
        </p:spPr>
      </p:cxnSp>
      <p:sp>
        <p:nvSpPr>
          <p:cNvPr id="710" name="Google Shape;710;p55"/>
          <p:cNvSpPr txBox="1"/>
          <p:nvPr/>
        </p:nvSpPr>
        <p:spPr>
          <a:xfrm>
            <a:off x="1455557" y="6036154"/>
            <a:ext cx="964937" cy="432261"/>
          </a:xfrm>
          <a:prstGeom prst="rect">
            <a:avLst/>
          </a:prstGeom>
          <a:noFill/>
          <a:ln>
            <a:noFill/>
          </a:ln>
        </p:spPr>
        <p:txBody>
          <a:bodyPr spcFirstLastPara="1" wrap="square" lIns="81267" tIns="40622" rIns="81267" bIns="40622" anchor="t" anchorCtr="0">
            <a:spAutoFit/>
          </a:bodyPr>
          <a:lstStyle/>
          <a:p>
            <a:r>
              <a:rPr lang="en-US" sz="2276">
                <a:solidFill>
                  <a:schemeClr val="dk1"/>
                </a:solidFill>
                <a:latin typeface="Calibri"/>
                <a:ea typeface="Calibri"/>
                <a:cs typeface="Calibri"/>
                <a:sym typeface="Calibri"/>
              </a:rPr>
              <a:t>Levees</a:t>
            </a:r>
            <a:endParaRPr sz="1600"/>
          </a:p>
        </p:txBody>
      </p:sp>
      <p:cxnSp>
        <p:nvCxnSpPr>
          <p:cNvPr id="711" name="Google Shape;711;p55"/>
          <p:cNvCxnSpPr/>
          <p:nvPr/>
        </p:nvCxnSpPr>
        <p:spPr>
          <a:xfrm flipH="1">
            <a:off x="2223460" y="4661359"/>
            <a:ext cx="3901440" cy="1238553"/>
          </a:xfrm>
          <a:prstGeom prst="straightConnector1">
            <a:avLst/>
          </a:prstGeom>
          <a:noFill/>
          <a:ln w="9525" cap="flat" cmpd="sng">
            <a:solidFill>
              <a:srgbClr val="00FFFF"/>
            </a:solidFill>
            <a:prstDash val="solid"/>
            <a:round/>
            <a:headEnd type="none" w="sm" len="sm"/>
            <a:tailEnd type="triangle" w="med" len="med"/>
          </a:ln>
        </p:spPr>
      </p:cxnSp>
      <p:pic>
        <p:nvPicPr>
          <p:cNvPr id="712" name="Google Shape;712;p55"/>
          <p:cNvPicPr preferRelativeResize="0"/>
          <p:nvPr/>
        </p:nvPicPr>
        <p:blipFill>
          <a:blip r:embed="rId6">
            <a:alphaModFix/>
          </a:blip>
          <a:stretch>
            <a:fillRect/>
          </a:stretch>
        </p:blipFill>
        <p:spPr>
          <a:xfrm>
            <a:off x="8453488" y="1047956"/>
            <a:ext cx="3535312" cy="2831288"/>
          </a:xfrm>
          <a:prstGeom prst="rect">
            <a:avLst/>
          </a:prstGeom>
          <a:noFill/>
          <a:ln>
            <a:noFill/>
          </a:ln>
        </p:spPr>
      </p:pic>
    </p:spTree>
    <p:extLst>
      <p:ext uri="{BB962C8B-B14F-4D97-AF65-F5344CB8AC3E}">
        <p14:creationId xmlns:p14="http://schemas.microsoft.com/office/powerpoint/2010/main" val="1661325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184" y="937307"/>
            <a:ext cx="7640781" cy="3183431"/>
          </a:xfrm>
        </p:spPr>
        <p:txBody>
          <a:bodyPr>
            <a:normAutofit fontScale="70000" lnSpcReduction="20000"/>
          </a:bodyPr>
          <a:lstStyle/>
          <a:p>
            <a:r>
              <a:rPr lang="en-US" dirty="0" smtClean="0"/>
              <a:t>Some levees and flood walls can not be resolved by using high-res DEMs, National Levee Database will be used as guidance. </a:t>
            </a:r>
          </a:p>
          <a:p>
            <a:r>
              <a:rPr lang="en-US" dirty="0" smtClean="0"/>
              <a:t>Download levee’s </a:t>
            </a:r>
            <a:r>
              <a:rPr lang="en-US" dirty="0" err="1" smtClean="0"/>
              <a:t>shp</a:t>
            </a:r>
            <a:r>
              <a:rPr lang="en-US" dirty="0" smtClean="0"/>
              <a:t> file:</a:t>
            </a:r>
            <a:endParaRPr lang="en-US" dirty="0"/>
          </a:p>
          <a:p>
            <a:r>
              <a:rPr lang="en-US" dirty="0" smtClean="0">
                <a:hlinkClick r:id="rId2"/>
              </a:rPr>
              <a:t>https</a:t>
            </a:r>
            <a:r>
              <a:rPr lang="en-US" dirty="0">
                <a:hlinkClick r:id="rId2"/>
              </a:rPr>
              <a:t>://levees.sec.usace.army.mil/#/</a:t>
            </a:r>
            <a:r>
              <a:rPr lang="en-US" dirty="0" smtClean="0">
                <a:hlinkClick r:id="rId2"/>
              </a:rPr>
              <a:t>levees/system/4405000525/summary</a:t>
            </a:r>
            <a:endParaRPr lang="en-US" dirty="0" smtClean="0"/>
          </a:p>
          <a:p>
            <a:r>
              <a:rPr lang="en-US" dirty="0" smtClean="0"/>
              <a:t>Convert </a:t>
            </a:r>
            <a:r>
              <a:rPr lang="en-US" dirty="0" err="1" smtClean="0"/>
              <a:t>shp</a:t>
            </a:r>
            <a:r>
              <a:rPr lang="en-US" dirty="0" smtClean="0"/>
              <a:t> file to feature arcs in SMS</a:t>
            </a:r>
          </a:p>
          <a:p>
            <a:r>
              <a:rPr lang="en-US" dirty="0" smtClean="0"/>
              <a:t>Reset resolution, use four cross channel segments to resolve levees’ top and bottom.</a:t>
            </a:r>
          </a:p>
          <a:p>
            <a:r>
              <a:rPr lang="en-US" dirty="0" smtClean="0"/>
              <a:t>Generating a separate map for levees which has 5 m broader than the top of the real levees. Save as separate mesh for loading levee height</a:t>
            </a:r>
          </a:p>
          <a:p>
            <a:pPr marL="0" indent="0">
              <a:buNone/>
            </a:pPr>
            <a:endParaRPr lang="en-US" dirty="0"/>
          </a:p>
        </p:txBody>
      </p:sp>
      <p:sp>
        <p:nvSpPr>
          <p:cNvPr id="4" name="Google Shape;707;p55"/>
          <p:cNvSpPr txBox="1">
            <a:spLocks noGrp="1"/>
          </p:cNvSpPr>
          <p:nvPr>
            <p:ph type="title"/>
          </p:nvPr>
        </p:nvSpPr>
        <p:spPr>
          <a:xfrm>
            <a:off x="1079300" y="271781"/>
            <a:ext cx="9970347" cy="553207"/>
          </a:xfrm>
          <a:prstGeom prst="rect">
            <a:avLst/>
          </a:prstGeom>
          <a:noFill/>
          <a:ln>
            <a:noFill/>
          </a:ln>
        </p:spPr>
        <p:txBody>
          <a:bodyPr spcFirstLastPara="1" vert="horz" wrap="square" lIns="106800" tIns="53400" rIns="106800" bIns="53400" rtlCol="0" anchor="ctr" anchorCtr="0">
            <a:normAutofit fontScale="90000"/>
          </a:bodyPr>
          <a:lstStyle/>
          <a:p>
            <a:pPr algn="ctr">
              <a:spcBef>
                <a:spcPts val="0"/>
              </a:spcBef>
              <a:buClr>
                <a:schemeClr val="dk1"/>
              </a:buClr>
              <a:buSzPct val="100000"/>
            </a:pPr>
            <a:r>
              <a:rPr lang="en-US" b="1" dirty="0"/>
              <a:t>3. Resolve levees and other features</a:t>
            </a:r>
            <a:endParaRPr b="1" dirty="0"/>
          </a:p>
        </p:txBody>
      </p:sp>
      <p:pic>
        <p:nvPicPr>
          <p:cNvPr id="1026" name="Picture 2" descr="C:\Users\whuang\AppData\Local\Temp\msohtmlclip1\02\clip_image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69919"/>
            <a:ext cx="3316385" cy="29784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3386350" y="3769919"/>
            <a:ext cx="4315473" cy="2978447"/>
          </a:xfrm>
          <a:prstGeom prst="rect">
            <a:avLst/>
          </a:prstGeom>
        </p:spPr>
      </p:pic>
      <p:pic>
        <p:nvPicPr>
          <p:cNvPr id="6" name="Picture 5"/>
          <p:cNvPicPr>
            <a:picLocks noChangeAspect="1"/>
          </p:cNvPicPr>
          <p:nvPr/>
        </p:nvPicPr>
        <p:blipFill>
          <a:blip r:embed="rId5"/>
          <a:stretch>
            <a:fillRect/>
          </a:stretch>
        </p:blipFill>
        <p:spPr>
          <a:xfrm>
            <a:off x="7773074" y="3769919"/>
            <a:ext cx="4234328" cy="2978447"/>
          </a:xfrm>
          <a:prstGeom prst="rect">
            <a:avLst/>
          </a:prstGeom>
        </p:spPr>
      </p:pic>
      <p:pic>
        <p:nvPicPr>
          <p:cNvPr id="7" name="Picture 6"/>
          <p:cNvPicPr>
            <a:picLocks noChangeAspect="1"/>
          </p:cNvPicPr>
          <p:nvPr/>
        </p:nvPicPr>
        <p:blipFill>
          <a:blip r:embed="rId6"/>
          <a:stretch>
            <a:fillRect/>
          </a:stretch>
        </p:blipFill>
        <p:spPr>
          <a:xfrm>
            <a:off x="8300851" y="824988"/>
            <a:ext cx="3538847" cy="2778912"/>
          </a:xfrm>
          <a:prstGeom prst="rect">
            <a:avLst/>
          </a:prstGeom>
        </p:spPr>
      </p:pic>
    </p:spTree>
    <p:extLst>
      <p:ext uri="{BB962C8B-B14F-4D97-AF65-F5344CB8AC3E}">
        <p14:creationId xmlns:p14="http://schemas.microsoft.com/office/powerpoint/2010/main" val="3875519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56"/>
          <p:cNvSpPr txBox="1">
            <a:spLocks noGrp="1"/>
          </p:cNvSpPr>
          <p:nvPr>
            <p:ph type="body" idx="1"/>
          </p:nvPr>
        </p:nvSpPr>
        <p:spPr>
          <a:xfrm>
            <a:off x="2495361" y="2120569"/>
            <a:ext cx="5174702" cy="545478"/>
          </a:xfrm>
          <a:prstGeom prst="rect">
            <a:avLst/>
          </a:prstGeom>
          <a:noFill/>
          <a:ln>
            <a:noFill/>
          </a:ln>
        </p:spPr>
        <p:txBody>
          <a:bodyPr spcFirstLastPara="1" vert="horz" wrap="square" lIns="106800" tIns="53400" rIns="106800" bIns="53400" rtlCol="0" anchor="t" anchorCtr="0">
            <a:normAutofit fontScale="77500" lnSpcReduction="20000"/>
          </a:bodyPr>
          <a:lstStyle/>
          <a:p>
            <a:pPr marL="0" indent="0">
              <a:spcBef>
                <a:spcPts val="0"/>
              </a:spcBef>
              <a:buClr>
                <a:schemeClr val="dk1"/>
              </a:buClr>
              <a:buSzPct val="100000"/>
              <a:buNone/>
            </a:pPr>
            <a:r>
              <a:rPr lang="en-US" sz="2844"/>
              <a:t>A tributary creek of North Cape Fear River</a:t>
            </a:r>
            <a:endParaRPr sz="2844"/>
          </a:p>
        </p:txBody>
      </p:sp>
      <p:sp>
        <p:nvSpPr>
          <p:cNvPr id="718" name="Google Shape;718;p56"/>
          <p:cNvSpPr txBox="1">
            <a:spLocks noGrp="1"/>
          </p:cNvSpPr>
          <p:nvPr>
            <p:ph type="title"/>
          </p:nvPr>
        </p:nvSpPr>
        <p:spPr>
          <a:xfrm>
            <a:off x="1079300" y="271781"/>
            <a:ext cx="9970347" cy="553207"/>
          </a:xfrm>
          <a:prstGeom prst="rect">
            <a:avLst/>
          </a:prstGeom>
          <a:noFill/>
          <a:ln>
            <a:noFill/>
          </a:ln>
        </p:spPr>
        <p:txBody>
          <a:bodyPr spcFirstLastPara="1" vert="horz" wrap="square" lIns="106800" tIns="53400" rIns="106800" bIns="53400" rtlCol="0" anchor="ctr" anchorCtr="0">
            <a:normAutofit fontScale="90000"/>
          </a:bodyPr>
          <a:lstStyle/>
          <a:p>
            <a:pPr algn="ctr">
              <a:spcBef>
                <a:spcPts val="0"/>
              </a:spcBef>
              <a:buClr>
                <a:schemeClr val="dk1"/>
              </a:buClr>
              <a:buSzPct val="100000"/>
            </a:pPr>
            <a:r>
              <a:rPr lang="en-US" dirty="0"/>
              <a:t>3. </a:t>
            </a:r>
            <a:r>
              <a:rPr lang="en-US" b="1" dirty="0"/>
              <a:t>Resolve</a:t>
            </a:r>
            <a:r>
              <a:rPr lang="en-US" dirty="0"/>
              <a:t> levees and other features</a:t>
            </a:r>
            <a:endParaRPr dirty="0"/>
          </a:p>
        </p:txBody>
      </p:sp>
      <p:pic>
        <p:nvPicPr>
          <p:cNvPr id="719" name="Google Shape;719;p56" descr="A picture containing photo, old, different, view&#10;&#10;Description automatically generated"/>
          <p:cNvPicPr preferRelativeResize="0"/>
          <p:nvPr/>
        </p:nvPicPr>
        <p:blipFill rotWithShape="1">
          <a:blip r:embed="rId3">
            <a:alphaModFix/>
          </a:blip>
          <a:srcRect/>
          <a:stretch/>
        </p:blipFill>
        <p:spPr>
          <a:xfrm>
            <a:off x="8021644" y="3494427"/>
            <a:ext cx="2490485" cy="1594095"/>
          </a:xfrm>
          <a:prstGeom prst="rect">
            <a:avLst/>
          </a:prstGeom>
          <a:noFill/>
          <a:ln>
            <a:noFill/>
          </a:ln>
          <a:effectLst>
            <a:outerShdw blurRad="50800" dist="38100" dir="2700000" algn="tl" rotWithShape="0">
              <a:srgbClr val="000000">
                <a:alpha val="40000"/>
              </a:srgbClr>
            </a:outerShdw>
          </a:effectLst>
        </p:spPr>
      </p:pic>
      <p:pic>
        <p:nvPicPr>
          <p:cNvPr id="720" name="Google Shape;720;p56" descr="A close up of a map&#10;&#10;Description automatically generated"/>
          <p:cNvPicPr preferRelativeResize="0"/>
          <p:nvPr/>
        </p:nvPicPr>
        <p:blipFill rotWithShape="1">
          <a:blip r:embed="rId4">
            <a:alphaModFix/>
          </a:blip>
          <a:srcRect/>
          <a:stretch/>
        </p:blipFill>
        <p:spPr>
          <a:xfrm>
            <a:off x="5012267" y="3225800"/>
            <a:ext cx="2939977" cy="2131349"/>
          </a:xfrm>
          <a:prstGeom prst="rect">
            <a:avLst/>
          </a:prstGeom>
          <a:noFill/>
          <a:ln>
            <a:noFill/>
          </a:ln>
          <a:effectLst>
            <a:outerShdw blurRad="50800" dist="38100" dir="2700000" algn="tl" rotWithShape="0">
              <a:srgbClr val="000000">
                <a:alpha val="40000"/>
              </a:srgbClr>
            </a:outerShdw>
          </a:effectLst>
        </p:spPr>
      </p:pic>
      <p:sp>
        <p:nvSpPr>
          <p:cNvPr id="721" name="Google Shape;721;p56"/>
          <p:cNvSpPr/>
          <p:nvPr/>
        </p:nvSpPr>
        <p:spPr>
          <a:xfrm>
            <a:off x="6414547" y="4537821"/>
            <a:ext cx="189653" cy="139982"/>
          </a:xfrm>
          <a:prstGeom prst="rect">
            <a:avLst/>
          </a:prstGeom>
          <a:noFill/>
          <a:ln w="19050" cap="flat" cmpd="sng">
            <a:solidFill>
              <a:srgbClr val="FF0000"/>
            </a:solidFill>
            <a:prstDash val="solid"/>
            <a:round/>
            <a:headEnd type="none" w="sm" len="sm"/>
            <a:tailEnd type="none" w="sm" len="sm"/>
          </a:ln>
        </p:spPr>
        <p:txBody>
          <a:bodyPr spcFirstLastPara="1" wrap="square" lIns="81267" tIns="40622" rIns="81267" bIns="40622" anchor="ctr" anchorCtr="0">
            <a:noAutofit/>
          </a:bodyPr>
          <a:lstStyle/>
          <a:p>
            <a:pPr algn="ctr"/>
            <a:endParaRPr sz="2133">
              <a:solidFill>
                <a:schemeClr val="lt1"/>
              </a:solidFill>
              <a:latin typeface="Calibri"/>
              <a:ea typeface="Calibri"/>
              <a:cs typeface="Calibri"/>
              <a:sym typeface="Calibri"/>
            </a:endParaRPr>
          </a:p>
        </p:txBody>
      </p:sp>
      <p:cxnSp>
        <p:nvCxnSpPr>
          <p:cNvPr id="722" name="Google Shape;722;p56"/>
          <p:cNvCxnSpPr/>
          <p:nvPr/>
        </p:nvCxnSpPr>
        <p:spPr>
          <a:xfrm rot="10800000" flipH="1">
            <a:off x="6566833" y="3523670"/>
            <a:ext cx="1454811" cy="989420"/>
          </a:xfrm>
          <a:prstGeom prst="straightConnector1">
            <a:avLst/>
          </a:prstGeom>
          <a:noFill/>
          <a:ln w="12700" cap="flat" cmpd="sng">
            <a:solidFill>
              <a:srgbClr val="FF0000"/>
            </a:solidFill>
            <a:prstDash val="solid"/>
            <a:round/>
            <a:headEnd type="none" w="sm" len="sm"/>
            <a:tailEnd type="none" w="sm" len="sm"/>
          </a:ln>
        </p:spPr>
      </p:cxnSp>
      <p:cxnSp>
        <p:nvCxnSpPr>
          <p:cNvPr id="723" name="Google Shape;723;p56"/>
          <p:cNvCxnSpPr/>
          <p:nvPr/>
        </p:nvCxnSpPr>
        <p:spPr>
          <a:xfrm>
            <a:off x="6526726" y="4685531"/>
            <a:ext cx="1494918" cy="427722"/>
          </a:xfrm>
          <a:prstGeom prst="straightConnector1">
            <a:avLst/>
          </a:prstGeom>
          <a:noFill/>
          <a:ln w="12700" cap="flat" cmpd="sng">
            <a:solidFill>
              <a:srgbClr val="FF0000"/>
            </a:solidFill>
            <a:prstDash val="solid"/>
            <a:round/>
            <a:headEnd type="none" w="sm" len="sm"/>
            <a:tailEnd type="none" w="sm" len="sm"/>
          </a:ln>
        </p:spPr>
      </p:cxnSp>
      <p:sp>
        <p:nvSpPr>
          <p:cNvPr id="724" name="Google Shape;724;p56"/>
          <p:cNvSpPr/>
          <p:nvPr/>
        </p:nvSpPr>
        <p:spPr>
          <a:xfrm>
            <a:off x="8466667" y="2023976"/>
            <a:ext cx="3208832" cy="738564"/>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81267" tIns="40622" rIns="81267" bIns="40622" anchor="t" anchorCtr="0">
            <a:spAutoFit/>
          </a:bodyPr>
          <a:lstStyle/>
          <a:p>
            <a:pPr algn="ctr"/>
            <a:r>
              <a:rPr lang="en-US" sz="1422">
                <a:solidFill>
                  <a:schemeClr val="dk1"/>
                </a:solidFill>
                <a:latin typeface="Arial"/>
                <a:ea typeface="Arial"/>
                <a:cs typeface="Arial"/>
                <a:sym typeface="Arial"/>
              </a:rPr>
              <a:t>Simulated high water marks for Hurricane Florence are greatly improved by resolving small features! </a:t>
            </a:r>
            <a:endParaRPr sz="1422">
              <a:solidFill>
                <a:schemeClr val="dk1"/>
              </a:solidFill>
              <a:latin typeface="Arial"/>
              <a:ea typeface="Arial"/>
              <a:cs typeface="Arial"/>
              <a:sym typeface="Arial"/>
            </a:endParaRPr>
          </a:p>
        </p:txBody>
      </p:sp>
      <p:sp>
        <p:nvSpPr>
          <p:cNvPr id="725" name="Google Shape;725;p56"/>
          <p:cNvSpPr txBox="1"/>
          <p:nvPr/>
        </p:nvSpPr>
        <p:spPr>
          <a:xfrm rot="-5400000">
            <a:off x="4027605" y="4135192"/>
            <a:ext cx="1491620" cy="218870"/>
          </a:xfrm>
          <a:prstGeom prst="rect">
            <a:avLst/>
          </a:prstGeom>
          <a:noFill/>
          <a:ln>
            <a:noFill/>
          </a:ln>
        </p:spPr>
        <p:txBody>
          <a:bodyPr spcFirstLastPara="1" wrap="square" lIns="81267" tIns="40622" rIns="81267" bIns="40622" anchor="t" anchorCtr="0">
            <a:spAutoFit/>
          </a:bodyPr>
          <a:lstStyle/>
          <a:p>
            <a:r>
              <a:rPr lang="en-US" sz="889">
                <a:solidFill>
                  <a:srgbClr val="000000"/>
                </a:solidFill>
                <a:latin typeface="Arial"/>
                <a:ea typeface="Arial"/>
                <a:cs typeface="Arial"/>
                <a:sym typeface="Arial"/>
              </a:rPr>
              <a:t>Model error (m)</a:t>
            </a:r>
            <a:endParaRPr sz="889">
              <a:solidFill>
                <a:schemeClr val="dk1"/>
              </a:solidFill>
              <a:latin typeface="Calibri"/>
              <a:ea typeface="Calibri"/>
              <a:cs typeface="Calibri"/>
              <a:sym typeface="Calibri"/>
            </a:endParaRPr>
          </a:p>
        </p:txBody>
      </p:sp>
      <p:sp>
        <p:nvSpPr>
          <p:cNvPr id="726" name="Google Shape;726;p56"/>
          <p:cNvSpPr txBox="1"/>
          <p:nvPr/>
        </p:nvSpPr>
        <p:spPr>
          <a:xfrm>
            <a:off x="2437635" y="4999574"/>
            <a:ext cx="1441427" cy="492534"/>
          </a:xfrm>
          <a:prstGeom prst="rect">
            <a:avLst/>
          </a:prstGeom>
          <a:noFill/>
          <a:ln w="9525" cap="flat" cmpd="sng">
            <a:solidFill>
              <a:schemeClr val="lt1"/>
            </a:solidFill>
            <a:prstDash val="solid"/>
            <a:round/>
            <a:headEnd type="none" w="sm" len="sm"/>
            <a:tailEnd type="none" w="sm" len="sm"/>
          </a:ln>
        </p:spPr>
        <p:txBody>
          <a:bodyPr spcFirstLastPara="1" wrap="square" lIns="81267" tIns="40622" rIns="81267" bIns="40622" anchor="t" anchorCtr="0">
            <a:spAutoFit/>
          </a:bodyPr>
          <a:lstStyle/>
          <a:p>
            <a:r>
              <a:rPr lang="en-US" sz="889" b="1">
                <a:solidFill>
                  <a:schemeClr val="lt1"/>
                </a:solidFill>
                <a:latin typeface="Arial"/>
                <a:ea typeface="Arial"/>
                <a:cs typeface="Arial"/>
                <a:sym typeface="Arial"/>
              </a:rPr>
              <a:t>Glider deployment: </a:t>
            </a:r>
            <a:endParaRPr sz="1600"/>
          </a:p>
          <a:p>
            <a:r>
              <a:rPr lang="en-US" sz="889" b="1">
                <a:solidFill>
                  <a:schemeClr val="lt1"/>
                </a:solidFill>
                <a:latin typeface="Arial"/>
                <a:ea typeface="Arial"/>
                <a:cs typeface="Arial"/>
                <a:sym typeface="Arial"/>
              </a:rPr>
              <a:t>model-data comparison on hurricane mixing </a:t>
            </a:r>
            <a:endParaRPr sz="1600"/>
          </a:p>
        </p:txBody>
      </p:sp>
      <p:pic>
        <p:nvPicPr>
          <p:cNvPr id="727" name="Google Shape;727;p56" descr="A picture containing different, air&#10;&#10;Description automatically generated"/>
          <p:cNvPicPr preferRelativeResize="0"/>
          <p:nvPr/>
        </p:nvPicPr>
        <p:blipFill rotWithShape="1">
          <a:blip r:embed="rId5">
            <a:alphaModFix/>
          </a:blip>
          <a:srcRect l="66266" t="1881" r="9063" b="53578"/>
          <a:stretch/>
        </p:blipFill>
        <p:spPr>
          <a:xfrm>
            <a:off x="1446502" y="3014533"/>
            <a:ext cx="3276036" cy="2997113"/>
          </a:xfrm>
          <a:prstGeom prst="rect">
            <a:avLst/>
          </a:prstGeom>
          <a:noFill/>
          <a:ln>
            <a:noFill/>
          </a:ln>
          <a:effectLst>
            <a:outerShdw blurRad="50800" dist="38100" dir="2700000" algn="tl" rotWithShape="0">
              <a:srgbClr val="000000">
                <a:alpha val="40000"/>
              </a:srgbClr>
            </a:outerShdw>
          </a:effectLst>
        </p:spPr>
      </p:pic>
      <p:sp>
        <p:nvSpPr>
          <p:cNvPr id="728" name="Google Shape;728;p56"/>
          <p:cNvSpPr/>
          <p:nvPr/>
        </p:nvSpPr>
        <p:spPr>
          <a:xfrm>
            <a:off x="1911576" y="3052267"/>
            <a:ext cx="2475174" cy="410269"/>
          </a:xfrm>
          <a:prstGeom prst="rect">
            <a:avLst/>
          </a:prstGeom>
          <a:solidFill>
            <a:schemeClr val="lt1"/>
          </a:solidFill>
          <a:ln>
            <a:noFill/>
          </a:ln>
        </p:spPr>
        <p:txBody>
          <a:bodyPr spcFirstLastPara="1" wrap="square" lIns="81267" tIns="40622" rIns="81267" bIns="40622" anchor="t" anchorCtr="0">
            <a:spAutoFit/>
          </a:bodyPr>
          <a:lstStyle/>
          <a:p>
            <a:pPr algn="ctr"/>
            <a:r>
              <a:rPr lang="en-US" sz="2133">
                <a:solidFill>
                  <a:schemeClr val="dk1"/>
                </a:solidFill>
                <a:latin typeface="Arial"/>
                <a:ea typeface="Arial"/>
                <a:cs typeface="Arial"/>
                <a:sym typeface="Arial"/>
              </a:rPr>
              <a:t>HWM</a:t>
            </a:r>
            <a:endParaRPr sz="2133">
              <a:solidFill>
                <a:schemeClr val="dk1"/>
              </a:solidFill>
              <a:latin typeface="Arial"/>
              <a:ea typeface="Arial"/>
              <a:cs typeface="Arial"/>
              <a:sym typeface="Arial"/>
            </a:endParaRPr>
          </a:p>
        </p:txBody>
      </p:sp>
      <p:sp>
        <p:nvSpPr>
          <p:cNvPr id="729" name="Google Shape;729;p56"/>
          <p:cNvSpPr/>
          <p:nvPr/>
        </p:nvSpPr>
        <p:spPr>
          <a:xfrm>
            <a:off x="1931043" y="3570430"/>
            <a:ext cx="1128636" cy="492534"/>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81267" tIns="40622" rIns="81267" bIns="40622" anchor="t" anchorCtr="0">
            <a:spAutoFit/>
          </a:bodyPr>
          <a:lstStyle/>
          <a:p>
            <a:pPr algn="ctr"/>
            <a:r>
              <a:rPr lang="en-US" sz="889" b="1">
                <a:solidFill>
                  <a:srgbClr val="000000"/>
                </a:solidFill>
                <a:latin typeface="Arial"/>
                <a:ea typeface="Arial"/>
                <a:cs typeface="Arial"/>
                <a:sym typeface="Arial"/>
              </a:rPr>
              <a:t>Model-data comparison on high water marks</a:t>
            </a:r>
            <a:endParaRPr sz="1600"/>
          </a:p>
        </p:txBody>
      </p:sp>
      <p:sp>
        <p:nvSpPr>
          <p:cNvPr id="730" name="Google Shape;730;p56"/>
          <p:cNvSpPr/>
          <p:nvPr/>
        </p:nvSpPr>
        <p:spPr>
          <a:xfrm>
            <a:off x="3149163" y="4406420"/>
            <a:ext cx="131114" cy="96774"/>
          </a:xfrm>
          <a:prstGeom prst="rect">
            <a:avLst/>
          </a:prstGeom>
          <a:noFill/>
          <a:ln w="19050" cap="flat" cmpd="sng">
            <a:solidFill>
              <a:srgbClr val="FF0000"/>
            </a:solidFill>
            <a:prstDash val="solid"/>
            <a:round/>
            <a:headEnd type="none" w="sm" len="sm"/>
            <a:tailEnd type="none" w="sm" len="sm"/>
          </a:ln>
        </p:spPr>
        <p:txBody>
          <a:bodyPr spcFirstLastPara="1" wrap="square" lIns="81267" tIns="40622" rIns="81267" bIns="40622" anchor="ctr" anchorCtr="0">
            <a:noAutofit/>
          </a:bodyPr>
          <a:lstStyle/>
          <a:p>
            <a:pPr algn="ctr"/>
            <a:endParaRPr sz="2133">
              <a:solidFill>
                <a:schemeClr val="lt1"/>
              </a:solidFill>
              <a:latin typeface="Calibri"/>
              <a:ea typeface="Calibri"/>
              <a:cs typeface="Calibri"/>
              <a:sym typeface="Calibri"/>
            </a:endParaRPr>
          </a:p>
        </p:txBody>
      </p:sp>
      <p:cxnSp>
        <p:nvCxnSpPr>
          <p:cNvPr id="731" name="Google Shape;731;p56"/>
          <p:cNvCxnSpPr/>
          <p:nvPr/>
        </p:nvCxnSpPr>
        <p:spPr>
          <a:xfrm rot="10800000">
            <a:off x="3280278" y="4507108"/>
            <a:ext cx="1687989" cy="828932"/>
          </a:xfrm>
          <a:prstGeom prst="straightConnector1">
            <a:avLst/>
          </a:prstGeom>
          <a:noFill/>
          <a:ln w="12700" cap="flat" cmpd="sng">
            <a:solidFill>
              <a:srgbClr val="FF0000"/>
            </a:solidFill>
            <a:prstDash val="solid"/>
            <a:round/>
            <a:headEnd type="none" w="sm" len="sm"/>
            <a:tailEnd type="none" w="sm" len="sm"/>
          </a:ln>
        </p:spPr>
      </p:cxnSp>
      <p:cxnSp>
        <p:nvCxnSpPr>
          <p:cNvPr id="732" name="Google Shape;732;p56"/>
          <p:cNvCxnSpPr/>
          <p:nvPr/>
        </p:nvCxnSpPr>
        <p:spPr>
          <a:xfrm rot="10800000" flipH="1">
            <a:off x="3264742" y="3187783"/>
            <a:ext cx="1703525" cy="1218636"/>
          </a:xfrm>
          <a:prstGeom prst="straightConnector1">
            <a:avLst/>
          </a:prstGeom>
          <a:noFill/>
          <a:ln w="12700" cap="flat" cmpd="sng">
            <a:solidFill>
              <a:srgbClr val="FF0000"/>
            </a:solidFill>
            <a:prstDash val="solid"/>
            <a:round/>
            <a:headEnd type="none" w="sm" len="sm"/>
            <a:tailEnd type="none" w="sm" len="sm"/>
          </a:ln>
        </p:spPr>
      </p:cxnSp>
      <p:sp>
        <p:nvSpPr>
          <p:cNvPr id="733" name="Google Shape;733;p56"/>
          <p:cNvSpPr txBox="1"/>
          <p:nvPr/>
        </p:nvSpPr>
        <p:spPr>
          <a:xfrm rot="-5400000">
            <a:off x="3983605" y="4097175"/>
            <a:ext cx="1491620" cy="218870"/>
          </a:xfrm>
          <a:prstGeom prst="rect">
            <a:avLst/>
          </a:prstGeom>
          <a:noFill/>
          <a:ln>
            <a:noFill/>
          </a:ln>
        </p:spPr>
        <p:txBody>
          <a:bodyPr spcFirstLastPara="1" wrap="square" lIns="81267" tIns="40622" rIns="81267" bIns="40622" anchor="t" anchorCtr="0">
            <a:spAutoFit/>
          </a:bodyPr>
          <a:lstStyle/>
          <a:p>
            <a:r>
              <a:rPr lang="en-US" sz="889">
                <a:solidFill>
                  <a:srgbClr val="000000"/>
                </a:solidFill>
                <a:latin typeface="Arial"/>
                <a:ea typeface="Arial"/>
                <a:cs typeface="Arial"/>
                <a:sym typeface="Arial"/>
              </a:rPr>
              <a:t>Model error (m)</a:t>
            </a:r>
            <a:endParaRPr sz="889">
              <a:solidFill>
                <a:schemeClr val="dk1"/>
              </a:solidFill>
              <a:latin typeface="Calibri"/>
              <a:ea typeface="Calibri"/>
              <a:cs typeface="Calibri"/>
              <a:sym typeface="Calibri"/>
            </a:endParaRPr>
          </a:p>
        </p:txBody>
      </p:sp>
      <p:sp>
        <p:nvSpPr>
          <p:cNvPr id="734" name="Google Shape;734;p56"/>
          <p:cNvSpPr txBox="1"/>
          <p:nvPr/>
        </p:nvSpPr>
        <p:spPr>
          <a:xfrm>
            <a:off x="1813199" y="3055833"/>
            <a:ext cx="402105" cy="738499"/>
          </a:xfrm>
          <a:prstGeom prst="rect">
            <a:avLst/>
          </a:prstGeom>
          <a:noFill/>
          <a:ln>
            <a:noFill/>
          </a:ln>
        </p:spPr>
        <p:txBody>
          <a:bodyPr spcFirstLastPara="1" wrap="square" lIns="81267" tIns="40622" rIns="81267" bIns="40622" anchor="t" anchorCtr="0">
            <a:spAutoFit/>
          </a:bodyPr>
          <a:lstStyle/>
          <a:p>
            <a:r>
              <a:rPr lang="en-US" sz="2133" b="1">
                <a:solidFill>
                  <a:schemeClr val="dk1"/>
                </a:solidFill>
                <a:latin typeface="Calibri"/>
                <a:ea typeface="Calibri"/>
                <a:cs typeface="Calibri"/>
                <a:sym typeface="Calibri"/>
              </a:rPr>
              <a:t>(b)</a:t>
            </a:r>
            <a:endParaRPr sz="2133" b="1">
              <a:solidFill>
                <a:schemeClr val="dk1"/>
              </a:solidFill>
              <a:latin typeface="Calibri"/>
              <a:ea typeface="Calibri"/>
              <a:cs typeface="Calibri"/>
              <a:sym typeface="Calibri"/>
            </a:endParaRPr>
          </a:p>
        </p:txBody>
      </p:sp>
      <p:sp>
        <p:nvSpPr>
          <p:cNvPr id="735" name="Google Shape;735;p56"/>
          <p:cNvSpPr txBox="1"/>
          <p:nvPr/>
        </p:nvSpPr>
        <p:spPr>
          <a:xfrm>
            <a:off x="9279467" y="6273800"/>
            <a:ext cx="2265578" cy="410269"/>
          </a:xfrm>
          <a:prstGeom prst="rect">
            <a:avLst/>
          </a:prstGeom>
          <a:noFill/>
          <a:ln>
            <a:noFill/>
          </a:ln>
        </p:spPr>
        <p:txBody>
          <a:bodyPr spcFirstLastPara="1" wrap="square" lIns="81267" tIns="40622" rIns="81267" bIns="40622" anchor="t" anchorCtr="0">
            <a:spAutoFit/>
          </a:bodyPr>
          <a:lstStyle/>
          <a:p>
            <a:r>
              <a:rPr lang="en-US" sz="2133">
                <a:solidFill>
                  <a:schemeClr val="dk1"/>
                </a:solidFill>
                <a:latin typeface="Calibri"/>
                <a:ea typeface="Calibri"/>
                <a:cs typeface="Calibri"/>
                <a:sym typeface="Calibri"/>
              </a:rPr>
              <a:t>Ye et al. (in review)</a:t>
            </a:r>
            <a:endParaRPr sz="2133">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0298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57"/>
          <p:cNvSpPr txBox="1">
            <a:spLocks noGrp="1"/>
          </p:cNvSpPr>
          <p:nvPr>
            <p:ph type="body" idx="1"/>
          </p:nvPr>
        </p:nvSpPr>
        <p:spPr>
          <a:xfrm>
            <a:off x="504711" y="811778"/>
            <a:ext cx="11348533" cy="2667692"/>
          </a:xfrm>
          <a:prstGeom prst="rect">
            <a:avLst/>
          </a:prstGeom>
          <a:noFill/>
          <a:ln>
            <a:noFill/>
          </a:ln>
        </p:spPr>
        <p:txBody>
          <a:bodyPr spcFirstLastPara="1" vert="horz" wrap="square" lIns="106800" tIns="53400" rIns="106800" bIns="53400" rtlCol="0" anchor="t" anchorCtr="0">
            <a:noAutofit/>
          </a:bodyPr>
          <a:lstStyle/>
          <a:p>
            <a:pPr marL="400573" indent="-400573">
              <a:lnSpc>
                <a:spcPct val="100000"/>
              </a:lnSpc>
              <a:spcBef>
                <a:spcPts val="0"/>
              </a:spcBef>
              <a:buClr>
                <a:schemeClr val="dk1"/>
              </a:buClr>
              <a:buSzPts val="1600"/>
            </a:pPr>
            <a:r>
              <a:rPr lang="en-US" sz="1600" dirty="0"/>
              <a:t>First, convert SMS polygons (shoreline, land boundary and river channels) to </a:t>
            </a:r>
            <a:r>
              <a:rPr lang="en-US" sz="1600" dirty="0" err="1"/>
              <a:t>shapefile</a:t>
            </a:r>
            <a:r>
              <a:rPr lang="en-US" sz="1600" dirty="0"/>
              <a:t> to help clip NWM segments</a:t>
            </a:r>
            <a:endParaRPr sz="1600" dirty="0"/>
          </a:p>
          <a:p>
            <a:pPr marL="400573" indent="-400573">
              <a:lnSpc>
                <a:spcPct val="100000"/>
              </a:lnSpc>
              <a:spcBef>
                <a:spcPts val="284"/>
              </a:spcBef>
              <a:buClr>
                <a:schemeClr val="dk1"/>
              </a:buClr>
              <a:buSzPts val="1600"/>
            </a:pPr>
            <a:r>
              <a:rPr lang="en-US" sz="1600" dirty="0"/>
              <a:t>In GIS, clip the NWM stream arcs using the polygons (between 0-10m) as masks, and then save as </a:t>
            </a:r>
            <a:r>
              <a:rPr lang="en-US" sz="1600" dirty="0" err="1"/>
              <a:t>shapefile</a:t>
            </a:r>
            <a:endParaRPr sz="1600" dirty="0"/>
          </a:p>
          <a:p>
            <a:pPr marL="400573" indent="-400573">
              <a:lnSpc>
                <a:spcPct val="100000"/>
              </a:lnSpc>
              <a:spcBef>
                <a:spcPts val="284"/>
              </a:spcBef>
              <a:buClr>
                <a:schemeClr val="dk1"/>
              </a:buClr>
              <a:buSzPts val="1600"/>
            </a:pPr>
            <a:r>
              <a:rPr lang="en-US" sz="1600" dirty="0"/>
              <a:t>Import </a:t>
            </a:r>
            <a:r>
              <a:rPr lang="en-US" sz="1600" dirty="0" err="1"/>
              <a:t>shapefiles</a:t>
            </a:r>
            <a:r>
              <a:rPr lang="en-US" sz="1600" dirty="0"/>
              <a:t> for NWM to SMS; convert the clipped stream segments to feature objects</a:t>
            </a:r>
            <a:endParaRPr sz="1600" dirty="0"/>
          </a:p>
          <a:p>
            <a:pPr marL="400573" indent="-400573">
              <a:lnSpc>
                <a:spcPct val="100000"/>
              </a:lnSpc>
              <a:spcBef>
                <a:spcPts val="284"/>
              </a:spcBef>
              <a:buClr>
                <a:schemeClr val="dk1"/>
              </a:buClr>
              <a:buSzPts val="1600"/>
            </a:pPr>
            <a:r>
              <a:rPr lang="en-US" sz="1600" dirty="0"/>
              <a:t>Clean the arcs using the following tolerance: 50m</a:t>
            </a:r>
            <a:endParaRPr sz="1600" dirty="0"/>
          </a:p>
          <a:p>
            <a:pPr marL="400573" indent="-400573">
              <a:lnSpc>
                <a:spcPct val="100000"/>
              </a:lnSpc>
              <a:spcBef>
                <a:spcPts val="284"/>
              </a:spcBef>
              <a:buClr>
                <a:schemeClr val="dk1"/>
              </a:buClr>
              <a:buSzPts val="1600"/>
            </a:pPr>
            <a:r>
              <a:rPr lang="en-US" sz="1600" dirty="0"/>
              <a:t>Redistribute NWM arcs to desired resolution (e.g. 200m)</a:t>
            </a:r>
            <a:endParaRPr sz="1600" dirty="0"/>
          </a:p>
          <a:p>
            <a:pPr marL="400573" indent="-400573">
              <a:lnSpc>
                <a:spcPct val="100000"/>
              </a:lnSpc>
              <a:spcBef>
                <a:spcPts val="284"/>
              </a:spcBef>
              <a:buClr>
                <a:schemeClr val="dk1"/>
              </a:buClr>
              <a:buSzPts val="1600"/>
            </a:pPr>
            <a:r>
              <a:rPr lang="en-US" sz="1600" dirty="0"/>
              <a:t>Merge the NWM segments into the previous map</a:t>
            </a:r>
            <a:endParaRPr sz="1600" dirty="0"/>
          </a:p>
          <a:p>
            <a:pPr marL="400573" indent="-400573">
              <a:lnSpc>
                <a:spcPct val="100000"/>
              </a:lnSpc>
              <a:spcBef>
                <a:spcPts val="284"/>
              </a:spcBef>
              <a:buClr>
                <a:schemeClr val="dk1"/>
              </a:buClr>
              <a:buSzPts val="1600"/>
            </a:pPr>
            <a:r>
              <a:rPr lang="en-US" sz="1600" dirty="0"/>
              <a:t>May need to repeat this procedure for specific rivers </a:t>
            </a:r>
            <a:endParaRPr sz="1600" dirty="0"/>
          </a:p>
        </p:txBody>
      </p:sp>
      <p:sp>
        <p:nvSpPr>
          <p:cNvPr id="741" name="Google Shape;741;p57"/>
          <p:cNvSpPr txBox="1">
            <a:spLocks noGrp="1"/>
          </p:cNvSpPr>
          <p:nvPr>
            <p:ph type="title"/>
          </p:nvPr>
        </p:nvSpPr>
        <p:spPr>
          <a:xfrm>
            <a:off x="1079300" y="271781"/>
            <a:ext cx="9970347" cy="553207"/>
          </a:xfrm>
          <a:prstGeom prst="rect">
            <a:avLst/>
          </a:prstGeom>
          <a:noFill/>
          <a:ln>
            <a:noFill/>
          </a:ln>
        </p:spPr>
        <p:txBody>
          <a:bodyPr spcFirstLastPara="1" vert="horz" wrap="square" lIns="106800" tIns="53400" rIns="106800" bIns="53400" rtlCol="0" anchor="ctr" anchorCtr="0">
            <a:normAutofit fontScale="90000"/>
          </a:bodyPr>
          <a:lstStyle/>
          <a:p>
            <a:pPr algn="ctr">
              <a:spcBef>
                <a:spcPts val="0"/>
              </a:spcBef>
              <a:buClr>
                <a:schemeClr val="dk1"/>
              </a:buClr>
              <a:buSzPct val="100000"/>
            </a:pPr>
            <a:r>
              <a:rPr lang="en-US" b="1" dirty="0"/>
              <a:t>4. Add NWM segments</a:t>
            </a:r>
            <a:endParaRPr b="1" dirty="0"/>
          </a:p>
        </p:txBody>
      </p:sp>
      <p:pic>
        <p:nvPicPr>
          <p:cNvPr id="742" name="Google Shape;742;p57" descr="0 &#10;ー ロ &#10;〔 0 Map Data &#10;[S = ロ 〔 Mesh Data &#10;~ ada 「 c 雪 あ &#10;[#]„ M雲旨g希 「 age Mesh &#10;~ NGOM NWM ョ h &#10;= ロ ~ NGOM ョ h &#10;ロ &#10;ロ &#10;ロ &#10;ロ &#10;ロ &#10;ロ - - Word 「 e 鰓 Map &#10;・ 、 を 田 0M ョ ) 2 &#10;ロ &#10;ロ &#10;ロ &#10;ロ &#10;、 ① NGOM ョ &#10;、 ① On 旦 コ ョ &#10;一 置 一 Gutf of Mexico 「 鏨 コ e 5h2 &#10;NGOM_polygons_LCC &#10;団 NGOM 鰓 「 e 当 LCC &#10;団 NGOM 鰓 「 e 当 LCCshp &#10;- - Wodd Imagery &#10;① NGOM ョ ap 」 &#10;① NGOM NWM clean &#10;① On ョ &#10;GIS Data &#10;い を 】 ロ み 、 、 い ユ ・ . ・ ト Q. &#10;十 &#10;Export Shapefile &#10;一 ー Mesh Co 「 10u ・ &gt; Arc Shapefile &#10;く Mesh C 。 「 1 。 5 ・ &gt; Polygon Shapefile &#10;一 ー Feature polygons ・ &gt; polygon Shapefile &#10;「 F u 「 e ・ &gt; ぎ Sh e &#10;一 ー Featu 「 e PO 5 ・ &gt; PO Shapefile "/>
          <p:cNvPicPr preferRelativeResize="0"/>
          <p:nvPr/>
        </p:nvPicPr>
        <p:blipFill rotWithShape="1">
          <a:blip r:embed="rId3">
            <a:alphaModFix/>
          </a:blip>
          <a:srcRect/>
          <a:stretch/>
        </p:blipFill>
        <p:spPr>
          <a:xfrm>
            <a:off x="504714" y="3006227"/>
            <a:ext cx="4522594" cy="2960140"/>
          </a:xfrm>
          <a:prstGeom prst="rect">
            <a:avLst/>
          </a:prstGeom>
          <a:noFill/>
          <a:ln>
            <a:noFill/>
          </a:ln>
        </p:spPr>
      </p:pic>
      <p:pic>
        <p:nvPicPr>
          <p:cNvPr id="743" name="Google Shape;743;p57" descr="unaptuO'-dyp-JJTstuDaos-W09N | | 冖 凵 &#10;unaptuO' , 0 | 0WX2W70 | '19 — 冖 凵 &#10;0 - , 0u06 Od n) 'NOON &#10;u06K10dÄm-w09N 囗 &#10;U2d029 &#10;awoH 一 &#10;VO 囗 "/>
          <p:cNvPicPr preferRelativeResize="0"/>
          <p:nvPr/>
        </p:nvPicPr>
        <p:blipFill rotWithShape="1">
          <a:blip r:embed="rId4">
            <a:alphaModFix/>
          </a:blip>
          <a:srcRect/>
          <a:stretch/>
        </p:blipFill>
        <p:spPr>
          <a:xfrm>
            <a:off x="4199467" y="3361267"/>
            <a:ext cx="4888344" cy="2803268"/>
          </a:xfrm>
          <a:prstGeom prst="rect">
            <a:avLst/>
          </a:prstGeom>
          <a:noFill/>
          <a:ln>
            <a:noFill/>
          </a:ln>
        </p:spPr>
      </p:pic>
      <p:pic>
        <p:nvPicPr>
          <p:cNvPr id="744" name="Google Shape;744;p57" descr="Pmject &#10;: 一 sms &#10;: Mergecoverage Mesh &#10;: 一 NGOM NWM mesh &#10;: 口 一 NGOM mesh &#10;冖 Map Da 一 &#10;冖 Mesh Da 一 &#10;囗 &#10;囗 &#10;囗 &#10;囗 &#10;囗 &#10;囗 &#10;囗 &#10;口 - Wodd Imagery &#10;口 啊 一 - Word Street Map &#10;囗 &#10;囗 &#10;囗 &#10;囗 &#10;囗 &#10;, NGOM &lt;reams LCC 0-10nclear &#10;NGOM map fo 乛 stream &#10;NGOM map 2 &#10;一 一 C03 0 between 乚 sh &#10;Guf of Mexico 0-10m clean sh 叼 &#10;Guf of M - co 乚 n clean sh 叼 &#10;Gutf of Mexico Shoreline LCC sh &#10;Gutf of Mexico Shoreline sh 叼 &#10;NGOM streams_LCC 5 &#10;[S NGOM streams LCC sh &#10;NGOM m 乚 &#10;NGOM NWM clean &#10;On 旦 n map &#10;NGOM map &#10;On 旦 n map &#10;G IS Da &#10;.2 、 一 丨 - 0 一 a000 一 00 一 ~ 00 &#10;- Clean 0 一 0 &#10;… ' 、 Removedangling 、 乛 &#10;一 Intersect 乛 CS &#10;一 Snap nodes and vertices &#10;olerance 50 0 "/>
          <p:cNvPicPr preferRelativeResize="0"/>
          <p:nvPr/>
        </p:nvPicPr>
        <p:blipFill rotWithShape="1">
          <a:blip r:embed="rId5">
            <a:alphaModFix/>
          </a:blip>
          <a:srcRect/>
          <a:stretch/>
        </p:blipFill>
        <p:spPr>
          <a:xfrm>
            <a:off x="8258050" y="4581585"/>
            <a:ext cx="3633086" cy="2215215"/>
          </a:xfrm>
          <a:prstGeom prst="rect">
            <a:avLst/>
          </a:prstGeom>
          <a:noFill/>
          <a:ln>
            <a:noFill/>
          </a:ln>
        </p:spPr>
      </p:pic>
    </p:spTree>
    <p:extLst>
      <p:ext uri="{BB962C8B-B14F-4D97-AF65-F5344CB8AC3E}">
        <p14:creationId xmlns:p14="http://schemas.microsoft.com/office/powerpoint/2010/main" val="102543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070" y="1104815"/>
            <a:ext cx="10515600" cy="1174668"/>
          </a:xfrm>
        </p:spPr>
        <p:txBody>
          <a:bodyPr>
            <a:normAutofit fontScale="77500" lnSpcReduction="20000"/>
          </a:bodyPr>
          <a:lstStyle/>
          <a:p>
            <a:r>
              <a:rPr lang="en-US" dirty="0"/>
              <a:t>Save the channel map to shape file (</a:t>
            </a:r>
            <a:r>
              <a:rPr lang="en-US" dirty="0" err="1"/>
              <a:t>channels.shp</a:t>
            </a:r>
            <a:r>
              <a:rPr lang="en-US" dirty="0"/>
              <a:t>), select “Feature Polygons -&gt; Polygon </a:t>
            </a:r>
            <a:r>
              <a:rPr lang="en-US" dirty="0" err="1"/>
              <a:t>Shapefile</a:t>
            </a:r>
            <a:r>
              <a:rPr lang="en-US" dirty="0"/>
              <a:t>” in the “Export </a:t>
            </a:r>
            <a:r>
              <a:rPr lang="en-US" dirty="0" err="1"/>
              <a:t>Shapefile</a:t>
            </a:r>
            <a:r>
              <a:rPr lang="en-US" dirty="0"/>
              <a:t>” options.</a:t>
            </a:r>
          </a:p>
          <a:p>
            <a:r>
              <a:rPr lang="en-US" dirty="0"/>
              <a:t>Save the watershed to shape file (</a:t>
            </a:r>
            <a:r>
              <a:rPr lang="en-US" dirty="0" err="1"/>
              <a:t>watershed_SC.shp</a:t>
            </a:r>
            <a:r>
              <a:rPr lang="en-US" dirty="0"/>
              <a:t>), select “Feature Arcs -&gt; Arcs </a:t>
            </a:r>
            <a:r>
              <a:rPr lang="en-US" dirty="0" err="1"/>
              <a:t>Shapefile</a:t>
            </a:r>
            <a:r>
              <a:rPr lang="en-US" dirty="0"/>
              <a:t>” in the “Export </a:t>
            </a:r>
            <a:r>
              <a:rPr lang="en-US" dirty="0" err="1"/>
              <a:t>Shapefile</a:t>
            </a:r>
            <a:r>
              <a:rPr lang="en-US" dirty="0"/>
              <a:t>” options.</a:t>
            </a:r>
          </a:p>
        </p:txBody>
      </p:sp>
      <p:pic>
        <p:nvPicPr>
          <p:cNvPr id="5" name="Picture 4"/>
          <p:cNvPicPr>
            <a:picLocks noChangeAspect="1"/>
          </p:cNvPicPr>
          <p:nvPr/>
        </p:nvPicPr>
        <p:blipFill>
          <a:blip r:embed="rId2"/>
          <a:stretch>
            <a:fillRect/>
          </a:stretch>
        </p:blipFill>
        <p:spPr>
          <a:xfrm>
            <a:off x="563671" y="2564080"/>
            <a:ext cx="5956307" cy="4070618"/>
          </a:xfrm>
          <a:prstGeom prst="rect">
            <a:avLst/>
          </a:prstGeom>
        </p:spPr>
      </p:pic>
      <p:pic>
        <p:nvPicPr>
          <p:cNvPr id="6" name="Picture 5"/>
          <p:cNvPicPr>
            <a:picLocks noChangeAspect="1"/>
          </p:cNvPicPr>
          <p:nvPr/>
        </p:nvPicPr>
        <p:blipFill>
          <a:blip r:embed="rId3"/>
          <a:stretch>
            <a:fillRect/>
          </a:stretch>
        </p:blipFill>
        <p:spPr>
          <a:xfrm>
            <a:off x="5820285" y="2568851"/>
            <a:ext cx="5728711" cy="4065847"/>
          </a:xfrm>
          <a:prstGeom prst="rect">
            <a:avLst/>
          </a:prstGeom>
        </p:spPr>
      </p:pic>
      <p:sp>
        <p:nvSpPr>
          <p:cNvPr id="7" name="Google Shape;741;p57"/>
          <p:cNvSpPr txBox="1">
            <a:spLocks/>
          </p:cNvSpPr>
          <p:nvPr/>
        </p:nvSpPr>
        <p:spPr>
          <a:xfrm>
            <a:off x="1079300" y="271781"/>
            <a:ext cx="9970347" cy="553207"/>
          </a:xfrm>
          <a:prstGeom prst="rect">
            <a:avLst/>
          </a:prstGeom>
          <a:noFill/>
          <a:ln>
            <a:noFill/>
          </a:ln>
        </p:spPr>
        <p:txBody>
          <a:bodyPr spcFirstLastPara="1" vert="horz" wrap="square" lIns="106800" tIns="53400" rIns="106800" bIns="53400" rtlCol="0" anchor="ctr" anchorCtr="0">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ct val="100000"/>
            </a:pPr>
            <a:r>
              <a:rPr lang="en-US" b="1" dirty="0" smtClean="0"/>
              <a:t>4. Add NWM segments</a:t>
            </a:r>
            <a:endParaRPr lang="en-US" b="1" dirty="0"/>
          </a:p>
        </p:txBody>
      </p:sp>
    </p:spTree>
    <p:extLst>
      <p:ext uri="{BB962C8B-B14F-4D97-AF65-F5344CB8AC3E}">
        <p14:creationId xmlns:p14="http://schemas.microsoft.com/office/powerpoint/2010/main" val="798263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58"/>
          <p:cNvSpPr txBox="1">
            <a:spLocks noGrp="1"/>
          </p:cNvSpPr>
          <p:nvPr>
            <p:ph type="body" idx="1"/>
          </p:nvPr>
        </p:nvSpPr>
        <p:spPr>
          <a:xfrm>
            <a:off x="726730" y="1122515"/>
            <a:ext cx="10984863" cy="898682"/>
          </a:xfrm>
          <a:prstGeom prst="rect">
            <a:avLst/>
          </a:prstGeom>
          <a:noFill/>
          <a:ln>
            <a:noFill/>
          </a:ln>
        </p:spPr>
        <p:txBody>
          <a:bodyPr spcFirstLastPara="1" vert="horz" wrap="square" lIns="106800" tIns="53400" rIns="106800" bIns="53400" rtlCol="0" anchor="t" anchorCtr="0">
            <a:normAutofit fontScale="77500" lnSpcReduction="20000"/>
          </a:bodyPr>
          <a:lstStyle/>
          <a:p>
            <a:pPr marL="400573" indent="-400573">
              <a:spcBef>
                <a:spcPts val="0"/>
              </a:spcBef>
              <a:buClr>
                <a:schemeClr val="dk1"/>
              </a:buClr>
              <a:buSzPct val="100000"/>
            </a:pPr>
            <a:r>
              <a:rPr lang="en-US"/>
              <a:t>Open the two shape files: channels.shp and watershed_SC.shp in ArcMap software</a:t>
            </a:r>
            <a:endParaRPr/>
          </a:p>
          <a:p>
            <a:pPr marL="400573" indent="-400573">
              <a:spcBef>
                <a:spcPts val="411"/>
              </a:spcBef>
              <a:buClr>
                <a:schemeClr val="dk1"/>
              </a:buClr>
              <a:buSzPct val="100000"/>
            </a:pPr>
            <a:r>
              <a:rPr lang="en-US"/>
              <a:t>Use the “buffer” tool to define a zone so that the interested area and the channels do not overlap</a:t>
            </a:r>
            <a:endParaRPr/>
          </a:p>
          <a:p>
            <a:pPr marL="400573" indent="-270185">
              <a:spcBef>
                <a:spcPts val="411"/>
              </a:spcBef>
              <a:buClr>
                <a:schemeClr val="dk1"/>
              </a:buClr>
              <a:buSzPct val="100000"/>
              <a:buNone/>
            </a:pPr>
            <a:endParaRPr/>
          </a:p>
        </p:txBody>
      </p:sp>
      <p:pic>
        <p:nvPicPr>
          <p:cNvPr id="750" name="Google Shape;750;p58"/>
          <p:cNvPicPr preferRelativeResize="0"/>
          <p:nvPr/>
        </p:nvPicPr>
        <p:blipFill rotWithShape="1">
          <a:blip r:embed="rId3">
            <a:alphaModFix/>
          </a:blip>
          <a:srcRect/>
          <a:stretch/>
        </p:blipFill>
        <p:spPr>
          <a:xfrm>
            <a:off x="470822" y="2228505"/>
            <a:ext cx="5314356" cy="3458257"/>
          </a:xfrm>
          <a:prstGeom prst="rect">
            <a:avLst/>
          </a:prstGeom>
          <a:noFill/>
          <a:ln>
            <a:noFill/>
          </a:ln>
        </p:spPr>
      </p:pic>
      <p:pic>
        <p:nvPicPr>
          <p:cNvPr id="751" name="Google Shape;751;p58"/>
          <p:cNvPicPr preferRelativeResize="0"/>
          <p:nvPr/>
        </p:nvPicPr>
        <p:blipFill rotWithShape="1">
          <a:blip r:embed="rId4">
            <a:alphaModFix/>
          </a:blip>
          <a:srcRect/>
          <a:stretch/>
        </p:blipFill>
        <p:spPr>
          <a:xfrm>
            <a:off x="3855296" y="2746436"/>
            <a:ext cx="4930477" cy="3438068"/>
          </a:xfrm>
          <a:prstGeom prst="rect">
            <a:avLst/>
          </a:prstGeom>
          <a:noFill/>
          <a:ln>
            <a:noFill/>
          </a:ln>
        </p:spPr>
      </p:pic>
      <p:pic>
        <p:nvPicPr>
          <p:cNvPr id="752" name="Google Shape;752;p58"/>
          <p:cNvPicPr preferRelativeResize="0"/>
          <p:nvPr/>
        </p:nvPicPr>
        <p:blipFill rotWithShape="1">
          <a:blip r:embed="rId5">
            <a:alphaModFix/>
          </a:blip>
          <a:srcRect/>
          <a:stretch/>
        </p:blipFill>
        <p:spPr>
          <a:xfrm>
            <a:off x="7634426" y="3566790"/>
            <a:ext cx="4060234" cy="2929690"/>
          </a:xfrm>
          <a:prstGeom prst="rect">
            <a:avLst/>
          </a:prstGeom>
          <a:noFill/>
          <a:ln>
            <a:noFill/>
          </a:ln>
        </p:spPr>
      </p:pic>
      <p:sp>
        <p:nvSpPr>
          <p:cNvPr id="9" name="Google Shape;741;p57"/>
          <p:cNvSpPr txBox="1">
            <a:spLocks noGrp="1"/>
          </p:cNvSpPr>
          <p:nvPr>
            <p:ph type="title"/>
          </p:nvPr>
        </p:nvSpPr>
        <p:spPr>
          <a:xfrm>
            <a:off x="1079300" y="271781"/>
            <a:ext cx="9970347" cy="553207"/>
          </a:xfrm>
          <a:prstGeom prst="rect">
            <a:avLst/>
          </a:prstGeom>
          <a:noFill/>
          <a:ln>
            <a:noFill/>
          </a:ln>
        </p:spPr>
        <p:txBody>
          <a:bodyPr spcFirstLastPara="1" vert="horz" wrap="square" lIns="106800" tIns="53400" rIns="106800" bIns="53400" rtlCol="0" anchor="ctr" anchorCtr="0">
            <a:normAutofit fontScale="90000"/>
          </a:bodyPr>
          <a:lstStyle/>
          <a:p>
            <a:pPr algn="ctr">
              <a:spcBef>
                <a:spcPts val="0"/>
              </a:spcBef>
              <a:buClr>
                <a:schemeClr val="dk1"/>
              </a:buClr>
              <a:buSzPct val="100000"/>
            </a:pPr>
            <a:r>
              <a:rPr lang="en-US" b="1" dirty="0"/>
              <a:t>4. Add NWM segments</a:t>
            </a:r>
            <a:endParaRPr b="1" dirty="0"/>
          </a:p>
        </p:txBody>
      </p:sp>
    </p:spTree>
    <p:extLst>
      <p:ext uri="{BB962C8B-B14F-4D97-AF65-F5344CB8AC3E}">
        <p14:creationId xmlns:p14="http://schemas.microsoft.com/office/powerpoint/2010/main" val="2764905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59"/>
          <p:cNvSpPr txBox="1">
            <a:spLocks noGrp="1"/>
          </p:cNvSpPr>
          <p:nvPr>
            <p:ph type="body" idx="1"/>
          </p:nvPr>
        </p:nvSpPr>
        <p:spPr>
          <a:xfrm>
            <a:off x="449155" y="859057"/>
            <a:ext cx="11282906" cy="1215276"/>
          </a:xfrm>
          <a:prstGeom prst="rect">
            <a:avLst/>
          </a:prstGeom>
          <a:noFill/>
          <a:ln>
            <a:noFill/>
          </a:ln>
        </p:spPr>
        <p:txBody>
          <a:bodyPr spcFirstLastPara="1" vert="horz" wrap="square" lIns="106800" tIns="53400" rIns="106800" bIns="53400" rtlCol="0" anchor="t" anchorCtr="0">
            <a:normAutofit fontScale="85000" lnSpcReduction="20000"/>
          </a:bodyPr>
          <a:lstStyle/>
          <a:p>
            <a:pPr marL="400573" indent="-400573">
              <a:spcBef>
                <a:spcPts val="0"/>
              </a:spcBef>
              <a:buClr>
                <a:schemeClr val="dk1"/>
              </a:buClr>
              <a:buSzPct val="100000"/>
            </a:pPr>
            <a:r>
              <a:rPr lang="en-US"/>
              <a:t>Use “erase” tool to erase the NWM arcs inside our river polygons (where we have manually aligned channels)</a:t>
            </a:r>
            <a:endParaRPr/>
          </a:p>
          <a:p>
            <a:pPr marL="400573" indent="-400573">
              <a:spcBef>
                <a:spcPts val="411"/>
              </a:spcBef>
              <a:buClr>
                <a:schemeClr val="dk1"/>
              </a:buClr>
              <a:buSzPct val="100000"/>
            </a:pPr>
            <a:r>
              <a:rPr lang="en-US"/>
              <a:t>Obtain the watershed_SC_Erase in which the NWM arcs in the channels_Buffer have been excluded</a:t>
            </a:r>
            <a:endParaRPr/>
          </a:p>
        </p:txBody>
      </p:sp>
      <p:pic>
        <p:nvPicPr>
          <p:cNvPr id="759" name="Google Shape;759;p59"/>
          <p:cNvPicPr preferRelativeResize="0"/>
          <p:nvPr/>
        </p:nvPicPr>
        <p:blipFill rotWithShape="1">
          <a:blip r:embed="rId3">
            <a:alphaModFix/>
          </a:blip>
          <a:srcRect/>
          <a:stretch/>
        </p:blipFill>
        <p:spPr>
          <a:xfrm>
            <a:off x="503735" y="2373187"/>
            <a:ext cx="6530065" cy="4086229"/>
          </a:xfrm>
          <a:prstGeom prst="rect">
            <a:avLst/>
          </a:prstGeom>
          <a:noFill/>
          <a:ln>
            <a:noFill/>
          </a:ln>
        </p:spPr>
      </p:pic>
      <p:pic>
        <p:nvPicPr>
          <p:cNvPr id="760" name="Google Shape;760;p59"/>
          <p:cNvPicPr preferRelativeResize="0"/>
          <p:nvPr/>
        </p:nvPicPr>
        <p:blipFill rotWithShape="1">
          <a:blip r:embed="rId4">
            <a:alphaModFix/>
          </a:blip>
          <a:srcRect/>
          <a:stretch/>
        </p:blipFill>
        <p:spPr>
          <a:xfrm>
            <a:off x="5249597" y="2373186"/>
            <a:ext cx="6482465" cy="4187431"/>
          </a:xfrm>
          <a:prstGeom prst="rect">
            <a:avLst/>
          </a:prstGeom>
          <a:noFill/>
          <a:ln>
            <a:noFill/>
          </a:ln>
        </p:spPr>
      </p:pic>
      <p:sp>
        <p:nvSpPr>
          <p:cNvPr id="6" name="Google Shape;741;p57"/>
          <p:cNvSpPr txBox="1">
            <a:spLocks noGrp="1"/>
          </p:cNvSpPr>
          <p:nvPr>
            <p:ph type="title"/>
          </p:nvPr>
        </p:nvSpPr>
        <p:spPr>
          <a:xfrm>
            <a:off x="1079300" y="271781"/>
            <a:ext cx="9970347" cy="553207"/>
          </a:xfrm>
          <a:prstGeom prst="rect">
            <a:avLst/>
          </a:prstGeom>
          <a:noFill/>
          <a:ln>
            <a:noFill/>
          </a:ln>
        </p:spPr>
        <p:txBody>
          <a:bodyPr spcFirstLastPara="1" vert="horz" wrap="square" lIns="106800" tIns="53400" rIns="106800" bIns="53400" rtlCol="0" anchor="ctr" anchorCtr="0">
            <a:normAutofit fontScale="90000"/>
          </a:bodyPr>
          <a:lstStyle/>
          <a:p>
            <a:pPr algn="ctr">
              <a:spcBef>
                <a:spcPts val="0"/>
              </a:spcBef>
              <a:buClr>
                <a:schemeClr val="dk1"/>
              </a:buClr>
              <a:buSzPct val="100000"/>
            </a:pPr>
            <a:r>
              <a:rPr lang="en-US" b="1" dirty="0"/>
              <a:t>4. Add NWM segments</a:t>
            </a:r>
            <a:endParaRPr b="1" dirty="0"/>
          </a:p>
        </p:txBody>
      </p:sp>
    </p:spTree>
    <p:extLst>
      <p:ext uri="{BB962C8B-B14F-4D97-AF65-F5344CB8AC3E}">
        <p14:creationId xmlns:p14="http://schemas.microsoft.com/office/powerpoint/2010/main" val="2029983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44"/>
          <p:cNvPicPr preferRelativeResize="0"/>
          <p:nvPr/>
        </p:nvPicPr>
        <p:blipFill rotWithShape="1">
          <a:blip r:embed="rId3">
            <a:alphaModFix/>
          </a:blip>
          <a:srcRect/>
          <a:stretch/>
        </p:blipFill>
        <p:spPr>
          <a:xfrm>
            <a:off x="502877" y="2949902"/>
            <a:ext cx="4011241" cy="2459754"/>
          </a:xfrm>
          <a:prstGeom prst="rect">
            <a:avLst/>
          </a:prstGeom>
          <a:noFill/>
          <a:ln>
            <a:noFill/>
          </a:ln>
        </p:spPr>
      </p:pic>
      <p:sp>
        <p:nvSpPr>
          <p:cNvPr id="607" name="Google Shape;607;p44"/>
          <p:cNvSpPr/>
          <p:nvPr/>
        </p:nvSpPr>
        <p:spPr>
          <a:xfrm>
            <a:off x="7782885" y="6103497"/>
            <a:ext cx="3881646" cy="773341"/>
          </a:xfrm>
          <a:prstGeom prst="rect">
            <a:avLst/>
          </a:prstGeom>
          <a:noFill/>
          <a:ln>
            <a:noFill/>
          </a:ln>
        </p:spPr>
        <p:txBody>
          <a:bodyPr spcFirstLastPara="1" wrap="square" lIns="86689" tIns="43333" rIns="86689" bIns="43333" anchor="ctr" anchorCtr="0">
            <a:spAutoFit/>
          </a:bodyPr>
          <a:lstStyle/>
          <a:p>
            <a:r>
              <a:rPr lang="en-US" sz="1138">
                <a:solidFill>
                  <a:schemeClr val="dk1"/>
                </a:solidFill>
                <a:latin typeface="Calibri"/>
                <a:ea typeface="Calibri"/>
                <a:cs typeface="Calibri"/>
                <a:sym typeface="Calibri"/>
              </a:rPr>
              <a:t>NOAA_CRM (3 arc-s, 90m)</a:t>
            </a:r>
            <a:endParaRPr sz="1600"/>
          </a:p>
          <a:p>
            <a:r>
              <a:rPr lang="en-US" sz="1138" u="sng">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https://maps.ngdc.noaa.gov/viewers/bathymetry/?layers=dem</a:t>
            </a:r>
            <a:endParaRPr sz="1138">
              <a:solidFill>
                <a:schemeClr val="dk1"/>
              </a:solidFill>
              <a:latin typeface="Calibri"/>
              <a:ea typeface="Calibri"/>
              <a:cs typeface="Calibri"/>
              <a:sym typeface="Calibri"/>
            </a:endParaRPr>
          </a:p>
          <a:p>
            <a:r>
              <a:rPr lang="en-US" sz="1043">
                <a:solidFill>
                  <a:schemeClr val="dk1"/>
                </a:solidFill>
                <a:latin typeface="Calibri"/>
                <a:ea typeface="Calibri"/>
                <a:cs typeface="Calibri"/>
                <a:sym typeface="Calibri"/>
              </a:rPr>
              <a:t>  </a:t>
            </a:r>
            <a:endParaRPr sz="19628">
              <a:solidFill>
                <a:schemeClr val="dk1"/>
              </a:solidFill>
              <a:latin typeface="Calibri"/>
              <a:ea typeface="Calibri"/>
              <a:cs typeface="Calibri"/>
              <a:sym typeface="Calibri"/>
            </a:endParaRPr>
          </a:p>
        </p:txBody>
      </p:sp>
      <p:sp>
        <p:nvSpPr>
          <p:cNvPr id="608" name="Google Shape;608;p44"/>
          <p:cNvSpPr txBox="1">
            <a:spLocks noGrp="1"/>
          </p:cNvSpPr>
          <p:nvPr>
            <p:ph type="body" idx="1"/>
          </p:nvPr>
        </p:nvSpPr>
        <p:spPr>
          <a:xfrm>
            <a:off x="726965" y="899822"/>
            <a:ext cx="9970347" cy="2149374"/>
          </a:xfrm>
          <a:prstGeom prst="rect">
            <a:avLst/>
          </a:prstGeom>
          <a:noFill/>
          <a:ln>
            <a:noFill/>
          </a:ln>
        </p:spPr>
        <p:txBody>
          <a:bodyPr spcFirstLastPara="1" vert="horz" wrap="square" lIns="106800" tIns="53400" rIns="106800" bIns="53400" rtlCol="0" anchor="t" anchorCtr="0">
            <a:normAutofit fontScale="92500"/>
          </a:bodyPr>
          <a:lstStyle/>
          <a:p>
            <a:pPr marL="400573" indent="-400573">
              <a:spcBef>
                <a:spcPts val="0"/>
              </a:spcBef>
              <a:buClr>
                <a:schemeClr val="dk1"/>
              </a:buClr>
              <a:buSzPct val="100000"/>
            </a:pPr>
            <a:r>
              <a:rPr lang="en-US"/>
              <a:t>Load DEMs from NOAA </a:t>
            </a:r>
            <a:r>
              <a:rPr lang="en-US">
                <a:solidFill>
                  <a:srgbClr val="FF0000"/>
                </a:solidFill>
              </a:rPr>
              <a:t>CRM</a:t>
            </a:r>
            <a:r>
              <a:rPr lang="en-US"/>
              <a:t>, ~90m resolution. There are 5 pieces of CRM files available covering east coast and GOMx regions: (</a:t>
            </a:r>
            <a:r>
              <a:rPr lang="en-US" u="sng">
                <a:solidFill>
                  <a:schemeClr val="hlink"/>
                </a:solidFill>
                <a:hlinkClick r:id="rId4"/>
              </a:rPr>
              <a:t>https://maps.ngdc.noaa.gov/viewers/bathymetry/?layers=dem</a:t>
            </a:r>
            <a:r>
              <a:rPr lang="en-US"/>
              <a:t>)</a:t>
            </a:r>
            <a:endParaRPr/>
          </a:p>
          <a:p>
            <a:pPr marL="400573" indent="-400573">
              <a:spcBef>
                <a:spcPts val="523"/>
              </a:spcBef>
              <a:buClr>
                <a:schemeClr val="dk1"/>
              </a:buClr>
              <a:buSzPct val="100000"/>
            </a:pPr>
            <a:r>
              <a:rPr lang="en-US"/>
              <a:t>Extract 0m contour as coastline (which will be revised later) and 10m contour as land boundary</a:t>
            </a:r>
            <a:endParaRPr/>
          </a:p>
        </p:txBody>
      </p:sp>
      <p:pic>
        <p:nvPicPr>
          <p:cNvPr id="609" name="Google Shape;609;p44" descr="Project Edit Yiew Layer Settings Plugins Vectgr Baster Qatabase Web &#10;Mesh Processing Help &#10;8 rowser &#10;Home &#10;273688, -3843542 &#10;Layers &#10;Favorites &#10;Geopackage &#10;Contour Lines &#10;me rge_weste rn_cent ral_go m &#10;37.6 &#10;• 54.5 &#10;87 &#10;IDO &#10;v I _ LCC &#10;37.6 &#10;• 34.5 &#10;87 &#10;IDO &#10;v I _ LLC &#10;Q Type to locate (Ctrl&quot;) &#10;Q &#10;Contour Lines &#10;Parameters Log &#10;[EPSG:102009] &#10;Vertex type &#10;[1] x,y,z &#10;Minimum Contour Value &#10;o. 000000 &#10;Maximum Contour Value &#10;10.000000 &#10;Equidistance &#10;100.000000 &#10;Con tour Lines &#10;Open output file after running algorithm &#10;Run as Batch Process &#10;western &#10;central &#10;0-10m_Lcc.shp &#10;Cancel &#10;scale 1:17277450 • &#10;Magnfier &#10;Processing Toolbox &#10;Q Search &#10;Vector selection &#10;Vector table &#10;Contour plugin &#10;GOAL &#10;GRASS &#10;S SAGA &#10;Climate tools &#10;Georeferencing &#10;Geostatistics &#10;Image analysis &#10;Projections and Transformations &#10;Raster analysis &#10;Raster calculus &#10;Raster creation tools &#10;Raster filter &#10;Raster tools &#10;Raster visualization &#10;Simulation &#10;Table tools &#10;Terrain Analysis - Channels &#10;Terrain Analysis Hydrology &#10;Terrain Analysis Lighting &#10;Terrain Analysis Morphometry &#10;Terrain Analysis Profiles &#10;Vector raster &#10;Add raster values to features &#10;Add raster values to points &#10;Clip raster with polygon &#10;Contour lines &#10;Gradient vectors from direction and length &#10;Gradient vectors from directional components &#10;Gradient vectors from surface &#10;Grid statistics for points &#10;Local minima and maxima &#10;Raster statistics for polygons &#10;Raster values to points &#10;Raster values to points (randomly) &#10;Coordina te &#10;100% &#10;Rotaton 0.0 z &#10;A @ Render &#10;EPSG:10200g "/>
          <p:cNvPicPr preferRelativeResize="0"/>
          <p:nvPr/>
        </p:nvPicPr>
        <p:blipFill rotWithShape="1">
          <a:blip r:embed="rId5">
            <a:alphaModFix/>
          </a:blip>
          <a:srcRect/>
          <a:stretch/>
        </p:blipFill>
        <p:spPr>
          <a:xfrm>
            <a:off x="4960662" y="2949902"/>
            <a:ext cx="5960739" cy="3241151"/>
          </a:xfrm>
          <a:prstGeom prst="rect">
            <a:avLst/>
          </a:prstGeom>
          <a:noFill/>
          <a:ln>
            <a:noFill/>
          </a:ln>
        </p:spPr>
      </p:pic>
      <p:sp>
        <p:nvSpPr>
          <p:cNvPr id="610" name="Google Shape;610;p44"/>
          <p:cNvSpPr txBox="1">
            <a:spLocks noGrp="1"/>
          </p:cNvSpPr>
          <p:nvPr>
            <p:ph type="title"/>
          </p:nvPr>
        </p:nvSpPr>
        <p:spPr>
          <a:xfrm>
            <a:off x="726965" y="338744"/>
            <a:ext cx="10690782" cy="553207"/>
          </a:xfrm>
          <a:prstGeom prst="rect">
            <a:avLst/>
          </a:prstGeom>
          <a:noFill/>
          <a:ln>
            <a:noFill/>
          </a:ln>
        </p:spPr>
        <p:txBody>
          <a:bodyPr spcFirstLastPara="1" vert="horz" wrap="square" lIns="106800" tIns="53400" rIns="106800" bIns="53400" rtlCol="0" anchor="ctr" anchorCtr="0">
            <a:noAutofit/>
          </a:bodyPr>
          <a:lstStyle/>
          <a:p>
            <a:pPr algn="ctr">
              <a:spcBef>
                <a:spcPts val="0"/>
              </a:spcBef>
              <a:buClr>
                <a:schemeClr val="dk1"/>
              </a:buClr>
              <a:buSzPts val="4800"/>
            </a:pPr>
            <a:r>
              <a:rPr lang="en-US" sz="4267" b="1" dirty="0"/>
              <a:t>1. Generate coastlines and land boundaries</a:t>
            </a:r>
            <a:endParaRPr b="1" dirty="0"/>
          </a:p>
        </p:txBody>
      </p:sp>
    </p:spTree>
    <p:extLst>
      <p:ext uri="{BB962C8B-B14F-4D97-AF65-F5344CB8AC3E}">
        <p14:creationId xmlns:p14="http://schemas.microsoft.com/office/powerpoint/2010/main" val="3313790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60"/>
          <p:cNvSpPr txBox="1">
            <a:spLocks noGrp="1"/>
          </p:cNvSpPr>
          <p:nvPr>
            <p:ph type="body" idx="1"/>
          </p:nvPr>
        </p:nvSpPr>
        <p:spPr>
          <a:xfrm>
            <a:off x="503055" y="842731"/>
            <a:ext cx="10972800" cy="1466850"/>
          </a:xfrm>
          <a:prstGeom prst="rect">
            <a:avLst/>
          </a:prstGeom>
          <a:noFill/>
          <a:ln>
            <a:noFill/>
          </a:ln>
        </p:spPr>
        <p:txBody>
          <a:bodyPr spcFirstLastPara="1" vert="horz" wrap="square" lIns="106800" tIns="53400" rIns="106800" bIns="53400" rtlCol="0" anchor="t" anchorCtr="0">
            <a:noAutofit/>
          </a:bodyPr>
          <a:lstStyle/>
          <a:p>
            <a:pPr marL="400573" indent="-400573">
              <a:spcBef>
                <a:spcPts val="0"/>
              </a:spcBef>
              <a:buClr>
                <a:schemeClr val="dk1"/>
              </a:buClr>
              <a:buSzPts val="3200"/>
            </a:pPr>
            <a:r>
              <a:rPr lang="en-US" sz="2844"/>
              <a:t>Load the watershed_SC_arcmap.shp into SMS</a:t>
            </a:r>
            <a:endParaRPr/>
          </a:p>
          <a:p>
            <a:pPr marL="400573" indent="-400573">
              <a:spcBef>
                <a:spcPts val="569"/>
              </a:spcBef>
              <a:buClr>
                <a:schemeClr val="dk1"/>
              </a:buClr>
              <a:buSzPts val="3200"/>
            </a:pPr>
            <a:r>
              <a:rPr lang="en-US" sz="2844"/>
              <a:t>Convert it to a feature object by creating a separate new map coverage called watershed_SC_Erase</a:t>
            </a:r>
            <a:endParaRPr sz="2844"/>
          </a:p>
        </p:txBody>
      </p:sp>
      <p:pic>
        <p:nvPicPr>
          <p:cNvPr id="767" name="Google Shape;767;p60"/>
          <p:cNvPicPr preferRelativeResize="0"/>
          <p:nvPr/>
        </p:nvPicPr>
        <p:blipFill rotWithShape="1">
          <a:blip r:embed="rId3">
            <a:alphaModFix/>
          </a:blip>
          <a:srcRect/>
          <a:stretch/>
        </p:blipFill>
        <p:spPr>
          <a:xfrm>
            <a:off x="767397" y="2398533"/>
            <a:ext cx="3687536" cy="3055080"/>
          </a:xfrm>
          <a:prstGeom prst="rect">
            <a:avLst/>
          </a:prstGeom>
          <a:noFill/>
          <a:ln>
            <a:noFill/>
          </a:ln>
        </p:spPr>
      </p:pic>
      <p:pic>
        <p:nvPicPr>
          <p:cNvPr id="768" name="Google Shape;768;p60"/>
          <p:cNvPicPr preferRelativeResize="0"/>
          <p:nvPr/>
        </p:nvPicPr>
        <p:blipFill rotWithShape="1">
          <a:blip r:embed="rId4">
            <a:alphaModFix/>
          </a:blip>
          <a:srcRect/>
          <a:stretch/>
        </p:blipFill>
        <p:spPr>
          <a:xfrm>
            <a:off x="3719101" y="2812238"/>
            <a:ext cx="3000632" cy="2846753"/>
          </a:xfrm>
          <a:prstGeom prst="rect">
            <a:avLst/>
          </a:prstGeom>
          <a:noFill/>
          <a:ln>
            <a:noFill/>
          </a:ln>
        </p:spPr>
      </p:pic>
      <p:pic>
        <p:nvPicPr>
          <p:cNvPr id="769" name="Google Shape;769;p60"/>
          <p:cNvPicPr preferRelativeResize="0"/>
          <p:nvPr/>
        </p:nvPicPr>
        <p:blipFill rotWithShape="1">
          <a:blip r:embed="rId5">
            <a:alphaModFix/>
          </a:blip>
          <a:srcRect/>
          <a:stretch/>
        </p:blipFill>
        <p:spPr>
          <a:xfrm>
            <a:off x="6719732" y="3318482"/>
            <a:ext cx="4602667" cy="3209146"/>
          </a:xfrm>
          <a:prstGeom prst="rect">
            <a:avLst/>
          </a:prstGeom>
          <a:noFill/>
          <a:ln>
            <a:noFill/>
          </a:ln>
        </p:spPr>
      </p:pic>
      <p:sp>
        <p:nvSpPr>
          <p:cNvPr id="8" name="Google Shape;741;p57"/>
          <p:cNvSpPr txBox="1">
            <a:spLocks noGrp="1"/>
          </p:cNvSpPr>
          <p:nvPr>
            <p:ph type="title"/>
          </p:nvPr>
        </p:nvSpPr>
        <p:spPr>
          <a:xfrm>
            <a:off x="1079300" y="271781"/>
            <a:ext cx="9970347" cy="553207"/>
          </a:xfrm>
          <a:prstGeom prst="rect">
            <a:avLst/>
          </a:prstGeom>
          <a:noFill/>
          <a:ln>
            <a:noFill/>
          </a:ln>
        </p:spPr>
        <p:txBody>
          <a:bodyPr spcFirstLastPara="1" vert="horz" wrap="square" lIns="106800" tIns="53400" rIns="106800" bIns="53400" rtlCol="0" anchor="ctr" anchorCtr="0">
            <a:normAutofit/>
          </a:bodyPr>
          <a:lstStyle/>
          <a:p>
            <a:pPr algn="ctr">
              <a:spcBef>
                <a:spcPts val="0"/>
              </a:spcBef>
              <a:buClr>
                <a:schemeClr val="dk1"/>
              </a:buClr>
              <a:buSzPct val="100000"/>
            </a:pPr>
            <a:r>
              <a:rPr lang="en-US" sz="3200" b="1" dirty="0"/>
              <a:t>4. Add NWM segments</a:t>
            </a:r>
            <a:endParaRPr sz="3200" b="1" dirty="0"/>
          </a:p>
        </p:txBody>
      </p:sp>
    </p:spTree>
    <p:extLst>
      <p:ext uri="{BB962C8B-B14F-4D97-AF65-F5344CB8AC3E}">
        <p14:creationId xmlns:p14="http://schemas.microsoft.com/office/powerpoint/2010/main" val="1005571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61"/>
          <p:cNvSpPr txBox="1">
            <a:spLocks noGrp="1"/>
          </p:cNvSpPr>
          <p:nvPr>
            <p:ph type="body" idx="1"/>
          </p:nvPr>
        </p:nvSpPr>
        <p:spPr>
          <a:xfrm>
            <a:off x="441283" y="968478"/>
            <a:ext cx="11046548" cy="1035733"/>
          </a:xfrm>
          <a:prstGeom prst="rect">
            <a:avLst/>
          </a:prstGeom>
          <a:noFill/>
          <a:ln>
            <a:noFill/>
          </a:ln>
        </p:spPr>
        <p:txBody>
          <a:bodyPr spcFirstLastPara="1" vert="horz" wrap="square" lIns="106800" tIns="53400" rIns="106800" bIns="53400" rtlCol="0" anchor="t" anchorCtr="0">
            <a:normAutofit fontScale="85000" lnSpcReduction="20000"/>
          </a:bodyPr>
          <a:lstStyle/>
          <a:p>
            <a:pPr marL="400573" indent="-400573">
              <a:spcBef>
                <a:spcPts val="0"/>
              </a:spcBef>
              <a:buClr>
                <a:schemeClr val="dk1"/>
              </a:buClr>
              <a:buSzPct val="100000"/>
            </a:pPr>
            <a:r>
              <a:rPr lang="en-US"/>
              <a:t>Merge the channels and the watershed_SC_Erase into one map file</a:t>
            </a:r>
            <a:endParaRPr/>
          </a:p>
          <a:p>
            <a:pPr marL="400573" indent="-400573">
              <a:spcBef>
                <a:spcPts val="467"/>
              </a:spcBef>
              <a:buClr>
                <a:schemeClr val="dk1"/>
              </a:buClr>
              <a:buSzPct val="100000"/>
            </a:pPr>
            <a:r>
              <a:rPr lang="en-US"/>
              <a:t>Then you will have a newly merged map as shown below, which is the semi-final map that has everything in it</a:t>
            </a:r>
            <a:endParaRPr/>
          </a:p>
        </p:txBody>
      </p:sp>
      <p:pic>
        <p:nvPicPr>
          <p:cNvPr id="776" name="Google Shape;776;p61"/>
          <p:cNvPicPr preferRelativeResize="0"/>
          <p:nvPr/>
        </p:nvPicPr>
        <p:blipFill rotWithShape="1">
          <a:blip r:embed="rId3">
            <a:alphaModFix/>
          </a:blip>
          <a:srcRect/>
          <a:stretch/>
        </p:blipFill>
        <p:spPr>
          <a:xfrm>
            <a:off x="4947936" y="2426631"/>
            <a:ext cx="5832641" cy="3991471"/>
          </a:xfrm>
          <a:prstGeom prst="rect">
            <a:avLst/>
          </a:prstGeom>
          <a:noFill/>
          <a:ln>
            <a:noFill/>
          </a:ln>
        </p:spPr>
      </p:pic>
      <p:pic>
        <p:nvPicPr>
          <p:cNvPr id="777" name="Google Shape;777;p61"/>
          <p:cNvPicPr preferRelativeResize="0"/>
          <p:nvPr/>
        </p:nvPicPr>
        <p:blipFill rotWithShape="1">
          <a:blip r:embed="rId4">
            <a:alphaModFix/>
          </a:blip>
          <a:srcRect/>
          <a:stretch/>
        </p:blipFill>
        <p:spPr>
          <a:xfrm>
            <a:off x="904395" y="2487703"/>
            <a:ext cx="3498487" cy="3930399"/>
          </a:xfrm>
          <a:prstGeom prst="rect">
            <a:avLst/>
          </a:prstGeom>
          <a:noFill/>
          <a:ln>
            <a:noFill/>
          </a:ln>
        </p:spPr>
      </p:pic>
      <p:sp>
        <p:nvSpPr>
          <p:cNvPr id="778" name="Google Shape;778;p61"/>
          <p:cNvSpPr txBox="1">
            <a:spLocks noGrp="1"/>
          </p:cNvSpPr>
          <p:nvPr>
            <p:ph type="title"/>
          </p:nvPr>
        </p:nvSpPr>
        <p:spPr>
          <a:xfrm>
            <a:off x="316090" y="319822"/>
            <a:ext cx="11171743" cy="553207"/>
          </a:xfrm>
          <a:prstGeom prst="rect">
            <a:avLst/>
          </a:prstGeom>
          <a:noFill/>
          <a:ln>
            <a:noFill/>
          </a:ln>
        </p:spPr>
        <p:txBody>
          <a:bodyPr spcFirstLastPara="1" vert="horz" wrap="square" lIns="106800" tIns="53400" rIns="106800" bIns="53400" rtlCol="0" anchor="ctr" anchorCtr="0">
            <a:noAutofit/>
          </a:bodyPr>
          <a:lstStyle/>
          <a:p>
            <a:pPr algn="ctr">
              <a:spcBef>
                <a:spcPts val="0"/>
              </a:spcBef>
              <a:buClr>
                <a:schemeClr val="dk1"/>
              </a:buClr>
              <a:buSzPts val="3413"/>
            </a:pPr>
            <a:r>
              <a:rPr lang="en-US" sz="3034" b="1" dirty="0"/>
              <a:t>4. Some tips on merging NWM arcs</a:t>
            </a:r>
            <a:endParaRPr b="1" dirty="0"/>
          </a:p>
        </p:txBody>
      </p:sp>
    </p:spTree>
    <p:extLst>
      <p:ext uri="{BB962C8B-B14F-4D97-AF65-F5344CB8AC3E}">
        <p14:creationId xmlns:p14="http://schemas.microsoft.com/office/powerpoint/2010/main" val="1937809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4161" y="1160606"/>
            <a:ext cx="10515600" cy="1333211"/>
          </a:xfrm>
        </p:spPr>
        <p:txBody>
          <a:bodyPr>
            <a:normAutofit fontScale="77500" lnSpcReduction="20000"/>
          </a:bodyPr>
          <a:lstStyle/>
          <a:p>
            <a:r>
              <a:rPr lang="en-US" dirty="0" smtClean="0"/>
              <a:t>Take the NWM segments around Galveston Bay as example</a:t>
            </a:r>
          </a:p>
          <a:p>
            <a:r>
              <a:rPr lang="en-US" dirty="0" smtClean="0"/>
              <a:t>In SMS, save </a:t>
            </a:r>
            <a:r>
              <a:rPr lang="en-US" dirty="0"/>
              <a:t>"feature polygon to polygon shape file" as </a:t>
            </a:r>
            <a:r>
              <a:rPr lang="en-US" dirty="0" err="1"/>
              <a:t>Polygon_GV.shp</a:t>
            </a:r>
            <a:r>
              <a:rPr lang="en-US" dirty="0"/>
              <a:t> file</a:t>
            </a:r>
            <a:r>
              <a:rPr lang="en-US" dirty="0" smtClean="0"/>
              <a:t>.</a:t>
            </a:r>
          </a:p>
          <a:p>
            <a:r>
              <a:rPr lang="en-US" dirty="0" smtClean="0"/>
              <a:t>In GIS tool, use this polygon to clip NWM segments with a buffer zone (10m buffered polygon)</a:t>
            </a:r>
            <a:endParaRPr lang="en-US" dirty="0"/>
          </a:p>
          <a:p>
            <a:endParaRPr lang="en-US" dirty="0"/>
          </a:p>
        </p:txBody>
      </p:sp>
      <p:sp>
        <p:nvSpPr>
          <p:cNvPr id="4" name="Google Shape;778;p61"/>
          <p:cNvSpPr txBox="1">
            <a:spLocks noGrp="1"/>
          </p:cNvSpPr>
          <p:nvPr>
            <p:ph type="title"/>
          </p:nvPr>
        </p:nvSpPr>
        <p:spPr>
          <a:xfrm>
            <a:off x="316090" y="319822"/>
            <a:ext cx="11171743" cy="553207"/>
          </a:xfrm>
          <a:prstGeom prst="rect">
            <a:avLst/>
          </a:prstGeom>
          <a:noFill/>
          <a:ln>
            <a:noFill/>
          </a:ln>
        </p:spPr>
        <p:txBody>
          <a:bodyPr spcFirstLastPara="1" vert="horz" wrap="square" lIns="106800" tIns="53400" rIns="106800" bIns="53400" rtlCol="0" anchor="ctr" anchorCtr="0">
            <a:noAutofit/>
          </a:bodyPr>
          <a:lstStyle/>
          <a:p>
            <a:pPr algn="ctr">
              <a:spcBef>
                <a:spcPts val="0"/>
              </a:spcBef>
              <a:buClr>
                <a:schemeClr val="dk1"/>
              </a:buClr>
              <a:buSzPts val="3413"/>
            </a:pPr>
            <a:r>
              <a:rPr lang="en-US" sz="3034" b="1" dirty="0"/>
              <a:t>5</a:t>
            </a:r>
            <a:r>
              <a:rPr lang="en-US" sz="3034" b="1" dirty="0" smtClean="0"/>
              <a:t>. Procedures for cleaning up NWM segments</a:t>
            </a:r>
            <a:endParaRPr b="1" dirty="0"/>
          </a:p>
        </p:txBody>
      </p:sp>
      <p:pic>
        <p:nvPicPr>
          <p:cNvPr id="1026" name="Picture 2" descr="Machine generated alternative text:&#10;File Edit Display &#10;Feature Objects Window Help &#10;@ Save As &#10;Save in &#10;SMS Il 20 &#10;NWM_grid v20 datasets &#10;File name &#10;Date modfied &#10;4/9/2020 AM &#10;Type &#10;File ft &#10;hghd utm18_v19 &#10;-o &#10;Scatter Data &#10;upbay_s53 &#10;elevation &#10;coast_a1165 origin &#10;sah_cycles &#10;dev*ion &#10;Map Data &#10;all &#10;o &#10;Levee_hver &amp;ndepth &#10;o &#10;Hudson _ Fei &#10;o &#10;Levee_2-8m utm 18 &#10;Quick access &#10;Deskt op &#10;n-,is pc &#10;Network &#10;Save as type &#10;Shape Files shp) &#10;Gufl_ _2m &#10;levee 1 &#10;Polygon all &#10;Gufl 1 4m &#10;Gufl 3 &#10;Gufl &#10;levee 2 &#10;levee 3 &#10;levee 4 &#10;I Owes &#10;Owes &#10;I Owes &#10;Owes &#10;NWM Ltm18 &#10;NWM utm18 v20 &#10;streams 3-10m Galveston &#10;NWM utm18 v21 &#10;on &#10;GIS Data &#10;o &#10;World Imagery &#10;EJ CRM &#10;o &#10;merged shp &#10;EJ CRM &#10;o &#10;merged shp &#10;EJ CRM &#10;o &#10;merged shp &#10;o &#10;CRM &#10;merged 1511 shp &#10;EJ CRM &#10;o &#10;merged 2011 shp &#10;o &#10;G3_II cm shp &#10;o &#10;G3_ll 5m shp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188" y="2641555"/>
            <a:ext cx="6822563" cy="37948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chine generated alternative text:&#10;AyProject4 - Map &#10;- ArcGIS Pro &#10;Imagery &#10;View &#10;Jector &#10;Ma &#10;Edit &#10;Share &#10;Feature Layer &#10;Labeling &#10;Appearance &#10;Attributes &#10;Clear &#10;Snapping Create Modify Delete &#10;Select &#10;Data &#10;Move &#10;Vertices &#10;Tools &#10;Reshape &#10;CIÄ &#10;Merge &#10;Annotation &#10;Arthur &#10;Clam &#10;Split &#10;Modi &#10;ri Snapping &#10;Features &#10;Selection &#10;Houstcn &#10;cry - &#10;Cit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6440" y="2677235"/>
            <a:ext cx="5001498" cy="3759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889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78;p61"/>
          <p:cNvSpPr txBox="1">
            <a:spLocks noGrp="1"/>
          </p:cNvSpPr>
          <p:nvPr>
            <p:ph type="title"/>
          </p:nvPr>
        </p:nvSpPr>
        <p:spPr>
          <a:xfrm>
            <a:off x="316090" y="319822"/>
            <a:ext cx="11171743" cy="553207"/>
          </a:xfrm>
          <a:prstGeom prst="rect">
            <a:avLst/>
          </a:prstGeom>
          <a:noFill/>
          <a:ln>
            <a:noFill/>
          </a:ln>
        </p:spPr>
        <p:txBody>
          <a:bodyPr spcFirstLastPara="1" vert="horz" wrap="square" lIns="106800" tIns="53400" rIns="106800" bIns="53400" rtlCol="0" anchor="ctr" anchorCtr="0">
            <a:noAutofit/>
          </a:bodyPr>
          <a:lstStyle/>
          <a:p>
            <a:pPr algn="ctr">
              <a:spcBef>
                <a:spcPts val="0"/>
              </a:spcBef>
              <a:buClr>
                <a:schemeClr val="dk1"/>
              </a:buClr>
              <a:buSzPts val="3413"/>
            </a:pPr>
            <a:r>
              <a:rPr lang="en-US" sz="3034" b="1" dirty="0"/>
              <a:t>5</a:t>
            </a:r>
            <a:r>
              <a:rPr lang="en-US" sz="3034" b="1" dirty="0" smtClean="0"/>
              <a:t>. Procedures for cleaning up NWM segments</a:t>
            </a:r>
            <a:endParaRPr b="1" dirty="0"/>
          </a:p>
        </p:txBody>
      </p:sp>
      <p:sp>
        <p:nvSpPr>
          <p:cNvPr id="5" name="Rectangle 4"/>
          <p:cNvSpPr/>
          <p:nvPr/>
        </p:nvSpPr>
        <p:spPr>
          <a:xfrm>
            <a:off x="466803" y="1098468"/>
            <a:ext cx="10870316" cy="2308324"/>
          </a:xfrm>
          <a:prstGeom prst="rect">
            <a:avLst/>
          </a:prstGeom>
        </p:spPr>
        <p:txBody>
          <a:bodyPr wrap="square">
            <a:spAutoFit/>
          </a:bodyPr>
          <a:lstStyle/>
          <a:p>
            <a:pPr marL="342900" fontAlgn="ctr">
              <a:buFont typeface="Arial" panose="020B0604020202020204" pitchFamily="34" charset="0"/>
              <a:buChar char="•"/>
            </a:pPr>
            <a:r>
              <a:rPr lang="en-US" dirty="0" smtClean="0">
                <a:solidFill>
                  <a:srgbClr val="000000"/>
                </a:solidFill>
                <a:latin typeface="Calibri" panose="020F0502020204030204" pitchFamily="34" charset="0"/>
              </a:rPr>
              <a:t>Convert the NWM segments from </a:t>
            </a:r>
            <a:r>
              <a:rPr lang="en-US" dirty="0" err="1" smtClean="0">
                <a:solidFill>
                  <a:srgbClr val="000000"/>
                </a:solidFill>
                <a:latin typeface="Calibri" panose="020F0502020204030204" pitchFamily="34" charset="0"/>
              </a:rPr>
              <a:t>shp</a:t>
            </a:r>
            <a:r>
              <a:rPr lang="en-US" dirty="0" smtClean="0">
                <a:solidFill>
                  <a:srgbClr val="000000"/>
                </a:solidFill>
                <a:latin typeface="Calibri" panose="020F0502020204030204" pitchFamily="34" charset="0"/>
              </a:rPr>
              <a:t> file to feature arcs</a:t>
            </a:r>
          </a:p>
          <a:p>
            <a:pPr marL="342900" fontAlgn="ctr">
              <a:buFont typeface="Arial" panose="020B0604020202020204" pitchFamily="34" charset="0"/>
              <a:buChar char="•"/>
            </a:pPr>
            <a:r>
              <a:rPr lang="en-US" dirty="0" smtClean="0">
                <a:solidFill>
                  <a:srgbClr val="000000"/>
                </a:solidFill>
                <a:latin typeface="Calibri" panose="020F0502020204030204" pitchFamily="34" charset="0"/>
              </a:rPr>
              <a:t>select </a:t>
            </a:r>
            <a:r>
              <a:rPr lang="en-US" dirty="0">
                <a:solidFill>
                  <a:srgbClr val="000000"/>
                </a:solidFill>
                <a:latin typeface="Calibri" panose="020F0502020204030204" pitchFamily="34" charset="0"/>
              </a:rPr>
              <a:t>all “feature points” and convert them to “feature vertices”; some points cannot/won’t be converted, which is what we want.</a:t>
            </a:r>
            <a:endParaRPr lang="en-US" sz="1400" dirty="0">
              <a:solidFill>
                <a:srgbClr val="000000"/>
              </a:solidFill>
              <a:latin typeface="Calibri" panose="020F0502020204030204" pitchFamily="34" charset="0"/>
            </a:endParaRPr>
          </a:p>
          <a:p>
            <a:pPr marL="342900" fontAlgn="ctr">
              <a:buFont typeface="Arial" panose="020B0604020202020204" pitchFamily="34" charset="0"/>
              <a:buChar char="•"/>
            </a:pPr>
            <a:r>
              <a:rPr lang="en-US" dirty="0">
                <a:solidFill>
                  <a:srgbClr val="000000"/>
                </a:solidFill>
                <a:latin typeface="Calibri" panose="020F0502020204030204" pitchFamily="34" charset="0"/>
              </a:rPr>
              <a:t>select all feature arcs and redistribute vertices with a proper resolution (300 m)</a:t>
            </a:r>
            <a:endParaRPr lang="en-US" sz="1400" dirty="0">
              <a:solidFill>
                <a:srgbClr val="000000"/>
              </a:solidFill>
              <a:latin typeface="Calibri" panose="020F0502020204030204" pitchFamily="34" charset="0"/>
            </a:endParaRPr>
          </a:p>
          <a:p>
            <a:pPr marL="342900" fontAlgn="ctr">
              <a:buFont typeface="Arial" panose="020B0604020202020204" pitchFamily="34" charset="0"/>
              <a:buChar char="•"/>
            </a:pPr>
            <a:r>
              <a:rPr lang="en-US" dirty="0">
                <a:solidFill>
                  <a:srgbClr val="000000"/>
                </a:solidFill>
                <a:latin typeface="Calibri" panose="020F0502020204030204" pitchFamily="34" charset="0"/>
              </a:rPr>
              <a:t>clean up all arcs using a smaller distance than the watershed resolution (150 in this example; you can try a larger number, but not larger than the watershed resolution). </a:t>
            </a:r>
            <a:endParaRPr lang="en-US" sz="1400" dirty="0">
              <a:solidFill>
                <a:srgbClr val="000000"/>
              </a:solidFill>
              <a:latin typeface="Calibri" panose="020F0502020204030204" pitchFamily="34" charset="0"/>
            </a:endParaRPr>
          </a:p>
          <a:p>
            <a:pPr marL="342900" fontAlgn="ctr">
              <a:buFont typeface="Arial" panose="020B0604020202020204" pitchFamily="34" charset="0"/>
              <a:buChar char="•"/>
            </a:pPr>
            <a:r>
              <a:rPr lang="en-US" dirty="0">
                <a:solidFill>
                  <a:srgbClr val="000000"/>
                </a:solidFill>
                <a:latin typeface="Calibri" panose="020F0502020204030204" pitchFamily="34" charset="0"/>
              </a:rPr>
              <a:t>Moreover, setting the tolerance for intersect arcs to a larger value (75 m) should improve the cleaning. This has not been tested, and you may have to deal with dangling arcs.</a:t>
            </a:r>
            <a:endParaRPr lang="en-US" sz="1400" dirty="0">
              <a:solidFill>
                <a:srgbClr val="000000"/>
              </a:solidFill>
              <a:effectLst/>
              <a:latin typeface="Calibri" panose="020F0502020204030204" pitchFamily="34" charset="0"/>
            </a:endParaRPr>
          </a:p>
        </p:txBody>
      </p:sp>
      <p:pic>
        <p:nvPicPr>
          <p:cNvPr id="6" name="Picture 5"/>
          <p:cNvPicPr>
            <a:picLocks noChangeAspect="1"/>
          </p:cNvPicPr>
          <p:nvPr/>
        </p:nvPicPr>
        <p:blipFill>
          <a:blip r:embed="rId2"/>
          <a:stretch>
            <a:fillRect/>
          </a:stretch>
        </p:blipFill>
        <p:spPr>
          <a:xfrm>
            <a:off x="617517" y="3890665"/>
            <a:ext cx="4235563" cy="2833059"/>
          </a:xfrm>
          <a:prstGeom prst="rect">
            <a:avLst/>
          </a:prstGeom>
        </p:spPr>
      </p:pic>
      <p:pic>
        <p:nvPicPr>
          <p:cNvPr id="2050" name="Picture 2" descr="Machine generated alternative text:&#10;File Edit Display &#10;O &#10;Project &#10;Map Data &#10;NWM v5 &#10;Levee tv &#10;Levee 2 &#10;NWM VI &#10;NWM &#10;Hudson F &#10;NWM utml &#10;NWM utml &#10;levee &#10;levee &#10;Gufl &#10;Feature Objects &#10;Delete &#10;Attributes... &#10;Window &#10;Help &#10;Create Arc Group &#10;Build Polygons &#10;Renumber &#10;Nodes &#10;Reverse Arc Direction &#10;Redistribute Vertices... &#10;Transform Feature Objects... &#10;Select/DeIete Data... &#10;Find... &#10;Define Domain... &#10;Map 20 Mesh &#10;Map Scatt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584" y="3885381"/>
            <a:ext cx="3034843" cy="28383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chine generated alternative text:&#10;Clean Options &#10;Snap nodes and vertices &#10;olerance 150 0 &#10;nodes &#10;Intersect arcs &#10;olerance 1 &#10;arcs &#10;Remove dangling arcs &#10;Help 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8017" y="3761448"/>
            <a:ext cx="2562225" cy="296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585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696" y="1267485"/>
            <a:ext cx="10515600" cy="703819"/>
          </a:xfrm>
        </p:spPr>
        <p:txBody>
          <a:bodyPr>
            <a:normAutofit fontScale="92500" lnSpcReduction="20000"/>
          </a:bodyPr>
          <a:lstStyle/>
          <a:p>
            <a:r>
              <a:rPr lang="en-US" dirty="0" smtClean="0"/>
              <a:t>One potential backward using clean options is that lots of dangling arcs may be resulted, therefore, crashing the mesh generation.</a:t>
            </a:r>
            <a:endParaRPr lang="en-US" dirty="0"/>
          </a:p>
        </p:txBody>
      </p:sp>
      <p:sp>
        <p:nvSpPr>
          <p:cNvPr id="4" name="Google Shape;778;p61"/>
          <p:cNvSpPr txBox="1">
            <a:spLocks noGrp="1"/>
          </p:cNvSpPr>
          <p:nvPr>
            <p:ph type="title"/>
          </p:nvPr>
        </p:nvSpPr>
        <p:spPr>
          <a:xfrm>
            <a:off x="316090" y="319822"/>
            <a:ext cx="11171743" cy="553207"/>
          </a:xfrm>
          <a:prstGeom prst="rect">
            <a:avLst/>
          </a:prstGeom>
          <a:noFill/>
          <a:ln>
            <a:noFill/>
          </a:ln>
        </p:spPr>
        <p:txBody>
          <a:bodyPr spcFirstLastPara="1" vert="horz" wrap="square" lIns="106800" tIns="53400" rIns="106800" bIns="53400" rtlCol="0" anchor="ctr" anchorCtr="0">
            <a:noAutofit/>
          </a:bodyPr>
          <a:lstStyle/>
          <a:p>
            <a:pPr algn="ctr">
              <a:spcBef>
                <a:spcPts val="0"/>
              </a:spcBef>
              <a:buClr>
                <a:schemeClr val="dk1"/>
              </a:buClr>
              <a:buSzPts val="3413"/>
            </a:pPr>
            <a:r>
              <a:rPr lang="en-US" sz="3034" b="1" dirty="0"/>
              <a:t>5</a:t>
            </a:r>
            <a:r>
              <a:rPr lang="en-US" sz="3034" b="1" dirty="0" smtClean="0"/>
              <a:t>. Procedures for cleaning up NWM segments</a:t>
            </a:r>
            <a:endParaRPr b="1" dirty="0"/>
          </a:p>
        </p:txBody>
      </p:sp>
      <p:pic>
        <p:nvPicPr>
          <p:cNvPr id="5" name="Picture 4"/>
          <p:cNvPicPr>
            <a:picLocks noChangeAspect="1"/>
          </p:cNvPicPr>
          <p:nvPr/>
        </p:nvPicPr>
        <p:blipFill>
          <a:blip r:embed="rId2"/>
          <a:stretch>
            <a:fillRect/>
          </a:stretch>
        </p:blipFill>
        <p:spPr>
          <a:xfrm>
            <a:off x="423482" y="2365759"/>
            <a:ext cx="6012944" cy="4008629"/>
          </a:xfrm>
          <a:prstGeom prst="rect">
            <a:avLst/>
          </a:prstGeom>
        </p:spPr>
      </p:pic>
      <p:pic>
        <p:nvPicPr>
          <p:cNvPr id="6" name="Picture 5"/>
          <p:cNvPicPr>
            <a:picLocks noChangeAspect="1"/>
          </p:cNvPicPr>
          <p:nvPr/>
        </p:nvPicPr>
        <p:blipFill>
          <a:blip r:embed="rId3"/>
          <a:stretch>
            <a:fillRect/>
          </a:stretch>
        </p:blipFill>
        <p:spPr>
          <a:xfrm>
            <a:off x="6602798" y="2365760"/>
            <a:ext cx="5014653" cy="4008628"/>
          </a:xfrm>
          <a:prstGeom prst="rect">
            <a:avLst/>
          </a:prstGeom>
        </p:spPr>
      </p:pic>
    </p:spTree>
    <p:extLst>
      <p:ext uri="{BB962C8B-B14F-4D97-AF65-F5344CB8AC3E}">
        <p14:creationId xmlns:p14="http://schemas.microsoft.com/office/powerpoint/2010/main" val="47205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45"/>
          <p:cNvSpPr txBox="1">
            <a:spLocks noGrp="1"/>
          </p:cNvSpPr>
          <p:nvPr>
            <p:ph type="body" idx="1"/>
          </p:nvPr>
        </p:nvSpPr>
        <p:spPr>
          <a:xfrm>
            <a:off x="445166" y="1038566"/>
            <a:ext cx="11408167" cy="2351852"/>
          </a:xfrm>
          <a:prstGeom prst="rect">
            <a:avLst/>
          </a:prstGeom>
          <a:noFill/>
          <a:ln>
            <a:noFill/>
          </a:ln>
        </p:spPr>
        <p:txBody>
          <a:bodyPr spcFirstLastPara="1" vert="horz" wrap="square" lIns="106800" tIns="53400" rIns="106800" bIns="53400" rtlCol="0" anchor="t" anchorCtr="0">
            <a:normAutofit/>
          </a:bodyPr>
          <a:lstStyle/>
          <a:p>
            <a:pPr marL="400573" indent="-400573">
              <a:spcBef>
                <a:spcPts val="0"/>
              </a:spcBef>
              <a:buClr>
                <a:schemeClr val="dk1"/>
              </a:buClr>
              <a:buSzPts val="2800"/>
            </a:pPr>
            <a:r>
              <a:rPr lang="en-US" sz="2489"/>
              <a:t>Use GIS tools to simplify or clean the contours to remove unresolved small features</a:t>
            </a:r>
            <a:endParaRPr/>
          </a:p>
          <a:p>
            <a:pPr marL="400573" indent="-400573">
              <a:spcBef>
                <a:spcPts val="498"/>
              </a:spcBef>
              <a:buClr>
                <a:schemeClr val="dk1"/>
              </a:buClr>
              <a:buSzPts val="2800"/>
            </a:pPr>
            <a:r>
              <a:rPr lang="en-US" sz="2489"/>
              <a:t>Copy some cleaned lines from the existing shape files and work on them as a new layer</a:t>
            </a:r>
            <a:endParaRPr/>
          </a:p>
          <a:p>
            <a:pPr marL="867909" lvl="1" indent="-333811">
              <a:spcBef>
                <a:spcPts val="427"/>
              </a:spcBef>
              <a:buClr>
                <a:schemeClr val="dk1"/>
              </a:buClr>
              <a:buSzPts val="2400"/>
              <a:buChar char="–"/>
            </a:pPr>
            <a:r>
              <a:rPr lang="en-US" sz="2133"/>
              <a:t>Use "Select Feature" button in QGIS to select the feature arc, and then copy and paste it in a new layer.</a:t>
            </a:r>
            <a:endParaRPr/>
          </a:p>
        </p:txBody>
      </p:sp>
      <p:sp>
        <p:nvSpPr>
          <p:cNvPr id="616" name="Google Shape;616;p45"/>
          <p:cNvSpPr txBox="1">
            <a:spLocks noGrp="1"/>
          </p:cNvSpPr>
          <p:nvPr>
            <p:ph type="title"/>
          </p:nvPr>
        </p:nvSpPr>
        <p:spPr>
          <a:xfrm>
            <a:off x="726965" y="338744"/>
            <a:ext cx="10690782" cy="553207"/>
          </a:xfrm>
          <a:prstGeom prst="rect">
            <a:avLst/>
          </a:prstGeom>
          <a:noFill/>
          <a:ln>
            <a:noFill/>
          </a:ln>
        </p:spPr>
        <p:txBody>
          <a:bodyPr spcFirstLastPara="1" vert="horz" wrap="square" lIns="106800" tIns="53400" rIns="106800" bIns="53400" rtlCol="0" anchor="ctr" anchorCtr="0">
            <a:noAutofit/>
          </a:bodyPr>
          <a:lstStyle/>
          <a:p>
            <a:pPr algn="ctr">
              <a:spcBef>
                <a:spcPts val="0"/>
              </a:spcBef>
              <a:buClr>
                <a:schemeClr val="dk1"/>
              </a:buClr>
              <a:buSzPts val="4800"/>
            </a:pPr>
            <a:r>
              <a:rPr lang="en-US" sz="4267" b="1" dirty="0"/>
              <a:t>1. Generate coastlines and land boundaries</a:t>
            </a:r>
            <a:endParaRPr b="1" dirty="0"/>
          </a:p>
        </p:txBody>
      </p:sp>
      <p:pic>
        <p:nvPicPr>
          <p:cNvPr id="617" name="Google Shape;617;p45"/>
          <p:cNvPicPr preferRelativeResize="0"/>
          <p:nvPr/>
        </p:nvPicPr>
        <p:blipFill rotWithShape="1">
          <a:blip r:embed="rId3">
            <a:alphaModFix/>
          </a:blip>
          <a:srcRect/>
          <a:stretch/>
        </p:blipFill>
        <p:spPr>
          <a:xfrm>
            <a:off x="-67733" y="3283312"/>
            <a:ext cx="5739112" cy="3396888"/>
          </a:xfrm>
          <a:prstGeom prst="rect">
            <a:avLst/>
          </a:prstGeom>
          <a:noFill/>
          <a:ln>
            <a:noFill/>
          </a:ln>
        </p:spPr>
      </p:pic>
      <p:pic>
        <p:nvPicPr>
          <p:cNvPr id="618" name="Google Shape;618;p45"/>
          <p:cNvPicPr preferRelativeResize="0"/>
          <p:nvPr/>
        </p:nvPicPr>
        <p:blipFill rotWithShape="1">
          <a:blip r:embed="rId4">
            <a:alphaModFix/>
          </a:blip>
          <a:srcRect/>
          <a:stretch/>
        </p:blipFill>
        <p:spPr>
          <a:xfrm>
            <a:off x="8170899" y="3564300"/>
            <a:ext cx="4123426" cy="2844953"/>
          </a:xfrm>
          <a:prstGeom prst="rect">
            <a:avLst/>
          </a:prstGeom>
          <a:noFill/>
          <a:ln>
            <a:noFill/>
          </a:ln>
        </p:spPr>
      </p:pic>
      <p:pic>
        <p:nvPicPr>
          <p:cNvPr id="619" name="Google Shape;619;p45" descr="*Untitled Project - QGIS &#10;P roject &#10;r cwser &#10;View Layer &#10;Undo &#10;Redo &#10;Cut Features &#10;Copy Features &#10;Paste Features &#10;Settings &#10;Plugins &#10;Vector &#10;Paste Features As &#10;Select &#10;Add Line Feature &#10;Add Circular String &#10;Add Circular String by Radius &#10;Add Circle &#10;Raster Data &#10;Ctrl+Z &#10;Ctrl+Shift+Z &#10;Ctrl+X &#10;Ctrl+C &#10;Ctrl* V &#10;Ctrl*. "/>
          <p:cNvPicPr preferRelativeResize="0"/>
          <p:nvPr/>
        </p:nvPicPr>
        <p:blipFill rotWithShape="1">
          <a:blip r:embed="rId5">
            <a:alphaModFix/>
          </a:blip>
          <a:srcRect/>
          <a:stretch/>
        </p:blipFill>
        <p:spPr>
          <a:xfrm>
            <a:off x="4809067" y="4038601"/>
            <a:ext cx="3450013" cy="2467718"/>
          </a:xfrm>
          <a:prstGeom prst="rect">
            <a:avLst/>
          </a:prstGeom>
          <a:noFill/>
          <a:ln>
            <a:noFill/>
          </a:ln>
        </p:spPr>
      </p:pic>
    </p:spTree>
    <p:extLst>
      <p:ext uri="{BB962C8B-B14F-4D97-AF65-F5344CB8AC3E}">
        <p14:creationId xmlns:p14="http://schemas.microsoft.com/office/powerpoint/2010/main" val="27640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46"/>
          <p:cNvSpPr txBox="1">
            <a:spLocks noGrp="1"/>
          </p:cNvSpPr>
          <p:nvPr>
            <p:ph type="body" idx="1"/>
          </p:nvPr>
        </p:nvSpPr>
        <p:spPr>
          <a:xfrm>
            <a:off x="67733" y="922867"/>
            <a:ext cx="5215467" cy="5580658"/>
          </a:xfrm>
          <a:prstGeom prst="rect">
            <a:avLst/>
          </a:prstGeom>
          <a:noFill/>
          <a:ln>
            <a:noFill/>
          </a:ln>
        </p:spPr>
        <p:txBody>
          <a:bodyPr spcFirstLastPara="1" vert="horz" wrap="square" lIns="106800" tIns="53400" rIns="106800" bIns="53400" rtlCol="0" anchor="t" anchorCtr="0">
            <a:normAutofit lnSpcReduction="10000"/>
          </a:bodyPr>
          <a:lstStyle/>
          <a:p>
            <a:pPr marL="400573" indent="-400573">
              <a:spcBef>
                <a:spcPts val="0"/>
              </a:spcBef>
              <a:buClr>
                <a:schemeClr val="dk1"/>
              </a:buClr>
              <a:buSzPct val="100000"/>
            </a:pPr>
            <a:r>
              <a:rPr lang="en-US"/>
              <a:t>Load the coastline and land boundary into SMS</a:t>
            </a:r>
            <a:endParaRPr/>
          </a:p>
          <a:p>
            <a:pPr marL="400573" indent="-400573">
              <a:spcBef>
                <a:spcPts val="523"/>
              </a:spcBef>
              <a:buClr>
                <a:schemeClr val="dk1"/>
              </a:buClr>
              <a:buSzPct val="100000"/>
            </a:pPr>
            <a:r>
              <a:rPr lang="en-US"/>
              <a:t>In open ocean, go easy on grid resolution transition (which is important for 3D applications): please refer to Chapter 5.7.1 in the user manual</a:t>
            </a:r>
            <a:endParaRPr/>
          </a:p>
          <a:p>
            <a:pPr marL="400573" indent="-400573">
              <a:spcBef>
                <a:spcPts val="523"/>
              </a:spcBef>
              <a:buClr>
                <a:schemeClr val="dk1"/>
              </a:buClr>
              <a:buSzPct val="100000"/>
            </a:pPr>
            <a:r>
              <a:rPr lang="en-US"/>
              <a:t>Convert the shape file into “feature arcs” and reset the resolution to desired value using “redistribute arcs” option</a:t>
            </a:r>
            <a:endParaRPr/>
          </a:p>
          <a:p>
            <a:pPr marL="867909" lvl="1" indent="-333811">
              <a:spcBef>
                <a:spcPts val="460"/>
              </a:spcBef>
              <a:buClr>
                <a:schemeClr val="dk1"/>
              </a:buClr>
              <a:buSzPct val="100000"/>
              <a:buChar char="–"/>
            </a:pPr>
            <a:r>
              <a:rPr lang="en-US"/>
              <a:t>Land boundary: ~300m</a:t>
            </a:r>
            <a:endParaRPr/>
          </a:p>
          <a:p>
            <a:pPr marL="867909" lvl="1" indent="-333811">
              <a:spcBef>
                <a:spcPts val="460"/>
              </a:spcBef>
              <a:buClr>
                <a:schemeClr val="dk1"/>
              </a:buClr>
              <a:buSzPct val="100000"/>
              <a:buChar char="–"/>
            </a:pPr>
            <a:r>
              <a:rPr lang="en-US"/>
              <a:t>Shoreline: 200m-1km without estuaries; variable inside estuaries (finer upstream)</a:t>
            </a:r>
            <a:endParaRPr/>
          </a:p>
        </p:txBody>
      </p:sp>
      <p:sp>
        <p:nvSpPr>
          <p:cNvPr id="625" name="Google Shape;625;p46"/>
          <p:cNvSpPr txBox="1">
            <a:spLocks noGrp="1"/>
          </p:cNvSpPr>
          <p:nvPr>
            <p:ph type="title"/>
          </p:nvPr>
        </p:nvSpPr>
        <p:spPr>
          <a:xfrm>
            <a:off x="589597" y="276885"/>
            <a:ext cx="10690782" cy="553207"/>
          </a:xfrm>
          <a:prstGeom prst="rect">
            <a:avLst/>
          </a:prstGeom>
          <a:noFill/>
          <a:ln>
            <a:noFill/>
          </a:ln>
        </p:spPr>
        <p:txBody>
          <a:bodyPr spcFirstLastPara="1" vert="horz" wrap="square" lIns="106800" tIns="53400" rIns="106800" bIns="53400" rtlCol="0" anchor="ctr" anchorCtr="0">
            <a:noAutofit/>
          </a:bodyPr>
          <a:lstStyle/>
          <a:p>
            <a:pPr algn="ctr">
              <a:spcBef>
                <a:spcPts val="0"/>
              </a:spcBef>
              <a:buClr>
                <a:schemeClr val="dk1"/>
              </a:buClr>
              <a:buSzPts val="4800"/>
            </a:pPr>
            <a:r>
              <a:rPr lang="en-US" sz="4267" b="1" dirty="0"/>
              <a:t>1. Generate coastlines and land boundaries</a:t>
            </a:r>
            <a:endParaRPr b="1" dirty="0"/>
          </a:p>
        </p:txBody>
      </p:sp>
      <p:pic>
        <p:nvPicPr>
          <p:cNvPr id="626" name="Google Shape;626;p46" descr="C:\Users\whuang\AppData\Local\Temp\msohtmlclip1\02\clip_image001.png"/>
          <p:cNvPicPr preferRelativeResize="0"/>
          <p:nvPr/>
        </p:nvPicPr>
        <p:blipFill rotWithShape="1">
          <a:blip r:embed="rId3">
            <a:alphaModFix/>
          </a:blip>
          <a:srcRect/>
          <a:stretch/>
        </p:blipFill>
        <p:spPr>
          <a:xfrm>
            <a:off x="5283200" y="2301092"/>
            <a:ext cx="6834487" cy="4379108"/>
          </a:xfrm>
          <a:prstGeom prst="rect">
            <a:avLst/>
          </a:prstGeom>
          <a:noFill/>
          <a:ln>
            <a:noFill/>
          </a:ln>
        </p:spPr>
      </p:pic>
    </p:spTree>
    <p:extLst>
      <p:ext uri="{BB962C8B-B14F-4D97-AF65-F5344CB8AC3E}">
        <p14:creationId xmlns:p14="http://schemas.microsoft.com/office/powerpoint/2010/main" val="3672540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47"/>
          <p:cNvSpPr txBox="1">
            <a:spLocks noGrp="1"/>
          </p:cNvSpPr>
          <p:nvPr>
            <p:ph type="body" idx="1"/>
          </p:nvPr>
        </p:nvSpPr>
        <p:spPr>
          <a:xfrm>
            <a:off x="848667" y="938790"/>
            <a:ext cx="10602008" cy="630960"/>
          </a:xfrm>
          <a:prstGeom prst="rect">
            <a:avLst/>
          </a:prstGeom>
          <a:noFill/>
          <a:ln>
            <a:noFill/>
          </a:ln>
        </p:spPr>
        <p:txBody>
          <a:bodyPr spcFirstLastPara="1" vert="horz" wrap="square" lIns="106800" tIns="53400" rIns="106800" bIns="53400" rtlCol="0" anchor="t" anchorCtr="0">
            <a:normAutofit fontScale="85000" lnSpcReduction="10000"/>
          </a:bodyPr>
          <a:lstStyle/>
          <a:p>
            <a:pPr marL="400573" indent="-400573">
              <a:spcBef>
                <a:spcPts val="0"/>
              </a:spcBef>
              <a:buClr>
                <a:srgbClr val="7030A0"/>
              </a:buClr>
              <a:buSzPct val="100000"/>
            </a:pPr>
            <a:r>
              <a:rPr lang="en-US">
                <a:solidFill>
                  <a:srgbClr val="7030A0"/>
                </a:solidFill>
              </a:rPr>
              <a:t> Download relevant higher resolution DEMs to extract contour lines in a region</a:t>
            </a:r>
            <a:endParaRPr>
              <a:solidFill>
                <a:srgbClr val="7030A0"/>
              </a:solidFill>
            </a:endParaRPr>
          </a:p>
        </p:txBody>
      </p:sp>
      <p:pic>
        <p:nvPicPr>
          <p:cNvPr id="632" name="Google Shape;632;p47" descr="ZUSGS &#10;science for a changing world &#10;•oNED Project Viewer &#10;Table of contents &#10;Topobathy AOls &#10;Topobathy Colored Relief &#10;Topobathy Shaded Relief &#10;Topobathy Elevation &#10;NED 2013 Hillshade &#10;Reference Overlay &#10;Terrain Basemap &#10;SO &#10;br &#10;n E- ted &#10;-tes &#10;@ Kansas &#10;Iowa &#10;Mi s souri &#10;Wis con sim &#10;Illinois &#10;J Michigan &#10;Search &#10;'QNH &#10;aware &#10;F ind address &#10;Maine &#10;Indiana &#10;Ohi &#10;K entucky &#10;Oklahoma &#10;- sas &#10;Texas &#10;Tenness ee &#10;Al am a &#10;ew York x) &#10;enn sy a &#10;- •j';ayrgin &#10;C aro'lin a &#10;Car olina &#10;I ori da "/>
          <p:cNvPicPr preferRelativeResize="0"/>
          <p:nvPr/>
        </p:nvPicPr>
        <p:blipFill rotWithShape="1">
          <a:blip r:embed="rId3">
            <a:alphaModFix/>
          </a:blip>
          <a:srcRect/>
          <a:stretch/>
        </p:blipFill>
        <p:spPr>
          <a:xfrm>
            <a:off x="5269624" y="2111206"/>
            <a:ext cx="6404769" cy="4098343"/>
          </a:xfrm>
          <a:prstGeom prst="rect">
            <a:avLst/>
          </a:prstGeom>
          <a:noFill/>
          <a:ln>
            <a:noFill/>
          </a:ln>
        </p:spPr>
      </p:pic>
      <p:pic>
        <p:nvPicPr>
          <p:cNvPr id="633" name="Google Shape;633;p47"/>
          <p:cNvPicPr preferRelativeResize="0"/>
          <p:nvPr/>
        </p:nvPicPr>
        <p:blipFill rotWithShape="1">
          <a:blip r:embed="rId4">
            <a:alphaModFix/>
          </a:blip>
          <a:srcRect/>
          <a:stretch/>
        </p:blipFill>
        <p:spPr>
          <a:xfrm>
            <a:off x="180553" y="1740356"/>
            <a:ext cx="5089069" cy="2805422"/>
          </a:xfrm>
          <a:prstGeom prst="rect">
            <a:avLst/>
          </a:prstGeom>
          <a:noFill/>
          <a:ln>
            <a:noFill/>
          </a:ln>
        </p:spPr>
      </p:pic>
      <p:sp>
        <p:nvSpPr>
          <p:cNvPr id="634" name="Google Shape;634;p47"/>
          <p:cNvSpPr/>
          <p:nvPr/>
        </p:nvSpPr>
        <p:spPr>
          <a:xfrm>
            <a:off x="609600" y="5065006"/>
            <a:ext cx="4402667" cy="574480"/>
          </a:xfrm>
          <a:prstGeom prst="rect">
            <a:avLst/>
          </a:prstGeom>
          <a:noFill/>
          <a:ln>
            <a:noFill/>
          </a:ln>
        </p:spPr>
        <p:txBody>
          <a:bodyPr spcFirstLastPara="1" wrap="square" lIns="81267" tIns="40622" rIns="81267" bIns="40622" anchor="t" anchorCtr="0">
            <a:spAutoFit/>
          </a:bodyPr>
          <a:lstStyle/>
          <a:p>
            <a:r>
              <a:rPr lang="en-US" sz="1600">
                <a:solidFill>
                  <a:schemeClr val="dk1"/>
                </a:solidFill>
                <a:latin typeface="Calibri"/>
                <a:ea typeface="Calibri"/>
                <a:cs typeface="Calibri"/>
                <a:sym typeface="Calibri"/>
              </a:rPr>
              <a:t>USGS_CoNED (1m, nav1983, navd 88)</a:t>
            </a:r>
            <a:endParaRPr sz="1600"/>
          </a:p>
          <a:p>
            <a:r>
              <a:rPr lang="en-US" sz="1600" u="sng">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https://topotools.cr.usgs.gov/topobathy_viewer/</a:t>
            </a:r>
            <a:endParaRPr sz="1600">
              <a:solidFill>
                <a:schemeClr val="dk1"/>
              </a:solidFill>
              <a:latin typeface="Calibri"/>
              <a:ea typeface="Calibri"/>
              <a:cs typeface="Calibri"/>
              <a:sym typeface="Calibri"/>
            </a:endParaRPr>
          </a:p>
        </p:txBody>
      </p:sp>
      <p:sp>
        <p:nvSpPr>
          <p:cNvPr id="635" name="Google Shape;635;p47"/>
          <p:cNvSpPr txBox="1">
            <a:spLocks noGrp="1"/>
          </p:cNvSpPr>
          <p:nvPr>
            <p:ph type="title"/>
          </p:nvPr>
        </p:nvSpPr>
        <p:spPr>
          <a:xfrm>
            <a:off x="991806" y="214982"/>
            <a:ext cx="9970347" cy="553207"/>
          </a:xfrm>
          <a:prstGeom prst="rect">
            <a:avLst/>
          </a:prstGeom>
          <a:noFill/>
          <a:ln>
            <a:noFill/>
          </a:ln>
        </p:spPr>
        <p:txBody>
          <a:bodyPr spcFirstLastPara="1" vert="horz" wrap="square" lIns="106800" tIns="53400" rIns="106800" bIns="53400" rtlCol="0" anchor="ctr" anchorCtr="0">
            <a:noAutofit/>
          </a:bodyPr>
          <a:lstStyle/>
          <a:p>
            <a:pPr algn="ctr">
              <a:spcBef>
                <a:spcPts val="0"/>
              </a:spcBef>
              <a:buClr>
                <a:schemeClr val="dk1"/>
              </a:buClr>
              <a:buSzPts val="4800"/>
            </a:pPr>
            <a:r>
              <a:rPr lang="en-US" sz="4267" b="1" dirty="0"/>
              <a:t>2. Resolve river channels and major creeks</a:t>
            </a:r>
            <a:endParaRPr b="1" dirty="0"/>
          </a:p>
        </p:txBody>
      </p:sp>
    </p:spTree>
    <p:extLst>
      <p:ext uri="{BB962C8B-B14F-4D97-AF65-F5344CB8AC3E}">
        <p14:creationId xmlns:p14="http://schemas.microsoft.com/office/powerpoint/2010/main" val="1180943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48"/>
          <p:cNvSpPr txBox="1">
            <a:spLocks noGrp="1"/>
          </p:cNvSpPr>
          <p:nvPr>
            <p:ph type="body" idx="1"/>
          </p:nvPr>
        </p:nvSpPr>
        <p:spPr>
          <a:xfrm>
            <a:off x="560302" y="1193800"/>
            <a:ext cx="11008344" cy="5012267"/>
          </a:xfrm>
          <a:prstGeom prst="rect">
            <a:avLst/>
          </a:prstGeom>
          <a:noFill/>
          <a:ln>
            <a:noFill/>
          </a:ln>
        </p:spPr>
        <p:txBody>
          <a:bodyPr spcFirstLastPara="1" vert="horz" wrap="square" lIns="106800" tIns="53400" rIns="106800" bIns="53400" rtlCol="0" anchor="t" anchorCtr="0">
            <a:normAutofit/>
          </a:bodyPr>
          <a:lstStyle/>
          <a:p>
            <a:pPr marL="400573" indent="-400573">
              <a:spcBef>
                <a:spcPts val="0"/>
              </a:spcBef>
              <a:buClr>
                <a:srgbClr val="7030A0"/>
              </a:buClr>
              <a:buSzPct val="100000"/>
            </a:pPr>
            <a:r>
              <a:rPr lang="en-US">
                <a:solidFill>
                  <a:srgbClr val="7030A0"/>
                </a:solidFill>
              </a:rPr>
              <a:t>Contour values extracted should be dictated by the specific river channel depths and side slopes</a:t>
            </a:r>
            <a:endParaRPr/>
          </a:p>
          <a:p>
            <a:pPr marL="400573" indent="-400573">
              <a:spcBef>
                <a:spcPts val="579"/>
              </a:spcBef>
              <a:buClr>
                <a:srgbClr val="7030A0"/>
              </a:buClr>
              <a:buSzPct val="100000"/>
            </a:pPr>
            <a:r>
              <a:rPr lang="en-US">
                <a:solidFill>
                  <a:srgbClr val="7030A0"/>
                </a:solidFill>
              </a:rPr>
              <a:t>For estuaries in coastal zones, contours from 5-30m </a:t>
            </a:r>
            <a:r>
              <a:rPr lang="en-US" i="1">
                <a:solidFill>
                  <a:srgbClr val="7030A0"/>
                </a:solidFill>
              </a:rPr>
              <a:t>below</a:t>
            </a:r>
            <a:r>
              <a:rPr lang="en-US">
                <a:solidFill>
                  <a:srgbClr val="7030A0"/>
                </a:solidFill>
              </a:rPr>
              <a:t> water are usually used to detect the highest bathymetric gradients</a:t>
            </a:r>
            <a:endParaRPr/>
          </a:p>
          <a:p>
            <a:pPr marL="400573" indent="-400573">
              <a:spcBef>
                <a:spcPts val="579"/>
              </a:spcBef>
              <a:buClr>
                <a:srgbClr val="7030A0"/>
              </a:buClr>
              <a:buSzPct val="100000"/>
            </a:pPr>
            <a:r>
              <a:rPr lang="en-US">
                <a:solidFill>
                  <a:srgbClr val="7030A0"/>
                </a:solidFill>
              </a:rPr>
              <a:t>For river channels and creeks in watershed, contours from 1-5 m </a:t>
            </a:r>
            <a:r>
              <a:rPr lang="en-US" i="1">
                <a:solidFill>
                  <a:srgbClr val="7030A0"/>
                </a:solidFill>
              </a:rPr>
              <a:t>below</a:t>
            </a:r>
            <a:r>
              <a:rPr lang="en-US">
                <a:solidFill>
                  <a:srgbClr val="7030A0"/>
                </a:solidFill>
              </a:rPr>
              <a:t> water  or sometimes 0m-10m </a:t>
            </a:r>
            <a:r>
              <a:rPr lang="en-US" i="1">
                <a:solidFill>
                  <a:srgbClr val="7030A0"/>
                </a:solidFill>
              </a:rPr>
              <a:t>above</a:t>
            </a:r>
            <a:r>
              <a:rPr lang="en-US">
                <a:solidFill>
                  <a:srgbClr val="7030A0"/>
                </a:solidFill>
              </a:rPr>
              <a:t> water may be extracted to help detect the thalwegs</a:t>
            </a:r>
            <a:endParaRPr>
              <a:solidFill>
                <a:srgbClr val="7030A0"/>
              </a:solidFill>
            </a:endParaRPr>
          </a:p>
          <a:p>
            <a:pPr marL="867909" lvl="1" indent="-333839">
              <a:spcBef>
                <a:spcPts val="509"/>
              </a:spcBef>
              <a:buClr>
                <a:srgbClr val="7030A0"/>
              </a:buClr>
              <a:buSzPct val="100000"/>
              <a:buChar char="–"/>
            </a:pPr>
            <a:r>
              <a:rPr lang="en-US">
                <a:solidFill>
                  <a:srgbClr val="7030A0"/>
                </a:solidFill>
              </a:rPr>
              <a:t>Imageries are helpful also</a:t>
            </a:r>
            <a:endParaRPr/>
          </a:p>
          <a:p>
            <a:pPr marL="400573" indent="-400573">
              <a:spcBef>
                <a:spcPts val="579"/>
              </a:spcBef>
              <a:buClr>
                <a:srgbClr val="7030A0"/>
              </a:buClr>
              <a:buSzPct val="100000"/>
            </a:pPr>
            <a:r>
              <a:rPr lang="en-US">
                <a:solidFill>
                  <a:srgbClr val="7030A0"/>
                </a:solidFill>
              </a:rPr>
              <a:t>Quads (patches) are useful to ensure adequate cross-channel resolution</a:t>
            </a:r>
            <a:endParaRPr/>
          </a:p>
          <a:p>
            <a:pPr marL="867909" lvl="1" indent="-333839">
              <a:spcBef>
                <a:spcPts val="509"/>
              </a:spcBef>
              <a:buClr>
                <a:srgbClr val="7030A0"/>
              </a:buClr>
              <a:buSzPct val="100000"/>
              <a:buChar char="–"/>
            </a:pPr>
            <a:r>
              <a:rPr lang="en-US">
                <a:solidFill>
                  <a:srgbClr val="7030A0"/>
                </a:solidFill>
              </a:rPr>
              <a:t>This entails some manual work</a:t>
            </a:r>
            <a:endParaRPr>
              <a:solidFill>
                <a:srgbClr val="7030A0"/>
              </a:solidFill>
            </a:endParaRPr>
          </a:p>
          <a:p>
            <a:pPr marL="400573" indent="-216844">
              <a:spcBef>
                <a:spcPts val="579"/>
              </a:spcBef>
              <a:buClr>
                <a:schemeClr val="dk1"/>
              </a:buClr>
              <a:buSzPct val="100000"/>
              <a:buNone/>
            </a:pPr>
            <a:endParaRPr/>
          </a:p>
        </p:txBody>
      </p:sp>
      <p:sp>
        <p:nvSpPr>
          <p:cNvPr id="641" name="Google Shape;641;p48"/>
          <p:cNvSpPr txBox="1">
            <a:spLocks noGrp="1"/>
          </p:cNvSpPr>
          <p:nvPr>
            <p:ph type="title"/>
          </p:nvPr>
        </p:nvSpPr>
        <p:spPr>
          <a:xfrm>
            <a:off x="1079300" y="271781"/>
            <a:ext cx="9970347" cy="553207"/>
          </a:xfrm>
          <a:prstGeom prst="rect">
            <a:avLst/>
          </a:prstGeom>
          <a:noFill/>
          <a:ln>
            <a:noFill/>
          </a:ln>
        </p:spPr>
        <p:txBody>
          <a:bodyPr spcFirstLastPara="1" vert="horz" wrap="square" lIns="106800" tIns="53400" rIns="106800" bIns="53400" rtlCol="0" anchor="ctr" anchorCtr="0">
            <a:noAutofit/>
          </a:bodyPr>
          <a:lstStyle/>
          <a:p>
            <a:pPr algn="ctr">
              <a:spcBef>
                <a:spcPts val="0"/>
              </a:spcBef>
              <a:buClr>
                <a:schemeClr val="dk1"/>
              </a:buClr>
              <a:buSzPts val="4800"/>
            </a:pPr>
            <a:r>
              <a:rPr lang="en-US" sz="4267" b="1" dirty="0"/>
              <a:t>2. Resolve river channels and major creeks</a:t>
            </a:r>
            <a:endParaRPr b="1" dirty="0"/>
          </a:p>
        </p:txBody>
      </p:sp>
    </p:spTree>
    <p:extLst>
      <p:ext uri="{BB962C8B-B14F-4D97-AF65-F5344CB8AC3E}">
        <p14:creationId xmlns:p14="http://schemas.microsoft.com/office/powerpoint/2010/main" val="1846439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49"/>
          <p:cNvSpPr txBox="1">
            <a:spLocks noGrp="1"/>
          </p:cNvSpPr>
          <p:nvPr>
            <p:ph type="body" idx="1"/>
          </p:nvPr>
        </p:nvSpPr>
        <p:spPr>
          <a:xfrm>
            <a:off x="666066" y="852418"/>
            <a:ext cx="10992436" cy="2244503"/>
          </a:xfrm>
          <a:prstGeom prst="rect">
            <a:avLst/>
          </a:prstGeom>
          <a:noFill/>
          <a:ln>
            <a:noFill/>
          </a:ln>
        </p:spPr>
        <p:txBody>
          <a:bodyPr spcFirstLastPara="1" vert="horz" wrap="square" lIns="106800" tIns="53400" rIns="106800" bIns="53400" rtlCol="0" anchor="t" anchorCtr="0">
            <a:normAutofit/>
          </a:bodyPr>
          <a:lstStyle/>
          <a:p>
            <a:pPr marL="400573" indent="-400573">
              <a:spcBef>
                <a:spcPts val="0"/>
              </a:spcBef>
              <a:buClr>
                <a:schemeClr val="dk1"/>
              </a:buClr>
              <a:buSzPct val="100000"/>
            </a:pPr>
            <a:r>
              <a:rPr lang="en-US"/>
              <a:t>For coastal estuaries, extract contours of 5m-30m depths below water (-30m ~ -5m from DEMs) to help identify river channels</a:t>
            </a:r>
            <a:endParaRPr/>
          </a:p>
          <a:p>
            <a:pPr marL="400573" indent="-400573">
              <a:spcBef>
                <a:spcPts val="579"/>
              </a:spcBef>
              <a:buClr>
                <a:schemeClr val="dk1"/>
              </a:buClr>
              <a:buSzPct val="100000"/>
            </a:pPr>
            <a:r>
              <a:rPr lang="en-US"/>
              <a:t>Resample using “Simplify Line” to reset the resolution of contour to 10m, to reduce the size of the shape files in GIS</a:t>
            </a:r>
            <a:endParaRPr/>
          </a:p>
          <a:p>
            <a:pPr marL="400573" indent="-400573">
              <a:spcBef>
                <a:spcPts val="579"/>
              </a:spcBef>
              <a:buClr>
                <a:schemeClr val="dk1"/>
              </a:buClr>
              <a:buSzPct val="100000"/>
            </a:pPr>
            <a:r>
              <a:rPr lang="en-US"/>
              <a:t>Use these contours as guidance to resolve river channels in SMS</a:t>
            </a:r>
            <a:endParaRPr/>
          </a:p>
        </p:txBody>
      </p:sp>
      <p:sp>
        <p:nvSpPr>
          <p:cNvPr id="647" name="Google Shape;647;p49"/>
          <p:cNvSpPr txBox="1">
            <a:spLocks noGrp="1"/>
          </p:cNvSpPr>
          <p:nvPr>
            <p:ph type="title"/>
          </p:nvPr>
        </p:nvSpPr>
        <p:spPr>
          <a:xfrm>
            <a:off x="1079300" y="271781"/>
            <a:ext cx="9970347" cy="553207"/>
          </a:xfrm>
          <a:prstGeom prst="rect">
            <a:avLst/>
          </a:prstGeom>
          <a:noFill/>
          <a:ln>
            <a:noFill/>
          </a:ln>
        </p:spPr>
        <p:txBody>
          <a:bodyPr spcFirstLastPara="1" vert="horz" wrap="square" lIns="106800" tIns="53400" rIns="106800" bIns="53400" rtlCol="0" anchor="ctr" anchorCtr="0">
            <a:noAutofit/>
          </a:bodyPr>
          <a:lstStyle/>
          <a:p>
            <a:pPr algn="ctr">
              <a:spcBef>
                <a:spcPts val="0"/>
              </a:spcBef>
              <a:buClr>
                <a:schemeClr val="dk1"/>
              </a:buClr>
              <a:buSzPts val="4800"/>
            </a:pPr>
            <a:r>
              <a:rPr lang="en-US" sz="4267" b="1" dirty="0"/>
              <a:t>2. Resolve river channels and major creeks</a:t>
            </a:r>
            <a:endParaRPr b="1" dirty="0"/>
          </a:p>
        </p:txBody>
      </p:sp>
      <p:pic>
        <p:nvPicPr>
          <p:cNvPr id="648" name="Google Shape;648;p49"/>
          <p:cNvPicPr preferRelativeResize="0"/>
          <p:nvPr/>
        </p:nvPicPr>
        <p:blipFill rotWithShape="1">
          <a:blip r:embed="rId3">
            <a:alphaModFix/>
          </a:blip>
          <a:srcRect/>
          <a:stretch/>
        </p:blipFill>
        <p:spPr>
          <a:xfrm>
            <a:off x="269444" y="3124356"/>
            <a:ext cx="6966402" cy="3303155"/>
          </a:xfrm>
          <a:prstGeom prst="rect">
            <a:avLst/>
          </a:prstGeom>
          <a:noFill/>
          <a:ln>
            <a:noFill/>
          </a:ln>
        </p:spPr>
      </p:pic>
      <p:pic>
        <p:nvPicPr>
          <p:cNvPr id="649" name="Google Shape;649;p49"/>
          <p:cNvPicPr preferRelativeResize="0"/>
          <p:nvPr/>
        </p:nvPicPr>
        <p:blipFill rotWithShape="1">
          <a:blip r:embed="rId4">
            <a:alphaModFix/>
          </a:blip>
          <a:srcRect/>
          <a:stretch/>
        </p:blipFill>
        <p:spPr>
          <a:xfrm>
            <a:off x="6971667" y="3124356"/>
            <a:ext cx="5022422" cy="3303155"/>
          </a:xfrm>
          <a:prstGeom prst="rect">
            <a:avLst/>
          </a:prstGeom>
          <a:noFill/>
          <a:ln>
            <a:noFill/>
          </a:ln>
        </p:spPr>
      </p:pic>
    </p:spTree>
    <p:extLst>
      <p:ext uri="{BB962C8B-B14F-4D97-AF65-F5344CB8AC3E}">
        <p14:creationId xmlns:p14="http://schemas.microsoft.com/office/powerpoint/2010/main" val="1152678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50"/>
          <p:cNvSpPr txBox="1">
            <a:spLocks noGrp="1"/>
          </p:cNvSpPr>
          <p:nvPr>
            <p:ph type="body" idx="1"/>
          </p:nvPr>
        </p:nvSpPr>
        <p:spPr>
          <a:xfrm>
            <a:off x="573307" y="979662"/>
            <a:ext cx="11021564" cy="1361628"/>
          </a:xfrm>
          <a:prstGeom prst="rect">
            <a:avLst/>
          </a:prstGeom>
          <a:noFill/>
          <a:ln>
            <a:noFill/>
          </a:ln>
        </p:spPr>
        <p:txBody>
          <a:bodyPr spcFirstLastPara="1" vert="horz" wrap="square" lIns="106800" tIns="53400" rIns="106800" bIns="53400" rtlCol="0" anchor="t" anchorCtr="0">
            <a:normAutofit fontScale="62500" lnSpcReduction="20000"/>
          </a:bodyPr>
          <a:lstStyle/>
          <a:p>
            <a:pPr marL="400573" indent="-400573">
              <a:spcBef>
                <a:spcPts val="0"/>
              </a:spcBef>
              <a:buClr>
                <a:schemeClr val="dk1"/>
              </a:buClr>
              <a:buSzPct val="100000"/>
            </a:pPr>
            <a:r>
              <a:rPr lang="en-US"/>
              <a:t>If desired, for watershed rivers/creeks, extract 1m to 10m above MSL to help identify thalwegs of creeks</a:t>
            </a:r>
            <a:endParaRPr/>
          </a:p>
          <a:p>
            <a:pPr marL="400573" indent="-400573">
              <a:spcBef>
                <a:spcPts val="355"/>
              </a:spcBef>
              <a:buClr>
                <a:schemeClr val="dk1"/>
              </a:buClr>
              <a:buSzPct val="100000"/>
            </a:pPr>
            <a:r>
              <a:rPr lang="en-US"/>
              <a:t>Set along-channel resolution to be 50-300m (finer upstream)</a:t>
            </a:r>
            <a:endParaRPr/>
          </a:p>
          <a:p>
            <a:pPr marL="400573" indent="-400573">
              <a:spcBef>
                <a:spcPts val="355"/>
              </a:spcBef>
              <a:buClr>
                <a:schemeClr val="dk1"/>
              </a:buClr>
              <a:buSzPct val="100000"/>
            </a:pPr>
            <a:r>
              <a:rPr lang="en-US"/>
              <a:t>Cross-channel resolution varies from upstream to downstream and also depends on 2D/3D config</a:t>
            </a:r>
            <a:endParaRPr/>
          </a:p>
          <a:p>
            <a:pPr marL="867909" lvl="1" indent="-333839">
              <a:spcBef>
                <a:spcPts val="312"/>
              </a:spcBef>
              <a:buClr>
                <a:schemeClr val="dk1"/>
              </a:buClr>
              <a:buSzPct val="100000"/>
              <a:buChar char="–"/>
            </a:pPr>
            <a:r>
              <a:rPr lang="en-US"/>
              <a:t>Generally, use at least 5 cross-channel segments in regions with important 3D processes (e.g. stratification)</a:t>
            </a:r>
            <a:endParaRPr/>
          </a:p>
          <a:p>
            <a:pPr marL="867909" lvl="1" indent="-333839">
              <a:spcBef>
                <a:spcPts val="312"/>
              </a:spcBef>
              <a:buClr>
                <a:schemeClr val="dk1"/>
              </a:buClr>
              <a:buSzPct val="100000"/>
              <a:buChar char="–"/>
            </a:pPr>
            <a:r>
              <a:rPr lang="en-US"/>
              <a:t>Otherwise, 1-2 rows of elements are sufficient</a:t>
            </a:r>
            <a:endParaRPr/>
          </a:p>
        </p:txBody>
      </p:sp>
      <p:sp>
        <p:nvSpPr>
          <p:cNvPr id="655" name="Google Shape;655;p50"/>
          <p:cNvSpPr txBox="1">
            <a:spLocks noGrp="1"/>
          </p:cNvSpPr>
          <p:nvPr>
            <p:ph type="title"/>
          </p:nvPr>
        </p:nvSpPr>
        <p:spPr>
          <a:xfrm>
            <a:off x="1079300" y="271781"/>
            <a:ext cx="9970347" cy="553207"/>
          </a:xfrm>
          <a:prstGeom prst="rect">
            <a:avLst/>
          </a:prstGeom>
          <a:noFill/>
          <a:ln>
            <a:noFill/>
          </a:ln>
        </p:spPr>
        <p:txBody>
          <a:bodyPr spcFirstLastPara="1" vert="horz" wrap="square" lIns="106800" tIns="53400" rIns="106800" bIns="53400" rtlCol="0" anchor="ctr" anchorCtr="0">
            <a:noAutofit/>
          </a:bodyPr>
          <a:lstStyle/>
          <a:p>
            <a:pPr algn="ctr">
              <a:spcBef>
                <a:spcPts val="0"/>
              </a:spcBef>
              <a:buClr>
                <a:schemeClr val="dk1"/>
              </a:buClr>
              <a:buSzPts val="4800"/>
            </a:pPr>
            <a:r>
              <a:rPr lang="en-US" sz="4267" b="1" dirty="0"/>
              <a:t>2. Resolve river channels and major creeks</a:t>
            </a:r>
            <a:endParaRPr b="1" dirty="0"/>
          </a:p>
        </p:txBody>
      </p:sp>
      <p:pic>
        <p:nvPicPr>
          <p:cNvPr id="656" name="Google Shape;656;p50"/>
          <p:cNvPicPr preferRelativeResize="0"/>
          <p:nvPr/>
        </p:nvPicPr>
        <p:blipFill rotWithShape="1">
          <a:blip r:embed="rId3">
            <a:alphaModFix/>
          </a:blip>
          <a:srcRect/>
          <a:stretch/>
        </p:blipFill>
        <p:spPr>
          <a:xfrm>
            <a:off x="5093023" y="2548222"/>
            <a:ext cx="7098986" cy="4021222"/>
          </a:xfrm>
          <a:prstGeom prst="rect">
            <a:avLst/>
          </a:prstGeom>
          <a:noFill/>
          <a:ln>
            <a:noFill/>
          </a:ln>
        </p:spPr>
      </p:pic>
      <p:pic>
        <p:nvPicPr>
          <p:cNvPr id="657" name="Google Shape;657;p50"/>
          <p:cNvPicPr preferRelativeResize="0"/>
          <p:nvPr/>
        </p:nvPicPr>
        <p:blipFill rotWithShape="1">
          <a:blip r:embed="rId4">
            <a:alphaModFix/>
          </a:blip>
          <a:srcRect/>
          <a:stretch/>
        </p:blipFill>
        <p:spPr>
          <a:xfrm>
            <a:off x="268785" y="2495976"/>
            <a:ext cx="6246753" cy="4125713"/>
          </a:xfrm>
          <a:prstGeom prst="rect">
            <a:avLst/>
          </a:prstGeom>
          <a:noFill/>
          <a:ln>
            <a:noFill/>
          </a:ln>
        </p:spPr>
      </p:pic>
    </p:spTree>
    <p:extLst>
      <p:ext uri="{BB962C8B-B14F-4D97-AF65-F5344CB8AC3E}">
        <p14:creationId xmlns:p14="http://schemas.microsoft.com/office/powerpoint/2010/main" val="885550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51"/>
          <p:cNvSpPr txBox="1">
            <a:spLocks noGrp="1"/>
          </p:cNvSpPr>
          <p:nvPr>
            <p:ph type="body" idx="1"/>
          </p:nvPr>
        </p:nvSpPr>
        <p:spPr>
          <a:xfrm>
            <a:off x="798723" y="965278"/>
            <a:ext cx="9970347" cy="1479414"/>
          </a:xfrm>
          <a:prstGeom prst="rect">
            <a:avLst/>
          </a:prstGeom>
          <a:noFill/>
          <a:ln>
            <a:noFill/>
          </a:ln>
        </p:spPr>
        <p:txBody>
          <a:bodyPr spcFirstLastPara="1" vert="horz" wrap="square" lIns="106800" tIns="53400" rIns="106800" bIns="53400" rtlCol="0" anchor="t" anchorCtr="0">
            <a:normAutofit/>
          </a:bodyPr>
          <a:lstStyle/>
          <a:p>
            <a:pPr marL="400573" indent="-400573">
              <a:spcBef>
                <a:spcPts val="0"/>
              </a:spcBef>
              <a:buClr>
                <a:schemeClr val="dk1"/>
              </a:buClr>
              <a:buSzPct val="100000"/>
            </a:pPr>
            <a:r>
              <a:rPr lang="en-US"/>
              <a:t>Levee shape files can be found by following website:</a:t>
            </a:r>
            <a:endParaRPr/>
          </a:p>
          <a:p>
            <a:pPr marL="867909" lvl="1" indent="-333839">
              <a:spcBef>
                <a:spcPts val="608"/>
              </a:spcBef>
              <a:buClr>
                <a:schemeClr val="dk1"/>
              </a:buClr>
              <a:buSzPct val="100000"/>
              <a:buChar char="–"/>
            </a:pPr>
            <a:r>
              <a:rPr lang="en-US" u="sng">
                <a:solidFill>
                  <a:schemeClr val="hlink"/>
                </a:solidFill>
                <a:hlinkClick r:id="rId3"/>
              </a:rPr>
              <a:t>https://levees.sec.usace.army.mil/#/</a:t>
            </a:r>
            <a:endParaRPr/>
          </a:p>
        </p:txBody>
      </p:sp>
      <p:sp>
        <p:nvSpPr>
          <p:cNvPr id="663" name="Google Shape;663;p51"/>
          <p:cNvSpPr txBox="1">
            <a:spLocks noGrp="1"/>
          </p:cNvSpPr>
          <p:nvPr>
            <p:ph type="title"/>
          </p:nvPr>
        </p:nvSpPr>
        <p:spPr>
          <a:xfrm>
            <a:off x="1079300" y="271781"/>
            <a:ext cx="9970347" cy="553207"/>
          </a:xfrm>
          <a:prstGeom prst="rect">
            <a:avLst/>
          </a:prstGeom>
          <a:noFill/>
          <a:ln>
            <a:noFill/>
          </a:ln>
        </p:spPr>
        <p:txBody>
          <a:bodyPr spcFirstLastPara="1" vert="horz" wrap="square" lIns="106800" tIns="53400" rIns="106800" bIns="53400" rtlCol="0" anchor="ctr" anchorCtr="0">
            <a:normAutofit fontScale="90000"/>
          </a:bodyPr>
          <a:lstStyle/>
          <a:p>
            <a:pPr algn="ctr">
              <a:spcBef>
                <a:spcPts val="0"/>
              </a:spcBef>
              <a:buClr>
                <a:schemeClr val="dk1"/>
              </a:buClr>
              <a:buSzPct val="100000"/>
            </a:pPr>
            <a:r>
              <a:rPr lang="en-US" b="1"/>
              <a:t>3. Resolve levees and other features</a:t>
            </a:r>
            <a:endParaRPr b="1"/>
          </a:p>
        </p:txBody>
      </p:sp>
      <p:pic>
        <p:nvPicPr>
          <p:cNvPr id="664" name="Google Shape;664;p51" descr="Machine generated alternative text:&#10;:ontents &#10;Drawing Order &#10;Map &#10;' @ POLYLINE &#10;Topographic &#10;p &#10;x &#10;Laplace &#10;em &#10;L ake &#10;Geoprocessint &#10;Find Tools &#10;Favorites Toolt &#10;Calculate Fiel &#10;Buffer (V &#10;Near (Arytysis &#10;Spatial Join &#10;Intersect &#10;S rump &#10;tic &#10;Este &#10;Gallia "/>
          <p:cNvPicPr preferRelativeResize="0"/>
          <p:nvPr/>
        </p:nvPicPr>
        <p:blipFill rotWithShape="1">
          <a:blip r:embed="rId4">
            <a:alphaModFix/>
          </a:blip>
          <a:srcRect/>
          <a:stretch/>
        </p:blipFill>
        <p:spPr>
          <a:xfrm>
            <a:off x="6252194" y="2207668"/>
            <a:ext cx="5638317" cy="3256310"/>
          </a:xfrm>
          <a:prstGeom prst="rect">
            <a:avLst/>
          </a:prstGeom>
          <a:noFill/>
          <a:ln>
            <a:noFill/>
          </a:ln>
        </p:spPr>
      </p:pic>
      <p:pic>
        <p:nvPicPr>
          <p:cNvPr id="665" name="Google Shape;665;p51" descr="e National Levee Database &#10;Levee Filter List &#10;Find levees matching these criteria &#10;29.237758 -89.661450 &#10;HOME &#10;ADVANCED SEARCH &#10;DASHBOARD &#10;MAP &#10;SYSTEMS &#10;DETAILS &#10;q &#10;Start &#10;a new search &#10;HIDE LIST &#10;MORE &#10;DOWNLOAD DATA &#10;Categorize by &#10;Basemap: Basic &#10;LEGEND &#10;SIGN IN &#10;ADD FILTERS &#10;Location &#10;UPDATE RESULTS &#10;@ By Geography O By Proximity &#10;Find levees that fall within predefined geographical &#10;boundaries &#10;Geography Type &#10;County State &#10;Plaquemines, Louisiana &#10;ADD GEOGRApHY &#10;System Name &#10;Find levees with a System Name like &#10;Authorization Category &#10;CLEAR ALL &#10;Find levees with a Authorization Category like &#10;USACE Federally Constructed and &#10;1 3 System(s) Found &#10;Caernarvon to Phoenix polder &#10;Location: Plaquemines , Louisiana &#10;Donner Canal West Bank Sub System &#10;Location: Jefferson, Orleans. Plaquemines , &#10;Louisiana &#10;Fort Jackson Protection System &#10;Location: Plaquemines , Louisiana &#10;Lower Donner Canal &#10;Location: Orleans, Plaquemines , Louisiana &#10;MISSISSIPPI RIVER (Plaquemines-I Left Side) &#10;Location: Plaquemines , Louisiana &#10;Mississippi River East Bank System - Southern LA &#10;Location: Plaquemines , Louisiana &#10;New Orleans East Bank &#10;Location: Jefferson, Orleans. Plaquemines, St. &#10;Bernard, St. Charles , Louisiana &#10;New Orleans East Bank Forty Arpent Subarea &#10;Location: Orleans, Plaquemines, St. Bernard , &#10;Louisiana &#10;New Orleans West Bank &#10;Location: Jefferson, Orleans. Plaquemines, St. &#10;Charles , Louisiana &#10;Oakville to St. Jude Polder &#10;I M:atinn• Plannøminø« I Allieiana &#10;q 16RBT 41321 37263 "/>
          <p:cNvPicPr preferRelativeResize="0"/>
          <p:nvPr/>
        </p:nvPicPr>
        <p:blipFill rotWithShape="1">
          <a:blip r:embed="rId5">
            <a:alphaModFix/>
          </a:blip>
          <a:srcRect/>
          <a:stretch/>
        </p:blipFill>
        <p:spPr>
          <a:xfrm>
            <a:off x="199708" y="2207663"/>
            <a:ext cx="7441634" cy="3256326"/>
          </a:xfrm>
          <a:prstGeom prst="rect">
            <a:avLst/>
          </a:prstGeom>
          <a:noFill/>
          <a:ln>
            <a:noFill/>
          </a:ln>
        </p:spPr>
      </p:pic>
    </p:spTree>
    <p:extLst>
      <p:ext uri="{BB962C8B-B14F-4D97-AF65-F5344CB8AC3E}">
        <p14:creationId xmlns:p14="http://schemas.microsoft.com/office/powerpoint/2010/main" val="19999054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1086</TotalTime>
  <Words>1453</Words>
  <Application>Microsoft Office PowerPoint</Application>
  <PresentationFormat>Widescreen</PresentationFormat>
  <Paragraphs>115</Paragraphs>
  <Slides>24</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Steps in preparing ‘maps’ for SMS mesh generation</vt:lpstr>
      <vt:lpstr>1. Generate coastlines and land boundaries</vt:lpstr>
      <vt:lpstr>1. Generate coastlines and land boundaries</vt:lpstr>
      <vt:lpstr>1. Generate coastlines and land boundaries</vt:lpstr>
      <vt:lpstr>2. Resolve river channels and major creeks</vt:lpstr>
      <vt:lpstr>2. Resolve river channels and major creeks</vt:lpstr>
      <vt:lpstr>2. Resolve river channels and major creeks</vt:lpstr>
      <vt:lpstr>2. Resolve river channels and major creeks</vt:lpstr>
      <vt:lpstr>3. Resolve levees and other features</vt:lpstr>
      <vt:lpstr>3. Resolve levees and other features</vt:lpstr>
      <vt:lpstr>3. Resolving levees and other features</vt:lpstr>
      <vt:lpstr>3. Resolve levees and other features</vt:lpstr>
      <vt:lpstr>3. Resolve levees and other features</vt:lpstr>
      <vt:lpstr>3. Resolve levees and other features</vt:lpstr>
      <vt:lpstr>3. Resolve levees and other features</vt:lpstr>
      <vt:lpstr>4. Add NWM segments</vt:lpstr>
      <vt:lpstr>PowerPoint Presentation</vt:lpstr>
      <vt:lpstr>4. Add NWM segments</vt:lpstr>
      <vt:lpstr>4. Add NWM segments</vt:lpstr>
      <vt:lpstr>4. Add NWM segments</vt:lpstr>
      <vt:lpstr>4. Some tips on merging NWM arcs</vt:lpstr>
      <vt:lpstr>5. Procedures for cleaning up NWM segments</vt:lpstr>
      <vt:lpstr>5. Procedures for cleaning up NWM segments</vt:lpstr>
      <vt:lpstr>5. Procedures for cleaning up NWM segments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Useful SMS techniques</dc:title>
  <dc:creator>Wei Huang</dc:creator>
  <cp:lastModifiedBy>Wei Huang</cp:lastModifiedBy>
  <cp:revision>120</cp:revision>
  <dcterms:created xsi:type="dcterms:W3CDTF">2019-10-07T19:44:16Z</dcterms:created>
  <dcterms:modified xsi:type="dcterms:W3CDTF">2021-10-04T21:00:22Z</dcterms:modified>
</cp:coreProperties>
</file>