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3" r:id="rId4"/>
    <p:sldId id="266" r:id="rId5"/>
    <p:sldId id="267" r:id="rId6"/>
    <p:sldId id="274" r:id="rId7"/>
    <p:sldId id="273" r:id="rId8"/>
    <p:sldId id="276" r:id="rId9"/>
    <p:sldId id="275" r:id="rId10"/>
    <p:sldId id="278" r:id="rId11"/>
    <p:sldId id="268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161D-CDA6-4120-9321-22B77FE4DD5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0A4-971C-482F-9573-2B995DE46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45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161D-CDA6-4120-9321-22B77FE4DD5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0A4-971C-482F-9573-2B995DE46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161D-CDA6-4120-9321-22B77FE4DD5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0A4-971C-482F-9573-2B995DE46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9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161D-CDA6-4120-9321-22B77FE4DD5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0A4-971C-482F-9573-2B995DE46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99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161D-CDA6-4120-9321-22B77FE4DD5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0A4-971C-482F-9573-2B995DE46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4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161D-CDA6-4120-9321-22B77FE4DD5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0A4-971C-482F-9573-2B995DE46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7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161D-CDA6-4120-9321-22B77FE4DD5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0A4-971C-482F-9573-2B995DE46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31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161D-CDA6-4120-9321-22B77FE4DD5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0A4-971C-482F-9573-2B995DE46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43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161D-CDA6-4120-9321-22B77FE4DD5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0A4-971C-482F-9573-2B995DE46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2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161D-CDA6-4120-9321-22B77FE4DD5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0A4-971C-482F-9573-2B995DE46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5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161D-CDA6-4120-9321-22B77FE4DD5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0A4-971C-482F-9573-2B995DE46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9161D-CDA6-4120-9321-22B77FE4DD5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170A4-971C-482F-9573-2B995DE46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3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.ngdc.noaa.gov/viewers/bathymetry/?layers=de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aps.ngdc.noaa.gov/viewers/bathymetry/?layers=de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opotools.cr.usgs.gov/topobathy_viewer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186" y="1047207"/>
            <a:ext cx="10087627" cy="2387600"/>
          </a:xfrm>
        </p:spPr>
        <p:txBody>
          <a:bodyPr>
            <a:normAutofit/>
          </a:bodyPr>
          <a:lstStyle/>
          <a:p>
            <a:r>
              <a:rPr lang="en-US" b="1" dirty="0"/>
              <a:t>DEMs and New SCHISM Grid for East Coast and Gulf of Mexico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Wei Huang, </a:t>
            </a:r>
            <a:r>
              <a:rPr lang="en-US" dirty="0" err="1"/>
              <a:t>Karinna</a:t>
            </a:r>
            <a:r>
              <a:rPr lang="en-US" dirty="0"/>
              <a:t> Nunez, Dan Yu, </a:t>
            </a:r>
            <a:r>
              <a:rPr lang="en-US" dirty="0" err="1"/>
              <a:t>Fei</a:t>
            </a:r>
            <a:r>
              <a:rPr lang="en-US" dirty="0"/>
              <a:t> Ye, and Joseph Zhang</a:t>
            </a:r>
          </a:p>
          <a:p>
            <a:r>
              <a:rPr lang="en-US" dirty="0"/>
              <a:t>12/10/2019</a:t>
            </a:r>
          </a:p>
        </p:txBody>
      </p:sp>
    </p:spTree>
    <p:extLst>
      <p:ext uri="{BB962C8B-B14F-4D97-AF65-F5344CB8AC3E}">
        <p14:creationId xmlns:p14="http://schemas.microsoft.com/office/powerpoint/2010/main" val="2818716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83" y="132389"/>
            <a:ext cx="5188764" cy="3881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83" y="3604309"/>
            <a:ext cx="5601296" cy="3091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947" y="2507455"/>
            <a:ext cx="5602575" cy="42546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63166" y="2718147"/>
            <a:ext cx="657687" cy="4008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51323" y="4912290"/>
            <a:ext cx="739035" cy="475989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14863" y="4674296"/>
            <a:ext cx="739035" cy="475989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91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780" y="0"/>
            <a:ext cx="10515600" cy="7794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Coupling of NWM streams using Fortran 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70" y="758694"/>
            <a:ext cx="11487220" cy="1531500"/>
          </a:xfrm>
        </p:spPr>
        <p:txBody>
          <a:bodyPr/>
          <a:lstStyle/>
          <a:p>
            <a:r>
              <a:rPr lang="en-US" dirty="0"/>
              <a:t>How are the points along a NWM stream segment arranged? What is the direction of the flow or how to determine the direction of the flow</a:t>
            </a:r>
            <a:r>
              <a:rPr lang="en-US" dirty="0" smtClean="0"/>
              <a:t>?</a:t>
            </a:r>
          </a:p>
          <a:p>
            <a:r>
              <a:rPr lang="en-US" dirty="0" smtClean="0"/>
              <a:t>We assume the points are arranged from upstream to downstream.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526" y="2290194"/>
            <a:ext cx="5860108" cy="439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78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05"/>
            <a:ext cx="10515600" cy="6583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TODO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793" y="681037"/>
            <a:ext cx="11266414" cy="2179609"/>
          </a:xfrm>
        </p:spPr>
        <p:txBody>
          <a:bodyPr>
            <a:normAutofit/>
          </a:bodyPr>
          <a:lstStyle/>
          <a:p>
            <a:r>
              <a:rPr lang="en-US" dirty="0"/>
              <a:t>Finalize the revised grid</a:t>
            </a:r>
          </a:p>
          <a:p>
            <a:r>
              <a:rPr lang="en-US" dirty="0"/>
              <a:t>Finalize the FORTRAN coupling script</a:t>
            </a:r>
          </a:p>
          <a:p>
            <a:r>
              <a:rPr lang="en-US" dirty="0"/>
              <a:t>2D calibration for Hurricane Irene</a:t>
            </a:r>
          </a:p>
          <a:p>
            <a:r>
              <a:rPr lang="en-US" dirty="0"/>
              <a:t>2D calibration for Hurricane Harvey</a:t>
            </a:r>
          </a:p>
        </p:txBody>
      </p:sp>
    </p:spTree>
    <p:extLst>
      <p:ext uri="{BB962C8B-B14F-4D97-AF65-F5344CB8AC3E}">
        <p14:creationId xmlns:p14="http://schemas.microsoft.com/office/powerpoint/2010/main" val="237229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0060"/>
          </a:xfrm>
        </p:spPr>
        <p:txBody>
          <a:bodyPr/>
          <a:lstStyle/>
          <a:p>
            <a:r>
              <a:rPr lang="en-US" dirty="0"/>
              <a:t>Summary of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809" y="1615900"/>
            <a:ext cx="10515600" cy="4351338"/>
          </a:xfrm>
        </p:spPr>
        <p:txBody>
          <a:bodyPr/>
          <a:lstStyle/>
          <a:p>
            <a:r>
              <a:rPr lang="en-US" dirty="0"/>
              <a:t>Preparation of multiple DEMs from coarser to finer resolution</a:t>
            </a:r>
          </a:p>
          <a:p>
            <a:pPr lvl="1"/>
            <a:r>
              <a:rPr lang="en-US" dirty="0"/>
              <a:t>Size issue is severe for SMS</a:t>
            </a:r>
          </a:p>
          <a:p>
            <a:pPr lvl="1"/>
            <a:r>
              <a:rPr lang="en-US" dirty="0"/>
              <a:t>Used GIS </a:t>
            </a:r>
            <a:r>
              <a:rPr lang="en-US" dirty="0" smtClean="0"/>
              <a:t>to resample, split </a:t>
            </a:r>
            <a:r>
              <a:rPr lang="en-US" dirty="0" err="1" smtClean="0"/>
              <a:t>rasters</a:t>
            </a:r>
            <a:r>
              <a:rPr lang="en-US" dirty="0" smtClean="0"/>
              <a:t>, convert format (from .</a:t>
            </a:r>
            <a:r>
              <a:rPr lang="en-US" dirty="0" err="1" smtClean="0"/>
              <a:t>tif</a:t>
            </a:r>
            <a:r>
              <a:rPr lang="en-US" dirty="0" smtClean="0"/>
              <a:t> to .</a:t>
            </a:r>
            <a:r>
              <a:rPr lang="en-US" dirty="0" err="1" smtClean="0"/>
              <a:t>asc</a:t>
            </a:r>
            <a:r>
              <a:rPr lang="en-US" dirty="0" smtClean="0"/>
              <a:t>) and </a:t>
            </a:r>
            <a:r>
              <a:rPr lang="en-US" dirty="0"/>
              <a:t>extract </a:t>
            </a:r>
            <a:r>
              <a:rPr lang="en-US" dirty="0" smtClean="0"/>
              <a:t>isobaths.</a:t>
            </a:r>
            <a:endParaRPr lang="en-US" dirty="0"/>
          </a:p>
          <a:p>
            <a:pPr lvl="1"/>
            <a:r>
              <a:rPr lang="en-US" dirty="0"/>
              <a:t>All in NAVD88</a:t>
            </a:r>
          </a:p>
          <a:p>
            <a:r>
              <a:rPr lang="en-US" dirty="0"/>
              <a:t>Revised SCHISM grid for east coast + </a:t>
            </a:r>
            <a:r>
              <a:rPr lang="en-US" dirty="0" err="1"/>
              <a:t>GoMX</a:t>
            </a:r>
            <a:endParaRPr lang="en-US" dirty="0"/>
          </a:p>
          <a:p>
            <a:pPr lvl="1"/>
            <a:r>
              <a:rPr lang="en-US" dirty="0"/>
              <a:t>Resolved some barrier islands</a:t>
            </a:r>
          </a:p>
          <a:p>
            <a:pPr lvl="1"/>
            <a:r>
              <a:rPr lang="en-US" dirty="0"/>
              <a:t>Added channels for major rivers (</a:t>
            </a:r>
            <a:r>
              <a:rPr lang="en-US" dirty="0" err="1"/>
              <a:t>Missi</a:t>
            </a:r>
            <a:r>
              <a:rPr lang="en-US" dirty="0"/>
              <a:t>.; Hudson; </a:t>
            </a:r>
            <a:r>
              <a:rPr lang="en-US" dirty="0" err="1"/>
              <a:t>Ches</a:t>
            </a:r>
            <a:r>
              <a:rPr lang="en-US" dirty="0"/>
              <a:t> Bay; DE Bay) and shipping channels in LA and TX Bays</a:t>
            </a:r>
          </a:p>
          <a:p>
            <a:r>
              <a:rPr lang="en-US" dirty="0"/>
              <a:t>Coupler to NWM streams using Fortran script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266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247"/>
            <a:ext cx="10515600" cy="872991"/>
          </a:xfrm>
        </p:spPr>
        <p:txBody>
          <a:bodyPr>
            <a:normAutofit/>
          </a:bodyPr>
          <a:lstStyle/>
          <a:p>
            <a:r>
              <a:rPr lang="en-US" dirty="0"/>
              <a:t>DEMs from coarser to finer resolution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46" y="2119396"/>
            <a:ext cx="7197092" cy="4413366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30438" y="2542834"/>
            <a:ext cx="4093924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NOAA_CRM (3 arc-s, 90m)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https://maps.ngdc.noaa.gov/viewers/bathymetry/?layers=dem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kumimoji="0" lang="en-US" altLang="en-US" sz="20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NATIONAL CENTERS FOR &#10;e NOAA &#10;ENVIRONMENTAL INFORMATION &#10;NOAA &gt; NESDIS NC:EI (formerly NGOC) &gt; Maps Bathymetry &#10;Layers &#10;Bathymetric Surveys &#10;Multibeam Surveys &#10;Multibeam Bathymetry Mosaic &#10;NOAA NOS Hydrographic Data: @ &#10;@ All Surveys with Digital Data &#10;O &#10;Surveys with Bathymetric Attributed Grids (BAGS) &#10;Bathymetric Data Viewer &#10;Chica &#10;Gulf &#10;Atlanta &#10;Identify &#10;crcnt &#10;Washi &#10;Cub a Q &#10;Base map &#10;New o &#10;O &#10;Surveys without Digital Data &#10;BAG Footprints @ &#10;BAG color Shaded Relief &#10;Single-Beam Surveys @ &#10;Single-Beam Sounding Density @ &#10;Search Bathymetric Surveys X &#10;Reset &#10;Digital Elevation Models &#10;[Z] DEM Footprints @ &#10;DEM color Shaded Relief@ &#10;@ All OEMs &#10;o &#10;Newer Tiled OEMs &#10;• Coastal Lidar &#10;Topo-Bathy/Bathy Lldar Datasets &#10;More Information &#10;ted States &#10;Dallas. &#10;H cust &#10;Options &#10;Hatteras &#10;Plain &#10;ico &#10;-67.787% 43.180' &#10;Elevation: -205.356 meters &#10;300km &#10;Mexico &#10;Basin &#10;4011 &#10;AMERICA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033" y="3341123"/>
            <a:ext cx="45720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5600" y="1117949"/>
            <a:ext cx="10515600" cy="4351338"/>
          </a:xfrm>
        </p:spPr>
        <p:txBody>
          <a:bodyPr/>
          <a:lstStyle/>
          <a:p>
            <a:r>
              <a:rPr lang="en-US" dirty="0"/>
              <a:t>Loading DEMs from NOAA </a:t>
            </a:r>
            <a:r>
              <a:rPr lang="en-US" dirty="0">
                <a:solidFill>
                  <a:srgbClr val="FF0000"/>
                </a:solidFill>
              </a:rPr>
              <a:t>CRM</a:t>
            </a:r>
            <a:r>
              <a:rPr lang="en-US" dirty="0"/>
              <a:t>, ~90m resolution.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30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82"/>
            <a:ext cx="10515600" cy="81232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DEMs: Coastal Digital Elevation Model (NOAA)</a:t>
            </a: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117421" y="898720"/>
            <a:ext cx="2776337" cy="996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1 arc resolution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1/3 arc resolution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312" y="2056674"/>
            <a:ext cx="6789107" cy="409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5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079"/>
            <a:ext cx="10515600" cy="78727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DEMs: CUDEM (NOAA)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2081" y="1191716"/>
            <a:ext cx="3486558" cy="64633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1/9 arc-s resolution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979847" y="2786746"/>
            <a:ext cx="41920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NOAA_CUDEM (1/9 arc-s, 3m, nav1983,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navd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88)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https://maps.ngdc.noaa.gov/viewers/bathymetry/?layers=dem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pic>
        <p:nvPicPr>
          <p:cNvPr id="2050" name="Picture 2" descr="NATIONAL CENTERS FOR &#10;NOAA &#10;ENVIRONMENTAL INFORMATION &#10;NOAA &gt; NESDIS NC:EI (formerly NGOC) &gt; Maps Bathymetry &#10;Layers &#10;Bathymetric Surveys &#10;Multibeam Surveys &#10;Multibeam Bathymetry Mosaic &#10;NOAA NOS Hydrographic Data: &#10;@ All Surveys with Digital Data &#10;O &#10;Surveys with Bathymetric Attributed Grids (BAGS) &#10;Bathymetric Data Viewer &#10;Identify &#10;Tcrcnto &#10;Base map &#10;Options &#10;o &#10;Surveys without Digital Data &#10;BAG Footprints @ &#10;BAG color Shaded Relief &#10;Single-Beam Surveys @ &#10;Single-Beam Sounding Density @ &#10;Search Bathymetric Surveys X &#10;Reset &#10;Digital Elevation Models &#10;[Z] DEM Footprints @ &#10;DEM color Shaded Relief@ &#10;o &#10;All OEMs &#10;@ Newer Tiled OEMs &#10;• Coastal Lidar &#10;Topo-Bathy/Bathy Lldar Datasets &#10;More Information &#10;ted &#10;ico &#10;%3sition: -73. &#10;States &#10;Dallas. &#10;H cust &#10;763: , 29.476' &#10;Chicago &#10;Gulf &#10;Me i c o &#10;Detrdt &#10;Atlanta &#10;Mexico &#10;Basin &#10;401-1 &#10;New o &#10;Philadelphi &#10;Washi &#10;Cuba ' ' &#10;Hatteras &#10;Plain &#10;NORTH &#10;AMERICA &#10;Elevation: 4557.29 meters &#10;300km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111" y="3433077"/>
            <a:ext cx="3965537" cy="249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" y="2197616"/>
            <a:ext cx="7424756" cy="420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46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6895" y="1229708"/>
            <a:ext cx="2695634" cy="65027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1-3 m resolution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074" name="Picture 2" descr="ZUSGS &#10;science for a changing world &#10;•oNED Project Viewer &#10;Table of contents &#10;Topobathy AOls &#10;Topobathy Colored Relief &#10;Topobathy Shaded Relief &#10;Topobathy Elevation &#10;NED 2013 Hillshade &#10;Reference Overlay &#10;Terrain Basemap &#10;SO &#10;br &#10;n E- ted &#10;-tes &#10;@ Kansas &#10;Iowa &#10;Mi s souri &#10;Wis con sim &#10;Illinois &#10;J Michigan &#10;Search &#10;'QNH &#10;aware &#10;F ind address &#10;Maine &#10;Indiana &#10;Ohi &#10;K entucky &#10;Oklahoma &#10;- sas &#10;Texas &#10;Tenness ee &#10;Al am a &#10;ew York x) &#10;enn sy a &#10;- •j';ayrgin &#10;C aro'lin a &#10;Car olina &#10;I ori da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254" y="3218938"/>
            <a:ext cx="4364277" cy="279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37" y="2185042"/>
            <a:ext cx="6941409" cy="382655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102079"/>
            <a:ext cx="10515600" cy="78727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DEMs: USGS CONED</a:t>
            </a:r>
          </a:p>
        </p:txBody>
      </p:sp>
      <p:sp>
        <p:nvSpPr>
          <p:cNvPr id="7" name="Rectangle 6"/>
          <p:cNvSpPr/>
          <p:nvPr/>
        </p:nvSpPr>
        <p:spPr>
          <a:xfrm>
            <a:off x="7779609" y="2489596"/>
            <a:ext cx="3574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Calibri" panose="020F0502020204030204" pitchFamily="34" charset="0"/>
              </a:rPr>
              <a:t>USGS_CoNED</a:t>
            </a:r>
            <a:r>
              <a:rPr lang="en-US" sz="1200" dirty="0">
                <a:latin typeface="Calibri" panose="020F0502020204030204" pitchFamily="34" charset="0"/>
              </a:rPr>
              <a:t> (1m, nav1983, </a:t>
            </a:r>
            <a:r>
              <a:rPr lang="en-US" sz="1200" dirty="0" err="1">
                <a:latin typeface="Calibri" panose="020F0502020204030204" pitchFamily="34" charset="0"/>
              </a:rPr>
              <a:t>navd</a:t>
            </a:r>
            <a:r>
              <a:rPr lang="en-US" sz="1200" dirty="0">
                <a:latin typeface="Calibri" panose="020F0502020204030204" pitchFamily="34" charset="0"/>
              </a:rPr>
              <a:t> 88)</a:t>
            </a:r>
          </a:p>
          <a:p>
            <a:r>
              <a:rPr lang="en-US" sz="1200" dirty="0">
                <a:latin typeface="Calibri" panose="020F0502020204030204" pitchFamily="34" charset="0"/>
                <a:hlinkClick r:id="rId4"/>
              </a:rPr>
              <a:t>https://topotools.cr.usgs.gov/topobathy_viewer/</a:t>
            </a:r>
            <a:endParaRPr 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594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2028" y="157229"/>
            <a:ext cx="5136715" cy="723615"/>
          </a:xfrm>
        </p:spPr>
        <p:txBody>
          <a:bodyPr/>
          <a:lstStyle/>
          <a:p>
            <a:r>
              <a:rPr lang="en-US" dirty="0"/>
              <a:t>Revised SCHISM 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049" y="1224376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Adding arcs along barrier islands with resolution of 1500 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108" y="1712770"/>
            <a:ext cx="7721634" cy="493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74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131" y="83836"/>
            <a:ext cx="5775542" cy="671173"/>
          </a:xfrm>
        </p:spPr>
        <p:txBody>
          <a:bodyPr>
            <a:normAutofit fontScale="90000"/>
          </a:bodyPr>
          <a:lstStyle/>
          <a:p>
            <a:r>
              <a:rPr lang="en-US" dirty="0"/>
              <a:t>Revised SCHISM 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24" y="755009"/>
            <a:ext cx="10515600" cy="108218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Adding channels for major rivers using quads: Hudson River, Mobile Bay, Mississippi River, Atchafalaya River, Calcasieu Lake, Galveston Bay</a:t>
            </a:r>
          </a:p>
          <a:p>
            <a:r>
              <a:rPr lang="en-US" dirty="0"/>
              <a:t>New grid has 1.8 M nodes, 3.6 M elements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868" y="2254685"/>
            <a:ext cx="6378989" cy="4436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51" y="2054014"/>
            <a:ext cx="5378960" cy="48039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70126" y="2793304"/>
            <a:ext cx="313151" cy="28809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23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2079"/>
            <a:ext cx="10515600" cy="55602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Loading DEMs from coarser to finer resolution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6" y="807439"/>
            <a:ext cx="4269641" cy="3193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7" y="3670719"/>
            <a:ext cx="4251281" cy="3171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5743" y="807138"/>
            <a:ext cx="4258385" cy="31854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5871" y="807439"/>
            <a:ext cx="4255930" cy="31854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1094" y="3647784"/>
            <a:ext cx="4255870" cy="31872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5931" y="3672535"/>
            <a:ext cx="4255870" cy="318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91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329</Words>
  <Application>Microsoft Office PowerPoint</Application>
  <PresentationFormat>Widescreen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DEMs and New SCHISM Grid for East Coast and Gulf of Mexico</vt:lpstr>
      <vt:lpstr>Summary of progress</vt:lpstr>
      <vt:lpstr>DEMs from coarser to finer resolution</vt:lpstr>
      <vt:lpstr>DEMs: Coastal Digital Elevation Model (NOAA)</vt:lpstr>
      <vt:lpstr>DEMs: CUDEM (NOAA)</vt:lpstr>
      <vt:lpstr>DEMs: USGS CONED</vt:lpstr>
      <vt:lpstr>Revised SCHISM grid</vt:lpstr>
      <vt:lpstr>Revised SCHISM grid</vt:lpstr>
      <vt:lpstr>Loading DEMs from coarser to finer resolution</vt:lpstr>
      <vt:lpstr>PowerPoint Presentation</vt:lpstr>
      <vt:lpstr>Coupling of NWM streams using Fortran script</vt:lpstr>
      <vt:lpstr>TODO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Useful SMS techniques</dc:title>
  <dc:creator>Wei Huang</dc:creator>
  <cp:lastModifiedBy>Wei Huang</cp:lastModifiedBy>
  <cp:revision>83</cp:revision>
  <dcterms:created xsi:type="dcterms:W3CDTF">2019-10-07T19:44:16Z</dcterms:created>
  <dcterms:modified xsi:type="dcterms:W3CDTF">2019-12-10T18:46:47Z</dcterms:modified>
</cp:coreProperties>
</file>