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05" r:id="rId4"/>
    <p:sldMasterId id="2147484139" r:id="rId5"/>
  </p:sldMasterIdLst>
  <p:notesMasterIdLst>
    <p:notesMasterId r:id="rId15"/>
  </p:notesMasterIdLst>
  <p:handoutMasterIdLst>
    <p:handoutMasterId r:id="rId16"/>
  </p:handoutMasterIdLst>
  <p:sldIdLst>
    <p:sldId id="404" r:id="rId6"/>
    <p:sldId id="402" r:id="rId7"/>
    <p:sldId id="406" r:id="rId8"/>
    <p:sldId id="403" r:id="rId9"/>
    <p:sldId id="405" r:id="rId10"/>
    <p:sldId id="411" r:id="rId11"/>
    <p:sldId id="407" r:id="rId12"/>
    <p:sldId id="412" r:id="rId13"/>
    <p:sldId id="275" r:id="rId14"/>
  </p:sldIdLst>
  <p:sldSz cx="18288000" cy="10287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81642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163284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2449266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32656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4082110" algn="l" defTabSz="1632844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4898532" algn="l" defTabSz="1632844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5714954" algn="l" defTabSz="1632844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6531376" algn="l" defTabSz="1632844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DDDDDD"/>
    <a:srgbClr val="E6E6E6"/>
    <a:srgbClr val="3D7296"/>
    <a:srgbClr val="6A9EC2"/>
    <a:srgbClr val="00395E"/>
    <a:srgbClr val="F700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31" autoAdjust="0"/>
    <p:restoredTop sz="84425" autoAdjust="0"/>
  </p:normalViewPr>
  <p:slideViewPr>
    <p:cSldViewPr snapToGrid="0" snapToObjects="1">
      <p:cViewPr varScale="1">
        <p:scale>
          <a:sx n="49" d="100"/>
          <a:sy n="49" d="100"/>
        </p:scale>
        <p:origin x="125" y="62"/>
      </p:cViewPr>
      <p:guideLst>
        <p:guide orient="horz" pos="3240"/>
        <p:guide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7BD6A-383E-964C-AD92-23F37B2395A1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0456C-B818-6348-AF78-71CBB3499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677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75FD0-CBB3-2E43-916B-EF90ABFFEA1F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C884C-2074-1E4E-8B7D-F3966173A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212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816422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632844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2449266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3265688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4082110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4898532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5714954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6531376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C884C-2074-1E4E-8B7D-F3966173A1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75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NEGATIVE SPACE</a:t>
            </a:r>
          </a:p>
          <a:p>
            <a:r>
              <a:rPr lang="en-US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C884C-2074-1E4E-8B7D-F3966173A15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23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1"/>
            <a:ext cx="15544800" cy="2043113"/>
          </a:xfrm>
          <a:prstGeom prst="rect">
            <a:avLst/>
          </a:prstGeom>
        </p:spPr>
        <p:txBody>
          <a:bodyPr lIns="163284" tIns="81642" rIns="163284" bIns="81642" anchor="t"/>
          <a:lstStyle>
            <a:lvl1pPr algn="l">
              <a:defRPr sz="7100" b="1" cap="all">
                <a:solidFill>
                  <a:srgbClr val="3D729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  <a:prstGeom prst="rect">
            <a:avLst/>
          </a:prstGeom>
        </p:spPr>
        <p:txBody>
          <a:bodyPr lIns="163284" tIns="81642" rIns="163284" bIns="81642"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642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84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26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68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211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53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95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37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7188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lIns="163284" tIns="81642" rIns="163284" bIns="81642"/>
          <a:lstStyle>
            <a:lvl1pPr algn="l">
              <a:defRPr sz="7200" b="1">
                <a:solidFill>
                  <a:srgbClr val="00395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1"/>
            <a:ext cx="8077200" cy="6788945"/>
          </a:xfrm>
          <a:prstGeom prst="rect">
            <a:avLst/>
          </a:prstGeom>
        </p:spPr>
        <p:txBody>
          <a:bodyPr lIns="163284" tIns="81642" rIns="163284" bIns="81642"/>
          <a:lstStyle>
            <a:lvl1pPr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43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1"/>
            <a:ext cx="8077200" cy="6788945"/>
          </a:xfrm>
          <a:prstGeom prst="rect">
            <a:avLst/>
          </a:prstGeom>
        </p:spPr>
        <p:txBody>
          <a:bodyPr lIns="163284" tIns="81642" rIns="163284" bIns="81642"/>
          <a:lstStyle>
            <a:lvl1pPr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43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37B005-BFFD-DA41-8E10-12091077AF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54" y="9210163"/>
            <a:ext cx="5140446" cy="85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131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956"/>
            <a:ext cx="7547212" cy="2099231"/>
          </a:xfrm>
          <a:prstGeom prst="rect">
            <a:avLst/>
          </a:prstGeom>
        </p:spPr>
        <p:txBody>
          <a:bodyPr lIns="163284" tIns="81642" rIns="163284" bIns="81642"/>
          <a:lstStyle>
            <a:lvl1pPr algn="l">
              <a:defRPr sz="7200" b="1">
                <a:solidFill>
                  <a:srgbClr val="00395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3343701"/>
            <a:ext cx="8077200" cy="5845545"/>
          </a:xfrm>
          <a:prstGeom prst="rect">
            <a:avLst/>
          </a:prstGeom>
        </p:spPr>
        <p:txBody>
          <a:bodyPr lIns="163284" tIns="81642" rIns="163284" bIns="81642"/>
          <a:lstStyle>
            <a:lvl1pPr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43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0"/>
            <a:ext cx="8991600" cy="10286999"/>
          </a:xfrm>
          <a:prstGeom prst="rect">
            <a:avLst/>
          </a:prstGeom>
        </p:spPr>
        <p:txBody>
          <a:bodyPr lIns="163284" tIns="81642" rIns="163284" bIns="81642"/>
          <a:lstStyle>
            <a:lvl1pPr marL="0" indent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43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63752D-273C-F748-A353-D7EF29A902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54" y="9210163"/>
            <a:ext cx="5140446" cy="85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920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-lef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6416" y="657617"/>
            <a:ext cx="7547212" cy="2099231"/>
          </a:xfrm>
          <a:prstGeom prst="rect">
            <a:avLst/>
          </a:prstGeom>
        </p:spPr>
        <p:txBody>
          <a:bodyPr lIns="163284" tIns="81642" rIns="163284" bIns="81642"/>
          <a:lstStyle>
            <a:lvl1pPr algn="l">
              <a:defRPr sz="7200" b="1">
                <a:solidFill>
                  <a:srgbClr val="00395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689911" y="4121624"/>
            <a:ext cx="8077200" cy="5845545"/>
          </a:xfrm>
          <a:prstGeom prst="rect">
            <a:avLst/>
          </a:prstGeom>
        </p:spPr>
        <p:txBody>
          <a:bodyPr lIns="163284" tIns="81642" rIns="163284" bIns="81642"/>
          <a:lstStyle>
            <a:lvl1pPr marL="0" indent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43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13" y="1"/>
            <a:ext cx="8991600" cy="10286999"/>
          </a:xfrm>
          <a:prstGeom prst="rect">
            <a:avLst/>
          </a:prstGeom>
        </p:spPr>
        <p:txBody>
          <a:bodyPr lIns="163284" tIns="81642" rIns="163284" bIns="81642"/>
          <a:lstStyle>
            <a:lvl1pPr marL="0" indent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43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651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BE7C25-90F8-1D40-93DE-171CAE2426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54" y="9210163"/>
            <a:ext cx="5140446" cy="85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535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399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lIns="163284" tIns="81642" rIns="163284" bIns="81642"/>
          <a:lstStyle>
            <a:lvl1pPr algn="l">
              <a:defRPr sz="8000" b="0">
                <a:solidFill>
                  <a:srgbClr val="6A9EC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00301"/>
            <a:ext cx="16459200" cy="6788945"/>
          </a:xfrm>
          <a:prstGeom prst="rect">
            <a:avLst/>
          </a:prstGeom>
        </p:spPr>
        <p:txBody>
          <a:bodyPr lIns="163284" tIns="81642" rIns="163284" bIns="81642"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1278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lIns="163284" tIns="81642" rIns="163284" bIns="81642"/>
          <a:lstStyle>
            <a:lvl1pPr algn="l">
              <a:defRPr sz="8000">
                <a:solidFill>
                  <a:srgbClr val="6A9EC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1"/>
            <a:ext cx="8077200" cy="6788945"/>
          </a:xfrm>
          <a:prstGeom prst="rect">
            <a:avLst/>
          </a:prstGeom>
        </p:spPr>
        <p:txBody>
          <a:bodyPr lIns="163284" tIns="81642" rIns="163284" bIns="81642"/>
          <a:lstStyle>
            <a:lvl1pPr>
              <a:defRPr sz="500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sz="4300"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 sz="3600"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 sz="3200"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 sz="3200">
                <a:solidFill>
                  <a:schemeClr val="bg1">
                    <a:lumMod val="85000"/>
                  </a:schemeClr>
                </a:solidFill>
              </a:defRPr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1"/>
            <a:ext cx="8077200" cy="6788945"/>
          </a:xfrm>
          <a:prstGeom prst="rect">
            <a:avLst/>
          </a:prstGeom>
        </p:spPr>
        <p:txBody>
          <a:bodyPr lIns="163284" tIns="81642" rIns="163284" bIns="81642"/>
          <a:lstStyle>
            <a:lvl1pPr>
              <a:defRPr sz="500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sz="4300"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 sz="3600"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 sz="3200"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 sz="3200">
                <a:solidFill>
                  <a:schemeClr val="bg1">
                    <a:lumMod val="85000"/>
                  </a:schemeClr>
                </a:solidFill>
              </a:defRPr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8240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d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7300" y="2756848"/>
            <a:ext cx="15773400" cy="4476465"/>
          </a:xfrm>
          <a:prstGeom prst="rect">
            <a:avLst/>
          </a:prstGeom>
        </p:spPr>
        <p:txBody>
          <a:bodyPr/>
          <a:lstStyle>
            <a:lvl1pPr>
              <a:defRPr sz="35000" b="1">
                <a:solidFill>
                  <a:srgbClr val="3D7296"/>
                </a:solidFill>
              </a:defRPr>
            </a:lvl1pPr>
          </a:lstStyle>
          <a:p>
            <a:r>
              <a:rPr lang="en-US" dirty="0"/>
              <a:t>10,000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1409700" y="7872756"/>
            <a:ext cx="15773399" cy="15836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Units of measurement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1409700" y="1325562"/>
            <a:ext cx="15773399" cy="15836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Intro text</a:t>
            </a:r>
          </a:p>
        </p:txBody>
      </p:sp>
    </p:spTree>
    <p:extLst>
      <p:ext uri="{BB962C8B-B14F-4D97-AF65-F5344CB8AC3E}">
        <p14:creationId xmlns:p14="http://schemas.microsoft.com/office/powerpoint/2010/main" val="4211857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5025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 Character Title Slide - Dark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9" hasCustomPrompt="1"/>
          </p:nvPr>
        </p:nvSpPr>
        <p:spPr>
          <a:xfrm>
            <a:off x="0" y="7223369"/>
            <a:ext cx="18288000" cy="2192094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500" b="0" i="1" kern="700" spc="45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/>
              <a:t>Place a 1020px x 164px picture here.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954284" y="2625636"/>
            <a:ext cx="16476988" cy="2105025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6500" b="1" i="0" spc="-600" baseline="0">
                <a:solidFill>
                  <a:schemeClr val="accent1"/>
                </a:solidFill>
              </a:defRPr>
            </a:lvl1pPr>
            <a:lvl2pPr marL="685794" indent="0">
              <a:buFontTx/>
              <a:buNone/>
              <a:defRPr sz="16500" b="1" i="0" spc="-825">
                <a:solidFill>
                  <a:schemeClr val="accent1"/>
                </a:solidFill>
              </a:defRPr>
            </a:lvl2pPr>
            <a:lvl3pPr marL="1371590" indent="0">
              <a:buFontTx/>
              <a:buNone/>
              <a:defRPr sz="16500" b="1" i="0" spc="-825">
                <a:solidFill>
                  <a:schemeClr val="accent1"/>
                </a:solidFill>
              </a:defRPr>
            </a:lvl3pPr>
            <a:lvl4pPr marL="2057384" indent="0">
              <a:buFontTx/>
              <a:buNone/>
              <a:defRPr sz="16500" b="1" i="0" spc="-825">
                <a:solidFill>
                  <a:schemeClr val="accent1"/>
                </a:solidFill>
              </a:defRPr>
            </a:lvl4pPr>
            <a:lvl5pPr marL="2743178" indent="0">
              <a:buFontTx/>
              <a:buNone/>
              <a:defRPr sz="16500" b="1" i="0" spc="-825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 Short Title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17142" y="5037618"/>
            <a:ext cx="12621532" cy="923925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39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Single line Subtitle of 40 character or less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1981876" y="2840282"/>
            <a:ext cx="9864684" cy="54054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kern="800" spc="63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CALIFORNIA DEPARTMENT OF WATER RESOURCES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13943929" y="5781075"/>
            <a:ext cx="3394746" cy="49182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50000"/>
              </a:lnSpc>
              <a:buFontTx/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   |   Date/Year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13943928" y="6218469"/>
            <a:ext cx="3636500" cy="54897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50000"/>
              </a:lnSpc>
              <a:buFontTx/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Presenter’s Name, Title</a:t>
            </a:r>
          </a:p>
        </p:txBody>
      </p:sp>
    </p:spTree>
    <p:extLst>
      <p:ext uri="{BB962C8B-B14F-4D97-AF65-F5344CB8AC3E}">
        <p14:creationId xmlns:p14="http://schemas.microsoft.com/office/powerpoint/2010/main" val="4152671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4480" y="1828800"/>
            <a:ext cx="15087600" cy="3228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0700" b="1">
                <a:solidFill>
                  <a:srgbClr val="00395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5063237"/>
            <a:ext cx="12344400" cy="10287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1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extBox 3">
            <a:extLst/>
          </p:cNvPr>
          <p:cNvSpPr txBox="1"/>
          <p:nvPr userDrawn="1"/>
        </p:nvSpPr>
        <p:spPr>
          <a:xfrm>
            <a:off x="530072" y="561001"/>
            <a:ext cx="96125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CALIFORNIA DEPARTMENT OF WATER RESOURCES</a:t>
            </a:r>
          </a:p>
        </p:txBody>
      </p:sp>
    </p:spTree>
    <p:extLst>
      <p:ext uri="{BB962C8B-B14F-4D97-AF65-F5344CB8AC3E}">
        <p14:creationId xmlns:p14="http://schemas.microsoft.com/office/powerpoint/2010/main" val="339184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1"/>
            <a:ext cx="15544800" cy="2043113"/>
          </a:xfrm>
          <a:prstGeom prst="rect">
            <a:avLst/>
          </a:prstGeom>
        </p:spPr>
        <p:txBody>
          <a:bodyPr lIns="163284" tIns="81642" rIns="163284" bIns="81642" anchor="t"/>
          <a:lstStyle>
            <a:lvl1pPr algn="l">
              <a:defRPr sz="7100" b="1" cap="all">
                <a:solidFill>
                  <a:srgbClr val="00395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  <a:prstGeom prst="rect">
            <a:avLst/>
          </a:prstGeom>
        </p:spPr>
        <p:txBody>
          <a:bodyPr lIns="163284" tIns="81642" rIns="163284" bIns="81642"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642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84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26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68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211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53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95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37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5753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75000"/>
                <a:alpha val="53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lIns="163284" tIns="81642" rIns="163284" bIns="81642"/>
          <a:lstStyle>
            <a:lvl1pPr algn="l">
              <a:defRPr sz="7200" b="1">
                <a:solidFill>
                  <a:srgbClr val="00395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00301"/>
            <a:ext cx="16459200" cy="6788945"/>
          </a:xfrm>
          <a:prstGeom prst="rect">
            <a:avLst/>
          </a:prstGeom>
        </p:spPr>
        <p:txBody>
          <a:bodyPr lIns="163284" tIns="81642" rIns="163284" bIns="81642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FE17BF-62EF-294C-AC68-AEF695F02B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54" y="9210163"/>
            <a:ext cx="5140446" cy="85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19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8395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7" r:id="rId2"/>
    <p:sldLayoutId id="2147484009" r:id="rId3"/>
    <p:sldLayoutId id="2147484151" r:id="rId4"/>
    <p:sldLayoutId id="2147484012" r:id="rId5"/>
    <p:sldLayoutId id="2147484148" r:id="rId6"/>
  </p:sldLayoutIdLst>
  <p:txStyles>
    <p:titleStyle>
      <a:lvl1pPr algn="ctr" defTabSz="816422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2317" indent="-612317" algn="l" defTabSz="816422" rtl="0" eaLnBrk="1" latinLnBrk="0" hangingPunct="1">
        <a:spcBef>
          <a:spcPct val="20000"/>
        </a:spcBef>
        <a:buFont typeface="Arial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686" indent="-510264" algn="l" defTabSz="816422" rtl="0" eaLnBrk="1" latinLnBrk="0" hangingPunct="1">
        <a:spcBef>
          <a:spcPct val="20000"/>
        </a:spcBef>
        <a:buFont typeface="Arial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1055" indent="-408211" algn="l" defTabSz="816422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477" indent="-408211" algn="l" defTabSz="816422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899" indent="-408211" algn="l" defTabSz="816422" rtl="0" eaLnBrk="1" latinLnBrk="0" hangingPunct="1">
        <a:spcBef>
          <a:spcPct val="20000"/>
        </a:spcBef>
        <a:buFont typeface="Arial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321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743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3165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587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22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44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66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88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110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532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54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76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75000"/>
                <a:alpha val="47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390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  <p:sldLayoutId id="2147484141" r:id="rId2"/>
    <p:sldLayoutId id="2147484142" r:id="rId3"/>
    <p:sldLayoutId id="2147484144" r:id="rId4"/>
    <p:sldLayoutId id="2147484152" r:id="rId5"/>
    <p:sldLayoutId id="2147484154" r:id="rId6"/>
    <p:sldLayoutId id="2147484145" r:id="rId7"/>
    <p:sldLayoutId id="2147484146" r:id="rId8"/>
  </p:sldLayoutIdLst>
  <p:txStyles>
    <p:titleStyle>
      <a:lvl1pPr algn="ctr" defTabSz="816422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2317" indent="-612317" algn="l" defTabSz="816422" rtl="0" eaLnBrk="1" latinLnBrk="0" hangingPunct="1">
        <a:spcBef>
          <a:spcPct val="20000"/>
        </a:spcBef>
        <a:buFont typeface="Arial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686" indent="-510264" algn="l" defTabSz="816422" rtl="0" eaLnBrk="1" latinLnBrk="0" hangingPunct="1">
        <a:spcBef>
          <a:spcPct val="20000"/>
        </a:spcBef>
        <a:buFont typeface="Arial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1055" indent="-408211" algn="l" defTabSz="816422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477" indent="-408211" algn="l" defTabSz="816422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899" indent="-408211" algn="l" defTabSz="816422" rtl="0" eaLnBrk="1" latinLnBrk="0" hangingPunct="1">
        <a:spcBef>
          <a:spcPct val="20000"/>
        </a:spcBef>
        <a:buFont typeface="Arial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321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743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3165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587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22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44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66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88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110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532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54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76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com/url?sa=i&amp;rct=j&amp;q=&amp;esrc=s&amp;source=images&amp;cd=&amp;cad=rja&amp;uact=8&amp;ved=0ahUKEwiZ6ZnWjqXWAhUQ02MKHb4eBQsQjRwIBw&amp;url=https://www.army.mil/article/41389/corps-approves-sacramento-area-levee-vegetation-variance/&amp;psig=AFQjCNHGmgUV3D4T9MeQaw_VVDTlrOqX1Q&amp;ust=1505493541859660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4480" y="1718560"/>
            <a:ext cx="15087600" cy="2169994"/>
          </a:xfrm>
        </p:spPr>
        <p:txBody>
          <a:bodyPr/>
          <a:lstStyle/>
          <a:p>
            <a:r>
              <a:rPr lang="en-US" dirty="0"/>
              <a:t>Hydraulic Structures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0795" y="3298287"/>
            <a:ext cx="16572930" cy="968991"/>
          </a:xfrm>
        </p:spPr>
        <p:txBody>
          <a:bodyPr/>
          <a:lstStyle/>
          <a:p>
            <a:pPr algn="ctr"/>
            <a:r>
              <a:rPr lang="en-US" sz="4000" dirty="0"/>
              <a:t>Concepts and configuration</a:t>
            </a:r>
            <a:endParaRPr lang="en-US" sz="4400" dirty="0"/>
          </a:p>
        </p:txBody>
      </p:sp>
      <p:sp>
        <p:nvSpPr>
          <p:cNvPr id="7" name="TextBox 6">
            <a:extLst/>
          </p:cNvPr>
          <p:cNvSpPr txBox="1"/>
          <p:nvPr/>
        </p:nvSpPr>
        <p:spPr>
          <a:xfrm>
            <a:off x="530072" y="561001"/>
            <a:ext cx="96125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CALIFORNIA DEPARTMENT OF WATER RESOURCES</a:t>
            </a:r>
          </a:p>
        </p:txBody>
      </p:sp>
      <p:pic>
        <p:nvPicPr>
          <p:cNvPr id="8" name="Picture 2" descr="Image result for sacramento levees">
            <a:hlinkClick r:id="rId2"/>
            <a:extLst/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68" b="51415"/>
          <a:stretch/>
        </p:blipFill>
        <p:spPr bwMode="auto">
          <a:xfrm>
            <a:off x="0" y="4550467"/>
            <a:ext cx="18288000" cy="445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/>
          </p:cNvPr>
          <p:cNvSpPr txBox="1"/>
          <p:nvPr/>
        </p:nvSpPr>
        <p:spPr>
          <a:xfrm>
            <a:off x="6798134" y="9291924"/>
            <a:ext cx="10725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Eli Ateljevich, Bay Delta Office</a:t>
            </a:r>
          </a:p>
        </p:txBody>
      </p:sp>
    </p:spTree>
    <p:extLst>
      <p:ext uri="{BB962C8B-B14F-4D97-AF65-F5344CB8AC3E}">
        <p14:creationId xmlns:p14="http://schemas.microsoft.com/office/powerpoint/2010/main" val="2928076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762A282-C592-4C9A-BAF2-2BF68D3A9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structures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33690311-A5F3-426A-A94B-79D0A9594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720" y="1866901"/>
            <a:ext cx="16459200" cy="6788945"/>
          </a:xfrm>
        </p:spPr>
        <p:txBody>
          <a:bodyPr/>
          <a:lstStyle/>
          <a:p>
            <a:r>
              <a:rPr lang="en-US" sz="4800" dirty="0"/>
              <a:t>Transfers of (pumped) water</a:t>
            </a:r>
          </a:p>
          <a:p>
            <a:r>
              <a:rPr lang="en-US" sz="4800" dirty="0"/>
              <a:t>Weir</a:t>
            </a:r>
          </a:p>
          <a:p>
            <a:r>
              <a:rPr lang="en-US" sz="4800" dirty="0"/>
              <a:t>Culvert</a:t>
            </a:r>
          </a:p>
          <a:p>
            <a:r>
              <a:rPr lang="en-US" sz="4800" dirty="0"/>
              <a:t>Generic orifice equation</a:t>
            </a:r>
          </a:p>
          <a:p>
            <a:r>
              <a:rPr lang="en-US" sz="4800" dirty="0"/>
              <a:t>Radial Gate</a:t>
            </a:r>
          </a:p>
          <a:p>
            <a:pPr lvl="1"/>
            <a:r>
              <a:rPr lang="en-US" sz="4800" dirty="0"/>
              <a:t>2 parameterizations</a:t>
            </a:r>
          </a:p>
          <a:p>
            <a:r>
              <a:rPr lang="en-US" sz="4800" dirty="0"/>
              <a:t>Weir/culvert combo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5E112D5-4780-4197-8EA3-AD2FE98FA1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2824" y="417195"/>
            <a:ext cx="6226045" cy="38957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A644C7C-88A4-4D96-B144-0F974D3B10A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584" y="5887720"/>
            <a:ext cx="4993005" cy="39979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2DFF5B-133D-46B8-AEDD-43412CE672D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3701257"/>
            <a:ext cx="5713096" cy="377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802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>
            <a:extLst>
              <a:ext uri="{FF2B5EF4-FFF2-40B4-BE49-F238E27FC236}">
                <a16:creationId xmlns:a16="http://schemas.microsoft.com/office/drawing/2014/main" id="{84651C70-F321-4BBD-B6B7-C8E267FE43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0868"/>
          <a:stretch/>
        </p:blipFill>
        <p:spPr>
          <a:xfrm>
            <a:off x="12217483" y="224320"/>
            <a:ext cx="6417357" cy="5735112"/>
          </a:xfrm>
          <a:prstGeom prst="rect">
            <a:avLst/>
          </a:prstGeom>
        </p:spPr>
      </p:pic>
      <p:sp>
        <p:nvSpPr>
          <p:cNvPr id="64" name="Content Placeholder 63">
            <a:extLst>
              <a:ext uri="{FF2B5EF4-FFF2-40B4-BE49-F238E27FC236}">
                <a16:creationId xmlns:a16="http://schemas.microsoft.com/office/drawing/2014/main" id="{8B88EDE3-0F40-489F-8451-DB86A8382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22" y="1837983"/>
            <a:ext cx="17129760" cy="6668159"/>
          </a:xfrm>
        </p:spPr>
        <p:txBody>
          <a:bodyPr/>
          <a:lstStyle/>
          <a:p>
            <a:r>
              <a:rPr lang="en-US" sz="3600" dirty="0"/>
              <a:t>Common hydraulic/orifice equations </a:t>
            </a:r>
          </a:p>
          <a:p>
            <a:pPr lvl="1"/>
            <a:r>
              <a:rPr lang="en-US" sz="3600" dirty="0"/>
              <a:t>Head difference assessed at reference nodes</a:t>
            </a:r>
          </a:p>
          <a:p>
            <a:pPr lvl="1"/>
            <a:r>
              <a:rPr lang="en-US" sz="3600" dirty="0"/>
              <a:t>Prescribed  flow (transfer) also possible</a:t>
            </a:r>
          </a:p>
          <a:p>
            <a:r>
              <a:rPr lang="en-US" sz="3600" dirty="0"/>
              <a:t>Similar implementation and restrictions as flux boundary</a:t>
            </a:r>
          </a:p>
          <a:p>
            <a:pPr lvl="1"/>
            <a:r>
              <a:rPr lang="en-US" sz="3600" dirty="0"/>
              <a:t>Flows distributed uniformly over cross-section (1D)</a:t>
            </a:r>
          </a:p>
          <a:p>
            <a:pPr lvl="1"/>
            <a:r>
              <a:rPr lang="en-US" sz="3600" dirty="0"/>
              <a:t>Required to not go dry locally</a:t>
            </a:r>
          </a:p>
          <a:p>
            <a:pPr lvl="1"/>
            <a:r>
              <a:rPr lang="en-US" sz="3600" dirty="0"/>
              <a:t>Nudging factor is applied 0 &lt; nu &lt; 1</a:t>
            </a:r>
          </a:p>
          <a:p>
            <a:r>
              <a:rPr lang="en-US" sz="3600" dirty="0"/>
              <a:t>Structures can be “uninstalled” in time series</a:t>
            </a:r>
          </a:p>
          <a:p>
            <a:pPr lvl="1"/>
            <a:r>
              <a:rPr lang="en-US" sz="3600" dirty="0"/>
              <a:t>Revert to normal hydrodynamics</a:t>
            </a:r>
          </a:p>
          <a:p>
            <a:r>
              <a:rPr lang="en-US" sz="3600" dirty="0"/>
              <a:t>Time series (</a:t>
            </a:r>
            <a:r>
              <a:rPr lang="en-US" sz="3600" dirty="0" err="1"/>
              <a:t>th</a:t>
            </a:r>
            <a:r>
              <a:rPr lang="en-US" sz="3600" dirty="0"/>
              <a:t>) multivariate, irregular</a:t>
            </a:r>
          </a:p>
          <a:p>
            <a:pPr lvl="1"/>
            <a:endParaRPr lang="en-US" sz="4400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4AD0AC1-7469-4F5A-BEE1-E073B73CD541}"/>
              </a:ext>
            </a:extLst>
          </p:cNvPr>
          <p:cNvGrpSpPr/>
          <p:nvPr/>
        </p:nvGrpSpPr>
        <p:grpSpPr>
          <a:xfrm>
            <a:off x="12889533" y="5710774"/>
            <a:ext cx="3693467" cy="4451180"/>
            <a:chOff x="3701517" y="1412550"/>
            <a:chExt cx="3693467" cy="4451180"/>
          </a:xfrm>
          <a:solidFill>
            <a:srgbClr val="E6E6E6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F999F54-9C26-41BA-874E-CBA5B9235EE2}"/>
                </a:ext>
              </a:extLst>
            </p:cNvPr>
            <p:cNvSpPr/>
            <p:nvPr/>
          </p:nvSpPr>
          <p:spPr>
            <a:xfrm rot="327751">
              <a:off x="3701517" y="1412550"/>
              <a:ext cx="3511584" cy="4451180"/>
            </a:xfrm>
            <a:custGeom>
              <a:avLst/>
              <a:gdLst>
                <a:gd name="connsiteX0" fmla="*/ 0 w 10378440"/>
                <a:gd name="connsiteY0" fmla="*/ 1593684 h 4718007"/>
                <a:gd name="connsiteX1" fmla="*/ 1127760 w 10378440"/>
                <a:gd name="connsiteY1" fmla="*/ 3590124 h 4718007"/>
                <a:gd name="connsiteX2" fmla="*/ 3581400 w 10378440"/>
                <a:gd name="connsiteY2" fmla="*/ 4717884 h 4718007"/>
                <a:gd name="connsiteX3" fmla="*/ 6842760 w 10378440"/>
                <a:gd name="connsiteY3" fmla="*/ 3529164 h 4718007"/>
                <a:gd name="connsiteX4" fmla="*/ 8519160 w 10378440"/>
                <a:gd name="connsiteY4" fmla="*/ 1639404 h 4718007"/>
                <a:gd name="connsiteX5" fmla="*/ 10012680 w 10378440"/>
                <a:gd name="connsiteY5" fmla="*/ 206844 h 4718007"/>
                <a:gd name="connsiteX6" fmla="*/ 10378440 w 10378440"/>
                <a:gd name="connsiteY6" fmla="*/ 39204 h 4718007"/>
                <a:gd name="connsiteX0" fmla="*/ 0 w 10051105"/>
                <a:gd name="connsiteY0" fmla="*/ 2182499 h 4717991"/>
                <a:gd name="connsiteX1" fmla="*/ 800425 w 10051105"/>
                <a:gd name="connsiteY1" fmla="*/ 3590124 h 4717991"/>
                <a:gd name="connsiteX2" fmla="*/ 3254065 w 10051105"/>
                <a:gd name="connsiteY2" fmla="*/ 4717884 h 4717991"/>
                <a:gd name="connsiteX3" fmla="*/ 6515425 w 10051105"/>
                <a:gd name="connsiteY3" fmla="*/ 3529164 h 4717991"/>
                <a:gd name="connsiteX4" fmla="*/ 8191825 w 10051105"/>
                <a:gd name="connsiteY4" fmla="*/ 1639404 h 4717991"/>
                <a:gd name="connsiteX5" fmla="*/ 9685345 w 10051105"/>
                <a:gd name="connsiteY5" fmla="*/ 206844 h 4717991"/>
                <a:gd name="connsiteX6" fmla="*/ 10051105 w 10051105"/>
                <a:gd name="connsiteY6" fmla="*/ 39204 h 4717991"/>
                <a:gd name="connsiteX0" fmla="*/ 0 w 10051105"/>
                <a:gd name="connsiteY0" fmla="*/ 2182499 h 4717991"/>
                <a:gd name="connsiteX1" fmla="*/ 800425 w 10051105"/>
                <a:gd name="connsiteY1" fmla="*/ 3590124 h 4717991"/>
                <a:gd name="connsiteX2" fmla="*/ 3254065 w 10051105"/>
                <a:gd name="connsiteY2" fmla="*/ 4717884 h 4717991"/>
                <a:gd name="connsiteX3" fmla="*/ 6515425 w 10051105"/>
                <a:gd name="connsiteY3" fmla="*/ 3529164 h 4717991"/>
                <a:gd name="connsiteX4" fmla="*/ 8191825 w 10051105"/>
                <a:gd name="connsiteY4" fmla="*/ 1639404 h 4717991"/>
                <a:gd name="connsiteX5" fmla="*/ 9685345 w 10051105"/>
                <a:gd name="connsiteY5" fmla="*/ 206844 h 4717991"/>
                <a:gd name="connsiteX6" fmla="*/ 10051105 w 10051105"/>
                <a:gd name="connsiteY6" fmla="*/ 39204 h 471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51105" h="4717991">
                  <a:moveTo>
                    <a:pt x="0" y="2182499"/>
                  </a:moveTo>
                  <a:cubicBezTo>
                    <a:pt x="395696" y="2915756"/>
                    <a:pt x="258081" y="3167560"/>
                    <a:pt x="800425" y="3590124"/>
                  </a:cubicBezTo>
                  <a:cubicBezTo>
                    <a:pt x="1342769" y="4012688"/>
                    <a:pt x="2301565" y="4728044"/>
                    <a:pt x="3254065" y="4717884"/>
                  </a:cubicBezTo>
                  <a:cubicBezTo>
                    <a:pt x="4206565" y="4707724"/>
                    <a:pt x="5692465" y="4042244"/>
                    <a:pt x="6515425" y="3529164"/>
                  </a:cubicBezTo>
                  <a:cubicBezTo>
                    <a:pt x="7338385" y="3016084"/>
                    <a:pt x="7663505" y="2193124"/>
                    <a:pt x="8191825" y="1639404"/>
                  </a:cubicBezTo>
                  <a:cubicBezTo>
                    <a:pt x="8720145" y="1085684"/>
                    <a:pt x="9375465" y="473544"/>
                    <a:pt x="9685345" y="206844"/>
                  </a:cubicBezTo>
                  <a:cubicBezTo>
                    <a:pt x="9995225" y="-59856"/>
                    <a:pt x="10023165" y="-10326"/>
                    <a:pt x="10051105" y="39204"/>
                  </a:cubicBezTo>
                </a:path>
              </a:pathLst>
            </a:custGeom>
            <a:grpFill/>
            <a:ln w="38100">
              <a:solidFill>
                <a:srgbClr val="DDDDD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DE2DB76-875E-42BC-BA2D-14379CB31C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67961" y="1608948"/>
              <a:ext cx="3627023" cy="1721708"/>
            </a:xfrm>
            <a:prstGeom prst="line">
              <a:avLst/>
            </a:prstGeom>
            <a:grpFill/>
            <a:ln w="38100">
              <a:solidFill>
                <a:srgbClr val="DDDDD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5901948-21DB-4C29-8711-5ACF505968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82924" y="2538469"/>
              <a:ext cx="3144769" cy="1567514"/>
            </a:xfrm>
            <a:prstGeom prst="line">
              <a:avLst/>
            </a:prstGeom>
            <a:grpFill/>
            <a:ln w="38100">
              <a:solidFill>
                <a:srgbClr val="DDDDD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720C068-DFB8-4523-84FD-68381E98AA17}"/>
                </a:ext>
              </a:extLst>
            </p:cNvPr>
            <p:cNvCxnSpPr>
              <a:cxnSpLocks/>
              <a:stCxn id="4" idx="1"/>
            </p:cNvCxnSpPr>
            <p:nvPr/>
          </p:nvCxnSpPr>
          <p:spPr>
            <a:xfrm flipV="1">
              <a:off x="3877299" y="3258114"/>
              <a:ext cx="2647727" cy="1395736"/>
            </a:xfrm>
            <a:prstGeom prst="line">
              <a:avLst/>
            </a:prstGeom>
            <a:grpFill/>
            <a:ln w="38100">
              <a:solidFill>
                <a:srgbClr val="DDDDD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E0E4E6D-8878-4AF0-AC8F-65E49F5500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4800" y="4092147"/>
              <a:ext cx="2099779" cy="1129346"/>
            </a:xfrm>
            <a:prstGeom prst="line">
              <a:avLst/>
            </a:prstGeom>
            <a:grpFill/>
            <a:ln w="38100">
              <a:solidFill>
                <a:srgbClr val="DDDDD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0E61F1A-C4CF-4A1C-BA16-3BE35144F4F8}"/>
                </a:ext>
              </a:extLst>
            </p:cNvPr>
            <p:cNvCxnSpPr>
              <a:cxnSpLocks/>
            </p:cNvCxnSpPr>
            <p:nvPr/>
          </p:nvCxnSpPr>
          <p:spPr>
            <a:xfrm>
              <a:off x="4292652" y="3043690"/>
              <a:ext cx="195567" cy="2589461"/>
            </a:xfrm>
            <a:prstGeom prst="line">
              <a:avLst/>
            </a:prstGeom>
            <a:grpFill/>
            <a:ln w="38100">
              <a:solidFill>
                <a:srgbClr val="DDDDD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84AF32D-14AB-45B8-A862-E6D56936C201}"/>
                </a:ext>
              </a:extLst>
            </p:cNvPr>
            <p:cNvCxnSpPr>
              <a:cxnSpLocks/>
            </p:cNvCxnSpPr>
            <p:nvPr/>
          </p:nvCxnSpPr>
          <p:spPr>
            <a:xfrm>
              <a:off x="4977518" y="2723675"/>
              <a:ext cx="187171" cy="2791939"/>
            </a:xfrm>
            <a:prstGeom prst="line">
              <a:avLst/>
            </a:prstGeom>
            <a:grpFill/>
            <a:ln w="38100">
              <a:solidFill>
                <a:srgbClr val="DDDDD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A744B17-B1AA-4BB3-A0D8-C5B5F1BE88E3}"/>
                </a:ext>
              </a:extLst>
            </p:cNvPr>
            <p:cNvCxnSpPr>
              <a:cxnSpLocks/>
            </p:cNvCxnSpPr>
            <p:nvPr/>
          </p:nvCxnSpPr>
          <p:spPr>
            <a:xfrm>
              <a:off x="5555994" y="2530762"/>
              <a:ext cx="178833" cy="2418627"/>
            </a:xfrm>
            <a:prstGeom prst="line">
              <a:avLst/>
            </a:prstGeom>
            <a:grpFill/>
            <a:ln w="38100">
              <a:solidFill>
                <a:srgbClr val="DDDDD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460C23A-B5BE-450B-A345-3C641146C895}"/>
                </a:ext>
              </a:extLst>
            </p:cNvPr>
            <p:cNvCxnSpPr>
              <a:cxnSpLocks/>
            </p:cNvCxnSpPr>
            <p:nvPr/>
          </p:nvCxnSpPr>
          <p:spPr>
            <a:xfrm>
              <a:off x="6083902" y="2269582"/>
              <a:ext cx="145640" cy="1861850"/>
            </a:xfrm>
            <a:prstGeom prst="line">
              <a:avLst/>
            </a:prstGeom>
            <a:grpFill/>
            <a:ln w="38100">
              <a:solidFill>
                <a:srgbClr val="DDDDD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3D41C4C-DCD6-4A67-A26D-C7DBFF5A599E}"/>
              </a:ext>
            </a:extLst>
          </p:cNvPr>
          <p:cNvGrpSpPr/>
          <p:nvPr/>
        </p:nvGrpSpPr>
        <p:grpSpPr>
          <a:xfrm>
            <a:off x="13770107" y="5812709"/>
            <a:ext cx="3693467" cy="4451180"/>
            <a:chOff x="3701517" y="1412550"/>
            <a:chExt cx="3693467" cy="4451180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D43F433-68AC-4113-A895-ABE06540E325}"/>
                </a:ext>
              </a:extLst>
            </p:cNvPr>
            <p:cNvSpPr/>
            <p:nvPr/>
          </p:nvSpPr>
          <p:spPr>
            <a:xfrm rot="327751">
              <a:off x="3701517" y="1412550"/>
              <a:ext cx="3511584" cy="4451180"/>
            </a:xfrm>
            <a:custGeom>
              <a:avLst/>
              <a:gdLst>
                <a:gd name="connsiteX0" fmla="*/ 0 w 10378440"/>
                <a:gd name="connsiteY0" fmla="*/ 1593684 h 4718007"/>
                <a:gd name="connsiteX1" fmla="*/ 1127760 w 10378440"/>
                <a:gd name="connsiteY1" fmla="*/ 3590124 h 4718007"/>
                <a:gd name="connsiteX2" fmla="*/ 3581400 w 10378440"/>
                <a:gd name="connsiteY2" fmla="*/ 4717884 h 4718007"/>
                <a:gd name="connsiteX3" fmla="*/ 6842760 w 10378440"/>
                <a:gd name="connsiteY3" fmla="*/ 3529164 h 4718007"/>
                <a:gd name="connsiteX4" fmla="*/ 8519160 w 10378440"/>
                <a:gd name="connsiteY4" fmla="*/ 1639404 h 4718007"/>
                <a:gd name="connsiteX5" fmla="*/ 10012680 w 10378440"/>
                <a:gd name="connsiteY5" fmla="*/ 206844 h 4718007"/>
                <a:gd name="connsiteX6" fmla="*/ 10378440 w 10378440"/>
                <a:gd name="connsiteY6" fmla="*/ 39204 h 4718007"/>
                <a:gd name="connsiteX0" fmla="*/ 0 w 10051105"/>
                <a:gd name="connsiteY0" fmla="*/ 2182499 h 4717991"/>
                <a:gd name="connsiteX1" fmla="*/ 800425 w 10051105"/>
                <a:gd name="connsiteY1" fmla="*/ 3590124 h 4717991"/>
                <a:gd name="connsiteX2" fmla="*/ 3254065 w 10051105"/>
                <a:gd name="connsiteY2" fmla="*/ 4717884 h 4717991"/>
                <a:gd name="connsiteX3" fmla="*/ 6515425 w 10051105"/>
                <a:gd name="connsiteY3" fmla="*/ 3529164 h 4717991"/>
                <a:gd name="connsiteX4" fmla="*/ 8191825 w 10051105"/>
                <a:gd name="connsiteY4" fmla="*/ 1639404 h 4717991"/>
                <a:gd name="connsiteX5" fmla="*/ 9685345 w 10051105"/>
                <a:gd name="connsiteY5" fmla="*/ 206844 h 4717991"/>
                <a:gd name="connsiteX6" fmla="*/ 10051105 w 10051105"/>
                <a:gd name="connsiteY6" fmla="*/ 39204 h 4717991"/>
                <a:gd name="connsiteX0" fmla="*/ 0 w 10051105"/>
                <a:gd name="connsiteY0" fmla="*/ 2182499 h 4717991"/>
                <a:gd name="connsiteX1" fmla="*/ 800425 w 10051105"/>
                <a:gd name="connsiteY1" fmla="*/ 3590124 h 4717991"/>
                <a:gd name="connsiteX2" fmla="*/ 3254065 w 10051105"/>
                <a:gd name="connsiteY2" fmla="*/ 4717884 h 4717991"/>
                <a:gd name="connsiteX3" fmla="*/ 6515425 w 10051105"/>
                <a:gd name="connsiteY3" fmla="*/ 3529164 h 4717991"/>
                <a:gd name="connsiteX4" fmla="*/ 8191825 w 10051105"/>
                <a:gd name="connsiteY4" fmla="*/ 1639404 h 4717991"/>
                <a:gd name="connsiteX5" fmla="*/ 9685345 w 10051105"/>
                <a:gd name="connsiteY5" fmla="*/ 206844 h 4717991"/>
                <a:gd name="connsiteX6" fmla="*/ 10051105 w 10051105"/>
                <a:gd name="connsiteY6" fmla="*/ 39204 h 471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51105" h="4717991">
                  <a:moveTo>
                    <a:pt x="0" y="2182499"/>
                  </a:moveTo>
                  <a:cubicBezTo>
                    <a:pt x="395696" y="2915756"/>
                    <a:pt x="258081" y="3167560"/>
                    <a:pt x="800425" y="3590124"/>
                  </a:cubicBezTo>
                  <a:cubicBezTo>
                    <a:pt x="1342769" y="4012688"/>
                    <a:pt x="2301565" y="4728044"/>
                    <a:pt x="3254065" y="4717884"/>
                  </a:cubicBezTo>
                  <a:cubicBezTo>
                    <a:pt x="4206565" y="4707724"/>
                    <a:pt x="5692465" y="4042244"/>
                    <a:pt x="6515425" y="3529164"/>
                  </a:cubicBezTo>
                  <a:cubicBezTo>
                    <a:pt x="7338385" y="3016084"/>
                    <a:pt x="7663505" y="2193124"/>
                    <a:pt x="8191825" y="1639404"/>
                  </a:cubicBezTo>
                  <a:cubicBezTo>
                    <a:pt x="8720145" y="1085684"/>
                    <a:pt x="9375465" y="473544"/>
                    <a:pt x="9685345" y="206844"/>
                  </a:cubicBezTo>
                  <a:cubicBezTo>
                    <a:pt x="9995225" y="-59856"/>
                    <a:pt x="10023165" y="-10326"/>
                    <a:pt x="10051105" y="39204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B6869BD-CD72-40B3-8013-C4D38BC232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67961" y="1608948"/>
              <a:ext cx="3627023" cy="172170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C1485B05-16F0-43A2-9C6F-8D399F6D67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82924" y="2621740"/>
              <a:ext cx="3003926" cy="1484243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18BB6A5-DF4D-47E3-8BB9-81F9FE5FC9E4}"/>
                </a:ext>
              </a:extLst>
            </p:cNvPr>
            <p:cNvCxnSpPr>
              <a:cxnSpLocks/>
              <a:stCxn id="52" idx="1"/>
            </p:cNvCxnSpPr>
            <p:nvPr/>
          </p:nvCxnSpPr>
          <p:spPr>
            <a:xfrm flipV="1">
              <a:off x="3877299" y="3258114"/>
              <a:ext cx="2647727" cy="1395736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B07140E-F6CF-40C5-81DB-9A8E07B571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4800" y="4092147"/>
              <a:ext cx="2099779" cy="1129346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88C5048C-9BAE-49B7-9953-9A21EDF12BF9}"/>
                </a:ext>
              </a:extLst>
            </p:cNvPr>
            <p:cNvCxnSpPr>
              <a:cxnSpLocks/>
            </p:cNvCxnSpPr>
            <p:nvPr/>
          </p:nvCxnSpPr>
          <p:spPr>
            <a:xfrm>
              <a:off x="4292652" y="3043690"/>
              <a:ext cx="160779" cy="2675581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B3D70160-B55A-492E-8308-48A0B0CA465C}"/>
                </a:ext>
              </a:extLst>
            </p:cNvPr>
            <p:cNvCxnSpPr>
              <a:cxnSpLocks/>
            </p:cNvCxnSpPr>
            <p:nvPr/>
          </p:nvCxnSpPr>
          <p:spPr>
            <a:xfrm>
              <a:off x="4977518" y="2723675"/>
              <a:ext cx="187171" cy="2791939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CF44E7A-3932-45B7-A178-804F00257E57}"/>
                </a:ext>
              </a:extLst>
            </p:cNvPr>
            <p:cNvCxnSpPr>
              <a:cxnSpLocks/>
            </p:cNvCxnSpPr>
            <p:nvPr/>
          </p:nvCxnSpPr>
          <p:spPr>
            <a:xfrm>
              <a:off x="5555994" y="2530762"/>
              <a:ext cx="178833" cy="2418627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F123A91-A855-495A-834C-873905198B7B}"/>
                </a:ext>
              </a:extLst>
            </p:cNvPr>
            <p:cNvCxnSpPr>
              <a:cxnSpLocks/>
            </p:cNvCxnSpPr>
            <p:nvPr/>
          </p:nvCxnSpPr>
          <p:spPr>
            <a:xfrm>
              <a:off x="6083902" y="2269582"/>
              <a:ext cx="145640" cy="186185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Arrow: Right 60">
            <a:extLst>
              <a:ext uri="{FF2B5EF4-FFF2-40B4-BE49-F238E27FC236}">
                <a16:creationId xmlns:a16="http://schemas.microsoft.com/office/drawing/2014/main" id="{4B2CB851-148E-4610-89DE-69F0AEF9DC38}"/>
              </a:ext>
            </a:extLst>
          </p:cNvPr>
          <p:cNvSpPr/>
          <p:nvPr/>
        </p:nvSpPr>
        <p:spPr>
          <a:xfrm>
            <a:off x="15188260" y="7599709"/>
            <a:ext cx="1981200" cy="809206"/>
          </a:xfrm>
          <a:prstGeom prst="rightArrow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0"/>
          </a:effectLst>
          <a:scene3d>
            <a:camera prst="orthographicFront"/>
            <a:lightRig rig="morning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itle 62">
            <a:extLst>
              <a:ext uri="{FF2B5EF4-FFF2-40B4-BE49-F238E27FC236}">
                <a16:creationId xmlns:a16="http://schemas.microsoft.com/office/drawing/2014/main" id="{B4353FE9-DD7B-45FA-9C95-EF66E2B35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</p:spTree>
    <p:extLst>
      <p:ext uri="{BB962C8B-B14F-4D97-AF65-F5344CB8AC3E}">
        <p14:creationId xmlns:p14="http://schemas.microsoft.com/office/powerpoint/2010/main" val="848822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FEB62-CCD8-405E-A1AE-0A7A44816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Structures</a:t>
            </a:r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8267D244-D275-4153-909F-3661D14B4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Reference nodes</a:t>
            </a:r>
          </a:p>
          <a:p>
            <a:pPr marL="0" indent="0">
              <a:buNone/>
            </a:pPr>
            <a:r>
              <a:rPr lang="en-US" dirty="0"/>
              <a:t>	“hydraulic head” </a:t>
            </a:r>
          </a:p>
          <a:p>
            <a:r>
              <a:rPr lang="en-US" dirty="0"/>
              <a:t>Paired nodes</a:t>
            </a:r>
          </a:p>
          <a:p>
            <a:r>
              <a:rPr lang="en-US" dirty="0"/>
              <a:t>Defined land-to-land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3174221-1806-41F5-B412-30445B177A4F}"/>
              </a:ext>
            </a:extLst>
          </p:cNvPr>
          <p:cNvGrpSpPr/>
          <p:nvPr/>
        </p:nvGrpSpPr>
        <p:grpSpPr>
          <a:xfrm>
            <a:off x="8611411" y="1842825"/>
            <a:ext cx="11943968" cy="6651783"/>
            <a:chOff x="2555106" y="1143000"/>
            <a:chExt cx="6426288" cy="365259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19D3508-9F48-48FE-A511-00C9E3D3874B}"/>
                </a:ext>
              </a:extLst>
            </p:cNvPr>
            <p:cNvGrpSpPr/>
            <p:nvPr/>
          </p:nvGrpSpPr>
          <p:grpSpPr>
            <a:xfrm>
              <a:off x="2555106" y="1358973"/>
              <a:ext cx="4787548" cy="3436626"/>
              <a:chOff x="238991" y="1861773"/>
              <a:chExt cx="4787548" cy="3436626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6FCEC7C2-3855-4759-87D5-8CF98C543C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38991" y="2106348"/>
                <a:ext cx="4787548" cy="31920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F53F6E4B-EA2F-4F9D-8E2D-C0A802ECBDDB}"/>
                  </a:ext>
                </a:extLst>
              </p:cNvPr>
              <p:cNvCxnSpPr/>
              <p:nvPr/>
            </p:nvCxnSpPr>
            <p:spPr>
              <a:xfrm flipH="1">
                <a:off x="2019688" y="2174627"/>
                <a:ext cx="68892" cy="245805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A4AC8E83-48C8-46FD-8F21-10AFECAF35E6}"/>
                  </a:ext>
                </a:extLst>
              </p:cNvPr>
              <p:cNvCxnSpPr/>
              <p:nvPr/>
            </p:nvCxnSpPr>
            <p:spPr>
              <a:xfrm flipH="1">
                <a:off x="2405019" y="2174627"/>
                <a:ext cx="7006" cy="259460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07384AA8-B62D-4E66-9810-55E990B22558}"/>
                  </a:ext>
                </a:extLst>
              </p:cNvPr>
              <p:cNvCxnSpPr/>
              <p:nvPr/>
            </p:nvCxnSpPr>
            <p:spPr>
              <a:xfrm>
                <a:off x="1923015" y="1861773"/>
                <a:ext cx="680752" cy="0"/>
              </a:xfrm>
              <a:prstGeom prst="straightConnector1">
                <a:avLst/>
              </a:prstGeom>
              <a:ln w="3810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Left Brace 19">
                <a:extLst>
                  <a:ext uri="{FF2B5EF4-FFF2-40B4-BE49-F238E27FC236}">
                    <a16:creationId xmlns:a16="http://schemas.microsoft.com/office/drawing/2014/main" id="{87DDF39C-4DE5-4107-B4B6-2E0F8F063DE0}"/>
                  </a:ext>
                </a:extLst>
              </p:cNvPr>
              <p:cNvSpPr/>
              <p:nvPr/>
            </p:nvSpPr>
            <p:spPr>
              <a:xfrm rot="16903112">
                <a:off x="2088918" y="4662808"/>
                <a:ext cx="204838" cy="371319"/>
              </a:xfrm>
              <a:prstGeom prst="lef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700" dirty="0">
                  <a:latin typeface="Gill Sans MT" panose="020B0502020104020203" pitchFamily="34" charset="0"/>
                </a:endParaRPr>
              </a:p>
            </p:txBody>
          </p:sp>
          <p:sp>
            <p:nvSpPr>
              <p:cNvPr id="21" name="TextBox 28">
                <a:extLst>
                  <a:ext uri="{FF2B5EF4-FFF2-40B4-BE49-F238E27FC236}">
                    <a16:creationId xmlns:a16="http://schemas.microsoft.com/office/drawing/2014/main" id="{B4673B32-2A9D-44FA-80F8-96671A5F2F48}"/>
                  </a:ext>
                </a:extLst>
              </p:cNvPr>
              <p:cNvSpPr txBox="1"/>
              <p:nvPr/>
            </p:nvSpPr>
            <p:spPr>
              <a:xfrm>
                <a:off x="1693201" y="4954878"/>
                <a:ext cx="100442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700" dirty="0">
                    <a:latin typeface="Gill Sans MT" panose="020B0502020104020203" pitchFamily="34" charset="0"/>
                  </a:rPr>
                  <a:t>Structure</a:t>
                </a:r>
              </a:p>
            </p:txBody>
          </p:sp>
          <p:sp>
            <p:nvSpPr>
              <p:cNvPr id="22" name="TextBox 31">
                <a:extLst>
                  <a:ext uri="{FF2B5EF4-FFF2-40B4-BE49-F238E27FC236}">
                    <a16:creationId xmlns:a16="http://schemas.microsoft.com/office/drawing/2014/main" id="{D4B7C500-10A1-48E6-84F0-29CAC0376FC9}"/>
                  </a:ext>
                </a:extLst>
              </p:cNvPr>
              <p:cNvSpPr txBox="1"/>
              <p:nvPr/>
            </p:nvSpPr>
            <p:spPr>
              <a:xfrm>
                <a:off x="1862051" y="2038069"/>
                <a:ext cx="25028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700" b="1" dirty="0">
                    <a:solidFill>
                      <a:srgbClr val="00B050"/>
                    </a:solidFill>
                    <a:latin typeface="Gill Sans MT" panose="020B0502020104020203" pitchFamily="34" charset="0"/>
                  </a:rPr>
                  <a:t>1</a:t>
                </a:r>
              </a:p>
            </p:txBody>
          </p:sp>
          <p:sp>
            <p:nvSpPr>
              <p:cNvPr id="23" name="TextBox 32">
                <a:extLst>
                  <a:ext uri="{FF2B5EF4-FFF2-40B4-BE49-F238E27FC236}">
                    <a16:creationId xmlns:a16="http://schemas.microsoft.com/office/drawing/2014/main" id="{E4AE1615-C23D-4E98-B45F-4A5D7D65B76A}"/>
                  </a:ext>
                </a:extLst>
              </p:cNvPr>
              <p:cNvSpPr txBox="1"/>
              <p:nvPr/>
            </p:nvSpPr>
            <p:spPr>
              <a:xfrm>
                <a:off x="1848040" y="2594757"/>
                <a:ext cx="25028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700" b="1" dirty="0">
                    <a:solidFill>
                      <a:srgbClr val="00B050"/>
                    </a:solidFill>
                    <a:latin typeface="Gill Sans MT" panose="020B0502020104020203" pitchFamily="34" charset="0"/>
                  </a:rPr>
                  <a:t>2</a:t>
                </a:r>
              </a:p>
            </p:txBody>
          </p:sp>
          <p:sp>
            <p:nvSpPr>
              <p:cNvPr id="24" name="TextBox 33">
                <a:extLst>
                  <a:ext uri="{FF2B5EF4-FFF2-40B4-BE49-F238E27FC236}">
                    <a16:creationId xmlns:a16="http://schemas.microsoft.com/office/drawing/2014/main" id="{1DF68D81-07B3-45C5-BBBC-860D9248472A}"/>
                  </a:ext>
                </a:extLst>
              </p:cNvPr>
              <p:cNvSpPr txBox="1"/>
              <p:nvPr/>
            </p:nvSpPr>
            <p:spPr>
              <a:xfrm>
                <a:off x="1834029" y="3209270"/>
                <a:ext cx="25028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700" b="1" dirty="0">
                    <a:solidFill>
                      <a:srgbClr val="00B050"/>
                    </a:solidFill>
                    <a:latin typeface="Gill Sans MT" panose="020B0502020104020203" pitchFamily="34" charset="0"/>
                  </a:rPr>
                  <a:t>3</a:t>
                </a:r>
              </a:p>
            </p:txBody>
          </p:sp>
          <p:sp>
            <p:nvSpPr>
              <p:cNvPr id="25" name="TextBox 34">
                <a:extLst>
                  <a:ext uri="{FF2B5EF4-FFF2-40B4-BE49-F238E27FC236}">
                    <a16:creationId xmlns:a16="http://schemas.microsoft.com/office/drawing/2014/main" id="{90C0A2AE-FA9C-4698-84DF-EC28BA123C4B}"/>
                  </a:ext>
                </a:extLst>
              </p:cNvPr>
              <p:cNvSpPr txBox="1"/>
              <p:nvPr/>
            </p:nvSpPr>
            <p:spPr>
              <a:xfrm>
                <a:off x="1820017" y="3823782"/>
                <a:ext cx="25028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700" b="1" dirty="0">
                    <a:solidFill>
                      <a:srgbClr val="00B050"/>
                    </a:solidFill>
                    <a:latin typeface="Gill Sans MT" panose="020B0502020104020203" pitchFamily="34" charset="0"/>
                  </a:rPr>
                  <a:t>4</a:t>
                </a:r>
              </a:p>
            </p:txBody>
          </p:sp>
          <p:sp>
            <p:nvSpPr>
              <p:cNvPr id="26" name="TextBox 35">
                <a:extLst>
                  <a:ext uri="{FF2B5EF4-FFF2-40B4-BE49-F238E27FC236}">
                    <a16:creationId xmlns:a16="http://schemas.microsoft.com/office/drawing/2014/main" id="{A3BF76DF-C58D-47C6-9D61-645205300DD9}"/>
                  </a:ext>
                </a:extLst>
              </p:cNvPr>
              <p:cNvSpPr txBox="1"/>
              <p:nvPr/>
            </p:nvSpPr>
            <p:spPr>
              <a:xfrm>
                <a:off x="1806006" y="4438295"/>
                <a:ext cx="25028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700" b="1" dirty="0">
                    <a:solidFill>
                      <a:srgbClr val="00B050"/>
                    </a:solidFill>
                    <a:latin typeface="Gill Sans MT" panose="020B0502020104020203" pitchFamily="34" charset="0"/>
                  </a:rPr>
                  <a:t>5</a:t>
                </a:r>
              </a:p>
            </p:txBody>
          </p:sp>
          <p:sp>
            <p:nvSpPr>
              <p:cNvPr id="27" name="TextBox 36">
                <a:extLst>
                  <a:ext uri="{FF2B5EF4-FFF2-40B4-BE49-F238E27FC236}">
                    <a16:creationId xmlns:a16="http://schemas.microsoft.com/office/drawing/2014/main" id="{F78135E8-13E5-4CAB-9CD3-31221B550A31}"/>
                  </a:ext>
                </a:extLst>
              </p:cNvPr>
              <p:cNvSpPr txBox="1"/>
              <p:nvPr/>
            </p:nvSpPr>
            <p:spPr>
              <a:xfrm>
                <a:off x="2405019" y="4496119"/>
                <a:ext cx="3133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700" b="1" dirty="0">
                    <a:solidFill>
                      <a:srgbClr val="00B050"/>
                    </a:solidFill>
                    <a:latin typeface="Gill Sans MT" panose="020B0502020104020203" pitchFamily="34" charset="0"/>
                  </a:rPr>
                  <a:t>5’</a:t>
                </a:r>
              </a:p>
            </p:txBody>
          </p:sp>
          <p:sp>
            <p:nvSpPr>
              <p:cNvPr id="28" name="TextBox 37">
                <a:extLst>
                  <a:ext uri="{FF2B5EF4-FFF2-40B4-BE49-F238E27FC236}">
                    <a16:creationId xmlns:a16="http://schemas.microsoft.com/office/drawing/2014/main" id="{0F28409F-4360-41B2-B6D6-462359DDE184}"/>
                  </a:ext>
                </a:extLst>
              </p:cNvPr>
              <p:cNvSpPr txBox="1"/>
              <p:nvPr/>
            </p:nvSpPr>
            <p:spPr>
              <a:xfrm>
                <a:off x="2405019" y="4018165"/>
                <a:ext cx="3133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700" b="1" dirty="0">
                    <a:solidFill>
                      <a:srgbClr val="00B050"/>
                    </a:solidFill>
                    <a:latin typeface="Gill Sans MT" panose="020B0502020104020203" pitchFamily="34" charset="0"/>
                  </a:rPr>
                  <a:t>4’</a:t>
                </a:r>
              </a:p>
            </p:txBody>
          </p:sp>
          <p:sp>
            <p:nvSpPr>
              <p:cNvPr id="29" name="TextBox 38">
                <a:extLst>
                  <a:ext uri="{FF2B5EF4-FFF2-40B4-BE49-F238E27FC236}">
                    <a16:creationId xmlns:a16="http://schemas.microsoft.com/office/drawing/2014/main" id="{8E0E3318-7924-4388-8D43-2E473411114A}"/>
                  </a:ext>
                </a:extLst>
              </p:cNvPr>
              <p:cNvSpPr txBox="1"/>
              <p:nvPr/>
            </p:nvSpPr>
            <p:spPr>
              <a:xfrm>
                <a:off x="2405019" y="3403652"/>
                <a:ext cx="3133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700" b="1" dirty="0">
                    <a:solidFill>
                      <a:srgbClr val="00B050"/>
                    </a:solidFill>
                    <a:latin typeface="Gill Sans MT" panose="020B0502020104020203" pitchFamily="34" charset="0"/>
                  </a:rPr>
                  <a:t>3’</a:t>
                </a:r>
              </a:p>
            </p:txBody>
          </p:sp>
          <p:sp>
            <p:nvSpPr>
              <p:cNvPr id="30" name="TextBox 39">
                <a:extLst>
                  <a:ext uri="{FF2B5EF4-FFF2-40B4-BE49-F238E27FC236}">
                    <a16:creationId xmlns:a16="http://schemas.microsoft.com/office/drawing/2014/main" id="{92C5530C-B6B4-41CC-B0F5-669501EF2E22}"/>
                  </a:ext>
                </a:extLst>
              </p:cNvPr>
              <p:cNvSpPr txBox="1"/>
              <p:nvPr/>
            </p:nvSpPr>
            <p:spPr>
              <a:xfrm>
                <a:off x="2405019" y="2720860"/>
                <a:ext cx="3133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700" b="1" dirty="0">
                    <a:solidFill>
                      <a:srgbClr val="00B050"/>
                    </a:solidFill>
                    <a:latin typeface="Gill Sans MT" panose="020B0502020104020203" pitchFamily="34" charset="0"/>
                  </a:rPr>
                  <a:t>2’</a:t>
                </a:r>
              </a:p>
            </p:txBody>
          </p:sp>
          <p:sp>
            <p:nvSpPr>
              <p:cNvPr id="31" name="TextBox 40">
                <a:extLst>
                  <a:ext uri="{FF2B5EF4-FFF2-40B4-BE49-F238E27FC236}">
                    <a16:creationId xmlns:a16="http://schemas.microsoft.com/office/drawing/2014/main" id="{C8161596-3B67-41B5-BF80-8C543636C896}"/>
                  </a:ext>
                </a:extLst>
              </p:cNvPr>
              <p:cNvSpPr txBox="1"/>
              <p:nvPr/>
            </p:nvSpPr>
            <p:spPr>
              <a:xfrm>
                <a:off x="2398013" y="2038069"/>
                <a:ext cx="3133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700" b="1" dirty="0">
                    <a:solidFill>
                      <a:srgbClr val="00B050"/>
                    </a:solidFill>
                    <a:latin typeface="Gill Sans MT" panose="020B0502020104020203" pitchFamily="34" charset="0"/>
                  </a:rPr>
                  <a:t>1’</a:t>
                </a:r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2CAB6D0-E213-43A9-9A25-E79AD57756D2}"/>
                </a:ext>
              </a:extLst>
            </p:cNvPr>
            <p:cNvSpPr/>
            <p:nvPr/>
          </p:nvSpPr>
          <p:spPr>
            <a:xfrm>
              <a:off x="5486400" y="2554598"/>
              <a:ext cx="304800" cy="303744"/>
            </a:xfrm>
            <a:prstGeom prst="ellipse">
              <a:avLst/>
            </a:prstGeom>
            <a:solidFill>
              <a:schemeClr val="bg2">
                <a:lumMod val="75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842D0C9-AE89-4839-810C-D3A6363D6954}"/>
                </a:ext>
              </a:extLst>
            </p:cNvPr>
            <p:cNvSpPr/>
            <p:nvPr/>
          </p:nvSpPr>
          <p:spPr>
            <a:xfrm>
              <a:off x="3704516" y="2435520"/>
              <a:ext cx="304800" cy="303744"/>
            </a:xfrm>
            <a:prstGeom prst="ellipse">
              <a:avLst/>
            </a:prstGeom>
            <a:solidFill>
              <a:schemeClr val="bg2">
                <a:lumMod val="75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23E0C38-B087-4A6F-9C49-02B993D6B0CC}"/>
                </a:ext>
              </a:extLst>
            </p:cNvPr>
            <p:cNvCxnSpPr>
              <a:cxnSpLocks/>
            </p:cNvCxnSpPr>
            <p:nvPr/>
          </p:nvCxnSpPr>
          <p:spPr>
            <a:xfrm>
              <a:off x="4562779" y="1468664"/>
              <a:ext cx="16725" cy="2769557"/>
            </a:xfrm>
            <a:prstGeom prst="line">
              <a:avLst/>
            </a:prstGeom>
            <a:ln w="571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532F5FE-7963-4989-A664-C66A0E778AD5}"/>
                </a:ext>
              </a:extLst>
            </p:cNvPr>
            <p:cNvSpPr txBox="1"/>
            <p:nvPr/>
          </p:nvSpPr>
          <p:spPr>
            <a:xfrm>
              <a:off x="2895601" y="1143000"/>
              <a:ext cx="1113716" cy="253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Upstream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B3A7A54-FCB2-4BCF-B979-E7AD80C6ED95}"/>
                </a:ext>
              </a:extLst>
            </p:cNvPr>
            <p:cNvSpPr txBox="1"/>
            <p:nvPr/>
          </p:nvSpPr>
          <p:spPr>
            <a:xfrm>
              <a:off x="5074222" y="1174307"/>
              <a:ext cx="1859977" cy="253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Downstream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8A702B1-4F0B-4FDD-81BE-4EAD775E1BE5}"/>
                </a:ext>
              </a:extLst>
            </p:cNvPr>
            <p:cNvCxnSpPr/>
            <p:nvPr/>
          </p:nvCxnSpPr>
          <p:spPr>
            <a:xfrm>
              <a:off x="5584429" y="4112016"/>
              <a:ext cx="485775" cy="5902"/>
            </a:xfrm>
            <a:prstGeom prst="line">
              <a:avLst/>
            </a:prstGeom>
            <a:ln w="571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5E78267-4D98-4BD5-AF9D-22EFE2F3A9C2}"/>
                </a:ext>
              </a:extLst>
            </p:cNvPr>
            <p:cNvSpPr txBox="1"/>
            <p:nvPr/>
          </p:nvSpPr>
          <p:spPr>
            <a:xfrm>
              <a:off x="6238194" y="4006767"/>
              <a:ext cx="2743200" cy="253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Structure location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CC9962F-2619-4A42-9731-AA5522CA9D97}"/>
                </a:ext>
              </a:extLst>
            </p:cNvPr>
            <p:cNvSpPr/>
            <p:nvPr/>
          </p:nvSpPr>
          <p:spPr>
            <a:xfrm>
              <a:off x="5700675" y="4356590"/>
              <a:ext cx="304800" cy="303744"/>
            </a:xfrm>
            <a:prstGeom prst="ellipse">
              <a:avLst/>
            </a:prstGeom>
            <a:solidFill>
              <a:schemeClr val="bg2">
                <a:lumMod val="75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429E939-1E66-40AF-84BA-41741F2B6806}"/>
                </a:ext>
              </a:extLst>
            </p:cNvPr>
            <p:cNvSpPr txBox="1"/>
            <p:nvPr/>
          </p:nvSpPr>
          <p:spPr>
            <a:xfrm>
              <a:off x="6238194" y="4408046"/>
              <a:ext cx="1828800" cy="253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Reference node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0373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C92B9-D018-4D2E-9908-040844F61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Configuring the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5C589-5B26-4354-8D6F-84C687F49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43101"/>
            <a:ext cx="16459200" cy="6788945"/>
          </a:xfrm>
        </p:spPr>
        <p:txBody>
          <a:bodyPr/>
          <a:lstStyle/>
          <a:p>
            <a:r>
              <a:rPr lang="en-US" sz="4000" dirty="0"/>
              <a:t>Prep mesh: node pairs, straight</a:t>
            </a:r>
          </a:p>
          <a:p>
            <a:r>
              <a:rPr lang="en-US" sz="4000" dirty="0"/>
              <a:t>Enable in </a:t>
            </a:r>
            <a:r>
              <a:rPr lang="en-US" sz="4000" dirty="0">
                <a:solidFill>
                  <a:srgbClr val="C00000"/>
                </a:solidFill>
              </a:rPr>
              <a:t>param.in</a:t>
            </a:r>
            <a:r>
              <a:rPr lang="en-US" sz="4000" dirty="0"/>
              <a:t>: </a:t>
            </a:r>
            <a:r>
              <a:rPr lang="en-US" sz="4000" i="1" dirty="0" err="1"/>
              <a:t>ihydraulics</a:t>
            </a:r>
            <a:r>
              <a:rPr lang="en-US" sz="4000" i="1" dirty="0"/>
              <a:t>=1</a:t>
            </a:r>
          </a:p>
          <a:p>
            <a:r>
              <a:rPr lang="en-US" sz="4000" dirty="0"/>
              <a:t>Geometry and parameters: </a:t>
            </a:r>
            <a:r>
              <a:rPr lang="en-US" sz="4000" dirty="0">
                <a:solidFill>
                  <a:srgbClr val="C00000"/>
                </a:solidFill>
              </a:rPr>
              <a:t>hydraulics.in</a:t>
            </a:r>
          </a:p>
          <a:p>
            <a:r>
              <a:rPr lang="en-US" sz="4000" dirty="0"/>
              <a:t>Time series control: </a:t>
            </a:r>
            <a:r>
              <a:rPr lang="en-US" sz="4000" dirty="0">
                <a:solidFill>
                  <a:srgbClr val="C00000"/>
                </a:solidFill>
              </a:rPr>
              <a:t>my_gate.th</a:t>
            </a:r>
          </a:p>
          <a:p>
            <a:pPr marL="0" indent="0">
              <a:buNone/>
            </a:pPr>
            <a:r>
              <a:rPr lang="en-US" sz="4000" dirty="0"/>
              <a:t>               See doc: </a:t>
            </a:r>
            <a:r>
              <a:rPr lang="en-US" sz="4000" u="sng" dirty="0"/>
              <a:t>Hydraulic Structures in SCHISM</a:t>
            </a:r>
            <a:endParaRPr lang="en-US" sz="4000" dirty="0"/>
          </a:p>
          <a:p>
            <a:pPr marL="0" indent="0">
              <a:buNone/>
            </a:pPr>
            <a:r>
              <a:rPr lang="en-US" sz="4000" dirty="0"/>
              <a:t>******************************************</a:t>
            </a:r>
          </a:p>
          <a:p>
            <a:r>
              <a:rPr lang="en-US" sz="4000" dirty="0"/>
              <a:t>Preprocessor (</a:t>
            </a:r>
            <a:r>
              <a:rPr lang="en-US" sz="4000" dirty="0" err="1"/>
              <a:t>BayDeltaSCHISM</a:t>
            </a:r>
            <a:r>
              <a:rPr lang="en-US" sz="4000" dirty="0"/>
              <a:t> </a:t>
            </a:r>
            <a:r>
              <a:rPr lang="en-US" sz="4000" dirty="0" err="1"/>
              <a:t>yaml</a:t>
            </a:r>
            <a:r>
              <a:rPr lang="en-US" sz="4000" dirty="0"/>
              <a:t>-based system)</a:t>
            </a:r>
          </a:p>
          <a:p>
            <a:pPr lvl="1"/>
            <a:r>
              <a:rPr lang="en-US" sz="4000" dirty="0"/>
              <a:t>Locations are physical (line segment)</a:t>
            </a:r>
          </a:p>
          <a:p>
            <a:pPr lvl="1"/>
            <a:r>
              <a:rPr lang="en-US" sz="4000" dirty="0"/>
              <a:t>See preprocessor document or </a:t>
            </a:r>
            <a:r>
              <a:rPr lang="en-US" sz="4000" dirty="0" err="1"/>
              <a:t>BayDeltaSCHISM</a:t>
            </a:r>
            <a:r>
              <a:rPr lang="en-US" sz="4000" dirty="0"/>
              <a:t> examples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081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A42F6-0145-4163-AC2E-425E6F29E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Time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B89EA-7F54-4801-BDD5-39F7878D7D4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#datetime	  install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ndup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op_down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op_up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width	height   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1999-11-26T08:24 	1	2  1.0  1.0	-3.42	18.29	0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1999-12-14T09:24 	1	2  1.0  1.0	-3.42	18.29	10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1999-12-14T14:25 	1	2  1.0  1.0	-3.42	18.29	0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1999-12-15T09:22 	1	2  1.0  1.0	-3.42	18.29	10</a:t>
            </a: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-4263060.0   1	2     1.0	  1.0	-3.42	18.29	0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8762400.0   1	2     1.0	  1.0	-3.42	18.29	10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9113400.0   1	2     1.0	  1.0	-3.42	18.29	0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9368640.0   1	2     1.0	  1.0	-3.42	18.29	10</a:t>
            </a: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A01E80-2A2D-466E-8AD2-D5B2B0DE5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60676" y="2400301"/>
            <a:ext cx="9727324" cy="6788945"/>
          </a:xfrm>
        </p:spPr>
        <p:txBody>
          <a:bodyPr/>
          <a:lstStyle/>
          <a:p>
            <a:r>
              <a:rPr lang="en-US" sz="3600" dirty="0"/>
              <a:t>install = 0 reverts to normal hydrodynamics</a:t>
            </a:r>
          </a:p>
          <a:p>
            <a:r>
              <a:rPr lang="en-US" sz="3600" dirty="0"/>
              <a:t>Series are multivariate</a:t>
            </a:r>
          </a:p>
          <a:p>
            <a:pPr lvl="1"/>
            <a:r>
              <a:rPr lang="en-US" sz="3600" dirty="0"/>
              <a:t>Columns needed vary</a:t>
            </a:r>
          </a:p>
          <a:p>
            <a:pPr lvl="1"/>
            <a:r>
              <a:rPr lang="en-US" sz="3600" dirty="0"/>
              <a:t>Documented in manual</a:t>
            </a:r>
          </a:p>
          <a:p>
            <a:r>
              <a:rPr lang="en-US" sz="3600" dirty="0"/>
              <a:t>Series are irregular</a:t>
            </a:r>
          </a:p>
          <a:p>
            <a:pPr lvl="1"/>
            <a:r>
              <a:rPr lang="en-US" sz="3600" dirty="0"/>
              <a:t>Entry at 0. or negative required</a:t>
            </a:r>
          </a:p>
          <a:p>
            <a:r>
              <a:rPr lang="en-US" sz="3600" dirty="0" err="1"/>
              <a:t>BayDeltaSCHISM</a:t>
            </a:r>
            <a:r>
              <a:rPr lang="en-US" sz="3600" dirty="0"/>
              <a:t> model_time.py </a:t>
            </a:r>
            <a:r>
              <a:rPr lang="en-US" sz="3600" dirty="0" err="1"/>
              <a:t>to_elapsed</a:t>
            </a:r>
            <a:r>
              <a:rPr lang="en-US" sz="3600" dirty="0"/>
              <a:t> utility used for translation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E5A82730-A44C-4000-AE12-7B12FBD6D023}"/>
              </a:ext>
            </a:extLst>
          </p:cNvPr>
          <p:cNvSpPr/>
          <p:nvPr/>
        </p:nvSpPr>
        <p:spPr>
          <a:xfrm>
            <a:off x="4556234" y="4682359"/>
            <a:ext cx="1261242" cy="17145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344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C33E3-EED3-4FBC-ADFA-381A50F59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Piers and Drag-inducing Structures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13">
                <a:extLst>
                  <a:ext uri="{FF2B5EF4-FFF2-40B4-BE49-F238E27FC236}">
                    <a16:creationId xmlns:a16="http://schemas.microsoft.com/office/drawing/2014/main" id="{115EB462-D538-4858-A90A-1661CE509D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0" y="1749027"/>
                <a:ext cx="17132968" cy="6788945"/>
              </a:xfrm>
            </p:spPr>
            <p:txBody>
              <a:bodyPr/>
              <a:lstStyle/>
              <a:p>
                <a:r>
                  <a:rPr lang="en-US" dirty="0"/>
                  <a:t>Drag forces formulas reasonable parameterization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Emergent SAV uses same assumption: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Define large height to make emergent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Density and diameter for A (area)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14" name="Content Placeholder 13">
                <a:extLst>
                  <a:ext uri="{FF2B5EF4-FFF2-40B4-BE49-F238E27FC236}">
                    <a16:creationId xmlns:a16="http://schemas.microsoft.com/office/drawing/2014/main" id="{115EB462-D538-4858-A90A-1661CE509D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749027"/>
                <a:ext cx="17132968" cy="6788945"/>
              </a:xfrm>
              <a:blipFill>
                <a:blip r:embed="rId2"/>
                <a:stretch>
                  <a:fillRect l="-1423" t="-2154" r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Content Placeholder 12">
            <a:extLst>
              <a:ext uri="{FF2B5EF4-FFF2-40B4-BE49-F238E27FC236}">
                <a16:creationId xmlns:a16="http://schemas.microsoft.com/office/drawing/2014/main" id="{85B5DADC-8F4D-44BB-880B-05371120A2F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8937" y="6138121"/>
            <a:ext cx="5608431" cy="373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52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BAB06-589B-4FF8-91E2-AC128F3B0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9A46D-4735-4705-A140-ED9F69D13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Eli.Ateljevich@water.ca.gov</a:t>
            </a:r>
          </a:p>
        </p:txBody>
      </p:sp>
    </p:spTree>
    <p:extLst>
      <p:ext uri="{BB962C8B-B14F-4D97-AF65-F5344CB8AC3E}">
        <p14:creationId xmlns:p14="http://schemas.microsoft.com/office/powerpoint/2010/main" val="1529533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13234"/>
            <a:ext cx="16459200" cy="1714500"/>
          </a:xfrm>
        </p:spPr>
        <p:txBody>
          <a:bodyPr/>
          <a:lstStyle/>
          <a:p>
            <a:pPr algn="ctr"/>
            <a:r>
              <a:rPr lang="en-US" dirty="0"/>
              <a:t>Follow us on social media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345" y="3970345"/>
            <a:ext cx="1347613" cy="13476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64" y="5999744"/>
            <a:ext cx="1463040" cy="14630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746" y="3970345"/>
            <a:ext cx="1463040" cy="14630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61" y="5999744"/>
            <a:ext cx="1280160" cy="12801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16893" y="4259430"/>
            <a:ext cx="3765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CADWR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107297" y="6408991"/>
            <a:ext cx="71459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cadepartmentofwaterresources</a:t>
            </a:r>
            <a:endParaRPr lang="en-US" sz="3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7566" y="4259430"/>
            <a:ext cx="5558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CA_DWR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96044" y="6224325"/>
            <a:ext cx="5558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calwater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347231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57409"/>
      </a:accent2>
      <a:accent3>
        <a:srgbClr val="B1C97D"/>
      </a:accent3>
      <a:accent4>
        <a:srgbClr val="1199DD"/>
      </a:accent4>
      <a:accent5>
        <a:srgbClr val="7D3F91"/>
      </a:accent5>
      <a:accent6>
        <a:srgbClr val="FFC000"/>
      </a:accent6>
      <a:hlink>
        <a:srgbClr val="8DB3E2"/>
      </a:hlink>
      <a:folHlink>
        <a:srgbClr val="E36C0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E36C09"/>
      </a:accent2>
      <a:accent3>
        <a:srgbClr val="1F497D"/>
      </a:accent3>
      <a:accent4>
        <a:srgbClr val="31859B"/>
      </a:accent4>
      <a:accent5>
        <a:srgbClr val="FFC000"/>
      </a:accent5>
      <a:accent6>
        <a:srgbClr val="6565FF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D6DD86ACFCDB44BBBA51CE944CA748" ma:contentTypeVersion="0" ma:contentTypeDescription="Create a new document." ma:contentTypeScope="" ma:versionID="5557c1512f4923746ae196f1de3f1a3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a1222beb234debe96d12a98d24ff8a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6F6C979-B087-49F9-BFF0-290F24B150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910B11E-145B-4749-B953-4D341DE2EB5D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EE22AE0-2EDD-4007-8848-9F7597EEAF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4137</TotalTime>
  <Words>306</Words>
  <Application>Microsoft Office PowerPoint</Application>
  <PresentationFormat>Custom</PresentationFormat>
  <Paragraphs>94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Cambria Math</vt:lpstr>
      <vt:lpstr>Courier New</vt:lpstr>
      <vt:lpstr>Garamond</vt:lpstr>
      <vt:lpstr>Gill Sans MT</vt:lpstr>
      <vt:lpstr>Custom Design</vt:lpstr>
      <vt:lpstr>1_Custom Design</vt:lpstr>
      <vt:lpstr>Hydraulic Structures</vt:lpstr>
      <vt:lpstr>Types of structures</vt:lpstr>
      <vt:lpstr>Implementation</vt:lpstr>
      <vt:lpstr>Defining Structures</vt:lpstr>
      <vt:lpstr>Steps Configuring the Structure</vt:lpstr>
      <vt:lpstr>Structure Time Series</vt:lpstr>
      <vt:lpstr>Piers and Drag-inducing Structures</vt:lpstr>
      <vt:lpstr>Questions?</vt:lpstr>
      <vt:lpstr>Follow us on social media</vt:lpstr>
    </vt:vector>
  </TitlesOfParts>
  <Company>DWR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Carter</dc:creator>
  <cp:lastModifiedBy>Ateljevich, Eli@DWR</cp:lastModifiedBy>
  <cp:revision>210</cp:revision>
  <cp:lastPrinted>2018-05-17T00:15:54Z</cp:lastPrinted>
  <dcterms:created xsi:type="dcterms:W3CDTF">2017-07-04T23:04:07Z</dcterms:created>
  <dcterms:modified xsi:type="dcterms:W3CDTF">2019-04-10T04:42:01Z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0x01010042D6DD86ACFCDB44BBBA51CE944CA748</vt:lpwstr>
  </property>
</Properties>
</file>