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5" r:id="rId4"/>
    <p:sldMasterId id="2147484139" r:id="rId5"/>
  </p:sldMasterIdLst>
  <p:notesMasterIdLst>
    <p:notesMasterId r:id="rId27"/>
  </p:notesMasterIdLst>
  <p:handoutMasterIdLst>
    <p:handoutMasterId r:id="rId28"/>
  </p:handoutMasterIdLst>
  <p:sldIdLst>
    <p:sldId id="395" r:id="rId6"/>
    <p:sldId id="266" r:id="rId7"/>
    <p:sldId id="265" r:id="rId8"/>
    <p:sldId id="271" r:id="rId9"/>
    <p:sldId id="257" r:id="rId10"/>
    <p:sldId id="258" r:id="rId11"/>
    <p:sldId id="270" r:id="rId12"/>
    <p:sldId id="260" r:id="rId13"/>
    <p:sldId id="268" r:id="rId14"/>
    <p:sldId id="262" r:id="rId15"/>
    <p:sldId id="402" r:id="rId16"/>
    <p:sldId id="261" r:id="rId17"/>
    <p:sldId id="276" r:id="rId18"/>
    <p:sldId id="282" r:id="rId19"/>
    <p:sldId id="281" r:id="rId20"/>
    <p:sldId id="279" r:id="rId21"/>
    <p:sldId id="280" r:id="rId22"/>
    <p:sldId id="286" r:id="rId23"/>
    <p:sldId id="264" r:id="rId24"/>
    <p:sldId id="284" r:id="rId25"/>
    <p:sldId id="285" r:id="rId26"/>
  </p:sldIdLst>
  <p:sldSz cx="18288000" cy="10287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8164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163284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24492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3265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4082110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4898532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5714954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6531376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296"/>
    <a:srgbClr val="6A9EC2"/>
    <a:srgbClr val="00395E"/>
    <a:srgbClr val="F7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4425" autoAdjust="0"/>
  </p:normalViewPr>
  <p:slideViewPr>
    <p:cSldViewPr snapToGrid="0" snapToObjects="1">
      <p:cViewPr varScale="1">
        <p:scale>
          <a:sx n="49" d="100"/>
          <a:sy n="49" d="100"/>
        </p:scale>
        <p:origin x="821" y="96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7BD6A-383E-964C-AD92-23F37B2395A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456C-B818-6348-AF78-71CBB349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5FD0-CBB3-2E43-916B-EF90ABFFEA1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C884C-2074-1E4E-8B7D-F3966173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ALIGNMENT</a:t>
            </a:r>
          </a:p>
          <a:p>
            <a:r>
              <a:rPr lang="en-US" b="1" dirty="0"/>
              <a:t>GOOD</a:t>
            </a:r>
          </a:p>
          <a:p>
            <a:endParaRPr lang="en-US" b="1" dirty="0"/>
          </a:p>
          <a:p>
            <a:r>
              <a:rPr lang="en-US" b="1" dirty="0"/>
              <a:t>RIGHT JUSTIFIED TO A GRID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2F7ED-2317-4F39-87D5-D2DA514665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00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D41E-C330-4CAA-8F0F-68BAED8936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0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D41E-C330-4CAA-8F0F-68BAED8936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D41E-C330-4CAA-8F0F-68BAED8936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Branching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D41E-C330-4CAA-8F0F-68BAED8936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7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5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7100" b="1" cap="all">
                <a:solidFill>
                  <a:srgbClr val="3D72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lIns="163284" tIns="81642" rIns="163284" bIns="81642"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18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E17BF-62EF-294C-AC68-AEF695F02B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1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7B005-BFFD-DA41-8E10-12091077A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343701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0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752D-273C-F748-A353-D7EF29A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-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416" y="657617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689911" y="4121624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3" y="1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51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E7C25-90F8-1D40-93DE-171CAE242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39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8000" b="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27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800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43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3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3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43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3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3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24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2756848"/>
            <a:ext cx="15773400" cy="4476465"/>
          </a:xfrm>
          <a:prstGeom prst="rect">
            <a:avLst/>
          </a:prstGeom>
        </p:spPr>
        <p:txBody>
          <a:bodyPr/>
          <a:lstStyle>
            <a:lvl1pPr>
              <a:defRPr sz="35000" b="1">
                <a:solidFill>
                  <a:srgbClr val="3D7296"/>
                </a:solidFill>
              </a:defRPr>
            </a:lvl1pPr>
          </a:lstStyle>
          <a:p>
            <a:r>
              <a:rPr lang="en-US" dirty="0"/>
              <a:t>10,000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409700" y="7872756"/>
            <a:ext cx="1577339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Units of measurement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409700" y="1325562"/>
            <a:ext cx="1577339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Intro text</a:t>
            </a:r>
          </a:p>
        </p:txBody>
      </p:sp>
    </p:spTree>
    <p:extLst>
      <p:ext uri="{BB962C8B-B14F-4D97-AF65-F5344CB8AC3E}">
        <p14:creationId xmlns:p14="http://schemas.microsoft.com/office/powerpoint/2010/main" val="421185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02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/>
          <a:lstStyle/>
          <a:p>
            <a:fld id="{65D46469-CDE2-104C-9306-FD64A0CC283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/>
          <a:lstStyle/>
          <a:p>
            <a:fld id="{A588A21B-6B79-514B-BBE3-58400B126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Character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7223369"/>
            <a:ext cx="18288000" cy="21920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500" b="0" i="1" kern="700" spc="45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4" y="2625636"/>
            <a:ext cx="16476988" cy="21050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6500" b="1" i="0" spc="-600" baseline="0">
                <a:solidFill>
                  <a:schemeClr val="accent1"/>
                </a:solidFill>
              </a:defRPr>
            </a:lvl1pPr>
            <a:lvl2pPr marL="68579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2pPr>
            <a:lvl3pPr marL="1371590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3pPr>
            <a:lvl4pPr marL="205738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4pPr>
            <a:lvl5pPr marL="2743178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Short Title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42" y="5037618"/>
            <a:ext cx="12621532" cy="9239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39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81876" y="2840282"/>
            <a:ext cx="9864684" cy="54054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kern="800" spc="63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CALIFORNIA DEPARTMENT OF WATER RESOURCES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3943929" y="5781075"/>
            <a:ext cx="3394746" cy="49182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3943928" y="6218469"/>
            <a:ext cx="3636500" cy="54897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415267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828800"/>
            <a:ext cx="15087600" cy="3228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7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063237"/>
            <a:ext cx="12344400" cy="10287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/>
          </p:cNvPr>
          <p:cNvSpPr txBox="1"/>
          <p:nvPr userDrawn="1"/>
        </p:nvSpPr>
        <p:spPr>
          <a:xfrm>
            <a:off x="530072" y="561001"/>
            <a:ext cx="961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CALIFORNIA DEPARTMENT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33918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7100" b="1" cap="all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lIns="163284" tIns="81642" rIns="163284" bIns="81642"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75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39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9" r:id="rId3"/>
    <p:sldLayoutId id="2147484151" r:id="rId4"/>
    <p:sldLayoutId id="2147484012" r:id="rId5"/>
    <p:sldLayoutId id="2147484147" r:id="rId6"/>
    <p:sldLayoutId id="2147484148" r:id="rId7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4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4" r:id="rId4"/>
    <p:sldLayoutId id="2147484152" r:id="rId5"/>
    <p:sldLayoutId id="2147484154" r:id="rId6"/>
    <p:sldLayoutId id="2147484145" r:id="rId7"/>
    <p:sldLayoutId id="2147484146" r:id="rId8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ackoverflow.com/questions/18444634/tortoisesvn-subversion-1-8-merge-no-more-reintegrate-a-branch-op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87116" y="2897236"/>
            <a:ext cx="15245370" cy="1502236"/>
          </a:xfrm>
          <a:ln>
            <a:noFill/>
          </a:ln>
        </p:spPr>
        <p:txBody>
          <a:bodyPr/>
          <a:lstStyle/>
          <a:p>
            <a:r>
              <a:rPr lang="en-US" sz="9900" dirty="0"/>
              <a:t>Version Control for SCHISM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14480" y="4724253"/>
            <a:ext cx="10718006" cy="923925"/>
          </a:xfrm>
        </p:spPr>
        <p:txBody>
          <a:bodyPr/>
          <a:lstStyle/>
          <a:p>
            <a:r>
              <a:rPr lang="en-US" dirty="0"/>
              <a:t>Best practices and Workflow with SVN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0FD1489-DCDE-45FF-887F-3A17EA10A628}"/>
              </a:ext>
            </a:extLst>
          </p:cNvPr>
          <p:cNvSpPr txBox="1">
            <a:spLocks/>
          </p:cNvSpPr>
          <p:nvPr/>
        </p:nvSpPr>
        <p:spPr>
          <a:xfrm>
            <a:off x="11816699" y="6764131"/>
            <a:ext cx="4598534" cy="923925"/>
          </a:xfrm>
          <a:prstGeom prst="rect">
            <a:avLst/>
          </a:prstGeom>
        </p:spPr>
        <p:txBody>
          <a:bodyPr vert="horz"/>
          <a:lstStyle>
            <a:lvl1pPr marL="0" indent="0" algn="l" defTabSz="45719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44" indent="-285748" algn="l" defTabSz="45719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1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7" indent="-228598" algn="l" defTabSz="45719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3" indent="-228598" algn="l" defTabSz="45719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0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6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72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9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r" defTabSz="685794">
              <a:lnSpc>
                <a:spcPct val="100000"/>
              </a:lnSpc>
              <a:defRPr/>
            </a:pPr>
            <a:r>
              <a:rPr lang="en-US" sz="1800" dirty="0">
                <a:solidFill>
                  <a:prstClr val="white"/>
                </a:solidFill>
                <a:latin typeface="Arial"/>
              </a:rPr>
              <a:t>Eli Ateljevich, PhD</a:t>
            </a:r>
          </a:p>
          <a:p>
            <a:pPr indent="-342900" algn="r" defTabSz="685794">
              <a:lnSpc>
                <a:spcPct val="100000"/>
              </a:lnSpc>
              <a:defRPr/>
            </a:pPr>
            <a:r>
              <a:rPr lang="en-US" sz="1800" dirty="0">
                <a:solidFill>
                  <a:prstClr val="white"/>
                </a:solidFill>
                <a:latin typeface="Arial"/>
              </a:rPr>
              <a:t>Delta Modeling Section</a:t>
            </a:r>
          </a:p>
          <a:p>
            <a:pPr indent="-342900" algn="r" defTabSz="685794">
              <a:lnSpc>
                <a:spcPct val="100000"/>
              </a:lnSpc>
              <a:defRPr/>
            </a:pPr>
            <a:r>
              <a:rPr lang="en-US" sz="1800" dirty="0">
                <a:solidFill>
                  <a:prstClr val="white"/>
                </a:solidFill>
                <a:latin typeface="Arial"/>
              </a:rPr>
              <a:t>California Department of Water Resources </a:t>
            </a:r>
          </a:p>
          <a:p>
            <a:pPr algn="r" defTabSz="685794"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56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42901"/>
            <a:ext cx="12344400" cy="1714500"/>
          </a:xfrm>
        </p:spPr>
        <p:txBody>
          <a:bodyPr/>
          <a:lstStyle/>
          <a:p>
            <a:r>
              <a:rPr lang="en-US" dirty="0"/>
              <a:t>Case 3: Release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740" y="2253919"/>
            <a:ext cx="14415837" cy="6788945"/>
          </a:xfrm>
        </p:spPr>
        <p:txBody>
          <a:bodyPr>
            <a:noAutofit/>
          </a:bodyPr>
          <a:lstStyle/>
          <a:p>
            <a:r>
              <a:rPr lang="en-US" sz="3200" dirty="0"/>
              <a:t>Isolates a prospective release for bug fixes.</a:t>
            </a:r>
          </a:p>
          <a:p>
            <a:r>
              <a:rPr lang="en-US" sz="3200" dirty="0"/>
              <a:t>A project lead will create them with consensus</a:t>
            </a:r>
          </a:p>
          <a:p>
            <a:r>
              <a:rPr lang="en-US" sz="3200" dirty="0"/>
              <a:t>Associated w/major and minor revision numbers: v5.</a:t>
            </a:r>
          </a:p>
          <a:p>
            <a:r>
              <a:rPr lang="en-US" sz="3200" b="1" dirty="0"/>
              <a:t>Tags</a:t>
            </a:r>
            <a:r>
              <a:rPr lang="en-US" sz="3200" dirty="0"/>
              <a:t> with a third digit will be added as sets of bug fixes roll in: v5_6_0</a:t>
            </a:r>
          </a:p>
          <a:p>
            <a:pPr lvl="1"/>
            <a:r>
              <a:rPr lang="en-US" sz="3200" dirty="0"/>
              <a:t>A tag is official version. Never develop a tag. </a:t>
            </a:r>
          </a:p>
          <a:p>
            <a:pPr lvl="1"/>
            <a:r>
              <a:rPr lang="en-US" sz="3200" dirty="0"/>
              <a:t>Bug fixes  should not introduce capability or change interface</a:t>
            </a:r>
          </a:p>
          <a:p>
            <a:r>
              <a:rPr lang="en-US" sz="3200" dirty="0"/>
              <a:t>Big fixes should be regularly merged to/from trunk.</a:t>
            </a:r>
          </a:p>
          <a:p>
            <a:pPr lvl="1"/>
            <a:r>
              <a:rPr lang="en-US" sz="3200" dirty="0"/>
              <a:t>Kind of flexible during buildup to first tag</a:t>
            </a:r>
          </a:p>
          <a:p>
            <a:pPr lvl="1"/>
            <a:r>
              <a:rPr lang="en-US" sz="3200" dirty="0"/>
              <a:t>TBD doctrine favors cherry-picked trunk to release merges.</a:t>
            </a:r>
          </a:p>
          <a:p>
            <a:r>
              <a:rPr lang="en-US" sz="3200" dirty="0"/>
              <a:t>SVN workflow same as feature branch except:</a:t>
            </a:r>
          </a:p>
          <a:p>
            <a:pPr lvl="1"/>
            <a:r>
              <a:rPr lang="en-US" sz="3200" dirty="0"/>
              <a:t>Never closed out or reintegrated</a:t>
            </a:r>
          </a:p>
          <a:p>
            <a:pPr lvl="1"/>
            <a:r>
              <a:rPr lang="en-US" sz="3200" dirty="0"/>
              <a:t>No new features. Model interface should not change </a:t>
            </a:r>
            <a:r>
              <a:rPr lang="en-US" sz="3200" u="sng" dirty="0"/>
              <a:t>after first tag</a:t>
            </a:r>
          </a:p>
        </p:txBody>
      </p:sp>
    </p:spTree>
    <p:extLst>
      <p:ext uri="{BB962C8B-B14F-4D97-AF65-F5344CB8AC3E}">
        <p14:creationId xmlns:p14="http://schemas.microsoft.com/office/powerpoint/2010/main" val="248197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B362519-0F8F-487E-ACA9-A81ACD40F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945" y="3342440"/>
            <a:ext cx="16459200" cy="6788945"/>
          </a:xfrm>
        </p:spPr>
        <p:txBody>
          <a:bodyPr/>
          <a:lstStyle/>
          <a:p>
            <a:endParaRPr lang="en-US" dirty="0"/>
          </a:p>
          <a:p>
            <a:pPr marL="514350" indent="-514350">
              <a:buFontTx/>
              <a:buChar char="-"/>
            </a:pPr>
            <a:endParaRPr lang="en-US" sz="6000" dirty="0">
              <a:solidFill>
                <a:schemeClr val="bg1"/>
              </a:solidFill>
            </a:endParaRPr>
          </a:p>
          <a:p>
            <a:pPr marL="514350" indent="-514350">
              <a:buFontTx/>
              <a:buChar char="-"/>
            </a:pPr>
            <a:r>
              <a:rPr lang="en-US" sz="4400" dirty="0">
                <a:solidFill>
                  <a:schemeClr val="bg1"/>
                </a:solidFill>
              </a:rPr>
              <a:t>Maintenance challenging: merge from trunk must be regular</a:t>
            </a:r>
          </a:p>
          <a:p>
            <a:pPr marL="514350" indent="-514350">
              <a:buFontTx/>
              <a:buChar char="-"/>
            </a:pPr>
            <a:r>
              <a:rPr lang="en-US" sz="4400" dirty="0">
                <a:solidFill>
                  <a:schemeClr val="bg1"/>
                </a:solidFill>
              </a:rPr>
              <a:t>Leads to “branching a branch”</a:t>
            </a:r>
          </a:p>
          <a:p>
            <a:pPr marL="514350" indent="-514350">
              <a:buFontTx/>
              <a:buChar char="-"/>
            </a:pPr>
            <a:r>
              <a:rPr lang="en-US" sz="4400" dirty="0">
                <a:solidFill>
                  <a:schemeClr val="bg1"/>
                </a:solidFill>
              </a:rPr>
              <a:t>Better to handle with abstraction where possible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A8914F-CAD2-4E7E-8245-ADA614EB0942}"/>
              </a:ext>
            </a:extLst>
          </p:cNvPr>
          <p:cNvGrpSpPr/>
          <p:nvPr/>
        </p:nvGrpSpPr>
        <p:grpSpPr>
          <a:xfrm>
            <a:off x="5907122" y="3228141"/>
            <a:ext cx="6274341" cy="903681"/>
            <a:chOff x="2489276" y="2523367"/>
            <a:chExt cx="4081759" cy="602454"/>
          </a:xfrm>
          <a:solidFill>
            <a:srgbClr val="92D050"/>
          </a:solidFill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C4E17E0-0753-4C52-8352-36CEFD5B3BC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76" y="2523367"/>
              <a:ext cx="888682" cy="533400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8ED699-0008-4208-95A5-53EDFEDD2609}"/>
                </a:ext>
              </a:extLst>
            </p:cNvPr>
            <p:cNvSpPr/>
            <p:nvPr/>
          </p:nvSpPr>
          <p:spPr>
            <a:xfrm>
              <a:off x="3346315" y="2973421"/>
              <a:ext cx="152400" cy="15240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FD4148C-3068-4508-B25C-BE4C0B9786E5}"/>
                </a:ext>
              </a:extLst>
            </p:cNvPr>
            <p:cNvCxnSpPr/>
            <p:nvPr/>
          </p:nvCxnSpPr>
          <p:spPr>
            <a:xfrm>
              <a:off x="3498715" y="3049621"/>
              <a:ext cx="838200" cy="0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0B457D-0872-4B5E-8CD5-69EA2886C2A1}"/>
                </a:ext>
              </a:extLst>
            </p:cNvPr>
            <p:cNvSpPr/>
            <p:nvPr/>
          </p:nvSpPr>
          <p:spPr>
            <a:xfrm>
              <a:off x="4359223" y="2973421"/>
              <a:ext cx="152400" cy="15240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2175C7E-E269-4570-A2D4-1D978884D677}"/>
                </a:ext>
              </a:extLst>
            </p:cNvPr>
            <p:cNvCxnSpPr/>
            <p:nvPr/>
          </p:nvCxnSpPr>
          <p:spPr>
            <a:xfrm>
              <a:off x="4552545" y="3049621"/>
              <a:ext cx="838200" cy="0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7812BC-0CFF-4D31-8C1A-04A97FE18751}"/>
                </a:ext>
              </a:extLst>
            </p:cNvPr>
            <p:cNvSpPr/>
            <p:nvPr/>
          </p:nvSpPr>
          <p:spPr>
            <a:xfrm>
              <a:off x="5406567" y="2965801"/>
              <a:ext cx="152400" cy="15240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CB68F6-D2BF-4473-AFB9-819EEF2C9745}"/>
                </a:ext>
              </a:extLst>
            </p:cNvPr>
            <p:cNvCxnSpPr/>
            <p:nvPr/>
          </p:nvCxnSpPr>
          <p:spPr>
            <a:xfrm>
              <a:off x="5586920" y="3049621"/>
              <a:ext cx="838200" cy="0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10961C-98B6-4B95-8A82-672C587ECFBD}"/>
                </a:ext>
              </a:extLst>
            </p:cNvPr>
            <p:cNvSpPr/>
            <p:nvPr/>
          </p:nvSpPr>
          <p:spPr>
            <a:xfrm>
              <a:off x="6418635" y="2973421"/>
              <a:ext cx="152400" cy="15240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6A1C28E-D2F0-4651-B3EF-053E34183C48}"/>
              </a:ext>
            </a:extLst>
          </p:cNvPr>
          <p:cNvSpPr/>
          <p:nvPr/>
        </p:nvSpPr>
        <p:spPr>
          <a:xfrm>
            <a:off x="4229100" y="298639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43D27A-AC27-4E18-AF0E-B1E08E2B6609}"/>
              </a:ext>
            </a:extLst>
          </p:cNvPr>
          <p:cNvCxnSpPr/>
          <p:nvPr/>
        </p:nvCxnSpPr>
        <p:spPr>
          <a:xfrm>
            <a:off x="4457700" y="3100691"/>
            <a:ext cx="12573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8547BAF-A7BC-41F6-BEE0-EAA80FB9014E}"/>
              </a:ext>
            </a:extLst>
          </p:cNvPr>
          <p:cNvSpPr/>
          <p:nvPr/>
        </p:nvSpPr>
        <p:spPr>
          <a:xfrm>
            <a:off x="5715000" y="298639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660180-2428-4806-83AC-E1AA36669375}"/>
              </a:ext>
            </a:extLst>
          </p:cNvPr>
          <p:cNvCxnSpPr/>
          <p:nvPr/>
        </p:nvCxnSpPr>
        <p:spPr>
          <a:xfrm>
            <a:off x="5943600" y="3100691"/>
            <a:ext cx="12573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18A7A45-AD5D-4426-A466-64468FB4E2DA}"/>
              </a:ext>
            </a:extLst>
          </p:cNvPr>
          <p:cNvSpPr/>
          <p:nvPr/>
        </p:nvSpPr>
        <p:spPr>
          <a:xfrm>
            <a:off x="7200900" y="298639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30A8CD-9A51-459D-B1E6-EB53682C5048}"/>
              </a:ext>
            </a:extLst>
          </p:cNvPr>
          <p:cNvCxnSpPr/>
          <p:nvPr/>
        </p:nvCxnSpPr>
        <p:spPr>
          <a:xfrm>
            <a:off x="7543800" y="3100691"/>
            <a:ext cx="12573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7B60FF6-2D1A-4367-96D3-CA1587EBDEA3}"/>
              </a:ext>
            </a:extLst>
          </p:cNvPr>
          <p:cNvSpPr/>
          <p:nvPr/>
        </p:nvSpPr>
        <p:spPr>
          <a:xfrm>
            <a:off x="8791373" y="298639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CF92D7-57AC-4BB5-9E5F-DA6531EBFA8F}"/>
              </a:ext>
            </a:extLst>
          </p:cNvPr>
          <p:cNvCxnSpPr/>
          <p:nvPr/>
        </p:nvCxnSpPr>
        <p:spPr>
          <a:xfrm>
            <a:off x="9124545" y="3100691"/>
            <a:ext cx="12573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80BBE20-49B8-4565-82B8-522E51FE28A2}"/>
              </a:ext>
            </a:extLst>
          </p:cNvPr>
          <p:cNvSpPr/>
          <p:nvPr/>
        </p:nvSpPr>
        <p:spPr>
          <a:xfrm>
            <a:off x="10394978" y="298639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473351-86B2-44DD-AC61-A533400307F3}"/>
              </a:ext>
            </a:extLst>
          </p:cNvPr>
          <p:cNvCxnSpPr/>
          <p:nvPr/>
        </p:nvCxnSpPr>
        <p:spPr>
          <a:xfrm>
            <a:off x="10676108" y="3100691"/>
            <a:ext cx="12573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CE98310-5964-45DA-AAD0-92C3C0C3950A}"/>
              </a:ext>
            </a:extLst>
          </p:cNvPr>
          <p:cNvSpPr/>
          <p:nvPr/>
        </p:nvSpPr>
        <p:spPr>
          <a:xfrm>
            <a:off x="11923680" y="298639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92CDCE-BEB4-443C-86C1-DADAE9C172BD}"/>
              </a:ext>
            </a:extLst>
          </p:cNvPr>
          <p:cNvCxnSpPr>
            <a:cxnSpLocks/>
          </p:cNvCxnSpPr>
          <p:nvPr/>
        </p:nvCxnSpPr>
        <p:spPr>
          <a:xfrm>
            <a:off x="7315200" y="3217422"/>
            <a:ext cx="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11A218-A898-48FE-93BE-4099A825E086}"/>
              </a:ext>
            </a:extLst>
          </p:cNvPr>
          <p:cNvCxnSpPr>
            <a:cxnSpLocks/>
          </p:cNvCxnSpPr>
          <p:nvPr/>
        </p:nvCxnSpPr>
        <p:spPr>
          <a:xfrm>
            <a:off x="8903970" y="3200400"/>
            <a:ext cx="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AE6660-433E-4474-A3E5-0FDD828BD8A7}"/>
              </a:ext>
            </a:extLst>
          </p:cNvPr>
          <p:cNvCxnSpPr>
            <a:cxnSpLocks/>
          </p:cNvCxnSpPr>
          <p:nvPr/>
        </p:nvCxnSpPr>
        <p:spPr>
          <a:xfrm>
            <a:off x="10515600" y="3200400"/>
            <a:ext cx="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9BBC93-3F00-4E32-9F45-EEECD68EC727}"/>
              </a:ext>
            </a:extLst>
          </p:cNvPr>
          <p:cNvCxnSpPr>
            <a:cxnSpLocks/>
          </p:cNvCxnSpPr>
          <p:nvPr/>
        </p:nvCxnSpPr>
        <p:spPr>
          <a:xfrm>
            <a:off x="12047220" y="3200400"/>
            <a:ext cx="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5864A3B-7868-4606-960F-CF65C75B37A5}"/>
              </a:ext>
            </a:extLst>
          </p:cNvPr>
          <p:cNvSpPr txBox="1"/>
          <p:nvPr/>
        </p:nvSpPr>
        <p:spPr>
          <a:xfrm>
            <a:off x="6172200" y="24003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trunk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95F9F7-C9AC-4064-9A01-4CC167AF87F5}"/>
              </a:ext>
            </a:extLst>
          </p:cNvPr>
          <p:cNvSpPr txBox="1"/>
          <p:nvPr/>
        </p:nvSpPr>
        <p:spPr>
          <a:xfrm>
            <a:off x="7223873" y="4233911"/>
            <a:ext cx="60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schism_my_institute</a:t>
            </a:r>
            <a:r>
              <a:rPr lang="en-US" sz="3200" dirty="0">
                <a:solidFill>
                  <a:schemeClr val="bg1"/>
                </a:solidFill>
              </a:rPr>
              <a:t> (branch)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A0C7D-BDE8-4230-826E-C7FB1914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Case 4: Alternate Version</a:t>
            </a:r>
            <a:br>
              <a:rPr lang="en-US" sz="8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1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11957"/>
            <a:ext cx="17181095" cy="1714500"/>
          </a:xfrm>
        </p:spPr>
        <p:txBody>
          <a:bodyPr>
            <a:normAutofit fontScale="90000"/>
          </a:bodyPr>
          <a:lstStyle/>
          <a:p>
            <a:r>
              <a:rPr lang="en-US" dirty="0"/>
              <a:t>Case 4: Synchronized Private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088358"/>
            <a:ext cx="16459200" cy="6788945"/>
          </a:xfrm>
        </p:spPr>
        <p:txBody>
          <a:bodyPr/>
          <a:lstStyle/>
          <a:p>
            <a:r>
              <a:rPr lang="en-US" dirty="0"/>
              <a:t>Branch off with </a:t>
            </a:r>
            <a:r>
              <a:rPr lang="en-US" dirty="0" err="1"/>
              <a:t>svn</a:t>
            </a:r>
            <a:r>
              <a:rPr lang="en-US" dirty="0"/>
              <a:t> copy and update</a:t>
            </a:r>
          </a:p>
          <a:p>
            <a:r>
              <a:rPr lang="en-US" dirty="0"/>
              <a:t>Hard to maintain, incessant merges from trunk</a:t>
            </a:r>
          </a:p>
          <a:p>
            <a:r>
              <a:rPr lang="en-US" dirty="0"/>
              <a:t>For unsynchronized, use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export </a:t>
            </a:r>
            <a:r>
              <a:rPr lang="en-US" dirty="0"/>
              <a:t>to get a clean copy with no </a:t>
            </a:r>
            <a:r>
              <a:rPr lang="en-US" dirty="0" err="1"/>
              <a:t>svn</a:t>
            </a:r>
            <a:r>
              <a:rPr lang="en-US" dirty="0"/>
              <a:t> metadata tags.</a:t>
            </a:r>
          </a:p>
        </p:txBody>
      </p:sp>
    </p:spTree>
    <p:extLst>
      <p:ext uri="{BB962C8B-B14F-4D97-AF65-F5344CB8AC3E}">
        <p14:creationId xmlns:p14="http://schemas.microsoft.com/office/powerpoint/2010/main" val="163308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2776B6-05AD-4170-AF79-A27CFC0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2863"/>
            <a:ext cx="12344400" cy="1714500"/>
          </a:xfrm>
        </p:spPr>
        <p:txBody>
          <a:bodyPr>
            <a:normAutofit/>
          </a:bodyPr>
          <a:lstStyle/>
          <a:p>
            <a:r>
              <a:rPr lang="en-US" dirty="0"/>
              <a:t>Branching by Abstraction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1EC39-8EA2-4C29-82F7-76038A7C5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179" y="1766391"/>
            <a:ext cx="14742695" cy="7650325"/>
          </a:xfrm>
        </p:spPr>
        <p:txBody>
          <a:bodyPr>
            <a:noAutofit/>
          </a:bodyPr>
          <a:lstStyle/>
          <a:p>
            <a:r>
              <a:rPr lang="en-US" sz="4000" dirty="0"/>
              <a:t>Build a software fence around changed item</a:t>
            </a:r>
          </a:p>
          <a:p>
            <a:pPr lvl="1"/>
            <a:r>
              <a:rPr lang="en-US" sz="4000" dirty="0"/>
              <a:t>Best: interface that wraps the old/new way</a:t>
            </a:r>
          </a:p>
          <a:p>
            <a:pPr lvl="1"/>
            <a:r>
              <a:rPr lang="en-US" sz="4000" dirty="0"/>
              <a:t>A param.in switch also works, hindered by lack of default</a:t>
            </a:r>
          </a:p>
          <a:p>
            <a:r>
              <a:rPr lang="en-US" sz="4000" dirty="0"/>
              <a:t>Old stuff is the first implementation</a:t>
            </a:r>
          </a:p>
          <a:p>
            <a:pPr lvl="1"/>
            <a:r>
              <a:rPr lang="en-US" sz="4000" dirty="0"/>
              <a:t>The new one can be empty</a:t>
            </a:r>
          </a:p>
          <a:p>
            <a:r>
              <a:rPr lang="en-US" sz="4000" dirty="0"/>
              <a:t>Commit the fence immediately on trunk</a:t>
            </a:r>
          </a:p>
          <a:p>
            <a:pPr lvl="1"/>
            <a:r>
              <a:rPr lang="en-US" sz="4000" dirty="0"/>
              <a:t>You can often pass a test of 0.d0</a:t>
            </a:r>
          </a:p>
          <a:p>
            <a:r>
              <a:rPr lang="en-US" sz="4000" dirty="0"/>
              <a:t>Maintain the fence until feature is ready</a:t>
            </a:r>
          </a:p>
          <a:p>
            <a:pPr lvl="1"/>
            <a:r>
              <a:rPr lang="en-US" sz="4000" dirty="0"/>
              <a:t>Then add tests of your new switch</a:t>
            </a:r>
          </a:p>
          <a:p>
            <a:pPr lvl="1"/>
            <a:r>
              <a:rPr lang="en-US" sz="4000" dirty="0"/>
              <a:t>Phase out the old method as desired</a:t>
            </a:r>
          </a:p>
        </p:txBody>
      </p:sp>
    </p:spTree>
    <p:extLst>
      <p:ext uri="{BB962C8B-B14F-4D97-AF65-F5344CB8AC3E}">
        <p14:creationId xmlns:p14="http://schemas.microsoft.com/office/powerpoint/2010/main" val="150733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lysingularity.com/wp-content/uploads/2014/01/abstract-branching.0011-700x525.jpg">
            <a:extLst>
              <a:ext uri="{FF2B5EF4-FFF2-40B4-BE49-F238E27FC236}">
                <a16:creationId xmlns:a16="http://schemas.microsoft.com/office/drawing/2014/main" id="{04A2C59B-6DE8-463A-961E-7908951F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819870"/>
            <a:ext cx="100584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716119-B8D5-4F86-AC20-9E0B2913173D}"/>
              </a:ext>
            </a:extLst>
          </p:cNvPr>
          <p:cNvSpPr txBox="1"/>
          <p:nvPr/>
        </p:nvSpPr>
        <p:spPr>
          <a:xfrm>
            <a:off x="9496927" y="8163341"/>
            <a:ext cx="500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Actually two existing implementations:</a:t>
            </a:r>
          </a:p>
          <a:p>
            <a:r>
              <a:rPr lang="en-US" sz="2400" dirty="0"/>
              <a:t>1. native closure as embedded</a:t>
            </a:r>
          </a:p>
          <a:p>
            <a:r>
              <a:rPr lang="en-US" sz="2400" dirty="0"/>
              <a:t>2. GOTM through its own API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6F73A-5D0F-48FD-BFFB-CD007F50AEA7}"/>
              </a:ext>
            </a:extLst>
          </p:cNvPr>
          <p:cNvSpPr txBox="1"/>
          <p:nvPr/>
        </p:nvSpPr>
        <p:spPr>
          <a:xfrm>
            <a:off x="7315201" y="2633365"/>
            <a:ext cx="142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Hydro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3290DB-7E35-4B5D-9B3F-608674E6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28512"/>
            <a:ext cx="17630274" cy="1714500"/>
          </a:xfrm>
        </p:spPr>
        <p:txBody>
          <a:bodyPr>
            <a:normAutofit fontScale="90000"/>
          </a:bodyPr>
          <a:lstStyle/>
          <a:p>
            <a:r>
              <a:rPr lang="en-US" dirty="0"/>
              <a:t>Mock Example: Adding POTM* to SCHISM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2EFDA-6F52-4348-9D2C-5CA0EBAFECBC}"/>
              </a:ext>
            </a:extLst>
          </p:cNvPr>
          <p:cNvSpPr txBox="1"/>
          <p:nvPr/>
        </p:nvSpPr>
        <p:spPr>
          <a:xfrm>
            <a:off x="154994" y="9517559"/>
            <a:ext cx="7870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*Pretend Ocean Turbulence Model</a:t>
            </a:r>
          </a:p>
        </p:txBody>
      </p:sp>
    </p:spTree>
    <p:extLst>
      <p:ext uri="{BB962C8B-B14F-4D97-AF65-F5344CB8AC3E}">
        <p14:creationId xmlns:p14="http://schemas.microsoft.com/office/powerpoint/2010/main" val="261535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lysingularity.com/wp-content/uploads/2014/01/abstract-branching.002-700x525.jpg">
            <a:extLst>
              <a:ext uri="{FF2B5EF4-FFF2-40B4-BE49-F238E27FC236}">
                <a16:creationId xmlns:a16="http://schemas.microsoft.com/office/drawing/2014/main" id="{E67FE904-7D51-44FC-A995-1F58C8AB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60" y="1371600"/>
            <a:ext cx="100584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1A874-35C8-4D1B-BD24-6EEEEC82C54C}"/>
              </a:ext>
            </a:extLst>
          </p:cNvPr>
          <p:cNvSpPr txBox="1"/>
          <p:nvPr/>
        </p:nvSpPr>
        <p:spPr>
          <a:xfrm>
            <a:off x="9601325" y="4210868"/>
            <a:ext cx="30207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evaluate_turbulence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4055E-E70B-4FC2-9144-0527C163DBE5}"/>
              </a:ext>
            </a:extLst>
          </p:cNvPr>
          <p:cNvSpPr txBox="1"/>
          <p:nvPr/>
        </p:nvSpPr>
        <p:spPr>
          <a:xfrm>
            <a:off x="4015590" y="8915400"/>
            <a:ext cx="13678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- </a:t>
            </a:r>
            <a:r>
              <a:rPr lang="en-US" sz="3600" dirty="0" err="1">
                <a:solidFill>
                  <a:schemeClr val="bg1"/>
                </a:solidFill>
              </a:rPr>
              <a:t>evaluate_turbulence</a:t>
            </a:r>
            <a:r>
              <a:rPr lang="en-US" sz="3600" dirty="0">
                <a:solidFill>
                  <a:schemeClr val="bg1"/>
                </a:solidFill>
              </a:rPr>
              <a:t> API considers needs of </a:t>
            </a:r>
            <a:r>
              <a:rPr lang="en-US" sz="3600" dirty="0" err="1">
                <a:solidFill>
                  <a:schemeClr val="bg1"/>
                </a:solidFill>
              </a:rPr>
              <a:t>potm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gotm</a:t>
            </a:r>
            <a:r>
              <a:rPr lang="en-US" sz="3600" dirty="0">
                <a:solidFill>
                  <a:schemeClr val="bg1"/>
                </a:solidFill>
              </a:rPr>
              <a:t> and native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- only native and </a:t>
            </a:r>
            <a:r>
              <a:rPr lang="en-US" sz="3600" dirty="0" err="1">
                <a:solidFill>
                  <a:schemeClr val="bg1"/>
                </a:solidFill>
              </a:rPr>
              <a:t>gotm</a:t>
            </a:r>
            <a:r>
              <a:rPr lang="en-US" sz="3600" dirty="0">
                <a:solidFill>
                  <a:schemeClr val="bg1"/>
                </a:solidFill>
              </a:rPr>
              <a:t> are wrapped at early stage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F3B7D-36D9-4E67-A7E5-EDD46682AA11}"/>
              </a:ext>
            </a:extLst>
          </p:cNvPr>
          <p:cNvSpPr txBox="1"/>
          <p:nvPr/>
        </p:nvSpPr>
        <p:spPr>
          <a:xfrm>
            <a:off x="7315201" y="2171700"/>
            <a:ext cx="142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Hydro</a:t>
            </a:r>
          </a:p>
        </p:txBody>
      </p:sp>
    </p:spTree>
    <p:extLst>
      <p:ext uri="{BB962C8B-B14F-4D97-AF65-F5344CB8AC3E}">
        <p14:creationId xmlns:p14="http://schemas.microsoft.com/office/powerpoint/2010/main" val="1796626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lysingularity.com/wp-content/uploads/2014/01/abstract-branching.003-700x525.jpg">
            <a:extLst>
              <a:ext uri="{FF2B5EF4-FFF2-40B4-BE49-F238E27FC236}">
                <a16:creationId xmlns:a16="http://schemas.microsoft.com/office/drawing/2014/main" id="{AE36326D-019C-4124-871A-6216352B7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60" y="1371600"/>
            <a:ext cx="100584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79A5F2-45BF-4824-BD35-4B32683BB0D3}"/>
              </a:ext>
            </a:extLst>
          </p:cNvPr>
          <p:cNvSpPr txBox="1"/>
          <p:nvPr/>
        </p:nvSpPr>
        <p:spPr>
          <a:xfrm>
            <a:off x="9719110" y="4255220"/>
            <a:ext cx="3771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evaluate_turbulence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59753-3C6F-42B9-840D-AE3837183D79}"/>
              </a:ext>
            </a:extLst>
          </p:cNvPr>
          <p:cNvSpPr txBox="1"/>
          <p:nvPr/>
        </p:nvSpPr>
        <p:spPr>
          <a:xfrm>
            <a:off x="6972301" y="2286000"/>
            <a:ext cx="142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Hydro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D4E61-A071-434D-B404-44ABAF602232}"/>
              </a:ext>
            </a:extLst>
          </p:cNvPr>
          <p:cNvSpPr/>
          <p:nvPr/>
        </p:nvSpPr>
        <p:spPr>
          <a:xfrm>
            <a:off x="4091940" y="8523834"/>
            <a:ext cx="12465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Versioning: Stage is tested and committed criterion is epsilon or no change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 actual coding of POTM turbulence has happened</a:t>
            </a:r>
          </a:p>
        </p:txBody>
      </p:sp>
    </p:spTree>
    <p:extLst>
      <p:ext uri="{BB962C8B-B14F-4D97-AF65-F5344CB8AC3E}">
        <p14:creationId xmlns:p14="http://schemas.microsoft.com/office/powerpoint/2010/main" val="709161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lysingularity.com/wp-content/uploads/2014/01/abstract-branching.004-700x525.jpg">
            <a:extLst>
              <a:ext uri="{FF2B5EF4-FFF2-40B4-BE49-F238E27FC236}">
                <a16:creationId xmlns:a16="http://schemas.microsoft.com/office/drawing/2014/main" id="{D9F0708F-46A0-4D89-8383-4B097830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371600"/>
            <a:ext cx="100584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E6954-7D7A-42DF-98BC-5F4B49921670}"/>
              </a:ext>
            </a:extLst>
          </p:cNvPr>
          <p:cNvSpPr txBox="1"/>
          <p:nvPr/>
        </p:nvSpPr>
        <p:spPr>
          <a:xfrm>
            <a:off x="8126730" y="58293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potm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6EDFF-1080-42F2-A474-99BD486F68FD}"/>
              </a:ext>
            </a:extLst>
          </p:cNvPr>
          <p:cNvSpPr txBox="1"/>
          <p:nvPr/>
        </p:nvSpPr>
        <p:spPr>
          <a:xfrm>
            <a:off x="11177336" y="582930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native/</a:t>
            </a:r>
            <a:r>
              <a:rPr lang="en-US" sz="2800" dirty="0" err="1"/>
              <a:t>gotm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22722-C9B0-4A67-A7C5-8545BD88FAE2}"/>
              </a:ext>
            </a:extLst>
          </p:cNvPr>
          <p:cNvSpPr txBox="1"/>
          <p:nvPr/>
        </p:nvSpPr>
        <p:spPr>
          <a:xfrm flipH="1">
            <a:off x="9189720" y="7886700"/>
            <a:ext cx="434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input option or phase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9EACB-98E9-42F4-87A4-9722B4B4A848}"/>
              </a:ext>
            </a:extLst>
          </p:cNvPr>
          <p:cNvSpPr txBox="1"/>
          <p:nvPr/>
        </p:nvSpPr>
        <p:spPr>
          <a:xfrm>
            <a:off x="7416641" y="2286000"/>
            <a:ext cx="142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Hydro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F416D-3366-48E6-B5E1-634480C51159}"/>
              </a:ext>
            </a:extLst>
          </p:cNvPr>
          <p:cNvSpPr txBox="1"/>
          <p:nvPr/>
        </p:nvSpPr>
        <p:spPr>
          <a:xfrm>
            <a:off x="4870810" y="9042095"/>
            <a:ext cx="104009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 you can code </a:t>
            </a:r>
            <a:r>
              <a:rPr lang="en-US" sz="3200" dirty="0" err="1">
                <a:solidFill>
                  <a:schemeClr val="bg1"/>
                </a:solidFill>
              </a:rPr>
              <a:t>potm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Compiles, but tests emphasize native and </a:t>
            </a:r>
            <a:r>
              <a:rPr lang="en-US" sz="3200" dirty="0" err="1">
                <a:solidFill>
                  <a:schemeClr val="bg1"/>
                </a:solidFill>
              </a:rPr>
              <a:t>gotm</a:t>
            </a:r>
            <a:r>
              <a:rPr lang="en-US" sz="3200" dirty="0">
                <a:solidFill>
                  <a:schemeClr val="bg1"/>
                </a:solidFill>
              </a:rPr>
              <a:t> until  </a:t>
            </a:r>
            <a:r>
              <a:rPr lang="en-US" sz="3200" dirty="0" err="1">
                <a:solidFill>
                  <a:schemeClr val="bg1"/>
                </a:solidFill>
              </a:rPr>
              <a:t>potm</a:t>
            </a:r>
            <a:r>
              <a:rPr lang="en-US" sz="3200" dirty="0">
                <a:solidFill>
                  <a:schemeClr val="bg1"/>
                </a:solidFill>
              </a:rPr>
              <a:t> ready</a:t>
            </a:r>
          </a:p>
        </p:txBody>
      </p:sp>
    </p:spTree>
    <p:extLst>
      <p:ext uri="{BB962C8B-B14F-4D97-AF65-F5344CB8AC3E}">
        <p14:creationId xmlns:p14="http://schemas.microsoft.com/office/powerpoint/2010/main" val="340272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162E-9CF4-4697-B78E-C96705D0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Shelves and Checkpoints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51B-E5E1-4773-8EA5-3D9E93D4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411" y="2298033"/>
            <a:ext cx="15448547" cy="7095747"/>
          </a:xfrm>
        </p:spPr>
        <p:txBody>
          <a:bodyPr>
            <a:normAutofit/>
          </a:bodyPr>
          <a:lstStyle/>
          <a:p>
            <a:r>
              <a:rPr lang="en-US" dirty="0"/>
              <a:t>These are new in SVN</a:t>
            </a:r>
          </a:p>
          <a:p>
            <a:r>
              <a:rPr lang="en-US" dirty="0"/>
              <a:t>Stash work while you do something else</a:t>
            </a:r>
          </a:p>
          <a:p>
            <a:r>
              <a:rPr lang="en-US" dirty="0"/>
              <a:t>Switch branches without losing work </a:t>
            </a:r>
          </a:p>
          <a:p>
            <a:pPr marL="816422" lvl="1" indent="0">
              <a:buNone/>
            </a:pPr>
            <a:r>
              <a:rPr lang="en-US" dirty="0"/>
              <a:t>(shelve, switch, commit, switch back, </a:t>
            </a:r>
            <a:r>
              <a:rPr lang="en-US" dirty="0" err="1"/>
              <a:t>unshelve</a:t>
            </a:r>
            <a:r>
              <a:rPr lang="en-US" dirty="0"/>
              <a:t>)</a:t>
            </a:r>
          </a:p>
          <a:p>
            <a:r>
              <a:rPr lang="en-US" dirty="0"/>
              <a:t>Belated branch</a:t>
            </a:r>
          </a:p>
          <a:p>
            <a:pPr marL="685800" lvl="1" indent="0">
              <a:buNone/>
            </a:pPr>
            <a:r>
              <a:rPr lang="en-US" dirty="0"/>
              <a:t> (shelve, make branch, switch, </a:t>
            </a:r>
            <a:r>
              <a:rPr lang="en-US" dirty="0" err="1"/>
              <a:t>unshelve</a:t>
            </a:r>
            <a:r>
              <a:rPr lang="en-US" dirty="0"/>
              <a:t>)</a:t>
            </a:r>
          </a:p>
          <a:p>
            <a:r>
              <a:rPr lang="en-US" dirty="0"/>
              <a:t>Daily local checkpoints you can roll back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1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2506"/>
            <a:ext cx="12344400" cy="1714500"/>
          </a:xfrm>
        </p:spPr>
        <p:txBody>
          <a:bodyPr/>
          <a:lstStyle/>
          <a:p>
            <a:r>
              <a:rPr lang="en-US" dirty="0"/>
              <a:t>Getting out of a jam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905" y="2583217"/>
            <a:ext cx="16731915" cy="8004573"/>
          </a:xfrm>
        </p:spPr>
        <p:txBody>
          <a:bodyPr>
            <a:normAutofit/>
          </a:bodyPr>
          <a:lstStyle/>
          <a:p>
            <a:r>
              <a:rPr lang="en-US" dirty="0"/>
              <a:t>“Undo” commit is a reverse merge (-r 1981:1980)</a:t>
            </a:r>
          </a:p>
          <a:p>
            <a:r>
              <a:rPr lang="en-US" dirty="0"/>
              <a:t>Local rollback: use checkpoints</a:t>
            </a:r>
          </a:p>
          <a:p>
            <a:r>
              <a:rPr lang="en-US" dirty="0"/>
              <a:t>Tree conflict: changes to directories structure and file contents concurrently</a:t>
            </a:r>
          </a:p>
          <a:p>
            <a:pPr lvl="1"/>
            <a:r>
              <a:rPr lang="en-US" dirty="0"/>
              <a:t>SVN &gt; 1.11 for working copies helps with easy cases</a:t>
            </a:r>
          </a:p>
          <a:p>
            <a:r>
              <a:rPr lang="en-US" dirty="0"/>
              <a:t>Feel free to contact me or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3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53C3-5CA0-4219-912F-2FBB6A2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F2C7A-A410-4802-933E-CA39BB33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2286001"/>
            <a:ext cx="12344400" cy="72461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Problems version control can (not) solve</a:t>
            </a:r>
          </a:p>
          <a:p>
            <a:r>
              <a:rPr lang="en-US" dirty="0"/>
              <a:t>Branching strategy standards for SCHISM</a:t>
            </a:r>
          </a:p>
          <a:p>
            <a:r>
              <a:rPr lang="en-US" dirty="0"/>
              <a:t>Patterns of use</a:t>
            </a:r>
          </a:p>
          <a:p>
            <a:pPr lvl="1"/>
            <a:r>
              <a:rPr lang="en-US" dirty="0"/>
              <a:t>Basic checkout-update-commit</a:t>
            </a:r>
          </a:p>
          <a:p>
            <a:pPr lvl="1"/>
            <a:r>
              <a:rPr lang="en-US" dirty="0"/>
              <a:t>Feature branch</a:t>
            </a:r>
          </a:p>
          <a:p>
            <a:pPr lvl="1"/>
            <a:r>
              <a:rPr lang="en-US" dirty="0"/>
              <a:t>Releases branches and tags</a:t>
            </a:r>
          </a:p>
          <a:p>
            <a:r>
              <a:rPr lang="en-US" dirty="0"/>
              <a:t>Factors that determine success</a:t>
            </a:r>
          </a:p>
          <a:p>
            <a:pPr lvl="1"/>
            <a:r>
              <a:rPr lang="en-US" dirty="0"/>
              <a:t>Culture</a:t>
            </a:r>
          </a:p>
          <a:p>
            <a:pPr lvl="1"/>
            <a:r>
              <a:rPr lang="en-US" dirty="0"/>
              <a:t>User Practices</a:t>
            </a:r>
          </a:p>
          <a:p>
            <a:pPr lvl="1"/>
            <a:r>
              <a:rPr lang="en-US" dirty="0"/>
              <a:t>Tool stuff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170C-42E6-4525-9561-2BA7398A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Factors for 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8F976-E723-41AC-A8DD-C4D1D1079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637"/>
            <a:ext cx="17614232" cy="6788945"/>
          </a:xfrm>
        </p:spPr>
        <p:txBody>
          <a:bodyPr/>
          <a:lstStyle/>
          <a:p>
            <a:r>
              <a:rPr lang="en-US" sz="4800" dirty="0"/>
              <a:t>Enthusiasm for version control technology participation</a:t>
            </a:r>
            <a:endParaRPr lang="en-US" sz="4100" dirty="0"/>
          </a:p>
          <a:p>
            <a:r>
              <a:rPr lang="en-US" sz="4800" dirty="0"/>
              <a:t>Developer experience with tool, project-scale branching</a:t>
            </a:r>
          </a:p>
          <a:p>
            <a:r>
              <a:rPr lang="en-US" sz="4800" dirty="0"/>
              <a:t>Size of group</a:t>
            </a:r>
          </a:p>
          <a:p>
            <a:r>
              <a:rPr lang="en-US" sz="4800" dirty="0"/>
              <a:t>De facto centrality of product</a:t>
            </a:r>
          </a:p>
          <a:p>
            <a:r>
              <a:rPr lang="en-US" sz="4800" dirty="0"/>
              <a:t>Code review</a:t>
            </a:r>
          </a:p>
          <a:p>
            <a:r>
              <a:rPr lang="en-US" sz="4800" dirty="0"/>
              <a:t>Test coverage and automation</a:t>
            </a:r>
          </a:p>
          <a:p>
            <a:r>
              <a:rPr lang="en-US" sz="4800" dirty="0"/>
              <a:t>Distrust/need for public hosting</a:t>
            </a:r>
          </a:p>
          <a:p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40698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274E9A-D570-4A20-880E-923D8A34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BB915-FF3C-44DD-8755-8AB545C4A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Eli Ateljevich (Eli.Ateljevich@water.ca.gov)</a:t>
            </a:r>
          </a:p>
        </p:txBody>
      </p:sp>
    </p:spTree>
    <p:extLst>
      <p:ext uri="{BB962C8B-B14F-4D97-AF65-F5344CB8AC3E}">
        <p14:creationId xmlns:p14="http://schemas.microsoft.com/office/powerpoint/2010/main" val="329170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0B68-EDDE-43ED-8960-44D4F0D9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Version Control (VC</a:t>
            </a:r>
            <a:r>
              <a:rPr lang="en-US"/>
              <a:t>)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FA5BE-D313-4DE7-9E91-384AF7A6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49" y="2400301"/>
            <a:ext cx="13590671" cy="7131845"/>
          </a:xfrm>
        </p:spPr>
        <p:txBody>
          <a:bodyPr>
            <a:normAutofit fontScale="92500"/>
          </a:bodyPr>
          <a:lstStyle/>
          <a:p>
            <a:r>
              <a:rPr lang="en-US" dirty="0"/>
              <a:t>Concurrent editing and basic text merging</a:t>
            </a:r>
          </a:p>
          <a:p>
            <a:r>
              <a:rPr lang="en-US" dirty="0"/>
              <a:t>Space for experiments</a:t>
            </a:r>
          </a:p>
          <a:p>
            <a:r>
              <a:rPr lang="en-US" dirty="0"/>
              <a:t>Checkpoints, rollback and undo </a:t>
            </a:r>
          </a:p>
          <a:p>
            <a:r>
              <a:rPr lang="en-US" dirty="0"/>
              <a:t>Log fixes and enhancements</a:t>
            </a:r>
          </a:p>
          <a:p>
            <a:r>
              <a:rPr lang="en-US" dirty="0"/>
              <a:t>Tag official versions</a:t>
            </a:r>
          </a:p>
          <a:p>
            <a:r>
              <a:rPr lang="en-US" dirty="0"/>
              <a:t>Distribution</a:t>
            </a:r>
          </a:p>
          <a:p>
            <a:r>
              <a:rPr lang="en-US" dirty="0"/>
              <a:t>Alternate versions (</a:t>
            </a:r>
            <a:r>
              <a:rPr lang="en-US" dirty="0" err="1"/>
              <a:t>ie</a:t>
            </a:r>
            <a:r>
              <a:rPr lang="en-US" dirty="0"/>
              <a:t> per institution)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0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3476E-06D6-4E4D-A5FD-B63FB8A9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97" y="2525790"/>
            <a:ext cx="11544300" cy="6388418"/>
          </a:xfrm>
        </p:spPr>
        <p:txBody>
          <a:bodyPr>
            <a:noAutofit/>
          </a:bodyPr>
          <a:lstStyle/>
          <a:p>
            <a:r>
              <a:rPr lang="en-US" sz="3600" dirty="0"/>
              <a:t>Goal to separate:</a:t>
            </a:r>
          </a:p>
          <a:p>
            <a:pPr lvl="1"/>
            <a:r>
              <a:rPr lang="en-US" sz="3600" dirty="0"/>
              <a:t>Stable development</a:t>
            </a:r>
          </a:p>
          <a:p>
            <a:pPr lvl="1"/>
            <a:r>
              <a:rPr lang="en-US" sz="3600" dirty="0"/>
              <a:t>Unstable features</a:t>
            </a:r>
          </a:p>
          <a:p>
            <a:pPr lvl="1"/>
            <a:r>
              <a:rPr lang="en-US" sz="3600" dirty="0"/>
              <a:t>Release cleanup</a:t>
            </a:r>
          </a:p>
          <a:p>
            <a:pPr lvl="1"/>
            <a:r>
              <a:rPr lang="en-US" sz="3600" dirty="0"/>
              <a:t>Official versions</a:t>
            </a:r>
          </a:p>
          <a:p>
            <a:pPr lvl="1"/>
            <a:r>
              <a:rPr lang="en-US" sz="3600" dirty="0"/>
              <a:t>Institution departures</a:t>
            </a:r>
          </a:p>
          <a:p>
            <a:r>
              <a:rPr lang="en-US" sz="3600" dirty="0"/>
              <a:t>Many branching patterns exist:</a:t>
            </a:r>
          </a:p>
          <a:p>
            <a:pPr lvl="1"/>
            <a:r>
              <a:rPr lang="en-US" sz="3600" dirty="0"/>
              <a:t>Culture/size based</a:t>
            </a:r>
          </a:p>
          <a:p>
            <a:pPr lvl="1"/>
            <a:r>
              <a:rPr lang="en-US" sz="3600" i="1" dirty="0"/>
              <a:t>Trunk Based Development:</a:t>
            </a:r>
          </a:p>
          <a:p>
            <a:pPr marL="685800" lvl="1" indent="0">
              <a:buNone/>
            </a:pPr>
            <a:r>
              <a:rPr lang="en-US" sz="3600" dirty="0"/>
              <a:t>       good for SCHISM community</a:t>
            </a:r>
          </a:p>
          <a:p>
            <a:pPr marL="685800" lvl="1" indent="0">
              <a:buNone/>
            </a:pPr>
            <a:endParaRPr lang="en-US" sz="3300" dirty="0"/>
          </a:p>
          <a:p>
            <a:pPr marL="685800" lvl="1" indent="0">
              <a:buNone/>
            </a:pPr>
            <a:endParaRPr lang="en-US" sz="3300" dirty="0"/>
          </a:p>
          <a:p>
            <a:pPr marL="685800" lvl="1" indent="0">
              <a:buNone/>
            </a:pPr>
            <a:endParaRPr lang="en-US" sz="3300" dirty="0"/>
          </a:p>
          <a:p>
            <a:pPr marL="685800" lvl="1" indent="0">
              <a:buNone/>
            </a:pPr>
            <a:r>
              <a:rPr lang="en-US" sz="3300" dirty="0"/>
              <a:t>For comparisons see trunkbaseddevelopment.com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F72ADB-0B9D-4C7E-AE18-03DFEDC5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patterns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63CAB-E1DF-4867-8B7C-71ADFEE3C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816" y="2053427"/>
            <a:ext cx="5136503" cy="6445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E35E3-7331-4853-8167-E9C80118DC22}"/>
              </a:ext>
            </a:extLst>
          </p:cNvPr>
          <p:cNvSpPr txBox="1"/>
          <p:nvPr/>
        </p:nvSpPr>
        <p:spPr>
          <a:xfrm>
            <a:off x="8687290" y="2400302"/>
            <a:ext cx="4114800" cy="55892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r>
              <a:rPr lang="en-US" dirty="0"/>
              <a:t>/schism</a:t>
            </a:r>
          </a:p>
          <a:p>
            <a:r>
              <a:rPr lang="en-US" dirty="0"/>
              <a:t>|  -- trunk</a:t>
            </a:r>
          </a:p>
          <a:p>
            <a:r>
              <a:rPr lang="en-US" dirty="0"/>
              <a:t>|  -- branches</a:t>
            </a:r>
          </a:p>
          <a:p>
            <a:r>
              <a:rPr lang="en-US" dirty="0"/>
              <a:t>|     -- </a:t>
            </a:r>
            <a:r>
              <a:rPr lang="en-US" dirty="0" err="1"/>
              <a:t>crazy_idea</a:t>
            </a:r>
            <a:endParaRPr lang="en-US" dirty="0"/>
          </a:p>
          <a:p>
            <a:r>
              <a:rPr lang="en-US" dirty="0"/>
              <a:t>|     -- v5.6</a:t>
            </a:r>
          </a:p>
          <a:p>
            <a:r>
              <a:rPr lang="en-US" dirty="0"/>
              <a:t>|     -- </a:t>
            </a:r>
            <a:r>
              <a:rPr lang="en-US" dirty="0" err="1"/>
              <a:t>dwr_only</a:t>
            </a:r>
            <a:endParaRPr lang="en-US" dirty="0"/>
          </a:p>
          <a:p>
            <a:r>
              <a:rPr lang="en-US" dirty="0"/>
              <a:t>| -- tags</a:t>
            </a:r>
          </a:p>
          <a:p>
            <a:r>
              <a:rPr lang="en-US" dirty="0"/>
              <a:t>|     -- v5.6.0</a:t>
            </a:r>
          </a:p>
          <a:p>
            <a:r>
              <a:rPr lang="en-US" dirty="0"/>
              <a:t>|     -- v5.6.1</a:t>
            </a:r>
          </a:p>
          <a:p>
            <a:r>
              <a:rPr lang="en-US" dirty="0"/>
              <a:t>|     -- v5.6.2 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C7A618-D57D-439A-A5BE-C80BEDB47C8F}"/>
              </a:ext>
            </a:extLst>
          </p:cNvPr>
          <p:cNvCxnSpPr>
            <a:cxnSpLocks/>
          </p:cNvCxnSpPr>
          <p:nvPr/>
        </p:nvCxnSpPr>
        <p:spPr>
          <a:xfrm>
            <a:off x="6432884" y="5565424"/>
            <a:ext cx="2653464" cy="162544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B56BEC-F4B9-42EA-B864-1D1DD84C2FE3}"/>
              </a:ext>
            </a:extLst>
          </p:cNvPr>
          <p:cNvCxnSpPr>
            <a:cxnSpLocks/>
          </p:cNvCxnSpPr>
          <p:nvPr/>
        </p:nvCxnSpPr>
        <p:spPr>
          <a:xfrm>
            <a:off x="6609347" y="4891348"/>
            <a:ext cx="2310064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093273-D9CB-44AF-A090-9FEBFC751A8E}"/>
              </a:ext>
            </a:extLst>
          </p:cNvPr>
          <p:cNvCxnSpPr>
            <a:cxnSpLocks/>
          </p:cNvCxnSpPr>
          <p:nvPr/>
        </p:nvCxnSpPr>
        <p:spPr>
          <a:xfrm flipV="1">
            <a:off x="7253537" y="5565423"/>
            <a:ext cx="2233363" cy="60677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921A0A-CF48-4163-8E18-48741DB2F28F}"/>
              </a:ext>
            </a:extLst>
          </p:cNvPr>
          <p:cNvCxnSpPr>
            <a:cxnSpLocks/>
          </p:cNvCxnSpPr>
          <p:nvPr/>
        </p:nvCxnSpPr>
        <p:spPr>
          <a:xfrm>
            <a:off x="6664994" y="4298623"/>
            <a:ext cx="2087467" cy="7461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F30CCF-A641-4DF7-B65E-13932DC10302}"/>
              </a:ext>
            </a:extLst>
          </p:cNvPr>
          <p:cNvCxnSpPr>
            <a:cxnSpLocks/>
          </p:cNvCxnSpPr>
          <p:nvPr/>
        </p:nvCxnSpPr>
        <p:spPr>
          <a:xfrm flipV="1">
            <a:off x="6833937" y="3312280"/>
            <a:ext cx="2085474" cy="19985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26F553A-0498-4CEC-9A6E-4F3BE7DAD77C}"/>
              </a:ext>
            </a:extLst>
          </p:cNvPr>
          <p:cNvSpPr txBox="1"/>
          <p:nvPr/>
        </p:nvSpPr>
        <p:spPr>
          <a:xfrm>
            <a:off x="13223719" y="859104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The “successful branch model” … not very successful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7A76FDCF-9736-4FE1-B949-319E86F1A06E}"/>
              </a:ext>
            </a:extLst>
          </p:cNvPr>
          <p:cNvSpPr/>
          <p:nvPr/>
        </p:nvSpPr>
        <p:spPr>
          <a:xfrm>
            <a:off x="9172074" y="6523408"/>
            <a:ext cx="336884" cy="1334931"/>
          </a:xfrm>
          <a:prstGeom prst="leftBrace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Work on Trunk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25594" y="2000995"/>
                <a:ext cx="12915900" cy="6788945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When? </a:t>
                </a:r>
              </a:p>
              <a:p>
                <a:pPr lvl="1"/>
                <a:r>
                  <a:rPr lang="en-US" sz="4000" dirty="0"/>
                  <a:t>Small, non-algorithmic change / fix done in days</a:t>
                </a:r>
              </a:p>
              <a:p>
                <a:pPr lvl="2"/>
                <a:r>
                  <a:rPr lang="en-US" sz="4000" dirty="0"/>
                  <a:t>Standard often 0.0 or O(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/>
              </a:p>
              <a:p>
                <a:pPr lvl="1"/>
                <a:r>
                  <a:rPr lang="en-US" sz="4000" dirty="0"/>
                  <a:t>Or … well protected abstract branch (later slides)</a:t>
                </a:r>
              </a:p>
              <a:p>
                <a:r>
                  <a:rPr lang="en-US" sz="4000" dirty="0"/>
                  <a:t>Safety depends on containment, test and review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5594" y="2000995"/>
                <a:ext cx="12915900" cy="6788945"/>
              </a:xfrm>
              <a:blipFill>
                <a:blip r:embed="rId2"/>
                <a:stretch>
                  <a:fillRect l="-944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41AF763-B1D2-46DA-9D14-52BBCD1AB54B}"/>
              </a:ext>
            </a:extLst>
          </p:cNvPr>
          <p:cNvSpPr txBox="1"/>
          <p:nvPr/>
        </p:nvSpPr>
        <p:spPr>
          <a:xfrm>
            <a:off x="13487400" y="8838902"/>
            <a:ext cx="235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Working Copy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908E5-401B-4ECC-AFEE-7721F2623A9C}"/>
              </a:ext>
            </a:extLst>
          </p:cNvPr>
          <p:cNvGrpSpPr/>
          <p:nvPr/>
        </p:nvGrpSpPr>
        <p:grpSpPr>
          <a:xfrm>
            <a:off x="3657600" y="5885450"/>
            <a:ext cx="9258300" cy="3430343"/>
            <a:chOff x="3657600" y="5885450"/>
            <a:chExt cx="9258300" cy="3430343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1D02E0F-6AA5-45C7-88F2-32FC0F924B28}"/>
                </a:ext>
              </a:extLst>
            </p:cNvPr>
            <p:cNvSpPr/>
            <p:nvPr/>
          </p:nvSpPr>
          <p:spPr>
            <a:xfrm>
              <a:off x="3657600" y="5885450"/>
              <a:ext cx="92583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Main Trunk</a:t>
              </a:r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0ADED7E3-FCE9-4A96-BDE1-CAA23A804280}"/>
                </a:ext>
              </a:extLst>
            </p:cNvPr>
            <p:cNvSpPr/>
            <p:nvPr/>
          </p:nvSpPr>
          <p:spPr>
            <a:xfrm>
              <a:off x="3657600" y="6510453"/>
              <a:ext cx="2171700" cy="130254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Here is</a:t>
              </a:r>
            </a:p>
            <a:p>
              <a:pPr algn="ctr"/>
              <a:r>
                <a:rPr lang="en-US" sz="2400" dirty="0"/>
                <a:t>Some Code</a:t>
              </a:r>
            </a:p>
          </p:txBody>
        </p:sp>
        <p:sp>
          <p:nvSpPr>
            <p:cNvPr id="7" name="Arrow: Bent-Up 6">
              <a:extLst>
                <a:ext uri="{FF2B5EF4-FFF2-40B4-BE49-F238E27FC236}">
                  <a16:creationId xmlns:a16="http://schemas.microsoft.com/office/drawing/2014/main" id="{C6913162-38C6-44DE-BE4A-6C20C2BF3FE9}"/>
                </a:ext>
              </a:extLst>
            </p:cNvPr>
            <p:cNvSpPr/>
            <p:nvPr/>
          </p:nvSpPr>
          <p:spPr>
            <a:xfrm flipV="1">
              <a:off x="5829300" y="6983206"/>
              <a:ext cx="2057400" cy="1294287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E0F46225-0EBC-4DA0-850C-98BB9C7E28CB}"/>
                </a:ext>
              </a:extLst>
            </p:cNvPr>
            <p:cNvSpPr/>
            <p:nvPr/>
          </p:nvSpPr>
          <p:spPr>
            <a:xfrm>
              <a:off x="6490385" y="8331739"/>
              <a:ext cx="2735904" cy="9840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Here is</a:t>
              </a:r>
            </a:p>
            <a:p>
              <a:pPr algn="ctr"/>
              <a:r>
                <a:rPr lang="en-US" sz="2400" strike="sngStrike" dirty="0"/>
                <a:t>Some</a:t>
              </a:r>
              <a:r>
                <a:rPr lang="en-US" sz="2400" dirty="0"/>
                <a:t> New Code</a:t>
              </a:r>
            </a:p>
          </p:txBody>
        </p:sp>
        <p:sp>
          <p:nvSpPr>
            <p:cNvPr id="9" name="Arrow: Bent-Up 8">
              <a:extLst>
                <a:ext uri="{FF2B5EF4-FFF2-40B4-BE49-F238E27FC236}">
                  <a16:creationId xmlns:a16="http://schemas.microsoft.com/office/drawing/2014/main" id="{8B93831D-EA72-4604-95A0-308F1DBC04E9}"/>
                </a:ext>
              </a:extLst>
            </p:cNvPr>
            <p:cNvSpPr/>
            <p:nvPr/>
          </p:nvSpPr>
          <p:spPr>
            <a:xfrm>
              <a:off x="9237629" y="7893987"/>
              <a:ext cx="2420970" cy="76144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0591495E-92B9-4E38-B6E9-EAB0D7FC6DA1}"/>
                </a:ext>
              </a:extLst>
            </p:cNvPr>
            <p:cNvSpPr/>
            <p:nvPr/>
          </p:nvSpPr>
          <p:spPr>
            <a:xfrm>
              <a:off x="10227419" y="6510451"/>
              <a:ext cx="2171700" cy="130254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Here is</a:t>
              </a:r>
            </a:p>
            <a:p>
              <a:pPr algn="ctr"/>
              <a:r>
                <a:rPr lang="en-US" sz="2400" dirty="0"/>
                <a:t>New Code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D953A3-1A19-44E4-83ED-48B488FD4EB4}"/>
                </a:ext>
              </a:extLst>
            </p:cNvPr>
            <p:cNvSpPr txBox="1"/>
            <p:nvPr/>
          </p:nvSpPr>
          <p:spPr>
            <a:xfrm>
              <a:off x="9983467" y="8655430"/>
              <a:ext cx="1727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Commit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B5D6AB-9D6E-474E-8E73-88CA57934AF6}"/>
                </a:ext>
              </a:extLst>
            </p:cNvPr>
            <p:cNvSpPr txBox="1"/>
            <p:nvPr/>
          </p:nvSpPr>
          <p:spPr>
            <a:xfrm>
              <a:off x="6215975" y="6485255"/>
              <a:ext cx="1727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Check out</a:t>
              </a: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497363E9-48B3-438B-9097-5421330262DD}"/>
                </a:ext>
              </a:extLst>
            </p:cNvPr>
            <p:cNvSpPr/>
            <p:nvPr/>
          </p:nvSpPr>
          <p:spPr>
            <a:xfrm>
              <a:off x="8869519" y="6414092"/>
              <a:ext cx="569069" cy="18920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9829E8-DFD7-4444-8CCD-91AF6F6E5653}"/>
                </a:ext>
              </a:extLst>
            </p:cNvPr>
            <p:cNvSpPr txBox="1"/>
            <p:nvPr/>
          </p:nvSpPr>
          <p:spPr>
            <a:xfrm>
              <a:off x="9205248" y="6822846"/>
              <a:ext cx="677667" cy="1615007"/>
            </a:xfrm>
            <a:prstGeom prst="rect">
              <a:avLst/>
            </a:prstGeom>
            <a:noFill/>
          </p:spPr>
          <p:txBody>
            <a:bodyPr vert="vert" wrap="square" rtlCol="0">
              <a:noAutofit/>
            </a:bodyPr>
            <a:lstStyle/>
            <a:p>
              <a:r>
                <a:rPr lang="en-US" sz="2400" dirty="0"/>
                <a:t>Update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25F3AA-0246-43B3-A0AC-4F45CBE86523}"/>
              </a:ext>
            </a:extLst>
          </p:cNvPr>
          <p:cNvSpPr txBox="1"/>
          <p:nvPr/>
        </p:nvSpPr>
        <p:spPr>
          <a:xfrm>
            <a:off x="13475970" y="7163304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Repository</a:t>
            </a:r>
          </a:p>
        </p:txBody>
      </p:sp>
    </p:spTree>
    <p:extLst>
      <p:ext uri="{BB962C8B-B14F-4D97-AF65-F5344CB8AC3E}">
        <p14:creationId xmlns:p14="http://schemas.microsoft.com/office/powerpoint/2010/main" val="220245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674" y="2135357"/>
            <a:ext cx="16250652" cy="7062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home%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 co http:/repos-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/schism/trunk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schism_trunk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      [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cd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 to /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 directory, work on code]</a:t>
            </a:r>
          </a:p>
          <a:p>
            <a:pPr>
              <a:buNone/>
            </a:pP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schism_trunk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 update</a:t>
            </a:r>
          </a:p>
          <a:p>
            <a:pPr>
              <a:buNone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      [ other changes … your job to reconcile]</a:t>
            </a:r>
          </a:p>
          <a:p>
            <a:pPr>
              <a:buNone/>
            </a:pP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schism_trunk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 commit –m “Directed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err.out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 to /output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” </a:t>
            </a:r>
          </a:p>
          <a:p>
            <a:pPr>
              <a:buNone/>
            </a:pPr>
            <a:endParaRPr lang="en-US" sz="3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3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3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1FC40-7334-448B-8013-F238D2B61D40}"/>
              </a:ext>
            </a:extLst>
          </p:cNvPr>
          <p:cNvSpPr txBox="1"/>
          <p:nvPr/>
        </p:nvSpPr>
        <p:spPr>
          <a:xfrm>
            <a:off x="2971800" y="5799847"/>
            <a:ext cx="11201400" cy="38230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r>
              <a:rPr lang="en-US" sz="3600" dirty="0"/>
              <a:t>Notes: </a:t>
            </a:r>
          </a:p>
          <a:p>
            <a:pPr marL="514350" indent="-514350">
              <a:buAutoNum type="arabicPeriod"/>
            </a:pPr>
            <a:r>
              <a:rPr lang="en-US" sz="3600" dirty="0"/>
              <a:t>“co” is shorthand for “checkout” which is also fine to write</a:t>
            </a:r>
          </a:p>
          <a:p>
            <a:pPr marL="514350" indent="-514350">
              <a:buAutoNum type="arabicPeriod"/>
            </a:pPr>
            <a:r>
              <a:rPr lang="en-US" sz="3600" dirty="0"/>
              <a:t>This example uses –m for the message, but using editor is generally better and gives you a second chance</a:t>
            </a:r>
          </a:p>
          <a:p>
            <a:pPr marL="514350" indent="-514350">
              <a:buAutoNum type="arabicPeriod"/>
            </a:pPr>
            <a:r>
              <a:rPr lang="en-US" sz="3600" dirty="0"/>
              <a:t>Commit often </a:t>
            </a:r>
          </a:p>
        </p:txBody>
      </p:sp>
    </p:spTree>
    <p:extLst>
      <p:ext uri="{BB962C8B-B14F-4D97-AF65-F5344CB8AC3E}">
        <p14:creationId xmlns:p14="http://schemas.microsoft.com/office/powerpoint/2010/main" val="140791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3AD48597-BBEB-4071-9801-C67241805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974" y="2061589"/>
            <a:ext cx="14543822" cy="6464522"/>
          </a:xfrm>
        </p:spPr>
        <p:txBody>
          <a:bodyPr>
            <a:noAutofit/>
          </a:bodyPr>
          <a:lstStyle/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600" dirty="0"/>
              <a:t>Isolate destabilizing change</a:t>
            </a:r>
          </a:p>
          <a:p>
            <a:r>
              <a:rPr lang="en-US" sz="3600" dirty="0"/>
              <a:t>Very few active developers (1 – 2 ideal)</a:t>
            </a:r>
          </a:p>
          <a:p>
            <a:r>
              <a:rPr lang="en-US" sz="3600" dirty="0"/>
              <a:t>Short life, single project</a:t>
            </a:r>
          </a:p>
          <a:p>
            <a:pPr lvl="1"/>
            <a:r>
              <a:rPr lang="en-US" sz="3600" dirty="0"/>
              <a:t>Finish before structure changes (SVN &gt;= 1.11 helps)  </a:t>
            </a:r>
          </a:p>
          <a:p>
            <a:pPr lvl="1"/>
            <a:r>
              <a:rPr lang="en-US" sz="3600" dirty="0"/>
              <a:t>Long feature projects very bad, particularly multiple</a:t>
            </a:r>
          </a:p>
          <a:p>
            <a:r>
              <a:rPr lang="en-US" sz="3600" dirty="0"/>
              <a:t>Merge trunk to branch frequently (daily)</a:t>
            </a:r>
          </a:p>
          <a:p>
            <a:pPr lvl="1"/>
            <a:r>
              <a:rPr lang="en-US" sz="3600" dirty="0"/>
              <a:t>Final reintegration trivial because trunk changes already there</a:t>
            </a:r>
          </a:p>
          <a:p>
            <a:r>
              <a:rPr lang="en-US" sz="3600" dirty="0"/>
              <a:t>Test well before/after final merge and create a good message</a:t>
            </a:r>
          </a:p>
          <a:p>
            <a:r>
              <a:rPr lang="en-US" sz="3600" dirty="0"/>
              <a:t>Consider the alternative: abstract branching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77111-2FD2-4678-BB57-C9649F18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073" y="14432"/>
            <a:ext cx="12344400" cy="1714500"/>
          </a:xfrm>
        </p:spPr>
        <p:txBody>
          <a:bodyPr/>
          <a:lstStyle/>
          <a:p>
            <a:r>
              <a:rPr lang="en-US" dirty="0"/>
              <a:t>Case 2: Feature Branch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CA6EE3-0AC2-497E-8CE7-AA7890282D41}"/>
              </a:ext>
            </a:extLst>
          </p:cNvPr>
          <p:cNvGrpSpPr/>
          <p:nvPr/>
        </p:nvGrpSpPr>
        <p:grpSpPr>
          <a:xfrm>
            <a:off x="4776535" y="1560041"/>
            <a:ext cx="10359781" cy="2977408"/>
            <a:chOff x="4343401" y="1688377"/>
            <a:chExt cx="10359781" cy="297740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5B66C9D-2622-4D57-8F56-6126702FCC78}"/>
                </a:ext>
              </a:extLst>
            </p:cNvPr>
            <p:cNvGrpSpPr/>
            <p:nvPr/>
          </p:nvGrpSpPr>
          <p:grpSpPr>
            <a:xfrm>
              <a:off x="4343401" y="1688377"/>
              <a:ext cx="10236185" cy="2167500"/>
              <a:chOff x="1295400" y="2113762"/>
              <a:chExt cx="6824123" cy="1445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11F1E92-35CB-44E6-8061-05121B4E6543}"/>
                  </a:ext>
                </a:extLst>
              </p:cNvPr>
              <p:cNvGrpSpPr/>
              <p:nvPr/>
            </p:nvGrpSpPr>
            <p:grpSpPr>
              <a:xfrm>
                <a:off x="2381654" y="2600527"/>
                <a:ext cx="4207701" cy="611221"/>
                <a:chOff x="2457633" y="2514600"/>
                <a:chExt cx="4105966" cy="611221"/>
              </a:xfrm>
              <a:solidFill>
                <a:srgbClr val="92D050"/>
              </a:solidFill>
            </p:grpSpPr>
            <p:cxnSp>
              <p:nvCxnSpPr>
                <p:cNvPr id="4" name="Straight Arrow Connector 3">
                  <a:extLst>
                    <a:ext uri="{FF2B5EF4-FFF2-40B4-BE49-F238E27FC236}">
                      <a16:creationId xmlns:a16="http://schemas.microsoft.com/office/drawing/2014/main" id="{0EBC23BB-6DCE-4FCA-826E-370C11128668}"/>
                    </a:ext>
                  </a:extLst>
                </p:cNvPr>
                <p:cNvCxnSpPr>
                  <a:cxnSpLocks/>
                  <a:stCxn id="14" idx="4"/>
                </p:cNvCxnSpPr>
                <p:nvPr/>
              </p:nvCxnSpPr>
              <p:spPr>
                <a:xfrm>
                  <a:off x="2457633" y="2514600"/>
                  <a:ext cx="888682" cy="533400"/>
                </a:xfrm>
                <a:prstGeom prst="straightConnector1">
                  <a:avLst/>
                </a:prstGeom>
                <a:grpFill/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742B3CC3-F6FB-488C-A14E-1FF0BD85B9D1}"/>
                    </a:ext>
                  </a:extLst>
                </p:cNvPr>
                <p:cNvSpPr/>
                <p:nvPr/>
              </p:nvSpPr>
              <p:spPr>
                <a:xfrm>
                  <a:off x="3331443" y="2973421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077F81B8-1F93-435E-BC88-A6FE519CB9B4}"/>
                    </a:ext>
                  </a:extLst>
                </p:cNvPr>
                <p:cNvCxnSpPr/>
                <p:nvPr/>
              </p:nvCxnSpPr>
              <p:spPr>
                <a:xfrm>
                  <a:off x="3498715" y="3049621"/>
                  <a:ext cx="8382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F667FD5-73ED-4F1D-A4E5-57ACAC2A8739}"/>
                    </a:ext>
                  </a:extLst>
                </p:cNvPr>
                <p:cNvSpPr/>
                <p:nvPr/>
              </p:nvSpPr>
              <p:spPr>
                <a:xfrm>
                  <a:off x="4353391" y="2973421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C67280B2-3895-4EB4-A104-43930CFC284F}"/>
                    </a:ext>
                  </a:extLst>
                </p:cNvPr>
                <p:cNvCxnSpPr/>
                <p:nvPr/>
              </p:nvCxnSpPr>
              <p:spPr>
                <a:xfrm>
                  <a:off x="4552545" y="3049621"/>
                  <a:ext cx="8382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4849DCD-A7F0-4EF5-8C3D-4B8F75B345C0}"/>
                    </a:ext>
                  </a:extLst>
                </p:cNvPr>
                <p:cNvSpPr/>
                <p:nvPr/>
              </p:nvSpPr>
              <p:spPr>
                <a:xfrm>
                  <a:off x="5394398" y="2973421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953C8689-FC2B-41AC-8B97-DA3D4148C6EF}"/>
                    </a:ext>
                  </a:extLst>
                </p:cNvPr>
                <p:cNvCxnSpPr/>
                <p:nvPr/>
              </p:nvCxnSpPr>
              <p:spPr>
                <a:xfrm>
                  <a:off x="5586920" y="3049621"/>
                  <a:ext cx="838200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C29EE08-4142-4CAC-B598-CBAD95008EBC}"/>
                    </a:ext>
                  </a:extLst>
                </p:cNvPr>
                <p:cNvSpPr/>
                <p:nvPr/>
              </p:nvSpPr>
              <p:spPr>
                <a:xfrm>
                  <a:off x="6411199" y="2973421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891CC91-BE4B-42FE-BDB8-E1020C919A9C}"/>
                  </a:ext>
                </a:extLst>
              </p:cNvPr>
              <p:cNvSpPr/>
              <p:nvPr/>
            </p:nvSpPr>
            <p:spPr>
              <a:xfrm>
                <a:off x="1295400" y="2448127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480313BE-6395-4323-B987-224722820FB2}"/>
                  </a:ext>
                </a:extLst>
              </p:cNvPr>
              <p:cNvCxnSpPr/>
              <p:nvPr/>
            </p:nvCxnSpPr>
            <p:spPr>
              <a:xfrm>
                <a:off x="1447800" y="2524327"/>
                <a:ext cx="8382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3D0889B-8A2A-43E2-8A5F-338F4F3FFA45}"/>
                  </a:ext>
                </a:extLst>
              </p:cNvPr>
              <p:cNvSpPr/>
              <p:nvPr/>
            </p:nvSpPr>
            <p:spPr>
              <a:xfrm>
                <a:off x="2286000" y="2448127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17E18EF-F59C-45B5-8A9F-970A58049AA6}"/>
                  </a:ext>
                </a:extLst>
              </p:cNvPr>
              <p:cNvCxnSpPr/>
              <p:nvPr/>
            </p:nvCxnSpPr>
            <p:spPr>
              <a:xfrm>
                <a:off x="2438400" y="2524327"/>
                <a:ext cx="8382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D6BC114-CA29-4FCE-BDCE-A85BA4344E77}"/>
                  </a:ext>
                </a:extLst>
              </p:cNvPr>
              <p:cNvSpPr/>
              <p:nvPr/>
            </p:nvSpPr>
            <p:spPr>
              <a:xfrm>
                <a:off x="3276600" y="2448127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5A3BB3F-2AE9-4A86-A9AA-5C30725C6355}"/>
                  </a:ext>
                </a:extLst>
              </p:cNvPr>
              <p:cNvCxnSpPr/>
              <p:nvPr/>
            </p:nvCxnSpPr>
            <p:spPr>
              <a:xfrm>
                <a:off x="3505200" y="2524327"/>
                <a:ext cx="8382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E29F9F9-00E2-4D2E-85F8-6AEFDF0F904A}"/>
                  </a:ext>
                </a:extLst>
              </p:cNvPr>
              <p:cNvSpPr/>
              <p:nvPr/>
            </p:nvSpPr>
            <p:spPr>
              <a:xfrm>
                <a:off x="4336915" y="2448127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485A3A5-1E2C-4B42-9181-F6B5D4FB9F8C}"/>
                  </a:ext>
                </a:extLst>
              </p:cNvPr>
              <p:cNvCxnSpPr/>
              <p:nvPr/>
            </p:nvCxnSpPr>
            <p:spPr>
              <a:xfrm>
                <a:off x="4559030" y="2524327"/>
                <a:ext cx="8382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D8D2F0E-1315-43FD-9FC5-7A035BF29CAC}"/>
                  </a:ext>
                </a:extLst>
              </p:cNvPr>
              <p:cNvSpPr/>
              <p:nvPr/>
            </p:nvSpPr>
            <p:spPr>
              <a:xfrm>
                <a:off x="5390745" y="2448127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18AE179-BFBD-4F7D-93AD-3EF81769DDBF}"/>
                  </a:ext>
                </a:extLst>
              </p:cNvPr>
              <p:cNvCxnSpPr/>
              <p:nvPr/>
            </p:nvCxnSpPr>
            <p:spPr>
              <a:xfrm>
                <a:off x="5593405" y="2524327"/>
                <a:ext cx="8382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6F60528-D849-4F9E-B32E-E26C522B3523}"/>
                  </a:ext>
                </a:extLst>
              </p:cNvPr>
              <p:cNvSpPr/>
              <p:nvPr/>
            </p:nvSpPr>
            <p:spPr>
              <a:xfrm>
                <a:off x="6425120" y="2448127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778A22A-3356-45ED-BAC5-2DF5E7B2B715}"/>
                  </a:ext>
                </a:extLst>
              </p:cNvPr>
              <p:cNvCxnSpPr>
                <a:cxnSpLocks/>
                <a:stCxn id="11" idx="0"/>
                <a:endCxn id="22" idx="4"/>
              </p:cNvCxnSpPr>
              <p:nvPr/>
            </p:nvCxnSpPr>
            <p:spPr>
              <a:xfrm flipH="1" flipV="1">
                <a:off x="6501320" y="2600527"/>
                <a:ext cx="9947" cy="458821"/>
              </a:xfrm>
              <a:prstGeom prst="straightConnector1">
                <a:avLst/>
              </a:prstGeom>
              <a:solidFill>
                <a:srgbClr val="92D050"/>
              </a:solidFill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872841-5298-4410-A485-2CDAAD2C0128}"/>
                  </a:ext>
                </a:extLst>
              </p:cNvPr>
              <p:cNvSpPr txBox="1"/>
              <p:nvPr/>
            </p:nvSpPr>
            <p:spPr>
              <a:xfrm>
                <a:off x="6493700" y="2633923"/>
                <a:ext cx="1625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</a:rPr>
                  <a:t>reintegration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3B8C9D2-0DA0-4F21-A570-CBB9DFB82F36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>
                <a:off x="3352800" y="2600527"/>
                <a:ext cx="0" cy="44747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C212BE0F-D532-4CB4-8B12-C332F94807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13115" y="2589179"/>
                <a:ext cx="6485" cy="4375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C00DA79-649B-4732-B3EB-F5FEB1AB4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0230" y="2542970"/>
                <a:ext cx="9685" cy="50503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22BF70-1A67-488B-A913-771532A14C72}"/>
                  </a:ext>
                </a:extLst>
              </p:cNvPr>
              <p:cNvSpPr txBox="1"/>
              <p:nvPr/>
            </p:nvSpPr>
            <p:spPr>
              <a:xfrm>
                <a:off x="2484850" y="2113762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</a:rPr>
                  <a:t>trunk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7A8BA3-EAB1-4C24-9E35-20704B0BCFFA}"/>
                  </a:ext>
                </a:extLst>
              </p:cNvPr>
              <p:cNvSpPr txBox="1"/>
              <p:nvPr/>
            </p:nvSpPr>
            <p:spPr>
              <a:xfrm>
                <a:off x="3445657" y="318943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</a:rPr>
                  <a:t>feature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D18F4B-4C33-4A7D-8C25-17117FB4E279}"/>
                  </a:ext>
                </a:extLst>
              </p:cNvPr>
              <p:cNvSpPr txBox="1"/>
              <p:nvPr/>
            </p:nvSpPr>
            <p:spPr>
              <a:xfrm>
                <a:off x="4467400" y="2611875"/>
                <a:ext cx="888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</a:rPr>
                  <a:t>merge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A5A30CB-7872-4786-A344-6B534A174EC8}"/>
                </a:ext>
              </a:extLst>
            </p:cNvPr>
            <p:cNvCxnSpPr>
              <a:cxnSpLocks/>
              <a:endCxn id="11" idx="5"/>
            </p:cNvCxnSpPr>
            <p:nvPr/>
          </p:nvCxnSpPr>
          <p:spPr>
            <a:xfrm flipH="1" flipV="1">
              <a:off x="12250026" y="3301880"/>
              <a:ext cx="921132" cy="47002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B565652-5D92-49D1-A701-257BE2E6C6FA}"/>
                </a:ext>
              </a:extLst>
            </p:cNvPr>
            <p:cNvSpPr txBox="1"/>
            <p:nvPr/>
          </p:nvSpPr>
          <p:spPr>
            <a:xfrm>
              <a:off x="13102982" y="3188457"/>
              <a:ext cx="1600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</a:rPr>
                <a:t>test carefully here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551130A-5504-43CC-878F-CEC5029F0D7F}"/>
                </a:ext>
              </a:extLst>
            </p:cNvPr>
            <p:cNvCxnSpPr>
              <a:cxnSpLocks/>
            </p:cNvCxnSpPr>
            <p:nvPr/>
          </p:nvCxnSpPr>
          <p:spPr>
            <a:xfrm>
              <a:off x="11916949" y="2350929"/>
              <a:ext cx="14528" cy="7575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164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14449926" cy="1714500"/>
          </a:xfrm>
        </p:spPr>
        <p:txBody>
          <a:bodyPr>
            <a:normAutofit fontScale="90000"/>
          </a:bodyPr>
          <a:lstStyle/>
          <a:p>
            <a:r>
              <a:rPr lang="en-US" dirty="0"/>
              <a:t>Case 2: Implementation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899" y="1327484"/>
            <a:ext cx="13974679" cy="7086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+mj-lt"/>
                <a:cs typeface="Courier New" pitchFamily="49" charset="0"/>
              </a:rPr>
              <a:t> Create the branch: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copy http:/repos-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/schism/trunk \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http:/repos-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/schism/branch/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schism_wwm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+mj-lt"/>
                <a:cs typeface="Courier New" pitchFamily="49" charset="0"/>
              </a:rPr>
              <a:t>  Get a copy of the branch. Fresh checkout to working copy </a:t>
            </a:r>
            <a:r>
              <a:rPr lang="en-US" sz="1600" b="1" dirty="0" err="1">
                <a:latin typeface="+mj-lt"/>
                <a:cs typeface="Courier New" pitchFamily="49" charset="0"/>
              </a:rPr>
              <a:t>schism_wwm</a:t>
            </a:r>
            <a:r>
              <a:rPr lang="en-US" sz="1600" b="1" dirty="0">
                <a:latin typeface="+mj-lt"/>
                <a:cs typeface="Courier New" pitchFamily="49" charset="0"/>
              </a:rPr>
              <a:t> is the safest way. Note you can use “co” instead of checkout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checkout http:/repos-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/schism/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schism_wwm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schism_wwm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+mj-lt"/>
                <a:cs typeface="Courier New" pitchFamily="49" charset="0"/>
              </a:rPr>
              <a:t>[ </a:t>
            </a:r>
            <a:r>
              <a:rPr lang="en-US" sz="1600" b="1" dirty="0" err="1">
                <a:latin typeface="+mj-lt"/>
                <a:cs typeface="Courier New" pitchFamily="49" charset="0"/>
              </a:rPr>
              <a:t>cd</a:t>
            </a:r>
            <a:r>
              <a:rPr lang="en-US" sz="1600" b="1" dirty="0">
                <a:latin typeface="+mj-lt"/>
                <a:cs typeface="Courier New" pitchFamily="49" charset="0"/>
              </a:rPr>
              <a:t> to /</a:t>
            </a:r>
            <a:r>
              <a:rPr lang="en-US" sz="1600" b="1" dirty="0" err="1">
                <a:latin typeface="+mj-lt"/>
                <a:cs typeface="Courier New" pitchFamily="49" charset="0"/>
              </a:rPr>
              <a:t>src</a:t>
            </a:r>
            <a:r>
              <a:rPr lang="en-US" sz="1600" b="1" dirty="0">
                <a:latin typeface="+mj-lt"/>
                <a:cs typeface="Courier New" pitchFamily="49" charset="0"/>
              </a:rPr>
              <a:t>/HWWM directory, work on code. Now do an intermediate point commit you might do this often, especially before merging trunk]</a:t>
            </a: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schism_wwm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/WWM%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commit –m “Did X to wind wave model. Compiles and runs.” </a:t>
            </a:r>
          </a:p>
          <a:p>
            <a:pPr>
              <a:buNone/>
            </a:pPr>
            <a:endParaRPr lang="en-US" sz="1600" b="1" dirty="0"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cs typeface="Courier New" pitchFamily="49" charset="0"/>
              </a:rPr>
              <a:t>[Frequently merge the latest from the trunk into your branch working copy,  resolve any conflicts and commit.  Note that you are doing the merge inside the recipient (branch) working copy]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schism_wwm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merge http:/repos-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/schism/trunk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[work on code, account for new stuff in trunk]</a:t>
            </a:r>
          </a:p>
          <a:p>
            <a:pPr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schism_wwm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commit –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m”Made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wwm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feature X compatible with new feature Y in trunk”</a:t>
            </a: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cs typeface="Courier New" pitchFamily="49" charset="0"/>
              </a:rPr>
              <a:t>[Close out feature branch , merging into trunk. Note that you do the merge from the recipient (trunk) working copy. Note –reintegrate which I recommended previously is deprecated in </a:t>
            </a:r>
            <a:r>
              <a:rPr lang="en-US" sz="1600" b="1" dirty="0" err="1">
                <a:cs typeface="Courier New" pitchFamily="49" charset="0"/>
              </a:rPr>
              <a:t>svn</a:t>
            </a:r>
            <a:r>
              <a:rPr lang="en-US" sz="1600" b="1" dirty="0">
                <a:cs typeface="Courier New" pitchFamily="49" charset="0"/>
              </a:rPr>
              <a:t> &gt;= 1.8 and it is done “automatically” by detecting reintegration:</a:t>
            </a:r>
          </a:p>
          <a:p>
            <a:pPr>
              <a:buNone/>
            </a:pPr>
            <a:r>
              <a:rPr lang="en-US" sz="1600" dirty="0">
                <a:hlinkClick r:id="rId2"/>
              </a:rPr>
              <a:t>https://stackoverflow.com/questions/18444634/tortoisesvn-subversion-1-8-merge-no-more-reintegrate-a-branch-option</a:t>
            </a:r>
            <a:r>
              <a:rPr lang="en-US" sz="1600" dirty="0"/>
              <a:t>  </a:t>
            </a:r>
            <a:r>
              <a:rPr lang="en-US" sz="1600" b="1" dirty="0">
                <a:cs typeface="Courier New" pitchFamily="49" charset="0"/>
              </a:rPr>
              <a:t>Ask someone experienced]</a:t>
            </a:r>
          </a:p>
          <a:p>
            <a:pPr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schism_wwm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commit –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m”Finished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new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wwm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feature X, about to close out feature branch”</a:t>
            </a:r>
          </a:p>
          <a:p>
            <a:pPr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schism_wmm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% cd ..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checkout http:/repos-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/schism/trunk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schism_trunk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% cd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schism_trunk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schism_trunk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merge –-reintegrate http:/repos-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/schism/branch/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schism_wwm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schism_trunk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% commit –m “Reintegrated feature X to trunk, verified trunk works. Ready for review.” </a:t>
            </a: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cs typeface="Courier New" pitchFamily="49" charset="0"/>
              </a:rPr>
              <a:t>[Delete it – don’t worry, “deleted” things can be recovered. You can do this from anywhere since it is a command that acts entirely on the server side.]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schism_trunk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delete http:/repos-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/schism/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schism_wwm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723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FAC2DB-5CC8-4544-99BE-A1044AA7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3: Release Branch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0543AE6-0947-49A2-B1CA-5BA34537F022}"/>
              </a:ext>
            </a:extLst>
          </p:cNvPr>
          <p:cNvGrpSpPr/>
          <p:nvPr/>
        </p:nvGrpSpPr>
        <p:grpSpPr>
          <a:xfrm>
            <a:off x="3657601" y="2158260"/>
            <a:ext cx="11075963" cy="2196207"/>
            <a:chOff x="1295400" y="2373868"/>
            <a:chExt cx="7383975" cy="14641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5BC0D26-00F7-4B8C-82D5-C41BA87A1E53}"/>
                </a:ext>
              </a:extLst>
            </p:cNvPr>
            <p:cNvGrpSpPr/>
            <p:nvPr/>
          </p:nvGrpSpPr>
          <p:grpSpPr>
            <a:xfrm>
              <a:off x="2381654" y="2600527"/>
              <a:ext cx="4215321" cy="611221"/>
              <a:chOff x="2457633" y="2514600"/>
              <a:chExt cx="4113402" cy="611221"/>
            </a:xfrm>
            <a:solidFill>
              <a:srgbClr val="92D050"/>
            </a:solidFill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038E4DDD-C1DC-47D9-AB7F-C234ABB3D3D8}"/>
                  </a:ext>
                </a:extLst>
              </p:cNvPr>
              <p:cNvCxnSpPr>
                <a:cxnSpLocks/>
                <a:stCxn id="8" idx="4"/>
              </p:cNvCxnSpPr>
              <p:nvPr/>
            </p:nvCxnSpPr>
            <p:spPr>
              <a:xfrm>
                <a:off x="2457633" y="2514600"/>
                <a:ext cx="888682" cy="533400"/>
              </a:xfrm>
              <a:prstGeom prst="straightConnector1">
                <a:avLst/>
              </a:prstGeom>
              <a:grpFill/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957E08F-1362-42A2-9507-9B0A5DC9BF03}"/>
                  </a:ext>
                </a:extLst>
              </p:cNvPr>
              <p:cNvSpPr/>
              <p:nvPr/>
            </p:nvSpPr>
            <p:spPr>
              <a:xfrm>
                <a:off x="3346315" y="2973421"/>
                <a:ext cx="152400" cy="1524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FEE545A-5310-475F-8BE6-A6B51353A8A0}"/>
                  </a:ext>
                </a:extLst>
              </p:cNvPr>
              <p:cNvCxnSpPr/>
              <p:nvPr/>
            </p:nvCxnSpPr>
            <p:spPr>
              <a:xfrm>
                <a:off x="3533748" y="3049621"/>
                <a:ext cx="838200" cy="0"/>
              </a:xfrm>
              <a:prstGeom prst="straightConnector1">
                <a:avLst/>
              </a:prstGeom>
              <a:grpFill/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62C8F2C-7B56-44F4-B408-1358935EEA45}"/>
                  </a:ext>
                </a:extLst>
              </p:cNvPr>
              <p:cNvSpPr/>
              <p:nvPr/>
            </p:nvSpPr>
            <p:spPr>
              <a:xfrm>
                <a:off x="4368263" y="2973421"/>
                <a:ext cx="152400" cy="1524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1D914273-D79E-4098-967A-7E6989E34C46}"/>
                  </a:ext>
                </a:extLst>
              </p:cNvPr>
              <p:cNvCxnSpPr/>
              <p:nvPr/>
            </p:nvCxnSpPr>
            <p:spPr>
              <a:xfrm>
                <a:off x="4552545" y="3049621"/>
                <a:ext cx="838200" cy="0"/>
              </a:xfrm>
              <a:prstGeom prst="straightConnector1">
                <a:avLst/>
              </a:prstGeom>
              <a:grpFill/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C0560CF-FDF1-4F2A-8C94-334F712C0834}"/>
                  </a:ext>
                </a:extLst>
              </p:cNvPr>
              <p:cNvSpPr/>
              <p:nvPr/>
            </p:nvSpPr>
            <p:spPr>
              <a:xfrm>
                <a:off x="5384260" y="2973421"/>
                <a:ext cx="152400" cy="1524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073039E3-6A14-4FEA-8F78-BE6CEFFF5232}"/>
                  </a:ext>
                </a:extLst>
              </p:cNvPr>
              <p:cNvCxnSpPr/>
              <p:nvPr/>
            </p:nvCxnSpPr>
            <p:spPr>
              <a:xfrm>
                <a:off x="5586920" y="3049621"/>
                <a:ext cx="838200" cy="0"/>
              </a:xfrm>
              <a:prstGeom prst="straightConnector1">
                <a:avLst/>
              </a:prstGeom>
              <a:grpFill/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6648671-194D-42A1-A7AA-B468635A6446}"/>
                  </a:ext>
                </a:extLst>
              </p:cNvPr>
              <p:cNvSpPr/>
              <p:nvPr/>
            </p:nvSpPr>
            <p:spPr>
              <a:xfrm>
                <a:off x="6418635" y="2973421"/>
                <a:ext cx="152400" cy="1524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B40BB4-E7FD-432B-BF9C-30BBD6F91CA4}"/>
                </a:ext>
              </a:extLst>
            </p:cNvPr>
            <p:cNvSpPr/>
            <p:nvPr/>
          </p:nvSpPr>
          <p:spPr>
            <a:xfrm>
              <a:off x="1295400" y="24481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513875A-75A7-45D2-A602-42F6CF9EC465}"/>
                </a:ext>
              </a:extLst>
            </p:cNvPr>
            <p:cNvCxnSpPr/>
            <p:nvPr/>
          </p:nvCxnSpPr>
          <p:spPr>
            <a:xfrm>
              <a:off x="1447800" y="2524327"/>
              <a:ext cx="838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E5A4D0-4783-4083-9208-8699C181C4AC}"/>
                </a:ext>
              </a:extLst>
            </p:cNvPr>
            <p:cNvSpPr/>
            <p:nvPr/>
          </p:nvSpPr>
          <p:spPr>
            <a:xfrm>
              <a:off x="2286000" y="24481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BFDFCAA-6969-4C9C-A0D9-E49C1D8D0DC3}"/>
                </a:ext>
              </a:extLst>
            </p:cNvPr>
            <p:cNvCxnSpPr/>
            <p:nvPr/>
          </p:nvCxnSpPr>
          <p:spPr>
            <a:xfrm>
              <a:off x="2438400" y="2524327"/>
              <a:ext cx="838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BEE37B4-E48C-45B9-9ABD-CC1E12F92C26}"/>
                </a:ext>
              </a:extLst>
            </p:cNvPr>
            <p:cNvSpPr/>
            <p:nvPr/>
          </p:nvSpPr>
          <p:spPr>
            <a:xfrm>
              <a:off x="3276600" y="24481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EB8FB45-94E3-4CB3-A5E1-E6A4B4695095}"/>
                </a:ext>
              </a:extLst>
            </p:cNvPr>
            <p:cNvCxnSpPr/>
            <p:nvPr/>
          </p:nvCxnSpPr>
          <p:spPr>
            <a:xfrm>
              <a:off x="3505200" y="2524327"/>
              <a:ext cx="838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D82B9A-8C04-4EBA-AD26-720DD30A4825}"/>
                </a:ext>
              </a:extLst>
            </p:cNvPr>
            <p:cNvSpPr/>
            <p:nvPr/>
          </p:nvSpPr>
          <p:spPr>
            <a:xfrm>
              <a:off x="4336915" y="24481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AD9FB79-DFB7-4DE4-B537-0CC1207AC955}"/>
                </a:ext>
              </a:extLst>
            </p:cNvPr>
            <p:cNvCxnSpPr/>
            <p:nvPr/>
          </p:nvCxnSpPr>
          <p:spPr>
            <a:xfrm>
              <a:off x="4559030" y="2524327"/>
              <a:ext cx="838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5650B78-2A39-4101-BB5C-C109DE90E2FD}"/>
                </a:ext>
              </a:extLst>
            </p:cNvPr>
            <p:cNvSpPr/>
            <p:nvPr/>
          </p:nvSpPr>
          <p:spPr>
            <a:xfrm>
              <a:off x="5390745" y="24481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9A30953-AC7E-4DBB-976B-6278E05D9BE5}"/>
                </a:ext>
              </a:extLst>
            </p:cNvPr>
            <p:cNvCxnSpPr/>
            <p:nvPr/>
          </p:nvCxnSpPr>
          <p:spPr>
            <a:xfrm>
              <a:off x="5593405" y="2524327"/>
              <a:ext cx="838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3FABC74-4BAE-491A-B144-2FB1FD81A5C5}"/>
                </a:ext>
              </a:extLst>
            </p:cNvPr>
            <p:cNvSpPr/>
            <p:nvPr/>
          </p:nvSpPr>
          <p:spPr>
            <a:xfrm>
              <a:off x="6425120" y="24481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BE2CA75-7F9F-490F-9784-811F785F9A22}"/>
                </a:ext>
              </a:extLst>
            </p:cNvPr>
            <p:cNvSpPr txBox="1"/>
            <p:nvPr/>
          </p:nvSpPr>
          <p:spPr>
            <a:xfrm>
              <a:off x="2029100" y="2734561"/>
              <a:ext cx="978411" cy="636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v5.8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(branch)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F72AE8-C063-44DD-8BAB-635A88BF1541}"/>
                </a:ext>
              </a:extLst>
            </p:cNvPr>
            <p:cNvSpPr txBox="1"/>
            <p:nvPr/>
          </p:nvSpPr>
          <p:spPr>
            <a:xfrm>
              <a:off x="7010400" y="2373868"/>
              <a:ext cx="72471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trunk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FB4C9A-9088-4125-AB26-89FE76BEBF24}"/>
                </a:ext>
              </a:extLst>
            </p:cNvPr>
            <p:cNvSpPr txBox="1"/>
            <p:nvPr/>
          </p:nvSpPr>
          <p:spPr>
            <a:xfrm>
              <a:off x="7006186" y="3006486"/>
              <a:ext cx="1673189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release branch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298784-0F9B-423A-9637-FFD597367731}"/>
                </a:ext>
              </a:extLst>
            </p:cNvPr>
            <p:cNvSpPr txBox="1"/>
            <p:nvPr/>
          </p:nvSpPr>
          <p:spPr>
            <a:xfrm>
              <a:off x="3246023" y="3183899"/>
              <a:ext cx="2241435" cy="636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v5.8.0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(</a:t>
              </a:r>
              <a:r>
                <a:rPr lang="en-US" sz="2800" dirty="0" err="1">
                  <a:solidFill>
                    <a:schemeClr val="bg1"/>
                  </a:solidFill>
                </a:rPr>
                <a:t>tag,freeze</a:t>
              </a:r>
              <a:r>
                <a:rPr lang="en-US" sz="2800" dirty="0">
                  <a:solidFill>
                    <a:schemeClr val="bg1"/>
                  </a:solidFill>
                </a:rPr>
                <a:t> features)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91F0CE-832A-4406-BD17-7683FF22D2A0}"/>
                </a:ext>
              </a:extLst>
            </p:cNvPr>
            <p:cNvSpPr txBox="1"/>
            <p:nvPr/>
          </p:nvSpPr>
          <p:spPr>
            <a:xfrm>
              <a:off x="6026360" y="3201935"/>
              <a:ext cx="855459" cy="636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v5.8.1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(tag)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F5D7317-E8B7-4370-A2C4-696BFCAD6128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6518887" y="2489218"/>
              <a:ext cx="362932" cy="570130"/>
            </a:xfrm>
            <a:prstGeom prst="straightConnector1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&quot;Not Allowed&quot; Symbol 14">
              <a:extLst>
                <a:ext uri="{FF2B5EF4-FFF2-40B4-BE49-F238E27FC236}">
                  <a16:creationId xmlns:a16="http://schemas.microsoft.com/office/drawing/2014/main" id="{1966D8C6-B751-4D16-AAE2-A0616AA96046}"/>
                </a:ext>
              </a:extLst>
            </p:cNvPr>
            <p:cNvSpPr/>
            <p:nvPr/>
          </p:nvSpPr>
          <p:spPr>
            <a:xfrm>
              <a:off x="6451055" y="2744215"/>
              <a:ext cx="316138" cy="320040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34AE9CD-E1FB-4396-91C5-3FA366EBA18B}"/>
                </a:ext>
              </a:extLst>
            </p:cNvPr>
            <p:cNvCxnSpPr>
              <a:cxnSpLocks/>
              <a:endCxn id="10" idx="4"/>
            </p:cNvCxnSpPr>
            <p:nvPr/>
          </p:nvCxnSpPr>
          <p:spPr>
            <a:xfrm flipH="1" flipV="1">
              <a:off x="3352800" y="2600527"/>
              <a:ext cx="8432" cy="457200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03F9761-7957-46AA-A666-1BE79647EA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3115" y="2600527"/>
              <a:ext cx="4597" cy="458821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5CC756F-CAC9-4361-91E9-C30A49D09433}"/>
                </a:ext>
              </a:extLst>
            </p:cNvPr>
            <p:cNvCxnSpPr>
              <a:cxnSpLocks/>
              <a:stCxn id="22" idx="0"/>
              <a:endCxn id="20" idx="4"/>
            </p:cNvCxnSpPr>
            <p:nvPr/>
          </p:nvCxnSpPr>
          <p:spPr>
            <a:xfrm flipV="1">
              <a:off x="5458883" y="2600527"/>
              <a:ext cx="8062" cy="458821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9827181-671B-47DD-B9AD-B453C5B78B53}"/>
              </a:ext>
            </a:extLst>
          </p:cNvPr>
          <p:cNvSpPr txBox="1"/>
          <p:nvPr/>
        </p:nvSpPr>
        <p:spPr>
          <a:xfrm>
            <a:off x="3613494" y="4407055"/>
            <a:ext cx="1234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Our usual reality for trunk-based development*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933BD08-BD90-44A2-A053-4817BCAE9439}"/>
              </a:ext>
            </a:extLst>
          </p:cNvPr>
          <p:cNvSpPr txBox="1"/>
          <p:nvPr/>
        </p:nvSpPr>
        <p:spPr>
          <a:xfrm>
            <a:off x="3773489" y="8848467"/>
            <a:ext cx="1234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</a:t>
            </a:r>
            <a:r>
              <a:rPr lang="en-US" sz="2800" i="1" dirty="0">
                <a:solidFill>
                  <a:schemeClr val="bg1"/>
                </a:solidFill>
              </a:rPr>
              <a:t>Trunk based development</a:t>
            </a:r>
            <a:r>
              <a:rPr lang="en-US" sz="2800" dirty="0">
                <a:solidFill>
                  <a:schemeClr val="bg1"/>
                </a:solidFill>
              </a:rPr>
              <a:t> (TBD) is name for a common branching pattern in SVN and Git.  If interested you can find many resources online</a:t>
            </a:r>
          </a:p>
          <a:p>
            <a:endParaRPr lang="en-US" sz="2800" i="1" dirty="0">
              <a:solidFill>
                <a:schemeClr val="bg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B02FEBD-B3ED-4D4C-B16B-C6BDF05A564D}"/>
              </a:ext>
            </a:extLst>
          </p:cNvPr>
          <p:cNvGrpSpPr/>
          <p:nvPr/>
        </p:nvGrpSpPr>
        <p:grpSpPr>
          <a:xfrm>
            <a:off x="3543300" y="5788689"/>
            <a:ext cx="10915650" cy="2166464"/>
            <a:chOff x="838200" y="3716772"/>
            <a:chExt cx="7277100" cy="1444309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A389443-3B8E-4CD2-A96C-B8E07EF17ADB}"/>
                </a:ext>
              </a:extLst>
            </p:cNvPr>
            <p:cNvGrpSpPr/>
            <p:nvPr/>
          </p:nvGrpSpPr>
          <p:grpSpPr>
            <a:xfrm>
              <a:off x="838200" y="3716772"/>
              <a:ext cx="7277100" cy="1444309"/>
              <a:chOff x="838200" y="3716772"/>
              <a:chExt cx="7277100" cy="144430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F81363E-B818-4D29-BD98-9E2BA4D1B4B0}"/>
                  </a:ext>
                </a:extLst>
              </p:cNvPr>
              <p:cNvGrpSpPr/>
              <p:nvPr/>
            </p:nvGrpSpPr>
            <p:grpSpPr>
              <a:xfrm>
                <a:off x="917621" y="3716772"/>
                <a:ext cx="7197679" cy="1019218"/>
                <a:chOff x="1410511" y="4480884"/>
                <a:chExt cx="7197679" cy="1019218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D48CDACF-927E-415A-B4E9-2DEC8CBC3EA4}"/>
                    </a:ext>
                  </a:extLst>
                </p:cNvPr>
                <p:cNvGrpSpPr/>
                <p:nvPr/>
              </p:nvGrpSpPr>
              <p:grpSpPr>
                <a:xfrm>
                  <a:off x="2534056" y="4878754"/>
                  <a:ext cx="4186302" cy="609601"/>
                  <a:chOff x="2485951" y="2516220"/>
                  <a:chExt cx="4085084" cy="609601"/>
                </a:xfrm>
                <a:solidFill>
                  <a:srgbClr val="92D050"/>
                </a:solidFill>
              </p:grpSpPr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7A2CEB85-4C1D-489D-95BC-4A8F0F89A0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5951" y="2516220"/>
                    <a:ext cx="888682" cy="53340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D7D86B81-6DEB-48ED-9ECF-4417BF1FF418}"/>
                      </a:ext>
                    </a:extLst>
                  </p:cNvPr>
                  <p:cNvSpPr/>
                  <p:nvPr/>
                </p:nvSpPr>
                <p:spPr>
                  <a:xfrm>
                    <a:off x="3346315" y="2973421"/>
                    <a:ext cx="152400" cy="152400"/>
                  </a:xfrm>
                  <a:prstGeom prst="ellipse">
                    <a:avLst/>
                  </a:prstGeom>
                  <a:grp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001CF8EE-9013-4E4B-9834-88AA97EC7E12}"/>
                      </a:ext>
                    </a:extLst>
                  </p:cNvPr>
                  <p:cNvCxnSpPr/>
                  <p:nvPr/>
                </p:nvCxnSpPr>
                <p:spPr>
                  <a:xfrm>
                    <a:off x="3498715" y="3049621"/>
                    <a:ext cx="8382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103A0CF6-1A15-4D86-AB0E-1171C903E4DA}"/>
                      </a:ext>
                    </a:extLst>
                  </p:cNvPr>
                  <p:cNvSpPr/>
                  <p:nvPr/>
                </p:nvSpPr>
                <p:spPr>
                  <a:xfrm>
                    <a:off x="4359401" y="2973421"/>
                    <a:ext cx="152400" cy="152400"/>
                  </a:xfrm>
                  <a:prstGeom prst="ellipse">
                    <a:avLst/>
                  </a:prstGeom>
                  <a:grp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A0F22B59-4896-4B7A-BA54-C18E16D6D895}"/>
                      </a:ext>
                    </a:extLst>
                  </p:cNvPr>
                  <p:cNvCxnSpPr/>
                  <p:nvPr/>
                </p:nvCxnSpPr>
                <p:spPr>
                  <a:xfrm>
                    <a:off x="4552545" y="3049621"/>
                    <a:ext cx="8382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11039AC3-076E-40F2-8888-EF4A278AAB82}"/>
                      </a:ext>
                    </a:extLst>
                  </p:cNvPr>
                  <p:cNvSpPr/>
                  <p:nvPr/>
                </p:nvSpPr>
                <p:spPr>
                  <a:xfrm>
                    <a:off x="5384260" y="2973421"/>
                    <a:ext cx="152400" cy="152400"/>
                  </a:xfrm>
                  <a:prstGeom prst="ellipse">
                    <a:avLst/>
                  </a:prstGeom>
                  <a:grp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7E5288E5-4C61-4983-B532-71589302C537}"/>
                      </a:ext>
                    </a:extLst>
                  </p:cNvPr>
                  <p:cNvCxnSpPr/>
                  <p:nvPr/>
                </p:nvCxnSpPr>
                <p:spPr>
                  <a:xfrm>
                    <a:off x="5586920" y="3049621"/>
                    <a:ext cx="8382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C7C99FEE-6E7E-4013-AA45-D323F05C270F}"/>
                      </a:ext>
                    </a:extLst>
                  </p:cNvPr>
                  <p:cNvSpPr/>
                  <p:nvPr/>
                </p:nvSpPr>
                <p:spPr>
                  <a:xfrm>
                    <a:off x="6418635" y="2973421"/>
                    <a:ext cx="152400" cy="152400"/>
                  </a:xfrm>
                  <a:prstGeom prst="ellipse">
                    <a:avLst/>
                  </a:prstGeom>
                  <a:grp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2B18615-12C8-42AE-AC0B-7245B3CD9BC8}"/>
                    </a:ext>
                  </a:extLst>
                </p:cNvPr>
                <p:cNvSpPr/>
                <p:nvPr/>
              </p:nvSpPr>
              <p:spPr>
                <a:xfrm>
                  <a:off x="1410511" y="4623237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2CE2D0B1-0055-46F4-AC9A-92305DA80C7F}"/>
                    </a:ext>
                  </a:extLst>
                </p:cNvPr>
                <p:cNvCxnSpPr/>
                <p:nvPr/>
              </p:nvCxnSpPr>
              <p:spPr>
                <a:xfrm>
                  <a:off x="1562911" y="4699437"/>
                  <a:ext cx="838200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465164E-0AE3-43F1-842F-A8D4E5CC787B}"/>
                    </a:ext>
                  </a:extLst>
                </p:cNvPr>
                <p:cNvSpPr/>
                <p:nvPr/>
              </p:nvSpPr>
              <p:spPr>
                <a:xfrm>
                  <a:off x="2401111" y="4623237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CCBCDB30-6D37-44D9-B2FC-20EF0777D70C}"/>
                    </a:ext>
                  </a:extLst>
                </p:cNvPr>
                <p:cNvCxnSpPr/>
                <p:nvPr/>
              </p:nvCxnSpPr>
              <p:spPr>
                <a:xfrm>
                  <a:off x="2553511" y="4699437"/>
                  <a:ext cx="838200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5E6481A-FDE4-4323-85FE-7FCC03CDB863}"/>
                    </a:ext>
                  </a:extLst>
                </p:cNvPr>
                <p:cNvSpPr/>
                <p:nvPr/>
              </p:nvSpPr>
              <p:spPr>
                <a:xfrm>
                  <a:off x="3391711" y="4623237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1FE79B64-62FC-459A-A3F9-16D7BD258967}"/>
                    </a:ext>
                  </a:extLst>
                </p:cNvPr>
                <p:cNvCxnSpPr/>
                <p:nvPr/>
              </p:nvCxnSpPr>
              <p:spPr>
                <a:xfrm>
                  <a:off x="3620311" y="4699437"/>
                  <a:ext cx="838200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EFDE5267-81B6-449B-8B54-5C9121859936}"/>
                    </a:ext>
                  </a:extLst>
                </p:cNvPr>
                <p:cNvSpPr/>
                <p:nvPr/>
              </p:nvSpPr>
              <p:spPr>
                <a:xfrm>
                  <a:off x="4452026" y="4623237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95C699FD-FE43-4D09-9A23-EFF4B268EDAF}"/>
                    </a:ext>
                  </a:extLst>
                </p:cNvPr>
                <p:cNvCxnSpPr/>
                <p:nvPr/>
              </p:nvCxnSpPr>
              <p:spPr>
                <a:xfrm>
                  <a:off x="4674141" y="4699437"/>
                  <a:ext cx="838200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183CB9E4-6CD4-41C9-866B-45DDC7A3FB99}"/>
                    </a:ext>
                  </a:extLst>
                </p:cNvPr>
                <p:cNvSpPr/>
                <p:nvPr/>
              </p:nvSpPr>
              <p:spPr>
                <a:xfrm>
                  <a:off x="5505856" y="4623237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4BF86131-51DB-404B-86D6-AEA30CC6D9EB}"/>
                    </a:ext>
                  </a:extLst>
                </p:cNvPr>
                <p:cNvCxnSpPr/>
                <p:nvPr/>
              </p:nvCxnSpPr>
              <p:spPr>
                <a:xfrm>
                  <a:off x="5708516" y="4699437"/>
                  <a:ext cx="838200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87CE2262-D07D-43CD-BF92-AC20F4678F05}"/>
                    </a:ext>
                  </a:extLst>
                </p:cNvPr>
                <p:cNvSpPr/>
                <p:nvPr/>
              </p:nvSpPr>
              <p:spPr>
                <a:xfrm>
                  <a:off x="6540231" y="4623237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4A9408F2-B48A-41A6-9D3B-54B4572A1690}"/>
                    </a:ext>
                  </a:extLst>
                </p:cNvPr>
                <p:cNvCxnSpPr>
                  <a:cxnSpLocks/>
                  <a:stCxn id="44" idx="4"/>
                  <a:endCxn id="33" idx="0"/>
                </p:cNvCxnSpPr>
                <p:nvPr/>
              </p:nvCxnSpPr>
              <p:spPr>
                <a:xfrm>
                  <a:off x="4528226" y="4775637"/>
                  <a:ext cx="3787" cy="560318"/>
                </a:xfrm>
                <a:prstGeom prst="straightConnector1">
                  <a:avLst/>
                </a:prstGeom>
                <a:grpFill/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5BF59C-F3D7-4C6C-93A2-DB1229FEE41B}"/>
                    </a:ext>
                  </a:extLst>
                </p:cNvPr>
                <p:cNvSpPr txBox="1"/>
                <p:nvPr/>
              </p:nvSpPr>
              <p:spPr>
                <a:xfrm>
                  <a:off x="6799635" y="4480884"/>
                  <a:ext cx="724711" cy="348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trunk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52176D2-50FA-47E4-9E20-E829521ADE0B}"/>
                    </a:ext>
                  </a:extLst>
                </p:cNvPr>
                <p:cNvSpPr txBox="1"/>
                <p:nvPr/>
              </p:nvSpPr>
              <p:spPr>
                <a:xfrm>
                  <a:off x="6935001" y="5151289"/>
                  <a:ext cx="1673189" cy="348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release branch</a:t>
                  </a: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C8AFCA2-327D-42F0-A2AC-34CB790F1275}"/>
                  </a:ext>
                </a:extLst>
              </p:cNvPr>
              <p:cNvSpPr txBox="1"/>
              <p:nvPr/>
            </p:nvSpPr>
            <p:spPr>
              <a:xfrm>
                <a:off x="838200" y="4812268"/>
                <a:ext cx="6548929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Eventual direction for well-resourced trunk-based development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382DB6D-E4DB-45D3-A8FD-525A135034E6}"/>
                </a:ext>
              </a:extLst>
            </p:cNvPr>
            <p:cNvSpPr txBox="1"/>
            <p:nvPr/>
          </p:nvSpPr>
          <p:spPr>
            <a:xfrm>
              <a:off x="4056993" y="4047613"/>
              <a:ext cx="1536817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bug fix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98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57409"/>
      </a:accent2>
      <a:accent3>
        <a:srgbClr val="B1C97D"/>
      </a:accent3>
      <a:accent4>
        <a:srgbClr val="1199DD"/>
      </a:accent4>
      <a:accent5>
        <a:srgbClr val="7D3F91"/>
      </a:accent5>
      <a:accent6>
        <a:srgbClr val="FFC000"/>
      </a:accent6>
      <a:hlink>
        <a:srgbClr val="8DB3E2"/>
      </a:hlink>
      <a:folHlink>
        <a:srgbClr val="E36C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1F497D"/>
      </a:accent3>
      <a:accent4>
        <a:srgbClr val="31859B"/>
      </a:accent4>
      <a:accent5>
        <a:srgbClr val="FFC000"/>
      </a:accent5>
      <a:accent6>
        <a:srgbClr val="6565F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6DD86ACFCDB44BBBA51CE944CA748" ma:contentTypeVersion="0" ma:contentTypeDescription="Create a new document." ma:contentTypeScope="" ma:versionID="5557c1512f4923746ae196f1de3f1a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F6C979-B087-49F9-BFF0-290F24B15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10B11E-145B-4749-B953-4D341DE2EB5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E22AE0-2EDD-4007-8848-9F7597EEA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2395</TotalTime>
  <Words>1472</Words>
  <Application>Microsoft Office PowerPoint</Application>
  <PresentationFormat>Custom</PresentationFormat>
  <Paragraphs>236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Bradley Hand ITC</vt:lpstr>
      <vt:lpstr>Calibri</vt:lpstr>
      <vt:lpstr>Cambria Math</vt:lpstr>
      <vt:lpstr>Courier New</vt:lpstr>
      <vt:lpstr>Garamond</vt:lpstr>
      <vt:lpstr>Custom Design</vt:lpstr>
      <vt:lpstr>1_Custom Design</vt:lpstr>
      <vt:lpstr>PowerPoint Presentation</vt:lpstr>
      <vt:lpstr>Main Subjects</vt:lpstr>
      <vt:lpstr>Version Control (VC) Goals</vt:lpstr>
      <vt:lpstr>Branching patterns</vt:lpstr>
      <vt:lpstr>Case 1: Work on Trunk</vt:lpstr>
      <vt:lpstr>Case 1: Implementation</vt:lpstr>
      <vt:lpstr>Case 2: Feature Branch</vt:lpstr>
      <vt:lpstr>Case 2: Implementation Example</vt:lpstr>
      <vt:lpstr>Case 3: Release Branch</vt:lpstr>
      <vt:lpstr>Case 3: Release Branch</vt:lpstr>
      <vt:lpstr>Case 4: Alternate Version </vt:lpstr>
      <vt:lpstr>Case 4: Synchronized Private Branch</vt:lpstr>
      <vt:lpstr>Branching by Abstraction</vt:lpstr>
      <vt:lpstr>Mock Example: Adding POTM* to SCHISM</vt:lpstr>
      <vt:lpstr>PowerPoint Presentation</vt:lpstr>
      <vt:lpstr>PowerPoint Presentation</vt:lpstr>
      <vt:lpstr>PowerPoint Presentation</vt:lpstr>
      <vt:lpstr>Shelves and Checkpoints</vt:lpstr>
      <vt:lpstr>Getting out of a jam </vt:lpstr>
      <vt:lpstr>Culture Factors for VC</vt:lpstr>
      <vt:lpstr>Questions</vt:lpstr>
    </vt:vector>
  </TitlesOfParts>
  <Company>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Carter</dc:creator>
  <cp:lastModifiedBy>Ateljevich, Eli@DWR</cp:lastModifiedBy>
  <cp:revision>213</cp:revision>
  <cp:lastPrinted>2018-05-17T00:15:54Z</cp:lastPrinted>
  <dcterms:created xsi:type="dcterms:W3CDTF">2017-07-04T23:04:07Z</dcterms:created>
  <dcterms:modified xsi:type="dcterms:W3CDTF">2019-04-13T04:33:34Z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0x01010042D6DD86ACFCDB44BBBA51CE944CA748</vt:lpwstr>
  </property>
</Properties>
</file>