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283" r:id="rId2"/>
    <p:sldId id="314" r:id="rId3"/>
    <p:sldId id="263" r:id="rId4"/>
    <p:sldId id="261" r:id="rId5"/>
    <p:sldId id="279" r:id="rId6"/>
    <p:sldId id="300" r:id="rId7"/>
    <p:sldId id="297" r:id="rId8"/>
    <p:sldId id="296" r:id="rId9"/>
    <p:sldId id="313" r:id="rId10"/>
    <p:sldId id="315" r:id="rId11"/>
    <p:sldId id="302" r:id="rId12"/>
    <p:sldId id="285" r:id="rId13"/>
    <p:sldId id="275" r:id="rId14"/>
    <p:sldId id="295" r:id="rId15"/>
    <p:sldId id="311" r:id="rId16"/>
    <p:sldId id="310" r:id="rId17"/>
    <p:sldId id="307" r:id="rId18"/>
    <p:sldId id="308" r:id="rId19"/>
    <p:sldId id="309" r:id="rId20"/>
    <p:sldId id="303" r:id="rId21"/>
    <p:sldId id="304" r:id="rId22"/>
    <p:sldId id="305" r:id="rId23"/>
  </p:sldIdLst>
  <p:sldSz cx="9144000" cy="6858000" type="screen4x3"/>
  <p:notesSz cx="6797675" cy="9928225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253"/>
    <a:srgbClr val="DE0000"/>
    <a:srgbClr val="FF5050"/>
    <a:srgbClr val="3366FF"/>
    <a:srgbClr val="0000FF"/>
    <a:srgbClr val="540DB3"/>
    <a:srgbClr val="0098D8"/>
    <a:srgbClr val="0098D4"/>
    <a:srgbClr val="212E38"/>
    <a:srgbClr val="526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2" autoAdjust="0"/>
    <p:restoredTop sz="94677" autoAdjust="0"/>
  </p:normalViewPr>
  <p:slideViewPr>
    <p:cSldViewPr snapToGrid="0" snapToObjects="1">
      <p:cViewPr varScale="1">
        <p:scale>
          <a:sx n="106" d="100"/>
          <a:sy n="106" d="100"/>
        </p:scale>
        <p:origin x="9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6" d="100"/>
          <a:sy n="166" d="100"/>
        </p:scale>
        <p:origin x="65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7E62C-397B-7A45-A11E-F3F0F957527A}" type="datetimeFigureOut">
              <a:rPr lang="de-DE" smtClean="0"/>
              <a:t>08.04.2019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BE585-61AA-BD4C-962C-051FDA9834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863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00F02-F6A1-CD4C-B9A0-7C2B4E685911}" type="datetimeFigureOut">
              <a:rPr lang="de-DE" smtClean="0"/>
              <a:t>08.04.2019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BD156-8050-CA4E-B9F5-9E9075514A5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1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ZG TITEL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ZG TITEL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82134-B41B-FF45-BBBA-FDE5DA6EB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540000"/>
            <a:ext cx="7716768" cy="1325033"/>
          </a:xfrm>
          <a:prstGeom prst="rect">
            <a:avLst/>
          </a:prstGeom>
        </p:spPr>
        <p:txBody>
          <a:bodyPr lIns="0"/>
          <a:lstStyle>
            <a:lvl1pPr>
              <a:defRPr cap="all" baseline="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18971DDD-EFEB-CF49-B617-06F6CC25E6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584" y="4793281"/>
            <a:ext cx="4300331" cy="28800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  <a:lvl2pPr marL="342900" indent="0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2pPr>
            <a:lvl3pPr marL="685800" indent="0">
              <a:buFontTx/>
              <a:buNone/>
              <a:defRPr sz="1600" baseline="0">
                <a:solidFill>
                  <a:schemeClr val="tx2"/>
                </a:solidFill>
                <a:latin typeface="+mj-lt"/>
              </a:defRPr>
            </a:lvl3pPr>
            <a:lvl4pPr marL="1028700" indent="0">
              <a:buFontTx/>
              <a:buNone/>
              <a:defRPr sz="1600" baseline="0">
                <a:solidFill>
                  <a:schemeClr val="tx2"/>
                </a:solidFill>
                <a:latin typeface="+mj-lt"/>
              </a:defRPr>
            </a:lvl4pPr>
            <a:lvl5pPr marL="1371600" indent="0">
              <a:buFontTx/>
              <a:buNone/>
              <a:defRPr sz="1600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932876D2-26B3-ED4B-B65B-A9B9488346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5184001"/>
            <a:ext cx="4303712" cy="57784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>
                <a:latin typeface="+mj-lt"/>
                <a:ea typeface="Calibri" charset="0"/>
                <a:cs typeface="Calibri" charset="0"/>
              </a:defRPr>
            </a:lvl1pPr>
            <a:lvl2pPr marL="342900" indent="0">
              <a:buNone/>
              <a:defRPr sz="1600">
                <a:latin typeface="+mj-lt"/>
              </a:defRPr>
            </a:lvl2pPr>
            <a:lvl3pPr marL="685800" indent="0">
              <a:buNone/>
              <a:defRPr sz="1600">
                <a:latin typeface="+mj-lt"/>
              </a:defRPr>
            </a:lvl3pPr>
            <a:lvl4pPr marL="1028700" indent="0">
              <a:buNone/>
              <a:defRPr sz="1600">
                <a:latin typeface="+mj-lt"/>
              </a:defRPr>
            </a:lvl4pPr>
            <a:lvl5pPr marL="13716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de-DE" dirty="0"/>
              <a:t>Abteilung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10D598BC-82EB-D44A-ACBE-D89F2C9FF4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41" y="5863167"/>
            <a:ext cx="4300537" cy="288000"/>
          </a:xfrm>
          <a:prstGeom prst="rect">
            <a:avLst/>
          </a:prstGeom>
        </p:spPr>
        <p:txBody>
          <a:bodyPr lIns="0" tIns="0" rIns="90000" bIns="46800"/>
          <a:lstStyle>
            <a:lvl1pPr marL="0" indent="0">
              <a:buNone/>
              <a:defRPr sz="1600">
                <a:latin typeface="+mj-lt"/>
                <a:ea typeface="Calibri" charset="0"/>
                <a:cs typeface="Calibri" charset="0"/>
              </a:defRPr>
            </a:lvl1pPr>
            <a:lvl2pPr marL="342900" indent="0">
              <a:buNone/>
              <a:defRPr sz="1600">
                <a:latin typeface="+mj-lt"/>
              </a:defRPr>
            </a:lvl2pPr>
            <a:lvl3pPr marL="685800" indent="0">
              <a:buNone/>
              <a:defRPr sz="1600">
                <a:latin typeface="+mj-lt"/>
              </a:defRPr>
            </a:lvl3pPr>
            <a:lvl4pPr marL="1028700" indent="0">
              <a:buNone/>
              <a:defRPr sz="1600">
                <a:latin typeface="+mj-lt"/>
              </a:defRPr>
            </a:lvl4pPr>
            <a:lvl5pPr marL="13716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de-DE" dirty="0"/>
              <a:t>Ort, Datum</a:t>
            </a:r>
          </a:p>
        </p:txBody>
      </p:sp>
      <p:pic>
        <p:nvPicPr>
          <p:cNvPr id="15" name="Bild 11">
            <a:extLst>
              <a:ext uri="{FF2B5EF4-FFF2-40B4-BE49-F238E27FC236}">
                <a16:creationId xmlns:a16="http://schemas.microsoft.com/office/drawing/2014/main" id="{08F67D0D-8F14-2348-950C-D3CDD833E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0400"/>
            <a:ext cx="9144000" cy="48977"/>
          </a:xfrm>
          <a:prstGeom prst="rect">
            <a:avLst/>
          </a:prstGeom>
        </p:spPr>
      </p:pic>
      <p:sp>
        <p:nvSpPr>
          <p:cNvPr id="17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2397161"/>
            <a:ext cx="3168000" cy="157320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276000" y="2397163"/>
            <a:ext cx="2592000" cy="157162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9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5972177" y="2397163"/>
            <a:ext cx="3171825" cy="157162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393539" y="6481823"/>
            <a:ext cx="1758534" cy="243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89" y="5519978"/>
            <a:ext cx="1976400" cy="5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5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AF29-2E53-4951-924C-291F4BCB0029}" type="datetimeFigureOut">
              <a:rPr lang="de-DE" smtClean="0"/>
              <a:t>08.04.2019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809B-FB0D-46D1-8E5B-4E924FB8BF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00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77470-060C-4F7B-A12F-EDA955C6949A}" type="datetimeFigureOut">
              <a:rPr lang="de-DE" smtClean="0"/>
              <a:t>08.04.2019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CEDB-34B4-4AF1-BC1E-E25A453F86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40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77470-060C-4F7B-A12F-EDA955C6949A}" type="datetimeFigureOut">
              <a:rPr lang="de-DE" smtClean="0"/>
              <a:t>08.04.2019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CEDB-34B4-4AF1-BC1E-E25A453F86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51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21" r:id="rId2"/>
    <p:sldLayoutId id="2147483722" r:id="rId3"/>
    <p:sldLayoutId id="2147483723" r:id="rId4"/>
    <p:sldLayoutId id="214748372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25.png"/><Relationship Id="rId7" Type="http://schemas.openxmlformats.org/officeDocument/2006/relationships/image" Target="../media/image7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image" Target="../media/image26.png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9.png"/><Relationship Id="rId7" Type="http://schemas.openxmlformats.org/officeDocument/2006/relationships/image" Target="../media/image8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tiff"/><Relationship Id="rId5" Type="http://schemas.openxmlformats.org/officeDocument/2006/relationships/image" Target="../media/image1.emf"/><Relationship Id="rId10" Type="http://schemas.openxmlformats.org/officeDocument/2006/relationships/image" Target="../media/image12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3.png"/><Relationship Id="rId7" Type="http://schemas.openxmlformats.org/officeDocument/2006/relationships/image" Target="../media/image8.tiff"/><Relationship Id="rId12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11" Type="http://schemas.openxmlformats.org/officeDocument/2006/relationships/image" Target="../media/image26.png"/><Relationship Id="rId5" Type="http://schemas.openxmlformats.org/officeDocument/2006/relationships/image" Target="../media/image1.emf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4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.jpeg"/><Relationship Id="rId4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4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.jpeg"/><Relationship Id="rId4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4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.jpeg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emf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2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11" Type="http://schemas.openxmlformats.org/officeDocument/2006/relationships/image" Target="../media/image16.png"/><Relationship Id="rId5" Type="http://schemas.openxmlformats.org/officeDocument/2006/relationships/image" Target="../media/image7.tiff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jpeg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8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20.png"/><Relationship Id="rId7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25.png"/><Relationship Id="rId7" Type="http://schemas.openxmlformats.org/officeDocument/2006/relationships/image" Target="../media/image7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image" Target="../media/image26.pn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Secondary Circulation</a:t>
            </a:r>
            <a:br>
              <a:rPr lang="en-GB" dirty="0" smtClean="0"/>
            </a:br>
            <a:r>
              <a:rPr lang="en-GB" dirty="0" smtClean="0"/>
              <a:t>in the Danish straits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19584" y="4505558"/>
            <a:ext cx="4590546" cy="288000"/>
          </a:xfrm>
        </p:spPr>
        <p:txBody>
          <a:bodyPr/>
          <a:lstStyle/>
          <a:p>
            <a:r>
              <a:rPr lang="en-US" dirty="0" smtClean="0"/>
              <a:t>Verena Haid,</a:t>
            </a:r>
          </a:p>
          <a:p>
            <a:r>
              <a:rPr lang="en-US" dirty="0" smtClean="0"/>
              <a:t>Emil </a:t>
            </a:r>
            <a:r>
              <a:rPr lang="en-US" dirty="0" err="1" smtClean="0"/>
              <a:t>Stanev</a:t>
            </a:r>
            <a:r>
              <a:rPr lang="en-US" dirty="0" smtClean="0"/>
              <a:t>, Johannes </a:t>
            </a:r>
            <a:r>
              <a:rPr lang="en-US" dirty="0" err="1" smtClean="0"/>
              <a:t>Pein</a:t>
            </a:r>
            <a:r>
              <a:rPr lang="en-US" dirty="0" smtClean="0"/>
              <a:t>, Joanna </a:t>
            </a:r>
            <a:r>
              <a:rPr lang="en-US" dirty="0" err="1" smtClean="0"/>
              <a:t>Staneva</a:t>
            </a:r>
            <a:r>
              <a:rPr lang="en-US" dirty="0" smtClean="0"/>
              <a:t>, Wei Chen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720000" y="5382053"/>
            <a:ext cx="4303712" cy="577849"/>
          </a:xfrm>
        </p:spPr>
        <p:txBody>
          <a:bodyPr/>
          <a:lstStyle/>
          <a:p>
            <a:r>
              <a:rPr lang="en-US" dirty="0" smtClean="0"/>
              <a:t>SCHISM-Workshop,  </a:t>
            </a:r>
            <a:r>
              <a:rPr lang="de-DE" dirty="0" smtClean="0"/>
              <a:t>April </a:t>
            </a:r>
            <a:r>
              <a:rPr lang="de-DE" dirty="0"/>
              <a:t>15-18, 2019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719141" y="5718319"/>
            <a:ext cx="5183718" cy="288000"/>
          </a:xfrm>
        </p:spPr>
        <p:txBody>
          <a:bodyPr/>
          <a:lstStyle/>
          <a:p>
            <a:r>
              <a:rPr lang="de-DE" dirty="0" smtClean="0"/>
              <a:t>Department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Resources, Sacramento, CA 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4" b="11964"/>
          <a:stretch>
            <a:fillRect/>
          </a:stretch>
        </p:blipFill>
        <p:spPr>
          <a:xfrm>
            <a:off x="-28575" y="2397125"/>
            <a:ext cx="9239250" cy="1573213"/>
          </a:xfr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t="6556" r="2227"/>
          <a:stretch/>
        </p:blipFill>
        <p:spPr>
          <a:xfrm>
            <a:off x="19894" y="7029511"/>
            <a:ext cx="9144000" cy="174653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46" y="1025225"/>
            <a:ext cx="1092246" cy="154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15" y="1378818"/>
            <a:ext cx="3325279" cy="2813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16" y="4052947"/>
            <a:ext cx="3325279" cy="2813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88" y="4064354"/>
            <a:ext cx="3264226" cy="27621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88" y="1396897"/>
            <a:ext cx="3264226" cy="2762165"/>
          </a:xfrm>
          <a:prstGeom prst="rect">
            <a:avLst/>
          </a:prstGeom>
        </p:spPr>
      </p:pic>
      <p:pic>
        <p:nvPicPr>
          <p:cNvPr id="2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 txBox="1">
            <a:spLocks/>
          </p:cNvSpPr>
          <p:nvPr/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>
            <a:off x="489958" y="609600"/>
            <a:ext cx="5082167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Transect</a:t>
            </a:r>
            <a:r>
              <a:rPr lang="de-DE" dirty="0" smtClean="0"/>
              <a:t> Sound 2 (T-S2), </a:t>
            </a:r>
            <a:r>
              <a:rPr lang="de-DE" dirty="0" err="1"/>
              <a:t>outflow</a:t>
            </a:r>
            <a:r>
              <a:rPr lang="de-DE" dirty="0"/>
              <a:t> </a:t>
            </a:r>
            <a:r>
              <a:rPr lang="de-DE" dirty="0" err="1"/>
              <a:t>phase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/>
        </p:nvSpPr>
        <p:spPr>
          <a:xfrm>
            <a:off x="8673880" y="661404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10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6" name="Bild 3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6384716"/>
            <a:ext cx="260385" cy="352440"/>
          </a:xfrm>
          <a:prstGeom prst="rect">
            <a:avLst/>
          </a:prstGeom>
        </p:spPr>
      </p:pic>
      <p:pic>
        <p:nvPicPr>
          <p:cNvPr id="7" name="Bild 3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pic>
        <p:nvPicPr>
          <p:cNvPr id="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76" y="306660"/>
            <a:ext cx="1976400" cy="5041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35840" y="1075927"/>
            <a:ext cx="225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Grid resolution</a:t>
            </a:r>
            <a:endParaRPr lang="de-DE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965051" y="1067797"/>
            <a:ext cx="225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Lateral velocity</a:t>
            </a:r>
            <a:endParaRPr lang="de-DE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4385044" y="3278450"/>
            <a:ext cx="1323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fine grid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36473" y="3271126"/>
            <a:ext cx="1323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fine grid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17450" y="5972453"/>
            <a:ext cx="1323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coarse grid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32535" y="5929382"/>
            <a:ext cx="1323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coarse grid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54229" y="4505899"/>
            <a:ext cx="1520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8D4"/>
                </a:solidFill>
              </a:rPr>
              <a:t>Up to 500 m </a:t>
            </a:r>
            <a:endParaRPr lang="de-DE" sz="1600" dirty="0">
              <a:solidFill>
                <a:srgbClr val="0098D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54229" y="1807015"/>
            <a:ext cx="1520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8D4"/>
                </a:solidFill>
              </a:rPr>
              <a:t>Up to 100 m </a:t>
            </a:r>
            <a:endParaRPr lang="de-DE" sz="1600" dirty="0">
              <a:solidFill>
                <a:srgbClr val="0098D4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9958" y="2450779"/>
            <a:ext cx="1473680" cy="1918411"/>
            <a:chOff x="182964" y="6382141"/>
            <a:chExt cx="1150587" cy="1375191"/>
          </a:xfrm>
        </p:grpSpPr>
        <p:grpSp>
          <p:nvGrpSpPr>
            <p:cNvPr id="50" name="Group 49"/>
            <p:cNvGrpSpPr/>
            <p:nvPr/>
          </p:nvGrpSpPr>
          <p:grpSpPr>
            <a:xfrm>
              <a:off x="182964" y="6382141"/>
              <a:ext cx="1150587" cy="1375191"/>
              <a:chOff x="-1739572" y="1891730"/>
              <a:chExt cx="1150587" cy="1375191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91" t="29246" r="40327" b="44180"/>
              <a:stretch/>
            </p:blipFill>
            <p:spPr>
              <a:xfrm>
                <a:off x="-1736988" y="1891730"/>
                <a:ext cx="1016951" cy="1375191"/>
              </a:xfrm>
              <a:prstGeom prst="rect">
                <a:avLst/>
              </a:prstGeom>
            </p:spPr>
          </p:pic>
          <p:cxnSp>
            <p:nvCxnSpPr>
              <p:cNvPr id="53" name="Straight Connector 52"/>
              <p:cNvCxnSpPr/>
              <p:nvPr/>
            </p:nvCxnSpPr>
            <p:spPr>
              <a:xfrm flipV="1">
                <a:off x="-1329944" y="2082580"/>
                <a:ext cx="53804" cy="5052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-1339905" y="2338599"/>
                <a:ext cx="162998" cy="8149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-1276140" y="2720968"/>
                <a:ext cx="175081" cy="458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-1435773" y="2992511"/>
                <a:ext cx="258867" cy="11082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Isosceles Triangle 56"/>
              <p:cNvSpPr/>
              <p:nvPr/>
            </p:nvSpPr>
            <p:spPr>
              <a:xfrm>
                <a:off x="-1272709" y="2781193"/>
                <a:ext cx="34501" cy="34501"/>
              </a:xfrm>
              <a:prstGeom prst="triangl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-1335963" y="1894556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T-S1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-1231638" y="2155897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T-S2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1126696" y="2591522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T-S3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-1162320" y="2768289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T-S4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-1739572" y="2401183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O-D</a:t>
                </a:r>
                <a:endParaRPr lang="de-DE" sz="1400" dirty="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-1435773" y="2612095"/>
                <a:ext cx="134397" cy="150133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-1666085" y="2236914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50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-1733037" y="2662518"/>
                <a:ext cx="5578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100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182964" y="6384967"/>
              <a:ext cx="1017998" cy="1372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flipH="1">
            <a:off x="1619286" y="2723854"/>
            <a:ext cx="575307" cy="238695"/>
          </a:xfrm>
          <a:prstGeom prst="straightConnector1">
            <a:avLst/>
          </a:prstGeom>
          <a:ln w="7620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067951" y="2094520"/>
            <a:ext cx="1349384" cy="559328"/>
            <a:chOff x="1941534" y="2542784"/>
            <a:chExt cx="588724" cy="701457"/>
          </a:xfrm>
        </p:grpSpPr>
        <p:sp>
          <p:nvSpPr>
            <p:cNvPr id="43" name="Oval 42"/>
            <p:cNvSpPr/>
            <p:nvPr/>
          </p:nvSpPr>
          <p:spPr>
            <a:xfrm>
              <a:off x="1941534" y="2542784"/>
              <a:ext cx="588724" cy="70145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2429574" y="2625199"/>
              <a:ext cx="51682" cy="881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 flipV="1">
              <a:off x="1971784" y="3058410"/>
              <a:ext cx="64932" cy="94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flipH="1">
            <a:off x="5986813" y="4505899"/>
            <a:ext cx="1508007" cy="585694"/>
            <a:chOff x="1941534" y="2542784"/>
            <a:chExt cx="588724" cy="701457"/>
          </a:xfrm>
        </p:grpSpPr>
        <p:sp>
          <p:nvSpPr>
            <p:cNvPr id="66" name="Oval 65"/>
            <p:cNvSpPr/>
            <p:nvPr/>
          </p:nvSpPr>
          <p:spPr>
            <a:xfrm>
              <a:off x="1941534" y="2542784"/>
              <a:ext cx="588724" cy="70145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2429574" y="2625199"/>
              <a:ext cx="51682" cy="881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 flipV="1">
              <a:off x="1971784" y="3058410"/>
              <a:ext cx="64932" cy="94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11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61" y="3369956"/>
            <a:ext cx="4747664" cy="309606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952880" y="3635996"/>
            <a:ext cx="3268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Out: </a:t>
            </a:r>
            <a:r>
              <a:rPr lang="en-US" sz="1600" dirty="0" smtClean="0">
                <a:solidFill>
                  <a:srgbClr val="FF0000"/>
                </a:solidFill>
              </a:rPr>
              <a:t>Coarse </a:t>
            </a:r>
            <a:r>
              <a:rPr lang="en-US" sz="1600" dirty="0" smtClean="0">
                <a:solidFill>
                  <a:srgbClr val="0000FF"/>
                </a:solidFill>
              </a:rPr>
              <a:t> Fine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 smtClean="0"/>
              <a:t>In:    </a:t>
            </a:r>
            <a:r>
              <a:rPr lang="en-US" sz="1600" dirty="0" smtClean="0">
                <a:solidFill>
                  <a:srgbClr val="FF7253"/>
                </a:solidFill>
              </a:rPr>
              <a:t>Coarse</a:t>
            </a:r>
            <a:r>
              <a:rPr lang="en-US" sz="1600" dirty="0" smtClean="0">
                <a:solidFill>
                  <a:srgbClr val="F1995D"/>
                </a:solidFill>
              </a:rPr>
              <a:t> </a:t>
            </a:r>
            <a:r>
              <a:rPr lang="en-US" sz="1600" dirty="0" smtClean="0">
                <a:solidFill>
                  <a:srgbClr val="3399FF"/>
                </a:solidFill>
              </a:rPr>
              <a:t> Fine</a:t>
            </a:r>
            <a:endParaRPr lang="de-DE" sz="1600" dirty="0">
              <a:solidFill>
                <a:srgbClr val="3399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86064" y="1142687"/>
            <a:ext cx="5001361" cy="5394144"/>
            <a:chOff x="988960" y="1487700"/>
            <a:chExt cx="4583739" cy="48275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99"/>
            <a:stretch/>
          </p:blipFill>
          <p:spPr>
            <a:xfrm>
              <a:off x="988960" y="4420659"/>
              <a:ext cx="4426856" cy="189458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755" y="1898119"/>
              <a:ext cx="4426944" cy="206029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05740" y="1487700"/>
              <a:ext cx="1933075" cy="33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d</a:t>
              </a:r>
              <a:r>
                <a:rPr lang="en-US" sz="1800" dirty="0" smtClean="0"/>
                <a:t>ispersion [m</a:t>
              </a:r>
              <a:r>
                <a:rPr lang="en-US" sz="1800" baseline="30000" dirty="0" smtClean="0"/>
                <a:t>2</a:t>
              </a:r>
              <a:r>
                <a:rPr lang="en-US" sz="1800" dirty="0" smtClean="0"/>
                <a:t> s</a:t>
              </a:r>
              <a:r>
                <a:rPr lang="en-US" sz="1800" baseline="30000" dirty="0" smtClean="0"/>
                <a:t>-1</a:t>
              </a:r>
              <a:r>
                <a:rPr lang="en-US" sz="1800" dirty="0" smtClean="0"/>
                <a:t>]   </a:t>
              </a:r>
              <a:endParaRPr lang="de-DE" sz="1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05740" y="4102112"/>
              <a:ext cx="2335576" cy="278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n</a:t>
              </a:r>
              <a:r>
                <a:rPr lang="en-US" sz="1800" dirty="0" smtClean="0"/>
                <a:t>et transport</a:t>
              </a:r>
              <a:r>
                <a:rPr lang="en-US" sz="1800" dirty="0"/>
                <a:t> [</a:t>
              </a:r>
              <a:r>
                <a:rPr lang="en-US" sz="1800" dirty="0" smtClean="0"/>
                <a:t>m</a:t>
              </a:r>
              <a:r>
                <a:rPr lang="en-US" sz="1800" baseline="30000" dirty="0" smtClean="0"/>
                <a:t>3</a:t>
              </a:r>
              <a:r>
                <a:rPr lang="en-US" sz="1800" dirty="0" smtClean="0"/>
                <a:t> </a:t>
              </a:r>
              <a:r>
                <a:rPr lang="en-US" sz="1800" dirty="0"/>
                <a:t>s</a:t>
              </a:r>
              <a:r>
                <a:rPr lang="en-US" sz="1800" baseline="30000" dirty="0"/>
                <a:t>-1</a:t>
              </a:r>
              <a:r>
                <a:rPr lang="en-US" sz="1800" dirty="0" smtClean="0"/>
                <a:t>]</a:t>
              </a:r>
              <a:endParaRPr lang="de-DE" sz="1800" dirty="0"/>
            </a:p>
          </p:txBody>
        </p:sp>
      </p:grpSp>
      <p:pic>
        <p:nvPicPr>
          <p:cNvPr id="6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7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/>
        </p:nvSpPr>
        <p:spPr>
          <a:xfrm>
            <a:off x="8673880" y="661404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11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8" name="Bild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6384716"/>
            <a:ext cx="260385" cy="352440"/>
          </a:xfrm>
          <a:prstGeom prst="rect">
            <a:avLst/>
          </a:prstGeom>
        </p:spPr>
      </p:pic>
      <p:pic>
        <p:nvPicPr>
          <p:cNvPr id="9" name="Bild 3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76" y="306660"/>
            <a:ext cx="1976400" cy="5041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46766" y="1759784"/>
            <a:ext cx="2006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fine grid    </a:t>
            </a:r>
            <a:r>
              <a:rPr lang="en-US" sz="1600" dirty="0" smtClean="0">
                <a:solidFill>
                  <a:srgbClr val="FF0000"/>
                </a:solidFill>
              </a:rPr>
              <a:t>coarse </a:t>
            </a:r>
            <a:r>
              <a:rPr lang="en-US" sz="1600" dirty="0">
                <a:solidFill>
                  <a:srgbClr val="FF0000"/>
                </a:solidFill>
              </a:rPr>
              <a:t>grid </a:t>
            </a:r>
            <a:endParaRPr lang="de-DE" sz="16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6766" y="5482274"/>
            <a:ext cx="2006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fine grid    </a:t>
            </a:r>
            <a:r>
              <a:rPr lang="en-US" sz="1600" dirty="0" smtClean="0">
                <a:solidFill>
                  <a:srgbClr val="FF0000"/>
                </a:solidFill>
              </a:rPr>
              <a:t>coarse </a:t>
            </a:r>
            <a:r>
              <a:rPr lang="en-US" sz="1600" dirty="0">
                <a:solidFill>
                  <a:srgbClr val="FF0000"/>
                </a:solidFill>
              </a:rPr>
              <a:t>grid </a:t>
            </a:r>
            <a:endParaRPr lang="de-DE" sz="1600" dirty="0">
              <a:solidFill>
                <a:srgbClr val="0000FF"/>
              </a:solidFill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 txBox="1">
            <a:spLocks/>
          </p:cNvSpPr>
          <p:nvPr/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endParaRPr lang="de-DE" dirty="0"/>
          </a:p>
        </p:txBody>
      </p:sp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>
            <a:off x="489958" y="609600"/>
            <a:ext cx="5082167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Sound </a:t>
            </a:r>
            <a:r>
              <a:rPr lang="de-DE" dirty="0" smtClean="0"/>
              <a:t>2, </a:t>
            </a:r>
            <a:r>
              <a:rPr lang="de-DE" dirty="0" err="1" smtClean="0"/>
              <a:t>dispersion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two-directional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endParaRPr lang="de-DE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78" y="1043781"/>
            <a:ext cx="1432017" cy="63860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42051" y="3051848"/>
            <a:ext cx="337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Two-directional transport</a:t>
            </a:r>
            <a:r>
              <a:rPr lang="en-US" sz="1800" dirty="0"/>
              <a:t> [</a:t>
            </a:r>
            <a:r>
              <a:rPr lang="en-US" sz="1800" dirty="0" smtClean="0"/>
              <a:t>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 </a:t>
            </a:r>
            <a:r>
              <a:rPr lang="en-US" sz="1800" dirty="0"/>
              <a:t>s</a:t>
            </a:r>
            <a:r>
              <a:rPr lang="en-US" sz="1800" baseline="30000" dirty="0"/>
              <a:t>-1</a:t>
            </a:r>
            <a:r>
              <a:rPr lang="en-US" sz="1800" dirty="0" smtClean="0"/>
              <a:t>]</a:t>
            </a:r>
            <a:endParaRPr lang="de-DE" sz="18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949218" y="1084129"/>
            <a:ext cx="2289916" cy="1927929"/>
            <a:chOff x="-956365" y="6134529"/>
            <a:chExt cx="2289916" cy="1927929"/>
          </a:xfrm>
        </p:grpSpPr>
        <p:grpSp>
          <p:nvGrpSpPr>
            <p:cNvPr id="33" name="Group 32"/>
            <p:cNvGrpSpPr/>
            <p:nvPr/>
          </p:nvGrpSpPr>
          <p:grpSpPr>
            <a:xfrm>
              <a:off x="-939452" y="6137589"/>
              <a:ext cx="2273003" cy="1924869"/>
              <a:chOff x="-2861988" y="1647178"/>
              <a:chExt cx="2273003" cy="1924869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69" t="24766" r="40327" b="39678"/>
              <a:stretch/>
            </p:blipFill>
            <p:spPr>
              <a:xfrm>
                <a:off x="-2861988" y="1659868"/>
                <a:ext cx="2141951" cy="1840077"/>
              </a:xfrm>
              <a:prstGeom prst="rect">
                <a:avLst/>
              </a:prstGeom>
            </p:spPr>
          </p:pic>
          <p:cxnSp>
            <p:nvCxnSpPr>
              <p:cNvPr id="36" name="Straight Connector 35"/>
              <p:cNvCxnSpPr/>
              <p:nvPr/>
            </p:nvCxnSpPr>
            <p:spPr>
              <a:xfrm flipV="1">
                <a:off x="-1329944" y="2082580"/>
                <a:ext cx="53804" cy="5052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-1339905" y="2338599"/>
                <a:ext cx="162998" cy="8149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-1276140" y="2720968"/>
                <a:ext cx="175081" cy="458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-1435773" y="2992511"/>
                <a:ext cx="258867" cy="11082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Isosceles Triangle 39"/>
              <p:cNvSpPr/>
              <p:nvPr/>
            </p:nvSpPr>
            <p:spPr>
              <a:xfrm>
                <a:off x="-2450216" y="3200016"/>
                <a:ext cx="34501" cy="34501"/>
              </a:xfrm>
              <a:prstGeom prst="triangl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-1272709" y="2781193"/>
                <a:ext cx="34501" cy="34501"/>
              </a:xfrm>
              <a:prstGeom prst="triangl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-1335963" y="1894556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T-S1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-1231638" y="2155897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T-S2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-1126696" y="2591522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T-S3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-1162320" y="2768289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T-S4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-2403127" y="3002652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O-V</a:t>
                </a:r>
                <a:endParaRPr lang="de-DE" sz="1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-1739572" y="2401183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O-D</a:t>
                </a:r>
                <a:endParaRPr lang="de-DE" sz="1400" dirty="0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-1435773" y="2612095"/>
                <a:ext cx="134397" cy="150133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-1666085" y="2236914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50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-1733037" y="2662518"/>
                <a:ext cx="5578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100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-1586528" y="3264270"/>
                <a:ext cx="5578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150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-1962567" y="1647178"/>
                <a:ext cx="575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T-SA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-956365" y="6134529"/>
              <a:ext cx="2157327" cy="18558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flipH="1">
            <a:off x="8039056" y="1473500"/>
            <a:ext cx="575307" cy="238695"/>
          </a:xfrm>
          <a:prstGeom prst="straightConnector1">
            <a:avLst/>
          </a:prstGeom>
          <a:ln w="7620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78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61" y="1390811"/>
            <a:ext cx="2238891" cy="25512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62" y="3978078"/>
            <a:ext cx="2238891" cy="25512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4"/>
          <a:stretch/>
        </p:blipFill>
        <p:spPr>
          <a:xfrm>
            <a:off x="7654154" y="2620407"/>
            <a:ext cx="1764165" cy="255120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538456" y="1586429"/>
            <a:ext cx="527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psu</a:t>
            </a:r>
            <a:endParaRPr lang="de-DE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538456" y="5496967"/>
            <a:ext cx="527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psu</a:t>
            </a:r>
            <a:endParaRPr lang="de-DE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8750673" y="4927793"/>
            <a:ext cx="527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psu</a:t>
            </a:r>
            <a:endParaRPr lang="de-DE" sz="1200" dirty="0"/>
          </a:p>
        </p:txBody>
      </p:sp>
      <p:pic>
        <p:nvPicPr>
          <p:cNvPr id="2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 txBox="1">
            <a:spLocks/>
          </p:cNvSpPr>
          <p:nvPr/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>
            <a:off x="489958" y="609600"/>
            <a:ext cx="5082167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Sound 2, </a:t>
            </a:r>
            <a:r>
              <a:rPr lang="de-DE" dirty="0" err="1"/>
              <a:t>outflow</a:t>
            </a:r>
            <a:r>
              <a:rPr lang="de-DE" dirty="0"/>
              <a:t> </a:t>
            </a:r>
            <a:r>
              <a:rPr lang="de-DE" dirty="0" err="1"/>
              <a:t>phase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/>
        </p:nvSpPr>
        <p:spPr>
          <a:xfrm>
            <a:off x="8673880" y="661404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12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6" name="Bild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6384716"/>
            <a:ext cx="260385" cy="352440"/>
          </a:xfrm>
          <a:prstGeom prst="rect">
            <a:avLst/>
          </a:prstGeom>
        </p:spPr>
      </p:pic>
      <p:pic>
        <p:nvPicPr>
          <p:cNvPr id="7" name="Bild 3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pic>
        <p:nvPicPr>
          <p:cNvPr id="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76" y="306660"/>
            <a:ext cx="1976400" cy="50413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846" y="1204957"/>
            <a:ext cx="5946146" cy="5532211"/>
            <a:chOff x="15846" y="1206301"/>
            <a:chExt cx="6299098" cy="558663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857" y="1428188"/>
              <a:ext cx="3263087" cy="2761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856" y="4030771"/>
              <a:ext cx="3263087" cy="2761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689529" y="1211631"/>
              <a:ext cx="2258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Axial velocity</a:t>
              </a:r>
              <a:endParaRPr lang="de-DE" sz="18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6" y="1430457"/>
              <a:ext cx="3264226" cy="27621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6" y="4030771"/>
              <a:ext cx="3264226" cy="276216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76945" y="1206301"/>
              <a:ext cx="2258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Lateral velocity</a:t>
              </a:r>
              <a:endParaRPr lang="de-DE" sz="18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289987" y="1141707"/>
            <a:ext cx="2665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Surface salinity    at end of outflow</a:t>
            </a:r>
          </a:p>
          <a:p>
            <a:pPr algn="r"/>
            <a:r>
              <a:rPr lang="en-US" sz="1800" dirty="0" smtClean="0"/>
              <a:t> phase</a:t>
            </a:r>
            <a:endParaRPr lang="de-DE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7765853" y="2406888"/>
            <a:ext cx="135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difference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668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 txBox="1">
            <a:spLocks/>
          </p:cNvSpPr>
          <p:nvPr/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Summary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>
            <a:off x="489958" y="609600"/>
            <a:ext cx="5082167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 smtClean="0"/>
              <a:t>circulation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Danish</a:t>
            </a:r>
            <a:r>
              <a:rPr lang="de-DE" dirty="0" smtClean="0"/>
              <a:t> </a:t>
            </a:r>
            <a:r>
              <a:rPr lang="de-DE" dirty="0" err="1" smtClean="0"/>
              <a:t>straits</a:t>
            </a:r>
            <a:endParaRPr lang="de-DE" dirty="0"/>
          </a:p>
        </p:txBody>
      </p:sp>
      <p:sp>
        <p:nvSpPr>
          <p:cNvPr id="5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/>
        </p:nvSpPr>
        <p:spPr>
          <a:xfrm>
            <a:off x="8673880" y="661404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13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6" name="Bild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6384716"/>
            <a:ext cx="260385" cy="352440"/>
          </a:xfrm>
          <a:prstGeom prst="rect">
            <a:avLst/>
          </a:prstGeom>
        </p:spPr>
      </p:pic>
      <p:pic>
        <p:nvPicPr>
          <p:cNvPr id="7" name="Bild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pic>
        <p:nvPicPr>
          <p:cNvPr id="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76" y="306660"/>
            <a:ext cx="1976400" cy="504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5718" y="1271789"/>
            <a:ext cx="70309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adequate resolution SCHISM successfully recreates the lateral circulation</a:t>
            </a:r>
          </a:p>
          <a:p>
            <a:endParaRPr lang="en-US" sz="2000" dirty="0"/>
          </a:p>
          <a:p>
            <a:r>
              <a:rPr lang="en-US" sz="2000" dirty="0" smtClean="0"/>
              <a:t>With the strong morphological variability in the Sound, the appearance of the secondary circulation differs strongly with location</a:t>
            </a:r>
          </a:p>
          <a:p>
            <a:endParaRPr lang="en-US" sz="2000" dirty="0"/>
          </a:p>
          <a:p>
            <a:r>
              <a:rPr lang="en-US" sz="2000" dirty="0" smtClean="0"/>
              <a:t>Lateral circulation intensifies over steep slopes (especially during the outflow phase)</a:t>
            </a:r>
          </a:p>
          <a:p>
            <a:endParaRPr lang="en-US" sz="2000" dirty="0"/>
          </a:p>
          <a:p>
            <a:r>
              <a:rPr lang="en-US" sz="2000" dirty="0" smtClean="0"/>
              <a:t>Inadequate resolution leads to</a:t>
            </a:r>
          </a:p>
          <a:p>
            <a:r>
              <a:rPr lang="en-US" sz="2000" dirty="0" smtClean="0"/>
              <a:t>-&gt; misrepresentation of secondary circulation cells</a:t>
            </a:r>
          </a:p>
          <a:p>
            <a:r>
              <a:rPr lang="en-US" sz="2000" dirty="0" smtClean="0"/>
              <a:t>-&gt; underestimation of vertical and horizontal mixing </a:t>
            </a:r>
          </a:p>
          <a:p>
            <a:r>
              <a:rPr lang="en-US" sz="2000" dirty="0"/>
              <a:t>-&gt; </a:t>
            </a:r>
            <a:r>
              <a:rPr lang="en-US" sz="2000" dirty="0" smtClean="0"/>
              <a:t>biased axial flow and transports</a:t>
            </a:r>
          </a:p>
          <a:p>
            <a:r>
              <a:rPr lang="en-US" sz="2000" dirty="0" smtClean="0"/>
              <a:t>-&gt; biased water characteristics</a:t>
            </a:r>
            <a:endParaRPr lang="en-US" sz="2000" dirty="0"/>
          </a:p>
        </p:txBody>
      </p:sp>
      <p:pic>
        <p:nvPicPr>
          <p:cNvPr id="10" name="Bild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493" y="3588855"/>
            <a:ext cx="52426" cy="70714"/>
          </a:xfrm>
          <a:prstGeom prst="rect">
            <a:avLst/>
          </a:prstGeom>
          <a:solidFill>
            <a:srgbClr val="0098D8"/>
          </a:solidFill>
        </p:spPr>
      </p:pic>
      <p:pic>
        <p:nvPicPr>
          <p:cNvPr id="11" name="Bild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493" y="1463926"/>
            <a:ext cx="52426" cy="70714"/>
          </a:xfrm>
          <a:prstGeom prst="rect">
            <a:avLst/>
          </a:prstGeom>
          <a:solidFill>
            <a:srgbClr val="0098D8"/>
          </a:solidFill>
        </p:spPr>
      </p:pic>
      <p:pic>
        <p:nvPicPr>
          <p:cNvPr id="12" name="Bild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183" y="2375308"/>
            <a:ext cx="52426" cy="70714"/>
          </a:xfrm>
          <a:prstGeom prst="rect">
            <a:avLst/>
          </a:prstGeom>
          <a:solidFill>
            <a:srgbClr val="0098D8"/>
          </a:solidFill>
        </p:spPr>
      </p:pic>
      <p:pic>
        <p:nvPicPr>
          <p:cNvPr id="13" name="Bild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183" y="4485584"/>
            <a:ext cx="52426" cy="70714"/>
          </a:xfrm>
          <a:prstGeom prst="rect">
            <a:avLst/>
          </a:prstGeom>
          <a:solidFill>
            <a:srgbClr val="0098D8"/>
          </a:solidFill>
        </p:spPr>
      </p:pic>
    </p:spTree>
    <p:extLst>
      <p:ext uri="{BB962C8B-B14F-4D97-AF65-F5344CB8AC3E}">
        <p14:creationId xmlns:p14="http://schemas.microsoft.com/office/powerpoint/2010/main" val="14682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 txBox="1">
            <a:spLocks/>
          </p:cNvSpPr>
          <p:nvPr/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Summary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>
            <a:off x="489958" y="609600"/>
            <a:ext cx="5082167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 smtClean="0"/>
              <a:t>circulation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Danish</a:t>
            </a:r>
            <a:r>
              <a:rPr lang="de-DE" dirty="0" smtClean="0"/>
              <a:t> </a:t>
            </a:r>
            <a:r>
              <a:rPr lang="de-DE" dirty="0" err="1" smtClean="0"/>
              <a:t>straits</a:t>
            </a:r>
            <a:endParaRPr lang="de-DE" dirty="0"/>
          </a:p>
        </p:txBody>
      </p:sp>
      <p:sp>
        <p:nvSpPr>
          <p:cNvPr id="5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/>
        </p:nvSpPr>
        <p:spPr>
          <a:xfrm>
            <a:off x="8673880" y="661404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14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6" name="Bild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6384716"/>
            <a:ext cx="260385" cy="352440"/>
          </a:xfrm>
          <a:prstGeom prst="rect">
            <a:avLst/>
          </a:prstGeom>
        </p:spPr>
      </p:pic>
      <p:pic>
        <p:nvPicPr>
          <p:cNvPr id="7" name="Bild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pic>
        <p:nvPicPr>
          <p:cNvPr id="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76" y="306660"/>
            <a:ext cx="1976400" cy="504138"/>
          </a:xfrm>
          <a:prstGeom prst="rect">
            <a:avLst/>
          </a:prstGeom>
        </p:spPr>
      </p:pic>
      <p:pic>
        <p:nvPicPr>
          <p:cNvPr id="10" name="Bild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493" y="3588855"/>
            <a:ext cx="52426" cy="70714"/>
          </a:xfrm>
          <a:prstGeom prst="rect">
            <a:avLst/>
          </a:prstGeom>
          <a:solidFill>
            <a:srgbClr val="0098D8"/>
          </a:solidFill>
        </p:spPr>
      </p:pic>
      <p:pic>
        <p:nvPicPr>
          <p:cNvPr id="11" name="Bild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493" y="1463926"/>
            <a:ext cx="52426" cy="70714"/>
          </a:xfrm>
          <a:prstGeom prst="rect">
            <a:avLst/>
          </a:prstGeom>
          <a:solidFill>
            <a:srgbClr val="0098D8"/>
          </a:solidFill>
        </p:spPr>
      </p:pic>
      <p:pic>
        <p:nvPicPr>
          <p:cNvPr id="12" name="Bild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183" y="2375308"/>
            <a:ext cx="52426" cy="70714"/>
          </a:xfrm>
          <a:prstGeom prst="rect">
            <a:avLst/>
          </a:prstGeom>
          <a:solidFill>
            <a:srgbClr val="0098D8"/>
          </a:solidFill>
        </p:spPr>
      </p:pic>
      <p:pic>
        <p:nvPicPr>
          <p:cNvPr id="13" name="Bild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183" y="4485584"/>
            <a:ext cx="52426" cy="70714"/>
          </a:xfrm>
          <a:prstGeom prst="rect">
            <a:avLst/>
          </a:prstGeom>
          <a:solidFill>
            <a:srgbClr val="0098D8"/>
          </a:solidFill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 rot="20847016">
            <a:off x="4165361" y="5541957"/>
            <a:ext cx="4675485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 smtClean="0"/>
              <a:t>Thank</a:t>
            </a:r>
            <a:r>
              <a:rPr lang="de-DE" sz="2800" dirty="0" smtClean="0"/>
              <a:t> </a:t>
            </a:r>
            <a:r>
              <a:rPr lang="de-DE" sz="2800" dirty="0" err="1" smtClean="0"/>
              <a:t>you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your</a:t>
            </a:r>
            <a:r>
              <a:rPr lang="de-DE" sz="2800" dirty="0" smtClean="0"/>
              <a:t> </a:t>
            </a:r>
            <a:r>
              <a:rPr lang="de-DE" sz="2800" dirty="0" err="1" smtClean="0"/>
              <a:t>attention</a:t>
            </a:r>
            <a:r>
              <a:rPr lang="de-DE" sz="2800" dirty="0" smtClean="0"/>
              <a:t>!</a:t>
            </a:r>
            <a:endParaRPr lang="de-DE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75718" y="1271789"/>
            <a:ext cx="70309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adequate resolution SCHISM successfully recreates the lateral circulation</a:t>
            </a:r>
          </a:p>
          <a:p>
            <a:endParaRPr lang="en-US" sz="2000" dirty="0"/>
          </a:p>
          <a:p>
            <a:r>
              <a:rPr lang="en-US" sz="2000" dirty="0" smtClean="0"/>
              <a:t>With the strong morphological variability in the Sound, the appearance of the secondary circulation differs strongly with location</a:t>
            </a:r>
          </a:p>
          <a:p>
            <a:endParaRPr lang="en-US" sz="2000" dirty="0"/>
          </a:p>
          <a:p>
            <a:r>
              <a:rPr lang="en-US" sz="2000" dirty="0" smtClean="0"/>
              <a:t>Lateral circulation intensifies over steep slopes (especially during the outflow phase)</a:t>
            </a:r>
          </a:p>
          <a:p>
            <a:endParaRPr lang="en-US" sz="2000" dirty="0"/>
          </a:p>
          <a:p>
            <a:r>
              <a:rPr lang="en-US" sz="2000" dirty="0" smtClean="0"/>
              <a:t>Inadequate resolution leads to</a:t>
            </a:r>
          </a:p>
          <a:p>
            <a:r>
              <a:rPr lang="en-US" sz="2000" dirty="0" smtClean="0"/>
              <a:t>-&gt; misrepresentation of secondary circulation cells</a:t>
            </a:r>
          </a:p>
          <a:p>
            <a:r>
              <a:rPr lang="en-US" sz="2000" dirty="0" smtClean="0"/>
              <a:t>-&gt; underestimation of vertical and horizontal mixing </a:t>
            </a:r>
          </a:p>
          <a:p>
            <a:r>
              <a:rPr lang="en-US" sz="2000" dirty="0"/>
              <a:t>-&gt; </a:t>
            </a:r>
            <a:r>
              <a:rPr lang="en-US" sz="2000" dirty="0" smtClean="0"/>
              <a:t>biased axial flow and transports</a:t>
            </a:r>
          </a:p>
          <a:p>
            <a:r>
              <a:rPr lang="en-US" sz="2000" dirty="0" smtClean="0"/>
              <a:t>-&gt; biased water characteristics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43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89" y="1668167"/>
            <a:ext cx="4578155" cy="1755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3" y="1668167"/>
            <a:ext cx="4578155" cy="175565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44574" y="1417258"/>
            <a:ext cx="243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98D8"/>
                </a:solidFill>
              </a:rPr>
              <a:t>Inflow phase</a:t>
            </a:r>
            <a:endParaRPr lang="de-DE" sz="1800" dirty="0">
              <a:solidFill>
                <a:srgbClr val="0098D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0741" y="1412234"/>
            <a:ext cx="243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98D8"/>
                </a:solidFill>
              </a:rPr>
              <a:t>Outflow phase</a:t>
            </a:r>
            <a:endParaRPr lang="de-DE" sz="1800" dirty="0">
              <a:solidFill>
                <a:srgbClr val="0098D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03" y="3838319"/>
            <a:ext cx="4572000" cy="1703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5" y="3842914"/>
            <a:ext cx="4572000" cy="1703867"/>
          </a:xfrm>
          <a:prstGeom prst="rect">
            <a:avLst/>
          </a:prstGeom>
        </p:spPr>
      </p:pic>
      <p:pic>
        <p:nvPicPr>
          <p:cNvPr id="30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31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 txBox="1">
            <a:spLocks/>
          </p:cNvSpPr>
          <p:nvPr/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Along-channel</a:t>
            </a:r>
            <a:r>
              <a:rPr lang="de-DE" dirty="0" smtClean="0"/>
              <a:t> </a:t>
            </a:r>
            <a:r>
              <a:rPr lang="de-DE" dirty="0" err="1" smtClean="0"/>
              <a:t>SAlinity</a:t>
            </a:r>
            <a:endParaRPr lang="de-DE" dirty="0"/>
          </a:p>
        </p:txBody>
      </p:sp>
      <p:sp>
        <p:nvSpPr>
          <p:cNvPr id="32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>
            <a:off x="489958" y="609600"/>
            <a:ext cx="5082167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T</a:t>
            </a:r>
            <a:r>
              <a:rPr lang="de-DE" dirty="0" err="1" smtClean="0"/>
              <a:t>ransect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Sound</a:t>
            </a:r>
            <a:endParaRPr lang="de-DE" dirty="0"/>
          </a:p>
        </p:txBody>
      </p:sp>
      <p:pic>
        <p:nvPicPr>
          <p:cNvPr id="33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76" y="306660"/>
            <a:ext cx="1976400" cy="504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2333" y="3159658"/>
            <a:ext cx="195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High resolution</a:t>
            </a:r>
          </a:p>
          <a:p>
            <a:endParaRPr lang="en-US" sz="1800" dirty="0"/>
          </a:p>
          <a:p>
            <a:pPr algn="ctr"/>
            <a:r>
              <a:rPr lang="en-US" sz="1800" dirty="0" smtClean="0"/>
              <a:t>Low resolution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53085" y="3632038"/>
            <a:ext cx="84197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6080760" y="4760622"/>
            <a:ext cx="2924376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8.  Mean over inflow </a:t>
            </a:r>
            <a:r>
              <a:rPr lang="de-DE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(25-30/10/2014, a-d) </a:t>
            </a:r>
            <a:r>
              <a:rPr lang="de-DE" sz="101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01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outflow</a:t>
            </a:r>
            <a:r>
              <a:rPr lang="de-DE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(12-17/11/2014, e-h) </a:t>
            </a:r>
            <a:r>
              <a:rPr lang="de-DE" sz="101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periods</a:t>
            </a:r>
            <a:r>
              <a:rPr lang="de-DE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axial </a:t>
            </a:r>
            <a:r>
              <a:rPr lang="de-DE" sz="101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velocity</a:t>
            </a:r>
            <a:r>
              <a:rPr lang="de-DE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DE" sz="101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a,e</a:t>
            </a:r>
            <a:r>
              <a:rPr lang="de-DE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lateral </a:t>
            </a:r>
            <a:r>
              <a:rPr lang="de-DE" sz="101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velocity</a:t>
            </a:r>
            <a:r>
              <a:rPr lang="de-DE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(b, f), </a:t>
            </a:r>
            <a:r>
              <a:rPr lang="de-DE" sz="101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salinity</a:t>
            </a:r>
            <a:r>
              <a:rPr lang="de-DE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(c, g) </a:t>
            </a:r>
            <a:r>
              <a:rPr lang="de-DE" sz="101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01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de-DE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(d, h) </a:t>
            </a:r>
            <a:r>
              <a:rPr lang="de-DE" sz="101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along</a:t>
            </a:r>
            <a:r>
              <a:rPr lang="de-DE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01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01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</a:t>
            </a:r>
            <a:r>
              <a:rPr lang="de-DE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01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</a:t>
            </a:r>
            <a:r>
              <a:rPr lang="de-DE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01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de-DE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01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Vengeancegrund</a:t>
            </a:r>
            <a:r>
              <a:rPr lang="de-DE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DE" sz="101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Great Belt.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2262" y="-317232"/>
            <a:ext cx="261218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Inflow (Transport: -57568 m^3/s) </a:t>
            </a:r>
            <a:endParaRPr lang="de-DE" sz="1013" dirty="0"/>
          </a:p>
        </p:txBody>
      </p:sp>
      <p:sp>
        <p:nvSpPr>
          <p:cNvPr id="30" name="TextBox 29"/>
          <p:cNvSpPr txBox="1"/>
          <p:nvPr/>
        </p:nvSpPr>
        <p:spPr>
          <a:xfrm>
            <a:off x="5245680" y="-317232"/>
            <a:ext cx="256596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Outflow (transport: 86540 m^3/s) </a:t>
            </a:r>
            <a:endParaRPr lang="de-DE" sz="1013" dirty="0"/>
          </a:p>
        </p:txBody>
      </p:sp>
      <p:sp>
        <p:nvSpPr>
          <p:cNvPr id="68" name="TextBox 67"/>
          <p:cNvSpPr txBox="1"/>
          <p:nvPr/>
        </p:nvSpPr>
        <p:spPr>
          <a:xfrm>
            <a:off x="1332263" y="-1416485"/>
            <a:ext cx="4368452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                                                sound1 sound2 sound3 sound4</a:t>
            </a:r>
          </a:p>
          <a:p>
            <a:r>
              <a:rPr lang="en-US" sz="1013" dirty="0"/>
              <a:t>Inflow0  transport:                   -42068 -41721 -38733 -40018</a:t>
            </a:r>
          </a:p>
          <a:p>
            <a:r>
              <a:rPr lang="en-US" sz="1013" dirty="0"/>
              <a:t>Outflow0 1025-1042 transport: 62611 59987  57959 55468</a:t>
            </a:r>
          </a:p>
          <a:p>
            <a:endParaRPr lang="en-US" sz="1013" dirty="0"/>
          </a:p>
          <a:p>
            <a:r>
              <a:rPr lang="en-US" sz="1013" dirty="0" err="1"/>
              <a:t>Vengeancegrund</a:t>
            </a:r>
            <a:r>
              <a:rPr lang="en-US" sz="1013" dirty="0"/>
              <a:t> section</a:t>
            </a:r>
            <a:endParaRPr lang="de-DE" sz="1013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59694"/>
            <a:ext cx="5920740" cy="6798306"/>
            <a:chOff x="0" y="59694"/>
            <a:chExt cx="4343855" cy="5310736"/>
          </a:xfrm>
        </p:grpSpPr>
        <p:grpSp>
          <p:nvGrpSpPr>
            <p:cNvPr id="10" name="Group 9"/>
            <p:cNvGrpSpPr/>
            <p:nvPr/>
          </p:nvGrpSpPr>
          <p:grpSpPr>
            <a:xfrm>
              <a:off x="53789" y="59694"/>
              <a:ext cx="4287069" cy="2668314"/>
              <a:chOff x="181355" y="1914683"/>
              <a:chExt cx="4287069" cy="266831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355" y="3208697"/>
                <a:ext cx="2198880" cy="137430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2589" y="3197973"/>
                <a:ext cx="2198880" cy="137430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117" y="1914683"/>
                <a:ext cx="2198880" cy="13743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9544" y="1914683"/>
                <a:ext cx="2198880" cy="1374300"/>
              </a:xfrm>
              <a:prstGeom prst="rect">
                <a:avLst/>
              </a:prstGeom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197551" y="1927470"/>
                <a:ext cx="370115" cy="24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/>
                  <a:t>a)</a:t>
                </a:r>
                <a:endParaRPr lang="de-DE" sz="1013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209639" y="1927470"/>
                <a:ext cx="370115" cy="24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/>
                  <a:t>b)</a:t>
                </a:r>
                <a:endParaRPr lang="de-DE" sz="1013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07910" y="3309065"/>
                <a:ext cx="370115" cy="24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/>
                  <a:t>c)</a:t>
                </a:r>
                <a:endParaRPr lang="de-DE" sz="1013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219998" y="3309065"/>
                <a:ext cx="370115" cy="24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/>
                  <a:t>d)</a:t>
                </a:r>
                <a:endParaRPr lang="de-DE" sz="1013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0" y="2680898"/>
              <a:ext cx="4343855" cy="2689532"/>
              <a:chOff x="4381965" y="1889321"/>
              <a:chExt cx="4343855" cy="268953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7889" y="1920278"/>
                <a:ext cx="2198880" cy="13743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543" y="1889321"/>
                <a:ext cx="2198880" cy="13743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7889" y="3204553"/>
                <a:ext cx="2198880" cy="1374300"/>
              </a:xfrm>
              <a:prstGeom prst="rect">
                <a:avLst/>
              </a:prstGeom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4381965" y="1927470"/>
                <a:ext cx="370115" cy="24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/>
                  <a:t>e)</a:t>
                </a:r>
                <a:endParaRPr lang="de-DE" sz="1013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466242" y="1927470"/>
                <a:ext cx="370115" cy="24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/>
                  <a:t>f)</a:t>
                </a:r>
                <a:endParaRPr lang="de-DE" sz="1013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392324" y="3309065"/>
                <a:ext cx="370115" cy="24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/>
                  <a:t>g)</a:t>
                </a:r>
                <a:endParaRPr lang="de-DE" sz="1013" dirty="0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6940" y="3188074"/>
                <a:ext cx="2198880" cy="1374300"/>
              </a:xfrm>
              <a:prstGeom prst="rect">
                <a:avLst/>
              </a:prstGeom>
            </p:spPr>
          </p:pic>
          <p:sp>
            <p:nvSpPr>
              <p:cNvPr id="76" name="TextBox 75"/>
              <p:cNvSpPr txBox="1"/>
              <p:nvPr/>
            </p:nvSpPr>
            <p:spPr>
              <a:xfrm>
                <a:off x="6476601" y="3309065"/>
                <a:ext cx="370115" cy="24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/>
                  <a:t>h)</a:t>
                </a:r>
                <a:endParaRPr lang="de-DE" sz="101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47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 txBox="1">
            <a:spLocks/>
          </p:cNvSpPr>
          <p:nvPr/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Lateral velocity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>
            <a:off x="489958" y="609600"/>
            <a:ext cx="5417547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 four cross sections through the Sound</a:t>
            </a:r>
            <a:endParaRPr lang="de-DE" dirty="0"/>
          </a:p>
        </p:txBody>
      </p:sp>
      <p:sp>
        <p:nvSpPr>
          <p:cNvPr id="5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/>
        </p:nvSpPr>
        <p:spPr>
          <a:xfrm>
            <a:off x="8673880" y="661404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17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6" name="Bild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6384716"/>
            <a:ext cx="260385" cy="352440"/>
          </a:xfrm>
          <a:prstGeom prst="rect">
            <a:avLst/>
          </a:prstGeom>
        </p:spPr>
      </p:pic>
      <p:pic>
        <p:nvPicPr>
          <p:cNvPr id="7" name="Bild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pic>
        <p:nvPicPr>
          <p:cNvPr id="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76" y="306660"/>
            <a:ext cx="1976400" cy="504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3" y="1985141"/>
            <a:ext cx="4746101" cy="47461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7693" y="1894966"/>
            <a:ext cx="983449" cy="28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 1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2945873" y="3548949"/>
            <a:ext cx="983449" cy="28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 2</a:t>
            </a: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3001315" y="5828764"/>
            <a:ext cx="983449" cy="28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 4</a:t>
            </a:r>
            <a:endParaRPr lang="de-DE" dirty="0"/>
          </a:p>
        </p:txBody>
      </p:sp>
      <p:sp>
        <p:nvSpPr>
          <p:cNvPr id="21" name="TextBox 20"/>
          <p:cNvSpPr txBox="1"/>
          <p:nvPr/>
        </p:nvSpPr>
        <p:spPr>
          <a:xfrm>
            <a:off x="3039629" y="4405503"/>
            <a:ext cx="983449" cy="28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 3</a:t>
            </a:r>
            <a:endParaRPr lang="de-DE" dirty="0"/>
          </a:p>
        </p:txBody>
      </p:sp>
      <p:sp>
        <p:nvSpPr>
          <p:cNvPr id="22" name="Rectangle 21"/>
          <p:cNvSpPr/>
          <p:nvPr/>
        </p:nvSpPr>
        <p:spPr>
          <a:xfrm>
            <a:off x="207270" y="1095667"/>
            <a:ext cx="4900601" cy="5649412"/>
          </a:xfrm>
          <a:prstGeom prst="rect">
            <a:avLst/>
          </a:prstGeom>
          <a:noFill/>
          <a:ln w="19050">
            <a:solidFill>
              <a:srgbClr val="009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Box 25"/>
          <p:cNvSpPr txBox="1"/>
          <p:nvPr/>
        </p:nvSpPr>
        <p:spPr>
          <a:xfrm>
            <a:off x="1324480" y="1155446"/>
            <a:ext cx="2641724" cy="66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98D8"/>
                </a:solidFill>
              </a:rPr>
              <a:t>Outflow phase</a:t>
            </a:r>
          </a:p>
          <a:p>
            <a:pPr algn="ctr"/>
            <a:r>
              <a:rPr lang="en-US" dirty="0"/>
              <a:t>12-17 November 2014</a:t>
            </a:r>
            <a:endParaRPr lang="de-DE" sz="1800" dirty="0">
              <a:solidFill>
                <a:srgbClr val="0098D8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16" y="2405938"/>
            <a:ext cx="3740361" cy="374036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737600" y="1962291"/>
            <a:ext cx="270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Axial velocity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230977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 txBox="1">
            <a:spLocks/>
          </p:cNvSpPr>
          <p:nvPr/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Lateral velocity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>
            <a:off x="489958" y="609600"/>
            <a:ext cx="5417547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 four cross sections through the Sound</a:t>
            </a:r>
            <a:endParaRPr lang="de-DE" dirty="0"/>
          </a:p>
        </p:txBody>
      </p:sp>
      <p:sp>
        <p:nvSpPr>
          <p:cNvPr id="5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/>
        </p:nvSpPr>
        <p:spPr>
          <a:xfrm>
            <a:off x="8673880" y="661404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18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6" name="Bild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6384716"/>
            <a:ext cx="260385" cy="352440"/>
          </a:xfrm>
          <a:prstGeom prst="rect">
            <a:avLst/>
          </a:prstGeom>
        </p:spPr>
      </p:pic>
      <p:pic>
        <p:nvPicPr>
          <p:cNvPr id="7" name="Bild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pic>
        <p:nvPicPr>
          <p:cNvPr id="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76" y="306660"/>
            <a:ext cx="1976400" cy="504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3" y="1985141"/>
            <a:ext cx="4746101" cy="47461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7693" y="1894966"/>
            <a:ext cx="983449" cy="28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 1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2945873" y="3548949"/>
            <a:ext cx="983449" cy="28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 2</a:t>
            </a: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3001315" y="5828764"/>
            <a:ext cx="983449" cy="28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 4</a:t>
            </a:r>
            <a:endParaRPr lang="de-DE" dirty="0"/>
          </a:p>
        </p:txBody>
      </p:sp>
      <p:sp>
        <p:nvSpPr>
          <p:cNvPr id="21" name="TextBox 20"/>
          <p:cNvSpPr txBox="1"/>
          <p:nvPr/>
        </p:nvSpPr>
        <p:spPr>
          <a:xfrm>
            <a:off x="3039629" y="4405503"/>
            <a:ext cx="983449" cy="28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 3</a:t>
            </a:r>
            <a:endParaRPr lang="de-DE" dirty="0"/>
          </a:p>
        </p:txBody>
      </p:sp>
      <p:sp>
        <p:nvSpPr>
          <p:cNvPr id="22" name="Rectangle 21"/>
          <p:cNvSpPr/>
          <p:nvPr/>
        </p:nvSpPr>
        <p:spPr>
          <a:xfrm>
            <a:off x="207270" y="1095667"/>
            <a:ext cx="4900601" cy="5649412"/>
          </a:xfrm>
          <a:prstGeom prst="rect">
            <a:avLst/>
          </a:prstGeom>
          <a:noFill/>
          <a:ln w="19050">
            <a:solidFill>
              <a:srgbClr val="009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Box 25"/>
          <p:cNvSpPr txBox="1"/>
          <p:nvPr/>
        </p:nvSpPr>
        <p:spPr>
          <a:xfrm>
            <a:off x="1324480" y="1155446"/>
            <a:ext cx="2641724" cy="66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98D8"/>
                </a:solidFill>
              </a:rPr>
              <a:t>Outflow phase</a:t>
            </a:r>
          </a:p>
          <a:p>
            <a:pPr algn="ctr"/>
            <a:r>
              <a:rPr lang="en-US" dirty="0"/>
              <a:t>12-17 November 2014</a:t>
            </a:r>
            <a:endParaRPr lang="de-DE" sz="1800" dirty="0">
              <a:solidFill>
                <a:srgbClr val="0098D8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37600" y="1962291"/>
            <a:ext cx="270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Salinity</a:t>
            </a:r>
            <a:endParaRPr lang="de-DE" sz="1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65" y="2390461"/>
            <a:ext cx="3740361" cy="37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71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 txBox="1">
            <a:spLocks/>
          </p:cNvSpPr>
          <p:nvPr/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Lateral velocity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>
            <a:off x="489958" y="609600"/>
            <a:ext cx="5417547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 four cross sections through the Sound</a:t>
            </a:r>
            <a:endParaRPr lang="de-DE" dirty="0"/>
          </a:p>
        </p:txBody>
      </p:sp>
      <p:sp>
        <p:nvSpPr>
          <p:cNvPr id="5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/>
        </p:nvSpPr>
        <p:spPr>
          <a:xfrm>
            <a:off x="8673880" y="661404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19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6" name="Bild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6384716"/>
            <a:ext cx="260385" cy="352440"/>
          </a:xfrm>
          <a:prstGeom prst="rect">
            <a:avLst/>
          </a:prstGeom>
        </p:spPr>
      </p:pic>
      <p:pic>
        <p:nvPicPr>
          <p:cNvPr id="7" name="Bild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pic>
        <p:nvPicPr>
          <p:cNvPr id="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76" y="306660"/>
            <a:ext cx="1976400" cy="504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3" y="1985141"/>
            <a:ext cx="4746101" cy="47461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7693" y="1894966"/>
            <a:ext cx="983449" cy="28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 1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2945873" y="3548949"/>
            <a:ext cx="983449" cy="28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 2</a:t>
            </a: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3001315" y="5828764"/>
            <a:ext cx="983449" cy="28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 4</a:t>
            </a:r>
            <a:endParaRPr lang="de-DE" dirty="0"/>
          </a:p>
        </p:txBody>
      </p:sp>
      <p:sp>
        <p:nvSpPr>
          <p:cNvPr id="21" name="TextBox 20"/>
          <p:cNvSpPr txBox="1"/>
          <p:nvPr/>
        </p:nvSpPr>
        <p:spPr>
          <a:xfrm>
            <a:off x="3039629" y="4405503"/>
            <a:ext cx="983449" cy="28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 3</a:t>
            </a:r>
            <a:endParaRPr lang="de-DE" dirty="0"/>
          </a:p>
        </p:txBody>
      </p:sp>
      <p:sp>
        <p:nvSpPr>
          <p:cNvPr id="22" name="Rectangle 21"/>
          <p:cNvSpPr/>
          <p:nvPr/>
        </p:nvSpPr>
        <p:spPr>
          <a:xfrm>
            <a:off x="207270" y="1095667"/>
            <a:ext cx="4900601" cy="5649412"/>
          </a:xfrm>
          <a:prstGeom prst="rect">
            <a:avLst/>
          </a:prstGeom>
          <a:noFill/>
          <a:ln w="19050">
            <a:solidFill>
              <a:srgbClr val="009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Box 25"/>
          <p:cNvSpPr txBox="1"/>
          <p:nvPr/>
        </p:nvSpPr>
        <p:spPr>
          <a:xfrm>
            <a:off x="1324480" y="1155446"/>
            <a:ext cx="2641724" cy="66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98D8"/>
                </a:solidFill>
              </a:rPr>
              <a:t>Outflow phase</a:t>
            </a:r>
          </a:p>
          <a:p>
            <a:pPr algn="ctr"/>
            <a:r>
              <a:rPr lang="en-US" dirty="0"/>
              <a:t>12-17 November 2014</a:t>
            </a:r>
            <a:endParaRPr lang="de-DE" sz="1800" dirty="0">
              <a:solidFill>
                <a:srgbClr val="0098D8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37600" y="1962291"/>
            <a:ext cx="270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Richardson number</a:t>
            </a:r>
            <a:endParaRPr lang="de-DE" sz="1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94" y="2346986"/>
            <a:ext cx="3740361" cy="37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2" y="3792561"/>
            <a:ext cx="3414758" cy="2846775"/>
          </a:xfrm>
          <a:prstGeom prst="rect">
            <a:avLst/>
          </a:prstGeom>
        </p:spPr>
      </p:pic>
      <p:pic>
        <p:nvPicPr>
          <p:cNvPr id="9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 txBox="1">
            <a:spLocks/>
          </p:cNvSpPr>
          <p:nvPr/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de-DE" dirty="0"/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>
            <a:off x="489958" y="609600"/>
            <a:ext cx="5082167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Danish straits</a:t>
            </a:r>
            <a:endParaRPr lang="de-DE" dirty="0"/>
          </a:p>
        </p:txBody>
      </p:sp>
      <p:sp>
        <p:nvSpPr>
          <p:cNvPr id="12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/>
        </p:nvSpPr>
        <p:spPr>
          <a:xfrm>
            <a:off x="8673880" y="661404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2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13" name="Bild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6384716"/>
            <a:ext cx="260385" cy="352440"/>
          </a:xfrm>
          <a:prstGeom prst="rect">
            <a:avLst/>
          </a:prstGeom>
        </p:spPr>
      </p:pic>
      <p:pic>
        <p:nvPicPr>
          <p:cNvPr id="14" name="Bild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pic>
        <p:nvPicPr>
          <p:cNvPr id="15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76" y="306660"/>
            <a:ext cx="1976400" cy="504138"/>
          </a:xfrm>
          <a:prstGeom prst="rect">
            <a:avLst/>
          </a:prstGeom>
        </p:spPr>
      </p:pic>
      <p:pic>
        <p:nvPicPr>
          <p:cNvPr id="104" name="Bild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90" y="5591512"/>
            <a:ext cx="50800" cy="70714"/>
          </a:xfrm>
          <a:prstGeom prst="rect">
            <a:avLst/>
          </a:prstGeom>
          <a:solidFill>
            <a:srgbClr val="0098D8"/>
          </a:solidFill>
        </p:spPr>
      </p:pic>
      <p:pic>
        <p:nvPicPr>
          <p:cNvPr id="105" name="Bild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17" y="1390524"/>
            <a:ext cx="52801" cy="70714"/>
          </a:xfrm>
          <a:prstGeom prst="rect">
            <a:avLst/>
          </a:prstGeom>
          <a:solidFill>
            <a:srgbClr val="0098D8"/>
          </a:solidFill>
        </p:spPr>
      </p:pic>
      <p:pic>
        <p:nvPicPr>
          <p:cNvPr id="106" name="Bild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79" y="2301148"/>
            <a:ext cx="52801" cy="70714"/>
          </a:xfrm>
          <a:prstGeom prst="rect">
            <a:avLst/>
          </a:prstGeom>
          <a:solidFill>
            <a:srgbClr val="0098D8"/>
          </a:solidFill>
        </p:spPr>
      </p:pic>
      <p:pic>
        <p:nvPicPr>
          <p:cNvPr id="107" name="Bild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18" y="3529533"/>
            <a:ext cx="50800" cy="70714"/>
          </a:xfrm>
          <a:prstGeom prst="rect">
            <a:avLst/>
          </a:prstGeom>
          <a:solidFill>
            <a:srgbClr val="0098D8"/>
          </a:solidFill>
        </p:spPr>
      </p:pic>
      <p:sp>
        <p:nvSpPr>
          <p:cNvPr id="19" name="TextBox 18"/>
          <p:cNvSpPr txBox="1"/>
          <p:nvPr/>
        </p:nvSpPr>
        <p:spPr>
          <a:xfrm>
            <a:off x="8834789" y="4065239"/>
            <a:ext cx="3224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70" y="524742"/>
            <a:ext cx="2735434" cy="27354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1415" y="1209047"/>
            <a:ext cx="52790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Located in the North Sea – </a:t>
            </a:r>
            <a:endParaRPr lang="en-US" sz="2000" dirty="0" smtClean="0"/>
          </a:p>
          <a:p>
            <a:r>
              <a:rPr lang="en-US" sz="2000" dirty="0" smtClean="0"/>
              <a:t>Baltic </a:t>
            </a:r>
            <a:r>
              <a:rPr lang="en-US" sz="2000" dirty="0" smtClean="0"/>
              <a:t>Sea Transition Zone</a:t>
            </a:r>
          </a:p>
          <a:p>
            <a:endParaRPr lang="en-US" sz="2000" dirty="0"/>
          </a:p>
          <a:p>
            <a:r>
              <a:rPr lang="en-US" sz="2000" dirty="0" smtClean="0"/>
              <a:t>Three connecting, narrow </a:t>
            </a:r>
            <a:endParaRPr lang="en-US" sz="2000" dirty="0" smtClean="0"/>
          </a:p>
          <a:p>
            <a:r>
              <a:rPr lang="en-US" sz="2000" dirty="0" smtClean="0"/>
              <a:t>and </a:t>
            </a:r>
            <a:r>
              <a:rPr lang="en-US" sz="2000" dirty="0" smtClean="0"/>
              <a:t>shallow straits:</a:t>
            </a:r>
          </a:p>
          <a:p>
            <a:r>
              <a:rPr lang="en-US" sz="2000" dirty="0" smtClean="0"/>
              <a:t>Little Belt, Great Belt, Sound</a:t>
            </a:r>
          </a:p>
          <a:p>
            <a:endParaRPr lang="en-US" sz="2000" dirty="0" smtClean="0"/>
          </a:p>
          <a:p>
            <a:r>
              <a:rPr lang="en-US" sz="2000" dirty="0" smtClean="0"/>
              <a:t>Baltic Sea receives ~16000 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freshwater </a:t>
            </a:r>
            <a:r>
              <a:rPr lang="en-US" sz="2000" dirty="0" smtClean="0"/>
              <a:t>input (Meier and </a:t>
            </a:r>
            <a:r>
              <a:rPr lang="en-US" sz="2000" dirty="0" err="1" smtClean="0"/>
              <a:t>Kauker</a:t>
            </a:r>
            <a:r>
              <a:rPr lang="en-US" sz="2000" dirty="0" smtClean="0"/>
              <a:t>, 2003)</a:t>
            </a:r>
          </a:p>
          <a:p>
            <a:endParaRPr lang="en-US" sz="800" dirty="0"/>
          </a:p>
          <a:p>
            <a:r>
              <a:rPr lang="en-US" sz="2000" dirty="0" smtClean="0"/>
              <a:t>→  strong salinity gradient between Baltic Sea and North Sea</a:t>
            </a:r>
          </a:p>
          <a:p>
            <a:endParaRPr lang="en-US" sz="800" dirty="0" smtClean="0"/>
          </a:p>
          <a:p>
            <a:r>
              <a:rPr lang="en-US" sz="2000" dirty="0"/>
              <a:t>→ </a:t>
            </a:r>
            <a:r>
              <a:rPr lang="en-US" sz="2000" dirty="0" smtClean="0"/>
              <a:t>strait dynamics comparable </a:t>
            </a:r>
            <a:r>
              <a:rPr lang="en-US" sz="2000" dirty="0"/>
              <a:t>to </a:t>
            </a:r>
            <a:r>
              <a:rPr lang="en-US" sz="2000" dirty="0" smtClean="0"/>
              <a:t>estuaries</a:t>
            </a:r>
          </a:p>
          <a:p>
            <a:endParaRPr lang="en-US" sz="2000" dirty="0"/>
          </a:p>
          <a:p>
            <a:r>
              <a:rPr lang="en-US" sz="2000" dirty="0"/>
              <a:t>Strong atmospheric </a:t>
            </a:r>
            <a:r>
              <a:rPr lang="en-US" sz="2000" dirty="0" smtClean="0"/>
              <a:t>influence:</a:t>
            </a:r>
          </a:p>
          <a:p>
            <a:r>
              <a:rPr lang="en-US" sz="2000" dirty="0" smtClean="0"/>
              <a:t>- inflow/outflow controlled by air </a:t>
            </a:r>
            <a:r>
              <a:rPr lang="en-US" sz="2000" dirty="0" smtClean="0"/>
              <a:t>pressure/winds</a:t>
            </a:r>
            <a:endParaRPr lang="en-US" sz="2000" dirty="0" smtClean="0"/>
          </a:p>
          <a:p>
            <a:r>
              <a:rPr lang="en-US" sz="2000" dirty="0" smtClean="0"/>
              <a:t>- events </a:t>
            </a:r>
            <a:r>
              <a:rPr lang="en-US" sz="2000" dirty="0"/>
              <a:t>on scales of several </a:t>
            </a:r>
            <a:r>
              <a:rPr lang="en-US" sz="2000" dirty="0" smtClean="0"/>
              <a:t>days</a:t>
            </a:r>
          </a:p>
        </p:txBody>
      </p:sp>
      <p:grpSp>
        <p:nvGrpSpPr>
          <p:cNvPr id="103" name="Group 102"/>
          <p:cNvGrpSpPr>
            <a:grpSpLocks noChangeAspect="1"/>
          </p:cNvGrpSpPr>
          <p:nvPr/>
        </p:nvGrpSpPr>
        <p:grpSpPr>
          <a:xfrm>
            <a:off x="5682538" y="1100870"/>
            <a:ext cx="3416922" cy="2839526"/>
            <a:chOff x="127336" y="301899"/>
            <a:chExt cx="6093653" cy="5063939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7" t="-194" r="292" b="-230"/>
            <a:stretch/>
          </p:blipFill>
          <p:spPr>
            <a:xfrm>
              <a:off x="127336" y="301899"/>
              <a:ext cx="6093653" cy="5063939"/>
            </a:xfrm>
            <a:prstGeom prst="rect">
              <a:avLst/>
            </a:prstGeom>
          </p:spPr>
        </p:pic>
        <p:sp>
          <p:nvSpPr>
            <p:cNvPr id="102" name="Rectangle 101"/>
            <p:cNvSpPr/>
            <p:nvPr/>
          </p:nvSpPr>
          <p:spPr>
            <a:xfrm>
              <a:off x="2763586" y="3078563"/>
              <a:ext cx="714582" cy="5769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821557" y="1386513"/>
            <a:ext cx="3224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de-DE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2982" y="2657842"/>
            <a:ext cx="1067793" cy="1407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37420" y="2671078"/>
            <a:ext cx="1023752" cy="1407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87173" y="1620699"/>
            <a:ext cx="515798" cy="3891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Straight Connector 26"/>
          <p:cNvCxnSpPr/>
          <p:nvPr/>
        </p:nvCxnSpPr>
        <p:spPr>
          <a:xfrm>
            <a:off x="4679092" y="2002737"/>
            <a:ext cx="1449922" cy="1583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692585" y="1320071"/>
            <a:ext cx="1436429" cy="300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23990" y="934521"/>
            <a:ext cx="1756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Wikimedia Commons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5376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495" y="1336868"/>
            <a:ext cx="3172268" cy="376528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14913" y="857250"/>
            <a:ext cx="6078683" cy="5143500"/>
            <a:chOff x="2549838" y="-114328"/>
            <a:chExt cx="9642162" cy="93015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838" y="6858000"/>
              <a:ext cx="9642160" cy="23292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838" y="-114328"/>
              <a:ext cx="9642161" cy="23181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839" y="2203843"/>
              <a:ext cx="9642161" cy="22968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840" y="4506833"/>
              <a:ext cx="9642160" cy="235116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038639" y="2347307"/>
            <a:ext cx="56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10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608" y="2753189"/>
            <a:ext cx="56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40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6813" y="3521786"/>
            <a:ext cx="56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70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374" y="4153751"/>
            <a:ext cx="56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90</a:t>
            </a:r>
            <a:endParaRPr lang="de-DE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38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2446" y="351523"/>
            <a:ext cx="5992594" cy="6457436"/>
            <a:chOff x="42446" y="364747"/>
            <a:chExt cx="4813914" cy="54651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2449" y="3222092"/>
              <a:ext cx="2463911" cy="25968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6" y="3222092"/>
              <a:ext cx="2501433" cy="26078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2448" y="543017"/>
              <a:ext cx="2463911" cy="259680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6" y="531997"/>
              <a:ext cx="2463911" cy="259680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7922" y="364747"/>
              <a:ext cx="1780788" cy="31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Sound 1</a:t>
              </a:r>
              <a:endParaRPr lang="de-DE" sz="1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66156" y="364747"/>
              <a:ext cx="1780788" cy="31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Sound 2</a:t>
              </a:r>
              <a:endParaRPr lang="de-DE" sz="1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529" y="3065343"/>
              <a:ext cx="1780788" cy="31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Sound 3</a:t>
              </a:r>
              <a:endParaRPr lang="de-DE" sz="1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94533" y="3065343"/>
              <a:ext cx="1780788" cy="31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Sound 4</a:t>
              </a:r>
              <a:endParaRPr lang="de-DE" sz="1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6501" y="825406"/>
              <a:ext cx="756397" cy="31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fine</a:t>
              </a:r>
              <a:endParaRPr lang="de-DE" sz="1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86500" y="2035855"/>
              <a:ext cx="756397" cy="31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coarse</a:t>
              </a:r>
              <a:endParaRPr lang="de-DE" sz="1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96784" y="825406"/>
              <a:ext cx="756397" cy="31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fine</a:t>
              </a:r>
              <a:endParaRPr lang="de-DE" sz="1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96783" y="2035855"/>
              <a:ext cx="756397" cy="31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coarse</a:t>
              </a:r>
              <a:endParaRPr lang="de-DE" sz="1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29124" y="3504482"/>
              <a:ext cx="756397" cy="31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fine</a:t>
              </a:r>
              <a:endParaRPr lang="de-DE" sz="1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29123" y="4714931"/>
              <a:ext cx="756397" cy="31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coarse</a:t>
              </a:r>
              <a:endParaRPr lang="de-DE" sz="1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96785" y="3504482"/>
              <a:ext cx="756397" cy="31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fine</a:t>
              </a:r>
              <a:endParaRPr lang="de-DE" sz="1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96784" y="4714931"/>
              <a:ext cx="756397" cy="31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coarse</a:t>
              </a:r>
              <a:endParaRPr lang="de-DE" sz="18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48584" y="896319"/>
            <a:ext cx="154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Inflow</a:t>
            </a:r>
            <a:r>
              <a:rPr lang="en-US" sz="1800" dirty="0"/>
              <a:t>  </a:t>
            </a:r>
            <a:r>
              <a:rPr lang="en-US" sz="1800" dirty="0">
                <a:solidFill>
                  <a:srgbClr val="0000FF"/>
                </a:solidFill>
              </a:rPr>
              <a:t>outflow</a:t>
            </a:r>
            <a:endParaRPr lang="de-DE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51" y="3445647"/>
            <a:ext cx="3320835" cy="20930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51" y="5545063"/>
            <a:ext cx="3320835" cy="1221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25" y="3445647"/>
            <a:ext cx="3320836" cy="2093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25" y="5545063"/>
            <a:ext cx="3320836" cy="1221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51" y="0"/>
            <a:ext cx="3320835" cy="2093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52" y="2099416"/>
            <a:ext cx="3320837" cy="1221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25" y="2099416"/>
            <a:ext cx="3320836" cy="1221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26" y="1"/>
            <a:ext cx="3320836" cy="20930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5760" y="538158"/>
            <a:ext cx="1223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Coarse</a:t>
            </a:r>
          </a:p>
          <a:p>
            <a:r>
              <a:rPr lang="en-US" sz="1800" dirty="0">
                <a:solidFill>
                  <a:srgbClr val="0000FF"/>
                </a:solidFill>
              </a:rPr>
              <a:t>Fine</a:t>
            </a:r>
          </a:p>
          <a:p>
            <a:r>
              <a:rPr lang="en-US" sz="1800" dirty="0">
                <a:solidFill>
                  <a:srgbClr val="F1995D"/>
                </a:solidFill>
              </a:rPr>
              <a:t>Coarse</a:t>
            </a:r>
          </a:p>
          <a:p>
            <a:r>
              <a:rPr lang="en-US" sz="1800" dirty="0">
                <a:solidFill>
                  <a:srgbClr val="3399FF"/>
                </a:solidFill>
              </a:rPr>
              <a:t>fine</a:t>
            </a:r>
            <a:endParaRPr lang="de-DE" sz="1800" dirty="0">
              <a:solidFill>
                <a:srgbClr val="3399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004" y="86874"/>
            <a:ext cx="107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Sound 1</a:t>
            </a:r>
            <a:endParaRPr lang="de-DE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03518" y="86874"/>
            <a:ext cx="113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Sound 2</a:t>
            </a:r>
            <a:endParaRPr lang="de-DE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531004" y="3501606"/>
            <a:ext cx="107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Sound 3</a:t>
            </a:r>
            <a:endParaRPr lang="de-DE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4903516" y="3501606"/>
            <a:ext cx="113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Sound 4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53207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" t="-194" r="292" b="-230"/>
          <a:stretch/>
        </p:blipFill>
        <p:spPr>
          <a:xfrm>
            <a:off x="4935071" y="3020857"/>
            <a:ext cx="4076700" cy="3387814"/>
          </a:xfrm>
          <a:prstGeom prst="rect">
            <a:avLst/>
          </a:prstGeom>
        </p:spPr>
      </p:pic>
      <p:pic>
        <p:nvPicPr>
          <p:cNvPr id="9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 txBox="1">
            <a:spLocks/>
          </p:cNvSpPr>
          <p:nvPr/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METHODS</a:t>
            </a:r>
            <a:endParaRPr lang="de-DE" dirty="0"/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>
            <a:off x="489958" y="609600"/>
            <a:ext cx="5082167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Model, grid, data sets etc.</a:t>
            </a:r>
            <a:endParaRPr lang="de-DE" dirty="0"/>
          </a:p>
        </p:txBody>
      </p:sp>
      <p:sp>
        <p:nvSpPr>
          <p:cNvPr id="12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/>
        </p:nvSpPr>
        <p:spPr>
          <a:xfrm>
            <a:off x="8673880" y="661404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3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13" name="Bild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6384716"/>
            <a:ext cx="260385" cy="352440"/>
          </a:xfrm>
          <a:prstGeom prst="rect">
            <a:avLst/>
          </a:prstGeom>
        </p:spPr>
      </p:pic>
      <p:pic>
        <p:nvPicPr>
          <p:cNvPr id="14" name="Bild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pic>
        <p:nvPicPr>
          <p:cNvPr id="15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76" y="306660"/>
            <a:ext cx="1976400" cy="5041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5415" y="1358813"/>
            <a:ext cx="81663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SCHISM (Semi-implicit Cross-Scale </a:t>
            </a:r>
            <a:r>
              <a:rPr lang="en-US" sz="1800" dirty="0" err="1" smtClean="0"/>
              <a:t>Hydroscience</a:t>
            </a:r>
            <a:r>
              <a:rPr lang="en-US" sz="1800" dirty="0" smtClean="0"/>
              <a:t> Integrated System Model; Zhang et al. 2016)</a:t>
            </a:r>
          </a:p>
          <a:p>
            <a:endParaRPr lang="en-US" sz="1800" dirty="0" smtClean="0"/>
          </a:p>
          <a:p>
            <a:r>
              <a:rPr lang="en-US" sz="1800" dirty="0" smtClean="0"/>
              <a:t>Regional North Sea - Baltic Sea grid (</a:t>
            </a:r>
            <a:r>
              <a:rPr lang="en-US" sz="1800" dirty="0" err="1" smtClean="0"/>
              <a:t>Stanev</a:t>
            </a:r>
            <a:r>
              <a:rPr lang="en-US" sz="1800" dirty="0" smtClean="0"/>
              <a:t> et al. 2018) </a:t>
            </a:r>
          </a:p>
          <a:p>
            <a:r>
              <a:rPr lang="en-US" sz="1800" dirty="0" smtClean="0"/>
              <a:t>- horizontal resolution 3 km to 100 m </a:t>
            </a:r>
          </a:p>
          <a:p>
            <a:r>
              <a:rPr lang="en-US" sz="1800" dirty="0" smtClean="0"/>
              <a:t>- variable </a:t>
            </a:r>
            <a:r>
              <a:rPr lang="en-US" sz="1800" dirty="0" smtClean="0"/>
              <a:t># (max. 59) sigma layers with shaved cell technique (LSC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; Zhang et al. 2015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err="1" smtClean="0"/>
              <a:t>Initialisation</a:t>
            </a:r>
            <a:r>
              <a:rPr lang="en-US" sz="1800" dirty="0" smtClean="0"/>
              <a:t>: </a:t>
            </a:r>
          </a:p>
          <a:p>
            <a:r>
              <a:rPr lang="en-US" sz="1800" dirty="0" smtClean="0"/>
              <a:t>monthly climatological temperature and </a:t>
            </a:r>
          </a:p>
          <a:p>
            <a:r>
              <a:rPr lang="en-US" sz="1800" dirty="0" smtClean="0"/>
              <a:t>salinity data (Janssen et al. 1999)</a:t>
            </a:r>
          </a:p>
          <a:p>
            <a:endParaRPr lang="en-US" sz="1800" dirty="0"/>
          </a:p>
          <a:p>
            <a:r>
              <a:rPr lang="en-US" sz="1800" dirty="0" smtClean="0"/>
              <a:t>Surface forcing: </a:t>
            </a:r>
          </a:p>
          <a:p>
            <a:r>
              <a:rPr lang="en-US" sz="1800" dirty="0" smtClean="0"/>
              <a:t>- hourly </a:t>
            </a:r>
            <a:r>
              <a:rPr lang="en-US" sz="1800" dirty="0" smtClean="0"/>
              <a:t>7-km COSMO EU data from DWD</a:t>
            </a:r>
          </a:p>
          <a:p>
            <a:r>
              <a:rPr lang="en-US" sz="1800" dirty="0" smtClean="0"/>
              <a:t>- river </a:t>
            </a:r>
            <a:r>
              <a:rPr lang="en-US" sz="1800" dirty="0" smtClean="0"/>
              <a:t>runoff from </a:t>
            </a:r>
            <a:r>
              <a:rPr lang="en-US" sz="1800" dirty="0"/>
              <a:t>EHYPE </a:t>
            </a:r>
            <a:r>
              <a:rPr lang="en-US" sz="1800" dirty="0" smtClean="0"/>
              <a:t>(SMHI)</a:t>
            </a:r>
          </a:p>
          <a:p>
            <a:endParaRPr lang="en-US" sz="1800" dirty="0"/>
          </a:p>
          <a:p>
            <a:r>
              <a:rPr lang="en-US" sz="1800" dirty="0"/>
              <a:t>Open boundary forcing: </a:t>
            </a:r>
            <a:endParaRPr lang="en-US" sz="1800" dirty="0" smtClean="0"/>
          </a:p>
          <a:p>
            <a:r>
              <a:rPr lang="en-US" sz="1800" dirty="0" smtClean="0"/>
              <a:t>hourly Copernicus product</a:t>
            </a:r>
            <a:endParaRPr lang="en-US" sz="1800" dirty="0"/>
          </a:p>
        </p:txBody>
      </p:sp>
      <p:pic>
        <p:nvPicPr>
          <p:cNvPr id="17" name="Bild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89" y="5624735"/>
            <a:ext cx="52426" cy="70714"/>
          </a:xfrm>
          <a:prstGeom prst="rect">
            <a:avLst/>
          </a:prstGeom>
          <a:solidFill>
            <a:srgbClr val="0098D8"/>
          </a:solidFill>
        </p:spPr>
      </p:pic>
      <p:pic>
        <p:nvPicPr>
          <p:cNvPr id="18" name="Bild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89" y="1517899"/>
            <a:ext cx="52426" cy="70714"/>
          </a:xfrm>
          <a:prstGeom prst="rect">
            <a:avLst/>
          </a:prstGeom>
          <a:solidFill>
            <a:srgbClr val="0098D8"/>
          </a:solidFill>
        </p:spPr>
      </p:pic>
      <p:pic>
        <p:nvPicPr>
          <p:cNvPr id="19" name="Bild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79" y="2341145"/>
            <a:ext cx="52426" cy="70714"/>
          </a:xfrm>
          <a:prstGeom prst="rect">
            <a:avLst/>
          </a:prstGeom>
          <a:solidFill>
            <a:srgbClr val="0098D8"/>
          </a:solidFill>
        </p:spPr>
      </p:pic>
      <p:pic>
        <p:nvPicPr>
          <p:cNvPr id="20" name="Bild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79" y="3435789"/>
            <a:ext cx="52426" cy="70714"/>
          </a:xfrm>
          <a:prstGeom prst="rect">
            <a:avLst/>
          </a:prstGeom>
          <a:solidFill>
            <a:srgbClr val="0098D8"/>
          </a:solidFill>
        </p:spPr>
      </p:pic>
      <p:pic>
        <p:nvPicPr>
          <p:cNvPr id="21" name="Bild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79" y="4516542"/>
            <a:ext cx="52426" cy="70714"/>
          </a:xfrm>
          <a:prstGeom prst="rect">
            <a:avLst/>
          </a:prstGeom>
          <a:solidFill>
            <a:srgbClr val="0098D8"/>
          </a:solidFill>
        </p:spPr>
      </p:pic>
      <p:sp>
        <p:nvSpPr>
          <p:cNvPr id="16" name="TextBox 15"/>
          <p:cNvSpPr txBox="1"/>
          <p:nvPr/>
        </p:nvSpPr>
        <p:spPr>
          <a:xfrm>
            <a:off x="8746029" y="3418437"/>
            <a:ext cx="3224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478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 txBox="1">
            <a:spLocks/>
          </p:cNvSpPr>
          <p:nvPr/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Along-channel</a:t>
            </a:r>
            <a:r>
              <a:rPr lang="de-DE" dirty="0" smtClean="0"/>
              <a:t> </a:t>
            </a:r>
            <a:r>
              <a:rPr lang="de-DE" dirty="0" err="1" smtClean="0"/>
              <a:t>characteristics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>
            <a:off x="489958" y="609600"/>
            <a:ext cx="5082167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Transect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Sound (T-SA)</a:t>
            </a:r>
            <a:endParaRPr lang="de-DE" dirty="0"/>
          </a:p>
        </p:txBody>
      </p:sp>
      <p:pic>
        <p:nvPicPr>
          <p:cNvPr id="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76" y="306660"/>
            <a:ext cx="1976400" cy="5041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7" y="3115852"/>
            <a:ext cx="4324176" cy="1756800"/>
          </a:xfrm>
          <a:prstGeom prst="rect">
            <a:avLst/>
          </a:prstGeom>
        </p:spPr>
      </p:pic>
      <p:sp>
        <p:nvSpPr>
          <p:cNvPr id="5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/>
        </p:nvSpPr>
        <p:spPr>
          <a:xfrm>
            <a:off x="8673880" y="661404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4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6" name="Bild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6384716"/>
            <a:ext cx="260385" cy="3524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2" name="Rectangle 41"/>
          <p:cNvSpPr/>
          <p:nvPr/>
        </p:nvSpPr>
        <p:spPr>
          <a:xfrm>
            <a:off x="8821557" y="6614047"/>
            <a:ext cx="81582" cy="77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3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1715424" y="3721055"/>
            <a:ext cx="5987119" cy="4894933"/>
            <a:chOff x="3150823" y="1961001"/>
            <a:chExt cx="5987119" cy="489493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4" t="5415"/>
            <a:stretch/>
          </p:blipFill>
          <p:spPr>
            <a:xfrm>
              <a:off x="3150823" y="1961001"/>
              <a:ext cx="5987119" cy="4894933"/>
            </a:xfrm>
            <a:prstGeom prst="rect">
              <a:avLst/>
            </a:prstGeom>
          </p:spPr>
        </p:pic>
        <p:cxnSp>
          <p:nvCxnSpPr>
            <p:cNvPr id="51" name="Straight Connector 50"/>
            <p:cNvCxnSpPr/>
            <p:nvPr/>
          </p:nvCxnSpPr>
          <p:spPr>
            <a:xfrm flipV="1">
              <a:off x="6024645" y="3385141"/>
              <a:ext cx="53804" cy="505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6014684" y="3641160"/>
              <a:ext cx="162998" cy="8149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078448" y="4023529"/>
              <a:ext cx="175081" cy="458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918815" y="4295072"/>
              <a:ext cx="258867" cy="1108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6121721" y="3649138"/>
              <a:ext cx="34501" cy="3604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4904373" y="4491560"/>
              <a:ext cx="34501" cy="34501"/>
            </a:xfrm>
            <a:prstGeom prst="triangl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2686" y="4328869"/>
              <a:ext cx="34501" cy="3604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6081880" y="4083753"/>
              <a:ext cx="34501" cy="34501"/>
            </a:xfrm>
            <a:prstGeom prst="triangl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18626" y="3197117"/>
              <a:ext cx="537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T-S1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22950" y="3458458"/>
              <a:ext cx="537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T-S2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27892" y="3894083"/>
              <a:ext cx="537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T-S3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192268" y="4070849"/>
              <a:ext cx="537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T-S4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51461" y="4294196"/>
              <a:ext cx="537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O-V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88503" y="3539475"/>
              <a:ext cx="537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50</a:t>
              </a:r>
              <a:endParaRPr lang="de-DE" sz="1400" dirty="0">
                <a:solidFill>
                  <a:srgbClr val="0000FF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21551" y="3965079"/>
              <a:ext cx="557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100</a:t>
              </a:r>
              <a:endParaRPr lang="de-DE" sz="1400" dirty="0">
                <a:solidFill>
                  <a:srgbClr val="0000FF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68060" y="4566831"/>
              <a:ext cx="557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150</a:t>
              </a:r>
              <a:endParaRPr lang="de-DE" sz="1400" dirty="0">
                <a:solidFill>
                  <a:srgbClr val="0000FF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210716" y="4860617"/>
              <a:ext cx="557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200</a:t>
              </a:r>
              <a:endParaRPr lang="de-DE" sz="1400" dirty="0">
                <a:solidFill>
                  <a:srgbClr val="0000FF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20698034">
              <a:off x="6535756" y="4516448"/>
              <a:ext cx="978790" cy="23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Arkona</a:t>
              </a:r>
              <a:r>
                <a:rPr lang="en-US" sz="1400" i="1" dirty="0" smtClean="0"/>
                <a:t> Basin</a:t>
              </a:r>
              <a:endParaRPr lang="de-DE" sz="1400" i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268988" y="2461658"/>
              <a:ext cx="9028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Kattegat</a:t>
              </a:r>
              <a:endParaRPr lang="de-DE" sz="1400" i="1" dirty="0"/>
            </a:p>
          </p:txBody>
        </p:sp>
        <p:sp>
          <p:nvSpPr>
            <p:cNvPr id="70" name="TextBox 69"/>
            <p:cNvSpPr txBox="1"/>
            <p:nvPr/>
          </p:nvSpPr>
          <p:spPr>
            <a:xfrm rot="4318821">
              <a:off x="4289791" y="3969994"/>
              <a:ext cx="917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Great Belt</a:t>
              </a:r>
              <a:endParaRPr lang="de-DE" sz="1400" i="1" dirty="0"/>
            </a:p>
          </p:txBody>
        </p:sp>
        <p:sp>
          <p:nvSpPr>
            <p:cNvPr id="71" name="TextBox 70"/>
            <p:cNvSpPr txBox="1"/>
            <p:nvPr/>
          </p:nvSpPr>
          <p:spPr>
            <a:xfrm rot="1266402">
              <a:off x="4549429" y="5255605"/>
              <a:ext cx="1305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Fehmarn Belt</a:t>
              </a:r>
              <a:endParaRPr lang="de-DE" sz="1400" i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38973" y="3033741"/>
              <a:ext cx="5753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T-SA</a:t>
              </a:r>
              <a:endParaRPr lang="de-DE" sz="1400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73" name="Straight Arrow Connector 72"/>
          <p:cNvCxnSpPr/>
          <p:nvPr/>
        </p:nvCxnSpPr>
        <p:spPr>
          <a:xfrm flipV="1">
            <a:off x="3312967" y="5127641"/>
            <a:ext cx="713497" cy="267013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31" y="3097756"/>
            <a:ext cx="4321348" cy="1755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1" y="3104968"/>
            <a:ext cx="4321348" cy="17556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38" y="3108640"/>
            <a:ext cx="4324176" cy="1756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93" y="1398000"/>
            <a:ext cx="4321348" cy="17556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7" y="1398000"/>
            <a:ext cx="4321348" cy="175565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76406" y="1380871"/>
            <a:ext cx="185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Salinity </a:t>
            </a:r>
            <a:endParaRPr lang="de-DE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76406" y="3089603"/>
            <a:ext cx="253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Along-channel velocity </a:t>
            </a:r>
            <a:endParaRPr lang="de-DE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4831762" y="1365918"/>
            <a:ext cx="185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Salinity </a:t>
            </a:r>
            <a:endParaRPr lang="de-DE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831762" y="3074650"/>
            <a:ext cx="253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Along-channel velocity </a:t>
            </a:r>
            <a:endParaRPr lang="de-DE" sz="1600" dirty="0"/>
          </a:p>
        </p:txBody>
      </p:sp>
      <p:sp>
        <p:nvSpPr>
          <p:cNvPr id="39" name="Rectangle 38"/>
          <p:cNvSpPr/>
          <p:nvPr/>
        </p:nvSpPr>
        <p:spPr>
          <a:xfrm>
            <a:off x="251218" y="1114625"/>
            <a:ext cx="4308974" cy="3666735"/>
          </a:xfrm>
          <a:prstGeom prst="rect">
            <a:avLst/>
          </a:prstGeom>
          <a:noFill/>
          <a:ln w="19050">
            <a:solidFill>
              <a:srgbClr val="009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/>
          <p:cNvSpPr/>
          <p:nvPr/>
        </p:nvSpPr>
        <p:spPr>
          <a:xfrm>
            <a:off x="4559200" y="1114679"/>
            <a:ext cx="4308974" cy="3666681"/>
          </a:xfrm>
          <a:prstGeom prst="rect">
            <a:avLst/>
          </a:prstGeom>
          <a:noFill/>
          <a:ln w="19050">
            <a:solidFill>
              <a:srgbClr val="009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Box 46"/>
          <p:cNvSpPr txBox="1"/>
          <p:nvPr/>
        </p:nvSpPr>
        <p:spPr>
          <a:xfrm>
            <a:off x="1215485" y="1082546"/>
            <a:ext cx="22971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98D8"/>
                </a:solidFill>
              </a:rPr>
              <a:t>Inflow phase</a:t>
            </a:r>
          </a:p>
          <a:p>
            <a:pPr algn="ctr"/>
            <a:r>
              <a:rPr lang="en-US" dirty="0"/>
              <a:t>25-30 October 2014</a:t>
            </a:r>
            <a:endParaRPr lang="de-DE" sz="1800" dirty="0">
              <a:solidFill>
                <a:srgbClr val="0098D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31652" y="1077522"/>
            <a:ext cx="22971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98D8"/>
                </a:solidFill>
              </a:rPr>
              <a:t>Outflow phase</a:t>
            </a:r>
          </a:p>
          <a:p>
            <a:pPr algn="ctr"/>
            <a:r>
              <a:rPr lang="en-US" dirty="0"/>
              <a:t>12-17 November 2014</a:t>
            </a:r>
            <a:endParaRPr lang="de-DE" sz="1800" dirty="0">
              <a:solidFill>
                <a:srgbClr val="0098D8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 rot="20698034">
            <a:off x="5808141" y="5682289"/>
            <a:ext cx="978790" cy="39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Bornholm Basin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3032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12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/>
        </p:nvSpPr>
        <p:spPr>
          <a:xfrm>
            <a:off x="8673880" y="661404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5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13" name="Bild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6384716"/>
            <a:ext cx="260385" cy="352440"/>
          </a:xfrm>
          <a:prstGeom prst="rect">
            <a:avLst/>
          </a:prstGeom>
        </p:spPr>
      </p:pic>
      <p:pic>
        <p:nvPicPr>
          <p:cNvPr id="14" name="Bild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pic>
        <p:nvPicPr>
          <p:cNvPr id="15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76" y="306660"/>
            <a:ext cx="1976400" cy="5041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9958" y="5837385"/>
            <a:ext cx="750437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dvection of lateral </a:t>
            </a:r>
            <a:r>
              <a:rPr lang="en-US" b="1" dirty="0" smtClean="0"/>
              <a:t>momentum, friction </a:t>
            </a:r>
            <a:endParaRPr lang="en-US" b="1" dirty="0" smtClean="0"/>
          </a:p>
          <a:p>
            <a:endParaRPr lang="en-US" sz="1000" b="1" dirty="0" smtClean="0"/>
          </a:p>
          <a:p>
            <a:r>
              <a:rPr lang="en-US" sz="1600" dirty="0" smtClean="0">
                <a:solidFill>
                  <a:srgbClr val="0098D8"/>
                </a:solidFill>
              </a:rPr>
              <a:t>Of course, in </a:t>
            </a:r>
            <a:r>
              <a:rPr lang="en-US" sz="1600" dirty="0" smtClean="0">
                <a:solidFill>
                  <a:srgbClr val="0098D8"/>
                </a:solidFill>
              </a:rPr>
              <a:t>reality all </a:t>
            </a:r>
            <a:r>
              <a:rPr lang="en-US" sz="1600" dirty="0" smtClean="0">
                <a:solidFill>
                  <a:srgbClr val="0098D8"/>
                </a:solidFill>
              </a:rPr>
              <a:t>these effects </a:t>
            </a:r>
            <a:r>
              <a:rPr lang="en-US" sz="1600" dirty="0" smtClean="0">
                <a:solidFill>
                  <a:srgbClr val="0098D8"/>
                </a:solidFill>
              </a:rPr>
              <a:t>are superimposed on each other …</a:t>
            </a:r>
            <a:endParaRPr lang="en-US" sz="1600" dirty="0">
              <a:solidFill>
                <a:srgbClr val="0098D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958" y="1544404"/>
            <a:ext cx="70334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Differential advection of </a:t>
            </a:r>
            <a:r>
              <a:rPr lang="en-US" b="1" dirty="0" smtClean="0"/>
              <a:t>buoyancy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9958" y="3695420"/>
            <a:ext cx="2965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Channel curvature </a:t>
            </a:r>
            <a:r>
              <a:rPr lang="en-US" dirty="0"/>
              <a:t>(and morphology</a:t>
            </a:r>
            <a:r>
              <a:rPr lang="en-US" dirty="0" smtClean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9535" y="3700007"/>
            <a:ext cx="20977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Coriolis </a:t>
            </a:r>
            <a:r>
              <a:rPr lang="en-US" b="1" dirty="0" smtClean="0"/>
              <a:t>force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9958" y="2979671"/>
            <a:ext cx="16481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‘flood’</a:t>
            </a: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4340092" y="2964982"/>
            <a:ext cx="16481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‘ebb’</a:t>
            </a:r>
            <a:endParaRPr lang="de-DE" dirty="0"/>
          </a:p>
        </p:txBody>
      </p:sp>
      <p:sp>
        <p:nvSpPr>
          <p:cNvPr id="21" name="TextBox 20"/>
          <p:cNvSpPr txBox="1"/>
          <p:nvPr/>
        </p:nvSpPr>
        <p:spPr>
          <a:xfrm>
            <a:off x="718557" y="5426503"/>
            <a:ext cx="16481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outer bend</a:t>
            </a:r>
            <a:endParaRPr lang="de-DE" dirty="0"/>
          </a:p>
        </p:txBody>
      </p:sp>
      <p:sp>
        <p:nvSpPr>
          <p:cNvPr id="22" name="TextBox 21"/>
          <p:cNvSpPr txBox="1"/>
          <p:nvPr/>
        </p:nvSpPr>
        <p:spPr>
          <a:xfrm>
            <a:off x="3045385" y="5426503"/>
            <a:ext cx="16481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nner bend</a:t>
            </a:r>
            <a:endParaRPr lang="de-DE" dirty="0"/>
          </a:p>
        </p:txBody>
      </p:sp>
      <p:cxnSp>
        <p:nvCxnSpPr>
          <p:cNvPr id="23" name="Straight Connector 22"/>
          <p:cNvCxnSpPr>
            <a:stCxn id="25" idx="0"/>
            <a:endCxn id="24" idx="0"/>
          </p:cNvCxnSpPr>
          <p:nvPr/>
        </p:nvCxnSpPr>
        <p:spPr>
          <a:xfrm flipV="1">
            <a:off x="1099750" y="4177048"/>
            <a:ext cx="2533861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2394559" y="4177048"/>
            <a:ext cx="1239052" cy="1440853"/>
          </a:xfrm>
          <a:custGeom>
            <a:avLst/>
            <a:gdLst>
              <a:gd name="connsiteX0" fmla="*/ 1390389 w 1390389"/>
              <a:gd name="connsiteY0" fmla="*/ 0 h 1716065"/>
              <a:gd name="connsiteX1" fmla="*/ 1365337 w 1390389"/>
              <a:gd name="connsiteY1" fmla="*/ 789139 h 1716065"/>
              <a:gd name="connsiteX2" fmla="*/ 1202498 w 1390389"/>
              <a:gd name="connsiteY2" fmla="*/ 1077238 h 1716065"/>
              <a:gd name="connsiteX3" fmla="*/ 926926 w 1390389"/>
              <a:gd name="connsiteY3" fmla="*/ 1327758 h 1716065"/>
              <a:gd name="connsiteX4" fmla="*/ 638827 w 1390389"/>
              <a:gd name="connsiteY4" fmla="*/ 1528175 h 1716065"/>
              <a:gd name="connsiteX5" fmla="*/ 388307 w 1390389"/>
              <a:gd name="connsiteY5" fmla="*/ 1640909 h 1716065"/>
              <a:gd name="connsiteX6" fmla="*/ 87682 w 1390389"/>
              <a:gd name="connsiteY6" fmla="*/ 1716065 h 1716065"/>
              <a:gd name="connsiteX7" fmla="*/ 0 w 1390389"/>
              <a:gd name="connsiteY7" fmla="*/ 1716065 h 171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389" h="1716065">
                <a:moveTo>
                  <a:pt x="1390389" y="0"/>
                </a:moveTo>
                <a:lnTo>
                  <a:pt x="1365337" y="789139"/>
                </a:lnTo>
                <a:lnTo>
                  <a:pt x="1202498" y="1077238"/>
                </a:lnTo>
                <a:lnTo>
                  <a:pt x="926926" y="1327758"/>
                </a:lnTo>
                <a:lnTo>
                  <a:pt x="638827" y="1528175"/>
                </a:lnTo>
                <a:lnTo>
                  <a:pt x="388307" y="1640909"/>
                </a:lnTo>
                <a:lnTo>
                  <a:pt x="87682" y="1716065"/>
                </a:lnTo>
                <a:lnTo>
                  <a:pt x="0" y="171606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eform 24"/>
          <p:cNvSpPr/>
          <p:nvPr/>
        </p:nvSpPr>
        <p:spPr>
          <a:xfrm flipH="1">
            <a:off x="1099750" y="4178660"/>
            <a:ext cx="1342493" cy="1440853"/>
          </a:xfrm>
          <a:custGeom>
            <a:avLst/>
            <a:gdLst>
              <a:gd name="connsiteX0" fmla="*/ 1390389 w 1390389"/>
              <a:gd name="connsiteY0" fmla="*/ 0 h 1716065"/>
              <a:gd name="connsiteX1" fmla="*/ 1365337 w 1390389"/>
              <a:gd name="connsiteY1" fmla="*/ 789139 h 1716065"/>
              <a:gd name="connsiteX2" fmla="*/ 1202498 w 1390389"/>
              <a:gd name="connsiteY2" fmla="*/ 1077238 h 1716065"/>
              <a:gd name="connsiteX3" fmla="*/ 926926 w 1390389"/>
              <a:gd name="connsiteY3" fmla="*/ 1327758 h 1716065"/>
              <a:gd name="connsiteX4" fmla="*/ 638827 w 1390389"/>
              <a:gd name="connsiteY4" fmla="*/ 1528175 h 1716065"/>
              <a:gd name="connsiteX5" fmla="*/ 388307 w 1390389"/>
              <a:gd name="connsiteY5" fmla="*/ 1640909 h 1716065"/>
              <a:gd name="connsiteX6" fmla="*/ 87682 w 1390389"/>
              <a:gd name="connsiteY6" fmla="*/ 1716065 h 1716065"/>
              <a:gd name="connsiteX7" fmla="*/ 0 w 1390389"/>
              <a:gd name="connsiteY7" fmla="*/ 1716065 h 171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389" h="1716065">
                <a:moveTo>
                  <a:pt x="1390389" y="0"/>
                </a:moveTo>
                <a:lnTo>
                  <a:pt x="1365337" y="789139"/>
                </a:lnTo>
                <a:lnTo>
                  <a:pt x="1202498" y="1077238"/>
                </a:lnTo>
                <a:lnTo>
                  <a:pt x="926926" y="1327758"/>
                </a:lnTo>
                <a:lnTo>
                  <a:pt x="638827" y="1528175"/>
                </a:lnTo>
                <a:lnTo>
                  <a:pt x="388307" y="1640909"/>
                </a:lnTo>
                <a:lnTo>
                  <a:pt x="87682" y="1716065"/>
                </a:lnTo>
                <a:lnTo>
                  <a:pt x="0" y="171606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527643" y="4377353"/>
            <a:ext cx="647432" cy="0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410052" y="4435489"/>
            <a:ext cx="35740" cy="461985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20669" y="5051185"/>
            <a:ext cx="548039" cy="315516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461535" y="5166875"/>
            <a:ext cx="584940" cy="199826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279440" y="4452334"/>
            <a:ext cx="82643" cy="445140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598446" y="4377353"/>
            <a:ext cx="595685" cy="0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5" idx="0"/>
            <a:endCxn id="34" idx="0"/>
          </p:cNvCxnSpPr>
          <p:nvPr/>
        </p:nvCxnSpPr>
        <p:spPr>
          <a:xfrm flipV="1">
            <a:off x="1099749" y="2017497"/>
            <a:ext cx="2533861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2394558" y="2017497"/>
            <a:ext cx="1239052" cy="1440853"/>
          </a:xfrm>
          <a:custGeom>
            <a:avLst/>
            <a:gdLst>
              <a:gd name="connsiteX0" fmla="*/ 1390389 w 1390389"/>
              <a:gd name="connsiteY0" fmla="*/ 0 h 1716065"/>
              <a:gd name="connsiteX1" fmla="*/ 1365337 w 1390389"/>
              <a:gd name="connsiteY1" fmla="*/ 789139 h 1716065"/>
              <a:gd name="connsiteX2" fmla="*/ 1202498 w 1390389"/>
              <a:gd name="connsiteY2" fmla="*/ 1077238 h 1716065"/>
              <a:gd name="connsiteX3" fmla="*/ 926926 w 1390389"/>
              <a:gd name="connsiteY3" fmla="*/ 1327758 h 1716065"/>
              <a:gd name="connsiteX4" fmla="*/ 638827 w 1390389"/>
              <a:gd name="connsiteY4" fmla="*/ 1528175 h 1716065"/>
              <a:gd name="connsiteX5" fmla="*/ 388307 w 1390389"/>
              <a:gd name="connsiteY5" fmla="*/ 1640909 h 1716065"/>
              <a:gd name="connsiteX6" fmla="*/ 87682 w 1390389"/>
              <a:gd name="connsiteY6" fmla="*/ 1716065 h 1716065"/>
              <a:gd name="connsiteX7" fmla="*/ 0 w 1390389"/>
              <a:gd name="connsiteY7" fmla="*/ 1716065 h 171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389" h="1716065">
                <a:moveTo>
                  <a:pt x="1390389" y="0"/>
                </a:moveTo>
                <a:lnTo>
                  <a:pt x="1365337" y="789139"/>
                </a:lnTo>
                <a:lnTo>
                  <a:pt x="1202498" y="1077238"/>
                </a:lnTo>
                <a:lnTo>
                  <a:pt x="926926" y="1327758"/>
                </a:lnTo>
                <a:lnTo>
                  <a:pt x="638827" y="1528175"/>
                </a:lnTo>
                <a:lnTo>
                  <a:pt x="388307" y="1640909"/>
                </a:lnTo>
                <a:lnTo>
                  <a:pt x="87682" y="1716065"/>
                </a:lnTo>
                <a:lnTo>
                  <a:pt x="0" y="171606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reeform 34"/>
          <p:cNvSpPr/>
          <p:nvPr/>
        </p:nvSpPr>
        <p:spPr>
          <a:xfrm flipH="1">
            <a:off x="1099749" y="2019109"/>
            <a:ext cx="1342493" cy="1440853"/>
          </a:xfrm>
          <a:custGeom>
            <a:avLst/>
            <a:gdLst>
              <a:gd name="connsiteX0" fmla="*/ 1390389 w 1390389"/>
              <a:gd name="connsiteY0" fmla="*/ 0 h 1716065"/>
              <a:gd name="connsiteX1" fmla="*/ 1365337 w 1390389"/>
              <a:gd name="connsiteY1" fmla="*/ 789139 h 1716065"/>
              <a:gd name="connsiteX2" fmla="*/ 1202498 w 1390389"/>
              <a:gd name="connsiteY2" fmla="*/ 1077238 h 1716065"/>
              <a:gd name="connsiteX3" fmla="*/ 926926 w 1390389"/>
              <a:gd name="connsiteY3" fmla="*/ 1327758 h 1716065"/>
              <a:gd name="connsiteX4" fmla="*/ 638827 w 1390389"/>
              <a:gd name="connsiteY4" fmla="*/ 1528175 h 1716065"/>
              <a:gd name="connsiteX5" fmla="*/ 388307 w 1390389"/>
              <a:gd name="connsiteY5" fmla="*/ 1640909 h 1716065"/>
              <a:gd name="connsiteX6" fmla="*/ 87682 w 1390389"/>
              <a:gd name="connsiteY6" fmla="*/ 1716065 h 1716065"/>
              <a:gd name="connsiteX7" fmla="*/ 0 w 1390389"/>
              <a:gd name="connsiteY7" fmla="*/ 1716065 h 171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389" h="1716065">
                <a:moveTo>
                  <a:pt x="1390389" y="0"/>
                </a:moveTo>
                <a:lnTo>
                  <a:pt x="1365337" y="789139"/>
                </a:lnTo>
                <a:lnTo>
                  <a:pt x="1202498" y="1077238"/>
                </a:lnTo>
                <a:lnTo>
                  <a:pt x="926926" y="1327758"/>
                </a:lnTo>
                <a:lnTo>
                  <a:pt x="638827" y="1528175"/>
                </a:lnTo>
                <a:lnTo>
                  <a:pt x="388307" y="1640909"/>
                </a:lnTo>
                <a:lnTo>
                  <a:pt x="87682" y="1716065"/>
                </a:lnTo>
                <a:lnTo>
                  <a:pt x="0" y="171606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605222" y="2217802"/>
            <a:ext cx="578931" cy="0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410051" y="2256858"/>
            <a:ext cx="1" cy="419010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493189" y="2900138"/>
            <a:ext cx="589732" cy="286389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568370" y="2979671"/>
            <a:ext cx="584940" cy="199826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279439" y="2292783"/>
            <a:ext cx="82643" cy="445140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598445" y="2217802"/>
            <a:ext cx="595685" cy="0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5" idx="0"/>
            <a:endCxn id="44" idx="0"/>
          </p:cNvCxnSpPr>
          <p:nvPr/>
        </p:nvCxnSpPr>
        <p:spPr>
          <a:xfrm flipV="1">
            <a:off x="4917337" y="2019109"/>
            <a:ext cx="2533861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6212146" y="2019109"/>
            <a:ext cx="1239052" cy="1440853"/>
          </a:xfrm>
          <a:custGeom>
            <a:avLst/>
            <a:gdLst>
              <a:gd name="connsiteX0" fmla="*/ 1390389 w 1390389"/>
              <a:gd name="connsiteY0" fmla="*/ 0 h 1716065"/>
              <a:gd name="connsiteX1" fmla="*/ 1365337 w 1390389"/>
              <a:gd name="connsiteY1" fmla="*/ 789139 h 1716065"/>
              <a:gd name="connsiteX2" fmla="*/ 1202498 w 1390389"/>
              <a:gd name="connsiteY2" fmla="*/ 1077238 h 1716065"/>
              <a:gd name="connsiteX3" fmla="*/ 926926 w 1390389"/>
              <a:gd name="connsiteY3" fmla="*/ 1327758 h 1716065"/>
              <a:gd name="connsiteX4" fmla="*/ 638827 w 1390389"/>
              <a:gd name="connsiteY4" fmla="*/ 1528175 h 1716065"/>
              <a:gd name="connsiteX5" fmla="*/ 388307 w 1390389"/>
              <a:gd name="connsiteY5" fmla="*/ 1640909 h 1716065"/>
              <a:gd name="connsiteX6" fmla="*/ 87682 w 1390389"/>
              <a:gd name="connsiteY6" fmla="*/ 1716065 h 1716065"/>
              <a:gd name="connsiteX7" fmla="*/ 0 w 1390389"/>
              <a:gd name="connsiteY7" fmla="*/ 1716065 h 171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389" h="1716065">
                <a:moveTo>
                  <a:pt x="1390389" y="0"/>
                </a:moveTo>
                <a:lnTo>
                  <a:pt x="1365337" y="789139"/>
                </a:lnTo>
                <a:lnTo>
                  <a:pt x="1202498" y="1077238"/>
                </a:lnTo>
                <a:lnTo>
                  <a:pt x="926926" y="1327758"/>
                </a:lnTo>
                <a:lnTo>
                  <a:pt x="638827" y="1528175"/>
                </a:lnTo>
                <a:lnTo>
                  <a:pt x="388307" y="1640909"/>
                </a:lnTo>
                <a:lnTo>
                  <a:pt x="87682" y="1716065"/>
                </a:lnTo>
                <a:lnTo>
                  <a:pt x="0" y="171606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Freeform 44"/>
          <p:cNvSpPr/>
          <p:nvPr/>
        </p:nvSpPr>
        <p:spPr>
          <a:xfrm flipH="1">
            <a:off x="4917337" y="2020721"/>
            <a:ext cx="1342493" cy="1440853"/>
          </a:xfrm>
          <a:custGeom>
            <a:avLst/>
            <a:gdLst>
              <a:gd name="connsiteX0" fmla="*/ 1390389 w 1390389"/>
              <a:gd name="connsiteY0" fmla="*/ 0 h 1716065"/>
              <a:gd name="connsiteX1" fmla="*/ 1365337 w 1390389"/>
              <a:gd name="connsiteY1" fmla="*/ 789139 h 1716065"/>
              <a:gd name="connsiteX2" fmla="*/ 1202498 w 1390389"/>
              <a:gd name="connsiteY2" fmla="*/ 1077238 h 1716065"/>
              <a:gd name="connsiteX3" fmla="*/ 926926 w 1390389"/>
              <a:gd name="connsiteY3" fmla="*/ 1327758 h 1716065"/>
              <a:gd name="connsiteX4" fmla="*/ 638827 w 1390389"/>
              <a:gd name="connsiteY4" fmla="*/ 1528175 h 1716065"/>
              <a:gd name="connsiteX5" fmla="*/ 388307 w 1390389"/>
              <a:gd name="connsiteY5" fmla="*/ 1640909 h 1716065"/>
              <a:gd name="connsiteX6" fmla="*/ 87682 w 1390389"/>
              <a:gd name="connsiteY6" fmla="*/ 1716065 h 1716065"/>
              <a:gd name="connsiteX7" fmla="*/ 0 w 1390389"/>
              <a:gd name="connsiteY7" fmla="*/ 1716065 h 171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389" h="1716065">
                <a:moveTo>
                  <a:pt x="1390389" y="0"/>
                </a:moveTo>
                <a:lnTo>
                  <a:pt x="1365337" y="789139"/>
                </a:lnTo>
                <a:lnTo>
                  <a:pt x="1202498" y="1077238"/>
                </a:lnTo>
                <a:lnTo>
                  <a:pt x="926926" y="1327758"/>
                </a:lnTo>
                <a:lnTo>
                  <a:pt x="638827" y="1528175"/>
                </a:lnTo>
                <a:lnTo>
                  <a:pt x="388307" y="1640909"/>
                </a:lnTo>
                <a:lnTo>
                  <a:pt x="87682" y="1716065"/>
                </a:lnTo>
                <a:lnTo>
                  <a:pt x="0" y="171606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345230" y="2219414"/>
            <a:ext cx="647432" cy="0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227639" y="2277550"/>
            <a:ext cx="35740" cy="461985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438256" y="2893246"/>
            <a:ext cx="548039" cy="315516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349963" y="2951808"/>
            <a:ext cx="572467" cy="277625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138347" y="2278942"/>
            <a:ext cx="67974" cy="561478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377160" y="2232827"/>
            <a:ext cx="719867" cy="1612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5" idx="0"/>
            <a:endCxn id="54" idx="0"/>
          </p:cNvCxnSpPr>
          <p:nvPr/>
        </p:nvCxnSpPr>
        <p:spPr>
          <a:xfrm flipV="1">
            <a:off x="4917336" y="4173897"/>
            <a:ext cx="2533861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6212145" y="4173897"/>
            <a:ext cx="1239052" cy="1440853"/>
          </a:xfrm>
          <a:custGeom>
            <a:avLst/>
            <a:gdLst>
              <a:gd name="connsiteX0" fmla="*/ 1390389 w 1390389"/>
              <a:gd name="connsiteY0" fmla="*/ 0 h 1716065"/>
              <a:gd name="connsiteX1" fmla="*/ 1365337 w 1390389"/>
              <a:gd name="connsiteY1" fmla="*/ 789139 h 1716065"/>
              <a:gd name="connsiteX2" fmla="*/ 1202498 w 1390389"/>
              <a:gd name="connsiteY2" fmla="*/ 1077238 h 1716065"/>
              <a:gd name="connsiteX3" fmla="*/ 926926 w 1390389"/>
              <a:gd name="connsiteY3" fmla="*/ 1327758 h 1716065"/>
              <a:gd name="connsiteX4" fmla="*/ 638827 w 1390389"/>
              <a:gd name="connsiteY4" fmla="*/ 1528175 h 1716065"/>
              <a:gd name="connsiteX5" fmla="*/ 388307 w 1390389"/>
              <a:gd name="connsiteY5" fmla="*/ 1640909 h 1716065"/>
              <a:gd name="connsiteX6" fmla="*/ 87682 w 1390389"/>
              <a:gd name="connsiteY6" fmla="*/ 1716065 h 1716065"/>
              <a:gd name="connsiteX7" fmla="*/ 0 w 1390389"/>
              <a:gd name="connsiteY7" fmla="*/ 1716065 h 171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389" h="1716065">
                <a:moveTo>
                  <a:pt x="1390389" y="0"/>
                </a:moveTo>
                <a:lnTo>
                  <a:pt x="1365337" y="789139"/>
                </a:lnTo>
                <a:lnTo>
                  <a:pt x="1202498" y="1077238"/>
                </a:lnTo>
                <a:lnTo>
                  <a:pt x="926926" y="1327758"/>
                </a:lnTo>
                <a:lnTo>
                  <a:pt x="638827" y="1528175"/>
                </a:lnTo>
                <a:lnTo>
                  <a:pt x="388307" y="1640909"/>
                </a:lnTo>
                <a:lnTo>
                  <a:pt x="87682" y="1716065"/>
                </a:lnTo>
                <a:lnTo>
                  <a:pt x="0" y="171606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Freeform 54"/>
          <p:cNvSpPr/>
          <p:nvPr/>
        </p:nvSpPr>
        <p:spPr>
          <a:xfrm flipH="1">
            <a:off x="4917336" y="4175509"/>
            <a:ext cx="1342493" cy="1440853"/>
          </a:xfrm>
          <a:custGeom>
            <a:avLst/>
            <a:gdLst>
              <a:gd name="connsiteX0" fmla="*/ 1390389 w 1390389"/>
              <a:gd name="connsiteY0" fmla="*/ 0 h 1716065"/>
              <a:gd name="connsiteX1" fmla="*/ 1365337 w 1390389"/>
              <a:gd name="connsiteY1" fmla="*/ 789139 h 1716065"/>
              <a:gd name="connsiteX2" fmla="*/ 1202498 w 1390389"/>
              <a:gd name="connsiteY2" fmla="*/ 1077238 h 1716065"/>
              <a:gd name="connsiteX3" fmla="*/ 926926 w 1390389"/>
              <a:gd name="connsiteY3" fmla="*/ 1327758 h 1716065"/>
              <a:gd name="connsiteX4" fmla="*/ 638827 w 1390389"/>
              <a:gd name="connsiteY4" fmla="*/ 1528175 h 1716065"/>
              <a:gd name="connsiteX5" fmla="*/ 388307 w 1390389"/>
              <a:gd name="connsiteY5" fmla="*/ 1640909 h 1716065"/>
              <a:gd name="connsiteX6" fmla="*/ 87682 w 1390389"/>
              <a:gd name="connsiteY6" fmla="*/ 1716065 h 1716065"/>
              <a:gd name="connsiteX7" fmla="*/ 0 w 1390389"/>
              <a:gd name="connsiteY7" fmla="*/ 1716065 h 171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389" h="1716065">
                <a:moveTo>
                  <a:pt x="1390389" y="0"/>
                </a:moveTo>
                <a:lnTo>
                  <a:pt x="1365337" y="789139"/>
                </a:lnTo>
                <a:lnTo>
                  <a:pt x="1202498" y="1077238"/>
                </a:lnTo>
                <a:lnTo>
                  <a:pt x="926926" y="1327758"/>
                </a:lnTo>
                <a:lnTo>
                  <a:pt x="638827" y="1528175"/>
                </a:lnTo>
                <a:lnTo>
                  <a:pt x="388307" y="1640909"/>
                </a:lnTo>
                <a:lnTo>
                  <a:pt x="87682" y="1716065"/>
                </a:lnTo>
                <a:lnTo>
                  <a:pt x="0" y="171606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5345229" y="4374202"/>
            <a:ext cx="647432" cy="0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227638" y="4432338"/>
            <a:ext cx="35740" cy="461985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438255" y="5048034"/>
            <a:ext cx="548039" cy="315516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279121" y="5163724"/>
            <a:ext cx="584940" cy="199826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7147365" y="4449183"/>
            <a:ext cx="32304" cy="495179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416032" y="4374202"/>
            <a:ext cx="595685" cy="0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08596" y="5166875"/>
            <a:ext cx="1191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Northern Hemisphere</a:t>
            </a:r>
            <a:endParaRPr lang="de-DE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498791" y="2389177"/>
            <a:ext cx="0" cy="575805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339785" y="2391568"/>
            <a:ext cx="0" cy="575805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6078349" y="2452464"/>
            <a:ext cx="1937" cy="547587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6284537" y="2456947"/>
            <a:ext cx="1937" cy="547587"/>
          </a:xfrm>
          <a:prstGeom prst="straightConnector1">
            <a:avLst/>
          </a:prstGeom>
          <a:ln w="22225">
            <a:solidFill>
              <a:srgbClr val="0098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2665819" y="2408919"/>
            <a:ext cx="416472" cy="407288"/>
            <a:chOff x="6505958" y="2179646"/>
            <a:chExt cx="416472" cy="407288"/>
          </a:xfrm>
        </p:grpSpPr>
        <p:sp>
          <p:nvSpPr>
            <p:cNvPr id="92" name="Oval 91"/>
            <p:cNvSpPr/>
            <p:nvPr/>
          </p:nvSpPr>
          <p:spPr>
            <a:xfrm>
              <a:off x="6505958" y="2179646"/>
              <a:ext cx="416472" cy="407288"/>
            </a:xfrm>
            <a:prstGeom prst="ellipse">
              <a:avLst/>
            </a:prstGeom>
            <a:noFill/>
            <a:ln w="22225">
              <a:solidFill>
                <a:srgbClr val="009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 flipV="1">
              <a:off x="6809877" y="2267677"/>
              <a:ext cx="82405" cy="1326"/>
            </a:xfrm>
            <a:prstGeom prst="straightConnector1">
              <a:avLst/>
            </a:prstGeom>
            <a:ln w="22225">
              <a:tailEnd type="arrow"/>
            </a:ln>
            <a:scene3d>
              <a:camera prst="orthographicFront">
                <a:rot lat="0" lon="0" rev="6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1587062" y="2417870"/>
            <a:ext cx="504782" cy="407288"/>
            <a:chOff x="7230740" y="2666706"/>
            <a:chExt cx="504782" cy="407288"/>
          </a:xfrm>
        </p:grpSpPr>
        <p:cxnSp>
          <p:nvCxnSpPr>
            <p:cNvPr id="95" name="Straight Arrow Connector 94"/>
            <p:cNvCxnSpPr/>
            <p:nvPr/>
          </p:nvCxnSpPr>
          <p:spPr>
            <a:xfrm flipV="1">
              <a:off x="7230740" y="2879301"/>
              <a:ext cx="82405" cy="1326"/>
            </a:xfrm>
            <a:prstGeom prst="straightConnector1">
              <a:avLst/>
            </a:prstGeom>
            <a:ln w="22225">
              <a:tailEnd type="arrow"/>
            </a:ln>
            <a:scene3d>
              <a:camera prst="orthographicFront">
                <a:rot lat="0" lon="0" rev="6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7319050" y="2666706"/>
              <a:ext cx="416472" cy="407288"/>
            </a:xfrm>
            <a:prstGeom prst="ellipse">
              <a:avLst/>
            </a:prstGeom>
            <a:noFill/>
            <a:ln w="22225">
              <a:solidFill>
                <a:srgbClr val="009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97" name="Straight Arrow Connector 96"/>
          <p:cNvCxnSpPr/>
          <p:nvPr/>
        </p:nvCxnSpPr>
        <p:spPr>
          <a:xfrm flipV="1">
            <a:off x="2021792" y="2620188"/>
            <a:ext cx="82405" cy="1326"/>
          </a:xfrm>
          <a:prstGeom prst="straightConnector1">
            <a:avLst/>
          </a:prstGeom>
          <a:ln w="22225">
            <a:tailEnd type="arrow"/>
          </a:ln>
          <a:scene3d>
            <a:camera prst="orthographicFront">
              <a:rot lat="0" lon="0" rev="17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2615555" y="2736597"/>
            <a:ext cx="82405" cy="1326"/>
          </a:xfrm>
          <a:prstGeom prst="straightConnector1">
            <a:avLst/>
          </a:prstGeom>
          <a:ln w="22225">
            <a:tailEnd type="arrow"/>
          </a:ln>
          <a:scene3d>
            <a:camera prst="orthographicFront">
              <a:rot lat="0" lon="0" rev="17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5406399" y="2410122"/>
            <a:ext cx="452202" cy="407288"/>
            <a:chOff x="5406399" y="2156636"/>
            <a:chExt cx="452202" cy="407288"/>
          </a:xfrm>
        </p:grpSpPr>
        <p:grpSp>
          <p:nvGrpSpPr>
            <p:cNvPr id="88" name="Group 87"/>
            <p:cNvGrpSpPr/>
            <p:nvPr/>
          </p:nvGrpSpPr>
          <p:grpSpPr>
            <a:xfrm>
              <a:off x="5442129" y="2156636"/>
              <a:ext cx="416472" cy="407288"/>
              <a:chOff x="6505958" y="2179646"/>
              <a:chExt cx="416472" cy="407288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6505958" y="2179646"/>
                <a:ext cx="416472" cy="407288"/>
              </a:xfrm>
              <a:prstGeom prst="ellipse">
                <a:avLst/>
              </a:prstGeom>
              <a:noFill/>
              <a:ln w="22225">
                <a:solidFill>
                  <a:srgbClr val="0098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 flipV="1">
                <a:off x="6809877" y="2267677"/>
                <a:ext cx="82405" cy="1326"/>
              </a:xfrm>
              <a:prstGeom prst="straightConnector1">
                <a:avLst/>
              </a:prstGeom>
              <a:ln w="22225">
                <a:tailEnd type="arrow"/>
              </a:ln>
              <a:scene3d>
                <a:camera prst="orthographicFront">
                  <a:rot lat="0" lon="0" rev="66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Arrow Connector 98"/>
            <p:cNvCxnSpPr/>
            <p:nvPr/>
          </p:nvCxnSpPr>
          <p:spPr>
            <a:xfrm flipV="1">
              <a:off x="5406399" y="2510049"/>
              <a:ext cx="82405" cy="1326"/>
            </a:xfrm>
            <a:prstGeom prst="straightConnector1">
              <a:avLst/>
            </a:prstGeom>
            <a:ln w="22225">
              <a:tailEnd type="arrow"/>
            </a:ln>
            <a:scene3d>
              <a:camera prst="orthographicFront">
                <a:rot lat="0" lon="0" rev="17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6436391" y="2410122"/>
            <a:ext cx="509806" cy="407288"/>
            <a:chOff x="6436391" y="2156636"/>
            <a:chExt cx="509806" cy="407288"/>
          </a:xfrm>
        </p:grpSpPr>
        <p:grpSp>
          <p:nvGrpSpPr>
            <p:cNvPr id="90" name="Group 89"/>
            <p:cNvGrpSpPr/>
            <p:nvPr/>
          </p:nvGrpSpPr>
          <p:grpSpPr>
            <a:xfrm>
              <a:off x="6436391" y="2156636"/>
              <a:ext cx="504782" cy="407288"/>
              <a:chOff x="7230740" y="2666706"/>
              <a:chExt cx="504782" cy="407288"/>
            </a:xfrm>
          </p:grpSpPr>
          <p:cxnSp>
            <p:nvCxnSpPr>
              <p:cNvPr id="87" name="Straight Arrow Connector 86"/>
              <p:cNvCxnSpPr/>
              <p:nvPr/>
            </p:nvCxnSpPr>
            <p:spPr>
              <a:xfrm flipV="1">
                <a:off x="7230740" y="2879301"/>
                <a:ext cx="82405" cy="1326"/>
              </a:xfrm>
              <a:prstGeom prst="straightConnector1">
                <a:avLst/>
              </a:prstGeom>
              <a:ln w="22225">
                <a:tailEnd type="arrow"/>
              </a:ln>
              <a:scene3d>
                <a:camera prst="orthographicFront">
                  <a:rot lat="0" lon="0" rev="66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/>
              <p:cNvSpPr/>
              <p:nvPr/>
            </p:nvSpPr>
            <p:spPr>
              <a:xfrm>
                <a:off x="7319050" y="2666706"/>
                <a:ext cx="416472" cy="407288"/>
              </a:xfrm>
              <a:prstGeom prst="ellipse">
                <a:avLst/>
              </a:prstGeom>
              <a:noFill/>
              <a:ln w="22225">
                <a:solidFill>
                  <a:srgbClr val="0098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00" name="Straight Arrow Connector 99"/>
            <p:cNvCxnSpPr/>
            <p:nvPr/>
          </p:nvCxnSpPr>
          <p:spPr>
            <a:xfrm flipV="1">
              <a:off x="6863792" y="2338311"/>
              <a:ext cx="82405" cy="1326"/>
            </a:xfrm>
            <a:prstGeom prst="straightConnector1">
              <a:avLst/>
            </a:prstGeom>
            <a:ln w="22225">
              <a:tailEnd type="arrow"/>
            </a:ln>
            <a:scene3d>
              <a:camera prst="orthographicFront">
                <a:rot lat="0" lon="0" rev="17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1765270" y="4528185"/>
            <a:ext cx="1271062" cy="584372"/>
            <a:chOff x="1765270" y="4627338"/>
            <a:chExt cx="1271062" cy="584372"/>
          </a:xfrm>
        </p:grpSpPr>
        <p:sp>
          <p:nvSpPr>
            <p:cNvPr id="111" name="Oval 110"/>
            <p:cNvSpPr/>
            <p:nvPr/>
          </p:nvSpPr>
          <p:spPr>
            <a:xfrm>
              <a:off x="1765270" y="4627338"/>
              <a:ext cx="1271062" cy="584372"/>
            </a:xfrm>
            <a:prstGeom prst="ellipse">
              <a:avLst/>
            </a:prstGeom>
            <a:noFill/>
            <a:ln w="22225">
              <a:solidFill>
                <a:srgbClr val="009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V="1">
              <a:off x="2848839" y="4739847"/>
              <a:ext cx="74372" cy="91176"/>
            </a:xfrm>
            <a:prstGeom prst="straightConnector1">
              <a:avLst/>
            </a:prstGeom>
            <a:ln w="22225">
              <a:tailEnd type="arrow"/>
            </a:ln>
            <a:scene3d>
              <a:camera prst="orthographicFront">
                <a:rot lat="0" lon="0" rev="4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1774323" y="5111561"/>
              <a:ext cx="103235" cy="0"/>
            </a:xfrm>
            <a:prstGeom prst="straightConnector1">
              <a:avLst/>
            </a:prstGeom>
            <a:ln w="22225">
              <a:tailEnd type="arrow"/>
            </a:ln>
            <a:scene3d>
              <a:camera prst="orthographicFront">
                <a:rot lat="0" lon="0" rev="18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5584947" y="4528185"/>
            <a:ext cx="1271062" cy="584372"/>
            <a:chOff x="1765270" y="4627338"/>
            <a:chExt cx="1271062" cy="584372"/>
          </a:xfrm>
        </p:grpSpPr>
        <p:sp>
          <p:nvSpPr>
            <p:cNvPr id="124" name="Oval 123"/>
            <p:cNvSpPr/>
            <p:nvPr/>
          </p:nvSpPr>
          <p:spPr>
            <a:xfrm>
              <a:off x="1765270" y="4627338"/>
              <a:ext cx="1271062" cy="584372"/>
            </a:xfrm>
            <a:prstGeom prst="ellipse">
              <a:avLst/>
            </a:prstGeom>
            <a:noFill/>
            <a:ln w="22225">
              <a:solidFill>
                <a:srgbClr val="009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flipV="1">
              <a:off x="2848839" y="4739847"/>
              <a:ext cx="74372" cy="91176"/>
            </a:xfrm>
            <a:prstGeom prst="straightConnector1">
              <a:avLst/>
            </a:prstGeom>
            <a:ln w="22225">
              <a:tailEnd type="arrow"/>
            </a:ln>
            <a:scene3d>
              <a:camera prst="orthographicFront">
                <a:rot lat="0" lon="0" rev="4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1774323" y="5111561"/>
              <a:ext cx="103235" cy="0"/>
            </a:xfrm>
            <a:prstGeom prst="straightConnector1">
              <a:avLst/>
            </a:prstGeom>
            <a:ln w="22225">
              <a:tailEnd type="arrow"/>
            </a:ln>
            <a:scene3d>
              <a:camera prst="orthographicFront">
                <a:rot lat="0" lon="0" rev="18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Oval 126"/>
          <p:cNvSpPr/>
          <p:nvPr/>
        </p:nvSpPr>
        <p:spPr>
          <a:xfrm>
            <a:off x="6078349" y="4663330"/>
            <a:ext cx="298811" cy="281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Oval 127"/>
          <p:cNvSpPr/>
          <p:nvPr/>
        </p:nvSpPr>
        <p:spPr>
          <a:xfrm>
            <a:off x="6211659" y="478857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>
            <a:off x="489958" y="609600"/>
            <a:ext cx="5082167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 smtClean="0"/>
              <a:t>circulation</a:t>
            </a:r>
            <a:endParaRPr lang="de-DE" dirty="0"/>
          </a:p>
        </p:txBody>
      </p:sp>
      <p:sp>
        <p:nvSpPr>
          <p:cNvPr id="103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 txBox="1">
            <a:spLocks/>
          </p:cNvSpPr>
          <p:nvPr/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de-DE" dirty="0"/>
          </a:p>
        </p:txBody>
      </p:sp>
      <p:sp>
        <p:nvSpPr>
          <p:cNvPr id="104" name="TextBox 103"/>
          <p:cNvSpPr txBox="1"/>
          <p:nvPr/>
        </p:nvSpPr>
        <p:spPr>
          <a:xfrm>
            <a:off x="489958" y="1181512"/>
            <a:ext cx="7033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8D8"/>
                </a:solidFill>
              </a:rPr>
              <a:t>Main </a:t>
            </a:r>
            <a:r>
              <a:rPr lang="en-US" sz="1600" dirty="0" smtClean="0">
                <a:solidFill>
                  <a:srgbClr val="0098D8"/>
                </a:solidFill>
              </a:rPr>
              <a:t>drivers (based on idealized studies of estuaries):</a:t>
            </a:r>
            <a:endParaRPr lang="en-US" sz="1600" dirty="0">
              <a:solidFill>
                <a:srgbClr val="009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9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/>
        </p:nvGrpSpPr>
        <p:grpSpPr>
          <a:xfrm>
            <a:off x="658614" y="1461015"/>
            <a:ext cx="2289916" cy="1927929"/>
            <a:chOff x="-956365" y="6134529"/>
            <a:chExt cx="2289916" cy="1927929"/>
          </a:xfrm>
        </p:grpSpPr>
        <p:grpSp>
          <p:nvGrpSpPr>
            <p:cNvPr id="108" name="Group 107"/>
            <p:cNvGrpSpPr/>
            <p:nvPr/>
          </p:nvGrpSpPr>
          <p:grpSpPr>
            <a:xfrm>
              <a:off x="-939452" y="6137589"/>
              <a:ext cx="2273003" cy="1924869"/>
              <a:chOff x="-2861988" y="1647178"/>
              <a:chExt cx="2273003" cy="1924869"/>
            </a:xfrm>
          </p:grpSpPr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69" t="24766" r="40327" b="39678"/>
              <a:stretch/>
            </p:blipFill>
            <p:spPr>
              <a:xfrm>
                <a:off x="-2861988" y="1659868"/>
                <a:ext cx="2141951" cy="1840077"/>
              </a:xfrm>
              <a:prstGeom prst="rect">
                <a:avLst/>
              </a:prstGeom>
            </p:spPr>
          </p:pic>
          <p:cxnSp>
            <p:nvCxnSpPr>
              <p:cNvPr id="110" name="Straight Connector 109"/>
              <p:cNvCxnSpPr/>
              <p:nvPr/>
            </p:nvCxnSpPr>
            <p:spPr>
              <a:xfrm flipV="1">
                <a:off x="-1329944" y="2082580"/>
                <a:ext cx="53804" cy="5052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-1339905" y="2338599"/>
                <a:ext cx="162998" cy="8149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-1276140" y="2720968"/>
                <a:ext cx="175081" cy="458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-1435773" y="2992511"/>
                <a:ext cx="258867" cy="11082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Isosceles Triangle 113"/>
              <p:cNvSpPr/>
              <p:nvPr/>
            </p:nvSpPr>
            <p:spPr>
              <a:xfrm>
                <a:off x="-2450216" y="3200016"/>
                <a:ext cx="34501" cy="34501"/>
              </a:xfrm>
              <a:prstGeom prst="triangl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5" name="Isosceles Triangle 114"/>
              <p:cNvSpPr/>
              <p:nvPr/>
            </p:nvSpPr>
            <p:spPr>
              <a:xfrm>
                <a:off x="-1272709" y="2781193"/>
                <a:ext cx="34501" cy="34501"/>
              </a:xfrm>
              <a:prstGeom prst="triangl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-1335963" y="1894556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T-S1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-1231638" y="2155897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T-S2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-1126696" y="2591522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T-S3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-1162320" y="2768289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T-S4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-2403127" y="3002652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O-V</a:t>
                </a:r>
                <a:endParaRPr lang="de-DE" sz="1400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-1739572" y="2401183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O-D</a:t>
                </a:r>
                <a:endParaRPr lang="de-DE" sz="1400" dirty="0"/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>
                <a:off x="-1435773" y="2612095"/>
                <a:ext cx="134397" cy="150133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xtBox 122"/>
              <p:cNvSpPr txBox="1"/>
              <p:nvPr/>
            </p:nvSpPr>
            <p:spPr>
              <a:xfrm>
                <a:off x="-1666085" y="2236914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50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-1733037" y="2662518"/>
                <a:ext cx="5578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100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-1586528" y="3264270"/>
                <a:ext cx="5578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150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-1962567" y="1647178"/>
                <a:ext cx="575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T-SA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-956365" y="6134529"/>
              <a:ext cx="2157327" cy="18558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 txBox="1">
            <a:spLocks/>
          </p:cNvSpPr>
          <p:nvPr/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Lateral velocity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>
            <a:off x="489958" y="609600"/>
            <a:ext cx="5417547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Transect Sound 1 (T-S1)</a:t>
            </a:r>
            <a:endParaRPr lang="de-DE" dirty="0"/>
          </a:p>
        </p:txBody>
      </p:sp>
      <p:sp>
        <p:nvSpPr>
          <p:cNvPr id="5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/>
        </p:nvSpPr>
        <p:spPr>
          <a:xfrm>
            <a:off x="8673880" y="661404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6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7" name="Bild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pic>
        <p:nvPicPr>
          <p:cNvPr id="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76" y="306660"/>
            <a:ext cx="1976400" cy="5041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29332" y="1041240"/>
            <a:ext cx="43346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98D8"/>
                </a:solidFill>
              </a:rPr>
              <a:t>Inflow phase   </a:t>
            </a:r>
          </a:p>
          <a:p>
            <a:pPr algn="ctr"/>
            <a:r>
              <a:rPr lang="en-US" dirty="0" smtClean="0"/>
              <a:t>25-30 </a:t>
            </a:r>
            <a:r>
              <a:rPr lang="en-US" dirty="0"/>
              <a:t>October 2014</a:t>
            </a:r>
            <a:endParaRPr lang="de-DE" sz="1800" dirty="0">
              <a:solidFill>
                <a:srgbClr val="0098D8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4029" r="67895" b="64225"/>
          <a:stretch/>
        </p:blipFill>
        <p:spPr>
          <a:xfrm>
            <a:off x="548437" y="3410593"/>
            <a:ext cx="2350851" cy="230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1078" y="5587491"/>
            <a:ext cx="595472" cy="38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de-DE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250342" y="5587491"/>
            <a:ext cx="595472" cy="38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endParaRPr lang="de-DE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477581" y="5777192"/>
            <a:ext cx="595472" cy="334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km</a:t>
            </a:r>
            <a:endParaRPr lang="de-DE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90952" y="4022386"/>
            <a:ext cx="595472" cy="38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-10</a:t>
            </a:r>
            <a:endParaRPr lang="de-DE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90952" y="3394871"/>
            <a:ext cx="595472" cy="38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0</a:t>
            </a:r>
            <a:endParaRPr lang="de-DE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-65444" y="3703274"/>
            <a:ext cx="595472" cy="334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m</a:t>
            </a:r>
            <a:endParaRPr lang="de-DE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90952" y="4691090"/>
            <a:ext cx="595472" cy="38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-20</a:t>
            </a:r>
            <a:endParaRPr lang="de-DE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0058" y="5320364"/>
            <a:ext cx="595472" cy="38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-30</a:t>
            </a:r>
            <a:endParaRPr lang="de-DE" sz="2400" dirty="0"/>
          </a:p>
        </p:txBody>
      </p:sp>
      <p:sp>
        <p:nvSpPr>
          <p:cNvPr id="36" name="Oval 35"/>
          <p:cNvSpPr/>
          <p:nvPr/>
        </p:nvSpPr>
        <p:spPr>
          <a:xfrm>
            <a:off x="1948166" y="3695912"/>
            <a:ext cx="178210" cy="70458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067053" y="3733702"/>
            <a:ext cx="40910" cy="807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6" idx="4"/>
          </p:cNvCxnSpPr>
          <p:nvPr/>
        </p:nvCxnSpPr>
        <p:spPr>
          <a:xfrm>
            <a:off x="1981076" y="4313787"/>
            <a:ext cx="56195" cy="867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1332140" y="3595547"/>
            <a:ext cx="491003" cy="585694"/>
            <a:chOff x="1941534" y="2542784"/>
            <a:chExt cx="588724" cy="701457"/>
          </a:xfrm>
        </p:grpSpPr>
        <p:sp>
          <p:nvSpPr>
            <p:cNvPr id="35" name="Oval 34"/>
            <p:cNvSpPr/>
            <p:nvPr/>
          </p:nvSpPr>
          <p:spPr>
            <a:xfrm>
              <a:off x="1941534" y="2542784"/>
              <a:ext cx="588724" cy="70145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2429574" y="2625199"/>
              <a:ext cx="51682" cy="881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1971784" y="3058410"/>
              <a:ext cx="64932" cy="94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 flipH="1">
            <a:off x="1451186" y="4362721"/>
            <a:ext cx="399560" cy="585694"/>
            <a:chOff x="1941534" y="2542784"/>
            <a:chExt cx="588724" cy="701457"/>
          </a:xfrm>
        </p:grpSpPr>
        <p:sp>
          <p:nvSpPr>
            <p:cNvPr id="53" name="Oval 52"/>
            <p:cNvSpPr/>
            <p:nvPr/>
          </p:nvSpPr>
          <p:spPr>
            <a:xfrm>
              <a:off x="1941534" y="2542784"/>
              <a:ext cx="588724" cy="701457"/>
            </a:xfrm>
            <a:prstGeom prst="ellips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2429574" y="2625199"/>
              <a:ext cx="51682" cy="88106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 flipV="1">
              <a:off x="1971784" y="3058410"/>
              <a:ext cx="64932" cy="94024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Arrow Connector 83"/>
          <p:cNvCxnSpPr/>
          <p:nvPr/>
        </p:nvCxnSpPr>
        <p:spPr>
          <a:xfrm flipV="1">
            <a:off x="1486143" y="1931692"/>
            <a:ext cx="633673" cy="15824"/>
          </a:xfrm>
          <a:prstGeom prst="straightConnector1">
            <a:avLst/>
          </a:prstGeom>
          <a:ln w="7620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5487984" y="1464075"/>
            <a:ext cx="2289916" cy="1927929"/>
            <a:chOff x="-956365" y="6134529"/>
            <a:chExt cx="2289916" cy="1927929"/>
          </a:xfrm>
        </p:grpSpPr>
        <p:grpSp>
          <p:nvGrpSpPr>
            <p:cNvPr id="134" name="Group 133"/>
            <p:cNvGrpSpPr/>
            <p:nvPr/>
          </p:nvGrpSpPr>
          <p:grpSpPr>
            <a:xfrm>
              <a:off x="-939452" y="6137589"/>
              <a:ext cx="2273003" cy="1924869"/>
              <a:chOff x="-2861988" y="1647178"/>
              <a:chExt cx="2273003" cy="1924869"/>
            </a:xfrm>
          </p:grpSpPr>
          <p:pic>
            <p:nvPicPr>
              <p:cNvPr id="136" name="Picture 1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69" t="24766" r="40327" b="39678"/>
              <a:stretch/>
            </p:blipFill>
            <p:spPr>
              <a:xfrm>
                <a:off x="-2861988" y="1659868"/>
                <a:ext cx="2141951" cy="1840077"/>
              </a:xfrm>
              <a:prstGeom prst="rect">
                <a:avLst/>
              </a:prstGeom>
            </p:spPr>
          </p:pic>
          <p:cxnSp>
            <p:nvCxnSpPr>
              <p:cNvPr id="137" name="Straight Connector 136"/>
              <p:cNvCxnSpPr/>
              <p:nvPr/>
            </p:nvCxnSpPr>
            <p:spPr>
              <a:xfrm flipV="1">
                <a:off x="-1329944" y="2082580"/>
                <a:ext cx="53804" cy="5052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-1339905" y="2338599"/>
                <a:ext cx="162998" cy="8149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-1276140" y="2720968"/>
                <a:ext cx="175081" cy="458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V="1">
                <a:off x="-1435773" y="2992511"/>
                <a:ext cx="258867" cy="11082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Isosceles Triangle 140"/>
              <p:cNvSpPr/>
              <p:nvPr/>
            </p:nvSpPr>
            <p:spPr>
              <a:xfrm>
                <a:off x="-2450216" y="3200016"/>
                <a:ext cx="34501" cy="34501"/>
              </a:xfrm>
              <a:prstGeom prst="triangl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2" name="Isosceles Triangle 141"/>
              <p:cNvSpPr/>
              <p:nvPr/>
            </p:nvSpPr>
            <p:spPr>
              <a:xfrm>
                <a:off x="-1272709" y="2781193"/>
                <a:ext cx="34501" cy="34501"/>
              </a:xfrm>
              <a:prstGeom prst="triangl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-1335963" y="1894556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T-S1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-1231638" y="2155897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T-S2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-1126696" y="2591522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T-S3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-1162320" y="2768289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T-S4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-2403127" y="3002652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O-V</a:t>
                </a:r>
                <a:endParaRPr lang="de-DE" sz="1400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-1739572" y="2401183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O-D</a:t>
                </a:r>
                <a:endParaRPr lang="de-DE" sz="1400" dirty="0"/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>
                <a:off x="-1435773" y="2612095"/>
                <a:ext cx="134397" cy="150133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Box 149"/>
              <p:cNvSpPr txBox="1"/>
              <p:nvPr/>
            </p:nvSpPr>
            <p:spPr>
              <a:xfrm>
                <a:off x="-1666085" y="2236914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50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-1733037" y="2662518"/>
                <a:ext cx="5578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100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-1586528" y="3264270"/>
                <a:ext cx="5578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150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-1962567" y="1647178"/>
                <a:ext cx="575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T-SA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35" name="Rectangle 134"/>
            <p:cNvSpPr/>
            <p:nvPr/>
          </p:nvSpPr>
          <p:spPr>
            <a:xfrm>
              <a:off x="-956365" y="6134529"/>
              <a:ext cx="2157327" cy="18558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54" name="Straight Arrow Connector 153"/>
          <p:cNvCxnSpPr/>
          <p:nvPr/>
        </p:nvCxnSpPr>
        <p:spPr>
          <a:xfrm flipH="1">
            <a:off x="7577822" y="1853446"/>
            <a:ext cx="575307" cy="238695"/>
          </a:xfrm>
          <a:prstGeom prst="straightConnector1">
            <a:avLst/>
          </a:prstGeom>
          <a:ln w="7620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5" name="Picture 15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 t="-230" r="3329" b="57894"/>
          <a:stretch/>
        </p:blipFill>
        <p:spPr>
          <a:xfrm>
            <a:off x="3507861" y="3365074"/>
            <a:ext cx="5586996" cy="3072919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040581" y="3958175"/>
            <a:ext cx="595472" cy="38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-10</a:t>
            </a:r>
            <a:endParaRPr lang="de-DE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3040581" y="3330660"/>
            <a:ext cx="595472" cy="38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0</a:t>
            </a:r>
            <a:endParaRPr lang="de-DE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2884185" y="3639063"/>
            <a:ext cx="595472" cy="334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m</a:t>
            </a:r>
            <a:endParaRPr lang="de-DE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040581" y="4626879"/>
            <a:ext cx="595472" cy="38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-20</a:t>
            </a:r>
            <a:endParaRPr lang="de-DE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3019687" y="5256153"/>
            <a:ext cx="595472" cy="38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-30</a:t>
            </a:r>
            <a:endParaRPr lang="de-DE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3580057" y="6282706"/>
            <a:ext cx="595472" cy="38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de-DE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5199321" y="6282706"/>
            <a:ext cx="595472" cy="38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endParaRPr lang="de-DE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5964904" y="6472407"/>
            <a:ext cx="595472" cy="334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km</a:t>
            </a:r>
            <a:endParaRPr lang="de-DE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6719977" y="6282706"/>
            <a:ext cx="59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endParaRPr lang="de-DE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8319790" y="6295188"/>
            <a:ext cx="59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</a:t>
            </a:r>
            <a:endParaRPr lang="de-DE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3031290" y="5913615"/>
            <a:ext cx="59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-40</a:t>
            </a:r>
            <a:endParaRPr lang="de-DE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7404102" y="3596722"/>
            <a:ext cx="435981" cy="339853"/>
            <a:chOff x="5968337" y="4985431"/>
            <a:chExt cx="178210" cy="704588"/>
          </a:xfrm>
        </p:grpSpPr>
        <p:sp>
          <p:nvSpPr>
            <p:cNvPr id="97" name="Oval 96"/>
            <p:cNvSpPr/>
            <p:nvPr/>
          </p:nvSpPr>
          <p:spPr>
            <a:xfrm>
              <a:off x="5968337" y="4985431"/>
              <a:ext cx="178210" cy="7045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flipH="1" flipV="1">
              <a:off x="6087224" y="5023221"/>
              <a:ext cx="40910" cy="807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endCxn id="97" idx="4"/>
            </p:cNvCxnSpPr>
            <p:nvPr/>
          </p:nvCxnSpPr>
          <p:spPr>
            <a:xfrm>
              <a:off x="6001247" y="5603306"/>
              <a:ext cx="56195" cy="867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5258098" y="3614971"/>
            <a:ext cx="1598688" cy="370034"/>
            <a:chOff x="1941534" y="2542784"/>
            <a:chExt cx="588724" cy="701457"/>
          </a:xfrm>
        </p:grpSpPr>
        <p:sp>
          <p:nvSpPr>
            <p:cNvPr id="101" name="Oval 100"/>
            <p:cNvSpPr/>
            <p:nvPr/>
          </p:nvSpPr>
          <p:spPr>
            <a:xfrm>
              <a:off x="1941534" y="2542784"/>
              <a:ext cx="588724" cy="70145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2429574" y="2625199"/>
              <a:ext cx="51682" cy="881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H="1" flipV="1">
              <a:off x="1971784" y="3058410"/>
              <a:ext cx="64932" cy="94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 flipH="1">
            <a:off x="5384340" y="4048206"/>
            <a:ext cx="1076145" cy="295446"/>
            <a:chOff x="1941534" y="2542784"/>
            <a:chExt cx="588724" cy="701457"/>
          </a:xfrm>
        </p:grpSpPr>
        <p:sp>
          <p:nvSpPr>
            <p:cNvPr id="106" name="Oval 105"/>
            <p:cNvSpPr/>
            <p:nvPr/>
          </p:nvSpPr>
          <p:spPr>
            <a:xfrm>
              <a:off x="1941534" y="2542784"/>
              <a:ext cx="588724" cy="701457"/>
            </a:xfrm>
            <a:prstGeom prst="ellips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429574" y="2625199"/>
              <a:ext cx="51682" cy="88106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H="1" flipV="1">
              <a:off x="1971784" y="3058410"/>
              <a:ext cx="64932" cy="94024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 flipH="1">
            <a:off x="7069059" y="4048205"/>
            <a:ext cx="246389" cy="928853"/>
            <a:chOff x="1941534" y="2542784"/>
            <a:chExt cx="588724" cy="701457"/>
          </a:xfrm>
        </p:grpSpPr>
        <p:sp>
          <p:nvSpPr>
            <p:cNvPr id="129" name="Oval 128"/>
            <p:cNvSpPr/>
            <p:nvPr/>
          </p:nvSpPr>
          <p:spPr>
            <a:xfrm>
              <a:off x="1941534" y="2542784"/>
              <a:ext cx="588724" cy="701457"/>
            </a:xfrm>
            <a:prstGeom prst="ellips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>
              <a:off x="2429574" y="2625199"/>
              <a:ext cx="51682" cy="88106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H="1" flipV="1">
              <a:off x="1971784" y="3058410"/>
              <a:ext cx="64932" cy="94024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727486" y="5210433"/>
            <a:ext cx="90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T-S1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723320" y="5888350"/>
            <a:ext cx="90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T-S2</a:t>
            </a:r>
            <a:endParaRPr lang="de-DE" sz="2400" dirty="0">
              <a:solidFill>
                <a:srgbClr val="FF0000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8027483" y="3695913"/>
            <a:ext cx="307578" cy="298028"/>
            <a:chOff x="5968337" y="4985431"/>
            <a:chExt cx="178210" cy="704588"/>
          </a:xfrm>
        </p:grpSpPr>
        <p:sp>
          <p:nvSpPr>
            <p:cNvPr id="158" name="Oval 157"/>
            <p:cNvSpPr/>
            <p:nvPr/>
          </p:nvSpPr>
          <p:spPr>
            <a:xfrm>
              <a:off x="5968337" y="4985431"/>
              <a:ext cx="178210" cy="704588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9" name="Straight Arrow Connector 158"/>
            <p:cNvCxnSpPr/>
            <p:nvPr/>
          </p:nvCxnSpPr>
          <p:spPr>
            <a:xfrm flipH="1" flipV="1">
              <a:off x="6087224" y="5023221"/>
              <a:ext cx="40910" cy="8076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endCxn id="158" idx="4"/>
            </p:cNvCxnSpPr>
            <p:nvPr/>
          </p:nvCxnSpPr>
          <p:spPr>
            <a:xfrm>
              <a:off x="6001247" y="5603306"/>
              <a:ext cx="56195" cy="86713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 flipH="1">
            <a:off x="7646847" y="3986935"/>
            <a:ext cx="218627" cy="298028"/>
            <a:chOff x="5968337" y="4985431"/>
            <a:chExt cx="178210" cy="704588"/>
          </a:xfrm>
        </p:grpSpPr>
        <p:sp>
          <p:nvSpPr>
            <p:cNvPr id="162" name="Oval 161"/>
            <p:cNvSpPr/>
            <p:nvPr/>
          </p:nvSpPr>
          <p:spPr>
            <a:xfrm>
              <a:off x="5968337" y="4985431"/>
              <a:ext cx="178210" cy="704588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H="1" flipV="1">
              <a:off x="6087224" y="5023221"/>
              <a:ext cx="40910" cy="8076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endCxn id="162" idx="4"/>
            </p:cNvCxnSpPr>
            <p:nvPr/>
          </p:nvCxnSpPr>
          <p:spPr>
            <a:xfrm>
              <a:off x="6001247" y="5603306"/>
              <a:ext cx="56195" cy="86713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 flipH="1">
            <a:off x="8448656" y="3575704"/>
            <a:ext cx="225224" cy="82299"/>
            <a:chOff x="5968337" y="4985431"/>
            <a:chExt cx="178210" cy="704588"/>
          </a:xfrm>
        </p:grpSpPr>
        <p:sp>
          <p:nvSpPr>
            <p:cNvPr id="166" name="Oval 165"/>
            <p:cNvSpPr/>
            <p:nvPr/>
          </p:nvSpPr>
          <p:spPr>
            <a:xfrm>
              <a:off x="5968337" y="4985431"/>
              <a:ext cx="178210" cy="704588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 flipH="1" flipV="1">
              <a:off x="6087224" y="5023221"/>
              <a:ext cx="40910" cy="8076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endCxn id="166" idx="4"/>
            </p:cNvCxnSpPr>
            <p:nvPr/>
          </p:nvCxnSpPr>
          <p:spPr>
            <a:xfrm>
              <a:off x="6001247" y="5603306"/>
              <a:ext cx="56195" cy="86713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 flipH="1">
            <a:off x="2264806" y="3588886"/>
            <a:ext cx="225224" cy="82299"/>
            <a:chOff x="5968337" y="4985431"/>
            <a:chExt cx="178210" cy="704588"/>
          </a:xfrm>
        </p:grpSpPr>
        <p:sp>
          <p:nvSpPr>
            <p:cNvPr id="170" name="Oval 169"/>
            <p:cNvSpPr/>
            <p:nvPr/>
          </p:nvSpPr>
          <p:spPr>
            <a:xfrm>
              <a:off x="5968337" y="4985431"/>
              <a:ext cx="178210" cy="704588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1" name="Straight Arrow Connector 170"/>
            <p:cNvCxnSpPr/>
            <p:nvPr/>
          </p:nvCxnSpPr>
          <p:spPr>
            <a:xfrm flipH="1" flipV="1">
              <a:off x="6087224" y="5023221"/>
              <a:ext cx="40910" cy="8076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endCxn id="170" idx="4"/>
            </p:cNvCxnSpPr>
            <p:nvPr/>
          </p:nvCxnSpPr>
          <p:spPr>
            <a:xfrm>
              <a:off x="6001247" y="5603306"/>
              <a:ext cx="56195" cy="86713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224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 txBox="1">
            <a:spLocks/>
          </p:cNvSpPr>
          <p:nvPr/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Lateral velocity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>
            <a:off x="489958" y="609600"/>
            <a:ext cx="5417547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 four cross sections through the Sound</a:t>
            </a:r>
            <a:endParaRPr lang="de-DE" dirty="0"/>
          </a:p>
        </p:txBody>
      </p:sp>
      <p:pic>
        <p:nvPicPr>
          <p:cNvPr id="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76" y="306660"/>
            <a:ext cx="1976400" cy="50413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25473" y="1776867"/>
            <a:ext cx="8517600" cy="4912532"/>
            <a:chOff x="388181" y="1130731"/>
            <a:chExt cx="8517600" cy="49125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513" y="1904187"/>
              <a:ext cx="4127044" cy="41270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98" y="1904187"/>
              <a:ext cx="4127044" cy="412704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16193" y="1783499"/>
              <a:ext cx="8551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T-S1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71132" y="3221746"/>
              <a:ext cx="8551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T-S2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9342" y="5204193"/>
              <a:ext cx="8551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T-S4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52659" y="3966575"/>
              <a:ext cx="8551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T-S3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70844" y="1780054"/>
              <a:ext cx="8551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T-S1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25783" y="3218300"/>
              <a:ext cx="8551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T-S2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73993" y="5200747"/>
              <a:ext cx="8551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T-S4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07310" y="3963129"/>
              <a:ext cx="8551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T-S3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4389" y="1130731"/>
              <a:ext cx="4261392" cy="4912532"/>
            </a:xfrm>
            <a:prstGeom prst="rect">
              <a:avLst/>
            </a:prstGeom>
            <a:noFill/>
            <a:ln w="19050">
              <a:solidFill>
                <a:srgbClr val="009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8181" y="1130731"/>
              <a:ext cx="4261392" cy="4912532"/>
            </a:xfrm>
            <a:prstGeom prst="rect">
              <a:avLst/>
            </a:prstGeom>
            <a:noFill/>
            <a:ln w="19050">
              <a:solidFill>
                <a:srgbClr val="009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215485" y="1869219"/>
            <a:ext cx="22971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98D8"/>
                </a:solidFill>
              </a:rPr>
              <a:t>Inflow phase</a:t>
            </a:r>
          </a:p>
          <a:p>
            <a:pPr algn="ctr"/>
            <a:r>
              <a:rPr lang="en-US" dirty="0"/>
              <a:t>25-30 October 2014</a:t>
            </a:r>
            <a:endParaRPr lang="de-DE" sz="1800" dirty="0">
              <a:solidFill>
                <a:srgbClr val="0098D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1652" y="1864195"/>
            <a:ext cx="22971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98D8"/>
                </a:solidFill>
              </a:rPr>
              <a:t>Outflow phase</a:t>
            </a:r>
          </a:p>
          <a:p>
            <a:pPr algn="ctr"/>
            <a:r>
              <a:rPr lang="en-US" dirty="0"/>
              <a:t>12-17 November 2014</a:t>
            </a:r>
            <a:endParaRPr lang="de-DE" sz="1800" dirty="0">
              <a:solidFill>
                <a:srgbClr val="0098D8"/>
              </a:solidFill>
            </a:endParaRPr>
          </a:p>
        </p:txBody>
      </p:sp>
      <p:sp>
        <p:nvSpPr>
          <p:cNvPr id="5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/>
        </p:nvSpPr>
        <p:spPr>
          <a:xfrm>
            <a:off x="8673880" y="6614048"/>
            <a:ext cx="43152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7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6" name="Bild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6384716"/>
            <a:ext cx="260385" cy="3524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Bild 3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09529" y="1049115"/>
            <a:ext cx="1150587" cy="1375191"/>
            <a:chOff x="182964" y="6382141"/>
            <a:chExt cx="1150587" cy="1375191"/>
          </a:xfrm>
        </p:grpSpPr>
        <p:grpSp>
          <p:nvGrpSpPr>
            <p:cNvPr id="28" name="Group 27"/>
            <p:cNvGrpSpPr/>
            <p:nvPr/>
          </p:nvGrpSpPr>
          <p:grpSpPr>
            <a:xfrm>
              <a:off x="182964" y="6382141"/>
              <a:ext cx="1150587" cy="1375191"/>
              <a:chOff x="-1739572" y="1891730"/>
              <a:chExt cx="1150587" cy="1375191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91" t="29246" r="40327" b="44180"/>
              <a:stretch/>
            </p:blipFill>
            <p:spPr>
              <a:xfrm>
                <a:off x="-1736988" y="1891730"/>
                <a:ext cx="1016951" cy="1375191"/>
              </a:xfrm>
              <a:prstGeom prst="rect">
                <a:avLst/>
              </a:prstGeom>
            </p:spPr>
          </p:pic>
          <p:cxnSp>
            <p:nvCxnSpPr>
              <p:cNvPr id="31" name="Straight Connector 30"/>
              <p:cNvCxnSpPr/>
              <p:nvPr/>
            </p:nvCxnSpPr>
            <p:spPr>
              <a:xfrm flipV="1">
                <a:off x="-1329944" y="2082580"/>
                <a:ext cx="53804" cy="5052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-1339905" y="2338599"/>
                <a:ext cx="162998" cy="8149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1276140" y="2720968"/>
                <a:ext cx="175081" cy="458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-1435773" y="2992511"/>
                <a:ext cx="258867" cy="11082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Isosceles Triangle 35"/>
              <p:cNvSpPr/>
              <p:nvPr/>
            </p:nvSpPr>
            <p:spPr>
              <a:xfrm>
                <a:off x="-1272709" y="2781193"/>
                <a:ext cx="34501" cy="34501"/>
              </a:xfrm>
              <a:prstGeom prst="triangl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-1335963" y="1894556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T-S1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-1231638" y="2155897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T-S2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-1126696" y="2591522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T-S3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-1162320" y="2768289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T-S4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-1739572" y="2401183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O-D</a:t>
                </a:r>
                <a:endParaRPr lang="de-DE" sz="1400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-1435773" y="2612095"/>
                <a:ext cx="134397" cy="150133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-1666085" y="2236914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50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-1733037" y="2662518"/>
                <a:ext cx="5578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100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182964" y="6384967"/>
              <a:ext cx="1017998" cy="1372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2797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/>
          <p:cNvGrpSpPr/>
          <p:nvPr/>
        </p:nvGrpSpPr>
        <p:grpSpPr>
          <a:xfrm>
            <a:off x="-183156" y="4087831"/>
            <a:ext cx="2814714" cy="2508731"/>
            <a:chOff x="-183156" y="4087831"/>
            <a:chExt cx="2814714" cy="2508731"/>
          </a:xfrm>
        </p:grpSpPr>
        <p:grpSp>
          <p:nvGrpSpPr>
            <p:cNvPr id="234" name="Group 233"/>
            <p:cNvGrpSpPr/>
            <p:nvPr/>
          </p:nvGrpSpPr>
          <p:grpSpPr>
            <a:xfrm>
              <a:off x="-183156" y="4087831"/>
              <a:ext cx="2814714" cy="2508731"/>
              <a:chOff x="-2979165" y="1063316"/>
              <a:chExt cx="2814714" cy="2508731"/>
            </a:xfrm>
          </p:grpSpPr>
          <p:pic>
            <p:nvPicPr>
              <p:cNvPr id="235" name="Picture 2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10" t="22469" r="38717" b="39678"/>
              <a:stretch/>
            </p:blipFill>
            <p:spPr>
              <a:xfrm>
                <a:off x="-2635989" y="1540998"/>
                <a:ext cx="2015879" cy="1958947"/>
              </a:xfrm>
              <a:prstGeom prst="rect">
                <a:avLst/>
              </a:prstGeom>
            </p:spPr>
          </p:pic>
          <p:cxnSp>
            <p:nvCxnSpPr>
              <p:cNvPr id="236" name="Straight Connector 235"/>
              <p:cNvCxnSpPr/>
              <p:nvPr/>
            </p:nvCxnSpPr>
            <p:spPr>
              <a:xfrm flipV="1">
                <a:off x="-1329944" y="2082580"/>
                <a:ext cx="53804" cy="5052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flipV="1">
                <a:off x="-1339905" y="2338599"/>
                <a:ext cx="162998" cy="8149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-1276140" y="2720968"/>
                <a:ext cx="175081" cy="458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flipV="1">
                <a:off x="-1435773" y="2992511"/>
                <a:ext cx="258867" cy="11082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Isosceles Triangle 239"/>
              <p:cNvSpPr/>
              <p:nvPr/>
            </p:nvSpPr>
            <p:spPr>
              <a:xfrm>
                <a:off x="-2450216" y="3200016"/>
                <a:ext cx="34501" cy="34501"/>
              </a:xfrm>
              <a:prstGeom prst="triangl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1" name="Isosceles Triangle 240"/>
              <p:cNvSpPr/>
              <p:nvPr/>
            </p:nvSpPr>
            <p:spPr>
              <a:xfrm>
                <a:off x="-1272709" y="2781193"/>
                <a:ext cx="34501" cy="34501"/>
              </a:xfrm>
              <a:prstGeom prst="triangl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-1335963" y="1894556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T-S1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-1231638" y="2155897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T-S2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-1126696" y="2591522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T-S3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-1162320" y="2768289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T-S4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-2403127" y="3002652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O-V</a:t>
                </a:r>
                <a:endParaRPr lang="de-DE" sz="1400" dirty="0"/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-1739572" y="2401183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O-D</a:t>
                </a:r>
                <a:endParaRPr lang="de-DE" sz="1400" dirty="0"/>
              </a:p>
            </p:txBody>
          </p:sp>
          <p:cxnSp>
            <p:nvCxnSpPr>
              <p:cNvPr id="248" name="Straight Connector 247"/>
              <p:cNvCxnSpPr/>
              <p:nvPr/>
            </p:nvCxnSpPr>
            <p:spPr>
              <a:xfrm>
                <a:off x="-1435773" y="2612095"/>
                <a:ext cx="134397" cy="150133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Box 248"/>
              <p:cNvSpPr txBox="1"/>
              <p:nvPr/>
            </p:nvSpPr>
            <p:spPr>
              <a:xfrm>
                <a:off x="-1666085" y="2236914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50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-1733037" y="2662518"/>
                <a:ext cx="5578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100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-1586528" y="3264270"/>
                <a:ext cx="5578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150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-1962567" y="1647178"/>
                <a:ext cx="575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T-SA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-2979165" y="1092122"/>
                <a:ext cx="2474668" cy="555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-711865" y="1063316"/>
                <a:ext cx="547414" cy="24366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56" name="Rectangle 255"/>
            <p:cNvSpPr/>
            <p:nvPr/>
          </p:nvSpPr>
          <p:spPr>
            <a:xfrm>
              <a:off x="145950" y="4670009"/>
              <a:ext cx="1933686" cy="18558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-177159" y="1198608"/>
            <a:ext cx="2814714" cy="2508731"/>
            <a:chOff x="-183156" y="4087831"/>
            <a:chExt cx="2814714" cy="2508731"/>
          </a:xfrm>
        </p:grpSpPr>
        <p:grpSp>
          <p:nvGrpSpPr>
            <p:cNvPr id="265" name="Group 264"/>
            <p:cNvGrpSpPr/>
            <p:nvPr/>
          </p:nvGrpSpPr>
          <p:grpSpPr>
            <a:xfrm>
              <a:off x="-183156" y="4087831"/>
              <a:ext cx="2814714" cy="2508731"/>
              <a:chOff x="-2979165" y="1063316"/>
              <a:chExt cx="2814714" cy="2508731"/>
            </a:xfrm>
          </p:grpSpPr>
          <p:pic>
            <p:nvPicPr>
              <p:cNvPr id="267" name="Picture 26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10" t="22469" r="38717" b="39678"/>
              <a:stretch/>
            </p:blipFill>
            <p:spPr>
              <a:xfrm>
                <a:off x="-2635989" y="1540998"/>
                <a:ext cx="2015879" cy="1958947"/>
              </a:xfrm>
              <a:prstGeom prst="rect">
                <a:avLst/>
              </a:prstGeom>
            </p:spPr>
          </p:pic>
          <p:cxnSp>
            <p:nvCxnSpPr>
              <p:cNvPr id="268" name="Straight Connector 267"/>
              <p:cNvCxnSpPr/>
              <p:nvPr/>
            </p:nvCxnSpPr>
            <p:spPr>
              <a:xfrm flipV="1">
                <a:off x="-1329944" y="2082580"/>
                <a:ext cx="53804" cy="5052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flipV="1">
                <a:off x="-1339905" y="2338599"/>
                <a:ext cx="162998" cy="8149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-1276140" y="2720968"/>
                <a:ext cx="175081" cy="458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flipV="1">
                <a:off x="-1435773" y="2992511"/>
                <a:ext cx="258867" cy="11082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Isosceles Triangle 271"/>
              <p:cNvSpPr/>
              <p:nvPr/>
            </p:nvSpPr>
            <p:spPr>
              <a:xfrm>
                <a:off x="-2450216" y="3200016"/>
                <a:ext cx="34501" cy="34501"/>
              </a:xfrm>
              <a:prstGeom prst="triangl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3" name="Isosceles Triangle 272"/>
              <p:cNvSpPr/>
              <p:nvPr/>
            </p:nvSpPr>
            <p:spPr>
              <a:xfrm>
                <a:off x="-1272709" y="2781193"/>
                <a:ext cx="34501" cy="34501"/>
              </a:xfrm>
              <a:prstGeom prst="triangl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-1335963" y="1894556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T-S1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-1231638" y="2155897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T-S2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-1126696" y="2591522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T-S3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-1162320" y="2768289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T-S4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-2403127" y="3002652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O-V</a:t>
                </a:r>
                <a:endParaRPr lang="de-DE" sz="1400" dirty="0"/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-1739572" y="2401183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O-D</a:t>
                </a:r>
                <a:endParaRPr lang="de-DE" sz="1400" dirty="0"/>
              </a:p>
            </p:txBody>
          </p:sp>
          <p:cxnSp>
            <p:nvCxnSpPr>
              <p:cNvPr id="280" name="Straight Connector 279"/>
              <p:cNvCxnSpPr/>
              <p:nvPr/>
            </p:nvCxnSpPr>
            <p:spPr>
              <a:xfrm>
                <a:off x="-1435773" y="2612095"/>
                <a:ext cx="134397" cy="150133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TextBox 280"/>
              <p:cNvSpPr txBox="1"/>
              <p:nvPr/>
            </p:nvSpPr>
            <p:spPr>
              <a:xfrm>
                <a:off x="-1666085" y="2236914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50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-1733037" y="2662518"/>
                <a:ext cx="5578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100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-1586528" y="3264270"/>
                <a:ext cx="5578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150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-1962567" y="1647178"/>
                <a:ext cx="575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T-SA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-2979165" y="1092122"/>
                <a:ext cx="2474668" cy="555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-711865" y="1063316"/>
                <a:ext cx="547414" cy="24366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66" name="Rectangle 265"/>
            <p:cNvSpPr/>
            <p:nvPr/>
          </p:nvSpPr>
          <p:spPr>
            <a:xfrm>
              <a:off x="145950" y="4670009"/>
              <a:ext cx="1933686" cy="18558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92" y="2372227"/>
            <a:ext cx="6540398" cy="18330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18" y="747640"/>
            <a:ext cx="6540398" cy="183308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87169" y="2568290"/>
            <a:ext cx="4581399" cy="87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31" name="Rectangle 30"/>
          <p:cNvSpPr/>
          <p:nvPr/>
        </p:nvSpPr>
        <p:spPr>
          <a:xfrm>
            <a:off x="3522780" y="700662"/>
            <a:ext cx="4830913" cy="341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39" name="TextBox 38"/>
          <p:cNvSpPr txBox="1"/>
          <p:nvPr/>
        </p:nvSpPr>
        <p:spPr>
          <a:xfrm>
            <a:off x="334445" y="995583"/>
            <a:ext cx="2076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/>
              <a:t>Drogden</a:t>
            </a:r>
            <a:r>
              <a:rPr lang="en-US" sz="2000" dirty="0" smtClean="0"/>
              <a:t> </a:t>
            </a:r>
            <a:r>
              <a:rPr lang="en-US" sz="2000" dirty="0" err="1" smtClean="0"/>
              <a:t>Fyr</a:t>
            </a:r>
            <a:r>
              <a:rPr lang="en-US" sz="2000" dirty="0" smtClean="0"/>
              <a:t>, 5m</a:t>
            </a:r>
          </a:p>
          <a:p>
            <a:pPr algn="r"/>
            <a:r>
              <a:rPr lang="en-US" sz="2000" dirty="0" smtClean="0"/>
              <a:t>Velocities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19658" y="2593706"/>
            <a:ext cx="2076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lateral</a:t>
            </a:r>
            <a:endParaRPr lang="de-DE" sz="2000" dirty="0"/>
          </a:p>
        </p:txBody>
      </p:sp>
      <p:sp>
        <p:nvSpPr>
          <p:cNvPr id="43" name="Rectangle 42"/>
          <p:cNvSpPr/>
          <p:nvPr/>
        </p:nvSpPr>
        <p:spPr>
          <a:xfrm>
            <a:off x="2791900" y="3825728"/>
            <a:ext cx="5752333" cy="360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47" y="5380260"/>
            <a:ext cx="6582220" cy="18439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3"/>
          <a:stretch/>
        </p:blipFill>
        <p:spPr>
          <a:xfrm>
            <a:off x="2666257" y="4052277"/>
            <a:ext cx="6540398" cy="153000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897695" y="6857999"/>
            <a:ext cx="5612364" cy="291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44" name="Rectangle 43"/>
          <p:cNvSpPr/>
          <p:nvPr/>
        </p:nvSpPr>
        <p:spPr>
          <a:xfrm>
            <a:off x="2722610" y="5555535"/>
            <a:ext cx="5752333" cy="135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2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 txBox="1">
            <a:spLocks/>
          </p:cNvSpPr>
          <p:nvPr/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Validation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>
            <a:off x="489958" y="609600"/>
            <a:ext cx="5709875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meter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5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/>
        </p:nvSpPr>
        <p:spPr>
          <a:xfrm>
            <a:off x="8673880" y="661404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8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7" name="Bild 3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pic>
        <p:nvPicPr>
          <p:cNvPr id="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76" y="306660"/>
            <a:ext cx="1976400" cy="504138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flipH="1">
            <a:off x="0" y="3926251"/>
            <a:ext cx="9144000" cy="0"/>
          </a:xfrm>
          <a:prstGeom prst="line">
            <a:avLst/>
          </a:prstGeom>
          <a:ln w="19050">
            <a:solidFill>
              <a:srgbClr val="009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0" y="3963000"/>
            <a:ext cx="2414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/>
              <a:t>Vengeancegrund</a:t>
            </a:r>
            <a:r>
              <a:rPr lang="en-US" sz="2000" dirty="0" smtClean="0"/>
              <a:t>, 5m</a:t>
            </a:r>
          </a:p>
          <a:p>
            <a:pPr algn="r"/>
            <a:r>
              <a:rPr lang="en-US" sz="2000" dirty="0" smtClean="0"/>
              <a:t>Velocities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26319" y="5659317"/>
            <a:ext cx="2076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lateral</a:t>
            </a:r>
            <a:endParaRPr lang="de-DE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6023822" y="4019930"/>
            <a:ext cx="24454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72000" tIns="0" rIns="36000" bIns="0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Observations     </a:t>
            </a:r>
            <a:r>
              <a:rPr lang="en-US" sz="2000" dirty="0" smtClean="0">
                <a:solidFill>
                  <a:srgbClr val="FF7253"/>
                </a:solidFill>
              </a:rPr>
              <a:t>Model</a:t>
            </a:r>
            <a:r>
              <a:rPr lang="en-US" sz="2000" dirty="0" smtClean="0"/>
              <a:t> </a:t>
            </a:r>
            <a:endParaRPr lang="de-DE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8585876" y="1846227"/>
            <a:ext cx="6531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0.91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9658" y="4865707"/>
            <a:ext cx="2076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axial</a:t>
            </a:r>
            <a:endParaRPr lang="de-DE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1126319" y="1823533"/>
            <a:ext cx="2076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axial</a:t>
            </a:r>
            <a:endParaRPr lang="de-DE" sz="2000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419301" y="5600369"/>
            <a:ext cx="232181" cy="51293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584290" y="2685475"/>
            <a:ext cx="703007" cy="16783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/>
          <p:cNvSpPr txBox="1"/>
          <p:nvPr/>
        </p:nvSpPr>
        <p:spPr>
          <a:xfrm>
            <a:off x="8574446" y="4642572"/>
            <a:ext cx="6531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0.89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8554226" y="3137448"/>
            <a:ext cx="6531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0.35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8588516" y="6002373"/>
            <a:ext cx="6531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0.68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 rot="5400000">
            <a:off x="8361141" y="1154705"/>
            <a:ext cx="985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Correlation coefficient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15" y="1378818"/>
            <a:ext cx="3325279" cy="2813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16" y="4052947"/>
            <a:ext cx="3325279" cy="2813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88" y="4064354"/>
            <a:ext cx="3264226" cy="27621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88" y="1396897"/>
            <a:ext cx="3264226" cy="2762165"/>
          </a:xfrm>
          <a:prstGeom prst="rect">
            <a:avLst/>
          </a:prstGeom>
        </p:spPr>
      </p:pic>
      <p:pic>
        <p:nvPicPr>
          <p:cNvPr id="2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 txBox="1">
            <a:spLocks/>
          </p:cNvSpPr>
          <p:nvPr/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 txBox="1">
            <a:spLocks/>
          </p:cNvSpPr>
          <p:nvPr/>
        </p:nvSpPr>
        <p:spPr>
          <a:xfrm>
            <a:off x="489958" y="609600"/>
            <a:ext cx="5082167" cy="3365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 baseline="0">
                <a:solidFill>
                  <a:srgbClr val="0098D4"/>
                </a:solidFill>
                <a:latin typeface="+mn-lt"/>
                <a:ea typeface="Calibri" charset="0"/>
                <a:cs typeface="Calibri" panose="020F050202020403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Transect</a:t>
            </a:r>
            <a:r>
              <a:rPr lang="de-DE" dirty="0" smtClean="0"/>
              <a:t> Sound 2 (T-S2), </a:t>
            </a:r>
            <a:r>
              <a:rPr lang="de-DE" dirty="0" err="1"/>
              <a:t>outflow</a:t>
            </a:r>
            <a:r>
              <a:rPr lang="de-DE" dirty="0"/>
              <a:t> </a:t>
            </a:r>
            <a:r>
              <a:rPr lang="de-DE" dirty="0" err="1"/>
              <a:t>phase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/>
        </p:nvSpPr>
        <p:spPr>
          <a:xfrm>
            <a:off x="8673880" y="661404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9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6" name="Bild 3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6384716"/>
            <a:ext cx="260385" cy="352440"/>
          </a:xfrm>
          <a:prstGeom prst="rect">
            <a:avLst/>
          </a:prstGeom>
        </p:spPr>
      </p:pic>
      <p:pic>
        <p:nvPicPr>
          <p:cNvPr id="7" name="Bild 3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pic>
        <p:nvPicPr>
          <p:cNvPr id="8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76" y="306660"/>
            <a:ext cx="1976400" cy="5041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35840" y="1075927"/>
            <a:ext cx="225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Grid resolution</a:t>
            </a:r>
            <a:endParaRPr lang="de-DE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965051" y="1067797"/>
            <a:ext cx="225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Lateral velocity</a:t>
            </a:r>
            <a:endParaRPr lang="de-DE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4385044" y="3278450"/>
            <a:ext cx="1323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fine grid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36473" y="3271126"/>
            <a:ext cx="1323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fine grid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17450" y="5972453"/>
            <a:ext cx="1323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coarse grid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32535" y="5929382"/>
            <a:ext cx="1323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coarse grid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54229" y="4505899"/>
            <a:ext cx="1520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8D4"/>
                </a:solidFill>
              </a:rPr>
              <a:t>Up to 500 m </a:t>
            </a:r>
            <a:endParaRPr lang="de-DE" sz="1600" dirty="0">
              <a:solidFill>
                <a:srgbClr val="0098D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54229" y="1807015"/>
            <a:ext cx="1520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8D4"/>
                </a:solidFill>
              </a:rPr>
              <a:t>Up to 100 m </a:t>
            </a:r>
            <a:endParaRPr lang="de-DE" sz="1600" dirty="0">
              <a:solidFill>
                <a:srgbClr val="0098D4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9958" y="2450779"/>
            <a:ext cx="1473680" cy="1918411"/>
            <a:chOff x="182964" y="6382141"/>
            <a:chExt cx="1150587" cy="1375191"/>
          </a:xfrm>
        </p:grpSpPr>
        <p:grpSp>
          <p:nvGrpSpPr>
            <p:cNvPr id="50" name="Group 49"/>
            <p:cNvGrpSpPr/>
            <p:nvPr/>
          </p:nvGrpSpPr>
          <p:grpSpPr>
            <a:xfrm>
              <a:off x="182964" y="6382141"/>
              <a:ext cx="1150587" cy="1375191"/>
              <a:chOff x="-1739572" y="1891730"/>
              <a:chExt cx="1150587" cy="1375191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91" t="29246" r="40327" b="44180"/>
              <a:stretch/>
            </p:blipFill>
            <p:spPr>
              <a:xfrm>
                <a:off x="-1736988" y="1891730"/>
                <a:ext cx="1016951" cy="1375191"/>
              </a:xfrm>
              <a:prstGeom prst="rect">
                <a:avLst/>
              </a:prstGeom>
            </p:spPr>
          </p:pic>
          <p:cxnSp>
            <p:nvCxnSpPr>
              <p:cNvPr id="53" name="Straight Connector 52"/>
              <p:cNvCxnSpPr/>
              <p:nvPr/>
            </p:nvCxnSpPr>
            <p:spPr>
              <a:xfrm flipV="1">
                <a:off x="-1329944" y="2082580"/>
                <a:ext cx="53804" cy="5052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-1339905" y="2338599"/>
                <a:ext cx="162998" cy="8149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-1276140" y="2720968"/>
                <a:ext cx="175081" cy="458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-1435773" y="2992511"/>
                <a:ext cx="258867" cy="11082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Isosceles Triangle 56"/>
              <p:cNvSpPr/>
              <p:nvPr/>
            </p:nvSpPr>
            <p:spPr>
              <a:xfrm>
                <a:off x="-1272709" y="2781193"/>
                <a:ext cx="34501" cy="34501"/>
              </a:xfrm>
              <a:prstGeom prst="triangl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-1335963" y="1894556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T-S1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-1231638" y="2155897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T-S2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1126696" y="2591522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T-S3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-1162320" y="2768289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T-S4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-1739572" y="2401183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O-D</a:t>
                </a:r>
                <a:endParaRPr lang="de-DE" sz="1400" dirty="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-1435773" y="2612095"/>
                <a:ext cx="134397" cy="150133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-1666085" y="2236914"/>
                <a:ext cx="537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50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-1733037" y="2662518"/>
                <a:ext cx="5578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100</a:t>
                </a:r>
                <a:endParaRPr lang="de-DE" sz="14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182964" y="6384967"/>
              <a:ext cx="1017998" cy="1372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flipH="1">
            <a:off x="1619286" y="2723854"/>
            <a:ext cx="575307" cy="238695"/>
          </a:xfrm>
          <a:prstGeom prst="straightConnector1">
            <a:avLst/>
          </a:prstGeom>
          <a:ln w="7620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8D3"/>
      </a:accent1>
      <a:accent2>
        <a:srgbClr val="D1C88A"/>
      </a:accent2>
      <a:accent3>
        <a:srgbClr val="A3ADB2"/>
      </a:accent3>
      <a:accent4>
        <a:srgbClr val="00477B"/>
      </a:accent4>
      <a:accent5>
        <a:srgbClr val="ED8800"/>
      </a:accent5>
      <a:accent6>
        <a:srgbClr val="BCBD00"/>
      </a:accent6>
      <a:hlink>
        <a:srgbClr val="00A3DA"/>
      </a:hlink>
      <a:folHlink>
        <a:srgbClr val="52636D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1033</Words>
  <Application>Microsoft Office PowerPoint</Application>
  <PresentationFormat>On-screen Show (4:3)</PresentationFormat>
  <Paragraphs>375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</vt:lpstr>
      <vt:lpstr>Secondary Circulation in the Danish straits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Miriam Hamann</dc:creator>
  <cp:lastModifiedBy>Haid,  Verena Prisca Stephanie</cp:lastModifiedBy>
  <cp:revision>358</cp:revision>
  <cp:lastPrinted>2019-03-26T17:28:20Z</cp:lastPrinted>
  <dcterms:created xsi:type="dcterms:W3CDTF">2018-01-25T13:28:18Z</dcterms:created>
  <dcterms:modified xsi:type="dcterms:W3CDTF">2019-04-08T14:30:30Z</dcterms:modified>
</cp:coreProperties>
</file>