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8"/>
  </p:notesMasterIdLst>
  <p:handoutMasterIdLst>
    <p:handoutMasterId r:id="rId19"/>
  </p:handoutMasterIdLst>
  <p:sldIdLst>
    <p:sldId id="280" r:id="rId2"/>
    <p:sldId id="324" r:id="rId3"/>
    <p:sldId id="285" r:id="rId4"/>
    <p:sldId id="306" r:id="rId5"/>
    <p:sldId id="327" r:id="rId6"/>
    <p:sldId id="325" r:id="rId7"/>
    <p:sldId id="298" r:id="rId8"/>
    <p:sldId id="287" r:id="rId9"/>
    <p:sldId id="310" r:id="rId10"/>
    <p:sldId id="311" r:id="rId11"/>
    <p:sldId id="342" r:id="rId12"/>
    <p:sldId id="339" r:id="rId13"/>
    <p:sldId id="317" r:id="rId14"/>
    <p:sldId id="301" r:id="rId15"/>
    <p:sldId id="343" r:id="rId16"/>
    <p:sldId id="331" r:id="rId17"/>
  </p:sldIdLst>
  <p:sldSz cx="9144000" cy="6858000" type="screen4x3"/>
  <p:notesSz cx="6797675" cy="992822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 Benjamin" initials="JB" lastIdx="1" clrIdx="0">
    <p:extLst>
      <p:ext uri="{19B8F6BF-5375-455C-9EA6-DF929625EA0E}">
        <p15:presenceInfo xmlns:p15="http://schemas.microsoft.com/office/powerpoint/2012/main" userId="Jacob,  Benja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5050"/>
    <a:srgbClr val="FF3300"/>
    <a:srgbClr val="0098D4"/>
    <a:srgbClr val="212E38"/>
    <a:srgbClr val="526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75430" autoAdjust="0"/>
  </p:normalViewPr>
  <p:slideViewPr>
    <p:cSldViewPr snapToGrid="0" snapToObjects="1">
      <p:cViewPr varScale="1">
        <p:scale>
          <a:sx n="66" d="100"/>
          <a:sy n="66" d="100"/>
        </p:scale>
        <p:origin x="137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21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65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7E62C-397B-7A45-A11E-F3F0F957527A}" type="datetimeFigureOut">
              <a:rPr lang="de-DE" smtClean="0"/>
              <a:t>15.04.2019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BE585-61AA-BD4C-962C-051FDA9834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863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00F02-F6A1-CD4C-B9A0-7C2B4E685911}" type="datetimeFigureOut">
              <a:rPr lang="de-DE" smtClean="0"/>
              <a:t>15.04.2019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BD156-8050-CA4E-B9F5-9E9075514A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1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20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average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-</a:t>
            </a:r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estuarine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endParaRPr lang="de-DE" dirty="0" smtClean="0"/>
          </a:p>
          <a:p>
            <a:r>
              <a:rPr lang="de-DE" dirty="0" err="1" smtClean="0"/>
              <a:t>Decreases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mouth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atrea</a:t>
            </a:r>
            <a:endParaRPr lang="de-DE" baseline="0" dirty="0" smtClean="0"/>
          </a:p>
          <a:p>
            <a:endParaRPr lang="de-DE" dirty="0" smtClean="0"/>
          </a:p>
          <a:p>
            <a:r>
              <a:rPr lang="de-DE" dirty="0" smtClean="0"/>
              <a:t>Ems / Weser </a:t>
            </a:r>
            <a:r>
              <a:rPr lang="de-DE" dirty="0" err="1" smtClean="0"/>
              <a:t>thicker</a:t>
            </a:r>
            <a:r>
              <a:rPr lang="de-DE" dirty="0" smtClean="0"/>
              <a:t> </a:t>
            </a:r>
            <a:r>
              <a:rPr lang="de-DE" dirty="0" err="1" smtClean="0"/>
              <a:t>bottom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/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propgation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endParaRPr lang="de-DE" dirty="0" smtClean="0"/>
          </a:p>
          <a:p>
            <a:r>
              <a:rPr lang="de-DE" dirty="0" smtClean="0"/>
              <a:t>&gt;&gt; </a:t>
            </a:r>
            <a:r>
              <a:rPr lang="de-DE" dirty="0" err="1" smtClean="0"/>
              <a:t>aprrox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front (5-10 </a:t>
            </a:r>
            <a:r>
              <a:rPr lang="de-DE" baseline="0" dirty="0" err="1" smtClean="0"/>
              <a:t>psu</a:t>
            </a:r>
            <a:r>
              <a:rPr lang="de-DE" baseline="0" dirty="0" smtClean="0"/>
              <a:t>)</a:t>
            </a:r>
          </a:p>
          <a:p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increasing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fronts</a:t>
            </a:r>
            <a:r>
              <a:rPr lang="de-DE" baseline="0" dirty="0" smtClean="0"/>
              <a:t> Ems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Elbr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Vertical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stratifiation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Plume</a:t>
            </a:r>
            <a:r>
              <a:rPr lang="de-DE" baseline="0" dirty="0" smtClean="0"/>
              <a:t> Elbe)</a:t>
            </a:r>
          </a:p>
          <a:p>
            <a:pPr marL="171450" indent="-171450">
              <a:buFontTx/>
              <a:buChar char="-"/>
            </a:pP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Differences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attributed</a:t>
            </a:r>
            <a:r>
              <a:rPr lang="de-DE" dirty="0" smtClean="0"/>
              <a:t> 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river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baseline="0" dirty="0" smtClean="0"/>
              <a:t> off </a:t>
            </a:r>
            <a:r>
              <a:rPr lang="de-DE" baseline="0" dirty="0" err="1" smtClean="0"/>
              <a:t>bathymetry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-------</a:t>
            </a:r>
          </a:p>
          <a:p>
            <a:r>
              <a:rPr lang="de-DE" baseline="0" dirty="0" smtClean="0"/>
              <a:t>Spring </a:t>
            </a:r>
            <a:r>
              <a:rPr lang="de-DE" baseline="0" dirty="0" err="1" smtClean="0"/>
              <a:t>neap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endParaRPr lang="de-DE" baseline="0" dirty="0" smtClean="0"/>
          </a:p>
          <a:p>
            <a:r>
              <a:rPr lang="de-DE" baseline="0" dirty="0" smtClean="0"/>
              <a:t>Maximum end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riverine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approaching</a:t>
            </a:r>
            <a:r>
              <a:rPr lang="de-DE" baseline="0" dirty="0" smtClean="0"/>
              <a:t> front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Lower</a:t>
            </a:r>
            <a:r>
              <a:rPr lang="de-DE" baseline="0" dirty="0" smtClean="0"/>
              <a:t> Spring </a:t>
            </a:r>
            <a:r>
              <a:rPr lang="de-DE" baseline="0" dirty="0" err="1" smtClean="0"/>
              <a:t>neap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Ems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Weser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Elbe:</a:t>
            </a:r>
          </a:p>
          <a:p>
            <a:r>
              <a:rPr lang="de-DE" baseline="0" dirty="0" smtClean="0"/>
              <a:t>River </a:t>
            </a:r>
            <a:r>
              <a:rPr lang="de-DE" baseline="0" dirty="0" err="1" smtClean="0"/>
              <a:t>run</a:t>
            </a:r>
            <a:r>
              <a:rPr lang="de-DE" baseline="0" dirty="0" smtClean="0"/>
              <a:t> off </a:t>
            </a:r>
            <a:r>
              <a:rPr lang="de-DE" baseline="0" dirty="0" err="1" smtClean="0"/>
              <a:t>oposes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landwarc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propagation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Maybe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relevent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sediment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dynamics</a:t>
            </a:r>
            <a:r>
              <a:rPr lang="de-DE" baseline="0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93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average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-</a:t>
            </a:r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estuarine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endParaRPr lang="de-DE" dirty="0" smtClean="0"/>
          </a:p>
          <a:p>
            <a:r>
              <a:rPr lang="de-DE" dirty="0" err="1" smtClean="0"/>
              <a:t>Decreases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mouth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atrea</a:t>
            </a:r>
            <a:endParaRPr lang="de-DE" baseline="0" dirty="0" smtClean="0"/>
          </a:p>
          <a:p>
            <a:endParaRPr lang="de-DE" dirty="0" smtClean="0"/>
          </a:p>
          <a:p>
            <a:r>
              <a:rPr lang="de-DE" dirty="0" smtClean="0"/>
              <a:t>Ems / Weser </a:t>
            </a:r>
            <a:r>
              <a:rPr lang="de-DE" dirty="0" err="1" smtClean="0"/>
              <a:t>thicker</a:t>
            </a:r>
            <a:r>
              <a:rPr lang="de-DE" dirty="0" smtClean="0"/>
              <a:t> </a:t>
            </a:r>
            <a:r>
              <a:rPr lang="de-DE" dirty="0" err="1" smtClean="0"/>
              <a:t>bottom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/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propgation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endParaRPr lang="de-DE" dirty="0" smtClean="0"/>
          </a:p>
          <a:p>
            <a:r>
              <a:rPr lang="de-DE" dirty="0" smtClean="0"/>
              <a:t>&gt;&gt; </a:t>
            </a:r>
            <a:r>
              <a:rPr lang="de-DE" dirty="0" err="1" smtClean="0"/>
              <a:t>aprrox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front (5-10 </a:t>
            </a:r>
            <a:r>
              <a:rPr lang="de-DE" baseline="0" dirty="0" err="1" smtClean="0"/>
              <a:t>psu</a:t>
            </a:r>
            <a:r>
              <a:rPr lang="de-DE" baseline="0" dirty="0" smtClean="0"/>
              <a:t>)</a:t>
            </a:r>
          </a:p>
          <a:p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increasing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fronts</a:t>
            </a:r>
            <a:r>
              <a:rPr lang="de-DE" baseline="0" dirty="0" smtClean="0"/>
              <a:t> Ems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Elbr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err="1" smtClean="0"/>
              <a:t>Vertical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stratifiation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Plume</a:t>
            </a:r>
            <a:r>
              <a:rPr lang="de-DE" baseline="0" dirty="0" smtClean="0"/>
              <a:t> Elbe)</a:t>
            </a:r>
          </a:p>
          <a:p>
            <a:pPr marL="171450" indent="-171450">
              <a:buFontTx/>
              <a:buChar char="-"/>
            </a:pP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Differences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attributed</a:t>
            </a:r>
            <a:r>
              <a:rPr lang="de-DE" dirty="0" smtClean="0"/>
              <a:t> 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river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baseline="0" dirty="0" smtClean="0"/>
              <a:t> off </a:t>
            </a:r>
            <a:r>
              <a:rPr lang="de-DE" baseline="0" dirty="0" err="1" smtClean="0"/>
              <a:t>bathymetry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-------</a:t>
            </a:r>
          </a:p>
          <a:p>
            <a:r>
              <a:rPr lang="de-DE" baseline="0" dirty="0" smtClean="0"/>
              <a:t>Spring </a:t>
            </a:r>
            <a:r>
              <a:rPr lang="de-DE" baseline="0" dirty="0" err="1" smtClean="0"/>
              <a:t>neap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endParaRPr lang="de-DE" baseline="0" dirty="0" smtClean="0"/>
          </a:p>
          <a:p>
            <a:r>
              <a:rPr lang="de-DE" baseline="0" dirty="0" smtClean="0"/>
              <a:t>Maximum end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riverine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approaching</a:t>
            </a:r>
            <a:r>
              <a:rPr lang="de-DE" baseline="0" dirty="0" smtClean="0"/>
              <a:t> front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Lower</a:t>
            </a:r>
            <a:r>
              <a:rPr lang="de-DE" baseline="0" dirty="0" smtClean="0"/>
              <a:t> Spring </a:t>
            </a:r>
            <a:r>
              <a:rPr lang="de-DE" baseline="0" dirty="0" err="1" smtClean="0"/>
              <a:t>neap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Ems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Weser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Elbe:</a:t>
            </a:r>
          </a:p>
          <a:p>
            <a:r>
              <a:rPr lang="de-DE" baseline="0" dirty="0" smtClean="0"/>
              <a:t>River </a:t>
            </a:r>
            <a:r>
              <a:rPr lang="de-DE" baseline="0" dirty="0" err="1" smtClean="0"/>
              <a:t>run</a:t>
            </a:r>
            <a:r>
              <a:rPr lang="de-DE" baseline="0" dirty="0" smtClean="0"/>
              <a:t> off </a:t>
            </a:r>
            <a:r>
              <a:rPr lang="de-DE" baseline="0" dirty="0" err="1" smtClean="0"/>
              <a:t>oposes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landwarc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propagation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Maybe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relevent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sediment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dynamics</a:t>
            </a:r>
            <a:r>
              <a:rPr lang="de-DE" baseline="0" dirty="0" smtClean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567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Relation:</a:t>
            </a:r>
            <a:r>
              <a:rPr lang="de-DE" baseline="0" dirty="0" smtClean="0"/>
              <a:t> wind </a:t>
            </a:r>
            <a:r>
              <a:rPr lang="de-DE" baseline="0" dirty="0" err="1" smtClean="0"/>
              <a:t>sea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sss</a:t>
            </a:r>
            <a:r>
              <a:rPr lang="de-DE" baseline="0" dirty="0" smtClean="0"/>
              <a:t> in frontal </a:t>
            </a:r>
            <a:r>
              <a:rPr lang="de-DE" baseline="0" dirty="0" err="1" smtClean="0"/>
              <a:t>center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snchronyzed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)</a:t>
            </a:r>
          </a:p>
          <a:p>
            <a:endParaRPr lang="de-DE" baseline="0" dirty="0" smtClean="0"/>
          </a:p>
          <a:p>
            <a:r>
              <a:rPr lang="de-DE" baseline="0" dirty="0" smtClean="0"/>
              <a:t>a)</a:t>
            </a:r>
          </a:p>
          <a:p>
            <a:r>
              <a:rPr lang="de-DE" baseline="0" dirty="0" err="1" smtClean="0"/>
              <a:t>Similar</a:t>
            </a:r>
            <a:r>
              <a:rPr lang="de-DE" baseline="0" dirty="0" smtClean="0"/>
              <a:t> TR </a:t>
            </a:r>
            <a:r>
              <a:rPr lang="de-DE" baseline="0" dirty="0" err="1" smtClean="0"/>
              <a:t>sinusodial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couarse</a:t>
            </a:r>
            <a:endParaRPr lang="de-DE" baseline="0" dirty="0" smtClean="0"/>
          </a:p>
          <a:p>
            <a:r>
              <a:rPr lang="de-DE" baseline="0" dirty="0" smtClean="0"/>
              <a:t>b)</a:t>
            </a:r>
          </a:p>
          <a:p>
            <a:r>
              <a:rPr lang="de-DE" baseline="0" dirty="0" err="1" smtClean="0"/>
              <a:t>Salinity</a:t>
            </a:r>
            <a:r>
              <a:rPr lang="de-DE" baseline="0" dirty="0" smtClean="0"/>
              <a:t>:  </a:t>
            </a:r>
            <a:r>
              <a:rPr lang="de-DE" baseline="0" dirty="0" err="1" smtClean="0"/>
              <a:t>flood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asymetry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faster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</a:t>
            </a:r>
            <a:r>
              <a:rPr lang="de-DE" baseline="0" dirty="0" smtClean="0"/>
              <a:t> (different </a:t>
            </a:r>
            <a:r>
              <a:rPr lang="de-DE" baseline="0" dirty="0" err="1" smtClean="0"/>
              <a:t>sampling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reduce</a:t>
            </a:r>
            <a:r>
              <a:rPr lang="de-DE" baseline="0" dirty="0" smtClean="0"/>
              <a:t> SSS </a:t>
            </a:r>
            <a:r>
              <a:rPr lang="de-DE" baseline="0" dirty="0" err="1" smtClean="0"/>
              <a:t>shift</a:t>
            </a:r>
            <a:r>
              <a:rPr lang="de-DE" baseline="0" dirty="0" smtClean="0"/>
              <a:t>)</a:t>
            </a:r>
          </a:p>
          <a:p>
            <a:r>
              <a:rPr lang="de-DE" baseline="0" dirty="0" err="1" smtClean="0"/>
              <a:t>Largest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asymetry</a:t>
            </a:r>
            <a:r>
              <a:rPr lang="de-DE" baseline="0" dirty="0" smtClean="0"/>
              <a:t> in Elbe</a:t>
            </a:r>
          </a:p>
          <a:p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Salinity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</a:t>
            </a:r>
            <a:r>
              <a:rPr lang="de-DE" baseline="0" dirty="0" smtClean="0"/>
              <a:t>/</a:t>
            </a:r>
            <a:r>
              <a:rPr lang="de-DE" baseline="0" dirty="0" err="1" smtClean="0"/>
              <a:t>decrease</a:t>
            </a:r>
            <a:r>
              <a:rPr lang="de-DE" baseline="0" dirty="0" smtClean="0"/>
              <a:t> Elbe: 2 Weser 1.3 Ems 1.2</a:t>
            </a:r>
          </a:p>
          <a:p>
            <a:endParaRPr lang="de-DE" baseline="0" dirty="0" smtClean="0"/>
          </a:p>
          <a:p>
            <a:r>
              <a:rPr lang="de-DE" baseline="0" dirty="0" smtClean="0"/>
              <a:t>C </a:t>
            </a:r>
            <a:r>
              <a:rPr lang="de-DE" baseline="0" dirty="0" err="1" smtClean="0"/>
              <a:t>intra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variability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Phase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 90° -&gt; </a:t>
            </a:r>
            <a:r>
              <a:rPr lang="de-DE" baseline="0" dirty="0" err="1" smtClean="0"/>
              <a:t>circle</a:t>
            </a:r>
            <a:r>
              <a:rPr lang="de-DE" baseline="0" dirty="0" smtClean="0"/>
              <a:t>  </a:t>
            </a:r>
          </a:p>
          <a:p>
            <a:r>
              <a:rPr lang="de-DE" baseline="0" dirty="0" smtClean="0"/>
              <a:t>Anti </a:t>
            </a:r>
            <a:r>
              <a:rPr lang="de-DE" baseline="0" dirty="0" err="1" smtClean="0"/>
              <a:t>clockwise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Different </a:t>
            </a:r>
            <a:r>
              <a:rPr lang="de-DE" baseline="0" dirty="0" err="1" smtClean="0"/>
              <a:t>trajecterories</a:t>
            </a:r>
            <a:r>
              <a:rPr lang="de-DE" baseline="0" dirty="0" smtClean="0"/>
              <a:t> -&gt; different </a:t>
            </a:r>
            <a:r>
              <a:rPr lang="de-DE" baseline="0" dirty="0" err="1" smtClean="0"/>
              <a:t>response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salinity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forcing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d) f)</a:t>
            </a:r>
          </a:p>
          <a:p>
            <a:r>
              <a:rPr lang="de-DE" baseline="0" dirty="0" smtClean="0"/>
              <a:t>Zonal Wind </a:t>
            </a:r>
            <a:r>
              <a:rPr lang="de-DE" baseline="0" dirty="0" err="1" smtClean="0"/>
              <a:t>drifr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longterm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variability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14 d/f </a:t>
            </a:r>
            <a:r>
              <a:rPr lang="de-DE" baseline="0" dirty="0" err="1" smtClean="0"/>
              <a:t>detided</a:t>
            </a:r>
            <a:r>
              <a:rPr lang="de-DE" baseline="0" dirty="0" smtClean="0"/>
              <a:t> Clear </a:t>
            </a:r>
            <a:r>
              <a:rPr lang="de-DE" baseline="0" dirty="0" err="1" smtClean="0"/>
              <a:t>response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west </a:t>
            </a:r>
            <a:r>
              <a:rPr lang="de-DE" baseline="0" dirty="0" err="1" smtClean="0"/>
              <a:t>winds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salinity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courses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 Different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freshwater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esrurase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Intra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periods</a:t>
            </a:r>
            <a:r>
              <a:rPr lang="de-DE" baseline="0" dirty="0" smtClean="0"/>
              <a:t> Weser </a:t>
            </a:r>
            <a:r>
              <a:rPr lang="de-DE" baseline="0" dirty="0" err="1" smtClean="0"/>
              <a:t>strongest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corelation</a:t>
            </a:r>
            <a:r>
              <a:rPr lang="de-DE" baseline="0" dirty="0" smtClean="0"/>
              <a:t> SSH/SSS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080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Concentration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decrease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891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SPM </a:t>
            </a:r>
            <a:r>
              <a:rPr lang="de-DE" dirty="0" err="1" smtClean="0"/>
              <a:t>trapiing</a:t>
            </a:r>
            <a:r>
              <a:rPr lang="de-DE" dirty="0" smtClean="0"/>
              <a:t>  at </a:t>
            </a:r>
            <a:r>
              <a:rPr lang="de-DE" dirty="0" err="1" smtClean="0"/>
              <a:t>limit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salt</a:t>
            </a:r>
            <a:r>
              <a:rPr lang="de-DE" dirty="0" smtClean="0"/>
              <a:t> </a:t>
            </a:r>
            <a:r>
              <a:rPr lang="de-DE" dirty="0" err="1" smtClean="0"/>
              <a:t>intrusion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432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13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48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Setup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rivers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 </a:t>
            </a:r>
            <a:r>
              <a:rPr lang="de-DE" dirty="0" err="1" smtClean="0"/>
              <a:t>seamlessly</a:t>
            </a:r>
            <a:r>
              <a:rPr lang="de-DE" dirty="0" smtClean="0"/>
              <a:t> </a:t>
            </a:r>
            <a:r>
              <a:rPr lang="de-DE" dirty="0" err="1" smtClean="0"/>
              <a:t>resolve</a:t>
            </a:r>
            <a:r>
              <a:rPr lang="de-DE" dirty="0" smtClean="0"/>
              <a:t> </a:t>
            </a:r>
            <a:r>
              <a:rPr lang="de-DE" dirty="0" err="1" smtClean="0"/>
              <a:t>transformation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rivers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Simulate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weir</a:t>
            </a:r>
            <a:r>
              <a:rPr lang="de-DE" dirty="0" smtClean="0"/>
              <a:t>  Geesthacht, Bremen-</a:t>
            </a:r>
            <a:r>
              <a:rPr lang="de-DE" dirty="0" err="1" smtClean="0"/>
              <a:t>Hemelin</a:t>
            </a:r>
            <a:endParaRPr lang="de-DE" dirty="0" smtClean="0"/>
          </a:p>
          <a:p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Fine </a:t>
            </a:r>
            <a:r>
              <a:rPr lang="de-DE" baseline="0" dirty="0" err="1" smtClean="0"/>
              <a:t>resolution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endParaRPr lang="de-DE" baseline="0" dirty="0" smtClean="0"/>
          </a:p>
          <a:p>
            <a:r>
              <a:rPr lang="de-DE" dirty="0" smtClean="0"/>
              <a:t>gen,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Herbrum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21 </a:t>
            </a:r>
            <a:r>
              <a:rPr lang="de-DE" baseline="0" dirty="0" err="1" smtClean="0"/>
              <a:t>Vertical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Layers</a:t>
            </a:r>
            <a:endParaRPr lang="de-DE" baseline="0" dirty="0" smtClean="0"/>
          </a:p>
          <a:p>
            <a:r>
              <a:rPr lang="de-DE" baseline="0" dirty="0" smtClean="0"/>
              <a:t>475k </a:t>
            </a:r>
            <a:r>
              <a:rPr lang="de-DE" baseline="0" dirty="0" err="1" smtClean="0"/>
              <a:t>nodes</a:t>
            </a:r>
            <a:endParaRPr lang="de-DE" baseline="0" dirty="0" smtClean="0"/>
          </a:p>
          <a:p>
            <a:r>
              <a:rPr lang="de-DE" baseline="0" dirty="0" smtClean="0"/>
              <a:t>940k </a:t>
            </a:r>
            <a:r>
              <a:rPr lang="de-DE" baseline="0" dirty="0" err="1" smtClean="0"/>
              <a:t>elements</a:t>
            </a:r>
            <a:endParaRPr lang="de-DE" baseline="0" dirty="0" smtClean="0"/>
          </a:p>
          <a:p>
            <a:r>
              <a:rPr lang="de-DE" baseline="0" dirty="0" smtClean="0"/>
              <a:t>120 s </a:t>
            </a:r>
            <a:r>
              <a:rPr lang="de-DE" baseline="0" dirty="0" err="1" smtClean="0"/>
              <a:t>timestep</a:t>
            </a:r>
            <a:endParaRPr lang="de-DE" baseline="0" dirty="0" smtClean="0"/>
          </a:p>
          <a:p>
            <a:r>
              <a:rPr lang="de-DE" baseline="0" dirty="0" smtClean="0"/>
              <a:t>Channels </a:t>
            </a:r>
            <a:r>
              <a:rPr lang="de-DE" baseline="0" dirty="0" err="1" smtClean="0"/>
              <a:t>quadliteral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elements</a:t>
            </a:r>
            <a:r>
              <a:rPr lang="de-DE" baseline="0" dirty="0" smtClean="0"/>
              <a:t> 50 m </a:t>
            </a:r>
            <a:r>
              <a:rPr lang="de-DE" baseline="0" dirty="0" err="1" smtClean="0"/>
              <a:t>wide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narrowest</a:t>
            </a:r>
            <a:endParaRPr lang="de-DE" baseline="0" dirty="0" smtClean="0"/>
          </a:p>
          <a:p>
            <a:r>
              <a:rPr lang="de-DE" baseline="0" dirty="0" smtClean="0"/>
              <a:t>Open </a:t>
            </a:r>
            <a:r>
              <a:rPr lang="de-DE" baseline="0" dirty="0" err="1" smtClean="0"/>
              <a:t>sea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400 m </a:t>
            </a:r>
            <a:r>
              <a:rPr lang="de-DE" baseline="0" dirty="0" err="1" smtClean="0"/>
              <a:t>res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Period</a:t>
            </a:r>
            <a:r>
              <a:rPr lang="de-DE" baseline="0" dirty="0" smtClean="0"/>
              <a:t>: 1 Jan 2012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31 August 2012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Sediment Model SED 3D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67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ETM at </a:t>
            </a:r>
            <a:r>
              <a:rPr lang="de-DE" baseline="0" dirty="0" err="1" smtClean="0"/>
              <a:t>landwards</a:t>
            </a:r>
            <a:r>
              <a:rPr lang="de-DE" baseline="0" dirty="0" smtClean="0"/>
              <a:t> ENDs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mixing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zones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salt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fresh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water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Common:</a:t>
            </a:r>
          </a:p>
          <a:p>
            <a:r>
              <a:rPr lang="de-DE" baseline="0" dirty="0" smtClean="0"/>
              <a:t> also </a:t>
            </a:r>
            <a:r>
              <a:rPr lang="de-DE" baseline="0" dirty="0" err="1" smtClean="0"/>
              <a:t>propagation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thalweg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North </a:t>
            </a:r>
            <a:r>
              <a:rPr lang="de-DE" baseline="0" dirty="0" err="1" smtClean="0"/>
              <a:t>Sea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Different Also:</a:t>
            </a:r>
          </a:p>
          <a:p>
            <a:r>
              <a:rPr lang="de-DE" baseline="0" dirty="0" smtClean="0"/>
              <a:t>Ems </a:t>
            </a:r>
            <a:r>
              <a:rPr lang="de-DE" baseline="0" dirty="0" err="1" smtClean="0"/>
              <a:t>behind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inlet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Ems: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Weser:</a:t>
            </a:r>
          </a:p>
          <a:p>
            <a:r>
              <a:rPr lang="de-DE" baseline="0" dirty="0" smtClean="0"/>
              <a:t>Hyper-</a:t>
            </a:r>
            <a:r>
              <a:rPr lang="de-DE" baseline="0" dirty="0" err="1" smtClean="0"/>
              <a:t>synchronus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Elbe:</a:t>
            </a:r>
          </a:p>
          <a:p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decrease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bruns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büttel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landward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until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hamburg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Weser:</a:t>
            </a:r>
          </a:p>
          <a:p>
            <a:r>
              <a:rPr lang="de-DE" baseline="0" dirty="0" err="1" smtClean="0"/>
              <a:t>Hyper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synchronus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convergence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dominates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friction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tidal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range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Advantages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:</a:t>
            </a:r>
          </a:p>
          <a:p>
            <a:r>
              <a:rPr lang="de-DE" baseline="0" dirty="0" err="1" smtClean="0"/>
              <a:t>Seamlessly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address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cross-scale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dominating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coaastal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estuarine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environments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04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10%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98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Different </a:t>
            </a:r>
            <a:r>
              <a:rPr lang="de-DE" dirty="0" err="1" smtClean="0"/>
              <a:t>curves</a:t>
            </a:r>
            <a:r>
              <a:rPr lang="de-DE" dirty="0" smtClean="0"/>
              <a:t> -&gt; </a:t>
            </a:r>
            <a:r>
              <a:rPr lang="de-DE" dirty="0" err="1" smtClean="0"/>
              <a:t>propagation</a:t>
            </a:r>
            <a:r>
              <a:rPr lang="de-DE" dirty="0" smtClean="0"/>
              <a:t> sensitive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bathymetry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0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Decrease</a:t>
            </a:r>
            <a:r>
              <a:rPr lang="de-DE" dirty="0" smtClean="0"/>
              <a:t> in </a:t>
            </a:r>
            <a:r>
              <a:rPr lang="de-DE" dirty="0" err="1" smtClean="0"/>
              <a:t>river</a:t>
            </a:r>
            <a:r>
              <a:rPr lang="de-DE" dirty="0" smtClean="0"/>
              <a:t> </a:t>
            </a:r>
            <a:r>
              <a:rPr lang="de-DE" dirty="0" err="1" smtClean="0"/>
              <a:t>runoff</a:t>
            </a:r>
            <a:r>
              <a:rPr lang="de-DE" dirty="0" smtClean="0"/>
              <a:t> </a:t>
            </a:r>
            <a:r>
              <a:rPr lang="de-DE" dirty="0" err="1" smtClean="0"/>
              <a:t>april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54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Lücke?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697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 </a:t>
            </a:r>
            <a:r>
              <a:rPr lang="de-DE" dirty="0" err="1" smtClean="0"/>
              <a:t>Wesert</a:t>
            </a:r>
            <a:r>
              <a:rPr lang="de-DE" dirty="0" smtClean="0"/>
              <a:t> </a:t>
            </a:r>
            <a:r>
              <a:rPr lang="de-DE" dirty="0" err="1" smtClean="0"/>
              <a:t>Estuary</a:t>
            </a:r>
            <a:r>
              <a:rPr lang="de-DE" dirty="0" smtClean="0"/>
              <a:t> / Jade Bay</a:t>
            </a:r>
          </a:p>
          <a:p>
            <a:endParaRPr lang="de-DE" dirty="0" smtClean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salinity</a:t>
            </a:r>
            <a:endParaRPr lang="de-DE" dirty="0" smtClean="0"/>
          </a:p>
          <a:p>
            <a:r>
              <a:rPr lang="de-DE" dirty="0" err="1" smtClean="0"/>
              <a:t>Differences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5%</a:t>
            </a:r>
            <a:r>
              <a:rPr lang="de-DE" baseline="0" dirty="0" smtClean="0"/>
              <a:t> M2 </a:t>
            </a:r>
            <a:r>
              <a:rPr lang="de-DE" baseline="0" dirty="0" err="1" smtClean="0"/>
              <a:t>amp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Low </a:t>
            </a:r>
            <a:r>
              <a:rPr lang="de-DE" baseline="0" dirty="0" err="1" smtClean="0"/>
              <a:t>values</a:t>
            </a:r>
            <a:r>
              <a:rPr lang="de-DE" baseline="0" dirty="0" smtClean="0"/>
              <a:t> in Ems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run</a:t>
            </a:r>
            <a:r>
              <a:rPr lang="de-DE" baseline="0" dirty="0" smtClean="0"/>
              <a:t> off</a:t>
            </a:r>
          </a:p>
          <a:p>
            <a:endParaRPr lang="de-DE" baseline="0" dirty="0" smtClean="0"/>
          </a:p>
          <a:p>
            <a:r>
              <a:rPr lang="de-DE" baseline="0" dirty="0" smtClean="0"/>
              <a:t>Large </a:t>
            </a:r>
            <a:r>
              <a:rPr lang="de-DE" baseline="0" dirty="0" err="1" smtClean="0"/>
              <a:t>differences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limnic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smaller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ocean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BD156-8050-CA4E-B9F5-9E9075514A5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06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.emf"/><Relationship Id="rId7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11" Type="http://schemas.openxmlformats.org/officeDocument/2006/relationships/image" Target="../media/image4.png"/><Relationship Id="rId5" Type="http://schemas.openxmlformats.org/officeDocument/2006/relationships/image" Target="../media/image6.tiff"/><Relationship Id="rId10" Type="http://schemas.openxmlformats.org/officeDocument/2006/relationships/image" Target="../media/image3.png"/><Relationship Id="rId4" Type="http://schemas.openxmlformats.org/officeDocument/2006/relationships/image" Target="../media/image5.tiff"/><Relationship Id="rId9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.emf"/><Relationship Id="rId7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1.wdp"/><Relationship Id="rId7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2.wdp"/><Relationship Id="rId7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7.png"/><Relationship Id="rId7" Type="http://schemas.openxmlformats.org/officeDocument/2006/relationships/image" Target="../media/image5.tif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3.wdp"/><Relationship Id="rId7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4.wdp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5.wdp"/><Relationship Id="rId7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6.wdp"/><Relationship Id="rId7" Type="http://schemas.openxmlformats.org/officeDocument/2006/relationships/image" Target="../media/image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7.wdp"/><Relationship Id="rId7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hdphoto" Target="../media/hdphoto8.wdp"/><Relationship Id="rId7" Type="http://schemas.openxmlformats.org/officeDocument/2006/relationships/image" Target="../media/image1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tif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png"/><Relationship Id="rId7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ZG TITEL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82134-B41B-FF45-BBBA-FDE5DA6EB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540000"/>
            <a:ext cx="7716768" cy="1325033"/>
          </a:xfrm>
          <a:prstGeom prst="rect">
            <a:avLst/>
          </a:prstGeom>
        </p:spPr>
        <p:txBody>
          <a:bodyPr lIns="0"/>
          <a:lstStyle>
            <a:lvl1pPr>
              <a:defRPr sz="2800" cap="all" baseline="0"/>
            </a:lvl1pPr>
          </a:lstStyle>
          <a:p>
            <a:r>
              <a:rPr lang="de-DE" dirty="0" smtClean="0"/>
              <a:t>Von </a:t>
            </a:r>
            <a:r>
              <a:rPr lang="de-DE" dirty="0" err="1" smtClean="0"/>
              <a:t>ems</a:t>
            </a:r>
            <a:r>
              <a:rPr lang="de-DE" dirty="0" smtClean="0"/>
              <a:t> bis Elbe: </a:t>
            </a:r>
            <a:r>
              <a:rPr lang="de-DE" dirty="0" err="1" smtClean="0"/>
              <a:t>hydrodynamik</a:t>
            </a:r>
            <a:r>
              <a:rPr lang="de-DE" dirty="0" smtClean="0"/>
              <a:t> und Sedimentdynamik in der deutschen </a:t>
            </a:r>
            <a:r>
              <a:rPr lang="de-DE" dirty="0" err="1" smtClean="0"/>
              <a:t>BUcht</a:t>
            </a:r>
            <a:endParaRPr lang="de-DE" dirty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8971DDD-EFEB-CF49-B617-06F6CC25E6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584" y="4793281"/>
            <a:ext cx="4300331" cy="28800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aseline="0">
                <a:solidFill>
                  <a:schemeClr val="tx2"/>
                </a:solidFill>
                <a:latin typeface="+mj-lt"/>
                <a:ea typeface="Calibri" charset="0"/>
                <a:cs typeface="Calibri" charset="0"/>
              </a:defRPr>
            </a:lvl1pPr>
            <a:lvl2pPr marL="342900" indent="0">
              <a:buFontTx/>
              <a:buNone/>
              <a:defRPr sz="1400" baseline="0">
                <a:solidFill>
                  <a:schemeClr val="tx2"/>
                </a:solidFill>
                <a:latin typeface="+mj-lt"/>
              </a:defRPr>
            </a:lvl2pPr>
            <a:lvl3pPr marL="685800" indent="0">
              <a:buFontTx/>
              <a:buNone/>
              <a:defRPr sz="1600" baseline="0">
                <a:solidFill>
                  <a:schemeClr val="tx2"/>
                </a:solidFill>
                <a:latin typeface="+mj-lt"/>
              </a:defRPr>
            </a:lvl3pPr>
            <a:lvl4pPr marL="1028700" indent="0">
              <a:buFontTx/>
              <a:buNone/>
              <a:defRPr sz="1600" baseline="0">
                <a:solidFill>
                  <a:schemeClr val="tx2"/>
                </a:solidFill>
                <a:latin typeface="+mj-lt"/>
              </a:defRPr>
            </a:lvl4pPr>
            <a:lvl5pPr marL="1371600" indent="0">
              <a:buFontTx/>
              <a:buNone/>
              <a:defRPr sz="1600" baseline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932876D2-26B3-ED4B-B65B-A9B9488346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5184001"/>
            <a:ext cx="4303712" cy="577849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160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600">
                <a:latin typeface="+mj-lt"/>
              </a:defRPr>
            </a:lvl2pPr>
            <a:lvl3pPr marL="685800" indent="0">
              <a:buNone/>
              <a:defRPr sz="1600">
                <a:latin typeface="+mj-lt"/>
              </a:defRPr>
            </a:lvl3pPr>
            <a:lvl4pPr marL="1028700" indent="0">
              <a:buNone/>
              <a:defRPr sz="1600">
                <a:latin typeface="+mj-lt"/>
              </a:defRPr>
            </a:lvl4pPr>
            <a:lvl5pPr marL="1371600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10D598BC-82EB-D44A-ACBE-D89F2C9FF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41" y="5863167"/>
            <a:ext cx="4300537" cy="288000"/>
          </a:xfrm>
          <a:prstGeom prst="rect">
            <a:avLst/>
          </a:prstGeom>
        </p:spPr>
        <p:txBody>
          <a:bodyPr lIns="0" tIns="0" rIns="90000" bIns="46800"/>
          <a:lstStyle>
            <a:lvl1pPr marL="0" indent="0">
              <a:buNone/>
              <a:defRPr sz="160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600">
                <a:latin typeface="+mj-lt"/>
              </a:defRPr>
            </a:lvl2pPr>
            <a:lvl3pPr marL="685800" indent="0">
              <a:buNone/>
              <a:defRPr sz="1600">
                <a:latin typeface="+mj-lt"/>
              </a:defRPr>
            </a:lvl3pPr>
            <a:lvl4pPr marL="1028700" indent="0">
              <a:buNone/>
              <a:defRPr sz="1600">
                <a:latin typeface="+mj-lt"/>
              </a:defRPr>
            </a:lvl4pPr>
            <a:lvl5pPr marL="1371600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de-DE" dirty="0"/>
              <a:t>Ort, Datum</a:t>
            </a:r>
          </a:p>
        </p:txBody>
      </p:sp>
      <p:pic>
        <p:nvPicPr>
          <p:cNvPr id="13" name="Bild 9">
            <a:extLst>
              <a:ext uri="{FF2B5EF4-FFF2-40B4-BE49-F238E27FC236}">
                <a16:creationId xmlns:a16="http://schemas.microsoft.com/office/drawing/2014/main" id="{EB52FDE7-0D3B-F547-ACE9-C728CB7A9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679" y="5525933"/>
            <a:ext cx="1976400" cy="532682"/>
          </a:xfrm>
          <a:prstGeom prst="rect">
            <a:avLst/>
          </a:prstGeom>
        </p:spPr>
      </p:pic>
      <p:pic>
        <p:nvPicPr>
          <p:cNvPr id="15" name="Bild 11">
            <a:extLst>
              <a:ext uri="{FF2B5EF4-FFF2-40B4-BE49-F238E27FC236}">
                <a16:creationId xmlns:a16="http://schemas.microsoft.com/office/drawing/2014/main" id="{08F67D0D-8F14-2348-950C-D3CDD833E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0400"/>
            <a:ext cx="9144000" cy="48977"/>
          </a:xfrm>
          <a:prstGeom prst="rect">
            <a:avLst/>
          </a:prstGeom>
        </p:spPr>
      </p:pic>
      <p:sp>
        <p:nvSpPr>
          <p:cNvPr id="1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2397161"/>
            <a:ext cx="3168000" cy="1573200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276000" y="2397163"/>
            <a:ext cx="2592000" cy="157162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/>
          </a:p>
        </p:txBody>
      </p:sp>
      <p:sp>
        <p:nvSpPr>
          <p:cNvPr id="19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5972177" y="2397163"/>
            <a:ext cx="3171825" cy="157162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93539" y="6481823"/>
            <a:ext cx="1284790" cy="2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51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52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53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56" name="Bild 5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57" name="Bild 5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  <p:sp>
        <p:nvSpPr>
          <p:cNvPr id="58" name="Rechteck 57">
            <a:extLst>
              <a:ext uri="{FF2B5EF4-FFF2-40B4-BE49-F238E27FC236}">
                <a16:creationId xmlns:a16="http://schemas.microsoft.com/office/drawing/2014/main" id="{F966F373-3411-0F4F-B3A9-E93F25191515}"/>
              </a:ext>
            </a:extLst>
          </p:cNvPr>
          <p:cNvSpPr/>
          <p:nvPr userDrawn="1"/>
        </p:nvSpPr>
        <p:spPr>
          <a:xfrm>
            <a:off x="2586966" y="4117480"/>
            <a:ext cx="1800000" cy="511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4A00D397-319B-E349-A859-723BC8A00EEE}"/>
              </a:ext>
            </a:extLst>
          </p:cNvPr>
          <p:cNvSpPr/>
          <p:nvPr userDrawn="1"/>
        </p:nvSpPr>
        <p:spPr>
          <a:xfrm>
            <a:off x="2586966" y="3059779"/>
            <a:ext cx="1800000" cy="511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3A25320C-6F06-5B4E-BAE0-474660804524}"/>
              </a:ext>
            </a:extLst>
          </p:cNvPr>
          <p:cNvSpPr/>
          <p:nvPr userDrawn="1"/>
        </p:nvSpPr>
        <p:spPr>
          <a:xfrm>
            <a:off x="2586966" y="2000766"/>
            <a:ext cx="1800000" cy="5112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B84EEBC9-94D5-D64D-A5D6-A7E102A2DD3F}"/>
              </a:ext>
            </a:extLst>
          </p:cNvPr>
          <p:cNvSpPr/>
          <p:nvPr userDrawn="1"/>
        </p:nvSpPr>
        <p:spPr>
          <a:xfrm>
            <a:off x="477866" y="4117480"/>
            <a:ext cx="1800000" cy="51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52C9BAFB-7C6E-4F49-A321-535EC7CBC3B5}"/>
              </a:ext>
            </a:extLst>
          </p:cNvPr>
          <p:cNvSpPr/>
          <p:nvPr userDrawn="1"/>
        </p:nvSpPr>
        <p:spPr>
          <a:xfrm>
            <a:off x="477866" y="3059779"/>
            <a:ext cx="1800000" cy="51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4217AA87-21BF-D340-96EE-3C27BC90BBCA}"/>
              </a:ext>
            </a:extLst>
          </p:cNvPr>
          <p:cNvSpPr/>
          <p:nvPr userDrawn="1"/>
        </p:nvSpPr>
        <p:spPr>
          <a:xfrm>
            <a:off x="477866" y="2000766"/>
            <a:ext cx="1800000" cy="51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Pfeil nach unten 63">
            <a:extLst>
              <a:ext uri="{FF2B5EF4-FFF2-40B4-BE49-F238E27FC236}">
                <a16:creationId xmlns:a16="http://schemas.microsoft.com/office/drawing/2014/main" id="{7349BFA7-7517-4145-A74F-8557AD07C4CA}"/>
              </a:ext>
            </a:extLst>
          </p:cNvPr>
          <p:cNvSpPr/>
          <p:nvPr userDrawn="1"/>
        </p:nvSpPr>
        <p:spPr>
          <a:xfrm>
            <a:off x="1195488" y="3560050"/>
            <a:ext cx="298955" cy="558751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Pfeil nach unten 64">
            <a:extLst>
              <a:ext uri="{FF2B5EF4-FFF2-40B4-BE49-F238E27FC236}">
                <a16:creationId xmlns:a16="http://schemas.microsoft.com/office/drawing/2014/main" id="{5D2854DC-3E3E-5E46-9768-C93049522AA4}"/>
              </a:ext>
            </a:extLst>
          </p:cNvPr>
          <p:cNvSpPr/>
          <p:nvPr userDrawn="1"/>
        </p:nvSpPr>
        <p:spPr>
          <a:xfrm>
            <a:off x="1195488" y="2513129"/>
            <a:ext cx="298955" cy="558751"/>
          </a:xfrm>
          <a:prstGeom prst="downArrow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Pfeil nach unten 65">
            <a:extLst>
              <a:ext uri="{FF2B5EF4-FFF2-40B4-BE49-F238E27FC236}">
                <a16:creationId xmlns:a16="http://schemas.microsoft.com/office/drawing/2014/main" id="{C29391E3-836D-0944-A62C-770BBA8685BE}"/>
              </a:ext>
            </a:extLst>
          </p:cNvPr>
          <p:cNvSpPr/>
          <p:nvPr userDrawn="1"/>
        </p:nvSpPr>
        <p:spPr>
          <a:xfrm>
            <a:off x="3329088" y="3566571"/>
            <a:ext cx="298955" cy="546652"/>
          </a:xfrm>
          <a:prstGeom prst="downArrow">
            <a:avLst/>
          </a:prstGeom>
          <a:noFill/>
          <a:ln w="19050">
            <a:gradFill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Pfeil nach unten 66">
            <a:extLst>
              <a:ext uri="{FF2B5EF4-FFF2-40B4-BE49-F238E27FC236}">
                <a16:creationId xmlns:a16="http://schemas.microsoft.com/office/drawing/2014/main" id="{56A41E11-6B02-C14B-B50E-F569DB6D282F}"/>
              </a:ext>
            </a:extLst>
          </p:cNvPr>
          <p:cNvSpPr/>
          <p:nvPr userDrawn="1"/>
        </p:nvSpPr>
        <p:spPr>
          <a:xfrm>
            <a:off x="3329088" y="2514074"/>
            <a:ext cx="298955" cy="533398"/>
          </a:xfrm>
          <a:prstGeom prst="downArrow">
            <a:avLst/>
          </a:prstGeom>
          <a:noFill/>
          <a:ln w="190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47866" y="4160722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weiß,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9" name="Textplatzhalt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7866" y="3099379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weiß,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25" hasCustomPrompt="1"/>
          </p:nvPr>
        </p:nvSpPr>
        <p:spPr>
          <a:xfrm>
            <a:off x="747866" y="2040366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schwarz,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1" name="Textplatzhalter 6"/>
          <p:cNvSpPr>
            <a:spLocks noGrp="1"/>
          </p:cNvSpPr>
          <p:nvPr>
            <p:ph type="body" sz="quarter" idx="27" hasCustomPrompt="1"/>
          </p:nvPr>
        </p:nvSpPr>
        <p:spPr>
          <a:xfrm>
            <a:off x="2855447" y="4160722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schwarz,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2" name="Textplatzhalter 6"/>
          <p:cNvSpPr>
            <a:spLocks noGrp="1"/>
          </p:cNvSpPr>
          <p:nvPr>
            <p:ph type="body" sz="quarter" idx="29" hasCustomPrompt="1"/>
          </p:nvPr>
        </p:nvSpPr>
        <p:spPr>
          <a:xfrm>
            <a:off x="2855447" y="3099379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schwarz,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3" name="Textplatzhalt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855447" y="2040366"/>
            <a:ext cx="1260000" cy="43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 dirty="0"/>
              <a:t>Calibri light, schwarz,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4" name="Textplatzhalter 17">
            <a:extLst>
              <a:ext uri="{FF2B5EF4-FFF2-40B4-BE49-F238E27FC236}">
                <a16:creationId xmlns:a16="http://schemas.microsoft.com/office/drawing/2014/main" id="{DE6BE019-D91F-D14E-8615-82CBC88DAC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55446" y="1777472"/>
            <a:ext cx="4018433" cy="279676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6"/>
              </a:buBlip>
              <a:defRPr/>
            </a:lvl3pPr>
            <a:lvl4pPr marL="1200150" indent="-171450">
              <a:buFontTx/>
              <a:buBlip>
                <a:blip r:embed="rId6"/>
              </a:buBlip>
              <a:defRPr/>
            </a:lvl4pPr>
            <a:lvl5pPr marL="1543050" indent="-171450"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5" name="Textplatzhalter 17">
            <a:extLst>
              <a:ext uri="{FF2B5EF4-FFF2-40B4-BE49-F238E27FC236}">
                <a16:creationId xmlns:a16="http://schemas.microsoft.com/office/drawing/2014/main" id="{B400369F-5FC1-0B4A-8B08-B66BBDDA82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447" y="2179482"/>
            <a:ext cx="3720796" cy="2761136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7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8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8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97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+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30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2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5" name="Bild 3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724" y="1781585"/>
            <a:ext cx="2413000" cy="3394364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46001" y="3235919"/>
            <a:ext cx="748036" cy="1052261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20531" y="3917419"/>
            <a:ext cx="580421" cy="796006"/>
          </a:xfrm>
          <a:prstGeom prst="rect">
            <a:avLst/>
          </a:prstGeom>
        </p:spPr>
      </p:pic>
      <p:sp>
        <p:nvSpPr>
          <p:cNvPr id="45" name="Textfeld 44"/>
          <p:cNvSpPr txBox="1"/>
          <p:nvPr userDrawn="1"/>
        </p:nvSpPr>
        <p:spPr>
          <a:xfrm>
            <a:off x="3128562" y="3427180"/>
            <a:ext cx="5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>
                <a:solidFill>
                  <a:srgbClr val="0098D4"/>
                </a:solidFill>
              </a:rPr>
              <a:t>„</a:t>
            </a:r>
          </a:p>
        </p:txBody>
      </p:sp>
      <p:sp>
        <p:nvSpPr>
          <p:cNvPr id="46" name="Textplatzhalter 17">
            <a:extLst>
              <a:ext uri="{FF2B5EF4-FFF2-40B4-BE49-F238E27FC236}">
                <a16:creationId xmlns:a16="http://schemas.microsoft.com/office/drawing/2014/main" id="{CDEBC8D7-07B3-074F-B7FF-A8DCDF7A7E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132" y="1972126"/>
            <a:ext cx="4279257" cy="279676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9"/>
              </a:buBlip>
              <a:defRPr/>
            </a:lvl3pPr>
            <a:lvl4pPr marL="1200150" indent="-171450">
              <a:buFontTx/>
              <a:buBlip>
                <a:blip r:embed="rId9"/>
              </a:buBlip>
              <a:defRPr/>
            </a:lvl4pPr>
            <a:lvl5pPr marL="1543050" indent="-171450">
              <a:buFontTx/>
              <a:buBlip>
                <a:blip r:embed="rId9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7" name="Textplatzhalter 3">
            <a:extLst>
              <a:ext uri="{FF2B5EF4-FFF2-40B4-BE49-F238E27FC236}">
                <a16:creationId xmlns:a16="http://schemas.microsoft.com/office/drawing/2014/main" id="{3B614DBE-53BF-AF4A-BB4F-B994545667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2409" y="2458688"/>
            <a:ext cx="1876499" cy="2254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  <a:lvl2pPr marL="3429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2pPr>
            <a:lvl3pPr marL="6858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3pPr>
            <a:lvl4pPr marL="10287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4pPr>
            <a:lvl5pPr marL="13716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5pPr>
            <a:lvl6pPr marL="17145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6pPr>
            <a:lvl7pPr marL="20574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7pPr>
            <a:lvl8pPr marL="24003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8pPr>
            <a:lvl9pPr marL="27432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9pPr>
          </a:lstStyle>
          <a:p>
            <a:pPr lvl="0"/>
            <a:r>
              <a:rPr lang="de-DE" dirty="0"/>
              <a:t>Calibri light weiß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8" name="Textplatzhalter 3">
            <a:extLst>
              <a:ext uri="{FF2B5EF4-FFF2-40B4-BE49-F238E27FC236}">
                <a16:creationId xmlns:a16="http://schemas.microsoft.com/office/drawing/2014/main" id="{3B614DBE-53BF-AF4A-BB4F-B994545667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14778" y="3435490"/>
            <a:ext cx="597911" cy="653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+mn-lt"/>
                <a:cs typeface="Calibri Light" panose="020F0502020204030204" pitchFamily="34" charset="0"/>
              </a:defRPr>
            </a:lvl1pPr>
            <a:lvl2pPr marL="3429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2pPr>
            <a:lvl3pPr marL="6858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3pPr>
            <a:lvl4pPr marL="10287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4pPr>
            <a:lvl5pPr marL="13716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5pPr>
            <a:lvl6pPr marL="17145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6pPr>
            <a:lvl7pPr marL="20574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7pPr>
            <a:lvl8pPr marL="24003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8pPr>
            <a:lvl9pPr marL="27432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9pPr>
          </a:lstStyle>
          <a:p>
            <a:pPr lvl="0"/>
            <a:r>
              <a:rPr lang="de-DE" dirty="0"/>
              <a:t>Calibri fett, weiß 12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0" name="Textplatzhalter 17">
            <a:extLst>
              <a:ext uri="{FF2B5EF4-FFF2-40B4-BE49-F238E27FC236}">
                <a16:creationId xmlns:a16="http://schemas.microsoft.com/office/drawing/2014/main" id="{2F146FDF-68A0-3C4A-881D-0C2F017800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0132" y="2251802"/>
            <a:ext cx="4260496" cy="2761136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10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11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11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496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30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2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5" name="Bild 3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44196" y="1423165"/>
            <a:ext cx="2919730" cy="4107180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56428" y="3233906"/>
            <a:ext cx="748036" cy="1052261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30958" y="3915408"/>
            <a:ext cx="580421" cy="796006"/>
          </a:xfrm>
          <a:prstGeom prst="rect">
            <a:avLst/>
          </a:prstGeom>
        </p:spPr>
      </p:pic>
      <p:sp>
        <p:nvSpPr>
          <p:cNvPr id="42" name="Textfeld 41"/>
          <p:cNvSpPr txBox="1"/>
          <p:nvPr userDrawn="1"/>
        </p:nvSpPr>
        <p:spPr>
          <a:xfrm>
            <a:off x="5838988" y="3425169"/>
            <a:ext cx="521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>
                <a:solidFill>
                  <a:srgbClr val="0098D4"/>
                </a:solidFill>
              </a:rPr>
              <a:t>„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3B614DBE-53BF-AF4A-BB4F-B994545667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77925" y="2222339"/>
            <a:ext cx="2314936" cy="26853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  <a:lvl2pPr marL="3429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2pPr>
            <a:lvl3pPr marL="6858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3pPr>
            <a:lvl4pPr marL="10287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4pPr>
            <a:lvl5pPr marL="13716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5pPr>
            <a:lvl6pPr marL="17145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6pPr>
            <a:lvl7pPr marL="20574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7pPr>
            <a:lvl8pPr marL="24003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8pPr>
            <a:lvl9pPr marL="27432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9pPr>
          </a:lstStyle>
          <a:p>
            <a:pPr lvl="0"/>
            <a:r>
              <a:rPr lang="de-DE" dirty="0"/>
              <a:t>Calibri light </a:t>
            </a:r>
            <a:r>
              <a:rPr lang="de-DE"/>
              <a:t>weiß 24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3B614DBE-53BF-AF4A-BB4F-B9945456674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5204" y="3433478"/>
            <a:ext cx="597911" cy="6531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+mn-lt"/>
                <a:cs typeface="Calibri Light" panose="020F0502020204030204" pitchFamily="34" charset="0"/>
              </a:defRPr>
            </a:lvl1pPr>
            <a:lvl2pPr marL="3429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2pPr>
            <a:lvl3pPr marL="6858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3pPr>
            <a:lvl4pPr marL="10287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4pPr>
            <a:lvl5pPr marL="13716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5pPr>
            <a:lvl6pPr marL="17145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6pPr>
            <a:lvl7pPr marL="20574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7pPr>
            <a:lvl8pPr marL="24003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8pPr>
            <a:lvl9pPr marL="2743200" indent="0">
              <a:buFontTx/>
              <a:buNone/>
              <a:defRPr sz="16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9pPr>
          </a:lstStyle>
          <a:p>
            <a:pPr lvl="0"/>
            <a:r>
              <a:rPr lang="de-DE" dirty="0"/>
              <a:t>Calibri fett, weiß 12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3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Mafo_1"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54720D92-108E-F545-BDCC-87F5F35ED8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492186C0-4E27-614A-8FA2-341B3B08A9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Mafo_2">
    <p:bg>
      <p:bgPr>
        <a:blipFill dpi="0"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brightnessContrast bright="-3000" contrast="-41000"/>
                    </a14:imgEffect>
                  </a14:imgLayer>
                </a14:imgProps>
              </a:ext>
            </a:extLst>
          </a:blip>
          <a:srcRect/>
          <a:stretch>
            <a:fillRect l="-26000" t="-6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5D76FEAE-1353-354F-9B18-8AF782B1F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AEAD999-962E-0245-BF4D-981961210F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Mafo_3"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A25D7D10-3FB1-744C-B784-1A857F94D3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3"/>
              </a:buBlip>
              <a:defRPr/>
            </a:lvl3pPr>
            <a:lvl4pPr marL="1200150" indent="-171450">
              <a:buFontTx/>
              <a:buBlip>
                <a:blip r:embed="rId3"/>
              </a:buBlip>
              <a:defRPr/>
            </a:lvl4pPr>
            <a:lvl5pPr marL="1543050" indent="-17145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A8625257-14B0-E94A-BAEB-F39F11BC4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4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5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5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Küfo_1"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2A53D23C-7A8A-AC44-BD41-2C8AF2ABAD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81EF3CAA-E351-254B-AD00-D2378D6A89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Küfo_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D0174F00-AAA8-C249-9FB7-136F5CA933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E1ACF4-21BF-6545-8D32-27A559C5C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Küfo_3"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0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492B96A4-E476-B443-9EAF-5ED3CE52F4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72D3D4E7-8654-484D-84DC-97B9A5A00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15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25" name="Bild 2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Bio"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5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7EAD9587-4D3C-E74B-BE6A-3411CF8D3D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9D399A5E-9572-504B-99BB-0C9058860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HEADLINE 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58" y="1776000"/>
            <a:ext cx="8330670" cy="4054416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2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3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3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3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5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83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Klima_1"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27E00F05-6C0F-A740-A41A-7EF290B8F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1B5948BA-3D3B-3740-8193-4F9B9D97F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Klima_2"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7000" t="-6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0B1D9930-AC58-FC48-A708-B08512DBCA29}"/>
              </a:ext>
            </a:extLst>
          </p:cNvPr>
          <p:cNvSpPr/>
          <p:nvPr userDrawn="1"/>
        </p:nvSpPr>
        <p:spPr>
          <a:xfrm>
            <a:off x="0" y="-1"/>
            <a:ext cx="9144000" cy="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E7160ED6-B733-2D40-A807-90C672992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4"/>
              </a:buBlip>
              <a:defRPr/>
            </a:lvl3pPr>
            <a:lvl4pPr marL="1200150" indent="-171450">
              <a:buFontTx/>
              <a:buBlip>
                <a:blip r:embed="rId4"/>
              </a:buBlip>
              <a:defRPr/>
            </a:lvl4pPr>
            <a:lvl5pPr marL="1543050" indent="-17145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67C597CF-55A7-1C4F-81C9-3E4CB311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5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6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6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4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6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0" name="Bild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bild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C57B4B8-DF46-084B-957E-A7DCB16E51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97200"/>
            <a:ext cx="9144000" cy="586080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4" name="Textplatzhalter 17">
            <a:extLst>
              <a:ext uri="{FF2B5EF4-FFF2-40B4-BE49-F238E27FC236}">
                <a16:creationId xmlns:a16="http://schemas.microsoft.com/office/drawing/2014/main" id="{E7160ED6-B733-2D40-A807-90C672992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Bild nach einfügen 50% transparent und 50% scharf stellen!</a:t>
            </a:r>
          </a:p>
        </p:txBody>
      </p:sp>
      <p:pic>
        <p:nvPicPr>
          <p:cNvPr id="17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19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29" name="Bild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Image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1">
            <a:extLst>
              <a:ext uri="{FF2B5EF4-FFF2-40B4-BE49-F238E27FC236}">
                <a16:creationId xmlns:a16="http://schemas.microsoft.com/office/drawing/2014/main" id="{08F67D0D-8F14-2348-950C-D3CDD833E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76" t="-239" b="-3"/>
          <a:stretch/>
        </p:blipFill>
        <p:spPr>
          <a:xfrm>
            <a:off x="-13064" y="4667796"/>
            <a:ext cx="2204715" cy="54742"/>
          </a:xfrm>
          <a:prstGeom prst="rect">
            <a:avLst/>
          </a:prstGeom>
        </p:spPr>
      </p:pic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C85DABC8-4D85-EB4B-A78F-330DC9DBFE66}"/>
              </a:ext>
            </a:extLst>
          </p:cNvPr>
          <p:cNvSpPr txBox="1">
            <a:spLocks/>
          </p:cNvSpPr>
          <p:nvPr userDrawn="1"/>
        </p:nvSpPr>
        <p:spPr>
          <a:xfrm>
            <a:off x="489600" y="4152665"/>
            <a:ext cx="1999656" cy="586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 smtClean="0">
                <a:latin typeface="+mj-lt"/>
                <a:cs typeface="Calibri Light"/>
              </a:rPr>
              <a:t>Thank</a:t>
            </a:r>
            <a:r>
              <a:rPr lang="de-DE" sz="2400" dirty="0" smtClean="0">
                <a:latin typeface="+mj-lt"/>
                <a:cs typeface="Calibri Light"/>
              </a:rPr>
              <a:t> </a:t>
            </a:r>
            <a:r>
              <a:rPr lang="de-DE" sz="2400" dirty="0" err="1" smtClean="0">
                <a:latin typeface="+mj-lt"/>
                <a:cs typeface="Calibri Light"/>
              </a:rPr>
              <a:t>You</a:t>
            </a:r>
            <a:r>
              <a:rPr lang="de-DE" sz="2400" dirty="0" smtClean="0">
                <a:latin typeface="+mj-lt"/>
                <a:cs typeface="Calibri Light"/>
              </a:rPr>
              <a:t>!</a:t>
            </a:r>
            <a:endParaRPr lang="de-DE" sz="2400" dirty="0">
              <a:latin typeface="+mj-lt"/>
              <a:cs typeface="Calibri Ligh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9603" y="501751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 smtClean="0"/>
              <a:t>Vorname </a:t>
            </a:r>
            <a:r>
              <a:rPr lang="de-DE" dirty="0"/>
              <a:t>Name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9603" y="5312949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Institut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9603" y="560210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E-Mail: </a:t>
            </a:r>
            <a:r>
              <a:rPr lang="de-DE" dirty="0" err="1"/>
              <a:t>vorname.name@hzg.de</a:t>
            </a:r>
            <a:endParaRPr lang="de-DE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9603" y="5882328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Tel: +49 (0) 0000 00 0000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268035" y="530551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 err="1"/>
              <a:t>Strasse</a:t>
            </a:r>
            <a:endParaRPr lang="de-DE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268035" y="5600949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PLZ Ort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268035" y="589010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 err="1"/>
              <a:t>www.hzg.de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93539" y="707545"/>
            <a:ext cx="3648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PEOPLE AND THEIR</a:t>
            </a:r>
            <a:b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FUTURE ENVIRONMENT</a:t>
            </a:r>
            <a:endParaRPr lang="de-DE" sz="2800" dirty="0">
              <a:latin typeface="+mj-lt"/>
            </a:endParaRPr>
          </a:p>
        </p:txBody>
      </p:sp>
      <p:grpSp>
        <p:nvGrpSpPr>
          <p:cNvPr id="25" name="Gruppierung 24"/>
          <p:cNvGrpSpPr/>
          <p:nvPr userDrawn="1"/>
        </p:nvGrpSpPr>
        <p:grpSpPr>
          <a:xfrm>
            <a:off x="0" y="2396271"/>
            <a:ext cx="9144000" cy="1564306"/>
            <a:chOff x="0" y="1754890"/>
            <a:chExt cx="9144000" cy="1564306"/>
          </a:xfrm>
        </p:grpSpPr>
        <p:pic>
          <p:nvPicPr>
            <p:cNvPr id="26" name="Bild 25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0" y="1754890"/>
              <a:ext cx="3164681" cy="1552666"/>
            </a:xfrm>
            <a:prstGeom prst="rect">
              <a:avLst/>
            </a:prstGeom>
          </p:spPr>
        </p:pic>
        <p:pic>
          <p:nvPicPr>
            <p:cNvPr id="27" name="Bild 26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9507" y="1754890"/>
              <a:ext cx="3194493" cy="1564306"/>
            </a:xfrm>
            <a:prstGeom prst="rect">
              <a:avLst/>
            </a:prstGeom>
          </p:spPr>
        </p:pic>
        <p:pic>
          <p:nvPicPr>
            <p:cNvPr id="28" name="Bild 27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48463" y="1754890"/>
              <a:ext cx="2617262" cy="1559810"/>
            </a:xfrm>
            <a:prstGeom prst="rect">
              <a:avLst/>
            </a:prstGeom>
          </p:spPr>
        </p:pic>
      </p:grpSp>
      <p:pic>
        <p:nvPicPr>
          <p:cNvPr id="29" name="Bild 9">
            <a:extLst>
              <a:ext uri="{FF2B5EF4-FFF2-40B4-BE49-F238E27FC236}">
                <a16:creationId xmlns:a16="http://schemas.microsoft.com/office/drawing/2014/main" id="{EB52FDE7-0D3B-F547-ACE9-C728CB7A9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679" y="5525933"/>
            <a:ext cx="1976400" cy="532682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393539" y="6481823"/>
            <a:ext cx="1284790" cy="2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/>
          <a:stretch/>
        </p:blipFill>
        <p:spPr>
          <a:xfrm>
            <a:off x="1089293" y="0"/>
            <a:ext cx="6955132" cy="3378617"/>
          </a:xfrm>
          <a:prstGeom prst="rect">
            <a:avLst/>
          </a:prstGeom>
        </p:spPr>
      </p:pic>
      <p:pic>
        <p:nvPicPr>
          <p:cNvPr id="8" name="Bild 11">
            <a:extLst>
              <a:ext uri="{FF2B5EF4-FFF2-40B4-BE49-F238E27FC236}">
                <a16:creationId xmlns:a16="http://schemas.microsoft.com/office/drawing/2014/main" id="{08F67D0D-8F14-2348-950C-D3CDD833E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76" t="-239" b="-3"/>
          <a:stretch/>
        </p:blipFill>
        <p:spPr>
          <a:xfrm>
            <a:off x="-13064" y="4667796"/>
            <a:ext cx="2204715" cy="54742"/>
          </a:xfrm>
          <a:prstGeom prst="rect">
            <a:avLst/>
          </a:prstGeom>
        </p:spPr>
      </p:pic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C85DABC8-4D85-EB4B-A78F-330DC9DBFE66}"/>
              </a:ext>
            </a:extLst>
          </p:cNvPr>
          <p:cNvSpPr txBox="1">
            <a:spLocks/>
          </p:cNvSpPr>
          <p:nvPr userDrawn="1"/>
        </p:nvSpPr>
        <p:spPr>
          <a:xfrm>
            <a:off x="489600" y="4152665"/>
            <a:ext cx="1999656" cy="5865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smtClean="0">
                <a:latin typeface="Calibri Light"/>
                <a:cs typeface="Calibri Light"/>
              </a:rPr>
              <a:t>THANK YOU!</a:t>
            </a:r>
            <a:endParaRPr lang="de-DE" sz="2400" dirty="0">
              <a:latin typeface="Calibri Light"/>
              <a:cs typeface="Calibri Ligh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9603" y="501751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9603" y="5312949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Institut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9603" y="560210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E-Mail: </a:t>
            </a:r>
            <a:r>
              <a:rPr lang="de-DE" dirty="0" err="1"/>
              <a:t>vorname.name@hzg.de</a:t>
            </a:r>
            <a:endParaRPr lang="de-DE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9603" y="5882328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Tel: +49 (0) 0000 00 0000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268035" y="530551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 err="1"/>
              <a:t>Strasse</a:t>
            </a:r>
            <a:endParaRPr lang="de-DE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268035" y="5600949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/>
              <a:t>PLZ Ort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268035" y="5890105"/>
            <a:ext cx="2607935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aseline="0">
                <a:latin typeface="+mj-lt"/>
                <a:ea typeface="Calibri" charset="0"/>
                <a:cs typeface="Calibri" charset="0"/>
              </a:defRPr>
            </a:lvl1pPr>
            <a:lvl2pPr marL="3429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2pPr>
            <a:lvl3pPr marL="6858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3pPr>
            <a:lvl4pPr marL="10287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4pPr>
            <a:lvl5pPr marL="1371600" indent="0">
              <a:buNone/>
              <a:defRPr sz="1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 dirty="0" err="1"/>
              <a:t>www.hzg.de</a:t>
            </a:r>
            <a:endParaRPr lang="de-DE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393539" y="953519"/>
            <a:ext cx="3648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 PEOPLE AND THEIR</a:t>
            </a:r>
            <a:b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FUTURE ENVIRONMENT</a:t>
            </a:r>
            <a:endParaRPr lang="de-DE" sz="2800" dirty="0">
              <a:latin typeface="+mj-lt"/>
            </a:endParaRPr>
          </a:p>
        </p:txBody>
      </p:sp>
      <p:pic>
        <p:nvPicPr>
          <p:cNvPr id="15" name="Bild 9">
            <a:extLst>
              <a:ext uri="{FF2B5EF4-FFF2-40B4-BE49-F238E27FC236}">
                <a16:creationId xmlns:a16="http://schemas.microsoft.com/office/drawing/2014/main" id="{EB52FDE7-0D3B-F547-ACE9-C728CB7A9A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679" y="5525933"/>
            <a:ext cx="1976400" cy="532682"/>
          </a:xfrm>
          <a:prstGeom prst="rect">
            <a:avLst/>
          </a:prstGeom>
        </p:spPr>
      </p:pic>
      <p:sp>
        <p:nvSpPr>
          <p:cNvPr id="22" name="Rechteck 21"/>
          <p:cNvSpPr/>
          <p:nvPr userDrawn="1"/>
        </p:nvSpPr>
        <p:spPr>
          <a:xfrm>
            <a:off x="393539" y="6481823"/>
            <a:ext cx="1284790" cy="2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864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09" y="1346260"/>
            <a:ext cx="3798235" cy="4662230"/>
          </a:xfrm>
        </p:spPr>
        <p:txBody>
          <a:bodyPr/>
          <a:lstStyle>
            <a:lvl1pPr>
              <a:defRPr sz="2394"/>
            </a:lvl1pPr>
            <a:lvl2pPr>
              <a:defRPr sz="2052"/>
            </a:lvl2pPr>
            <a:lvl3pPr>
              <a:defRPr sz="1710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63" y="1346260"/>
            <a:ext cx="3798235" cy="4662230"/>
          </a:xfrm>
        </p:spPr>
        <p:txBody>
          <a:bodyPr/>
          <a:lstStyle>
            <a:lvl1pPr>
              <a:defRPr sz="2394"/>
            </a:lvl1pPr>
            <a:lvl2pPr>
              <a:defRPr sz="2052"/>
            </a:lvl2pPr>
            <a:lvl3pPr>
              <a:defRPr sz="1710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AB21D-DC8D-4938-9C58-54B45487C65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152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HEADLINE VERSA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7"/>
            <a:ext cx="9144000" cy="48977"/>
          </a:xfrm>
          <a:prstGeom prst="rect">
            <a:avLst/>
          </a:prstGeom>
        </p:spPr>
      </p:pic>
      <p:pic>
        <p:nvPicPr>
          <p:cNvPr id="18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9" y="235681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1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9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705138" y="6614050"/>
            <a:ext cx="36901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750" smtClean="0">
                <a:latin typeface="Calibri"/>
                <a:cs typeface="Calibri"/>
              </a:rPr>
              <a:pPr algn="ctr"/>
              <a:t>‹#›</a:t>
            </a:fld>
            <a:endParaRPr lang="de-DE" sz="750" dirty="0">
              <a:latin typeface="Calibri"/>
              <a:cs typeface="Calibri"/>
            </a:endParaRPr>
          </a:p>
        </p:txBody>
      </p:sp>
      <p:pic>
        <p:nvPicPr>
          <p:cNvPr id="32" name="Bild 3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3" y="6384716"/>
            <a:ext cx="260385" cy="352440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6" y="6598687"/>
            <a:ext cx="349235" cy="2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140" y="273621"/>
            <a:ext cx="8229138" cy="114476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1368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14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HEADLINE VERSAL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CDEBC8D7-07B3-074F-B7FF-A8DCDF7A7E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57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43BDE7D5-B3D8-9B4C-807B-9C361FC8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17" name="Bild 16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2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24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5" name="Bild 3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Headline gemis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7">
            <a:extLst>
              <a:ext uri="{FF2B5EF4-FFF2-40B4-BE49-F238E27FC236}">
                <a16:creationId xmlns:a16="http://schemas.microsoft.com/office/drawing/2014/main" id="{5E362326-D067-D746-8234-BE004843F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57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859BE80-FDA4-7646-B864-E3769C509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26" name="Bild 2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9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9" y="234002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none" baseline="0"/>
            </a:lvl1pPr>
          </a:lstStyle>
          <a:p>
            <a:r>
              <a:rPr lang="de-DE" dirty="0"/>
              <a:t>Headline gemischt</a:t>
            </a:r>
          </a:p>
        </p:txBody>
      </p:sp>
      <p:sp>
        <p:nvSpPr>
          <p:cNvPr id="31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9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schwarz, 18 </a:t>
            </a:r>
            <a:r>
              <a:rPr lang="de-DE" dirty="0" err="1"/>
              <a:t>pt</a:t>
            </a:r>
            <a:endParaRPr lang="de-DE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Headline gemischt 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B5825025-7817-5048-9637-998E66E35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57" y="1776000"/>
            <a:ext cx="836407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7" name="Textplatzhalter 17">
            <a:extLst>
              <a:ext uri="{FF2B5EF4-FFF2-40B4-BE49-F238E27FC236}">
                <a16:creationId xmlns:a16="http://schemas.microsoft.com/office/drawing/2014/main" id="{5C4086D2-D14C-1F4A-A288-08CE2D970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58" y="2148901"/>
            <a:ext cx="8330670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25" name="Bild 2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8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9" y="233999"/>
            <a:ext cx="630178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cap="none" baseline="0"/>
            </a:lvl1pPr>
          </a:lstStyle>
          <a:p>
            <a:r>
              <a:rPr lang="de-DE" dirty="0"/>
              <a:t>Headline gemischt mit viel Text auch in zwei Zeilen möglich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3" y="1776000"/>
            <a:ext cx="3960479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C57B4B8-DF46-084B-957E-A7DCB16E51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6172" y="1773949"/>
            <a:ext cx="4177504" cy="4056467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9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6172" y="5841185"/>
            <a:ext cx="1367063" cy="246293"/>
          </a:xfrm>
          <a:prstGeom prst="rect">
            <a:avLst/>
          </a:prstGeom>
        </p:spPr>
        <p:txBody>
          <a:bodyPr anchor="b" anchorCtr="0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 i="0" baseline="0">
                <a:solidFill>
                  <a:schemeClr val="tx1"/>
                </a:solidFill>
                <a:latin typeface="+mj-lt"/>
                <a:cs typeface="Calibri Light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>
                <a:latin typeface="+mj-lt"/>
                <a:ea typeface="ClanNarrowLF-Book" charset="0"/>
                <a:cs typeface="ClanNarrow-Book"/>
              </a:rPr>
              <a:t>© </a:t>
            </a:r>
            <a:r>
              <a:rPr lang="de-DE" dirty="0"/>
              <a:t>Bitte Bildquelle angeben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9F0092A1-958A-6B48-8B46-030F9CB6D2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958" y="2148901"/>
            <a:ext cx="3960124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8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3" name="Bild 3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2801" y="1776000"/>
            <a:ext cx="3989277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C57B4B8-DF46-084B-957E-A7DCB16E51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600" y="1773949"/>
            <a:ext cx="4320000" cy="4064692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9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9600" y="5923740"/>
            <a:ext cx="1324913" cy="198952"/>
          </a:xfrm>
          <a:prstGeom prst="rect">
            <a:avLst/>
          </a:prstGeom>
        </p:spPr>
        <p:txBody>
          <a:bodyPr anchor="b" anchorCtr="0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 i="0" baseline="0">
                <a:solidFill>
                  <a:schemeClr val="tx1"/>
                </a:solidFill>
                <a:latin typeface="+mj-lt"/>
                <a:cs typeface="Calibri Light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>
                <a:latin typeface="+mj-lt"/>
                <a:ea typeface="ClanNarrowLF-Book" charset="0"/>
                <a:cs typeface="ClanNarrow-Book"/>
              </a:rPr>
              <a:t>© </a:t>
            </a:r>
            <a:r>
              <a:rPr lang="de-DE" dirty="0"/>
              <a:t>Bitte Bildquelle angeben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3674E773-5D8C-294F-87D3-3E5EB8373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2800" y="2148901"/>
            <a:ext cx="3877828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8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3" name="Bild 3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er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1" y="1776000"/>
            <a:ext cx="391031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C57B4B8-DF46-084B-957E-A7DCB16E51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3023" y="1776001"/>
            <a:ext cx="3009418" cy="3027493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E16551F8-2501-A34D-A552-4BC62A3E86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0248" y="3797134"/>
            <a:ext cx="2413214" cy="2033282"/>
          </a:xfrm>
          <a:prstGeom prst="rect">
            <a:avLst/>
          </a:prstGeom>
          <a:solidFill>
            <a:schemeClr val="accent3"/>
          </a:solidFill>
          <a:ln w="762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3023" y="4833700"/>
            <a:ext cx="1681191" cy="97628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+mj-lt"/>
                <a:cs typeface="Calibri Light" panose="020F0502020204030204" pitchFamily="34" charset="0"/>
              </a:defRPr>
            </a:lvl1pPr>
          </a:lstStyle>
          <a:p>
            <a:pPr lvl="0"/>
            <a:r>
              <a:rPr lang="de-DE" dirty="0"/>
              <a:t>Bildunterschriften. Bildrahmen dürfen sich überlappen mit einer Kontur in 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2354" y="5881050"/>
            <a:ext cx="1320087" cy="239751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 i="0" baseline="0">
                <a:solidFill>
                  <a:schemeClr val="tx1"/>
                </a:solidFill>
                <a:latin typeface="+mj-lt"/>
                <a:cs typeface="Calibri Light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>
                <a:latin typeface="+mj-lt"/>
                <a:ea typeface="ClanNarrowLF-Book" charset="0"/>
                <a:cs typeface="ClanNarrow-Book"/>
              </a:rPr>
              <a:t>© </a:t>
            </a:r>
            <a:r>
              <a:rPr lang="de-DE" dirty="0"/>
              <a:t>Bitte Bildquelle angeben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B8046D1E-DB08-1747-A76C-1CA10AAB62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959" y="2148901"/>
            <a:ext cx="3909959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26" name="Bild 25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28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0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3" name="Bild 32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0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er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EF0CD83-5284-1445-8980-8A730063E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3361" y="1776000"/>
            <a:ext cx="3910316" cy="372901"/>
          </a:xfrm>
          <a:prstGeom prst="rect">
            <a:avLst/>
          </a:prstGeom>
        </p:spPr>
        <p:txBody>
          <a:bodyPr lIns="0" tIns="0" rIns="0" bIns="0"/>
          <a:lstStyle>
            <a:lvl1pPr marL="6350" indent="0" algn="l">
              <a:buSzPct val="80000"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l">
              <a:lnSpc>
                <a:spcPts val="1800"/>
              </a:lnSpc>
              <a:buSzPct val="75000"/>
              <a:buFont typeface="Arial" panose="020B0604020202020204" pitchFamily="34" charset="0"/>
              <a:buNone/>
              <a:tabLst/>
              <a:defRPr sz="15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/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/>
              <a:t>Headlines in CALIBRI fett, HZG blau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3C57B4B8-DF46-084B-957E-A7DCB16E51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603" y="1776001"/>
            <a:ext cx="3387916" cy="2988960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E16551F8-2501-A34D-A552-4BC62A3E86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58571" y="3807884"/>
            <a:ext cx="2611439" cy="2077299"/>
          </a:xfrm>
          <a:prstGeom prst="rect">
            <a:avLst/>
          </a:prstGeom>
          <a:solidFill>
            <a:schemeClr val="accent3"/>
          </a:solidFill>
          <a:ln w="762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03" y="4819195"/>
            <a:ext cx="1857375" cy="89806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+mn-lt"/>
                <a:cs typeface="Calibri Light" panose="020F0502020204030204" pitchFamily="34" charset="0"/>
              </a:defRPr>
            </a:lvl1pPr>
          </a:lstStyle>
          <a:p>
            <a:pPr lvl="0"/>
            <a:r>
              <a:rPr lang="de-DE" dirty="0"/>
              <a:t>Bildunterschriften. Bildrahmen dürfen sich überlappen mit einer Kontur in 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extplatzhalter 26">
            <a:extLst>
              <a:ext uri="{FF2B5EF4-FFF2-40B4-BE49-F238E27FC236}">
                <a16:creationId xmlns:a16="http://schemas.microsoft.com/office/drawing/2014/main" id="{AEA02B2C-54E6-EA4C-B254-2011F7B9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58571" y="5885183"/>
            <a:ext cx="1328387" cy="276763"/>
          </a:xfrm>
          <a:prstGeom prst="rect">
            <a:avLst/>
          </a:prstGeom>
        </p:spPr>
        <p:txBody>
          <a:bodyPr anchor="b" anchorCtr="0"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 i="0" baseline="0">
                <a:solidFill>
                  <a:schemeClr val="tx1"/>
                </a:solidFill>
                <a:latin typeface="+mj-lt"/>
                <a:cs typeface="Calibri Light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>
                <a:latin typeface="+mj-lt"/>
                <a:ea typeface="ClanNarrowLF-Book" charset="0"/>
                <a:cs typeface="ClanNarrow-Book"/>
              </a:rPr>
              <a:t>© </a:t>
            </a:r>
            <a:r>
              <a:rPr lang="de-DE" dirty="0"/>
              <a:t>Bitte Bildquelle angeben</a:t>
            </a: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DC12DE60-9172-CB46-A13F-B97065ECE5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3361" y="2148901"/>
            <a:ext cx="3877267" cy="3681515"/>
          </a:xfrm>
          <a:prstGeom prst="rect">
            <a:avLst/>
          </a:prstGeom>
        </p:spPr>
        <p:txBody>
          <a:bodyPr lIns="0" tIns="0" rIns="0" bIns="0"/>
          <a:lstStyle>
            <a:lvl1pPr marL="271463" indent="-261938">
              <a:buSzPct val="80000"/>
              <a:buFontTx/>
              <a:buBlip>
                <a:blip r:embed="rId3"/>
              </a:buBlip>
              <a:tabLst/>
              <a:defRPr sz="1800" b="0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628650" indent="-269875">
              <a:lnSpc>
                <a:spcPts val="1800"/>
              </a:lnSpc>
              <a:spcBef>
                <a:spcPts val="377"/>
              </a:spcBef>
              <a:buSzPct val="75000"/>
              <a:buFontTx/>
              <a:buBlip>
                <a:blip r:embed="rId4"/>
              </a:buBlip>
              <a:tabLst/>
              <a:defRPr sz="1600" b="0" i="0">
                <a:latin typeface="+mj-lt"/>
                <a:ea typeface="Calibri" charset="0"/>
                <a:cs typeface="Calibri" charset="0"/>
              </a:defRPr>
            </a:lvl2pPr>
            <a:lvl3pPr marL="755650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3pPr>
            <a:lvl4pPr marL="1117600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4pPr>
            <a:lvl5pPr marL="1470025" indent="-2206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5pPr>
            <a:lvl6pPr marL="1824038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6pPr>
            <a:lvl7pPr marL="2185988" indent="-180975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7pPr>
            <a:lvl8pPr marL="2540000" indent="-182563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8pPr>
            <a:lvl9pPr marL="2892425" indent="-222250">
              <a:buSzPct val="75000"/>
              <a:buFontTx/>
              <a:buBlip>
                <a:blip r:embed="rId4"/>
              </a:buBlip>
              <a:tabLst/>
              <a:defRPr sz="1600">
                <a:latin typeface="+mj-lt"/>
              </a:defRPr>
            </a:lvl9pPr>
          </a:lstStyle>
          <a:p>
            <a:pPr lvl="0"/>
            <a:r>
              <a:rPr lang="de-DE" dirty="0"/>
              <a:t>1. Ebene in CALIBRI light, schwarz,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2. Ebene der Unterpunkte</a:t>
            </a:r>
          </a:p>
          <a:p>
            <a:pPr lvl="3"/>
            <a:r>
              <a:rPr lang="de-DE" dirty="0"/>
              <a:t>3. Ebene der Unterpunkte</a:t>
            </a:r>
          </a:p>
          <a:p>
            <a:pPr lvl="4"/>
            <a:r>
              <a:rPr lang="de-DE" dirty="0"/>
              <a:t>4. Ebene der Unterpunkte</a:t>
            </a:r>
          </a:p>
          <a:p>
            <a:pPr lvl="5"/>
            <a:r>
              <a:rPr lang="de-DE" dirty="0"/>
              <a:t>5. Ebene</a:t>
            </a:r>
          </a:p>
          <a:p>
            <a:pPr lvl="6"/>
            <a:r>
              <a:rPr lang="de-DE" dirty="0"/>
              <a:t> 6. Ebene</a:t>
            </a:r>
          </a:p>
          <a:p>
            <a:pPr lvl="7"/>
            <a:r>
              <a:rPr lang="de-DE" dirty="0"/>
              <a:t>7. Ebene</a:t>
            </a:r>
          </a:p>
          <a:p>
            <a:pPr lvl="8"/>
            <a:r>
              <a:rPr lang="de-DE" dirty="0"/>
              <a:t>8. Ebene</a:t>
            </a:r>
          </a:p>
          <a:p>
            <a:pPr lvl="8"/>
            <a:endParaRPr lang="de-DE" dirty="0"/>
          </a:p>
        </p:txBody>
      </p:sp>
      <p:pic>
        <p:nvPicPr>
          <p:cNvPr id="31" name="Bild 30">
            <a:extLst>
              <a:ext uri="{FF2B5EF4-FFF2-40B4-BE49-F238E27FC236}">
                <a16:creationId xmlns:a16="http://schemas.microsoft.com/office/drawing/2014/main" id="{E9BAF067-66F6-FD40-AA18-7C2C585F3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6276"/>
            <a:ext cx="9144000" cy="48977"/>
          </a:xfrm>
          <a:prstGeom prst="rect">
            <a:avLst/>
          </a:prstGeom>
        </p:spPr>
      </p:pic>
      <p:pic>
        <p:nvPicPr>
          <p:cNvPr id="32" name="Bild 9">
            <a:extLst>
              <a:ext uri="{FF2B5EF4-FFF2-40B4-BE49-F238E27FC236}">
                <a16:creationId xmlns:a16="http://schemas.microsoft.com/office/drawing/2014/main" id="{241A23EB-9544-B645-8BD1-F81586BB64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76" y="292388"/>
            <a:ext cx="1976400" cy="532682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B191727-5529-2242-B2CC-96F646722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958" y="235679"/>
            <a:ext cx="6301780" cy="38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HEADLINE 1 ZEILE VERSAL, CALIBRI LIGHT FETT</a:t>
            </a:r>
          </a:p>
        </p:txBody>
      </p:sp>
      <p:sp>
        <p:nvSpPr>
          <p:cNvPr id="34" name="Textplatzhalter 15">
            <a:extLst>
              <a:ext uri="{FF2B5EF4-FFF2-40B4-BE49-F238E27FC236}">
                <a16:creationId xmlns:a16="http://schemas.microsoft.com/office/drawing/2014/main" id="{AD1E55C0-A6CE-B946-AA23-F8E40E40E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58" y="609600"/>
            <a:ext cx="5082167" cy="33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0098D4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1: gemischt, CALIBRI, HZG blau,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18CA112-7613-EB4D-85F4-5148ABAEB748}"/>
              </a:ext>
            </a:extLst>
          </p:cNvPr>
          <p:cNvSpPr txBox="1"/>
          <p:nvPr userDrawn="1"/>
        </p:nvSpPr>
        <p:spPr>
          <a:xfrm>
            <a:off x="8673880" y="6614048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8F2BED3E-C6F4-CC48-ADF3-474AD41AD693}" type="slidenum">
              <a:rPr lang="de-DE" sz="1000" smtClean="0">
                <a:latin typeface="Calibri"/>
                <a:cs typeface="Calibri"/>
              </a:rPr>
              <a:pPr algn="ctr"/>
              <a:t>‹#›</a:t>
            </a:fld>
            <a:endParaRPr lang="de-DE" sz="1000" dirty="0">
              <a:latin typeface="Calibri"/>
              <a:cs typeface="Calibri"/>
            </a:endParaRPr>
          </a:p>
        </p:txBody>
      </p:sp>
      <p:pic>
        <p:nvPicPr>
          <p:cNvPr id="37" name="Bild 3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172" y="6384716"/>
            <a:ext cx="260385" cy="352440"/>
          </a:xfrm>
          <a:prstGeom prst="rect">
            <a:avLst/>
          </a:prstGeom>
        </p:spPr>
      </p:pic>
      <p:pic>
        <p:nvPicPr>
          <p:cNvPr id="38" name="Bild 3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45" y="6598685"/>
            <a:ext cx="349235" cy="25931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9">
            <a:extLst>
              <a:ext uri="{FF2B5EF4-FFF2-40B4-BE49-F238E27FC236}">
                <a16:creationId xmlns:a16="http://schemas.microsoft.com/office/drawing/2014/main" id="{03540DA9-69E1-5445-903E-03EF21FF14DB}"/>
              </a:ext>
            </a:extLst>
          </p:cNvPr>
          <p:cNvSpPr txBox="1">
            <a:spLocks/>
          </p:cNvSpPr>
          <p:nvPr userDrawn="1"/>
        </p:nvSpPr>
        <p:spPr>
          <a:xfrm>
            <a:off x="489959" y="6590834"/>
            <a:ext cx="5340999" cy="1762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German Bight Estuaries. An inter-comparison study.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63" r:id="rId2"/>
    <p:sldLayoutId id="2147483689" r:id="rId3"/>
    <p:sldLayoutId id="2147483686" r:id="rId4"/>
    <p:sldLayoutId id="2147483687" r:id="rId5"/>
    <p:sldLayoutId id="2147483671" r:id="rId6"/>
    <p:sldLayoutId id="2147483692" r:id="rId7"/>
    <p:sldLayoutId id="2147483669" r:id="rId8"/>
    <p:sldLayoutId id="2147483691" r:id="rId9"/>
    <p:sldLayoutId id="2147483670" r:id="rId10"/>
    <p:sldLayoutId id="2147483705" r:id="rId11"/>
    <p:sldLayoutId id="2147483706" r:id="rId12"/>
    <p:sldLayoutId id="2147483700" r:id="rId13"/>
    <p:sldLayoutId id="2147483695" r:id="rId14"/>
    <p:sldLayoutId id="2147483697" r:id="rId15"/>
    <p:sldLayoutId id="2147483694" r:id="rId16"/>
    <p:sldLayoutId id="2147483693" r:id="rId17"/>
    <p:sldLayoutId id="2147483701" r:id="rId18"/>
    <p:sldLayoutId id="2147483696" r:id="rId19"/>
    <p:sldLayoutId id="2147483698" r:id="rId20"/>
    <p:sldLayoutId id="2147483699" r:id="rId21"/>
    <p:sldLayoutId id="2147483707" r:id="rId22"/>
    <p:sldLayoutId id="2147483702" r:id="rId23"/>
    <p:sldLayoutId id="2147483704" r:id="rId24"/>
    <p:sldLayoutId id="2147483724" r:id="rId25"/>
    <p:sldLayoutId id="2147483727" r:id="rId26"/>
    <p:sldLayoutId id="214748372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24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ism.wik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82880" y="539999"/>
            <a:ext cx="8778240" cy="1857161"/>
          </a:xfrm>
        </p:spPr>
        <p:txBody>
          <a:bodyPr/>
          <a:lstStyle/>
          <a:p>
            <a:pPr algn="ctr"/>
            <a:r>
              <a:rPr lang="en-US" dirty="0" smtClean="0"/>
              <a:t>German Bight Estuaries: AN INTER-COMPARISON STUDY FROM THE PERSPECTIVE OF NUMERICAL MODELING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Emil V. Stanev, Johannes Pein, Benjamin Jacob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Coastal</a:t>
            </a:r>
            <a:r>
              <a:rPr lang="de-DE" dirty="0"/>
              <a:t> Research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719141" y="5863167"/>
            <a:ext cx="4758946" cy="288000"/>
          </a:xfrm>
        </p:spPr>
        <p:txBody>
          <a:bodyPr/>
          <a:lstStyle/>
          <a:p>
            <a:r>
              <a:rPr lang="en-US" dirty="0" smtClean="0"/>
              <a:t>ISCHISM SPECIAL TTRAINING</a:t>
            </a:r>
            <a:endParaRPr lang="en-US" dirty="0" smtClean="0"/>
          </a:p>
          <a:p>
            <a:r>
              <a:rPr lang="en-US" dirty="0" smtClean="0"/>
              <a:t>April 15, 2019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1479665" y="6400800"/>
            <a:ext cx="2419004" cy="3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171"/>
            <a:ext cx="3168000" cy="1696453"/>
          </a:xfrm>
          <a:prstGeom prst="rect">
            <a:avLst/>
          </a:prstGeom>
        </p:spPr>
      </p:pic>
      <p:pic>
        <p:nvPicPr>
          <p:cNvPr id="26" name="Bildplatzhalter 1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00" y="2300489"/>
            <a:ext cx="2224399" cy="1668299"/>
          </a:xfrm>
        </p:spPr>
      </p:pic>
      <p:pic>
        <p:nvPicPr>
          <p:cNvPr id="34" name="Grafik 1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4" r="167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Grafik 3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1074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Salinity</a:t>
            </a:r>
            <a:r>
              <a:rPr lang="de-DE" dirty="0" smtClean="0"/>
              <a:t> Front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Estuarine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Thalweg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0" y="1007393"/>
            <a:ext cx="9144000" cy="5400600"/>
            <a:chOff x="0" y="1331429"/>
            <a:chExt cx="9144000" cy="540060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31429"/>
              <a:ext cx="3168352" cy="2376264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356" y="1331429"/>
              <a:ext cx="3168352" cy="2376264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48" y="1331429"/>
              <a:ext cx="3168352" cy="2376264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43597"/>
              <a:ext cx="3168352" cy="2376264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356" y="2843597"/>
              <a:ext cx="3168352" cy="2376264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48" y="2843597"/>
              <a:ext cx="3168352" cy="237626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5765"/>
              <a:ext cx="3168352" cy="2376264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356" y="4355765"/>
              <a:ext cx="3168352" cy="2376264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48" y="4355765"/>
              <a:ext cx="3168352" cy="2376264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4661064" y="1818833"/>
            <a:ext cx="25210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Neap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alinity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1438676" y="1661366"/>
            <a:ext cx="25210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Average </a:t>
            </a:r>
            <a:r>
              <a:rPr lang="de-DE" dirty="0" err="1" smtClean="0"/>
              <a:t>velocity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01.0.1 -15.03 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7450506" y="1818029"/>
            <a:ext cx="25210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Spring -</a:t>
            </a:r>
            <a:r>
              <a:rPr lang="de-DE" dirty="0" err="1" smtClean="0"/>
              <a:t>neap</a:t>
            </a:r>
            <a:endParaRPr lang="de-DE" dirty="0" smtClean="0"/>
          </a:p>
          <a:p>
            <a:r>
              <a:rPr lang="de-DE" dirty="0" err="1" smtClean="0"/>
              <a:t>salinity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056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Salinity</a:t>
            </a:r>
            <a:r>
              <a:rPr lang="de-DE" dirty="0" smtClean="0"/>
              <a:t> Front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Estuarine</a:t>
            </a:r>
            <a:r>
              <a:rPr lang="de-DE" dirty="0" smtClean="0"/>
              <a:t> </a:t>
            </a:r>
            <a:r>
              <a:rPr lang="de-DE" dirty="0" err="1" smtClean="0"/>
              <a:t>Circulation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Thalweg</a:t>
            </a:r>
            <a:endParaRPr lang="de-DE" dirty="0"/>
          </a:p>
        </p:txBody>
      </p:sp>
      <p:grpSp>
        <p:nvGrpSpPr>
          <p:cNvPr id="17" name="Gruppieren 1"/>
          <p:cNvGrpSpPr/>
          <p:nvPr/>
        </p:nvGrpSpPr>
        <p:grpSpPr>
          <a:xfrm>
            <a:off x="3739605" y="993913"/>
            <a:ext cx="5404395" cy="5232983"/>
            <a:chOff x="7059591" y="21574700"/>
            <a:chExt cx="6568228" cy="8166962"/>
          </a:xfrm>
        </p:grpSpPr>
        <p:grpSp>
          <p:nvGrpSpPr>
            <p:cNvPr id="18" name="Gruppieren 143"/>
            <p:cNvGrpSpPr/>
            <p:nvPr/>
          </p:nvGrpSpPr>
          <p:grpSpPr>
            <a:xfrm>
              <a:off x="7059591" y="21574700"/>
              <a:ext cx="6568228" cy="8166962"/>
              <a:chOff x="8174862" y="24387958"/>
              <a:chExt cx="3451646" cy="4291792"/>
            </a:xfrm>
          </p:grpSpPr>
          <p:pic>
            <p:nvPicPr>
              <p:cNvPr id="22" name="Grafik 1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74862" y="24387958"/>
                <a:ext cx="3431400" cy="1532600"/>
              </a:xfrm>
              <a:prstGeom prst="rect">
                <a:avLst/>
              </a:prstGeom>
            </p:spPr>
          </p:pic>
          <p:pic>
            <p:nvPicPr>
              <p:cNvPr id="23" name="Grafik 1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4984" y="25744546"/>
                <a:ext cx="3431400" cy="1532600"/>
              </a:xfrm>
              <a:prstGeom prst="rect">
                <a:avLst/>
              </a:prstGeom>
            </p:spPr>
          </p:pic>
          <p:pic>
            <p:nvPicPr>
              <p:cNvPr id="24" name="Grafik 1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5108" y="27147150"/>
                <a:ext cx="3431400" cy="1532600"/>
              </a:xfrm>
              <a:prstGeom prst="rect">
                <a:avLst/>
              </a:prstGeom>
            </p:spPr>
          </p:pic>
        </p:grpSp>
        <p:sp>
          <p:nvSpPr>
            <p:cNvPr id="19" name="Textfeld 146"/>
            <p:cNvSpPr txBox="1"/>
            <p:nvPr/>
          </p:nvSpPr>
          <p:spPr>
            <a:xfrm>
              <a:off x="11613977" y="23223330"/>
              <a:ext cx="1005731" cy="624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Ems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48"/>
            <p:cNvSpPr txBox="1"/>
            <p:nvPr/>
          </p:nvSpPr>
          <p:spPr>
            <a:xfrm>
              <a:off x="11368144" y="25872943"/>
              <a:ext cx="1251563" cy="624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Weser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149"/>
            <p:cNvSpPr txBox="1"/>
            <p:nvPr/>
          </p:nvSpPr>
          <p:spPr>
            <a:xfrm>
              <a:off x="11622874" y="28501302"/>
              <a:ext cx="996834" cy="624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Elbe</a:t>
              </a:r>
              <a:endParaRPr lang="de-DE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C:\Users\JacobB\AppData\Local\Temp\nhtwwa5g.mq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" y="4450485"/>
            <a:ext cx="3441166" cy="15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dynamics of the three estuaries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39" y="1099594"/>
            <a:ext cx="6414110" cy="53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2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Simulation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Estuarine</a:t>
            </a:r>
            <a:r>
              <a:rPr lang="de-DE" dirty="0" smtClean="0"/>
              <a:t> </a:t>
            </a:r>
            <a:r>
              <a:rPr lang="de-DE" dirty="0" err="1" smtClean="0"/>
              <a:t>Turbidity</a:t>
            </a:r>
            <a:r>
              <a:rPr lang="de-DE" dirty="0" smtClean="0"/>
              <a:t> </a:t>
            </a:r>
            <a:r>
              <a:rPr lang="de-DE" dirty="0" err="1" smtClean="0"/>
              <a:t>zone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4294967295"/>
          </p:nvPr>
        </p:nvSpPr>
        <p:spPr>
          <a:xfrm>
            <a:off x="5267798" y="1458615"/>
            <a:ext cx="3621087" cy="4395787"/>
          </a:xfrm>
        </p:spPr>
        <p:txBody>
          <a:bodyPr/>
          <a:lstStyle/>
          <a:p>
            <a:pPr marL="244345" indent="-244345">
              <a:buFontTx/>
              <a:buChar char="-"/>
            </a:pPr>
            <a:r>
              <a:rPr lang="de-DE" sz="1800" dirty="0" err="1" smtClean="0">
                <a:solidFill>
                  <a:srgbClr val="00B050"/>
                </a:solidFill>
              </a:rPr>
              <a:t>Initialization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coupled</a:t>
            </a:r>
            <a:r>
              <a:rPr lang="de-DE" sz="1800" dirty="0" smtClean="0"/>
              <a:t> </a:t>
            </a:r>
            <a:r>
              <a:rPr lang="de-DE" sz="1800" dirty="0" err="1" smtClean="0"/>
              <a:t>model</a:t>
            </a:r>
            <a:r>
              <a:rPr lang="de-DE" sz="1800" dirty="0" smtClean="0"/>
              <a:t> </a:t>
            </a:r>
            <a:r>
              <a:rPr lang="de-DE" sz="1800" dirty="0" err="1" smtClean="0"/>
              <a:t>hydrodynamic</a:t>
            </a:r>
            <a:r>
              <a:rPr lang="de-DE" sz="1800" dirty="0" smtClean="0"/>
              <a:t> </a:t>
            </a:r>
            <a:r>
              <a:rPr lang="de-DE" sz="1800" dirty="0"/>
              <a:t>+ </a:t>
            </a:r>
            <a:r>
              <a:rPr lang="de-DE" sz="1800" dirty="0" smtClean="0"/>
              <a:t>non-</a:t>
            </a:r>
            <a:r>
              <a:rPr lang="de-DE" sz="1800" dirty="0" err="1" smtClean="0"/>
              <a:t>cohesive</a:t>
            </a:r>
            <a:r>
              <a:rPr lang="de-DE" sz="1800" dirty="0" smtClean="0"/>
              <a:t> </a:t>
            </a:r>
            <a:r>
              <a:rPr lang="de-DE" sz="1800" dirty="0" err="1" smtClean="0"/>
              <a:t>sedimentes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grain</a:t>
            </a:r>
            <a:r>
              <a:rPr lang="de-DE" sz="1800" dirty="0" smtClean="0"/>
              <a:t>-size </a:t>
            </a:r>
            <a:r>
              <a:rPr lang="de-DE" sz="1800" dirty="0" err="1" smtClean="0"/>
              <a:t>distribution</a:t>
            </a:r>
            <a:r>
              <a:rPr lang="de-DE" sz="1800" dirty="0" smtClean="0"/>
              <a:t> </a:t>
            </a:r>
            <a:r>
              <a:rPr lang="de-DE" sz="1800" dirty="0" err="1" smtClean="0"/>
              <a:t>taken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AufMOD</a:t>
            </a:r>
            <a:r>
              <a:rPr lang="de-DE" sz="1800" dirty="0" smtClean="0">
                <a:solidFill>
                  <a:srgbClr val="00B050"/>
                </a:solidFill>
              </a:rPr>
              <a:t> (BAW,BSH</a:t>
            </a:r>
            <a:r>
              <a:rPr lang="de-DE" sz="1800" dirty="0">
                <a:solidFill>
                  <a:srgbClr val="00B050"/>
                </a:solidFill>
              </a:rPr>
              <a:t>) </a:t>
            </a:r>
            <a:r>
              <a:rPr lang="de-DE" sz="1800" dirty="0" err="1" smtClean="0"/>
              <a:t>with</a:t>
            </a:r>
            <a:r>
              <a:rPr lang="de-DE" sz="1800" dirty="0" smtClean="0"/>
              <a:t> 8 </a:t>
            </a:r>
            <a:r>
              <a:rPr lang="de-DE" sz="1800" dirty="0" err="1" smtClean="0"/>
              <a:t>sediment</a:t>
            </a:r>
            <a:r>
              <a:rPr lang="de-DE" sz="1800" dirty="0" smtClean="0"/>
              <a:t> </a:t>
            </a:r>
            <a:r>
              <a:rPr lang="de-DE" sz="1800" dirty="0" err="1" smtClean="0"/>
              <a:t>classes</a:t>
            </a:r>
            <a:endParaRPr lang="de-DE" sz="1800" dirty="0"/>
          </a:p>
          <a:p>
            <a:pPr marL="244345" indent="-244345">
              <a:buFontTx/>
              <a:buChar char="-"/>
            </a:pPr>
            <a:r>
              <a:rPr lang="de-DE" sz="1800" dirty="0" err="1" smtClean="0"/>
              <a:t>higher</a:t>
            </a:r>
            <a:r>
              <a:rPr lang="de-DE" sz="1800" dirty="0" smtClean="0"/>
              <a:t> </a:t>
            </a:r>
            <a:r>
              <a:rPr lang="de-DE" sz="1800" dirty="0" err="1" smtClean="0"/>
              <a:t>concentration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finer</a:t>
            </a:r>
            <a:r>
              <a:rPr lang="de-DE" sz="1800" dirty="0" smtClean="0"/>
              <a:t> </a:t>
            </a:r>
            <a:r>
              <a:rPr lang="de-DE" sz="1800" dirty="0" err="1" smtClean="0"/>
              <a:t>grain</a:t>
            </a:r>
            <a:r>
              <a:rPr lang="de-DE" sz="1800" dirty="0" smtClean="0"/>
              <a:t> </a:t>
            </a:r>
            <a:r>
              <a:rPr lang="de-DE" sz="1800" dirty="0" err="1" smtClean="0"/>
              <a:t>sizes</a:t>
            </a:r>
            <a:endParaRPr lang="de-DE" sz="1800" dirty="0"/>
          </a:p>
          <a:p>
            <a:pPr marL="244345" indent="-244345">
              <a:buFontTx/>
              <a:buChar char="-"/>
            </a:pPr>
            <a:r>
              <a:rPr lang="de-DE" sz="1800" dirty="0" err="1" smtClean="0">
                <a:solidFill>
                  <a:srgbClr val="00B050"/>
                </a:solidFill>
              </a:rPr>
              <a:t>Specific</a:t>
            </a:r>
            <a:r>
              <a:rPr lang="de-DE" sz="1800" dirty="0" smtClean="0">
                <a:solidFill>
                  <a:srgbClr val="00B050"/>
                </a:solidFill>
              </a:rPr>
              <a:t> Distribution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sediment</a:t>
            </a:r>
            <a:r>
              <a:rPr lang="de-DE" sz="1800" dirty="0" smtClean="0"/>
              <a:t> </a:t>
            </a:r>
            <a:r>
              <a:rPr lang="de-DE" sz="1800" dirty="0" err="1" smtClean="0"/>
              <a:t>classes</a:t>
            </a:r>
            <a:r>
              <a:rPr lang="de-DE" sz="1800" dirty="0" smtClean="0"/>
              <a:t> </a:t>
            </a:r>
            <a:r>
              <a:rPr lang="de-DE" sz="1800" dirty="0" err="1" smtClean="0"/>
              <a:t>along</a:t>
            </a:r>
            <a:r>
              <a:rPr lang="de-DE" sz="1800" dirty="0" smtClean="0"/>
              <a:t> </a:t>
            </a:r>
            <a:r>
              <a:rPr lang="de-DE" sz="1800" dirty="0" err="1" smtClean="0"/>
              <a:t>estuary</a:t>
            </a:r>
            <a:endParaRPr lang="de-DE" sz="1800" dirty="0"/>
          </a:p>
          <a:p>
            <a:pPr marL="244345" indent="-244345">
              <a:buFontTx/>
              <a:buChar char="-"/>
            </a:pPr>
            <a:r>
              <a:rPr lang="de-DE" sz="1800" dirty="0" err="1" smtClean="0"/>
              <a:t>Simulations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homogenous</a:t>
            </a:r>
            <a:r>
              <a:rPr lang="de-DE" sz="1800" dirty="0" smtClean="0"/>
              <a:t> </a:t>
            </a:r>
            <a:r>
              <a:rPr lang="de-DE" sz="1800" dirty="0" err="1" smtClean="0"/>
              <a:t>salinity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temperature</a:t>
            </a:r>
            <a:r>
              <a:rPr lang="de-DE" sz="1800" dirty="0" smtClean="0"/>
              <a:t> </a:t>
            </a:r>
            <a:r>
              <a:rPr lang="de-DE" sz="1800" dirty="0" err="1" smtClean="0"/>
              <a:t>pronounces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Importance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of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the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estuarine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salinity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gradient</a:t>
            </a:r>
            <a:endParaRPr lang="de-DE" sz="1800" dirty="0">
              <a:solidFill>
                <a:srgbClr val="00B050"/>
              </a:solidFill>
            </a:endParaRPr>
          </a:p>
        </p:txBody>
      </p:sp>
      <p:pic>
        <p:nvPicPr>
          <p:cNvPr id="25602" name="Picture 2" descr="C:\Users\Pein\AppData\Local\Temp\vb0hhjp3.e0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8" y="4677293"/>
            <a:ext cx="2894003" cy="16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9" y="1270794"/>
            <a:ext cx="4513064" cy="320567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1023" y="6448538"/>
            <a:ext cx="3252486" cy="2532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456251" y="6375085"/>
            <a:ext cx="775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</a:rPr>
              <a:t>Image: 	Kappenberg</a:t>
            </a:r>
            <a:r>
              <a:rPr lang="de-DE" sz="1000" dirty="0">
                <a:latin typeface="Arial" panose="020B0604020202020204" pitchFamily="34" charset="0"/>
              </a:rPr>
              <a:t>, J., &amp; </a:t>
            </a:r>
            <a:r>
              <a:rPr lang="de-DE" sz="1000" dirty="0" err="1">
                <a:latin typeface="Arial" panose="020B0604020202020204" pitchFamily="34" charset="0"/>
              </a:rPr>
              <a:t>Fanger</a:t>
            </a:r>
            <a:r>
              <a:rPr lang="de-DE" sz="1000" dirty="0">
                <a:latin typeface="Arial" panose="020B0604020202020204" pitchFamily="34" charset="0"/>
              </a:rPr>
              <a:t>, H. U. (2007</a:t>
            </a:r>
            <a:r>
              <a:rPr lang="de-DE" sz="1000" dirty="0" smtClean="0">
                <a:latin typeface="Arial" panose="020B0604020202020204" pitchFamily="34" charset="0"/>
              </a:rPr>
              <a:t>). Sedimenttransportgeschehen in der tidebeeinflussten </a:t>
            </a:r>
            <a:r>
              <a:rPr lang="de-DE" sz="1000" dirty="0">
                <a:latin typeface="Arial" panose="020B0604020202020204" pitchFamily="34" charset="0"/>
              </a:rPr>
              <a:t>Elbe, der </a:t>
            </a:r>
            <a:r>
              <a:rPr lang="de-DE" sz="1000" dirty="0" smtClean="0">
                <a:latin typeface="Arial" panose="020B0604020202020204" pitchFamily="34" charset="0"/>
              </a:rPr>
              <a:t>               	Deutschen </a:t>
            </a:r>
            <a:r>
              <a:rPr lang="de-DE" sz="1000" dirty="0">
                <a:latin typeface="Arial" panose="020B0604020202020204" pitchFamily="34" charset="0"/>
              </a:rPr>
              <a:t>Bucht und in der Nordsee. </a:t>
            </a:r>
            <a:r>
              <a:rPr lang="de-DE" sz="1000" i="1" dirty="0">
                <a:latin typeface="Arial" panose="020B0604020202020204" pitchFamily="34" charset="0"/>
              </a:rPr>
              <a:t>GKSS FORSCHUNGSZENTRUM GEESTHACHT GMBH-PUBLICATIONS-E</a:t>
            </a:r>
            <a:r>
              <a:rPr lang="de-DE" sz="1000" dirty="0">
                <a:latin typeface="Arial" panose="020B0604020202020204" pitchFamily="34" charset="0"/>
              </a:rPr>
              <a:t>, </a:t>
            </a:r>
            <a:r>
              <a:rPr lang="de-DE" sz="1000" i="1" dirty="0">
                <a:latin typeface="Arial" panose="020B0604020202020204" pitchFamily="34" charset="0"/>
              </a:rPr>
              <a:t>1</a:t>
            </a:r>
            <a:r>
              <a:rPr lang="de-DE" sz="1000" dirty="0">
                <a:latin typeface="Arial" panose="020B0604020202020204" pitchFamily="34" charset="0"/>
              </a:rPr>
              <a:t>(20</a:t>
            </a:r>
            <a:r>
              <a:rPr lang="de-DE" sz="1000" dirty="0" smtClean="0">
                <a:latin typeface="Arial" panose="020B0604020202020204" pitchFamily="34" charset="0"/>
              </a:rPr>
              <a:t>),</a:t>
            </a:r>
            <a:endParaRPr lang="de-DE" sz="10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ETM </a:t>
            </a:r>
            <a:r>
              <a:rPr lang="de-DE" sz="2400" dirty="0" err="1" smtClean="0"/>
              <a:t>dynamics</a:t>
            </a:r>
            <a:r>
              <a:rPr lang="de-DE" sz="2400" dirty="0" smtClean="0"/>
              <a:t> </a:t>
            </a:r>
            <a:r>
              <a:rPr lang="de-DE" sz="2400" dirty="0" err="1" smtClean="0"/>
              <a:t>over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tidal</a:t>
            </a:r>
            <a:r>
              <a:rPr lang="de-DE" sz="2400" dirty="0" smtClean="0"/>
              <a:t> </a:t>
            </a:r>
            <a:r>
              <a:rPr lang="de-DE" sz="2400" dirty="0" err="1" smtClean="0"/>
              <a:t>cycle</a:t>
            </a:r>
            <a:r>
              <a:rPr lang="de-DE" sz="2400" dirty="0" smtClean="0"/>
              <a:t>	</a:t>
            </a:r>
            <a:endParaRPr lang="de-DE" sz="24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489959" y="609600"/>
            <a:ext cx="6616897" cy="265067"/>
          </a:xfrm>
        </p:spPr>
        <p:txBody>
          <a:bodyPr/>
          <a:lstStyle/>
          <a:p>
            <a:r>
              <a:rPr lang="de-DE" sz="1800" dirty="0" smtClean="0"/>
              <a:t>SPM </a:t>
            </a:r>
            <a:r>
              <a:rPr lang="de-DE" sz="1800" dirty="0" err="1" smtClean="0"/>
              <a:t>concentration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grain</a:t>
            </a:r>
            <a:r>
              <a:rPr lang="de-DE" sz="1800" dirty="0" smtClean="0"/>
              <a:t> </a:t>
            </a:r>
            <a:r>
              <a:rPr lang="de-DE" sz="1800" dirty="0" err="1" smtClean="0"/>
              <a:t>diameter</a:t>
            </a:r>
            <a:r>
              <a:rPr lang="de-DE" sz="1800" dirty="0" smtClean="0"/>
              <a:t> (d</a:t>
            </a:r>
            <a:r>
              <a:rPr lang="de-DE" sz="1800" baseline="-25000" dirty="0" smtClean="0"/>
              <a:t>50</a:t>
            </a:r>
            <a:r>
              <a:rPr lang="de-DE" sz="1800" dirty="0" smtClean="0"/>
              <a:t>) = 0.07 mm</a:t>
            </a:r>
            <a:endParaRPr lang="de-DE" sz="1800" dirty="0"/>
          </a:p>
        </p:txBody>
      </p:sp>
      <p:pic>
        <p:nvPicPr>
          <p:cNvPr id="10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" y="1715739"/>
            <a:ext cx="4206255" cy="1388063"/>
          </a:xfrm>
          <a:prstGeom prst="rect">
            <a:avLst/>
          </a:prstGeom>
        </p:spPr>
      </p:pic>
      <p:pic>
        <p:nvPicPr>
          <p:cNvPr id="11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85542"/>
            <a:ext cx="4206255" cy="1388063"/>
          </a:xfrm>
          <a:prstGeom prst="rect">
            <a:avLst/>
          </a:prstGeom>
        </p:spPr>
      </p:pic>
      <p:pic>
        <p:nvPicPr>
          <p:cNvPr id="12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4" y="3525427"/>
            <a:ext cx="4206255" cy="1388063"/>
          </a:xfrm>
          <a:prstGeom prst="rect">
            <a:avLst/>
          </a:prstGeom>
        </p:spPr>
      </p:pic>
      <p:pic>
        <p:nvPicPr>
          <p:cNvPr id="13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5515"/>
            <a:ext cx="4206255" cy="138806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028305" y="137160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Flood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020534" y="1377185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5050"/>
                </a:solidFill>
              </a:rPr>
              <a:t>High </a:t>
            </a:r>
            <a:r>
              <a:rPr lang="de-DE" sz="1600" dirty="0" err="1" smtClean="0">
                <a:solidFill>
                  <a:srgbClr val="FF5050"/>
                </a:solidFill>
              </a:rPr>
              <a:t>water</a:t>
            </a:r>
            <a:r>
              <a:rPr lang="de-DE" sz="1600" dirty="0" smtClean="0">
                <a:solidFill>
                  <a:srgbClr val="FF5050"/>
                </a:solidFill>
              </a:rPr>
              <a:t> </a:t>
            </a:r>
            <a:r>
              <a:rPr lang="de-DE" sz="1600" dirty="0" err="1" smtClean="0">
                <a:solidFill>
                  <a:srgbClr val="FF5050"/>
                </a:solidFill>
              </a:rPr>
              <a:t>slack</a:t>
            </a:r>
            <a:endParaRPr lang="de-DE" sz="1600" dirty="0">
              <a:solidFill>
                <a:srgbClr val="FF5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028305" y="3225345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70C0"/>
                </a:solidFill>
              </a:rPr>
              <a:t>Ebb</a:t>
            </a:r>
            <a:endParaRPr lang="de-DE" sz="1600" dirty="0">
              <a:solidFill>
                <a:srgbClr val="0070C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20534" y="3230930"/>
            <a:ext cx="1506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6699FF"/>
                </a:solidFill>
              </a:rPr>
              <a:t>Low </a:t>
            </a:r>
            <a:r>
              <a:rPr lang="de-DE" sz="1600" dirty="0" err="1" smtClean="0">
                <a:solidFill>
                  <a:srgbClr val="6699FF"/>
                </a:solidFill>
              </a:rPr>
              <a:t>water</a:t>
            </a:r>
            <a:r>
              <a:rPr lang="de-DE" sz="1600" dirty="0" smtClean="0">
                <a:solidFill>
                  <a:srgbClr val="6699FF"/>
                </a:solidFill>
              </a:rPr>
              <a:t> </a:t>
            </a:r>
            <a:r>
              <a:rPr lang="de-DE" sz="1600" dirty="0" err="1" smtClean="0">
                <a:solidFill>
                  <a:srgbClr val="6699FF"/>
                </a:solidFill>
              </a:rPr>
              <a:t>slack</a:t>
            </a:r>
            <a:endParaRPr lang="de-DE" sz="1600" dirty="0">
              <a:solidFill>
                <a:srgbClr val="6699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9959" y="5168163"/>
            <a:ext cx="5590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-&gt; </a:t>
            </a:r>
            <a:r>
              <a:rPr lang="de-DE" sz="1800" dirty="0" err="1"/>
              <a:t>P</a:t>
            </a:r>
            <a:r>
              <a:rPr lang="de-DE" sz="1800" dirty="0" err="1" smtClean="0"/>
              <a:t>ronounced</a:t>
            </a:r>
            <a:r>
              <a:rPr lang="de-DE" sz="1800" dirty="0" smtClean="0"/>
              <a:t> </a:t>
            </a:r>
            <a:r>
              <a:rPr lang="de-DE" sz="1800" dirty="0" err="1" smtClean="0"/>
              <a:t>flood-ebb</a:t>
            </a:r>
            <a:r>
              <a:rPr lang="de-DE" sz="1800" dirty="0" smtClean="0"/>
              <a:t> </a:t>
            </a:r>
            <a:r>
              <a:rPr lang="de-DE" sz="1800" dirty="0" err="1" smtClean="0"/>
              <a:t>asymmetry</a:t>
            </a:r>
            <a:endParaRPr lang="de-DE" sz="1800" dirty="0" smtClean="0"/>
          </a:p>
          <a:p>
            <a:r>
              <a:rPr lang="de-DE" sz="1800" dirty="0" smtClean="0"/>
              <a:t>-&gt; </a:t>
            </a:r>
            <a:r>
              <a:rPr lang="de-DE" sz="1800"/>
              <a:t>T</a:t>
            </a:r>
            <a:r>
              <a:rPr lang="de-DE" sz="1800" smtClean="0"/>
              <a:t>idal</a:t>
            </a:r>
            <a:r>
              <a:rPr lang="de-DE" sz="1800" dirty="0" smtClean="0"/>
              <a:t>-mixing </a:t>
            </a:r>
            <a:r>
              <a:rPr lang="de-DE" sz="1800" dirty="0" err="1" smtClean="0"/>
              <a:t>asymmetry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enhanced</a:t>
            </a:r>
            <a:r>
              <a:rPr lang="de-DE" sz="1800" dirty="0" smtClean="0"/>
              <a:t> SIPS </a:t>
            </a:r>
            <a:r>
              <a:rPr lang="de-DE" sz="1800" dirty="0" err="1" smtClean="0"/>
              <a:t>during</a:t>
            </a:r>
            <a:r>
              <a:rPr lang="de-DE" sz="1800" dirty="0" smtClean="0"/>
              <a:t> </a:t>
            </a:r>
            <a:r>
              <a:rPr lang="de-DE" sz="1800" dirty="0" err="1" smtClean="0"/>
              <a:t>ebb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2081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89957" y="1353194"/>
            <a:ext cx="8330670" cy="4054416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375" algn="l"/>
              </a:tabLst>
            </a:pPr>
            <a:r>
              <a:rPr lang="de-DE" altLang="de-DE" sz="2000" dirty="0"/>
              <a:t>The </a:t>
            </a:r>
            <a:r>
              <a:rPr lang="de-DE" altLang="de-DE" sz="2000" dirty="0" err="1"/>
              <a:t>model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compares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well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observational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data</a:t>
            </a:r>
            <a:r>
              <a:rPr lang="de-DE" altLang="de-DE" sz="2000" dirty="0"/>
              <a:t>.</a:t>
            </a: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375" algn="l"/>
              </a:tabLst>
            </a:pPr>
            <a:r>
              <a:rPr lang="de-DE" altLang="de-DE" sz="2000" dirty="0" err="1"/>
              <a:t>Density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effects</a:t>
            </a:r>
            <a:r>
              <a:rPr lang="de-DE" altLang="de-DE" sz="2000" dirty="0"/>
              <a:t> on SSH </a:t>
            </a:r>
            <a:r>
              <a:rPr lang="de-DE" altLang="de-DE" sz="2000" dirty="0" err="1"/>
              <a:t>variations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are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comparable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M4 </a:t>
            </a:r>
            <a:r>
              <a:rPr lang="de-DE" altLang="de-DE" sz="2000" dirty="0" err="1"/>
              <a:t>amplitude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largely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affect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tidal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asymmetry</a:t>
            </a:r>
            <a:r>
              <a:rPr lang="de-DE" altLang="de-DE" sz="2000" dirty="0"/>
              <a:t>.</a:t>
            </a: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375" algn="l"/>
              </a:tabLst>
            </a:pPr>
            <a:r>
              <a:rPr lang="de-DE" altLang="de-DE" sz="2000" dirty="0" err="1"/>
              <a:t>Density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strongly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affects</a:t>
            </a:r>
            <a:r>
              <a:rPr lang="de-DE" altLang="de-DE" sz="2000" dirty="0"/>
              <a:t> 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hydro-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sediment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dynamics</a:t>
            </a:r>
            <a:r>
              <a:rPr lang="de-DE" altLang="de-DE" sz="2000" dirty="0"/>
              <a:t> in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Weser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Elbe. Due </a:t>
            </a:r>
            <a:r>
              <a:rPr lang="de-DE" altLang="de-DE" sz="2000" dirty="0" err="1"/>
              <a:t>to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low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river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discharge</a:t>
            </a:r>
            <a:r>
              <a:rPr lang="de-DE" altLang="de-DE" sz="2000" dirty="0"/>
              <a:t>, </a:t>
            </a:r>
            <a:r>
              <a:rPr lang="de-DE" altLang="de-DE" sz="2000" dirty="0" err="1"/>
              <a:t>the</a:t>
            </a:r>
            <a:r>
              <a:rPr lang="de-DE" altLang="de-DE" sz="2000" dirty="0"/>
              <a:t> Ems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rather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barotropic</a:t>
            </a:r>
            <a:r>
              <a:rPr lang="de-DE" altLang="de-DE" sz="2000" dirty="0"/>
              <a:t>.</a:t>
            </a: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375" algn="l"/>
              </a:tabLst>
            </a:pPr>
            <a:r>
              <a:rPr lang="de-DE" altLang="de-DE" sz="2000" dirty="0"/>
              <a:t>Sediment </a:t>
            </a:r>
            <a:r>
              <a:rPr lang="de-DE" altLang="de-DE" sz="2000" dirty="0" err="1"/>
              <a:t>sorting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dependent</a:t>
            </a:r>
            <a:r>
              <a:rPr lang="de-DE" altLang="de-DE" sz="2000" dirty="0"/>
              <a:t> on </a:t>
            </a:r>
            <a:r>
              <a:rPr lang="de-DE" altLang="de-DE" sz="2000" dirty="0" err="1"/>
              <a:t>grain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size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and</a:t>
            </a:r>
            <a:r>
              <a:rPr lang="de-DE" altLang="de-DE" sz="2000" dirty="0"/>
              <a:t> </a:t>
            </a:r>
            <a:r>
              <a:rPr lang="de-DE" altLang="de-DE" sz="2000" dirty="0" err="1"/>
              <a:t>baroclinicty</a:t>
            </a:r>
            <a:r>
              <a:rPr lang="de-DE" altLang="de-DE" sz="2000" dirty="0"/>
              <a:t>.</a:t>
            </a: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375" algn="l"/>
              </a:tabLst>
            </a:pPr>
            <a:r>
              <a:rPr lang="en-US" sz="2000" dirty="0"/>
              <a:t>Different exposure to wind and very different ratios of run off to tidal mixing in the individual estuaries result in the locally different role of density.</a:t>
            </a:r>
            <a:endParaRPr lang="de-DE" altLang="de-DE" sz="2000" dirty="0"/>
          </a:p>
          <a:p>
            <a:pPr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89957" y="609600"/>
            <a:ext cx="6426232" cy="33655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2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Benjamin Jacob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Institute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Coastal</a:t>
            </a:r>
            <a:r>
              <a:rPr lang="de-DE" dirty="0"/>
              <a:t> Research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E-Mail: Benjamin.jacob@hzg.de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+49 (0)4152 87-1505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Max-Planck-Straße 1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21502 Geesthacht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4950"/>
            <a:ext cx="6300788" cy="385763"/>
          </a:xfrm>
          <a:prstGeom prst="rect">
            <a:avLst/>
          </a:prstGeom>
        </p:spPr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8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000" dirty="0" err="1" smtClean="0"/>
              <a:t>Introduction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model</a:t>
            </a:r>
            <a:r>
              <a:rPr lang="de-DE" sz="2000" dirty="0" smtClean="0"/>
              <a:t> </a:t>
            </a:r>
            <a:r>
              <a:rPr lang="de-DE" sz="2000" dirty="0" err="1" smtClean="0"/>
              <a:t>setup</a:t>
            </a:r>
            <a:endParaRPr lang="de-DE" sz="2000" dirty="0"/>
          </a:p>
          <a:p>
            <a:r>
              <a:rPr lang="de-DE" sz="2000" dirty="0" smtClean="0"/>
              <a:t>Validation </a:t>
            </a:r>
            <a:endParaRPr lang="de-DE" sz="2000" dirty="0"/>
          </a:p>
          <a:p>
            <a:r>
              <a:rPr lang="de-DE" sz="2000" dirty="0" err="1" smtClean="0"/>
              <a:t>Comparison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three</a:t>
            </a:r>
            <a:r>
              <a:rPr lang="de-DE" sz="2000" dirty="0" smtClean="0"/>
              <a:t> </a:t>
            </a:r>
            <a:r>
              <a:rPr lang="de-DE" sz="2000" dirty="0" err="1" smtClean="0"/>
              <a:t>estuaries</a:t>
            </a:r>
            <a:endParaRPr lang="de-DE" sz="2000" dirty="0" smtClean="0"/>
          </a:p>
          <a:p>
            <a:r>
              <a:rPr lang="de-DE" sz="2000" dirty="0" err="1"/>
              <a:t>Simulated</a:t>
            </a:r>
            <a:r>
              <a:rPr lang="de-DE" sz="2000" dirty="0"/>
              <a:t> SPM </a:t>
            </a:r>
            <a:r>
              <a:rPr lang="de-DE" sz="2000" dirty="0" err="1" smtClean="0"/>
              <a:t>dynamics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Elbe</a:t>
            </a:r>
          </a:p>
          <a:p>
            <a:r>
              <a:rPr lang="de-DE" sz="2000" dirty="0" err="1" smtClean="0"/>
              <a:t>Conclusions</a:t>
            </a:r>
            <a:endParaRPr lang="de-DE" sz="20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60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/>
        </p:nvSpPr>
        <p:spPr>
          <a:xfrm>
            <a:off x="4295808" y="1146010"/>
            <a:ext cx="47764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557BB"/>
                </a:solidFill>
              </a:rPr>
              <a:t>3D, Reynolds averaged </a:t>
            </a:r>
            <a:r>
              <a:rPr lang="en-US" sz="1800" dirty="0" err="1" smtClean="0">
                <a:solidFill>
                  <a:srgbClr val="0557BB"/>
                </a:solidFill>
              </a:rPr>
              <a:t>Navier</a:t>
            </a:r>
            <a:r>
              <a:rPr lang="en-US" sz="1800" dirty="0" smtClean="0">
                <a:solidFill>
                  <a:srgbClr val="0557BB"/>
                </a:solidFill>
              </a:rPr>
              <a:t>-Stokes-Equations, unstructured grids</a:t>
            </a:r>
            <a:endParaRPr lang="en-US" sz="1800" dirty="0">
              <a:solidFill>
                <a:srgbClr val="0557BB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557BB"/>
                </a:solidFill>
              </a:rPr>
              <a:t>Derivative product of </a:t>
            </a:r>
            <a:r>
              <a:rPr lang="en-US" sz="1800" i="1" dirty="0" smtClean="0">
                <a:solidFill>
                  <a:srgbClr val="FF0000"/>
                </a:solidFill>
              </a:rPr>
              <a:t>SELFE</a:t>
            </a:r>
            <a:r>
              <a:rPr lang="en-US" sz="1800" i="1" dirty="0" smtClean="0">
                <a:solidFill>
                  <a:srgbClr val="0557BB"/>
                </a:solidFill>
              </a:rPr>
              <a:t> (A </a:t>
            </a:r>
            <a:r>
              <a:rPr lang="en-US" sz="1800" i="1" dirty="0" smtClean="0">
                <a:solidFill>
                  <a:srgbClr val="FF0000"/>
                </a:solidFill>
              </a:rPr>
              <a:t>S</a:t>
            </a:r>
            <a:r>
              <a:rPr lang="en-US" sz="1800" i="1" dirty="0" smtClean="0">
                <a:solidFill>
                  <a:srgbClr val="0557BB"/>
                </a:solidFill>
              </a:rPr>
              <a:t>emi-implicit </a:t>
            </a:r>
            <a:r>
              <a:rPr lang="en-US" sz="1800" i="1" dirty="0" smtClean="0">
                <a:solidFill>
                  <a:srgbClr val="FF0000"/>
                </a:solidFill>
              </a:rPr>
              <a:t>E</a:t>
            </a:r>
            <a:r>
              <a:rPr lang="en-US" sz="1800" i="1" dirty="0" smtClean="0">
                <a:solidFill>
                  <a:srgbClr val="0557BB"/>
                </a:solidFill>
              </a:rPr>
              <a:t>ulerian</a:t>
            </a:r>
            <a:r>
              <a:rPr lang="en-US" sz="1800" i="1" dirty="0" smtClean="0">
                <a:solidFill>
                  <a:srgbClr val="FF0000"/>
                </a:solidFill>
              </a:rPr>
              <a:t>-</a:t>
            </a:r>
            <a:r>
              <a:rPr lang="en-US" sz="1800" i="1" dirty="0" err="1" smtClean="0">
                <a:solidFill>
                  <a:srgbClr val="FF0000"/>
                </a:solidFill>
              </a:rPr>
              <a:t>L</a:t>
            </a:r>
            <a:r>
              <a:rPr lang="en-US" sz="1800" i="1" dirty="0" err="1" smtClean="0">
                <a:solidFill>
                  <a:srgbClr val="0557BB"/>
                </a:solidFill>
              </a:rPr>
              <a:t>agrangian</a:t>
            </a:r>
            <a:r>
              <a:rPr lang="en-US" sz="1800" i="1" dirty="0" smtClean="0">
                <a:solidFill>
                  <a:srgbClr val="0557BB"/>
                </a:solidFill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</a:rPr>
              <a:t>F</a:t>
            </a:r>
            <a:r>
              <a:rPr lang="en-US" sz="1800" i="1" dirty="0" smtClean="0">
                <a:solidFill>
                  <a:srgbClr val="0557BB"/>
                </a:solidFill>
              </a:rPr>
              <a:t>inite </a:t>
            </a:r>
            <a:r>
              <a:rPr lang="en-US" sz="1800" i="1" dirty="0">
                <a:solidFill>
                  <a:srgbClr val="FF0000"/>
                </a:solidFill>
              </a:rPr>
              <a:t>E</a:t>
            </a:r>
            <a:r>
              <a:rPr lang="en-US" sz="1800" i="1" dirty="0">
                <a:solidFill>
                  <a:srgbClr val="0557BB"/>
                </a:solidFill>
              </a:rPr>
              <a:t>lement </a:t>
            </a:r>
            <a:r>
              <a:rPr lang="en-US" sz="1800" i="1" dirty="0" smtClean="0">
                <a:solidFill>
                  <a:srgbClr val="0557BB"/>
                </a:solidFill>
              </a:rPr>
              <a:t>model).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557BB"/>
                </a:solidFill>
              </a:rPr>
              <a:t>Eulerian-</a:t>
            </a:r>
            <a:r>
              <a:rPr lang="en-US" sz="1800" dirty="0" err="1" smtClean="0">
                <a:solidFill>
                  <a:srgbClr val="0557BB"/>
                </a:solidFill>
              </a:rPr>
              <a:t>Lagrangian</a:t>
            </a:r>
            <a:r>
              <a:rPr lang="en-US" sz="1800" dirty="0" smtClean="0">
                <a:solidFill>
                  <a:srgbClr val="0557BB"/>
                </a:solidFill>
              </a:rPr>
              <a:t> Method (ELM) for momentum advection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0557BB"/>
              </a:solidFill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138634" y="1124793"/>
            <a:ext cx="4157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0557BB"/>
                </a:solidFill>
              </a:rPr>
              <a:t>emi-implicit </a:t>
            </a:r>
            <a:r>
              <a:rPr lang="en-US" sz="1800" i="1" dirty="0">
                <a:solidFill>
                  <a:srgbClr val="FF0000"/>
                </a:solidFill>
              </a:rPr>
              <a:t>C</a:t>
            </a:r>
            <a:r>
              <a:rPr lang="en-US" sz="1800" i="1" dirty="0">
                <a:solidFill>
                  <a:srgbClr val="0557BB"/>
                </a:solidFill>
              </a:rPr>
              <a:t>ross-scale </a:t>
            </a:r>
            <a:r>
              <a:rPr lang="en-US" sz="1800" i="1" dirty="0" err="1">
                <a:solidFill>
                  <a:srgbClr val="FF0000"/>
                </a:solidFill>
              </a:rPr>
              <a:t>H</a:t>
            </a:r>
            <a:r>
              <a:rPr lang="en-US" sz="1800" i="1" dirty="0" err="1">
                <a:solidFill>
                  <a:srgbClr val="0557BB"/>
                </a:solidFill>
              </a:rPr>
              <a:t>ydroscience</a:t>
            </a:r>
            <a:r>
              <a:rPr lang="en-US" sz="1800" i="1" dirty="0">
                <a:solidFill>
                  <a:srgbClr val="0557BB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I</a:t>
            </a:r>
            <a:r>
              <a:rPr lang="en-US" sz="1800" i="1" dirty="0">
                <a:solidFill>
                  <a:srgbClr val="0557BB"/>
                </a:solidFill>
              </a:rPr>
              <a:t>ntegrated </a:t>
            </a:r>
            <a:r>
              <a:rPr lang="en-US" sz="1800" i="1" dirty="0">
                <a:solidFill>
                  <a:srgbClr val="FF0000"/>
                </a:solidFill>
              </a:rPr>
              <a:t>S</a:t>
            </a:r>
            <a:r>
              <a:rPr lang="en-US" sz="1800" i="1" dirty="0">
                <a:solidFill>
                  <a:srgbClr val="0557BB"/>
                </a:solidFill>
              </a:rPr>
              <a:t>ystem </a:t>
            </a:r>
            <a:r>
              <a:rPr lang="en-US" sz="1800" i="1" dirty="0" smtClean="0">
                <a:solidFill>
                  <a:srgbClr val="FF0000"/>
                </a:solidFill>
              </a:rPr>
              <a:t>M</a:t>
            </a:r>
            <a:r>
              <a:rPr lang="en-US" sz="1800" i="1" dirty="0" smtClean="0">
                <a:solidFill>
                  <a:srgbClr val="0557BB"/>
                </a:solidFill>
              </a:rPr>
              <a:t>odel</a:t>
            </a:r>
            <a:r>
              <a:rPr lang="en-US" sz="1800" i="1" dirty="0">
                <a:solidFill>
                  <a:srgbClr val="0557BB"/>
                </a:solidFill>
              </a:rPr>
              <a:t>; </a:t>
            </a:r>
            <a:r>
              <a:rPr lang="en-US" sz="1800" i="1" u="sng" dirty="0">
                <a:solidFill>
                  <a:srgbClr val="0557BB"/>
                </a:solidFill>
                <a:hlinkClick r:id="rId3"/>
              </a:rPr>
              <a:t>www.schism.wiki</a:t>
            </a:r>
            <a:endParaRPr lang="en-US" sz="1800" i="1" dirty="0">
              <a:solidFill>
                <a:srgbClr val="0557BB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Area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22" y="2129861"/>
            <a:ext cx="1182738" cy="1171867"/>
          </a:xfrm>
          <a:prstGeom prst="rect">
            <a:avLst/>
          </a:prstGeom>
        </p:spPr>
      </p:pic>
      <p:sp>
        <p:nvSpPr>
          <p:cNvPr id="19" name="Abgerundetes Rechteck 18"/>
          <p:cNvSpPr/>
          <p:nvPr/>
        </p:nvSpPr>
        <p:spPr>
          <a:xfrm>
            <a:off x="2800548" y="2751058"/>
            <a:ext cx="836023" cy="78098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SED3D</a:t>
            </a:r>
            <a:endParaRPr lang="de-DE" dirty="0"/>
          </a:p>
        </p:txBody>
      </p:sp>
      <p:cxnSp>
        <p:nvCxnSpPr>
          <p:cNvPr id="15" name="Gerader Verbinder 14"/>
          <p:cNvCxnSpPr>
            <a:endCxn id="19" idx="1"/>
          </p:cNvCxnSpPr>
          <p:nvPr/>
        </p:nvCxnSpPr>
        <p:spPr>
          <a:xfrm>
            <a:off x="2333710" y="2942653"/>
            <a:ext cx="466838" cy="198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"/>
          <p:cNvSpPr txBox="1">
            <a:spLocks noGrp="1"/>
          </p:cNvSpPr>
          <p:nvPr>
            <p:ph type="body" sz="quarter" idx="10"/>
          </p:nvPr>
        </p:nvSpPr>
        <p:spPr>
          <a:xfrm>
            <a:off x="489958" y="609600"/>
            <a:ext cx="5082167" cy="336550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1800" dirty="0">
              <a:solidFill>
                <a:srgbClr val="0098D4"/>
              </a:solidFill>
              <a:highlight>
                <a:scrgbClr r="0" g="0" b="0">
                  <a:alpha val="0"/>
                </a:scrgbClr>
              </a:highlight>
              <a:latin typeface="Calibri"/>
              <a:ea typeface="Microsoft YaHei" pitchFamily="2"/>
              <a:cs typeface="Calibri" pitchFamily="34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634" y="3532039"/>
            <a:ext cx="351324" cy="38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platzhalt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87" y="2874189"/>
            <a:ext cx="5311747" cy="39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099"/>
            <a:ext cx="3362325" cy="2522538"/>
          </a:xfrm>
          <a:prstGeom prst="rect">
            <a:avLst/>
          </a:prstGeom>
        </p:spPr>
      </p:pic>
      <p:pic>
        <p:nvPicPr>
          <p:cNvPr id="15" name="Bildplatzhalt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04" y="1023099"/>
            <a:ext cx="3362578" cy="2521934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6082528" y="1146494"/>
            <a:ext cx="2976989" cy="2524766"/>
          </a:xfrm>
        </p:spPr>
        <p:txBody>
          <a:bodyPr/>
          <a:lstStyle/>
          <a:p>
            <a:pPr marL="9525" indent="0">
              <a:buNone/>
            </a:pPr>
            <a:r>
              <a:rPr lang="de-DE" b="1" dirty="0" err="1" smtClean="0"/>
              <a:t>Similar</a:t>
            </a:r>
            <a:r>
              <a:rPr lang="de-DE" dirty="0" smtClean="0"/>
              <a:t>  </a:t>
            </a:r>
          </a:p>
          <a:p>
            <a:r>
              <a:rPr lang="de-DE" dirty="0" err="1"/>
              <a:t>T</a:t>
            </a:r>
            <a:r>
              <a:rPr lang="de-DE" dirty="0" err="1" smtClean="0"/>
              <a:t>ides</a:t>
            </a:r>
            <a:r>
              <a:rPr lang="de-DE" dirty="0" smtClean="0"/>
              <a:t> + </a:t>
            </a:r>
            <a:r>
              <a:rPr lang="de-DE" dirty="0" err="1" smtClean="0"/>
              <a:t>atmosphere</a:t>
            </a:r>
            <a:endParaRPr lang="de-DE" dirty="0" smtClean="0"/>
          </a:p>
          <a:p>
            <a:r>
              <a:rPr lang="de-DE" dirty="0" err="1"/>
              <a:t>D</a:t>
            </a:r>
            <a:r>
              <a:rPr lang="de-DE" dirty="0" err="1" smtClean="0"/>
              <a:t>istance</a:t>
            </a:r>
            <a:r>
              <a:rPr lang="de-DE" dirty="0" smtClean="0"/>
              <a:t> </a:t>
            </a:r>
            <a:r>
              <a:rPr lang="de-DE" dirty="0" err="1" smtClean="0"/>
              <a:t>mouth</a:t>
            </a:r>
            <a:r>
              <a:rPr lang="de-DE" dirty="0" smtClean="0"/>
              <a:t> - </a:t>
            </a:r>
            <a:r>
              <a:rPr lang="de-DE" dirty="0" err="1" smtClean="0"/>
              <a:t>limnic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</a:p>
          <a:p>
            <a:pPr marL="9525" indent="0">
              <a:buNone/>
            </a:pPr>
            <a:r>
              <a:rPr lang="de-DE" b="1" dirty="0" smtClean="0"/>
              <a:t>Different</a:t>
            </a:r>
            <a:endParaRPr lang="de-DE" b="1" dirty="0"/>
          </a:p>
          <a:p>
            <a:r>
              <a:rPr lang="de-DE" dirty="0" err="1"/>
              <a:t>B</a:t>
            </a:r>
            <a:r>
              <a:rPr lang="de-DE" dirty="0" err="1" smtClean="0"/>
              <a:t>athymetry</a:t>
            </a:r>
            <a:r>
              <a:rPr lang="de-DE" dirty="0" smtClean="0"/>
              <a:t>, </a:t>
            </a:r>
            <a:r>
              <a:rPr lang="de-DE" dirty="0" err="1"/>
              <a:t>s</a:t>
            </a:r>
            <a:r>
              <a:rPr lang="de-DE" dirty="0" err="1" smtClean="0"/>
              <a:t>hapes</a:t>
            </a:r>
            <a:r>
              <a:rPr lang="de-DE" dirty="0" smtClean="0"/>
              <a:t> </a:t>
            </a:r>
          </a:p>
          <a:p>
            <a:r>
              <a:rPr lang="de-DE" dirty="0" smtClean="0"/>
              <a:t>River </a:t>
            </a:r>
            <a:r>
              <a:rPr lang="de-DE" dirty="0" err="1" smtClean="0"/>
              <a:t>runoff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Setup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Estuaries</a:t>
            </a:r>
            <a:endParaRPr lang="de-DE" dirty="0"/>
          </a:p>
        </p:txBody>
      </p:sp>
      <p:pic>
        <p:nvPicPr>
          <p:cNvPr id="13" name="Bildplatzhalter 18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960"/>
            <a:ext cx="4303713" cy="32273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780" r="6574" b="-1780"/>
          <a:stretch/>
        </p:blipFill>
        <p:spPr>
          <a:xfrm>
            <a:off x="4471022" y="3795212"/>
            <a:ext cx="4641431" cy="26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10945" r="16715" b="4666"/>
          <a:stretch/>
        </p:blipFill>
        <p:spPr>
          <a:xfrm>
            <a:off x="93988" y="3305201"/>
            <a:ext cx="3118047" cy="25117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" y="1011145"/>
            <a:ext cx="3304073" cy="2255361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 flipV="1">
            <a:off x="1825981" y="5660767"/>
            <a:ext cx="313509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/>
          <p:cNvGrpSpPr/>
          <p:nvPr/>
        </p:nvGrpSpPr>
        <p:grpSpPr>
          <a:xfrm>
            <a:off x="3212035" y="992673"/>
            <a:ext cx="6050294" cy="4441629"/>
            <a:chOff x="3093706" y="999036"/>
            <a:chExt cx="6050294" cy="4441629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064" y="1006583"/>
              <a:ext cx="3161936" cy="2371452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064" y="3069213"/>
              <a:ext cx="3161936" cy="2371452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706" y="999036"/>
              <a:ext cx="3161936" cy="2371452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706" y="3069213"/>
              <a:ext cx="3161936" cy="2371452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3591420" y="1130270"/>
            <a:ext cx="709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91420" y="3221631"/>
            <a:ext cx="709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Bo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6468730" y="1130270"/>
            <a:ext cx="709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Cu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468730" y="3213418"/>
            <a:ext cx="709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Br</a:t>
            </a:r>
            <a:endParaRPr lang="de-DE" dirty="0"/>
          </a:p>
        </p:txBody>
      </p:sp>
      <p:sp>
        <p:nvSpPr>
          <p:cNvPr id="21" name="Titel 5"/>
          <p:cNvSpPr>
            <a:spLocks noGrp="1"/>
          </p:cNvSpPr>
          <p:nvPr>
            <p:ph type="title"/>
          </p:nvPr>
        </p:nvSpPr>
        <p:spPr>
          <a:xfrm>
            <a:off x="489958" y="235679"/>
            <a:ext cx="6301780" cy="384313"/>
          </a:xfrm>
        </p:spPr>
        <p:txBody>
          <a:bodyPr/>
          <a:lstStyle/>
          <a:p>
            <a:r>
              <a:rPr lang="de-DE" dirty="0" smtClean="0"/>
              <a:t>Validation - </a:t>
            </a:r>
            <a:r>
              <a:rPr lang="de-DE" dirty="0" err="1" smtClean="0"/>
              <a:t>Sea</a:t>
            </a:r>
            <a:r>
              <a:rPr lang="de-DE" dirty="0" smtClean="0"/>
              <a:t> Surface Height</a:t>
            </a:r>
            <a:endParaRPr lang="de-DE" dirty="0"/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89958" y="609600"/>
            <a:ext cx="5082167" cy="336550"/>
          </a:xfrm>
        </p:spPr>
        <p:txBody>
          <a:bodyPr/>
          <a:lstStyle/>
          <a:p>
            <a:r>
              <a:rPr lang="de-DE" dirty="0" smtClean="0"/>
              <a:t>Tide Gauge </a:t>
            </a:r>
            <a:r>
              <a:rPr lang="de-DE" dirty="0" err="1" smtClean="0"/>
              <a:t>Comparison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4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5909758" y="1111600"/>
            <a:ext cx="3058554" cy="3058554"/>
            <a:chOff x="6046083" y="1250820"/>
            <a:chExt cx="2683957" cy="268395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083" y="1250820"/>
              <a:ext cx="2683957" cy="2683957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6490416" y="3303463"/>
              <a:ext cx="1422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Elbe</a:t>
              </a:r>
              <a:endParaRPr lang="de-DE" dirty="0"/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 </a:t>
            </a:r>
            <a:r>
              <a:rPr lang="de-DE" dirty="0"/>
              <a:t>- </a:t>
            </a:r>
            <a:r>
              <a:rPr lang="de-DE" dirty="0" err="1"/>
              <a:t>Sea</a:t>
            </a:r>
            <a:r>
              <a:rPr lang="de-DE" dirty="0"/>
              <a:t> Surface Height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Estuary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Amplitude 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093617" y="1111600"/>
            <a:ext cx="3058554" cy="3058554"/>
            <a:chOff x="3295858" y="1320071"/>
            <a:chExt cx="2683957" cy="2683957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5858" y="1320071"/>
              <a:ext cx="2683957" cy="2683957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3687879" y="3385426"/>
              <a:ext cx="1422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Weser</a:t>
              </a:r>
              <a:endParaRPr lang="de-DE" dirty="0"/>
            </a:p>
          </p:txBody>
        </p:sp>
      </p:grpSp>
      <p:sp>
        <p:nvSpPr>
          <p:cNvPr id="15" name="Inhaltsplatzhalter 3"/>
          <p:cNvSpPr txBox="1">
            <a:spLocks/>
          </p:cNvSpPr>
          <p:nvPr/>
        </p:nvSpPr>
        <p:spPr>
          <a:xfrm>
            <a:off x="0" y="4884516"/>
            <a:ext cx="4684498" cy="344170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de-DE" sz="2000" dirty="0" smtClean="0"/>
              <a:t>Model </a:t>
            </a:r>
            <a:r>
              <a:rPr lang="de-DE" sz="2000" dirty="0" err="1" smtClean="0"/>
              <a:t>tends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underestimate</a:t>
            </a:r>
            <a:r>
              <a:rPr lang="de-DE" sz="2000" dirty="0" smtClean="0"/>
              <a:t>  </a:t>
            </a:r>
            <a:r>
              <a:rPr lang="de-DE" sz="2000" dirty="0" err="1"/>
              <a:t>t</a:t>
            </a:r>
            <a:r>
              <a:rPr lang="de-DE" sz="2000" dirty="0" err="1" smtClean="0"/>
              <a:t>he</a:t>
            </a:r>
            <a:r>
              <a:rPr lang="de-DE" sz="2000" dirty="0" smtClean="0"/>
              <a:t> </a:t>
            </a:r>
            <a:r>
              <a:rPr lang="de-DE" sz="2000" dirty="0" err="1" smtClean="0"/>
              <a:t>amplitude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5-10cm</a:t>
            </a:r>
          </a:p>
          <a:p>
            <a:pPr>
              <a:buClr>
                <a:schemeClr val="accent1"/>
              </a:buClr>
            </a:pPr>
            <a:r>
              <a:rPr lang="de-DE" sz="2000" dirty="0" err="1" smtClean="0"/>
              <a:t>Tidal</a:t>
            </a:r>
            <a:r>
              <a:rPr lang="de-DE" sz="2000" dirty="0" smtClean="0"/>
              <a:t> </a:t>
            </a:r>
            <a:r>
              <a:rPr lang="de-DE" sz="2000" dirty="0" err="1" smtClean="0"/>
              <a:t>propagation</a:t>
            </a:r>
            <a:r>
              <a:rPr lang="de-DE" sz="2000" dirty="0" smtClean="0"/>
              <a:t> sensitive </a:t>
            </a:r>
            <a:r>
              <a:rPr lang="de-DE" sz="2000" dirty="0" err="1" smtClean="0"/>
              <a:t>to</a:t>
            </a:r>
            <a:r>
              <a:rPr lang="de-DE" sz="2000" dirty="0" smtClean="0"/>
              <a:t> individual </a:t>
            </a:r>
            <a:r>
              <a:rPr lang="de-DE" sz="2000" dirty="0" err="1" smtClean="0"/>
              <a:t>bathymetry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shape</a:t>
            </a:r>
            <a:endParaRPr lang="de-DE" sz="20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77476" y="1111600"/>
            <a:ext cx="3058554" cy="3058554"/>
            <a:chOff x="374597" y="1320072"/>
            <a:chExt cx="2683957" cy="2683957"/>
          </a:xfrm>
        </p:grpSpPr>
        <p:sp>
          <p:nvSpPr>
            <p:cNvPr id="11" name="Textfeld 10"/>
            <p:cNvSpPr txBox="1"/>
            <p:nvPr/>
          </p:nvSpPr>
          <p:spPr>
            <a:xfrm>
              <a:off x="766618" y="3357689"/>
              <a:ext cx="14224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Ems</a:t>
              </a:r>
              <a:endParaRPr lang="de-DE" dirty="0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97" y="1320072"/>
              <a:ext cx="2683957" cy="2683957"/>
            </a:xfrm>
            <a:prstGeom prst="rect">
              <a:avLst/>
            </a:prstGeom>
          </p:spPr>
        </p:pic>
      </p:grpSp>
      <p:sp>
        <p:nvSpPr>
          <p:cNvPr id="14" name="Textfeld 13"/>
          <p:cNvSpPr txBox="1"/>
          <p:nvPr/>
        </p:nvSpPr>
        <p:spPr>
          <a:xfrm>
            <a:off x="734726" y="3432146"/>
            <a:ext cx="1620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Ems</a:t>
            </a:r>
            <a:endParaRPr lang="de-DE" dirty="0"/>
          </a:p>
        </p:txBody>
      </p:sp>
      <p:pic>
        <p:nvPicPr>
          <p:cNvPr id="16" name="Bildplatzhalter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7" t="50910" r="18527" b="12284"/>
          <a:stretch/>
        </p:blipFill>
        <p:spPr>
          <a:xfrm>
            <a:off x="5008552" y="4884516"/>
            <a:ext cx="4019702" cy="19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"/>
          <p:cNvPicPr>
            <a:picLocks noChangeAspect="1"/>
          </p:cNvPicPr>
          <p:nvPr/>
        </p:nvPicPr>
        <p:blipFill rotWithShape="1">
          <a:blip r:embed="rId3"/>
          <a:srcRect l="5007" t="4658" r="8613"/>
          <a:stretch/>
        </p:blipFill>
        <p:spPr>
          <a:xfrm>
            <a:off x="0" y="1102572"/>
            <a:ext cx="5739335" cy="316741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03173" y="3797867"/>
            <a:ext cx="5412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smtClean="0"/>
              <a:t>The </a:t>
            </a:r>
            <a:r>
              <a:rPr lang="de-DE" sz="1600" dirty="0" err="1" smtClean="0"/>
              <a:t>model</a:t>
            </a:r>
            <a:r>
              <a:rPr lang="de-DE" sz="1600" dirty="0" smtClean="0"/>
              <a:t> </a:t>
            </a:r>
            <a:r>
              <a:rPr lang="de-DE" sz="1600" dirty="0" err="1" smtClean="0"/>
              <a:t>reproduced</a:t>
            </a:r>
            <a:r>
              <a:rPr lang="de-DE" sz="1600" dirty="0" smtClean="0"/>
              <a:t> </a:t>
            </a:r>
            <a:r>
              <a:rPr lang="de-DE" sz="1600" dirty="0" err="1" smtClean="0"/>
              <a:t>tidal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longer</a:t>
            </a:r>
            <a:r>
              <a:rPr lang="de-DE" sz="1600" dirty="0" smtClean="0"/>
              <a:t> time </a:t>
            </a:r>
            <a:r>
              <a:rPr lang="de-DE" sz="1600" dirty="0" err="1" smtClean="0"/>
              <a:t>scale</a:t>
            </a:r>
            <a:r>
              <a:rPr lang="de-DE" sz="1600" dirty="0" smtClean="0"/>
              <a:t> </a:t>
            </a:r>
            <a:r>
              <a:rPr lang="de-DE" sz="1600" dirty="0" err="1" smtClean="0"/>
              <a:t>variability</a:t>
            </a:r>
            <a:r>
              <a:rPr lang="de-DE" sz="1600" dirty="0"/>
              <a:t>,</a:t>
            </a:r>
            <a:r>
              <a:rPr lang="de-DE" sz="1600" dirty="0" smtClean="0"/>
              <a:t>  but </a:t>
            </a:r>
            <a:r>
              <a:rPr lang="de-DE" sz="1600" dirty="0" err="1" smtClean="0"/>
              <a:t>slightly</a:t>
            </a:r>
            <a:r>
              <a:rPr lang="de-DE" sz="1600" dirty="0" smtClean="0"/>
              <a:t> </a:t>
            </a:r>
            <a:r>
              <a:rPr lang="de-DE" sz="1600" dirty="0" err="1"/>
              <a:t>higher</a:t>
            </a:r>
            <a:r>
              <a:rPr lang="de-DE" sz="1600" dirty="0"/>
              <a:t>  </a:t>
            </a:r>
            <a:r>
              <a:rPr lang="de-DE" sz="1600" dirty="0" smtClean="0"/>
              <a:t>semi-diurnal </a:t>
            </a:r>
            <a:r>
              <a:rPr lang="de-DE" sz="1600" dirty="0" err="1" smtClean="0"/>
              <a:t>amplitudes</a:t>
            </a:r>
            <a:r>
              <a:rPr lang="de-DE" sz="1600" dirty="0" smtClean="0"/>
              <a:t>.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1800" dirty="0" err="1" smtClean="0"/>
              <a:t>Comparison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Elbe Station</a:t>
            </a:r>
            <a:endParaRPr lang="de-DE" sz="18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Validation - </a:t>
            </a:r>
            <a:r>
              <a:rPr lang="de-DE" sz="2400" dirty="0" err="1" smtClean="0"/>
              <a:t>Salinity</a:t>
            </a:r>
            <a:endParaRPr lang="de-DE" sz="2400" dirty="0"/>
          </a:p>
        </p:txBody>
      </p:sp>
      <p:pic>
        <p:nvPicPr>
          <p:cNvPr id="9" name="Bildplatzhalter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61" y="1450035"/>
            <a:ext cx="3404664" cy="2553184"/>
          </a:xfrm>
          <a:prstGeom prst="rect">
            <a:avLst/>
          </a:prstGeom>
        </p:spPr>
      </p:pic>
      <p:pic>
        <p:nvPicPr>
          <p:cNvPr id="13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74" y="4172623"/>
            <a:ext cx="36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5" y="4143289"/>
            <a:ext cx="4340106" cy="2176563"/>
          </a:xfrm>
          <a:prstGeom prst="rect">
            <a:avLst/>
          </a:prstGeom>
        </p:spPr>
      </p:pic>
      <p:pic>
        <p:nvPicPr>
          <p:cNvPr id="16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36" y="4143290"/>
            <a:ext cx="4340106" cy="2176563"/>
          </a:xfrm>
          <a:prstGeom prst="rect">
            <a:avLst/>
          </a:prstGeom>
        </p:spPr>
      </p:pic>
      <p:pic>
        <p:nvPicPr>
          <p:cNvPr id="10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" y="1533460"/>
            <a:ext cx="4591691" cy="2114336"/>
          </a:xfrm>
          <a:prstGeom prst="rect">
            <a:avLst/>
          </a:prstGeom>
        </p:spPr>
      </p:pic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 </a:t>
            </a:r>
            <a:r>
              <a:rPr lang="de-DE" dirty="0"/>
              <a:t>- </a:t>
            </a:r>
            <a:r>
              <a:rPr lang="de-DE" dirty="0" err="1"/>
              <a:t>Salinity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4294967295"/>
          </p:nvPr>
        </p:nvSpPr>
        <p:spPr>
          <a:xfrm>
            <a:off x="4609249" y="1140090"/>
            <a:ext cx="4100512" cy="3441700"/>
          </a:xfrm>
        </p:spPr>
        <p:txBody>
          <a:bodyPr/>
          <a:lstStyle/>
          <a:p>
            <a:pPr marL="244345" indent="-244345">
              <a:buFontTx/>
              <a:buChar char="-"/>
            </a:pPr>
            <a:r>
              <a:rPr lang="de-DE" sz="1800" dirty="0" err="1" smtClean="0">
                <a:solidFill>
                  <a:srgbClr val="00B050"/>
                </a:solidFill>
              </a:rPr>
              <a:t>Estuarine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salinity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gradient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/>
              <a:t>important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: </a:t>
            </a:r>
            <a:r>
              <a:rPr lang="de-DE" sz="1800" dirty="0" err="1" smtClean="0"/>
              <a:t>along</a:t>
            </a:r>
            <a:r>
              <a:rPr lang="de-DE" sz="1800" dirty="0" smtClean="0"/>
              <a:t> </a:t>
            </a:r>
            <a:r>
              <a:rPr lang="de-DE" sz="1800" dirty="0" err="1" smtClean="0"/>
              <a:t>estuary</a:t>
            </a:r>
            <a:r>
              <a:rPr lang="de-DE" sz="1800" dirty="0" smtClean="0"/>
              <a:t> </a:t>
            </a:r>
            <a:r>
              <a:rPr lang="de-DE" sz="1800" dirty="0" err="1" smtClean="0"/>
              <a:t>advection+diffusion</a:t>
            </a:r>
            <a:r>
              <a:rPr lang="de-DE" sz="1800" dirty="0" smtClean="0"/>
              <a:t>, lateral </a:t>
            </a:r>
            <a:r>
              <a:rPr lang="de-DE" sz="1800" dirty="0" err="1" smtClean="0"/>
              <a:t>exchange</a:t>
            </a:r>
            <a:r>
              <a:rPr lang="de-DE" sz="1800" dirty="0" smtClean="0"/>
              <a:t>, </a:t>
            </a:r>
            <a:r>
              <a:rPr lang="de-DE" sz="1800" dirty="0" err="1" smtClean="0"/>
              <a:t>vertical</a:t>
            </a:r>
            <a:r>
              <a:rPr lang="de-DE" sz="1800" dirty="0" smtClean="0"/>
              <a:t> </a:t>
            </a:r>
            <a:r>
              <a:rPr lang="de-DE" sz="1800" dirty="0" err="1" smtClean="0"/>
              <a:t>stratification</a:t>
            </a:r>
            <a:r>
              <a:rPr lang="de-DE" sz="1800" dirty="0" smtClean="0"/>
              <a:t> (</a:t>
            </a:r>
            <a:r>
              <a:rPr lang="de-DE" sz="1800" dirty="0" err="1" smtClean="0"/>
              <a:t>mixing</a:t>
            </a:r>
            <a:r>
              <a:rPr lang="de-DE" sz="1800" dirty="0" smtClean="0"/>
              <a:t>); O2;  </a:t>
            </a:r>
            <a:r>
              <a:rPr lang="de-DE" sz="1800" dirty="0" err="1" smtClean="0"/>
              <a:t>biota</a:t>
            </a:r>
            <a:endParaRPr lang="de-DE" sz="1800" dirty="0"/>
          </a:p>
          <a:p>
            <a:pPr marL="244345" indent="-244345">
              <a:buFontTx/>
              <a:buChar char="-"/>
            </a:pPr>
            <a:r>
              <a:rPr lang="de-DE" sz="1800" dirty="0" err="1" smtClean="0">
                <a:solidFill>
                  <a:srgbClr val="00B050"/>
                </a:solidFill>
              </a:rPr>
              <a:t>Observations</a:t>
            </a:r>
            <a:r>
              <a:rPr lang="de-DE" sz="1800" dirty="0" smtClean="0"/>
              <a:t> via </a:t>
            </a:r>
            <a:r>
              <a:rPr lang="de-DE" sz="1800" dirty="0" err="1"/>
              <a:t>FerryBoxes</a:t>
            </a:r>
            <a:r>
              <a:rPr lang="de-DE" sz="1800" dirty="0"/>
              <a:t> </a:t>
            </a:r>
            <a:r>
              <a:rPr lang="de-DE" sz="1800" dirty="0" smtClean="0"/>
              <a:t>ideal </a:t>
            </a:r>
            <a:r>
              <a:rPr lang="de-DE" sz="1800" dirty="0" err="1" smtClean="0"/>
              <a:t>possibility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validate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model</a:t>
            </a:r>
            <a:r>
              <a:rPr lang="de-DE" sz="1800" dirty="0" smtClean="0"/>
              <a:t> </a:t>
            </a:r>
            <a:r>
              <a:rPr lang="de-DE" sz="1800" dirty="0" err="1" smtClean="0"/>
              <a:t>near</a:t>
            </a:r>
            <a:r>
              <a:rPr lang="de-DE" sz="1800" dirty="0" smtClean="0"/>
              <a:t> </a:t>
            </a:r>
            <a:r>
              <a:rPr lang="de-DE" sz="1800" dirty="0" err="1" smtClean="0"/>
              <a:t>Thalweg</a:t>
            </a:r>
            <a:endParaRPr lang="de-DE" sz="1800" dirty="0"/>
          </a:p>
          <a:p>
            <a:pPr marL="244345" indent="-244345">
              <a:buFontTx/>
              <a:buChar char="-"/>
            </a:pPr>
            <a:r>
              <a:rPr lang="de-DE" sz="1800" dirty="0" smtClean="0"/>
              <a:t>Model </a:t>
            </a:r>
            <a:r>
              <a:rPr lang="de-DE" sz="1800" dirty="0" err="1" smtClean="0"/>
              <a:t>reproduces</a:t>
            </a:r>
            <a:r>
              <a:rPr lang="de-DE" sz="1800" dirty="0" smtClean="0"/>
              <a:t> </a:t>
            </a:r>
            <a:r>
              <a:rPr lang="de-DE" sz="1800" dirty="0" err="1" smtClean="0"/>
              <a:t>salinity</a:t>
            </a:r>
            <a:r>
              <a:rPr lang="de-DE" sz="1800" dirty="0" smtClean="0"/>
              <a:t> </a:t>
            </a:r>
            <a:r>
              <a:rPr lang="de-DE" sz="1800" dirty="0" err="1" smtClean="0"/>
              <a:t>dynamics</a:t>
            </a:r>
            <a:r>
              <a:rPr lang="de-DE" sz="1800" dirty="0" smtClean="0"/>
              <a:t> on different </a:t>
            </a:r>
            <a:r>
              <a:rPr lang="de-DE" sz="1800" dirty="0" err="1" smtClean="0">
                <a:solidFill>
                  <a:srgbClr val="00B050"/>
                </a:solidFill>
              </a:rPr>
              <a:t>spatial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and</a:t>
            </a:r>
            <a:r>
              <a:rPr lang="de-DE" sz="1800" dirty="0" smtClean="0">
                <a:solidFill>
                  <a:srgbClr val="00B050"/>
                </a:solidFill>
              </a:rPr>
              <a:t> temporal </a:t>
            </a:r>
            <a:r>
              <a:rPr lang="de-DE" sz="1800" dirty="0" err="1" smtClean="0">
                <a:solidFill>
                  <a:srgbClr val="00B050"/>
                </a:solidFill>
              </a:rPr>
              <a:t>scales</a:t>
            </a:r>
            <a:endParaRPr lang="de-DE" sz="1539" dirty="0"/>
          </a:p>
        </p:txBody>
      </p:sp>
      <p:sp>
        <p:nvSpPr>
          <p:cNvPr id="2" name="Textfeld 1"/>
          <p:cNvSpPr txBox="1"/>
          <p:nvPr/>
        </p:nvSpPr>
        <p:spPr>
          <a:xfrm>
            <a:off x="2791644" y="1656607"/>
            <a:ext cx="938077" cy="4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 err="1">
                <a:solidFill>
                  <a:srgbClr val="FF0000"/>
                </a:solidFill>
              </a:rPr>
              <a:t>Cux-Imm</a:t>
            </a:r>
            <a:endParaRPr lang="de-DE" sz="1154" dirty="0">
              <a:solidFill>
                <a:srgbClr val="FF0000"/>
              </a:solidFill>
            </a:endParaRPr>
          </a:p>
          <a:p>
            <a:r>
              <a:rPr lang="de-DE" sz="1154" dirty="0">
                <a:solidFill>
                  <a:srgbClr val="0000FF"/>
                </a:solidFill>
              </a:rPr>
              <a:t>Ger-Eng-Nor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20766" y="4041166"/>
            <a:ext cx="1731564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</a:t>
            </a:r>
            <a:r>
              <a:rPr lang="de-DE" sz="1154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154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level</a:t>
            </a:r>
            <a:r>
              <a:rPr lang="de-DE" sz="1154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at </a:t>
            </a:r>
            <a:r>
              <a:rPr lang="de-DE" sz="115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Cuxhaven [m]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39103" y="5645683"/>
            <a:ext cx="718466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 err="1" smtClean="0">
                <a:solidFill>
                  <a:srgbClr val="00B0F0"/>
                </a:solidFill>
              </a:rPr>
              <a:t>FerryBox</a:t>
            </a:r>
            <a:endParaRPr lang="de-DE" sz="1154" dirty="0">
              <a:solidFill>
                <a:srgbClr val="00B0F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105980" y="5645683"/>
            <a:ext cx="575799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 smtClean="0">
                <a:solidFill>
                  <a:srgbClr val="FF0000"/>
                </a:solidFill>
              </a:rPr>
              <a:t>Model</a:t>
            </a:r>
            <a:endParaRPr lang="de-DE" sz="1154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87668" y="4041166"/>
            <a:ext cx="393056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[m]</a:t>
            </a: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3970354" y="2400936"/>
            <a:ext cx="798617" cy="269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4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Depth</a:t>
            </a:r>
            <a:r>
              <a:rPr lang="de-DE" sz="1154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[m</a:t>
            </a:r>
            <a:r>
              <a:rPr lang="de-DE" sz="115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489958" y="609600"/>
            <a:ext cx="5082167" cy="336550"/>
          </a:xfrm>
        </p:spPr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FerryBox</a:t>
            </a:r>
            <a:r>
              <a:rPr lang="de-DE" dirty="0" smtClean="0"/>
              <a:t>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7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Tides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wadden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Estuaries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salinity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tidal</a:t>
            </a:r>
            <a:r>
              <a:rPr lang="de-DE" dirty="0" smtClean="0"/>
              <a:t> </a:t>
            </a:r>
            <a:r>
              <a:rPr lang="de-DE" dirty="0" err="1" smtClean="0"/>
              <a:t>response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8" name="Bildplatzhalter 8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8" y="5316712"/>
            <a:ext cx="2051803" cy="1535160"/>
          </a:xfrm>
          <a:prstGeom prst="rect">
            <a:avLst/>
          </a:prstGeom>
        </p:spPr>
      </p:pic>
      <p:pic>
        <p:nvPicPr>
          <p:cNvPr id="9" name="Bildplatzhalter 83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75" y="5322840"/>
            <a:ext cx="2051803" cy="1535160"/>
          </a:xfrm>
          <a:prstGeom prst="rect">
            <a:avLst/>
          </a:prstGeom>
        </p:spPr>
      </p:pic>
      <p:pic>
        <p:nvPicPr>
          <p:cNvPr id="10" name="Bildplatzhalter 82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7" y="5316713"/>
            <a:ext cx="2051803" cy="1535160"/>
          </a:xfrm>
          <a:prstGeom prst="rect">
            <a:avLst/>
          </a:prstGeom>
        </p:spPr>
      </p:pic>
      <p:pic>
        <p:nvPicPr>
          <p:cNvPr id="11" name="Bildplatzhalter 76"/>
          <p:cNvPicPr>
            <a:picLocks noGrp="1" noChangeAspect="1"/>
          </p:cNvPicPr>
          <p:nvPr>
            <p:ph type="pic" sz="quarter" idx="429496729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4" y="2651231"/>
            <a:ext cx="1968666" cy="1472955"/>
          </a:xfrm>
          <a:prstGeom prst="rect">
            <a:avLst/>
          </a:prstGeom>
        </p:spPr>
      </p:pic>
      <p:pic>
        <p:nvPicPr>
          <p:cNvPr id="12" name="Bildplatzhalter 77"/>
          <p:cNvPicPr>
            <a:picLocks noGrp="1" noChangeAspect="1"/>
          </p:cNvPicPr>
          <p:nvPr>
            <p:ph type="pic" sz="quarter" idx="429496729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12" y="2651233"/>
            <a:ext cx="1968666" cy="1472955"/>
          </a:xfrm>
          <a:prstGeom prst="rect">
            <a:avLst/>
          </a:prstGeom>
        </p:spPr>
      </p:pic>
      <p:pic>
        <p:nvPicPr>
          <p:cNvPr id="13" name="Bildplatzhalter 78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05" y="2651231"/>
            <a:ext cx="1968666" cy="1472955"/>
          </a:xfrm>
        </p:spPr>
      </p:pic>
      <p:pic>
        <p:nvPicPr>
          <p:cNvPr id="14" name="Bildplatzhalter 79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4" y="4092435"/>
            <a:ext cx="1968666" cy="1472955"/>
          </a:xfrm>
        </p:spPr>
      </p:pic>
      <p:pic>
        <p:nvPicPr>
          <p:cNvPr id="15" name="Bildplatzhalter 80"/>
          <p:cNvPicPr>
            <a:picLocks noGrp="1" noChangeAspect="1"/>
          </p:cNvPicPr>
          <p:nvPr>
            <p:ph type="pic" sz="quarter" idx="429496729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12" y="4060695"/>
            <a:ext cx="1968666" cy="1472955"/>
          </a:xfrm>
          <a:prstGeom prst="rect">
            <a:avLst/>
          </a:prstGeom>
        </p:spPr>
      </p:pic>
      <p:pic>
        <p:nvPicPr>
          <p:cNvPr id="16" name="Bildplatzhalter 81"/>
          <p:cNvPicPr>
            <a:picLocks noGrp="1" noChangeAspect="1"/>
          </p:cNvPicPr>
          <p:nvPr>
            <p:ph type="pic" sz="quarter" idx="4294967295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05" y="4044496"/>
            <a:ext cx="1968666" cy="1472955"/>
          </a:xfrm>
          <a:prstGeom prst="rect">
            <a:avLst/>
          </a:prstGeom>
        </p:spPr>
      </p:pic>
      <p:pic>
        <p:nvPicPr>
          <p:cNvPr id="17" name="Bildplatzhalter 73"/>
          <p:cNvPicPr>
            <a:picLocks noGrp="1" noChangeAspect="1"/>
          </p:cNvPicPr>
          <p:nvPr>
            <p:ph type="pic" sz="quarter" idx="429496729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7" y="1098666"/>
            <a:ext cx="2051803" cy="1535160"/>
          </a:xfrm>
          <a:prstGeom prst="rect">
            <a:avLst/>
          </a:prstGeom>
        </p:spPr>
      </p:pic>
      <p:pic>
        <p:nvPicPr>
          <p:cNvPr id="18" name="Bildplatzhalter 74"/>
          <p:cNvPicPr>
            <a:picLocks noGrp="1" noChangeAspect="1"/>
          </p:cNvPicPr>
          <p:nvPr>
            <p:ph type="pic" sz="quarter" idx="1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75" y="1098667"/>
            <a:ext cx="2051803" cy="1535160"/>
          </a:xfrm>
        </p:spPr>
      </p:pic>
      <p:pic>
        <p:nvPicPr>
          <p:cNvPr id="19" name="Bildplatzhalter 7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8" y="1084304"/>
            <a:ext cx="2051803" cy="153516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58163" y="934263"/>
            <a:ext cx="16163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M2 - Tide 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192688" y="916857"/>
            <a:ext cx="26199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M2 – Tide (</a:t>
            </a:r>
            <a:r>
              <a:rPr lang="de-DE" dirty="0" err="1"/>
              <a:t>b</a:t>
            </a:r>
            <a:r>
              <a:rPr lang="de-DE" dirty="0" err="1" smtClean="0"/>
              <a:t>aroclinic</a:t>
            </a:r>
            <a:r>
              <a:rPr lang="de-DE" dirty="0" smtClean="0"/>
              <a:t> – </a:t>
            </a:r>
            <a:r>
              <a:rPr lang="de-DE" dirty="0" err="1" smtClean="0"/>
              <a:t>barotropic</a:t>
            </a:r>
            <a:r>
              <a:rPr lang="de-DE" dirty="0" smtClean="0"/>
              <a:t>)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860633" y="1234345"/>
            <a:ext cx="21890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M2 </a:t>
            </a:r>
            <a:r>
              <a:rPr lang="de-DE" sz="1600" dirty="0" err="1" smtClean="0"/>
              <a:t>Difference</a:t>
            </a:r>
            <a:r>
              <a:rPr lang="de-DE" sz="1600" dirty="0" smtClean="0"/>
              <a:t> </a:t>
            </a:r>
            <a:r>
              <a:rPr lang="de-DE" sz="1600" dirty="0" err="1" smtClean="0"/>
              <a:t>Baroclinic</a:t>
            </a:r>
            <a:r>
              <a:rPr lang="de-DE" sz="1600" dirty="0" smtClean="0"/>
              <a:t> – </a:t>
            </a:r>
            <a:r>
              <a:rPr lang="de-DE" sz="1600" dirty="0" err="1" smtClean="0"/>
              <a:t>Barotropic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Small in </a:t>
            </a:r>
            <a:r>
              <a:rPr lang="de-DE" sz="1600" dirty="0" err="1" smtClean="0"/>
              <a:t>ocean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endParaRPr lang="de-DE" sz="1600" dirty="0" smtClean="0"/>
          </a:p>
          <a:p>
            <a:r>
              <a:rPr lang="de-DE" sz="1600" dirty="0" smtClean="0"/>
              <a:t>Large in </a:t>
            </a:r>
            <a:r>
              <a:rPr lang="de-DE" sz="1600" dirty="0" err="1" smtClean="0"/>
              <a:t>limnic</a:t>
            </a:r>
            <a:r>
              <a:rPr lang="de-DE" sz="1600" dirty="0" smtClean="0"/>
              <a:t> </a:t>
            </a:r>
            <a:r>
              <a:rPr lang="de-DE" sz="1600" dirty="0" err="1" smtClean="0"/>
              <a:t>part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dirty="0" smtClean="0"/>
              <a:t>Traces </a:t>
            </a:r>
            <a:r>
              <a:rPr lang="de-DE" sz="1600" dirty="0" err="1" smtClean="0"/>
              <a:t>salinity</a:t>
            </a:r>
            <a:r>
              <a:rPr lang="de-DE" sz="1600" dirty="0" smtClean="0"/>
              <a:t> front </a:t>
            </a:r>
            <a:r>
              <a:rPr lang="de-DE" sz="1600" dirty="0" err="1" smtClean="0"/>
              <a:t>rather</a:t>
            </a:r>
            <a:r>
              <a:rPr lang="de-DE" sz="1600" dirty="0" smtClean="0"/>
              <a:t> </a:t>
            </a:r>
            <a:r>
              <a:rPr lang="de-DE" sz="1600" dirty="0" err="1" smtClean="0"/>
              <a:t>than</a:t>
            </a:r>
            <a:r>
              <a:rPr lang="de-DE" sz="1600" dirty="0" smtClean="0"/>
              <a:t> </a:t>
            </a:r>
            <a:r>
              <a:rPr lang="de-DE" sz="1600" dirty="0" err="1" smtClean="0"/>
              <a:t>tidal</a:t>
            </a:r>
            <a:r>
              <a:rPr lang="de-DE" sz="1600" dirty="0" smtClean="0"/>
              <a:t> </a:t>
            </a:r>
            <a:r>
              <a:rPr lang="de-DE" sz="1600" dirty="0" err="1" smtClean="0"/>
              <a:t>amplitude</a:t>
            </a:r>
            <a:endParaRPr lang="de-DE" sz="1600" dirty="0" smtClean="0"/>
          </a:p>
          <a:p>
            <a:endParaRPr lang="de-DE" sz="1600" dirty="0"/>
          </a:p>
          <a:p>
            <a:r>
              <a:rPr lang="de-DE" sz="1600" b="1" dirty="0" err="1" smtClean="0"/>
              <a:t>Density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largely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impacts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tidal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dynamics</a:t>
            </a:r>
            <a:endParaRPr lang="de-DE" sz="1600" b="1" dirty="0" smtClean="0"/>
          </a:p>
          <a:p>
            <a:endParaRPr lang="de-DE" sz="1600" b="1" dirty="0"/>
          </a:p>
          <a:p>
            <a:r>
              <a:rPr lang="de-DE" sz="1600" dirty="0" err="1" smtClean="0"/>
              <a:t>Differences</a:t>
            </a:r>
            <a:r>
              <a:rPr lang="de-DE" sz="1600" dirty="0" smtClean="0"/>
              <a:t> in front </a:t>
            </a:r>
            <a:r>
              <a:rPr lang="de-DE" sz="1600" dirty="0" err="1" smtClean="0"/>
              <a:t>comparable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m4 </a:t>
            </a:r>
            <a:r>
              <a:rPr lang="de-DE" sz="1600" dirty="0" err="1" smtClean="0"/>
              <a:t>tide</a:t>
            </a:r>
            <a:r>
              <a:rPr lang="de-DE" sz="1600" dirty="0" smtClean="0"/>
              <a:t> </a:t>
            </a:r>
          </a:p>
          <a:p>
            <a:endParaRPr lang="de-DE" sz="1600" b="1" dirty="0"/>
          </a:p>
          <a:p>
            <a:r>
              <a:rPr lang="de-DE" sz="1600" b="1" dirty="0" err="1" smtClean="0"/>
              <a:t>Density</a:t>
            </a:r>
            <a:r>
              <a:rPr lang="de-DE" sz="1600" b="1" dirty="0" smtClean="0"/>
              <a:t> </a:t>
            </a:r>
            <a:r>
              <a:rPr lang="de-DE" sz="1600" b="1" smtClean="0"/>
              <a:t>shapes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tidal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asymmetry</a:t>
            </a:r>
            <a:r>
              <a:rPr lang="de-DE" sz="1600" b="1" dirty="0" smtClean="0"/>
              <a:t> in </a:t>
            </a:r>
            <a:r>
              <a:rPr lang="de-DE" sz="1600" b="1" dirty="0" err="1" smtClean="0"/>
              <a:t>fontal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area</a:t>
            </a:r>
            <a:r>
              <a:rPr lang="de-DE" sz="1600" b="1" dirty="0" smtClean="0"/>
              <a:t>   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7115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8D3"/>
      </a:accent1>
      <a:accent2>
        <a:srgbClr val="D1C88A"/>
      </a:accent2>
      <a:accent3>
        <a:srgbClr val="A3ADB2"/>
      </a:accent3>
      <a:accent4>
        <a:srgbClr val="00477B"/>
      </a:accent4>
      <a:accent5>
        <a:srgbClr val="ED8800"/>
      </a:accent5>
      <a:accent6>
        <a:srgbClr val="BCBD00"/>
      </a:accent6>
      <a:hlink>
        <a:srgbClr val="00A3DA"/>
      </a:hlink>
      <a:folHlink>
        <a:srgbClr val="52636D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1080</Words>
  <Application>Microsoft Office PowerPoint</Application>
  <PresentationFormat>On-screen Show (4:3)</PresentationFormat>
  <Paragraphs>266</Paragraphs>
  <Slides>16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ClanNarrow-Book</vt:lpstr>
      <vt:lpstr>ClanNarrowLF-Book</vt:lpstr>
      <vt:lpstr>Office</vt:lpstr>
      <vt:lpstr>German Bight Estuaries: AN INTER-COMPARISON STUDY FROM THE PERSPECTIVE OF NUMERICAL MODELING</vt:lpstr>
      <vt:lpstr>Outline </vt:lpstr>
      <vt:lpstr>Model system and Area</vt:lpstr>
      <vt:lpstr>Model Setup</vt:lpstr>
      <vt:lpstr>Validation - Sea Surface Height</vt:lpstr>
      <vt:lpstr>Validation - Sea Surface Height</vt:lpstr>
      <vt:lpstr>Validation - Salinity</vt:lpstr>
      <vt:lpstr>Validation - Salinity</vt:lpstr>
      <vt:lpstr>Tides in the wadden Sea and Estuaries</vt:lpstr>
      <vt:lpstr>Salinity Front and Estuarine Circulation</vt:lpstr>
      <vt:lpstr>Salinity Front and Estuarine Circulation</vt:lpstr>
      <vt:lpstr>Synchronous dynamics of the three estuaries</vt:lpstr>
      <vt:lpstr>Simulation of Estuarine Turbidity zone</vt:lpstr>
      <vt:lpstr>ETM dynamics over the tidal cycle 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Miriam Hamann</dc:creator>
  <cp:lastModifiedBy>Jacob,  Benjamin</cp:lastModifiedBy>
  <cp:revision>463</cp:revision>
  <cp:lastPrinted>2018-03-15T17:12:06Z</cp:lastPrinted>
  <dcterms:created xsi:type="dcterms:W3CDTF">2018-01-25T13:28:18Z</dcterms:created>
  <dcterms:modified xsi:type="dcterms:W3CDTF">2019-04-15T17:54:59Z</dcterms:modified>
</cp:coreProperties>
</file>