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440" r:id="rId2"/>
    <p:sldId id="546" r:id="rId3"/>
    <p:sldId id="501" r:id="rId4"/>
    <p:sldId id="475" r:id="rId5"/>
    <p:sldId id="510" r:id="rId6"/>
    <p:sldId id="547" r:id="rId7"/>
    <p:sldId id="548" r:id="rId8"/>
    <p:sldId id="528" r:id="rId9"/>
    <p:sldId id="549" r:id="rId10"/>
    <p:sldId id="554" r:id="rId11"/>
    <p:sldId id="551" r:id="rId12"/>
    <p:sldId id="555" r:id="rId13"/>
    <p:sldId id="556" r:id="rId14"/>
    <p:sldId id="530" r:id="rId15"/>
    <p:sldId id="483" r:id="rId16"/>
    <p:sldId id="531" r:id="rId17"/>
    <p:sldId id="532" r:id="rId18"/>
    <p:sldId id="533" r:id="rId19"/>
    <p:sldId id="540" r:id="rId20"/>
    <p:sldId id="539" r:id="rId21"/>
    <p:sldId id="557" r:id="rId22"/>
    <p:sldId id="552" r:id="rId23"/>
    <p:sldId id="558" r:id="rId24"/>
    <p:sldId id="545" r:id="rId25"/>
    <p:sldId id="559" r:id="rId26"/>
    <p:sldId id="560" r:id="rId27"/>
    <p:sldId id="544" r:id="rId28"/>
  </p:sldIdLst>
  <p:sldSz cx="13716000" cy="7315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6008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12017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8025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24034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3004261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3605113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4205966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4806818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66FF66"/>
    <a:srgbClr val="FFFFFF"/>
    <a:srgbClr val="29C330"/>
    <a:srgbClr val="050000"/>
    <a:srgbClr val="040000"/>
    <a:srgbClr val="030000"/>
    <a:srgbClr val="FFFF6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>
      <p:cViewPr varScale="1">
        <p:scale>
          <a:sx n="102" d="100"/>
          <a:sy n="102" d="100"/>
        </p:scale>
        <p:origin x="324" y="150"/>
      </p:cViewPr>
      <p:guideLst>
        <p:guide orient="horz" pos="2304"/>
        <p:guide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89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EF001F4-7DF8-4659-942A-0C7F2E80F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07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3" y="685800"/>
            <a:ext cx="64293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5EABBF0-704C-4BA5-A0D3-CFCA36872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5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0852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01704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02557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03409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04261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2DD3F9-39C1-4189-9275-F59578461B29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0092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3E4CE7-CEDD-436A-B3D3-470C69563000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752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75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8179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7428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8BE4CE-3701-4603-B32C-763D3FC70FA2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5805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r>
              <a:rPr lang="en-US" dirty="0" smtClean="0"/>
              <a:t>/NSYSU/RUN35b_2014</a:t>
            </a:r>
          </a:p>
        </p:txBody>
      </p:sp>
    </p:spTree>
    <p:extLst>
      <p:ext uri="{BB962C8B-B14F-4D97-AF65-F5344CB8AC3E}">
        <p14:creationId xmlns:p14="http://schemas.microsoft.com/office/powerpoint/2010/main" val="425658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6553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166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theoretical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09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1123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1174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507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65E5-C163-4287-8B12-36FA1A6618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9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12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7159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27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506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157D0E-F89C-41F0-B14E-5E62DC0241FA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7A2516-5A22-469C-9C7C-3B00254F8BC8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A32307-4A22-4DC4-9750-9991A8319212}" type="slidenum">
              <a:rPr lang="en-US" altLang="en-US" sz="1200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9119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059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007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3299A7-0753-4996-A718-530AAE95BD0E}" type="slidenum">
              <a:rPr lang="en-US">
                <a:latin typeface="Times New Roman" pitchFamily="18" charset="0"/>
              </a:rPr>
              <a:pPr eaLnBrk="1" hangingPunct="1"/>
              <a:t>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814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17"/>
          <p:cNvSpPr>
            <a:spLocks noChangeShapeType="1"/>
          </p:cNvSpPr>
          <p:nvPr userDrawn="1"/>
        </p:nvSpPr>
        <p:spPr bwMode="auto">
          <a:xfrm>
            <a:off x="0" y="894080"/>
            <a:ext cx="13716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/>
          <a:lstStyle/>
          <a:p>
            <a:endParaRPr lang="en-US"/>
          </a:p>
        </p:txBody>
      </p:sp>
      <p:sp>
        <p:nvSpPr>
          <p:cNvPr id="3461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85900" y="1950720"/>
            <a:ext cx="11658600" cy="121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61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45280"/>
            <a:ext cx="9601200" cy="18694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" name="Date Placeholder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85900" y="6664960"/>
            <a:ext cx="2857500" cy="4876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143500" y="6664960"/>
            <a:ext cx="4343400" cy="4876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687300" y="6664960"/>
            <a:ext cx="1028700" cy="48768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5974-FB05-4F95-84AA-8AA014098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E96C5-37A3-4051-B22C-F9EFC8626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77463" y="81280"/>
            <a:ext cx="3286125" cy="70713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88" y="81280"/>
            <a:ext cx="9629775" cy="70713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3733B-FE62-4F60-9A0B-DA454B6DD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79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1280"/>
            <a:ext cx="10858500" cy="64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19088" y="1137920"/>
            <a:ext cx="13144500" cy="601472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92C87-8F83-4AF2-8F2B-E03A0709C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1280"/>
            <a:ext cx="10858500" cy="64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5638" y="1137920"/>
            <a:ext cx="6457950" cy="601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6C93A-5CD7-41DD-9750-37FEAD4E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2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43000" y="81280"/>
            <a:ext cx="10858500" cy="641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9088" y="1137920"/>
            <a:ext cx="6457950" cy="2926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05638" y="1137920"/>
            <a:ext cx="6457950" cy="2926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19088" y="4226560"/>
            <a:ext cx="6457950" cy="2926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5638" y="4226560"/>
            <a:ext cx="6457950" cy="2926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BAB9E-5952-4B96-8C3A-B859F76B7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1FEF-ACE1-4EC2-AA3E-70F84F93D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8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700694"/>
            <a:ext cx="11658600" cy="145288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100495"/>
            <a:ext cx="11658600" cy="1600199"/>
          </a:xfrm>
        </p:spPr>
        <p:txBody>
          <a:bodyPr anchor="b"/>
          <a:lstStyle>
            <a:lvl1pPr marL="0" indent="0">
              <a:buNone/>
              <a:defRPr sz="2600"/>
            </a:lvl1pPr>
            <a:lvl2pPr marL="600852" indent="0">
              <a:buNone/>
              <a:defRPr sz="2400"/>
            </a:lvl2pPr>
            <a:lvl3pPr marL="1201704" indent="0">
              <a:buNone/>
              <a:defRPr sz="2100"/>
            </a:lvl3pPr>
            <a:lvl4pPr marL="1802557" indent="0">
              <a:buNone/>
              <a:defRPr sz="1800"/>
            </a:lvl4pPr>
            <a:lvl5pPr marL="2403409" indent="0">
              <a:buNone/>
              <a:defRPr sz="1800"/>
            </a:lvl5pPr>
            <a:lvl6pPr marL="3004261" indent="0">
              <a:buNone/>
              <a:defRPr sz="1800"/>
            </a:lvl6pPr>
            <a:lvl7pPr marL="3605113" indent="0">
              <a:buNone/>
              <a:defRPr sz="1800"/>
            </a:lvl7pPr>
            <a:lvl8pPr marL="4205966" indent="0">
              <a:buNone/>
              <a:defRPr sz="1800"/>
            </a:lvl8pPr>
            <a:lvl9pPr marL="4806818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A753F-757F-48CE-9444-E08671B24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5638" y="1137920"/>
            <a:ext cx="6457950" cy="60147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0C080-1AA1-4BC8-84EE-E28F81F21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2947"/>
            <a:ext cx="12344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37454"/>
            <a:ext cx="6060282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9867"/>
            <a:ext cx="6060282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637454"/>
            <a:ext cx="6062663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319867"/>
            <a:ext cx="6062663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7C763-90A3-464F-A974-148960F39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4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3E031-54F8-469D-82B1-491AD31EA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BD60D-0FA7-43B5-BC97-8FFA0D4B3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91253"/>
            <a:ext cx="4512470" cy="1239520"/>
          </a:xfrm>
        </p:spPr>
        <p:txBody>
          <a:bodyPr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91254"/>
            <a:ext cx="7667625" cy="6243321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0774"/>
            <a:ext cx="4512470" cy="5003801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A859-8461-4541-B84C-8D662A7E0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120640"/>
            <a:ext cx="8229600" cy="604521"/>
          </a:xfrm>
        </p:spPr>
        <p:txBody>
          <a:bodyPr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53627"/>
            <a:ext cx="8229600" cy="4389120"/>
          </a:xfrm>
        </p:spPr>
        <p:txBody>
          <a:bodyPr/>
          <a:lstStyle>
            <a:lvl1pPr marL="0" indent="0">
              <a:buNone/>
              <a:defRPr sz="4200"/>
            </a:lvl1pPr>
            <a:lvl2pPr marL="600852" indent="0">
              <a:buNone/>
              <a:defRPr sz="3700"/>
            </a:lvl2pPr>
            <a:lvl3pPr marL="1201704" indent="0">
              <a:buNone/>
              <a:defRPr sz="3200"/>
            </a:lvl3pPr>
            <a:lvl4pPr marL="1802557" indent="0">
              <a:buNone/>
              <a:defRPr sz="2600"/>
            </a:lvl4pPr>
            <a:lvl5pPr marL="2403409" indent="0">
              <a:buNone/>
              <a:defRPr sz="2600"/>
            </a:lvl5pPr>
            <a:lvl6pPr marL="3004261" indent="0">
              <a:buNone/>
              <a:defRPr sz="2600"/>
            </a:lvl6pPr>
            <a:lvl7pPr marL="3605113" indent="0">
              <a:buNone/>
              <a:defRPr sz="2600"/>
            </a:lvl7pPr>
            <a:lvl8pPr marL="4205966" indent="0">
              <a:buNone/>
              <a:defRPr sz="2600"/>
            </a:lvl8pPr>
            <a:lvl9pPr marL="4806818" indent="0">
              <a:buNone/>
              <a:defRPr sz="2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725161"/>
            <a:ext cx="8229600" cy="858519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A1DFD-D0FB-480C-B059-CC18AE805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0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81280"/>
            <a:ext cx="10858500" cy="64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137920"/>
            <a:ext cx="13144500" cy="60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16"/>
          <p:cNvSpPr txBox="1">
            <a:spLocks noChangeArrowheads="1"/>
          </p:cNvSpPr>
          <p:nvPr userDrawn="1"/>
        </p:nvSpPr>
        <p:spPr bwMode="auto">
          <a:xfrm>
            <a:off x="342900" y="162560"/>
            <a:ext cx="242752" cy="61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US" sz="3200" smtClean="0"/>
          </a:p>
        </p:txBody>
      </p:sp>
      <p:sp>
        <p:nvSpPr>
          <p:cNvPr id="34510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773025" y="81280"/>
            <a:ext cx="914400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7E744F7B-BAAC-4EC5-866F-244C78EE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5pPr>
      <a:lvl6pPr marL="600852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6pPr>
      <a:lvl7pPr marL="1201704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7pPr>
      <a:lvl8pPr marL="1802557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8pPr>
      <a:lvl9pPr marL="2403409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9pPr>
    </p:titleStyle>
    <p:bodyStyle>
      <a:lvl1pPr marL="450639" indent="-45063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76385" indent="-3755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502131" indent="-30042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2102983" indent="-30042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4pPr>
      <a:lvl5pPr marL="2703835" indent="-30042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5pPr>
      <a:lvl6pPr marL="3304687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6pPr>
      <a:lvl7pPr marL="3905540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7pPr>
      <a:lvl8pPr marL="4506392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8pPr>
      <a:lvl9pPr marL="5107244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852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04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557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09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261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113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5966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6818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C1E9ABC-AFA0-48B3-8943-E927E6730071}" type="slidenum">
              <a:rPr lang="en-US" altLang="en-US" sz="18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80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28800"/>
            <a:ext cx="13030200" cy="1381760"/>
          </a:xfrm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5300" dirty="0" smtClean="0"/>
              <a:t>Eddying regime</a:t>
            </a:r>
            <a:endParaRPr lang="en-US" altLang="en-US" sz="3200" dirty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5374482" y="6827520"/>
            <a:ext cx="2971800" cy="487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3077" name="Rectangle 1"/>
          <p:cNvSpPr>
            <a:spLocks noChangeArrowheads="1"/>
          </p:cNvSpPr>
          <p:nvPr/>
        </p:nvSpPr>
        <p:spPr bwMode="auto">
          <a:xfrm>
            <a:off x="5374482" y="3581400"/>
            <a:ext cx="2893218" cy="55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170" tIns="60085" rIns="120170" bIns="60085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/>
              <a:t>Joseph Zhang</a:t>
            </a:r>
            <a:endParaRPr lang="en-US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Initial and boundary condition inputs from</a:t>
            </a:r>
            <a:r>
              <a:rPr lang="en-US" sz="2400" b="1" dirty="0" smtClean="0"/>
              <a:t> </a:t>
            </a:r>
            <a:r>
              <a:rPr lang="en-US" sz="2400" b="1" dirty="0" smtClean="0"/>
              <a:t>HYCOM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809658"/>
            <a:ext cx="6781800" cy="65556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 do </a:t>
            </a:r>
            <a:r>
              <a:rPr lang="en-US" sz="1400" dirty="0" err="1"/>
              <a:t>ifile</a:t>
            </a:r>
            <a:r>
              <a:rPr lang="en-US" sz="1400" dirty="0"/>
              <a:t>=1,nfiles</a:t>
            </a:r>
          </a:p>
          <a:p>
            <a:r>
              <a:rPr lang="en-US" sz="1400" dirty="0"/>
              <a:t>!--------------------------------------------------------------------</a:t>
            </a:r>
          </a:p>
          <a:p>
            <a:r>
              <a:rPr lang="en-US" sz="1400" dirty="0"/>
              <a:t>      write(char3,'(i20)')</a:t>
            </a:r>
            <a:r>
              <a:rPr lang="en-US" sz="1400" dirty="0" err="1"/>
              <a:t>ifile</a:t>
            </a:r>
            <a:endParaRPr lang="en-US" sz="1400" dirty="0"/>
          </a:p>
          <a:p>
            <a:r>
              <a:rPr lang="en-US" sz="1400" dirty="0"/>
              <a:t>      char3=</a:t>
            </a:r>
            <a:r>
              <a:rPr lang="en-US" sz="1400" dirty="0" err="1"/>
              <a:t>adjustl</a:t>
            </a:r>
            <a:r>
              <a:rPr lang="en-US" sz="1400" dirty="0"/>
              <a:t>(char3); len_char3=</a:t>
            </a:r>
            <a:r>
              <a:rPr lang="en-US" sz="1400" dirty="0" err="1"/>
              <a:t>len_trim</a:t>
            </a:r>
            <a:r>
              <a:rPr lang="en-US" sz="1400" dirty="0"/>
              <a:t>(char3)</a:t>
            </a:r>
          </a:p>
          <a:p>
            <a:r>
              <a:rPr lang="en-US" sz="1400" dirty="0"/>
              <a:t>!     Open </a:t>
            </a:r>
            <a:r>
              <a:rPr lang="en-US" sz="1400" dirty="0" err="1"/>
              <a:t>nc</a:t>
            </a:r>
            <a:r>
              <a:rPr lang="en-US" sz="1400" dirty="0"/>
              <a:t> file</a:t>
            </a:r>
          </a:p>
          <a:p>
            <a:r>
              <a:rPr lang="en-US" sz="1400" dirty="0"/>
              <a:t>      status = nf90_open('TS_'//char3(1:len_char3)//'.</a:t>
            </a:r>
            <a:r>
              <a:rPr lang="en-US" sz="1400" dirty="0" err="1"/>
              <a:t>nc</a:t>
            </a:r>
            <a:r>
              <a:rPr lang="en-US" sz="1400" dirty="0"/>
              <a:t>', nf90_nowrite, </a:t>
            </a:r>
            <a:r>
              <a:rPr lang="en-US" sz="1400" dirty="0" err="1"/>
              <a:t>sid</a:t>
            </a:r>
            <a:r>
              <a:rPr lang="en-US" sz="1400" dirty="0"/>
              <a:t>)</a:t>
            </a:r>
          </a:p>
          <a:p>
            <a:r>
              <a:rPr lang="en-US" sz="1400" dirty="0"/>
              <a:t>      call check(status)</a:t>
            </a:r>
          </a:p>
          <a:p>
            <a:r>
              <a:rPr lang="en-US" sz="1400" dirty="0"/>
              <a:t>      status = nf90_open('SSH_'//char3(1:len_char3)//'.</a:t>
            </a:r>
            <a:r>
              <a:rPr lang="en-US" sz="1400" dirty="0" err="1"/>
              <a:t>nc</a:t>
            </a:r>
            <a:r>
              <a:rPr lang="en-US" sz="1400" dirty="0"/>
              <a:t>', nf90_nowrite, </a:t>
            </a:r>
            <a:r>
              <a:rPr lang="en-US" sz="1400" dirty="0" err="1"/>
              <a:t>ncids</a:t>
            </a:r>
            <a:r>
              <a:rPr lang="en-US" sz="1400" dirty="0"/>
              <a:t>(1))</a:t>
            </a:r>
          </a:p>
          <a:p>
            <a:r>
              <a:rPr lang="en-US" sz="1400" dirty="0"/>
              <a:t>      status = nf90_open('UV_'//char3(1:len_char3)//'.</a:t>
            </a:r>
            <a:r>
              <a:rPr lang="en-US" sz="1400" dirty="0" err="1"/>
              <a:t>nc</a:t>
            </a:r>
            <a:r>
              <a:rPr lang="en-US" sz="1400" dirty="0"/>
              <a:t>', nf90_nowrite, </a:t>
            </a:r>
            <a:r>
              <a:rPr lang="en-US" sz="1400" dirty="0" err="1"/>
              <a:t>ncids</a:t>
            </a:r>
            <a:r>
              <a:rPr lang="en-US" sz="1400" dirty="0"/>
              <a:t>(2))</a:t>
            </a:r>
          </a:p>
          <a:p>
            <a:endParaRPr lang="en-US" sz="1400" dirty="0"/>
          </a:p>
          <a:p>
            <a:r>
              <a:rPr lang="en-US" sz="1400" dirty="0"/>
              <a:t>      if(</a:t>
            </a:r>
            <a:r>
              <a:rPr lang="en-US" sz="1400" dirty="0" err="1"/>
              <a:t>ifile</a:t>
            </a:r>
            <a:r>
              <a:rPr lang="en-US" sz="1400" dirty="0"/>
              <a:t>==1) then</a:t>
            </a:r>
          </a:p>
          <a:p>
            <a:r>
              <a:rPr lang="en-US" sz="1400" dirty="0"/>
              <a:t>!       Get </a:t>
            </a:r>
            <a:r>
              <a:rPr lang="en-US" sz="1400" dirty="0" err="1"/>
              <a:t>dimnesions</a:t>
            </a:r>
            <a:r>
              <a:rPr lang="en-US" sz="1400" dirty="0"/>
              <a:t> from S</a:t>
            </a:r>
          </a:p>
          <a:p>
            <a:r>
              <a:rPr lang="en-US" sz="1400" dirty="0"/>
              <a:t>        status = nf90_inq_varid(</a:t>
            </a:r>
            <a:r>
              <a:rPr lang="en-US" sz="1400" dirty="0" err="1"/>
              <a:t>sid</a:t>
            </a:r>
            <a:r>
              <a:rPr lang="en-US" sz="1400" dirty="0"/>
              <a:t>, "salinity", </a:t>
            </a:r>
            <a:r>
              <a:rPr lang="en-US" sz="1400" dirty="0" err="1"/>
              <a:t>svid</a:t>
            </a:r>
            <a:r>
              <a:rPr lang="en-US" sz="1400" dirty="0"/>
              <a:t>)</a:t>
            </a:r>
          </a:p>
          <a:p>
            <a:r>
              <a:rPr lang="en-US" sz="1400" dirty="0"/>
              <a:t>        print*, 'Done reading variable ID'</a:t>
            </a:r>
          </a:p>
          <a:p>
            <a:r>
              <a:rPr lang="en-US" sz="1400" dirty="0"/>
              <a:t>        print*, </a:t>
            </a:r>
            <a:r>
              <a:rPr lang="en-US" sz="1400" dirty="0" err="1"/>
              <a:t>sid,svid,ncids</a:t>
            </a:r>
            <a:r>
              <a:rPr lang="en-US" sz="1400" dirty="0"/>
              <a:t>(1:2),'TS_'//char3(1:len_char3)//'.</a:t>
            </a:r>
            <a:r>
              <a:rPr lang="en-US" sz="1400" dirty="0" err="1"/>
              <a:t>nc</a:t>
            </a:r>
            <a:r>
              <a:rPr lang="en-US" sz="1400" dirty="0"/>
              <a:t>'</a:t>
            </a:r>
          </a:p>
          <a:p>
            <a:endParaRPr lang="en-US" sz="1400" dirty="0"/>
          </a:p>
          <a:p>
            <a:r>
              <a:rPr lang="en-US" sz="1400" dirty="0"/>
              <a:t>!       Get dimensions from the 1st file</a:t>
            </a:r>
          </a:p>
          <a:p>
            <a:r>
              <a:rPr lang="en-US" sz="1400" dirty="0"/>
              <a:t>!       </a:t>
            </a:r>
            <a:r>
              <a:rPr lang="en-US" sz="1400" b="1" dirty="0">
                <a:solidFill>
                  <a:srgbClr val="FF0000"/>
                </a:solidFill>
              </a:rPr>
              <a:t>Assumed same as for all variables</a:t>
            </a:r>
          </a:p>
          <a:p>
            <a:r>
              <a:rPr lang="en-US" sz="1400" dirty="0"/>
              <a:t>!       WARNING: indices reversed from </a:t>
            </a:r>
            <a:r>
              <a:rPr lang="en-US" sz="1400" dirty="0" err="1"/>
              <a:t>ncdump</a:t>
            </a:r>
            <a:r>
              <a:rPr lang="en-US" sz="1400" dirty="0" smtClean="0"/>
              <a:t>!</a:t>
            </a:r>
          </a:p>
          <a:p>
            <a:r>
              <a:rPr lang="en-US" sz="1400" dirty="0" smtClean="0"/>
              <a:t>…</a:t>
            </a:r>
          </a:p>
          <a:p>
            <a:r>
              <a:rPr lang="en-US" sz="1400" dirty="0"/>
              <a:t>!       processing static info</a:t>
            </a:r>
          </a:p>
          <a:p>
            <a:r>
              <a:rPr lang="en-US" sz="1400" dirty="0"/>
              <a:t>        do i=1,ixlen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lon</a:t>
            </a:r>
            <a:r>
              <a:rPr lang="en-US" sz="1400" dirty="0"/>
              <a:t>(i,:)=</a:t>
            </a:r>
            <a:r>
              <a:rPr lang="en-US" sz="1400" dirty="0" err="1"/>
              <a:t>xind</a:t>
            </a:r>
            <a:r>
              <a:rPr lang="en-US" sz="1400" dirty="0"/>
              <a:t>(i)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enddo</a:t>
            </a:r>
            <a:r>
              <a:rPr lang="en-US" sz="1400" dirty="0"/>
              <a:t> !i</a:t>
            </a:r>
          </a:p>
          <a:p>
            <a:r>
              <a:rPr lang="en-US" sz="1400" dirty="0"/>
              <a:t>        do j=1,iylen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lat</a:t>
            </a:r>
            <a:r>
              <a:rPr lang="en-US" sz="1400" dirty="0"/>
              <a:t>(:,j)=</a:t>
            </a:r>
            <a:r>
              <a:rPr lang="en-US" sz="1400" dirty="0" err="1"/>
              <a:t>yind</a:t>
            </a:r>
            <a:r>
              <a:rPr lang="en-US" sz="1400" dirty="0"/>
              <a:t>(j)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enddo</a:t>
            </a:r>
            <a:r>
              <a:rPr lang="en-US" sz="1400" dirty="0"/>
              <a:t> !j</a:t>
            </a:r>
          </a:p>
          <a:p>
            <a:r>
              <a:rPr lang="en-US" sz="1400" dirty="0">
                <a:solidFill>
                  <a:srgbClr val="FF0000"/>
                </a:solidFill>
              </a:rPr>
              <a:t>!        </a:t>
            </a:r>
            <a:r>
              <a:rPr lang="en-US" sz="1400" dirty="0" err="1">
                <a:solidFill>
                  <a:srgbClr val="FF0000"/>
                </a:solidFill>
              </a:rPr>
              <a:t>lon</a:t>
            </a:r>
            <a:r>
              <a:rPr lang="en-US" sz="1400" dirty="0">
                <a:solidFill>
                  <a:srgbClr val="FF0000"/>
                </a:solidFill>
              </a:rPr>
              <a:t>=lon-360 !convert to our long.</a:t>
            </a:r>
          </a:p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446676"/>
            <a:ext cx="239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from HYCOM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64096" y="1419999"/>
            <a:ext cx="6096000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 !Scaling </a:t>
            </a:r>
            <a:r>
              <a:rPr lang="en-US" sz="1600" dirty="0" err="1"/>
              <a:t>etc</a:t>
            </a:r>
            <a:endParaRPr lang="en-US" sz="1600" dirty="0"/>
          </a:p>
          <a:p>
            <a:r>
              <a:rPr lang="en-US" sz="1600" dirty="0"/>
              <a:t>        salt=salt*1.e-3+20</a:t>
            </a:r>
          </a:p>
          <a:p>
            <a:r>
              <a:rPr lang="en-US" sz="1600" dirty="0"/>
              <a:t>        temp=temp*1.e-3+20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uvel</a:t>
            </a:r>
            <a:r>
              <a:rPr lang="en-US" sz="1600" dirty="0"/>
              <a:t>=</a:t>
            </a:r>
            <a:r>
              <a:rPr lang="en-US" sz="1600" dirty="0" err="1"/>
              <a:t>uvel</a:t>
            </a:r>
            <a:r>
              <a:rPr lang="en-US" sz="1600" dirty="0"/>
              <a:t>*1.e-3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vvel</a:t>
            </a:r>
            <a:r>
              <a:rPr lang="en-US" sz="1600" dirty="0"/>
              <a:t>=</a:t>
            </a:r>
            <a:r>
              <a:rPr lang="en-US" sz="1600" dirty="0" err="1"/>
              <a:t>vvel</a:t>
            </a:r>
            <a:r>
              <a:rPr lang="en-US" sz="1600" dirty="0"/>
              <a:t>*1.e-3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ssh</a:t>
            </a:r>
            <a:r>
              <a:rPr lang="en-US" sz="1600" dirty="0"/>
              <a:t>=</a:t>
            </a:r>
            <a:r>
              <a:rPr lang="en-US" sz="1600" dirty="0" err="1"/>
              <a:t>ssh</a:t>
            </a:r>
            <a:r>
              <a:rPr lang="en-US" sz="1600" dirty="0"/>
              <a:t>*1.e-3</a:t>
            </a:r>
          </a:p>
          <a:p>
            <a:r>
              <a:rPr lang="en-US" sz="1600" dirty="0"/>
              <a:t>        !Define junk value for </a:t>
            </a:r>
            <a:r>
              <a:rPr lang="en-US" sz="1600" dirty="0" err="1"/>
              <a:t>sid</a:t>
            </a:r>
            <a:r>
              <a:rPr lang="en-US" sz="1600" dirty="0"/>
              <a:t>; the test is salt&lt;rjunk+0.1</a:t>
            </a:r>
          </a:p>
          <a:p>
            <a:r>
              <a:rPr lang="en-US" sz="1600" dirty="0"/>
              <a:t>        </a:t>
            </a:r>
            <a:r>
              <a:rPr lang="en-US" sz="1600" b="1" dirty="0" err="1">
                <a:solidFill>
                  <a:srgbClr val="FF0000"/>
                </a:solidFill>
              </a:rPr>
              <a:t>rjunk</a:t>
            </a:r>
            <a:r>
              <a:rPr lang="en-US" sz="1600" b="1" dirty="0">
                <a:solidFill>
                  <a:srgbClr val="FF0000"/>
                </a:solidFill>
              </a:rPr>
              <a:t>=-3.e4*1.e-3+20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2992" y="671314"/>
            <a:ext cx="639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 will check the validity of read-in values and may crash if </a:t>
            </a:r>
            <a:r>
              <a:rPr lang="en-US" dirty="0" err="1" smtClean="0"/>
              <a:t>rjunk</a:t>
            </a:r>
            <a:r>
              <a:rPr lang="en-US" dirty="0" smtClean="0"/>
              <a:t> is not set properly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70915" y="3718146"/>
            <a:ext cx="6340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Then the code will try to find parent cells for </a:t>
            </a:r>
            <a:r>
              <a:rPr lang="en-US" dirty="0" err="1" smtClean="0"/>
              <a:t>hgrid</a:t>
            </a:r>
            <a:r>
              <a:rPr lang="en-US" dirty="0"/>
              <a:t> </a:t>
            </a:r>
            <a:r>
              <a:rPr lang="en-US" dirty="0" smtClean="0"/>
              <a:t>nodes; </a:t>
            </a:r>
            <a:r>
              <a:rPr lang="en-US" dirty="0" err="1" smtClean="0"/>
              <a:t>const</a:t>
            </a:r>
            <a:r>
              <a:rPr lang="en-US" dirty="0" smtClean="0"/>
              <a:t> T,S (from gen*.in) will be used for nodes outside HYCOM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parent cells have junk values, the code will search for nearest cells that have valid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Const</a:t>
            </a:r>
            <a:r>
              <a:rPr lang="en-US" dirty="0" smtClean="0"/>
              <a:t> extrapolation is used to fill values above surface/below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 hotstart.nc at the 1</a:t>
            </a:r>
            <a:r>
              <a:rPr lang="en-US" baseline="30000" dirty="0" smtClean="0"/>
              <a:t>st</a:t>
            </a:r>
            <a:r>
              <a:rPr lang="en-US" dirty="0" smtClean="0"/>
              <a:t> step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 *th.nc for all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4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EBB2C57-B7FC-47A8-9AEE-F5C5BADA500A}" type="slidenum">
              <a:rPr lang="en-US" altLang="en-US" sz="18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8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76200"/>
            <a:ext cx="6629400" cy="325120"/>
          </a:xfrm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100" b="1" dirty="0" smtClean="0"/>
              <a:t>*[23]D.th.nc</a:t>
            </a:r>
            <a:endParaRPr lang="en-US" altLang="en-US" sz="2100" b="1" dirty="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81000" y="967897"/>
            <a:ext cx="5867400" cy="7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170" tIns="60085" rIns="120170" bIns="60085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000" dirty="0"/>
              <a:t> Corresponds to </a:t>
            </a:r>
            <a:r>
              <a:rPr lang="en-US" altLang="en-US" sz="2000" dirty="0" err="1"/>
              <a:t>b.c.</a:t>
            </a:r>
            <a:r>
              <a:rPr lang="en-US" altLang="en-US" sz="2000" dirty="0"/>
              <a:t> flag=</a:t>
            </a:r>
            <a:r>
              <a:rPr lang="en-US" altLang="en-US" sz="2000" dirty="0">
                <a:cs typeface="Tahoma" pitchFamily="34" charset="0"/>
              </a:rPr>
              <a:t>±</a:t>
            </a:r>
            <a:r>
              <a:rPr lang="en-US" altLang="en-US" sz="2000" dirty="0" smtClean="0"/>
              <a:t>4 or 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Make sure you check values after creation</a:t>
            </a:r>
            <a:endParaRPr lang="en-US" altLang="en-US" sz="2000" dirty="0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33400" y="401320"/>
            <a:ext cx="12382998" cy="490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/>
              <a:t>elev2D.th.nc, TEM_3D.th.nc, SAL_3D.th.nc, [tracer]_3D.th.nc, uv3D.th.nc </a:t>
            </a:r>
            <a:r>
              <a:rPr lang="en-US" altLang="en-US" dirty="0"/>
              <a:t>(</a:t>
            </a:r>
            <a:r>
              <a:rPr lang="en-US" altLang="en-US" dirty="0">
                <a:solidFill>
                  <a:srgbClr val="00B0F0"/>
                </a:solidFill>
              </a:rPr>
              <a:t>not </a:t>
            </a:r>
            <a:r>
              <a:rPr lang="en-US" altLang="en-US" dirty="0" smtClean="0">
                <a:solidFill>
                  <a:srgbClr val="00B0F0"/>
                </a:solidFill>
              </a:rPr>
              <a:t>discharge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990600" y="6705600"/>
            <a:ext cx="12316505" cy="42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/>
              <a:t>Time </a:t>
            </a:r>
            <a:r>
              <a:rPr lang="en-US" altLang="en-US" sz="2000" b="1" dirty="0"/>
              <a:t>steps may be different </a:t>
            </a:r>
            <a:r>
              <a:rPr lang="en-US" altLang="en-US" sz="2000" b="1" dirty="0" smtClean="0"/>
              <a:t>from each </a:t>
            </a:r>
            <a:r>
              <a:rPr lang="en-US" altLang="en-US" sz="2000" b="1" dirty="0"/>
              <a:t>other and </a:t>
            </a:r>
            <a:r>
              <a:rPr lang="en-US" altLang="en-US" sz="2000" dirty="0"/>
              <a:t>≥ </a:t>
            </a:r>
            <a:r>
              <a:rPr lang="en-US" altLang="en-US" sz="2000" b="1" dirty="0" err="1"/>
              <a:t>dt</a:t>
            </a:r>
            <a:r>
              <a:rPr lang="en-US" altLang="en-US" sz="2000" b="1" dirty="0"/>
              <a:t> in </a:t>
            </a:r>
            <a:r>
              <a:rPr lang="en-US" altLang="en-US" sz="2000" b="1" dirty="0" smtClean="0"/>
              <a:t>param.in; record must start from t=0</a:t>
            </a:r>
            <a:endParaRPr lang="en-US" alt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4038600" y="1858675"/>
            <a:ext cx="6858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netcdf</a:t>
            </a:r>
            <a:r>
              <a:rPr lang="en-US" sz="1200" dirty="0"/>
              <a:t> uv3D.th {</a:t>
            </a:r>
          </a:p>
          <a:p>
            <a:r>
              <a:rPr lang="en-US" sz="1200" dirty="0"/>
              <a:t>dimensions: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nOpenBndNodes</a:t>
            </a:r>
            <a:r>
              <a:rPr lang="en-US" sz="1200" dirty="0"/>
              <a:t> = 1329 ;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nLevels</a:t>
            </a:r>
            <a:r>
              <a:rPr lang="en-US" sz="1200" dirty="0"/>
              <a:t> = 48 ;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nComponents</a:t>
            </a:r>
            <a:r>
              <a:rPr lang="en-US" sz="1200" dirty="0"/>
              <a:t> = 2 ;</a:t>
            </a:r>
          </a:p>
          <a:p>
            <a:r>
              <a:rPr lang="en-US" sz="1200" dirty="0"/>
              <a:t>        one = 1 ;</a:t>
            </a:r>
          </a:p>
          <a:p>
            <a:r>
              <a:rPr lang="en-US" sz="1200" dirty="0"/>
              <a:t>        time = UNLIMITED ; // (2881 currently)</a:t>
            </a:r>
          </a:p>
          <a:p>
            <a:r>
              <a:rPr lang="en-US" sz="1200" dirty="0"/>
              <a:t>variables:</a:t>
            </a:r>
          </a:p>
          <a:p>
            <a:r>
              <a:rPr lang="en-US" sz="1200" dirty="0"/>
              <a:t>        float </a:t>
            </a:r>
            <a:r>
              <a:rPr lang="en-US" sz="1200" dirty="0" err="1"/>
              <a:t>time_step</a:t>
            </a:r>
            <a:r>
              <a:rPr lang="en-US" sz="1200" dirty="0"/>
              <a:t>(one) ;</a:t>
            </a:r>
          </a:p>
          <a:p>
            <a:r>
              <a:rPr lang="en-US" sz="1200" dirty="0"/>
              <a:t>                </a:t>
            </a:r>
            <a:r>
              <a:rPr lang="en-US" sz="1200" dirty="0" err="1"/>
              <a:t>time_step:long_name</a:t>
            </a:r>
            <a:r>
              <a:rPr lang="en-US" sz="1200" dirty="0"/>
              <a:t> = "time step in seconds" ;</a:t>
            </a:r>
          </a:p>
          <a:p>
            <a:r>
              <a:rPr lang="en-US" sz="1200" dirty="0"/>
              <a:t>        double time(time) ;</a:t>
            </a:r>
          </a:p>
          <a:p>
            <a:r>
              <a:rPr lang="en-US" sz="1200" dirty="0"/>
              <a:t>                </a:t>
            </a:r>
            <a:r>
              <a:rPr lang="en-US" sz="1200" dirty="0" err="1"/>
              <a:t>time:long_name</a:t>
            </a:r>
            <a:r>
              <a:rPr lang="en-US" sz="1200" dirty="0"/>
              <a:t> = "simulation time in seconds" ;</a:t>
            </a:r>
          </a:p>
          <a:p>
            <a:r>
              <a:rPr lang="en-US" sz="1200" dirty="0"/>
              <a:t>        float </a:t>
            </a:r>
            <a:r>
              <a:rPr lang="en-US" sz="1200" dirty="0" err="1"/>
              <a:t>time_series</a:t>
            </a:r>
            <a:r>
              <a:rPr lang="en-US" sz="1200" dirty="0"/>
              <a:t>(time, </a:t>
            </a:r>
            <a:r>
              <a:rPr lang="en-US" sz="1200" dirty="0" err="1"/>
              <a:t>nOpenBndNodes</a:t>
            </a:r>
            <a:r>
              <a:rPr lang="en-US" sz="1200" dirty="0"/>
              <a:t>, </a:t>
            </a:r>
            <a:r>
              <a:rPr lang="en-US" sz="1200" dirty="0" err="1"/>
              <a:t>nLevels</a:t>
            </a:r>
            <a:r>
              <a:rPr lang="en-US" sz="1200" dirty="0"/>
              <a:t>, </a:t>
            </a:r>
            <a:r>
              <a:rPr lang="en-US" sz="1200" dirty="0" err="1"/>
              <a:t>nComponents</a:t>
            </a:r>
            <a:r>
              <a:rPr lang="en-US" sz="1200" dirty="0"/>
              <a:t>) ;</a:t>
            </a:r>
          </a:p>
          <a:p>
            <a:endParaRPr lang="en-US" sz="1200" dirty="0"/>
          </a:p>
          <a:p>
            <a:r>
              <a:rPr lang="en-US" sz="1200" dirty="0"/>
              <a:t>// global attributes:</a:t>
            </a:r>
          </a:p>
          <a:p>
            <a:r>
              <a:rPr lang="en-US" sz="1200" dirty="0"/>
              <a:t>                :_</a:t>
            </a:r>
            <a:r>
              <a:rPr lang="en-US" sz="1200" dirty="0" err="1"/>
              <a:t>NCProperties</a:t>
            </a:r>
            <a:r>
              <a:rPr lang="en-US" sz="1200" dirty="0"/>
              <a:t> = "version=1|netcdflibversion=4.4.1.1|hdf5libversion=1.8.18" ;</a:t>
            </a:r>
          </a:p>
          <a:p>
            <a:r>
              <a:rPr lang="en-US" sz="1200" dirty="0"/>
              <a:t>data: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  <a:r>
              <a:rPr lang="en-US" sz="1200" dirty="0" err="1"/>
              <a:t>time_step</a:t>
            </a:r>
            <a:r>
              <a:rPr lang="en-US" sz="1200" dirty="0"/>
              <a:t> = 3600 ;</a:t>
            </a:r>
          </a:p>
          <a:p>
            <a:endParaRPr lang="en-US" sz="1200" dirty="0"/>
          </a:p>
          <a:p>
            <a:r>
              <a:rPr lang="en-US" sz="1200" dirty="0"/>
              <a:t> time = 0, 3600, 7200, 10800, 14400, 18000, 21600, 25200, 28800, 32400,</a:t>
            </a:r>
          </a:p>
          <a:p>
            <a:r>
              <a:rPr lang="en-US" sz="1200" dirty="0"/>
              <a:t>    36000, 39600, 43200, 46800, 50400, 54000, 57600, 61200, 64800, 68400,</a:t>
            </a:r>
          </a:p>
          <a:p>
            <a:r>
              <a:rPr lang="en-US" sz="1200" dirty="0"/>
              <a:t>    72000, 75600, 79200, 82800, 86400, 90000, 93600, 97200, 100800, 104400,</a:t>
            </a:r>
          </a:p>
          <a:p>
            <a:r>
              <a:rPr lang="en-US" sz="1200" dirty="0"/>
              <a:t>    108000, 111600, 115200, 118800, 122400, 126000, 129600, 133200, 136800,</a:t>
            </a:r>
          </a:p>
          <a:p>
            <a:r>
              <a:rPr lang="en-US" sz="1200" dirty="0"/>
              <a:t>    140400, 144000, 147600, 151200, 154800, 158400, 162000, 165600, 169200,</a:t>
            </a:r>
          </a:p>
        </p:txBody>
      </p:sp>
    </p:spTree>
    <p:extLst>
      <p:ext uri="{BB962C8B-B14F-4D97-AF65-F5344CB8AC3E}">
        <p14:creationId xmlns:p14="http://schemas.microsoft.com/office/powerpoint/2010/main" val="179922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Nudging inputs from</a:t>
            </a:r>
            <a:r>
              <a:rPr lang="en-US" sz="2400" b="1" dirty="0" smtClean="0"/>
              <a:t> </a:t>
            </a:r>
            <a:r>
              <a:rPr lang="en-US" sz="2400" b="1" dirty="0" smtClean="0"/>
              <a:t>HYCOM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219199" y="533400"/>
            <a:ext cx="11460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gen_nudge_from_hycom.f90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Shares a lot of common code with </a:t>
            </a:r>
            <a:r>
              <a:rPr lang="en-US" dirty="0"/>
              <a:t>gen_hot_3Dth_from_hycom.f90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43200" y="2133600"/>
            <a:ext cx="6858000" cy="45243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600" dirty="0"/>
              <a:t>!     First statement</a:t>
            </a:r>
          </a:p>
          <a:p>
            <a:r>
              <a:rPr lang="en-US" sz="1600" dirty="0"/>
              <a:t>      </a:t>
            </a:r>
            <a:r>
              <a:rPr lang="en-US" sz="1600" dirty="0" err="1"/>
              <a:t>ndays_mon</a:t>
            </a:r>
            <a:r>
              <a:rPr lang="en-US" sz="1600" dirty="0"/>
              <a:t>=(/31,28,31,30,31,30,31,31,30,31,30,31/)  !# of days in each month for non-leap </a:t>
            </a:r>
            <a:r>
              <a:rPr lang="en-US" sz="1600" dirty="0" err="1"/>
              <a:t>yr</a:t>
            </a:r>
            <a:endParaRPr lang="en-US" sz="1600" dirty="0"/>
          </a:p>
          <a:p>
            <a:r>
              <a:rPr lang="en-US" sz="1600" dirty="0"/>
              <a:t>!      </a:t>
            </a:r>
            <a:r>
              <a:rPr lang="en-US" sz="1600" dirty="0" err="1"/>
              <a:t>hr_char</a:t>
            </a:r>
            <a:r>
              <a:rPr lang="en-US" sz="1600" dirty="0"/>
              <a:t>=(/'03','09','15','21'/) !each day has 4 starting hours in ROMS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7030A0"/>
                </a:solidFill>
              </a:rPr>
              <a:t>      open(10,file='</a:t>
            </a:r>
            <a:r>
              <a:rPr lang="en-US" sz="1600" dirty="0" err="1">
                <a:solidFill>
                  <a:srgbClr val="7030A0"/>
                </a:solidFill>
              </a:rPr>
              <a:t>gen_nudge_from_nc.in',status</a:t>
            </a:r>
            <a:r>
              <a:rPr lang="en-US" sz="1600" dirty="0">
                <a:solidFill>
                  <a:srgbClr val="7030A0"/>
                </a:solidFill>
              </a:rPr>
              <a:t>='old')</a:t>
            </a:r>
          </a:p>
          <a:p>
            <a:r>
              <a:rPr lang="en-US" sz="1600" dirty="0">
                <a:solidFill>
                  <a:srgbClr val="7030A0"/>
                </a:solidFill>
              </a:rPr>
              <a:t>      read(10,*) </a:t>
            </a:r>
            <a:r>
              <a:rPr lang="en-US" sz="1600" dirty="0" err="1">
                <a:solidFill>
                  <a:srgbClr val="7030A0"/>
                </a:solidFill>
              </a:rPr>
              <a:t>tem_outside,sal_outside</a:t>
            </a:r>
            <a:r>
              <a:rPr lang="en-US" sz="1600" dirty="0">
                <a:solidFill>
                  <a:srgbClr val="7030A0"/>
                </a:solidFill>
              </a:rPr>
              <a:t> !T,S values for pts outside </a:t>
            </a:r>
            <a:r>
              <a:rPr lang="en-US" sz="1600" dirty="0" err="1">
                <a:solidFill>
                  <a:srgbClr val="7030A0"/>
                </a:solidFill>
              </a:rPr>
              <a:t>bg</a:t>
            </a:r>
            <a:r>
              <a:rPr lang="en-US" sz="1600" dirty="0">
                <a:solidFill>
                  <a:srgbClr val="7030A0"/>
                </a:solidFill>
              </a:rPr>
              <a:t> grid in </a:t>
            </a:r>
            <a:r>
              <a:rPr lang="en-US" sz="1600" dirty="0" err="1">
                <a:solidFill>
                  <a:srgbClr val="7030A0"/>
                </a:solidFill>
              </a:rPr>
              <a:t>nc</a:t>
            </a:r>
            <a:r>
              <a:rPr lang="en-US" sz="1600" dirty="0">
                <a:solidFill>
                  <a:srgbClr val="7030A0"/>
                </a:solidFill>
              </a:rPr>
              <a:t> or include.gr3</a:t>
            </a:r>
          </a:p>
          <a:p>
            <a:r>
              <a:rPr lang="en-US" sz="1600" dirty="0">
                <a:solidFill>
                  <a:srgbClr val="7030A0"/>
                </a:solidFill>
              </a:rPr>
              <a:t>      read(10,*) </a:t>
            </a:r>
            <a:r>
              <a:rPr lang="en-US" sz="1600" dirty="0" err="1">
                <a:solidFill>
                  <a:srgbClr val="7030A0"/>
                </a:solidFill>
              </a:rPr>
              <a:t>dtout,nt_out</a:t>
            </a:r>
            <a:r>
              <a:rPr lang="en-US" sz="1600" dirty="0">
                <a:solidFill>
                  <a:srgbClr val="7030A0"/>
                </a:solidFill>
              </a:rPr>
              <a:t> !time step in .</a:t>
            </a:r>
            <a:r>
              <a:rPr lang="en-US" sz="1600" dirty="0" err="1">
                <a:solidFill>
                  <a:srgbClr val="7030A0"/>
                </a:solidFill>
              </a:rPr>
              <a:t>nc</a:t>
            </a:r>
            <a:r>
              <a:rPr lang="en-US" sz="1600" dirty="0">
                <a:solidFill>
                  <a:srgbClr val="7030A0"/>
                </a:solidFill>
              </a:rPr>
              <a:t> [sec], output stride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      read(10</a:t>
            </a:r>
            <a:r>
              <a:rPr lang="en-US" sz="1600" dirty="0">
                <a:solidFill>
                  <a:srgbClr val="7030A0"/>
                </a:solidFill>
              </a:rPr>
              <a:t>,*) </a:t>
            </a:r>
            <a:r>
              <a:rPr lang="en-US" sz="1600" dirty="0" err="1">
                <a:solidFill>
                  <a:srgbClr val="7030A0"/>
                </a:solidFill>
              </a:rPr>
              <a:t>nndays</a:t>
            </a:r>
            <a:r>
              <a:rPr lang="en-US" sz="1600" dirty="0">
                <a:solidFill>
                  <a:srgbClr val="7030A0"/>
                </a:solidFill>
              </a:rPr>
              <a:t> !# of </a:t>
            </a:r>
            <a:r>
              <a:rPr lang="en-US" sz="1600" dirty="0" err="1">
                <a:solidFill>
                  <a:srgbClr val="7030A0"/>
                </a:solidFill>
              </a:rPr>
              <a:t>nc</a:t>
            </a:r>
            <a:r>
              <a:rPr lang="en-US" sz="1600" dirty="0">
                <a:solidFill>
                  <a:srgbClr val="7030A0"/>
                </a:solidFill>
              </a:rPr>
              <a:t> files</a:t>
            </a:r>
          </a:p>
          <a:p>
            <a:r>
              <a:rPr lang="en-US" sz="1600" dirty="0">
                <a:solidFill>
                  <a:srgbClr val="7030A0"/>
                </a:solidFill>
              </a:rPr>
              <a:t>      close(10)</a:t>
            </a:r>
          </a:p>
          <a:p>
            <a:endParaRPr lang="en-US" sz="1600" dirty="0"/>
          </a:p>
          <a:p>
            <a:r>
              <a:rPr lang="en-US" sz="1600" dirty="0"/>
              <a:t>!     Read in </a:t>
            </a:r>
            <a:r>
              <a:rPr lang="en-US" sz="1600" dirty="0" err="1"/>
              <a:t>hgrid</a:t>
            </a:r>
            <a:r>
              <a:rPr lang="en-US" sz="1600" dirty="0"/>
              <a:t> and </a:t>
            </a:r>
            <a:r>
              <a:rPr lang="en-US" sz="1600" dirty="0" err="1"/>
              <a:t>vgrid</a:t>
            </a:r>
            <a:endParaRPr lang="en-US" sz="1600" dirty="0"/>
          </a:p>
          <a:p>
            <a:r>
              <a:rPr lang="en-US" sz="1600" dirty="0"/>
              <a:t>      open(16,file='hgrid.</a:t>
            </a:r>
            <a:r>
              <a:rPr lang="en-US" sz="1600" dirty="0" err="1"/>
              <a:t>ll</a:t>
            </a:r>
            <a:r>
              <a:rPr lang="en-US" sz="1600" dirty="0"/>
              <a:t>',status='old')</a:t>
            </a:r>
          </a:p>
          <a:p>
            <a:r>
              <a:rPr lang="en-US" sz="1600" dirty="0"/>
              <a:t>      open(15,file='include.gr3',status='old')</a:t>
            </a:r>
          </a:p>
          <a:p>
            <a:r>
              <a:rPr lang="en-US" sz="1600" dirty="0"/>
              <a:t>      open(14,file='hgrid.gr3',status='old') !only need depth info and connectivity</a:t>
            </a:r>
          </a:p>
          <a:p>
            <a:r>
              <a:rPr lang="en-US" sz="1600" dirty="0"/>
              <a:t>      open(19,file='</a:t>
            </a:r>
            <a:r>
              <a:rPr lang="en-US" sz="1600" dirty="0" err="1"/>
              <a:t>vgrid.in',status</a:t>
            </a:r>
            <a:r>
              <a:rPr lang="en-US" sz="1600" dirty="0"/>
              <a:t>='old')</a:t>
            </a:r>
          </a:p>
        </p:txBody>
      </p:sp>
    </p:spTree>
    <p:extLst>
      <p:ext uri="{BB962C8B-B14F-4D97-AF65-F5344CB8AC3E}">
        <p14:creationId xmlns:p14="http://schemas.microsoft.com/office/powerpoint/2010/main" val="402614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Nudging inputs from</a:t>
            </a:r>
            <a:r>
              <a:rPr lang="en-US" sz="2400" b="1" dirty="0" smtClean="0"/>
              <a:t> </a:t>
            </a:r>
            <a:r>
              <a:rPr lang="en-US" sz="2400" b="1" dirty="0" smtClean="0"/>
              <a:t>HYCOM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1000" y="406400"/>
                <a:ext cx="986075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*_nu.nc: have values near boundary only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include.gr3: used to speed up the pre-processing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Make sure include.gr3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</m:oMath>
                </a14:m>
                <a:r>
                  <a:rPr lang="en-US" dirty="0" smtClean="0"/>
                  <a:t> all nudging zone; otherwise you’d get crash due to negative tracer concentration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n-US" dirty="0" smtClean="0"/>
                  <a:t>Use with </a:t>
                </a:r>
                <a:r>
                  <a:rPr lang="en-US" dirty="0" err="1" smtClean="0"/>
                  <a:t>inu</a:t>
                </a:r>
                <a:r>
                  <a:rPr lang="en-US" dirty="0" smtClean="0"/>
                  <a:t>_* =2</a:t>
                </a:r>
                <a:r>
                  <a:rPr lang="en-US" dirty="0"/>
                  <a:t>; </a:t>
                </a:r>
                <a:r>
                  <a:rPr lang="en-US" dirty="0" err="1" smtClean="0"/>
                  <a:t>step_nu_tr</a:t>
                </a:r>
                <a:r>
                  <a:rPr lang="en-US" dirty="0" smtClean="0"/>
                  <a:t> must match the time step in *_nu.nc</a:t>
                </a:r>
                <a:endParaRPr lang="en-US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06400"/>
                <a:ext cx="9860757" cy="1477328"/>
              </a:xfrm>
              <a:prstGeom prst="rect">
                <a:avLst/>
              </a:prstGeom>
              <a:blipFill>
                <a:blip r:embed="rId3"/>
                <a:stretch>
                  <a:fillRect l="-433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677" y="2017238"/>
            <a:ext cx="5350325" cy="526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2277" y="2626838"/>
            <a:ext cx="1057275" cy="3629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16192" y="2267485"/>
            <a:ext cx="16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Relaxation (1/s)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363200" y="444135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Junks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1201400" y="4650900"/>
            <a:ext cx="685800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 flipV="1">
            <a:off x="9884225" y="4626015"/>
            <a:ext cx="533400" cy="1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74186" y="148778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nclude.gr3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1201400" y="1857118"/>
            <a:ext cx="685800" cy="50508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000" y="1994525"/>
            <a:ext cx="5953646" cy="526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/>
              <a:t>netcdf</a:t>
            </a:r>
            <a:r>
              <a:rPr lang="en-US" sz="1200" dirty="0"/>
              <a:t> </a:t>
            </a:r>
            <a:r>
              <a:rPr lang="en-US" sz="1200" dirty="0" err="1"/>
              <a:t>TEM_nu</a:t>
            </a:r>
            <a:r>
              <a:rPr lang="en-US" sz="1200" dirty="0"/>
              <a:t> {</a:t>
            </a:r>
          </a:p>
          <a:p>
            <a:r>
              <a:rPr lang="en-US" sz="1200" dirty="0"/>
              <a:t>dimensions:</a:t>
            </a:r>
          </a:p>
          <a:p>
            <a:r>
              <a:rPr lang="en-US" sz="1200" dirty="0"/>
              <a:t>        node = 42746 ;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nLevels</a:t>
            </a:r>
            <a:r>
              <a:rPr lang="en-US" sz="1200" dirty="0"/>
              <a:t> = 43 ;</a:t>
            </a:r>
          </a:p>
          <a:p>
            <a:r>
              <a:rPr lang="en-US" sz="1200" dirty="0"/>
              <a:t>        one = 1 ;</a:t>
            </a:r>
          </a:p>
          <a:p>
            <a:r>
              <a:rPr lang="en-US" sz="1200" dirty="0"/>
              <a:t>        time = UNLIMITED ; // (183 currently)</a:t>
            </a:r>
          </a:p>
          <a:p>
            <a:r>
              <a:rPr lang="en-US" sz="1200" dirty="0"/>
              <a:t>variables:</a:t>
            </a:r>
          </a:p>
          <a:p>
            <a:r>
              <a:rPr lang="en-US" sz="1200" dirty="0"/>
              <a:t>        double time(time) ;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map_to_global_node</a:t>
            </a:r>
            <a:r>
              <a:rPr lang="en-US" sz="1200" dirty="0"/>
              <a:t>(node) ;</a:t>
            </a:r>
          </a:p>
          <a:p>
            <a:r>
              <a:rPr lang="en-US" sz="1200" dirty="0"/>
              <a:t>        float </a:t>
            </a:r>
            <a:r>
              <a:rPr lang="en-US" sz="1200" dirty="0" err="1"/>
              <a:t>tracer_concentration</a:t>
            </a:r>
            <a:r>
              <a:rPr lang="en-US" sz="1200" dirty="0"/>
              <a:t>(time, node, </a:t>
            </a:r>
            <a:r>
              <a:rPr lang="en-US" sz="1200" dirty="0" err="1"/>
              <a:t>nLevels</a:t>
            </a:r>
            <a:r>
              <a:rPr lang="en-US" sz="1200" dirty="0"/>
              <a:t>, one) ;</a:t>
            </a:r>
          </a:p>
          <a:p>
            <a:r>
              <a:rPr lang="en-US" sz="1200" dirty="0"/>
              <a:t>data:</a:t>
            </a:r>
          </a:p>
          <a:p>
            <a:endParaRPr lang="en-US" sz="1200" dirty="0"/>
          </a:p>
          <a:p>
            <a:r>
              <a:rPr lang="en-US" sz="1200" dirty="0"/>
              <a:t> time = 0, 1, 2, 3, 4, 5, 6, 7, 8, 9, 10, 11, 12, 13, 14, 15, 16, 17, 18, 19,</a:t>
            </a:r>
          </a:p>
          <a:p>
            <a:r>
              <a:rPr lang="en-US" sz="1200" dirty="0"/>
              <a:t>    20, 21, 22, 23, 24, 25, 26, 27, 28, 29, 30, 31, 32, 33, 34, 35, 36, 37,</a:t>
            </a:r>
          </a:p>
          <a:p>
            <a:r>
              <a:rPr lang="en-US" sz="1200" dirty="0"/>
              <a:t>    38, 39, 40, 41, 42, 43, 44, 45, 46, 47, 48, 49, 50, 51, 52, 53, 54, 55,</a:t>
            </a:r>
          </a:p>
          <a:p>
            <a:r>
              <a:rPr lang="en-US" sz="1200" dirty="0"/>
              <a:t>    56, 57, 58, 59, 60, 61, 62, 63, 64, 65, 66, 67, 68, 69, 70, 71, 72, 73,</a:t>
            </a:r>
          </a:p>
          <a:p>
            <a:r>
              <a:rPr lang="en-US" sz="1200" dirty="0"/>
              <a:t>    74, 75, 76, 77, 78, 79, 80, 81, 82, 83, 84, 85, 86, 87, 88, 89, 90, 91,</a:t>
            </a:r>
          </a:p>
          <a:p>
            <a:r>
              <a:rPr lang="en-US" sz="1200" dirty="0"/>
              <a:t>    92, 93, 94, 95, 96, 97, 98, 99, 100, 101, 102, 103, 104, 105, 106, 107,</a:t>
            </a:r>
          </a:p>
          <a:p>
            <a:r>
              <a:rPr lang="en-US" sz="1200" dirty="0"/>
              <a:t>    108, 109, 110, 111, 112, 113, 114, 115, 116, 117, 118, 119, 120, 121,</a:t>
            </a:r>
          </a:p>
          <a:p>
            <a:r>
              <a:rPr lang="en-US" sz="1200" dirty="0"/>
              <a:t>    122, 123, 124, 125, 126, 127, 128, 129, 130, 131, 132, 133, 134, 135,</a:t>
            </a:r>
          </a:p>
          <a:p>
            <a:r>
              <a:rPr lang="en-US" sz="1200" dirty="0"/>
              <a:t>    136, 137, 138, 139, 140, 141, 142, 143, 144, 145, 146, 147, 148, 149,</a:t>
            </a:r>
          </a:p>
          <a:p>
            <a:r>
              <a:rPr lang="en-US" sz="1200" dirty="0"/>
              <a:t>    150, 151, 152, 153, 154, 155, 156, 157, 158, 159, 160, 161, 162, 163,</a:t>
            </a:r>
          </a:p>
          <a:p>
            <a:r>
              <a:rPr lang="en-US" sz="1200" dirty="0"/>
              <a:t>    164, 165, 166, 167, 168, 169, 170, 171, 172, 173, 174, 175, 176, 177,</a:t>
            </a:r>
          </a:p>
          <a:p>
            <a:r>
              <a:rPr lang="en-US" sz="1200" dirty="0"/>
              <a:t>    178, 179, 180, 181, 182 ;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  <a:r>
              <a:rPr lang="en-US" sz="1200" dirty="0" err="1"/>
              <a:t>map_to_global_node</a:t>
            </a:r>
            <a:r>
              <a:rPr lang="en-US" sz="1200" dirty="0"/>
              <a:t> = 1563, 1564, 1565, 1566, 1567, 1568, 1570, 1571, 1572,</a:t>
            </a:r>
          </a:p>
          <a:p>
            <a:r>
              <a:rPr lang="en-US" sz="1200" dirty="0"/>
              <a:t>    1573, 1574, 1646, 1647, 1648, 1649, 1650, 1651, 1652, 1653, 1654, 1655,</a:t>
            </a:r>
          </a:p>
          <a:p>
            <a:r>
              <a:rPr lang="en-US" sz="1200" dirty="0"/>
              <a:t>    1656, 1657, 1658, 1659, 1660, 1661, 1662, 1663, 1664, 1665, 1666, 1667,</a:t>
            </a:r>
          </a:p>
        </p:txBody>
      </p:sp>
    </p:spTree>
    <p:extLst>
      <p:ext uri="{BB962C8B-B14F-4D97-AF65-F5344CB8AC3E}">
        <p14:creationId xmlns:p14="http://schemas.microsoft.com/office/powerpoint/2010/main" val="272197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Add tides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6478" y="762000"/>
            <a:ext cx="1295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HYCOM does not have tides (actually it may be better to explicitly filter out any high-frequency signals in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Tidal signals are added into HYCOM SSH and </a:t>
            </a:r>
            <a:r>
              <a:rPr lang="en-US" sz="2000" dirty="0" err="1" smtClean="0"/>
              <a:t>u,v</a:t>
            </a:r>
            <a:r>
              <a:rPr lang="en-US" sz="2000" dirty="0"/>
              <a:t> </a:t>
            </a:r>
            <a:r>
              <a:rPr lang="en-US" sz="2000" dirty="0" smtClean="0"/>
              <a:t>at the boundary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Tidal potential should be added in the interior of the domain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 tidal elevation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 use </a:t>
            </a:r>
            <a:r>
              <a:rPr lang="en-US" sz="2000" dirty="0" err="1"/>
              <a:t>iettype</a:t>
            </a:r>
            <a:r>
              <a:rPr lang="en-US" sz="2000" dirty="0"/>
              <a:t>=5: tidal amplitudes/phases are specified in bctides.in, whereas non-tidal HYCOM is in elev2D.th.nc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 tidal </a:t>
            </a:r>
            <a:r>
              <a:rPr lang="en-US" sz="2000" dirty="0" smtClean="0"/>
              <a:t>velocity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Easiest way is to use FES2014 to generate harmonics for </a:t>
            </a:r>
            <a:r>
              <a:rPr lang="en-US" sz="2000" dirty="0" err="1" smtClean="0"/>
              <a:t>vel</a:t>
            </a:r>
            <a:r>
              <a:rPr lang="en-US" sz="2000" dirty="0" smtClean="0"/>
              <a:t>, and then use </a:t>
            </a:r>
            <a:r>
              <a:rPr lang="en-US" sz="2000" dirty="0" err="1" smtClean="0"/>
              <a:t>ifltype</a:t>
            </a:r>
            <a:r>
              <a:rPr lang="en-US" sz="2000" dirty="0" smtClean="0"/>
              <a:t>=5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Alternative approach of adding tidal velocity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a simple script to combine two uv3D.th.nc </a:t>
            </a:r>
            <a:r>
              <a:rPr lang="en-US" sz="2000" dirty="0" smtClean="0"/>
              <a:t>(e.g. from </a:t>
            </a:r>
            <a:r>
              <a:rPr lang="en-US" sz="2000" dirty="0"/>
              <a:t>HYCOM and from </a:t>
            </a:r>
            <a:r>
              <a:rPr lang="en-US" sz="2000" dirty="0" err="1"/>
              <a:t>OneWayNestScripts</a:t>
            </a:r>
            <a:r>
              <a:rPr lang="en-US" sz="2000" dirty="0"/>
              <a:t>) 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script basically interpolates in time and adds up the 2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Since the velocity is never perfect at the boundary, the tracer concentration needs to be nudged in a zone near the ocean boundary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incoming </a:t>
            </a:r>
            <a:r>
              <a:rPr lang="en-US" sz="2000" dirty="0" err="1" smtClean="0"/>
              <a:t>vel</a:t>
            </a:r>
            <a:r>
              <a:rPr lang="en-US" sz="2000" dirty="0" smtClean="0"/>
              <a:t> is more important, especially for </a:t>
            </a:r>
            <a:r>
              <a:rPr lang="en-US" sz="2000" dirty="0" err="1" smtClean="0"/>
              <a:t>indvel</a:t>
            </a:r>
            <a:r>
              <a:rPr lang="en-US" sz="2000" dirty="0" smtClean="0"/>
              <a:t>=0 which has lower dissipation and thus requires more stabilization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2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08" y="3274524"/>
            <a:ext cx="5491492" cy="40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15430" y="6955209"/>
            <a:ext cx="308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Problematic open </a:t>
            </a:r>
            <a:r>
              <a:rPr lang="en-US" dirty="0" err="1" smtClean="0"/>
              <a:t>bnd</a:t>
            </a:r>
            <a:r>
              <a:rPr lang="en-US" dirty="0" smtClean="0"/>
              <a:t> nodes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 bwMode="auto">
          <a:xfrm flipH="1" flipV="1">
            <a:off x="9898362" y="7080701"/>
            <a:ext cx="217068" cy="591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2336762" y="4962341"/>
            <a:ext cx="1066800" cy="19928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AD5007C-91BD-4F88-98BE-EBF0D608CEB5}" type="slidenum">
              <a:rPr lang="en-US" altLang="en-US" sz="18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8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3499"/>
            <a:ext cx="11884820" cy="406400"/>
          </a:xfrm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600" b="1" dirty="0"/>
              <a:t>One-way nesting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374482" y="6827520"/>
            <a:ext cx="2971800" cy="487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0170" tIns="60085" rIns="120170" bIns="60085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0" y="708805"/>
            <a:ext cx="13030200" cy="41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75533" indent="-375533" eaLnBrk="1" hangingPunct="1">
              <a:buFont typeface="Wingdings" panose="05000000000000000000" pitchFamily="2" charset="2"/>
              <a:buChar char="q"/>
              <a:defRPr/>
            </a:pPr>
            <a:r>
              <a:rPr lang="en-US" sz="2600" dirty="0"/>
              <a:t>Useful as a way to </a:t>
            </a:r>
            <a:r>
              <a:rPr lang="en-US" sz="2600" dirty="0" smtClean="0"/>
              <a:t>generate uv3D.th.nc </a:t>
            </a:r>
            <a:r>
              <a:rPr lang="en-US" sz="2600" dirty="0" err="1" smtClean="0"/>
              <a:t>etc</a:t>
            </a:r>
            <a:r>
              <a:rPr lang="en-US" sz="2600" dirty="0" smtClean="0"/>
              <a:t> (when no other sources are available)</a:t>
            </a:r>
            <a:endParaRPr lang="en-US" sz="2600" dirty="0"/>
          </a:p>
          <a:p>
            <a:pPr marL="375533" indent="-375533" eaLnBrk="1" hangingPunct="1">
              <a:buFont typeface="Wingdings" panose="05000000000000000000" pitchFamily="2" charset="2"/>
              <a:buChar char="q"/>
              <a:defRPr/>
            </a:pPr>
            <a:r>
              <a:rPr lang="en-US" sz="2600" dirty="0"/>
              <a:t>Use </a:t>
            </a:r>
            <a:r>
              <a:rPr lang="en-US" sz="2600" dirty="0" smtClean="0"/>
              <a:t>interpolate_variables_selfe</a:t>
            </a:r>
            <a:r>
              <a:rPr lang="en-US" sz="2600" dirty="0"/>
              <a:t>7</a:t>
            </a:r>
            <a:r>
              <a:rPr lang="en-US" sz="2600" dirty="0" smtClean="0"/>
              <a:t>.f90 </a:t>
            </a:r>
            <a:r>
              <a:rPr lang="en-US" sz="2600" dirty="0"/>
              <a:t>to generate </a:t>
            </a:r>
            <a:r>
              <a:rPr lang="en-US" sz="2600" dirty="0" smtClean="0"/>
              <a:t>*[23]D.th.nc </a:t>
            </a:r>
            <a:r>
              <a:rPr lang="en-US" sz="2600" dirty="0"/>
              <a:t>for the small-domain </a:t>
            </a:r>
            <a:r>
              <a:rPr lang="en-US" sz="2600" dirty="0" smtClean="0"/>
              <a:t>run </a:t>
            </a:r>
          </a:p>
          <a:p>
            <a:pPr marL="1058052" lvl="1" indent="-4572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600" dirty="0"/>
              <a:t>M</a:t>
            </a:r>
            <a:r>
              <a:rPr lang="en-US" sz="2600" dirty="0" smtClean="0"/>
              <a:t>ake sure the larger grid covers the smaller grid)</a:t>
            </a:r>
            <a:endParaRPr lang="en-US" sz="2600" dirty="0"/>
          </a:p>
          <a:p>
            <a:pPr marL="1058052" lvl="1" indent="-4572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600" dirty="0"/>
              <a:t>Since SCHISM does not allow drying at any open boundary nodes and at any time, make sure these nodes never become dry in the large-domain results – move them or redo open boundary segments if necessary</a:t>
            </a:r>
          </a:p>
          <a:p>
            <a:pPr marL="1058052" lvl="1" indent="-4572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2600" dirty="0"/>
              <a:t>U</a:t>
            </a:r>
            <a:r>
              <a:rPr lang="en-US" sz="2600" dirty="0" smtClean="0"/>
              <a:t>se </a:t>
            </a:r>
            <a:r>
              <a:rPr lang="en-US" sz="2600" dirty="0"/>
              <a:t>the new *[</a:t>
            </a:r>
            <a:r>
              <a:rPr lang="en-US" sz="2600" dirty="0" smtClean="0"/>
              <a:t>23]D.th.nc </a:t>
            </a:r>
            <a:r>
              <a:rPr lang="en-US" sz="2600" dirty="0"/>
              <a:t>for the small-domain </a:t>
            </a:r>
            <a:r>
              <a:rPr lang="en-US" sz="2600" dirty="0" smtClean="0"/>
              <a:t>run</a:t>
            </a:r>
          </a:p>
          <a:p>
            <a:pPr eaLnBrk="1" hangingPunct="1">
              <a:buFontTx/>
              <a:buChar char="•"/>
              <a:defRPr/>
            </a:pPr>
            <a:endParaRPr lang="en-US" sz="2600" dirty="0"/>
          </a:p>
          <a:p>
            <a:pPr eaLnBrk="1" hangingPunct="1">
              <a:buFontTx/>
              <a:buChar char="•"/>
              <a:defRPr/>
            </a:pPr>
            <a:endParaRPr lang="en-US" sz="2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Case study: Kuroshio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7547" y="990600"/>
            <a:ext cx="800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Step 1: grid generation for both 2D b-tropic and 3D b-clinic models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Start </a:t>
            </a:r>
            <a:r>
              <a:rPr lang="en-US" sz="2000" dirty="0"/>
              <a:t>from a moderate resolution </a:t>
            </a:r>
            <a:r>
              <a:rPr lang="en-US" sz="2000" dirty="0" smtClean="0"/>
              <a:t>in eddying regime and </a:t>
            </a:r>
            <a:r>
              <a:rPr lang="en-US" sz="2000" dirty="0"/>
              <a:t>refine as needed </a:t>
            </a:r>
            <a:endParaRPr lang="en-US" sz="2000" dirty="0" smtClean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Smooth transition from deep ocean to shelf break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 nearshore features (channels, rivers, jetties); non-smooth grids are fine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Step 2: do 2D b-tropic model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Get tidal amplitudes and phases from a global model (e.g. </a:t>
            </a:r>
            <a:r>
              <a:rPr lang="en-US" sz="2000" dirty="0" smtClean="0"/>
              <a:t>FES2014)</a:t>
            </a:r>
            <a:endParaRPr lang="en-US" sz="2000" dirty="0" smtClean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Calibrate tides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318549"/>
            <a:ext cx="5544740" cy="5459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8547" y="6537813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SCS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 bwMode="auto">
          <a:xfrm rot="18009336">
            <a:off x="8634149" y="5870999"/>
            <a:ext cx="441902" cy="106858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226645">
            <a:off x="12689834" y="5771280"/>
            <a:ext cx="8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Pacific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7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Kuroshio: </a:t>
            </a:r>
            <a:r>
              <a:rPr lang="en-US" sz="2400" b="1" dirty="0" err="1" smtClean="0"/>
              <a:t>baroclinic</a:t>
            </a:r>
            <a:r>
              <a:rPr lang="en-US" sz="2400" b="1" dirty="0" smtClean="0"/>
              <a:t> model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830532"/>
            <a:ext cx="13258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Prepare a LSC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grid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Plot out many transects for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Download </a:t>
            </a:r>
            <a:r>
              <a:rPr lang="en-US" sz="2000" dirty="0"/>
              <a:t>and prepare HYCOM </a:t>
            </a:r>
            <a:r>
              <a:rPr lang="en-US" sz="2000" dirty="0" smtClean="0"/>
              <a:t>files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Download </a:t>
            </a:r>
            <a:r>
              <a:rPr lang="en-US" sz="2000" dirty="0" smtClean="0"/>
              <a:t>atmospheric </a:t>
            </a:r>
            <a:r>
              <a:rPr lang="en-US" sz="2000" dirty="0" smtClean="0"/>
              <a:t>forcing </a:t>
            </a:r>
            <a:r>
              <a:rPr lang="en-US" sz="2000" dirty="0" smtClean="0"/>
              <a:t>(</a:t>
            </a:r>
            <a:r>
              <a:rPr lang="en-US" sz="2000" dirty="0" smtClean="0"/>
              <a:t>CFSR; ERA5) and </a:t>
            </a:r>
            <a:r>
              <a:rPr lang="en-US" sz="2000" dirty="0" smtClean="0"/>
              <a:t>prepare </a:t>
            </a:r>
            <a:r>
              <a:rPr lang="en-US" sz="2000" dirty="0" err="1" smtClean="0"/>
              <a:t>sflux</a:t>
            </a:r>
            <a:r>
              <a:rPr lang="en-US" sz="2000" dirty="0" smtClean="0"/>
              <a:t>/: there are pre-</a:t>
            </a:r>
            <a:r>
              <a:rPr lang="en-US" sz="2000" dirty="0" err="1" smtClean="0"/>
              <a:t>proc</a:t>
            </a:r>
            <a:r>
              <a:rPr lang="en-US" sz="2000" dirty="0" smtClean="0"/>
              <a:t> scripts </a:t>
            </a:r>
            <a:r>
              <a:rPr lang="en-US" sz="2000" dirty="0"/>
              <a:t>in </a:t>
            </a:r>
            <a:r>
              <a:rPr lang="en-US" sz="2000" dirty="0" smtClean="0"/>
              <a:t>Utility/</a:t>
            </a:r>
            <a:r>
              <a:rPr lang="en-US" sz="2000" dirty="0" err="1" smtClean="0"/>
              <a:t>Sflux_nc</a:t>
            </a:r>
            <a:r>
              <a:rPr lang="en-US" sz="2000" dirty="0" smtClean="0"/>
              <a:t>/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Prepare nudging grids ([TEM,SAL]_nudge.gr3): elliptic zone or fixed distance from ocean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Prepare nudging inputs (</a:t>
            </a:r>
            <a:r>
              <a:rPr lang="en-US" sz="2000" dirty="0"/>
              <a:t>TEM,SAL]_</a:t>
            </a:r>
            <a:r>
              <a:rPr lang="en-US" sz="2000" dirty="0" smtClean="0"/>
              <a:t>nu.nc) from HYCOM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Tip: exclude </a:t>
            </a:r>
            <a:r>
              <a:rPr lang="en-US" sz="2000" dirty="0" smtClean="0"/>
              <a:t>most parts </a:t>
            </a:r>
            <a:r>
              <a:rPr lang="en-US" sz="2000" dirty="0" smtClean="0"/>
              <a:t>of the domain outside the nudging zone in include.gr3 to speed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Prepare hotstart.nc and *.th.nc from HYCOM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hotstart.nc and </a:t>
            </a:r>
            <a:r>
              <a:rPr lang="en-US" sz="2000" dirty="0" smtClean="0"/>
              <a:t>[TEM,SAL].th.nc are final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elev2D.th.nc and uv3D.th.nc will be combined with tidal components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Get </a:t>
            </a:r>
            <a:r>
              <a:rPr lang="en-US" sz="2000" dirty="0" err="1" smtClean="0"/>
              <a:t>elev</a:t>
            </a:r>
            <a:r>
              <a:rPr lang="en-US" sz="2000" dirty="0" smtClean="0"/>
              <a:t> and </a:t>
            </a:r>
            <a:r>
              <a:rPr lang="en-US" sz="2000" dirty="0" err="1" smtClean="0"/>
              <a:t>vel</a:t>
            </a:r>
            <a:r>
              <a:rPr lang="en-US" sz="2000" dirty="0" smtClean="0"/>
              <a:t> harmonics from FES2014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Set </a:t>
            </a:r>
            <a:r>
              <a:rPr lang="en-US" sz="2000" dirty="0" err="1" smtClean="0"/>
              <a:t>iettype</a:t>
            </a:r>
            <a:r>
              <a:rPr lang="en-US" sz="2000" dirty="0" smtClean="0"/>
              <a:t>=</a:t>
            </a:r>
            <a:r>
              <a:rPr lang="en-US" sz="2000" dirty="0" err="1" smtClean="0"/>
              <a:t>ifltype</a:t>
            </a:r>
            <a:r>
              <a:rPr lang="en-US" sz="2000" dirty="0" smtClean="0"/>
              <a:t>=5 in bctides.in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indvel</a:t>
            </a:r>
            <a:r>
              <a:rPr lang="en-US" sz="2000" dirty="0" smtClean="0"/>
              <a:t>=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=0</a:t>
            </a:r>
            <a:r>
              <a:rPr lang="en-US" sz="2000" dirty="0" smtClean="0"/>
              <a:t>, </a:t>
            </a:r>
            <a:r>
              <a:rPr lang="en-US" sz="2000" dirty="0" err="1" smtClean="0"/>
              <a:t>ihorcon</a:t>
            </a:r>
            <a:r>
              <a:rPr lang="en-US" sz="2000" dirty="0" smtClean="0"/>
              <a:t>=2, hvis_coef0=0.025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If the grid </a:t>
            </a:r>
            <a:r>
              <a:rPr lang="en-US" sz="2000" dirty="0"/>
              <a:t>is not </a:t>
            </a:r>
            <a:r>
              <a:rPr lang="en-US" sz="2000" dirty="0" smtClean="0"/>
              <a:t>smooth in the </a:t>
            </a:r>
            <a:r>
              <a:rPr lang="en-US" sz="2000" dirty="0" smtClean="0"/>
              <a:t>transitional </a:t>
            </a:r>
            <a:r>
              <a:rPr lang="en-US" sz="2000" dirty="0" smtClean="0"/>
              <a:t>regime, use 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=-1 (with shapiro.gr3) to add dissipation </a:t>
            </a:r>
            <a:r>
              <a:rPr lang="en-US" sz="2000" dirty="0" smtClean="0"/>
              <a:t>locally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Case study: New Caledonia reefs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831899"/>
            <a:ext cx="805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South Pacific island surrounded by reefs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Reefs are sentinel species for environmental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 is a need to understand the flow around the reefs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Persistent upwelling wind on 1 side of the island, but only southern part of the island shows upwelling pattern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81000"/>
            <a:ext cx="3918479" cy="323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01200" y="504825"/>
            <a:ext cx="2488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AdvGulliv-I"/>
              </a:rPr>
              <a:t>Marchesiello</a:t>
            </a:r>
            <a:r>
              <a:rPr lang="en-US" sz="1600" dirty="0">
                <a:latin typeface="AdvGulliv-I"/>
              </a:rPr>
              <a:t> et al</a:t>
            </a:r>
            <a:r>
              <a:rPr lang="en-US" sz="1600" dirty="0" smtClean="0">
                <a:latin typeface="AdvGulliv-I"/>
              </a:rPr>
              <a:t>. (2010)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80720"/>
            <a:ext cx="7386637" cy="343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3619974"/>
            <a:ext cx="4414836" cy="3593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2909" y="6705600"/>
            <a:ext cx="141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J. </a:t>
            </a:r>
            <a:r>
              <a:rPr lang="en-US" dirty="0" err="1" smtClean="0"/>
              <a:t>Ifevre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0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Bathymetry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6" y="325120"/>
            <a:ext cx="2362200" cy="230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809750"/>
            <a:ext cx="5088812" cy="501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057400"/>
            <a:ext cx="4613956" cy="4514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0370" y="1625084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(m)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402571" y="187273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6096000"/>
            <a:ext cx="282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Steep slopes around reefs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"/>
          <p:cNvSpPr/>
          <p:nvPr/>
        </p:nvSpPr>
        <p:spPr>
          <a:xfrm>
            <a:off x="345544" y="-10056"/>
            <a:ext cx="13014855" cy="608523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49492">
              <a:spcBef>
                <a:spcPct val="0"/>
              </a:spcBef>
            </a:pPr>
            <a:r>
              <a:rPr lang="en-US" sz="4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in </a:t>
            </a:r>
            <a:r>
              <a:rPr lang="en-US" sz="45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eddying regime</a:t>
            </a:r>
            <a:endParaRPr lang="en-US" sz="4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598467"/>
            <a:ext cx="12951472" cy="67167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Part of these challenges are due to poorly understood physics (e.g., scale differences =&gt;different parameterizations)</a:t>
            </a:r>
          </a:p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Scale-aware parameterization is an active research area, and is badly needed for UG </a:t>
            </a:r>
            <a:r>
              <a:rPr lang="en-US" sz="2250" dirty="0" smtClean="0">
                <a:latin typeface="Cambria" pitchFamily="18" charset="0"/>
              </a:rPr>
              <a:t>models: don’t double count; don’t </a:t>
            </a:r>
            <a:r>
              <a:rPr lang="en-US" sz="2250" dirty="0">
                <a:latin typeface="Cambria" pitchFamily="18" charset="0"/>
              </a:rPr>
              <a:t>half count; don’t blow up; respect energetics and “</a:t>
            </a:r>
            <a:r>
              <a:rPr lang="en-US" sz="2250" dirty="0" err="1" smtClean="0">
                <a:latin typeface="Cambria" pitchFamily="18" charset="0"/>
              </a:rPr>
              <a:t>enstro-getics</a:t>
            </a:r>
            <a:r>
              <a:rPr lang="en-US" sz="2250" dirty="0" smtClean="0">
                <a:latin typeface="Cambria" pitchFamily="18" charset="0"/>
              </a:rPr>
              <a:t>”</a:t>
            </a:r>
            <a:endParaRPr lang="en-US" sz="2250" dirty="0">
              <a:latin typeface="Cambria" pitchFamily="18" charset="0"/>
            </a:endParaRPr>
          </a:p>
          <a:p>
            <a:pPr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Different regimes prefer different </a:t>
            </a:r>
            <a:r>
              <a:rPr lang="en-US" sz="2250" dirty="0" err="1">
                <a:latin typeface="Cambria" pitchFamily="18" charset="0"/>
              </a:rPr>
              <a:t>numerics</a:t>
            </a:r>
            <a:endParaRPr lang="en-US" sz="2250" dirty="0">
              <a:latin typeface="Cambria" pitchFamily="18" charset="0"/>
            </a:endParaRP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Estuarine regime is strongly forced/dissipated: larger numerical dissipation might  be acceptable?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</a:t>
            </a:r>
            <a:r>
              <a:rPr lang="en-US" sz="2250" dirty="0" smtClean="0">
                <a:latin typeface="Cambria" pitchFamily="18" charset="0"/>
              </a:rPr>
              <a:t>Large-scale eddying </a:t>
            </a:r>
            <a:r>
              <a:rPr lang="en-US" sz="2250" dirty="0">
                <a:latin typeface="Cambria" pitchFamily="18" charset="0"/>
              </a:rPr>
              <a:t>regime is weakly forced/mostly balanced: requires low numerical dissipation and dispersion (to control spurious modes </a:t>
            </a:r>
            <a:r>
              <a:rPr lang="en-US" sz="2250" dirty="0" err="1">
                <a:latin typeface="Cambria" pitchFamily="18" charset="0"/>
              </a:rPr>
              <a:t>etc</a:t>
            </a:r>
            <a:r>
              <a:rPr lang="en-US" sz="2250" dirty="0">
                <a:latin typeface="Cambria" pitchFamily="18" charset="0"/>
              </a:rPr>
              <a:t>)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May be best to accommodate the eddying regime and keep the inherent numerical dissipation and dispersion low, and add dissipation when needed (via numerical scheme or explicit mixing) 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Eddying and transitional regimes require smoothly transitioned grid in order to not distort eddying processes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Estuarine regime generally allows more liberal use of skew elements </a:t>
            </a:r>
            <a:r>
              <a:rPr lang="en-US" sz="2250" dirty="0" smtClean="0">
                <a:latin typeface="Cambria" pitchFamily="18" charset="0"/>
              </a:rPr>
              <a:t>and sharp grid transition as </a:t>
            </a:r>
            <a:r>
              <a:rPr lang="en-US" sz="2250" dirty="0">
                <a:latin typeface="Cambria" pitchFamily="18" charset="0"/>
              </a:rPr>
              <a:t>there is sufficient amount of (physical) dissipation</a:t>
            </a:r>
          </a:p>
          <a:p>
            <a:pPr lvl="1">
              <a:lnSpc>
                <a:spcPct val="100000"/>
              </a:lnSpc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 The key is to strike a balance between numerical </a:t>
            </a:r>
            <a:r>
              <a:rPr lang="en-US" sz="2250" dirty="0" smtClean="0">
                <a:latin typeface="Cambria" pitchFamily="18" charset="0"/>
              </a:rPr>
              <a:t>diffusion and </a:t>
            </a:r>
            <a:r>
              <a:rPr lang="en-US" sz="2250" i="1" dirty="0" smtClean="0">
                <a:latin typeface="Cambria" pitchFamily="18" charset="0"/>
              </a:rPr>
              <a:t>dispersion</a:t>
            </a:r>
          </a:p>
          <a:p>
            <a:pPr>
              <a:buBlip>
                <a:blip r:embed="rId3"/>
              </a:buBlip>
              <a:defRPr/>
            </a:pPr>
            <a:r>
              <a:rPr lang="en-US" sz="2250" dirty="0">
                <a:latin typeface="Cambria" pitchFamily="18" charset="0"/>
              </a:rPr>
              <a:t>Most </a:t>
            </a:r>
            <a:r>
              <a:rPr lang="en-US" sz="2250" dirty="0" smtClean="0">
                <a:latin typeface="Cambria" pitchFamily="18" charset="0"/>
              </a:rPr>
              <a:t>challenging in eddying regime is near steep shelf breaks</a:t>
            </a:r>
            <a:endParaRPr lang="en-US" sz="2250" dirty="0">
              <a:latin typeface="Cambria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0" y="2667000"/>
            <a:ext cx="6677926" cy="2155546"/>
            <a:chOff x="9701783" y="1088136"/>
            <a:chExt cx="6048745" cy="2020824"/>
          </a:xfrm>
        </p:grpSpPr>
        <p:sp>
          <p:nvSpPr>
            <p:cNvPr id="3" name="Rectangle 2"/>
            <p:cNvSpPr/>
            <p:nvPr/>
          </p:nvSpPr>
          <p:spPr>
            <a:xfrm>
              <a:off x="9701783" y="1088136"/>
              <a:ext cx="6048745" cy="20208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45390"/>
              </a:solidFill>
              <a:headEnd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53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776657" y="1137433"/>
              <a:ext cx="5973871" cy="1887513"/>
              <a:chOff x="10494661" y="1210585"/>
              <a:chExt cx="5973871" cy="1887513"/>
            </a:xfrm>
          </p:grpSpPr>
          <p:pic>
            <p:nvPicPr>
              <p:cNvPr id="5" name="Picture 2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269" r="-3594"/>
              <a:stretch/>
            </p:blipFill>
            <p:spPr bwMode="auto">
              <a:xfrm>
                <a:off x="11039180" y="1911676"/>
                <a:ext cx="3429000" cy="7846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Oval 72"/>
              <p:cNvSpPr>
                <a:spLocks noChangeArrowheads="1"/>
              </p:cNvSpPr>
              <p:nvPr/>
            </p:nvSpPr>
            <p:spPr bwMode="auto">
              <a:xfrm>
                <a:off x="11732124" y="1210585"/>
                <a:ext cx="341348" cy="6682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28181" tIns="64091" rIns="128181" bIns="64091" anchor="ctr">
                <a:spAutoFit/>
              </a:bodyPr>
              <a:lstStyle/>
              <a:p>
                <a:endParaRPr lang="en-US" sz="2453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976616" y="1744422"/>
                <a:ext cx="1430439" cy="440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53" dirty="0"/>
                  <a:t>Dispersion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757252" y="1539636"/>
                <a:ext cx="1247758" cy="440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53" dirty="0"/>
                  <a:t>Diffusion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494661" y="2722995"/>
                <a:ext cx="5973871" cy="375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F0"/>
                    </a:solidFill>
                  </a:rPr>
                  <a:t>Eternal struggle between diffusion and dispersion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89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Model set-up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25780"/>
            <a:ext cx="10993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Modest horizontal grid resolution around the reefs (~500m)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LSC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PGE leads to sub-grid noise in momentum, which needs to be stabilized properly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Non-eddying option (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=1, </a:t>
            </a:r>
            <a:r>
              <a:rPr lang="en-US" sz="2000" dirty="0" err="1" smtClean="0"/>
              <a:t>ihorcon</a:t>
            </a:r>
            <a:r>
              <a:rPr lang="en-US" sz="2000" dirty="0" smtClean="0"/>
              <a:t>=0) works better due to larger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Possible to combine this option with eddying option </a:t>
            </a:r>
            <a:r>
              <a:rPr lang="en-US" sz="2000" dirty="0" smtClean="0"/>
              <a:t>elsewhere with 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=-1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14600"/>
            <a:ext cx="4676524" cy="4491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743200"/>
            <a:ext cx="245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shapiro</a:t>
            </a:r>
            <a:r>
              <a:rPr lang="en-US" dirty="0" smtClean="0"/>
              <a:t>=0, </a:t>
            </a:r>
            <a:r>
              <a:rPr lang="en-US" dirty="0" err="1"/>
              <a:t>i</a:t>
            </a:r>
            <a:r>
              <a:rPr lang="en-US" dirty="0" err="1" smtClean="0"/>
              <a:t>horcon</a:t>
            </a:r>
            <a:r>
              <a:rPr lang="en-US" dirty="0" smtClean="0"/>
              <a:t>=2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410807"/>
            <a:ext cx="4736749" cy="4576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0" y="2573460"/>
            <a:ext cx="245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ishapiro</a:t>
            </a:r>
            <a:r>
              <a:rPr lang="en-US" dirty="0" smtClean="0"/>
              <a:t>=1, </a:t>
            </a:r>
            <a:r>
              <a:rPr lang="en-US" dirty="0" err="1" smtClean="0"/>
              <a:t>ihorcon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6955" y="2410807"/>
            <a:ext cx="104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001029" y="2274474"/>
            <a:ext cx="104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8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5406"/>
          <a:stretch/>
        </p:blipFill>
        <p:spPr>
          <a:xfrm>
            <a:off x="1" y="914400"/>
            <a:ext cx="7467600" cy="5981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2645157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Eddying regime (deep)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7830" y="163365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Non-eddying regime (shallow)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53921" y="791230"/>
            <a:ext cx="741680" cy="653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14321" y="827294"/>
            <a:ext cx="81281" cy="1023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95600" y="827293"/>
            <a:ext cx="548640" cy="704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06161" y="3927822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Non-eddying regime (shallow)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405120" y="4617241"/>
            <a:ext cx="904241" cy="647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28081" y="4653304"/>
            <a:ext cx="81281" cy="1023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09360" y="4653304"/>
            <a:ext cx="548640" cy="704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58417" y="-67467"/>
            <a:ext cx="496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Gulf Stream: Caribbean </a:t>
            </a:r>
            <a:r>
              <a:rPr lang="en-US" sz="2400" b="1" dirty="0" smtClean="0"/>
              <a:t>islands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6598"/>
          <a:stretch/>
        </p:blipFill>
        <p:spPr>
          <a:xfrm>
            <a:off x="8534400" y="3189804"/>
            <a:ext cx="5105400" cy="414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8885" y="520212"/>
            <a:ext cx="718668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Prevalence of steep slopes in Caribbean seas presents severe challenges due to PGE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issue is exacerbated by under resolution; results are often spurious upwelling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Grid this region by carefully delineating the 2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need additional momentum dissipation (Shapiro filter)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06200" y="2990229"/>
            <a:ext cx="20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Spurious upwelling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11658600" y="3352800"/>
            <a:ext cx="457200" cy="92896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455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G</a:t>
            </a:r>
            <a:r>
              <a:rPr lang="en-US" sz="2400" b="1" dirty="0" smtClean="0"/>
              <a:t>ulf Stream</a:t>
            </a:r>
            <a:r>
              <a:rPr lang="en-US" sz="2400" b="1" dirty="0" smtClean="0"/>
              <a:t>: momentum dissipation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2876358"/>
            <a:ext cx="3790553" cy="3910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9543" y="3018780"/>
            <a:ext cx="676275" cy="3695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48436" y="2649448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panose="05050102010706020507" pitchFamily="18" charset="2"/>
              </a:rPr>
              <a:t>g</a:t>
            </a:r>
            <a:endParaRPr lang="en-US" i="1" dirty="0">
              <a:latin typeface="Symbol" panose="05050102010706020507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10461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viscosity is needed near steep slopes to stabilize momentum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can use Shapiro filter as a function of the </a:t>
            </a:r>
            <a:r>
              <a:rPr lang="en-US" dirty="0"/>
              <a:t>slope (</a:t>
            </a:r>
            <a:r>
              <a:rPr lang="en-US" dirty="0" smtClean="0"/>
              <a:t>gen_slope_filter.f90)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76600" y="1477218"/>
                <a:ext cx="32075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tanh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⁡(2|∇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477218"/>
                <a:ext cx="3207545" cy="369332"/>
              </a:xfrm>
              <a:prstGeom prst="rect">
                <a:avLst/>
              </a:prstGeom>
              <a:blipFill>
                <a:blip r:embed="rId5"/>
                <a:stretch>
                  <a:fillRect l="-1521" r="-2471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352800" y="2007830"/>
                <a:ext cx="386304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: max filter strength (e.g. 0.5)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 reference bottom slope (e.g. 0.5)</a:t>
                </a:r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007830"/>
                <a:ext cx="3863045" cy="646331"/>
              </a:xfrm>
              <a:prstGeom prst="rect">
                <a:avLst/>
              </a:prstGeom>
              <a:blipFill>
                <a:blip r:embed="rId6"/>
                <a:stretch>
                  <a:fillRect t="-4717" r="-63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 bwMode="auto">
          <a:xfrm>
            <a:off x="11201400" y="3352800"/>
            <a:ext cx="381000" cy="533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900" y="3352800"/>
            <a:ext cx="83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can even choose a filter based on gradient of grid size </a:t>
            </a:r>
            <a:r>
              <a:rPr lang="en-US" dirty="0" err="1" smtClean="0"/>
              <a:t>etc</a:t>
            </a:r>
            <a:r>
              <a:rPr lang="en-US" dirty="0" smtClean="0"/>
              <a:t> (scale selective parameterization)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2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G</a:t>
            </a:r>
            <a:r>
              <a:rPr lang="en-US" sz="2400" b="1" dirty="0" smtClean="0"/>
              <a:t>ulf Stream</a:t>
            </a:r>
            <a:r>
              <a:rPr lang="en-US" sz="2400" b="1" dirty="0" smtClean="0"/>
              <a:t>: PGE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793495"/>
            <a:ext cx="1287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are 2 depth parameters that control PGE near steep slopes: h2_bcc &gt; h1_bcc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'below-bottom' gradient is zeroed out if h≥h2_bcc (i.e. like </a:t>
            </a:r>
            <a:r>
              <a:rPr lang="en-US" dirty="0" smtClean="0"/>
              <a:t>Z </a:t>
            </a:r>
            <a:r>
              <a:rPr lang="en-US" dirty="0"/>
              <a:t>as in most large-scale models); constant extrapolation is used (i.e. like terrain-following) if h≤h1_bcc. Linear transition is used if h1_bcc </a:t>
            </a:r>
            <a:r>
              <a:rPr lang="en-US" dirty="0" smtClean="0"/>
              <a:t>&lt; h &lt; h2_bcc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older versions, we have also tried a criterion based on Hannah-Wright ratio (surrogate of slope): </a:t>
            </a:r>
            <a:r>
              <a:rPr lang="en-US" dirty="0" err="1" smtClean="0"/>
              <a:t>hw</a:t>
            </a:r>
            <a:r>
              <a:rPr lang="en-US" dirty="0" smtClean="0"/>
              <a:t>_*</a:t>
            </a:r>
            <a:endParaRPr lang="en-US" dirty="0"/>
          </a:p>
        </p:txBody>
      </p:sp>
      <p:sp>
        <p:nvSpPr>
          <p:cNvPr id="5" name="Freeform 58"/>
          <p:cNvSpPr>
            <a:spLocks/>
          </p:cNvSpPr>
          <p:nvPr/>
        </p:nvSpPr>
        <p:spPr bwMode="auto">
          <a:xfrm flipH="1">
            <a:off x="2286000" y="3581400"/>
            <a:ext cx="9669462" cy="2643187"/>
          </a:xfrm>
          <a:custGeom>
            <a:avLst/>
            <a:gdLst>
              <a:gd name="T0" fmla="*/ 4512 w 4224"/>
              <a:gd name="T1" fmla="*/ 68 h 1464"/>
              <a:gd name="T2" fmla="*/ 3589 w 4224"/>
              <a:gd name="T3" fmla="*/ 244 h 1464"/>
              <a:gd name="T4" fmla="*/ 2153 w 4224"/>
              <a:gd name="T5" fmla="*/ 1531 h 1464"/>
              <a:gd name="T6" fmla="*/ 0 w 4224"/>
              <a:gd name="T7" fmla="*/ 1765 h 1464"/>
              <a:gd name="T8" fmla="*/ 0 60000 65536"/>
              <a:gd name="T9" fmla="*/ 0 60000 65536"/>
              <a:gd name="T10" fmla="*/ 0 60000 65536"/>
              <a:gd name="T11" fmla="*/ 0 60000 65536"/>
              <a:gd name="T12" fmla="*/ 0 w 4224"/>
              <a:gd name="T13" fmla="*/ 0 h 1464"/>
              <a:gd name="T14" fmla="*/ 4224 w 4224"/>
              <a:gd name="T15" fmla="*/ 1464 h 14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24" h="1464">
                <a:moveTo>
                  <a:pt x="4224" y="56"/>
                </a:moveTo>
                <a:cubicBezTo>
                  <a:pt x="3976" y="28"/>
                  <a:pt x="3728" y="0"/>
                  <a:pt x="3360" y="200"/>
                </a:cubicBezTo>
                <a:cubicBezTo>
                  <a:pt x="2992" y="400"/>
                  <a:pt x="2576" y="1048"/>
                  <a:pt x="2016" y="1256"/>
                </a:cubicBezTo>
                <a:cubicBezTo>
                  <a:pt x="1456" y="1464"/>
                  <a:pt x="728" y="1456"/>
                  <a:pt x="0" y="1448"/>
                </a:cubicBezTo>
              </a:path>
            </a:pathLst>
          </a:custGeom>
          <a:ln w="57150"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 flipH="1">
            <a:off x="6400800" y="47926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 flipH="1">
            <a:off x="7429500" y="47926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 flipH="1">
            <a:off x="8458200" y="47926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" name="Rectangle 64"/>
          <p:cNvSpPr>
            <a:spLocks noChangeArrowheads="1"/>
          </p:cNvSpPr>
          <p:nvPr/>
        </p:nvSpPr>
        <p:spPr bwMode="auto">
          <a:xfrm flipH="1">
            <a:off x="9486900" y="47926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" name="Rectangle 65"/>
          <p:cNvSpPr>
            <a:spLocks noChangeArrowheads="1"/>
          </p:cNvSpPr>
          <p:nvPr/>
        </p:nvSpPr>
        <p:spPr bwMode="auto">
          <a:xfrm flipH="1">
            <a:off x="10515600" y="47926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" name="Rectangle 66"/>
          <p:cNvSpPr>
            <a:spLocks noChangeArrowheads="1"/>
          </p:cNvSpPr>
          <p:nvPr/>
        </p:nvSpPr>
        <p:spPr bwMode="auto">
          <a:xfrm flipH="1">
            <a:off x="10515600" y="51482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" name="Rectangle 67"/>
          <p:cNvSpPr>
            <a:spLocks noChangeArrowheads="1"/>
          </p:cNvSpPr>
          <p:nvPr/>
        </p:nvSpPr>
        <p:spPr bwMode="auto">
          <a:xfrm flipH="1">
            <a:off x="9486900" y="51482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" name="Rectangle 68"/>
          <p:cNvSpPr>
            <a:spLocks noChangeArrowheads="1"/>
          </p:cNvSpPr>
          <p:nvPr/>
        </p:nvSpPr>
        <p:spPr bwMode="auto">
          <a:xfrm flipH="1">
            <a:off x="8458200" y="51482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 flipH="1">
            <a:off x="7429500" y="51482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 flipH="1">
            <a:off x="7429500" y="5503862"/>
            <a:ext cx="1028700" cy="35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" name="Rectangle 71"/>
          <p:cNvSpPr>
            <a:spLocks noChangeArrowheads="1"/>
          </p:cNvSpPr>
          <p:nvPr/>
        </p:nvSpPr>
        <p:spPr bwMode="auto">
          <a:xfrm flipH="1">
            <a:off x="8458200" y="55038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" name="Rectangle 72"/>
          <p:cNvSpPr>
            <a:spLocks noChangeArrowheads="1"/>
          </p:cNvSpPr>
          <p:nvPr/>
        </p:nvSpPr>
        <p:spPr bwMode="auto">
          <a:xfrm flipH="1">
            <a:off x="9486900" y="55038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" name="Rectangle 73"/>
          <p:cNvSpPr>
            <a:spLocks noChangeArrowheads="1"/>
          </p:cNvSpPr>
          <p:nvPr/>
        </p:nvSpPr>
        <p:spPr bwMode="auto">
          <a:xfrm flipH="1">
            <a:off x="10515600" y="5503862"/>
            <a:ext cx="1028700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" name="Rectangle 74"/>
          <p:cNvSpPr>
            <a:spLocks noChangeArrowheads="1"/>
          </p:cNvSpPr>
          <p:nvPr/>
        </p:nvSpPr>
        <p:spPr bwMode="auto">
          <a:xfrm flipH="1">
            <a:off x="10515600" y="5859462"/>
            <a:ext cx="1028700" cy="333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" name="Line 78"/>
          <p:cNvSpPr>
            <a:spLocks noChangeShapeType="1"/>
          </p:cNvSpPr>
          <p:nvPr/>
        </p:nvSpPr>
        <p:spPr bwMode="auto">
          <a:xfrm flipH="1">
            <a:off x="2389187" y="2871787"/>
            <a:ext cx="0" cy="782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9"/>
          <p:cNvSpPr>
            <a:spLocks noChangeShapeType="1"/>
          </p:cNvSpPr>
          <p:nvPr/>
        </p:nvSpPr>
        <p:spPr bwMode="auto">
          <a:xfrm flipV="1">
            <a:off x="10515600" y="3592512"/>
            <a:ext cx="12700" cy="1209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0"/>
          <p:cNvSpPr>
            <a:spLocks noChangeShapeType="1"/>
          </p:cNvSpPr>
          <p:nvPr/>
        </p:nvSpPr>
        <p:spPr bwMode="auto">
          <a:xfrm flipH="1" flipV="1">
            <a:off x="9486900" y="3449637"/>
            <a:ext cx="0" cy="135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1"/>
          <p:cNvSpPr>
            <a:spLocks noChangeShapeType="1"/>
          </p:cNvSpPr>
          <p:nvPr/>
        </p:nvSpPr>
        <p:spPr bwMode="auto">
          <a:xfrm flipV="1">
            <a:off x="8458200" y="3308350"/>
            <a:ext cx="0" cy="149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2"/>
          <p:cNvSpPr>
            <a:spLocks noChangeShapeType="1"/>
          </p:cNvSpPr>
          <p:nvPr/>
        </p:nvSpPr>
        <p:spPr bwMode="auto">
          <a:xfrm flipV="1">
            <a:off x="7429500" y="3086100"/>
            <a:ext cx="0" cy="170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83"/>
          <p:cNvSpPr>
            <a:spLocks noChangeShapeType="1"/>
          </p:cNvSpPr>
          <p:nvPr/>
        </p:nvSpPr>
        <p:spPr bwMode="auto">
          <a:xfrm flipV="1">
            <a:off x="6400800" y="2943225"/>
            <a:ext cx="0" cy="192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84"/>
          <p:cNvSpPr>
            <a:spLocks noChangeShapeType="1"/>
          </p:cNvSpPr>
          <p:nvPr/>
        </p:nvSpPr>
        <p:spPr bwMode="auto">
          <a:xfrm flipV="1">
            <a:off x="5680075" y="2871787"/>
            <a:ext cx="0" cy="1992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5"/>
          <p:cNvSpPr>
            <a:spLocks noChangeShapeType="1"/>
          </p:cNvSpPr>
          <p:nvPr/>
        </p:nvSpPr>
        <p:spPr bwMode="auto">
          <a:xfrm flipV="1">
            <a:off x="4857750" y="2871787"/>
            <a:ext cx="0" cy="142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86"/>
          <p:cNvSpPr>
            <a:spLocks noChangeShapeType="1"/>
          </p:cNvSpPr>
          <p:nvPr/>
        </p:nvSpPr>
        <p:spPr bwMode="auto">
          <a:xfrm flipV="1">
            <a:off x="4137025" y="2871787"/>
            <a:ext cx="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87"/>
          <p:cNvSpPr>
            <a:spLocks noChangeShapeType="1"/>
          </p:cNvSpPr>
          <p:nvPr/>
        </p:nvSpPr>
        <p:spPr bwMode="auto">
          <a:xfrm flipV="1">
            <a:off x="3417887" y="2871787"/>
            <a:ext cx="0" cy="782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88"/>
          <p:cNvSpPr>
            <a:spLocks noChangeShapeType="1"/>
          </p:cNvSpPr>
          <p:nvPr/>
        </p:nvSpPr>
        <p:spPr bwMode="auto">
          <a:xfrm flipV="1">
            <a:off x="2903537" y="2871787"/>
            <a:ext cx="0" cy="782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89"/>
          <p:cNvSpPr>
            <a:spLocks/>
          </p:cNvSpPr>
          <p:nvPr/>
        </p:nvSpPr>
        <p:spPr bwMode="auto">
          <a:xfrm flipH="1">
            <a:off x="2389187" y="2871787"/>
            <a:ext cx="9155113" cy="1920875"/>
          </a:xfrm>
          <a:custGeom>
            <a:avLst/>
            <a:gdLst>
              <a:gd name="T0" fmla="*/ 0 w 4272"/>
              <a:gd name="T1" fmla="*/ 2147483647 h 1248"/>
              <a:gd name="T2" fmla="*/ 0 w 4272"/>
              <a:gd name="T3" fmla="*/ 1179383388 h 1248"/>
              <a:gd name="T4" fmla="*/ 2147483647 w 4272"/>
              <a:gd name="T5" fmla="*/ 1179383388 h 1248"/>
              <a:gd name="T6" fmla="*/ 2147483647 w 4272"/>
              <a:gd name="T7" fmla="*/ 944927358 h 1248"/>
              <a:gd name="T8" fmla="*/ 2147483647 w 4272"/>
              <a:gd name="T9" fmla="*/ 708104095 h 1248"/>
              <a:gd name="T10" fmla="*/ 2147483647 w 4272"/>
              <a:gd name="T11" fmla="*/ 355235664 h 1248"/>
              <a:gd name="T12" fmla="*/ 2147483647 w 4272"/>
              <a:gd name="T13" fmla="*/ 118412401 h 1248"/>
              <a:gd name="T14" fmla="*/ 2147483647 w 4272"/>
              <a:gd name="T15" fmla="*/ 0 h 1248"/>
              <a:gd name="T16" fmla="*/ 2147483647 w 4272"/>
              <a:gd name="T17" fmla="*/ 0 h 1248"/>
              <a:gd name="T18" fmla="*/ 2147483647 w 4272"/>
              <a:gd name="T19" fmla="*/ 0 h 1248"/>
              <a:gd name="T20" fmla="*/ 2147483647 w 4272"/>
              <a:gd name="T21" fmla="*/ 0 h 1248"/>
              <a:gd name="T22" fmla="*/ 2147483647 w 4272"/>
              <a:gd name="T23" fmla="*/ 0 h 1248"/>
              <a:gd name="T24" fmla="*/ 2147483647 w 4272"/>
              <a:gd name="T25" fmla="*/ 0 h 12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272"/>
              <a:gd name="T40" fmla="*/ 0 h 1248"/>
              <a:gd name="T41" fmla="*/ 4272 w 4272"/>
              <a:gd name="T42" fmla="*/ 1248 h 12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272" h="1248">
                <a:moveTo>
                  <a:pt x="0" y="1248"/>
                </a:moveTo>
                <a:lnTo>
                  <a:pt x="0" y="480"/>
                </a:lnTo>
                <a:lnTo>
                  <a:pt x="480" y="480"/>
                </a:lnTo>
                <a:lnTo>
                  <a:pt x="960" y="384"/>
                </a:lnTo>
                <a:lnTo>
                  <a:pt x="1440" y="288"/>
                </a:lnTo>
                <a:lnTo>
                  <a:pt x="1920" y="144"/>
                </a:lnTo>
                <a:lnTo>
                  <a:pt x="2400" y="48"/>
                </a:lnTo>
                <a:lnTo>
                  <a:pt x="2736" y="0"/>
                </a:lnTo>
                <a:lnTo>
                  <a:pt x="3120" y="0"/>
                </a:lnTo>
                <a:lnTo>
                  <a:pt x="3456" y="0"/>
                </a:lnTo>
                <a:lnTo>
                  <a:pt x="3792" y="0"/>
                </a:lnTo>
                <a:lnTo>
                  <a:pt x="4032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90"/>
          <p:cNvSpPr>
            <a:spLocks/>
          </p:cNvSpPr>
          <p:nvPr/>
        </p:nvSpPr>
        <p:spPr bwMode="auto">
          <a:xfrm flipH="1">
            <a:off x="2389187" y="3582987"/>
            <a:ext cx="9155113" cy="1066800"/>
          </a:xfrm>
          <a:custGeom>
            <a:avLst/>
            <a:gdLst>
              <a:gd name="T0" fmla="*/ 0 w 4272"/>
              <a:gd name="T1" fmla="*/ 1580642000 h 720"/>
              <a:gd name="T2" fmla="*/ 2147483647 w 4272"/>
              <a:gd name="T3" fmla="*/ 1580642000 h 720"/>
              <a:gd name="T4" fmla="*/ 2147483647 w 4272"/>
              <a:gd name="T5" fmla="*/ 737632933 h 720"/>
              <a:gd name="T6" fmla="*/ 2147483647 w 4272"/>
              <a:gd name="T7" fmla="*/ 316128400 h 720"/>
              <a:gd name="T8" fmla="*/ 2147483647 w 4272"/>
              <a:gd name="T9" fmla="*/ 0 h 720"/>
              <a:gd name="T10" fmla="*/ 2147483647 w 4272"/>
              <a:gd name="T11" fmla="*/ 0 h 720"/>
              <a:gd name="T12" fmla="*/ 2147483647 w 4272"/>
              <a:gd name="T13" fmla="*/ 0 h 7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72"/>
              <a:gd name="T22" fmla="*/ 0 h 720"/>
              <a:gd name="T23" fmla="*/ 4272 w 4272"/>
              <a:gd name="T24" fmla="*/ 720 h 7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72" h="720">
                <a:moveTo>
                  <a:pt x="0" y="720"/>
                </a:moveTo>
                <a:lnTo>
                  <a:pt x="2736" y="720"/>
                </a:lnTo>
                <a:lnTo>
                  <a:pt x="3120" y="336"/>
                </a:lnTo>
                <a:lnTo>
                  <a:pt x="3456" y="144"/>
                </a:lnTo>
                <a:lnTo>
                  <a:pt x="3792" y="0"/>
                </a:lnTo>
                <a:lnTo>
                  <a:pt x="4032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91"/>
          <p:cNvSpPr>
            <a:spLocks/>
          </p:cNvSpPr>
          <p:nvPr/>
        </p:nvSpPr>
        <p:spPr bwMode="auto">
          <a:xfrm flipH="1">
            <a:off x="2389187" y="3513137"/>
            <a:ext cx="9155113" cy="995363"/>
          </a:xfrm>
          <a:custGeom>
            <a:avLst/>
            <a:gdLst>
              <a:gd name="T0" fmla="*/ 0 w 4272"/>
              <a:gd name="T1" fmla="*/ 1474796178 h 672"/>
              <a:gd name="T2" fmla="*/ 2147483647 w 4272"/>
              <a:gd name="T3" fmla="*/ 1369453594 h 672"/>
              <a:gd name="T4" fmla="*/ 2147483647 w 4272"/>
              <a:gd name="T5" fmla="*/ 632055505 h 672"/>
              <a:gd name="T6" fmla="*/ 2147483647 w 4272"/>
              <a:gd name="T7" fmla="*/ 316027753 h 672"/>
              <a:gd name="T8" fmla="*/ 2147483647 w 4272"/>
              <a:gd name="T9" fmla="*/ 0 h 672"/>
              <a:gd name="T10" fmla="*/ 2147483647 w 4272"/>
              <a:gd name="T11" fmla="*/ 0 h 672"/>
              <a:gd name="T12" fmla="*/ 2147483647 w 4272"/>
              <a:gd name="T13" fmla="*/ 0 h 6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72"/>
              <a:gd name="T22" fmla="*/ 0 h 672"/>
              <a:gd name="T23" fmla="*/ 4272 w 4272"/>
              <a:gd name="T24" fmla="*/ 672 h 6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72" h="672">
                <a:moveTo>
                  <a:pt x="0" y="672"/>
                </a:moveTo>
                <a:lnTo>
                  <a:pt x="2736" y="624"/>
                </a:lnTo>
                <a:lnTo>
                  <a:pt x="3120" y="288"/>
                </a:lnTo>
                <a:lnTo>
                  <a:pt x="3456" y="144"/>
                </a:lnTo>
                <a:lnTo>
                  <a:pt x="3792" y="0"/>
                </a:lnTo>
                <a:lnTo>
                  <a:pt x="4032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92"/>
          <p:cNvSpPr>
            <a:spLocks/>
          </p:cNvSpPr>
          <p:nvPr/>
        </p:nvSpPr>
        <p:spPr bwMode="auto">
          <a:xfrm flipH="1">
            <a:off x="2389187" y="3298825"/>
            <a:ext cx="9155113" cy="782637"/>
          </a:xfrm>
          <a:custGeom>
            <a:avLst/>
            <a:gdLst>
              <a:gd name="T0" fmla="*/ 0 w 4272"/>
              <a:gd name="T1" fmla="*/ 1159607155 h 528"/>
              <a:gd name="T2" fmla="*/ 2147483647 w 4272"/>
              <a:gd name="T3" fmla="*/ 1159607155 h 528"/>
              <a:gd name="T4" fmla="*/ 2147483647 w 4272"/>
              <a:gd name="T5" fmla="*/ 948769490 h 528"/>
              <a:gd name="T6" fmla="*/ 2147483647 w 4272"/>
              <a:gd name="T7" fmla="*/ 737931826 h 528"/>
              <a:gd name="T8" fmla="*/ 2147483647 w 4272"/>
              <a:gd name="T9" fmla="*/ 421675329 h 528"/>
              <a:gd name="T10" fmla="*/ 2147483647 w 4272"/>
              <a:gd name="T11" fmla="*/ 210837665 h 528"/>
              <a:gd name="T12" fmla="*/ 2147483647 w 4272"/>
              <a:gd name="T13" fmla="*/ 0 h 528"/>
              <a:gd name="T14" fmla="*/ 2147483647 w 4272"/>
              <a:gd name="T15" fmla="*/ 0 h 5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72"/>
              <a:gd name="T25" fmla="*/ 0 h 528"/>
              <a:gd name="T26" fmla="*/ 4272 w 4272"/>
              <a:gd name="T27" fmla="*/ 528 h 5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72" h="528">
                <a:moveTo>
                  <a:pt x="0" y="528"/>
                </a:moveTo>
                <a:lnTo>
                  <a:pt x="480" y="528"/>
                </a:lnTo>
                <a:lnTo>
                  <a:pt x="960" y="432"/>
                </a:lnTo>
                <a:lnTo>
                  <a:pt x="1440" y="336"/>
                </a:lnTo>
                <a:lnTo>
                  <a:pt x="1920" y="192"/>
                </a:lnTo>
                <a:lnTo>
                  <a:pt x="2400" y="96"/>
                </a:lnTo>
                <a:lnTo>
                  <a:pt x="2736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93"/>
          <p:cNvSpPr>
            <a:spLocks/>
          </p:cNvSpPr>
          <p:nvPr/>
        </p:nvSpPr>
        <p:spPr bwMode="auto">
          <a:xfrm flipH="1">
            <a:off x="2389187" y="3086100"/>
            <a:ext cx="9155113" cy="782637"/>
          </a:xfrm>
          <a:custGeom>
            <a:avLst/>
            <a:gdLst>
              <a:gd name="T0" fmla="*/ 0 w 4272"/>
              <a:gd name="T1" fmla="*/ 1159607155 h 528"/>
              <a:gd name="T2" fmla="*/ 2147483647 w 4272"/>
              <a:gd name="T3" fmla="*/ 1159607155 h 528"/>
              <a:gd name="T4" fmla="*/ 2147483647 w 4272"/>
              <a:gd name="T5" fmla="*/ 948769490 h 528"/>
              <a:gd name="T6" fmla="*/ 2147483647 w 4272"/>
              <a:gd name="T7" fmla="*/ 737931826 h 528"/>
              <a:gd name="T8" fmla="*/ 2147483647 w 4272"/>
              <a:gd name="T9" fmla="*/ 421675329 h 528"/>
              <a:gd name="T10" fmla="*/ 2147483647 w 4272"/>
              <a:gd name="T11" fmla="*/ 210837665 h 528"/>
              <a:gd name="T12" fmla="*/ 2147483647 w 4272"/>
              <a:gd name="T13" fmla="*/ 0 h 528"/>
              <a:gd name="T14" fmla="*/ 2147483647 w 4272"/>
              <a:gd name="T15" fmla="*/ 0 h 5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72"/>
              <a:gd name="T25" fmla="*/ 0 h 528"/>
              <a:gd name="T26" fmla="*/ 4272 w 4272"/>
              <a:gd name="T27" fmla="*/ 528 h 5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72" h="528">
                <a:moveTo>
                  <a:pt x="0" y="528"/>
                </a:moveTo>
                <a:lnTo>
                  <a:pt x="480" y="528"/>
                </a:lnTo>
                <a:lnTo>
                  <a:pt x="960" y="432"/>
                </a:lnTo>
                <a:lnTo>
                  <a:pt x="1440" y="336"/>
                </a:lnTo>
                <a:lnTo>
                  <a:pt x="1920" y="192"/>
                </a:lnTo>
                <a:lnTo>
                  <a:pt x="2400" y="96"/>
                </a:lnTo>
                <a:lnTo>
                  <a:pt x="2736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94"/>
          <p:cNvSpPr>
            <a:spLocks/>
          </p:cNvSpPr>
          <p:nvPr/>
        </p:nvSpPr>
        <p:spPr bwMode="auto">
          <a:xfrm flipH="1">
            <a:off x="2389187" y="2979737"/>
            <a:ext cx="9155113" cy="711200"/>
          </a:xfrm>
          <a:custGeom>
            <a:avLst/>
            <a:gdLst>
              <a:gd name="T0" fmla="*/ 0 w 4272"/>
              <a:gd name="T1" fmla="*/ 1053761333 h 480"/>
              <a:gd name="T2" fmla="*/ 2147483647 w 4272"/>
              <a:gd name="T3" fmla="*/ 1053761333 h 480"/>
              <a:gd name="T4" fmla="*/ 2147483647 w 4272"/>
              <a:gd name="T5" fmla="*/ 843009067 h 480"/>
              <a:gd name="T6" fmla="*/ 2147483647 w 4272"/>
              <a:gd name="T7" fmla="*/ 632256800 h 480"/>
              <a:gd name="T8" fmla="*/ 2147483647 w 4272"/>
              <a:gd name="T9" fmla="*/ 316128400 h 480"/>
              <a:gd name="T10" fmla="*/ 2147483647 w 4272"/>
              <a:gd name="T11" fmla="*/ 105376133 h 480"/>
              <a:gd name="T12" fmla="*/ 2147483647 w 4272"/>
              <a:gd name="T13" fmla="*/ 0 h 480"/>
              <a:gd name="T14" fmla="*/ 2147483647 w 4272"/>
              <a:gd name="T15" fmla="*/ 0 h 4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72"/>
              <a:gd name="T25" fmla="*/ 0 h 480"/>
              <a:gd name="T26" fmla="*/ 4272 w 4272"/>
              <a:gd name="T27" fmla="*/ 480 h 4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72" h="480">
                <a:moveTo>
                  <a:pt x="0" y="480"/>
                </a:moveTo>
                <a:lnTo>
                  <a:pt x="480" y="480"/>
                </a:lnTo>
                <a:lnTo>
                  <a:pt x="960" y="384"/>
                </a:lnTo>
                <a:lnTo>
                  <a:pt x="1440" y="288"/>
                </a:lnTo>
                <a:lnTo>
                  <a:pt x="1920" y="144"/>
                </a:lnTo>
                <a:lnTo>
                  <a:pt x="2400" y="48"/>
                </a:lnTo>
                <a:lnTo>
                  <a:pt x="2736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95"/>
          <p:cNvSpPr>
            <a:spLocks/>
          </p:cNvSpPr>
          <p:nvPr/>
        </p:nvSpPr>
        <p:spPr bwMode="auto">
          <a:xfrm flipH="1">
            <a:off x="2389187" y="3441700"/>
            <a:ext cx="9155113" cy="923925"/>
          </a:xfrm>
          <a:custGeom>
            <a:avLst/>
            <a:gdLst>
              <a:gd name="T0" fmla="*/ 0 w 4272"/>
              <a:gd name="T1" fmla="*/ 1368948875 h 624"/>
              <a:gd name="T2" fmla="*/ 2147483647 w 4272"/>
              <a:gd name="T3" fmla="*/ 1368948875 h 624"/>
              <a:gd name="T4" fmla="*/ 2147483647 w 4272"/>
              <a:gd name="T5" fmla="*/ 1263645115 h 624"/>
              <a:gd name="T6" fmla="*/ 2147483647 w 4272"/>
              <a:gd name="T7" fmla="*/ 1158341356 h 624"/>
              <a:gd name="T8" fmla="*/ 2147483647 w 4272"/>
              <a:gd name="T9" fmla="*/ 1053037596 h 624"/>
              <a:gd name="T10" fmla="*/ 2147483647 w 4272"/>
              <a:gd name="T11" fmla="*/ 421215038 h 624"/>
              <a:gd name="T12" fmla="*/ 2147483647 w 4272"/>
              <a:gd name="T13" fmla="*/ 210607519 h 624"/>
              <a:gd name="T14" fmla="*/ 2147483647 w 4272"/>
              <a:gd name="T15" fmla="*/ 0 h 624"/>
              <a:gd name="T16" fmla="*/ 2147483647 w 4272"/>
              <a:gd name="T17" fmla="*/ 0 h 6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72"/>
              <a:gd name="T28" fmla="*/ 0 h 624"/>
              <a:gd name="T29" fmla="*/ 4272 w 4272"/>
              <a:gd name="T30" fmla="*/ 624 h 6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72" h="624">
                <a:moveTo>
                  <a:pt x="0" y="624"/>
                </a:moveTo>
                <a:lnTo>
                  <a:pt x="960" y="624"/>
                </a:lnTo>
                <a:lnTo>
                  <a:pt x="1440" y="576"/>
                </a:lnTo>
                <a:lnTo>
                  <a:pt x="2400" y="528"/>
                </a:lnTo>
                <a:lnTo>
                  <a:pt x="2736" y="480"/>
                </a:lnTo>
                <a:lnTo>
                  <a:pt x="3120" y="192"/>
                </a:lnTo>
                <a:lnTo>
                  <a:pt x="3456" y="96"/>
                </a:lnTo>
                <a:lnTo>
                  <a:pt x="3792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96"/>
          <p:cNvSpPr>
            <a:spLocks/>
          </p:cNvSpPr>
          <p:nvPr/>
        </p:nvSpPr>
        <p:spPr bwMode="auto">
          <a:xfrm flipH="1">
            <a:off x="2389187" y="3370262"/>
            <a:ext cx="9155113" cy="854075"/>
          </a:xfrm>
          <a:custGeom>
            <a:avLst/>
            <a:gdLst>
              <a:gd name="T0" fmla="*/ 0 w 4272"/>
              <a:gd name="T1" fmla="*/ 1265454458 h 576"/>
              <a:gd name="T2" fmla="*/ 2147483647 w 4272"/>
              <a:gd name="T3" fmla="*/ 1265454458 h 576"/>
              <a:gd name="T4" fmla="*/ 2147483647 w 4272"/>
              <a:gd name="T5" fmla="*/ 1159999920 h 576"/>
              <a:gd name="T6" fmla="*/ 2147483647 w 4272"/>
              <a:gd name="T7" fmla="*/ 1054545382 h 576"/>
              <a:gd name="T8" fmla="*/ 2147483647 w 4272"/>
              <a:gd name="T9" fmla="*/ 843636306 h 576"/>
              <a:gd name="T10" fmla="*/ 2147483647 w 4272"/>
              <a:gd name="T11" fmla="*/ 632727229 h 576"/>
              <a:gd name="T12" fmla="*/ 2147483647 w 4272"/>
              <a:gd name="T13" fmla="*/ 527272691 h 576"/>
              <a:gd name="T14" fmla="*/ 2147483647 w 4272"/>
              <a:gd name="T15" fmla="*/ 210909076 h 576"/>
              <a:gd name="T16" fmla="*/ 2147483647 w 4272"/>
              <a:gd name="T17" fmla="*/ 105454538 h 576"/>
              <a:gd name="T18" fmla="*/ 2147483647 w 4272"/>
              <a:gd name="T19" fmla="*/ 0 h 576"/>
              <a:gd name="T20" fmla="*/ 2147483647 w 4272"/>
              <a:gd name="T21" fmla="*/ 0 h 5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72"/>
              <a:gd name="T34" fmla="*/ 0 h 576"/>
              <a:gd name="T35" fmla="*/ 4272 w 4272"/>
              <a:gd name="T36" fmla="*/ 576 h 5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72" h="576">
                <a:moveTo>
                  <a:pt x="0" y="576"/>
                </a:moveTo>
                <a:lnTo>
                  <a:pt x="480" y="576"/>
                </a:lnTo>
                <a:lnTo>
                  <a:pt x="960" y="528"/>
                </a:lnTo>
                <a:lnTo>
                  <a:pt x="1440" y="480"/>
                </a:lnTo>
                <a:lnTo>
                  <a:pt x="1920" y="384"/>
                </a:lnTo>
                <a:lnTo>
                  <a:pt x="2400" y="288"/>
                </a:lnTo>
                <a:lnTo>
                  <a:pt x="2736" y="240"/>
                </a:lnTo>
                <a:lnTo>
                  <a:pt x="3120" y="96"/>
                </a:lnTo>
                <a:lnTo>
                  <a:pt x="3456" y="48"/>
                </a:lnTo>
                <a:lnTo>
                  <a:pt x="3792" y="0"/>
                </a:lnTo>
                <a:lnTo>
                  <a:pt x="42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97"/>
          <p:cNvSpPr>
            <a:spLocks/>
          </p:cNvSpPr>
          <p:nvPr/>
        </p:nvSpPr>
        <p:spPr bwMode="auto">
          <a:xfrm flipH="1">
            <a:off x="4857750" y="4081462"/>
            <a:ext cx="822325" cy="711200"/>
          </a:xfrm>
          <a:custGeom>
            <a:avLst/>
            <a:gdLst>
              <a:gd name="T0" fmla="*/ 0 w 384"/>
              <a:gd name="T1" fmla="*/ 1053761333 h 480"/>
              <a:gd name="T2" fmla="*/ 0 w 384"/>
              <a:gd name="T3" fmla="*/ 843009067 h 480"/>
              <a:gd name="T4" fmla="*/ 1762345266 w 384"/>
              <a:gd name="T5" fmla="*/ 0 h 480"/>
              <a:gd name="T6" fmla="*/ 1762345266 w 384"/>
              <a:gd name="T7" fmla="*/ 316128400 h 480"/>
              <a:gd name="T8" fmla="*/ 0 w 384"/>
              <a:gd name="T9" fmla="*/ 1053761333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480"/>
              <a:gd name="T17" fmla="*/ 384 w 384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480">
                <a:moveTo>
                  <a:pt x="0" y="480"/>
                </a:moveTo>
                <a:lnTo>
                  <a:pt x="0" y="384"/>
                </a:lnTo>
                <a:lnTo>
                  <a:pt x="384" y="0"/>
                </a:lnTo>
                <a:lnTo>
                  <a:pt x="384" y="144"/>
                </a:lnTo>
                <a:lnTo>
                  <a:pt x="0" y="48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98"/>
          <p:cNvSpPr>
            <a:spLocks/>
          </p:cNvSpPr>
          <p:nvPr/>
        </p:nvSpPr>
        <p:spPr bwMode="auto">
          <a:xfrm flipH="1">
            <a:off x="4137025" y="3797300"/>
            <a:ext cx="720725" cy="496887"/>
          </a:xfrm>
          <a:custGeom>
            <a:avLst/>
            <a:gdLst>
              <a:gd name="T0" fmla="*/ 0 w 336"/>
              <a:gd name="T1" fmla="*/ 736220905 h 336"/>
              <a:gd name="T2" fmla="*/ 0 w 336"/>
              <a:gd name="T3" fmla="*/ 420697660 h 336"/>
              <a:gd name="T4" fmla="*/ 1544603766 w 336"/>
              <a:gd name="T5" fmla="*/ 0 h 336"/>
              <a:gd name="T6" fmla="*/ 1544603766 w 336"/>
              <a:gd name="T7" fmla="*/ 105174415 h 336"/>
              <a:gd name="T8" fmla="*/ 0 w 336"/>
              <a:gd name="T9" fmla="*/ 736220905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336"/>
              <a:gd name="T17" fmla="*/ 336 w 336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336">
                <a:moveTo>
                  <a:pt x="0" y="336"/>
                </a:moveTo>
                <a:lnTo>
                  <a:pt x="0" y="192"/>
                </a:lnTo>
                <a:lnTo>
                  <a:pt x="336" y="0"/>
                </a:lnTo>
                <a:lnTo>
                  <a:pt x="336" y="48"/>
                </a:lnTo>
                <a:lnTo>
                  <a:pt x="0" y="336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99"/>
          <p:cNvSpPr>
            <a:spLocks/>
          </p:cNvSpPr>
          <p:nvPr/>
        </p:nvSpPr>
        <p:spPr bwMode="auto">
          <a:xfrm flipH="1">
            <a:off x="3417887" y="3582987"/>
            <a:ext cx="719138" cy="285750"/>
          </a:xfrm>
          <a:custGeom>
            <a:avLst/>
            <a:gdLst>
              <a:gd name="T0" fmla="*/ 0 w 336"/>
              <a:gd name="T1" fmla="*/ 423386250 h 192"/>
              <a:gd name="T2" fmla="*/ 0 w 336"/>
              <a:gd name="T3" fmla="*/ 317539688 h 192"/>
              <a:gd name="T4" fmla="*/ 1541202626 w 336"/>
              <a:gd name="T5" fmla="*/ 0 h 192"/>
              <a:gd name="T6" fmla="*/ 1541202626 w 336"/>
              <a:gd name="T7" fmla="*/ 105846563 h 192"/>
              <a:gd name="T8" fmla="*/ 0 w 336"/>
              <a:gd name="T9" fmla="*/ 42338625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92"/>
              <a:gd name="T17" fmla="*/ 336 w 33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92">
                <a:moveTo>
                  <a:pt x="0" y="192"/>
                </a:moveTo>
                <a:lnTo>
                  <a:pt x="0" y="144"/>
                </a:lnTo>
                <a:lnTo>
                  <a:pt x="336" y="0"/>
                </a:lnTo>
                <a:lnTo>
                  <a:pt x="336" y="48"/>
                </a:lnTo>
                <a:lnTo>
                  <a:pt x="0" y="192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100"/>
          <p:cNvSpPr>
            <a:spLocks/>
          </p:cNvSpPr>
          <p:nvPr/>
        </p:nvSpPr>
        <p:spPr bwMode="auto">
          <a:xfrm flipH="1">
            <a:off x="2903537" y="3582987"/>
            <a:ext cx="514350" cy="71438"/>
          </a:xfrm>
          <a:custGeom>
            <a:avLst/>
            <a:gdLst>
              <a:gd name="T0" fmla="*/ 0 w 240"/>
              <a:gd name="T1" fmla="*/ 105847303 h 48"/>
              <a:gd name="T2" fmla="*/ 0 w 240"/>
              <a:gd name="T3" fmla="*/ 0 h 48"/>
              <a:gd name="T4" fmla="*/ 1102316344 w 240"/>
              <a:gd name="T5" fmla="*/ 0 h 48"/>
              <a:gd name="T6" fmla="*/ 1102316344 w 240"/>
              <a:gd name="T7" fmla="*/ 105847303 h 48"/>
              <a:gd name="T8" fmla="*/ 0 w 240"/>
              <a:gd name="T9" fmla="*/ 105847303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48"/>
              <a:gd name="T17" fmla="*/ 240 w 24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48">
                <a:moveTo>
                  <a:pt x="0" y="48"/>
                </a:moveTo>
                <a:lnTo>
                  <a:pt x="0" y="0"/>
                </a:lnTo>
                <a:lnTo>
                  <a:pt x="240" y="0"/>
                </a:lnTo>
                <a:lnTo>
                  <a:pt x="240" y="48"/>
                </a:lnTo>
                <a:lnTo>
                  <a:pt x="0" y="48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01"/>
          <p:cNvSpPr>
            <a:spLocks/>
          </p:cNvSpPr>
          <p:nvPr/>
        </p:nvSpPr>
        <p:spPr bwMode="auto">
          <a:xfrm flipH="1">
            <a:off x="2389187" y="3582987"/>
            <a:ext cx="514350" cy="71438"/>
          </a:xfrm>
          <a:custGeom>
            <a:avLst/>
            <a:gdLst>
              <a:gd name="T0" fmla="*/ 0 w 240"/>
              <a:gd name="T1" fmla="*/ 105847303 h 48"/>
              <a:gd name="T2" fmla="*/ 0 w 240"/>
              <a:gd name="T3" fmla="*/ 0 h 48"/>
              <a:gd name="T4" fmla="*/ 1102316344 w 240"/>
              <a:gd name="T5" fmla="*/ 0 h 48"/>
              <a:gd name="T6" fmla="*/ 1102316344 w 240"/>
              <a:gd name="T7" fmla="*/ 105847303 h 48"/>
              <a:gd name="T8" fmla="*/ 0 w 240"/>
              <a:gd name="T9" fmla="*/ 105847303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48"/>
              <a:gd name="T17" fmla="*/ 240 w 24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48">
                <a:moveTo>
                  <a:pt x="0" y="48"/>
                </a:moveTo>
                <a:lnTo>
                  <a:pt x="0" y="0"/>
                </a:lnTo>
                <a:lnTo>
                  <a:pt x="240" y="0"/>
                </a:lnTo>
                <a:lnTo>
                  <a:pt x="240" y="48"/>
                </a:lnTo>
                <a:lnTo>
                  <a:pt x="0" y="48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70450" y="4303712"/>
            <a:ext cx="812800" cy="617538"/>
          </a:xfrm>
          <a:custGeom>
            <a:avLst/>
            <a:gdLst>
              <a:gd name="connsiteX0" fmla="*/ 0 w 812800"/>
              <a:gd name="connsiteY0" fmla="*/ 0 h 626534"/>
              <a:gd name="connsiteX1" fmla="*/ 812800 w 812800"/>
              <a:gd name="connsiteY1" fmla="*/ 491067 h 626534"/>
              <a:gd name="connsiteX2" fmla="*/ 804333 w 812800"/>
              <a:gd name="connsiteY2" fmla="*/ 626534 h 626534"/>
              <a:gd name="connsiteX3" fmla="*/ 0 w 812800"/>
              <a:gd name="connsiteY3" fmla="*/ 0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626534">
                <a:moveTo>
                  <a:pt x="0" y="0"/>
                </a:moveTo>
                <a:lnTo>
                  <a:pt x="812800" y="491067"/>
                </a:lnTo>
                <a:lnTo>
                  <a:pt x="804333" y="62653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699125" y="4794250"/>
            <a:ext cx="703262" cy="339725"/>
          </a:xfrm>
          <a:custGeom>
            <a:avLst/>
            <a:gdLst>
              <a:gd name="connsiteX0" fmla="*/ 0 w 702733"/>
              <a:gd name="connsiteY0" fmla="*/ 0 h 338666"/>
              <a:gd name="connsiteX1" fmla="*/ 702733 w 702733"/>
              <a:gd name="connsiteY1" fmla="*/ 0 h 338666"/>
              <a:gd name="connsiteX2" fmla="*/ 702733 w 702733"/>
              <a:gd name="connsiteY2" fmla="*/ 338666 h 338666"/>
              <a:gd name="connsiteX3" fmla="*/ 8466 w 702733"/>
              <a:gd name="connsiteY3" fmla="*/ 127000 h 33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33" h="338666">
                <a:moveTo>
                  <a:pt x="0" y="0"/>
                </a:moveTo>
                <a:lnTo>
                  <a:pt x="702733" y="0"/>
                </a:lnTo>
                <a:lnTo>
                  <a:pt x="702733" y="338666"/>
                </a:lnTo>
                <a:lnTo>
                  <a:pt x="8466" y="1270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673725" y="4930775"/>
            <a:ext cx="736600" cy="490537"/>
          </a:xfrm>
          <a:custGeom>
            <a:avLst/>
            <a:gdLst>
              <a:gd name="connsiteX0" fmla="*/ 0 w 736600"/>
              <a:gd name="connsiteY0" fmla="*/ 0 h 491067"/>
              <a:gd name="connsiteX1" fmla="*/ 736600 w 736600"/>
              <a:gd name="connsiteY1" fmla="*/ 220134 h 491067"/>
              <a:gd name="connsiteX2" fmla="*/ 719666 w 736600"/>
              <a:gd name="connsiteY2" fmla="*/ 491067 h 491067"/>
              <a:gd name="connsiteX3" fmla="*/ 0 w 736600"/>
              <a:gd name="connsiteY3" fmla="*/ 0 h 4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600" h="491067">
                <a:moveTo>
                  <a:pt x="0" y="0"/>
                </a:moveTo>
                <a:lnTo>
                  <a:pt x="736600" y="220134"/>
                </a:lnTo>
                <a:lnTo>
                  <a:pt x="719666" y="491067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394450" y="5141912"/>
            <a:ext cx="1031875" cy="363538"/>
          </a:xfrm>
          <a:custGeom>
            <a:avLst/>
            <a:gdLst>
              <a:gd name="connsiteX0" fmla="*/ 0 w 1032934"/>
              <a:gd name="connsiteY0" fmla="*/ 8467 h 364067"/>
              <a:gd name="connsiteX1" fmla="*/ 1024467 w 1032934"/>
              <a:gd name="connsiteY1" fmla="*/ 0 h 364067"/>
              <a:gd name="connsiteX2" fmla="*/ 1032934 w 1032934"/>
              <a:gd name="connsiteY2" fmla="*/ 364067 h 364067"/>
              <a:gd name="connsiteX3" fmla="*/ 33867 w 1032934"/>
              <a:gd name="connsiteY3" fmla="*/ 270933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934" h="364067">
                <a:moveTo>
                  <a:pt x="0" y="8467"/>
                </a:moveTo>
                <a:lnTo>
                  <a:pt x="1024467" y="0"/>
                </a:lnTo>
                <a:lnTo>
                  <a:pt x="1032934" y="364067"/>
                </a:lnTo>
                <a:lnTo>
                  <a:pt x="33867" y="27093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394450" y="5429250"/>
            <a:ext cx="1049337" cy="441325"/>
          </a:xfrm>
          <a:custGeom>
            <a:avLst/>
            <a:gdLst>
              <a:gd name="connsiteX0" fmla="*/ 0 w 1049867"/>
              <a:gd name="connsiteY0" fmla="*/ 0 h 440266"/>
              <a:gd name="connsiteX1" fmla="*/ 1049867 w 1049867"/>
              <a:gd name="connsiteY1" fmla="*/ 93133 h 440266"/>
              <a:gd name="connsiteX2" fmla="*/ 1041400 w 1049867"/>
              <a:gd name="connsiteY2" fmla="*/ 440266 h 440266"/>
              <a:gd name="connsiteX3" fmla="*/ 0 w 1049867"/>
              <a:gd name="connsiteY3" fmla="*/ 0 h 4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9867" h="440266">
                <a:moveTo>
                  <a:pt x="0" y="0"/>
                </a:moveTo>
                <a:lnTo>
                  <a:pt x="1049867" y="93133"/>
                </a:lnTo>
                <a:lnTo>
                  <a:pt x="1041400" y="44026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426325" y="5870575"/>
            <a:ext cx="1033462" cy="211137"/>
          </a:xfrm>
          <a:custGeom>
            <a:avLst/>
            <a:gdLst>
              <a:gd name="connsiteX0" fmla="*/ 0 w 1032933"/>
              <a:gd name="connsiteY0" fmla="*/ 8467 h 211667"/>
              <a:gd name="connsiteX1" fmla="*/ 1032933 w 1032933"/>
              <a:gd name="connsiteY1" fmla="*/ 0 h 211667"/>
              <a:gd name="connsiteX2" fmla="*/ 1024466 w 1032933"/>
              <a:gd name="connsiteY2" fmla="*/ 211667 h 211667"/>
              <a:gd name="connsiteX3" fmla="*/ 0 w 1032933"/>
              <a:gd name="connsiteY3" fmla="*/ 8467 h 21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933" h="211667">
                <a:moveTo>
                  <a:pt x="0" y="8467"/>
                </a:moveTo>
                <a:lnTo>
                  <a:pt x="1032933" y="0"/>
                </a:lnTo>
                <a:lnTo>
                  <a:pt x="1024466" y="211667"/>
                </a:lnTo>
                <a:lnTo>
                  <a:pt x="0" y="846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8467725" y="5861050"/>
            <a:ext cx="1036637" cy="288925"/>
          </a:xfrm>
          <a:custGeom>
            <a:avLst/>
            <a:gdLst>
              <a:gd name="connsiteX0" fmla="*/ 0 w 1024466"/>
              <a:gd name="connsiteY0" fmla="*/ 16933 h 287866"/>
              <a:gd name="connsiteX1" fmla="*/ 999066 w 1024466"/>
              <a:gd name="connsiteY1" fmla="*/ 0 h 287866"/>
              <a:gd name="connsiteX2" fmla="*/ 1024466 w 1024466"/>
              <a:gd name="connsiteY2" fmla="*/ 287866 h 287866"/>
              <a:gd name="connsiteX3" fmla="*/ 0 w 1024466"/>
              <a:gd name="connsiteY3" fmla="*/ 203200 h 287866"/>
              <a:gd name="connsiteX0" fmla="*/ 0 w 1041658"/>
              <a:gd name="connsiteY0" fmla="*/ 25657 h 296590"/>
              <a:gd name="connsiteX1" fmla="*/ 1041658 w 1041658"/>
              <a:gd name="connsiteY1" fmla="*/ 0 h 296590"/>
              <a:gd name="connsiteX2" fmla="*/ 1024466 w 1041658"/>
              <a:gd name="connsiteY2" fmla="*/ 296590 h 296590"/>
              <a:gd name="connsiteX3" fmla="*/ 0 w 1041658"/>
              <a:gd name="connsiteY3" fmla="*/ 211924 h 296590"/>
              <a:gd name="connsiteX0" fmla="*/ 0 w 1041658"/>
              <a:gd name="connsiteY0" fmla="*/ 25657 h 296590"/>
              <a:gd name="connsiteX1" fmla="*/ 1041658 w 1041658"/>
              <a:gd name="connsiteY1" fmla="*/ 0 h 296590"/>
              <a:gd name="connsiteX2" fmla="*/ 1005165 w 1041658"/>
              <a:gd name="connsiteY2" fmla="*/ 17448 h 296590"/>
              <a:gd name="connsiteX3" fmla="*/ 1024466 w 1041658"/>
              <a:gd name="connsiteY3" fmla="*/ 296590 h 296590"/>
              <a:gd name="connsiteX4" fmla="*/ 0 w 1041658"/>
              <a:gd name="connsiteY4" fmla="*/ 211924 h 296590"/>
              <a:gd name="connsiteX0" fmla="*/ 0 w 1041658"/>
              <a:gd name="connsiteY0" fmla="*/ 25657 h 296590"/>
              <a:gd name="connsiteX1" fmla="*/ 1041658 w 1041658"/>
              <a:gd name="connsiteY1" fmla="*/ 0 h 296590"/>
              <a:gd name="connsiteX2" fmla="*/ 1030720 w 1041658"/>
              <a:gd name="connsiteY2" fmla="*/ 8725 h 296590"/>
              <a:gd name="connsiteX3" fmla="*/ 1024466 w 1041658"/>
              <a:gd name="connsiteY3" fmla="*/ 296590 h 296590"/>
              <a:gd name="connsiteX4" fmla="*/ 0 w 1041658"/>
              <a:gd name="connsiteY4" fmla="*/ 211924 h 29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658" h="296590">
                <a:moveTo>
                  <a:pt x="0" y="25657"/>
                </a:moveTo>
                <a:lnTo>
                  <a:pt x="1041658" y="0"/>
                </a:lnTo>
                <a:cubicBezTo>
                  <a:pt x="1040851" y="11631"/>
                  <a:pt x="1031527" y="-2906"/>
                  <a:pt x="1030720" y="8725"/>
                </a:cubicBezTo>
                <a:lnTo>
                  <a:pt x="1024466" y="296590"/>
                </a:lnTo>
                <a:lnTo>
                  <a:pt x="0" y="21192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467850" y="5861050"/>
            <a:ext cx="1049337" cy="330200"/>
          </a:xfrm>
          <a:custGeom>
            <a:avLst/>
            <a:gdLst>
              <a:gd name="connsiteX0" fmla="*/ 0 w 1049867"/>
              <a:gd name="connsiteY0" fmla="*/ 16933 h 330200"/>
              <a:gd name="connsiteX1" fmla="*/ 1032934 w 1049867"/>
              <a:gd name="connsiteY1" fmla="*/ 0 h 330200"/>
              <a:gd name="connsiteX2" fmla="*/ 1049867 w 1049867"/>
              <a:gd name="connsiteY2" fmla="*/ 330200 h 330200"/>
              <a:gd name="connsiteX3" fmla="*/ 33867 w 1049867"/>
              <a:gd name="connsiteY3" fmla="*/ 287866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9867" h="330200">
                <a:moveTo>
                  <a:pt x="0" y="16933"/>
                </a:moveTo>
                <a:lnTo>
                  <a:pt x="1032934" y="0"/>
                </a:lnTo>
                <a:lnTo>
                  <a:pt x="1049867" y="330200"/>
                </a:lnTo>
                <a:lnTo>
                  <a:pt x="33867" y="28786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7059103" y="5554860"/>
            <a:ext cx="109728" cy="110806"/>
          </a:xfrm>
          <a:prstGeom prst="ellipse">
            <a:avLst/>
          </a:prstGeom>
          <a:solidFill>
            <a:srgbClr val="FF993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5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387808" y="147581"/>
            <a:ext cx="13004800" cy="451873"/>
          </a:xfr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Higher-order scheme: Gulf Stream meandering</a:t>
            </a:r>
          </a:p>
        </p:txBody>
      </p:sp>
      <p:pic>
        <p:nvPicPr>
          <p:cNvPr id="4" name="sms1">
            <a:hlinkClick r:id="" action="ppaction://media"/>
            <a:extLst>
              <a:ext uri="{FF2B5EF4-FFF2-40B4-BE49-F238E27FC236}">
                <a16:creationId xmlns:a16="http://schemas.microsoft.com/office/drawing/2014/main" id="{C8A06BB1-6DB1-4D53-B173-44F0BD8F6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2" y="1449205"/>
            <a:ext cx="6507428" cy="4090817"/>
          </a:xfrm>
          <a:prstGeom prst="rect">
            <a:avLst/>
          </a:prstGeom>
        </p:spPr>
      </p:pic>
      <p:pic>
        <p:nvPicPr>
          <p:cNvPr id="6" name="sms4">
            <a:hlinkClick r:id="" action="ppaction://media"/>
            <a:extLst>
              <a:ext uri="{FF2B5EF4-FFF2-40B4-BE49-F238E27FC236}">
                <a16:creationId xmlns:a16="http://schemas.microsoft.com/office/drawing/2014/main" id="{BF4CD2B2-5BED-4D7A-B1C5-C862C7A545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0183" y="1449205"/>
            <a:ext cx="6450217" cy="4054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4BDA0-EA32-499A-818F-00DA31077696}"/>
              </a:ext>
            </a:extLst>
          </p:cNvPr>
          <p:cNvSpPr txBox="1"/>
          <p:nvPr/>
        </p:nvSpPr>
        <p:spPr>
          <a:xfrm>
            <a:off x="9123317" y="802640"/>
            <a:ext cx="2535283" cy="469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2453" dirty="0">
                <a:solidFill>
                  <a:srgbClr val="00B050"/>
                </a:solidFill>
              </a:rPr>
              <a:t>3rd order WENO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446B1-0469-491E-AE35-69A24E7FBB5E}"/>
              </a:ext>
            </a:extLst>
          </p:cNvPr>
          <p:cNvSpPr txBox="1"/>
          <p:nvPr/>
        </p:nvSpPr>
        <p:spPr>
          <a:xfrm>
            <a:off x="2714324" y="802640"/>
            <a:ext cx="2097023" cy="469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2453" dirty="0">
                <a:solidFill>
                  <a:srgbClr val="00B050"/>
                </a:solidFill>
              </a:rPr>
              <a:t>2nd order TVD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7708D-FB44-411D-9124-94213BCC0F47}"/>
              </a:ext>
            </a:extLst>
          </p:cNvPr>
          <p:cNvSpPr txBox="1"/>
          <p:nvPr/>
        </p:nvSpPr>
        <p:spPr>
          <a:xfrm>
            <a:off x="355603" y="1216848"/>
            <a:ext cx="2097023" cy="469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2453" dirty="0"/>
              <a:t>SST(</a:t>
            </a:r>
            <a:r>
              <a:rPr lang="en-US" sz="2453" baseline="30000" dirty="0" err="1"/>
              <a:t>o</a:t>
            </a:r>
            <a:r>
              <a:rPr lang="en-US" sz="2453" dirty="0" err="1"/>
              <a:t>C</a:t>
            </a:r>
            <a:r>
              <a:rPr lang="en-US" sz="2453" dirty="0"/>
              <a:t>)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86EECBF-4E64-45DE-BD8C-EB7B164FD666}"/>
              </a:ext>
            </a:extLst>
          </p:cNvPr>
          <p:cNvSpPr txBox="1"/>
          <p:nvPr/>
        </p:nvSpPr>
        <p:spPr>
          <a:xfrm>
            <a:off x="6910184" y="1216848"/>
            <a:ext cx="2097023" cy="469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2453" dirty="0"/>
              <a:t>SST(</a:t>
            </a:r>
            <a:r>
              <a:rPr lang="en-US" sz="2453" baseline="30000" dirty="0" err="1"/>
              <a:t>o</a:t>
            </a:r>
            <a:r>
              <a:rPr lang="en-US" sz="2453" dirty="0" err="1"/>
              <a:t>C</a:t>
            </a:r>
            <a:r>
              <a:rPr lang="en-US" sz="2453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486952-BDB0-4DBE-9EC0-8FBA8B9AB3F0}"/>
              </a:ext>
            </a:extLst>
          </p:cNvPr>
          <p:cNvSpPr/>
          <p:nvPr/>
        </p:nvSpPr>
        <p:spPr>
          <a:xfrm>
            <a:off x="306182" y="5729068"/>
            <a:ext cx="13409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10" indent="-304810">
              <a:buBlip>
                <a:blip r:embed="rId9"/>
              </a:buBlip>
            </a:pPr>
            <a:r>
              <a:rPr lang="en-US" altLang="zh-CN" sz="2400" dirty="0">
                <a:solidFill>
                  <a:srgbClr val="000000"/>
                </a:solidFill>
                <a:latin typeface="yandex-sans"/>
              </a:rPr>
              <a:t>Grid resolution: 2~7 km; </a:t>
            </a:r>
            <a:r>
              <a:rPr lang="en-US" sz="2400" dirty="0">
                <a:solidFill>
                  <a:srgbClr val="000000"/>
                </a:solidFill>
                <a:latin typeface="yandex-sans"/>
              </a:rPr>
              <a:t>388K nodes and 766K elements; 27 LSC</a:t>
            </a:r>
            <a:r>
              <a:rPr lang="en-US" sz="2400" baseline="30000" dirty="0">
                <a:solidFill>
                  <a:srgbClr val="000000"/>
                </a:solidFill>
                <a:latin typeface="yandex-sans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yandex-sans"/>
              </a:rPr>
              <a:t>vertical levels on average</a:t>
            </a:r>
          </a:p>
          <a:p>
            <a:pPr marL="304810" indent="-304810">
              <a:buBlip>
                <a:blip r:embed="rId9"/>
              </a:buBlip>
            </a:pPr>
            <a:r>
              <a:rPr lang="en-US" altLang="zh-CN" sz="2400" dirty="0">
                <a:solidFill>
                  <a:srgbClr val="000000"/>
                </a:solidFill>
                <a:latin typeface="yandex-sans"/>
              </a:rPr>
              <a:t>Time step=150 seconds</a:t>
            </a:r>
            <a:endParaRPr lang="en-US" sz="2400" dirty="0">
              <a:solidFill>
                <a:srgbClr val="000000"/>
              </a:solidFill>
              <a:latin typeface="yandex-sans"/>
            </a:endParaRPr>
          </a:p>
          <a:p>
            <a:pPr marL="304810" indent="-304810">
              <a:buBlip>
                <a:blip r:embed="rId9"/>
              </a:buBlip>
            </a:pPr>
            <a:r>
              <a:rPr lang="en-US" sz="2400" dirty="0">
                <a:solidFill>
                  <a:srgbClr val="000000"/>
                </a:solidFill>
                <a:latin typeface="yandex-sans"/>
              </a:rPr>
              <a:t>No bathymetry </a:t>
            </a:r>
            <a:r>
              <a:rPr lang="en-US" sz="2400" dirty="0" smtClean="0">
                <a:solidFill>
                  <a:srgbClr val="000000"/>
                </a:solidFill>
                <a:latin typeface="yandex-sans"/>
              </a:rPr>
              <a:t>smoothing</a:t>
            </a:r>
          </a:p>
          <a:p>
            <a:pPr marL="304810" indent="-304810">
              <a:buBlip>
                <a:blip r:embed="rId9"/>
              </a:buBlip>
            </a:pPr>
            <a:r>
              <a:rPr lang="en-US" sz="2400" dirty="0" smtClean="0">
                <a:solidFill>
                  <a:srgbClr val="FFC000"/>
                </a:solidFill>
                <a:latin typeface="yandex-sans"/>
              </a:rPr>
              <a:t>Higher-order schemes help reduce numerical dissipation as required in large-scale processes</a:t>
            </a:r>
            <a:endParaRPr lang="en-US" sz="2400" dirty="0">
              <a:solidFill>
                <a:srgbClr val="FFC000"/>
              </a:solidFill>
              <a:latin typeface="yandex-sans"/>
            </a:endParaRPr>
          </a:p>
        </p:txBody>
      </p:sp>
    </p:spTree>
    <p:extLst>
      <p:ext uri="{BB962C8B-B14F-4D97-AF65-F5344CB8AC3E}">
        <p14:creationId xmlns:p14="http://schemas.microsoft.com/office/powerpoint/2010/main" val="116834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Periodic </a:t>
            </a:r>
            <a:r>
              <a:rPr lang="en-US" sz="2400" b="1" dirty="0" err="1" smtClean="0"/>
              <a:t>b.c.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5638" y="406400"/>
            <a:ext cx="12468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Useful for benchmarks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implicit framework in SCHISM makes the implementation of periodic </a:t>
            </a:r>
            <a:r>
              <a:rPr lang="en-US" dirty="0" err="1" smtClean="0"/>
              <a:t>b.c.</a:t>
            </a:r>
            <a:r>
              <a:rPr lang="en-US" dirty="0" smtClean="0"/>
              <a:t> a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ake advantage of spherical coordinates for this type of </a:t>
            </a:r>
            <a:r>
              <a:rPr lang="en-US" dirty="0" err="1" smtClean="0"/>
              <a:t>b.c.</a:t>
            </a:r>
            <a:r>
              <a:rPr lang="en-US" dirty="0" smtClean="0"/>
              <a:t> (single periodic only; no double periodic)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Wrap </a:t>
            </a:r>
            <a:r>
              <a:rPr lang="en-US" dirty="0" err="1" smtClean="0"/>
              <a:t>hgrid</a:t>
            </a:r>
            <a:r>
              <a:rPr lang="en-US" dirty="0" smtClean="0"/>
              <a:t> around a sphere (either along equator or </a:t>
            </a:r>
            <a:r>
              <a:rPr lang="en-US" dirty="0" err="1" smtClean="0"/>
              <a:t>meridionally</a:t>
            </a:r>
            <a:r>
              <a:rPr lang="en-US" dirty="0" smtClean="0"/>
              <a:t> near two poles)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</a:t>
            </a:r>
            <a:r>
              <a:rPr lang="en-US" dirty="0" err="1" smtClean="0"/>
              <a:t>proc</a:t>
            </a:r>
            <a:r>
              <a:rPr lang="en-US" dirty="0"/>
              <a:t> script: </a:t>
            </a:r>
            <a:r>
              <a:rPr lang="en-US" dirty="0" smtClean="0"/>
              <a:t>periodic_grid.f90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0368" y="1682889"/>
            <a:ext cx="5257800" cy="56323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     !</a:t>
            </a:r>
            <a:r>
              <a:rPr lang="en-US" sz="1200" dirty="0"/>
              <a:t>Lengths in </a:t>
            </a:r>
            <a:r>
              <a:rPr lang="en-US" sz="1200" dirty="0" err="1"/>
              <a:t>x,y</a:t>
            </a:r>
            <a:r>
              <a:rPr lang="en-US" sz="1200" dirty="0"/>
              <a:t> (m</a:t>
            </a:r>
            <a:r>
              <a:rPr lang="en-US" sz="1200" dirty="0" smtClean="0"/>
              <a:t>) (box)</a:t>
            </a:r>
            <a:endParaRPr lang="en-US" sz="1200" dirty="0"/>
          </a:p>
          <a:p>
            <a:r>
              <a:rPr lang="en-US" sz="1200" dirty="0"/>
              <a:t>      </a:t>
            </a:r>
            <a:r>
              <a:rPr lang="en-US" sz="1200" dirty="0" err="1"/>
              <a:t>rlx</a:t>
            </a:r>
            <a:r>
              <a:rPr lang="en-US" sz="1200" dirty="0"/>
              <a:t>=100e3; rly=10e3</a:t>
            </a:r>
          </a:p>
          <a:p>
            <a:r>
              <a:rPr lang="en-US" sz="1200" dirty="0"/>
              <a:t>      !Resolution in </a:t>
            </a:r>
            <a:r>
              <a:rPr lang="en-US" sz="1200" dirty="0" err="1"/>
              <a:t>x,y</a:t>
            </a:r>
            <a:r>
              <a:rPr lang="en-US" sz="1200" dirty="0"/>
              <a:t> (m)</a:t>
            </a:r>
          </a:p>
          <a:p>
            <a:r>
              <a:rPr lang="en-US" sz="1200" dirty="0"/>
              <a:t>      !# of divisions in x must &gt;=360</a:t>
            </a:r>
          </a:p>
          <a:p>
            <a:r>
              <a:rPr lang="en-US" sz="1200" dirty="0"/>
              <a:t>      dx=</a:t>
            </a:r>
            <a:r>
              <a:rPr lang="en-US" sz="1200" dirty="0" err="1"/>
              <a:t>rlx</a:t>
            </a:r>
            <a:r>
              <a:rPr lang="en-US" sz="1200" dirty="0"/>
              <a:t>/361; </a:t>
            </a:r>
            <a:r>
              <a:rPr lang="en-US" sz="1200" dirty="0" err="1"/>
              <a:t>dy</a:t>
            </a:r>
            <a:r>
              <a:rPr lang="en-US" sz="1200" dirty="0"/>
              <a:t>=1e3</a:t>
            </a:r>
          </a:p>
          <a:p>
            <a:endParaRPr lang="en-US" sz="1200" dirty="0"/>
          </a:p>
          <a:p>
            <a:r>
              <a:rPr lang="en-US" sz="1200" dirty="0"/>
              <a:t>      !Min/max </a:t>
            </a:r>
            <a:r>
              <a:rPr lang="en-US" sz="1200" dirty="0" err="1"/>
              <a:t>lat</a:t>
            </a:r>
            <a:r>
              <a:rPr lang="en-US" sz="1200" dirty="0"/>
              <a:t> (</a:t>
            </a:r>
            <a:r>
              <a:rPr lang="en-US" sz="1200" dirty="0" err="1"/>
              <a:t>degr</a:t>
            </a:r>
            <a:r>
              <a:rPr lang="en-US" sz="1200" dirty="0"/>
              <a:t>) - use a small meridional band to minimize</a:t>
            </a:r>
          </a:p>
          <a:p>
            <a:r>
              <a:rPr lang="en-US" sz="1200" dirty="0"/>
              <a:t>      !</a:t>
            </a:r>
            <a:r>
              <a:rPr lang="en-US" sz="1200" dirty="0" smtClean="0"/>
              <a:t>distortion</a:t>
            </a:r>
            <a:endParaRPr lang="en-US" sz="1200" dirty="0"/>
          </a:p>
          <a:p>
            <a:r>
              <a:rPr lang="en-US" sz="1200" dirty="0"/>
              <a:t>      !The global (</a:t>
            </a:r>
            <a:r>
              <a:rPr lang="en-US" sz="1200" dirty="0" err="1"/>
              <a:t>x,y,z</a:t>
            </a:r>
            <a:r>
              <a:rPr lang="en-US" sz="1200" dirty="0"/>
              <a:t>) are calculated via:</a:t>
            </a:r>
          </a:p>
          <a:p>
            <a:r>
              <a:rPr lang="en-US" sz="1200" dirty="0"/>
              <a:t>      !x=</a:t>
            </a:r>
            <a:r>
              <a:rPr lang="en-US" sz="1200" dirty="0" err="1"/>
              <a:t>R_e</a:t>
            </a:r>
            <a:r>
              <a:rPr lang="en-US" sz="1200" dirty="0"/>
              <a:t>*cos(\phi)*cos(\lambda)</a:t>
            </a:r>
          </a:p>
          <a:p>
            <a:r>
              <a:rPr lang="en-US" sz="1200" dirty="0"/>
              <a:t>      !y=</a:t>
            </a:r>
            <a:r>
              <a:rPr lang="en-US" sz="1200" dirty="0" err="1"/>
              <a:t>R_e</a:t>
            </a:r>
            <a:r>
              <a:rPr lang="en-US" sz="1200" dirty="0"/>
              <a:t>*cos(\phi)*sin(\lambda)</a:t>
            </a:r>
          </a:p>
          <a:p>
            <a:r>
              <a:rPr lang="en-US" sz="1200" dirty="0"/>
              <a:t>      !z=</a:t>
            </a:r>
            <a:r>
              <a:rPr lang="en-US" sz="1200" dirty="0" err="1"/>
              <a:t>R_p</a:t>
            </a:r>
            <a:r>
              <a:rPr lang="en-US" sz="1200" dirty="0"/>
              <a:t>*sin(\phi)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ymin</a:t>
            </a:r>
            <a:r>
              <a:rPr lang="en-US" sz="1200" dirty="0"/>
              <a:t>=-0.5; </a:t>
            </a:r>
            <a:r>
              <a:rPr lang="en-US" sz="1200" dirty="0" err="1"/>
              <a:t>ymax</a:t>
            </a:r>
            <a:r>
              <a:rPr lang="en-US" sz="1200" dirty="0"/>
              <a:t>=0.5</a:t>
            </a:r>
          </a:p>
          <a:p>
            <a:endParaRPr lang="en-US" sz="1200" dirty="0"/>
          </a:p>
          <a:p>
            <a:r>
              <a:rPr lang="en-US" sz="1200" dirty="0"/>
              <a:t>      !Radius @ pole to match rly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r_pole</a:t>
            </a:r>
            <a:r>
              <a:rPr lang="en-US" sz="1200" dirty="0"/>
              <a:t>=rly/(</a:t>
            </a:r>
            <a:r>
              <a:rPr lang="en-US" sz="1200" dirty="0" err="1"/>
              <a:t>ymax-ymin</a:t>
            </a:r>
            <a:r>
              <a:rPr lang="en-US" sz="1200" dirty="0"/>
              <a:t>)/pi*180</a:t>
            </a:r>
          </a:p>
          <a:p>
            <a:endParaRPr lang="en-US" sz="1200" dirty="0"/>
          </a:p>
          <a:p>
            <a:r>
              <a:rPr lang="en-US" sz="1200" dirty="0"/>
              <a:t>      </a:t>
            </a:r>
            <a:r>
              <a:rPr lang="en-US" sz="1200" dirty="0" err="1"/>
              <a:t>nx</a:t>
            </a:r>
            <a:r>
              <a:rPr lang="en-US" sz="1200" dirty="0"/>
              <a:t>=</a:t>
            </a:r>
            <a:r>
              <a:rPr lang="en-US" sz="1200" dirty="0" err="1"/>
              <a:t>rlx</a:t>
            </a:r>
            <a:r>
              <a:rPr lang="en-US" sz="1200" dirty="0"/>
              <a:t>/dx+0.01 !# of divisions in x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ny</a:t>
            </a:r>
            <a:r>
              <a:rPr lang="en-US" sz="1200" dirty="0"/>
              <a:t>=rly/dy+0.01 !# of divisions in y</a:t>
            </a:r>
          </a:p>
          <a:p>
            <a:r>
              <a:rPr lang="en-US" sz="1200" dirty="0"/>
              <a:t>      if(</a:t>
            </a:r>
            <a:r>
              <a:rPr lang="en-US" sz="1200" dirty="0" err="1"/>
              <a:t>nx</a:t>
            </a:r>
            <a:r>
              <a:rPr lang="en-US" sz="1200" dirty="0"/>
              <a:t>&lt;360) stop 'Make sure # of divisions in x &gt;=360!'</a:t>
            </a:r>
          </a:p>
          <a:p>
            <a:endParaRPr lang="en-US" sz="1200" dirty="0"/>
          </a:p>
          <a:p>
            <a:r>
              <a:rPr lang="en-US" sz="1200" dirty="0"/>
              <a:t>      !Back calculate radius of 'earth' @ equator to match length in x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r_eq</a:t>
            </a:r>
            <a:r>
              <a:rPr lang="en-US" sz="1200" dirty="0"/>
              <a:t>=</a:t>
            </a:r>
            <a:r>
              <a:rPr lang="en-US" sz="1200" dirty="0" err="1"/>
              <a:t>rlx</a:t>
            </a:r>
            <a:r>
              <a:rPr lang="en-US" sz="1200" dirty="0"/>
              <a:t>/2/pi</a:t>
            </a:r>
          </a:p>
          <a:p>
            <a:endParaRPr lang="en-US" sz="1200" dirty="0"/>
          </a:p>
          <a:p>
            <a:r>
              <a:rPr lang="en-US" sz="1200" dirty="0"/>
              <a:t>      !Resolutions in </a:t>
            </a:r>
            <a:r>
              <a:rPr lang="en-US" sz="1200" dirty="0" err="1"/>
              <a:t>lon</a:t>
            </a:r>
            <a:r>
              <a:rPr lang="en-US" sz="1200" dirty="0"/>
              <a:t>/</a:t>
            </a:r>
            <a:r>
              <a:rPr lang="en-US" sz="1200" dirty="0" err="1"/>
              <a:t>lat</a:t>
            </a:r>
            <a:r>
              <a:rPr lang="en-US" sz="1200" dirty="0"/>
              <a:t> (</a:t>
            </a:r>
            <a:r>
              <a:rPr lang="en-US" sz="1200" dirty="0" err="1"/>
              <a:t>degr</a:t>
            </a:r>
            <a:r>
              <a:rPr lang="en-US" sz="1200" dirty="0"/>
              <a:t>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dx_lon</a:t>
            </a:r>
            <a:r>
              <a:rPr lang="en-US" sz="1200" dirty="0"/>
              <a:t>=360./(nx+1)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dy_lat</a:t>
            </a:r>
            <a:r>
              <a:rPr lang="en-US" sz="1200" dirty="0"/>
              <a:t>=(</a:t>
            </a:r>
            <a:r>
              <a:rPr lang="en-US" sz="1200" dirty="0" err="1"/>
              <a:t>ymax-ymin</a:t>
            </a:r>
            <a:r>
              <a:rPr lang="en-US" sz="1200" dirty="0"/>
              <a:t>)/</a:t>
            </a:r>
            <a:r>
              <a:rPr lang="en-US" sz="1200" dirty="0" err="1"/>
              <a:t>ny</a:t>
            </a:r>
            <a:endParaRPr lang="en-US" sz="1200" dirty="0"/>
          </a:p>
          <a:p>
            <a:r>
              <a:rPr lang="en-US" sz="1200" dirty="0"/>
              <a:t>      !Min/max </a:t>
            </a:r>
            <a:r>
              <a:rPr lang="en-US" sz="1200" dirty="0" err="1"/>
              <a:t>lon</a:t>
            </a:r>
            <a:r>
              <a:rPr lang="en-US" sz="1200" dirty="0"/>
              <a:t> (</a:t>
            </a:r>
            <a:r>
              <a:rPr lang="en-US" sz="1200" dirty="0" err="1"/>
              <a:t>degr</a:t>
            </a:r>
            <a:r>
              <a:rPr lang="en-US" sz="1200" dirty="0"/>
              <a:t>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xmin</a:t>
            </a:r>
            <a:r>
              <a:rPr lang="en-US" sz="1200" dirty="0"/>
              <a:t>=-180</a:t>
            </a:r>
          </a:p>
          <a:p>
            <a:r>
              <a:rPr lang="en-US" sz="1200" dirty="0"/>
              <a:t>      </a:t>
            </a:r>
            <a:r>
              <a:rPr lang="en-US" sz="1200" dirty="0" err="1">
                <a:solidFill>
                  <a:srgbClr val="7030A0"/>
                </a:solidFill>
              </a:rPr>
              <a:t>xmax</a:t>
            </a:r>
            <a:r>
              <a:rPr lang="en-US" sz="1200" dirty="0">
                <a:solidFill>
                  <a:srgbClr val="7030A0"/>
                </a:solidFill>
              </a:rPr>
              <a:t>=180-dx_lon !leave a gap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752600" y="3124105"/>
            <a:ext cx="2257719" cy="533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1323" y="5636761"/>
            <a:ext cx="1895784" cy="1049985"/>
            <a:chOff x="4876800" y="5047718"/>
            <a:chExt cx="1958577" cy="1049985"/>
          </a:xfrm>
        </p:grpSpPr>
        <p:grpSp>
          <p:nvGrpSpPr>
            <p:cNvPr id="23" name="Group 22"/>
            <p:cNvGrpSpPr/>
            <p:nvPr/>
          </p:nvGrpSpPr>
          <p:grpSpPr>
            <a:xfrm>
              <a:off x="4876800" y="5047718"/>
              <a:ext cx="1958577" cy="1049985"/>
              <a:chOff x="4876800" y="5047718"/>
              <a:chExt cx="1958577" cy="1049985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4876800" y="5047718"/>
                <a:ext cx="1958577" cy="6693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 bwMode="auto">
            <a:xfrm>
              <a:off x="5105400" y="5317521"/>
              <a:ext cx="1600200" cy="78018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36408" y="5257800"/>
            <a:ext cx="1958577" cy="1049985"/>
            <a:chOff x="4876800" y="5047718"/>
            <a:chExt cx="1958577" cy="1049985"/>
          </a:xfrm>
        </p:grpSpPr>
        <p:grpSp>
          <p:nvGrpSpPr>
            <p:cNvPr id="14" name="Group 13"/>
            <p:cNvGrpSpPr/>
            <p:nvPr/>
          </p:nvGrpSpPr>
          <p:grpSpPr>
            <a:xfrm>
              <a:off x="4876800" y="5047718"/>
              <a:ext cx="1958577" cy="1049985"/>
              <a:chOff x="4876800" y="5047718"/>
              <a:chExt cx="1958577" cy="1049985"/>
            </a:xfrm>
          </p:grpSpPr>
          <p:sp>
            <p:nvSpPr>
              <p:cNvPr id="13" name="Oval 12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876800" y="5047718"/>
                <a:ext cx="1958577" cy="6693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 bwMode="auto">
            <a:xfrm>
              <a:off x="5105400" y="5317521"/>
              <a:ext cx="1600200" cy="78018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232" y="4953000"/>
            <a:ext cx="1862230" cy="1049985"/>
            <a:chOff x="4876800" y="5047718"/>
            <a:chExt cx="1958577" cy="1049985"/>
          </a:xfrm>
        </p:grpSpPr>
        <p:grpSp>
          <p:nvGrpSpPr>
            <p:cNvPr id="18" name="Group 17"/>
            <p:cNvGrpSpPr/>
            <p:nvPr/>
          </p:nvGrpSpPr>
          <p:grpSpPr>
            <a:xfrm>
              <a:off x="4876800" y="5047718"/>
              <a:ext cx="1958577" cy="1049985"/>
              <a:chOff x="4876800" y="5047718"/>
              <a:chExt cx="1958577" cy="1049985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876800" y="5047718"/>
                <a:ext cx="1958577" cy="6693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5105400" y="5317521"/>
              <a:ext cx="1600200" cy="78018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5" name="Oval 4"/>
          <p:cNvSpPr/>
          <p:nvPr/>
        </p:nvSpPr>
        <p:spPr bwMode="auto">
          <a:xfrm>
            <a:off x="190500" y="4572000"/>
            <a:ext cx="1600200" cy="2743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274855" y="5823408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27255" y="586740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579655" y="597895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732055" y="601980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884455" y="601980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1036855" y="601980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1189255" y="601980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1341655" y="5978950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1494055" y="5919246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1646455" y="5859542"/>
            <a:ext cx="67259" cy="650450"/>
          </a:xfrm>
          <a:custGeom>
            <a:avLst/>
            <a:gdLst>
              <a:gd name="connsiteX0" fmla="*/ 67259 w 67259"/>
              <a:gd name="connsiteY0" fmla="*/ 0 h 650450"/>
              <a:gd name="connsiteX1" fmla="*/ 57833 w 67259"/>
              <a:gd name="connsiteY1" fmla="*/ 65988 h 650450"/>
              <a:gd name="connsiteX2" fmla="*/ 48406 w 67259"/>
              <a:gd name="connsiteY2" fmla="*/ 103695 h 650450"/>
              <a:gd name="connsiteX3" fmla="*/ 38979 w 67259"/>
              <a:gd name="connsiteY3" fmla="*/ 150829 h 650450"/>
              <a:gd name="connsiteX4" fmla="*/ 29552 w 67259"/>
              <a:gd name="connsiteY4" fmla="*/ 188536 h 650450"/>
              <a:gd name="connsiteX5" fmla="*/ 20125 w 67259"/>
              <a:gd name="connsiteY5" fmla="*/ 254524 h 650450"/>
              <a:gd name="connsiteX6" fmla="*/ 10699 w 67259"/>
              <a:gd name="connsiteY6" fmla="*/ 329938 h 650450"/>
              <a:gd name="connsiteX7" fmla="*/ 1272 w 67259"/>
              <a:gd name="connsiteY7" fmla="*/ 358219 h 650450"/>
              <a:gd name="connsiteX8" fmla="*/ 1272 w 67259"/>
              <a:gd name="connsiteY8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59" h="650450">
                <a:moveTo>
                  <a:pt x="67259" y="0"/>
                </a:moveTo>
                <a:cubicBezTo>
                  <a:pt x="64117" y="21996"/>
                  <a:pt x="61808" y="44127"/>
                  <a:pt x="57833" y="65988"/>
                </a:cubicBezTo>
                <a:cubicBezTo>
                  <a:pt x="55515" y="78735"/>
                  <a:pt x="51217" y="91048"/>
                  <a:pt x="48406" y="103695"/>
                </a:cubicBezTo>
                <a:cubicBezTo>
                  <a:pt x="44930" y="119336"/>
                  <a:pt x="42455" y="135188"/>
                  <a:pt x="38979" y="150829"/>
                </a:cubicBezTo>
                <a:cubicBezTo>
                  <a:pt x="36168" y="163476"/>
                  <a:pt x="31870" y="175789"/>
                  <a:pt x="29552" y="188536"/>
                </a:cubicBezTo>
                <a:cubicBezTo>
                  <a:pt x="25577" y="210397"/>
                  <a:pt x="23061" y="232500"/>
                  <a:pt x="20125" y="254524"/>
                </a:cubicBezTo>
                <a:cubicBezTo>
                  <a:pt x="16777" y="279635"/>
                  <a:pt x="15231" y="305013"/>
                  <a:pt x="10699" y="329938"/>
                </a:cubicBezTo>
                <a:cubicBezTo>
                  <a:pt x="8921" y="339715"/>
                  <a:pt x="1564" y="348286"/>
                  <a:pt x="1272" y="358219"/>
                </a:cubicBezTo>
                <a:cubicBezTo>
                  <a:pt x="-1592" y="455587"/>
                  <a:pt x="1272" y="553040"/>
                  <a:pt x="1272" y="6504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5400000">
            <a:off x="2754794" y="4648200"/>
            <a:ext cx="1958577" cy="2743200"/>
            <a:chOff x="2333947" y="4451808"/>
            <a:chExt cx="1958577" cy="2743200"/>
          </a:xfrm>
        </p:grpSpPr>
        <p:grpSp>
          <p:nvGrpSpPr>
            <p:cNvPr id="37" name="Group 36"/>
            <p:cNvGrpSpPr/>
            <p:nvPr/>
          </p:nvGrpSpPr>
          <p:grpSpPr>
            <a:xfrm>
              <a:off x="2359032" y="5516569"/>
              <a:ext cx="1895784" cy="1049985"/>
              <a:chOff x="4876800" y="5047718"/>
              <a:chExt cx="1958577" cy="1049985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876800" y="5047718"/>
                <a:ext cx="1958577" cy="1049985"/>
                <a:chOff x="4876800" y="5047718"/>
                <a:chExt cx="1958577" cy="1049985"/>
              </a:xfrm>
            </p:grpSpPr>
            <p:sp>
              <p:nvSpPr>
                <p:cNvPr id="40" name="Oval 39"/>
                <p:cNvSpPr/>
                <p:nvPr/>
              </p:nvSpPr>
              <p:spPr bwMode="auto">
                <a:xfrm>
                  <a:off x="5105400" y="5317521"/>
                  <a:ext cx="1600200" cy="780182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 bwMode="auto">
                <a:xfrm>
                  <a:off x="4876800" y="5047718"/>
                  <a:ext cx="1958577" cy="669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39" name="Oval 38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333947" y="5137608"/>
              <a:ext cx="1958577" cy="1049985"/>
              <a:chOff x="4876800" y="5047718"/>
              <a:chExt cx="1958577" cy="1049985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4876800" y="5047718"/>
                <a:ext cx="1958577" cy="1049985"/>
                <a:chOff x="4876800" y="5047718"/>
                <a:chExt cx="1958577" cy="1049985"/>
              </a:xfrm>
            </p:grpSpPr>
            <p:sp>
              <p:nvSpPr>
                <p:cNvPr id="45" name="Oval 44"/>
                <p:cNvSpPr/>
                <p:nvPr/>
              </p:nvSpPr>
              <p:spPr bwMode="auto">
                <a:xfrm>
                  <a:off x="5105400" y="5317521"/>
                  <a:ext cx="1600200" cy="780182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 bwMode="auto">
                <a:xfrm>
                  <a:off x="4876800" y="5047718"/>
                  <a:ext cx="1958577" cy="669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44" name="Oval 43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392587" y="4832808"/>
              <a:ext cx="1862230" cy="1049985"/>
              <a:chOff x="4876800" y="5047718"/>
              <a:chExt cx="1958577" cy="104998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4876800" y="5047718"/>
                <a:ext cx="1958577" cy="1049985"/>
                <a:chOff x="4876800" y="5047718"/>
                <a:chExt cx="1958577" cy="1049985"/>
              </a:xfrm>
            </p:grpSpPr>
            <p:sp>
              <p:nvSpPr>
                <p:cNvPr id="50" name="Oval 49"/>
                <p:cNvSpPr/>
                <p:nvPr/>
              </p:nvSpPr>
              <p:spPr bwMode="auto">
                <a:xfrm>
                  <a:off x="5105400" y="5317521"/>
                  <a:ext cx="1600200" cy="780182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 bwMode="auto">
                <a:xfrm>
                  <a:off x="4876800" y="5047718"/>
                  <a:ext cx="1958577" cy="669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49" name="Oval 48"/>
              <p:cNvSpPr/>
              <p:nvPr/>
            </p:nvSpPr>
            <p:spPr bwMode="auto">
              <a:xfrm>
                <a:off x="5105400" y="5317521"/>
                <a:ext cx="1600200" cy="78018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52" name="Oval 51"/>
            <p:cNvSpPr/>
            <p:nvPr/>
          </p:nvSpPr>
          <p:spPr bwMode="auto">
            <a:xfrm>
              <a:off x="2560855" y="4451808"/>
              <a:ext cx="1600200" cy="2743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645210" y="5703216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797610" y="574720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950010" y="585875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3102410" y="589960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254810" y="589960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3407210" y="589960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3559610" y="589960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712010" y="5858758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3864410" y="5799054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4016810" y="5739350"/>
              <a:ext cx="67259" cy="650450"/>
            </a:xfrm>
            <a:custGeom>
              <a:avLst/>
              <a:gdLst>
                <a:gd name="connsiteX0" fmla="*/ 67259 w 67259"/>
                <a:gd name="connsiteY0" fmla="*/ 0 h 650450"/>
                <a:gd name="connsiteX1" fmla="*/ 57833 w 67259"/>
                <a:gd name="connsiteY1" fmla="*/ 65988 h 650450"/>
                <a:gd name="connsiteX2" fmla="*/ 48406 w 67259"/>
                <a:gd name="connsiteY2" fmla="*/ 103695 h 650450"/>
                <a:gd name="connsiteX3" fmla="*/ 38979 w 67259"/>
                <a:gd name="connsiteY3" fmla="*/ 150829 h 650450"/>
                <a:gd name="connsiteX4" fmla="*/ 29552 w 67259"/>
                <a:gd name="connsiteY4" fmla="*/ 188536 h 650450"/>
                <a:gd name="connsiteX5" fmla="*/ 20125 w 67259"/>
                <a:gd name="connsiteY5" fmla="*/ 254524 h 650450"/>
                <a:gd name="connsiteX6" fmla="*/ 10699 w 67259"/>
                <a:gd name="connsiteY6" fmla="*/ 329938 h 650450"/>
                <a:gd name="connsiteX7" fmla="*/ 1272 w 67259"/>
                <a:gd name="connsiteY7" fmla="*/ 358219 h 650450"/>
                <a:gd name="connsiteX8" fmla="*/ 1272 w 67259"/>
                <a:gd name="connsiteY8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9" h="650450">
                  <a:moveTo>
                    <a:pt x="67259" y="0"/>
                  </a:moveTo>
                  <a:cubicBezTo>
                    <a:pt x="64117" y="21996"/>
                    <a:pt x="61808" y="44127"/>
                    <a:pt x="57833" y="65988"/>
                  </a:cubicBezTo>
                  <a:cubicBezTo>
                    <a:pt x="55515" y="78735"/>
                    <a:pt x="51217" y="91048"/>
                    <a:pt x="48406" y="103695"/>
                  </a:cubicBezTo>
                  <a:cubicBezTo>
                    <a:pt x="44930" y="119336"/>
                    <a:pt x="42455" y="135188"/>
                    <a:pt x="38979" y="150829"/>
                  </a:cubicBezTo>
                  <a:cubicBezTo>
                    <a:pt x="36168" y="163476"/>
                    <a:pt x="31870" y="175789"/>
                    <a:pt x="29552" y="188536"/>
                  </a:cubicBezTo>
                  <a:cubicBezTo>
                    <a:pt x="25577" y="210397"/>
                    <a:pt x="23061" y="232500"/>
                    <a:pt x="20125" y="254524"/>
                  </a:cubicBezTo>
                  <a:cubicBezTo>
                    <a:pt x="16777" y="279635"/>
                    <a:pt x="15231" y="305013"/>
                    <a:pt x="10699" y="329938"/>
                  </a:cubicBezTo>
                  <a:cubicBezTo>
                    <a:pt x="8921" y="339715"/>
                    <a:pt x="1564" y="348286"/>
                    <a:pt x="1272" y="358219"/>
                  </a:cubicBezTo>
                  <a:cubicBezTo>
                    <a:pt x="-1592" y="455587"/>
                    <a:pt x="1272" y="553040"/>
                    <a:pt x="1272" y="650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8672" name="Rectangle 28671"/>
          <p:cNvSpPr/>
          <p:nvPr/>
        </p:nvSpPr>
        <p:spPr bwMode="auto">
          <a:xfrm>
            <a:off x="114362" y="3124105"/>
            <a:ext cx="1630145" cy="68589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673" name="Right Arrow 28672"/>
          <p:cNvSpPr/>
          <p:nvPr/>
        </p:nvSpPr>
        <p:spPr bwMode="auto">
          <a:xfrm>
            <a:off x="1850788" y="3280007"/>
            <a:ext cx="598605" cy="26679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8680" name="Group 28679"/>
          <p:cNvGrpSpPr/>
          <p:nvPr/>
        </p:nvGrpSpPr>
        <p:grpSpPr>
          <a:xfrm>
            <a:off x="2547581" y="2394627"/>
            <a:ext cx="2137885" cy="1975604"/>
            <a:chOff x="4267200" y="2460747"/>
            <a:chExt cx="2137885" cy="1975604"/>
          </a:xfrm>
        </p:grpSpPr>
        <p:grpSp>
          <p:nvGrpSpPr>
            <p:cNvPr id="76" name="Group 75"/>
            <p:cNvGrpSpPr/>
            <p:nvPr/>
          </p:nvGrpSpPr>
          <p:grpSpPr>
            <a:xfrm>
              <a:off x="4276496" y="3346190"/>
              <a:ext cx="2128589" cy="1090161"/>
              <a:chOff x="4374630" y="3145489"/>
              <a:chExt cx="1981200" cy="1090161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389629" y="3185665"/>
                <a:ext cx="1862230" cy="1049985"/>
                <a:chOff x="4876800" y="5047718"/>
                <a:chExt cx="1958577" cy="1049985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4876800" y="5047718"/>
                  <a:ext cx="1958577" cy="1049985"/>
                  <a:chOff x="4876800" y="5047718"/>
                  <a:chExt cx="1958577" cy="1049985"/>
                </a:xfrm>
              </p:grpSpPr>
              <p:sp>
                <p:nvSpPr>
                  <p:cNvPr id="81" name="Oval 80"/>
                  <p:cNvSpPr/>
                  <p:nvPr/>
                </p:nvSpPr>
                <p:spPr bwMode="auto">
                  <a:xfrm>
                    <a:off x="5105400" y="5317521"/>
                    <a:ext cx="1600200" cy="780182"/>
                  </a:xfrm>
                  <a:prstGeom prst="ellipse">
                    <a:avLst/>
                  </a:prstGeom>
                  <a:noFill/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 bwMode="auto">
                  <a:xfrm>
                    <a:off x="4876800" y="5047718"/>
                    <a:ext cx="1958577" cy="6693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</p:grpSp>
            <p:sp>
              <p:nvSpPr>
                <p:cNvPr id="80" name="Oval 79"/>
                <p:cNvSpPr/>
                <p:nvPr/>
              </p:nvSpPr>
              <p:spPr bwMode="auto">
                <a:xfrm>
                  <a:off x="5105400" y="5317521"/>
                  <a:ext cx="1600200" cy="78018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 bwMode="auto">
              <a:xfrm>
                <a:off x="4374630" y="3145489"/>
                <a:ext cx="1981200" cy="685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8677" name="Group 28676"/>
            <p:cNvGrpSpPr/>
            <p:nvPr/>
          </p:nvGrpSpPr>
          <p:grpSpPr>
            <a:xfrm>
              <a:off x="4267200" y="2460747"/>
              <a:ext cx="2137885" cy="1090161"/>
              <a:chOff x="4374630" y="3145489"/>
              <a:chExt cx="1981200" cy="109016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389629" y="3185665"/>
                <a:ext cx="1862230" cy="1049985"/>
                <a:chOff x="4876800" y="5047718"/>
                <a:chExt cx="1958577" cy="1049985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4876800" y="5047718"/>
                  <a:ext cx="1958577" cy="1049985"/>
                  <a:chOff x="4876800" y="5047718"/>
                  <a:chExt cx="1958577" cy="1049985"/>
                </a:xfrm>
              </p:grpSpPr>
              <p:sp>
                <p:nvSpPr>
                  <p:cNvPr id="72" name="Oval 71"/>
                  <p:cNvSpPr/>
                  <p:nvPr/>
                </p:nvSpPr>
                <p:spPr bwMode="auto">
                  <a:xfrm>
                    <a:off x="5105400" y="5317521"/>
                    <a:ext cx="1600200" cy="780182"/>
                  </a:xfrm>
                  <a:prstGeom prst="ellipse">
                    <a:avLst/>
                  </a:prstGeom>
                  <a:noFill/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 bwMode="auto">
                  <a:xfrm>
                    <a:off x="4876800" y="5047718"/>
                    <a:ext cx="1958577" cy="6693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</p:grpSp>
            <p:sp>
              <p:nvSpPr>
                <p:cNvPr id="71" name="Oval 70"/>
                <p:cNvSpPr/>
                <p:nvPr/>
              </p:nvSpPr>
              <p:spPr bwMode="auto">
                <a:xfrm>
                  <a:off x="5105400" y="5317521"/>
                  <a:ext cx="1600200" cy="78018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28676" name="Rectangle 28675"/>
              <p:cNvSpPr/>
              <p:nvPr/>
            </p:nvSpPr>
            <p:spPr bwMode="auto">
              <a:xfrm>
                <a:off x="4374630" y="3145489"/>
                <a:ext cx="1981200" cy="685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cxnSp>
          <p:nvCxnSpPr>
            <p:cNvPr id="28679" name="Straight Connector 28678"/>
            <p:cNvCxnSpPr/>
            <p:nvPr/>
          </p:nvCxnSpPr>
          <p:spPr bwMode="auto">
            <a:xfrm>
              <a:off x="4526135" y="3213447"/>
              <a:ext cx="0" cy="88544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6159739" y="3213447"/>
              <a:ext cx="0" cy="88544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Rectangle 62"/>
          <p:cNvSpPr/>
          <p:nvPr/>
        </p:nvSpPr>
        <p:spPr>
          <a:xfrm>
            <a:off x="228883" y="1865362"/>
            <a:ext cx="685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/>
              <a:t>Make sure you have sufficient resolution along zonal </a:t>
            </a:r>
            <a:r>
              <a:rPr lang="en-US" dirty="0" smtClean="0"/>
              <a:t>direction (at least 360 divisions): </a:t>
            </a:r>
            <a:r>
              <a:rPr lang="en-US" dirty="0"/>
              <a:t>otherwise </a:t>
            </a:r>
            <a:r>
              <a:rPr lang="en-US" dirty="0" smtClean="0"/>
              <a:t>you’d get an error from backtracking</a:t>
            </a:r>
            <a:endParaRPr lang="en-US" dirty="0"/>
          </a:p>
        </p:txBody>
      </p:sp>
      <p:sp>
        <p:nvSpPr>
          <p:cNvPr id="87" name="Right Arrow 86"/>
          <p:cNvSpPr/>
          <p:nvPr/>
        </p:nvSpPr>
        <p:spPr bwMode="auto">
          <a:xfrm>
            <a:off x="4577972" y="3333654"/>
            <a:ext cx="598605" cy="26679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681" name="Flowchart: Magnetic Disk 28680"/>
          <p:cNvSpPr/>
          <p:nvPr/>
        </p:nvSpPr>
        <p:spPr bwMode="auto">
          <a:xfrm>
            <a:off x="5460310" y="3108652"/>
            <a:ext cx="1754694" cy="1139001"/>
          </a:xfrm>
          <a:prstGeom prst="flowChartMagneticDisk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Periodic </a:t>
            </a:r>
            <a:r>
              <a:rPr lang="en-US" sz="2400" b="1" dirty="0" err="1" smtClean="0"/>
              <a:t>b.c.</a:t>
            </a:r>
            <a:r>
              <a:rPr lang="en-US" sz="2400" b="1" dirty="0" smtClean="0"/>
              <a:t>: add wrap-around elements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1751" y="3581400"/>
            <a:ext cx="4366022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!     Add wrap-around elements</a:t>
            </a:r>
          </a:p>
          <a:p>
            <a:r>
              <a:rPr lang="en-US" dirty="0"/>
              <a:t>      do </a:t>
            </a:r>
            <a:r>
              <a:rPr lang="en-US" dirty="0" err="1"/>
              <a:t>iy</a:t>
            </a:r>
            <a:r>
              <a:rPr lang="en-US" dirty="0"/>
              <a:t>=1,ny</a:t>
            </a:r>
          </a:p>
          <a:p>
            <a:r>
              <a:rPr lang="en-US" dirty="0"/>
              <a:t>        </a:t>
            </a:r>
            <a:r>
              <a:rPr lang="en-US" dirty="0" err="1"/>
              <a:t>nt</a:t>
            </a:r>
            <a:r>
              <a:rPr lang="en-US" dirty="0"/>
              <a:t>=nt+2</a:t>
            </a:r>
          </a:p>
          <a:p>
            <a:r>
              <a:rPr lang="en-US" dirty="0"/>
              <a:t>        nd1=nn-ny+iy-1</a:t>
            </a:r>
          </a:p>
          <a:p>
            <a:r>
              <a:rPr lang="en-US" dirty="0"/>
              <a:t>        nd2=</a:t>
            </a:r>
            <a:r>
              <a:rPr lang="en-US" dirty="0" err="1"/>
              <a:t>iy</a:t>
            </a:r>
            <a:endParaRPr lang="en-US" dirty="0"/>
          </a:p>
          <a:p>
            <a:r>
              <a:rPr lang="en-US" dirty="0"/>
              <a:t>        ic1(nt-1,1)=nd1</a:t>
            </a:r>
          </a:p>
          <a:p>
            <a:r>
              <a:rPr lang="en-US" dirty="0"/>
              <a:t>        ic1(nt-1,2)=nd2</a:t>
            </a:r>
          </a:p>
          <a:p>
            <a:r>
              <a:rPr lang="en-US" dirty="0"/>
              <a:t>        ic1(nt-1,3)=nd2+1</a:t>
            </a:r>
          </a:p>
          <a:p>
            <a:r>
              <a:rPr lang="en-US" dirty="0"/>
              <a:t>        ic1(nt,1)=nd1</a:t>
            </a:r>
          </a:p>
          <a:p>
            <a:r>
              <a:rPr lang="en-US" dirty="0"/>
              <a:t>        ic1(nt,2)=nd2+1</a:t>
            </a:r>
          </a:p>
          <a:p>
            <a:r>
              <a:rPr lang="en-US" dirty="0"/>
              <a:t>        ic1(nt,3)=nd1+1</a:t>
            </a:r>
          </a:p>
          <a:p>
            <a:r>
              <a:rPr lang="en-US" dirty="0"/>
              <a:t>      </a:t>
            </a:r>
            <a:r>
              <a:rPr lang="en-US" dirty="0" err="1"/>
              <a:t>enddo</a:t>
            </a:r>
            <a:r>
              <a:rPr lang="en-US" dirty="0"/>
              <a:t> !</a:t>
            </a:r>
            <a:r>
              <a:rPr lang="en-US" dirty="0" err="1"/>
              <a:t>iy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613079"/>
              </p:ext>
            </p:extLst>
          </p:nvPr>
        </p:nvGraphicFramePr>
        <p:xfrm>
          <a:off x="533400" y="685799"/>
          <a:ext cx="45720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3853087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0554476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6078545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849595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22439020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88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4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670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01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9969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568960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28600" y="1024493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28600" y="1480026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166845" y="568960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1’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166845" y="1024493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2’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166845" y="1480026"/>
            <a:ext cx="38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3’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248400" y="3088638"/>
            <a:ext cx="6858000" cy="41857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400" dirty="0"/>
              <a:t> !</a:t>
            </a:r>
            <a:r>
              <a:rPr lang="en-US" sz="1400" dirty="0" err="1" smtClean="0"/>
              <a:t>Bnd</a:t>
            </a:r>
            <a:r>
              <a:rPr lang="en-US" sz="1400" dirty="0" smtClean="0"/>
              <a:t> </a:t>
            </a:r>
            <a:r>
              <a:rPr lang="en-US" sz="1400" dirty="0" err="1" smtClean="0"/>
              <a:t>seg</a:t>
            </a:r>
            <a:endParaRPr lang="en-US" sz="1400" dirty="0"/>
          </a:p>
          <a:p>
            <a:r>
              <a:rPr lang="en-US" sz="1400" dirty="0"/>
              <a:t>      write(12,*)0,' = open' !# of open </a:t>
            </a:r>
            <a:r>
              <a:rPr lang="en-US" sz="1400" dirty="0" err="1"/>
              <a:t>bnd</a:t>
            </a:r>
            <a:endParaRPr lang="en-US" sz="1400" dirty="0"/>
          </a:p>
          <a:p>
            <a:r>
              <a:rPr lang="en-US" sz="1400" dirty="0"/>
              <a:t>      write(12,*)0 !total # of open </a:t>
            </a:r>
            <a:r>
              <a:rPr lang="en-US" sz="1400" dirty="0" err="1"/>
              <a:t>bnd</a:t>
            </a:r>
            <a:r>
              <a:rPr lang="en-US" sz="1400" dirty="0"/>
              <a:t>  nodes</a:t>
            </a:r>
          </a:p>
          <a:p>
            <a:r>
              <a:rPr lang="en-US" sz="1400" dirty="0"/>
              <a:t>      write(12,*)4 !# of land </a:t>
            </a:r>
            <a:r>
              <a:rPr lang="en-US" sz="1400" dirty="0" err="1"/>
              <a:t>bnd</a:t>
            </a:r>
            <a:endParaRPr lang="en-US" sz="1400" dirty="0"/>
          </a:p>
          <a:p>
            <a:r>
              <a:rPr lang="en-US" sz="1400" dirty="0"/>
              <a:t>      write(12,*)(nx+3)*2 !total # of land </a:t>
            </a:r>
            <a:r>
              <a:rPr lang="en-US" sz="1400" dirty="0" err="1"/>
              <a:t>bnd</a:t>
            </a:r>
            <a:r>
              <a:rPr lang="en-US" sz="1400" dirty="0"/>
              <a:t>  nodes</a:t>
            </a:r>
          </a:p>
          <a:p>
            <a:r>
              <a:rPr lang="en-US" sz="1400" dirty="0"/>
              <a:t>      write(12,*)nx+1,0 !1st land </a:t>
            </a:r>
            <a:r>
              <a:rPr lang="en-US" sz="1400" dirty="0" err="1"/>
              <a:t>bnd</a:t>
            </a:r>
            <a:endParaRPr lang="en-US" sz="1400" dirty="0"/>
          </a:p>
          <a:p>
            <a:r>
              <a:rPr lang="en-US" sz="1400" dirty="0"/>
              <a:t>      do i=1,nx+1</a:t>
            </a:r>
          </a:p>
          <a:p>
            <a:r>
              <a:rPr lang="en-US" sz="1400" dirty="0"/>
              <a:t>        write(12,*)1+(i-1)*(ny+1)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enddo</a:t>
            </a:r>
            <a:r>
              <a:rPr lang="en-US" sz="1400" dirty="0"/>
              <a:t> !i</a:t>
            </a:r>
          </a:p>
          <a:p>
            <a:r>
              <a:rPr lang="en-US" sz="1400" dirty="0"/>
              <a:t>      write(12,*)2,0 !2nd land </a:t>
            </a:r>
            <a:r>
              <a:rPr lang="en-US" sz="1400" dirty="0" err="1"/>
              <a:t>bnd</a:t>
            </a:r>
            <a:r>
              <a:rPr lang="en-US" sz="1400" dirty="0"/>
              <a:t>, across dateline</a:t>
            </a:r>
          </a:p>
          <a:p>
            <a:r>
              <a:rPr lang="en-US" sz="1400" dirty="0"/>
              <a:t>      write(12,*)</a:t>
            </a:r>
            <a:r>
              <a:rPr lang="en-US" sz="1400" dirty="0" err="1"/>
              <a:t>nn-ny</a:t>
            </a:r>
            <a:endParaRPr lang="en-US" sz="1400" dirty="0"/>
          </a:p>
          <a:p>
            <a:r>
              <a:rPr lang="en-US" sz="1400" dirty="0"/>
              <a:t>      write(12,*)1</a:t>
            </a:r>
          </a:p>
          <a:p>
            <a:r>
              <a:rPr lang="en-US" sz="1400" dirty="0"/>
              <a:t>      write(12,*)2,0 !3rd land </a:t>
            </a:r>
            <a:r>
              <a:rPr lang="en-US" sz="1400" dirty="0" err="1"/>
              <a:t>bnd</a:t>
            </a:r>
            <a:endParaRPr lang="en-US" sz="1400" dirty="0"/>
          </a:p>
          <a:p>
            <a:r>
              <a:rPr lang="en-US" sz="1400" dirty="0"/>
              <a:t>      write(12,*)ny+1</a:t>
            </a:r>
          </a:p>
          <a:p>
            <a:r>
              <a:rPr lang="en-US" sz="1400" dirty="0"/>
              <a:t>      write(12,*)</a:t>
            </a:r>
            <a:r>
              <a:rPr lang="en-US" sz="1400" dirty="0" err="1"/>
              <a:t>nn</a:t>
            </a:r>
            <a:endParaRPr lang="en-US" sz="1400" dirty="0"/>
          </a:p>
          <a:p>
            <a:r>
              <a:rPr lang="en-US" sz="1400" dirty="0"/>
              <a:t>      write(12,*)nx+1,0 !4th </a:t>
            </a:r>
            <a:r>
              <a:rPr lang="en-US" sz="1400" dirty="0" err="1"/>
              <a:t>bnd</a:t>
            </a:r>
            <a:endParaRPr lang="en-US" sz="1400" dirty="0"/>
          </a:p>
          <a:p>
            <a:r>
              <a:rPr lang="en-US" sz="1400" dirty="0"/>
              <a:t>      do i=1,nx+1</a:t>
            </a:r>
          </a:p>
          <a:p>
            <a:r>
              <a:rPr lang="en-US" sz="1400" dirty="0"/>
              <a:t>        write(12,*)</a:t>
            </a:r>
            <a:r>
              <a:rPr lang="en-US" sz="1400" dirty="0" err="1"/>
              <a:t>nn</a:t>
            </a:r>
            <a:r>
              <a:rPr lang="en-US" sz="1400" dirty="0"/>
              <a:t>-(i-1)*(ny+1)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enddo</a:t>
            </a:r>
            <a:r>
              <a:rPr lang="en-US" sz="1400" dirty="0"/>
              <a:t> !i</a:t>
            </a:r>
          </a:p>
        </p:txBody>
      </p:sp>
      <p:sp>
        <p:nvSpPr>
          <p:cNvPr id="28672" name="TextBox 28671"/>
          <p:cNvSpPr txBox="1"/>
          <p:nvPr/>
        </p:nvSpPr>
        <p:spPr>
          <a:xfrm>
            <a:off x="6398050" y="1101187"/>
            <a:ext cx="655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</a:t>
            </a:r>
            <a:r>
              <a:rPr lang="en-US" dirty="0" err="1" smtClean="0"/>
              <a:t>ics</a:t>
            </a:r>
            <a:r>
              <a:rPr lang="en-US" dirty="0" smtClean="0"/>
              <a:t>=2 and optionally </a:t>
            </a:r>
            <a:r>
              <a:rPr lang="en-US" dirty="0" err="1" smtClean="0"/>
              <a:t>ncor</a:t>
            </a:r>
            <a:r>
              <a:rPr lang="en-US" dirty="0" smtClean="0"/>
              <a:t>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Viz</a:t>
            </a:r>
            <a:r>
              <a:rPr lang="en-US" dirty="0" smtClean="0"/>
              <a:t> may have some artifact – </a:t>
            </a:r>
            <a:r>
              <a:rPr lang="en-US" dirty="0" err="1" smtClean="0"/>
              <a:t>paraView</a:t>
            </a:r>
            <a:r>
              <a:rPr lang="en-US" dirty="0" smtClean="0"/>
              <a:t> can do spherical </a:t>
            </a:r>
            <a:r>
              <a:rPr lang="en-US" dirty="0" err="1" smtClean="0"/>
              <a:t>viz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Summary</a:t>
            </a:r>
            <a:endParaRPr lang="en-US" sz="2400" b="1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 bwMode="auto">
          <a:xfrm>
            <a:off x="381000" y="914400"/>
            <a:ext cx="12725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0170" tIns="60085" rIns="120170" bIns="60085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385" indent="-3755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502131" indent="-30042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2102983" indent="-30042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4pPr>
            <a:lvl5pPr marL="2703835" indent="-30042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5pPr>
            <a:lvl6pPr marL="3304687" indent="-300426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6pPr>
            <a:lvl7pPr marL="3905540" indent="-300426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7pPr>
            <a:lvl8pPr marL="4506392" indent="-300426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8pPr>
            <a:lvl9pPr marL="5107244" indent="-300426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120000"/>
              <a:buFont typeface="Wingdings" pitchFamily="2" charset="2"/>
              <a:buBlip>
                <a:blip r:embed="rId3"/>
              </a:buBlip>
            </a:pPr>
            <a:r>
              <a:rPr lang="en-US" sz="2400" kern="0" dirty="0"/>
              <a:t> </a:t>
            </a:r>
            <a:r>
              <a:rPr lang="en-US" sz="2400" kern="0" dirty="0" smtClean="0"/>
              <a:t>Balance between numerical diffusion and dispersion is of paramount significance in eddying regime</a:t>
            </a:r>
          </a:p>
          <a:p>
            <a:pPr algn="l">
              <a:buSzPct val="120000"/>
              <a:buFont typeface="Wingdings" pitchFamily="2" charset="2"/>
              <a:buBlip>
                <a:blip r:embed="rId3"/>
              </a:buBlip>
            </a:pPr>
            <a:r>
              <a:rPr lang="en-US" sz="2400" kern="0" dirty="0"/>
              <a:t> </a:t>
            </a:r>
            <a:r>
              <a:rPr lang="en-US" sz="2400" kern="0" dirty="0" smtClean="0"/>
              <a:t>Start from lowest numerical dissipation level, and add it back (in the form of viscosity) gradually</a:t>
            </a:r>
          </a:p>
          <a:p>
            <a:pPr algn="l">
              <a:buSzPct val="120000"/>
              <a:buBlip>
                <a:blip r:embed="rId3"/>
              </a:buBlip>
            </a:pPr>
            <a:r>
              <a:rPr lang="en-US" sz="2400" kern="0" dirty="0"/>
              <a:t> </a:t>
            </a:r>
            <a:r>
              <a:rPr lang="en-US" sz="2400" kern="0" dirty="0"/>
              <a:t> Often times the bi-harmonic viscosity is not sufficient near steep slopes, so additional Shapiro filter is required (</a:t>
            </a:r>
            <a:r>
              <a:rPr lang="en-US" sz="2400" kern="0" dirty="0" err="1"/>
              <a:t>ishapiro</a:t>
            </a:r>
            <a:r>
              <a:rPr lang="en-US" sz="2400" kern="0" dirty="0"/>
              <a:t>=-1)</a:t>
            </a:r>
          </a:p>
          <a:p>
            <a:pPr algn="l">
              <a:buSzPct val="120000"/>
              <a:buFont typeface="Wingdings" pitchFamily="2" charset="2"/>
              <a:buBlip>
                <a:blip r:embed="rId3"/>
              </a:buBlip>
            </a:pPr>
            <a:r>
              <a:rPr lang="en-US" sz="2400" kern="0" dirty="0" smtClean="0"/>
              <a:t> Control dispersion by carefully choosing parameters in higher-order schemes (WENO, kriging ELM </a:t>
            </a:r>
            <a:r>
              <a:rPr lang="en-US" sz="2400" kern="0" dirty="0" err="1" smtClean="0"/>
              <a:t>etc</a:t>
            </a:r>
            <a:r>
              <a:rPr lang="en-US" sz="2400" kern="0" dirty="0" smtClean="0"/>
              <a:t>)</a:t>
            </a:r>
          </a:p>
          <a:p>
            <a:pPr algn="l">
              <a:buSzPct val="120000"/>
              <a:buFont typeface="Wingdings" pitchFamily="2" charset="2"/>
              <a:buBlip>
                <a:blip r:embed="rId3"/>
              </a:buBlip>
            </a:pPr>
            <a:r>
              <a:rPr lang="en-US" sz="2400" kern="0" dirty="0"/>
              <a:t> </a:t>
            </a:r>
            <a:r>
              <a:rPr lang="en-US" sz="2400" kern="0" dirty="0" smtClean="0"/>
              <a:t>Smooth </a:t>
            </a:r>
            <a:r>
              <a:rPr lang="en-US" sz="2400" kern="0" dirty="0" err="1" smtClean="0"/>
              <a:t>hgrid</a:t>
            </a:r>
            <a:r>
              <a:rPr lang="en-US" sz="2400" kern="0" dirty="0" smtClean="0"/>
              <a:t> is required in eddying and transitional regimes; LSC</a:t>
            </a:r>
            <a:r>
              <a:rPr lang="en-US" sz="2400" kern="0" baseline="30000" dirty="0" smtClean="0"/>
              <a:t>2</a:t>
            </a:r>
            <a:r>
              <a:rPr lang="en-US" sz="2400" kern="0" dirty="0" smtClean="0"/>
              <a:t> grid is usually sufficient</a:t>
            </a:r>
            <a:endParaRPr 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136481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892B7A5-1CC4-4B68-B6D8-73886984B7A4}" type="slidenum">
              <a:rPr lang="en-US" altLang="en-US" sz="18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8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115062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sz="2800" dirty="0" smtClean="0"/>
              <a:t>Control of dissipation in momentum 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391400" y="1066800"/>
            <a:ext cx="6248401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030A0"/>
                </a:solidFill>
              </a:rPr>
              <a:t>indvel</a:t>
            </a:r>
            <a:r>
              <a:rPr lang="en-US" dirty="0">
                <a:solidFill>
                  <a:srgbClr val="7030A0"/>
                </a:solidFill>
              </a:rPr>
              <a:t>=1, </a:t>
            </a:r>
            <a:r>
              <a:rPr lang="en-US" dirty="0" err="1">
                <a:solidFill>
                  <a:srgbClr val="7030A0"/>
                </a:solidFill>
              </a:rPr>
              <a:t>ishapiro</a:t>
            </a:r>
            <a:r>
              <a:rPr lang="en-US" dirty="0">
                <a:solidFill>
                  <a:srgbClr val="7030A0"/>
                </a:solidFill>
              </a:rPr>
              <a:t>=</a:t>
            </a:r>
            <a:r>
              <a:rPr lang="en-US" dirty="0" err="1">
                <a:solidFill>
                  <a:srgbClr val="7030A0"/>
                </a:solidFill>
              </a:rPr>
              <a:t>ihorcon</a:t>
            </a:r>
            <a:r>
              <a:rPr lang="en-US" dirty="0">
                <a:solidFill>
                  <a:srgbClr val="7030A0"/>
                </a:solidFill>
              </a:rPr>
              <a:t>=0: occasionally useful for b-tropic applications, but should be avoided in general because of larger numerical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By </a:t>
            </a:r>
            <a:r>
              <a:rPr lang="en-US" dirty="0" err="1" smtClean="0">
                <a:solidFill>
                  <a:srgbClr val="7030A0"/>
                </a:solidFill>
              </a:rPr>
              <a:t>defalt</a:t>
            </a:r>
            <a:r>
              <a:rPr lang="en-US" dirty="0" smtClean="0">
                <a:solidFill>
                  <a:srgbClr val="7030A0"/>
                </a:solidFill>
              </a:rPr>
              <a:t>, use </a:t>
            </a:r>
            <a:r>
              <a:rPr lang="en-US" dirty="0" err="1" smtClean="0">
                <a:solidFill>
                  <a:srgbClr val="7030A0"/>
                </a:solidFill>
              </a:rPr>
              <a:t>indvel</a:t>
            </a:r>
            <a:r>
              <a:rPr lang="en-US" dirty="0" smtClean="0">
                <a:solidFill>
                  <a:srgbClr val="7030A0"/>
                </a:solidFill>
              </a:rPr>
              <a:t>=0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Make sure you impose </a:t>
            </a:r>
            <a:r>
              <a:rPr lang="en-US" dirty="0" err="1" smtClean="0">
                <a:solidFill>
                  <a:srgbClr val="7030A0"/>
                </a:solidFill>
              </a:rPr>
              <a:t>vel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b.c.</a:t>
            </a:r>
            <a:r>
              <a:rPr lang="en-US" dirty="0" smtClean="0">
                <a:solidFill>
                  <a:srgbClr val="7030A0"/>
                </a:solidFill>
              </a:rPr>
              <a:t> at all open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Eddying regime </a:t>
            </a:r>
            <a:r>
              <a:rPr lang="en-US" dirty="0" smtClean="0">
                <a:solidFill>
                  <a:srgbClr val="7030A0"/>
                </a:solidFill>
              </a:rPr>
              <a:t>or cross scale: </a:t>
            </a:r>
            <a:r>
              <a:rPr lang="en-US" dirty="0" err="1" smtClean="0">
                <a:solidFill>
                  <a:srgbClr val="7030A0"/>
                </a:solidFill>
              </a:rPr>
              <a:t>indvel</a:t>
            </a:r>
            <a:r>
              <a:rPr lang="en-US" dirty="0" smtClean="0">
                <a:solidFill>
                  <a:srgbClr val="7030A0"/>
                </a:solidFill>
              </a:rPr>
              <a:t>=0, </a:t>
            </a:r>
            <a:r>
              <a:rPr lang="en-US" dirty="0" err="1" smtClean="0">
                <a:solidFill>
                  <a:srgbClr val="7030A0"/>
                </a:solidFill>
              </a:rPr>
              <a:t>ihorcon</a:t>
            </a:r>
            <a:r>
              <a:rPr lang="en-US" dirty="0" smtClean="0">
                <a:solidFill>
                  <a:srgbClr val="7030A0"/>
                </a:solidFill>
              </a:rPr>
              <a:t>=2, </a:t>
            </a:r>
            <a:r>
              <a:rPr lang="en-US" dirty="0">
                <a:solidFill>
                  <a:srgbClr val="7030A0"/>
                </a:solidFill>
              </a:rPr>
              <a:t>hvis_coef0 = </a:t>
            </a:r>
            <a:r>
              <a:rPr lang="en-US" dirty="0" smtClean="0">
                <a:solidFill>
                  <a:srgbClr val="7030A0"/>
                </a:solidFill>
              </a:rPr>
              <a:t>0.025 </a:t>
            </a:r>
            <a:r>
              <a:rPr lang="en-US" dirty="0" err="1" smtClean="0">
                <a:solidFill>
                  <a:srgbClr val="7030A0"/>
                </a:solidFill>
              </a:rPr>
              <a:t>ishapiro</a:t>
            </a:r>
            <a:r>
              <a:rPr lang="en-US" dirty="0" smtClean="0">
                <a:solidFill>
                  <a:srgbClr val="7030A0"/>
                </a:solidFill>
              </a:rPr>
              <a:t>=0 </a:t>
            </a:r>
            <a:r>
              <a:rPr lang="en-US" dirty="0" smtClean="0">
                <a:solidFill>
                  <a:srgbClr val="7030A0"/>
                </a:solidFill>
              </a:rPr>
              <a:t>or -1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Non-eddying regime: </a:t>
            </a:r>
            <a:r>
              <a:rPr lang="en-US" dirty="0" err="1" smtClean="0">
                <a:solidFill>
                  <a:srgbClr val="7030A0"/>
                </a:solidFill>
              </a:rPr>
              <a:t>indvel</a:t>
            </a:r>
            <a:r>
              <a:rPr lang="en-US" dirty="0" smtClean="0">
                <a:solidFill>
                  <a:srgbClr val="7030A0"/>
                </a:solidFill>
              </a:rPr>
              <a:t>=</a:t>
            </a:r>
            <a:r>
              <a:rPr lang="en-US" dirty="0" err="1" smtClean="0">
                <a:solidFill>
                  <a:srgbClr val="7030A0"/>
                </a:solidFill>
              </a:rPr>
              <a:t>ihorcon</a:t>
            </a:r>
            <a:r>
              <a:rPr lang="en-US" dirty="0" smtClean="0">
                <a:solidFill>
                  <a:srgbClr val="7030A0"/>
                </a:solidFill>
              </a:rPr>
              <a:t>=0, </a:t>
            </a:r>
            <a:r>
              <a:rPr lang="en-US" dirty="0" err="1" smtClean="0">
                <a:solidFill>
                  <a:srgbClr val="7030A0"/>
                </a:solidFill>
              </a:rPr>
              <a:t>ishapiro</a:t>
            </a:r>
            <a:r>
              <a:rPr lang="en-US" dirty="0" smtClean="0">
                <a:solidFill>
                  <a:srgbClr val="7030A0"/>
                </a:solidFill>
              </a:rPr>
              <a:t>=1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T</a:t>
            </a:r>
            <a:r>
              <a:rPr lang="en-US" dirty="0" smtClean="0">
                <a:solidFill>
                  <a:srgbClr val="7030A0"/>
                </a:solidFill>
              </a:rPr>
              <a:t>here are 2 additional handles to control dissipation: </a:t>
            </a:r>
            <a:r>
              <a:rPr lang="en-US" dirty="0" err="1" smtClean="0">
                <a:solidFill>
                  <a:srgbClr val="7030A0"/>
                </a:solidFill>
              </a:rPr>
              <a:t>inter_mom</a:t>
            </a:r>
            <a:r>
              <a:rPr lang="en-US" dirty="0" smtClean="0">
                <a:solidFill>
                  <a:srgbClr val="7030A0"/>
                </a:solidFill>
              </a:rPr>
              <a:t> &amp; </a:t>
            </a:r>
            <a:r>
              <a:rPr lang="en-US" dirty="0" err="1" smtClean="0">
                <a:solidFill>
                  <a:srgbClr val="7030A0"/>
                </a:solidFill>
              </a:rPr>
              <a:t>kr_co</a:t>
            </a:r>
            <a:endParaRPr lang="en-US" dirty="0" smtClean="0">
              <a:solidFill>
                <a:srgbClr val="7030A0"/>
              </a:solidFill>
            </a:endParaRP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Kriging ELM: </a:t>
            </a:r>
            <a:r>
              <a:rPr lang="en-US" dirty="0" err="1" smtClean="0">
                <a:solidFill>
                  <a:srgbClr val="7030A0"/>
                </a:solidFill>
              </a:rPr>
              <a:t>inter_mom</a:t>
            </a:r>
            <a:r>
              <a:rPr lang="en-US" dirty="0" smtClean="0">
                <a:solidFill>
                  <a:srgbClr val="7030A0"/>
                </a:solidFill>
              </a:rPr>
              <a:t>=1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Use </a:t>
            </a:r>
            <a:r>
              <a:rPr lang="en-US" dirty="0" err="1" smtClean="0">
                <a:solidFill>
                  <a:srgbClr val="7030A0"/>
                </a:solidFill>
              </a:rPr>
              <a:t>kr_co</a:t>
            </a:r>
            <a:r>
              <a:rPr lang="en-US" dirty="0" smtClean="0">
                <a:solidFill>
                  <a:srgbClr val="7030A0"/>
                </a:solidFill>
              </a:rPr>
              <a:t> for order of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Not effective handle: implicitness factor</a:t>
            </a: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7838"/>
            <a:ext cx="71628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/>
              <a:t>! Methods for computing velocity at nodes.</a:t>
            </a:r>
          </a:p>
          <a:p>
            <a:r>
              <a:rPr lang="en-US" sz="1200" dirty="0"/>
              <a:t>! If </a:t>
            </a:r>
            <a:r>
              <a:rPr lang="en-US" sz="1200" dirty="0" err="1"/>
              <a:t>indvel</a:t>
            </a:r>
            <a:r>
              <a:rPr lang="en-US" sz="1200" dirty="0"/>
              <a:t>=0, conformal linear shape function is used; if </a:t>
            </a:r>
            <a:r>
              <a:rPr lang="en-US" sz="1200" dirty="0" err="1"/>
              <a:t>indvel</a:t>
            </a:r>
            <a:r>
              <a:rPr lang="en-US" sz="1200" dirty="0"/>
              <a:t>=1, averaging method is used.</a:t>
            </a:r>
          </a:p>
          <a:p>
            <a:r>
              <a:rPr lang="en-US" sz="1200" dirty="0"/>
              <a:t>! For </a:t>
            </a:r>
            <a:r>
              <a:rPr lang="en-US" sz="1200" dirty="0" err="1"/>
              <a:t>indvel</a:t>
            </a:r>
            <a:r>
              <a:rPr lang="en-US" sz="1200" dirty="0"/>
              <a:t>=0, a stabilization method is needed (see below).</a:t>
            </a:r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 smtClean="0"/>
              <a:t>  </a:t>
            </a:r>
            <a:r>
              <a:rPr lang="en-US" sz="1200" dirty="0" err="1" smtClean="0">
                <a:solidFill>
                  <a:srgbClr val="FF0000"/>
                </a:solidFill>
              </a:rPr>
              <a:t>indvel</a:t>
            </a:r>
            <a:r>
              <a:rPr lang="en-US" sz="1200" dirty="0" smtClean="0"/>
              <a:t> = 0</a:t>
            </a:r>
          </a:p>
          <a:p>
            <a:endParaRPr lang="en-US" sz="1200" dirty="0"/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/>
              <a:t>! 2 stabilization methods, mostly for </a:t>
            </a:r>
            <a:r>
              <a:rPr lang="en-US" sz="1200" dirty="0" err="1"/>
              <a:t>indvel</a:t>
            </a:r>
            <a:r>
              <a:rPr lang="en-US" sz="1200" dirty="0"/>
              <a:t>=0.</a:t>
            </a:r>
          </a:p>
          <a:p>
            <a:r>
              <a:rPr lang="en-US" sz="1200" dirty="0"/>
              <a:t>! (1) Horizontal viscosity option. </a:t>
            </a:r>
            <a:r>
              <a:rPr lang="en-US" sz="1200" dirty="0" err="1"/>
              <a:t>ihorcon</a:t>
            </a:r>
            <a:r>
              <a:rPr lang="en-US" sz="1200" dirty="0"/>
              <a:t>=0: no viscosity is used; =1: </a:t>
            </a:r>
            <a:r>
              <a:rPr lang="en-US" sz="1200" dirty="0" err="1"/>
              <a:t>Lapacian</a:t>
            </a:r>
            <a:r>
              <a:rPr lang="en-US" sz="1200" dirty="0"/>
              <a:t>;</a:t>
            </a:r>
          </a:p>
          <a:p>
            <a:r>
              <a:rPr lang="en-US" sz="1200" dirty="0"/>
              <a:t>! =2: bi-harmonic. If </a:t>
            </a:r>
            <a:r>
              <a:rPr lang="en-US" sz="1200" dirty="0" err="1"/>
              <a:t>ihorcon</a:t>
            </a:r>
            <a:r>
              <a:rPr lang="en-US" sz="1200" dirty="0"/>
              <a:t>=1, horizontal viscosity _coefficient_ (&lt;=1/8, related</a:t>
            </a:r>
          </a:p>
          <a:p>
            <a:r>
              <a:rPr lang="en-US" sz="1200" dirty="0"/>
              <a:t>! to diffusion number) is given in hvis_coef0, and the diffusion #</a:t>
            </a:r>
          </a:p>
          <a:p>
            <a:r>
              <a:rPr lang="en-US" sz="1200" dirty="0"/>
              <a:t>! is problem dependent; [0.001-1/8] seems to work well.</a:t>
            </a:r>
          </a:p>
          <a:p>
            <a:r>
              <a:rPr lang="en-US" sz="1200" dirty="0"/>
              <a:t>! If </a:t>
            </a:r>
            <a:r>
              <a:rPr lang="en-US" sz="1200" dirty="0" err="1"/>
              <a:t>ihorcon</a:t>
            </a:r>
            <a:r>
              <a:rPr lang="en-US" sz="1200" dirty="0"/>
              <a:t>=2, diffusion number is given by hvis_coef0 (&lt;=0.025).</a:t>
            </a:r>
          </a:p>
          <a:p>
            <a:r>
              <a:rPr lang="en-US" sz="1200" dirty="0"/>
              <a:t>! If </a:t>
            </a:r>
            <a:r>
              <a:rPr lang="en-US" sz="1200" dirty="0" err="1"/>
              <a:t>indvel</a:t>
            </a:r>
            <a:r>
              <a:rPr lang="en-US" sz="1200" dirty="0"/>
              <a:t>=1, no horizontal viscosity is needed.</a:t>
            </a:r>
          </a:p>
          <a:p>
            <a:r>
              <a:rPr lang="en-US" sz="1200" dirty="0"/>
              <a:t>! (2) Shapiro filter (see below)</a:t>
            </a:r>
          </a:p>
          <a:p>
            <a:r>
              <a:rPr lang="en-US" sz="1200" dirty="0"/>
              <a:t>!</a:t>
            </a:r>
          </a:p>
          <a:p>
            <a:r>
              <a:rPr lang="en-US" sz="1200" dirty="0"/>
              <a:t>! For non-eddying regime applications (nearshore, estuary, river), two easiest options are:</a:t>
            </a:r>
          </a:p>
          <a:p>
            <a:r>
              <a:rPr lang="en-US" sz="1200" dirty="0"/>
              <a:t>! (1) </a:t>
            </a:r>
            <a:r>
              <a:rPr lang="en-US" sz="1200" dirty="0" err="1"/>
              <a:t>indvel</a:t>
            </a:r>
            <a:r>
              <a:rPr lang="en-US" sz="1200" dirty="0"/>
              <a:t>=1, </a:t>
            </a:r>
            <a:r>
              <a:rPr lang="en-US" sz="1200" dirty="0" err="1"/>
              <a:t>ishapiro</a:t>
            </a:r>
            <a:r>
              <a:rPr lang="en-US" sz="1200" dirty="0"/>
              <a:t>=</a:t>
            </a:r>
            <a:r>
              <a:rPr lang="en-US" sz="1200" dirty="0" err="1"/>
              <a:t>ihorcon</a:t>
            </a:r>
            <a:r>
              <a:rPr lang="en-US" sz="1200" dirty="0"/>
              <a:t>=0, and any choices of </a:t>
            </a:r>
            <a:r>
              <a:rPr lang="en-US" sz="1200" dirty="0" err="1"/>
              <a:t>inter_mom</a:t>
            </a:r>
            <a:r>
              <a:rPr lang="en-US" sz="1200" dirty="0"/>
              <a:t>;</a:t>
            </a:r>
          </a:p>
          <a:p>
            <a:r>
              <a:rPr lang="en-US" sz="1200" dirty="0"/>
              <a:t>! (2) </a:t>
            </a:r>
            <a:r>
              <a:rPr lang="en-US" sz="1200" dirty="0" err="1"/>
              <a:t>indvel</a:t>
            </a:r>
            <a:r>
              <a:rPr lang="en-US" sz="1200" dirty="0"/>
              <a:t>=0, </a:t>
            </a:r>
            <a:r>
              <a:rPr lang="en-US" sz="1200" dirty="0" err="1"/>
              <a:t>ishapiro</a:t>
            </a:r>
            <a:r>
              <a:rPr lang="en-US" sz="1200" dirty="0"/>
              <a:t>=1 (</a:t>
            </a:r>
            <a:r>
              <a:rPr lang="en-US" sz="1200" dirty="0" err="1"/>
              <a:t>shapiro</a:t>
            </a:r>
            <a:r>
              <a:rPr lang="en-US" sz="1200" dirty="0"/>
              <a:t>=0.5), </a:t>
            </a:r>
            <a:r>
              <a:rPr lang="en-US" sz="1200" dirty="0" err="1"/>
              <a:t>ihorcon</a:t>
            </a:r>
            <a:r>
              <a:rPr lang="en-US" sz="1200" dirty="0"/>
              <a:t>=</a:t>
            </a:r>
            <a:r>
              <a:rPr lang="en-US" sz="1200" dirty="0" err="1"/>
              <a:t>inter_mom</a:t>
            </a:r>
            <a:r>
              <a:rPr lang="en-US" sz="1200" dirty="0"/>
              <a:t>=0.</a:t>
            </a:r>
          </a:p>
          <a:p>
            <a:r>
              <a:rPr lang="en-US" sz="1200" dirty="0"/>
              <a:t>! For applications that include eddying regime, refer to the manual.</a:t>
            </a:r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/>
              <a:t>  </a:t>
            </a:r>
            <a:r>
              <a:rPr lang="en-US" sz="1200" dirty="0" err="1">
                <a:solidFill>
                  <a:srgbClr val="FF0000"/>
                </a:solidFill>
              </a:rPr>
              <a:t>ihorcon</a:t>
            </a:r>
            <a:r>
              <a:rPr lang="en-US" sz="1200" dirty="0"/>
              <a:t> = 0</a:t>
            </a:r>
          </a:p>
          <a:p>
            <a:r>
              <a:rPr lang="en-US" sz="1200" dirty="0"/>
              <a:t>  hvis_coef0 = 0.025 !const. diffusion # if </a:t>
            </a:r>
            <a:r>
              <a:rPr lang="en-US" sz="1200" dirty="0" err="1"/>
              <a:t>ihorcon</a:t>
            </a:r>
            <a:r>
              <a:rPr lang="en-US" sz="1200" dirty="0"/>
              <a:t>/=0; &lt;=0.025 for </a:t>
            </a:r>
            <a:r>
              <a:rPr lang="en-US" sz="1200" dirty="0" err="1"/>
              <a:t>ihorcon</a:t>
            </a:r>
            <a:r>
              <a:rPr lang="en-US" sz="1200" dirty="0"/>
              <a:t>=2, &lt;=0.125 for </a:t>
            </a:r>
            <a:r>
              <a:rPr lang="en-US" sz="1200" dirty="0" err="1"/>
              <a:t>ihorcon</a:t>
            </a:r>
            <a:r>
              <a:rPr lang="en-US" sz="1200" dirty="0"/>
              <a:t>=1</a:t>
            </a:r>
          </a:p>
          <a:p>
            <a:r>
              <a:rPr lang="en-US" sz="1200" dirty="0"/>
              <a:t>!  </a:t>
            </a:r>
            <a:r>
              <a:rPr lang="en-US" sz="1200" dirty="0" err="1"/>
              <a:t>cdh</a:t>
            </a:r>
            <a:r>
              <a:rPr lang="en-US" sz="1200" dirty="0"/>
              <a:t> = 0.01 !needed only if </a:t>
            </a:r>
            <a:r>
              <a:rPr lang="en-US" sz="1200" dirty="0" err="1"/>
              <a:t>ihorcon</a:t>
            </a:r>
            <a:r>
              <a:rPr lang="en-US" sz="1200" dirty="0"/>
              <a:t>/=0; land friction coefficient - not active yet</a:t>
            </a:r>
          </a:p>
          <a:p>
            <a:endParaRPr lang="en-US" sz="1200" dirty="0"/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/>
              <a:t>! 2nd stabilization method via Shapiro filter. This should normally be used</a:t>
            </a:r>
          </a:p>
          <a:p>
            <a:r>
              <a:rPr lang="en-US" sz="1200" dirty="0"/>
              <a:t>! if </a:t>
            </a:r>
            <a:r>
              <a:rPr lang="en-US" sz="1200" dirty="0" err="1"/>
              <a:t>indvel</a:t>
            </a:r>
            <a:r>
              <a:rPr lang="en-US" sz="1200" dirty="0"/>
              <a:t>=</a:t>
            </a:r>
            <a:r>
              <a:rPr lang="en-US" sz="1200" dirty="0" err="1"/>
              <a:t>ihorcon</a:t>
            </a:r>
            <a:r>
              <a:rPr lang="en-US" sz="1200" dirty="0"/>
              <a:t>=0. To transition between eddying/non-eddying regimes, use</a:t>
            </a:r>
          </a:p>
          <a:p>
            <a:r>
              <a:rPr lang="en-US" sz="1200" dirty="0"/>
              <a:t>! </a:t>
            </a:r>
            <a:r>
              <a:rPr lang="en-US" sz="1200" dirty="0" err="1"/>
              <a:t>indvel</a:t>
            </a:r>
            <a:r>
              <a:rPr lang="en-US" sz="1200" dirty="0"/>
              <a:t>=0, </a:t>
            </a:r>
            <a:r>
              <a:rPr lang="en-US" sz="1200" dirty="0" err="1"/>
              <a:t>ihorcon</a:t>
            </a:r>
            <a:r>
              <a:rPr lang="en-US" sz="1200" dirty="0"/>
              <a:t>/=0, and </a:t>
            </a:r>
            <a:r>
              <a:rPr lang="en-US" sz="1200" dirty="0" err="1"/>
              <a:t>ishapiro</a:t>
            </a:r>
            <a:r>
              <a:rPr lang="en-US" sz="1200" dirty="0"/>
              <a:t>=-1 (shapiro.gr3).</a:t>
            </a:r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/>
              <a:t>  </a:t>
            </a:r>
            <a:r>
              <a:rPr lang="en-US" sz="1200" dirty="0" err="1">
                <a:solidFill>
                  <a:srgbClr val="FF0000"/>
                </a:solidFill>
              </a:rPr>
              <a:t>ishapiro</a:t>
            </a:r>
            <a:r>
              <a:rPr lang="en-US" sz="1200" dirty="0"/>
              <a:t> = 1 !on/off flag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shapiro</a:t>
            </a:r>
            <a:r>
              <a:rPr lang="en-US" sz="1200" dirty="0"/>
              <a:t> = 0.5 !Shapiro filter strength, needed only if </a:t>
            </a:r>
            <a:r>
              <a:rPr lang="en-US" sz="1200" dirty="0" err="1"/>
              <a:t>ishapiro</a:t>
            </a:r>
            <a:r>
              <a:rPr lang="en-US" sz="1200" dirty="0"/>
              <a:t>=1; max is 0.5</a:t>
            </a:r>
          </a:p>
          <a:p>
            <a:r>
              <a:rPr lang="en-US" sz="1200" dirty="0"/>
              <a:t>!-----------------------------------------------------------------------</a:t>
            </a:r>
          </a:p>
          <a:p>
            <a:r>
              <a:rPr lang="en-US" sz="1200" dirty="0" smtClean="0"/>
              <a:t>! Kriging ELM</a:t>
            </a:r>
            <a:endParaRPr lang="en-US" sz="1200" dirty="0"/>
          </a:p>
          <a:p>
            <a:r>
              <a:rPr lang="en-US" sz="1200" dirty="0" smtClean="0"/>
              <a:t>!-----------------------------------------------------------------------</a:t>
            </a:r>
            <a:endParaRPr lang="en-US" sz="1200" dirty="0"/>
          </a:p>
          <a:p>
            <a:r>
              <a:rPr lang="en-US" sz="1200" dirty="0"/>
              <a:t>  </a:t>
            </a:r>
            <a:r>
              <a:rPr lang="en-US" sz="1200" dirty="0" err="1">
                <a:solidFill>
                  <a:srgbClr val="FF0000"/>
                </a:solidFill>
              </a:rPr>
              <a:t>inter_mom</a:t>
            </a:r>
            <a:r>
              <a:rPr lang="en-US" sz="1200" dirty="0"/>
              <a:t> = 0</a:t>
            </a:r>
          </a:p>
          <a:p>
            <a:r>
              <a:rPr lang="en-US" sz="1200" dirty="0"/>
              <a:t>  </a:t>
            </a:r>
            <a:r>
              <a:rPr lang="en-US" sz="1200" dirty="0" err="1">
                <a:solidFill>
                  <a:srgbClr val="FF0000"/>
                </a:solidFill>
              </a:rPr>
              <a:t>kr_co</a:t>
            </a:r>
            <a:r>
              <a:rPr lang="en-US" sz="1200" dirty="0"/>
              <a:t> = 1 !not used if </a:t>
            </a:r>
            <a:r>
              <a:rPr lang="en-US" sz="1200" dirty="0" err="1" smtClean="0"/>
              <a:t>inter_mom</a:t>
            </a:r>
            <a:r>
              <a:rPr lang="en-US" sz="1200" dirty="0" smtClean="0"/>
              <a:t>=0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076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EFA497-B090-4BC7-9FB3-6EAC1F875503}" type="slidenum">
              <a:rPr lang="en-US" altLang="en-US" sz="18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8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20980"/>
            <a:ext cx="3657600" cy="325120"/>
          </a:xfrm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200" dirty="0" smtClean="0"/>
              <a:t>Transport solver</a:t>
            </a:r>
            <a:endParaRPr lang="en-US" alt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0" y="586242"/>
            <a:ext cx="9067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!-----------------------------------------------------------------------</a:t>
            </a:r>
          </a:p>
          <a:p>
            <a:r>
              <a:rPr lang="en-US" sz="1400" dirty="0"/>
              <a:t>! Transport method.</a:t>
            </a:r>
          </a:p>
          <a:p>
            <a:r>
              <a:rPr lang="en-US" sz="1400" dirty="0"/>
              <a:t>! If </a:t>
            </a:r>
            <a:r>
              <a:rPr lang="en-US" sz="1400" dirty="0" err="1"/>
              <a:t>itr_met</a:t>
            </a:r>
            <a:r>
              <a:rPr lang="en-US" sz="1400" dirty="0"/>
              <a:t>=1, upwind method is used. If </a:t>
            </a:r>
            <a:r>
              <a:rPr lang="en-US" sz="1400" dirty="0" err="1"/>
              <a:t>itr_met</a:t>
            </a:r>
            <a:r>
              <a:rPr lang="en-US" sz="1400" dirty="0"/>
              <a:t>&gt;=2, TVD or WENO method is used</a:t>
            </a:r>
          </a:p>
          <a:p>
            <a:r>
              <a:rPr lang="en-US" sz="1400" dirty="0"/>
              <a:t>! on an element/prism if the total depth (at all nodes of the elem.)&gt;=</a:t>
            </a:r>
            <a:r>
              <a:rPr lang="en-US" sz="1400" dirty="0" err="1"/>
              <a:t>h_tvd</a:t>
            </a:r>
            <a:r>
              <a:rPr lang="en-US" sz="1400" dirty="0"/>
              <a:t> and the flag in</a:t>
            </a:r>
          </a:p>
          <a:p>
            <a:r>
              <a:rPr lang="en-US" sz="1400" dirty="0"/>
              <a:t>! </a:t>
            </a:r>
            <a:r>
              <a:rPr lang="en-US" sz="1400" dirty="0" err="1"/>
              <a:t>tvd.prop</a:t>
            </a:r>
            <a:r>
              <a:rPr lang="en-US" sz="1400" dirty="0"/>
              <a:t> = 1 for the elem. (</a:t>
            </a:r>
            <a:r>
              <a:rPr lang="en-US" sz="1400" dirty="0" err="1"/>
              <a:t>tvd.prop</a:t>
            </a:r>
            <a:r>
              <a:rPr lang="en-US" sz="1400" dirty="0"/>
              <a:t> is required in this case);</a:t>
            </a:r>
          </a:p>
          <a:p>
            <a:r>
              <a:rPr lang="en-US" sz="1400" dirty="0"/>
              <a:t>! otherwise upwind is used for efficiency.</a:t>
            </a:r>
          </a:p>
          <a:p>
            <a:r>
              <a:rPr lang="en-US" sz="1400" dirty="0"/>
              <a:t>! </a:t>
            </a:r>
            <a:r>
              <a:rPr lang="en-US" sz="1400" dirty="0" err="1"/>
              <a:t>itr_met</a:t>
            </a:r>
            <a:r>
              <a:rPr lang="en-US" sz="1400" dirty="0"/>
              <a:t>=3 (horizontal TVD) or 4 (horizontal WENO): implicit TVD in the vertical dimension.</a:t>
            </a:r>
          </a:p>
          <a:p>
            <a:r>
              <a:rPr lang="en-US" sz="1400" dirty="0"/>
              <a:t>! Also if </a:t>
            </a:r>
            <a:r>
              <a:rPr lang="en-US" sz="1400" dirty="0" err="1"/>
              <a:t>itr_met</a:t>
            </a:r>
            <a:r>
              <a:rPr lang="en-US" sz="1400" dirty="0"/>
              <a:t>==3 and </a:t>
            </a:r>
            <a:r>
              <a:rPr lang="en-US" sz="1400" dirty="0" err="1"/>
              <a:t>h_tvd</a:t>
            </a:r>
            <a:r>
              <a:rPr lang="en-US" sz="1400" dirty="0"/>
              <a:t>&gt;=1.e5, some parts of the code are bypassed for efficiency</a:t>
            </a:r>
          </a:p>
          <a:p>
            <a:r>
              <a:rPr lang="en-US" sz="1400" dirty="0"/>
              <a:t>! Controls for WENO are not yet in place</a:t>
            </a:r>
          </a:p>
          <a:p>
            <a:r>
              <a:rPr lang="en-US" sz="1400" dirty="0"/>
              <a:t>!-----------------------------------------------------------------------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itr_met</a:t>
            </a:r>
            <a:r>
              <a:rPr lang="en-US" sz="1400" dirty="0"/>
              <a:t> = 4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h_tvd</a:t>
            </a:r>
            <a:r>
              <a:rPr lang="en-US" sz="1400" dirty="0"/>
              <a:t> = 5. !used only if </a:t>
            </a:r>
            <a:r>
              <a:rPr lang="en-US" sz="1400" dirty="0" err="1"/>
              <a:t>itr_met</a:t>
            </a:r>
            <a:r>
              <a:rPr lang="en-US" sz="1400" dirty="0"/>
              <a:t>&gt;=2; cut-off depth (m)</a:t>
            </a:r>
          </a:p>
          <a:p>
            <a:r>
              <a:rPr lang="en-US" sz="1400" dirty="0"/>
              <a:t>  !If </a:t>
            </a:r>
            <a:r>
              <a:rPr lang="en-US" sz="1400" dirty="0" err="1"/>
              <a:t>itr_met</a:t>
            </a:r>
            <a:r>
              <a:rPr lang="en-US" sz="1400" dirty="0"/>
              <a:t>=3 or 4, need the following 2 tolerances of convergence. The convergence</a:t>
            </a:r>
          </a:p>
          <a:p>
            <a:r>
              <a:rPr lang="en-US" sz="1400" dirty="0"/>
              <a:t>  !is achieved when </a:t>
            </a:r>
            <a:r>
              <a:rPr lang="en-US" sz="1400" dirty="0" err="1"/>
              <a:t>sqrt</a:t>
            </a:r>
            <a:r>
              <a:rPr lang="en-US" sz="1400" dirty="0"/>
              <a:t>[\</a:t>
            </a:r>
            <a:r>
              <a:rPr lang="en-US" sz="1400" dirty="0" err="1"/>
              <a:t>sum_i</a:t>
            </a:r>
            <a:r>
              <a:rPr lang="en-US" sz="1400" dirty="0"/>
              <a:t>(T_i^s+1-T_i^s)^2]&lt;=eps1_tvd_imp*</a:t>
            </a:r>
            <a:r>
              <a:rPr lang="en-US" sz="1400" dirty="0" err="1"/>
              <a:t>sqrt</a:t>
            </a:r>
            <a:r>
              <a:rPr lang="en-US" sz="1400" dirty="0"/>
              <a:t>[\</a:t>
            </a:r>
            <a:r>
              <a:rPr lang="en-US" sz="1400" dirty="0" err="1"/>
              <a:t>sum_i</a:t>
            </a:r>
            <a:r>
              <a:rPr lang="en-US" sz="1400" dirty="0"/>
              <a:t>(</a:t>
            </a:r>
            <a:r>
              <a:rPr lang="en-US" sz="1400" dirty="0" err="1"/>
              <a:t>T_i^s</a:t>
            </a:r>
            <a:r>
              <a:rPr lang="en-US" sz="1400" dirty="0"/>
              <a:t>)^2]+eps2_tvd_imp</a:t>
            </a:r>
          </a:p>
          <a:p>
            <a:r>
              <a:rPr lang="en-US" sz="1400" dirty="0"/>
              <a:t>  eps1_tvd_imp = 1.e-4 !suggested value is 1.e-4, but for large suspended load, need to use a smaller value (e.g. 1.e-9)</a:t>
            </a:r>
          </a:p>
          <a:p>
            <a:r>
              <a:rPr lang="en-US" sz="1400" dirty="0"/>
              <a:t>  eps2_tvd_imp = 1.e-14</a:t>
            </a:r>
          </a:p>
          <a:p>
            <a:endParaRPr lang="en-US" sz="1400" dirty="0"/>
          </a:p>
          <a:p>
            <a:r>
              <a:rPr lang="en-US" sz="1400" dirty="0"/>
              <a:t>  !if </a:t>
            </a:r>
            <a:r>
              <a:rPr lang="en-US" sz="1400" dirty="0" err="1"/>
              <a:t>itr_met</a:t>
            </a:r>
            <a:r>
              <a:rPr lang="en-US" sz="1400" dirty="0"/>
              <a:t> = 4, the following parameters are needed</a:t>
            </a:r>
          </a:p>
          <a:p>
            <a:r>
              <a:rPr lang="en-US" sz="1400" dirty="0"/>
              <a:t>  !if </a:t>
            </a:r>
            <a:r>
              <a:rPr lang="en-US" sz="1400" dirty="0" err="1"/>
              <a:t>itr_met</a:t>
            </a:r>
            <a:r>
              <a:rPr lang="en-US" sz="1400" dirty="0"/>
              <a:t>=4 and </a:t>
            </a:r>
            <a:r>
              <a:rPr lang="en-US" sz="1400" dirty="0" err="1"/>
              <a:t>ipre</a:t>
            </a:r>
            <a:r>
              <a:rPr lang="en-US" sz="1400" dirty="0"/>
              <a:t>=1, diagnostic outputs are generated for </a:t>
            </a:r>
            <a:r>
              <a:rPr lang="en-US" sz="1400" dirty="0" err="1"/>
              <a:t>weno</a:t>
            </a:r>
            <a:r>
              <a:rPr lang="en-US" sz="1400" dirty="0"/>
              <a:t> accuracy and stencil quality,</a:t>
            </a:r>
          </a:p>
          <a:p>
            <a:r>
              <a:rPr lang="en-US" sz="1400" dirty="0"/>
              <a:t>  !  see subroutine </a:t>
            </a:r>
            <a:r>
              <a:rPr lang="en-US" sz="1400" dirty="0" err="1"/>
              <a:t>weno_diag</a:t>
            </a:r>
            <a:r>
              <a:rPr lang="en-US" sz="1400" dirty="0"/>
              <a:t> in </a:t>
            </a:r>
            <a:r>
              <a:rPr lang="en-US" sz="1400" dirty="0" err="1"/>
              <a:t>src</a:t>
            </a:r>
            <a:r>
              <a:rPr lang="en-US" sz="1400" dirty="0"/>
              <a:t>/Hydro/misc_subs.F90 for details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ip_weno</a:t>
            </a:r>
            <a:r>
              <a:rPr lang="en-US" sz="1400" dirty="0"/>
              <a:t> = 2   !order of accuracy: 0- upwind; 1- linear polynomial, 2nd order; 2- quadratic polynomial, 3rd order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courant_weno</a:t>
            </a:r>
            <a:r>
              <a:rPr lang="en-US" sz="1400" dirty="0"/>
              <a:t>=0.5 !Courant number for </a:t>
            </a:r>
            <a:r>
              <a:rPr lang="en-US" sz="1400" dirty="0" err="1"/>
              <a:t>weno</a:t>
            </a:r>
            <a:r>
              <a:rPr lang="en-US" sz="1400" dirty="0"/>
              <a:t> transport</a:t>
            </a:r>
          </a:p>
          <a:p>
            <a:r>
              <a:rPr lang="en-US" sz="1400" dirty="0"/>
              <a:t>  epsilon1 = </a:t>
            </a:r>
            <a:r>
              <a:rPr lang="en-US" sz="1400" dirty="0" smtClean="0"/>
              <a:t>1.e-8   </a:t>
            </a:r>
            <a:r>
              <a:rPr lang="en-US" sz="1400" dirty="0"/>
              <a:t>!coefficient for 2nd order </a:t>
            </a:r>
            <a:r>
              <a:rPr lang="en-US" sz="1400" dirty="0" err="1"/>
              <a:t>weno</a:t>
            </a:r>
            <a:r>
              <a:rPr lang="en-US" sz="1400" dirty="0"/>
              <a:t> smoother</a:t>
            </a:r>
          </a:p>
          <a:p>
            <a:r>
              <a:rPr lang="en-US" sz="1400" dirty="0"/>
              <a:t>  epsilon2 = </a:t>
            </a:r>
            <a:r>
              <a:rPr lang="en-US" sz="1400" dirty="0" smtClean="0"/>
              <a:t>1.e-10  </a:t>
            </a:r>
            <a:r>
              <a:rPr lang="en-US" sz="1400" dirty="0"/>
              <a:t>!1st coefficient for 3rd order </a:t>
            </a:r>
            <a:r>
              <a:rPr lang="en-US" sz="1400" dirty="0" err="1"/>
              <a:t>weno</a:t>
            </a:r>
            <a:r>
              <a:rPr lang="en-US" sz="1400" dirty="0"/>
              <a:t> smoother</a:t>
            </a:r>
          </a:p>
          <a:p>
            <a:r>
              <a:rPr lang="en-US" sz="1400" dirty="0"/>
              <a:t>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epsilon3</a:t>
            </a:r>
            <a:r>
              <a:rPr lang="en-US" sz="1400" dirty="0"/>
              <a:t> = 1.e-25  !2nd coefficient for 3rd order </a:t>
            </a:r>
            <a:r>
              <a:rPr lang="en-US" sz="1400" dirty="0" err="1"/>
              <a:t>weno</a:t>
            </a:r>
            <a:r>
              <a:rPr lang="en-US" sz="1400" dirty="0"/>
              <a:t> </a:t>
            </a:r>
            <a:r>
              <a:rPr lang="en-US" sz="1400" dirty="0" smtClean="0"/>
              <a:t>smoother (not used)</a:t>
            </a:r>
            <a:endParaRPr lang="en-US" sz="1400" dirty="0"/>
          </a:p>
          <a:p>
            <a:r>
              <a:rPr lang="en-US" sz="1400" dirty="0"/>
              <a:t>  !</a:t>
            </a:r>
            <a:r>
              <a:rPr lang="en-US" sz="1400" dirty="0" err="1"/>
              <a:t>Elad</a:t>
            </a:r>
            <a:r>
              <a:rPr lang="en-US" sz="1400" dirty="0"/>
              <a:t> filter has not been implemented yet; preliminary tests showed it might not be necessary</a:t>
            </a:r>
          </a:p>
          <a:p>
            <a:r>
              <a:rPr lang="en-US" sz="1400" dirty="0"/>
              <a:t>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ielad_weno</a:t>
            </a:r>
            <a:r>
              <a:rPr lang="en-US" sz="1400" dirty="0"/>
              <a:t> = 0      !</a:t>
            </a:r>
            <a:r>
              <a:rPr lang="en-US" sz="1400" dirty="0" err="1"/>
              <a:t>ielad</a:t>
            </a:r>
            <a:r>
              <a:rPr lang="en-US" sz="1400" dirty="0"/>
              <a:t>, if </a:t>
            </a:r>
            <a:r>
              <a:rPr lang="en-US" sz="1400" dirty="0" err="1"/>
              <a:t>ielad</a:t>
            </a:r>
            <a:r>
              <a:rPr lang="en-US" sz="1400" dirty="0"/>
              <a:t>=1, use ELAD method to suppress dispersion</a:t>
            </a:r>
          </a:p>
          <a:p>
            <a:r>
              <a:rPr lang="en-US" sz="1400" dirty="0"/>
              <a:t>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small_elad</a:t>
            </a:r>
            <a:r>
              <a:rPr lang="en-US" sz="1400" dirty="0"/>
              <a:t> = 1.e-4  !small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67800" y="546100"/>
            <a:ext cx="4419600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Use </a:t>
            </a:r>
            <a:r>
              <a:rPr lang="en-US" dirty="0" err="1" smtClean="0">
                <a:solidFill>
                  <a:srgbClr val="7030A0"/>
                </a:solidFill>
              </a:rPr>
              <a:t>itr_met</a:t>
            </a:r>
            <a:r>
              <a:rPr lang="en-US" dirty="0" smtClean="0">
                <a:solidFill>
                  <a:srgbClr val="7030A0"/>
                </a:solidFill>
              </a:rPr>
              <a:t>=3 or 4 for most b-clinic </a:t>
            </a:r>
            <a:r>
              <a:rPr lang="en-US" dirty="0" smtClean="0">
                <a:solidFill>
                  <a:srgbClr val="7030A0"/>
                </a:solidFill>
              </a:rPr>
              <a:t>applications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Additional handles: </a:t>
            </a:r>
            <a:r>
              <a:rPr lang="en-US" dirty="0" err="1" smtClean="0">
                <a:solidFill>
                  <a:srgbClr val="7030A0"/>
                </a:solidFill>
              </a:rPr>
              <a:t>h_tvd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tvd.prop</a:t>
            </a:r>
            <a:endParaRPr lang="en-US" dirty="0" smtClean="0">
              <a:solidFill>
                <a:srgbClr val="7030A0"/>
              </a:solidFill>
            </a:endParaRP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Set </a:t>
            </a:r>
            <a:r>
              <a:rPr lang="en-US" dirty="0" err="1" smtClean="0">
                <a:solidFill>
                  <a:srgbClr val="7030A0"/>
                </a:solidFill>
              </a:rPr>
              <a:t>tvd.prop</a:t>
            </a:r>
            <a:r>
              <a:rPr lang="en-US" dirty="0" smtClean="0">
                <a:solidFill>
                  <a:srgbClr val="7030A0"/>
                </a:solidFill>
              </a:rPr>
              <a:t> to be 0 inside regions of no stratification or interest for better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Two tolerances for TVD</a:t>
            </a:r>
            <a:r>
              <a:rPr lang="en-US" baseline="30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 nonlinear iterative solver may occasionally need to be adjusted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Adjust WENO parameters to control numerical dispersion</a:t>
            </a:r>
            <a:endParaRPr lang="en-US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11049000" cy="381000"/>
          </a:xfrm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Most important parameters are… </a:t>
            </a:r>
            <a:endParaRPr lang="en-US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838200"/>
            <a:ext cx="13030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Momentum dissipation: </a:t>
            </a:r>
            <a:r>
              <a:rPr lang="en-US" sz="2000" dirty="0" err="1">
                <a:solidFill>
                  <a:srgbClr val="FF0000"/>
                </a:solidFill>
              </a:rPr>
              <a:t>i</a:t>
            </a:r>
            <a:r>
              <a:rPr lang="en-US" sz="2000" dirty="0" err="1" smtClean="0">
                <a:solidFill>
                  <a:srgbClr val="FF0000"/>
                </a:solidFill>
              </a:rPr>
              <a:t>ndvel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ihorcon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ishapiro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inter_mom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Appropriate </a:t>
            </a:r>
            <a:r>
              <a:rPr lang="en-US" sz="2000" dirty="0" smtClean="0"/>
              <a:t>combinations </a:t>
            </a:r>
            <a:r>
              <a:rPr lang="en-US" sz="2000" dirty="0" smtClean="0"/>
              <a:t>of these can be used for different applications (dispersion vs diffusion)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May start with: </a:t>
            </a:r>
            <a:r>
              <a:rPr lang="en-US" sz="2000" dirty="0" err="1" smtClean="0"/>
              <a:t>indvel</a:t>
            </a:r>
            <a:r>
              <a:rPr lang="en-US" sz="2000" dirty="0" smtClean="0"/>
              <a:t>=</a:t>
            </a:r>
            <a:r>
              <a:rPr lang="en-US" sz="2000" dirty="0"/>
              <a:t> </a:t>
            </a:r>
            <a:r>
              <a:rPr lang="en-US" sz="2000" dirty="0" err="1" smtClean="0"/>
              <a:t>ihorcon</a:t>
            </a:r>
            <a:r>
              <a:rPr lang="en-US" sz="2000" dirty="0" smtClean="0"/>
              <a:t>=</a:t>
            </a:r>
            <a:r>
              <a:rPr lang="en-US" sz="2000" dirty="0" err="1" smtClean="0"/>
              <a:t>inter_mom</a:t>
            </a:r>
            <a:r>
              <a:rPr lang="en-US" sz="2000" dirty="0" smtClean="0"/>
              <a:t>=0, 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=1 (‘MB-LI’ scheme)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If dissipation is still too high, use </a:t>
            </a:r>
            <a:r>
              <a:rPr lang="en-US" sz="2000" dirty="0" err="1"/>
              <a:t>indvel</a:t>
            </a:r>
            <a:r>
              <a:rPr lang="en-US" sz="2000" dirty="0"/>
              <a:t>= </a:t>
            </a:r>
            <a:r>
              <a:rPr lang="en-US" sz="2000" dirty="0" err="1" smtClean="0"/>
              <a:t>inter_mom</a:t>
            </a:r>
            <a:r>
              <a:rPr lang="en-US" sz="2000" dirty="0" smtClean="0"/>
              <a:t>=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=0, </a:t>
            </a:r>
            <a:r>
              <a:rPr lang="en-US" sz="2000" dirty="0" err="1" smtClean="0"/>
              <a:t>ihorcon</a:t>
            </a:r>
            <a:r>
              <a:rPr lang="en-US" sz="2000" dirty="0" smtClean="0"/>
              <a:t>=2, hvis_coef0=0.025 (or smaller) – the ‘eddying’ option. If oscillation is found in non-eddying </a:t>
            </a:r>
            <a:r>
              <a:rPr lang="en-US" sz="2000" dirty="0" smtClean="0"/>
              <a:t>areas, </a:t>
            </a:r>
            <a:r>
              <a:rPr lang="en-US" sz="2000" dirty="0" smtClean="0"/>
              <a:t>use 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=-1 and set the filter strength in shapiro.gr3 (equivalent to Laplacian viscosities)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Adjust shapiro.gr3 to get appropriate amount of dissipation as </a:t>
            </a:r>
            <a:r>
              <a:rPr lang="en-US" sz="2000" dirty="0" smtClean="0">
                <a:solidFill>
                  <a:srgbClr val="7030A0"/>
                </a:solidFill>
              </a:rPr>
              <a:t>needed (max of 0.2 seems adequate)</a:t>
            </a:r>
            <a:endParaRPr lang="en-US" sz="2000" dirty="0" smtClean="0">
              <a:solidFill>
                <a:srgbClr val="7030A0"/>
              </a:solidFill>
            </a:endParaRP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indvel</a:t>
            </a:r>
            <a:r>
              <a:rPr lang="en-US" sz="2000" dirty="0" smtClean="0"/>
              <a:t>=1, </a:t>
            </a:r>
            <a:r>
              <a:rPr lang="en-US" sz="2000" dirty="0" err="1" smtClean="0"/>
              <a:t>ihorcon</a:t>
            </a:r>
            <a:r>
              <a:rPr lang="en-US" sz="2000" dirty="0" smtClean="0"/>
              <a:t>=</a:t>
            </a:r>
            <a:r>
              <a:rPr lang="en-US" sz="2000" dirty="0" err="1" smtClean="0"/>
              <a:t>ishapiro</a:t>
            </a:r>
            <a:r>
              <a:rPr lang="en-US" sz="2000" dirty="0" smtClean="0"/>
              <a:t>=</a:t>
            </a:r>
            <a:r>
              <a:rPr lang="en-US" sz="2000" dirty="0" err="1" smtClean="0"/>
              <a:t>inter_mom</a:t>
            </a:r>
            <a:r>
              <a:rPr lang="en-US" sz="2000" dirty="0" smtClean="0"/>
              <a:t>=0 is the most diffusive option (‘MA-LI’ scheme), but can be useful for 2D runs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</a:t>
            </a:r>
            <a:r>
              <a:rPr lang="en-US" sz="2000" dirty="0" err="1" smtClean="0"/>
              <a:t>t</a:t>
            </a:r>
            <a:r>
              <a:rPr lang="en-US" sz="2000" dirty="0" smtClean="0"/>
              <a:t>: appropriate time step 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nother way to control dispersion/diffusion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Reducing </a:t>
            </a:r>
            <a:r>
              <a:rPr lang="en-US" sz="2000" dirty="0" err="1" smtClean="0"/>
              <a:t>dt</a:t>
            </a:r>
            <a:r>
              <a:rPr lang="en-US" sz="2000" dirty="0" smtClean="0"/>
              <a:t> will increase diffusion and decrease dispersion, and vice versa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</a:t>
            </a:r>
            <a:r>
              <a:rPr lang="en-US" sz="2000" dirty="0" err="1" smtClean="0"/>
              <a:t>ws</a:t>
            </a:r>
            <a:r>
              <a:rPr lang="en-US" sz="2000" dirty="0" smtClean="0"/>
              <a:t>: use ‘2’ as much as possible (and there are scripts for generating </a:t>
            </a:r>
            <a:r>
              <a:rPr lang="en-US" sz="2000" dirty="0" err="1" smtClean="0"/>
              <a:t>sflux</a:t>
            </a:r>
            <a:r>
              <a:rPr lang="en-US" sz="2000" dirty="0" smtClean="0"/>
              <a:t>*.</a:t>
            </a:r>
            <a:r>
              <a:rPr lang="en-US" sz="2000" dirty="0" err="1" smtClean="0"/>
              <a:t>nc</a:t>
            </a:r>
            <a:r>
              <a:rPr lang="en-US" sz="2000" dirty="0" smtClean="0"/>
              <a:t>); important for temperature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</a:t>
            </a:r>
            <a:r>
              <a:rPr lang="en-US" sz="2000" dirty="0" err="1" smtClean="0"/>
              <a:t>tr_met</a:t>
            </a:r>
            <a:r>
              <a:rPr lang="en-US" sz="2000" dirty="0" smtClean="0"/>
              <a:t>: use 3 or 4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‘</a:t>
            </a:r>
            <a:r>
              <a:rPr lang="en-US" sz="2000" dirty="0" err="1" smtClean="0"/>
              <a:t>h_tvd</a:t>
            </a:r>
            <a:r>
              <a:rPr lang="en-US" sz="2000" dirty="0" smtClean="0"/>
              <a:t>’ and </a:t>
            </a:r>
            <a:r>
              <a:rPr lang="en-US" sz="2000" dirty="0" err="1" smtClean="0"/>
              <a:t>tvd.prop</a:t>
            </a:r>
            <a:r>
              <a:rPr lang="en-US" sz="2000" dirty="0" smtClean="0"/>
              <a:t> to control </a:t>
            </a:r>
            <a:r>
              <a:rPr lang="en-US" sz="2000" dirty="0" smtClean="0"/>
              <a:t>efficiency: </a:t>
            </a:r>
            <a:r>
              <a:rPr lang="en-US" sz="2000" dirty="0" smtClean="0">
                <a:solidFill>
                  <a:srgbClr val="7030A0"/>
                </a:solidFill>
              </a:rPr>
              <a:t>upwind scheme is used if h&lt;</a:t>
            </a:r>
            <a:r>
              <a:rPr lang="en-US" sz="2000" dirty="0" err="1" smtClean="0">
                <a:solidFill>
                  <a:srgbClr val="7030A0"/>
                </a:solidFill>
              </a:rPr>
              <a:t>h_tvd</a:t>
            </a:r>
            <a:r>
              <a:rPr lang="en-US" sz="2000" dirty="0" smtClean="0">
                <a:solidFill>
                  <a:srgbClr val="7030A0"/>
                </a:solidFill>
              </a:rPr>
              <a:t> and the </a:t>
            </a:r>
            <a:r>
              <a:rPr lang="en-US" sz="2000" dirty="0" err="1" smtClean="0">
                <a:solidFill>
                  <a:srgbClr val="7030A0"/>
                </a:solidFill>
              </a:rPr>
              <a:t>elem</a:t>
            </a:r>
            <a:r>
              <a:rPr lang="en-US" sz="2000" dirty="0" smtClean="0">
                <a:solidFill>
                  <a:srgbClr val="7030A0"/>
                </a:solidFill>
              </a:rPr>
              <a:t> is marked as ‘0’ in </a:t>
            </a:r>
            <a:r>
              <a:rPr lang="en-US" sz="2000" dirty="0" err="1" smtClean="0">
                <a:solidFill>
                  <a:srgbClr val="7030A0"/>
                </a:solidFill>
              </a:rPr>
              <a:t>tvd.prop</a:t>
            </a:r>
            <a:r>
              <a:rPr lang="en-US" sz="2000" dirty="0" smtClean="0">
                <a:solidFill>
                  <a:srgbClr val="7030A0"/>
                </a:solidFill>
              </a:rPr>
              <a:t> for better efficiency</a:t>
            </a:r>
            <a:endParaRPr lang="en-US" sz="2000" dirty="0" smtClean="0">
              <a:solidFill>
                <a:srgbClr val="7030A0"/>
              </a:solidFill>
            </a:endParaRP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‘Upwind’ zone: upstream river where there is no </a:t>
            </a:r>
            <a:r>
              <a:rPr lang="en-US" sz="2000" dirty="0" smtClean="0"/>
              <a:t>stratification or regions of no interest</a:t>
            </a:r>
            <a:endParaRPr lang="en-US" sz="2000" dirty="0" smtClean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WENO (‘4’) is the </a:t>
            </a:r>
            <a:r>
              <a:rPr lang="en-US" sz="2000" dirty="0" smtClean="0"/>
              <a:t>best </a:t>
            </a:r>
            <a:r>
              <a:rPr lang="en-US" sz="2000" dirty="0" smtClean="0"/>
              <a:t>option, but requires some tuning to control dispersion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8128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The case of under resolution in eddying regime</a:t>
            </a:r>
            <a:endParaRPr lang="en-US" sz="2400" b="1" dirty="0"/>
          </a:p>
        </p:txBody>
      </p:sp>
      <p:sp>
        <p:nvSpPr>
          <p:cNvPr id="9" name="Freeform 8"/>
          <p:cNvSpPr/>
          <p:nvPr/>
        </p:nvSpPr>
        <p:spPr>
          <a:xfrm>
            <a:off x="9448800" y="5886450"/>
            <a:ext cx="1733550" cy="1047750"/>
          </a:xfrm>
          <a:custGeom>
            <a:avLst/>
            <a:gdLst>
              <a:gd name="connsiteX0" fmla="*/ 0 w 1323975"/>
              <a:gd name="connsiteY0" fmla="*/ 0 h 1047750"/>
              <a:gd name="connsiteX1" fmla="*/ 790575 w 1323975"/>
              <a:gd name="connsiteY1" fmla="*/ 219075 h 1047750"/>
              <a:gd name="connsiteX2" fmla="*/ 1323975 w 1323975"/>
              <a:gd name="connsiteY2" fmla="*/ 1047750 h 1047750"/>
              <a:gd name="connsiteX3" fmla="*/ 38100 w 1323975"/>
              <a:gd name="connsiteY3" fmla="*/ 1028700 h 1047750"/>
              <a:gd name="connsiteX4" fmla="*/ 0 w 1323975"/>
              <a:gd name="connsiteY4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047750">
                <a:moveTo>
                  <a:pt x="0" y="0"/>
                </a:moveTo>
                <a:lnTo>
                  <a:pt x="790575" y="219075"/>
                </a:lnTo>
                <a:lnTo>
                  <a:pt x="1323975" y="1047750"/>
                </a:lnTo>
                <a:lnTo>
                  <a:pt x="3810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</p:cNvCxnSpPr>
          <p:nvPr/>
        </p:nvCxnSpPr>
        <p:spPr>
          <a:xfrm flipV="1">
            <a:off x="9448800" y="4953000"/>
            <a:ext cx="0" cy="9334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477500" y="4953000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182350" y="5029200"/>
            <a:ext cx="0" cy="19050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9458325" y="5562600"/>
            <a:ext cx="1733550" cy="952500"/>
          </a:xfrm>
          <a:custGeom>
            <a:avLst/>
            <a:gdLst>
              <a:gd name="connsiteX0" fmla="*/ 0 w 1733550"/>
              <a:gd name="connsiteY0" fmla="*/ 0 h 952500"/>
              <a:gd name="connsiteX1" fmla="*/ 1000125 w 1733550"/>
              <a:gd name="connsiteY1" fmla="*/ 200025 h 952500"/>
              <a:gd name="connsiteX2" fmla="*/ 1733550 w 173355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550" h="952500">
                <a:moveTo>
                  <a:pt x="0" y="0"/>
                </a:moveTo>
                <a:lnTo>
                  <a:pt x="1000125" y="200025"/>
                </a:lnTo>
                <a:lnTo>
                  <a:pt x="1733550" y="9525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344150" y="5981700"/>
            <a:ext cx="24765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936480" y="58102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12781" y="630745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250412" y="566951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endParaRPr lang="en-US" i="1" dirty="0"/>
          </a:p>
        </p:txBody>
      </p:sp>
      <p:sp>
        <p:nvSpPr>
          <p:cNvPr id="20" name="Freeform 19"/>
          <p:cNvSpPr/>
          <p:nvPr/>
        </p:nvSpPr>
        <p:spPr>
          <a:xfrm>
            <a:off x="11658600" y="5886450"/>
            <a:ext cx="1733550" cy="1047750"/>
          </a:xfrm>
          <a:custGeom>
            <a:avLst/>
            <a:gdLst>
              <a:gd name="connsiteX0" fmla="*/ 0 w 1323975"/>
              <a:gd name="connsiteY0" fmla="*/ 0 h 1047750"/>
              <a:gd name="connsiteX1" fmla="*/ 790575 w 1323975"/>
              <a:gd name="connsiteY1" fmla="*/ 219075 h 1047750"/>
              <a:gd name="connsiteX2" fmla="*/ 1323975 w 1323975"/>
              <a:gd name="connsiteY2" fmla="*/ 1047750 h 1047750"/>
              <a:gd name="connsiteX3" fmla="*/ 38100 w 1323975"/>
              <a:gd name="connsiteY3" fmla="*/ 1028700 h 1047750"/>
              <a:gd name="connsiteX4" fmla="*/ 0 w 1323975"/>
              <a:gd name="connsiteY4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047750">
                <a:moveTo>
                  <a:pt x="0" y="0"/>
                </a:moveTo>
                <a:lnTo>
                  <a:pt x="790575" y="219075"/>
                </a:lnTo>
                <a:lnTo>
                  <a:pt x="1323975" y="1047750"/>
                </a:lnTo>
                <a:lnTo>
                  <a:pt x="3810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0"/>
          </p:cNvCxnSpPr>
          <p:nvPr/>
        </p:nvCxnSpPr>
        <p:spPr>
          <a:xfrm flipV="1">
            <a:off x="11658600" y="4953000"/>
            <a:ext cx="0" cy="9334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696825" y="4953000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3392150" y="5029200"/>
            <a:ext cx="0" cy="19050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63475" y="5981700"/>
            <a:ext cx="24765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69737" y="566951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endParaRPr lang="en-US" i="1" dirty="0"/>
          </a:p>
        </p:txBody>
      </p:sp>
      <p:sp>
        <p:nvSpPr>
          <p:cNvPr id="26" name="Freeform 25"/>
          <p:cNvSpPr/>
          <p:nvPr/>
        </p:nvSpPr>
        <p:spPr>
          <a:xfrm>
            <a:off x="11658600" y="5610225"/>
            <a:ext cx="1733550" cy="190500"/>
          </a:xfrm>
          <a:custGeom>
            <a:avLst/>
            <a:gdLst>
              <a:gd name="connsiteX0" fmla="*/ 0 w 1733550"/>
              <a:gd name="connsiteY0" fmla="*/ 0 h 190500"/>
              <a:gd name="connsiteX1" fmla="*/ 1019175 w 1733550"/>
              <a:gd name="connsiteY1" fmla="*/ 171450 h 190500"/>
              <a:gd name="connsiteX2" fmla="*/ 1733550 w 173355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550" h="190500">
                <a:moveTo>
                  <a:pt x="0" y="0"/>
                </a:moveTo>
                <a:lnTo>
                  <a:pt x="1019175" y="171450"/>
                </a:lnTo>
                <a:lnTo>
                  <a:pt x="1733550" y="1905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2696825" y="6096000"/>
            <a:ext cx="685800" cy="38100"/>
          </a:xfrm>
          <a:custGeom>
            <a:avLst/>
            <a:gdLst>
              <a:gd name="connsiteX0" fmla="*/ 0 w 685800"/>
              <a:gd name="connsiteY0" fmla="*/ 0 h 38100"/>
              <a:gd name="connsiteX1" fmla="*/ 685800 w 685800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38100">
                <a:moveTo>
                  <a:pt x="0" y="0"/>
                </a:moveTo>
                <a:lnTo>
                  <a:pt x="685800" y="381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0" idx="1"/>
          </p:cNvCxnSpPr>
          <p:nvPr/>
        </p:nvCxnSpPr>
        <p:spPr>
          <a:xfrm>
            <a:off x="12693741" y="6105525"/>
            <a:ext cx="698409" cy="4095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2182475" y="584073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032106" y="59436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020675" y="6076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011150" y="6324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0467972" y="5628383"/>
            <a:ext cx="723902" cy="259973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9420226" y="5371926"/>
            <a:ext cx="1762124" cy="9985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228600" y="696245"/>
            <a:ext cx="1325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 resolution occurs frequently in areas of steep slopes, mostly to save cost in areas of no significant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general, under resolution in the horizontal dimension should be matched with an </a:t>
            </a:r>
            <a:r>
              <a:rPr lang="en-US" dirty="0"/>
              <a:t>under resolution </a:t>
            </a:r>
            <a:r>
              <a:rPr lang="en-US" dirty="0" smtClean="0"/>
              <a:t>in the vertical, often taking advantage of many degenerate prism near the bottom and a non-smooth LSC</a:t>
            </a:r>
            <a:r>
              <a:rPr lang="en-US" baseline="30000" dirty="0" smtClean="0"/>
              <a:t>2</a:t>
            </a:r>
            <a:r>
              <a:rPr lang="en-US" dirty="0" smtClean="0"/>
              <a:t> there. This reduces PGE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combined </a:t>
            </a:r>
            <a:r>
              <a:rPr lang="en-US" dirty="0" smtClean="0"/>
              <a:t>Laplacian and bi-harmonic viscosity </a:t>
            </a:r>
            <a:r>
              <a:rPr lang="en-US" dirty="0" smtClean="0"/>
              <a:t>can </a:t>
            </a:r>
            <a:r>
              <a:rPr lang="en-US" dirty="0" smtClean="0"/>
              <a:t>be used to stabilize the momentum over the steep </a:t>
            </a:r>
            <a:r>
              <a:rPr lang="en-US" dirty="0" smtClean="0"/>
              <a:t>slopes (</a:t>
            </a:r>
            <a:r>
              <a:rPr lang="en-US" dirty="0" err="1" smtClean="0"/>
              <a:t>ishapiro</a:t>
            </a:r>
            <a:r>
              <a:rPr lang="en-US" dirty="0" smtClean="0"/>
              <a:t>=-1)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24200"/>
            <a:ext cx="6787191" cy="40005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rot="3545415">
            <a:off x="2461700" y="355965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Florida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9449175" y="5467509"/>
            <a:ext cx="1018796" cy="1663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11658600" y="5476879"/>
            <a:ext cx="1762124" cy="9985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0138" y="4225129"/>
            <a:ext cx="606673" cy="6481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7090" y="4358843"/>
            <a:ext cx="541566" cy="5474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2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8" y="77296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Transition between eddying and non-eddying regime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7557"/>
            <a:ext cx="4374225" cy="3142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562" y="824351"/>
            <a:ext cx="4350978" cy="3142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655" y="424241"/>
            <a:ext cx="593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Sharp grid transition, with insufficient dissipation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68551" y="399945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Smooth transition (no additional dissipation)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655" y="5410200"/>
            <a:ext cx="13707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Sharp transition in this critical regime, enabled by UGs, may trigger artificial accumulation of energy, without adequate dissipation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Resolution gradient-aware viscosity may be the ultimate solution (e.g., combination of Laplacian &amp; bi-harmonic viscosity)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 pragmatic solutions</a:t>
            </a:r>
          </a:p>
          <a:p>
            <a:pPr marL="1115202" lvl="1" indent="-514350">
              <a:buFont typeface="+mj-lt"/>
              <a:buAutoNum type="romanLcPeriod"/>
            </a:pPr>
            <a:r>
              <a:rPr lang="en-US" dirty="0" smtClean="0"/>
              <a:t>Make sure the grid transition is smooth (in fact smooth grid is required in eddying regime as well)</a:t>
            </a:r>
          </a:p>
          <a:p>
            <a:pPr marL="1115202" lvl="1" indent="-514350">
              <a:buFont typeface="+mj-lt"/>
              <a:buAutoNum type="romanLcPeriod"/>
            </a:pPr>
            <a:r>
              <a:rPr lang="en-US" dirty="0" smtClean="0"/>
              <a:t>If non-smooth transition has to be used, add numerical </a:t>
            </a:r>
            <a:r>
              <a:rPr lang="en-US" dirty="0"/>
              <a:t>dissipation</a:t>
            </a:r>
            <a:r>
              <a:rPr lang="en-US" dirty="0" smtClean="0"/>
              <a:t> in the form of filter or combined viscosities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876799" y="2106888"/>
            <a:ext cx="4280823" cy="3303312"/>
            <a:chOff x="4876799" y="2106888"/>
            <a:chExt cx="4280823" cy="33033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799" y="2106888"/>
              <a:ext cx="4280823" cy="33033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62800" y="3307457"/>
              <a:ext cx="1610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Filter strength</a:t>
              </a:r>
              <a:endParaRPr lang="en-US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0181" y="174737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Shapiro.gr3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8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1280"/>
            <a:ext cx="11689557" cy="680556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800" b="1" dirty="0" smtClean="0"/>
              <a:t>Model setup in eddying regime:</a:t>
            </a:r>
            <a:r>
              <a:rPr lang="en-US" sz="2800" b="1" dirty="0"/>
              <a:t> </a:t>
            </a:r>
            <a:r>
              <a:rPr lang="en-US" sz="2800" b="1" dirty="0" smtClean="0"/>
              <a:t>workflow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8365" y="1066800"/>
            <a:ext cx="131540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Gridgen</a:t>
            </a:r>
            <a:r>
              <a:rPr lang="en-US" sz="2000" dirty="0" smtClean="0"/>
              <a:t>: use quasi-uniform grid as much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Select </a:t>
            </a:r>
            <a:r>
              <a:rPr lang="en-US" sz="2000" dirty="0" smtClean="0"/>
              <a:t>proper parameters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Sub-tides from HYCOM (</a:t>
            </a:r>
            <a:r>
              <a:rPr lang="en-US" sz="2000" dirty="0"/>
              <a:t>scripts in </a:t>
            </a:r>
            <a:r>
              <a:rPr lang="en-US" sz="2000" dirty="0" err="1"/>
              <a:t>svn</a:t>
            </a:r>
            <a:r>
              <a:rPr lang="en-US" sz="2000" dirty="0"/>
              <a:t> </a:t>
            </a:r>
            <a:r>
              <a:rPr lang="en-US" sz="2000" dirty="0" smtClean="0"/>
              <a:t>directory)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i.c</a:t>
            </a:r>
            <a:r>
              <a:rPr lang="en-US" sz="2000" dirty="0"/>
              <a:t>. (</a:t>
            </a:r>
            <a:r>
              <a:rPr lang="en-US" sz="2000" dirty="0" err="1"/>
              <a:t>elev</a:t>
            </a:r>
            <a:r>
              <a:rPr lang="en-US" sz="2000" dirty="0"/>
              <a:t>, </a:t>
            </a:r>
            <a:r>
              <a:rPr lang="en-US" sz="2000" dirty="0" err="1"/>
              <a:t>u,v,T,S</a:t>
            </a:r>
            <a:r>
              <a:rPr lang="en-US" sz="2000" dirty="0" smtClean="0"/>
              <a:t>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b.c.</a:t>
            </a:r>
            <a:r>
              <a:rPr lang="en-US" sz="2000" dirty="0" smtClean="0"/>
              <a:t> (</a:t>
            </a:r>
            <a:r>
              <a:rPr lang="en-US" sz="2000" dirty="0" err="1" smtClean="0"/>
              <a:t>elev</a:t>
            </a:r>
            <a:r>
              <a:rPr lang="en-US" sz="2000" dirty="0" smtClean="0"/>
              <a:t>, </a:t>
            </a:r>
            <a:r>
              <a:rPr lang="en-US" sz="2000" dirty="0" err="1" smtClean="0"/>
              <a:t>u,v,T,S</a:t>
            </a:r>
            <a:r>
              <a:rPr lang="en-US" sz="2000" dirty="0" smtClean="0"/>
              <a:t>)</a:t>
            </a:r>
          </a:p>
          <a:p>
            <a:pPr marL="1487454" lvl="2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T,S: can be interpolated from </a:t>
            </a:r>
            <a:r>
              <a:rPr lang="en-US" sz="2000" dirty="0"/>
              <a:t>(daily</a:t>
            </a:r>
            <a:r>
              <a:rPr lang="en-US" sz="2000" dirty="0" smtClean="0"/>
              <a:t>) HYCOM and used </a:t>
            </a:r>
            <a:r>
              <a:rPr lang="en-US" sz="2000" dirty="0" smtClean="0"/>
              <a:t>as </a:t>
            </a:r>
            <a:r>
              <a:rPr lang="en-US" sz="2000" dirty="0" smtClean="0"/>
              <a:t>[TEM,SAL]_3D.th.nc</a:t>
            </a:r>
          </a:p>
          <a:p>
            <a:pPr marL="1487454" lvl="2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SSH, u, v</a:t>
            </a:r>
            <a:r>
              <a:rPr lang="en-US" sz="2000" dirty="0"/>
              <a:t> </a:t>
            </a:r>
            <a:r>
              <a:rPr lang="en-US" sz="2000" dirty="0" smtClean="0"/>
              <a:t>from HYCOM: as elev2D.th.nc and uv3D.th.nc (no tides yet; need to combine with tides)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Nudging for tracers (T,S)</a:t>
            </a:r>
          </a:p>
          <a:p>
            <a:pPr marL="1487454" lvl="2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[TEM,SAL]_nudge.gr3: relaxation factors (0 - 1/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r</a:t>
            </a:r>
            <a:r>
              <a:rPr lang="en-US" sz="2000" dirty="0" smtClean="0"/>
              <a:t>). May adjust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r</a:t>
            </a:r>
            <a:r>
              <a:rPr lang="en-US" sz="2000" dirty="0" smtClean="0"/>
              <a:t> to get a smooth transition (usually ~1 day)</a:t>
            </a:r>
          </a:p>
          <a:p>
            <a:pPr marL="1487454" lvl="2" indent="-285750">
              <a:buFont typeface="Courier New" panose="02070309020205020404" pitchFamily="49" charset="0"/>
              <a:buChar char="o"/>
            </a:pPr>
            <a:r>
              <a:rPr lang="en-US" sz="2000" dirty="0"/>
              <a:t>[TEM,SAL]_</a:t>
            </a:r>
            <a:r>
              <a:rPr lang="en-US" sz="2000" dirty="0" smtClean="0"/>
              <a:t>nu.nc: HYCOM values (can be junks outside the nudging </a:t>
            </a:r>
            <a:r>
              <a:rPr lang="en-US" sz="2000" dirty="0" smtClean="0"/>
              <a:t>zone or reduced to just cover the nudging zone, with some ‘allowance’)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 tides: </a:t>
            </a:r>
            <a:r>
              <a:rPr lang="en-US" sz="2000" dirty="0" smtClean="0"/>
              <a:t>FES2014 for </a:t>
            </a:r>
            <a:r>
              <a:rPr lang="en-US" sz="2000" dirty="0" err="1" smtClean="0"/>
              <a:t>elev</a:t>
            </a:r>
            <a:r>
              <a:rPr lang="en-US" sz="2000" dirty="0" smtClean="0"/>
              <a:t>, </a:t>
            </a:r>
            <a:r>
              <a:rPr lang="en-US" sz="2000" dirty="0" err="1" smtClean="0"/>
              <a:t>u,v</a:t>
            </a: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1689557" cy="406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2400" b="1" dirty="0" smtClean="0"/>
              <a:t>Initial and boundary condition inputs from</a:t>
            </a:r>
            <a:r>
              <a:rPr lang="en-US" sz="2400" b="1" dirty="0" smtClean="0"/>
              <a:t> </a:t>
            </a:r>
            <a:r>
              <a:rPr lang="en-US" sz="2400" b="1" dirty="0" smtClean="0"/>
              <a:t>HYCOM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568960"/>
            <a:ext cx="1226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gen_hot_3Dth_from_hycom.f90 is the main script</a:t>
            </a:r>
            <a:endParaRPr lang="en-US" dirty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/>
              <a:t>HYCOM </a:t>
            </a:r>
            <a:r>
              <a:rPr lang="en-US" dirty="0" err="1" smtClean="0"/>
              <a:t>nc</a:t>
            </a:r>
            <a:r>
              <a:rPr lang="en-US" dirty="0" smtClean="0"/>
              <a:t> files required: [SSH,TS,UV</a:t>
            </a:r>
            <a:r>
              <a:rPr lang="en-US" dirty="0"/>
              <a:t>]_[1,2,..nfiles].</a:t>
            </a:r>
            <a:r>
              <a:rPr lang="en-US" dirty="0" err="1"/>
              <a:t>nc</a:t>
            </a:r>
            <a:endParaRPr lang="en-US" dirty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 </a:t>
            </a:r>
            <a:r>
              <a:rPr lang="en-US" dirty="0" smtClean="0"/>
              <a:t>that HYCOM formats may </a:t>
            </a:r>
            <a:r>
              <a:rPr lang="en-US" dirty="0" smtClean="0"/>
              <a:t>change so you may have to change some read statements inside</a:t>
            </a:r>
            <a:endParaRPr lang="en-US" dirty="0" smtClean="0"/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Essentially a 3D interpolation script to interpolate from HYCOM grid to SCHISM grid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21FEF-ACE1-4EC2-AA3E-70F84F93D8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7577" y="2056553"/>
            <a:ext cx="7082758" cy="50475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!     First statement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7030A0"/>
                </a:solidFill>
              </a:rPr>
              <a:t>      open(10,file='gen_hot_3Dth_from_nc.in',status='old')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iuv</a:t>
            </a:r>
            <a:r>
              <a:rPr lang="en-US" sz="1400" dirty="0">
                <a:solidFill>
                  <a:srgbClr val="7030A0"/>
                </a:solidFill>
              </a:rPr>
              <a:t> !1: include </a:t>
            </a:r>
            <a:r>
              <a:rPr lang="en-US" sz="1400" dirty="0" err="1">
                <a:solidFill>
                  <a:srgbClr val="7030A0"/>
                </a:solidFill>
              </a:rPr>
              <a:t>vel</a:t>
            </a:r>
            <a:r>
              <a:rPr lang="en-US" sz="1400" dirty="0">
                <a:solidFill>
                  <a:srgbClr val="7030A0"/>
                </a:solidFill>
              </a:rPr>
              <a:t> and elev. in hotstart.in; 0: only T,S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tem_es,sal_es</a:t>
            </a:r>
            <a:r>
              <a:rPr lang="en-US" sz="1400" dirty="0">
                <a:solidFill>
                  <a:srgbClr val="7030A0"/>
                </a:solidFill>
              </a:rPr>
              <a:t> !T,S values for estuary points defined in estuary.gr3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tem_outside,sal_outside</a:t>
            </a:r>
            <a:r>
              <a:rPr lang="en-US" sz="1400" dirty="0">
                <a:solidFill>
                  <a:srgbClr val="7030A0"/>
                </a:solidFill>
              </a:rPr>
              <a:t> !T,S values for pts outside </a:t>
            </a:r>
            <a:r>
              <a:rPr lang="en-US" sz="1400" dirty="0" err="1">
                <a:solidFill>
                  <a:srgbClr val="7030A0"/>
                </a:solidFill>
              </a:rPr>
              <a:t>bg</a:t>
            </a:r>
            <a:r>
              <a:rPr lang="en-US" sz="1400" dirty="0">
                <a:solidFill>
                  <a:srgbClr val="7030A0"/>
                </a:solidFill>
              </a:rPr>
              <a:t> grid in </a:t>
            </a:r>
            <a:r>
              <a:rPr lang="en-US" sz="1400" dirty="0" err="1">
                <a:solidFill>
                  <a:srgbClr val="7030A0"/>
                </a:solidFill>
              </a:rPr>
              <a:t>nc</a:t>
            </a:r>
            <a:endParaRPr lang="en-US" sz="1400" dirty="0">
              <a:solidFill>
                <a:srgbClr val="7030A0"/>
              </a:solidFill>
            </a:endParaRP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dtout</a:t>
            </a:r>
            <a:r>
              <a:rPr lang="en-US" sz="1400" dirty="0">
                <a:solidFill>
                  <a:srgbClr val="7030A0"/>
                </a:solidFill>
              </a:rPr>
              <a:t> !time step in .</a:t>
            </a:r>
            <a:r>
              <a:rPr lang="en-US" sz="1400" dirty="0" err="1">
                <a:solidFill>
                  <a:srgbClr val="7030A0"/>
                </a:solidFill>
              </a:rPr>
              <a:t>nc</a:t>
            </a:r>
            <a:r>
              <a:rPr lang="en-US" sz="1400" dirty="0">
                <a:solidFill>
                  <a:srgbClr val="7030A0"/>
                </a:solidFill>
              </a:rPr>
              <a:t> [sec]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nob,iob</a:t>
            </a:r>
            <a:r>
              <a:rPr lang="en-US" sz="1400" dirty="0">
                <a:solidFill>
                  <a:srgbClr val="7030A0"/>
                </a:solidFill>
              </a:rPr>
              <a:t>(1:nob) !# of open </a:t>
            </a:r>
            <a:r>
              <a:rPr lang="en-US" sz="1400" dirty="0" err="1">
                <a:solidFill>
                  <a:srgbClr val="7030A0"/>
                </a:solidFill>
              </a:rPr>
              <a:t>bnds</a:t>
            </a:r>
            <a:r>
              <a:rPr lang="en-US" sz="1400" dirty="0">
                <a:solidFill>
                  <a:srgbClr val="7030A0"/>
                </a:solidFill>
              </a:rPr>
              <a:t> that need *3D.th; list of IDs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nndays</a:t>
            </a:r>
            <a:r>
              <a:rPr lang="en-US" sz="1400" dirty="0">
                <a:solidFill>
                  <a:srgbClr val="7030A0"/>
                </a:solidFill>
              </a:rPr>
              <a:t> !# of days needed in output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read(10,*) </a:t>
            </a:r>
            <a:r>
              <a:rPr lang="en-US" sz="1400" dirty="0" err="1">
                <a:solidFill>
                  <a:srgbClr val="7030A0"/>
                </a:solidFill>
              </a:rPr>
              <a:t>nfiles</a:t>
            </a:r>
            <a:r>
              <a:rPr lang="en-US" sz="1400" dirty="0">
                <a:solidFill>
                  <a:srgbClr val="7030A0"/>
                </a:solidFill>
              </a:rPr>
              <a:t> !# of stacks of HYCOM files</a:t>
            </a:r>
          </a:p>
          <a:p>
            <a:r>
              <a:rPr lang="en-US" sz="1400" dirty="0">
                <a:solidFill>
                  <a:srgbClr val="7030A0"/>
                </a:solidFill>
              </a:rPr>
              <a:t>      close(10)</a:t>
            </a:r>
          </a:p>
          <a:p>
            <a:r>
              <a:rPr lang="en-US" sz="1400" dirty="0"/>
              <a:t>      if(</a:t>
            </a:r>
            <a:r>
              <a:rPr lang="en-US" sz="1400" dirty="0" err="1"/>
              <a:t>tem_es</a:t>
            </a:r>
            <a:r>
              <a:rPr lang="en-US" sz="1400" dirty="0"/>
              <a:t>&lt;0.or.sal_es&lt;0.or.tem_outside&lt;0.or.sal_outside&lt;0) &amp;</a:t>
            </a:r>
          </a:p>
          <a:p>
            <a:r>
              <a:rPr lang="en-US" sz="1400" dirty="0"/>
              <a:t>     &amp;stop 'Invalid T,S constants'</a:t>
            </a:r>
          </a:p>
          <a:p>
            <a:endParaRPr lang="en-US" sz="1400" dirty="0"/>
          </a:p>
          <a:p>
            <a:r>
              <a:rPr lang="en-US" sz="1400" dirty="0"/>
              <a:t>!     Read in </a:t>
            </a:r>
            <a:r>
              <a:rPr lang="en-US" sz="1400" dirty="0" err="1"/>
              <a:t>hgrid</a:t>
            </a:r>
            <a:r>
              <a:rPr lang="en-US" sz="1400" dirty="0"/>
              <a:t> and </a:t>
            </a:r>
            <a:r>
              <a:rPr lang="en-US" sz="1400" dirty="0" err="1"/>
              <a:t>vgrid</a:t>
            </a:r>
            <a:endParaRPr lang="en-US" sz="1400" dirty="0"/>
          </a:p>
          <a:p>
            <a:r>
              <a:rPr lang="en-US" sz="1400" dirty="0"/>
              <a:t>      open(17,file='estuary.gr3',status='old')</a:t>
            </a:r>
          </a:p>
          <a:p>
            <a:r>
              <a:rPr lang="en-US" sz="1400" dirty="0"/>
              <a:t>      open(16,file='hgrid.</a:t>
            </a:r>
            <a:r>
              <a:rPr lang="en-US" sz="1400" dirty="0" err="1"/>
              <a:t>ll</a:t>
            </a:r>
            <a:r>
              <a:rPr lang="en-US" sz="1400" dirty="0"/>
              <a:t>',status='old')</a:t>
            </a:r>
          </a:p>
          <a:p>
            <a:r>
              <a:rPr lang="en-US" sz="1400" dirty="0"/>
              <a:t>      open(14,file='hgrid.gr3',status='old') !only need depth info and connectivity</a:t>
            </a:r>
          </a:p>
          <a:p>
            <a:r>
              <a:rPr lang="en-US" sz="1400" dirty="0"/>
              <a:t>      open(19,file='</a:t>
            </a:r>
            <a:r>
              <a:rPr lang="en-US" sz="1400" dirty="0" err="1"/>
              <a:t>vgrid.in',status</a:t>
            </a:r>
            <a:r>
              <a:rPr lang="en-US" sz="1400" dirty="0"/>
              <a:t>='old')</a:t>
            </a:r>
          </a:p>
          <a:p>
            <a:r>
              <a:rPr lang="en-US" sz="1400" dirty="0"/>
              <a:t>      open(11,file='fort.11',status='replace')</a:t>
            </a:r>
          </a:p>
          <a:p>
            <a:r>
              <a:rPr lang="en-US" sz="1400" dirty="0"/>
              <a:t>      read(14,*)</a:t>
            </a:r>
          </a:p>
          <a:p>
            <a:r>
              <a:rPr lang="en-US" sz="1400" dirty="0"/>
              <a:t>      read(14,*)</a:t>
            </a:r>
            <a:r>
              <a:rPr lang="en-US" sz="1400" dirty="0" err="1" smtClean="0"/>
              <a:t>ne,np</a:t>
            </a:r>
            <a:endParaRPr lang="en-US" sz="1400" dirty="0" smtClean="0"/>
          </a:p>
          <a:p>
            <a:r>
              <a:rPr lang="en-US" sz="1400" dirty="0" smtClean="0"/>
              <a:t>…. (compute SCHISM geometry)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511" y="3872359"/>
            <a:ext cx="2930541" cy="3100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85050" y="6918909"/>
            <a:ext cx="163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Seg</a:t>
            </a:r>
            <a:r>
              <a:rPr lang="en-US" sz="1600" dirty="0" smtClean="0"/>
              <a:t> #1 (pacific)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12153077" y="6433695"/>
            <a:ext cx="417975" cy="533400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91468" y="6756349"/>
            <a:ext cx="1826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Seg</a:t>
            </a:r>
            <a:r>
              <a:rPr lang="en-US" sz="1600" dirty="0" smtClean="0"/>
              <a:t> #2 </a:t>
            </a:r>
          </a:p>
          <a:p>
            <a:r>
              <a:rPr lang="en-US" sz="1600" dirty="0" smtClean="0"/>
              <a:t>(South China Sea)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0019477" y="6700395"/>
            <a:ext cx="185446" cy="106298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7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21881</TotalTime>
  <Words>4666</Words>
  <Application>Microsoft Office PowerPoint</Application>
  <PresentationFormat>Custom</PresentationFormat>
  <Paragraphs>529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AdvGulliv-I</vt:lpstr>
      <vt:lpstr>Arial</vt:lpstr>
      <vt:lpstr>Cambria</vt:lpstr>
      <vt:lpstr>Cambria Math</vt:lpstr>
      <vt:lpstr>Courier New</vt:lpstr>
      <vt:lpstr>Symbol</vt:lpstr>
      <vt:lpstr>Tahoma</vt:lpstr>
      <vt:lpstr>Times New Roman</vt:lpstr>
      <vt:lpstr>Wingdings</vt:lpstr>
      <vt:lpstr>yandex-sans</vt:lpstr>
      <vt:lpstr>Blends</vt:lpstr>
      <vt:lpstr>Eddying regime</vt:lpstr>
      <vt:lpstr>PowerPoint Presentation</vt:lpstr>
      <vt:lpstr>Control of dissipation in momentum </vt:lpstr>
      <vt:lpstr>Transport solver</vt:lpstr>
      <vt:lpstr>Most important parameters are… </vt:lpstr>
      <vt:lpstr>The case of under resolution in eddying regime</vt:lpstr>
      <vt:lpstr>Transition between eddying and non-eddying regime</vt:lpstr>
      <vt:lpstr>Model setup in eddying regime: workflow</vt:lpstr>
      <vt:lpstr>Initial and boundary condition inputs from HYCOM</vt:lpstr>
      <vt:lpstr>Initial and boundary condition inputs from HYCOM</vt:lpstr>
      <vt:lpstr>*[23]D.th.nc</vt:lpstr>
      <vt:lpstr>Nudging inputs from HYCOM</vt:lpstr>
      <vt:lpstr>Nudging inputs from HYCOM</vt:lpstr>
      <vt:lpstr>Add tides</vt:lpstr>
      <vt:lpstr>One-way nesting</vt:lpstr>
      <vt:lpstr>Case study: Kuroshio</vt:lpstr>
      <vt:lpstr>Kuroshio: baroclinic model</vt:lpstr>
      <vt:lpstr>Case study: New Caledonia reefs</vt:lpstr>
      <vt:lpstr>Bathymetry</vt:lpstr>
      <vt:lpstr>Model set-up</vt:lpstr>
      <vt:lpstr>PowerPoint Presentation</vt:lpstr>
      <vt:lpstr>Gulf Stream: momentum dissipation</vt:lpstr>
      <vt:lpstr>Gulf Stream: PGE</vt:lpstr>
      <vt:lpstr>Higher-order scheme: Gulf Stream meandering</vt:lpstr>
      <vt:lpstr>Periodic b.c.</vt:lpstr>
      <vt:lpstr>Periodic b.c.: add wrap-around elements</vt:lpstr>
      <vt:lpstr>Summary</vt:lpstr>
    </vt:vector>
  </TitlesOfParts>
  <Company>CCALMR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yinglong</dc:creator>
  <cp:lastModifiedBy>Y. Joseph Zhang</cp:lastModifiedBy>
  <cp:revision>1223</cp:revision>
  <dcterms:created xsi:type="dcterms:W3CDTF">2000-12-13T19:13:03Z</dcterms:created>
  <dcterms:modified xsi:type="dcterms:W3CDTF">2019-04-04T20:12:23Z</dcterms:modified>
</cp:coreProperties>
</file>