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40" r:id="rId2"/>
    <p:sldId id="256" r:id="rId3"/>
    <p:sldId id="349" r:id="rId4"/>
    <p:sldId id="306" r:id="rId5"/>
    <p:sldId id="296" r:id="rId6"/>
    <p:sldId id="341" r:id="rId7"/>
    <p:sldId id="280" r:id="rId8"/>
    <p:sldId id="260" r:id="rId9"/>
    <p:sldId id="327" r:id="rId10"/>
    <p:sldId id="336" r:id="rId11"/>
    <p:sldId id="308" r:id="rId12"/>
    <p:sldId id="305" r:id="rId13"/>
    <p:sldId id="342" r:id="rId14"/>
    <p:sldId id="300" r:id="rId15"/>
    <p:sldId id="295" r:id="rId16"/>
    <p:sldId id="331" r:id="rId17"/>
    <p:sldId id="332" r:id="rId18"/>
    <p:sldId id="339" r:id="rId19"/>
    <p:sldId id="284" r:id="rId20"/>
    <p:sldId id="263" r:id="rId21"/>
    <p:sldId id="293" r:id="rId22"/>
    <p:sldId id="355" r:id="rId23"/>
    <p:sldId id="338" r:id="rId24"/>
    <p:sldId id="344" r:id="rId25"/>
    <p:sldId id="345" r:id="rId26"/>
    <p:sldId id="346" r:id="rId27"/>
    <p:sldId id="347" r:id="rId28"/>
    <p:sldId id="348" r:id="rId29"/>
    <p:sldId id="356" r:id="rId30"/>
    <p:sldId id="352" r:id="rId31"/>
    <p:sldId id="362" r:id="rId32"/>
    <p:sldId id="363" r:id="rId33"/>
    <p:sldId id="364" r:id="rId34"/>
    <p:sldId id="365" r:id="rId35"/>
    <p:sldId id="353" r:id="rId36"/>
    <p:sldId id="366" r:id="rId37"/>
    <p:sldId id="357" r:id="rId38"/>
    <p:sldId id="359" r:id="rId39"/>
    <p:sldId id="360" r:id="rId40"/>
    <p:sldId id="358" r:id="rId41"/>
    <p:sldId id="354" r:id="rId42"/>
    <p:sldId id="361" r:id="rId43"/>
  </p:sldIdLst>
  <p:sldSz cx="13716000" cy="7315200"/>
  <p:notesSz cx="6858000" cy="9144000"/>
  <p:defaultTextStyle>
    <a:defPPr>
      <a:defRPr lang="en-US"/>
    </a:defPPr>
    <a:lvl1pPr marL="0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0852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1704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02557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03409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04261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05113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05966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06818" algn="l" defTabSz="120170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1" autoAdjust="0"/>
    <p:restoredTop sz="93381" autoAdjust="0"/>
  </p:normalViewPr>
  <p:slideViewPr>
    <p:cSldViewPr>
      <p:cViewPr varScale="1">
        <p:scale>
          <a:sx n="101" d="100"/>
          <a:sy n="101" d="100"/>
        </p:scale>
        <p:origin x="510" y="138"/>
      </p:cViewPr>
      <p:guideLst>
        <p:guide orient="horz" pos="2304"/>
        <p:guide pos="432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C082C-BF1E-4CC3-A19F-7A199E5E9F54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685800"/>
            <a:ext cx="6429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F404-880C-47BF-B4E6-126A1B604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0852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01704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02557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03409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04261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05113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05966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06818" algn="l" defTabSz="12017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05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7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7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most</a:t>
            </a:r>
            <a:r>
              <a:rPr lang="en-US" baseline="0" dirty="0" smtClean="0"/>
              <a:t> arcs: have choice on whether to delineate both channel and boundary.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1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1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4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7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82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EF404-880C-47BF-B4E6-126A1B6047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8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72454"/>
            <a:ext cx="1165860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45280"/>
            <a:ext cx="960120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5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BDB9-28BF-49B8-8D15-522D42470806}" type="datetime1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FC7D-242D-44D9-B73B-A6E92D60B3BC}" type="datetime1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92948"/>
            <a:ext cx="308610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92948"/>
            <a:ext cx="902970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F461-1BAA-4A9A-B3E6-E413176C3E89}" type="datetime1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6CEF-6CE2-4184-90BC-90DF961A8DE9}" type="datetime1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700694"/>
            <a:ext cx="11658600" cy="145288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100495"/>
            <a:ext cx="11658600" cy="1600199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08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17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25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034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042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051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059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06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BA43-3A16-4168-A576-B04433C402C1}" type="datetime1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06880"/>
            <a:ext cx="6057900" cy="482769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706880"/>
            <a:ext cx="6057900" cy="482769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901BC-5509-41C6-90C9-AC36D9EA2ED1}" type="datetime1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37454"/>
            <a:ext cx="6060282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319867"/>
            <a:ext cx="6060282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637454"/>
            <a:ext cx="6062663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852" indent="0">
              <a:buNone/>
              <a:defRPr sz="2600" b="1"/>
            </a:lvl2pPr>
            <a:lvl3pPr marL="1201704" indent="0">
              <a:buNone/>
              <a:defRPr sz="2400" b="1"/>
            </a:lvl3pPr>
            <a:lvl4pPr marL="1802557" indent="0">
              <a:buNone/>
              <a:defRPr sz="2100" b="1"/>
            </a:lvl4pPr>
            <a:lvl5pPr marL="2403409" indent="0">
              <a:buNone/>
              <a:defRPr sz="2100" b="1"/>
            </a:lvl5pPr>
            <a:lvl6pPr marL="3004261" indent="0">
              <a:buNone/>
              <a:defRPr sz="2100" b="1"/>
            </a:lvl6pPr>
            <a:lvl7pPr marL="3605113" indent="0">
              <a:buNone/>
              <a:defRPr sz="2100" b="1"/>
            </a:lvl7pPr>
            <a:lvl8pPr marL="4205966" indent="0">
              <a:buNone/>
              <a:defRPr sz="2100" b="1"/>
            </a:lvl8pPr>
            <a:lvl9pPr marL="480681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319867"/>
            <a:ext cx="6062663" cy="421470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B6E1-22CF-49B5-8E03-947815DB78EA}" type="datetime1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FF8B-070D-4D74-975A-EAD71EE2713E}" type="datetime1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27A-D058-41D0-9EF7-0F3C3E14A3A6}" type="datetime1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91253"/>
            <a:ext cx="4512470" cy="12395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291254"/>
            <a:ext cx="7667625" cy="6243321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530774"/>
            <a:ext cx="4512470" cy="5003801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45B4-B057-42AF-A40F-AA7ECEEB5F86}" type="datetime1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120640"/>
            <a:ext cx="8229600" cy="60452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53627"/>
            <a:ext cx="8229600" cy="4389120"/>
          </a:xfrm>
        </p:spPr>
        <p:txBody>
          <a:bodyPr/>
          <a:lstStyle>
            <a:lvl1pPr marL="0" indent="0">
              <a:buNone/>
              <a:defRPr sz="4200"/>
            </a:lvl1pPr>
            <a:lvl2pPr marL="600852" indent="0">
              <a:buNone/>
              <a:defRPr sz="3700"/>
            </a:lvl2pPr>
            <a:lvl3pPr marL="1201704" indent="0">
              <a:buNone/>
              <a:defRPr sz="3200"/>
            </a:lvl3pPr>
            <a:lvl4pPr marL="1802557" indent="0">
              <a:buNone/>
              <a:defRPr sz="2600"/>
            </a:lvl4pPr>
            <a:lvl5pPr marL="2403409" indent="0">
              <a:buNone/>
              <a:defRPr sz="2600"/>
            </a:lvl5pPr>
            <a:lvl6pPr marL="3004261" indent="0">
              <a:buNone/>
              <a:defRPr sz="2600"/>
            </a:lvl6pPr>
            <a:lvl7pPr marL="3605113" indent="0">
              <a:buNone/>
              <a:defRPr sz="2600"/>
            </a:lvl7pPr>
            <a:lvl8pPr marL="4205966" indent="0">
              <a:buNone/>
              <a:defRPr sz="2600"/>
            </a:lvl8pPr>
            <a:lvl9pPr marL="4806818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5725161"/>
            <a:ext cx="8229600" cy="858519"/>
          </a:xfrm>
        </p:spPr>
        <p:txBody>
          <a:bodyPr/>
          <a:lstStyle>
            <a:lvl1pPr marL="0" indent="0">
              <a:buNone/>
              <a:defRPr sz="1800"/>
            </a:lvl1pPr>
            <a:lvl2pPr marL="600852" indent="0">
              <a:buNone/>
              <a:defRPr sz="1600"/>
            </a:lvl2pPr>
            <a:lvl3pPr marL="1201704" indent="0">
              <a:buNone/>
              <a:defRPr sz="1300"/>
            </a:lvl3pPr>
            <a:lvl4pPr marL="1802557" indent="0">
              <a:buNone/>
              <a:defRPr sz="1200"/>
            </a:lvl4pPr>
            <a:lvl5pPr marL="2403409" indent="0">
              <a:buNone/>
              <a:defRPr sz="1200"/>
            </a:lvl5pPr>
            <a:lvl6pPr marL="3004261" indent="0">
              <a:buNone/>
              <a:defRPr sz="1200"/>
            </a:lvl6pPr>
            <a:lvl7pPr marL="3605113" indent="0">
              <a:buNone/>
              <a:defRPr sz="1200"/>
            </a:lvl7pPr>
            <a:lvl8pPr marL="4205966" indent="0">
              <a:buNone/>
              <a:defRPr sz="1200"/>
            </a:lvl8pPr>
            <a:lvl9pPr marL="48068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005B-929E-47A0-8078-9D3F4112725D}" type="datetime1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92947"/>
            <a:ext cx="12344400" cy="1219200"/>
          </a:xfrm>
          <a:prstGeom prst="rect">
            <a:avLst/>
          </a:prstGeom>
        </p:spPr>
        <p:txBody>
          <a:bodyPr vert="horz" lIns="120170" tIns="60085" rIns="120170" bIns="600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06880"/>
            <a:ext cx="12344400" cy="4827694"/>
          </a:xfrm>
          <a:prstGeom prst="rect">
            <a:avLst/>
          </a:prstGeom>
        </p:spPr>
        <p:txBody>
          <a:bodyPr vert="horz" lIns="120170" tIns="60085" rIns="120170" bIns="600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780107"/>
            <a:ext cx="3200400" cy="389467"/>
          </a:xfrm>
          <a:prstGeom prst="rect">
            <a:avLst/>
          </a:prstGeom>
        </p:spPr>
        <p:txBody>
          <a:bodyPr vert="horz" lIns="120170" tIns="60085" rIns="120170" bIns="6008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4D91-049E-4172-9030-9590F5AF120A}" type="datetime1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6780107"/>
            <a:ext cx="4343400" cy="389467"/>
          </a:xfrm>
          <a:prstGeom prst="rect">
            <a:avLst/>
          </a:prstGeom>
        </p:spPr>
        <p:txBody>
          <a:bodyPr vert="horz" lIns="120170" tIns="60085" rIns="120170" bIns="6008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780107"/>
            <a:ext cx="3200400" cy="389467"/>
          </a:xfrm>
          <a:prstGeom prst="rect">
            <a:avLst/>
          </a:prstGeom>
        </p:spPr>
        <p:txBody>
          <a:bodyPr vert="horz" lIns="120170" tIns="60085" rIns="120170" bIns="6008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58AC-3BA9-45F5-BC18-3705BA7FE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201704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639" indent="-450639" algn="l" defTabSz="1201704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6385" indent="-375533" algn="l" defTabSz="120170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2131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2983" indent="-300426" algn="l" defTabSz="120170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3835" indent="-300426" algn="l" defTabSz="120170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4687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5540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06392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07244" indent="-300426" algn="l" defTabSz="120170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852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04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557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409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261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113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5966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6818" algn="l" defTabSz="1201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057400"/>
            <a:ext cx="12687300" cy="2865120"/>
          </a:xfrm>
        </p:spPr>
        <p:txBody>
          <a:bodyPr>
            <a:normAutofit/>
          </a:bodyPr>
          <a:lstStyle/>
          <a:p>
            <a:r>
              <a:rPr lang="en-US" dirty="0" smtClean="0"/>
              <a:t>Grid generation for SCHISM with SMS</a:t>
            </a:r>
            <a:br>
              <a:rPr lang="en-US" dirty="0" smtClean="0"/>
            </a:br>
            <a:r>
              <a:rPr lang="en-US" sz="3600" dirty="0"/>
              <a:t>Joseph Zhang, </a:t>
            </a:r>
            <a:r>
              <a:rPr lang="en-US" sz="3600" dirty="0" smtClean="0"/>
              <a:t>VIMS</a:t>
            </a:r>
            <a:br>
              <a:rPr lang="en-US" sz="3600" dirty="0" smtClean="0"/>
            </a:br>
            <a:r>
              <a:rPr lang="en-US" sz="3600" dirty="0" smtClean="0"/>
              <a:t>Eli </a:t>
            </a:r>
            <a:r>
              <a:rPr lang="en-US" sz="3600" dirty="0" err="1" smtClean="0"/>
              <a:t>Ateljevich</a:t>
            </a:r>
            <a:r>
              <a:rPr lang="en-US" sz="3600" dirty="0" smtClean="0"/>
              <a:t>, DWR</a:t>
            </a:r>
            <a:br>
              <a:rPr lang="en-US" sz="3600" dirty="0" smtClean="0"/>
            </a:b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40640"/>
            <a:ext cx="12344400" cy="668067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Choose Connected Contours</a:t>
            </a:r>
            <a:endParaRPr lang="en-US" sz="4400" dirty="0"/>
          </a:p>
        </p:txBody>
      </p:sp>
      <p:pic>
        <p:nvPicPr>
          <p:cNvPr id="10" name="Picture 9" descr="choose_right_conto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66" y="594297"/>
            <a:ext cx="7730742" cy="3657600"/>
          </a:xfrm>
          <a:prstGeom prst="rect">
            <a:avLst/>
          </a:prstGeom>
        </p:spPr>
      </p:pic>
      <p:pic>
        <p:nvPicPr>
          <p:cNvPr id="12" name="Picture 11" descr="choose_right_contou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1958" y="3205617"/>
            <a:ext cx="8441283" cy="39937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5527039"/>
            <a:ext cx="4419600" cy="1598671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Changing from -2 to -3m increases connectivity</a:t>
            </a:r>
          </a:p>
          <a:p>
            <a:r>
              <a:rPr lang="en-US" dirty="0" smtClean="0"/>
              <a:t>No need to be religious about following contours exactly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93708" y="4263476"/>
            <a:ext cx="36576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Well resolved without help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9372600" y="4470400"/>
            <a:ext cx="685800" cy="40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29599" y="667859"/>
            <a:ext cx="536364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SMS works best with closed polygons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If you have to use ‘hanging arcs’, you may consider improving grid quality a little afterwards (e.g. </a:t>
            </a:r>
            <a:r>
              <a:rPr lang="en-US" dirty="0" err="1" smtClean="0"/>
              <a:t>xmgredit</a:t>
            </a:r>
            <a:r>
              <a:rPr lang="en-US" dirty="0" smtClean="0"/>
              <a:t> has spring)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746"/>
            <a:ext cx="12344400" cy="9347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Stick with the center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Delta\bay_delta57_class\down_ce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81761"/>
            <a:ext cx="12230100" cy="5786354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9944100" y="3251200"/>
            <a:ext cx="2286000" cy="10566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Ignores inner channel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57800" y="2926080"/>
            <a:ext cx="29718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Follows inner channel without help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9343" y="3251200"/>
            <a:ext cx="29718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Inner channel delineated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2344400" cy="7738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Grid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128016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Need guidance from inverse CFL&gt;0.4</a:t>
            </a:r>
          </a:p>
          <a:p>
            <a:pPr lvl="1"/>
            <a:r>
              <a:rPr lang="en-US" dirty="0" smtClean="0"/>
              <a:t>Start from a </a:t>
            </a:r>
            <a:r>
              <a:rPr lang="en-US" b="1" dirty="0" smtClean="0"/>
              <a:t>smallest</a:t>
            </a:r>
            <a:r>
              <a:rPr lang="en-US" dirty="0" smtClean="0"/>
              <a:t> expected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i="1" dirty="0" smtClean="0"/>
              <a:t>t (e.g., 100s)</a:t>
            </a:r>
          </a:p>
          <a:p>
            <a:pPr lvl="1"/>
            <a:r>
              <a:rPr lang="en-US" dirty="0" smtClean="0"/>
              <a:t>Use CFL&gt;0.4 to back calculate the </a:t>
            </a:r>
            <a:r>
              <a:rPr lang="en-US" i="1" dirty="0" smtClean="0">
                <a:solidFill>
                  <a:srgbClr val="FF0000"/>
                </a:solidFill>
              </a:rPr>
              <a:t>coarsest</a:t>
            </a:r>
            <a:r>
              <a:rPr lang="en-US" dirty="0" smtClean="0"/>
              <a:t>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i="1" dirty="0" err="1" smtClean="0"/>
              <a:t>x</a:t>
            </a:r>
            <a:r>
              <a:rPr lang="en-US" dirty="0" smtClean="0"/>
              <a:t> at a given depth</a:t>
            </a:r>
          </a:p>
          <a:p>
            <a:r>
              <a:rPr lang="en-US" dirty="0" smtClean="0"/>
              <a:t>Deeper regions generally coarser than shallows but not always (compare this with explicit models that are constrained by CFL)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Often channel needs to be resolved for tracer transport</a:t>
            </a:r>
          </a:p>
          <a:p>
            <a:r>
              <a:rPr lang="en-US" dirty="0" smtClean="0"/>
              <a:t>Curvature should be resolved:</a:t>
            </a:r>
          </a:p>
          <a:p>
            <a:pPr lvl="1"/>
            <a:r>
              <a:rPr lang="en-US" dirty="0" smtClean="0"/>
              <a:t>2D: bend in shorelines</a:t>
            </a:r>
          </a:p>
          <a:p>
            <a:pPr lvl="1"/>
            <a:r>
              <a:rPr lang="en-US" dirty="0" smtClean="0"/>
              <a:t>3D: changes in slope (</a:t>
            </a:r>
            <a:r>
              <a:rPr lang="en-US" dirty="0" smtClean="0">
                <a:solidFill>
                  <a:srgbClr val="FF0000"/>
                </a:solidFill>
              </a:rPr>
              <a:t>vertical grid plays a role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Width of features (sills, beaches, channels)</a:t>
            </a:r>
          </a:p>
          <a:p>
            <a:pPr lvl="1"/>
            <a:r>
              <a:rPr lang="en-US" dirty="0" err="1" smtClean="0"/>
              <a:t>Skeletonization</a:t>
            </a:r>
            <a:r>
              <a:rPr lang="en-US" dirty="0" smtClean="0"/>
              <a:t> algorithms (see Per-</a:t>
            </a:r>
            <a:r>
              <a:rPr lang="en-US" dirty="0" err="1" smtClean="0"/>
              <a:t>Olof</a:t>
            </a:r>
            <a:r>
              <a:rPr lang="en-US" dirty="0" smtClean="0"/>
              <a:t> </a:t>
            </a:r>
            <a:r>
              <a:rPr lang="en-US" dirty="0" err="1" smtClean="0"/>
              <a:t>Persson</a:t>
            </a:r>
            <a:r>
              <a:rPr lang="en-US" dirty="0" smtClean="0"/>
              <a:t> dissertation)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47800"/>
            <a:ext cx="7207929" cy="4090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838200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t=100s (expected minimum*)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09314" y="5924757"/>
            <a:ext cx="11139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*"/>
            </a:pPr>
            <a:r>
              <a:rPr lang="en-US" dirty="0" smtClean="0"/>
              <a:t>Remember to refine grid if for some reason you have to reduce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</a:t>
            </a:r>
          </a:p>
          <a:p>
            <a:pPr marL="342900" indent="-342900">
              <a:buFontTx/>
              <a:buChar char="*"/>
            </a:pPr>
            <a:r>
              <a:rPr lang="en-US" dirty="0" smtClean="0"/>
              <a:t>Small patches of violation is fine especially near shoreline; avoid it in large open area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37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Grid resolution Guide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01447" y="2057400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447" y="2057400"/>
                <a:ext cx="299762" cy="369332"/>
              </a:xfrm>
              <a:prstGeom prst="rect">
                <a:avLst/>
              </a:prstGeom>
              <a:blipFill>
                <a:blip r:embed="rId3"/>
                <a:stretch>
                  <a:fillRect l="-22449" r="-24490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7620000" y="1491734"/>
            <a:ext cx="7620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/>
          <p:cNvSpPr/>
          <p:nvPr/>
        </p:nvSpPr>
        <p:spPr>
          <a:xfrm rot="11419957">
            <a:off x="5996262" y="5245319"/>
            <a:ext cx="1652009" cy="1015561"/>
          </a:xfrm>
          <a:prstGeom prst="triangle">
            <a:avLst>
              <a:gd name="adj" fmla="val 45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7786188">
            <a:off x="5667195" y="5268912"/>
            <a:ext cx="1103288" cy="1309813"/>
          </a:xfrm>
          <a:prstGeom prst="triangle">
            <a:avLst>
              <a:gd name="adj" fmla="val 40508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3921863">
            <a:off x="5246999" y="4775148"/>
            <a:ext cx="813854" cy="1039547"/>
          </a:xfrm>
          <a:prstGeom prst="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66" y="37820"/>
            <a:ext cx="12344400" cy="1219200"/>
          </a:xfrm>
        </p:spPr>
        <p:txBody>
          <a:bodyPr/>
          <a:lstStyle/>
          <a:p>
            <a:r>
              <a:rPr lang="en-US" dirty="0" smtClean="0"/>
              <a:t>Wetting and Drying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366" y="997199"/>
            <a:ext cx="12344400" cy="30395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Element-based designation</a:t>
            </a:r>
          </a:p>
          <a:p>
            <a:pPr lvl="1"/>
            <a:r>
              <a:rPr lang="en-US" dirty="0" smtClean="0"/>
              <a:t>Based on node elevations</a:t>
            </a:r>
          </a:p>
          <a:p>
            <a:pPr lvl="1"/>
            <a:r>
              <a:rPr lang="en-US" dirty="0" smtClean="0"/>
              <a:t>All 3|4 wet =&gt; wet element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partial wet/dry</a:t>
            </a:r>
          </a:p>
          <a:p>
            <a:r>
              <a:rPr lang="en-US" dirty="0" smtClean="0"/>
              <a:t>Velocities calculated on edges of wet elements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4914901" y="4210580"/>
            <a:ext cx="1125638" cy="901280"/>
          </a:xfrm>
          <a:prstGeom prst="triangle">
            <a:avLst>
              <a:gd name="adj" fmla="val 47832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3563165">
            <a:off x="5802596" y="3773813"/>
            <a:ext cx="1084908" cy="12899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72100" y="4129300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97538" y="5011034"/>
            <a:ext cx="228600" cy="1625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 rot="7498873">
            <a:off x="6448921" y="4281061"/>
            <a:ext cx="1274636" cy="1465026"/>
          </a:xfrm>
          <a:prstGeom prst="triangle">
            <a:avLst>
              <a:gd name="adj" fmla="val 47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43700" y="3998633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9232" y="5030580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57800" y="5754900"/>
            <a:ext cx="228600" cy="1625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07966" y="6177280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11653" y="5308374"/>
            <a:ext cx="228600" cy="1625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400800" y="4291860"/>
            <a:ext cx="1684116" cy="2358148"/>
          </a:xfrm>
          <a:custGeom>
            <a:avLst/>
            <a:gdLst>
              <a:gd name="connsiteX0" fmla="*/ 1122744 w 1122744"/>
              <a:gd name="connsiteY0" fmla="*/ 2210764 h 2210764"/>
              <a:gd name="connsiteX1" fmla="*/ 266217 w 1122744"/>
              <a:gd name="connsiteY1" fmla="*/ 983848 h 2210764"/>
              <a:gd name="connsiteX2" fmla="*/ 0 w 1122744"/>
              <a:gd name="connsiteY2" fmla="*/ 0 h 22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744" h="2210764">
                <a:moveTo>
                  <a:pt x="1122744" y="2210764"/>
                </a:moveTo>
                <a:cubicBezTo>
                  <a:pt x="788042" y="1781536"/>
                  <a:pt x="453341" y="1352309"/>
                  <a:pt x="266217" y="983848"/>
                </a:cubicBezTo>
                <a:cubicBezTo>
                  <a:pt x="79093" y="615387"/>
                  <a:pt x="39546" y="307693"/>
                  <a:pt x="0" y="0"/>
                </a:cubicBezTo>
              </a:path>
            </a:pathLst>
          </a:custGeom>
          <a:ln w="34925">
            <a:solidFill>
              <a:schemeClr val="accent3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15100" y="6307947"/>
            <a:ext cx="1257300" cy="568960"/>
          </a:xfrm>
          <a:custGeom>
            <a:avLst/>
            <a:gdLst>
              <a:gd name="connsiteX0" fmla="*/ 1122744 w 1122744"/>
              <a:gd name="connsiteY0" fmla="*/ 2210764 h 2210764"/>
              <a:gd name="connsiteX1" fmla="*/ 266217 w 1122744"/>
              <a:gd name="connsiteY1" fmla="*/ 983848 h 2210764"/>
              <a:gd name="connsiteX2" fmla="*/ 0 w 1122744"/>
              <a:gd name="connsiteY2" fmla="*/ 0 h 22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744" h="2210764">
                <a:moveTo>
                  <a:pt x="1122744" y="2210764"/>
                </a:moveTo>
                <a:cubicBezTo>
                  <a:pt x="788042" y="1781536"/>
                  <a:pt x="453341" y="1352309"/>
                  <a:pt x="266217" y="983848"/>
                </a:cubicBezTo>
                <a:cubicBezTo>
                  <a:pt x="79093" y="615387"/>
                  <a:pt x="39546" y="307693"/>
                  <a:pt x="0" y="0"/>
                </a:cubicBezTo>
              </a:path>
            </a:pathLst>
          </a:custGeom>
          <a:ln w="34925">
            <a:solidFill>
              <a:schemeClr val="bg2">
                <a:lumMod val="2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943600" y="6258560"/>
            <a:ext cx="800100" cy="81280"/>
          </a:xfrm>
          <a:prstGeom prst="line">
            <a:avLst/>
          </a:prstGeom>
          <a:ln w="50800">
            <a:solidFill>
              <a:schemeClr val="bg2">
                <a:lumMod val="25000"/>
              </a:schemeClr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 flipV="1">
            <a:off x="1257300" y="645622"/>
            <a:ext cx="4081323" cy="19238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14400" y="495100"/>
            <a:ext cx="4658034" cy="1879486"/>
            <a:chOff x="2424701" y="1438382"/>
            <a:chExt cx="3105356" cy="1762018"/>
          </a:xfrm>
        </p:grpSpPr>
        <p:sp>
          <p:nvSpPr>
            <p:cNvPr id="17" name="Freeform 16"/>
            <p:cNvSpPr/>
            <p:nvPr/>
          </p:nvSpPr>
          <p:spPr>
            <a:xfrm>
              <a:off x="2424701" y="1438382"/>
              <a:ext cx="3105356" cy="1674688"/>
            </a:xfrm>
            <a:custGeom>
              <a:avLst/>
              <a:gdLst>
                <a:gd name="connsiteX0" fmla="*/ 0 w 3105356"/>
                <a:gd name="connsiteY0" fmla="*/ 0 h 1674688"/>
                <a:gd name="connsiteX1" fmla="*/ 113016 w 3105356"/>
                <a:gd name="connsiteY1" fmla="*/ 123290 h 1674688"/>
                <a:gd name="connsiteX2" fmla="*/ 174661 w 3105356"/>
                <a:gd name="connsiteY2" fmla="*/ 205483 h 1674688"/>
                <a:gd name="connsiteX3" fmla="*/ 452063 w 3105356"/>
                <a:gd name="connsiteY3" fmla="*/ 544530 h 1674688"/>
                <a:gd name="connsiteX4" fmla="*/ 534256 w 3105356"/>
                <a:gd name="connsiteY4" fmla="*/ 657546 h 1674688"/>
                <a:gd name="connsiteX5" fmla="*/ 801384 w 3105356"/>
                <a:gd name="connsiteY5" fmla="*/ 1068512 h 1674688"/>
                <a:gd name="connsiteX6" fmla="*/ 1099335 w 3105356"/>
                <a:gd name="connsiteY6" fmla="*/ 1397285 h 1674688"/>
                <a:gd name="connsiteX7" fmla="*/ 1191802 w 3105356"/>
                <a:gd name="connsiteY7" fmla="*/ 1479479 h 1674688"/>
                <a:gd name="connsiteX8" fmla="*/ 1273996 w 3105356"/>
                <a:gd name="connsiteY8" fmla="*/ 1561672 h 1674688"/>
                <a:gd name="connsiteX9" fmla="*/ 1325366 w 3105356"/>
                <a:gd name="connsiteY9" fmla="*/ 1602769 h 1674688"/>
                <a:gd name="connsiteX10" fmla="*/ 1356189 w 3105356"/>
                <a:gd name="connsiteY10" fmla="*/ 1633591 h 1674688"/>
                <a:gd name="connsiteX11" fmla="*/ 1376737 w 3105356"/>
                <a:gd name="connsiteY11" fmla="*/ 1664414 h 1674688"/>
                <a:gd name="connsiteX12" fmla="*/ 1407560 w 3105356"/>
                <a:gd name="connsiteY12" fmla="*/ 1674688 h 1674688"/>
                <a:gd name="connsiteX13" fmla="*/ 1561672 w 3105356"/>
                <a:gd name="connsiteY13" fmla="*/ 1664414 h 1674688"/>
                <a:gd name="connsiteX14" fmla="*/ 1654139 w 3105356"/>
                <a:gd name="connsiteY14" fmla="*/ 1613043 h 1674688"/>
                <a:gd name="connsiteX15" fmla="*/ 1674688 w 3105356"/>
                <a:gd name="connsiteY15" fmla="*/ 1592494 h 1674688"/>
                <a:gd name="connsiteX16" fmla="*/ 1705510 w 3105356"/>
                <a:gd name="connsiteY16" fmla="*/ 1571946 h 1674688"/>
                <a:gd name="connsiteX17" fmla="*/ 1736333 w 3105356"/>
                <a:gd name="connsiteY17" fmla="*/ 1530849 h 1674688"/>
                <a:gd name="connsiteX18" fmla="*/ 1808252 w 3105356"/>
                <a:gd name="connsiteY18" fmla="*/ 1469205 h 1674688"/>
                <a:gd name="connsiteX19" fmla="*/ 1839074 w 3105356"/>
                <a:gd name="connsiteY19" fmla="*/ 1428108 h 1674688"/>
                <a:gd name="connsiteX20" fmla="*/ 1931542 w 3105356"/>
                <a:gd name="connsiteY20" fmla="*/ 1345915 h 1674688"/>
                <a:gd name="connsiteX21" fmla="*/ 2034283 w 3105356"/>
                <a:gd name="connsiteY21" fmla="*/ 1222625 h 1674688"/>
                <a:gd name="connsiteX22" fmla="*/ 2095928 w 3105356"/>
                <a:gd name="connsiteY22" fmla="*/ 1119883 h 1674688"/>
                <a:gd name="connsiteX23" fmla="*/ 2126751 w 3105356"/>
                <a:gd name="connsiteY23" fmla="*/ 1068512 h 1674688"/>
                <a:gd name="connsiteX24" fmla="*/ 2167847 w 3105356"/>
                <a:gd name="connsiteY24" fmla="*/ 1006867 h 1674688"/>
                <a:gd name="connsiteX25" fmla="*/ 2198670 w 3105356"/>
                <a:gd name="connsiteY25" fmla="*/ 945222 h 1674688"/>
                <a:gd name="connsiteX26" fmla="*/ 2239766 w 3105356"/>
                <a:gd name="connsiteY26" fmla="*/ 904126 h 1674688"/>
                <a:gd name="connsiteX27" fmla="*/ 2332234 w 3105356"/>
                <a:gd name="connsiteY27" fmla="*/ 801384 h 1674688"/>
                <a:gd name="connsiteX28" fmla="*/ 2373330 w 3105356"/>
                <a:gd name="connsiteY28" fmla="*/ 770562 h 1674688"/>
                <a:gd name="connsiteX29" fmla="*/ 2404153 w 3105356"/>
                <a:gd name="connsiteY29" fmla="*/ 739739 h 1674688"/>
                <a:gd name="connsiteX30" fmla="*/ 2547991 w 3105356"/>
                <a:gd name="connsiteY30" fmla="*/ 667820 h 1674688"/>
                <a:gd name="connsiteX31" fmla="*/ 2609636 w 3105356"/>
                <a:gd name="connsiteY31" fmla="*/ 626724 h 1674688"/>
                <a:gd name="connsiteX32" fmla="*/ 2671281 w 3105356"/>
                <a:gd name="connsiteY32" fmla="*/ 595901 h 1674688"/>
                <a:gd name="connsiteX33" fmla="*/ 2732926 w 3105356"/>
                <a:gd name="connsiteY33" fmla="*/ 544530 h 1674688"/>
                <a:gd name="connsiteX34" fmla="*/ 2804845 w 3105356"/>
                <a:gd name="connsiteY34" fmla="*/ 472611 h 1674688"/>
                <a:gd name="connsiteX35" fmla="*/ 2856216 w 3105356"/>
                <a:gd name="connsiteY35" fmla="*/ 441789 h 1674688"/>
                <a:gd name="connsiteX36" fmla="*/ 2887038 w 3105356"/>
                <a:gd name="connsiteY36" fmla="*/ 410966 h 1674688"/>
                <a:gd name="connsiteX37" fmla="*/ 2928135 w 3105356"/>
                <a:gd name="connsiteY37" fmla="*/ 380144 h 1674688"/>
                <a:gd name="connsiteX38" fmla="*/ 3010328 w 3105356"/>
                <a:gd name="connsiteY38" fmla="*/ 287676 h 1674688"/>
                <a:gd name="connsiteX39" fmla="*/ 3061699 w 3105356"/>
                <a:gd name="connsiteY39" fmla="*/ 205483 h 1674688"/>
                <a:gd name="connsiteX40" fmla="*/ 3082247 w 3105356"/>
                <a:gd name="connsiteY40" fmla="*/ 174661 h 1674688"/>
                <a:gd name="connsiteX41" fmla="*/ 3092521 w 3105356"/>
                <a:gd name="connsiteY41" fmla="*/ 133564 h 1674688"/>
                <a:gd name="connsiteX42" fmla="*/ 3102796 w 3105356"/>
                <a:gd name="connsiteY42" fmla="*/ 102742 h 1674688"/>
                <a:gd name="connsiteX43" fmla="*/ 3102796 w 3105356"/>
                <a:gd name="connsiteY43" fmla="*/ 10274 h 167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05356" h="1674688">
                  <a:moveTo>
                    <a:pt x="0" y="0"/>
                  </a:moveTo>
                  <a:cubicBezTo>
                    <a:pt x="60286" y="60286"/>
                    <a:pt x="61701" y="57981"/>
                    <a:pt x="113016" y="123290"/>
                  </a:cubicBezTo>
                  <a:cubicBezTo>
                    <a:pt x="134175" y="150219"/>
                    <a:pt x="152923" y="179019"/>
                    <a:pt x="174661" y="205483"/>
                  </a:cubicBezTo>
                  <a:cubicBezTo>
                    <a:pt x="387674" y="464803"/>
                    <a:pt x="293277" y="332816"/>
                    <a:pt x="452063" y="544530"/>
                  </a:cubicBezTo>
                  <a:cubicBezTo>
                    <a:pt x="480012" y="581795"/>
                    <a:pt x="509437" y="618127"/>
                    <a:pt x="534256" y="657546"/>
                  </a:cubicBezTo>
                  <a:cubicBezTo>
                    <a:pt x="601715" y="764687"/>
                    <a:pt x="714142" y="952190"/>
                    <a:pt x="801384" y="1068512"/>
                  </a:cubicBezTo>
                  <a:cubicBezTo>
                    <a:pt x="875433" y="1167244"/>
                    <a:pt x="1026190" y="1332267"/>
                    <a:pt x="1099335" y="1397285"/>
                  </a:cubicBezTo>
                  <a:cubicBezTo>
                    <a:pt x="1130157" y="1424683"/>
                    <a:pt x="1161772" y="1451215"/>
                    <a:pt x="1191802" y="1479479"/>
                  </a:cubicBezTo>
                  <a:cubicBezTo>
                    <a:pt x="1220017" y="1506034"/>
                    <a:pt x="1245525" y="1535391"/>
                    <a:pt x="1273996" y="1561672"/>
                  </a:cubicBezTo>
                  <a:cubicBezTo>
                    <a:pt x="1290109" y="1576546"/>
                    <a:pt x="1308863" y="1588329"/>
                    <a:pt x="1325366" y="1602769"/>
                  </a:cubicBezTo>
                  <a:cubicBezTo>
                    <a:pt x="1336301" y="1612337"/>
                    <a:pt x="1346887" y="1622429"/>
                    <a:pt x="1356189" y="1633591"/>
                  </a:cubicBezTo>
                  <a:cubicBezTo>
                    <a:pt x="1364094" y="1643077"/>
                    <a:pt x="1367095" y="1656700"/>
                    <a:pt x="1376737" y="1664414"/>
                  </a:cubicBezTo>
                  <a:cubicBezTo>
                    <a:pt x="1385194" y="1671180"/>
                    <a:pt x="1397286" y="1671263"/>
                    <a:pt x="1407560" y="1674688"/>
                  </a:cubicBezTo>
                  <a:cubicBezTo>
                    <a:pt x="1458931" y="1671263"/>
                    <a:pt x="1510502" y="1670100"/>
                    <a:pt x="1561672" y="1664414"/>
                  </a:cubicBezTo>
                  <a:cubicBezTo>
                    <a:pt x="1590740" y="1661184"/>
                    <a:pt x="1640909" y="1626273"/>
                    <a:pt x="1654139" y="1613043"/>
                  </a:cubicBezTo>
                  <a:cubicBezTo>
                    <a:pt x="1660989" y="1606193"/>
                    <a:pt x="1667124" y="1598545"/>
                    <a:pt x="1674688" y="1592494"/>
                  </a:cubicBezTo>
                  <a:cubicBezTo>
                    <a:pt x="1684330" y="1584780"/>
                    <a:pt x="1696779" y="1580677"/>
                    <a:pt x="1705510" y="1571946"/>
                  </a:cubicBezTo>
                  <a:cubicBezTo>
                    <a:pt x="1717618" y="1559838"/>
                    <a:pt x="1725057" y="1543736"/>
                    <a:pt x="1736333" y="1530849"/>
                  </a:cubicBezTo>
                  <a:cubicBezTo>
                    <a:pt x="1771213" y="1490986"/>
                    <a:pt x="1770837" y="1494148"/>
                    <a:pt x="1808252" y="1469205"/>
                  </a:cubicBezTo>
                  <a:cubicBezTo>
                    <a:pt x="1818526" y="1455506"/>
                    <a:pt x="1827930" y="1441109"/>
                    <a:pt x="1839074" y="1428108"/>
                  </a:cubicBezTo>
                  <a:cubicBezTo>
                    <a:pt x="1896242" y="1361412"/>
                    <a:pt x="1845055" y="1437807"/>
                    <a:pt x="1931542" y="1345915"/>
                  </a:cubicBezTo>
                  <a:cubicBezTo>
                    <a:pt x="1968206" y="1306959"/>
                    <a:pt x="2006760" y="1268497"/>
                    <a:pt x="2034283" y="1222625"/>
                  </a:cubicBezTo>
                  <a:lnTo>
                    <a:pt x="2095928" y="1119883"/>
                  </a:lnTo>
                  <a:cubicBezTo>
                    <a:pt x="2106202" y="1102759"/>
                    <a:pt x="2116030" y="1085360"/>
                    <a:pt x="2126751" y="1068512"/>
                  </a:cubicBezTo>
                  <a:cubicBezTo>
                    <a:pt x="2140010" y="1047677"/>
                    <a:pt x="2156803" y="1028956"/>
                    <a:pt x="2167847" y="1006867"/>
                  </a:cubicBezTo>
                  <a:cubicBezTo>
                    <a:pt x="2178121" y="986319"/>
                    <a:pt x="2185495" y="964043"/>
                    <a:pt x="2198670" y="945222"/>
                  </a:cubicBezTo>
                  <a:cubicBezTo>
                    <a:pt x="2209780" y="929351"/>
                    <a:pt x="2226895" y="918605"/>
                    <a:pt x="2239766" y="904126"/>
                  </a:cubicBezTo>
                  <a:cubicBezTo>
                    <a:pt x="2297258" y="839448"/>
                    <a:pt x="2263958" y="862074"/>
                    <a:pt x="2332234" y="801384"/>
                  </a:cubicBezTo>
                  <a:cubicBezTo>
                    <a:pt x="2345032" y="790008"/>
                    <a:pt x="2360329" y="781706"/>
                    <a:pt x="2373330" y="770562"/>
                  </a:cubicBezTo>
                  <a:cubicBezTo>
                    <a:pt x="2384362" y="761106"/>
                    <a:pt x="2391629" y="747106"/>
                    <a:pt x="2404153" y="739739"/>
                  </a:cubicBezTo>
                  <a:cubicBezTo>
                    <a:pt x="2450357" y="712560"/>
                    <a:pt x="2503389" y="697555"/>
                    <a:pt x="2547991" y="667820"/>
                  </a:cubicBezTo>
                  <a:cubicBezTo>
                    <a:pt x="2568539" y="654121"/>
                    <a:pt x="2588304" y="639168"/>
                    <a:pt x="2609636" y="626724"/>
                  </a:cubicBezTo>
                  <a:cubicBezTo>
                    <a:pt x="2629480" y="615148"/>
                    <a:pt x="2652166" y="608645"/>
                    <a:pt x="2671281" y="595901"/>
                  </a:cubicBezTo>
                  <a:cubicBezTo>
                    <a:pt x="2693537" y="581064"/>
                    <a:pt x="2713272" y="562673"/>
                    <a:pt x="2732926" y="544530"/>
                  </a:cubicBezTo>
                  <a:cubicBezTo>
                    <a:pt x="2757838" y="521534"/>
                    <a:pt x="2775773" y="490054"/>
                    <a:pt x="2804845" y="472611"/>
                  </a:cubicBezTo>
                  <a:cubicBezTo>
                    <a:pt x="2821969" y="462337"/>
                    <a:pt x="2840241" y="453771"/>
                    <a:pt x="2856216" y="441789"/>
                  </a:cubicBezTo>
                  <a:cubicBezTo>
                    <a:pt x="2867840" y="433071"/>
                    <a:pt x="2876006" y="420422"/>
                    <a:pt x="2887038" y="410966"/>
                  </a:cubicBezTo>
                  <a:cubicBezTo>
                    <a:pt x="2900039" y="399822"/>
                    <a:pt x="2914436" y="390418"/>
                    <a:pt x="2928135" y="380144"/>
                  </a:cubicBezTo>
                  <a:cubicBezTo>
                    <a:pt x="3022503" y="222861"/>
                    <a:pt x="2885971" y="436904"/>
                    <a:pt x="3010328" y="287676"/>
                  </a:cubicBezTo>
                  <a:cubicBezTo>
                    <a:pt x="3031012" y="262856"/>
                    <a:pt x="3044353" y="232741"/>
                    <a:pt x="3061699" y="205483"/>
                  </a:cubicBezTo>
                  <a:cubicBezTo>
                    <a:pt x="3068328" y="195066"/>
                    <a:pt x="3082247" y="174661"/>
                    <a:pt x="3082247" y="174661"/>
                  </a:cubicBezTo>
                  <a:cubicBezTo>
                    <a:pt x="3085672" y="160962"/>
                    <a:pt x="3088642" y="147141"/>
                    <a:pt x="3092521" y="133564"/>
                  </a:cubicBezTo>
                  <a:cubicBezTo>
                    <a:pt x="3095496" y="123151"/>
                    <a:pt x="3101897" y="113534"/>
                    <a:pt x="3102796" y="102742"/>
                  </a:cubicBezTo>
                  <a:cubicBezTo>
                    <a:pt x="3105356" y="72026"/>
                    <a:pt x="3102796" y="41097"/>
                    <a:pt x="3102796" y="10274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419600" y="27432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559978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24400" y="23622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876800" y="22098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67200" y="2895600"/>
              <a:ext cx="76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/>
          <p:cNvSpPr/>
          <p:nvPr/>
        </p:nvSpPr>
        <p:spPr>
          <a:xfrm>
            <a:off x="1028700" y="57638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72100" y="580947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914400" y="3129337"/>
            <a:ext cx="4658034" cy="1879486"/>
            <a:chOff x="838200" y="3962400"/>
            <a:chExt cx="3105356" cy="1762018"/>
          </a:xfrm>
        </p:grpSpPr>
        <p:grpSp>
          <p:nvGrpSpPr>
            <p:cNvPr id="15" name="Group 14"/>
            <p:cNvGrpSpPr/>
            <p:nvPr/>
          </p:nvGrpSpPr>
          <p:grpSpPr>
            <a:xfrm>
              <a:off x="838200" y="3962400"/>
              <a:ext cx="3105356" cy="1762018"/>
              <a:chOff x="2424701" y="1438382"/>
              <a:chExt cx="3105356" cy="1762018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424701" y="1438382"/>
                <a:ext cx="3105356" cy="1674688"/>
              </a:xfrm>
              <a:custGeom>
                <a:avLst/>
                <a:gdLst>
                  <a:gd name="connsiteX0" fmla="*/ 0 w 3105356"/>
                  <a:gd name="connsiteY0" fmla="*/ 0 h 1674688"/>
                  <a:gd name="connsiteX1" fmla="*/ 113016 w 3105356"/>
                  <a:gd name="connsiteY1" fmla="*/ 123290 h 1674688"/>
                  <a:gd name="connsiteX2" fmla="*/ 174661 w 3105356"/>
                  <a:gd name="connsiteY2" fmla="*/ 205483 h 1674688"/>
                  <a:gd name="connsiteX3" fmla="*/ 452063 w 3105356"/>
                  <a:gd name="connsiteY3" fmla="*/ 544530 h 1674688"/>
                  <a:gd name="connsiteX4" fmla="*/ 534256 w 3105356"/>
                  <a:gd name="connsiteY4" fmla="*/ 657546 h 1674688"/>
                  <a:gd name="connsiteX5" fmla="*/ 801384 w 3105356"/>
                  <a:gd name="connsiteY5" fmla="*/ 1068512 h 1674688"/>
                  <a:gd name="connsiteX6" fmla="*/ 1099335 w 3105356"/>
                  <a:gd name="connsiteY6" fmla="*/ 1397285 h 1674688"/>
                  <a:gd name="connsiteX7" fmla="*/ 1191802 w 3105356"/>
                  <a:gd name="connsiteY7" fmla="*/ 1479479 h 1674688"/>
                  <a:gd name="connsiteX8" fmla="*/ 1273996 w 3105356"/>
                  <a:gd name="connsiteY8" fmla="*/ 1561672 h 1674688"/>
                  <a:gd name="connsiteX9" fmla="*/ 1325366 w 3105356"/>
                  <a:gd name="connsiteY9" fmla="*/ 1602769 h 1674688"/>
                  <a:gd name="connsiteX10" fmla="*/ 1356189 w 3105356"/>
                  <a:gd name="connsiteY10" fmla="*/ 1633591 h 1674688"/>
                  <a:gd name="connsiteX11" fmla="*/ 1376737 w 3105356"/>
                  <a:gd name="connsiteY11" fmla="*/ 1664414 h 1674688"/>
                  <a:gd name="connsiteX12" fmla="*/ 1407560 w 3105356"/>
                  <a:gd name="connsiteY12" fmla="*/ 1674688 h 1674688"/>
                  <a:gd name="connsiteX13" fmla="*/ 1561672 w 3105356"/>
                  <a:gd name="connsiteY13" fmla="*/ 1664414 h 1674688"/>
                  <a:gd name="connsiteX14" fmla="*/ 1654139 w 3105356"/>
                  <a:gd name="connsiteY14" fmla="*/ 1613043 h 1674688"/>
                  <a:gd name="connsiteX15" fmla="*/ 1674688 w 3105356"/>
                  <a:gd name="connsiteY15" fmla="*/ 1592494 h 1674688"/>
                  <a:gd name="connsiteX16" fmla="*/ 1705510 w 3105356"/>
                  <a:gd name="connsiteY16" fmla="*/ 1571946 h 1674688"/>
                  <a:gd name="connsiteX17" fmla="*/ 1736333 w 3105356"/>
                  <a:gd name="connsiteY17" fmla="*/ 1530849 h 1674688"/>
                  <a:gd name="connsiteX18" fmla="*/ 1808252 w 3105356"/>
                  <a:gd name="connsiteY18" fmla="*/ 1469205 h 1674688"/>
                  <a:gd name="connsiteX19" fmla="*/ 1839074 w 3105356"/>
                  <a:gd name="connsiteY19" fmla="*/ 1428108 h 1674688"/>
                  <a:gd name="connsiteX20" fmla="*/ 1931542 w 3105356"/>
                  <a:gd name="connsiteY20" fmla="*/ 1345915 h 1674688"/>
                  <a:gd name="connsiteX21" fmla="*/ 2034283 w 3105356"/>
                  <a:gd name="connsiteY21" fmla="*/ 1222625 h 1674688"/>
                  <a:gd name="connsiteX22" fmla="*/ 2095928 w 3105356"/>
                  <a:gd name="connsiteY22" fmla="*/ 1119883 h 1674688"/>
                  <a:gd name="connsiteX23" fmla="*/ 2126751 w 3105356"/>
                  <a:gd name="connsiteY23" fmla="*/ 1068512 h 1674688"/>
                  <a:gd name="connsiteX24" fmla="*/ 2167847 w 3105356"/>
                  <a:gd name="connsiteY24" fmla="*/ 1006867 h 1674688"/>
                  <a:gd name="connsiteX25" fmla="*/ 2198670 w 3105356"/>
                  <a:gd name="connsiteY25" fmla="*/ 945222 h 1674688"/>
                  <a:gd name="connsiteX26" fmla="*/ 2239766 w 3105356"/>
                  <a:gd name="connsiteY26" fmla="*/ 904126 h 1674688"/>
                  <a:gd name="connsiteX27" fmla="*/ 2332234 w 3105356"/>
                  <a:gd name="connsiteY27" fmla="*/ 801384 h 1674688"/>
                  <a:gd name="connsiteX28" fmla="*/ 2373330 w 3105356"/>
                  <a:gd name="connsiteY28" fmla="*/ 770562 h 1674688"/>
                  <a:gd name="connsiteX29" fmla="*/ 2404153 w 3105356"/>
                  <a:gd name="connsiteY29" fmla="*/ 739739 h 1674688"/>
                  <a:gd name="connsiteX30" fmla="*/ 2547991 w 3105356"/>
                  <a:gd name="connsiteY30" fmla="*/ 667820 h 1674688"/>
                  <a:gd name="connsiteX31" fmla="*/ 2609636 w 3105356"/>
                  <a:gd name="connsiteY31" fmla="*/ 626724 h 1674688"/>
                  <a:gd name="connsiteX32" fmla="*/ 2671281 w 3105356"/>
                  <a:gd name="connsiteY32" fmla="*/ 595901 h 1674688"/>
                  <a:gd name="connsiteX33" fmla="*/ 2732926 w 3105356"/>
                  <a:gd name="connsiteY33" fmla="*/ 544530 h 1674688"/>
                  <a:gd name="connsiteX34" fmla="*/ 2804845 w 3105356"/>
                  <a:gd name="connsiteY34" fmla="*/ 472611 h 1674688"/>
                  <a:gd name="connsiteX35" fmla="*/ 2856216 w 3105356"/>
                  <a:gd name="connsiteY35" fmla="*/ 441789 h 1674688"/>
                  <a:gd name="connsiteX36" fmla="*/ 2887038 w 3105356"/>
                  <a:gd name="connsiteY36" fmla="*/ 410966 h 1674688"/>
                  <a:gd name="connsiteX37" fmla="*/ 2928135 w 3105356"/>
                  <a:gd name="connsiteY37" fmla="*/ 380144 h 1674688"/>
                  <a:gd name="connsiteX38" fmla="*/ 3010328 w 3105356"/>
                  <a:gd name="connsiteY38" fmla="*/ 287676 h 1674688"/>
                  <a:gd name="connsiteX39" fmla="*/ 3061699 w 3105356"/>
                  <a:gd name="connsiteY39" fmla="*/ 205483 h 1674688"/>
                  <a:gd name="connsiteX40" fmla="*/ 3082247 w 3105356"/>
                  <a:gd name="connsiteY40" fmla="*/ 174661 h 1674688"/>
                  <a:gd name="connsiteX41" fmla="*/ 3092521 w 3105356"/>
                  <a:gd name="connsiteY41" fmla="*/ 133564 h 1674688"/>
                  <a:gd name="connsiteX42" fmla="*/ 3102796 w 3105356"/>
                  <a:gd name="connsiteY42" fmla="*/ 102742 h 1674688"/>
                  <a:gd name="connsiteX43" fmla="*/ 3102796 w 3105356"/>
                  <a:gd name="connsiteY43" fmla="*/ 10274 h 16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05356" h="1674688">
                    <a:moveTo>
                      <a:pt x="0" y="0"/>
                    </a:moveTo>
                    <a:cubicBezTo>
                      <a:pt x="60286" y="60286"/>
                      <a:pt x="61701" y="57981"/>
                      <a:pt x="113016" y="123290"/>
                    </a:cubicBezTo>
                    <a:cubicBezTo>
                      <a:pt x="134175" y="150219"/>
                      <a:pt x="152923" y="179019"/>
                      <a:pt x="174661" y="205483"/>
                    </a:cubicBezTo>
                    <a:cubicBezTo>
                      <a:pt x="387674" y="464803"/>
                      <a:pt x="293277" y="332816"/>
                      <a:pt x="452063" y="544530"/>
                    </a:cubicBezTo>
                    <a:cubicBezTo>
                      <a:pt x="480012" y="581795"/>
                      <a:pt x="509437" y="618127"/>
                      <a:pt x="534256" y="657546"/>
                    </a:cubicBezTo>
                    <a:cubicBezTo>
                      <a:pt x="601715" y="764687"/>
                      <a:pt x="714142" y="952190"/>
                      <a:pt x="801384" y="1068512"/>
                    </a:cubicBezTo>
                    <a:cubicBezTo>
                      <a:pt x="875433" y="1167244"/>
                      <a:pt x="1026190" y="1332267"/>
                      <a:pt x="1099335" y="1397285"/>
                    </a:cubicBezTo>
                    <a:cubicBezTo>
                      <a:pt x="1130157" y="1424683"/>
                      <a:pt x="1161772" y="1451215"/>
                      <a:pt x="1191802" y="1479479"/>
                    </a:cubicBezTo>
                    <a:cubicBezTo>
                      <a:pt x="1220017" y="1506034"/>
                      <a:pt x="1245525" y="1535391"/>
                      <a:pt x="1273996" y="1561672"/>
                    </a:cubicBezTo>
                    <a:cubicBezTo>
                      <a:pt x="1290109" y="1576546"/>
                      <a:pt x="1308863" y="1588329"/>
                      <a:pt x="1325366" y="1602769"/>
                    </a:cubicBezTo>
                    <a:cubicBezTo>
                      <a:pt x="1336301" y="1612337"/>
                      <a:pt x="1346887" y="1622429"/>
                      <a:pt x="1356189" y="1633591"/>
                    </a:cubicBezTo>
                    <a:cubicBezTo>
                      <a:pt x="1364094" y="1643077"/>
                      <a:pt x="1367095" y="1656700"/>
                      <a:pt x="1376737" y="1664414"/>
                    </a:cubicBezTo>
                    <a:cubicBezTo>
                      <a:pt x="1385194" y="1671180"/>
                      <a:pt x="1397286" y="1671263"/>
                      <a:pt x="1407560" y="1674688"/>
                    </a:cubicBezTo>
                    <a:cubicBezTo>
                      <a:pt x="1458931" y="1671263"/>
                      <a:pt x="1510502" y="1670100"/>
                      <a:pt x="1561672" y="1664414"/>
                    </a:cubicBezTo>
                    <a:cubicBezTo>
                      <a:pt x="1590740" y="1661184"/>
                      <a:pt x="1640909" y="1626273"/>
                      <a:pt x="1654139" y="1613043"/>
                    </a:cubicBezTo>
                    <a:cubicBezTo>
                      <a:pt x="1660989" y="1606193"/>
                      <a:pt x="1667124" y="1598545"/>
                      <a:pt x="1674688" y="1592494"/>
                    </a:cubicBezTo>
                    <a:cubicBezTo>
                      <a:pt x="1684330" y="1584780"/>
                      <a:pt x="1696779" y="1580677"/>
                      <a:pt x="1705510" y="1571946"/>
                    </a:cubicBezTo>
                    <a:cubicBezTo>
                      <a:pt x="1717618" y="1559838"/>
                      <a:pt x="1725057" y="1543736"/>
                      <a:pt x="1736333" y="1530849"/>
                    </a:cubicBezTo>
                    <a:cubicBezTo>
                      <a:pt x="1771213" y="1490986"/>
                      <a:pt x="1770837" y="1494148"/>
                      <a:pt x="1808252" y="1469205"/>
                    </a:cubicBezTo>
                    <a:cubicBezTo>
                      <a:pt x="1818526" y="1455506"/>
                      <a:pt x="1827930" y="1441109"/>
                      <a:pt x="1839074" y="1428108"/>
                    </a:cubicBezTo>
                    <a:cubicBezTo>
                      <a:pt x="1896242" y="1361412"/>
                      <a:pt x="1845055" y="1437807"/>
                      <a:pt x="1931542" y="1345915"/>
                    </a:cubicBezTo>
                    <a:cubicBezTo>
                      <a:pt x="1968206" y="1306959"/>
                      <a:pt x="2006760" y="1268497"/>
                      <a:pt x="2034283" y="1222625"/>
                    </a:cubicBezTo>
                    <a:lnTo>
                      <a:pt x="2095928" y="1119883"/>
                    </a:lnTo>
                    <a:cubicBezTo>
                      <a:pt x="2106202" y="1102759"/>
                      <a:pt x="2116030" y="1085360"/>
                      <a:pt x="2126751" y="1068512"/>
                    </a:cubicBezTo>
                    <a:cubicBezTo>
                      <a:pt x="2140010" y="1047677"/>
                      <a:pt x="2156803" y="1028956"/>
                      <a:pt x="2167847" y="1006867"/>
                    </a:cubicBezTo>
                    <a:cubicBezTo>
                      <a:pt x="2178121" y="986319"/>
                      <a:pt x="2185495" y="964043"/>
                      <a:pt x="2198670" y="945222"/>
                    </a:cubicBezTo>
                    <a:cubicBezTo>
                      <a:pt x="2209780" y="929351"/>
                      <a:pt x="2226895" y="918605"/>
                      <a:pt x="2239766" y="904126"/>
                    </a:cubicBezTo>
                    <a:cubicBezTo>
                      <a:pt x="2297258" y="839448"/>
                      <a:pt x="2263958" y="862074"/>
                      <a:pt x="2332234" y="801384"/>
                    </a:cubicBezTo>
                    <a:cubicBezTo>
                      <a:pt x="2345032" y="790008"/>
                      <a:pt x="2360329" y="781706"/>
                      <a:pt x="2373330" y="770562"/>
                    </a:cubicBezTo>
                    <a:cubicBezTo>
                      <a:pt x="2384362" y="761106"/>
                      <a:pt x="2391629" y="747106"/>
                      <a:pt x="2404153" y="739739"/>
                    </a:cubicBezTo>
                    <a:cubicBezTo>
                      <a:pt x="2450357" y="712560"/>
                      <a:pt x="2503389" y="697555"/>
                      <a:pt x="2547991" y="667820"/>
                    </a:cubicBezTo>
                    <a:cubicBezTo>
                      <a:pt x="2568539" y="654121"/>
                      <a:pt x="2588304" y="639168"/>
                      <a:pt x="2609636" y="626724"/>
                    </a:cubicBezTo>
                    <a:cubicBezTo>
                      <a:pt x="2629480" y="615148"/>
                      <a:pt x="2652166" y="608645"/>
                      <a:pt x="2671281" y="595901"/>
                    </a:cubicBezTo>
                    <a:cubicBezTo>
                      <a:pt x="2693537" y="581064"/>
                      <a:pt x="2713272" y="562673"/>
                      <a:pt x="2732926" y="544530"/>
                    </a:cubicBezTo>
                    <a:cubicBezTo>
                      <a:pt x="2757838" y="521534"/>
                      <a:pt x="2775773" y="490054"/>
                      <a:pt x="2804845" y="472611"/>
                    </a:cubicBezTo>
                    <a:cubicBezTo>
                      <a:pt x="2821969" y="462337"/>
                      <a:pt x="2840241" y="453771"/>
                      <a:pt x="2856216" y="441789"/>
                    </a:cubicBezTo>
                    <a:cubicBezTo>
                      <a:pt x="2867840" y="433071"/>
                      <a:pt x="2876006" y="420422"/>
                      <a:pt x="2887038" y="410966"/>
                    </a:cubicBezTo>
                    <a:cubicBezTo>
                      <a:pt x="2900039" y="399822"/>
                      <a:pt x="2914436" y="390418"/>
                      <a:pt x="2928135" y="380144"/>
                    </a:cubicBezTo>
                    <a:cubicBezTo>
                      <a:pt x="3022503" y="222861"/>
                      <a:pt x="2885971" y="436904"/>
                      <a:pt x="3010328" y="287676"/>
                    </a:cubicBezTo>
                    <a:cubicBezTo>
                      <a:pt x="3031012" y="262856"/>
                      <a:pt x="3044353" y="232741"/>
                      <a:pt x="3061699" y="205483"/>
                    </a:cubicBezTo>
                    <a:cubicBezTo>
                      <a:pt x="3068328" y="195066"/>
                      <a:pt x="3082247" y="174661"/>
                      <a:pt x="3082247" y="174661"/>
                    </a:cubicBezTo>
                    <a:cubicBezTo>
                      <a:pt x="3085672" y="160962"/>
                      <a:pt x="3088642" y="147141"/>
                      <a:pt x="3092521" y="133564"/>
                    </a:cubicBezTo>
                    <a:cubicBezTo>
                      <a:pt x="3095496" y="123151"/>
                      <a:pt x="3101897" y="113534"/>
                      <a:pt x="3102796" y="102742"/>
                    </a:cubicBezTo>
                    <a:cubicBezTo>
                      <a:pt x="3105356" y="72026"/>
                      <a:pt x="3102796" y="41097"/>
                      <a:pt x="3102796" y="10274"/>
                    </a:cubicBez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4419600" y="27432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572000" y="2559978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724400" y="23622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876800" y="22098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267200" y="28956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Oval 55"/>
            <p:cNvSpPr/>
            <p:nvPr/>
          </p:nvSpPr>
          <p:spPr>
            <a:xfrm>
              <a:off x="914400" y="39624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828800" y="51816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0480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733800" y="41910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838200" y="3962400"/>
              <a:ext cx="914400" cy="12192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57" idx="5"/>
              <a:endCxn id="58" idx="3"/>
            </p:cNvCxnSpPr>
            <p:nvPr/>
          </p:nvCxnSpPr>
          <p:spPr>
            <a:xfrm flipV="1">
              <a:off x="1958882" y="4778282"/>
              <a:ext cx="1111436" cy="5334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endCxn id="59" idx="4"/>
            </p:cNvCxnSpPr>
            <p:nvPr/>
          </p:nvCxnSpPr>
          <p:spPr>
            <a:xfrm flipV="1">
              <a:off x="3200400" y="4343400"/>
              <a:ext cx="609600" cy="4572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7737089" y="373180"/>
            <a:ext cx="4658034" cy="2123326"/>
            <a:chOff x="5715000" y="1371600"/>
            <a:chExt cx="3105356" cy="1990618"/>
          </a:xfrm>
        </p:grpSpPr>
        <p:cxnSp>
          <p:nvCxnSpPr>
            <p:cNvPr id="74" name="Straight Connector 73"/>
            <p:cNvCxnSpPr>
              <a:endCxn id="52" idx="5"/>
            </p:cNvCxnSpPr>
            <p:nvPr/>
          </p:nvCxnSpPr>
          <p:spPr>
            <a:xfrm>
              <a:off x="5996650" y="1823975"/>
              <a:ext cx="1296232" cy="1430307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7219843" y="1836382"/>
              <a:ext cx="1447800" cy="1371600"/>
            </a:xfrm>
            <a:prstGeom prst="line">
              <a:avLst/>
            </a:prstGeom>
            <a:ln w="3492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715000" y="1600200"/>
              <a:ext cx="3105356" cy="1762018"/>
              <a:chOff x="2424701" y="1438382"/>
              <a:chExt cx="3105356" cy="1762018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2424701" y="1438382"/>
                <a:ext cx="3105356" cy="1674688"/>
              </a:xfrm>
              <a:custGeom>
                <a:avLst/>
                <a:gdLst>
                  <a:gd name="connsiteX0" fmla="*/ 0 w 3105356"/>
                  <a:gd name="connsiteY0" fmla="*/ 0 h 1674688"/>
                  <a:gd name="connsiteX1" fmla="*/ 113016 w 3105356"/>
                  <a:gd name="connsiteY1" fmla="*/ 123290 h 1674688"/>
                  <a:gd name="connsiteX2" fmla="*/ 174661 w 3105356"/>
                  <a:gd name="connsiteY2" fmla="*/ 205483 h 1674688"/>
                  <a:gd name="connsiteX3" fmla="*/ 452063 w 3105356"/>
                  <a:gd name="connsiteY3" fmla="*/ 544530 h 1674688"/>
                  <a:gd name="connsiteX4" fmla="*/ 534256 w 3105356"/>
                  <a:gd name="connsiteY4" fmla="*/ 657546 h 1674688"/>
                  <a:gd name="connsiteX5" fmla="*/ 801384 w 3105356"/>
                  <a:gd name="connsiteY5" fmla="*/ 1068512 h 1674688"/>
                  <a:gd name="connsiteX6" fmla="*/ 1099335 w 3105356"/>
                  <a:gd name="connsiteY6" fmla="*/ 1397285 h 1674688"/>
                  <a:gd name="connsiteX7" fmla="*/ 1191802 w 3105356"/>
                  <a:gd name="connsiteY7" fmla="*/ 1479479 h 1674688"/>
                  <a:gd name="connsiteX8" fmla="*/ 1273996 w 3105356"/>
                  <a:gd name="connsiteY8" fmla="*/ 1561672 h 1674688"/>
                  <a:gd name="connsiteX9" fmla="*/ 1325366 w 3105356"/>
                  <a:gd name="connsiteY9" fmla="*/ 1602769 h 1674688"/>
                  <a:gd name="connsiteX10" fmla="*/ 1356189 w 3105356"/>
                  <a:gd name="connsiteY10" fmla="*/ 1633591 h 1674688"/>
                  <a:gd name="connsiteX11" fmla="*/ 1376737 w 3105356"/>
                  <a:gd name="connsiteY11" fmla="*/ 1664414 h 1674688"/>
                  <a:gd name="connsiteX12" fmla="*/ 1407560 w 3105356"/>
                  <a:gd name="connsiteY12" fmla="*/ 1674688 h 1674688"/>
                  <a:gd name="connsiteX13" fmla="*/ 1561672 w 3105356"/>
                  <a:gd name="connsiteY13" fmla="*/ 1664414 h 1674688"/>
                  <a:gd name="connsiteX14" fmla="*/ 1654139 w 3105356"/>
                  <a:gd name="connsiteY14" fmla="*/ 1613043 h 1674688"/>
                  <a:gd name="connsiteX15" fmla="*/ 1674688 w 3105356"/>
                  <a:gd name="connsiteY15" fmla="*/ 1592494 h 1674688"/>
                  <a:gd name="connsiteX16" fmla="*/ 1705510 w 3105356"/>
                  <a:gd name="connsiteY16" fmla="*/ 1571946 h 1674688"/>
                  <a:gd name="connsiteX17" fmla="*/ 1736333 w 3105356"/>
                  <a:gd name="connsiteY17" fmla="*/ 1530849 h 1674688"/>
                  <a:gd name="connsiteX18" fmla="*/ 1808252 w 3105356"/>
                  <a:gd name="connsiteY18" fmla="*/ 1469205 h 1674688"/>
                  <a:gd name="connsiteX19" fmla="*/ 1839074 w 3105356"/>
                  <a:gd name="connsiteY19" fmla="*/ 1428108 h 1674688"/>
                  <a:gd name="connsiteX20" fmla="*/ 1931542 w 3105356"/>
                  <a:gd name="connsiteY20" fmla="*/ 1345915 h 1674688"/>
                  <a:gd name="connsiteX21" fmla="*/ 2034283 w 3105356"/>
                  <a:gd name="connsiteY21" fmla="*/ 1222625 h 1674688"/>
                  <a:gd name="connsiteX22" fmla="*/ 2095928 w 3105356"/>
                  <a:gd name="connsiteY22" fmla="*/ 1119883 h 1674688"/>
                  <a:gd name="connsiteX23" fmla="*/ 2126751 w 3105356"/>
                  <a:gd name="connsiteY23" fmla="*/ 1068512 h 1674688"/>
                  <a:gd name="connsiteX24" fmla="*/ 2167847 w 3105356"/>
                  <a:gd name="connsiteY24" fmla="*/ 1006867 h 1674688"/>
                  <a:gd name="connsiteX25" fmla="*/ 2198670 w 3105356"/>
                  <a:gd name="connsiteY25" fmla="*/ 945222 h 1674688"/>
                  <a:gd name="connsiteX26" fmla="*/ 2239766 w 3105356"/>
                  <a:gd name="connsiteY26" fmla="*/ 904126 h 1674688"/>
                  <a:gd name="connsiteX27" fmla="*/ 2332234 w 3105356"/>
                  <a:gd name="connsiteY27" fmla="*/ 801384 h 1674688"/>
                  <a:gd name="connsiteX28" fmla="*/ 2373330 w 3105356"/>
                  <a:gd name="connsiteY28" fmla="*/ 770562 h 1674688"/>
                  <a:gd name="connsiteX29" fmla="*/ 2404153 w 3105356"/>
                  <a:gd name="connsiteY29" fmla="*/ 739739 h 1674688"/>
                  <a:gd name="connsiteX30" fmla="*/ 2547991 w 3105356"/>
                  <a:gd name="connsiteY30" fmla="*/ 667820 h 1674688"/>
                  <a:gd name="connsiteX31" fmla="*/ 2609636 w 3105356"/>
                  <a:gd name="connsiteY31" fmla="*/ 626724 h 1674688"/>
                  <a:gd name="connsiteX32" fmla="*/ 2671281 w 3105356"/>
                  <a:gd name="connsiteY32" fmla="*/ 595901 h 1674688"/>
                  <a:gd name="connsiteX33" fmla="*/ 2732926 w 3105356"/>
                  <a:gd name="connsiteY33" fmla="*/ 544530 h 1674688"/>
                  <a:gd name="connsiteX34" fmla="*/ 2804845 w 3105356"/>
                  <a:gd name="connsiteY34" fmla="*/ 472611 h 1674688"/>
                  <a:gd name="connsiteX35" fmla="*/ 2856216 w 3105356"/>
                  <a:gd name="connsiteY35" fmla="*/ 441789 h 1674688"/>
                  <a:gd name="connsiteX36" fmla="*/ 2887038 w 3105356"/>
                  <a:gd name="connsiteY36" fmla="*/ 410966 h 1674688"/>
                  <a:gd name="connsiteX37" fmla="*/ 2928135 w 3105356"/>
                  <a:gd name="connsiteY37" fmla="*/ 380144 h 1674688"/>
                  <a:gd name="connsiteX38" fmla="*/ 3010328 w 3105356"/>
                  <a:gd name="connsiteY38" fmla="*/ 287676 h 1674688"/>
                  <a:gd name="connsiteX39" fmla="*/ 3061699 w 3105356"/>
                  <a:gd name="connsiteY39" fmla="*/ 205483 h 1674688"/>
                  <a:gd name="connsiteX40" fmla="*/ 3082247 w 3105356"/>
                  <a:gd name="connsiteY40" fmla="*/ 174661 h 1674688"/>
                  <a:gd name="connsiteX41" fmla="*/ 3092521 w 3105356"/>
                  <a:gd name="connsiteY41" fmla="*/ 133564 h 1674688"/>
                  <a:gd name="connsiteX42" fmla="*/ 3102796 w 3105356"/>
                  <a:gd name="connsiteY42" fmla="*/ 102742 h 1674688"/>
                  <a:gd name="connsiteX43" fmla="*/ 3102796 w 3105356"/>
                  <a:gd name="connsiteY43" fmla="*/ 10274 h 167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05356" h="1674688">
                    <a:moveTo>
                      <a:pt x="0" y="0"/>
                    </a:moveTo>
                    <a:cubicBezTo>
                      <a:pt x="60286" y="60286"/>
                      <a:pt x="61701" y="57981"/>
                      <a:pt x="113016" y="123290"/>
                    </a:cubicBezTo>
                    <a:cubicBezTo>
                      <a:pt x="134175" y="150219"/>
                      <a:pt x="152923" y="179019"/>
                      <a:pt x="174661" y="205483"/>
                    </a:cubicBezTo>
                    <a:cubicBezTo>
                      <a:pt x="387674" y="464803"/>
                      <a:pt x="293277" y="332816"/>
                      <a:pt x="452063" y="544530"/>
                    </a:cubicBezTo>
                    <a:cubicBezTo>
                      <a:pt x="480012" y="581795"/>
                      <a:pt x="509437" y="618127"/>
                      <a:pt x="534256" y="657546"/>
                    </a:cubicBezTo>
                    <a:cubicBezTo>
                      <a:pt x="601715" y="764687"/>
                      <a:pt x="714142" y="952190"/>
                      <a:pt x="801384" y="1068512"/>
                    </a:cubicBezTo>
                    <a:cubicBezTo>
                      <a:pt x="875433" y="1167244"/>
                      <a:pt x="1026190" y="1332267"/>
                      <a:pt x="1099335" y="1397285"/>
                    </a:cubicBezTo>
                    <a:cubicBezTo>
                      <a:pt x="1130157" y="1424683"/>
                      <a:pt x="1161772" y="1451215"/>
                      <a:pt x="1191802" y="1479479"/>
                    </a:cubicBezTo>
                    <a:cubicBezTo>
                      <a:pt x="1220017" y="1506034"/>
                      <a:pt x="1245525" y="1535391"/>
                      <a:pt x="1273996" y="1561672"/>
                    </a:cubicBezTo>
                    <a:cubicBezTo>
                      <a:pt x="1290109" y="1576546"/>
                      <a:pt x="1308863" y="1588329"/>
                      <a:pt x="1325366" y="1602769"/>
                    </a:cubicBezTo>
                    <a:cubicBezTo>
                      <a:pt x="1336301" y="1612337"/>
                      <a:pt x="1346887" y="1622429"/>
                      <a:pt x="1356189" y="1633591"/>
                    </a:cubicBezTo>
                    <a:cubicBezTo>
                      <a:pt x="1364094" y="1643077"/>
                      <a:pt x="1367095" y="1656700"/>
                      <a:pt x="1376737" y="1664414"/>
                    </a:cubicBezTo>
                    <a:cubicBezTo>
                      <a:pt x="1385194" y="1671180"/>
                      <a:pt x="1397286" y="1671263"/>
                      <a:pt x="1407560" y="1674688"/>
                    </a:cubicBezTo>
                    <a:cubicBezTo>
                      <a:pt x="1458931" y="1671263"/>
                      <a:pt x="1510502" y="1670100"/>
                      <a:pt x="1561672" y="1664414"/>
                    </a:cubicBezTo>
                    <a:cubicBezTo>
                      <a:pt x="1590740" y="1661184"/>
                      <a:pt x="1640909" y="1626273"/>
                      <a:pt x="1654139" y="1613043"/>
                    </a:cubicBezTo>
                    <a:cubicBezTo>
                      <a:pt x="1660989" y="1606193"/>
                      <a:pt x="1667124" y="1598545"/>
                      <a:pt x="1674688" y="1592494"/>
                    </a:cubicBezTo>
                    <a:cubicBezTo>
                      <a:pt x="1684330" y="1584780"/>
                      <a:pt x="1696779" y="1580677"/>
                      <a:pt x="1705510" y="1571946"/>
                    </a:cubicBezTo>
                    <a:cubicBezTo>
                      <a:pt x="1717618" y="1559838"/>
                      <a:pt x="1725057" y="1543736"/>
                      <a:pt x="1736333" y="1530849"/>
                    </a:cubicBezTo>
                    <a:cubicBezTo>
                      <a:pt x="1771213" y="1490986"/>
                      <a:pt x="1770837" y="1494148"/>
                      <a:pt x="1808252" y="1469205"/>
                    </a:cubicBezTo>
                    <a:cubicBezTo>
                      <a:pt x="1818526" y="1455506"/>
                      <a:pt x="1827930" y="1441109"/>
                      <a:pt x="1839074" y="1428108"/>
                    </a:cubicBezTo>
                    <a:cubicBezTo>
                      <a:pt x="1896242" y="1361412"/>
                      <a:pt x="1845055" y="1437807"/>
                      <a:pt x="1931542" y="1345915"/>
                    </a:cubicBezTo>
                    <a:cubicBezTo>
                      <a:pt x="1968206" y="1306959"/>
                      <a:pt x="2006760" y="1268497"/>
                      <a:pt x="2034283" y="1222625"/>
                    </a:cubicBezTo>
                    <a:lnTo>
                      <a:pt x="2095928" y="1119883"/>
                    </a:lnTo>
                    <a:cubicBezTo>
                      <a:pt x="2106202" y="1102759"/>
                      <a:pt x="2116030" y="1085360"/>
                      <a:pt x="2126751" y="1068512"/>
                    </a:cubicBezTo>
                    <a:cubicBezTo>
                      <a:pt x="2140010" y="1047677"/>
                      <a:pt x="2156803" y="1028956"/>
                      <a:pt x="2167847" y="1006867"/>
                    </a:cubicBezTo>
                    <a:cubicBezTo>
                      <a:pt x="2178121" y="986319"/>
                      <a:pt x="2185495" y="964043"/>
                      <a:pt x="2198670" y="945222"/>
                    </a:cubicBezTo>
                    <a:cubicBezTo>
                      <a:pt x="2209780" y="929351"/>
                      <a:pt x="2226895" y="918605"/>
                      <a:pt x="2239766" y="904126"/>
                    </a:cubicBezTo>
                    <a:cubicBezTo>
                      <a:pt x="2297258" y="839448"/>
                      <a:pt x="2263958" y="862074"/>
                      <a:pt x="2332234" y="801384"/>
                    </a:cubicBezTo>
                    <a:cubicBezTo>
                      <a:pt x="2345032" y="790008"/>
                      <a:pt x="2360329" y="781706"/>
                      <a:pt x="2373330" y="770562"/>
                    </a:cubicBezTo>
                    <a:cubicBezTo>
                      <a:pt x="2384362" y="761106"/>
                      <a:pt x="2391629" y="747106"/>
                      <a:pt x="2404153" y="739739"/>
                    </a:cubicBezTo>
                    <a:cubicBezTo>
                      <a:pt x="2450357" y="712560"/>
                      <a:pt x="2503389" y="697555"/>
                      <a:pt x="2547991" y="667820"/>
                    </a:cubicBezTo>
                    <a:cubicBezTo>
                      <a:pt x="2568539" y="654121"/>
                      <a:pt x="2588304" y="639168"/>
                      <a:pt x="2609636" y="626724"/>
                    </a:cubicBezTo>
                    <a:cubicBezTo>
                      <a:pt x="2629480" y="615148"/>
                      <a:pt x="2652166" y="608645"/>
                      <a:pt x="2671281" y="595901"/>
                    </a:cubicBezTo>
                    <a:cubicBezTo>
                      <a:pt x="2693537" y="581064"/>
                      <a:pt x="2713272" y="562673"/>
                      <a:pt x="2732926" y="544530"/>
                    </a:cubicBezTo>
                    <a:cubicBezTo>
                      <a:pt x="2757838" y="521534"/>
                      <a:pt x="2775773" y="490054"/>
                      <a:pt x="2804845" y="472611"/>
                    </a:cubicBezTo>
                    <a:cubicBezTo>
                      <a:pt x="2821969" y="462337"/>
                      <a:pt x="2840241" y="453771"/>
                      <a:pt x="2856216" y="441789"/>
                    </a:cubicBezTo>
                    <a:cubicBezTo>
                      <a:pt x="2867840" y="433071"/>
                      <a:pt x="2876006" y="420422"/>
                      <a:pt x="2887038" y="410966"/>
                    </a:cubicBezTo>
                    <a:cubicBezTo>
                      <a:pt x="2900039" y="399822"/>
                      <a:pt x="2914436" y="390418"/>
                      <a:pt x="2928135" y="380144"/>
                    </a:cubicBezTo>
                    <a:cubicBezTo>
                      <a:pt x="3022503" y="222861"/>
                      <a:pt x="2885971" y="436904"/>
                      <a:pt x="3010328" y="287676"/>
                    </a:cubicBezTo>
                    <a:cubicBezTo>
                      <a:pt x="3031012" y="262856"/>
                      <a:pt x="3044353" y="232741"/>
                      <a:pt x="3061699" y="205483"/>
                    </a:cubicBezTo>
                    <a:cubicBezTo>
                      <a:pt x="3068328" y="195066"/>
                      <a:pt x="3082247" y="174661"/>
                      <a:pt x="3082247" y="174661"/>
                    </a:cubicBezTo>
                    <a:cubicBezTo>
                      <a:pt x="3085672" y="160962"/>
                      <a:pt x="3088642" y="147141"/>
                      <a:pt x="3092521" y="133564"/>
                    </a:cubicBezTo>
                    <a:cubicBezTo>
                      <a:pt x="3095496" y="123151"/>
                      <a:pt x="3101897" y="113534"/>
                      <a:pt x="3102796" y="102742"/>
                    </a:cubicBezTo>
                    <a:cubicBezTo>
                      <a:pt x="3105356" y="72026"/>
                      <a:pt x="3102796" y="41097"/>
                      <a:pt x="3102796" y="10274"/>
                    </a:cubicBez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419600" y="27432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572000" y="2559978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724400" y="23622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876800" y="22098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267200" y="2895600"/>
                <a:ext cx="76200" cy="304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/>
            <p:nvPr/>
          </p:nvSpPr>
          <p:spPr>
            <a:xfrm>
              <a:off x="7162800" y="3124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56790" y="1371600"/>
              <a:ext cx="2906210" cy="677119"/>
              <a:chOff x="5856790" y="1371600"/>
              <a:chExt cx="2906210" cy="67711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5867400" y="1752600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8610600" y="1752600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5856790" y="1597306"/>
                <a:ext cx="2720051" cy="451413"/>
              </a:xfrm>
              <a:custGeom>
                <a:avLst/>
                <a:gdLst>
                  <a:gd name="connsiteX0" fmla="*/ 0 w 2720051"/>
                  <a:gd name="connsiteY0" fmla="*/ 0 h 451413"/>
                  <a:gd name="connsiteX1" fmla="*/ 1041721 w 2720051"/>
                  <a:gd name="connsiteY1" fmla="*/ 81023 h 451413"/>
                  <a:gd name="connsiteX2" fmla="*/ 2187615 w 2720051"/>
                  <a:gd name="connsiteY2" fmla="*/ 347241 h 451413"/>
                  <a:gd name="connsiteX3" fmla="*/ 2720051 w 2720051"/>
                  <a:gd name="connsiteY3" fmla="*/ 451413 h 451413"/>
                  <a:gd name="connsiteX4" fmla="*/ 2720051 w 2720051"/>
                  <a:gd name="connsiteY4" fmla="*/ 451413 h 45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0051" h="451413">
                    <a:moveTo>
                      <a:pt x="0" y="0"/>
                    </a:moveTo>
                    <a:cubicBezTo>
                      <a:pt x="338559" y="11575"/>
                      <a:pt x="677119" y="23150"/>
                      <a:pt x="1041721" y="81023"/>
                    </a:cubicBezTo>
                    <a:cubicBezTo>
                      <a:pt x="1406324" y="138897"/>
                      <a:pt x="1907893" y="285509"/>
                      <a:pt x="2187615" y="347241"/>
                    </a:cubicBezTo>
                    <a:cubicBezTo>
                      <a:pt x="2467337" y="408973"/>
                      <a:pt x="2720051" y="451413"/>
                      <a:pt x="2720051" y="451413"/>
                    </a:cubicBezTo>
                    <a:lnTo>
                      <a:pt x="2720051" y="451413"/>
                    </a:lnTo>
                  </a:path>
                </a:pathLst>
              </a:cu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6248400" y="1371600"/>
                <a:ext cx="45720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6294120" y="1447800"/>
                <a:ext cx="36576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6339840" y="1524000"/>
                <a:ext cx="27432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Freeform 38"/>
          <p:cNvSpPr/>
          <p:nvPr/>
        </p:nvSpPr>
        <p:spPr>
          <a:xfrm>
            <a:off x="7315201" y="2976880"/>
            <a:ext cx="5501813" cy="1665783"/>
          </a:xfrm>
          <a:custGeom>
            <a:avLst/>
            <a:gdLst>
              <a:gd name="connsiteX0" fmla="*/ 0 w 3667875"/>
              <a:gd name="connsiteY0" fmla="*/ 0 h 1561672"/>
              <a:gd name="connsiteX1" fmla="*/ 30823 w 3667875"/>
              <a:gd name="connsiteY1" fmla="*/ 30822 h 1561672"/>
              <a:gd name="connsiteX2" fmla="*/ 92468 w 3667875"/>
              <a:gd name="connsiteY2" fmla="*/ 71919 h 1561672"/>
              <a:gd name="connsiteX3" fmla="*/ 113016 w 3667875"/>
              <a:gd name="connsiteY3" fmla="*/ 102741 h 1561672"/>
              <a:gd name="connsiteX4" fmla="*/ 133565 w 3667875"/>
              <a:gd name="connsiteY4" fmla="*/ 123290 h 1561672"/>
              <a:gd name="connsiteX5" fmla="*/ 143839 w 3667875"/>
              <a:gd name="connsiteY5" fmla="*/ 154112 h 1561672"/>
              <a:gd name="connsiteX6" fmla="*/ 205484 w 3667875"/>
              <a:gd name="connsiteY6" fmla="*/ 267128 h 1561672"/>
              <a:gd name="connsiteX7" fmla="*/ 236306 w 3667875"/>
              <a:gd name="connsiteY7" fmla="*/ 339047 h 1561672"/>
              <a:gd name="connsiteX8" fmla="*/ 256854 w 3667875"/>
              <a:gd name="connsiteY8" fmla="*/ 400692 h 1561672"/>
              <a:gd name="connsiteX9" fmla="*/ 318499 w 3667875"/>
              <a:gd name="connsiteY9" fmla="*/ 523982 h 1561672"/>
              <a:gd name="connsiteX10" fmla="*/ 349322 w 3667875"/>
              <a:gd name="connsiteY10" fmla="*/ 595901 h 1561672"/>
              <a:gd name="connsiteX11" fmla="*/ 410967 w 3667875"/>
              <a:gd name="connsiteY11" fmla="*/ 719191 h 1561672"/>
              <a:gd name="connsiteX12" fmla="*/ 421241 w 3667875"/>
              <a:gd name="connsiteY12" fmla="*/ 750013 h 1561672"/>
              <a:gd name="connsiteX13" fmla="*/ 452063 w 3667875"/>
              <a:gd name="connsiteY13" fmla="*/ 791110 h 1561672"/>
              <a:gd name="connsiteX14" fmla="*/ 482886 w 3667875"/>
              <a:gd name="connsiteY14" fmla="*/ 842481 h 1561672"/>
              <a:gd name="connsiteX15" fmla="*/ 523983 w 3667875"/>
              <a:gd name="connsiteY15" fmla="*/ 873303 h 1561672"/>
              <a:gd name="connsiteX16" fmla="*/ 534257 w 3667875"/>
              <a:gd name="connsiteY16" fmla="*/ 904126 h 1561672"/>
              <a:gd name="connsiteX17" fmla="*/ 585627 w 3667875"/>
              <a:gd name="connsiteY17" fmla="*/ 976045 h 1561672"/>
              <a:gd name="connsiteX18" fmla="*/ 636998 w 3667875"/>
              <a:gd name="connsiteY18" fmla="*/ 1037690 h 1561672"/>
              <a:gd name="connsiteX19" fmla="*/ 647272 w 3667875"/>
              <a:gd name="connsiteY19" fmla="*/ 1068512 h 1561672"/>
              <a:gd name="connsiteX20" fmla="*/ 698643 w 3667875"/>
              <a:gd name="connsiteY20" fmla="*/ 1109609 h 1561672"/>
              <a:gd name="connsiteX21" fmla="*/ 719191 w 3667875"/>
              <a:gd name="connsiteY21" fmla="*/ 1140431 h 1561672"/>
              <a:gd name="connsiteX22" fmla="*/ 780836 w 3667875"/>
              <a:gd name="connsiteY22" fmla="*/ 1181528 h 1561672"/>
              <a:gd name="connsiteX23" fmla="*/ 832207 w 3667875"/>
              <a:gd name="connsiteY23" fmla="*/ 1232899 h 1561672"/>
              <a:gd name="connsiteX24" fmla="*/ 883578 w 3667875"/>
              <a:gd name="connsiteY24" fmla="*/ 1263721 h 1561672"/>
              <a:gd name="connsiteX25" fmla="*/ 945223 w 3667875"/>
              <a:gd name="connsiteY25" fmla="*/ 1315092 h 1561672"/>
              <a:gd name="connsiteX26" fmla="*/ 976045 w 3667875"/>
              <a:gd name="connsiteY26" fmla="*/ 1325366 h 1561672"/>
              <a:gd name="connsiteX27" fmla="*/ 1047965 w 3667875"/>
              <a:gd name="connsiteY27" fmla="*/ 1387011 h 1561672"/>
              <a:gd name="connsiteX28" fmla="*/ 1089061 w 3667875"/>
              <a:gd name="connsiteY28" fmla="*/ 1397285 h 1561672"/>
              <a:gd name="connsiteX29" fmla="*/ 1191803 w 3667875"/>
              <a:gd name="connsiteY29" fmla="*/ 1428108 h 1561672"/>
              <a:gd name="connsiteX30" fmla="*/ 1273996 w 3667875"/>
              <a:gd name="connsiteY30" fmla="*/ 1438382 h 1561672"/>
              <a:gd name="connsiteX31" fmla="*/ 1304818 w 3667875"/>
              <a:gd name="connsiteY31" fmla="*/ 1448656 h 1561672"/>
              <a:gd name="connsiteX32" fmla="*/ 1366463 w 3667875"/>
              <a:gd name="connsiteY32" fmla="*/ 1458930 h 1561672"/>
              <a:gd name="connsiteX33" fmla="*/ 1417834 w 3667875"/>
              <a:gd name="connsiteY33" fmla="*/ 1500027 h 1561672"/>
              <a:gd name="connsiteX34" fmla="*/ 1880171 w 3667875"/>
              <a:gd name="connsiteY34" fmla="*/ 1510301 h 1561672"/>
              <a:gd name="connsiteX35" fmla="*/ 1972639 w 3667875"/>
              <a:gd name="connsiteY35" fmla="*/ 1520575 h 1561672"/>
              <a:gd name="connsiteX36" fmla="*/ 2054832 w 3667875"/>
              <a:gd name="connsiteY36" fmla="*/ 1541123 h 1561672"/>
              <a:gd name="connsiteX37" fmla="*/ 2178122 w 3667875"/>
              <a:gd name="connsiteY37" fmla="*/ 1561672 h 1561672"/>
              <a:gd name="connsiteX38" fmla="*/ 2465798 w 3667875"/>
              <a:gd name="connsiteY38" fmla="*/ 1551398 h 1561672"/>
              <a:gd name="connsiteX39" fmla="*/ 2568540 w 3667875"/>
              <a:gd name="connsiteY39" fmla="*/ 1520575 h 1561672"/>
              <a:gd name="connsiteX40" fmla="*/ 2599362 w 3667875"/>
              <a:gd name="connsiteY40" fmla="*/ 1510301 h 1561672"/>
              <a:gd name="connsiteX41" fmla="*/ 2619911 w 3667875"/>
              <a:gd name="connsiteY41" fmla="*/ 1489753 h 1561672"/>
              <a:gd name="connsiteX42" fmla="*/ 2650733 w 3667875"/>
              <a:gd name="connsiteY42" fmla="*/ 1479478 h 1561672"/>
              <a:gd name="connsiteX43" fmla="*/ 2681556 w 3667875"/>
              <a:gd name="connsiteY43" fmla="*/ 1458930 h 1561672"/>
              <a:gd name="connsiteX44" fmla="*/ 2722652 w 3667875"/>
              <a:gd name="connsiteY44" fmla="*/ 1438382 h 1561672"/>
              <a:gd name="connsiteX45" fmla="*/ 2753475 w 3667875"/>
              <a:gd name="connsiteY45" fmla="*/ 1407559 h 1561672"/>
              <a:gd name="connsiteX46" fmla="*/ 2784297 w 3667875"/>
              <a:gd name="connsiteY46" fmla="*/ 1387011 h 1561672"/>
              <a:gd name="connsiteX47" fmla="*/ 2845942 w 3667875"/>
              <a:gd name="connsiteY47" fmla="*/ 1335640 h 1561672"/>
              <a:gd name="connsiteX48" fmla="*/ 2876765 w 3667875"/>
              <a:gd name="connsiteY48" fmla="*/ 1294544 h 1561672"/>
              <a:gd name="connsiteX49" fmla="*/ 2907587 w 3667875"/>
              <a:gd name="connsiteY49" fmla="*/ 1273995 h 1561672"/>
              <a:gd name="connsiteX50" fmla="*/ 2979506 w 3667875"/>
              <a:gd name="connsiteY50" fmla="*/ 1212350 h 1561672"/>
              <a:gd name="connsiteX51" fmla="*/ 2989780 w 3667875"/>
              <a:gd name="connsiteY51" fmla="*/ 1150705 h 1561672"/>
              <a:gd name="connsiteX52" fmla="*/ 3010329 w 3667875"/>
              <a:gd name="connsiteY52" fmla="*/ 1130157 h 1561672"/>
              <a:gd name="connsiteX53" fmla="*/ 3030877 w 3667875"/>
              <a:gd name="connsiteY53" fmla="*/ 1099335 h 1561672"/>
              <a:gd name="connsiteX54" fmla="*/ 3051425 w 3667875"/>
              <a:gd name="connsiteY54" fmla="*/ 1078786 h 1561672"/>
              <a:gd name="connsiteX55" fmla="*/ 3102796 w 3667875"/>
              <a:gd name="connsiteY55" fmla="*/ 986319 h 1561672"/>
              <a:gd name="connsiteX56" fmla="*/ 3226086 w 3667875"/>
              <a:gd name="connsiteY56" fmla="*/ 863029 h 1561672"/>
              <a:gd name="connsiteX57" fmla="*/ 3308279 w 3667875"/>
              <a:gd name="connsiteY57" fmla="*/ 729465 h 1561672"/>
              <a:gd name="connsiteX58" fmla="*/ 3359650 w 3667875"/>
              <a:gd name="connsiteY58" fmla="*/ 688368 h 1561672"/>
              <a:gd name="connsiteX59" fmla="*/ 3380198 w 3667875"/>
              <a:gd name="connsiteY59" fmla="*/ 647272 h 1561672"/>
              <a:gd name="connsiteX60" fmla="*/ 3441843 w 3667875"/>
              <a:gd name="connsiteY60" fmla="*/ 554804 h 1561672"/>
              <a:gd name="connsiteX61" fmla="*/ 3524036 w 3667875"/>
              <a:gd name="connsiteY61" fmla="*/ 431514 h 1561672"/>
              <a:gd name="connsiteX62" fmla="*/ 3544585 w 3667875"/>
              <a:gd name="connsiteY62" fmla="*/ 410966 h 1561672"/>
              <a:gd name="connsiteX63" fmla="*/ 3554859 w 3667875"/>
              <a:gd name="connsiteY63" fmla="*/ 380144 h 1561672"/>
              <a:gd name="connsiteX64" fmla="*/ 3595956 w 3667875"/>
              <a:gd name="connsiteY64" fmla="*/ 318499 h 1561672"/>
              <a:gd name="connsiteX65" fmla="*/ 3637052 w 3667875"/>
              <a:gd name="connsiteY65" fmla="*/ 236305 h 1561672"/>
              <a:gd name="connsiteX66" fmla="*/ 3647326 w 3667875"/>
              <a:gd name="connsiteY66" fmla="*/ 205483 h 1561672"/>
              <a:gd name="connsiteX67" fmla="*/ 3667875 w 3667875"/>
              <a:gd name="connsiteY67" fmla="*/ 184935 h 1561672"/>
              <a:gd name="connsiteX0" fmla="*/ 0 w 3667875"/>
              <a:gd name="connsiteY0" fmla="*/ 0 h 1561672"/>
              <a:gd name="connsiteX1" fmla="*/ 30823 w 3667875"/>
              <a:gd name="connsiteY1" fmla="*/ 30822 h 1561672"/>
              <a:gd name="connsiteX2" fmla="*/ 92468 w 3667875"/>
              <a:gd name="connsiteY2" fmla="*/ 71919 h 1561672"/>
              <a:gd name="connsiteX3" fmla="*/ 113016 w 3667875"/>
              <a:gd name="connsiteY3" fmla="*/ 102741 h 1561672"/>
              <a:gd name="connsiteX4" fmla="*/ 133565 w 3667875"/>
              <a:gd name="connsiteY4" fmla="*/ 123290 h 1561672"/>
              <a:gd name="connsiteX5" fmla="*/ 143839 w 3667875"/>
              <a:gd name="connsiteY5" fmla="*/ 154112 h 1561672"/>
              <a:gd name="connsiteX6" fmla="*/ 205484 w 3667875"/>
              <a:gd name="connsiteY6" fmla="*/ 267128 h 1561672"/>
              <a:gd name="connsiteX7" fmla="*/ 236306 w 3667875"/>
              <a:gd name="connsiteY7" fmla="*/ 339047 h 1561672"/>
              <a:gd name="connsiteX8" fmla="*/ 256854 w 3667875"/>
              <a:gd name="connsiteY8" fmla="*/ 400692 h 1561672"/>
              <a:gd name="connsiteX9" fmla="*/ 318499 w 3667875"/>
              <a:gd name="connsiteY9" fmla="*/ 523982 h 1561672"/>
              <a:gd name="connsiteX10" fmla="*/ 349322 w 3667875"/>
              <a:gd name="connsiteY10" fmla="*/ 595901 h 1561672"/>
              <a:gd name="connsiteX11" fmla="*/ 410967 w 3667875"/>
              <a:gd name="connsiteY11" fmla="*/ 719191 h 1561672"/>
              <a:gd name="connsiteX12" fmla="*/ 421241 w 3667875"/>
              <a:gd name="connsiteY12" fmla="*/ 750013 h 1561672"/>
              <a:gd name="connsiteX13" fmla="*/ 452063 w 3667875"/>
              <a:gd name="connsiteY13" fmla="*/ 791110 h 1561672"/>
              <a:gd name="connsiteX14" fmla="*/ 482886 w 3667875"/>
              <a:gd name="connsiteY14" fmla="*/ 842481 h 1561672"/>
              <a:gd name="connsiteX15" fmla="*/ 523983 w 3667875"/>
              <a:gd name="connsiteY15" fmla="*/ 873303 h 1561672"/>
              <a:gd name="connsiteX16" fmla="*/ 534257 w 3667875"/>
              <a:gd name="connsiteY16" fmla="*/ 904126 h 1561672"/>
              <a:gd name="connsiteX17" fmla="*/ 585627 w 3667875"/>
              <a:gd name="connsiteY17" fmla="*/ 976045 h 1561672"/>
              <a:gd name="connsiteX18" fmla="*/ 636998 w 3667875"/>
              <a:gd name="connsiteY18" fmla="*/ 1037690 h 1561672"/>
              <a:gd name="connsiteX19" fmla="*/ 647272 w 3667875"/>
              <a:gd name="connsiteY19" fmla="*/ 1068512 h 1561672"/>
              <a:gd name="connsiteX20" fmla="*/ 698643 w 3667875"/>
              <a:gd name="connsiteY20" fmla="*/ 1109609 h 1561672"/>
              <a:gd name="connsiteX21" fmla="*/ 719191 w 3667875"/>
              <a:gd name="connsiteY21" fmla="*/ 1140431 h 1561672"/>
              <a:gd name="connsiteX22" fmla="*/ 780836 w 3667875"/>
              <a:gd name="connsiteY22" fmla="*/ 1181528 h 1561672"/>
              <a:gd name="connsiteX23" fmla="*/ 832207 w 3667875"/>
              <a:gd name="connsiteY23" fmla="*/ 1232899 h 1561672"/>
              <a:gd name="connsiteX24" fmla="*/ 883578 w 3667875"/>
              <a:gd name="connsiteY24" fmla="*/ 1263721 h 1561672"/>
              <a:gd name="connsiteX25" fmla="*/ 945223 w 3667875"/>
              <a:gd name="connsiteY25" fmla="*/ 1315092 h 1561672"/>
              <a:gd name="connsiteX26" fmla="*/ 976045 w 3667875"/>
              <a:gd name="connsiteY26" fmla="*/ 1325366 h 1561672"/>
              <a:gd name="connsiteX27" fmla="*/ 1047965 w 3667875"/>
              <a:gd name="connsiteY27" fmla="*/ 1387011 h 1561672"/>
              <a:gd name="connsiteX28" fmla="*/ 1089061 w 3667875"/>
              <a:gd name="connsiteY28" fmla="*/ 1397285 h 1561672"/>
              <a:gd name="connsiteX29" fmla="*/ 1191803 w 3667875"/>
              <a:gd name="connsiteY29" fmla="*/ 1428108 h 1561672"/>
              <a:gd name="connsiteX30" fmla="*/ 1273996 w 3667875"/>
              <a:gd name="connsiteY30" fmla="*/ 1438382 h 1561672"/>
              <a:gd name="connsiteX31" fmla="*/ 1304818 w 3667875"/>
              <a:gd name="connsiteY31" fmla="*/ 1448656 h 1561672"/>
              <a:gd name="connsiteX32" fmla="*/ 1366463 w 3667875"/>
              <a:gd name="connsiteY32" fmla="*/ 1458930 h 1561672"/>
              <a:gd name="connsiteX33" fmla="*/ 1535987 w 3667875"/>
              <a:gd name="connsiteY33" fmla="*/ 1491465 h 1561672"/>
              <a:gd name="connsiteX34" fmla="*/ 1880171 w 3667875"/>
              <a:gd name="connsiteY34" fmla="*/ 1510301 h 1561672"/>
              <a:gd name="connsiteX35" fmla="*/ 1972639 w 3667875"/>
              <a:gd name="connsiteY35" fmla="*/ 1520575 h 1561672"/>
              <a:gd name="connsiteX36" fmla="*/ 2054832 w 3667875"/>
              <a:gd name="connsiteY36" fmla="*/ 1541123 h 1561672"/>
              <a:gd name="connsiteX37" fmla="*/ 2178122 w 3667875"/>
              <a:gd name="connsiteY37" fmla="*/ 1561672 h 1561672"/>
              <a:gd name="connsiteX38" fmla="*/ 2465798 w 3667875"/>
              <a:gd name="connsiteY38" fmla="*/ 1551398 h 1561672"/>
              <a:gd name="connsiteX39" fmla="*/ 2568540 w 3667875"/>
              <a:gd name="connsiteY39" fmla="*/ 1520575 h 1561672"/>
              <a:gd name="connsiteX40" fmla="*/ 2599362 w 3667875"/>
              <a:gd name="connsiteY40" fmla="*/ 1510301 h 1561672"/>
              <a:gd name="connsiteX41" fmla="*/ 2619911 w 3667875"/>
              <a:gd name="connsiteY41" fmla="*/ 1489753 h 1561672"/>
              <a:gd name="connsiteX42" fmla="*/ 2650733 w 3667875"/>
              <a:gd name="connsiteY42" fmla="*/ 1479478 h 1561672"/>
              <a:gd name="connsiteX43" fmla="*/ 2681556 w 3667875"/>
              <a:gd name="connsiteY43" fmla="*/ 1458930 h 1561672"/>
              <a:gd name="connsiteX44" fmla="*/ 2722652 w 3667875"/>
              <a:gd name="connsiteY44" fmla="*/ 1438382 h 1561672"/>
              <a:gd name="connsiteX45" fmla="*/ 2753475 w 3667875"/>
              <a:gd name="connsiteY45" fmla="*/ 1407559 h 1561672"/>
              <a:gd name="connsiteX46" fmla="*/ 2784297 w 3667875"/>
              <a:gd name="connsiteY46" fmla="*/ 1387011 h 1561672"/>
              <a:gd name="connsiteX47" fmla="*/ 2845942 w 3667875"/>
              <a:gd name="connsiteY47" fmla="*/ 1335640 h 1561672"/>
              <a:gd name="connsiteX48" fmla="*/ 2876765 w 3667875"/>
              <a:gd name="connsiteY48" fmla="*/ 1294544 h 1561672"/>
              <a:gd name="connsiteX49" fmla="*/ 2907587 w 3667875"/>
              <a:gd name="connsiteY49" fmla="*/ 1273995 h 1561672"/>
              <a:gd name="connsiteX50" fmla="*/ 2979506 w 3667875"/>
              <a:gd name="connsiteY50" fmla="*/ 1212350 h 1561672"/>
              <a:gd name="connsiteX51" fmla="*/ 2989780 w 3667875"/>
              <a:gd name="connsiteY51" fmla="*/ 1150705 h 1561672"/>
              <a:gd name="connsiteX52" fmla="*/ 3010329 w 3667875"/>
              <a:gd name="connsiteY52" fmla="*/ 1130157 h 1561672"/>
              <a:gd name="connsiteX53" fmla="*/ 3030877 w 3667875"/>
              <a:gd name="connsiteY53" fmla="*/ 1099335 h 1561672"/>
              <a:gd name="connsiteX54" fmla="*/ 3051425 w 3667875"/>
              <a:gd name="connsiteY54" fmla="*/ 1078786 h 1561672"/>
              <a:gd name="connsiteX55" fmla="*/ 3102796 w 3667875"/>
              <a:gd name="connsiteY55" fmla="*/ 986319 h 1561672"/>
              <a:gd name="connsiteX56" fmla="*/ 3226086 w 3667875"/>
              <a:gd name="connsiteY56" fmla="*/ 863029 h 1561672"/>
              <a:gd name="connsiteX57" fmla="*/ 3308279 w 3667875"/>
              <a:gd name="connsiteY57" fmla="*/ 729465 h 1561672"/>
              <a:gd name="connsiteX58" fmla="*/ 3359650 w 3667875"/>
              <a:gd name="connsiteY58" fmla="*/ 688368 h 1561672"/>
              <a:gd name="connsiteX59" fmla="*/ 3380198 w 3667875"/>
              <a:gd name="connsiteY59" fmla="*/ 647272 h 1561672"/>
              <a:gd name="connsiteX60" fmla="*/ 3441843 w 3667875"/>
              <a:gd name="connsiteY60" fmla="*/ 554804 h 1561672"/>
              <a:gd name="connsiteX61" fmla="*/ 3524036 w 3667875"/>
              <a:gd name="connsiteY61" fmla="*/ 431514 h 1561672"/>
              <a:gd name="connsiteX62" fmla="*/ 3544585 w 3667875"/>
              <a:gd name="connsiteY62" fmla="*/ 410966 h 1561672"/>
              <a:gd name="connsiteX63" fmla="*/ 3554859 w 3667875"/>
              <a:gd name="connsiteY63" fmla="*/ 380144 h 1561672"/>
              <a:gd name="connsiteX64" fmla="*/ 3595956 w 3667875"/>
              <a:gd name="connsiteY64" fmla="*/ 318499 h 1561672"/>
              <a:gd name="connsiteX65" fmla="*/ 3637052 w 3667875"/>
              <a:gd name="connsiteY65" fmla="*/ 236305 h 1561672"/>
              <a:gd name="connsiteX66" fmla="*/ 3647326 w 3667875"/>
              <a:gd name="connsiteY66" fmla="*/ 205483 h 1561672"/>
              <a:gd name="connsiteX67" fmla="*/ 3667875 w 3667875"/>
              <a:gd name="connsiteY67" fmla="*/ 184935 h 156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667875" h="1561672">
                <a:moveTo>
                  <a:pt x="0" y="0"/>
                </a:moveTo>
                <a:cubicBezTo>
                  <a:pt x="10274" y="10274"/>
                  <a:pt x="19354" y="21902"/>
                  <a:pt x="30823" y="30822"/>
                </a:cubicBezTo>
                <a:cubicBezTo>
                  <a:pt x="50317" y="45984"/>
                  <a:pt x="92468" y="71919"/>
                  <a:pt x="92468" y="71919"/>
                </a:cubicBezTo>
                <a:cubicBezTo>
                  <a:pt x="99317" y="82193"/>
                  <a:pt x="105302" y="93099"/>
                  <a:pt x="113016" y="102741"/>
                </a:cubicBezTo>
                <a:cubicBezTo>
                  <a:pt x="119067" y="110305"/>
                  <a:pt x="128581" y="114984"/>
                  <a:pt x="133565" y="123290"/>
                </a:cubicBezTo>
                <a:cubicBezTo>
                  <a:pt x="139137" y="132576"/>
                  <a:pt x="138996" y="144426"/>
                  <a:pt x="143839" y="154112"/>
                </a:cubicBezTo>
                <a:cubicBezTo>
                  <a:pt x="181353" y="229142"/>
                  <a:pt x="158926" y="127453"/>
                  <a:pt x="205484" y="267128"/>
                </a:cubicBezTo>
                <a:cubicBezTo>
                  <a:pt x="238557" y="366347"/>
                  <a:pt x="185521" y="212083"/>
                  <a:pt x="236306" y="339047"/>
                </a:cubicBezTo>
                <a:cubicBezTo>
                  <a:pt x="244350" y="359158"/>
                  <a:pt x="248057" y="380899"/>
                  <a:pt x="256854" y="400692"/>
                </a:cubicBezTo>
                <a:cubicBezTo>
                  <a:pt x="275515" y="442679"/>
                  <a:pt x="300399" y="481750"/>
                  <a:pt x="318499" y="523982"/>
                </a:cubicBezTo>
                <a:cubicBezTo>
                  <a:pt x="328773" y="547955"/>
                  <a:pt x="338157" y="572330"/>
                  <a:pt x="349322" y="595901"/>
                </a:cubicBezTo>
                <a:cubicBezTo>
                  <a:pt x="368992" y="637425"/>
                  <a:pt x="396437" y="675601"/>
                  <a:pt x="410967" y="719191"/>
                </a:cubicBezTo>
                <a:cubicBezTo>
                  <a:pt x="414392" y="729465"/>
                  <a:pt x="415868" y="740610"/>
                  <a:pt x="421241" y="750013"/>
                </a:cubicBezTo>
                <a:cubicBezTo>
                  <a:pt x="429737" y="764880"/>
                  <a:pt x="442565" y="776862"/>
                  <a:pt x="452063" y="791110"/>
                </a:cubicBezTo>
                <a:cubicBezTo>
                  <a:pt x="463140" y="807726"/>
                  <a:pt x="469736" y="827453"/>
                  <a:pt x="482886" y="842481"/>
                </a:cubicBezTo>
                <a:cubicBezTo>
                  <a:pt x="494162" y="855368"/>
                  <a:pt x="510284" y="863029"/>
                  <a:pt x="523983" y="873303"/>
                </a:cubicBezTo>
                <a:cubicBezTo>
                  <a:pt x="527408" y="883577"/>
                  <a:pt x="529414" y="894439"/>
                  <a:pt x="534257" y="904126"/>
                </a:cubicBezTo>
                <a:cubicBezTo>
                  <a:pt x="545121" y="925854"/>
                  <a:pt x="573999" y="957440"/>
                  <a:pt x="585627" y="976045"/>
                </a:cubicBezTo>
                <a:cubicBezTo>
                  <a:pt x="622870" y="1035633"/>
                  <a:pt x="584426" y="1002640"/>
                  <a:pt x="636998" y="1037690"/>
                </a:cubicBezTo>
                <a:cubicBezTo>
                  <a:pt x="640423" y="1047964"/>
                  <a:pt x="641700" y="1059226"/>
                  <a:pt x="647272" y="1068512"/>
                </a:cubicBezTo>
                <a:cubicBezTo>
                  <a:pt x="657032" y="1084779"/>
                  <a:pt x="684643" y="1100276"/>
                  <a:pt x="698643" y="1109609"/>
                </a:cubicBezTo>
                <a:cubicBezTo>
                  <a:pt x="705492" y="1119883"/>
                  <a:pt x="709898" y="1132300"/>
                  <a:pt x="719191" y="1140431"/>
                </a:cubicBezTo>
                <a:cubicBezTo>
                  <a:pt x="737777" y="1156694"/>
                  <a:pt x="780836" y="1181528"/>
                  <a:pt x="780836" y="1181528"/>
                </a:cubicBezTo>
                <a:cubicBezTo>
                  <a:pt x="816062" y="1234364"/>
                  <a:pt x="783284" y="1193760"/>
                  <a:pt x="832207" y="1232899"/>
                </a:cubicBezTo>
                <a:cubicBezTo>
                  <a:pt x="872499" y="1265133"/>
                  <a:pt x="830055" y="1245880"/>
                  <a:pt x="883578" y="1263721"/>
                </a:cubicBezTo>
                <a:cubicBezTo>
                  <a:pt x="906302" y="1286446"/>
                  <a:pt x="916612" y="1300787"/>
                  <a:pt x="945223" y="1315092"/>
                </a:cubicBezTo>
                <a:cubicBezTo>
                  <a:pt x="954909" y="1319935"/>
                  <a:pt x="965771" y="1321941"/>
                  <a:pt x="976045" y="1325366"/>
                </a:cubicBezTo>
                <a:cubicBezTo>
                  <a:pt x="995188" y="1344509"/>
                  <a:pt x="1020580" y="1375275"/>
                  <a:pt x="1047965" y="1387011"/>
                </a:cubicBezTo>
                <a:cubicBezTo>
                  <a:pt x="1060944" y="1392573"/>
                  <a:pt x="1075536" y="1393227"/>
                  <a:pt x="1089061" y="1397285"/>
                </a:cubicBezTo>
                <a:cubicBezTo>
                  <a:pt x="1123324" y="1407564"/>
                  <a:pt x="1156277" y="1422187"/>
                  <a:pt x="1191803" y="1428108"/>
                </a:cubicBezTo>
                <a:cubicBezTo>
                  <a:pt x="1219038" y="1432647"/>
                  <a:pt x="1246598" y="1434957"/>
                  <a:pt x="1273996" y="1438382"/>
                </a:cubicBezTo>
                <a:cubicBezTo>
                  <a:pt x="1284270" y="1441807"/>
                  <a:pt x="1294246" y="1446307"/>
                  <a:pt x="1304818" y="1448656"/>
                </a:cubicBezTo>
                <a:cubicBezTo>
                  <a:pt x="1325154" y="1453175"/>
                  <a:pt x="1346958" y="1451616"/>
                  <a:pt x="1366463" y="1458930"/>
                </a:cubicBezTo>
                <a:cubicBezTo>
                  <a:pt x="1395328" y="1469754"/>
                  <a:pt x="1497635" y="1489068"/>
                  <a:pt x="1535987" y="1491465"/>
                </a:cubicBezTo>
                <a:cubicBezTo>
                  <a:pt x="1689837" y="1501081"/>
                  <a:pt x="1726059" y="1506876"/>
                  <a:pt x="1880171" y="1510301"/>
                </a:cubicBezTo>
                <a:cubicBezTo>
                  <a:pt x="1910994" y="1513726"/>
                  <a:pt x="1941938" y="1516189"/>
                  <a:pt x="1972639" y="1520575"/>
                </a:cubicBezTo>
                <a:cubicBezTo>
                  <a:pt x="2150902" y="1546041"/>
                  <a:pt x="1935331" y="1517223"/>
                  <a:pt x="2054832" y="1541123"/>
                </a:cubicBezTo>
                <a:cubicBezTo>
                  <a:pt x="2095686" y="1549294"/>
                  <a:pt x="2178122" y="1561672"/>
                  <a:pt x="2178122" y="1561672"/>
                </a:cubicBezTo>
                <a:cubicBezTo>
                  <a:pt x="2274014" y="1558247"/>
                  <a:pt x="2370032" y="1557384"/>
                  <a:pt x="2465798" y="1551398"/>
                </a:cubicBezTo>
                <a:cubicBezTo>
                  <a:pt x="2484904" y="1550204"/>
                  <a:pt x="2559463" y="1523600"/>
                  <a:pt x="2568540" y="1520575"/>
                </a:cubicBezTo>
                <a:lnTo>
                  <a:pt x="2599362" y="1510301"/>
                </a:lnTo>
                <a:cubicBezTo>
                  <a:pt x="2606212" y="1503452"/>
                  <a:pt x="2611605" y="1494737"/>
                  <a:pt x="2619911" y="1489753"/>
                </a:cubicBezTo>
                <a:cubicBezTo>
                  <a:pt x="2629197" y="1484181"/>
                  <a:pt x="2641047" y="1484321"/>
                  <a:pt x="2650733" y="1479478"/>
                </a:cubicBezTo>
                <a:cubicBezTo>
                  <a:pt x="2661777" y="1473956"/>
                  <a:pt x="2670835" y="1465056"/>
                  <a:pt x="2681556" y="1458930"/>
                </a:cubicBezTo>
                <a:cubicBezTo>
                  <a:pt x="2694854" y="1451331"/>
                  <a:pt x="2710189" y="1447284"/>
                  <a:pt x="2722652" y="1438382"/>
                </a:cubicBezTo>
                <a:cubicBezTo>
                  <a:pt x="2734476" y="1429937"/>
                  <a:pt x="2742313" y="1416861"/>
                  <a:pt x="2753475" y="1407559"/>
                </a:cubicBezTo>
                <a:cubicBezTo>
                  <a:pt x="2762961" y="1399654"/>
                  <a:pt x="2774023" y="1393860"/>
                  <a:pt x="2784297" y="1387011"/>
                </a:cubicBezTo>
                <a:cubicBezTo>
                  <a:pt x="2836693" y="1308418"/>
                  <a:pt x="2764836" y="1405159"/>
                  <a:pt x="2845942" y="1335640"/>
                </a:cubicBezTo>
                <a:cubicBezTo>
                  <a:pt x="2858943" y="1324496"/>
                  <a:pt x="2864657" y="1306652"/>
                  <a:pt x="2876765" y="1294544"/>
                </a:cubicBezTo>
                <a:cubicBezTo>
                  <a:pt x="2885496" y="1285813"/>
                  <a:pt x="2897539" y="1281172"/>
                  <a:pt x="2907587" y="1273995"/>
                </a:cubicBezTo>
                <a:cubicBezTo>
                  <a:pt x="2953723" y="1241041"/>
                  <a:pt x="2942164" y="1249693"/>
                  <a:pt x="2979506" y="1212350"/>
                </a:cubicBezTo>
                <a:cubicBezTo>
                  <a:pt x="2982931" y="1191802"/>
                  <a:pt x="2982465" y="1170210"/>
                  <a:pt x="2989780" y="1150705"/>
                </a:cubicBezTo>
                <a:cubicBezTo>
                  <a:pt x="2993181" y="1141635"/>
                  <a:pt x="3004278" y="1137721"/>
                  <a:pt x="3010329" y="1130157"/>
                </a:cubicBezTo>
                <a:cubicBezTo>
                  <a:pt x="3018043" y="1120515"/>
                  <a:pt x="3023163" y="1108977"/>
                  <a:pt x="3030877" y="1099335"/>
                </a:cubicBezTo>
                <a:cubicBezTo>
                  <a:pt x="3036928" y="1091771"/>
                  <a:pt x="3046052" y="1086846"/>
                  <a:pt x="3051425" y="1078786"/>
                </a:cubicBezTo>
                <a:cubicBezTo>
                  <a:pt x="3075696" y="1042380"/>
                  <a:pt x="3070886" y="1021420"/>
                  <a:pt x="3102796" y="986319"/>
                </a:cubicBezTo>
                <a:cubicBezTo>
                  <a:pt x="3200085" y="879300"/>
                  <a:pt x="3150213" y="972622"/>
                  <a:pt x="3226086" y="863029"/>
                </a:cubicBezTo>
                <a:cubicBezTo>
                  <a:pt x="3254752" y="821623"/>
                  <a:pt x="3273945" y="767614"/>
                  <a:pt x="3308279" y="729465"/>
                </a:cubicBezTo>
                <a:cubicBezTo>
                  <a:pt x="3322949" y="713165"/>
                  <a:pt x="3342526" y="702067"/>
                  <a:pt x="3359650" y="688368"/>
                </a:cubicBezTo>
                <a:cubicBezTo>
                  <a:pt x="3366499" y="674669"/>
                  <a:pt x="3372318" y="660405"/>
                  <a:pt x="3380198" y="647272"/>
                </a:cubicBezTo>
                <a:cubicBezTo>
                  <a:pt x="3410955" y="596011"/>
                  <a:pt x="3416191" y="595847"/>
                  <a:pt x="3441843" y="554804"/>
                </a:cubicBezTo>
                <a:cubicBezTo>
                  <a:pt x="3470704" y="508627"/>
                  <a:pt x="3490570" y="471674"/>
                  <a:pt x="3524036" y="431514"/>
                </a:cubicBezTo>
                <a:cubicBezTo>
                  <a:pt x="3530237" y="424073"/>
                  <a:pt x="3537735" y="417815"/>
                  <a:pt x="3544585" y="410966"/>
                </a:cubicBezTo>
                <a:cubicBezTo>
                  <a:pt x="3548010" y="400692"/>
                  <a:pt x="3549600" y="389611"/>
                  <a:pt x="3554859" y="380144"/>
                </a:cubicBezTo>
                <a:cubicBezTo>
                  <a:pt x="3566853" y="358556"/>
                  <a:pt x="3595956" y="318499"/>
                  <a:pt x="3595956" y="318499"/>
                </a:cubicBezTo>
                <a:cubicBezTo>
                  <a:pt x="3619567" y="247664"/>
                  <a:pt x="3601189" y="272170"/>
                  <a:pt x="3637052" y="236305"/>
                </a:cubicBezTo>
                <a:cubicBezTo>
                  <a:pt x="3640477" y="226031"/>
                  <a:pt x="3641754" y="214769"/>
                  <a:pt x="3647326" y="205483"/>
                </a:cubicBezTo>
                <a:cubicBezTo>
                  <a:pt x="3652310" y="197177"/>
                  <a:pt x="3667875" y="184935"/>
                  <a:pt x="3667875" y="184935"/>
                </a:cubicBezTo>
              </a:path>
            </a:pathLst>
          </a:cu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429501" y="305816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8572501" y="427736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1201401" y="435864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2573001" y="3058160"/>
            <a:ext cx="228600" cy="1625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0858501" y="468376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2014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0515601" y="4651867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1727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8298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9486901" y="460248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1544301" y="443992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1772901" y="4277360"/>
            <a:ext cx="114300" cy="32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endCxn id="61" idx="1"/>
          </p:cNvCxnSpPr>
          <p:nvPr/>
        </p:nvCxnSpPr>
        <p:spPr>
          <a:xfrm>
            <a:off x="7429501" y="3058160"/>
            <a:ext cx="1176477" cy="1243006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63" idx="5"/>
          </p:cNvCxnSpPr>
          <p:nvPr/>
        </p:nvCxnSpPr>
        <p:spPr>
          <a:xfrm flipH="1">
            <a:off x="11349178" y="3196914"/>
            <a:ext cx="1418946" cy="1266812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62" idx="2"/>
          </p:cNvCxnSpPr>
          <p:nvPr/>
        </p:nvCxnSpPr>
        <p:spPr>
          <a:xfrm>
            <a:off x="8801101" y="4358640"/>
            <a:ext cx="2400300" cy="81280"/>
          </a:xfrm>
          <a:prstGeom prst="line">
            <a:avLst/>
          </a:prstGeom>
          <a:ln w="349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7673773" y="3136353"/>
            <a:ext cx="4686972" cy="481507"/>
          </a:xfrm>
          <a:custGeom>
            <a:avLst/>
            <a:gdLst>
              <a:gd name="connsiteX0" fmla="*/ 0 w 2720051"/>
              <a:gd name="connsiteY0" fmla="*/ 0 h 451413"/>
              <a:gd name="connsiteX1" fmla="*/ 1041721 w 2720051"/>
              <a:gd name="connsiteY1" fmla="*/ 81023 h 451413"/>
              <a:gd name="connsiteX2" fmla="*/ 2187615 w 2720051"/>
              <a:gd name="connsiteY2" fmla="*/ 347241 h 451413"/>
              <a:gd name="connsiteX3" fmla="*/ 2720051 w 2720051"/>
              <a:gd name="connsiteY3" fmla="*/ 451413 h 451413"/>
              <a:gd name="connsiteX4" fmla="*/ 2720051 w 2720051"/>
              <a:gd name="connsiteY4" fmla="*/ 451413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0051" h="451413">
                <a:moveTo>
                  <a:pt x="0" y="0"/>
                </a:moveTo>
                <a:cubicBezTo>
                  <a:pt x="338559" y="11575"/>
                  <a:pt x="677119" y="23150"/>
                  <a:pt x="1041721" y="81023"/>
                </a:cubicBezTo>
                <a:cubicBezTo>
                  <a:pt x="1406324" y="138897"/>
                  <a:pt x="1907893" y="285509"/>
                  <a:pt x="2187615" y="347241"/>
                </a:cubicBezTo>
                <a:cubicBezTo>
                  <a:pt x="2467337" y="408973"/>
                  <a:pt x="2720051" y="451413"/>
                  <a:pt x="2720051" y="451413"/>
                </a:cubicBezTo>
                <a:lnTo>
                  <a:pt x="2720051" y="451413"/>
                </a:lnTo>
              </a:path>
            </a:pathLst>
          </a:cu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8533579" y="2895600"/>
            <a:ext cx="75522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8609101" y="2976880"/>
            <a:ext cx="60417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8684623" y="3058160"/>
            <a:ext cx="45313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ight Arrow 110"/>
          <p:cNvSpPr/>
          <p:nvPr/>
        </p:nvSpPr>
        <p:spPr>
          <a:xfrm>
            <a:off x="5943600" y="1185980"/>
            <a:ext cx="2628900" cy="568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r>
              <a:rPr lang="en-US" dirty="0" smtClean="0"/>
              <a:t>Always wet</a:t>
            </a:r>
            <a:endParaRPr lang="en-US" dirty="0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8637600" y="1474060"/>
            <a:ext cx="3314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1143001" y="-33219"/>
            <a:ext cx="4080077" cy="725347"/>
            <a:chOff x="838200" y="1219200"/>
            <a:chExt cx="2720051" cy="680013"/>
          </a:xfrm>
        </p:grpSpPr>
        <p:sp>
          <p:nvSpPr>
            <p:cNvPr id="120" name="Freeform 119"/>
            <p:cNvSpPr/>
            <p:nvPr/>
          </p:nvSpPr>
          <p:spPr>
            <a:xfrm>
              <a:off x="838200" y="1447800"/>
              <a:ext cx="2720051" cy="451413"/>
            </a:xfrm>
            <a:custGeom>
              <a:avLst/>
              <a:gdLst>
                <a:gd name="connsiteX0" fmla="*/ 0 w 2720051"/>
                <a:gd name="connsiteY0" fmla="*/ 0 h 451413"/>
                <a:gd name="connsiteX1" fmla="*/ 1041721 w 2720051"/>
                <a:gd name="connsiteY1" fmla="*/ 81023 h 451413"/>
                <a:gd name="connsiteX2" fmla="*/ 2187615 w 2720051"/>
                <a:gd name="connsiteY2" fmla="*/ 347241 h 451413"/>
                <a:gd name="connsiteX3" fmla="*/ 2720051 w 2720051"/>
                <a:gd name="connsiteY3" fmla="*/ 451413 h 451413"/>
                <a:gd name="connsiteX4" fmla="*/ 2720051 w 2720051"/>
                <a:gd name="connsiteY4" fmla="*/ 451413 h 4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0051" h="451413">
                  <a:moveTo>
                    <a:pt x="0" y="0"/>
                  </a:moveTo>
                  <a:cubicBezTo>
                    <a:pt x="338559" y="11575"/>
                    <a:pt x="677119" y="23150"/>
                    <a:pt x="1041721" y="81023"/>
                  </a:cubicBezTo>
                  <a:cubicBezTo>
                    <a:pt x="1406324" y="138897"/>
                    <a:pt x="1907893" y="285509"/>
                    <a:pt x="2187615" y="347241"/>
                  </a:cubicBezTo>
                  <a:cubicBezTo>
                    <a:pt x="2467337" y="408973"/>
                    <a:pt x="2720051" y="451413"/>
                    <a:pt x="2720051" y="451413"/>
                  </a:cubicBezTo>
                  <a:lnTo>
                    <a:pt x="2720051" y="451413"/>
                  </a:lnTo>
                </a:path>
              </a:pathLst>
            </a:cu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021080" y="1219200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066800" y="1295400"/>
              <a:ext cx="3657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112520" y="1371600"/>
              <a:ext cx="2743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/>
          <p:cNvSpPr txBox="1"/>
          <p:nvPr/>
        </p:nvSpPr>
        <p:spPr>
          <a:xfrm>
            <a:off x="2171700" y="2362200"/>
            <a:ext cx="16002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Clogged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8801100" y="2362200"/>
            <a:ext cx="30861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Clogged or narrow</a:t>
            </a:r>
            <a:endParaRPr lang="en-US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1028701" y="2849881"/>
            <a:ext cx="4080077" cy="725347"/>
            <a:chOff x="838200" y="1219200"/>
            <a:chExt cx="2720051" cy="680013"/>
          </a:xfrm>
        </p:grpSpPr>
        <p:sp>
          <p:nvSpPr>
            <p:cNvPr id="129" name="Freeform 128"/>
            <p:cNvSpPr/>
            <p:nvPr/>
          </p:nvSpPr>
          <p:spPr>
            <a:xfrm>
              <a:off x="838200" y="1447800"/>
              <a:ext cx="2720051" cy="451413"/>
            </a:xfrm>
            <a:custGeom>
              <a:avLst/>
              <a:gdLst>
                <a:gd name="connsiteX0" fmla="*/ 0 w 2720051"/>
                <a:gd name="connsiteY0" fmla="*/ 0 h 451413"/>
                <a:gd name="connsiteX1" fmla="*/ 1041721 w 2720051"/>
                <a:gd name="connsiteY1" fmla="*/ 81023 h 451413"/>
                <a:gd name="connsiteX2" fmla="*/ 2187615 w 2720051"/>
                <a:gd name="connsiteY2" fmla="*/ 347241 h 451413"/>
                <a:gd name="connsiteX3" fmla="*/ 2720051 w 2720051"/>
                <a:gd name="connsiteY3" fmla="*/ 451413 h 451413"/>
                <a:gd name="connsiteX4" fmla="*/ 2720051 w 2720051"/>
                <a:gd name="connsiteY4" fmla="*/ 451413 h 45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0051" h="451413">
                  <a:moveTo>
                    <a:pt x="0" y="0"/>
                  </a:moveTo>
                  <a:cubicBezTo>
                    <a:pt x="338559" y="11575"/>
                    <a:pt x="677119" y="23150"/>
                    <a:pt x="1041721" y="81023"/>
                  </a:cubicBezTo>
                  <a:cubicBezTo>
                    <a:pt x="1406324" y="138897"/>
                    <a:pt x="1907893" y="285509"/>
                    <a:pt x="2187615" y="347241"/>
                  </a:cubicBezTo>
                  <a:cubicBezTo>
                    <a:pt x="2467337" y="408973"/>
                    <a:pt x="2720051" y="451413"/>
                    <a:pt x="2720051" y="451413"/>
                  </a:cubicBezTo>
                  <a:lnTo>
                    <a:pt x="2720051" y="451413"/>
                  </a:lnTo>
                </a:path>
              </a:pathLst>
            </a:custGeom>
            <a:ln w="349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1021080" y="1219200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066800" y="1295400"/>
              <a:ext cx="3657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112520" y="1371600"/>
              <a:ext cx="2743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1028700" y="5125720"/>
            <a:ext cx="57150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Mildly inaccurate: wrong contour?</a:t>
            </a:r>
            <a:endParaRPr lang="en-US" dirty="0"/>
          </a:p>
        </p:txBody>
      </p:sp>
      <p:sp>
        <p:nvSpPr>
          <p:cNvPr id="2" name="Explosion 1 1"/>
          <p:cNvSpPr/>
          <p:nvPr/>
        </p:nvSpPr>
        <p:spPr>
          <a:xfrm>
            <a:off x="8844004" y="4846320"/>
            <a:ext cx="2578487" cy="91445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Robust!!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652" y="5715000"/>
            <a:ext cx="131241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With SCHISM you can faithfully represent channels (and other features), thru good choices of horizontal and vertical grids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In estuarine and near-shore applications, faithful representation of bathymetry and features is the right approach, as opposed to artificial manipulation of bathymetry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9525"/>
            <a:ext cx="12344400" cy="752475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Patching and Paving</a:t>
            </a:r>
            <a:endParaRPr lang="en-US" sz="4400" dirty="0"/>
          </a:p>
        </p:txBody>
      </p:sp>
      <p:pic>
        <p:nvPicPr>
          <p:cNvPr id="6" name="Content Placeholder 5" descr="bay_delta_north_suisu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362200"/>
            <a:ext cx="12344400" cy="4512599"/>
          </a:xfrm>
          <a:ln w="0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010400" y="4805613"/>
            <a:ext cx="342900" cy="195072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67500" y="6837613"/>
            <a:ext cx="17145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Patch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724900" y="4399213"/>
            <a:ext cx="114300" cy="178816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96300" y="6268653"/>
            <a:ext cx="10287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Pave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63200" y="6888216"/>
            <a:ext cx="3200400" cy="389467"/>
          </a:xfrm>
        </p:spPr>
        <p:txBody>
          <a:bodyPr/>
          <a:lstStyle/>
          <a:p>
            <a:fld id="{2D9258AC-3BA9-45F5-BC18-3705BA7FEE2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0739" y="928195"/>
            <a:ext cx="13110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Newer versions of SMS are more forgiving with patches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Remember to check quality for quads in gredit5 (otherwise you may get an error from backtracking..)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0"/>
            <a:ext cx="12344400" cy="762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Patch </a:t>
            </a:r>
            <a:r>
              <a:rPr lang="en-US" sz="5400" dirty="0" err="1" smtClean="0"/>
              <a:t>vs</a:t>
            </a:r>
            <a:r>
              <a:rPr lang="en-US" sz="5400" dirty="0" smtClean="0"/>
              <a:t> Pave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762000"/>
            <a:ext cx="12344400" cy="3124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Pave:</a:t>
            </a:r>
          </a:p>
          <a:p>
            <a:pPr>
              <a:buFontTx/>
              <a:buChar char="-"/>
            </a:pPr>
            <a:r>
              <a:rPr lang="en-US" dirty="0" smtClean="0"/>
              <a:t>Recommended for quality grids on large, well-resolved water bodies</a:t>
            </a:r>
          </a:p>
          <a:p>
            <a:pPr>
              <a:buFontTx/>
              <a:buChar char="-"/>
            </a:pPr>
            <a:r>
              <a:rPr lang="en-US" dirty="0" smtClean="0"/>
              <a:t>Works well when polygon is big and wide compared to arc nodes</a:t>
            </a:r>
          </a:p>
          <a:p>
            <a:pPr>
              <a:buFontTx/>
              <a:buChar char="-"/>
            </a:pPr>
            <a:r>
              <a:rPr lang="en-US" dirty="0" smtClean="0"/>
              <a:t>Most robust of all methods</a:t>
            </a:r>
          </a:p>
          <a:p>
            <a:pPr>
              <a:buFontTx/>
              <a:buChar char="-"/>
            </a:pPr>
            <a:r>
              <a:rPr lang="en-US" dirty="0" smtClean="0"/>
              <a:t>Resolution harder to control in the interior</a:t>
            </a:r>
          </a:p>
          <a:p>
            <a:r>
              <a:rPr lang="en-US" dirty="0" smtClean="0"/>
              <a:t>Patch</a:t>
            </a:r>
          </a:p>
          <a:p>
            <a:pPr>
              <a:buFontTx/>
              <a:buChar char="-"/>
            </a:pPr>
            <a:r>
              <a:rPr lang="en-US" dirty="0" smtClean="0"/>
              <a:t>Usually used for channels or other regularly shaped structures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Gives you better control on interior resolution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paving_ide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3300" y="4572000"/>
            <a:ext cx="7315200" cy="20732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685800" y="292947"/>
            <a:ext cx="12344400" cy="1219200"/>
          </a:xfrm>
          <a:prstGeom prst="rect">
            <a:avLst/>
          </a:prstGeom>
        </p:spPr>
        <p:txBody>
          <a:bodyPr lIns="120170" tIns="60085" rIns="120170" bIns="60085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800">
                <a:latin typeface="+mj-lt"/>
                <a:ea typeface="+mj-ea"/>
                <a:cs typeface="+mj-cs"/>
              </a:rPr>
              <a:t>Hydraulic Structures</a:t>
            </a:r>
            <a:endParaRPr lang="en-US" sz="5800" dirty="0">
              <a:latin typeface="+mj-lt"/>
              <a:ea typeface="+mj-ea"/>
              <a:cs typeface="+mj-cs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2194560"/>
            <a:ext cx="8842263" cy="379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>
          <a:xfrm flipH="1">
            <a:off x="5689122" y="2275840"/>
            <a:ext cx="127239" cy="2926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00800" y="2275840"/>
            <a:ext cx="12939" cy="3088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486400" y="1814234"/>
            <a:ext cx="457200" cy="325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172200" y="1814234"/>
            <a:ext cx="457200" cy="325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486400" y="1706880"/>
            <a:ext cx="12573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6"/>
          <p:cNvSpPr txBox="1"/>
          <p:nvPr/>
        </p:nvSpPr>
        <p:spPr>
          <a:xfrm>
            <a:off x="5776263" y="138176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</a:t>
            </a:r>
          </a:p>
        </p:txBody>
      </p:sp>
      <p:sp>
        <p:nvSpPr>
          <p:cNvPr id="39" name="Left Brace 38"/>
          <p:cNvSpPr/>
          <p:nvPr/>
        </p:nvSpPr>
        <p:spPr>
          <a:xfrm rot="16903112">
            <a:off x="5884224" y="5115898"/>
            <a:ext cx="243840" cy="685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TextBox 28"/>
          <p:cNvSpPr txBox="1"/>
          <p:nvPr/>
        </p:nvSpPr>
        <p:spPr>
          <a:xfrm rot="1022419">
            <a:off x="5477492" y="5620631"/>
            <a:ext cx="87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“Block”</a:t>
            </a:r>
            <a:endParaRPr lang="en-US" dirty="0"/>
          </a:p>
        </p:txBody>
      </p:sp>
      <p:sp>
        <p:nvSpPr>
          <p:cNvPr id="41" name="Line Callout 2 (No Border) 40"/>
          <p:cNvSpPr/>
          <p:nvPr/>
        </p:nvSpPr>
        <p:spPr>
          <a:xfrm>
            <a:off x="4343400" y="1706880"/>
            <a:ext cx="1143000" cy="568960"/>
          </a:xfrm>
          <a:prstGeom prst="callout2">
            <a:avLst>
              <a:gd name="adj1" fmla="val 68885"/>
              <a:gd name="adj2" fmla="val 61857"/>
              <a:gd name="adj3" fmla="val 161068"/>
              <a:gd name="adj4" fmla="val 55786"/>
              <a:gd name="adj5" fmla="val 300696"/>
              <a:gd name="adj6" fmla="val 12163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Faces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 flipH="1">
            <a:off x="5218982" y="2113280"/>
            <a:ext cx="1181819" cy="1300480"/>
          </a:xfrm>
          <a:custGeom>
            <a:avLst/>
            <a:gdLst>
              <a:gd name="connsiteX0" fmla="*/ 0 w 888521"/>
              <a:gd name="connsiteY0" fmla="*/ 1164566 h 1164566"/>
              <a:gd name="connsiteX1" fmla="*/ 888521 w 888521"/>
              <a:gd name="connsiteY1" fmla="*/ 0 h 116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1164566">
                <a:moveTo>
                  <a:pt x="0" y="1164566"/>
                </a:moveTo>
                <a:lnTo>
                  <a:pt x="888521" y="0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TextBox 31"/>
          <p:cNvSpPr txBox="1"/>
          <p:nvPr/>
        </p:nvSpPr>
        <p:spPr>
          <a:xfrm>
            <a:off x="5397978" y="2113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4" name="TextBox 32"/>
          <p:cNvSpPr txBox="1"/>
          <p:nvPr/>
        </p:nvSpPr>
        <p:spPr>
          <a:xfrm>
            <a:off x="5372100" y="27759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5" name="TextBox 33"/>
          <p:cNvSpPr txBox="1"/>
          <p:nvPr/>
        </p:nvSpPr>
        <p:spPr>
          <a:xfrm>
            <a:off x="5346222" y="35074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46" name="TextBox 34"/>
          <p:cNvSpPr txBox="1"/>
          <p:nvPr/>
        </p:nvSpPr>
        <p:spPr>
          <a:xfrm>
            <a:off x="5320344" y="4239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47" name="TextBox 35"/>
          <p:cNvSpPr txBox="1"/>
          <p:nvPr/>
        </p:nvSpPr>
        <p:spPr>
          <a:xfrm>
            <a:off x="5294466" y="49705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48" name="TextBox 36"/>
          <p:cNvSpPr txBox="1"/>
          <p:nvPr/>
        </p:nvSpPr>
        <p:spPr>
          <a:xfrm>
            <a:off x="6400800" y="503936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5’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9" name="TextBox 37"/>
          <p:cNvSpPr txBox="1"/>
          <p:nvPr/>
        </p:nvSpPr>
        <p:spPr>
          <a:xfrm>
            <a:off x="6400800" y="447040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4’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0" name="TextBox 38"/>
          <p:cNvSpPr txBox="1"/>
          <p:nvPr/>
        </p:nvSpPr>
        <p:spPr>
          <a:xfrm>
            <a:off x="6400800" y="373888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3’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1" name="TextBox 39"/>
          <p:cNvSpPr txBox="1"/>
          <p:nvPr/>
        </p:nvSpPr>
        <p:spPr>
          <a:xfrm>
            <a:off x="6400800" y="292608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2’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2" name="TextBox 40"/>
          <p:cNvSpPr txBox="1"/>
          <p:nvPr/>
        </p:nvSpPr>
        <p:spPr>
          <a:xfrm>
            <a:off x="6387861" y="211328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1’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3" name="TextBox 41"/>
          <p:cNvSpPr txBox="1"/>
          <p:nvPr/>
        </p:nvSpPr>
        <p:spPr>
          <a:xfrm>
            <a:off x="8001000" y="4876800"/>
            <a:ext cx="230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</a:rPr>
              <a:t>1-1’ etc are node pairs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0" y="6553200"/>
            <a:ext cx="444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Patches are natural choices here…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5123" t="11628" r="27616" b="6977"/>
          <a:stretch>
            <a:fillRect/>
          </a:stretch>
        </p:blipFill>
        <p:spPr bwMode="auto">
          <a:xfrm>
            <a:off x="2286000" y="1300480"/>
            <a:ext cx="9610794" cy="5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6750" y="81280"/>
            <a:ext cx="12344400" cy="1219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Dovetailing Patch and Pave*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5852160"/>
            <a:ext cx="73152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*These ideas not unique to patch/pave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6705600"/>
            <a:ext cx="5403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*Note the change in effective resolution…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6275" y="-280141"/>
            <a:ext cx="12344400" cy="1219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good news and bad news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7650" y="685800"/>
            <a:ext cx="13392150" cy="6483774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2600" dirty="0" smtClean="0"/>
              <a:t>Bad news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/>
              <a:t>UG grid generation is often a laborious and iterative process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/>
              <a:t>Steepest part of the learning curve for UG models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/>
              <a:t>This is especially true for very large grids: a common source of frustration with SMS – build confidence gradually and do it in stages</a:t>
            </a:r>
          </a:p>
          <a:p>
            <a:pPr>
              <a:buBlip>
                <a:blip r:embed="rId3"/>
              </a:buBlip>
            </a:pPr>
            <a:r>
              <a:rPr lang="en-US" sz="2600" dirty="0" smtClean="0"/>
              <a:t>Good news</a:t>
            </a:r>
          </a:p>
          <a:p>
            <a:pPr lvl="1">
              <a:buBlip>
                <a:blip r:embed="rId3"/>
              </a:buBlip>
            </a:pPr>
            <a:r>
              <a:rPr lang="en-US" sz="2600" dirty="0"/>
              <a:t>SCHISM is </a:t>
            </a:r>
            <a:r>
              <a:rPr lang="en-US" sz="2600" dirty="0" smtClean="0"/>
              <a:t>not picky about grid quality; it won’t blow up easily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/>
              <a:t>Once you master the G.G., the rest of the model setup is more straightforward</a:t>
            </a:r>
            <a:endParaRPr lang="en-US" sz="2600" dirty="0"/>
          </a:p>
          <a:p>
            <a:pPr>
              <a:buBlip>
                <a:blip r:embed="rId3"/>
              </a:buBlip>
            </a:pPr>
            <a:r>
              <a:rPr lang="en-US" sz="2600" dirty="0" smtClean="0">
                <a:solidFill>
                  <a:srgbClr val="0070C0"/>
                </a:solidFill>
              </a:rPr>
              <a:t>A few ways to blow up the model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rgbClr val="0070C0"/>
                </a:solidFill>
              </a:rPr>
              <a:t>Bad quality quads (backtracking error): split them to get pair of triangles if you are not sure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rgbClr val="0070C0"/>
                </a:solidFill>
              </a:rPr>
              <a:t>Completely blocking the water flow, e.g., by under-resolving the main channel</a:t>
            </a:r>
          </a:p>
          <a:p>
            <a:pPr lvl="1">
              <a:buBlip>
                <a:blip r:embed="rId3"/>
              </a:buBlip>
            </a:pPr>
            <a:r>
              <a:rPr lang="en-US" sz="2600" dirty="0" smtClean="0">
                <a:solidFill>
                  <a:srgbClr val="0070C0"/>
                </a:solidFill>
              </a:rPr>
              <a:t>Dry open boundary: a few ways around this (there is now a branch that handles this)</a:t>
            </a:r>
          </a:p>
          <a:p>
            <a:pPr lvl="1">
              <a:buBlip>
                <a:blip r:embed="rId3"/>
              </a:buBlip>
            </a:pPr>
            <a:r>
              <a:rPr lang="en-US" sz="2600" dirty="0">
                <a:solidFill>
                  <a:srgbClr val="0070C0"/>
                </a:solidFill>
              </a:rPr>
              <a:t>M</a:t>
            </a:r>
            <a:r>
              <a:rPr lang="en-US" sz="2600" dirty="0" smtClean="0">
                <a:solidFill>
                  <a:srgbClr val="0070C0"/>
                </a:solidFill>
              </a:rPr>
              <a:t>omentum dissipation too low (parameter choice</a:t>
            </a:r>
            <a:r>
              <a:rPr lang="en-US" sz="2600" dirty="0">
                <a:solidFill>
                  <a:srgbClr val="0070C0"/>
                </a:solidFill>
              </a:rPr>
              <a:t>): </a:t>
            </a:r>
            <a:r>
              <a:rPr lang="en-US" sz="2600" dirty="0" smtClean="0">
                <a:solidFill>
                  <a:srgbClr val="0070C0"/>
                </a:solidFill>
              </a:rPr>
              <a:t>dissipation is essential part of non-eddying regime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123444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Populating Elevations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13411200" cy="6553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Big problem again … SMS doesn’t hold the data gracefully</a:t>
            </a:r>
          </a:p>
          <a:p>
            <a:r>
              <a:rPr lang="en-US" sz="3200" dirty="0" smtClean="0"/>
              <a:t>Have heard of people doing it in stages</a:t>
            </a:r>
          </a:p>
          <a:p>
            <a:r>
              <a:rPr lang="en-US" sz="3200" dirty="0" smtClean="0"/>
              <a:t>Can use stacked_dem_fill.py, which:</a:t>
            </a:r>
          </a:p>
          <a:p>
            <a:pPr lvl="1"/>
            <a:r>
              <a:rPr lang="en-US" sz="2800" dirty="0" smtClean="0"/>
              <a:t>Populates with correct </a:t>
            </a:r>
            <a:r>
              <a:rPr lang="en-US" sz="2800" dirty="0" err="1" smtClean="0"/>
              <a:t>georeference</a:t>
            </a:r>
            <a:endParaRPr lang="en-US" sz="2800" dirty="0" smtClean="0"/>
          </a:p>
          <a:p>
            <a:pPr lvl="1"/>
            <a:r>
              <a:rPr lang="en-US" sz="2800" dirty="0" smtClean="0"/>
              <a:t>Matches contours</a:t>
            </a:r>
          </a:p>
          <a:p>
            <a:pPr lvl="1"/>
            <a:r>
              <a:rPr lang="en-US" sz="2800" dirty="0" smtClean="0"/>
              <a:t>Uses prioritized DEMs</a:t>
            </a:r>
          </a:p>
          <a:p>
            <a:pPr lvl="1"/>
            <a:r>
              <a:rPr lang="en-US" sz="2800" dirty="0" smtClean="0"/>
              <a:t>Gives some warnings</a:t>
            </a:r>
          </a:p>
          <a:p>
            <a:r>
              <a:rPr lang="en-US" sz="3200" dirty="0" smtClean="0"/>
              <a:t>We have FORTRAN scripts for loading very large TIN (UG) or raster DEMs</a:t>
            </a:r>
          </a:p>
          <a:p>
            <a:r>
              <a:rPr lang="en-US" sz="3200" dirty="0" smtClean="0"/>
              <a:t>We always use linear interpolation (consistent with SCHISM’s </a:t>
            </a:r>
            <a:r>
              <a:rPr lang="en-US" sz="3200" dirty="0"/>
              <a:t>s</a:t>
            </a:r>
            <a:r>
              <a:rPr lang="en-US" sz="3200" dirty="0" smtClean="0"/>
              <a:t>hape function), </a:t>
            </a:r>
            <a:r>
              <a:rPr lang="en-US" sz="3200" b="1" i="1" dirty="0" smtClean="0"/>
              <a:t>without any smoothing</a:t>
            </a:r>
          </a:p>
          <a:p>
            <a:pPr lvl="1"/>
            <a:r>
              <a:rPr lang="en-US" sz="2700" dirty="0"/>
              <a:t>Y</a:t>
            </a:r>
            <a:r>
              <a:rPr lang="en-US" sz="2700" dirty="0" smtClean="0"/>
              <a:t>ou should really visualize the bathymetry immediately after G.G.; correct mistakes (e.g. blocked channels) immediately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12344400" cy="8382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Metrics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13411200" cy="6629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Volumetric error (actually, average height)</a:t>
            </a:r>
          </a:p>
          <a:p>
            <a:pPr lvl="1"/>
            <a:r>
              <a:rPr lang="en-US" dirty="0" smtClean="0"/>
              <a:t>Patterns can be systematic</a:t>
            </a:r>
          </a:p>
          <a:p>
            <a:pPr lvl="1"/>
            <a:r>
              <a:rPr lang="en-US" dirty="0" smtClean="0"/>
              <a:t>This can be significant in minor channels: ‘greedy gridding’</a:t>
            </a:r>
          </a:p>
          <a:p>
            <a:r>
              <a:rPr lang="en-US" dirty="0" smtClean="0"/>
              <a:t>Face/edge aperture or area</a:t>
            </a:r>
          </a:p>
          <a:p>
            <a:r>
              <a:rPr lang="en-US" dirty="0" smtClean="0"/>
              <a:t>Storage area</a:t>
            </a:r>
          </a:p>
          <a:p>
            <a:r>
              <a:rPr lang="en-US" dirty="0" smtClean="0"/>
              <a:t>Skew: SCHISM </a:t>
            </a:r>
            <a:r>
              <a:rPr lang="en-US" i="1" dirty="0" smtClean="0"/>
              <a:t>very</a:t>
            </a:r>
            <a:r>
              <a:rPr lang="en-US" dirty="0" smtClean="0"/>
              <a:t> tolerant, but good to look (if you use xmgredit5, try skewness of 14)</a:t>
            </a:r>
          </a:p>
          <a:p>
            <a:r>
              <a:rPr lang="en-US" dirty="0" smtClean="0"/>
              <a:t>Need to use quality quads (xmgredit5: angle ratio &gt;0.5)</a:t>
            </a:r>
          </a:p>
          <a:p>
            <a:r>
              <a:rPr lang="en-US" dirty="0" smtClean="0"/>
              <a:t>Area change: SCHISM very tolerant, but good to look</a:t>
            </a:r>
          </a:p>
          <a:p>
            <a:r>
              <a:rPr lang="en-US" dirty="0" smtClean="0"/>
              <a:t>Slope: PGE issue usually not a problem (</a:t>
            </a:r>
            <a:r>
              <a:rPr lang="en-US" dirty="0" err="1" smtClean="0"/>
              <a:t>vgrid</a:t>
            </a:r>
            <a:r>
              <a:rPr lang="en-US" dirty="0" smtClean="0"/>
              <a:t> and parameterization play a role also)</a:t>
            </a:r>
          </a:p>
          <a:p>
            <a:r>
              <a:rPr lang="en-US" dirty="0" smtClean="0"/>
              <a:t>Local error: Richardson extrapolation</a:t>
            </a:r>
          </a:p>
          <a:p>
            <a:pPr lvl="1"/>
            <a:r>
              <a:rPr lang="en-US" dirty="0" smtClean="0"/>
              <a:t>Painful without tools</a:t>
            </a:r>
          </a:p>
          <a:p>
            <a:r>
              <a:rPr lang="en-US" dirty="0" smtClean="0"/>
              <a:t>TVD</a:t>
            </a:r>
            <a:r>
              <a:rPr lang="en-US" baseline="30000" dirty="0" smtClean="0"/>
              <a:t>2</a:t>
            </a:r>
            <a:r>
              <a:rPr lang="en-US" dirty="0" smtClean="0"/>
              <a:t> and sub-cycling measures (fort.17; </a:t>
            </a:r>
            <a:r>
              <a:rPr lang="en-US" dirty="0" err="1" smtClean="0"/>
              <a:t>dtbe</a:t>
            </a:r>
            <a:r>
              <a:rPr lang="en-US" dirty="0"/>
              <a:t> </a:t>
            </a:r>
            <a:r>
              <a:rPr lang="en-US" dirty="0" smtClean="0"/>
              <a:t>outputs): less of a problem with TVD</a:t>
            </a:r>
            <a:r>
              <a:rPr lang="en-US" baseline="30000" dirty="0" smtClean="0"/>
              <a:t>2</a:t>
            </a:r>
          </a:p>
          <a:p>
            <a:r>
              <a:rPr lang="en-US" dirty="0">
                <a:solidFill>
                  <a:srgbClr val="00B050"/>
                </a:solidFill>
              </a:rPr>
              <a:t>E</a:t>
            </a:r>
            <a:r>
              <a:rPr lang="en-US" dirty="0" smtClean="0">
                <a:solidFill>
                  <a:srgbClr val="00B050"/>
                </a:solidFill>
              </a:rPr>
              <a:t>ddying regime requires more uniform and higher-quality grid to avoid distortion of eddy dynamics</a:t>
            </a:r>
          </a:p>
          <a:p>
            <a:r>
              <a:rPr lang="en-US" dirty="0"/>
              <a:t>CFL (&gt;0.4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Xmgredit5 can easily check CFL for you</a:t>
            </a:r>
          </a:p>
          <a:p>
            <a:pPr lvl="1"/>
            <a:r>
              <a:rPr lang="en-US" dirty="0"/>
              <a:t>Dimensionless wave number may also need to be looked </a:t>
            </a:r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TVD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(Vertically) </a:t>
            </a:r>
            <a:r>
              <a:rPr lang="en-US" dirty="0" smtClean="0"/>
              <a:t>implicit </a:t>
            </a:r>
            <a:r>
              <a:rPr lang="en-US" dirty="0"/>
              <a:t>TVD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alleviated much of </a:t>
            </a:r>
            <a:r>
              <a:rPr lang="en-US" dirty="0"/>
              <a:t>the pain</a:t>
            </a:r>
          </a:p>
          <a:p>
            <a:r>
              <a:rPr lang="en-US" dirty="0" smtClean="0"/>
              <a:t>There is also a “hidden” </a:t>
            </a:r>
            <a:r>
              <a:rPr lang="en-US" dirty="0" err="1" smtClean="0"/>
              <a:t>dtbe</a:t>
            </a:r>
            <a:r>
              <a:rPr lang="en-US" dirty="0" smtClean="0"/>
              <a:t> visualization option (USE_ANALYSIS) which you can use to find </a:t>
            </a:r>
            <a:r>
              <a:rPr lang="en-US" dirty="0" err="1" smtClean="0"/>
              <a:t>subcycling</a:t>
            </a:r>
            <a:r>
              <a:rPr lang="en-US" dirty="0" smtClean="0"/>
              <a:t> ‘hot spots’ </a:t>
            </a:r>
          </a:p>
          <a:p>
            <a:pPr lvl="1"/>
            <a:r>
              <a:rPr lang="en-US" dirty="0" smtClean="0"/>
              <a:t>As a rule of thumb, transport time step </a:t>
            </a:r>
            <a:r>
              <a:rPr lang="en-US" smtClean="0"/>
              <a:t>of 5-10s </a:t>
            </a:r>
            <a:r>
              <a:rPr lang="en-US" dirty="0" smtClean="0"/>
              <a:t>range </a:t>
            </a:r>
            <a:r>
              <a:rPr lang="en-US" smtClean="0"/>
              <a:t>is reasonable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0"/>
            <a:ext cx="12344400" cy="84772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Common Ad Hoc </a:t>
            </a:r>
            <a:r>
              <a:rPr lang="en-US" sz="4400" dirty="0" err="1" smtClean="0"/>
              <a:t>Fixup</a:t>
            </a:r>
            <a:r>
              <a:rPr lang="en-US" sz="4400" dirty="0" smtClean="0"/>
              <a:t> Steps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6750" y="857250"/>
            <a:ext cx="12344400" cy="27908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Deepening of boundary depths to prevent open boundary from becoming dry</a:t>
            </a:r>
          </a:p>
          <a:p>
            <a:r>
              <a:rPr lang="en-US" sz="4000" dirty="0" smtClean="0"/>
              <a:t>There is a fancier approach to preserve the original depth using bed deformation module or point sources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2" descr="C:\Users\eli\AppData\Local\Microsoft\Windows\Temporary Internet Files\Content.Outlook\KIWRFE07\bay_grid (2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886200"/>
            <a:ext cx="5369720" cy="3124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6762750" y="4610100"/>
            <a:ext cx="438150" cy="323850"/>
          </a:xfrm>
          <a:custGeom>
            <a:avLst/>
            <a:gdLst>
              <a:gd name="connsiteX0" fmla="*/ 438150 w 438150"/>
              <a:gd name="connsiteY0" fmla="*/ 114300 h 323850"/>
              <a:gd name="connsiteX1" fmla="*/ 295275 w 438150"/>
              <a:gd name="connsiteY1" fmla="*/ 314325 h 323850"/>
              <a:gd name="connsiteX2" fmla="*/ 38100 w 438150"/>
              <a:gd name="connsiteY2" fmla="*/ 323850 h 323850"/>
              <a:gd name="connsiteX3" fmla="*/ 0 w 438150"/>
              <a:gd name="connsiteY3" fmla="*/ 133350 h 323850"/>
              <a:gd name="connsiteX4" fmla="*/ 228600 w 438150"/>
              <a:gd name="connsiteY4" fmla="*/ 0 h 323850"/>
              <a:gd name="connsiteX5" fmla="*/ 304800 w 438150"/>
              <a:gd name="connsiteY5" fmla="*/ 9525 h 323850"/>
              <a:gd name="connsiteX6" fmla="*/ 304800 w 438150"/>
              <a:gd name="connsiteY6" fmla="*/ 9525 h 323850"/>
              <a:gd name="connsiteX7" fmla="*/ 438150 w 438150"/>
              <a:gd name="connsiteY7" fmla="*/ 11430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150" h="323850">
                <a:moveTo>
                  <a:pt x="438150" y="114300"/>
                </a:moveTo>
                <a:lnTo>
                  <a:pt x="295275" y="314325"/>
                </a:lnTo>
                <a:lnTo>
                  <a:pt x="38100" y="323850"/>
                </a:lnTo>
                <a:lnTo>
                  <a:pt x="0" y="133350"/>
                </a:lnTo>
                <a:lnTo>
                  <a:pt x="228600" y="0"/>
                </a:lnTo>
                <a:lnTo>
                  <a:pt x="304800" y="9525"/>
                </a:lnTo>
                <a:lnTo>
                  <a:pt x="304800" y="9525"/>
                </a:lnTo>
                <a:lnTo>
                  <a:pt x="438150" y="11430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686800" y="6686550"/>
            <a:ext cx="438150" cy="323850"/>
          </a:xfrm>
          <a:custGeom>
            <a:avLst/>
            <a:gdLst>
              <a:gd name="connsiteX0" fmla="*/ 438150 w 438150"/>
              <a:gd name="connsiteY0" fmla="*/ 114300 h 323850"/>
              <a:gd name="connsiteX1" fmla="*/ 295275 w 438150"/>
              <a:gd name="connsiteY1" fmla="*/ 314325 h 323850"/>
              <a:gd name="connsiteX2" fmla="*/ 38100 w 438150"/>
              <a:gd name="connsiteY2" fmla="*/ 323850 h 323850"/>
              <a:gd name="connsiteX3" fmla="*/ 0 w 438150"/>
              <a:gd name="connsiteY3" fmla="*/ 133350 h 323850"/>
              <a:gd name="connsiteX4" fmla="*/ 228600 w 438150"/>
              <a:gd name="connsiteY4" fmla="*/ 0 h 323850"/>
              <a:gd name="connsiteX5" fmla="*/ 304800 w 438150"/>
              <a:gd name="connsiteY5" fmla="*/ 9525 h 323850"/>
              <a:gd name="connsiteX6" fmla="*/ 304800 w 438150"/>
              <a:gd name="connsiteY6" fmla="*/ 9525 h 323850"/>
              <a:gd name="connsiteX7" fmla="*/ 438150 w 438150"/>
              <a:gd name="connsiteY7" fmla="*/ 11430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150" h="323850">
                <a:moveTo>
                  <a:pt x="438150" y="114300"/>
                </a:moveTo>
                <a:lnTo>
                  <a:pt x="295275" y="314325"/>
                </a:lnTo>
                <a:lnTo>
                  <a:pt x="38100" y="323850"/>
                </a:lnTo>
                <a:lnTo>
                  <a:pt x="0" y="133350"/>
                </a:lnTo>
                <a:lnTo>
                  <a:pt x="228600" y="0"/>
                </a:lnTo>
                <a:lnTo>
                  <a:pt x="304800" y="9525"/>
                </a:lnTo>
                <a:lnTo>
                  <a:pt x="304800" y="9525"/>
                </a:lnTo>
                <a:lnTo>
                  <a:pt x="438150" y="11430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44200" y="6781800"/>
            <a:ext cx="152400" cy="85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5167851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gredit</a:t>
            </a:r>
            <a:r>
              <a:rPr lang="en-US" dirty="0" smtClean="0"/>
              <a:t>, create a region and depth=max(depth,3)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736600"/>
            <a:ext cx="8505825" cy="67264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66750" y="-228600"/>
            <a:ext cx="12344400" cy="1219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Gridding shallow systems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875393" y="4388887"/>
            <a:ext cx="2024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Hangzhou </a:t>
            </a:r>
            <a:r>
              <a:rPr lang="en-US" dirty="0" smtClean="0"/>
              <a:t>Bay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00400" y="4619720"/>
            <a:ext cx="2024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Qiantang River</a:t>
            </a:r>
          </a:p>
        </p:txBody>
      </p:sp>
    </p:spTree>
    <p:extLst>
      <p:ext uri="{BB962C8B-B14F-4D97-AF65-F5344CB8AC3E}">
        <p14:creationId xmlns:p14="http://schemas.microsoft.com/office/powerpoint/2010/main" val="6786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762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Qiantang River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68086"/>
            <a:ext cx="10348912" cy="5718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787400"/>
            <a:ext cx="2286000" cy="3390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6318442"/>
            <a:ext cx="4813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portion of the river is above MSL!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762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Gridding strategy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762000"/>
            <a:ext cx="12573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From observation we know that the channel rarely dries up, as the surface elevation is 1-2m above the bottom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 the model setup, we can specify a non-zero </a:t>
            </a:r>
            <a:r>
              <a:rPr lang="en-US" sz="2800" dirty="0" err="1" smtClean="0"/>
              <a:t>i.c</a:t>
            </a:r>
            <a:r>
              <a:rPr lang="en-US" sz="2800" dirty="0" smtClean="0"/>
              <a:t>. for </a:t>
            </a:r>
            <a:r>
              <a:rPr lang="en-US" sz="2800" dirty="0" err="1" smtClean="0"/>
              <a:t>elev</a:t>
            </a:r>
            <a:r>
              <a:rPr lang="en-US" sz="2800" dirty="0" smtClean="0"/>
              <a:t>; e.g. we know from observation that the elevation in the upper most stretch of river is ~3m above MSL, so we can use </a:t>
            </a:r>
            <a:r>
              <a:rPr lang="en-US" sz="2800" i="1" dirty="0" smtClean="0">
                <a:latin typeface="Symbol" panose="05050102010706020507" pitchFamily="18" charset="2"/>
              </a:rPr>
              <a:t>h</a:t>
            </a:r>
            <a:r>
              <a:rPr lang="en-US" sz="2800" dirty="0" smtClean="0"/>
              <a:t>=3.2m everywhere as </a:t>
            </a:r>
            <a:r>
              <a:rPr lang="en-US" sz="2800" dirty="0" err="1" smtClean="0"/>
              <a:t>elev.ic</a:t>
            </a:r>
            <a:r>
              <a:rPr lang="en-US" sz="2800" dirty="0" smtClean="0"/>
              <a:t> (including the ocean part)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Then we gradually ramp down the </a:t>
            </a:r>
            <a:r>
              <a:rPr lang="en-US" sz="2800" dirty="0" err="1" smtClean="0"/>
              <a:t>elev</a:t>
            </a:r>
            <a:r>
              <a:rPr lang="en-US" sz="2800" dirty="0" smtClean="0"/>
              <a:t> toward </a:t>
            </a:r>
            <a:r>
              <a:rPr lang="en-US" sz="2800" i="1" dirty="0">
                <a:latin typeface="Symbol" panose="05050102010706020507" pitchFamily="18" charset="2"/>
              </a:rPr>
              <a:t>h</a:t>
            </a:r>
            <a:r>
              <a:rPr lang="en-US" sz="2800" dirty="0" smtClean="0"/>
              <a:t>=0 at the ocean boundary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System response is </a:t>
            </a:r>
            <a:r>
              <a:rPr lang="en-US" sz="2800" dirty="0" err="1" smtClean="0"/>
              <a:t>barotopic</a:t>
            </a:r>
            <a:r>
              <a:rPr lang="en-US" sz="2800" dirty="0" smtClean="0"/>
              <a:t> and fast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Set </a:t>
            </a:r>
            <a:r>
              <a:rPr lang="en-US" sz="2800" dirty="0" err="1" smtClean="0"/>
              <a:t>nramp_elev</a:t>
            </a:r>
            <a:r>
              <a:rPr lang="en-US" sz="2800" dirty="0" smtClean="0"/>
              <a:t>=1 so the model will ramp down from </a:t>
            </a:r>
            <a:r>
              <a:rPr lang="en-US" sz="2800" dirty="0" err="1" smtClean="0"/>
              <a:t>elev.ic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During gridding, capture the ‘below MSL’ portion of the channel in the lower part of the river first</a:t>
            </a:r>
          </a:p>
          <a:p>
            <a:pPr marL="943752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Be game in resolving narrow channel!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 the upper stretches where the bottom is mostly above MSL, it’s up to you whether to skip the details of bathymetry during gridding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At the river inflow boundary, you may dredge a small region to let water come in. The model will set up the surface slope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2029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762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Gridding strategy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743438"/>
            <a:ext cx="12120562" cy="2332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43438"/>
            <a:ext cx="502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river: channel can be delineated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37958" y="5638800"/>
            <a:ext cx="3324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river: your choice (but try to resolve)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3134542"/>
            <a:ext cx="5010150" cy="4044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473312"/>
            <a:ext cx="630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Don’t be timid in resolving the narrow channel!</a:t>
            </a:r>
          </a:p>
          <a:p>
            <a:r>
              <a:rPr lang="en-US" dirty="0" smtClean="0"/>
              <a:t>(Actually the model may misbehave without this)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828800" y="1602629"/>
            <a:ext cx="571500" cy="1762710"/>
          </a:xfrm>
          <a:custGeom>
            <a:avLst/>
            <a:gdLst>
              <a:gd name="connsiteX0" fmla="*/ 0 w 571500"/>
              <a:gd name="connsiteY0" fmla="*/ 1762710 h 1762710"/>
              <a:gd name="connsiteX1" fmla="*/ 9525 w 571500"/>
              <a:gd name="connsiteY1" fmla="*/ 1600785 h 1762710"/>
              <a:gd name="connsiteX2" fmla="*/ 19050 w 571500"/>
              <a:gd name="connsiteY2" fmla="*/ 1553160 h 1762710"/>
              <a:gd name="connsiteX3" fmla="*/ 28575 w 571500"/>
              <a:gd name="connsiteY3" fmla="*/ 1448385 h 1762710"/>
              <a:gd name="connsiteX4" fmla="*/ 38100 w 571500"/>
              <a:gd name="connsiteY4" fmla="*/ 1419810 h 1762710"/>
              <a:gd name="connsiteX5" fmla="*/ 47625 w 571500"/>
              <a:gd name="connsiteY5" fmla="*/ 1381710 h 1762710"/>
              <a:gd name="connsiteX6" fmla="*/ 57150 w 571500"/>
              <a:gd name="connsiteY6" fmla="*/ 1276935 h 1762710"/>
              <a:gd name="connsiteX7" fmla="*/ 66675 w 571500"/>
              <a:gd name="connsiteY7" fmla="*/ 1248360 h 1762710"/>
              <a:gd name="connsiteX8" fmla="*/ 85725 w 571500"/>
              <a:gd name="connsiteY8" fmla="*/ 1181685 h 1762710"/>
              <a:gd name="connsiteX9" fmla="*/ 95250 w 571500"/>
              <a:gd name="connsiteY9" fmla="*/ 1086435 h 1762710"/>
              <a:gd name="connsiteX10" fmla="*/ 104775 w 571500"/>
              <a:gd name="connsiteY10" fmla="*/ 1038810 h 1762710"/>
              <a:gd name="connsiteX11" fmla="*/ 114300 w 571500"/>
              <a:gd name="connsiteY11" fmla="*/ 962610 h 1762710"/>
              <a:gd name="connsiteX12" fmla="*/ 133350 w 571500"/>
              <a:gd name="connsiteY12" fmla="*/ 800685 h 1762710"/>
              <a:gd name="connsiteX13" fmla="*/ 142875 w 571500"/>
              <a:gd name="connsiteY13" fmla="*/ 762585 h 1762710"/>
              <a:gd name="connsiteX14" fmla="*/ 171450 w 571500"/>
              <a:gd name="connsiteY14" fmla="*/ 676860 h 1762710"/>
              <a:gd name="connsiteX15" fmla="*/ 180975 w 571500"/>
              <a:gd name="connsiteY15" fmla="*/ 648285 h 1762710"/>
              <a:gd name="connsiteX16" fmla="*/ 190500 w 571500"/>
              <a:gd name="connsiteY16" fmla="*/ 610185 h 1762710"/>
              <a:gd name="connsiteX17" fmla="*/ 238125 w 571500"/>
              <a:gd name="connsiteY17" fmla="*/ 533985 h 1762710"/>
              <a:gd name="connsiteX18" fmla="*/ 257175 w 571500"/>
              <a:gd name="connsiteY18" fmla="*/ 495885 h 1762710"/>
              <a:gd name="connsiteX19" fmla="*/ 295275 w 571500"/>
              <a:gd name="connsiteY19" fmla="*/ 438735 h 1762710"/>
              <a:gd name="connsiteX20" fmla="*/ 314325 w 571500"/>
              <a:gd name="connsiteY20" fmla="*/ 400635 h 1762710"/>
              <a:gd name="connsiteX21" fmla="*/ 342900 w 571500"/>
              <a:gd name="connsiteY21" fmla="*/ 324435 h 1762710"/>
              <a:gd name="connsiteX22" fmla="*/ 352425 w 571500"/>
              <a:gd name="connsiteY22" fmla="*/ 267285 h 1762710"/>
              <a:gd name="connsiteX23" fmla="*/ 361950 w 571500"/>
              <a:gd name="connsiteY23" fmla="*/ 86310 h 1762710"/>
              <a:gd name="connsiteX24" fmla="*/ 371475 w 571500"/>
              <a:gd name="connsiteY24" fmla="*/ 57735 h 1762710"/>
              <a:gd name="connsiteX25" fmla="*/ 400050 w 571500"/>
              <a:gd name="connsiteY25" fmla="*/ 29160 h 1762710"/>
              <a:gd name="connsiteX26" fmla="*/ 523875 w 571500"/>
              <a:gd name="connsiteY26" fmla="*/ 585 h 1762710"/>
              <a:gd name="connsiteX27" fmla="*/ 571500 w 571500"/>
              <a:gd name="connsiteY27" fmla="*/ 585 h 176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1500" h="1762710">
                <a:moveTo>
                  <a:pt x="0" y="1762710"/>
                </a:moveTo>
                <a:cubicBezTo>
                  <a:pt x="3175" y="1708735"/>
                  <a:pt x="4630" y="1654631"/>
                  <a:pt x="9525" y="1600785"/>
                </a:cubicBezTo>
                <a:cubicBezTo>
                  <a:pt x="10991" y="1584662"/>
                  <a:pt x="17042" y="1569224"/>
                  <a:pt x="19050" y="1553160"/>
                </a:cubicBezTo>
                <a:cubicBezTo>
                  <a:pt x="23400" y="1518362"/>
                  <a:pt x="23615" y="1483102"/>
                  <a:pt x="28575" y="1448385"/>
                </a:cubicBezTo>
                <a:cubicBezTo>
                  <a:pt x="29995" y="1438446"/>
                  <a:pt x="35342" y="1429464"/>
                  <a:pt x="38100" y="1419810"/>
                </a:cubicBezTo>
                <a:cubicBezTo>
                  <a:pt x="41696" y="1407223"/>
                  <a:pt x="44450" y="1394410"/>
                  <a:pt x="47625" y="1381710"/>
                </a:cubicBezTo>
                <a:cubicBezTo>
                  <a:pt x="50800" y="1346785"/>
                  <a:pt x="52190" y="1311652"/>
                  <a:pt x="57150" y="1276935"/>
                </a:cubicBezTo>
                <a:cubicBezTo>
                  <a:pt x="58570" y="1266996"/>
                  <a:pt x="63917" y="1258014"/>
                  <a:pt x="66675" y="1248360"/>
                </a:cubicBezTo>
                <a:cubicBezTo>
                  <a:pt x="90595" y="1164639"/>
                  <a:pt x="62887" y="1250198"/>
                  <a:pt x="85725" y="1181685"/>
                </a:cubicBezTo>
                <a:cubicBezTo>
                  <a:pt x="88900" y="1149935"/>
                  <a:pt x="91033" y="1118063"/>
                  <a:pt x="95250" y="1086435"/>
                </a:cubicBezTo>
                <a:cubicBezTo>
                  <a:pt x="97390" y="1070388"/>
                  <a:pt x="102313" y="1054811"/>
                  <a:pt x="104775" y="1038810"/>
                </a:cubicBezTo>
                <a:cubicBezTo>
                  <a:pt x="108667" y="1013510"/>
                  <a:pt x="111473" y="988051"/>
                  <a:pt x="114300" y="962610"/>
                </a:cubicBezTo>
                <a:cubicBezTo>
                  <a:pt x="120868" y="903497"/>
                  <a:pt x="122965" y="857804"/>
                  <a:pt x="133350" y="800685"/>
                </a:cubicBezTo>
                <a:cubicBezTo>
                  <a:pt x="135692" y="787805"/>
                  <a:pt x="139113" y="775124"/>
                  <a:pt x="142875" y="762585"/>
                </a:cubicBezTo>
                <a:cubicBezTo>
                  <a:pt x="151530" y="733735"/>
                  <a:pt x="161925" y="705435"/>
                  <a:pt x="171450" y="676860"/>
                </a:cubicBezTo>
                <a:cubicBezTo>
                  <a:pt x="174625" y="667335"/>
                  <a:pt x="178540" y="658025"/>
                  <a:pt x="180975" y="648285"/>
                </a:cubicBezTo>
                <a:cubicBezTo>
                  <a:pt x="184150" y="635585"/>
                  <a:pt x="185903" y="622442"/>
                  <a:pt x="190500" y="610185"/>
                </a:cubicBezTo>
                <a:cubicBezTo>
                  <a:pt x="208601" y="561917"/>
                  <a:pt x="210030" y="578938"/>
                  <a:pt x="238125" y="533985"/>
                </a:cubicBezTo>
                <a:cubicBezTo>
                  <a:pt x="245650" y="521944"/>
                  <a:pt x="249870" y="508061"/>
                  <a:pt x="257175" y="495885"/>
                </a:cubicBezTo>
                <a:cubicBezTo>
                  <a:pt x="268955" y="476252"/>
                  <a:pt x="285036" y="459213"/>
                  <a:pt x="295275" y="438735"/>
                </a:cubicBezTo>
                <a:cubicBezTo>
                  <a:pt x="301625" y="426035"/>
                  <a:pt x="309339" y="413930"/>
                  <a:pt x="314325" y="400635"/>
                </a:cubicBezTo>
                <a:cubicBezTo>
                  <a:pt x="353231" y="296885"/>
                  <a:pt x="289862" y="430510"/>
                  <a:pt x="342900" y="324435"/>
                </a:cubicBezTo>
                <a:cubicBezTo>
                  <a:pt x="346075" y="305385"/>
                  <a:pt x="350885" y="286536"/>
                  <a:pt x="352425" y="267285"/>
                </a:cubicBezTo>
                <a:cubicBezTo>
                  <a:pt x="357242" y="207069"/>
                  <a:pt x="356481" y="146470"/>
                  <a:pt x="361950" y="86310"/>
                </a:cubicBezTo>
                <a:cubicBezTo>
                  <a:pt x="362859" y="76311"/>
                  <a:pt x="365906" y="66089"/>
                  <a:pt x="371475" y="57735"/>
                </a:cubicBezTo>
                <a:cubicBezTo>
                  <a:pt x="378947" y="46527"/>
                  <a:pt x="388275" y="35702"/>
                  <a:pt x="400050" y="29160"/>
                </a:cubicBezTo>
                <a:cubicBezTo>
                  <a:pt x="431823" y="11508"/>
                  <a:pt x="489506" y="3449"/>
                  <a:pt x="523875" y="585"/>
                </a:cubicBezTo>
                <a:cubicBezTo>
                  <a:pt x="539695" y="-733"/>
                  <a:pt x="555625" y="585"/>
                  <a:pt x="571500" y="58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81950" y="1013956"/>
            <a:ext cx="115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2007" y="1176219"/>
            <a:ext cx="115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96200" y="1814038"/>
            <a:ext cx="100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64583" y="1870312"/>
            <a:ext cx="100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762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River inflow boundary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14400"/>
            <a:ext cx="5343525" cy="631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3163" y="6629400"/>
            <a:ext cx="1871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Dredged area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8124766" y="6629400"/>
            <a:ext cx="1023997" cy="23083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7200" y="2895600"/>
            <a:ext cx="430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Alternatively, use point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29200" y="76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Bridge piling</a:t>
            </a:r>
            <a:endParaRPr lang="en-US" sz="3200" b="1" dirty="0"/>
          </a:p>
        </p:txBody>
      </p:sp>
      <p:pic>
        <p:nvPicPr>
          <p:cNvPr id="2050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33165"/>
            <a:ext cx="59436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0740"/>
            <a:ext cx="59436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>
            <a:endCxn id="2049" idx="0"/>
          </p:cNvCxnSpPr>
          <p:nvPr/>
        </p:nvCxnSpPr>
        <p:spPr>
          <a:xfrm flipH="1">
            <a:off x="9829800" y="3963160"/>
            <a:ext cx="1085851" cy="52758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4560" y="3963160"/>
            <a:ext cx="1717040" cy="527579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371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371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914775"/>
            <a:ext cx="1371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5686425"/>
            <a:ext cx="1371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952500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~1800 bridge pilings in lower Chesapeake Bay, 1-2m in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Used ArcGIS to export shape files for all pilings into SMS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 step of 120s (efficiency)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72400" y="6513175"/>
            <a:ext cx="42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(</a:t>
            </a:r>
            <a:r>
              <a:rPr lang="en-US" dirty="0"/>
              <a:t>O</a:t>
            </a:r>
            <a:r>
              <a:rPr lang="en-US" dirty="0" smtClean="0"/>
              <a:t>cean Dynamics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6275" y="-280141"/>
            <a:ext cx="12344400" cy="1219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Overview of The GG process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775" y="593301"/>
            <a:ext cx="13487400" cy="6721899"/>
          </a:xfrm>
        </p:spPr>
        <p:txBody>
          <a:bodyPr>
            <a:noAutofit/>
          </a:bodyPr>
          <a:lstStyle/>
          <a:p>
            <a:r>
              <a:rPr lang="en-US" sz="2200" dirty="0" smtClean="0"/>
              <a:t>Know your domain and target physics</a:t>
            </a:r>
          </a:p>
          <a:p>
            <a:r>
              <a:rPr lang="en-US" sz="2200" dirty="0" smtClean="0"/>
              <a:t>Understand SCHISM </a:t>
            </a:r>
            <a:r>
              <a:rPr lang="en-US" sz="2200" dirty="0" err="1" smtClean="0"/>
              <a:t>numerics</a:t>
            </a:r>
            <a:endParaRPr lang="en-US" sz="2200" dirty="0" smtClean="0"/>
          </a:p>
          <a:p>
            <a:pPr lvl="1"/>
            <a:r>
              <a:rPr lang="en-US" sz="2200" b="1" dirty="0" smtClean="0"/>
              <a:t>Usually it’s easy to get ‘reasonable’ results without much effort</a:t>
            </a:r>
          </a:p>
          <a:p>
            <a:pPr lvl="1"/>
            <a:r>
              <a:rPr lang="en-US" sz="2200" b="1" dirty="0" smtClean="0"/>
              <a:t>You cannot take full advantage of SCHISM features unless you  understand inner working of its physics and </a:t>
            </a:r>
            <a:r>
              <a:rPr lang="en-US" sz="2200" b="1" dirty="0" err="1" smtClean="0"/>
              <a:t>numerics</a:t>
            </a:r>
            <a:endParaRPr lang="en-US" sz="2200" b="1" dirty="0" smtClean="0"/>
          </a:p>
          <a:p>
            <a:r>
              <a:rPr lang="en-US" sz="2200" dirty="0" smtClean="0"/>
              <a:t>Elevation and contour data preparation</a:t>
            </a:r>
          </a:p>
          <a:p>
            <a:r>
              <a:rPr lang="en-US" sz="2200" dirty="0" smtClean="0"/>
              <a:t>Digitize or determine boundary (ideally as shape files from ArcGIS)</a:t>
            </a:r>
          </a:p>
          <a:p>
            <a:r>
              <a:rPr lang="en-US" sz="2200" dirty="0" smtClean="0"/>
              <a:t>Import and refine conceptual model</a:t>
            </a:r>
          </a:p>
          <a:p>
            <a:pPr lvl="1"/>
            <a:r>
              <a:rPr lang="en-US" sz="2200" dirty="0" smtClean="0"/>
              <a:t>Identify critical features/contours</a:t>
            </a:r>
          </a:p>
          <a:p>
            <a:pPr lvl="1"/>
            <a:r>
              <a:rPr lang="en-US" sz="2200" dirty="0" smtClean="0"/>
              <a:t>Identify resolution/density</a:t>
            </a:r>
          </a:p>
          <a:p>
            <a:pPr lvl="1"/>
            <a:r>
              <a:rPr lang="en-US" sz="2200" dirty="0" smtClean="0"/>
              <a:t>Create polygons and patch/pave locations</a:t>
            </a:r>
          </a:p>
          <a:p>
            <a:pPr lvl="1"/>
            <a:r>
              <a:rPr lang="en-US" sz="2200" dirty="0" smtClean="0"/>
              <a:t>Generate the mesh</a:t>
            </a:r>
          </a:p>
          <a:p>
            <a:pPr lvl="1"/>
            <a:r>
              <a:rPr lang="en-US" sz="2200" dirty="0" smtClean="0"/>
              <a:t>Populate mesh elevations (depths): </a:t>
            </a:r>
            <a:r>
              <a:rPr lang="en-US" sz="2200" i="1" dirty="0" smtClean="0"/>
              <a:t>no smoothing</a:t>
            </a:r>
          </a:p>
          <a:p>
            <a:r>
              <a:rPr lang="en-US" sz="2200" dirty="0" smtClean="0"/>
              <a:t>Mesh quality and bathymetric metrics: important for eddying regime</a:t>
            </a:r>
          </a:p>
          <a:p>
            <a:r>
              <a:rPr lang="en-US" sz="2200" dirty="0" smtClean="0"/>
              <a:t>Performance and accuracy metrics: transport solvers are often the main bottleneck</a:t>
            </a:r>
          </a:p>
          <a:p>
            <a:r>
              <a:rPr lang="en-US" sz="2200" dirty="0" smtClean="0"/>
              <a:t>Clip mesh as necessary for subdomains of interest</a:t>
            </a:r>
          </a:p>
          <a:p>
            <a:r>
              <a:rPr lang="en-US" sz="2200" dirty="0" smtClean="0"/>
              <a:t>Concatenate/splice meshes</a:t>
            </a:r>
          </a:p>
          <a:p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15400" y="4191000"/>
            <a:ext cx="3661772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More physics, less </a:t>
            </a:r>
            <a:r>
              <a:rPr lang="en-US" dirty="0" err="1" smtClean="0"/>
              <a:t>numerics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-22873"/>
            <a:ext cx="1269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Marsh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266" y="413357"/>
            <a:ext cx="5752770" cy="3327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065" y="3867150"/>
            <a:ext cx="6019971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112" y="562352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Marshes need super high resolution (~1m)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Use ArcGIS to generate ‘marsh points’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Import into SMS as feature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Set a very small tolerance (1.e-6m)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Skew elements are generated, which is fine with the model (including WWM, SED3D)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87" y="2909227"/>
            <a:ext cx="5981700" cy="426034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flipH="1">
            <a:off x="6436872" y="4953000"/>
            <a:ext cx="50770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-17665"/>
            <a:ext cx="9226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Coupling to watershed model: the Delaware Bay case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82428"/>
            <a:ext cx="1341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Coupling SCHISM to National Water Model (NWM) for compound flooding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resolve small </a:t>
            </a:r>
            <a:r>
              <a:rPr lang="en-US" dirty="0" smtClean="0"/>
              <a:t>creeks to facilitate water delivery from NWM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Inject flow at all intersections between NWM segments and SCHISM’s boundary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362200"/>
            <a:ext cx="4084287" cy="3218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765" y="1967833"/>
            <a:ext cx="3284131" cy="5221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934200" y="6324600"/>
            <a:ext cx="1390696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NWM segments</a:t>
            </a:r>
          </a:p>
          <a:p>
            <a:r>
              <a:rPr lang="en-US" sz="1400" b="1" i="1" dirty="0" smtClean="0">
                <a:solidFill>
                  <a:srgbClr val="CBB096"/>
                </a:solidFill>
              </a:rPr>
              <a:t>SCHISM boundary</a:t>
            </a:r>
            <a:endParaRPr lang="en-US" sz="1400" b="1" i="1" dirty="0">
              <a:solidFill>
                <a:srgbClr val="CBB09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3583585"/>
            <a:ext cx="4562012" cy="2889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8839200" y="3657600"/>
            <a:ext cx="2462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Segments that intersect </a:t>
            </a:r>
          </a:p>
          <a:p>
            <a:r>
              <a:rPr lang="en-US" dirty="0" smtClean="0"/>
              <a:t>the land boundary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1199" y="-53940"/>
            <a:ext cx="9753600" cy="602796"/>
          </a:xfrm>
        </p:spPr>
        <p:txBody>
          <a:bodyPr>
            <a:noAutofit/>
          </a:bodyPr>
          <a:lstStyle/>
          <a:p>
            <a:r>
              <a:rPr lang="en-US" sz="2560" dirty="0"/>
              <a:t>Grid Generation </a:t>
            </a:r>
            <a:r>
              <a:rPr lang="en-US" sz="2560" dirty="0" smtClean="0"/>
              <a:t>for DE Bay</a:t>
            </a:r>
            <a:endParaRPr lang="en-US" sz="256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43" y="1445582"/>
            <a:ext cx="2566949" cy="5382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524" y="1431529"/>
            <a:ext cx="2605622" cy="52732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3019" y="3792278"/>
            <a:ext cx="46765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dirty="0"/>
              <a:t>+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720" y="821139"/>
            <a:ext cx="3120157" cy="6494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84686" y="3756291"/>
            <a:ext cx="402674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/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807" y="584894"/>
            <a:ext cx="9750233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560" dirty="0"/>
              <a:t>Combine shapefiles and the grid </a:t>
            </a:r>
            <a:r>
              <a:rPr lang="en-US" sz="2560" dirty="0" smtClean="0"/>
              <a:t>boundary (@-10m) </a:t>
            </a:r>
            <a:r>
              <a:rPr lang="en-US" sz="2560" dirty="0"/>
              <a:t>into a single map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560" dirty="0">
                <a:solidFill>
                  <a:srgbClr val="FF0000"/>
                </a:solidFill>
              </a:rPr>
              <a:t>Add main shipping channel that is missing from NWM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851" y="1962990"/>
            <a:ext cx="1799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NWM </a:t>
            </a:r>
            <a:r>
              <a:rPr lang="en-US" sz="2000" dirty="0" err="1" smtClean="0"/>
              <a:t>shapefile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536844" y="1921741"/>
            <a:ext cx="2125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Exterior boundary </a:t>
            </a:r>
          </a:p>
          <a:p>
            <a:r>
              <a:rPr lang="en-US" sz="2000" dirty="0" smtClean="0"/>
              <a:t>(10m above MSL)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1657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1199" y="-53940"/>
            <a:ext cx="9753600" cy="602796"/>
          </a:xfrm>
        </p:spPr>
        <p:txBody>
          <a:bodyPr>
            <a:noAutofit/>
          </a:bodyPr>
          <a:lstStyle/>
          <a:p>
            <a:r>
              <a:rPr lang="en-US" sz="2560" dirty="0"/>
              <a:t>Final SMS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59" y="247458"/>
            <a:ext cx="3373120" cy="7020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87" y="1683167"/>
            <a:ext cx="6647415" cy="5172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381000"/>
            <a:ext cx="8122959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560" dirty="0" smtClean="0"/>
              <a:t>Tolerances in SMS seem important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560" dirty="0" smtClean="0"/>
              <a:t>SMS picky at some arcs being close to each other </a:t>
            </a:r>
            <a:endParaRPr lang="en-US" sz="256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1199" y="-53940"/>
            <a:ext cx="9753600" cy="602796"/>
          </a:xfrm>
        </p:spPr>
        <p:txBody>
          <a:bodyPr>
            <a:noAutofit/>
          </a:bodyPr>
          <a:lstStyle/>
          <a:p>
            <a:r>
              <a:rPr lang="en-US" sz="2560" b="1" dirty="0"/>
              <a:t>Final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29671"/>
            <a:ext cx="4237634" cy="5918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692353"/>
            <a:ext cx="6240498" cy="352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558381"/>
            <a:ext cx="8686800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200" dirty="0"/>
              <a:t>Some skew elements are generated because some arcs are close to each other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200" dirty="0"/>
              <a:t>We can leave them as they are (SCHISM can handle) or use our tools to smooth out the transition a little (without touching the main channel)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200" dirty="0"/>
              <a:t>Aligning main channels manually – this took a few hours only</a:t>
            </a:r>
          </a:p>
          <a:p>
            <a:pPr marL="792505" lvl="1" indent="-304810">
              <a:buFont typeface="Arial" panose="020B0604020202020204" pitchFamily="34" charset="0"/>
              <a:buChar char="•"/>
            </a:pPr>
            <a:r>
              <a:rPr lang="en-US" sz="2200" dirty="0"/>
              <a:t>This ensures accuracy and proper propagation of tides into the </a:t>
            </a:r>
            <a:r>
              <a:rPr lang="en-US" sz="2200" dirty="0" smtClean="0"/>
              <a:t>estuaries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3972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1000" y="3313"/>
            <a:ext cx="5871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Extend to larger extent (US east coast)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457200"/>
            <a:ext cx="967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Workflow</a:t>
            </a:r>
          </a:p>
          <a:p>
            <a:pPr marL="1058052" lvl="1" indent="-457200">
              <a:buFont typeface="+mj-lt"/>
              <a:buAutoNum type="arabicPeriod"/>
            </a:pPr>
            <a:r>
              <a:rPr lang="en-US" sz="1800" dirty="0" smtClean="0"/>
              <a:t>Extract domain exterior boundary (@-10m)</a:t>
            </a:r>
          </a:p>
          <a:p>
            <a:pPr marL="1058052" lvl="1" indent="-457200">
              <a:buFont typeface="+mj-lt"/>
              <a:buAutoNum type="arabicPeriod"/>
            </a:pPr>
            <a:r>
              <a:rPr lang="en-US" sz="1800" dirty="0" smtClean="0"/>
              <a:t>Extract shoreline </a:t>
            </a:r>
          </a:p>
          <a:p>
            <a:pPr marL="1058052" lvl="1" indent="-457200">
              <a:buFont typeface="+mj-lt"/>
              <a:buAutoNum type="arabicPeriod"/>
            </a:pPr>
            <a:r>
              <a:rPr lang="en-US" sz="1800" dirty="0" smtClean="0"/>
              <a:t>Form polygons between (1) and (2</a:t>
            </a:r>
            <a:r>
              <a:rPr lang="en-US" sz="1800" dirty="0" smtClean="0"/>
              <a:t>); optionally leave a buffer between polygons</a:t>
            </a:r>
            <a:endParaRPr lang="en-US" sz="1800" dirty="0" smtClean="0"/>
          </a:p>
          <a:p>
            <a:pPr marL="1058052" lvl="1" indent="-457200">
              <a:buFont typeface="+mj-lt"/>
              <a:buAutoNum type="arabicPeriod"/>
            </a:pPr>
            <a:r>
              <a:rPr lang="en-US" sz="1800" dirty="0" smtClean="0"/>
              <a:t>In ArcGIS, clip NWM segments that are outside the polygon</a:t>
            </a:r>
          </a:p>
          <a:p>
            <a:pPr marL="1058052" lvl="1" indent="-457200">
              <a:buFont typeface="+mj-lt"/>
              <a:buAutoNum type="arabicPeriod"/>
            </a:pPr>
            <a:r>
              <a:rPr lang="en-US" sz="1800" dirty="0" smtClean="0"/>
              <a:t>Manually add </a:t>
            </a:r>
            <a:r>
              <a:rPr lang="en-US" sz="1800" dirty="0" smtClean="0"/>
              <a:t>major channels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Best to do in stages, one estuary at a time to make </a:t>
            </a:r>
            <a:r>
              <a:rPr lang="en-US" sz="1800" dirty="0" smtClean="0"/>
              <a:t>steady progress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13" y="2551232"/>
            <a:ext cx="4459359" cy="471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49" y="2080300"/>
            <a:ext cx="6725350" cy="5234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4925234"/>
            <a:ext cx="106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shoreline</a:t>
            </a:r>
            <a:endParaRPr lang="en-US" sz="1800" b="1" dirty="0"/>
          </a:p>
        </p:txBody>
      </p:sp>
      <p:sp>
        <p:nvSpPr>
          <p:cNvPr id="8" name="Freeform 7"/>
          <p:cNvSpPr/>
          <p:nvPr/>
        </p:nvSpPr>
        <p:spPr>
          <a:xfrm>
            <a:off x="2176670" y="5105400"/>
            <a:ext cx="185530" cy="112643"/>
          </a:xfrm>
          <a:custGeom>
            <a:avLst/>
            <a:gdLst>
              <a:gd name="connsiteX0" fmla="*/ 99391 w 99391"/>
              <a:gd name="connsiteY0" fmla="*/ 0 h 119269"/>
              <a:gd name="connsiteX1" fmla="*/ 29817 w 99391"/>
              <a:gd name="connsiteY1" fmla="*/ 29817 h 119269"/>
              <a:gd name="connsiteX2" fmla="*/ 0 w 99391"/>
              <a:gd name="connsiteY2" fmla="*/ 119269 h 11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391" h="119269">
                <a:moveTo>
                  <a:pt x="99391" y="0"/>
                </a:moveTo>
                <a:lnTo>
                  <a:pt x="29817" y="29817"/>
                </a:lnTo>
                <a:lnTo>
                  <a:pt x="0" y="11926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38600" y="3505200"/>
            <a:ext cx="110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boundary</a:t>
            </a:r>
            <a:endParaRPr lang="en-US" sz="1800" b="1" dirty="0"/>
          </a:p>
        </p:txBody>
      </p:sp>
      <p:sp>
        <p:nvSpPr>
          <p:cNvPr id="10" name="Freeform 9"/>
          <p:cNvSpPr/>
          <p:nvPr/>
        </p:nvSpPr>
        <p:spPr>
          <a:xfrm>
            <a:off x="3929270" y="3685366"/>
            <a:ext cx="185530" cy="112643"/>
          </a:xfrm>
          <a:custGeom>
            <a:avLst/>
            <a:gdLst>
              <a:gd name="connsiteX0" fmla="*/ 99391 w 99391"/>
              <a:gd name="connsiteY0" fmla="*/ 0 h 119269"/>
              <a:gd name="connsiteX1" fmla="*/ 29817 w 99391"/>
              <a:gd name="connsiteY1" fmla="*/ 29817 h 119269"/>
              <a:gd name="connsiteX2" fmla="*/ 0 w 99391"/>
              <a:gd name="connsiteY2" fmla="*/ 119269 h 11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391" h="119269">
                <a:moveTo>
                  <a:pt x="99391" y="0"/>
                </a:moveTo>
                <a:lnTo>
                  <a:pt x="29817" y="29817"/>
                </a:lnTo>
                <a:lnTo>
                  <a:pt x="0" y="11926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753600" y="6172200"/>
            <a:ext cx="308879" cy="381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945215" y="2107525"/>
            <a:ext cx="308879" cy="381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76200"/>
            <a:ext cx="247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Eddying regime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287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Eddying regime prefers quasi-uniform grid (bathymetry variation in deep ocean is mostly negligible)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challenging part is near steep shelf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Always start from quasi-uniform grid and then adjust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914400"/>
            <a:ext cx="10010987" cy="5981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8695" y="2145628"/>
            <a:ext cx="216408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/>
              <a:t>Eddying regime (deep)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6535" y="101811"/>
            <a:ext cx="216408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/>
              <a:t>Non-eddying regime (shallow)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628055" y="791230"/>
            <a:ext cx="741680" cy="653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88455" y="827294"/>
            <a:ext cx="81281" cy="1023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69734" y="827293"/>
            <a:ext cx="548640" cy="704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80295" y="3927822"/>
            <a:ext cx="216408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/>
              <a:t>Non-eddying regime (shallow)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879254" y="4617241"/>
            <a:ext cx="904241" cy="647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02215" y="4653304"/>
            <a:ext cx="81281" cy="1023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83494" y="4653304"/>
            <a:ext cx="548640" cy="704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47386" y="382236"/>
            <a:ext cx="3914987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/>
              <a:t>Use arcs to separate the non-eddying regime and the eddying regime:</a:t>
            </a:r>
          </a:p>
          <a:p>
            <a:pPr marL="365771" indent="-365771">
              <a:buAutoNum type="arabicParenBoth"/>
            </a:pPr>
            <a:r>
              <a:rPr lang="en-US" sz="2560" dirty="0"/>
              <a:t>Make sure the elements inside the eddying regime are nearly uniform;</a:t>
            </a:r>
          </a:p>
          <a:p>
            <a:pPr marL="365771" indent="-365771">
              <a:buAutoNum type="arabicParenBoth"/>
            </a:pPr>
            <a:r>
              <a:rPr lang="en-US" sz="2560" dirty="0"/>
              <a:t>Keep sharp transitions </a:t>
            </a:r>
            <a:r>
              <a:rPr lang="en-US" sz="2560" dirty="0" smtClean="0"/>
              <a:t>of </a:t>
            </a:r>
            <a:r>
              <a:rPr lang="en-US" sz="2560" dirty="0"/>
              <a:t>element size inside the non-eddying </a:t>
            </a:r>
            <a:r>
              <a:rPr lang="en-US" sz="2560" dirty="0" smtClean="0"/>
              <a:t>regime</a:t>
            </a:r>
            <a:endParaRPr lang="en-US" sz="2560" dirty="0"/>
          </a:p>
          <a:p>
            <a:pPr marL="365771" indent="-365771">
              <a:buAutoNum type="arabicParenBoth"/>
            </a:pPr>
            <a:r>
              <a:rPr lang="en-US" sz="2560" dirty="0" smtClean="0"/>
              <a:t> The very steep slopes require additional momentum dissipation</a:t>
            </a:r>
            <a:endParaRPr lang="en-US" sz="2560" dirty="0"/>
          </a:p>
        </p:txBody>
      </p:sp>
      <p:sp>
        <p:nvSpPr>
          <p:cNvPr id="2" name="TextBox 1"/>
          <p:cNvSpPr txBox="1"/>
          <p:nvPr/>
        </p:nvSpPr>
        <p:spPr>
          <a:xfrm>
            <a:off x="5907829" y="-15114"/>
            <a:ext cx="281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Caribbean islands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4283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19692" y="547402"/>
            <a:ext cx="5010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Size transition inside the eddying regime, which can distort meso-scale eddies and lead to unpredictable behaviors.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2273268"/>
            <a:ext cx="8012611" cy="50419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2800" y="0"/>
            <a:ext cx="795189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dirty="0"/>
              <a:t>Bad grid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039497" y="1981200"/>
            <a:ext cx="73297" cy="23128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134600" y="1911731"/>
            <a:ext cx="381000" cy="31718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600"/>
            <a:ext cx="5715000" cy="529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1295400"/>
            <a:ext cx="222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Unnecessary arc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33800" y="1757065"/>
            <a:ext cx="762000" cy="833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4413" y="6290181"/>
            <a:ext cx="4858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Need to delineate different regimes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20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47761" y="2211494"/>
            <a:ext cx="458724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/>
              <a:t>Spurious upwelling on a bad </a:t>
            </a:r>
            <a:r>
              <a:rPr lang="en-US" sz="2560" dirty="0" smtClean="0"/>
              <a:t>grid</a:t>
            </a:r>
          </a:p>
          <a:p>
            <a:r>
              <a:rPr lang="en-US" sz="2560" dirty="0" smtClean="0"/>
              <a:t>(this type of spurious upwelling is persistent and easy to spot)</a:t>
            </a:r>
            <a:endParaRPr lang="en-US" sz="256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1" y="705527"/>
            <a:ext cx="7574279" cy="575044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405120" y="2408470"/>
            <a:ext cx="325120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65601" y="2408470"/>
            <a:ext cx="4485638" cy="8325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3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2344400" cy="838200"/>
          </a:xfrm>
        </p:spPr>
        <p:txBody>
          <a:bodyPr>
            <a:noAutofit/>
          </a:bodyPr>
          <a:lstStyle/>
          <a:p>
            <a:r>
              <a:rPr lang="en-US" sz="4400" dirty="0" smtClean="0"/>
              <a:t>General rules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13106400" cy="5867400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Unlike explicit models, you’ll find G.G. for SCHISM is more ‘intuitive’ and ‘freer’</a:t>
            </a:r>
          </a:p>
          <a:p>
            <a:pPr lvl="1"/>
            <a:r>
              <a:rPr lang="en-US" sz="3200" dirty="0" smtClean="0"/>
              <a:t>Implicit model allows you to focus on physics instead of </a:t>
            </a:r>
            <a:r>
              <a:rPr lang="en-US" sz="3200" dirty="0" err="1" smtClean="0"/>
              <a:t>numerics</a:t>
            </a:r>
            <a:r>
              <a:rPr lang="en-US" sz="3200" dirty="0" smtClean="0"/>
              <a:t> (CFL…)</a:t>
            </a:r>
          </a:p>
          <a:p>
            <a:pPr lvl="1"/>
            <a:r>
              <a:rPr lang="en-US" sz="3200" dirty="0" smtClean="0"/>
              <a:t>You are freer to resolve important features without worrying about cost/instability</a:t>
            </a:r>
          </a:p>
          <a:p>
            <a:pPr lvl="1"/>
            <a:r>
              <a:rPr lang="en-US" sz="3200" dirty="0" smtClean="0"/>
              <a:t>SCHISM is not picky about grid quality (</a:t>
            </a:r>
            <a:r>
              <a:rPr lang="en-US" sz="3200" i="1" dirty="0" smtClean="0"/>
              <a:t>except for quads</a:t>
            </a:r>
            <a:r>
              <a:rPr lang="en-US" sz="3200" dirty="0" smtClean="0"/>
              <a:t>); however, grid quality pays off for accuracy especially in some critical regions</a:t>
            </a:r>
          </a:p>
          <a:p>
            <a:pPr lvl="1"/>
            <a:r>
              <a:rPr lang="en-US" sz="3200" dirty="0" smtClean="0"/>
              <a:t>G.G. for </a:t>
            </a:r>
            <a:r>
              <a:rPr lang="en-US" sz="3200" dirty="0" err="1" smtClean="0"/>
              <a:t>baroclinic</a:t>
            </a:r>
            <a:r>
              <a:rPr lang="en-US" sz="3200" dirty="0" smtClean="0"/>
              <a:t> applications requires more effort (often an iterative process): </a:t>
            </a:r>
            <a:r>
              <a:rPr lang="en-US" sz="3200" dirty="0" smtClean="0">
                <a:solidFill>
                  <a:srgbClr val="FF0000"/>
                </a:solidFill>
              </a:rPr>
              <a:t>establishing a good workflow is essential</a:t>
            </a:r>
          </a:p>
          <a:p>
            <a:pPr lvl="1"/>
            <a:r>
              <a:rPr lang="en-US" sz="3200" dirty="0" smtClean="0">
                <a:solidFill>
                  <a:srgbClr val="00B0F0"/>
                </a:solidFill>
              </a:rPr>
              <a:t>Grid needs to be smooth in eddying and transitional regimes, in order to not distort eddy kinetics (Wang and Danilov 2016)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820022"/>
            <a:ext cx="7653867" cy="4469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-87054"/>
            <a:ext cx="795189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dirty="0"/>
              <a:t>Good grid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51579" y="4464396"/>
            <a:ext cx="2640633" cy="1668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60" dirty="0"/>
              <a:t>Sharp transitions </a:t>
            </a:r>
            <a:r>
              <a:rPr lang="en-US" sz="2560" dirty="0" smtClean="0"/>
              <a:t>of </a:t>
            </a:r>
            <a:r>
              <a:rPr lang="en-US" sz="2560" dirty="0"/>
              <a:t>element size only in the non-eddying regime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024018" y="5374670"/>
            <a:ext cx="904241" cy="419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1210939" y="5835996"/>
            <a:ext cx="81281" cy="1023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735"/>
            <a:ext cx="6505575" cy="4752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562600"/>
            <a:ext cx="5344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 the boundaries between 2 regimes (even though they are close)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1200" y="3657600"/>
            <a:ext cx="152400" cy="1905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194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12344400" cy="8382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Conclusions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13182600" cy="6400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SMS is an adequate tool for non-orthogonal grids used by SCHISM</a:t>
            </a:r>
          </a:p>
          <a:p>
            <a:r>
              <a:rPr lang="en-US" dirty="0" smtClean="0"/>
              <a:t>Good grid generation resolves flow/bathy features faithfully</a:t>
            </a:r>
          </a:p>
          <a:p>
            <a:pPr lvl="1"/>
            <a:r>
              <a:rPr lang="en-US" dirty="0" smtClean="0"/>
              <a:t>Some finer scales ignored if not resolved</a:t>
            </a:r>
          </a:p>
          <a:p>
            <a:pPr lvl="1"/>
            <a:r>
              <a:rPr lang="en-US" dirty="0" smtClean="0"/>
              <a:t>Implicit FE model provides you with more freedom for resolution</a:t>
            </a:r>
          </a:p>
          <a:p>
            <a:r>
              <a:rPr lang="en-US" dirty="0" smtClean="0"/>
              <a:t>Shape functions and wet-dry rules; understand the physics  and </a:t>
            </a:r>
            <a:r>
              <a:rPr lang="en-US" dirty="0" err="1" smtClean="0"/>
              <a:t>numerics</a:t>
            </a:r>
            <a:r>
              <a:rPr lang="en-US" dirty="0" smtClean="0"/>
              <a:t>! </a:t>
            </a:r>
          </a:p>
          <a:p>
            <a:r>
              <a:rPr lang="en-US" dirty="0" smtClean="0"/>
              <a:t>You can’t work on this stuff unless you can fix-test-fix-test</a:t>
            </a:r>
          </a:p>
          <a:p>
            <a:pPr lvl="1"/>
            <a:r>
              <a:rPr lang="en-US" dirty="0" smtClean="0"/>
              <a:t>So front-end on node-based inputs (see </a:t>
            </a:r>
            <a:r>
              <a:rPr lang="en-US" dirty="0" err="1" smtClean="0"/>
              <a:t>BayDeltaSCHISM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IMPORTANT: always start from an estimate of smallest </a:t>
            </a: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t you anticipate for the application and use CFL&gt;0.4 to back-calculate the </a:t>
            </a:r>
            <a:r>
              <a:rPr lang="en-US" b="1" i="1" dirty="0" smtClean="0">
                <a:solidFill>
                  <a:srgbClr val="FF0000"/>
                </a:solidFill>
              </a:rPr>
              <a:t>coarsest</a:t>
            </a:r>
            <a:r>
              <a:rPr lang="en-US" b="1" dirty="0" smtClean="0">
                <a:solidFill>
                  <a:srgbClr val="FF0000"/>
                </a:solidFill>
              </a:rPr>
              <a:t> resolution at each depth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If you somehow decide to reduce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t later, you may have to refine the grid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As a rough guide, </a:t>
            </a: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t=100-450s for b-tropic, 100-200s for b-clinic applications (however, smaller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t might be needed for some extreme cases)</a:t>
            </a:r>
          </a:p>
        </p:txBody>
      </p:sp>
    </p:spTree>
    <p:extLst>
      <p:ext uri="{BB962C8B-B14F-4D97-AF65-F5344CB8AC3E}">
        <p14:creationId xmlns:p14="http://schemas.microsoft.com/office/powerpoint/2010/main" val="39321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12344400" cy="8382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Conclusions (cont’d)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13182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For shallow-water systems, resolve the channels (even if they are narrow)</a:t>
            </a:r>
          </a:p>
          <a:p>
            <a:r>
              <a:rPr lang="en-US" dirty="0" smtClean="0"/>
              <a:t>Gridding upstream requires some understanding of how the model deals wet/dry (parameterization is important)</a:t>
            </a:r>
          </a:p>
          <a:p>
            <a:r>
              <a:rPr lang="en-US" dirty="0" smtClean="0"/>
              <a:t>For eddying and transitional regimes, vary resolution gradually</a:t>
            </a:r>
            <a:r>
              <a:rPr lang="en-US" smtClean="0"/>
              <a:t>; delineate </a:t>
            </a:r>
            <a:r>
              <a:rPr lang="en-US" dirty="0" smtClean="0"/>
              <a:t>the boundaries with non-eddying regime</a:t>
            </a:r>
          </a:p>
          <a:p>
            <a:r>
              <a:rPr lang="en-US" dirty="0" smtClean="0"/>
              <a:t>Skew elements are fine in </a:t>
            </a:r>
            <a:r>
              <a:rPr lang="en-US" dirty="0"/>
              <a:t>non-eddying regime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7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903"/>
            <a:ext cx="12344400" cy="1219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SMS Conceptual Model</a:t>
            </a:r>
            <a:endParaRPr lang="en-US" sz="4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12344400" cy="47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578284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Nodes, vertices, arcs and polygons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basic meshing unit is (closed) polygon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Dangling arcs sometimes cause crash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Feature nodes may lead to skew elements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87"/>
            <a:ext cx="12344400" cy="58081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DEM preparation: pre-filtering bathymetry	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13030200" cy="6248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Unresolved </a:t>
            </a:r>
            <a:r>
              <a:rPr lang="en-US" sz="3200" dirty="0" err="1" smtClean="0"/>
              <a:t>subgrid</a:t>
            </a:r>
            <a:r>
              <a:rPr lang="en-US" sz="3200" dirty="0" smtClean="0"/>
              <a:t> features may be eliminated</a:t>
            </a:r>
          </a:p>
          <a:p>
            <a:pPr lvl="1"/>
            <a:r>
              <a:rPr lang="en-US" sz="2800" dirty="0" smtClean="0"/>
              <a:t>eliminates lunar landscape undulations on mudflats</a:t>
            </a:r>
          </a:p>
          <a:p>
            <a:pPr lvl="1"/>
            <a:r>
              <a:rPr lang="en-US" sz="2800" dirty="0" smtClean="0"/>
              <a:t>level set or active contour methods (e.g. </a:t>
            </a:r>
            <a:r>
              <a:rPr lang="en-US" sz="2800" dirty="0" err="1" smtClean="0"/>
              <a:t>Malladi</a:t>
            </a:r>
            <a:r>
              <a:rPr lang="en-US" sz="2800" dirty="0" smtClean="0"/>
              <a:t> and Sethian): contours conservatively straighten</a:t>
            </a:r>
          </a:p>
          <a:p>
            <a:pPr lvl="1"/>
            <a:r>
              <a:rPr lang="en-US" sz="2800" dirty="0" smtClean="0"/>
              <a:t>California DWR has python code smooth_contour.py for small regions</a:t>
            </a:r>
          </a:p>
          <a:p>
            <a:pPr lvl="1"/>
            <a:r>
              <a:rPr lang="en-US" sz="2800" dirty="0" smtClean="0">
                <a:solidFill>
                  <a:srgbClr val="0070C0"/>
                </a:solidFill>
              </a:rPr>
              <a:t>This is more for assisting in the arc creation than for actual interpolation of depths</a:t>
            </a:r>
          </a:p>
          <a:p>
            <a:r>
              <a:rPr lang="en-US" sz="3300" dirty="0" smtClean="0"/>
              <a:t>ArcGIS has many tools for arc preparation</a:t>
            </a:r>
          </a:p>
          <a:p>
            <a:pPr lvl="1"/>
            <a:r>
              <a:rPr lang="en-US" sz="2800" dirty="0" smtClean="0"/>
              <a:t>Output as shape files and import into SMS</a:t>
            </a:r>
          </a:p>
          <a:p>
            <a:pPr lvl="1"/>
            <a:r>
              <a:rPr lang="en-US" sz="2800" dirty="0" smtClean="0"/>
              <a:t>Can also clip, clean, and manipulate arcs (e.g. min distance)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elta\presents\Gridgen\fil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144500" cy="4707714"/>
          </a:xfrm>
          <a:prstGeom prst="rect">
            <a:avLst/>
          </a:prstGeom>
          <a:noFill/>
        </p:spPr>
      </p:pic>
      <p:pic>
        <p:nvPicPr>
          <p:cNvPr id="3" name="Picture 2" descr="C:\Delta\presents\Gridgen\Liber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632959"/>
            <a:ext cx="4572000" cy="26702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86600" y="4549197"/>
            <a:ext cx="5143500" cy="2675889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sz="4700" dirty="0"/>
              <a:t>Liberty Island Smoothing:</a:t>
            </a:r>
          </a:p>
          <a:p>
            <a:endParaRPr lang="en-US" dirty="0" smtClean="0"/>
          </a:p>
          <a:p>
            <a:r>
              <a:rPr lang="en-US" dirty="0" err="1" smtClean="0"/>
              <a:t>Malladi</a:t>
            </a:r>
            <a:r>
              <a:rPr lang="en-US" dirty="0" smtClean="0"/>
              <a:t> and </a:t>
            </a:r>
            <a:r>
              <a:rPr lang="en-US" dirty="0" err="1" smtClean="0"/>
              <a:t>Sethian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Min-max curvature flow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1087101" y="5887142"/>
            <a:ext cx="2142764" cy="371419"/>
          </a:xfrm>
          <a:custGeom>
            <a:avLst/>
            <a:gdLst>
              <a:gd name="connsiteX0" fmla="*/ 0 w 1261641"/>
              <a:gd name="connsiteY0" fmla="*/ 198699 h 223777"/>
              <a:gd name="connsiteX1" fmla="*/ 428264 w 1261641"/>
              <a:gd name="connsiteY1" fmla="*/ 1929 h 223777"/>
              <a:gd name="connsiteX2" fmla="*/ 787079 w 1261641"/>
              <a:gd name="connsiteY2" fmla="*/ 210273 h 223777"/>
              <a:gd name="connsiteX3" fmla="*/ 1261641 w 1261641"/>
              <a:gd name="connsiteY3" fmla="*/ 82952 h 22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1641" h="223777">
                <a:moveTo>
                  <a:pt x="0" y="198699"/>
                </a:moveTo>
                <a:cubicBezTo>
                  <a:pt x="148542" y="99349"/>
                  <a:pt x="297084" y="0"/>
                  <a:pt x="428264" y="1929"/>
                </a:cubicBezTo>
                <a:cubicBezTo>
                  <a:pt x="559444" y="3858"/>
                  <a:pt x="648183" y="196769"/>
                  <a:pt x="787079" y="210273"/>
                </a:cubicBezTo>
                <a:cubicBezTo>
                  <a:pt x="925975" y="223777"/>
                  <a:pt x="1093808" y="153364"/>
                  <a:pt x="1261641" y="82952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772900" y="5890344"/>
            <a:ext cx="0" cy="205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</p:cNvCxnSpPr>
          <p:nvPr/>
        </p:nvCxnSpPr>
        <p:spPr>
          <a:xfrm flipV="1">
            <a:off x="12423870" y="6014721"/>
            <a:ext cx="34830" cy="221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15959"/>
            <a:ext cx="12344400" cy="91440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Magic Contours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990600"/>
            <a:ext cx="13106400" cy="610277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Foot/top of slope, </a:t>
            </a:r>
            <a:r>
              <a:rPr lang="en-US" dirty="0" err="1" smtClean="0">
                <a:solidFill>
                  <a:srgbClr val="FF0000"/>
                </a:solidFill>
              </a:rPr>
              <a:t>thalweg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High-gradient zone in DEM for ‘features’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Shoreline and probable “real” water </a:t>
            </a:r>
            <a:r>
              <a:rPr lang="en-US" dirty="0" smtClean="0">
                <a:solidFill>
                  <a:srgbClr val="FF0000"/>
                </a:solidFill>
              </a:rPr>
              <a:t>levels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Important for wet/dry; always grid ‘conservatively’ to account for interpolation ‘error’ (e.g., use 0.5m instead of 0m, or use ArcGIS to shift a distance away from the actual </a:t>
            </a:r>
            <a:r>
              <a:rPr lang="en-US" dirty="0" err="1" smtClean="0">
                <a:solidFill>
                  <a:srgbClr val="FF0000"/>
                </a:solidFill>
              </a:rPr>
              <a:t>isobath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Flooding and </a:t>
            </a:r>
            <a:r>
              <a:rPr lang="en-US" dirty="0" smtClean="0">
                <a:solidFill>
                  <a:srgbClr val="FF0000"/>
                </a:solidFill>
              </a:rPr>
              <a:t>mudflats: may need an estimate of surface elevation, or just resolve well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Key features (jetty, breakwater…)</a:t>
            </a:r>
          </a:p>
          <a:p>
            <a:r>
              <a:rPr lang="en-US" dirty="0" smtClean="0"/>
              <a:t>TVD (</a:t>
            </a:r>
            <a:r>
              <a:rPr lang="en-US" dirty="0" err="1" smtClean="0"/>
              <a:t>h_tvd</a:t>
            </a:r>
            <a:r>
              <a:rPr lang="en-US" dirty="0" smtClean="0"/>
              <a:t>) and other algorithm switches</a:t>
            </a:r>
          </a:p>
          <a:p>
            <a:r>
              <a:rPr lang="en-US" dirty="0" smtClean="0"/>
              <a:t>Depths used in friction and other user threshold choices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nole_sho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00101" y="568961"/>
            <a:ext cx="12344399" cy="5840432"/>
          </a:xfrm>
        </p:spPr>
      </p:pic>
      <p:sp>
        <p:nvSpPr>
          <p:cNvPr id="5" name="TextBox 4"/>
          <p:cNvSpPr txBox="1"/>
          <p:nvPr/>
        </p:nvSpPr>
        <p:spPr>
          <a:xfrm>
            <a:off x="5715000" y="5283201"/>
            <a:ext cx="3543300" cy="1598671"/>
          </a:xfrm>
          <a:prstGeom prst="rect">
            <a:avLst/>
          </a:prstGeom>
          <a:solidFill>
            <a:schemeClr val="bg2"/>
          </a:solidFill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err="1" smtClean="0"/>
              <a:t>h_tvd</a:t>
            </a:r>
            <a:r>
              <a:rPr lang="en-US" dirty="0" smtClean="0"/>
              <a:t> = 5m,</a:t>
            </a:r>
          </a:p>
          <a:p>
            <a:r>
              <a:rPr lang="en-US" dirty="0" smtClean="0"/>
              <a:t>Water </a:t>
            </a:r>
            <a:r>
              <a:rPr lang="en-US" dirty="0" err="1" smtClean="0"/>
              <a:t>elev</a:t>
            </a:r>
            <a:r>
              <a:rPr lang="en-US" dirty="0" smtClean="0"/>
              <a:t> ~ 0.5m </a:t>
            </a:r>
          </a:p>
          <a:p>
            <a:r>
              <a:rPr lang="en-US" dirty="0" smtClean="0"/>
              <a:t>so -4.0 NAVD contour mostly non-TVD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57700" y="3251200"/>
            <a:ext cx="342900" cy="154432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6200" y="2763520"/>
            <a:ext cx="17145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Channel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72200" y="3007360"/>
            <a:ext cx="342900" cy="195072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3600" y="2519680"/>
            <a:ext cx="1371600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Shoal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772400" y="4876800"/>
            <a:ext cx="0" cy="48768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886700" y="1056640"/>
            <a:ext cx="800100" cy="568960"/>
          </a:xfrm>
          <a:prstGeom prst="straightConnector1">
            <a:avLst/>
          </a:prstGeom>
          <a:ln w="34925"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15300" y="1381760"/>
            <a:ext cx="1371600" cy="860007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Tidal range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20958765">
            <a:off x="8944937" y="3292921"/>
            <a:ext cx="2517456" cy="490675"/>
          </a:xfrm>
          <a:prstGeom prst="rect">
            <a:avLst/>
          </a:prstGeom>
          <a:noFill/>
        </p:spPr>
        <p:txBody>
          <a:bodyPr wrap="square" lIns="120170" tIns="60085" rIns="120170" bIns="60085" rtlCol="0">
            <a:spAutoFit/>
          </a:bodyPr>
          <a:lstStyle/>
          <a:p>
            <a:r>
              <a:rPr lang="en-US" dirty="0" smtClean="0"/>
              <a:t>Ship channel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 rot="20529737">
            <a:off x="5592632" y="3861253"/>
            <a:ext cx="1821576" cy="410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70" tIns="60085" rIns="120170" bIns="60085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501311">
            <a:off x="11385060" y="1059984"/>
            <a:ext cx="287885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658600" y="1905000"/>
            <a:ext cx="6096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67007" y="4419600"/>
            <a:ext cx="2055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Skew elements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58AC-3BA9-45F5-BC18-3705BA7FEE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9678</TotalTime>
  <Words>2420</Words>
  <Application>Microsoft Office PowerPoint</Application>
  <PresentationFormat>Custom</PresentationFormat>
  <Paragraphs>334</Paragraphs>
  <Slides>42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Cambria Math</vt:lpstr>
      <vt:lpstr>Symbol</vt:lpstr>
      <vt:lpstr>Office Theme</vt:lpstr>
      <vt:lpstr>Grid generation for SCHISM with SMS Joseph Zhang, VIMS Eli Ateljevich, DWR </vt:lpstr>
      <vt:lpstr>The good news and bad news</vt:lpstr>
      <vt:lpstr>Overview of The GG process</vt:lpstr>
      <vt:lpstr>General rules</vt:lpstr>
      <vt:lpstr>SMS Conceptual Model</vt:lpstr>
      <vt:lpstr>DEM preparation: pre-filtering bathymetry </vt:lpstr>
      <vt:lpstr>PowerPoint Presentation</vt:lpstr>
      <vt:lpstr>Magic Contours</vt:lpstr>
      <vt:lpstr>PowerPoint Presentation</vt:lpstr>
      <vt:lpstr>Choose Connected Contours</vt:lpstr>
      <vt:lpstr>Stick with the center</vt:lpstr>
      <vt:lpstr>Grid Density</vt:lpstr>
      <vt:lpstr>PowerPoint Presentation</vt:lpstr>
      <vt:lpstr>Wetting and Drying</vt:lpstr>
      <vt:lpstr>PowerPoint Presentation</vt:lpstr>
      <vt:lpstr>Patching and Paving</vt:lpstr>
      <vt:lpstr>Patch vs Pave</vt:lpstr>
      <vt:lpstr>PowerPoint Presentation</vt:lpstr>
      <vt:lpstr>Dovetailing Patch and Pave*</vt:lpstr>
      <vt:lpstr>Populating Elevations</vt:lpstr>
      <vt:lpstr>Metrics</vt:lpstr>
      <vt:lpstr>TVD tuning</vt:lpstr>
      <vt:lpstr>Common Ad Hoc Fixup Steps</vt:lpstr>
      <vt:lpstr>Gridding shallow systems</vt:lpstr>
      <vt:lpstr>Qiantang River</vt:lpstr>
      <vt:lpstr>Gridding strategy</vt:lpstr>
      <vt:lpstr>Gridding strategy</vt:lpstr>
      <vt:lpstr>River inflow boundary</vt:lpstr>
      <vt:lpstr>PowerPoint Presentation</vt:lpstr>
      <vt:lpstr>PowerPoint Presentation</vt:lpstr>
      <vt:lpstr>PowerPoint Presentation</vt:lpstr>
      <vt:lpstr>Grid Generation for DE Bay</vt:lpstr>
      <vt:lpstr>Final SMS map</vt:lpstr>
      <vt:lpstr>Final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 (cont’d)</vt:lpstr>
    </vt:vector>
  </TitlesOfParts>
  <Company>Genco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GG process</dc:title>
  <dc:creator>eli</dc:creator>
  <cp:lastModifiedBy>Y. Joseph Zhang</cp:lastModifiedBy>
  <cp:revision>198</cp:revision>
  <dcterms:created xsi:type="dcterms:W3CDTF">2013-08-07T14:40:41Z</dcterms:created>
  <dcterms:modified xsi:type="dcterms:W3CDTF">2019-04-09T16:23:50Z</dcterms:modified>
</cp:coreProperties>
</file>