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424" r:id="rId2"/>
    <p:sldId id="469" r:id="rId3"/>
    <p:sldId id="470" r:id="rId4"/>
    <p:sldId id="522" r:id="rId5"/>
    <p:sldId id="471" r:id="rId6"/>
    <p:sldId id="472" r:id="rId7"/>
    <p:sldId id="477" r:id="rId8"/>
    <p:sldId id="540" r:id="rId9"/>
    <p:sldId id="513" r:id="rId10"/>
    <p:sldId id="514" r:id="rId11"/>
    <p:sldId id="478" r:id="rId12"/>
    <p:sldId id="519" r:id="rId13"/>
    <p:sldId id="479" r:id="rId14"/>
    <p:sldId id="480" r:id="rId15"/>
    <p:sldId id="542" r:id="rId16"/>
    <p:sldId id="543" r:id="rId17"/>
    <p:sldId id="544" r:id="rId18"/>
    <p:sldId id="539" r:id="rId19"/>
    <p:sldId id="541" r:id="rId20"/>
    <p:sldId id="481" r:id="rId21"/>
    <p:sldId id="545" r:id="rId22"/>
    <p:sldId id="520" r:id="rId23"/>
    <p:sldId id="436" r:id="rId24"/>
    <p:sldId id="483" r:id="rId25"/>
    <p:sldId id="502" r:id="rId26"/>
    <p:sldId id="521" r:id="rId27"/>
    <p:sldId id="508" r:id="rId28"/>
    <p:sldId id="501" r:id="rId29"/>
    <p:sldId id="486" r:id="rId30"/>
    <p:sldId id="482" r:id="rId31"/>
    <p:sldId id="487" r:id="rId32"/>
    <p:sldId id="510" r:id="rId33"/>
    <p:sldId id="453" r:id="rId34"/>
    <p:sldId id="496" r:id="rId35"/>
    <p:sldId id="495" r:id="rId36"/>
    <p:sldId id="498" r:id="rId37"/>
    <p:sldId id="526" r:id="rId38"/>
    <p:sldId id="523" r:id="rId39"/>
    <p:sldId id="524" r:id="rId40"/>
    <p:sldId id="518" r:id="rId41"/>
    <p:sldId id="527" r:id="rId42"/>
    <p:sldId id="528" r:id="rId43"/>
    <p:sldId id="530" r:id="rId44"/>
    <p:sldId id="531" r:id="rId45"/>
    <p:sldId id="532" r:id="rId46"/>
    <p:sldId id="533" r:id="rId47"/>
    <p:sldId id="534" r:id="rId48"/>
    <p:sldId id="536" r:id="rId49"/>
    <p:sldId id="538" r:id="rId50"/>
    <p:sldId id="546" r:id="rId51"/>
    <p:sldId id="525" r:id="rId52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66"/>
    <a:srgbClr val="29C330"/>
    <a:srgbClr val="66FF66"/>
    <a:srgbClr val="050000"/>
    <a:srgbClr val="040000"/>
    <a:srgbClr val="03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78" d="100"/>
          <a:sy n="78" d="100"/>
        </p:scale>
        <p:origin x="480" y="82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7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EC123D-37BD-48BE-8CD5-63EBDCC76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D7BC638-F008-49F1-9EF0-B3CE698FF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AD259B0-5587-4111-A122-45817DF4470E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7C6E87-9D96-489A-998B-4EEF14BDAB1D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719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1825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273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4508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0142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013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501AE-1D4F-4052-A0BD-7C529B4536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9313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4474F8-8B56-46DC-A50A-EEF895398246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9590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29A2C9-31E8-4B3C-83AC-D54B6F0F3479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29A2C9-31E8-4B3C-83AC-D54B6F0F3479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29A2C9-31E8-4B3C-83AC-D54B6F0F3479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29A2C9-31E8-4B3C-83AC-D54B6F0F3479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2304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29A2C9-31E8-4B3C-83AC-D54B6F0F3479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122653-FE67-4CE4-8EFD-5378094D8633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BE163CF-73FA-4D10-BB6C-4AA0726FA88D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501AE-1D4F-4052-A0BD-7C529B4536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29A2C9-31E8-4B3C-83AC-D54B6F0F3479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29A2C9-31E8-4B3C-83AC-D54B6F0F3479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29A2C9-31E8-4B3C-83AC-D54B6F0F3479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D357A81-B036-4328-B467-5F6D0B2FA0EE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7C0EC9B-03C1-4C2A-A6FB-B7F58462C1D1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53319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9240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270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501AE-1D4F-4052-A0BD-7C529B4536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7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3828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1295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987326-48D9-4B06-BF61-4D67D92275E4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550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501AE-1D4F-4052-A0BD-7C529B4536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501AE-1D4F-4052-A0BD-7C529B4536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E20428E-A66F-44C7-B732-CC981B7685A5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Numbers depend</a:t>
            </a:r>
            <a:r>
              <a:rPr lang="en-US" baseline="0" dirty="0" smtClean="0"/>
              <a:t> on specific set up also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874038-4AD2-4E47-B4B0-14C21CD9A195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433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874038-4AD2-4E47-B4B0-14C21CD9A195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687300" y="6664960"/>
            <a:ext cx="10287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8C13-5C52-4CCF-95A1-104BA46CC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7071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7071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BB40-E1D7-4349-A0C3-ACD84FB23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137920"/>
            <a:ext cx="13144500" cy="601472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7303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1EB39-EB09-4EAB-B55B-A3B838E2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18ADE-4EB6-4E13-AAD3-2A8425C4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6E23-B874-4A3B-AFD7-9FF00ED7A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4972-B13B-41A2-83CD-6F36420E7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DF4F-EACB-40A7-8348-A0D7810FF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4EFBE-FBC2-4B53-B27E-6FC8338A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5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F8E8C-672D-45BA-A957-98ABFA556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9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D631-2F69-4EAF-868A-C0EDFF2DB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01812-680F-4F84-9046-6734C21A4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10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280"/>
            <a:ext cx="10858500" cy="6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60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smtClean="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73025" y="81280"/>
            <a:ext cx="91440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4A3F2D52-6E03-4E81-A2C4-5B5DDF28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mp.or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4.xml"/><Relationship Id="rId4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A982A53-3663-45F6-A268-737402EC88C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6640"/>
            <a:ext cx="13030200" cy="373888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5300" dirty="0"/>
              <a:t>SCHISM </a:t>
            </a:r>
            <a:r>
              <a:rPr lang="en-US" sz="5300" dirty="0" smtClean="0"/>
              <a:t>code review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3200" dirty="0"/>
              <a:t>Joseph Zhang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04" y="2283485"/>
            <a:ext cx="4114801" cy="22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10858500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 err="1" smtClean="0"/>
              <a:t>schism_glbl</a:t>
            </a:r>
            <a:r>
              <a:rPr lang="en-US" sz="2600" dirty="0" smtClean="0"/>
              <a:t>: variables</a:t>
            </a:r>
            <a:endParaRPr lang="en-US" sz="2600" dirty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381000"/>
            <a:ext cx="12368213" cy="649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Mapping arrays are essential for understanding MPI code</a:t>
            </a:r>
          </a:p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i="1" dirty="0" smtClean="0"/>
              <a:t>99.9% </a:t>
            </a:r>
            <a:r>
              <a:rPr lang="en-US" dirty="0" smtClean="0"/>
              <a:t>of </a:t>
            </a:r>
            <a:r>
              <a:rPr lang="en-US" dirty="0" err="1" smtClean="0"/>
              <a:t>vars</a:t>
            </a:r>
            <a:r>
              <a:rPr lang="en-US" dirty="0" smtClean="0"/>
              <a:t> inside the code are </a:t>
            </a:r>
            <a:r>
              <a:rPr lang="en-US" dirty="0" smtClean="0">
                <a:solidFill>
                  <a:srgbClr val="00B0F0"/>
                </a:solidFill>
              </a:rPr>
              <a:t>local</a:t>
            </a:r>
            <a:r>
              <a:rPr lang="en-US" dirty="0" smtClean="0"/>
              <a:t> (in resident or </a:t>
            </a:r>
            <a:r>
              <a:rPr lang="en-US" dirty="0" err="1" smtClean="0"/>
              <a:t>aug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domains); I/O is usually done in </a:t>
            </a:r>
            <a:r>
              <a:rPr lang="en-US" dirty="0" smtClean="0">
                <a:solidFill>
                  <a:srgbClr val="00B0F0"/>
                </a:solidFill>
              </a:rPr>
              <a:t>global</a:t>
            </a:r>
            <a:r>
              <a:rPr lang="en-US" dirty="0" smtClean="0"/>
              <a:t> </a:t>
            </a:r>
            <a:r>
              <a:rPr lang="en-US" dirty="0" err="1" smtClean="0"/>
              <a:t>vars</a:t>
            </a:r>
            <a:endParaRPr lang="en-US" dirty="0" smtClean="0"/>
          </a:p>
          <a:p>
            <a:pPr marL="886602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Why not use global </a:t>
            </a:r>
            <a:r>
              <a:rPr lang="en-US" dirty="0" err="1" smtClean="0"/>
              <a:t>vars</a:t>
            </a:r>
            <a:r>
              <a:rPr lang="en-US" dirty="0" smtClean="0"/>
              <a:t> more?</a:t>
            </a:r>
          </a:p>
          <a:p>
            <a:pPr marL="886602" lvl="1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I/O is expensive in parallel </a:t>
            </a:r>
            <a:r>
              <a:rPr lang="en-US" b="1" dirty="0" err="1" smtClean="0">
                <a:solidFill>
                  <a:srgbClr val="FF0000"/>
                </a:solidFill>
              </a:rPr>
              <a:t>env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Each </a:t>
            </a:r>
            <a:r>
              <a:rPr lang="en-US" dirty="0"/>
              <a:t>process (sub-domain) has its own set of </a:t>
            </a:r>
            <a:r>
              <a:rPr lang="en-US" dirty="0" smtClean="0"/>
              <a:t>variables/memory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names appear same but occupy different memory - polymorphism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global-to-local</a:t>
            </a:r>
            <a:r>
              <a:rPr lang="en-US" dirty="0"/>
              <a:t>, local-to-global mappings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resident </a:t>
            </a:r>
            <a:r>
              <a:rPr lang="en-US" dirty="0" err="1"/>
              <a:t>vs</a:t>
            </a:r>
            <a:r>
              <a:rPr lang="en-US" dirty="0"/>
              <a:t> augmented (i.e., resident + ghost)</a:t>
            </a:r>
          </a:p>
          <a:p>
            <a:pPr eaLnBrk="1" hangingPunct="1">
              <a:buFontTx/>
              <a:buChar char="•"/>
            </a:pPr>
            <a:r>
              <a:rPr lang="en-US" dirty="0"/>
              <a:t> Linked lists: </a:t>
            </a:r>
            <a:r>
              <a:rPr lang="en-US" dirty="0" err="1" smtClean="0"/>
              <a:t>i</a:t>
            </a:r>
            <a:r>
              <a:rPr lang="en-US" dirty="0" err="1" smtClean="0">
                <a:solidFill>
                  <a:srgbClr val="FFC000"/>
                </a:solidFill>
              </a:rPr>
              <a:t>e</a:t>
            </a:r>
            <a:r>
              <a:rPr lang="en-US" dirty="0" err="1" smtClean="0"/>
              <a:t>gl</a:t>
            </a:r>
            <a:r>
              <a:rPr lang="en-US" dirty="0"/>
              <a:t>()%</a:t>
            </a:r>
            <a:r>
              <a:rPr lang="en-US" dirty="0" err="1"/>
              <a:t>next%next%next</a:t>
            </a:r>
            <a:r>
              <a:rPr lang="en-US" dirty="0" smtClean="0"/>
              <a:t>… for element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Each process has its own version of this list, with the local element number at the top (if inside </a:t>
            </a:r>
            <a:r>
              <a:rPr lang="en-US" dirty="0" err="1"/>
              <a:t>aug.</a:t>
            </a:r>
            <a:r>
              <a:rPr lang="en-US" dirty="0"/>
              <a:t> domain), and after that the rank numbers in ascending order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err="1" smtClean="0">
                <a:solidFill>
                  <a:srgbClr val="FFC000"/>
                </a:solidFill>
              </a:rPr>
              <a:t>p</a:t>
            </a:r>
            <a:r>
              <a:rPr lang="en-US" dirty="0" err="1" smtClean="0"/>
              <a:t>gl</a:t>
            </a:r>
            <a:r>
              <a:rPr lang="en-US" dirty="0" smtClean="0"/>
              <a:t>() </a:t>
            </a:r>
            <a:r>
              <a:rPr lang="en-US" dirty="0"/>
              <a:t>and </a:t>
            </a:r>
            <a:r>
              <a:rPr lang="en-US" dirty="0" err="1"/>
              <a:t>i</a:t>
            </a:r>
            <a:r>
              <a:rPr lang="en-US" dirty="0" err="1">
                <a:solidFill>
                  <a:srgbClr val="FFC000"/>
                </a:solidFill>
              </a:rPr>
              <a:t>s</a:t>
            </a:r>
            <a:r>
              <a:rPr lang="en-US" dirty="0" err="1"/>
              <a:t>gl</a:t>
            </a:r>
            <a:r>
              <a:rPr lang="en-US" dirty="0"/>
              <a:t>(): </a:t>
            </a:r>
            <a:endParaRPr lang="en-US" dirty="0" smtClean="0"/>
          </a:p>
          <a:p>
            <a:pPr lvl="2" eaLnBrk="1" hangingPunct="1">
              <a:buFontTx/>
              <a:buChar char="•"/>
            </a:pP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/>
              <a:t>Consistency </a:t>
            </a:r>
            <a:r>
              <a:rPr lang="en-US" dirty="0"/>
              <a:t>among processes (e.g., elevations): follow the smallest rank</a:t>
            </a:r>
          </a:p>
          <a:p>
            <a:pPr lvl="2" eaLnBrk="1" hangingPunct="1">
              <a:buFontTx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 Interfacial </a:t>
            </a:r>
            <a:r>
              <a:rPr lang="en-US" dirty="0">
                <a:solidFill>
                  <a:srgbClr val="00B0F0"/>
                </a:solidFill>
              </a:rPr>
              <a:t>nodes/sides may be resident in more than 1 domain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 Implication for sum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Operations on neighborhood (e.g. </a:t>
            </a: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ball </a:t>
            </a:r>
            <a:r>
              <a:rPr lang="en-US" dirty="0" smtClean="0"/>
              <a:t>info): need exchange </a:t>
            </a:r>
            <a:r>
              <a:rPr lang="en-US" dirty="0"/>
              <a:t>of info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Computation usually done inside resident domain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Communication done in ghost </a:t>
            </a:r>
            <a:r>
              <a:rPr lang="en-US" dirty="0" smtClean="0"/>
              <a:t>domain (with aid from global indices)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Communication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MPI standard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Bundle up before </a:t>
            </a:r>
            <a:r>
              <a:rPr lang="en-US" dirty="0" smtClean="0"/>
              <a:t>posting for efficiency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Boundary info: </a:t>
            </a:r>
            <a:r>
              <a:rPr lang="en-US" i="1" dirty="0" smtClean="0"/>
              <a:t>use </a:t>
            </a:r>
            <a:r>
              <a:rPr lang="en-US" i="1" dirty="0"/>
              <a:t>global info for simplicity</a:t>
            </a:r>
          </a:p>
        </p:txBody>
      </p:sp>
      <p:graphicFrame>
        <p:nvGraphicFramePr>
          <p:cNvPr id="594099" name="Group 1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65244"/>
              </p:ext>
            </p:extLst>
          </p:nvPr>
        </p:nvGraphicFramePr>
        <p:xfrm>
          <a:off x="6419849" y="26186"/>
          <a:ext cx="7280756" cy="1789718"/>
        </p:xfrm>
        <a:graphic>
          <a:graphicData uri="http://schemas.openxmlformats.org/drawingml/2006/table">
            <a:tbl>
              <a:tblPr/>
              <a:tblGrid>
                <a:gridCol w="990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9293">
                  <a:extLst>
                    <a:ext uri="{9D8B030D-6E8A-4147-A177-3AD203B41FA5}">
                      <a16:colId xmlns:a16="http://schemas.microsoft.com/office/drawing/2014/main" val="4197104434"/>
                    </a:ext>
                  </a:extLst>
                </a:gridCol>
              </a:tblGrid>
              <a:tr h="585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Global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non-augmented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Ghost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Augmented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Augmented up to 2 tier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4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ne_global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nea2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Nodes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np_global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npa2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4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ns_global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nsa2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88" marB="48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73" name="AutoShape 155"/>
          <p:cNvSpPr>
            <a:spLocks noChangeArrowheads="1"/>
          </p:cNvSpPr>
          <p:nvPr/>
        </p:nvSpPr>
        <p:spPr bwMode="auto">
          <a:xfrm>
            <a:off x="3016990" y="6781800"/>
            <a:ext cx="1143000" cy="487680"/>
          </a:xfrm>
          <a:prstGeom prst="flowChartPredefined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14374" name="AutoShape 156"/>
          <p:cNvSpPr>
            <a:spLocks noChangeArrowheads="1"/>
          </p:cNvSpPr>
          <p:nvPr/>
        </p:nvSpPr>
        <p:spPr bwMode="auto">
          <a:xfrm>
            <a:off x="9532090" y="6781800"/>
            <a:ext cx="1143000" cy="487680"/>
          </a:xfrm>
          <a:prstGeom prst="flowChartPredefined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14375" name="AutoShape 157"/>
          <p:cNvSpPr>
            <a:spLocks noChangeArrowheads="1"/>
          </p:cNvSpPr>
          <p:nvPr/>
        </p:nvSpPr>
        <p:spPr bwMode="auto">
          <a:xfrm>
            <a:off x="5074390" y="6781800"/>
            <a:ext cx="1143000" cy="487680"/>
          </a:xfrm>
          <a:prstGeom prst="flowChartPredefined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14376" name="AutoShape 158"/>
          <p:cNvSpPr>
            <a:spLocks noChangeArrowheads="1"/>
          </p:cNvSpPr>
          <p:nvPr/>
        </p:nvSpPr>
        <p:spPr bwMode="auto">
          <a:xfrm>
            <a:off x="7246090" y="6781800"/>
            <a:ext cx="1143000" cy="487680"/>
          </a:xfrm>
          <a:prstGeom prst="flowChartPredefined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14377" name="Line 159"/>
          <p:cNvSpPr>
            <a:spLocks noChangeShapeType="1"/>
          </p:cNvSpPr>
          <p:nvPr/>
        </p:nvSpPr>
        <p:spPr bwMode="auto">
          <a:xfrm>
            <a:off x="4045690" y="694436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78" name="Line 160"/>
          <p:cNvSpPr>
            <a:spLocks noChangeShapeType="1"/>
          </p:cNvSpPr>
          <p:nvPr/>
        </p:nvSpPr>
        <p:spPr bwMode="auto">
          <a:xfrm>
            <a:off x="6217390" y="694436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79" name="Line 161"/>
          <p:cNvSpPr>
            <a:spLocks noChangeShapeType="1"/>
          </p:cNvSpPr>
          <p:nvPr/>
        </p:nvSpPr>
        <p:spPr bwMode="auto">
          <a:xfrm>
            <a:off x="8389090" y="694436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82" name="Text Box 164"/>
          <p:cNvSpPr txBox="1">
            <a:spLocks noChangeArrowheads="1"/>
          </p:cNvSpPr>
          <p:nvPr/>
        </p:nvSpPr>
        <p:spPr bwMode="auto">
          <a:xfrm>
            <a:off x="3192508" y="6810640"/>
            <a:ext cx="822974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head</a:t>
            </a:r>
          </a:p>
        </p:txBody>
      </p:sp>
      <p:sp>
        <p:nvSpPr>
          <p:cNvPr id="14383" name="Text Box 165"/>
          <p:cNvSpPr txBox="1">
            <a:spLocks noChangeArrowheads="1"/>
          </p:cNvSpPr>
          <p:nvPr/>
        </p:nvSpPr>
        <p:spPr bwMode="auto">
          <a:xfrm>
            <a:off x="9783135" y="6861582"/>
            <a:ext cx="633820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tail</a:t>
            </a:r>
          </a:p>
        </p:txBody>
      </p:sp>
      <p:sp>
        <p:nvSpPr>
          <p:cNvPr id="14384" name="Line 166"/>
          <p:cNvSpPr>
            <a:spLocks noChangeShapeType="1"/>
          </p:cNvSpPr>
          <p:nvPr/>
        </p:nvSpPr>
        <p:spPr bwMode="auto">
          <a:xfrm>
            <a:off x="10675090" y="694436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85" name="Text Box 167"/>
          <p:cNvSpPr txBox="1">
            <a:spLocks noChangeArrowheads="1"/>
          </p:cNvSpPr>
          <p:nvPr/>
        </p:nvSpPr>
        <p:spPr bwMode="auto">
          <a:xfrm>
            <a:off x="11694265" y="6781800"/>
            <a:ext cx="1335935" cy="6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NULL</a:t>
            </a:r>
          </a:p>
        </p:txBody>
      </p:sp>
      <p:sp>
        <p:nvSpPr>
          <p:cNvPr id="14386" name="Text Box 168"/>
          <p:cNvSpPr txBox="1">
            <a:spLocks noChangeArrowheads="1"/>
          </p:cNvSpPr>
          <p:nvPr/>
        </p:nvSpPr>
        <p:spPr bwMode="auto">
          <a:xfrm>
            <a:off x="6046107" y="6361462"/>
            <a:ext cx="1371266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A linked list</a:t>
            </a:r>
          </a:p>
        </p:txBody>
      </p:sp>
      <p:sp>
        <p:nvSpPr>
          <p:cNvPr id="14387" name="Line 169"/>
          <p:cNvSpPr>
            <a:spLocks noChangeShapeType="1"/>
          </p:cNvSpPr>
          <p:nvPr/>
        </p:nvSpPr>
        <p:spPr bwMode="auto">
          <a:xfrm flipH="1">
            <a:off x="4007590" y="710692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88" name="Line 170"/>
          <p:cNvSpPr>
            <a:spLocks noChangeShapeType="1"/>
          </p:cNvSpPr>
          <p:nvPr/>
        </p:nvSpPr>
        <p:spPr bwMode="auto">
          <a:xfrm flipH="1">
            <a:off x="6179290" y="710692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89" name="Line 171"/>
          <p:cNvSpPr>
            <a:spLocks noChangeShapeType="1"/>
          </p:cNvSpPr>
          <p:nvPr/>
        </p:nvSpPr>
        <p:spPr bwMode="auto">
          <a:xfrm flipH="1">
            <a:off x="8350990" y="710692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90" name="Line 172"/>
          <p:cNvSpPr>
            <a:spLocks noChangeShapeType="1"/>
          </p:cNvSpPr>
          <p:nvPr/>
        </p:nvSpPr>
        <p:spPr bwMode="auto">
          <a:xfrm flipH="1">
            <a:off x="10636990" y="710692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91" name="Text Box 173"/>
          <p:cNvSpPr txBox="1">
            <a:spLocks noChangeArrowheads="1"/>
          </p:cNvSpPr>
          <p:nvPr/>
        </p:nvSpPr>
        <p:spPr bwMode="auto">
          <a:xfrm>
            <a:off x="502390" y="6781800"/>
            <a:ext cx="1335935" cy="6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NULL</a:t>
            </a:r>
          </a:p>
        </p:txBody>
      </p:sp>
      <p:sp>
        <p:nvSpPr>
          <p:cNvPr id="14392" name="Line 174"/>
          <p:cNvSpPr>
            <a:spLocks noChangeShapeType="1"/>
          </p:cNvSpPr>
          <p:nvPr/>
        </p:nvSpPr>
        <p:spPr bwMode="auto">
          <a:xfrm>
            <a:off x="1873990" y="694436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14393" name="Line 175"/>
          <p:cNvSpPr>
            <a:spLocks noChangeShapeType="1"/>
          </p:cNvSpPr>
          <p:nvPr/>
        </p:nvSpPr>
        <p:spPr bwMode="auto">
          <a:xfrm flipH="1">
            <a:off x="1835890" y="710692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2399" y="4874231"/>
            <a:ext cx="5898001" cy="1506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dirty="0"/>
              <a:t> if(associated(</a:t>
            </a:r>
            <a:r>
              <a:rPr lang="en-US" dirty="0" err="1"/>
              <a:t>ipgl</a:t>
            </a:r>
            <a:r>
              <a:rPr lang="en-US" dirty="0"/>
              <a:t>(</a:t>
            </a:r>
            <a:r>
              <a:rPr lang="en-US" dirty="0" err="1"/>
              <a:t>iplg</a:t>
            </a:r>
            <a:r>
              <a:rPr lang="en-US" dirty="0"/>
              <a:t>(</a:t>
            </a:r>
            <a:r>
              <a:rPr lang="en-US" dirty="0" err="1"/>
              <a:t>ip</a:t>
            </a:r>
            <a:r>
              <a:rPr lang="en-US" dirty="0"/>
              <a:t>))%next)) then </a:t>
            </a:r>
            <a:r>
              <a:rPr lang="en-US" dirty="0" smtClean="0"/>
              <a:t> !interface </a:t>
            </a:r>
            <a:r>
              <a:rPr lang="en-US" dirty="0"/>
              <a:t>node</a:t>
            </a:r>
          </a:p>
          <a:p>
            <a:r>
              <a:rPr lang="en-US" dirty="0"/>
              <a:t>      if(</a:t>
            </a:r>
            <a:r>
              <a:rPr lang="en-US" dirty="0" err="1"/>
              <a:t>ipgl</a:t>
            </a:r>
            <a:r>
              <a:rPr lang="en-US" dirty="0"/>
              <a:t>(</a:t>
            </a:r>
            <a:r>
              <a:rPr lang="en-US" dirty="0" err="1"/>
              <a:t>iplg</a:t>
            </a:r>
            <a:r>
              <a:rPr lang="en-US" dirty="0"/>
              <a:t>(</a:t>
            </a:r>
            <a:r>
              <a:rPr lang="en-US" dirty="0" err="1"/>
              <a:t>ip</a:t>
            </a:r>
            <a:r>
              <a:rPr lang="en-US" dirty="0"/>
              <a:t>))%</a:t>
            </a:r>
            <a:r>
              <a:rPr lang="en-US" dirty="0" err="1"/>
              <a:t>next%rank</a:t>
            </a:r>
            <a:r>
              <a:rPr lang="en-US" dirty="0"/>
              <a:t>&lt;</a:t>
            </a:r>
            <a:r>
              <a:rPr lang="en-US" dirty="0" err="1"/>
              <a:t>myrank</a:t>
            </a:r>
            <a:r>
              <a:rPr lang="en-US" dirty="0"/>
              <a:t>) cycle </a:t>
            </a:r>
            <a:r>
              <a:rPr lang="en-US" dirty="0" smtClean="0"/>
              <a:t> !already </a:t>
            </a:r>
            <a:r>
              <a:rPr lang="en-US" dirty="0"/>
              <a:t>in the sum so skip</a:t>
            </a:r>
          </a:p>
          <a:p>
            <a:r>
              <a:rPr lang="en-US" dirty="0"/>
              <a:t>    </a:t>
            </a:r>
            <a:r>
              <a:rPr lang="en-US" dirty="0" err="1"/>
              <a:t>endif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10858500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 err="1"/>
              <a:t>schism_glbl</a:t>
            </a:r>
            <a:r>
              <a:rPr lang="en-US" sz="2600" dirty="0"/>
              <a:t> </a:t>
            </a:r>
            <a:r>
              <a:rPr lang="en-US" sz="2600" dirty="0" smtClean="0"/>
              <a:t>module: </a:t>
            </a:r>
            <a:r>
              <a:rPr lang="en-US" sz="2600" dirty="0" err="1" smtClean="0"/>
              <a:t>vars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285750" y="1056640"/>
            <a:ext cx="13144500" cy="496882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/>
              <a:t>module </a:t>
            </a:r>
            <a:r>
              <a:rPr lang="en-US" sz="2100" dirty="0" err="1"/>
              <a:t>schicm_glbl</a:t>
            </a:r>
            <a:endParaRPr lang="en-US" sz="2100" dirty="0"/>
          </a:p>
          <a:p>
            <a:r>
              <a:rPr lang="en-US" sz="2100" dirty="0"/>
              <a:t>  implicit none</a:t>
            </a:r>
          </a:p>
          <a:p>
            <a:r>
              <a:rPr lang="en-US" sz="2100" dirty="0"/>
              <a:t>  </a:t>
            </a:r>
            <a:r>
              <a:rPr lang="en-US" sz="2100" dirty="0">
                <a:solidFill>
                  <a:srgbClr val="FF0000"/>
                </a:solidFill>
              </a:rPr>
              <a:t>public</a:t>
            </a:r>
            <a:r>
              <a:rPr lang="en-US" sz="2100" dirty="0"/>
              <a:t>  </a:t>
            </a:r>
            <a:r>
              <a:rPr lang="en-US" sz="2100" dirty="0" smtClean="0"/>
              <a:t> !Default </a:t>
            </a:r>
            <a:r>
              <a:rPr lang="en-US" sz="2100" dirty="0"/>
              <a:t>scope is public</a:t>
            </a:r>
          </a:p>
          <a:p>
            <a:r>
              <a:rPr lang="en-US" sz="2100" dirty="0"/>
              <a:t>…….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</a:t>
            </a:r>
            <a:r>
              <a:rPr lang="en-US" sz="2100" dirty="0"/>
              <a:t>Element geometry data</a:t>
            </a:r>
          </a:p>
          <a:p>
            <a:r>
              <a:rPr lang="en-US" sz="2100" dirty="0"/>
              <a:t>  </a:t>
            </a:r>
            <a:r>
              <a:rPr lang="en-US" sz="2100" dirty="0" err="1"/>
              <a:t>integer,save</a:t>
            </a:r>
            <a:r>
              <a:rPr lang="en-US" sz="2100" dirty="0"/>
              <a:t> :: </a:t>
            </a:r>
            <a:r>
              <a:rPr lang="en-US" sz="2100" dirty="0" err="1"/>
              <a:t>ne_global</a:t>
            </a:r>
            <a:r>
              <a:rPr lang="en-US" sz="2100" dirty="0"/>
              <a:t>    </a:t>
            </a:r>
            <a:r>
              <a:rPr lang="en-US" sz="2100" dirty="0" smtClean="0"/>
              <a:t>  !Global </a:t>
            </a:r>
            <a:r>
              <a:rPr lang="en-US" sz="2100" dirty="0"/>
              <a:t>number of elements</a:t>
            </a:r>
          </a:p>
          <a:p>
            <a:r>
              <a:rPr lang="en-US" sz="2100" dirty="0"/>
              <a:t>  </a:t>
            </a:r>
            <a:r>
              <a:rPr lang="en-US" sz="2100" dirty="0" err="1"/>
              <a:t>integer,save</a:t>
            </a:r>
            <a:r>
              <a:rPr lang="en-US" sz="2100" dirty="0"/>
              <a:t> :: ne           </a:t>
            </a:r>
            <a:r>
              <a:rPr lang="en-US" sz="2100" dirty="0" smtClean="0"/>
              <a:t>     !Local </a:t>
            </a:r>
            <a:r>
              <a:rPr lang="en-US" sz="2100" dirty="0"/>
              <a:t>number of resident elements</a:t>
            </a:r>
          </a:p>
          <a:p>
            <a:r>
              <a:rPr lang="en-US" sz="2100" dirty="0"/>
              <a:t>  </a:t>
            </a:r>
            <a:r>
              <a:rPr lang="en-US" sz="2100" dirty="0" err="1"/>
              <a:t>integer,save</a:t>
            </a:r>
            <a:r>
              <a:rPr lang="en-US" sz="2100" dirty="0"/>
              <a:t> :: </a:t>
            </a:r>
            <a:r>
              <a:rPr lang="en-US" sz="2100" dirty="0" err="1"/>
              <a:t>neg</a:t>
            </a:r>
            <a:r>
              <a:rPr lang="en-US" sz="2100" dirty="0"/>
              <a:t>          </a:t>
            </a:r>
            <a:r>
              <a:rPr lang="en-US" sz="2100" dirty="0" smtClean="0"/>
              <a:t>    !Local </a:t>
            </a:r>
            <a:r>
              <a:rPr lang="en-US" sz="2100" dirty="0"/>
              <a:t>number of ghost elements</a:t>
            </a:r>
          </a:p>
          <a:p>
            <a:r>
              <a:rPr lang="en-US" sz="2100" dirty="0"/>
              <a:t>  </a:t>
            </a:r>
            <a:r>
              <a:rPr lang="en-US" sz="2100" dirty="0" err="1"/>
              <a:t>integer,save</a:t>
            </a:r>
            <a:r>
              <a:rPr lang="en-US" sz="2100" dirty="0"/>
              <a:t> :: </a:t>
            </a:r>
            <a:r>
              <a:rPr lang="en-US" sz="2100" dirty="0" err="1"/>
              <a:t>nea</a:t>
            </a:r>
            <a:r>
              <a:rPr lang="en-US" sz="2100" dirty="0"/>
              <a:t>          </a:t>
            </a:r>
            <a:r>
              <a:rPr lang="en-US" sz="2100" dirty="0" smtClean="0"/>
              <a:t>    !Local </a:t>
            </a:r>
            <a:r>
              <a:rPr lang="en-US" sz="2100" dirty="0"/>
              <a:t>number of elements in augmented subdomain (</a:t>
            </a:r>
            <a:r>
              <a:rPr lang="en-US" sz="2100" dirty="0" err="1"/>
              <a:t>ne+neg</a:t>
            </a:r>
            <a:r>
              <a:rPr lang="en-US" sz="2100" dirty="0"/>
              <a:t>)</a:t>
            </a:r>
          </a:p>
          <a:p>
            <a:r>
              <a:rPr lang="en-US" sz="2100" dirty="0"/>
              <a:t>  </a:t>
            </a:r>
            <a:r>
              <a:rPr lang="en-US" sz="2100" dirty="0" err="1"/>
              <a:t>integer,</a:t>
            </a:r>
            <a:r>
              <a:rPr lang="en-US" sz="2100" dirty="0" err="1">
                <a:solidFill>
                  <a:srgbClr val="FF0000"/>
                </a:solidFill>
              </a:rPr>
              <a:t>save,allocatable</a:t>
            </a:r>
            <a:r>
              <a:rPr lang="en-US" sz="2100" dirty="0"/>
              <a:t> :: </a:t>
            </a:r>
            <a:r>
              <a:rPr lang="en-US" sz="2100" dirty="0" err="1"/>
              <a:t>ielg</a:t>
            </a:r>
            <a:r>
              <a:rPr lang="en-US" sz="2100" dirty="0"/>
              <a:t>(:)      </a:t>
            </a:r>
            <a:r>
              <a:rPr lang="en-US" sz="2100" dirty="0" smtClean="0"/>
              <a:t>  !Local-to-global </a:t>
            </a:r>
            <a:r>
              <a:rPr lang="en-US" sz="2100" dirty="0"/>
              <a:t>element index table (augmented)</a:t>
            </a:r>
          </a:p>
          <a:p>
            <a:r>
              <a:rPr lang="en-US" sz="2100" dirty="0"/>
              <a:t>  </a:t>
            </a:r>
            <a:r>
              <a:rPr lang="en-US" sz="2100" dirty="0">
                <a:solidFill>
                  <a:srgbClr val="FF9933"/>
                </a:solidFill>
              </a:rPr>
              <a:t>type(</a:t>
            </a:r>
            <a:r>
              <a:rPr lang="en-US" sz="2100" dirty="0" err="1">
                <a:solidFill>
                  <a:srgbClr val="FF9933"/>
                </a:solidFill>
              </a:rPr>
              <a:t>llist_type</a:t>
            </a:r>
            <a:r>
              <a:rPr lang="en-US" sz="2100" dirty="0"/>
              <a:t>),</a:t>
            </a:r>
            <a:r>
              <a:rPr lang="en-US" sz="2100" dirty="0" err="1"/>
              <a:t>save,pointer</a:t>
            </a:r>
            <a:r>
              <a:rPr lang="en-US" sz="2100" dirty="0"/>
              <a:t> :: </a:t>
            </a:r>
            <a:r>
              <a:rPr lang="en-US" sz="2100" dirty="0" err="1"/>
              <a:t>iegl</a:t>
            </a:r>
            <a:r>
              <a:rPr lang="en-US" sz="2100" dirty="0"/>
              <a:t>(:) </a:t>
            </a:r>
            <a:r>
              <a:rPr lang="en-US" sz="2100" dirty="0" smtClean="0"/>
              <a:t>  !Global-to-local </a:t>
            </a:r>
            <a:r>
              <a:rPr lang="en-US" sz="2100" dirty="0"/>
              <a:t>element index table (augmented)</a:t>
            </a:r>
          </a:p>
          <a:p>
            <a:endParaRPr lang="en-US" sz="2100" dirty="0"/>
          </a:p>
          <a:p>
            <a:r>
              <a:rPr lang="en-US" sz="2100" dirty="0"/>
              <a:t>  </a:t>
            </a:r>
            <a:r>
              <a:rPr lang="en-US" sz="2100" dirty="0" smtClean="0"/>
              <a:t> Similarly</a:t>
            </a:r>
            <a:endParaRPr lang="en-US" sz="2100" dirty="0"/>
          </a:p>
          <a:p>
            <a:pPr lvl="0"/>
            <a:r>
              <a:rPr lang="nl-NL" sz="2100" dirty="0"/>
              <a:t>  iplg(ip), islg(isd</a:t>
            </a:r>
            <a:r>
              <a:rPr lang="nl-NL" sz="2100" dirty="0" smtClean="0"/>
              <a:t>)</a:t>
            </a:r>
            <a:endParaRPr lang="en-US" sz="2100" dirty="0"/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6409758"/>
            <a:ext cx="124452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Tahoma" panose="020B0604030504040204" pitchFamily="34" charset="0"/>
              <a:buChar char="*"/>
            </a:pPr>
            <a:r>
              <a:rPr lang="en-US" dirty="0" smtClean="0"/>
              <a:t>Important: do not confuse ‘global’ </a:t>
            </a:r>
            <a:r>
              <a:rPr lang="en-US" dirty="0" err="1" smtClean="0"/>
              <a:t>vars</a:t>
            </a:r>
            <a:r>
              <a:rPr lang="en-US" dirty="0" smtClean="0"/>
              <a:t> in _</a:t>
            </a:r>
            <a:r>
              <a:rPr lang="en-US" dirty="0" err="1" smtClean="0"/>
              <a:t>glbl</a:t>
            </a:r>
            <a:r>
              <a:rPr lang="en-US" dirty="0" smtClean="0"/>
              <a:t> with global quantities associated with global domain (pre-partitioned)! </a:t>
            </a:r>
          </a:p>
          <a:p>
            <a:pPr marL="285750" indent="-285750">
              <a:buFont typeface="Tahoma" panose="020B0604030504040204" pitchFamily="34" charset="0"/>
              <a:buChar char="*"/>
            </a:pPr>
            <a:r>
              <a:rPr lang="en-US" dirty="0" err="1" smtClean="0"/>
              <a:t>Vars</a:t>
            </a:r>
            <a:r>
              <a:rPr lang="en-US" dirty="0" smtClean="0"/>
              <a:t> with global extent are usually named as _global, _</a:t>
            </a:r>
            <a:r>
              <a:rPr lang="en-US" dirty="0" err="1" smtClean="0"/>
              <a:t>glbl</a:t>
            </a:r>
            <a:r>
              <a:rPr lang="en-US" dirty="0" smtClean="0"/>
              <a:t> , _</a:t>
            </a:r>
            <a:r>
              <a:rPr lang="en-US" dirty="0" err="1" smtClean="0"/>
              <a:t>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6F39CB-0F85-42C2-B431-400CCF6C8DA4}" type="slidenum">
              <a:rPr lang="en-US" smtClean="0">
                <a:solidFill>
                  <a:schemeClr val="bg2"/>
                </a:solidFill>
              </a:rPr>
              <a:pPr eaLnBrk="1" hangingPunct="1"/>
              <a:t>12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S</a:t>
            </a:r>
            <a:r>
              <a:rPr lang="en-US" sz="3200" dirty="0" smtClean="0"/>
              <a:t>pherical </a:t>
            </a:r>
            <a:r>
              <a:rPr lang="en-US" sz="3200" dirty="0"/>
              <a:t>coordinates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95216" y="3962400"/>
            <a:ext cx="6483662" cy="173717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100" dirty="0"/>
              <a:t>We transform the coordinates instead of </a:t>
            </a:r>
            <a:r>
              <a:rPr lang="en-US" sz="2100" dirty="0" err="1"/>
              <a:t>eqs</a:t>
            </a:r>
            <a:endParaRPr lang="en-US" sz="2100" dirty="0"/>
          </a:p>
          <a:p>
            <a:r>
              <a:rPr lang="en-US" sz="2100" dirty="0"/>
              <a:t>There are </a:t>
            </a:r>
            <a:r>
              <a:rPr lang="en-US" sz="2100" dirty="0" smtClean="0"/>
              <a:t>2 </a:t>
            </a:r>
            <a:r>
              <a:rPr lang="en-US" sz="2100" dirty="0"/>
              <a:t>frames used:</a:t>
            </a:r>
          </a:p>
          <a:p>
            <a:pPr marL="450639" indent="-450639">
              <a:buFont typeface="+mj-lt"/>
              <a:buAutoNum type="arabicPeriod"/>
            </a:pPr>
            <a:r>
              <a:rPr lang="en-US" sz="2100" dirty="0"/>
              <a:t>Global</a:t>
            </a:r>
          </a:p>
          <a:p>
            <a:pPr marL="450639" indent="-450639">
              <a:buFont typeface="+mj-lt"/>
              <a:buAutoNum type="arabicPeriod"/>
            </a:pPr>
            <a:r>
              <a:rPr lang="en-US" sz="2100" dirty="0" smtClean="0"/>
              <a:t>Lon/</a:t>
            </a:r>
            <a:r>
              <a:rPr lang="en-US" sz="2100" dirty="0" err="1" smtClean="0"/>
              <a:t>lat</a:t>
            </a:r>
            <a:r>
              <a:rPr lang="en-US" sz="2100" dirty="0" smtClean="0"/>
              <a:t> (local @ node/element/side): </a:t>
            </a:r>
            <a:r>
              <a:rPr lang="en-US" sz="2100" dirty="0" smtClean="0">
                <a:solidFill>
                  <a:srgbClr val="FFC000"/>
                </a:solidFill>
              </a:rPr>
              <a:t>zonal/meridional/vertical</a:t>
            </a:r>
            <a:endParaRPr lang="en-US" sz="2100" dirty="0">
              <a:solidFill>
                <a:srgbClr val="FFC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4" y="4038600"/>
            <a:ext cx="4229764" cy="128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3" y="5191069"/>
            <a:ext cx="6329363" cy="7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3508" y="6274656"/>
            <a:ext cx="11779292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100" dirty="0"/>
              <a:t>Changes to the code </a:t>
            </a:r>
            <a:r>
              <a:rPr lang="en-US" sz="2100" dirty="0" smtClean="0"/>
              <a:t>are simple: mainly </a:t>
            </a:r>
            <a:r>
              <a:rPr lang="en-US" sz="2100" dirty="0"/>
              <a:t>related to re-project vectors and </a:t>
            </a:r>
            <a:r>
              <a:rPr lang="en-US" sz="2100" b="1" dirty="0">
                <a:solidFill>
                  <a:srgbClr val="FF0000"/>
                </a:solidFill>
              </a:rPr>
              <a:t>to calculate </a:t>
            </a:r>
            <a:r>
              <a:rPr lang="en-US" sz="2100" b="1" dirty="0" smtClean="0">
                <a:solidFill>
                  <a:srgbClr val="FF0000"/>
                </a:solidFill>
              </a:rPr>
              <a:t>geometric quantities like distances</a:t>
            </a:r>
            <a:endParaRPr lang="en-US" sz="21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17932" y="565887"/>
            <a:ext cx="3614543" cy="3168846"/>
            <a:chOff x="1516512" y="502491"/>
            <a:chExt cx="3614543" cy="3168846"/>
          </a:xfrm>
        </p:grpSpPr>
        <p:sp>
          <p:nvSpPr>
            <p:cNvPr id="56" name="Oval 55"/>
            <p:cNvSpPr/>
            <p:nvPr/>
          </p:nvSpPr>
          <p:spPr>
            <a:xfrm>
              <a:off x="1607000" y="846747"/>
              <a:ext cx="2895600" cy="28224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12" y="2042432"/>
              <a:ext cx="30765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150" y="1101358"/>
              <a:ext cx="223263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Straight Arrow Connector 58"/>
            <p:cNvCxnSpPr/>
            <p:nvPr/>
          </p:nvCxnSpPr>
          <p:spPr>
            <a:xfrm flipV="1">
              <a:off x="3054799" y="721339"/>
              <a:ext cx="1" cy="158641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064200" y="2286431"/>
              <a:ext cx="999146" cy="30845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981871" y="222555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O</a:t>
              </a:r>
              <a:endParaRPr lang="en-US" i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64200" y="2580881"/>
              <a:ext cx="357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x</a:t>
              </a:r>
              <a:r>
                <a:rPr lang="en-US" i="1" baseline="-25000" dirty="0" err="1" smtClean="0"/>
                <a:t>g</a:t>
              </a:r>
              <a:endParaRPr lang="en-US" i="1" baseline="-25000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056253" y="2303466"/>
              <a:ext cx="181025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rc 63"/>
            <p:cNvSpPr/>
            <p:nvPr/>
          </p:nvSpPr>
          <p:spPr>
            <a:xfrm>
              <a:off x="2226599" y="871823"/>
              <a:ext cx="1674947" cy="2799514"/>
            </a:xfrm>
            <a:prstGeom prst="arc">
              <a:avLst>
                <a:gd name="adj1" fmla="val 16200000"/>
                <a:gd name="adj2" fmla="val 62525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2606146" y="1312866"/>
              <a:ext cx="450107" cy="1519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73345" y="1312866"/>
              <a:ext cx="608147" cy="759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964377" y="122774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</a:rPr>
                <a:t>l</a:t>
              </a:r>
              <a:endParaRPr lang="en-US" i="1" dirty="0">
                <a:latin typeface="Symbol" pitchFamily="18" charset="2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088271" y="1446597"/>
              <a:ext cx="593221" cy="8131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207108" y="194810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f</a:t>
              </a:r>
            </a:p>
          </p:txBody>
        </p:sp>
        <p:sp>
          <p:nvSpPr>
            <p:cNvPr id="70" name="Arc 69"/>
            <p:cNvSpPr/>
            <p:nvPr/>
          </p:nvSpPr>
          <p:spPr>
            <a:xfrm>
              <a:off x="3120029" y="2192110"/>
              <a:ext cx="87079" cy="15408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 rot="7653725">
              <a:off x="2898125" y="1082026"/>
              <a:ext cx="313346" cy="3048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3724222" y="1329958"/>
              <a:ext cx="668708" cy="995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512000" y="135017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98162" y="1193344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Symbol" pitchFamily="18" charset="2"/>
                </a:rPr>
                <a:t>l</a:t>
              </a:r>
              <a:r>
                <a:rPr lang="en-US" baseline="30000" dirty="0" smtClean="0"/>
                <a:t>0 </a:t>
              </a:r>
              <a:r>
                <a:rPr lang="en-US" dirty="0" smtClean="0"/>
                <a:t>(</a:t>
              </a:r>
              <a:r>
                <a:rPr lang="en-US" i="1" dirty="0" smtClean="0"/>
                <a:t>x</a:t>
              </a:r>
              <a:r>
                <a:rPr lang="en-US" dirty="0" smtClean="0"/>
                <a:t>)</a:t>
              </a:r>
              <a:endParaRPr lang="en-US" baseline="30000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 flipV="1">
              <a:off x="3512000" y="1067174"/>
              <a:ext cx="227844" cy="3546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384881" y="747098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Symbol" pitchFamily="18" charset="2"/>
                </a:rPr>
                <a:t>f</a:t>
              </a:r>
              <a:r>
                <a:rPr lang="en-US" baseline="30000" dirty="0" smtClean="0"/>
                <a:t>0 </a:t>
              </a:r>
              <a:r>
                <a:rPr lang="en-US" dirty="0" smtClean="0"/>
                <a:t>(</a:t>
              </a:r>
              <a:r>
                <a:rPr lang="en-US" i="1" dirty="0" smtClean="0"/>
                <a:t>y</a:t>
              </a:r>
              <a:r>
                <a:rPr lang="en-US" dirty="0" smtClean="0"/>
                <a:t>)</a:t>
              </a:r>
              <a:endParaRPr lang="en-US" baseline="30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29905" y="2276931"/>
              <a:ext cx="383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y</a:t>
              </a:r>
              <a:r>
                <a:rPr lang="en-US" i="1" baseline="-25000" dirty="0" err="1" smtClean="0"/>
                <a:t>g</a:t>
              </a:r>
              <a:endParaRPr lang="en-US" i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55579" y="502491"/>
              <a:ext cx="371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z</a:t>
              </a:r>
              <a:r>
                <a:rPr lang="en-US" i="1" baseline="-25000" dirty="0" err="1" smtClean="0"/>
                <a:t>g</a:t>
              </a:r>
              <a:endParaRPr lang="en-US" i="1" baseline="-25000" dirty="0"/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4939068" y="1080722"/>
            <a:ext cx="320928" cy="3863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213575" y="81049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1905000"/>
            <a:ext cx="50810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Avoids polar singularity easily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Preserves all original matrix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58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10858500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600" dirty="0" err="1" smtClean="0"/>
              <a:t>schism_glbl</a:t>
            </a:r>
            <a:r>
              <a:rPr lang="en-US" sz="2600" dirty="0" smtClean="0"/>
              <a:t>: coordinates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200025" y="476537"/>
            <a:ext cx="13487400" cy="561515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2100" dirty="0" smtClean="0"/>
              <a:t> Node </a:t>
            </a:r>
            <a:r>
              <a:rPr lang="en-US" sz="2100" dirty="0"/>
              <a:t>Cartesian </a:t>
            </a:r>
            <a:r>
              <a:rPr lang="en-US" sz="2100" dirty="0" smtClean="0"/>
              <a:t>coordinates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They </a:t>
            </a:r>
            <a:r>
              <a:rPr lang="en-US" sz="2100" dirty="0"/>
              <a:t>mean different things for </a:t>
            </a:r>
            <a:r>
              <a:rPr lang="en-US" sz="2100" dirty="0" err="1"/>
              <a:t>ics</a:t>
            </a:r>
            <a:r>
              <a:rPr lang="en-US" sz="2100" dirty="0"/>
              <a:t>=1 (plane projection) or </a:t>
            </a:r>
            <a:r>
              <a:rPr lang="en-US" sz="2100" dirty="0" err="1"/>
              <a:t>ics</a:t>
            </a:r>
            <a:r>
              <a:rPr lang="en-US" sz="2100" dirty="0"/>
              <a:t>=2 (sphere</a:t>
            </a:r>
            <a:r>
              <a:rPr lang="en-US" sz="21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F</a:t>
            </a:r>
            <a:r>
              <a:rPr lang="en-US" sz="2100" dirty="0" smtClean="0"/>
              <a:t>or </a:t>
            </a:r>
            <a:r>
              <a:rPr lang="en-US" sz="2100" dirty="0" err="1"/>
              <a:t>ics</a:t>
            </a:r>
            <a:r>
              <a:rPr lang="en-US" sz="2100" dirty="0"/>
              <a:t>=1, </a:t>
            </a:r>
            <a:r>
              <a:rPr lang="en-US" sz="2100" dirty="0" err="1"/>
              <a:t>znd</a:t>
            </a:r>
            <a:r>
              <a:rPr lang="en-US" sz="2100" dirty="0"/>
              <a:t>=0, and </a:t>
            </a:r>
            <a:r>
              <a:rPr lang="en-US" sz="2100" dirty="0" err="1"/>
              <a:t>xnd,ynd</a:t>
            </a:r>
            <a:r>
              <a:rPr lang="en-US" sz="2100" dirty="0"/>
              <a:t> are the Cartesian </a:t>
            </a:r>
            <a:r>
              <a:rPr lang="en-US" sz="2100" dirty="0" err="1"/>
              <a:t>coord</a:t>
            </a:r>
            <a:r>
              <a:rPr lang="en-US" sz="2100" dirty="0"/>
              <a:t>. in the projection plane</a:t>
            </a:r>
            <a:r>
              <a:rPr lang="en-US" sz="21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F</a:t>
            </a:r>
            <a:r>
              <a:rPr lang="en-US" sz="2100" dirty="0" smtClean="0"/>
              <a:t>or </a:t>
            </a:r>
            <a:r>
              <a:rPr lang="en-US" sz="2100" dirty="0" err="1"/>
              <a:t>ics</a:t>
            </a:r>
            <a:r>
              <a:rPr lang="en-US" sz="2100" dirty="0"/>
              <a:t>=2, the triplet is the coordinate in a global frame with origin at center of </a:t>
            </a:r>
            <a:r>
              <a:rPr lang="en-US" sz="2100" dirty="0" smtClean="0"/>
              <a:t>earth, x-axis points </a:t>
            </a:r>
            <a:r>
              <a:rPr lang="en-US" sz="2100" dirty="0"/>
              <a:t>to prime meridian, z-axis to the north </a:t>
            </a:r>
            <a:r>
              <a:rPr lang="en-US" sz="2100" dirty="0" smtClean="0"/>
              <a:t>pole</a:t>
            </a:r>
          </a:p>
          <a:p>
            <a:endParaRPr lang="en-US" sz="2100" dirty="0"/>
          </a:p>
          <a:p>
            <a:r>
              <a:rPr lang="en-US" sz="2100" dirty="0"/>
              <a:t>  real(</a:t>
            </a:r>
            <a:r>
              <a:rPr lang="en-US" sz="2100" dirty="0" err="1"/>
              <a:t>rkind</a:t>
            </a:r>
            <a:r>
              <a:rPr lang="en-US" sz="2100" dirty="0"/>
              <a:t>),</a:t>
            </a:r>
            <a:r>
              <a:rPr lang="en-US" sz="2100" dirty="0" err="1"/>
              <a:t>save,allocatable</a:t>
            </a:r>
            <a:r>
              <a:rPr lang="en-US" sz="2100" dirty="0"/>
              <a:t> :: </a:t>
            </a:r>
            <a:r>
              <a:rPr lang="en-US" sz="2100" dirty="0" err="1"/>
              <a:t>xnd</a:t>
            </a:r>
            <a:r>
              <a:rPr lang="en-US" sz="2100" dirty="0"/>
              <a:t>(:),</a:t>
            </a:r>
            <a:r>
              <a:rPr lang="en-US" sz="2100" dirty="0" err="1"/>
              <a:t>ynd</a:t>
            </a:r>
            <a:r>
              <a:rPr lang="en-US" sz="2100" dirty="0"/>
              <a:t>(:),</a:t>
            </a:r>
            <a:r>
              <a:rPr lang="en-US" sz="2100" dirty="0" err="1"/>
              <a:t>znd</a:t>
            </a:r>
            <a:r>
              <a:rPr lang="en-US" sz="2100" dirty="0"/>
              <a:t>(:)       </a:t>
            </a:r>
            <a:r>
              <a:rPr lang="en-US" sz="2100" dirty="0" smtClean="0"/>
              <a:t>  !Node </a:t>
            </a:r>
            <a:r>
              <a:rPr lang="en-US" sz="2100" dirty="0" err="1"/>
              <a:t>cartesian</a:t>
            </a:r>
            <a:r>
              <a:rPr lang="en-US" sz="2100" dirty="0"/>
              <a:t> coordinates</a:t>
            </a:r>
          </a:p>
          <a:p>
            <a:r>
              <a:rPr lang="en-US" sz="2100" dirty="0"/>
              <a:t>  real(</a:t>
            </a:r>
            <a:r>
              <a:rPr lang="en-US" sz="2100" dirty="0" err="1"/>
              <a:t>rkind</a:t>
            </a:r>
            <a:r>
              <a:rPr lang="en-US" sz="2100" dirty="0"/>
              <a:t>),</a:t>
            </a:r>
            <a:r>
              <a:rPr lang="en-US" sz="2100" dirty="0" err="1"/>
              <a:t>save,allocatable</a:t>
            </a:r>
            <a:r>
              <a:rPr lang="en-US" sz="2100" dirty="0"/>
              <a:t> :: </a:t>
            </a:r>
            <a:r>
              <a:rPr lang="en-US" sz="2100" dirty="0" err="1"/>
              <a:t>xlon</a:t>
            </a:r>
            <a:r>
              <a:rPr lang="en-US" sz="2100" dirty="0"/>
              <a:t>(:),</a:t>
            </a:r>
            <a:r>
              <a:rPr lang="en-US" sz="2100" dirty="0" err="1"/>
              <a:t>ylat</a:t>
            </a:r>
            <a:r>
              <a:rPr lang="en-US" sz="2100" dirty="0"/>
              <a:t>(:) </a:t>
            </a:r>
            <a:r>
              <a:rPr lang="en-US" sz="2100" dirty="0" smtClean="0"/>
              <a:t>  !Node </a:t>
            </a:r>
            <a:r>
              <a:rPr lang="en-US" sz="2100" dirty="0" err="1"/>
              <a:t>lat</a:t>
            </a:r>
            <a:r>
              <a:rPr lang="en-US" sz="2100" dirty="0"/>
              <a:t>/</a:t>
            </a:r>
            <a:r>
              <a:rPr lang="en-US" sz="2100" dirty="0" err="1"/>
              <a:t>lon</a:t>
            </a:r>
            <a:r>
              <a:rPr lang="en-US" sz="2100" dirty="0"/>
              <a:t> coordinates in radians</a:t>
            </a:r>
          </a:p>
          <a:p>
            <a:r>
              <a:rPr lang="en-US" sz="2100" dirty="0"/>
              <a:t>  real(</a:t>
            </a:r>
            <a:r>
              <a:rPr lang="en-US" sz="2100" dirty="0" err="1"/>
              <a:t>rkind</a:t>
            </a:r>
            <a:r>
              <a:rPr lang="en-US" sz="2100" dirty="0"/>
              <a:t>),</a:t>
            </a:r>
            <a:r>
              <a:rPr lang="en-US" sz="2100" dirty="0" err="1"/>
              <a:t>save,allocatable</a:t>
            </a:r>
            <a:r>
              <a:rPr lang="en-US" sz="2100" dirty="0"/>
              <a:t> :: </a:t>
            </a:r>
            <a:r>
              <a:rPr lang="en-US" sz="2100" dirty="0" err="1"/>
              <a:t>znl</a:t>
            </a:r>
            <a:r>
              <a:rPr lang="en-US" sz="2100" dirty="0"/>
              <a:t>(:,:), </a:t>
            </a:r>
            <a:r>
              <a:rPr lang="en-US" sz="2100" dirty="0" err="1"/>
              <a:t>zs</a:t>
            </a:r>
            <a:r>
              <a:rPr lang="en-US" sz="2100" dirty="0"/>
              <a:t> (:,:), </a:t>
            </a:r>
            <a:r>
              <a:rPr lang="en-US" sz="2100" dirty="0" err="1"/>
              <a:t>ze</a:t>
            </a:r>
            <a:r>
              <a:rPr lang="en-US" sz="2100" dirty="0"/>
              <a:t> (:,:) </a:t>
            </a:r>
            <a:r>
              <a:rPr lang="en-US" sz="2100" dirty="0" smtClean="0"/>
              <a:t> !local </a:t>
            </a:r>
            <a:r>
              <a:rPr lang="en-US" sz="2100" dirty="0"/>
              <a:t>frame (vertical up)</a:t>
            </a:r>
          </a:p>
          <a:p>
            <a:endParaRPr lang="en-US" sz="2100" dirty="0"/>
          </a:p>
          <a:p>
            <a:r>
              <a:rPr lang="en-US" sz="2100" dirty="0"/>
              <a:t> </a:t>
            </a:r>
            <a:r>
              <a:rPr lang="en-US" sz="2100" dirty="0" smtClean="0"/>
              <a:t>  </a:t>
            </a:r>
            <a:r>
              <a:rPr lang="en-US" sz="2100" dirty="0"/>
              <a:t>Transformation tensor for node frame: </a:t>
            </a:r>
            <a:r>
              <a:rPr lang="en-US" sz="2100" dirty="0" err="1"/>
              <a:t>pframe</a:t>
            </a:r>
            <a:r>
              <a:rPr lang="en-US" sz="2100" dirty="0"/>
              <a:t>(</a:t>
            </a:r>
            <a:r>
              <a:rPr lang="en-US" sz="2100" dirty="0" err="1"/>
              <a:t>i,j,ip</a:t>
            </a:r>
            <a:r>
              <a:rPr lang="en-US" sz="2100" dirty="0"/>
              <a:t>) for </a:t>
            </a:r>
            <a:r>
              <a:rPr lang="en-US" sz="2100" dirty="0" err="1"/>
              <a:t>ics</a:t>
            </a:r>
            <a:r>
              <a:rPr lang="en-US" sz="2100" dirty="0"/>
              <a:t>=2.</a:t>
            </a:r>
          </a:p>
          <a:p>
            <a:r>
              <a:rPr lang="en-US" sz="2100" dirty="0"/>
              <a:t>  </a:t>
            </a:r>
            <a:r>
              <a:rPr lang="en-US" sz="2100" dirty="0" smtClean="0"/>
              <a:t>  </a:t>
            </a:r>
            <a:r>
              <a:rPr lang="en-US" sz="2100" dirty="0"/>
              <a:t>where </a:t>
            </a:r>
            <a:r>
              <a:rPr lang="en-US" sz="2100" dirty="0" smtClean="0"/>
              <a:t>j=1:3 </a:t>
            </a:r>
            <a:r>
              <a:rPr lang="en-US" sz="2100" dirty="0"/>
              <a:t>is the axis id, </a:t>
            </a:r>
            <a:r>
              <a:rPr lang="en-US" sz="2100" dirty="0" smtClean="0"/>
              <a:t>i=1:3 </a:t>
            </a:r>
            <a:r>
              <a:rPr lang="en-US" sz="2100" dirty="0"/>
              <a:t>is the component id, </a:t>
            </a:r>
            <a:r>
              <a:rPr lang="en-US" sz="2100" dirty="0" err="1"/>
              <a:t>ip</a:t>
            </a:r>
            <a:r>
              <a:rPr lang="en-US" sz="2100" dirty="0"/>
              <a:t> is the local node id (</a:t>
            </a:r>
            <a:r>
              <a:rPr lang="en-US" sz="2100" dirty="0" err="1"/>
              <a:t>aug.</a:t>
            </a:r>
            <a:r>
              <a:rPr lang="en-US" sz="2100" dirty="0"/>
              <a:t>)</a:t>
            </a:r>
          </a:p>
          <a:p>
            <a:r>
              <a:rPr lang="en-US" sz="2100" dirty="0"/>
              <a:t>  </a:t>
            </a:r>
            <a:r>
              <a:rPr lang="en-US" sz="2100" dirty="0" smtClean="0"/>
              <a:t>  </a:t>
            </a:r>
            <a:r>
              <a:rPr lang="en-US" sz="2100" dirty="0"/>
              <a:t>For </a:t>
            </a:r>
            <a:r>
              <a:rPr lang="en-US" sz="2100" dirty="0" err="1"/>
              <a:t>ics</a:t>
            </a:r>
            <a:r>
              <a:rPr lang="en-US" sz="2100" dirty="0"/>
              <a:t>=1, this is not used</a:t>
            </a:r>
          </a:p>
          <a:p>
            <a:r>
              <a:rPr lang="en-US" sz="2100" dirty="0"/>
              <a:t>  real(</a:t>
            </a:r>
            <a:r>
              <a:rPr lang="en-US" sz="2100" dirty="0" err="1"/>
              <a:t>rkind</a:t>
            </a:r>
            <a:r>
              <a:rPr lang="en-US" sz="2100" dirty="0"/>
              <a:t>),</a:t>
            </a:r>
            <a:r>
              <a:rPr lang="en-US" sz="2100" dirty="0" err="1"/>
              <a:t>save,allocatable</a:t>
            </a:r>
            <a:r>
              <a:rPr lang="en-US" sz="2100" dirty="0"/>
              <a:t> :: </a:t>
            </a:r>
            <a:r>
              <a:rPr lang="en-US" sz="2100" dirty="0" err="1"/>
              <a:t>pframe</a:t>
            </a:r>
            <a:r>
              <a:rPr lang="en-US" sz="2100" dirty="0"/>
              <a:t>(:,:,:)</a:t>
            </a:r>
          </a:p>
          <a:p>
            <a:endParaRPr lang="en-US" sz="2100" dirty="0"/>
          </a:p>
          <a:p>
            <a:r>
              <a:rPr lang="en-US" sz="2100" dirty="0"/>
              <a:t>  </a:t>
            </a:r>
          </a:p>
          <a:p>
            <a:r>
              <a:rPr lang="en-US" sz="2100" dirty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181600"/>
            <a:ext cx="104394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If(</a:t>
            </a:r>
            <a:r>
              <a:rPr lang="en-US" dirty="0" err="1" smtClean="0"/>
              <a:t>ics</a:t>
            </a:r>
            <a:r>
              <a:rPr lang="en-US" dirty="0" smtClean="0"/>
              <a:t>==2) then</a:t>
            </a:r>
          </a:p>
          <a:p>
            <a:r>
              <a:rPr lang="en-US" dirty="0"/>
              <a:t> </a:t>
            </a:r>
            <a:r>
              <a:rPr lang="en-US" dirty="0" smtClean="0"/>
              <a:t> call </a:t>
            </a:r>
            <a:r>
              <a:rPr lang="en-US" dirty="0" err="1"/>
              <a:t>project_pt</a:t>
            </a:r>
            <a:r>
              <a:rPr lang="en-US" dirty="0"/>
              <a:t>('g2l',xnd(n2),</a:t>
            </a:r>
            <a:r>
              <a:rPr lang="en-US" dirty="0" err="1"/>
              <a:t>ynd</a:t>
            </a:r>
            <a:r>
              <a:rPr lang="en-US" dirty="0"/>
              <a:t>(n2),</a:t>
            </a:r>
            <a:r>
              <a:rPr lang="en-US" dirty="0" err="1"/>
              <a:t>znd</a:t>
            </a:r>
            <a:r>
              <a:rPr lang="en-US" dirty="0"/>
              <a:t>(n2), </a:t>
            </a:r>
            <a:r>
              <a:rPr lang="en-US" dirty="0" smtClean="0"/>
              <a:t>(/</a:t>
            </a:r>
            <a:r>
              <a:rPr lang="en-US" dirty="0" err="1"/>
              <a:t>xctr</a:t>
            </a:r>
            <a:r>
              <a:rPr lang="en-US" dirty="0"/>
              <a:t>(k),</a:t>
            </a:r>
            <a:r>
              <a:rPr lang="en-US" dirty="0" err="1"/>
              <a:t>yctr</a:t>
            </a:r>
            <a:r>
              <a:rPr lang="en-US" dirty="0"/>
              <a:t>(k),</a:t>
            </a:r>
            <a:r>
              <a:rPr lang="en-US" dirty="0" err="1"/>
              <a:t>zctr</a:t>
            </a:r>
            <a:r>
              <a:rPr lang="en-US" dirty="0"/>
              <a:t>(k)/),</a:t>
            </a:r>
            <a:r>
              <a:rPr lang="en-US" dirty="0" err="1"/>
              <a:t>eframe</a:t>
            </a:r>
            <a:r>
              <a:rPr lang="en-US" dirty="0"/>
              <a:t>(:,:,k),xn2,yn2,tmp)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rr</a:t>
            </a:r>
            <a:r>
              <a:rPr lang="en-US" dirty="0" smtClean="0"/>
              <a:t>=</a:t>
            </a:r>
            <a:r>
              <a:rPr lang="en-US" dirty="0" err="1" smtClean="0"/>
              <a:t>sqrt</a:t>
            </a:r>
            <a:r>
              <a:rPr lang="en-US" dirty="0"/>
              <a:t>((</a:t>
            </a:r>
            <a:r>
              <a:rPr lang="en-US" dirty="0" err="1"/>
              <a:t>xy_kr</a:t>
            </a:r>
            <a:r>
              <a:rPr lang="en-US" dirty="0"/>
              <a:t>(1,i)-xn2)**2+(</a:t>
            </a:r>
            <a:r>
              <a:rPr lang="en-US" dirty="0" err="1"/>
              <a:t>xy_kr</a:t>
            </a:r>
            <a:r>
              <a:rPr lang="en-US" dirty="0"/>
              <a:t>(2,i)-yn2)**2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endif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477000"/>
            <a:ext cx="125444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* Tip: try to use predefined geometric distance arrays as much as possible (e.g. </a:t>
            </a:r>
            <a:r>
              <a:rPr lang="en-US" dirty="0" err="1" smtClean="0">
                <a:solidFill>
                  <a:srgbClr val="FFC000"/>
                </a:solidFill>
              </a:rPr>
              <a:t>distj</a:t>
            </a:r>
            <a:r>
              <a:rPr lang="en-US" dirty="0" smtClean="0">
                <a:solidFill>
                  <a:srgbClr val="FFC000"/>
                </a:solidFill>
              </a:rPr>
              <a:t>()) instead of calculating these from coordinates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88491"/>
            <a:ext cx="62484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/>
              <a:t>C</a:t>
            </a:r>
            <a:r>
              <a:rPr lang="en-US" sz="2600" dirty="0" smtClean="0"/>
              <a:t>onnectivity info: </a:t>
            </a:r>
            <a:r>
              <a:rPr lang="en-US" sz="2600" dirty="0" err="1" smtClean="0"/>
              <a:t>elem-elem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305513" y="731521"/>
            <a:ext cx="13030200" cy="95234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:: </a:t>
            </a:r>
            <a:r>
              <a:rPr lang="en-US" dirty="0" smtClean="0"/>
              <a:t>ic3(1:4,ie) </a:t>
            </a:r>
            <a:r>
              <a:rPr lang="en-US" dirty="0"/>
              <a:t>– positive if the neighbor element is inside the </a:t>
            </a:r>
            <a:r>
              <a:rPr lang="en-US" dirty="0" err="1"/>
              <a:t>aug.</a:t>
            </a:r>
            <a:r>
              <a:rPr lang="en-US" dirty="0"/>
              <a:t> domain as well (and in this case it is the local index of the neighbor element); 0 if (global) boundary; negative if the neighbor element is outside the </a:t>
            </a:r>
            <a:r>
              <a:rPr lang="en-US" dirty="0" err="1"/>
              <a:t>aug.</a:t>
            </a:r>
            <a:r>
              <a:rPr lang="en-US" dirty="0"/>
              <a:t> domain and in this case, the absolute value is the </a:t>
            </a:r>
            <a:r>
              <a:rPr lang="en-US" i="1" dirty="0"/>
              <a:t>global</a:t>
            </a:r>
            <a:r>
              <a:rPr lang="en-US" dirty="0"/>
              <a:t> element index</a:t>
            </a:r>
            <a:r>
              <a:rPr lang="en-US" dirty="0" smtClean="0"/>
              <a:t>. The order follows the definition of </a:t>
            </a:r>
            <a:r>
              <a:rPr lang="en-US" i="1" dirty="0" smtClean="0"/>
              <a:t>side</a:t>
            </a:r>
            <a:endParaRPr lang="en-US" i="1" dirty="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657600" y="1846422"/>
            <a:ext cx="2133600" cy="2133600"/>
            <a:chOff x="2352" y="2304"/>
            <a:chExt cx="1344" cy="1344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2352" y="2304"/>
              <a:ext cx="1344" cy="1344"/>
              <a:chOff x="1920" y="2400"/>
              <a:chExt cx="1344" cy="1344"/>
            </a:xfrm>
          </p:grpSpPr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2112" y="2592"/>
                <a:ext cx="1008" cy="624"/>
              </a:xfrm>
              <a:custGeom>
                <a:avLst/>
                <a:gdLst>
                  <a:gd name="T0" fmla="*/ 480 w 1008"/>
                  <a:gd name="T1" fmla="*/ 0 h 624"/>
                  <a:gd name="T2" fmla="*/ 0 w 1008"/>
                  <a:gd name="T3" fmla="*/ 624 h 624"/>
                  <a:gd name="T4" fmla="*/ 1008 w 1008"/>
                  <a:gd name="T5" fmla="*/ 576 h 624"/>
                  <a:gd name="T6" fmla="*/ 480 w 1008"/>
                  <a:gd name="T7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8" h="624">
                    <a:moveTo>
                      <a:pt x="480" y="0"/>
                    </a:moveTo>
                    <a:lnTo>
                      <a:pt x="0" y="624"/>
                    </a:lnTo>
                    <a:lnTo>
                      <a:pt x="1008" y="576"/>
                    </a:lnTo>
                    <a:lnTo>
                      <a:pt x="48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1920" y="2544"/>
                <a:ext cx="672" cy="672"/>
              </a:xfrm>
              <a:custGeom>
                <a:avLst/>
                <a:gdLst>
                  <a:gd name="T0" fmla="*/ 192 w 672"/>
                  <a:gd name="T1" fmla="*/ 672 h 672"/>
                  <a:gd name="T2" fmla="*/ 0 w 672"/>
                  <a:gd name="T3" fmla="*/ 0 h 672"/>
                  <a:gd name="T4" fmla="*/ 672 w 672"/>
                  <a:gd name="T5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2" h="672">
                    <a:moveTo>
                      <a:pt x="192" y="672"/>
                    </a:moveTo>
                    <a:lnTo>
                      <a:pt x="0" y="0"/>
                    </a:lnTo>
                    <a:lnTo>
                      <a:pt x="672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2112" y="3168"/>
                <a:ext cx="1008" cy="576"/>
              </a:xfrm>
              <a:custGeom>
                <a:avLst/>
                <a:gdLst>
                  <a:gd name="T0" fmla="*/ 0 w 1008"/>
                  <a:gd name="T1" fmla="*/ 48 h 576"/>
                  <a:gd name="T2" fmla="*/ 528 w 1008"/>
                  <a:gd name="T3" fmla="*/ 576 h 576"/>
                  <a:gd name="T4" fmla="*/ 1008 w 1008"/>
                  <a:gd name="T5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8" h="576">
                    <a:moveTo>
                      <a:pt x="0" y="48"/>
                    </a:moveTo>
                    <a:lnTo>
                      <a:pt x="528" y="576"/>
                    </a:lnTo>
                    <a:lnTo>
                      <a:pt x="100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2592" y="2400"/>
                <a:ext cx="672" cy="768"/>
              </a:xfrm>
              <a:custGeom>
                <a:avLst/>
                <a:gdLst>
                  <a:gd name="T0" fmla="*/ 0 w 672"/>
                  <a:gd name="T1" fmla="*/ 192 h 768"/>
                  <a:gd name="T2" fmla="*/ 672 w 672"/>
                  <a:gd name="T3" fmla="*/ 0 h 768"/>
                  <a:gd name="T4" fmla="*/ 528 w 672"/>
                  <a:gd name="T5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2" h="768">
                    <a:moveTo>
                      <a:pt x="0" y="192"/>
                    </a:moveTo>
                    <a:lnTo>
                      <a:pt x="672" y="0"/>
                    </a:lnTo>
                    <a:lnTo>
                      <a:pt x="528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918" y="2714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err="1" smtClean="0"/>
                <a:t>ie</a:t>
              </a:r>
              <a:endParaRPr lang="en-US" altLang="en-US" i="1" dirty="0"/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3312" y="2496"/>
              <a:ext cx="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ic3</a:t>
              </a:r>
              <a:endParaRPr lang="en-US" altLang="en-US" i="1" dirty="0"/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2496" y="2544"/>
              <a:ext cx="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ic3</a:t>
              </a:r>
              <a:endParaRPr lang="en-US" altLang="en-US" i="1" dirty="0"/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2880" y="3168"/>
              <a:ext cx="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ic3</a:t>
              </a:r>
              <a:endParaRPr lang="en-US" altLang="en-US" i="1" dirty="0"/>
            </a:p>
          </p:txBody>
        </p:sp>
      </p:grpSp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6858003" y="2044385"/>
            <a:ext cx="2306639" cy="1905000"/>
            <a:chOff x="2352" y="2448"/>
            <a:chExt cx="1453" cy="1200"/>
          </a:xfrm>
        </p:grpSpPr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352" y="2448"/>
              <a:ext cx="1200" cy="1200"/>
              <a:chOff x="1920" y="2544"/>
              <a:chExt cx="1200" cy="1200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112" y="2592"/>
                <a:ext cx="1008" cy="624"/>
              </a:xfrm>
              <a:custGeom>
                <a:avLst/>
                <a:gdLst>
                  <a:gd name="T0" fmla="*/ 480 w 1008"/>
                  <a:gd name="T1" fmla="*/ 0 h 624"/>
                  <a:gd name="T2" fmla="*/ 0 w 1008"/>
                  <a:gd name="T3" fmla="*/ 624 h 624"/>
                  <a:gd name="T4" fmla="*/ 1008 w 1008"/>
                  <a:gd name="T5" fmla="*/ 576 h 624"/>
                  <a:gd name="T6" fmla="*/ 480 w 1008"/>
                  <a:gd name="T7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8" h="624">
                    <a:moveTo>
                      <a:pt x="480" y="0"/>
                    </a:moveTo>
                    <a:lnTo>
                      <a:pt x="0" y="624"/>
                    </a:lnTo>
                    <a:lnTo>
                      <a:pt x="1008" y="576"/>
                    </a:lnTo>
                    <a:lnTo>
                      <a:pt x="48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20" y="2544"/>
                <a:ext cx="672" cy="672"/>
              </a:xfrm>
              <a:custGeom>
                <a:avLst/>
                <a:gdLst>
                  <a:gd name="T0" fmla="*/ 192 w 672"/>
                  <a:gd name="T1" fmla="*/ 672 h 672"/>
                  <a:gd name="T2" fmla="*/ 0 w 672"/>
                  <a:gd name="T3" fmla="*/ 0 h 672"/>
                  <a:gd name="T4" fmla="*/ 672 w 672"/>
                  <a:gd name="T5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2" h="672">
                    <a:moveTo>
                      <a:pt x="192" y="672"/>
                    </a:moveTo>
                    <a:lnTo>
                      <a:pt x="0" y="0"/>
                    </a:lnTo>
                    <a:lnTo>
                      <a:pt x="672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12" y="3168"/>
                <a:ext cx="1008" cy="576"/>
              </a:xfrm>
              <a:custGeom>
                <a:avLst/>
                <a:gdLst>
                  <a:gd name="T0" fmla="*/ 0 w 1008"/>
                  <a:gd name="T1" fmla="*/ 48 h 576"/>
                  <a:gd name="T2" fmla="*/ 528 w 1008"/>
                  <a:gd name="T3" fmla="*/ 576 h 576"/>
                  <a:gd name="T4" fmla="*/ 1008 w 1008"/>
                  <a:gd name="T5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8" h="576">
                    <a:moveTo>
                      <a:pt x="0" y="48"/>
                    </a:moveTo>
                    <a:lnTo>
                      <a:pt x="528" y="576"/>
                    </a:lnTo>
                    <a:lnTo>
                      <a:pt x="100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2918" y="2714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err="1" smtClean="0"/>
                <a:t>ie</a:t>
              </a:r>
              <a:endParaRPr lang="en-US" altLang="en-US" i="1" dirty="0"/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2496" y="2544"/>
              <a:ext cx="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ic3</a:t>
              </a:r>
              <a:endParaRPr lang="en-US" altLang="en-US" i="1" dirty="0"/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2880" y="3168"/>
              <a:ext cx="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ic3</a:t>
              </a:r>
              <a:endParaRPr lang="en-US" altLang="en-US" i="1" dirty="0"/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3212" y="2500"/>
              <a:ext cx="5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(ic3=0)</a:t>
              </a:r>
              <a:endParaRPr lang="en-US" altLang="en-US" dirty="0"/>
            </a:p>
          </p:txBody>
        </p:sp>
      </p:grpSp>
      <p:cxnSp>
        <p:nvCxnSpPr>
          <p:cNvPr id="4" name="Straight Connector 3"/>
          <p:cNvCxnSpPr>
            <a:stCxn id="25" idx="2"/>
            <a:endCxn id="24" idx="2"/>
          </p:cNvCxnSpPr>
          <p:nvPr/>
        </p:nvCxnSpPr>
        <p:spPr bwMode="auto">
          <a:xfrm>
            <a:off x="7924800" y="2120585"/>
            <a:ext cx="838200" cy="91440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Isosceles Triangle 30"/>
          <p:cNvSpPr/>
          <p:nvPr/>
        </p:nvSpPr>
        <p:spPr>
          <a:xfrm>
            <a:off x="3124200" y="4724400"/>
            <a:ext cx="3314700" cy="1706880"/>
          </a:xfrm>
          <a:prstGeom prst="triangle">
            <a:avLst>
              <a:gd name="adj" fmla="val 248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76012" y="6441915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23945" y="6407498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1399" y="4349437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81065" y="5183886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113117" y="5200744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18655" y="6512560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3</a:t>
            </a:r>
            <a:endParaRPr lang="en-US" dirty="0"/>
          </a:p>
        </p:txBody>
      </p:sp>
      <p:sp>
        <p:nvSpPr>
          <p:cNvPr id="38" name="Arc 37"/>
          <p:cNvSpPr/>
          <p:nvPr/>
        </p:nvSpPr>
        <p:spPr>
          <a:xfrm rot="7388098">
            <a:off x="3806604" y="4908898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7434116" y="5066377"/>
            <a:ext cx="2470629" cy="12558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7142317" y="6176104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904746" y="6210521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75888" y="4789932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88598" y="4755515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4418" y="5375955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24075" y="4722771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59181" y="5397721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06860" y="6123018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88491"/>
            <a:ext cx="62484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/>
              <a:t>C</a:t>
            </a:r>
            <a:r>
              <a:rPr lang="en-US" sz="2600" dirty="0" smtClean="0"/>
              <a:t>onnectivity info: node-</a:t>
            </a:r>
            <a:r>
              <a:rPr lang="en-US" sz="2600" dirty="0" err="1" smtClean="0"/>
              <a:t>elem</a:t>
            </a:r>
            <a:r>
              <a:rPr lang="en-US" sz="2600" dirty="0" smtClean="0"/>
              <a:t> (</a:t>
            </a:r>
            <a:r>
              <a:rPr lang="en-US" sz="2600" i="1" dirty="0" smtClean="0"/>
              <a:t>ball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304800" y="568960"/>
            <a:ext cx="13030200" cy="206033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:: </a:t>
            </a:r>
            <a:r>
              <a:rPr lang="en-US" dirty="0" err="1"/>
              <a:t>nne</a:t>
            </a:r>
            <a:r>
              <a:rPr lang="en-US" dirty="0"/>
              <a:t>(</a:t>
            </a:r>
            <a:r>
              <a:rPr lang="en-US" dirty="0" err="1"/>
              <a:t>ip</a:t>
            </a:r>
            <a:r>
              <a:rPr lang="en-US" dirty="0"/>
              <a:t>) – total # of neighbor elements around local node </a:t>
            </a:r>
            <a:r>
              <a:rPr lang="en-US" dirty="0" err="1"/>
              <a:t>ip</a:t>
            </a:r>
            <a:r>
              <a:rPr lang="en-US" dirty="0"/>
              <a:t>, including those outside the </a:t>
            </a:r>
            <a:r>
              <a:rPr lang="en-US" dirty="0" err="1"/>
              <a:t>aug.</a:t>
            </a:r>
            <a:r>
              <a:rPr lang="en-US" dirty="0"/>
              <a:t> </a:t>
            </a:r>
            <a:r>
              <a:rPr lang="en-US" dirty="0" smtClean="0"/>
              <a:t>domain</a:t>
            </a: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:: </a:t>
            </a:r>
            <a:r>
              <a:rPr lang="en-US" dirty="0" err="1" smtClean="0"/>
              <a:t>indel</a:t>
            </a:r>
            <a:r>
              <a:rPr lang="en-US" dirty="0" smtClean="0"/>
              <a:t>(1:nne(</a:t>
            </a:r>
            <a:r>
              <a:rPr lang="en-US" dirty="0" err="1" smtClean="0"/>
              <a:t>ip</a:t>
            </a:r>
            <a:r>
              <a:rPr lang="en-US" dirty="0" smtClean="0"/>
              <a:t>),</a:t>
            </a:r>
            <a:r>
              <a:rPr lang="en-US" dirty="0" err="1" smtClean="0"/>
              <a:t>ip</a:t>
            </a:r>
            <a:r>
              <a:rPr lang="en-US" dirty="0" smtClean="0"/>
              <a:t>) </a:t>
            </a:r>
            <a:r>
              <a:rPr lang="en-US" dirty="0"/>
              <a:t>– surrounding </a:t>
            </a:r>
            <a:r>
              <a:rPr lang="en-US" dirty="0" smtClean="0"/>
              <a:t>elements of node </a:t>
            </a:r>
            <a:r>
              <a:rPr lang="en-US" i="1" dirty="0" err="1" smtClean="0"/>
              <a:t>ip</a:t>
            </a:r>
            <a:r>
              <a:rPr lang="en-US" dirty="0" smtClean="0"/>
              <a:t>. </a:t>
            </a:r>
            <a:r>
              <a:rPr lang="en-US" dirty="0"/>
              <a:t>If inside </a:t>
            </a:r>
            <a:r>
              <a:rPr lang="en-US" dirty="0" err="1"/>
              <a:t>aug.</a:t>
            </a:r>
            <a:r>
              <a:rPr lang="en-US" dirty="0"/>
              <a:t> domain, this is the </a:t>
            </a:r>
            <a:r>
              <a:rPr lang="en-US" i="1" dirty="0"/>
              <a:t>local</a:t>
            </a:r>
            <a:r>
              <a:rPr lang="en-US" dirty="0"/>
              <a:t> element index; if outside, this is the negative of the </a:t>
            </a:r>
            <a:r>
              <a:rPr lang="en-US" i="1" dirty="0"/>
              <a:t>global</a:t>
            </a:r>
            <a:r>
              <a:rPr lang="en-US" dirty="0"/>
              <a:t> element index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:: </a:t>
            </a:r>
            <a:r>
              <a:rPr lang="en-US" dirty="0" err="1" smtClean="0"/>
              <a:t>iself</a:t>
            </a:r>
            <a:r>
              <a:rPr lang="en-US" dirty="0" smtClean="0"/>
              <a:t>(1:nne(</a:t>
            </a:r>
            <a:r>
              <a:rPr lang="en-US" dirty="0" err="1" smtClean="0"/>
              <a:t>ip</a:t>
            </a:r>
            <a:r>
              <a:rPr lang="en-US" dirty="0" smtClean="0"/>
              <a:t>),</a:t>
            </a:r>
            <a:r>
              <a:rPr lang="en-US" dirty="0" err="1" smtClean="0"/>
              <a:t>ip</a:t>
            </a:r>
            <a:r>
              <a:rPr lang="en-US" dirty="0" smtClean="0"/>
              <a:t>) – </a:t>
            </a:r>
            <a:r>
              <a:rPr lang="en-US" dirty="0"/>
              <a:t>the </a:t>
            </a:r>
            <a:r>
              <a:rPr lang="en-US" dirty="0" smtClean="0"/>
              <a:t>local node index </a:t>
            </a:r>
            <a:r>
              <a:rPr lang="en-US" dirty="0"/>
              <a:t>for node </a:t>
            </a:r>
            <a:r>
              <a:rPr lang="en-US" dirty="0" err="1"/>
              <a:t>ip</a:t>
            </a:r>
            <a:r>
              <a:rPr lang="en-US" dirty="0"/>
              <a:t> in </a:t>
            </a:r>
            <a:r>
              <a:rPr lang="en-US" dirty="0" err="1" smtClean="0"/>
              <a:t>indel</a:t>
            </a:r>
            <a:r>
              <a:rPr lang="en-US" dirty="0" smtClean="0"/>
              <a:t>() </a:t>
            </a:r>
            <a:r>
              <a:rPr lang="en-US" dirty="0"/>
              <a:t>(even if it is outside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* The order of list follows counter-clockwise. For an internal node </a:t>
            </a:r>
            <a:r>
              <a:rPr lang="en-US" dirty="0" err="1" smtClean="0"/>
              <a:t>ip</a:t>
            </a:r>
            <a:r>
              <a:rPr lang="en-US" dirty="0" smtClean="0"/>
              <a:t>, the starting </a:t>
            </a:r>
            <a:r>
              <a:rPr lang="en-US" dirty="0" err="1" smtClean="0"/>
              <a:t>elem</a:t>
            </a:r>
            <a:r>
              <a:rPr lang="en-US" dirty="0" smtClean="0"/>
              <a:t> is arbitrary and the ‘ball’ is ‘closed’. For a boundary node, the starting </a:t>
            </a:r>
            <a:r>
              <a:rPr lang="en-US" dirty="0" err="1" smtClean="0"/>
              <a:t>elem</a:t>
            </a:r>
            <a:r>
              <a:rPr lang="en-US" dirty="0" smtClean="0"/>
              <a:t> is unique and the ball is ‘open’.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31508" y="4771315"/>
            <a:ext cx="4037311" cy="2253959"/>
            <a:chOff x="5674733" y="5222325"/>
            <a:chExt cx="4037311" cy="22539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733" y="5222325"/>
              <a:ext cx="4037311" cy="22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113753" y="6911938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95293" y="5642125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0468" y="6911938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430884" y="6166424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635012" y="6223977"/>
              <a:ext cx="652451" cy="397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7600950" y="6833027"/>
              <a:ext cx="422223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ip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35"/>
            <p:cNvSpPr>
              <a:spLocks noChangeArrowheads="1"/>
            </p:cNvSpPr>
            <p:nvPr/>
          </p:nvSpPr>
          <p:spPr bwMode="auto">
            <a:xfrm>
              <a:off x="7679905" y="6788654"/>
              <a:ext cx="168695" cy="14554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399168" y="6799079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H="1">
              <a:off x="5893239" y="681300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096000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6298761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6501522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6704283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907044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7109805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8099913" y="689767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8302674" y="689767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8505435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8708196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8910957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9113718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7341039" y="68965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4842680" y="4405344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Arc 29"/>
          <p:cNvSpPr/>
          <p:nvPr/>
        </p:nvSpPr>
        <p:spPr>
          <a:xfrm rot="7388098">
            <a:off x="8423413" y="5541778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057400" y="4343073"/>
            <a:ext cx="4255525" cy="2556806"/>
            <a:chOff x="342900" y="4681502"/>
            <a:chExt cx="4255525" cy="2556806"/>
          </a:xfrm>
        </p:grpSpPr>
        <p:sp>
          <p:nvSpPr>
            <p:cNvPr id="32" name="AutoShape 31" descr="50%"/>
            <p:cNvSpPr>
              <a:spLocks noChangeArrowheads="1"/>
            </p:cNvSpPr>
            <p:nvPr/>
          </p:nvSpPr>
          <p:spPr bwMode="auto">
            <a:xfrm>
              <a:off x="342900" y="4681829"/>
              <a:ext cx="3886200" cy="2113280"/>
            </a:xfrm>
            <a:prstGeom prst="hexagon">
              <a:avLst>
                <a:gd name="adj" fmla="val 3894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2" descr="50%"/>
            <p:cNvSpPr>
              <a:spLocks/>
            </p:cNvSpPr>
            <p:nvPr/>
          </p:nvSpPr>
          <p:spPr bwMode="auto">
            <a:xfrm>
              <a:off x="1181101" y="4681502"/>
              <a:ext cx="2219510" cy="1056966"/>
            </a:xfrm>
            <a:custGeom>
              <a:avLst/>
              <a:gdLst>
                <a:gd name="T0" fmla="*/ 0 w 672"/>
                <a:gd name="T1" fmla="*/ 0 h 624"/>
                <a:gd name="T2" fmla="*/ 336 w 672"/>
                <a:gd name="T3" fmla="*/ 624 h 624"/>
                <a:gd name="T4" fmla="*/ 672 w 672"/>
                <a:gd name="T5" fmla="*/ 0 h 624"/>
                <a:gd name="T6" fmla="*/ 0 60000 65536"/>
                <a:gd name="T7" fmla="*/ 0 60000 65536"/>
                <a:gd name="T8" fmla="*/ 0 60000 65536"/>
                <a:gd name="T9" fmla="*/ 0 w 672"/>
                <a:gd name="T10" fmla="*/ 0 h 624"/>
                <a:gd name="T11" fmla="*/ 672 w 67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24">
                  <a:moveTo>
                    <a:pt x="0" y="0"/>
                  </a:moveTo>
                  <a:lnTo>
                    <a:pt x="336" y="624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2228249" y="5695750"/>
              <a:ext cx="168695" cy="1455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2147888" y="5772336"/>
              <a:ext cx="422223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ip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914650" y="5915423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31286" y="6802705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29100" y="5697829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59636" y="6839966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914650" y="5210150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223316" y="5894807"/>
              <a:ext cx="548334" cy="3863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8271" y="5901325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5400000">
              <a:off x="3424200" y="5487286"/>
              <a:ext cx="975360" cy="1371600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346509" y="5727032"/>
              <a:ext cx="1973179" cy="1068404"/>
            </a:xfrm>
            <a:custGeom>
              <a:avLst/>
              <a:gdLst>
                <a:gd name="connsiteX0" fmla="*/ 0 w 1973179"/>
                <a:gd name="connsiteY0" fmla="*/ 0 h 1068404"/>
                <a:gd name="connsiteX1" fmla="*/ 1973179 w 1973179"/>
                <a:gd name="connsiteY1" fmla="*/ 28875 h 1068404"/>
                <a:gd name="connsiteX2" fmla="*/ 847024 w 1973179"/>
                <a:gd name="connsiteY2" fmla="*/ 1068404 h 10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3179" h="1068404">
                  <a:moveTo>
                    <a:pt x="0" y="0"/>
                  </a:moveTo>
                  <a:lnTo>
                    <a:pt x="1973179" y="28875"/>
                  </a:lnTo>
                  <a:lnTo>
                    <a:pt x="847024" y="1068404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252312" y="5706175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319688" y="5715000"/>
              <a:ext cx="1896177" cy="1058779"/>
            </a:xfrm>
            <a:custGeom>
              <a:avLst/>
              <a:gdLst>
                <a:gd name="connsiteX0" fmla="*/ 1896177 w 1896177"/>
                <a:gd name="connsiteY0" fmla="*/ 0 h 1058779"/>
                <a:gd name="connsiteX1" fmla="*/ 0 w 1896177"/>
                <a:gd name="connsiteY1" fmla="*/ 57751 h 1058779"/>
                <a:gd name="connsiteX2" fmla="*/ 1097280 w 1896177"/>
                <a:gd name="connsiteY2" fmla="*/ 1058779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177" h="1058779">
                  <a:moveTo>
                    <a:pt x="1896177" y="0"/>
                  </a:moveTo>
                  <a:lnTo>
                    <a:pt x="0" y="57751"/>
                  </a:lnTo>
                  <a:lnTo>
                    <a:pt x="1097280" y="105877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0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88491"/>
            <a:ext cx="62484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err="1" smtClean="0"/>
              <a:t>schism_glbl</a:t>
            </a:r>
            <a:r>
              <a:rPr lang="en-US" sz="2600" dirty="0" smtClean="0"/>
              <a:t>: node-node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200025" y="576556"/>
            <a:ext cx="13030200" cy="1229339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:: </a:t>
            </a:r>
            <a:r>
              <a:rPr lang="en-US" dirty="0" err="1"/>
              <a:t>nnp</a:t>
            </a:r>
            <a:r>
              <a:rPr lang="en-US" dirty="0"/>
              <a:t>(</a:t>
            </a:r>
            <a:r>
              <a:rPr lang="en-US" dirty="0" err="1"/>
              <a:t>ip</a:t>
            </a:r>
            <a:r>
              <a:rPr lang="en-US" dirty="0"/>
              <a:t>) – total # of surrounding nodes for node </a:t>
            </a:r>
            <a:r>
              <a:rPr lang="en-US" dirty="0" err="1"/>
              <a:t>ip</a:t>
            </a:r>
            <a:r>
              <a:rPr lang="en-US" dirty="0"/>
              <a:t>, </a:t>
            </a:r>
            <a:r>
              <a:rPr lang="en-US" i="1" dirty="0" smtClean="0"/>
              <a:t>including</a:t>
            </a:r>
            <a:r>
              <a:rPr lang="en-US" dirty="0" smtClean="0"/>
              <a:t> all </a:t>
            </a:r>
            <a:r>
              <a:rPr lang="en-US" dirty="0"/>
              <a:t>nodes outside the </a:t>
            </a:r>
            <a:r>
              <a:rPr lang="en-US" dirty="0" err="1"/>
              <a:t>aug.</a:t>
            </a:r>
            <a:r>
              <a:rPr lang="en-US" dirty="0"/>
              <a:t> </a:t>
            </a:r>
            <a:r>
              <a:rPr lang="en-US" dirty="0" smtClean="0"/>
              <a:t>domain</a:t>
            </a:r>
            <a:r>
              <a:rPr lang="en-US" dirty="0"/>
              <a:t> </a:t>
            </a:r>
            <a:r>
              <a:rPr lang="en-US" dirty="0" smtClean="0"/>
              <a:t>(but excluding </a:t>
            </a:r>
            <a:r>
              <a:rPr lang="en-US" dirty="0" err="1" smtClean="0"/>
              <a:t>ip</a:t>
            </a:r>
            <a:r>
              <a:rPr lang="en-US" dirty="0" smtClean="0"/>
              <a:t> itself)</a:t>
            </a: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:: </a:t>
            </a:r>
            <a:r>
              <a:rPr lang="en-US" dirty="0" err="1" smtClean="0"/>
              <a:t>indnd</a:t>
            </a:r>
            <a:r>
              <a:rPr lang="en-US" dirty="0" smtClean="0"/>
              <a:t>(1:nnp(</a:t>
            </a:r>
            <a:r>
              <a:rPr lang="en-US" dirty="0" err="1" smtClean="0"/>
              <a:t>ip</a:t>
            </a:r>
            <a:r>
              <a:rPr lang="en-US" dirty="0" smtClean="0"/>
              <a:t>),</a:t>
            </a:r>
            <a:r>
              <a:rPr lang="en-US" dirty="0" err="1" smtClean="0"/>
              <a:t>ip</a:t>
            </a:r>
            <a:r>
              <a:rPr lang="en-US" dirty="0" smtClean="0"/>
              <a:t>) </a:t>
            </a:r>
            <a:r>
              <a:rPr lang="en-US" dirty="0"/>
              <a:t>– list of surrounding </a:t>
            </a:r>
            <a:r>
              <a:rPr lang="en-US" dirty="0" smtClean="0"/>
              <a:t>nodes. If outside </a:t>
            </a:r>
            <a:r>
              <a:rPr lang="en-US" dirty="0"/>
              <a:t>the </a:t>
            </a:r>
            <a:r>
              <a:rPr lang="en-US" dirty="0" err="1"/>
              <a:t>aug.</a:t>
            </a:r>
            <a:r>
              <a:rPr lang="en-US" dirty="0"/>
              <a:t> </a:t>
            </a:r>
            <a:r>
              <a:rPr lang="en-US" dirty="0" smtClean="0"/>
              <a:t>domain</a:t>
            </a:r>
            <a:r>
              <a:rPr lang="en-US" dirty="0"/>
              <a:t>,</a:t>
            </a:r>
            <a:r>
              <a:rPr lang="en-US" dirty="0" smtClean="0"/>
              <a:t> negative </a:t>
            </a:r>
            <a:r>
              <a:rPr lang="en-US" dirty="0"/>
              <a:t>global index </a:t>
            </a:r>
            <a:r>
              <a:rPr lang="en-US" dirty="0" smtClean="0"/>
              <a:t>is returned.</a:t>
            </a:r>
          </a:p>
          <a:p>
            <a:endParaRPr lang="en-US" dirty="0"/>
          </a:p>
          <a:p>
            <a:r>
              <a:rPr lang="en-US" dirty="0" smtClean="0"/>
              <a:t>* The order follows </a:t>
            </a:r>
            <a:r>
              <a:rPr lang="en-US" dirty="0" err="1" smtClean="0"/>
              <a:t>indel</a:t>
            </a:r>
            <a:r>
              <a:rPr lang="en-US" dirty="0" smtClean="0"/>
              <a:t> (counter-clockwise); starting node is arbitrary for internal closed ball, unique for boundary open ball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4676" y="3493264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09800" y="3810000"/>
            <a:ext cx="4255525" cy="2556806"/>
            <a:chOff x="342900" y="4681502"/>
            <a:chExt cx="4255525" cy="2556806"/>
          </a:xfrm>
        </p:grpSpPr>
        <p:sp>
          <p:nvSpPr>
            <p:cNvPr id="7" name="AutoShape 31" descr="50%"/>
            <p:cNvSpPr>
              <a:spLocks noChangeArrowheads="1"/>
            </p:cNvSpPr>
            <p:nvPr/>
          </p:nvSpPr>
          <p:spPr bwMode="auto">
            <a:xfrm>
              <a:off x="342900" y="4681829"/>
              <a:ext cx="3886200" cy="2113280"/>
            </a:xfrm>
            <a:prstGeom prst="hexagon">
              <a:avLst>
                <a:gd name="adj" fmla="val 3894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 descr="50%"/>
            <p:cNvSpPr>
              <a:spLocks/>
            </p:cNvSpPr>
            <p:nvPr/>
          </p:nvSpPr>
          <p:spPr bwMode="auto">
            <a:xfrm>
              <a:off x="1181101" y="4681502"/>
              <a:ext cx="2219510" cy="1056966"/>
            </a:xfrm>
            <a:custGeom>
              <a:avLst/>
              <a:gdLst>
                <a:gd name="T0" fmla="*/ 0 w 672"/>
                <a:gd name="T1" fmla="*/ 0 h 624"/>
                <a:gd name="T2" fmla="*/ 336 w 672"/>
                <a:gd name="T3" fmla="*/ 624 h 624"/>
                <a:gd name="T4" fmla="*/ 672 w 672"/>
                <a:gd name="T5" fmla="*/ 0 h 624"/>
                <a:gd name="T6" fmla="*/ 0 60000 65536"/>
                <a:gd name="T7" fmla="*/ 0 60000 65536"/>
                <a:gd name="T8" fmla="*/ 0 60000 65536"/>
                <a:gd name="T9" fmla="*/ 0 w 672"/>
                <a:gd name="T10" fmla="*/ 0 h 624"/>
                <a:gd name="T11" fmla="*/ 672 w 67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24">
                  <a:moveTo>
                    <a:pt x="0" y="0"/>
                  </a:moveTo>
                  <a:lnTo>
                    <a:pt x="336" y="624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2228249" y="5695750"/>
              <a:ext cx="168695" cy="1455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2147888" y="5772336"/>
              <a:ext cx="422223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ip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1286" y="6802705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9100" y="5697829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59636" y="6839966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rc 17"/>
            <p:cNvSpPr/>
            <p:nvPr/>
          </p:nvSpPr>
          <p:spPr>
            <a:xfrm rot="5400000">
              <a:off x="3424200" y="5487286"/>
              <a:ext cx="975360" cy="1371600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46509" y="5727032"/>
              <a:ext cx="1973179" cy="1068404"/>
            </a:xfrm>
            <a:custGeom>
              <a:avLst/>
              <a:gdLst>
                <a:gd name="connsiteX0" fmla="*/ 0 w 1973179"/>
                <a:gd name="connsiteY0" fmla="*/ 0 h 1068404"/>
                <a:gd name="connsiteX1" fmla="*/ 1973179 w 1973179"/>
                <a:gd name="connsiteY1" fmla="*/ 28875 h 1068404"/>
                <a:gd name="connsiteX2" fmla="*/ 847024 w 1973179"/>
                <a:gd name="connsiteY2" fmla="*/ 1068404 h 10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3179" h="1068404">
                  <a:moveTo>
                    <a:pt x="0" y="0"/>
                  </a:moveTo>
                  <a:lnTo>
                    <a:pt x="1973179" y="28875"/>
                  </a:lnTo>
                  <a:lnTo>
                    <a:pt x="847024" y="1068404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52312" y="5706175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319688" y="5715000"/>
              <a:ext cx="1896177" cy="1058779"/>
            </a:xfrm>
            <a:custGeom>
              <a:avLst/>
              <a:gdLst>
                <a:gd name="connsiteX0" fmla="*/ 1896177 w 1896177"/>
                <a:gd name="connsiteY0" fmla="*/ 0 h 1058779"/>
                <a:gd name="connsiteX1" fmla="*/ 0 w 1896177"/>
                <a:gd name="connsiteY1" fmla="*/ 57751 h 1058779"/>
                <a:gd name="connsiteX2" fmla="*/ 1097280 w 1896177"/>
                <a:gd name="connsiteY2" fmla="*/ 1058779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177" h="1058779">
                  <a:moveTo>
                    <a:pt x="1896177" y="0"/>
                  </a:moveTo>
                  <a:lnTo>
                    <a:pt x="0" y="57751"/>
                  </a:lnTo>
                  <a:lnTo>
                    <a:pt x="1097280" y="105877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3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88491"/>
            <a:ext cx="62484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err="1" smtClean="0"/>
              <a:t>schism_glbl</a:t>
            </a:r>
            <a:r>
              <a:rPr lang="en-US" sz="2600" dirty="0" smtClean="0"/>
              <a:t>: side-</a:t>
            </a:r>
            <a:r>
              <a:rPr lang="en-US" sz="2600" dirty="0" err="1" smtClean="0"/>
              <a:t>elem</a:t>
            </a:r>
            <a:r>
              <a:rPr lang="en-US" sz="2600" dirty="0" smtClean="0"/>
              <a:t> &amp; side-node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305513" y="731521"/>
            <a:ext cx="13030200" cy="1506338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:: </a:t>
            </a:r>
            <a:r>
              <a:rPr lang="en-US" dirty="0" err="1" smtClean="0"/>
              <a:t>isdel</a:t>
            </a:r>
            <a:r>
              <a:rPr lang="en-US" dirty="0" smtClean="0"/>
              <a:t>(1:2,isd</a:t>
            </a:r>
            <a:r>
              <a:rPr lang="en-US" dirty="0"/>
              <a:t>) &amp;  </a:t>
            </a:r>
            <a:r>
              <a:rPr lang="en-US" dirty="0" err="1"/>
              <a:t>isidenode</a:t>
            </a:r>
            <a:r>
              <a:rPr lang="en-US" dirty="0"/>
              <a:t>(1:2,isd) – order of the two adjacent elements follows global indices, and so the vector from node 1 to 2 in </a:t>
            </a:r>
            <a:r>
              <a:rPr lang="en-US" dirty="0" err="1"/>
              <a:t>isidenode</a:t>
            </a:r>
            <a:r>
              <a:rPr lang="en-US" dirty="0"/>
              <a:t>(1:2,isd) forms local y-axis while the vector from element 1 to 2 in </a:t>
            </a:r>
            <a:r>
              <a:rPr lang="en-US" dirty="0" err="1" smtClean="0"/>
              <a:t>isel</a:t>
            </a:r>
            <a:r>
              <a:rPr lang="en-US" dirty="0" smtClean="0"/>
              <a:t>(1:2,isd</a:t>
            </a:r>
            <a:r>
              <a:rPr lang="en-US" dirty="0"/>
              <a:t>) forms local x-axis. Therefore either of </a:t>
            </a:r>
            <a:r>
              <a:rPr lang="en-US" dirty="0" err="1" smtClean="0"/>
              <a:t>isdel</a:t>
            </a:r>
            <a:r>
              <a:rPr lang="en-US" dirty="0" smtClean="0"/>
              <a:t>(1:2,isd</a:t>
            </a:r>
            <a:r>
              <a:rPr lang="en-US" dirty="0"/>
              <a:t>) can be negative. The element index is local (positive) if it is inside the </a:t>
            </a:r>
            <a:r>
              <a:rPr lang="en-US" dirty="0" err="1"/>
              <a:t>aug.</a:t>
            </a:r>
            <a:r>
              <a:rPr lang="en-US" dirty="0"/>
              <a:t> domain; otherwise the minus of global element index is returned. </a:t>
            </a:r>
            <a:r>
              <a:rPr lang="en-US" i="1" dirty="0"/>
              <a:t>If </a:t>
            </a:r>
            <a:r>
              <a:rPr lang="en-US" i="1" dirty="0" err="1"/>
              <a:t>isd</a:t>
            </a:r>
            <a:r>
              <a:rPr lang="en-US" i="1" dirty="0"/>
              <a:t> is resident and not ghost, </a:t>
            </a:r>
            <a:r>
              <a:rPr lang="en-US" dirty="0" smtClean="0"/>
              <a:t>then</a:t>
            </a:r>
            <a:r>
              <a:rPr lang="en-US" i="1" dirty="0" smtClean="0"/>
              <a:t> is(isd,1</a:t>
            </a:r>
            <a:r>
              <a:rPr lang="en-US" i="1" dirty="0"/>
              <a:t>)&gt;0 (inside the </a:t>
            </a:r>
            <a:r>
              <a:rPr lang="en-US" i="1" dirty="0" err="1"/>
              <a:t>aug.</a:t>
            </a:r>
            <a:r>
              <a:rPr lang="en-US" i="1" dirty="0"/>
              <a:t> domain), and is(isd,2)&gt;=0, and </a:t>
            </a:r>
            <a:r>
              <a:rPr lang="en-US" i="1" dirty="0" err="1"/>
              <a:t>isd</a:t>
            </a:r>
            <a:r>
              <a:rPr lang="en-US" i="1" dirty="0"/>
              <a:t> is on the boundary if and only if is(isd,2)=0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914400" y="4038600"/>
            <a:ext cx="2371458" cy="1376443"/>
          </a:xfrm>
          <a:custGeom>
            <a:avLst/>
            <a:gdLst>
              <a:gd name="connsiteX0" fmla="*/ 760575 w 1580972"/>
              <a:gd name="connsiteY0" fmla="*/ 0 h 1290415"/>
              <a:gd name="connsiteX1" fmla="*/ 0 w 1580972"/>
              <a:gd name="connsiteY1" fmla="*/ 623843 h 1290415"/>
              <a:gd name="connsiteX2" fmla="*/ 777667 w 1580972"/>
              <a:gd name="connsiteY2" fmla="*/ 1290415 h 1290415"/>
              <a:gd name="connsiteX3" fmla="*/ 1580972 w 1580972"/>
              <a:gd name="connsiteY3" fmla="*/ 623843 h 1290415"/>
              <a:gd name="connsiteX4" fmla="*/ 760575 w 1580972"/>
              <a:gd name="connsiteY4" fmla="*/ 0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972" h="1290415">
                <a:moveTo>
                  <a:pt x="760575" y="0"/>
                </a:moveTo>
                <a:lnTo>
                  <a:pt x="0" y="623843"/>
                </a:lnTo>
                <a:lnTo>
                  <a:pt x="777667" y="1290415"/>
                </a:lnTo>
                <a:lnTo>
                  <a:pt x="1580972" y="623843"/>
                </a:lnTo>
                <a:lnTo>
                  <a:pt x="76057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0"/>
            <a:endCxn id="5" idx="2"/>
          </p:cNvCxnSpPr>
          <p:nvPr/>
        </p:nvCxnSpPr>
        <p:spPr>
          <a:xfrm>
            <a:off x="2055262" y="4038600"/>
            <a:ext cx="25638" cy="1376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29484" y="4493754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143926" y="4842586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5263" y="4739889"/>
            <a:ext cx="5112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5262" y="3731186"/>
            <a:ext cx="0" cy="514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33774" y="3590888"/>
            <a:ext cx="42703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y</a:t>
            </a:r>
            <a:r>
              <a:rPr lang="en-US" i="1" baseline="-25000" dirty="0" err="1"/>
              <a:t>s</a:t>
            </a:r>
            <a:endParaRPr lang="en-US" i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70234" y="4393871"/>
            <a:ext cx="42542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s</a:t>
            </a:r>
            <a:endParaRPr lang="en-US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4517" y="4590849"/>
            <a:ext cx="295587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942310" y="548331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2757" y="38167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65077" y="3989230"/>
            <a:ext cx="25638" cy="1376443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39299" y="4444384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65078" y="4690519"/>
            <a:ext cx="5112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65077" y="3681816"/>
            <a:ext cx="0" cy="514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43589" y="3541518"/>
            <a:ext cx="42703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y</a:t>
            </a:r>
            <a:r>
              <a:rPr lang="en-US" i="1" baseline="-25000" dirty="0" err="1"/>
              <a:t>s</a:t>
            </a:r>
            <a:endParaRPr lang="en-US" i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5680049" y="4344501"/>
            <a:ext cx="42542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s</a:t>
            </a:r>
            <a:endParaRPr lang="en-US" i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04332" y="4541479"/>
            <a:ext cx="295587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62572" y="37673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4411744" y="4015819"/>
            <a:ext cx="1168924" cy="1348033"/>
          </a:xfrm>
          <a:custGeom>
            <a:avLst/>
            <a:gdLst>
              <a:gd name="connsiteX0" fmla="*/ 0 w 1168924"/>
              <a:gd name="connsiteY0" fmla="*/ 669303 h 1348033"/>
              <a:gd name="connsiteX1" fmla="*/ 1150070 w 1168924"/>
              <a:gd name="connsiteY1" fmla="*/ 0 h 1348033"/>
              <a:gd name="connsiteX2" fmla="*/ 1168924 w 1168924"/>
              <a:gd name="connsiteY2" fmla="*/ 1348033 h 1348033"/>
              <a:gd name="connsiteX3" fmla="*/ 0 w 1168924"/>
              <a:gd name="connsiteY3" fmla="*/ 669303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924" h="1348033">
                <a:moveTo>
                  <a:pt x="0" y="669303"/>
                </a:moveTo>
                <a:lnTo>
                  <a:pt x="1150070" y="0"/>
                </a:lnTo>
                <a:lnTo>
                  <a:pt x="1168924" y="1348033"/>
                </a:lnTo>
                <a:lnTo>
                  <a:pt x="0" y="669303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86868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smtClean="0"/>
              <a:t>MPI code: to exchange or not </a:t>
            </a:r>
            <a:r>
              <a:rPr lang="en-US" sz="2600" dirty="0"/>
              <a:t>to </a:t>
            </a:r>
            <a:r>
              <a:rPr lang="en-US" sz="2600" dirty="0" smtClean="0"/>
              <a:t>exchange?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581025" y="1111229"/>
            <a:ext cx="12192000" cy="6092209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SCHISM partitions domain based on </a:t>
            </a:r>
            <a:r>
              <a:rPr lang="en-US" dirty="0" smtClean="0">
                <a:solidFill>
                  <a:srgbClr val="00B0F0"/>
                </a:solidFill>
              </a:rPr>
              <a:t>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Sides/nodes are derived from elements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determines the ghost exchanges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Assuming the </a:t>
            </a:r>
            <a:r>
              <a:rPr lang="en-US" dirty="0"/>
              <a:t>operations are </a:t>
            </a:r>
            <a:r>
              <a:rPr lang="en-US" i="1" dirty="0">
                <a:solidFill>
                  <a:srgbClr val="00B0F0"/>
                </a:solidFill>
              </a:rPr>
              <a:t>consistent</a:t>
            </a:r>
            <a:r>
              <a:rPr lang="en-US" dirty="0"/>
              <a:t> among all MPI </a:t>
            </a:r>
            <a:r>
              <a:rPr lang="en-US" dirty="0" smtClean="0"/>
              <a:t>processes (‘ranks’)</a:t>
            </a:r>
            <a:endParaRPr lang="en-US" dirty="0"/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operate on </a:t>
            </a:r>
            <a:r>
              <a:rPr lang="en-US" dirty="0" err="1" smtClean="0"/>
              <a:t>aug</a:t>
            </a:r>
            <a:r>
              <a:rPr lang="en-US" dirty="0" smtClean="0"/>
              <a:t> elements (</a:t>
            </a:r>
            <a:r>
              <a:rPr lang="en-US" dirty="0" err="1" smtClean="0"/>
              <a:t>nea</a:t>
            </a:r>
            <a:r>
              <a:rPr lang="en-US" dirty="0" smtClean="0"/>
              <a:t> or nea2), you often do NOT need to exchange ghosts 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work on all </a:t>
            </a:r>
            <a:r>
              <a:rPr lang="en-US" dirty="0" err="1" smtClean="0"/>
              <a:t>aug</a:t>
            </a:r>
            <a:r>
              <a:rPr lang="en-US" dirty="0" smtClean="0"/>
              <a:t> sides and only modify properties of sides/nodes, you do NOT need to exchange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work on all </a:t>
            </a:r>
            <a:r>
              <a:rPr lang="en-US" dirty="0" err="1" smtClean="0"/>
              <a:t>aug</a:t>
            </a:r>
            <a:r>
              <a:rPr lang="en-US" dirty="0" smtClean="0"/>
              <a:t> nodes and </a:t>
            </a:r>
            <a:r>
              <a:rPr lang="en-US" dirty="0"/>
              <a:t>only modify properties of </a:t>
            </a:r>
            <a:r>
              <a:rPr lang="en-US" dirty="0" smtClean="0"/>
              <a:t>nodes</a:t>
            </a:r>
            <a:r>
              <a:rPr lang="en-US" dirty="0"/>
              <a:t>, you do NOT need to exchange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other operations, you may need exchange!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Ghost exchanges are often associated with ‘operations in a neighborhood’, directly or indirectly – beware ‘implied’ cases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Exchanges are always ‘safe’ 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 why not do so always? Hint: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MPI: best practices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Consistency ensures all ranks see same values at same location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vs computation cost: reduce exchanges especially global reductions (sum…)</a:t>
            </a:r>
          </a:p>
          <a:p>
            <a:pPr marL="1487454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scaling: strong vs weak</a:t>
            </a:r>
          </a:p>
          <a:p>
            <a:pPr marL="1487454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Scalable </a:t>
            </a:r>
            <a:r>
              <a:rPr lang="en-US" sz="2800" dirty="0" smtClean="0">
                <a:sym typeface="Symbol" panose="05050102010706020507" pitchFamily="18" charset="2"/>
              </a:rPr>
              <a:t> </a:t>
            </a:r>
            <a:r>
              <a:rPr lang="en-US" dirty="0" smtClean="0"/>
              <a:t>efficient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 serial sections: </a:t>
            </a:r>
            <a:r>
              <a:rPr lang="en-US" dirty="0"/>
              <a:t>Amdahl’s </a:t>
            </a:r>
            <a:r>
              <a:rPr lang="en-US" dirty="0" smtClean="0"/>
              <a:t>law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I/O is expensive, </a:t>
            </a:r>
            <a:r>
              <a:rPr lang="en-US" dirty="0" err="1" smtClean="0"/>
              <a:t>esp</a:t>
            </a:r>
            <a:r>
              <a:rPr lang="en-US" dirty="0" smtClean="0"/>
              <a:t> for large core count!</a:t>
            </a:r>
          </a:p>
          <a:p>
            <a:pPr marL="1487454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SCHISM uses rank-specific I/O for global outputs (no </a:t>
            </a:r>
            <a:r>
              <a:rPr lang="en-US" dirty="0" err="1" smtClean="0"/>
              <a:t>comm</a:t>
            </a:r>
            <a:r>
              <a:rPr lang="en-US" dirty="0" smtClean="0"/>
              <a:t>); if </a:t>
            </a:r>
            <a:r>
              <a:rPr lang="en-US" dirty="0" err="1" smtClean="0"/>
              <a:t>openMP</a:t>
            </a:r>
            <a:r>
              <a:rPr lang="en-US" dirty="0" smtClean="0"/>
              <a:t> is enabled, this is done by the master thread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3000" y="513604"/>
                <a:ext cx="2901756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Elem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US" sz="2400" dirty="0" smtClean="0"/>
                  <a:t> side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US" sz="2400" dirty="0" smtClean="0"/>
                  <a:t> node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3604"/>
                <a:ext cx="2901756" cy="461665"/>
              </a:xfrm>
              <a:prstGeom prst="rect">
                <a:avLst/>
              </a:prstGeom>
              <a:blipFill>
                <a:blip r:embed="rId3"/>
                <a:stretch>
                  <a:fillRect l="-3138" t="-10256" r="-1883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0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773025" y="81280"/>
            <a:ext cx="914400" cy="48768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7731D9-41FF-4FF4-9A74-1CE10AC6B198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86868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smtClean="0"/>
              <a:t>An ‘implied’ case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895090" y="806509"/>
            <a:ext cx="481991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sum_A</a:t>
            </a:r>
            <a:r>
              <a:rPr lang="en-US" sz="2000" dirty="0" smtClean="0"/>
              <a:t>(1:npa)=0 !total area in a ball</a:t>
            </a:r>
          </a:p>
          <a:p>
            <a:r>
              <a:rPr lang="en-US" sz="2000" dirty="0" smtClean="0"/>
              <a:t>do i=1,nea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do j=1,i34(i)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nd</a:t>
            </a:r>
            <a:r>
              <a:rPr lang="en-US" sz="2000" dirty="0" smtClean="0"/>
              <a:t>=</a:t>
            </a:r>
            <a:r>
              <a:rPr lang="en-US" sz="2000" dirty="0" err="1" smtClean="0"/>
              <a:t>elnode</a:t>
            </a:r>
            <a:r>
              <a:rPr lang="en-US" sz="2000" dirty="0" smtClean="0"/>
              <a:t>(</a:t>
            </a:r>
            <a:r>
              <a:rPr lang="en-US" sz="2000" dirty="0" err="1" smtClean="0"/>
              <a:t>j,i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sum_A</a:t>
            </a:r>
            <a:r>
              <a:rPr lang="en-US" sz="2000" dirty="0" smtClean="0"/>
              <a:t>(</a:t>
            </a:r>
            <a:r>
              <a:rPr lang="en-US" sz="2000" dirty="0" err="1" smtClean="0"/>
              <a:t>nd</a:t>
            </a:r>
            <a:r>
              <a:rPr lang="en-US" sz="2000" dirty="0" smtClean="0"/>
              <a:t>)=</a:t>
            </a:r>
            <a:r>
              <a:rPr lang="en-US" sz="2000" dirty="0" err="1" smtClean="0"/>
              <a:t>sum_A</a:t>
            </a:r>
            <a:r>
              <a:rPr lang="en-US" sz="2000" dirty="0" smtClean="0"/>
              <a:t>(</a:t>
            </a:r>
            <a:r>
              <a:rPr lang="en-US" sz="2000" dirty="0" err="1" smtClean="0"/>
              <a:t>nd</a:t>
            </a:r>
            <a:r>
              <a:rPr lang="en-US" sz="2000" dirty="0" smtClean="0"/>
              <a:t>)+area(i)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err="1" smtClean="0"/>
              <a:t>enddo</a:t>
            </a:r>
            <a:r>
              <a:rPr lang="en-US" sz="2000" dirty="0" smtClean="0"/>
              <a:t> !j</a:t>
            </a:r>
            <a:endParaRPr lang="en-US" sz="2000" dirty="0"/>
          </a:p>
          <a:p>
            <a:r>
              <a:rPr lang="en-US" sz="2000" dirty="0" err="1"/>
              <a:t>e</a:t>
            </a:r>
            <a:r>
              <a:rPr lang="en-US" sz="2000" dirty="0" err="1" smtClean="0"/>
              <a:t>nddo</a:t>
            </a:r>
            <a:r>
              <a:rPr lang="en-US" sz="2000" dirty="0" smtClean="0"/>
              <a:t> !i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15200" y="789890"/>
            <a:ext cx="4255525" cy="2556479"/>
            <a:chOff x="8263584" y="1112166"/>
            <a:chExt cx="4255525" cy="2556479"/>
          </a:xfrm>
        </p:grpSpPr>
        <p:sp>
          <p:nvSpPr>
            <p:cNvPr id="8" name="AutoShape 31" descr="50%"/>
            <p:cNvSpPr>
              <a:spLocks noChangeArrowheads="1"/>
            </p:cNvSpPr>
            <p:nvPr/>
          </p:nvSpPr>
          <p:spPr bwMode="auto">
            <a:xfrm>
              <a:off x="8263584" y="1112166"/>
              <a:ext cx="3886200" cy="2113280"/>
            </a:xfrm>
            <a:prstGeom prst="hexagon">
              <a:avLst>
                <a:gd name="adj" fmla="val 3894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2" descr="50%"/>
            <p:cNvSpPr>
              <a:spLocks/>
            </p:cNvSpPr>
            <p:nvPr/>
          </p:nvSpPr>
          <p:spPr bwMode="auto">
            <a:xfrm>
              <a:off x="9144000" y="1136519"/>
              <a:ext cx="2126762" cy="1032286"/>
            </a:xfrm>
            <a:custGeom>
              <a:avLst/>
              <a:gdLst>
                <a:gd name="T0" fmla="*/ 0 w 672"/>
                <a:gd name="T1" fmla="*/ 0 h 624"/>
                <a:gd name="T2" fmla="*/ 336 w 672"/>
                <a:gd name="T3" fmla="*/ 624 h 624"/>
                <a:gd name="T4" fmla="*/ 672 w 672"/>
                <a:gd name="T5" fmla="*/ 0 h 624"/>
                <a:gd name="T6" fmla="*/ 0 60000 65536"/>
                <a:gd name="T7" fmla="*/ 0 60000 65536"/>
                <a:gd name="T8" fmla="*/ 0 60000 65536"/>
                <a:gd name="T9" fmla="*/ 0 w 672"/>
                <a:gd name="T10" fmla="*/ 0 h 624"/>
                <a:gd name="T11" fmla="*/ 672 w 67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24">
                  <a:moveTo>
                    <a:pt x="0" y="0"/>
                  </a:moveTo>
                  <a:lnTo>
                    <a:pt x="336" y="624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148933" y="2126087"/>
              <a:ext cx="168695" cy="1455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10068572" y="2202673"/>
              <a:ext cx="306807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835334" y="2345760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51970" y="3233042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49784" y="2128166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80320" y="3270303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835334" y="1640487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144000" y="2325144"/>
              <a:ext cx="548334" cy="3863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58955" y="2331662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5400000">
              <a:off x="11344884" y="1917623"/>
              <a:ext cx="975360" cy="1371600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8267193" y="2157369"/>
              <a:ext cx="1973179" cy="1068404"/>
            </a:xfrm>
            <a:custGeom>
              <a:avLst/>
              <a:gdLst>
                <a:gd name="connsiteX0" fmla="*/ 0 w 1973179"/>
                <a:gd name="connsiteY0" fmla="*/ 0 h 1068404"/>
                <a:gd name="connsiteX1" fmla="*/ 1973179 w 1973179"/>
                <a:gd name="connsiteY1" fmla="*/ 28875 h 1068404"/>
                <a:gd name="connsiteX2" fmla="*/ 847024 w 1973179"/>
                <a:gd name="connsiteY2" fmla="*/ 1068404 h 10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3179" h="1068404">
                  <a:moveTo>
                    <a:pt x="0" y="0"/>
                  </a:moveTo>
                  <a:lnTo>
                    <a:pt x="1973179" y="28875"/>
                  </a:lnTo>
                  <a:lnTo>
                    <a:pt x="847024" y="1068404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0172996" y="2136512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240372" y="2145337"/>
              <a:ext cx="1896177" cy="1058779"/>
            </a:xfrm>
            <a:custGeom>
              <a:avLst/>
              <a:gdLst>
                <a:gd name="connsiteX0" fmla="*/ 1896177 w 1896177"/>
                <a:gd name="connsiteY0" fmla="*/ 0 h 1058779"/>
                <a:gd name="connsiteX1" fmla="*/ 0 w 1896177"/>
                <a:gd name="connsiteY1" fmla="*/ 57751 h 1058779"/>
                <a:gd name="connsiteX2" fmla="*/ 1097280 w 1896177"/>
                <a:gd name="connsiteY2" fmla="*/ 1058779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177" h="1058779">
                  <a:moveTo>
                    <a:pt x="1896177" y="0"/>
                  </a:moveTo>
                  <a:lnTo>
                    <a:pt x="0" y="57751"/>
                  </a:lnTo>
                  <a:lnTo>
                    <a:pt x="1097280" y="105877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47498" y="3164563"/>
            <a:ext cx="2671856" cy="3143865"/>
            <a:chOff x="299944" y="3581400"/>
            <a:chExt cx="2671856" cy="3143865"/>
          </a:xfrm>
        </p:grpSpPr>
        <p:pic>
          <p:nvPicPr>
            <p:cNvPr id="26" name="Picture 2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5465" r="79610" b="8992"/>
            <a:stretch/>
          </p:blipFill>
          <p:spPr bwMode="auto">
            <a:xfrm>
              <a:off x="927045" y="3581400"/>
              <a:ext cx="2044755" cy="304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24"/>
            <p:cNvSpPr/>
            <p:nvPr/>
          </p:nvSpPr>
          <p:spPr bwMode="auto">
            <a:xfrm>
              <a:off x="806245" y="5840361"/>
              <a:ext cx="1769807" cy="884904"/>
            </a:xfrm>
            <a:custGeom>
              <a:avLst/>
              <a:gdLst>
                <a:gd name="connsiteX0" fmla="*/ 0 w 1769807"/>
                <a:gd name="connsiteY0" fmla="*/ 78658 h 884904"/>
                <a:gd name="connsiteX1" fmla="*/ 226142 w 1769807"/>
                <a:gd name="connsiteY1" fmla="*/ 0 h 884904"/>
                <a:gd name="connsiteX2" fmla="*/ 1120878 w 1769807"/>
                <a:gd name="connsiteY2" fmla="*/ 39329 h 884904"/>
                <a:gd name="connsiteX3" fmla="*/ 1396181 w 1769807"/>
                <a:gd name="connsiteY3" fmla="*/ 157316 h 884904"/>
                <a:gd name="connsiteX4" fmla="*/ 1406013 w 1769807"/>
                <a:gd name="connsiteY4" fmla="*/ 393291 h 884904"/>
                <a:gd name="connsiteX5" fmla="*/ 1533832 w 1769807"/>
                <a:gd name="connsiteY5" fmla="*/ 589936 h 884904"/>
                <a:gd name="connsiteX6" fmla="*/ 1769807 w 1769807"/>
                <a:gd name="connsiteY6" fmla="*/ 884904 h 884904"/>
                <a:gd name="connsiteX7" fmla="*/ 19665 w 1769807"/>
                <a:gd name="connsiteY7" fmla="*/ 884904 h 884904"/>
                <a:gd name="connsiteX8" fmla="*/ 9832 w 1769807"/>
                <a:gd name="connsiteY8" fmla="*/ 196645 h 8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9807" h="884904">
                  <a:moveTo>
                    <a:pt x="0" y="78658"/>
                  </a:moveTo>
                  <a:lnTo>
                    <a:pt x="226142" y="0"/>
                  </a:lnTo>
                  <a:lnTo>
                    <a:pt x="1120878" y="39329"/>
                  </a:lnTo>
                  <a:lnTo>
                    <a:pt x="1396181" y="157316"/>
                  </a:lnTo>
                  <a:lnTo>
                    <a:pt x="1406013" y="393291"/>
                  </a:lnTo>
                  <a:lnTo>
                    <a:pt x="1533832" y="589936"/>
                  </a:lnTo>
                  <a:lnTo>
                    <a:pt x="1769807" y="884904"/>
                  </a:lnTo>
                  <a:lnTo>
                    <a:pt x="19665" y="884904"/>
                  </a:lnTo>
                  <a:lnTo>
                    <a:pt x="9832" y="196645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72365" y="6098147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7" idx="0"/>
              <a:endCxn id="25" idx="2"/>
            </p:cNvCxnSpPr>
            <p:nvPr/>
          </p:nvCxnSpPr>
          <p:spPr bwMode="auto">
            <a:xfrm flipV="1">
              <a:off x="1691148" y="5879690"/>
              <a:ext cx="235975" cy="218457"/>
            </a:xfrm>
            <a:prstGeom prst="straightConnector1">
              <a:avLst/>
            </a:prstGeom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299944" y="5496996"/>
              <a:ext cx="1190291" cy="247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506" tIns="37252" rIns="74506" bIns="37252" numCol="1" anchor="t" anchorCtr="0" compatLnSpc="1">
              <a:prstTxWarp prst="textNoShape">
                <a:avLst/>
              </a:prstTxWarp>
            </a:bodyPr>
            <a:lstStyle/>
            <a:p>
              <a:pPr defTabSz="1201704" eaLnBrk="0" hangingPunct="0"/>
              <a:r>
                <a:rPr lang="en-US" sz="1100" b="1" dirty="0">
                  <a:solidFill>
                    <a:srgbClr val="000000"/>
                  </a:solidFill>
                  <a:latin typeface="Tahoma"/>
                  <a:ea typeface="Times New Roman" pitchFamily="18" charset="0"/>
                  <a:cs typeface="Arial" pitchFamily="34" charset="0"/>
                </a:rPr>
                <a:t>“</a:t>
              </a:r>
              <a:r>
                <a:rPr lang="en-US" sz="1100" b="1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ghosts</a:t>
              </a:r>
              <a:r>
                <a:rPr lang="en-US" sz="1100" b="1" dirty="0">
                  <a:solidFill>
                    <a:srgbClr val="000000"/>
                  </a:solidFill>
                  <a:latin typeface="Tahoma"/>
                  <a:ea typeface="Times New Roman" pitchFamily="18" charset="0"/>
                  <a:cs typeface="Arial" pitchFamily="34" charset="0"/>
                </a:rPr>
                <a:t>”</a:t>
              </a:r>
              <a:endParaRPr lang="en-US" sz="2400" dirty="0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967592" y="5646911"/>
              <a:ext cx="348209" cy="123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0170" tIns="60085" rIns="120170" bIns="6008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61818" y="3545563"/>
            <a:ext cx="7487160" cy="2862322"/>
            <a:chOff x="5066920" y="4114800"/>
            <a:chExt cx="7487160" cy="2862322"/>
          </a:xfrm>
        </p:grpSpPr>
        <p:sp>
          <p:nvSpPr>
            <p:cNvPr id="23" name="TextBox 22"/>
            <p:cNvSpPr txBox="1"/>
            <p:nvPr/>
          </p:nvSpPr>
          <p:spPr>
            <a:xfrm>
              <a:off x="7734170" y="4114800"/>
              <a:ext cx="4819910" cy="28623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sum_A</a:t>
              </a:r>
              <a:r>
                <a:rPr lang="en-US" sz="2000" dirty="0" smtClean="0"/>
                <a:t>(1:npa)=0 !total area in a ball</a:t>
              </a:r>
            </a:p>
            <a:p>
              <a:r>
                <a:rPr lang="en-US" sz="2000" dirty="0" smtClean="0"/>
                <a:t>do i=1,np !resident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do j=1,nne(i)</a:t>
              </a:r>
            </a:p>
            <a:p>
              <a:r>
                <a:rPr lang="en-US" sz="2000" dirty="0" smtClean="0"/>
                <a:t>     </a:t>
              </a:r>
              <a:r>
                <a:rPr lang="en-US" sz="2000" dirty="0" err="1" smtClean="0"/>
                <a:t>ie</a:t>
              </a:r>
              <a:r>
                <a:rPr lang="en-US" sz="2000" dirty="0" smtClean="0"/>
                <a:t>=</a:t>
              </a:r>
              <a:r>
                <a:rPr lang="en-US" sz="2000" dirty="0" err="1" smtClean="0"/>
                <a:t>indel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j,i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</a:t>
              </a:r>
              <a:r>
                <a:rPr lang="en-US" sz="2000" dirty="0" err="1" smtClean="0"/>
                <a:t>sum_A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nd</a:t>
              </a:r>
              <a:r>
                <a:rPr lang="en-US" sz="2000" dirty="0" smtClean="0"/>
                <a:t>)=</a:t>
              </a:r>
              <a:r>
                <a:rPr lang="en-US" sz="2000" dirty="0" err="1" smtClean="0"/>
                <a:t>sum_A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nd</a:t>
              </a:r>
              <a:r>
                <a:rPr lang="en-US" sz="2000" dirty="0" smtClean="0"/>
                <a:t>)+area(</a:t>
              </a:r>
              <a:r>
                <a:rPr lang="en-US" sz="2000" dirty="0" err="1" smtClean="0"/>
                <a:t>ie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</a:t>
              </a:r>
              <a:r>
                <a:rPr lang="en-US" sz="2000" dirty="0" err="1" smtClean="0"/>
                <a:t>enddo</a:t>
              </a:r>
              <a:r>
                <a:rPr lang="en-US" sz="2000" dirty="0" smtClean="0"/>
                <a:t> !j</a:t>
              </a:r>
              <a:endParaRPr lang="en-US" sz="2000" dirty="0"/>
            </a:p>
            <a:p>
              <a:r>
                <a:rPr lang="en-US" sz="2000" dirty="0" err="1"/>
                <a:t>e</a:t>
              </a:r>
              <a:r>
                <a:rPr lang="en-US" sz="2000" dirty="0" err="1" smtClean="0"/>
                <a:t>nddo</a:t>
              </a:r>
              <a:r>
                <a:rPr lang="en-US" sz="2000" dirty="0" smtClean="0"/>
                <a:t> !i</a:t>
              </a:r>
            </a:p>
            <a:p>
              <a:endParaRPr lang="en-US" sz="2000" dirty="0" smtClean="0"/>
            </a:p>
            <a:p>
              <a:r>
                <a:rPr lang="en-US" sz="2000" dirty="0"/>
                <a:t>c</a:t>
              </a:r>
              <a:r>
                <a:rPr lang="en-US" sz="2000" dirty="0" smtClean="0"/>
                <a:t>all exchange_...(</a:t>
              </a:r>
              <a:r>
                <a:rPr lang="en-US" sz="2000" dirty="0" err="1" smtClean="0"/>
                <a:t>sum_A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66920" y="5280064"/>
              <a:ext cx="2489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Rewrite in ‘direct’ form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48000" y="6737708"/>
            <a:ext cx="663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Lesson: simple/direct algorithms are better in parallel codes!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371600" y="568960"/>
            <a:ext cx="3048000" cy="3010813"/>
            <a:chOff x="1371600" y="568960"/>
            <a:chExt cx="3048000" cy="301081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842643" y="568960"/>
              <a:ext cx="2195957" cy="2631440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371600" y="598965"/>
              <a:ext cx="3048000" cy="2980808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756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716000" cy="568960"/>
          </a:xfrm>
        </p:spPr>
        <p:txBody>
          <a:bodyPr/>
          <a:lstStyle/>
          <a:p>
            <a:pPr algn="ctr"/>
            <a:r>
              <a:rPr lang="en-US" b="1" dirty="0" err="1" smtClean="0"/>
              <a:t>svn</a:t>
            </a:r>
            <a:r>
              <a:rPr lang="en-US" b="1" dirty="0" smtClean="0"/>
              <a:t> directory structure</a:t>
            </a:r>
            <a:endParaRPr lang="en-US" b="1" dirty="0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0" y="44669"/>
            <a:ext cx="242752" cy="3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0170" tIns="60085" rIns="120170" bIns="60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00600" y="609600"/>
            <a:ext cx="3314700" cy="1056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Central repository (VIMS)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6197600" y="-2131060"/>
            <a:ext cx="406400" cy="800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700"/>
          </a:p>
        </p:txBody>
      </p:sp>
      <p:sp>
        <p:nvSpPr>
          <p:cNvPr id="14" name="Flowchart: Document 13"/>
          <p:cNvSpPr/>
          <p:nvPr/>
        </p:nvSpPr>
        <p:spPr>
          <a:xfrm>
            <a:off x="5658386" y="2072640"/>
            <a:ext cx="1600200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trunk</a:t>
            </a:r>
          </a:p>
        </p:txBody>
      </p:sp>
      <p:sp>
        <p:nvSpPr>
          <p:cNvPr id="16" name="Flowchart: Document 15"/>
          <p:cNvSpPr/>
          <p:nvPr/>
        </p:nvSpPr>
        <p:spPr>
          <a:xfrm>
            <a:off x="1600200" y="2010673"/>
            <a:ext cx="1600200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branches</a:t>
            </a:r>
          </a:p>
        </p:txBody>
      </p:sp>
      <p:sp>
        <p:nvSpPr>
          <p:cNvPr id="17" name="Flowchart: Document 16"/>
          <p:cNvSpPr/>
          <p:nvPr/>
        </p:nvSpPr>
        <p:spPr>
          <a:xfrm>
            <a:off x="9486900" y="2174429"/>
            <a:ext cx="1600200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tags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430205" y="2528079"/>
            <a:ext cx="0" cy="307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1600" y="2835305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2835305"/>
            <a:ext cx="0" cy="162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87200" y="2826949"/>
            <a:ext cx="0" cy="162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ocument 25"/>
          <p:cNvSpPr/>
          <p:nvPr/>
        </p:nvSpPr>
        <p:spPr>
          <a:xfrm>
            <a:off x="342900" y="2997865"/>
            <a:ext cx="1600200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err="1">
                <a:solidFill>
                  <a:schemeClr val="tx1"/>
                </a:solidFill>
              </a:rPr>
              <a:t>cmake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7" name="Flowchart: Document 26"/>
          <p:cNvSpPr/>
          <p:nvPr/>
        </p:nvSpPr>
        <p:spPr>
          <a:xfrm>
            <a:off x="2772042" y="2989509"/>
            <a:ext cx="111255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err="1">
                <a:solidFill>
                  <a:schemeClr val="tx1"/>
                </a:solidFill>
              </a:rPr>
              <a:t>mk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8" name="Flowchart: Document 27"/>
          <p:cNvSpPr/>
          <p:nvPr/>
        </p:nvSpPr>
        <p:spPr>
          <a:xfrm>
            <a:off x="4686300" y="2997865"/>
            <a:ext cx="1600200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29" name="Flowchart: Document 28"/>
          <p:cNvSpPr/>
          <p:nvPr/>
        </p:nvSpPr>
        <p:spPr>
          <a:xfrm>
            <a:off x="7658100" y="2908229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err="1">
                <a:solidFill>
                  <a:schemeClr val="tx1"/>
                </a:solidFill>
              </a:rPr>
              <a:t>src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11075351" y="2965202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doc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242419" y="3368226"/>
            <a:ext cx="16023" cy="5062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096" name="Freeform 388095"/>
          <p:cNvSpPr/>
          <p:nvPr/>
        </p:nvSpPr>
        <p:spPr>
          <a:xfrm>
            <a:off x="987040" y="3874475"/>
            <a:ext cx="11536823" cy="164079"/>
          </a:xfrm>
          <a:custGeom>
            <a:avLst/>
            <a:gdLst>
              <a:gd name="connsiteX0" fmla="*/ 0 w 7691215"/>
              <a:gd name="connsiteY0" fmla="*/ 153824 h 153824"/>
              <a:gd name="connsiteX1" fmla="*/ 0 w 7691215"/>
              <a:gd name="connsiteY1" fmla="*/ 8546 h 153824"/>
              <a:gd name="connsiteX2" fmla="*/ 7682669 w 7691215"/>
              <a:gd name="connsiteY2" fmla="*/ 0 h 153824"/>
              <a:gd name="connsiteX3" fmla="*/ 7691215 w 7691215"/>
              <a:gd name="connsiteY3" fmla="*/ 128187 h 15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1215" h="153824">
                <a:moveTo>
                  <a:pt x="0" y="153824"/>
                </a:moveTo>
                <a:lnTo>
                  <a:pt x="0" y="8546"/>
                </a:lnTo>
                <a:lnTo>
                  <a:pt x="7682669" y="0"/>
                </a:lnTo>
                <a:lnTo>
                  <a:pt x="7691215" y="1281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700"/>
          </a:p>
        </p:txBody>
      </p:sp>
      <p:sp>
        <p:nvSpPr>
          <p:cNvPr id="34" name="Flowchart: Document 33"/>
          <p:cNvSpPr/>
          <p:nvPr/>
        </p:nvSpPr>
        <p:spPr>
          <a:xfrm>
            <a:off x="386696" y="4003612"/>
            <a:ext cx="1556405" cy="70113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err="1">
                <a:solidFill>
                  <a:schemeClr val="tx1"/>
                </a:solidFill>
              </a:rPr>
              <a:t>Core,Driver,Hydro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5" name="Flowchart: Document 34"/>
          <p:cNvSpPr/>
          <p:nvPr/>
        </p:nvSpPr>
        <p:spPr>
          <a:xfrm>
            <a:off x="2171701" y="4110338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err="1">
                <a:solidFill>
                  <a:schemeClr val="tx1"/>
                </a:solidFill>
              </a:rPr>
              <a:t>EcoSim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6" name="Flowchart: Document 35"/>
          <p:cNvSpPr/>
          <p:nvPr/>
        </p:nvSpPr>
        <p:spPr>
          <a:xfrm>
            <a:off x="3657601" y="4110338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GOTM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5333113" y="4110338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ICM</a:t>
            </a:r>
          </a:p>
        </p:txBody>
      </p:sp>
      <p:sp>
        <p:nvSpPr>
          <p:cNvPr id="38" name="Flowchart: Document 37"/>
          <p:cNvSpPr/>
          <p:nvPr/>
        </p:nvSpPr>
        <p:spPr>
          <a:xfrm>
            <a:off x="6932244" y="4110338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err="1">
                <a:solidFill>
                  <a:schemeClr val="tx1"/>
                </a:solidFill>
              </a:rPr>
              <a:t>OillSpill</a:t>
            </a:r>
            <a:r>
              <a:rPr lang="en-US" sz="1700" dirty="0">
                <a:solidFill>
                  <a:schemeClr val="tx1"/>
                </a:solidFill>
              </a:rPr>
              <a:t>-Jung</a:t>
            </a:r>
          </a:p>
        </p:txBody>
      </p:sp>
      <p:sp>
        <p:nvSpPr>
          <p:cNvPr id="39" name="Flowchart: Document 38"/>
          <p:cNvSpPr/>
          <p:nvPr/>
        </p:nvSpPr>
        <p:spPr>
          <a:xfrm>
            <a:off x="8410667" y="4038554"/>
            <a:ext cx="1541513" cy="66619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ParMetis-3.1-Sep2010</a:t>
            </a:r>
          </a:p>
        </p:txBody>
      </p:sp>
      <p:sp>
        <p:nvSpPr>
          <p:cNvPr id="40" name="Flowchart: Document 39"/>
          <p:cNvSpPr/>
          <p:nvPr/>
        </p:nvSpPr>
        <p:spPr>
          <a:xfrm>
            <a:off x="10132643" y="4051088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Sed2d</a:t>
            </a:r>
          </a:p>
        </p:txBody>
      </p:sp>
      <p:sp>
        <p:nvSpPr>
          <p:cNvPr id="41" name="Flowchart: Document 40"/>
          <p:cNvSpPr/>
          <p:nvPr/>
        </p:nvSpPr>
        <p:spPr>
          <a:xfrm>
            <a:off x="11529587" y="4038554"/>
            <a:ext cx="1492898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Sediment</a:t>
            </a:r>
          </a:p>
        </p:txBody>
      </p:sp>
      <p:sp>
        <p:nvSpPr>
          <p:cNvPr id="42" name="Flowchart: Document 41"/>
          <p:cNvSpPr/>
          <p:nvPr/>
        </p:nvSpPr>
        <p:spPr>
          <a:xfrm>
            <a:off x="1998646" y="4836160"/>
            <a:ext cx="1373741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WWMIII</a:t>
            </a:r>
          </a:p>
        </p:txBody>
      </p:sp>
      <p:sp>
        <p:nvSpPr>
          <p:cNvPr id="43" name="Flowchart: Document 42"/>
          <p:cNvSpPr/>
          <p:nvPr/>
        </p:nvSpPr>
        <p:spPr>
          <a:xfrm>
            <a:off x="3802345" y="4804637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</a:rPr>
              <a:t>Utility</a:t>
            </a:r>
          </a:p>
        </p:txBody>
      </p:sp>
      <p:sp>
        <p:nvSpPr>
          <p:cNvPr id="32" name="Flowchart: Document 31"/>
          <p:cNvSpPr/>
          <p:nvPr/>
        </p:nvSpPr>
        <p:spPr>
          <a:xfrm>
            <a:off x="323261" y="2398628"/>
            <a:ext cx="1089411" cy="38577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Release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16" idx="1"/>
          </p:cNvCxnSpPr>
          <p:nvPr/>
        </p:nvCxnSpPr>
        <p:spPr bwMode="auto">
          <a:xfrm flipH="1">
            <a:off x="1392136" y="2254513"/>
            <a:ext cx="208064" cy="172005"/>
          </a:xfrm>
          <a:prstGeom prst="line">
            <a:avLst/>
          </a:prstGeom>
          <a:noFill/>
          <a:ln w="28575" cap="flat" cmpd="sng" algn="ctr">
            <a:solidFill>
              <a:srgbClr val="29C3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7-Point Star 4"/>
          <p:cNvSpPr/>
          <p:nvPr/>
        </p:nvSpPr>
        <p:spPr bwMode="auto">
          <a:xfrm>
            <a:off x="10696457" y="1869440"/>
            <a:ext cx="1164989" cy="551855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public</a:t>
            </a:r>
          </a:p>
        </p:txBody>
      </p:sp>
      <p:sp>
        <p:nvSpPr>
          <p:cNvPr id="44" name="7-Point Star 43"/>
          <p:cNvSpPr/>
          <p:nvPr/>
        </p:nvSpPr>
        <p:spPr bwMode="auto">
          <a:xfrm>
            <a:off x="6997002" y="1869440"/>
            <a:ext cx="1164989" cy="551855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public</a:t>
            </a:r>
          </a:p>
        </p:txBody>
      </p:sp>
      <p:cxnSp>
        <p:nvCxnSpPr>
          <p:cNvPr id="45" name="Straight Connector 44"/>
          <p:cNvCxnSpPr>
            <a:stCxn id="12" idx="1"/>
          </p:cNvCxnSpPr>
          <p:nvPr/>
        </p:nvCxnSpPr>
        <p:spPr>
          <a:xfrm>
            <a:off x="6400800" y="1666240"/>
            <a:ext cx="12712" cy="4791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Document 45"/>
          <p:cNvSpPr/>
          <p:nvPr/>
        </p:nvSpPr>
        <p:spPr>
          <a:xfrm>
            <a:off x="5428714" y="4768555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ICE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7078966" y="4768555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FABM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523322" y="4823223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err="1" smtClean="0">
                <a:solidFill>
                  <a:schemeClr val="tx1"/>
                </a:solidFill>
              </a:rPr>
              <a:t>CoSiNE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9" name="Flowchart: Document 48"/>
          <p:cNvSpPr/>
          <p:nvPr/>
        </p:nvSpPr>
        <p:spPr>
          <a:xfrm>
            <a:off x="8581080" y="4804637"/>
            <a:ext cx="1200686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FIB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0" name="Left Brace 49"/>
          <p:cNvSpPr/>
          <p:nvPr/>
        </p:nvSpPr>
        <p:spPr>
          <a:xfrm rot="5400000">
            <a:off x="4122037" y="4079216"/>
            <a:ext cx="622830" cy="31912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700"/>
          </a:p>
        </p:txBody>
      </p:sp>
      <p:sp>
        <p:nvSpPr>
          <p:cNvPr id="9" name="TextBox 8"/>
          <p:cNvSpPr txBox="1"/>
          <p:nvPr/>
        </p:nvSpPr>
        <p:spPr>
          <a:xfrm>
            <a:off x="3528813" y="5801570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……………………….</a:t>
            </a:r>
            <a:endParaRPr lang="en-US" dirty="0"/>
          </a:p>
        </p:txBody>
      </p:sp>
      <p:sp>
        <p:nvSpPr>
          <p:cNvPr id="51" name="7-Point Star 50"/>
          <p:cNvSpPr/>
          <p:nvPr/>
        </p:nvSpPr>
        <p:spPr bwMode="auto">
          <a:xfrm>
            <a:off x="700862" y="1584180"/>
            <a:ext cx="1299388" cy="551855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private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126" y="5835067"/>
            <a:ext cx="6001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codes are mostly inside </a:t>
            </a:r>
            <a:r>
              <a:rPr lang="en-US" dirty="0" err="1" smtClean="0"/>
              <a:t>src</a:t>
            </a:r>
            <a:endParaRPr lang="en-US" dirty="0" smtClean="0"/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/Utility are </a:t>
            </a:r>
            <a:r>
              <a:rPr lang="en-US" dirty="0"/>
              <a:t>serial </a:t>
            </a:r>
            <a:r>
              <a:rPr lang="en-US" dirty="0" smtClean="0"/>
              <a:t>codes (may add </a:t>
            </a:r>
            <a:r>
              <a:rPr lang="en-US" dirty="0" err="1" smtClean="0"/>
              <a:t>openMP</a:t>
            </a:r>
            <a:r>
              <a:rPr lang="en-US" dirty="0" smtClean="0"/>
              <a:t> in the future)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</a:t>
            </a:r>
            <a:r>
              <a:rPr lang="en-US" dirty="0" err="1" smtClean="0"/>
              <a:t>dirs</a:t>
            </a:r>
            <a:r>
              <a:rPr lang="en-US" dirty="0" smtClean="0"/>
              <a:t> </a:t>
            </a:r>
            <a:r>
              <a:rPr lang="en-US" dirty="0" smtClean="0"/>
              <a:t>contain parallel FORTRAN codes (MPI/</a:t>
            </a:r>
            <a:r>
              <a:rPr lang="en-US" dirty="0" err="1" smtClean="0"/>
              <a:t>openMP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988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70866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err="1" smtClean="0"/>
              <a:t>schism_glbl</a:t>
            </a:r>
            <a:r>
              <a:rPr lang="en-US" sz="2600" dirty="0" smtClean="0"/>
              <a:t>: boundary info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228600" y="685800"/>
            <a:ext cx="12801600" cy="3168332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lvl="0"/>
            <a:r>
              <a:rPr lang="en-US" sz="2400" dirty="0">
                <a:solidFill>
                  <a:srgbClr val="FFC000"/>
                </a:solidFill>
              </a:rPr>
              <a:t>Most </a:t>
            </a:r>
            <a:r>
              <a:rPr lang="en-US" sz="2400" dirty="0" err="1">
                <a:solidFill>
                  <a:srgbClr val="FFC000"/>
                </a:solidFill>
              </a:rPr>
              <a:t>bnd</a:t>
            </a:r>
            <a:r>
              <a:rPr lang="en-US" sz="2400" dirty="0">
                <a:solidFill>
                  <a:srgbClr val="FFC000"/>
                </a:solidFill>
              </a:rPr>
              <a:t> arrays take </a:t>
            </a:r>
            <a:r>
              <a:rPr lang="en-US" sz="2400" i="1" dirty="0">
                <a:solidFill>
                  <a:srgbClr val="FFC000"/>
                </a:solidFill>
              </a:rPr>
              <a:t>global</a:t>
            </a:r>
            <a:r>
              <a:rPr lang="en-US" sz="2400" dirty="0">
                <a:solidFill>
                  <a:srgbClr val="FFC000"/>
                </a:solidFill>
              </a:rPr>
              <a:t> indices as argument: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iettype</a:t>
            </a:r>
            <a:r>
              <a:rPr lang="en-US" dirty="0">
                <a:solidFill>
                  <a:srgbClr val="000000"/>
                </a:solidFill>
              </a:rPr>
              <a:t>(),  </a:t>
            </a:r>
            <a:r>
              <a:rPr lang="en-US" dirty="0" err="1">
                <a:solidFill>
                  <a:srgbClr val="000000"/>
                </a:solidFill>
              </a:rPr>
              <a:t>ifltype</a:t>
            </a:r>
            <a:r>
              <a:rPr lang="en-US" dirty="0">
                <a:solidFill>
                  <a:srgbClr val="000000"/>
                </a:solidFill>
              </a:rPr>
              <a:t>(), </a:t>
            </a:r>
            <a:r>
              <a:rPr lang="en-US" dirty="0" err="1">
                <a:solidFill>
                  <a:srgbClr val="000000"/>
                </a:solidFill>
              </a:rPr>
              <a:t>itetype</a:t>
            </a:r>
            <a:r>
              <a:rPr lang="en-US" dirty="0">
                <a:solidFill>
                  <a:srgbClr val="000000"/>
                </a:solidFill>
              </a:rPr>
              <a:t>(), </a:t>
            </a:r>
            <a:r>
              <a:rPr lang="en-US" dirty="0" err="1">
                <a:solidFill>
                  <a:srgbClr val="000000"/>
                </a:solidFill>
              </a:rPr>
              <a:t>isatype</a:t>
            </a:r>
            <a:r>
              <a:rPr lang="en-US" dirty="0">
                <a:solidFill>
                  <a:srgbClr val="000000"/>
                </a:solidFill>
              </a:rPr>
              <a:t>(), and </a:t>
            </a:r>
            <a:r>
              <a:rPr lang="en-US" dirty="0" err="1">
                <a:solidFill>
                  <a:srgbClr val="000000"/>
                </a:solidFill>
              </a:rPr>
              <a:t>ittrtype</a:t>
            </a:r>
            <a:r>
              <a:rPr lang="en-US" dirty="0">
                <a:solidFill>
                  <a:srgbClr val="000000"/>
                </a:solidFill>
              </a:rPr>
              <a:t>() all take global </a:t>
            </a:r>
            <a:r>
              <a:rPr lang="en-US" dirty="0" err="1">
                <a:solidFill>
                  <a:srgbClr val="000000"/>
                </a:solidFill>
              </a:rPr>
              <a:t>bnd</a:t>
            </a:r>
            <a:r>
              <a:rPr lang="en-US" dirty="0">
                <a:solidFill>
                  <a:srgbClr val="000000"/>
                </a:solidFill>
              </a:rPr>
              <a:t> segment as argument; other </a:t>
            </a:r>
            <a:r>
              <a:rPr lang="en-US" dirty="0" err="1">
                <a:solidFill>
                  <a:srgbClr val="000000"/>
                </a:solidFill>
              </a:rPr>
              <a:t>b.c.</a:t>
            </a:r>
            <a:r>
              <a:rPr lang="en-US" dirty="0">
                <a:solidFill>
                  <a:srgbClr val="000000"/>
                </a:solidFill>
              </a:rPr>
              <a:t> arrays (eth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en-US" dirty="0">
                <a:solidFill>
                  <a:srgbClr val="000000"/>
                </a:solidFill>
              </a:rPr>
              <a:t>) are also global.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Except that mapping </a:t>
            </a:r>
            <a:r>
              <a:rPr lang="en-US" sz="2400" dirty="0" smtClean="0">
                <a:solidFill>
                  <a:srgbClr val="FFC000"/>
                </a:solidFill>
              </a:rPr>
              <a:t>arrays for node/side take </a:t>
            </a:r>
            <a:r>
              <a:rPr lang="en-US" sz="2400" i="1" dirty="0" smtClean="0">
                <a:solidFill>
                  <a:srgbClr val="FFC000"/>
                </a:solidFill>
              </a:rPr>
              <a:t>local</a:t>
            </a:r>
            <a:r>
              <a:rPr lang="en-US" sz="2400" dirty="0" smtClean="0">
                <a:solidFill>
                  <a:srgbClr val="FFC000"/>
                </a:solidFill>
              </a:rPr>
              <a:t> indices:</a:t>
            </a:r>
            <a:endParaRPr lang="en-US" dirty="0" smtClean="0"/>
          </a:p>
          <a:p>
            <a:r>
              <a:rPr lang="en-US" dirty="0" err="1"/>
              <a:t>isbs</a:t>
            </a:r>
            <a:r>
              <a:rPr lang="en-US" dirty="0"/>
              <a:t>(</a:t>
            </a:r>
            <a:r>
              <a:rPr lang="en-US" dirty="0" err="1"/>
              <a:t>nsa</a:t>
            </a:r>
            <a:r>
              <a:rPr lang="en-US" dirty="0"/>
              <a:t>) -  positive if a local side is on the global open </a:t>
            </a:r>
            <a:r>
              <a:rPr lang="en-US" dirty="0" err="1"/>
              <a:t>bnd</a:t>
            </a:r>
            <a:r>
              <a:rPr lang="en-US" dirty="0"/>
              <a:t> (in this case, </a:t>
            </a:r>
            <a:r>
              <a:rPr lang="en-US" dirty="0" err="1"/>
              <a:t>isbs</a:t>
            </a:r>
            <a:r>
              <a:rPr lang="en-US" dirty="0"/>
              <a:t>() is the </a:t>
            </a:r>
            <a:r>
              <a:rPr lang="en-US" i="1" dirty="0"/>
              <a:t>global</a:t>
            </a:r>
            <a:r>
              <a:rPr lang="en-US" dirty="0"/>
              <a:t> segment #); -1 if it is on land </a:t>
            </a:r>
            <a:r>
              <a:rPr lang="en-US" dirty="0" err="1"/>
              <a:t>bnd</a:t>
            </a:r>
            <a:r>
              <a:rPr lang="en-US" dirty="0"/>
              <a:t>; 0 if internal side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70866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err="1" smtClean="0"/>
              <a:t>schism_glbl</a:t>
            </a:r>
            <a:r>
              <a:rPr lang="en-US" sz="2600" dirty="0" smtClean="0"/>
              <a:t>: boundary info for nodes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609600"/>
                <a:ext cx="13182600" cy="2429668"/>
              </a:xfrm>
              <a:prstGeom prst="rect">
                <a:avLst/>
              </a:prstGeom>
            </p:spPr>
            <p:txBody>
              <a:bodyPr wrap="square" lIns="120170" tIns="60085" rIns="120170" bIns="60085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Mapping arrays for node/side take </a:t>
                </a:r>
                <a:r>
                  <a:rPr lang="en-US" sz="2400" i="1" dirty="0" smtClean="0">
                    <a:solidFill>
                      <a:srgbClr val="FFC000"/>
                    </a:solidFill>
                  </a:rPr>
                  <a:t>local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indices:</a:t>
                </a:r>
                <a:endParaRPr lang="en-US" dirty="0" smtClean="0"/>
              </a:p>
              <a:p>
                <a:r>
                  <a:rPr lang="en-US" dirty="0" err="1" smtClean="0"/>
                  <a:t>isbnd</a:t>
                </a:r>
                <a:r>
                  <a:rPr lang="en-US" dirty="0"/>
                  <a:t>(-2:2,ip</a:t>
                </a:r>
                <a:r>
                  <a:rPr lang="en-US" dirty="0" smtClean="0"/>
                  <a:t>) </a:t>
                </a:r>
                <a:r>
                  <a:rPr lang="en-US" dirty="0"/>
                  <a:t>- If </a:t>
                </a:r>
                <a:r>
                  <a:rPr lang="en-US" dirty="0" err="1" smtClean="0"/>
                  <a:t>ip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on 1 open </a:t>
                </a:r>
                <a:r>
                  <a:rPr lang="en-US" dirty="0" err="1"/>
                  <a:t>bnd</a:t>
                </a:r>
                <a:r>
                  <a:rPr lang="en-US" dirty="0"/>
                  <a:t> only, </a:t>
                </a:r>
                <a:r>
                  <a:rPr lang="en-US" dirty="0" err="1"/>
                  <a:t>isbnd</a:t>
                </a:r>
                <a:r>
                  <a:rPr lang="en-US" dirty="0"/>
                  <a:t>(1,ip) points to the </a:t>
                </a:r>
                <a:r>
                  <a:rPr lang="en-US" i="1" dirty="0"/>
                  <a:t>global</a:t>
                </a:r>
                <a:r>
                  <a:rPr lang="en-US" dirty="0"/>
                  <a:t> segment # of that open </a:t>
                </a:r>
                <a:r>
                  <a:rPr lang="en-US" dirty="0" err="1"/>
                  <a:t>bnd</a:t>
                </a:r>
                <a:r>
                  <a:rPr lang="en-US" dirty="0"/>
                  <a:t> and </a:t>
                </a:r>
                <a:r>
                  <a:rPr lang="en-US" dirty="0" err="1"/>
                  <a:t>isbnd</a:t>
                </a:r>
                <a:r>
                  <a:rPr lang="en-US" dirty="0"/>
                  <a:t>(2,ip)=0; if </a:t>
                </a:r>
                <a:r>
                  <a:rPr lang="en-US" dirty="0" err="1"/>
                  <a:t>ip</a:t>
                </a:r>
                <a:r>
                  <a:rPr lang="en-US" dirty="0"/>
                  <a:t> is on 2 open </a:t>
                </a:r>
                <a:r>
                  <a:rPr lang="en-US" dirty="0" err="1"/>
                  <a:t>bnds</a:t>
                </a:r>
                <a:r>
                  <a:rPr lang="en-US" dirty="0"/>
                  <a:t>, </a:t>
                </a:r>
                <a:r>
                  <a:rPr lang="en-US" dirty="0" err="1"/>
                  <a:t>isbnd</a:t>
                </a:r>
                <a:r>
                  <a:rPr lang="en-US" dirty="0"/>
                  <a:t>(1:2,ip) point to the </a:t>
                </a:r>
                <a:r>
                  <a:rPr lang="en-US" i="1" dirty="0"/>
                  <a:t>global</a:t>
                </a:r>
                <a:r>
                  <a:rPr lang="en-US" dirty="0"/>
                  <a:t> segment #s for the 2 open </a:t>
                </a:r>
                <a:r>
                  <a:rPr lang="en-US" dirty="0" err="1"/>
                  <a:t>bnds</a:t>
                </a:r>
                <a:r>
                  <a:rPr lang="en-US" dirty="0"/>
                  <a:t>. If </a:t>
                </a:r>
                <a:r>
                  <a:rPr lang="en-US" dirty="0" err="1"/>
                  <a:t>ip</a:t>
                </a:r>
                <a:r>
                  <a:rPr lang="en-US" dirty="0"/>
                  <a:t> is on land </a:t>
                </a:r>
                <a:r>
                  <a:rPr lang="en-US" dirty="0" err="1"/>
                  <a:t>bnd</a:t>
                </a:r>
                <a:r>
                  <a:rPr lang="en-US" dirty="0"/>
                  <a:t> only (i.e., not on open </a:t>
                </a:r>
                <a:r>
                  <a:rPr lang="en-US" dirty="0" err="1"/>
                  <a:t>bnd</a:t>
                </a:r>
                <a:r>
                  <a:rPr lang="en-US" dirty="0"/>
                  <a:t>), </a:t>
                </a:r>
                <a:r>
                  <a:rPr lang="en-US" dirty="0" err="1"/>
                  <a:t>isbnd</a:t>
                </a:r>
                <a:r>
                  <a:rPr lang="en-US" dirty="0"/>
                  <a:t>(1,ip)=-1 and </a:t>
                </a:r>
                <a:r>
                  <a:rPr lang="en-US" dirty="0" err="1"/>
                  <a:t>isbnd</a:t>
                </a:r>
                <a:r>
                  <a:rPr lang="en-US" dirty="0"/>
                  <a:t>(2,ip)=0. If </a:t>
                </a:r>
                <a:r>
                  <a:rPr lang="en-US" dirty="0" err="1"/>
                  <a:t>ip</a:t>
                </a:r>
                <a:r>
                  <a:rPr lang="en-US" dirty="0"/>
                  <a:t> is an internal node, </a:t>
                </a:r>
                <a:r>
                  <a:rPr lang="en-US" dirty="0" err="1"/>
                  <a:t>isbnd</a:t>
                </a:r>
                <a:r>
                  <a:rPr lang="en-US" dirty="0"/>
                  <a:t>(1:2,ip)=0. </a:t>
                </a:r>
                <a:r>
                  <a:rPr lang="en-US" b="1" dirty="0"/>
                  <a:t>Therefore, </a:t>
                </a:r>
                <a:r>
                  <a:rPr lang="en-US" b="1" dirty="0" err="1"/>
                  <a:t>ip</a:t>
                </a:r>
                <a:r>
                  <a:rPr lang="en-US" b="1" dirty="0"/>
                  <a:t> is on open </a:t>
                </a:r>
                <a:r>
                  <a:rPr lang="en-US" b="1" dirty="0" err="1"/>
                  <a:t>bnd</a:t>
                </a:r>
                <a:r>
                  <a:rPr lang="en-US" b="1" dirty="0"/>
                  <a:t> </a:t>
                </a:r>
                <a:r>
                  <a:rPr lang="en-US" b="1" dirty="0" err="1"/>
                  <a:t>iff</a:t>
                </a:r>
                <a:r>
                  <a:rPr lang="en-US" b="1" dirty="0"/>
                  <a:t> </a:t>
                </a:r>
                <a:r>
                  <a:rPr lang="en-US" b="1" dirty="0" err="1"/>
                  <a:t>isbnd</a:t>
                </a:r>
                <a:r>
                  <a:rPr lang="en-US" b="1" dirty="0"/>
                  <a:t>(1,ip)&gt;0 (and in this case </a:t>
                </a:r>
                <a:r>
                  <a:rPr lang="en-US" b="1" dirty="0" err="1"/>
                  <a:t>isbnd</a:t>
                </a:r>
                <a:r>
                  <a:rPr lang="en-US" b="1" dirty="0"/>
                  <a:t>(2,ip) may also be positive, even though </a:t>
                </a:r>
                <a:r>
                  <a:rPr lang="en-US" b="1" dirty="0" err="1"/>
                  <a:t>isbnd</a:t>
                </a:r>
                <a:r>
                  <a:rPr lang="en-US" b="1" dirty="0"/>
                  <a:t>(2,ip) may be outside the </a:t>
                </a:r>
                <a:r>
                  <a:rPr lang="en-US" b="1" dirty="0" err="1"/>
                  <a:t>aug.</a:t>
                </a:r>
                <a:r>
                  <a:rPr lang="en-US" b="1" dirty="0"/>
                  <a:t> domain), on land </a:t>
                </a:r>
                <a:r>
                  <a:rPr lang="en-US" b="1" dirty="0" err="1"/>
                  <a:t>bnd</a:t>
                </a:r>
                <a:r>
                  <a:rPr lang="en-US" b="1" dirty="0"/>
                  <a:t> (not on any open </a:t>
                </a:r>
                <a:r>
                  <a:rPr lang="en-US" b="1" dirty="0" err="1"/>
                  <a:t>bnd</a:t>
                </a:r>
                <a:r>
                  <a:rPr lang="en-US" b="1" dirty="0"/>
                  <a:t>) </a:t>
                </a:r>
                <a:r>
                  <a:rPr lang="en-US" b="1" dirty="0" err="1"/>
                  <a:t>iff</a:t>
                </a:r>
                <a:r>
                  <a:rPr lang="en-US" b="1" dirty="0"/>
                  <a:t> </a:t>
                </a:r>
                <a:r>
                  <a:rPr lang="en-US" b="1" dirty="0" err="1"/>
                  <a:t>isbnd</a:t>
                </a:r>
                <a:r>
                  <a:rPr lang="en-US" b="1" dirty="0"/>
                  <a:t>(1,ip)=-1, and an internal node </a:t>
                </a:r>
                <a:r>
                  <a:rPr lang="en-US" b="1" dirty="0" err="1"/>
                  <a:t>iff</a:t>
                </a:r>
                <a:r>
                  <a:rPr lang="en-US" b="1" dirty="0"/>
                  <a:t> </a:t>
                </a:r>
                <a:r>
                  <a:rPr lang="en-US" b="1" dirty="0" err="1"/>
                  <a:t>isbnd</a:t>
                </a:r>
                <a:r>
                  <a:rPr lang="en-US" b="1" dirty="0"/>
                  <a:t>(1,ip)=0. If on open </a:t>
                </a:r>
                <a:r>
                  <a:rPr lang="en-US" b="1" dirty="0" err="1"/>
                  <a:t>bnd</a:t>
                </a:r>
                <a:r>
                  <a:rPr lang="en-US" b="1" dirty="0"/>
                  <a:t>, </a:t>
                </a:r>
                <a:r>
                  <a:rPr lang="en-US" b="1" dirty="0" err="1"/>
                  <a:t>isbnd</a:t>
                </a:r>
                <a:r>
                  <a:rPr lang="en-US" b="1" dirty="0"/>
                  <a:t>(-2:-1,ip) are global index (i.e., </a:t>
                </a:r>
                <a:r>
                  <a:rPr lang="en-US" b="1" dirty="0" err="1"/>
                  <a:t>isbnd</a:t>
                </a:r>
                <a:r>
                  <a:rPr lang="en-US" b="1" dirty="0"/>
                  <a:t>(-1,ip)</a:t>
                </a:r>
                <a:r>
                  <a:rPr lang="en-US" b="1" i="1" dirty="0" err="1"/>
                  <a:t>th</a:t>
                </a:r>
                <a:r>
                  <a:rPr lang="en-US" b="1" dirty="0"/>
                  <a:t> node on the </a:t>
                </a:r>
                <a:r>
                  <a:rPr lang="en-US" b="1" dirty="0" err="1"/>
                  <a:t>isbnd</a:t>
                </a:r>
                <a:r>
                  <a:rPr lang="en-US" b="1" dirty="0"/>
                  <a:t>(1,ip)</a:t>
                </a:r>
                <a:r>
                  <a:rPr lang="en-US" b="1" i="1" dirty="0" err="1"/>
                  <a:t>th</a:t>
                </a:r>
                <a:r>
                  <a:rPr lang="en-US" b="1" dirty="0"/>
                  <a:t> open </a:t>
                </a:r>
                <a:r>
                  <a:rPr lang="en-US" b="1" dirty="0" err="1"/>
                  <a:t>bnd</a:t>
                </a:r>
                <a:r>
                  <a:rPr lang="en-US" b="1" dirty="0" smtClean="0"/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13182600" cy="2429668"/>
              </a:xfrm>
              <a:prstGeom prst="rect">
                <a:avLst/>
              </a:prstGeom>
              <a:blipFill>
                <a:blip r:embed="rId3"/>
                <a:stretch>
                  <a:fillRect l="-509" t="-1504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048000"/>
            <a:ext cx="4189872" cy="4159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324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 bwMode="auto">
          <a:xfrm flipV="1">
            <a:off x="1679537" y="6096000"/>
            <a:ext cx="454063" cy="22860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26385" y="471487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495800" y="4953000"/>
            <a:ext cx="476238" cy="140732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084286"/>
            <a:ext cx="4068095" cy="4019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34232" y="278623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 bwMode="auto">
          <a:xfrm>
            <a:off x="7478237" y="3155568"/>
            <a:ext cx="217963" cy="197232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7672943" y="2958647"/>
            <a:ext cx="389414" cy="17326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7467600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err="1" smtClean="0"/>
              <a:t>schism_glbl</a:t>
            </a:r>
            <a:r>
              <a:rPr lang="en-US" sz="2600" dirty="0" smtClean="0"/>
              <a:t>: flow &amp; other arrays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275356" y="1184711"/>
            <a:ext cx="9258300" cy="398342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dirty="0" err="1" smtClean="0"/>
              <a:t>integer,save,allocatable</a:t>
            </a:r>
            <a:r>
              <a:rPr lang="en-US" dirty="0" smtClean="0"/>
              <a:t> :: </a:t>
            </a:r>
            <a:r>
              <a:rPr lang="en-US" dirty="0" err="1" smtClean="0"/>
              <a:t>idry</a:t>
            </a:r>
            <a:r>
              <a:rPr lang="en-US" dirty="0" smtClean="0"/>
              <a:t>(:)         </a:t>
            </a:r>
            <a:r>
              <a:rPr lang="en-US" dirty="0" smtClean="0"/>
              <a:t>!wet/dry </a:t>
            </a:r>
            <a:r>
              <a:rPr lang="en-US" dirty="0" smtClean="0"/>
              <a:t>flag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676400"/>
            <a:ext cx="9396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integer,save,allocatable</a:t>
            </a:r>
            <a:r>
              <a:rPr lang="en-US" dirty="0"/>
              <a:t> :: </a:t>
            </a:r>
            <a:r>
              <a:rPr lang="en-US" dirty="0" err="1"/>
              <a:t>kbs</a:t>
            </a:r>
            <a:r>
              <a:rPr lang="en-US" dirty="0"/>
              <a:t>(:)       </a:t>
            </a:r>
            <a:r>
              <a:rPr lang="en-US" dirty="0" smtClean="0"/>
              <a:t>  </a:t>
            </a:r>
            <a:r>
              <a:rPr lang="en-US" dirty="0" smtClean="0"/>
              <a:t>!Side </a:t>
            </a:r>
            <a:r>
              <a:rPr lang="en-US" dirty="0"/>
              <a:t>bottom vertical </a:t>
            </a:r>
            <a:r>
              <a:rPr lang="en-US" dirty="0" smtClean="0"/>
              <a:t>indices (similar for </a:t>
            </a:r>
            <a:r>
              <a:rPr lang="en-US" dirty="0" err="1" smtClean="0"/>
              <a:t>ndoe</a:t>
            </a:r>
            <a:r>
              <a:rPr lang="en-US" dirty="0" smtClean="0"/>
              <a:t>/</a:t>
            </a:r>
            <a:r>
              <a:rPr lang="en-US" dirty="0" err="1" smtClean="0"/>
              <a:t>elem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53600" y="439599"/>
            <a:ext cx="3657600" cy="20603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do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=1,nea</a:t>
            </a:r>
          </a:p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if(</a:t>
            </a:r>
            <a:r>
              <a:rPr lang="en-US" dirty="0" err="1" smtClean="0">
                <a:solidFill>
                  <a:srgbClr val="0070C0"/>
                </a:solidFill>
              </a:rPr>
              <a:t>idry_e</a:t>
            </a:r>
            <a:r>
              <a:rPr lang="en-US" dirty="0" smtClean="0">
                <a:solidFill>
                  <a:srgbClr val="0070C0"/>
                </a:solidFill>
              </a:rPr>
              <a:t>(i</a:t>
            </a:r>
            <a:r>
              <a:rPr lang="en-US" dirty="0">
                <a:solidFill>
                  <a:srgbClr val="0070C0"/>
                </a:solidFill>
              </a:rPr>
              <a:t>)==1) cycle</a:t>
            </a:r>
          </a:p>
          <a:p>
            <a:r>
              <a:rPr lang="en-US" dirty="0">
                <a:solidFill>
                  <a:srgbClr val="0070C0"/>
                </a:solidFill>
              </a:rPr>
              <a:t>     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do k=</a:t>
            </a:r>
            <a:r>
              <a:rPr lang="en-US" dirty="0" err="1" smtClean="0">
                <a:solidFill>
                  <a:srgbClr val="0070C0"/>
                </a:solidFill>
              </a:rPr>
              <a:t>kbe</a:t>
            </a:r>
            <a:r>
              <a:rPr lang="en-US" dirty="0" smtClean="0">
                <a:solidFill>
                  <a:srgbClr val="0070C0"/>
                </a:solidFill>
              </a:rPr>
              <a:t>(i),</a:t>
            </a:r>
            <a:r>
              <a:rPr lang="en-US" dirty="0" err="1" smtClean="0">
                <a:solidFill>
                  <a:srgbClr val="0070C0"/>
                </a:solidFill>
              </a:rPr>
              <a:t>nvrt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….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err="1" smtClean="0">
                <a:solidFill>
                  <a:srgbClr val="0070C0"/>
                </a:solidFill>
              </a:rPr>
              <a:t>enddo</a:t>
            </a:r>
            <a:r>
              <a:rPr lang="en-US" dirty="0" smtClean="0">
                <a:solidFill>
                  <a:srgbClr val="0070C0"/>
                </a:solidFill>
              </a:rPr>
              <a:t>  k 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enddo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954137"/>
            <a:ext cx="12775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!tracer </a:t>
            </a:r>
            <a:r>
              <a:rPr lang="en-US" dirty="0"/>
              <a:t>concentration @ prism </a:t>
            </a:r>
            <a:r>
              <a:rPr lang="en-US" dirty="0" smtClean="0"/>
              <a:t>center: </a:t>
            </a:r>
            <a:r>
              <a:rPr lang="en-US" dirty="0" err="1" smtClean="0">
                <a:solidFill>
                  <a:srgbClr val="FFC000"/>
                </a:solidFill>
              </a:rPr>
              <a:t>tr_el</a:t>
            </a:r>
            <a:r>
              <a:rPr lang="en-US" dirty="0" smtClean="0">
                <a:solidFill>
                  <a:srgbClr val="FFC000"/>
                </a:solidFill>
              </a:rPr>
              <a:t>(ntracers,nvrt,nea2)-</a:t>
            </a:r>
            <a:r>
              <a:rPr lang="en-US" dirty="0" smtClean="0"/>
              <a:t> </a:t>
            </a:r>
            <a:r>
              <a:rPr lang="en-US" dirty="0"/>
              <a:t>but last index </a:t>
            </a:r>
            <a:r>
              <a:rPr lang="en-US" dirty="0" smtClean="0"/>
              <a:t>usually is </a:t>
            </a:r>
            <a:r>
              <a:rPr lang="en-US" dirty="0"/>
              <a:t>valid up to </a:t>
            </a:r>
            <a:r>
              <a:rPr lang="en-US" dirty="0" err="1"/>
              <a:t>nea</a:t>
            </a:r>
            <a:r>
              <a:rPr lang="en-US" dirty="0"/>
              <a:t> only except for TVD</a:t>
            </a:r>
          </a:p>
          <a:p>
            <a:r>
              <a:rPr lang="en-US" dirty="0"/>
              <a:t>  real(</a:t>
            </a:r>
            <a:r>
              <a:rPr lang="en-US" dirty="0" err="1"/>
              <a:t>rkind</a:t>
            </a:r>
            <a:r>
              <a:rPr lang="en-US" dirty="0"/>
              <a:t>),</a:t>
            </a:r>
            <a:r>
              <a:rPr lang="en-US" dirty="0" err="1"/>
              <a:t>save,allocatable</a:t>
            </a:r>
            <a:r>
              <a:rPr lang="en-US" dirty="0"/>
              <a:t> :: </a:t>
            </a:r>
            <a:r>
              <a:rPr lang="en-US" dirty="0" err="1"/>
              <a:t>tr_el</a:t>
            </a:r>
            <a:r>
              <a:rPr lang="en-US" dirty="0"/>
              <a:t>(:,:,:)</a:t>
            </a:r>
          </a:p>
          <a:p>
            <a:r>
              <a:rPr lang="en-US" dirty="0"/>
              <a:t>  real(</a:t>
            </a:r>
            <a:r>
              <a:rPr lang="en-US" dirty="0" err="1"/>
              <a:t>rkind</a:t>
            </a:r>
            <a:r>
              <a:rPr lang="en-US" dirty="0"/>
              <a:t>),</a:t>
            </a:r>
            <a:r>
              <a:rPr lang="en-US" dirty="0" err="1"/>
              <a:t>save,allocatable</a:t>
            </a:r>
            <a:r>
              <a:rPr lang="en-US" dirty="0"/>
              <a:t> :: </a:t>
            </a:r>
            <a:r>
              <a:rPr lang="en-US" dirty="0" err="1"/>
              <a:t>tr_nd</a:t>
            </a:r>
            <a:r>
              <a:rPr lang="en-US" dirty="0"/>
              <a:t>(:,:,:) </a:t>
            </a:r>
            <a:r>
              <a:rPr lang="en-US" dirty="0" smtClean="0"/>
              <a:t> !tracer </a:t>
            </a:r>
            <a:r>
              <a:rPr lang="en-US" dirty="0"/>
              <a:t>concentration @ node and whole levels</a:t>
            </a:r>
          </a:p>
          <a:p>
            <a:r>
              <a:rPr lang="en-US" dirty="0"/>
              <a:t>  real(</a:t>
            </a:r>
            <a:r>
              <a:rPr lang="en-US" dirty="0" err="1"/>
              <a:t>rkind</a:t>
            </a:r>
            <a:r>
              <a:rPr lang="en-US" dirty="0"/>
              <a:t>),</a:t>
            </a:r>
            <a:r>
              <a:rPr lang="en-US" dirty="0" err="1"/>
              <a:t>save,allocatable</a:t>
            </a:r>
            <a:r>
              <a:rPr lang="en-US" dirty="0"/>
              <a:t> :: </a:t>
            </a:r>
            <a:r>
              <a:rPr lang="en-US" dirty="0" err="1"/>
              <a:t>bdy_frc</a:t>
            </a:r>
            <a:r>
              <a:rPr lang="en-US" dirty="0"/>
              <a:t>(:,:,:) </a:t>
            </a:r>
            <a:r>
              <a:rPr lang="en-US" dirty="0" smtClean="0"/>
              <a:t> !body </a:t>
            </a:r>
            <a:r>
              <a:rPr lang="en-US" dirty="0"/>
              <a:t>force at prism center Q_{</a:t>
            </a:r>
            <a:r>
              <a:rPr lang="en-US" dirty="0" err="1"/>
              <a:t>i,k</a:t>
            </a:r>
            <a:r>
              <a:rPr lang="en-US" dirty="0"/>
              <a:t>}</a:t>
            </a:r>
          </a:p>
          <a:p>
            <a:r>
              <a:rPr lang="en-US" dirty="0"/>
              <a:t>  real(</a:t>
            </a:r>
            <a:r>
              <a:rPr lang="en-US" dirty="0" err="1"/>
              <a:t>rkind</a:t>
            </a:r>
            <a:r>
              <a:rPr lang="en-US" dirty="0"/>
              <a:t>),</a:t>
            </a:r>
            <a:r>
              <a:rPr lang="en-US" dirty="0" err="1"/>
              <a:t>save,allocatable</a:t>
            </a:r>
            <a:r>
              <a:rPr lang="en-US" dirty="0"/>
              <a:t> :: </a:t>
            </a:r>
            <a:r>
              <a:rPr lang="en-US" dirty="0" err="1"/>
              <a:t>flx_sf</a:t>
            </a:r>
            <a:r>
              <a:rPr lang="en-US" dirty="0"/>
              <a:t>(:,:) </a:t>
            </a:r>
            <a:r>
              <a:rPr lang="en-US" dirty="0" smtClean="0"/>
              <a:t>   !surface </a:t>
            </a:r>
            <a:r>
              <a:rPr lang="en-US" dirty="0" err="1"/>
              <a:t>b.c.</a:t>
            </a:r>
            <a:r>
              <a:rPr lang="en-US" dirty="0"/>
              <a:t> \kappa*</a:t>
            </a:r>
            <a:r>
              <a:rPr lang="en-US" dirty="0" err="1"/>
              <a:t>dC</a:t>
            </a:r>
            <a:r>
              <a:rPr lang="en-US" dirty="0"/>
              <a:t>/</a:t>
            </a:r>
            <a:r>
              <a:rPr lang="en-US" dirty="0" err="1"/>
              <a:t>dz</a:t>
            </a:r>
            <a:r>
              <a:rPr lang="en-US" dirty="0"/>
              <a:t> = </a:t>
            </a:r>
            <a:r>
              <a:rPr lang="en-US" dirty="0" err="1"/>
              <a:t>flx_sf</a:t>
            </a:r>
            <a:r>
              <a:rPr lang="en-US" dirty="0"/>
              <a:t> (at element center)</a:t>
            </a:r>
          </a:p>
          <a:p>
            <a:r>
              <a:rPr lang="en-US" dirty="0"/>
              <a:t>  real(</a:t>
            </a:r>
            <a:r>
              <a:rPr lang="en-US" dirty="0" err="1"/>
              <a:t>rkind</a:t>
            </a:r>
            <a:r>
              <a:rPr lang="en-US" dirty="0"/>
              <a:t>),</a:t>
            </a:r>
            <a:r>
              <a:rPr lang="en-US" dirty="0" err="1"/>
              <a:t>save,allocatable</a:t>
            </a:r>
            <a:r>
              <a:rPr lang="en-US" dirty="0"/>
              <a:t> :: </a:t>
            </a:r>
            <a:r>
              <a:rPr lang="en-US" dirty="0" err="1"/>
              <a:t>flx_bt</a:t>
            </a:r>
            <a:r>
              <a:rPr lang="en-US" dirty="0"/>
              <a:t>(:,:) </a:t>
            </a:r>
            <a:r>
              <a:rPr lang="en-US" dirty="0" smtClean="0"/>
              <a:t>   !bottom </a:t>
            </a:r>
            <a:r>
              <a:rPr lang="en-US" dirty="0" err="1"/>
              <a:t>b.c.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850" y="98750"/>
            <a:ext cx="104013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 err="1"/>
              <a:t>schism_init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609600" y="439532"/>
            <a:ext cx="7543800" cy="1506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dirty="0" smtClean="0"/>
              <a:t> !</a:t>
            </a:r>
            <a:r>
              <a:rPr lang="en-US" dirty="0" err="1" smtClean="0"/>
              <a:t>Init</a:t>
            </a:r>
            <a:r>
              <a:rPr lang="en-US" dirty="0" err="1"/>
              <a:t>.</a:t>
            </a:r>
            <a:r>
              <a:rPr lang="en-US" dirty="0"/>
              <a:t> I/O</a:t>
            </a:r>
          </a:p>
          <a:p>
            <a:r>
              <a:rPr lang="en-US" dirty="0"/>
              <a:t>      </a:t>
            </a:r>
            <a:r>
              <a:rPr lang="en-US" dirty="0" err="1"/>
              <a:t>fdb</a:t>
            </a:r>
            <a:r>
              <a:rPr lang="en-US" dirty="0"/>
              <a:t>='nonfatal_0000'</a:t>
            </a:r>
          </a:p>
          <a:p>
            <a:r>
              <a:rPr lang="en-US" dirty="0"/>
              <a:t>      </a:t>
            </a:r>
            <a:r>
              <a:rPr lang="en-US" dirty="0" err="1"/>
              <a:t>lfdb</a:t>
            </a:r>
            <a:r>
              <a:rPr lang="en-US" dirty="0"/>
              <a:t>=</a:t>
            </a:r>
            <a:r>
              <a:rPr lang="en-US" dirty="0" err="1"/>
              <a:t>len_trim</a:t>
            </a:r>
            <a:r>
              <a:rPr lang="en-US" dirty="0"/>
              <a:t>(</a:t>
            </a:r>
            <a:r>
              <a:rPr lang="en-US" dirty="0" err="1"/>
              <a:t>fdb</a:t>
            </a:r>
            <a:r>
              <a:rPr lang="en-US" dirty="0"/>
              <a:t>)</a:t>
            </a:r>
          </a:p>
          <a:p>
            <a:r>
              <a:rPr lang="en-US" dirty="0"/>
              <a:t>      write(</a:t>
            </a:r>
            <a:r>
              <a:rPr lang="en-US" dirty="0" err="1"/>
              <a:t>fdb</a:t>
            </a:r>
            <a:r>
              <a:rPr lang="en-US" dirty="0"/>
              <a:t>(lfdb-3:lfdb),'(i4.4)') </a:t>
            </a:r>
            <a:r>
              <a:rPr lang="en-US" dirty="0" err="1"/>
              <a:t>myrank</a:t>
            </a:r>
            <a:endParaRPr lang="en-US" dirty="0"/>
          </a:p>
          <a:p>
            <a:r>
              <a:rPr lang="en-US" dirty="0"/>
              <a:t>      open(</a:t>
            </a:r>
            <a:r>
              <a:rPr lang="en-US" b="1" dirty="0">
                <a:solidFill>
                  <a:srgbClr val="FF0000"/>
                </a:solidFill>
              </a:rPr>
              <a:t>12</a:t>
            </a:r>
            <a:r>
              <a:rPr lang="en-US" dirty="0"/>
              <a:t>,file='outputs/'//</a:t>
            </a:r>
            <a:r>
              <a:rPr lang="en-US" dirty="0" err="1"/>
              <a:t>fdb,status</a:t>
            </a:r>
            <a:r>
              <a:rPr lang="en-US" dirty="0"/>
              <a:t>='replace') </a:t>
            </a:r>
            <a:r>
              <a:rPr lang="en-US" dirty="0" smtClean="0"/>
              <a:t> !non-fatal </a:t>
            </a:r>
            <a:r>
              <a:rPr lang="en-US" dirty="0"/>
              <a:t>errors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005061"/>
            <a:ext cx="6324600" cy="6753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!Read </a:t>
            </a:r>
            <a:r>
              <a:rPr lang="en-US" dirty="0"/>
              <a:t>in param.in</a:t>
            </a:r>
          </a:p>
          <a:p>
            <a:r>
              <a:rPr lang="en-US" dirty="0"/>
              <a:t> call </a:t>
            </a:r>
            <a:r>
              <a:rPr lang="en-US" dirty="0" err="1"/>
              <a:t>get_param</a:t>
            </a:r>
            <a:r>
              <a:rPr lang="en-US" dirty="0"/>
              <a:t>('param.in','im2d',1,im2d,tmp,stringvalue)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392" y="2739593"/>
            <a:ext cx="10287000" cy="4645659"/>
          </a:xfrm>
          <a:prstGeom prst="rect">
            <a:avLst/>
          </a:prstGeom>
          <a:ln>
            <a:noFill/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sz="1400" dirty="0" smtClean="0"/>
              <a:t>      !</a:t>
            </a:r>
            <a:r>
              <a:rPr lang="en-US" sz="1400" dirty="0" err="1" smtClean="0"/>
              <a:t>Aquire</a:t>
            </a:r>
            <a:r>
              <a:rPr lang="en-US" sz="1400" dirty="0" smtClean="0"/>
              <a:t> </a:t>
            </a:r>
            <a:r>
              <a:rPr lang="en-US" sz="1400" dirty="0"/>
              <a:t>vertical grid</a:t>
            </a:r>
          </a:p>
          <a:p>
            <a:r>
              <a:rPr lang="en-US" sz="1400" dirty="0"/>
              <a:t>      call </a:t>
            </a:r>
            <a:r>
              <a:rPr lang="en-US" sz="1400" dirty="0" err="1"/>
              <a:t>aquire_vgrid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      !Partition </a:t>
            </a:r>
            <a:r>
              <a:rPr lang="en-US" sz="1400" dirty="0"/>
              <a:t>horizontal grid into subdomains</a:t>
            </a:r>
          </a:p>
          <a:p>
            <a:r>
              <a:rPr lang="en-US" sz="1400" dirty="0"/>
              <a:t>      call </a:t>
            </a:r>
            <a:r>
              <a:rPr lang="en-US" sz="1400" dirty="0" err="1"/>
              <a:t>partition_hgrid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      !</a:t>
            </a:r>
            <a:r>
              <a:rPr lang="en-US" sz="1400" dirty="0" err="1" smtClean="0"/>
              <a:t>Aquire</a:t>
            </a:r>
            <a:r>
              <a:rPr lang="en-US" sz="1400" dirty="0" smtClean="0"/>
              <a:t> </a:t>
            </a:r>
            <a:r>
              <a:rPr lang="en-US" sz="1400" dirty="0"/>
              <a:t>full horizontal grid based on final partition</a:t>
            </a:r>
          </a:p>
          <a:p>
            <a:r>
              <a:rPr lang="en-US" sz="1400" dirty="0"/>
              <a:t>      call </a:t>
            </a:r>
            <a:r>
              <a:rPr lang="en-US" sz="1400" dirty="0" err="1"/>
              <a:t>aquire_hgrid</a:t>
            </a:r>
            <a:r>
              <a:rPr lang="en-US" sz="1400" dirty="0"/>
              <a:t>(.true.)</a:t>
            </a:r>
          </a:p>
          <a:p>
            <a:endParaRPr lang="en-US" sz="1400" dirty="0"/>
          </a:p>
          <a:p>
            <a:r>
              <a:rPr lang="en-US" sz="1400" dirty="0" smtClean="0"/>
              <a:t>      !Dump </a:t>
            </a:r>
            <a:r>
              <a:rPr lang="en-US" sz="1400" dirty="0"/>
              <a:t>horizontal grid</a:t>
            </a:r>
          </a:p>
          <a:p>
            <a:r>
              <a:rPr lang="en-US" sz="1400" dirty="0"/>
              <a:t>      call </a:t>
            </a:r>
            <a:r>
              <a:rPr lang="en-US" sz="1400" dirty="0" err="1"/>
              <a:t>dump_hgrid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      !Construct </a:t>
            </a:r>
            <a:r>
              <a:rPr lang="en-US" sz="1400" dirty="0"/>
              <a:t>parallel message-passing tables</a:t>
            </a:r>
          </a:p>
          <a:p>
            <a:r>
              <a:rPr lang="en-US" sz="1400" dirty="0"/>
              <a:t>      call </a:t>
            </a:r>
            <a:r>
              <a:rPr lang="en-US" sz="1400" dirty="0" err="1"/>
              <a:t>msgp_tables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      !Initialize </a:t>
            </a:r>
            <a:r>
              <a:rPr lang="en-US" sz="1400" dirty="0"/>
              <a:t>parallel message-passing datatypes</a:t>
            </a:r>
          </a:p>
          <a:p>
            <a:r>
              <a:rPr lang="en-US" sz="1400" dirty="0"/>
              <a:t>      call </a:t>
            </a:r>
            <a:r>
              <a:rPr lang="en-US" sz="1400" dirty="0" err="1"/>
              <a:t>msgp_init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      !Synchronize</a:t>
            </a:r>
            <a:endParaRPr lang="en-US" sz="1400" dirty="0"/>
          </a:p>
          <a:p>
            <a:r>
              <a:rPr lang="en-US" sz="1400" dirty="0"/>
              <a:t>      call </a:t>
            </a:r>
            <a:r>
              <a:rPr lang="en-US" sz="1400" dirty="0" err="1"/>
              <a:t>parallel_barrier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391400" y="2258671"/>
            <a:ext cx="3151560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Generic routine for everyone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406442" y="3799111"/>
            <a:ext cx="10287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549443" y="3606234"/>
            <a:ext cx="462125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Calls </a:t>
            </a:r>
            <a:r>
              <a:rPr lang="en-US" dirty="0" err="1" smtClean="0"/>
              <a:t>aquire_hgrid</a:t>
            </a:r>
            <a:r>
              <a:rPr lang="en-US" dirty="0" smtClean="0"/>
              <a:t>(.false.) before </a:t>
            </a:r>
            <a:r>
              <a:rPr lang="en-US" dirty="0" err="1" smtClean="0"/>
              <a:t>ParMETIS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92072" y="625790"/>
            <a:ext cx="45446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 Tip: dump your own debug info into (12,*); do not create your own output files, as parallel I/O is not cheap!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1"/>
          </p:cNvCxnSpPr>
          <p:nvPr/>
        </p:nvCxnSpPr>
        <p:spPr bwMode="auto">
          <a:xfrm flipH="1">
            <a:off x="6553200" y="2457842"/>
            <a:ext cx="838200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850" y="98750"/>
            <a:ext cx="2228850" cy="32512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err="1"/>
              <a:t>schism_init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152400" y="609600"/>
            <a:ext cx="6096000" cy="6523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sz="1600" dirty="0"/>
              <a:t>Allocate and </a:t>
            </a:r>
            <a:r>
              <a:rPr lang="en-US" sz="1600" dirty="0" err="1"/>
              <a:t>init.</a:t>
            </a:r>
            <a:r>
              <a:rPr lang="en-US" sz="1600" dirty="0"/>
              <a:t> Arrays</a:t>
            </a:r>
          </a:p>
          <a:p>
            <a:r>
              <a:rPr lang="en-US" sz="1600" dirty="0"/>
              <a:t>Remaining geometric computation</a:t>
            </a:r>
          </a:p>
          <a:p>
            <a:r>
              <a:rPr lang="en-US" sz="1600" dirty="0"/>
              <a:t>Bctides.in</a:t>
            </a:r>
          </a:p>
          <a:p>
            <a:r>
              <a:rPr lang="en-US" sz="1600" dirty="0"/>
              <a:t>Hydraulic inputs</a:t>
            </a:r>
          </a:p>
          <a:p>
            <a:r>
              <a:rPr lang="en-US" sz="1600" dirty="0"/>
              <a:t>Source/sink inputs</a:t>
            </a:r>
          </a:p>
          <a:p>
            <a:endParaRPr lang="en-US" sz="1600" dirty="0"/>
          </a:p>
          <a:p>
            <a:r>
              <a:rPr lang="en-US" sz="1600" dirty="0"/>
              <a:t>Optional inputs (triggered by param.in)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sz="1600" dirty="0" err="1"/>
              <a:t>Shaprio</a:t>
            </a:r>
            <a:r>
              <a:rPr lang="en-US" sz="1600" dirty="0"/>
              <a:t>  filter; end of pre-</a:t>
            </a:r>
            <a:r>
              <a:rPr lang="en-US" sz="1600" dirty="0" err="1"/>
              <a:t>proc</a:t>
            </a:r>
            <a:endParaRPr lang="en-US" sz="1600" dirty="0"/>
          </a:p>
          <a:p>
            <a:pPr marL="375533" indent="-375533">
              <a:buFont typeface="Arial" pitchFamily="34" charset="0"/>
              <a:buChar char="•"/>
            </a:pPr>
            <a:r>
              <a:rPr lang="en-US" sz="1600" dirty="0" err="1"/>
              <a:t>init_inter_btrack</a:t>
            </a:r>
            <a:endParaRPr lang="en-US" sz="1600" dirty="0"/>
          </a:p>
          <a:p>
            <a:pPr marL="375533" indent="-375533">
              <a:buFont typeface="Arial" pitchFamily="34" charset="0"/>
              <a:buChar char="•"/>
            </a:pPr>
            <a:r>
              <a:rPr lang="en-US" sz="1600" dirty="0" err="1"/>
              <a:t>Kriging</a:t>
            </a:r>
            <a:r>
              <a:rPr lang="en-US" sz="1600" dirty="0"/>
              <a:t> neighborhood and inverting matrix</a:t>
            </a:r>
          </a:p>
          <a:p>
            <a:endParaRPr lang="en-US" sz="1600" dirty="0"/>
          </a:p>
          <a:p>
            <a:r>
              <a:rPr lang="en-US" sz="1600" dirty="0"/>
              <a:t>Cold start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sz="1600" i="1" dirty="0" err="1">
                <a:latin typeface="Symbol" pitchFamily="18" charset="2"/>
              </a:rPr>
              <a:t>h</a:t>
            </a:r>
            <a:r>
              <a:rPr lang="en-US" sz="1600" i="1" dirty="0" err="1"/>
              <a:t>,u,v,w,T,S</a:t>
            </a:r>
            <a:r>
              <a:rPr lang="en-US" sz="1600" dirty="0"/>
              <a:t> (at prism center, node, side)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sz="1600" dirty="0"/>
              <a:t>First few records of </a:t>
            </a:r>
            <a:r>
              <a:rPr lang="en-US" sz="1600" i="1" dirty="0"/>
              <a:t>.</a:t>
            </a:r>
            <a:r>
              <a:rPr lang="en-US" sz="1600" i="1" dirty="0" err="1"/>
              <a:t>th</a:t>
            </a:r>
            <a:endParaRPr lang="en-US" sz="1600" i="1" dirty="0"/>
          </a:p>
          <a:p>
            <a:pPr marL="375533" indent="-375533">
              <a:buFont typeface="Arial" pitchFamily="34" charset="0"/>
              <a:buChar char="•"/>
            </a:pPr>
            <a:r>
              <a:rPr lang="en-US" sz="1600" dirty="0" err="1" smtClean="0"/>
              <a:t>Init</a:t>
            </a:r>
            <a:r>
              <a:rPr lang="en-US" sz="1600" dirty="0" smtClean="0"/>
              <a:t> </a:t>
            </a:r>
            <a:r>
              <a:rPr lang="en-US" sz="1600" dirty="0"/>
              <a:t>GOTM, </a:t>
            </a:r>
            <a:endParaRPr lang="en-US" sz="1600" dirty="0" smtClean="0"/>
          </a:p>
          <a:p>
            <a:pPr marL="375533" indent="-375533">
              <a:buFont typeface="Arial" pitchFamily="34" charset="0"/>
              <a:buChar char="•"/>
            </a:pPr>
            <a:r>
              <a:rPr lang="en-US" sz="1600" dirty="0" err="1" smtClean="0"/>
              <a:t>Init</a:t>
            </a:r>
            <a:r>
              <a:rPr lang="en-US" sz="1600" dirty="0" smtClean="0"/>
              <a:t> tracer </a:t>
            </a:r>
            <a:r>
              <a:rPr lang="en-US" sz="1600" dirty="0"/>
              <a:t>modules</a:t>
            </a:r>
          </a:p>
          <a:p>
            <a:endParaRPr lang="en-US" sz="1600" dirty="0"/>
          </a:p>
          <a:p>
            <a:r>
              <a:rPr lang="en-US" sz="1600" dirty="0" err="1" smtClean="0"/>
              <a:t>Hotstart</a:t>
            </a:r>
            <a:endParaRPr lang="en-US" sz="1600" dirty="0"/>
          </a:p>
          <a:p>
            <a:pPr marL="375533" indent="-375533">
              <a:buFont typeface="Arial" pitchFamily="34" charset="0"/>
              <a:buChar char="•"/>
            </a:pPr>
            <a:r>
              <a:rPr lang="en-US" sz="1600" dirty="0"/>
              <a:t>Read </a:t>
            </a:r>
            <a:r>
              <a:rPr lang="en-US" sz="1600" dirty="0" smtClean="0"/>
              <a:t>hotstart.nc</a:t>
            </a:r>
            <a:endParaRPr lang="en-US" sz="1600" dirty="0"/>
          </a:p>
          <a:p>
            <a:pPr marL="976385" lvl="1" indent="-375533">
              <a:buFont typeface="Arial" pitchFamily="34" charset="0"/>
              <a:buChar char="•"/>
            </a:pPr>
            <a:r>
              <a:rPr lang="en-US" sz="1600" dirty="0" smtClean="0"/>
              <a:t>Elem</a:t>
            </a:r>
            <a:r>
              <a:rPr lang="en-US" sz="1600" dirty="0"/>
              <a:t>. Data: global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smtClean="0">
                <a:sym typeface="Wingdings" pitchFamily="2" charset="2"/>
              </a:rPr>
              <a:t>local (</a:t>
            </a:r>
            <a:r>
              <a:rPr lang="en-US" sz="1600" dirty="0" err="1" smtClean="0">
                <a:sym typeface="Wingdings" pitchFamily="2" charset="2"/>
              </a:rPr>
              <a:t>mpi_bcast</a:t>
            </a:r>
            <a:r>
              <a:rPr lang="en-US" sz="1600" dirty="0" smtClean="0">
                <a:sym typeface="Wingdings" pitchFamily="2" charset="2"/>
              </a:rPr>
              <a:t>)</a:t>
            </a:r>
            <a:endParaRPr lang="en-US" sz="1600" dirty="0"/>
          </a:p>
          <a:p>
            <a:pPr marL="976385" lvl="1" indent="-375533">
              <a:buFont typeface="Arial" pitchFamily="34" charset="0"/>
              <a:buChar char="•"/>
            </a:pPr>
            <a:r>
              <a:rPr lang="en-US" sz="1600" dirty="0"/>
              <a:t>Side data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sz="1600" dirty="0"/>
              <a:t>Node data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sz="1600" dirty="0" smtClean="0"/>
              <a:t>Module data (if enabled)</a:t>
            </a:r>
            <a:endParaRPr lang="en-US" sz="1600" dirty="0"/>
          </a:p>
          <a:p>
            <a:pPr marL="375533" indent="-375533">
              <a:buFont typeface="Arial" pitchFamily="34" charset="0"/>
              <a:buChar char="•"/>
            </a:pPr>
            <a:r>
              <a:rPr lang="en-US" sz="1600" dirty="0"/>
              <a:t>Find position for .</a:t>
            </a:r>
            <a:r>
              <a:rPr lang="en-US" sz="1600" i="1" dirty="0" err="1" smtClean="0"/>
              <a:t>th</a:t>
            </a:r>
            <a:r>
              <a:rPr lang="en-US" sz="1600" i="1" dirty="0" smtClean="0"/>
              <a:t>*</a:t>
            </a:r>
            <a:r>
              <a:rPr lang="en-US" sz="1600" dirty="0" smtClean="0"/>
              <a:t>, </a:t>
            </a:r>
            <a:r>
              <a:rPr lang="en-US" sz="1600" dirty="0"/>
              <a:t>nudging inputs, </a:t>
            </a:r>
            <a:r>
              <a:rPr lang="en-US" sz="1600" dirty="0" err="1"/>
              <a:t>sflux</a:t>
            </a:r>
            <a:r>
              <a:rPr lang="en-US" sz="1600" dirty="0"/>
              <a:t>/, and station outputs</a:t>
            </a:r>
          </a:p>
          <a:p>
            <a:pPr marL="375533" indent="-375533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6629400" y="838200"/>
            <a:ext cx="6781800" cy="3722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dirty="0"/>
              <a:t>Write header part of binary outputs (from each </a:t>
            </a:r>
            <a:r>
              <a:rPr lang="en-US" dirty="0" err="1"/>
              <a:t>proc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 smtClean="0"/>
              <a:t>Init</a:t>
            </a:r>
            <a:r>
              <a:rPr lang="en-US" dirty="0" smtClean="0"/>
              <a:t> </a:t>
            </a:r>
            <a:r>
              <a:rPr lang="en-US" dirty="0"/>
              <a:t>vertical grid (z-coordinates): levels0</a:t>
            </a:r>
            <a:r>
              <a:rPr lang="en-US" dirty="0" smtClean="0"/>
              <a:t>() or </a:t>
            </a:r>
            <a:r>
              <a:rPr lang="en-US" dirty="0"/>
              <a:t>levels1() – including bed deformation</a:t>
            </a:r>
          </a:p>
          <a:p>
            <a:endParaRPr lang="en-US" dirty="0"/>
          </a:p>
          <a:p>
            <a:r>
              <a:rPr lang="en-US" dirty="0"/>
              <a:t>Vel. @ nodes: </a:t>
            </a:r>
            <a:r>
              <a:rPr lang="en-US" dirty="0" err="1"/>
              <a:t>nodalvel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Init</a:t>
            </a:r>
            <a:r>
              <a:rPr lang="en-US" dirty="0" smtClean="0"/>
              <a:t> </a:t>
            </a:r>
            <a:r>
              <a:rPr lang="en-US" dirty="0"/>
              <a:t>density and mean vertical profile (to reduce PGE): cubic spline</a:t>
            </a:r>
          </a:p>
          <a:p>
            <a:endParaRPr lang="en-US" dirty="0"/>
          </a:p>
          <a:p>
            <a:r>
              <a:rPr lang="en-US" dirty="0" err="1" smtClean="0"/>
              <a:t>Init</a:t>
            </a:r>
            <a:r>
              <a:rPr lang="en-US" dirty="0" smtClean="0"/>
              <a:t> </a:t>
            </a:r>
            <a:r>
              <a:rPr lang="en-US" dirty="0"/>
              <a:t>heat exchange model</a:t>
            </a:r>
          </a:p>
          <a:p>
            <a:endParaRPr lang="en-US" dirty="0"/>
          </a:p>
          <a:p>
            <a:r>
              <a:rPr lang="en-US" dirty="0" err="1" smtClean="0"/>
              <a:t>Init</a:t>
            </a:r>
            <a:r>
              <a:rPr lang="en-US" dirty="0" smtClean="0"/>
              <a:t> </a:t>
            </a:r>
            <a:r>
              <a:rPr lang="en-US" dirty="0"/>
              <a:t>optional modules (WWM, </a:t>
            </a:r>
            <a:r>
              <a:rPr lang="en-US" dirty="0" err="1"/>
              <a:t>Sed</a:t>
            </a:r>
            <a:r>
              <a:rPr lang="en-US" dirty="0"/>
              <a:t>, ICM…)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3965" y="5486400"/>
            <a:ext cx="6781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* Tip: remember to take care of </a:t>
            </a:r>
            <a:r>
              <a:rPr lang="en-US" sz="2000" dirty="0" err="1" smtClean="0">
                <a:solidFill>
                  <a:srgbClr val="FFC000"/>
                </a:solidFill>
              </a:rPr>
              <a:t>hotstart</a:t>
            </a:r>
            <a:r>
              <a:rPr lang="en-US" sz="2000" dirty="0" smtClean="0">
                <a:solidFill>
                  <a:srgbClr val="FFC000"/>
                </a:solidFill>
              </a:rPr>
              <a:t> when you add time series inputs or anything that is time sensitive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850" y="98750"/>
            <a:ext cx="104013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 smtClean="0"/>
              <a:t>Message passing in SCHISM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6861024"/>
            <a:ext cx="5279130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Build message passing tables using </a:t>
            </a:r>
            <a:r>
              <a:rPr lang="en-US" i="1" dirty="0" smtClean="0"/>
              <a:t>global</a:t>
            </a:r>
            <a:r>
              <a:rPr lang="en-US" dirty="0" smtClean="0"/>
              <a:t> indices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3620" y="476984"/>
            <a:ext cx="432720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Identify neighbor </a:t>
            </a:r>
            <a:r>
              <a:rPr lang="en-US" dirty="0" err="1" smtClean="0"/>
              <a:t>proc</a:t>
            </a:r>
            <a:r>
              <a:rPr lang="en-US" dirty="0" smtClean="0"/>
              <a:t> (send </a:t>
            </a:r>
            <a:r>
              <a:rPr lang="en-US" dirty="0" smtClean="0">
                <a:sym typeface="Wingdings" panose="05000000000000000000" pitchFamily="2" charset="2"/>
              </a:rPr>
              <a:t>receive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226580" y="-228600"/>
            <a:ext cx="4489420" cy="2309243"/>
            <a:chOff x="7488848" y="1165513"/>
            <a:chExt cx="6267746" cy="3429730"/>
          </a:xfrm>
        </p:grpSpPr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848" y="1165513"/>
              <a:ext cx="6267746" cy="3429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8707577" y="3038826"/>
              <a:ext cx="311646" cy="31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F7A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506" tIns="37252" rIns="74506" bIns="37252" numCol="1" anchor="t" anchorCtr="0" compatLnSpc="1">
              <a:prstTxWarp prst="textNoShape">
                <a:avLst/>
              </a:prstTxWarp>
            </a:bodyPr>
            <a:lstStyle/>
            <a:p>
              <a:pPr defTabSz="1201704" eaLnBrk="0" hangingPunct="0"/>
              <a:r>
                <a:rPr lang="en-US" sz="2600" b="1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  <a:endParaRPr lang="en-US" sz="2400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898966" y="3475666"/>
              <a:ext cx="311646" cy="31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F7A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506" tIns="37252" rIns="74506" bIns="37252" numCol="1" anchor="t" anchorCtr="0" compatLnSpc="1">
              <a:prstTxWarp prst="textNoShape">
                <a:avLst/>
              </a:prstTxWarp>
            </a:bodyPr>
            <a:lstStyle/>
            <a:p>
              <a:pPr defTabSz="1201704" eaLnBrk="0" hangingPunct="0"/>
              <a:r>
                <a:rPr lang="en-US" sz="2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3292316" y="2985476"/>
              <a:ext cx="311646" cy="31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F7A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506" tIns="37252" rIns="74506" bIns="37252" numCol="1" anchor="t" anchorCtr="0" compatLnSpc="1">
              <a:prstTxWarp prst="textNoShape">
                <a:avLst/>
              </a:prstTxWarp>
            </a:bodyPr>
            <a:lstStyle/>
            <a:p>
              <a:pPr defTabSz="1201704" eaLnBrk="0" hangingPunct="0"/>
              <a:r>
                <a:rPr lang="en-US" sz="2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en-US" sz="2400" dirty="0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7604918" y="2238156"/>
              <a:ext cx="2495492" cy="2063053"/>
              <a:chOff x="432" y="1344"/>
              <a:chExt cx="2064" cy="2400"/>
            </a:xfrm>
          </p:grpSpPr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432" y="1344"/>
                <a:ext cx="2064" cy="2400"/>
                <a:chOff x="432" y="1344"/>
                <a:chExt cx="2064" cy="2400"/>
              </a:xfrm>
            </p:grpSpPr>
            <p:sp>
              <p:nvSpPr>
                <p:cNvPr id="15" name="Freeform 16"/>
                <p:cNvSpPr>
                  <a:spLocks/>
                </p:cNvSpPr>
                <p:nvPr/>
              </p:nvSpPr>
              <p:spPr bwMode="auto">
                <a:xfrm>
                  <a:off x="432" y="2976"/>
                  <a:ext cx="1728" cy="768"/>
                </a:xfrm>
                <a:custGeom>
                  <a:avLst/>
                  <a:gdLst>
                    <a:gd name="T0" fmla="*/ 0 w 1728"/>
                    <a:gd name="T1" fmla="*/ 192 h 768"/>
                    <a:gd name="T2" fmla="*/ 384 w 1728"/>
                    <a:gd name="T3" fmla="*/ 192 h 768"/>
                    <a:gd name="T4" fmla="*/ 576 w 1728"/>
                    <a:gd name="T5" fmla="*/ 288 h 768"/>
                    <a:gd name="T6" fmla="*/ 576 w 1728"/>
                    <a:gd name="T7" fmla="*/ 480 h 768"/>
                    <a:gd name="T8" fmla="*/ 720 w 1728"/>
                    <a:gd name="T9" fmla="*/ 768 h 768"/>
                    <a:gd name="T10" fmla="*/ 912 w 1728"/>
                    <a:gd name="T11" fmla="*/ 768 h 768"/>
                    <a:gd name="T12" fmla="*/ 1008 w 1728"/>
                    <a:gd name="T13" fmla="*/ 624 h 768"/>
                    <a:gd name="T14" fmla="*/ 1104 w 1728"/>
                    <a:gd name="T15" fmla="*/ 768 h 768"/>
                    <a:gd name="T16" fmla="*/ 1296 w 1728"/>
                    <a:gd name="T17" fmla="*/ 720 h 768"/>
                    <a:gd name="T18" fmla="*/ 1392 w 1728"/>
                    <a:gd name="T19" fmla="*/ 576 h 768"/>
                    <a:gd name="T20" fmla="*/ 1344 w 1728"/>
                    <a:gd name="T21" fmla="*/ 480 h 768"/>
                    <a:gd name="T22" fmla="*/ 1488 w 1728"/>
                    <a:gd name="T23" fmla="*/ 192 h 768"/>
                    <a:gd name="T24" fmla="*/ 1728 w 1728"/>
                    <a:gd name="T25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8" h="768">
                      <a:moveTo>
                        <a:pt x="0" y="192"/>
                      </a:moveTo>
                      <a:lnTo>
                        <a:pt x="384" y="192"/>
                      </a:lnTo>
                      <a:lnTo>
                        <a:pt x="576" y="288"/>
                      </a:lnTo>
                      <a:lnTo>
                        <a:pt x="576" y="480"/>
                      </a:lnTo>
                      <a:lnTo>
                        <a:pt x="720" y="768"/>
                      </a:lnTo>
                      <a:lnTo>
                        <a:pt x="912" y="768"/>
                      </a:lnTo>
                      <a:lnTo>
                        <a:pt x="1008" y="624"/>
                      </a:lnTo>
                      <a:lnTo>
                        <a:pt x="1104" y="768"/>
                      </a:lnTo>
                      <a:lnTo>
                        <a:pt x="1296" y="720"/>
                      </a:lnTo>
                      <a:lnTo>
                        <a:pt x="1392" y="576"/>
                      </a:lnTo>
                      <a:lnTo>
                        <a:pt x="1344" y="480"/>
                      </a:lnTo>
                      <a:lnTo>
                        <a:pt x="1488" y="192"/>
                      </a:lnTo>
                      <a:lnTo>
                        <a:pt x="1728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160" y="2112"/>
                  <a:ext cx="192" cy="864"/>
                </a:xfrm>
                <a:custGeom>
                  <a:avLst/>
                  <a:gdLst>
                    <a:gd name="T0" fmla="*/ 0 w 192"/>
                    <a:gd name="T1" fmla="*/ 864 h 864"/>
                    <a:gd name="T2" fmla="*/ 48 w 192"/>
                    <a:gd name="T3" fmla="*/ 720 h 864"/>
                    <a:gd name="T4" fmla="*/ 48 w 192"/>
                    <a:gd name="T5" fmla="*/ 576 h 864"/>
                    <a:gd name="T6" fmla="*/ 96 w 192"/>
                    <a:gd name="T7" fmla="*/ 384 h 864"/>
                    <a:gd name="T8" fmla="*/ 144 w 192"/>
                    <a:gd name="T9" fmla="*/ 240 h 864"/>
                    <a:gd name="T10" fmla="*/ 192 w 192"/>
                    <a:gd name="T11" fmla="*/ 144 h 864"/>
                    <a:gd name="T12" fmla="*/ 192 w 192"/>
                    <a:gd name="T13" fmla="*/ 0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2" h="864">
                      <a:moveTo>
                        <a:pt x="0" y="864"/>
                      </a:moveTo>
                      <a:lnTo>
                        <a:pt x="48" y="720"/>
                      </a:lnTo>
                      <a:lnTo>
                        <a:pt x="48" y="576"/>
                      </a:lnTo>
                      <a:lnTo>
                        <a:pt x="96" y="384"/>
                      </a:lnTo>
                      <a:lnTo>
                        <a:pt x="144" y="240"/>
                      </a:lnTo>
                      <a:lnTo>
                        <a:pt x="192" y="144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2112" y="1344"/>
                  <a:ext cx="384" cy="768"/>
                </a:xfrm>
                <a:custGeom>
                  <a:avLst/>
                  <a:gdLst>
                    <a:gd name="T0" fmla="*/ 240 w 384"/>
                    <a:gd name="T1" fmla="*/ 768 h 768"/>
                    <a:gd name="T2" fmla="*/ 336 w 384"/>
                    <a:gd name="T3" fmla="*/ 672 h 768"/>
                    <a:gd name="T4" fmla="*/ 384 w 384"/>
                    <a:gd name="T5" fmla="*/ 576 h 768"/>
                    <a:gd name="T6" fmla="*/ 384 w 384"/>
                    <a:gd name="T7" fmla="*/ 528 h 768"/>
                    <a:gd name="T8" fmla="*/ 336 w 384"/>
                    <a:gd name="T9" fmla="*/ 432 h 768"/>
                    <a:gd name="T10" fmla="*/ 240 w 384"/>
                    <a:gd name="T11" fmla="*/ 336 h 768"/>
                    <a:gd name="T12" fmla="*/ 144 w 384"/>
                    <a:gd name="T13" fmla="*/ 240 h 768"/>
                    <a:gd name="T14" fmla="*/ 144 w 384"/>
                    <a:gd name="T15" fmla="*/ 96 h 768"/>
                    <a:gd name="T16" fmla="*/ 0 w 384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4" h="768">
                      <a:moveTo>
                        <a:pt x="240" y="768"/>
                      </a:moveTo>
                      <a:lnTo>
                        <a:pt x="336" y="672"/>
                      </a:lnTo>
                      <a:lnTo>
                        <a:pt x="384" y="576"/>
                      </a:lnTo>
                      <a:lnTo>
                        <a:pt x="384" y="528"/>
                      </a:lnTo>
                      <a:lnTo>
                        <a:pt x="336" y="432"/>
                      </a:lnTo>
                      <a:lnTo>
                        <a:pt x="240" y="336"/>
                      </a:lnTo>
                      <a:lnTo>
                        <a:pt x="144" y="240"/>
                      </a:lnTo>
                      <a:lnTo>
                        <a:pt x="144" y="9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432" y="1349"/>
                <a:ext cx="1680" cy="1824"/>
              </a:xfrm>
              <a:custGeom>
                <a:avLst/>
                <a:gdLst>
                  <a:gd name="T0" fmla="*/ 0 w 1680"/>
                  <a:gd name="T1" fmla="*/ 1824 h 1824"/>
                  <a:gd name="T2" fmla="*/ 96 w 1680"/>
                  <a:gd name="T3" fmla="*/ 1152 h 1824"/>
                  <a:gd name="T4" fmla="*/ 1680 w 1680"/>
                  <a:gd name="T5" fmla="*/ 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0" h="1824">
                    <a:moveTo>
                      <a:pt x="0" y="1824"/>
                    </a:moveTo>
                    <a:lnTo>
                      <a:pt x="96" y="1152"/>
                    </a:lnTo>
                    <a:lnTo>
                      <a:pt x="168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160656" y="904953"/>
            <a:ext cx="6081613" cy="54476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         nhtrecv1=0  !# </a:t>
            </a:r>
            <a:r>
              <a:rPr lang="en-US" sz="1200" dirty="0"/>
              <a:t>of </a:t>
            </a:r>
            <a:r>
              <a:rPr lang="en-US" sz="1200" dirty="0" err="1"/>
              <a:t>recvs</a:t>
            </a:r>
            <a:endParaRPr lang="en-US" sz="1200" dirty="0"/>
          </a:p>
          <a:p>
            <a:r>
              <a:rPr lang="en-US" sz="1200" dirty="0"/>
              <a:t>          do i=1,nhtblocks</a:t>
            </a:r>
          </a:p>
          <a:p>
            <a:r>
              <a:rPr lang="en-US" sz="1200" dirty="0"/>
              <a:t>            ndgb1=structures(i)%</a:t>
            </a:r>
            <a:r>
              <a:rPr lang="en-US" sz="1200" dirty="0" err="1"/>
              <a:t>upnode</a:t>
            </a:r>
            <a:endParaRPr lang="en-US" sz="1200" dirty="0"/>
          </a:p>
          <a:p>
            <a:r>
              <a:rPr lang="en-US" sz="1200" dirty="0"/>
              <a:t>            if(</a:t>
            </a:r>
            <a:r>
              <a:rPr lang="en-US" sz="1200" dirty="0" err="1"/>
              <a:t>ipgl</a:t>
            </a:r>
            <a:r>
              <a:rPr lang="en-US" sz="1200" dirty="0"/>
              <a:t>(ndgb1)%rank==</a:t>
            </a:r>
            <a:r>
              <a:rPr lang="en-US" sz="1200" dirty="0" err="1"/>
              <a:t>myrank</a:t>
            </a:r>
            <a:r>
              <a:rPr lang="en-US" sz="1200" dirty="0"/>
              <a:t>) then; if(</a:t>
            </a:r>
            <a:r>
              <a:rPr lang="en-US" sz="1200" dirty="0" err="1"/>
              <a:t>ipgl</a:t>
            </a:r>
            <a:r>
              <a:rPr lang="en-US" sz="1200" dirty="0"/>
              <a:t>(ndgb1)%id&lt;=np) then</a:t>
            </a:r>
          </a:p>
          <a:p>
            <a:r>
              <a:rPr lang="en-US" sz="1200" dirty="0"/>
              <a:t>              ndgb2=structures(i)%</a:t>
            </a:r>
            <a:r>
              <a:rPr lang="en-US" sz="1200" dirty="0" err="1"/>
              <a:t>downnode</a:t>
            </a:r>
            <a:endParaRPr lang="en-US" sz="1200" dirty="0"/>
          </a:p>
          <a:p>
            <a:r>
              <a:rPr lang="en-US" sz="1200" dirty="0"/>
              <a:t>              </a:t>
            </a:r>
            <a:r>
              <a:rPr lang="en-US" sz="1200" dirty="0" err="1"/>
              <a:t>irank</a:t>
            </a:r>
            <a:r>
              <a:rPr lang="en-US" sz="1200" dirty="0"/>
              <a:t>=</a:t>
            </a:r>
            <a:r>
              <a:rPr lang="en-US" sz="1200" dirty="0" err="1"/>
              <a:t>ipgl</a:t>
            </a:r>
            <a:r>
              <a:rPr lang="en-US" sz="1200" dirty="0"/>
              <a:t>(ndgb2)%rank</a:t>
            </a:r>
          </a:p>
          <a:p>
            <a:r>
              <a:rPr lang="en-US" sz="1200" dirty="0"/>
              <a:t>              if(</a:t>
            </a:r>
            <a:r>
              <a:rPr lang="en-US" sz="1200" dirty="0" err="1"/>
              <a:t>irank</a:t>
            </a:r>
            <a:r>
              <a:rPr lang="en-US" sz="1200" dirty="0"/>
              <a:t>/=</a:t>
            </a:r>
            <a:r>
              <a:rPr lang="en-US" sz="1200" dirty="0" err="1"/>
              <a:t>myrank</a:t>
            </a:r>
            <a:r>
              <a:rPr lang="en-US" sz="1200" dirty="0"/>
              <a:t>) then</a:t>
            </a:r>
          </a:p>
          <a:p>
            <a:r>
              <a:rPr lang="en-US" sz="1200" dirty="0"/>
              <a:t>                </a:t>
            </a:r>
            <a:r>
              <a:rPr lang="en-US" sz="1200" dirty="0" err="1"/>
              <a:t>itmp</a:t>
            </a:r>
            <a:r>
              <a:rPr lang="en-US" sz="1200" dirty="0"/>
              <a:t>=nhtrecv1(</a:t>
            </a:r>
            <a:r>
              <a:rPr lang="en-US" sz="1200" dirty="0" err="1"/>
              <a:t>irank</a:t>
            </a:r>
            <a:r>
              <a:rPr lang="en-US" sz="1200" dirty="0"/>
              <a:t>)+1</a:t>
            </a:r>
          </a:p>
          <a:p>
            <a:r>
              <a:rPr lang="en-US" sz="1200" dirty="0" smtClean="0"/>
              <a:t>                nhtrecv1(</a:t>
            </a:r>
            <a:r>
              <a:rPr lang="en-US" sz="1200" dirty="0" err="1" smtClean="0"/>
              <a:t>irank</a:t>
            </a:r>
            <a:r>
              <a:rPr lang="en-US" sz="1200" dirty="0"/>
              <a:t>)=</a:t>
            </a:r>
            <a:r>
              <a:rPr lang="en-US" sz="1200" dirty="0" err="1"/>
              <a:t>itmp</a:t>
            </a:r>
            <a:endParaRPr lang="en-US" sz="1200" dirty="0"/>
          </a:p>
          <a:p>
            <a:r>
              <a:rPr lang="en-US" sz="1200" dirty="0"/>
              <a:t>                ihtrecv1_ndgb(</a:t>
            </a:r>
            <a:r>
              <a:rPr lang="en-US" sz="1200" dirty="0" err="1"/>
              <a:t>itmp,irank</a:t>
            </a:r>
            <a:r>
              <a:rPr lang="en-US" sz="1200" dirty="0"/>
              <a:t>)=ndgb2 </a:t>
            </a:r>
            <a:r>
              <a:rPr lang="en-US" sz="1200" dirty="0" smtClean="0"/>
              <a:t> global </a:t>
            </a:r>
            <a:r>
              <a:rPr lang="en-US" sz="1200" dirty="0"/>
              <a:t>node #</a:t>
            </a:r>
          </a:p>
          <a:p>
            <a:r>
              <a:rPr lang="en-US" sz="1200" dirty="0"/>
              <a:t>                ihtrecv1(</a:t>
            </a:r>
            <a:r>
              <a:rPr lang="en-US" sz="1200" dirty="0" err="1"/>
              <a:t>itmp,irank</a:t>
            </a:r>
            <a:r>
              <a:rPr lang="en-US" sz="1200" dirty="0"/>
              <a:t>)=i-1 </a:t>
            </a:r>
            <a:r>
              <a:rPr lang="en-US" sz="1200" dirty="0" smtClean="0"/>
              <a:t> displacement </a:t>
            </a:r>
            <a:r>
              <a:rPr lang="en-US" sz="1200" dirty="0"/>
              <a:t>into </a:t>
            </a:r>
            <a:r>
              <a:rPr lang="en-US" sz="1200" dirty="0" err="1"/>
              <a:t>recv</a:t>
            </a:r>
            <a:r>
              <a:rPr lang="en-US" sz="1200" dirty="0"/>
              <a:t> arrays like block_refnd2_*</a:t>
            </a:r>
          </a:p>
          <a:p>
            <a:r>
              <a:rPr lang="en-US" sz="1200" dirty="0"/>
              <a:t>              </a:t>
            </a:r>
            <a:r>
              <a:rPr lang="en-US" sz="1200" dirty="0" err="1"/>
              <a:t>endif</a:t>
            </a:r>
            <a:r>
              <a:rPr lang="en-US" sz="1200" dirty="0"/>
              <a:t> </a:t>
            </a:r>
            <a:r>
              <a:rPr lang="en-US" sz="1200" dirty="0" smtClean="0"/>
              <a:t> ref</a:t>
            </a:r>
            <a:r>
              <a:rPr lang="en-US" sz="1200" dirty="0"/>
              <a:t>. node 2 is </a:t>
            </a:r>
            <a:r>
              <a:rPr lang="en-US" sz="1200" dirty="0" err="1"/>
              <a:t>outisde</a:t>
            </a:r>
            <a:r>
              <a:rPr lang="en-US" sz="1200" dirty="0"/>
              <a:t> </a:t>
            </a:r>
            <a:r>
              <a:rPr lang="en-US" sz="1200" dirty="0" err="1"/>
              <a:t>myrank</a:t>
            </a:r>
            <a:endParaRPr lang="en-US" sz="1200" dirty="0"/>
          </a:p>
          <a:p>
            <a:r>
              <a:rPr lang="en-US" sz="1200" dirty="0"/>
              <a:t>            </a:t>
            </a:r>
            <a:r>
              <a:rPr lang="en-US" sz="1200" dirty="0" err="1"/>
              <a:t>endif</a:t>
            </a:r>
            <a:r>
              <a:rPr lang="en-US" sz="1200" dirty="0"/>
              <a:t>; </a:t>
            </a:r>
            <a:r>
              <a:rPr lang="en-US" sz="1200" dirty="0" err="1"/>
              <a:t>endif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ipgl</a:t>
            </a:r>
            <a:r>
              <a:rPr lang="en-US" sz="1200" dirty="0"/>
              <a:t>; ref. node 1 is in </a:t>
            </a:r>
            <a:r>
              <a:rPr lang="en-US" sz="1200" dirty="0" err="1"/>
              <a:t>myrank</a:t>
            </a:r>
            <a:r>
              <a:rPr lang="en-US" sz="1200" dirty="0"/>
              <a:t> and not ghost</a:t>
            </a:r>
          </a:p>
          <a:p>
            <a:r>
              <a:rPr lang="en-US" sz="1200" dirty="0"/>
              <a:t>          </a:t>
            </a:r>
            <a:r>
              <a:rPr lang="en-US" sz="1200" dirty="0" err="1"/>
              <a:t>enddo</a:t>
            </a:r>
            <a:r>
              <a:rPr lang="en-US" sz="1200" dirty="0"/>
              <a:t> </a:t>
            </a:r>
            <a:r>
              <a:rPr lang="en-US" sz="1200" dirty="0" smtClean="0"/>
              <a:t> i=1,nhtblocks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        </a:t>
            </a:r>
            <a:r>
              <a:rPr lang="en-US" sz="1200" dirty="0" smtClean="0"/>
              <a:t> !Comm</a:t>
            </a:r>
            <a:r>
              <a:rPr lang="en-US" sz="1200" dirty="0"/>
              <a:t>. send counts</a:t>
            </a:r>
          </a:p>
          <a:p>
            <a:r>
              <a:rPr lang="en-US" sz="1200" dirty="0"/>
              <a:t>          call </a:t>
            </a:r>
            <a:r>
              <a:rPr lang="en-US" sz="1200" dirty="0" err="1"/>
              <a:t>mpi_alltoall</a:t>
            </a:r>
            <a:r>
              <a:rPr lang="en-US" sz="1200" dirty="0"/>
              <a:t>(nhtrecv1,1,itype,nhtsend1,1,itype,comm,ierr)</a:t>
            </a:r>
          </a:p>
          <a:p>
            <a:r>
              <a:rPr lang="en-US" sz="1200" dirty="0"/>
              <a:t>          if(</a:t>
            </a:r>
            <a:r>
              <a:rPr lang="en-US" sz="1200" dirty="0" err="1"/>
              <a:t>ierr</a:t>
            </a:r>
            <a:r>
              <a:rPr lang="en-US" sz="1200" dirty="0"/>
              <a:t>/=MPI_SUCCESS) call </a:t>
            </a:r>
            <a:r>
              <a:rPr lang="en-US" sz="1200" dirty="0" err="1"/>
              <a:t>parallel_abort</a:t>
            </a:r>
            <a:r>
              <a:rPr lang="en-US" sz="1200" dirty="0"/>
              <a:t>('MAIN: all2all(2)')</a:t>
            </a:r>
          </a:p>
          <a:p>
            <a:endParaRPr lang="en-US" sz="1200" dirty="0"/>
          </a:p>
          <a:p>
            <a:r>
              <a:rPr lang="en-US" sz="1200" dirty="0"/>
              <a:t>          </a:t>
            </a:r>
            <a:r>
              <a:rPr lang="en-US" sz="1200" dirty="0" smtClean="0"/>
              <a:t> !Get </a:t>
            </a:r>
            <a:r>
              <a:rPr lang="en-US" sz="1200" dirty="0"/>
              <a:t>global node # for sends</a:t>
            </a:r>
          </a:p>
          <a:p>
            <a:r>
              <a:rPr lang="en-US" sz="1200" dirty="0"/>
              <a:t>          do i=0,nproc-1</a:t>
            </a:r>
          </a:p>
          <a:p>
            <a:r>
              <a:rPr lang="en-US" sz="1200" dirty="0"/>
              <a:t>            if(nhtrecv1(i)/=0) then</a:t>
            </a:r>
          </a:p>
          <a:p>
            <a:r>
              <a:rPr lang="en-US" sz="1200" dirty="0"/>
              <a:t>              if(i==</a:t>
            </a:r>
            <a:r>
              <a:rPr lang="en-US" sz="1200" dirty="0" err="1"/>
              <a:t>myrank</a:t>
            </a:r>
            <a:r>
              <a:rPr lang="en-US" sz="1200" dirty="0"/>
              <a:t>) call </a:t>
            </a:r>
            <a:r>
              <a:rPr lang="en-US" sz="1200" dirty="0" err="1"/>
              <a:t>parallel_abort</a:t>
            </a:r>
            <a:r>
              <a:rPr lang="en-US" sz="1200" dirty="0"/>
              <a:t>('MAIN: illegal comm.(1)')</a:t>
            </a:r>
          </a:p>
          <a:p>
            <a:r>
              <a:rPr lang="en-US" sz="1200" dirty="0"/>
              <a:t>              call </a:t>
            </a:r>
            <a:r>
              <a:rPr lang="en-US" sz="1200" dirty="0" err="1"/>
              <a:t>mpi_isend</a:t>
            </a:r>
            <a:r>
              <a:rPr lang="en-US" sz="1200" dirty="0"/>
              <a:t>(ihtrecv1_ndgb(1,i),nhtrecv1(i),itype,i,600,comm,srqst(i),</a:t>
            </a:r>
            <a:r>
              <a:rPr lang="en-US" sz="1200" dirty="0" err="1"/>
              <a:t>ierr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     if(</a:t>
            </a:r>
            <a:r>
              <a:rPr lang="en-US" sz="1200" dirty="0" err="1"/>
              <a:t>ierr</a:t>
            </a:r>
            <a:r>
              <a:rPr lang="en-US" sz="1200" dirty="0"/>
              <a:t>/=MPI_SUCCESS) call </a:t>
            </a:r>
            <a:r>
              <a:rPr lang="en-US" sz="1200" dirty="0" err="1"/>
              <a:t>parallel_abort</a:t>
            </a:r>
            <a:r>
              <a:rPr lang="en-US" sz="1200" dirty="0"/>
              <a:t>('MAIN: send error (0</a:t>
            </a:r>
            <a:r>
              <a:rPr lang="en-US" sz="1200" dirty="0" smtClean="0"/>
              <a:t>)')</a:t>
            </a:r>
          </a:p>
          <a:p>
            <a:r>
              <a:rPr lang="en-US" sz="1200" dirty="0" smtClean="0"/>
              <a:t>            else</a:t>
            </a:r>
          </a:p>
          <a:p>
            <a:r>
              <a:rPr lang="en-US" sz="1200" dirty="0" smtClean="0"/>
              <a:t>              </a:t>
            </a:r>
            <a:r>
              <a:rPr lang="en-US" sz="1200" dirty="0" err="1"/>
              <a:t>srqst</a:t>
            </a:r>
            <a:r>
              <a:rPr lang="en-US" sz="1200" dirty="0"/>
              <a:t>(i)=MPI_REQUEST_NULL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endif</a:t>
            </a:r>
            <a:r>
              <a:rPr lang="en-US" sz="1200" dirty="0"/>
              <a:t> </a:t>
            </a:r>
            <a:r>
              <a:rPr lang="en-US" sz="1200" dirty="0" smtClean="0"/>
              <a:t> nhtrecv1</a:t>
            </a:r>
            <a:endParaRPr lang="en-US" sz="1200" dirty="0"/>
          </a:p>
          <a:p>
            <a:r>
              <a:rPr lang="en-US" sz="1200" dirty="0"/>
              <a:t>          </a:t>
            </a:r>
            <a:r>
              <a:rPr lang="en-US" sz="1200" dirty="0" err="1"/>
              <a:t>enddo</a:t>
            </a:r>
            <a:r>
              <a:rPr lang="en-US" sz="1200" dirty="0"/>
              <a:t> </a:t>
            </a:r>
            <a:r>
              <a:rPr lang="en-US" sz="1200" dirty="0" smtClean="0"/>
              <a:t> i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6637062" y="2371122"/>
            <a:ext cx="6858000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         do </a:t>
            </a:r>
            <a:r>
              <a:rPr lang="en-US" sz="1200" dirty="0"/>
              <a:t>i=0,nproc-1</a:t>
            </a:r>
          </a:p>
          <a:p>
            <a:r>
              <a:rPr lang="en-US" sz="1200" dirty="0"/>
              <a:t>            if(nhtsend1(i)&gt;</a:t>
            </a:r>
            <a:r>
              <a:rPr lang="en-US" sz="1200" dirty="0" err="1"/>
              <a:t>nhtblocks</a:t>
            </a:r>
            <a:r>
              <a:rPr lang="en-US" sz="1200" dirty="0"/>
              <a:t>) call </a:t>
            </a:r>
            <a:r>
              <a:rPr lang="en-US" sz="1200" dirty="0" err="1"/>
              <a:t>parallel_abort</a:t>
            </a:r>
            <a:r>
              <a:rPr lang="en-US" sz="1200" dirty="0"/>
              <a:t>('MAIN: nhtsend1(i)&gt;</a:t>
            </a:r>
            <a:r>
              <a:rPr lang="en-US" sz="1200" dirty="0" err="1"/>
              <a:t>nhtblocks</a:t>
            </a:r>
            <a:r>
              <a:rPr lang="en-US" sz="1200" dirty="0" smtClean="0"/>
              <a:t>')</a:t>
            </a:r>
            <a:endParaRPr lang="en-US" sz="1200" dirty="0"/>
          </a:p>
          <a:p>
            <a:r>
              <a:rPr lang="en-US" sz="1200" dirty="0"/>
              <a:t>            if(nhtsend1(i)/=0) then</a:t>
            </a:r>
          </a:p>
          <a:p>
            <a:r>
              <a:rPr lang="en-US" sz="1200" dirty="0"/>
              <a:t>              if(i==</a:t>
            </a:r>
            <a:r>
              <a:rPr lang="en-US" sz="1200" dirty="0" err="1"/>
              <a:t>myrank</a:t>
            </a:r>
            <a:r>
              <a:rPr lang="en-US" sz="1200" dirty="0"/>
              <a:t>) call </a:t>
            </a:r>
            <a:r>
              <a:rPr lang="en-US" sz="1200" dirty="0" err="1"/>
              <a:t>parallel_abort</a:t>
            </a:r>
            <a:r>
              <a:rPr lang="en-US" sz="1200" dirty="0"/>
              <a:t>('MAIN: illegal comm.(2)')</a:t>
            </a:r>
          </a:p>
          <a:p>
            <a:r>
              <a:rPr lang="en-US" sz="1200" dirty="0"/>
              <a:t>              call </a:t>
            </a:r>
            <a:r>
              <a:rPr lang="en-US" sz="1200" dirty="0" err="1"/>
              <a:t>mpi_irecv</a:t>
            </a:r>
            <a:r>
              <a:rPr lang="en-US" sz="1200" dirty="0"/>
              <a:t>(ihtsend1_ndgb(1,i),nhtsend1(i),itype,i,600,comm,rrqst(i),</a:t>
            </a:r>
            <a:r>
              <a:rPr lang="en-US" sz="1200" dirty="0" err="1"/>
              <a:t>ierr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     if(</a:t>
            </a:r>
            <a:r>
              <a:rPr lang="en-US" sz="1200" dirty="0" err="1"/>
              <a:t>ierr</a:t>
            </a:r>
            <a:r>
              <a:rPr lang="en-US" sz="1200" dirty="0"/>
              <a:t>/=MPI_SUCCESS) call </a:t>
            </a:r>
            <a:r>
              <a:rPr lang="en-US" sz="1200" dirty="0" err="1"/>
              <a:t>parallel_abort</a:t>
            </a:r>
            <a:r>
              <a:rPr lang="en-US" sz="1200" dirty="0"/>
              <a:t>('MAIN: </a:t>
            </a:r>
            <a:r>
              <a:rPr lang="en-US" sz="1200" dirty="0" err="1"/>
              <a:t>recv</a:t>
            </a:r>
            <a:r>
              <a:rPr lang="en-US" sz="1200" dirty="0"/>
              <a:t> error (0</a:t>
            </a:r>
            <a:r>
              <a:rPr lang="en-US" sz="1200" dirty="0" smtClean="0"/>
              <a:t>)')</a:t>
            </a:r>
            <a:endParaRPr lang="en-US" sz="1200" dirty="0"/>
          </a:p>
          <a:p>
            <a:r>
              <a:rPr lang="en-US" sz="1200" dirty="0"/>
              <a:t>            else</a:t>
            </a:r>
          </a:p>
          <a:p>
            <a:r>
              <a:rPr lang="en-US" sz="1200" dirty="0"/>
              <a:t>              </a:t>
            </a:r>
            <a:r>
              <a:rPr lang="en-US" sz="1200" dirty="0" err="1"/>
              <a:t>rrqst</a:t>
            </a:r>
            <a:r>
              <a:rPr lang="en-US" sz="1200" dirty="0"/>
              <a:t>(i)=MPI_REQUEST_NULL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endif</a:t>
            </a:r>
            <a:r>
              <a:rPr lang="en-US" sz="1200" dirty="0"/>
              <a:t> </a:t>
            </a:r>
            <a:r>
              <a:rPr lang="en-US" sz="1200" dirty="0" smtClean="0"/>
              <a:t> nhtsend1</a:t>
            </a:r>
            <a:endParaRPr lang="en-US" sz="1200" dirty="0"/>
          </a:p>
          <a:p>
            <a:r>
              <a:rPr lang="en-US" sz="1200" dirty="0"/>
              <a:t>          </a:t>
            </a:r>
            <a:r>
              <a:rPr lang="en-US" sz="1200" dirty="0" err="1"/>
              <a:t>enddo</a:t>
            </a:r>
            <a:r>
              <a:rPr lang="en-US" sz="1200" dirty="0"/>
              <a:t> </a:t>
            </a:r>
            <a:r>
              <a:rPr lang="en-US" sz="1200" dirty="0" smtClean="0"/>
              <a:t> i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        call </a:t>
            </a:r>
            <a:r>
              <a:rPr lang="en-US" sz="1200" dirty="0" err="1"/>
              <a:t>mpi_waitall</a:t>
            </a:r>
            <a:r>
              <a:rPr lang="en-US" sz="1200" dirty="0"/>
              <a:t>(</a:t>
            </a:r>
            <a:r>
              <a:rPr lang="en-US" sz="1200" dirty="0" err="1"/>
              <a:t>nproc,rrqst,rstat,ierr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 if(</a:t>
            </a:r>
            <a:r>
              <a:rPr lang="en-US" sz="1200" dirty="0" err="1"/>
              <a:t>ierr</a:t>
            </a:r>
            <a:r>
              <a:rPr lang="en-US" sz="1200" dirty="0"/>
              <a:t>/=MPI_SUCCESS) call </a:t>
            </a:r>
            <a:r>
              <a:rPr lang="en-US" sz="1200" dirty="0" err="1"/>
              <a:t>parallel_abort</a:t>
            </a:r>
            <a:r>
              <a:rPr lang="en-US" sz="1200" dirty="0"/>
              <a:t>('MAIN: </a:t>
            </a:r>
            <a:r>
              <a:rPr lang="en-US" sz="1200" dirty="0" err="1"/>
              <a:t>mpi_waitall</a:t>
            </a:r>
            <a:r>
              <a:rPr lang="en-US" sz="1200" dirty="0"/>
              <a:t> </a:t>
            </a:r>
            <a:r>
              <a:rPr lang="en-US" sz="1200" dirty="0" err="1"/>
              <a:t>rrqst</a:t>
            </a:r>
            <a:r>
              <a:rPr lang="en-US" sz="1200" dirty="0"/>
              <a:t> tag=600',ierr)</a:t>
            </a:r>
          </a:p>
          <a:p>
            <a:r>
              <a:rPr lang="en-US" sz="1200" dirty="0"/>
              <a:t>          call </a:t>
            </a:r>
            <a:r>
              <a:rPr lang="en-US" sz="1200" dirty="0" err="1"/>
              <a:t>mpi_waitall</a:t>
            </a:r>
            <a:r>
              <a:rPr lang="en-US" sz="1200" dirty="0"/>
              <a:t>(</a:t>
            </a:r>
            <a:r>
              <a:rPr lang="en-US" sz="1200" dirty="0" err="1"/>
              <a:t>nproc,srqst,sstat,ierr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 if(</a:t>
            </a:r>
            <a:r>
              <a:rPr lang="en-US" sz="1200" dirty="0" err="1"/>
              <a:t>ierr</a:t>
            </a:r>
            <a:r>
              <a:rPr lang="en-US" sz="1200" dirty="0"/>
              <a:t>/=MPI_SUCCESS) call </a:t>
            </a:r>
            <a:r>
              <a:rPr lang="en-US" sz="1200" dirty="0" err="1"/>
              <a:t>parallel_abort</a:t>
            </a:r>
            <a:r>
              <a:rPr lang="en-US" sz="1200" dirty="0"/>
              <a:t>('MAIN: </a:t>
            </a:r>
            <a:r>
              <a:rPr lang="en-US" sz="1200" dirty="0" err="1"/>
              <a:t>mpi_waitall</a:t>
            </a:r>
            <a:r>
              <a:rPr lang="en-US" sz="1200" dirty="0"/>
              <a:t> </a:t>
            </a:r>
            <a:r>
              <a:rPr lang="en-US" sz="1200" dirty="0" err="1"/>
              <a:t>srqst</a:t>
            </a:r>
            <a:r>
              <a:rPr lang="en-US" sz="1200" dirty="0"/>
              <a:t> tag=600',ierr</a:t>
            </a:r>
            <a:r>
              <a:rPr lang="en-US" sz="1200" dirty="0" smtClean="0"/>
              <a:t>)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        </a:t>
            </a:r>
            <a:r>
              <a:rPr lang="en-US" sz="1200" dirty="0" smtClean="0"/>
              <a:t> !Build </a:t>
            </a:r>
            <a:r>
              <a:rPr lang="en-US" sz="1200" dirty="0"/>
              <a:t>send list</a:t>
            </a:r>
          </a:p>
          <a:p>
            <a:r>
              <a:rPr lang="en-US" sz="1200" dirty="0"/>
              <a:t>          do i=0,nproc-1</a:t>
            </a:r>
          </a:p>
          <a:p>
            <a:r>
              <a:rPr lang="en-US" sz="1200" dirty="0"/>
              <a:t>            do j=1,nhtsend1(i) </a:t>
            </a:r>
            <a:r>
              <a:rPr lang="en-US" sz="1200" dirty="0" smtClean="0"/>
              <a:t> nhtsend1&gt;0</a:t>
            </a:r>
            <a:endParaRPr lang="en-US" sz="1200" dirty="0"/>
          </a:p>
          <a:p>
            <a:r>
              <a:rPr lang="en-US" sz="1200" dirty="0"/>
              <a:t>              </a:t>
            </a:r>
            <a:r>
              <a:rPr lang="en-US" sz="1200" dirty="0" err="1"/>
              <a:t>ndgb</a:t>
            </a:r>
            <a:r>
              <a:rPr lang="en-US" sz="1200" dirty="0"/>
              <a:t>=ihtsend1_ndgb(</a:t>
            </a:r>
            <a:r>
              <a:rPr lang="en-US" sz="1200" dirty="0" err="1"/>
              <a:t>j,i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     if(</a:t>
            </a:r>
            <a:r>
              <a:rPr lang="en-US" sz="1200" dirty="0" err="1"/>
              <a:t>ipgl</a:t>
            </a:r>
            <a:r>
              <a:rPr lang="en-US" sz="1200" dirty="0"/>
              <a:t>(</a:t>
            </a:r>
            <a:r>
              <a:rPr lang="en-US" sz="1200" dirty="0" err="1"/>
              <a:t>ndgb</a:t>
            </a:r>
            <a:r>
              <a:rPr lang="en-US" sz="1200" dirty="0"/>
              <a:t>)%rank/=</a:t>
            </a:r>
            <a:r>
              <a:rPr lang="en-US" sz="1200" dirty="0" err="1"/>
              <a:t>myrank</a:t>
            </a:r>
            <a:r>
              <a:rPr lang="en-US" sz="1200" dirty="0"/>
              <a:t>) call </a:t>
            </a:r>
            <a:r>
              <a:rPr lang="en-US" sz="1200" dirty="0" err="1"/>
              <a:t>parallel_abort</a:t>
            </a:r>
            <a:r>
              <a:rPr lang="en-US" sz="1200" dirty="0"/>
              <a:t>('MAIN: send node not mine')</a:t>
            </a:r>
          </a:p>
          <a:p>
            <a:r>
              <a:rPr lang="en-US" sz="1200" dirty="0" smtClean="0"/>
              <a:t>              ihtsend1(</a:t>
            </a:r>
            <a:r>
              <a:rPr lang="en-US" sz="1200" dirty="0" err="1" smtClean="0"/>
              <a:t>j,i</a:t>
            </a:r>
            <a:r>
              <a:rPr lang="en-US" sz="1200" dirty="0"/>
              <a:t>)=</a:t>
            </a:r>
            <a:r>
              <a:rPr lang="en-US" sz="1200" dirty="0" err="1"/>
              <a:t>ipgl</a:t>
            </a:r>
            <a:r>
              <a:rPr lang="en-US" sz="1200" dirty="0"/>
              <a:t>(</a:t>
            </a:r>
            <a:r>
              <a:rPr lang="en-US" sz="1200" dirty="0" err="1"/>
              <a:t>ndgb</a:t>
            </a:r>
            <a:r>
              <a:rPr lang="en-US" sz="1200" dirty="0"/>
              <a:t>)%id-1 </a:t>
            </a:r>
            <a:r>
              <a:rPr lang="en-US" sz="1200" dirty="0" smtClean="0"/>
              <a:t> displacement </a:t>
            </a:r>
            <a:r>
              <a:rPr lang="en-US" sz="1200" dirty="0"/>
              <a:t>(into elev. array </a:t>
            </a:r>
            <a:r>
              <a:rPr lang="en-US" sz="1200" dirty="0" err="1"/>
              <a:t>etc</a:t>
            </a:r>
            <a:r>
              <a:rPr lang="en-US" sz="1200" dirty="0"/>
              <a:t>) (local index)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enddo</a:t>
            </a:r>
            <a:r>
              <a:rPr lang="en-US" sz="1200" dirty="0"/>
              <a:t> </a:t>
            </a:r>
            <a:r>
              <a:rPr lang="en-US" sz="1200" dirty="0" smtClean="0"/>
              <a:t> j</a:t>
            </a:r>
            <a:endParaRPr lang="en-US" sz="1200" dirty="0"/>
          </a:p>
          <a:p>
            <a:r>
              <a:rPr lang="en-US" sz="1200" dirty="0"/>
              <a:t>          </a:t>
            </a:r>
            <a:r>
              <a:rPr lang="en-US" sz="1200" dirty="0" err="1"/>
              <a:t>enddo</a:t>
            </a:r>
            <a:r>
              <a:rPr lang="en-US" sz="1200" dirty="0"/>
              <a:t> </a:t>
            </a:r>
            <a:r>
              <a:rPr lang="en-US" sz="1200" dirty="0" smtClean="0"/>
              <a:t> 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68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850" y="98750"/>
            <a:ext cx="104013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 smtClean="0"/>
              <a:t>Message passing in SCHISM</a:t>
            </a:r>
            <a:endParaRPr lang="en-US" sz="2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15400" y="-609600"/>
            <a:ext cx="4489420" cy="2309243"/>
            <a:chOff x="7488848" y="1165513"/>
            <a:chExt cx="6267746" cy="3429730"/>
          </a:xfrm>
        </p:grpSpPr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848" y="1165513"/>
              <a:ext cx="6267746" cy="3429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8707577" y="3038826"/>
              <a:ext cx="311646" cy="31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F7A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506" tIns="37252" rIns="74506" bIns="37252" numCol="1" anchor="t" anchorCtr="0" compatLnSpc="1">
              <a:prstTxWarp prst="textNoShape">
                <a:avLst/>
              </a:prstTxWarp>
            </a:bodyPr>
            <a:lstStyle/>
            <a:p>
              <a:pPr defTabSz="1201704" eaLnBrk="0" hangingPunct="0"/>
              <a:r>
                <a:rPr lang="en-US" sz="2600" b="1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  <a:endParaRPr lang="en-US" sz="2400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898966" y="3475666"/>
              <a:ext cx="311646" cy="31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F7A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506" tIns="37252" rIns="74506" bIns="37252" numCol="1" anchor="t" anchorCtr="0" compatLnSpc="1">
              <a:prstTxWarp prst="textNoShape">
                <a:avLst/>
              </a:prstTxWarp>
            </a:bodyPr>
            <a:lstStyle/>
            <a:p>
              <a:pPr defTabSz="1201704" eaLnBrk="0" hangingPunct="0"/>
              <a:r>
                <a:rPr lang="en-US" sz="2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3292316" y="2985476"/>
              <a:ext cx="311646" cy="31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F7A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506" tIns="37252" rIns="74506" bIns="37252" numCol="1" anchor="t" anchorCtr="0" compatLnSpc="1">
              <a:prstTxWarp prst="textNoShape">
                <a:avLst/>
              </a:prstTxWarp>
            </a:bodyPr>
            <a:lstStyle/>
            <a:p>
              <a:pPr defTabSz="1201704" eaLnBrk="0" hangingPunct="0"/>
              <a:r>
                <a:rPr lang="en-US" sz="2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en-US" sz="2400" dirty="0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7604918" y="2238156"/>
              <a:ext cx="2495492" cy="2063053"/>
              <a:chOff x="432" y="1344"/>
              <a:chExt cx="2064" cy="2400"/>
            </a:xfrm>
          </p:grpSpPr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432" y="1344"/>
                <a:ext cx="2064" cy="2400"/>
                <a:chOff x="432" y="1344"/>
                <a:chExt cx="2064" cy="2400"/>
              </a:xfrm>
            </p:grpSpPr>
            <p:sp>
              <p:nvSpPr>
                <p:cNvPr id="15" name="Freeform 16"/>
                <p:cNvSpPr>
                  <a:spLocks/>
                </p:cNvSpPr>
                <p:nvPr/>
              </p:nvSpPr>
              <p:spPr bwMode="auto">
                <a:xfrm>
                  <a:off x="432" y="2976"/>
                  <a:ext cx="1728" cy="768"/>
                </a:xfrm>
                <a:custGeom>
                  <a:avLst/>
                  <a:gdLst>
                    <a:gd name="T0" fmla="*/ 0 w 1728"/>
                    <a:gd name="T1" fmla="*/ 192 h 768"/>
                    <a:gd name="T2" fmla="*/ 384 w 1728"/>
                    <a:gd name="T3" fmla="*/ 192 h 768"/>
                    <a:gd name="T4" fmla="*/ 576 w 1728"/>
                    <a:gd name="T5" fmla="*/ 288 h 768"/>
                    <a:gd name="T6" fmla="*/ 576 w 1728"/>
                    <a:gd name="T7" fmla="*/ 480 h 768"/>
                    <a:gd name="T8" fmla="*/ 720 w 1728"/>
                    <a:gd name="T9" fmla="*/ 768 h 768"/>
                    <a:gd name="T10" fmla="*/ 912 w 1728"/>
                    <a:gd name="T11" fmla="*/ 768 h 768"/>
                    <a:gd name="T12" fmla="*/ 1008 w 1728"/>
                    <a:gd name="T13" fmla="*/ 624 h 768"/>
                    <a:gd name="T14" fmla="*/ 1104 w 1728"/>
                    <a:gd name="T15" fmla="*/ 768 h 768"/>
                    <a:gd name="T16" fmla="*/ 1296 w 1728"/>
                    <a:gd name="T17" fmla="*/ 720 h 768"/>
                    <a:gd name="T18" fmla="*/ 1392 w 1728"/>
                    <a:gd name="T19" fmla="*/ 576 h 768"/>
                    <a:gd name="T20" fmla="*/ 1344 w 1728"/>
                    <a:gd name="T21" fmla="*/ 480 h 768"/>
                    <a:gd name="T22" fmla="*/ 1488 w 1728"/>
                    <a:gd name="T23" fmla="*/ 192 h 768"/>
                    <a:gd name="T24" fmla="*/ 1728 w 1728"/>
                    <a:gd name="T25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8" h="768">
                      <a:moveTo>
                        <a:pt x="0" y="192"/>
                      </a:moveTo>
                      <a:lnTo>
                        <a:pt x="384" y="192"/>
                      </a:lnTo>
                      <a:lnTo>
                        <a:pt x="576" y="288"/>
                      </a:lnTo>
                      <a:lnTo>
                        <a:pt x="576" y="480"/>
                      </a:lnTo>
                      <a:lnTo>
                        <a:pt x="720" y="768"/>
                      </a:lnTo>
                      <a:lnTo>
                        <a:pt x="912" y="768"/>
                      </a:lnTo>
                      <a:lnTo>
                        <a:pt x="1008" y="624"/>
                      </a:lnTo>
                      <a:lnTo>
                        <a:pt x="1104" y="768"/>
                      </a:lnTo>
                      <a:lnTo>
                        <a:pt x="1296" y="720"/>
                      </a:lnTo>
                      <a:lnTo>
                        <a:pt x="1392" y="576"/>
                      </a:lnTo>
                      <a:lnTo>
                        <a:pt x="1344" y="480"/>
                      </a:lnTo>
                      <a:lnTo>
                        <a:pt x="1488" y="192"/>
                      </a:lnTo>
                      <a:lnTo>
                        <a:pt x="1728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160" y="2112"/>
                  <a:ext cx="192" cy="864"/>
                </a:xfrm>
                <a:custGeom>
                  <a:avLst/>
                  <a:gdLst>
                    <a:gd name="T0" fmla="*/ 0 w 192"/>
                    <a:gd name="T1" fmla="*/ 864 h 864"/>
                    <a:gd name="T2" fmla="*/ 48 w 192"/>
                    <a:gd name="T3" fmla="*/ 720 h 864"/>
                    <a:gd name="T4" fmla="*/ 48 w 192"/>
                    <a:gd name="T5" fmla="*/ 576 h 864"/>
                    <a:gd name="T6" fmla="*/ 96 w 192"/>
                    <a:gd name="T7" fmla="*/ 384 h 864"/>
                    <a:gd name="T8" fmla="*/ 144 w 192"/>
                    <a:gd name="T9" fmla="*/ 240 h 864"/>
                    <a:gd name="T10" fmla="*/ 192 w 192"/>
                    <a:gd name="T11" fmla="*/ 144 h 864"/>
                    <a:gd name="T12" fmla="*/ 192 w 192"/>
                    <a:gd name="T13" fmla="*/ 0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2" h="864">
                      <a:moveTo>
                        <a:pt x="0" y="864"/>
                      </a:moveTo>
                      <a:lnTo>
                        <a:pt x="48" y="720"/>
                      </a:lnTo>
                      <a:lnTo>
                        <a:pt x="48" y="576"/>
                      </a:lnTo>
                      <a:lnTo>
                        <a:pt x="96" y="384"/>
                      </a:lnTo>
                      <a:lnTo>
                        <a:pt x="144" y="240"/>
                      </a:lnTo>
                      <a:lnTo>
                        <a:pt x="192" y="144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2112" y="1344"/>
                  <a:ext cx="384" cy="768"/>
                </a:xfrm>
                <a:custGeom>
                  <a:avLst/>
                  <a:gdLst>
                    <a:gd name="T0" fmla="*/ 240 w 384"/>
                    <a:gd name="T1" fmla="*/ 768 h 768"/>
                    <a:gd name="T2" fmla="*/ 336 w 384"/>
                    <a:gd name="T3" fmla="*/ 672 h 768"/>
                    <a:gd name="T4" fmla="*/ 384 w 384"/>
                    <a:gd name="T5" fmla="*/ 576 h 768"/>
                    <a:gd name="T6" fmla="*/ 384 w 384"/>
                    <a:gd name="T7" fmla="*/ 528 h 768"/>
                    <a:gd name="T8" fmla="*/ 336 w 384"/>
                    <a:gd name="T9" fmla="*/ 432 h 768"/>
                    <a:gd name="T10" fmla="*/ 240 w 384"/>
                    <a:gd name="T11" fmla="*/ 336 h 768"/>
                    <a:gd name="T12" fmla="*/ 144 w 384"/>
                    <a:gd name="T13" fmla="*/ 240 h 768"/>
                    <a:gd name="T14" fmla="*/ 144 w 384"/>
                    <a:gd name="T15" fmla="*/ 96 h 768"/>
                    <a:gd name="T16" fmla="*/ 0 w 384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4" h="768">
                      <a:moveTo>
                        <a:pt x="240" y="768"/>
                      </a:moveTo>
                      <a:lnTo>
                        <a:pt x="336" y="672"/>
                      </a:lnTo>
                      <a:lnTo>
                        <a:pt x="384" y="576"/>
                      </a:lnTo>
                      <a:lnTo>
                        <a:pt x="384" y="528"/>
                      </a:lnTo>
                      <a:lnTo>
                        <a:pt x="336" y="432"/>
                      </a:lnTo>
                      <a:lnTo>
                        <a:pt x="240" y="336"/>
                      </a:lnTo>
                      <a:lnTo>
                        <a:pt x="144" y="240"/>
                      </a:lnTo>
                      <a:lnTo>
                        <a:pt x="144" y="9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432" y="1349"/>
                <a:ext cx="1680" cy="1824"/>
              </a:xfrm>
              <a:custGeom>
                <a:avLst/>
                <a:gdLst>
                  <a:gd name="T0" fmla="*/ 0 w 1680"/>
                  <a:gd name="T1" fmla="*/ 1824 h 1824"/>
                  <a:gd name="T2" fmla="*/ 96 w 1680"/>
                  <a:gd name="T3" fmla="*/ 1152 h 1824"/>
                  <a:gd name="T4" fmla="*/ 1680 w 1680"/>
                  <a:gd name="T5" fmla="*/ 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0" h="1824">
                    <a:moveTo>
                      <a:pt x="0" y="1824"/>
                    </a:moveTo>
                    <a:lnTo>
                      <a:pt x="96" y="1152"/>
                    </a:lnTo>
                    <a:lnTo>
                      <a:pt x="168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93620" y="826153"/>
            <a:ext cx="5649015" cy="63555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smtClean="0"/>
              <a:t> !Create </a:t>
            </a:r>
            <a:r>
              <a:rPr lang="en-US" sz="1100" dirty="0"/>
              <a:t>data type for exchange</a:t>
            </a:r>
          </a:p>
          <a:p>
            <a:r>
              <a:rPr lang="en-US" sz="1100" dirty="0"/>
              <a:t>          </a:t>
            </a:r>
            <a:r>
              <a:rPr lang="en-US" sz="1100" dirty="0" smtClean="0"/>
              <a:t> !Send </a:t>
            </a:r>
            <a:r>
              <a:rPr lang="en-US" sz="1100" dirty="0"/>
              <a:t>type</a:t>
            </a:r>
          </a:p>
          <a:p>
            <a:r>
              <a:rPr lang="en-US" sz="1100" dirty="0"/>
              <a:t>          </a:t>
            </a:r>
            <a:r>
              <a:rPr lang="en-US" sz="1100" dirty="0" err="1"/>
              <a:t>send_bsize</a:t>
            </a:r>
            <a:r>
              <a:rPr lang="en-US" sz="1100" dirty="0"/>
              <a:t>=1; </a:t>
            </a:r>
            <a:r>
              <a:rPr lang="en-US" sz="1100" dirty="0" err="1"/>
              <a:t>recv_bsize</a:t>
            </a:r>
            <a:r>
              <a:rPr lang="en-US" sz="1100" dirty="0"/>
              <a:t>=1</a:t>
            </a:r>
          </a:p>
          <a:p>
            <a:r>
              <a:rPr lang="en-US" sz="1100" dirty="0"/>
              <a:t>          do i=0,nproc-1</a:t>
            </a:r>
          </a:p>
          <a:p>
            <a:r>
              <a:rPr lang="en-US" sz="1100" dirty="0"/>
              <a:t>            if(nhtsend1(i)/=0) then</a:t>
            </a:r>
          </a:p>
          <a:p>
            <a:r>
              <a:rPr lang="en-US" sz="1100" dirty="0"/>
              <a:t>#if MPIVERSION==1</a:t>
            </a:r>
          </a:p>
          <a:p>
            <a:r>
              <a:rPr lang="en-US" sz="1100" dirty="0"/>
              <a:t>              call </a:t>
            </a:r>
            <a:r>
              <a:rPr lang="en-US" sz="1100" dirty="0" err="1"/>
              <a:t>mpi_type_indexed</a:t>
            </a:r>
            <a:r>
              <a:rPr lang="en-US" sz="1100" dirty="0"/>
              <a:t>(nhtsend1(i),send_bsize,ihtsend1(1,i),</a:t>
            </a:r>
            <a:r>
              <a:rPr lang="en-US" sz="1100" dirty="0" err="1"/>
              <a:t>rtype</a:t>
            </a:r>
            <a:r>
              <a:rPr lang="en-US" sz="1100" dirty="0"/>
              <a:t>, &amp;</a:t>
            </a:r>
          </a:p>
          <a:p>
            <a:r>
              <a:rPr lang="en-US" sz="1100" dirty="0"/>
              <a:t>     &amp;</a:t>
            </a:r>
            <a:r>
              <a:rPr lang="en-US" sz="1100" dirty="0" err="1">
                <a:solidFill>
                  <a:srgbClr val="FFC000"/>
                </a:solidFill>
              </a:rPr>
              <a:t>htsend_type</a:t>
            </a:r>
            <a:r>
              <a:rPr lang="en-US" sz="1100" dirty="0">
                <a:solidFill>
                  <a:srgbClr val="FFC000"/>
                </a:solidFill>
              </a:rPr>
              <a:t>(i</a:t>
            </a:r>
            <a:r>
              <a:rPr lang="en-US" sz="1100" dirty="0"/>
              <a:t>),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#</a:t>
            </a:r>
            <a:r>
              <a:rPr lang="en-US" sz="1100" dirty="0" err="1"/>
              <a:t>elif</a:t>
            </a:r>
            <a:r>
              <a:rPr lang="en-US" sz="1100" dirty="0"/>
              <a:t> MPIVERSION==2</a:t>
            </a:r>
          </a:p>
          <a:p>
            <a:r>
              <a:rPr lang="en-US" sz="1100" dirty="0"/>
              <a:t>              call </a:t>
            </a:r>
            <a:r>
              <a:rPr lang="en-US" sz="1100" dirty="0" err="1"/>
              <a:t>mpi_type_create_indexed_block</a:t>
            </a:r>
            <a:r>
              <a:rPr lang="en-US" sz="1100" dirty="0"/>
              <a:t>(nhtsend1(i),1,ihtsend1(1,i),</a:t>
            </a:r>
            <a:r>
              <a:rPr lang="en-US" sz="1100" dirty="0" err="1"/>
              <a:t>rtype</a:t>
            </a:r>
            <a:r>
              <a:rPr lang="en-US" sz="1100" dirty="0"/>
              <a:t>, &amp;</a:t>
            </a:r>
          </a:p>
          <a:p>
            <a:r>
              <a:rPr lang="en-US" sz="1100" dirty="0"/>
              <a:t>     &amp;</a:t>
            </a:r>
            <a:r>
              <a:rPr lang="en-US" sz="1100" dirty="0" err="1">
                <a:solidFill>
                  <a:srgbClr val="FFC000"/>
                </a:solidFill>
              </a:rPr>
              <a:t>htsend_type</a:t>
            </a:r>
            <a:r>
              <a:rPr lang="en-US" sz="1100" dirty="0">
                <a:solidFill>
                  <a:srgbClr val="FFC000"/>
                </a:solidFill>
              </a:rPr>
              <a:t>(i</a:t>
            </a:r>
            <a:r>
              <a:rPr lang="en-US" sz="1100" dirty="0"/>
              <a:t>),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#</a:t>
            </a:r>
            <a:r>
              <a:rPr lang="en-US" sz="1100" dirty="0" err="1"/>
              <a:t>endif</a:t>
            </a:r>
            <a:endParaRPr lang="en-US" sz="1100" dirty="0"/>
          </a:p>
          <a:p>
            <a:r>
              <a:rPr lang="en-US" sz="1100" dirty="0"/>
              <a:t>              if(</a:t>
            </a:r>
            <a:r>
              <a:rPr lang="en-US" sz="1100" dirty="0" err="1"/>
              <a:t>ierr</a:t>
            </a:r>
            <a:r>
              <a:rPr lang="en-US" sz="1100" dirty="0"/>
              <a:t>/=MPI_SUCCESS) call </a:t>
            </a:r>
            <a:r>
              <a:rPr lang="en-US" sz="1100" dirty="0" err="1"/>
              <a:t>parallel_abort</a:t>
            </a:r>
            <a:r>
              <a:rPr lang="en-US" sz="1100" dirty="0"/>
              <a:t>('MAIN: create htsend_type',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              call </a:t>
            </a:r>
            <a:r>
              <a:rPr lang="en-US" sz="1100" dirty="0" err="1"/>
              <a:t>mpi_type_commit</a:t>
            </a:r>
            <a:r>
              <a:rPr lang="en-US" sz="1100" dirty="0"/>
              <a:t>(</a:t>
            </a:r>
            <a:r>
              <a:rPr lang="en-US" sz="1100" dirty="0" err="1"/>
              <a:t>htsend_type</a:t>
            </a:r>
            <a:r>
              <a:rPr lang="en-US" sz="1100" dirty="0"/>
              <a:t>(i),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              if(</a:t>
            </a:r>
            <a:r>
              <a:rPr lang="en-US" sz="1100" dirty="0" err="1"/>
              <a:t>ierr</a:t>
            </a:r>
            <a:r>
              <a:rPr lang="en-US" sz="1100" dirty="0"/>
              <a:t>/=MPI_SUCCESS) call </a:t>
            </a:r>
            <a:r>
              <a:rPr lang="en-US" sz="1100" dirty="0" err="1"/>
              <a:t>parallel_abort</a:t>
            </a:r>
            <a:r>
              <a:rPr lang="en-US" sz="1100" dirty="0"/>
              <a:t>('commit htsend_type',</a:t>
            </a:r>
            <a:r>
              <a:rPr lang="en-US" sz="1100" dirty="0" err="1"/>
              <a:t>ierr</a:t>
            </a:r>
            <a:r>
              <a:rPr lang="en-US" sz="1100" dirty="0" smtClean="0"/>
              <a:t>)</a:t>
            </a:r>
            <a:endParaRPr lang="en-US" sz="1100" dirty="0"/>
          </a:p>
          <a:p>
            <a:r>
              <a:rPr lang="en-US" sz="1100" dirty="0"/>
              <a:t>              </a:t>
            </a:r>
            <a:r>
              <a:rPr lang="en-US" sz="1100" dirty="0" smtClean="0"/>
              <a:t> Debug</a:t>
            </a:r>
            <a:endParaRPr lang="en-US" sz="1100" dirty="0"/>
          </a:p>
          <a:p>
            <a:r>
              <a:rPr lang="en-US" sz="1100" dirty="0"/>
              <a:t>              </a:t>
            </a:r>
            <a:r>
              <a:rPr lang="en-US" sz="1100" dirty="0" smtClean="0"/>
              <a:t> write(12</a:t>
            </a:r>
            <a:r>
              <a:rPr lang="en-US" sz="1100" dirty="0"/>
              <a:t>,*)'</a:t>
            </a:r>
            <a:r>
              <a:rPr lang="en-US" sz="1100" dirty="0" err="1"/>
              <a:t>htsend</a:t>
            </a:r>
            <a:r>
              <a:rPr lang="en-US" sz="1100" dirty="0"/>
              <a:t> list:',i,nhtsend1(i),ihtsend1(1:nhtsend1(i),i)</a:t>
            </a:r>
          </a:p>
          <a:p>
            <a:r>
              <a:rPr lang="en-US" sz="1100" dirty="0"/>
              <a:t>            </a:t>
            </a:r>
            <a:r>
              <a:rPr lang="en-US" sz="1100" dirty="0" err="1"/>
              <a:t>endif</a:t>
            </a:r>
            <a:endParaRPr lang="en-US" sz="1100" dirty="0"/>
          </a:p>
          <a:p>
            <a:r>
              <a:rPr lang="en-US" sz="1100" dirty="0"/>
              <a:t>          </a:t>
            </a:r>
            <a:r>
              <a:rPr lang="en-US" sz="1100" dirty="0" err="1"/>
              <a:t>enddo</a:t>
            </a:r>
            <a:r>
              <a:rPr lang="en-US" sz="1100" dirty="0"/>
              <a:t> </a:t>
            </a:r>
            <a:r>
              <a:rPr lang="en-US" sz="1100" dirty="0" smtClean="0"/>
              <a:t> i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          </a:t>
            </a:r>
            <a:r>
              <a:rPr lang="en-US" sz="1100" dirty="0" smtClean="0"/>
              <a:t> !</a:t>
            </a:r>
            <a:r>
              <a:rPr lang="en-US" sz="1100" dirty="0" err="1" smtClean="0"/>
              <a:t>Recv</a:t>
            </a:r>
            <a:r>
              <a:rPr lang="en-US" sz="1100" dirty="0" smtClean="0"/>
              <a:t> </a:t>
            </a:r>
            <a:r>
              <a:rPr lang="en-US" sz="1100" dirty="0"/>
              <a:t>type</a:t>
            </a:r>
          </a:p>
          <a:p>
            <a:r>
              <a:rPr lang="en-US" sz="1100" dirty="0"/>
              <a:t>          do i=0,nproc-1</a:t>
            </a:r>
          </a:p>
          <a:p>
            <a:r>
              <a:rPr lang="en-US" sz="1100" dirty="0"/>
              <a:t>            if(nhtrecv1(i)/=0) then</a:t>
            </a:r>
          </a:p>
          <a:p>
            <a:r>
              <a:rPr lang="en-US" sz="1100" dirty="0"/>
              <a:t>#if MPIVERSION==1</a:t>
            </a:r>
          </a:p>
          <a:p>
            <a:r>
              <a:rPr lang="en-US" sz="1100" dirty="0"/>
              <a:t>              call </a:t>
            </a:r>
            <a:r>
              <a:rPr lang="en-US" sz="1100" dirty="0" err="1"/>
              <a:t>mpi_type_indexed</a:t>
            </a:r>
            <a:r>
              <a:rPr lang="en-US" sz="1100" dirty="0"/>
              <a:t>(nhtrecv1(i),recv_bsize,ihtrecv1(1,i),</a:t>
            </a:r>
            <a:r>
              <a:rPr lang="en-US" sz="1100" dirty="0" err="1"/>
              <a:t>rtype</a:t>
            </a:r>
            <a:r>
              <a:rPr lang="en-US" sz="1100" dirty="0"/>
              <a:t>, &amp;</a:t>
            </a:r>
          </a:p>
          <a:p>
            <a:r>
              <a:rPr lang="en-US" sz="1100" dirty="0"/>
              <a:t>     &amp;</a:t>
            </a:r>
            <a:r>
              <a:rPr lang="en-US" sz="1100" dirty="0" err="1">
                <a:solidFill>
                  <a:srgbClr val="FFC000"/>
                </a:solidFill>
              </a:rPr>
              <a:t>htrecv_type</a:t>
            </a:r>
            <a:r>
              <a:rPr lang="en-US" sz="1100" dirty="0">
                <a:solidFill>
                  <a:srgbClr val="FFC000"/>
                </a:solidFill>
              </a:rPr>
              <a:t>(i</a:t>
            </a:r>
            <a:r>
              <a:rPr lang="en-US" sz="1100" dirty="0"/>
              <a:t>),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#</a:t>
            </a:r>
            <a:r>
              <a:rPr lang="en-US" sz="1100" dirty="0" err="1"/>
              <a:t>elif</a:t>
            </a:r>
            <a:r>
              <a:rPr lang="en-US" sz="1100" dirty="0"/>
              <a:t> MPIVERSION==2</a:t>
            </a:r>
          </a:p>
          <a:p>
            <a:r>
              <a:rPr lang="en-US" sz="1100" dirty="0"/>
              <a:t>              call </a:t>
            </a:r>
            <a:r>
              <a:rPr lang="en-US" sz="1100" dirty="0" err="1"/>
              <a:t>mpi_type_create_indexed_block</a:t>
            </a:r>
            <a:r>
              <a:rPr lang="en-US" sz="1100" dirty="0"/>
              <a:t>(nhtrecv1(i),1,ihtrecv1(1,i),</a:t>
            </a:r>
            <a:r>
              <a:rPr lang="en-US" sz="1100" dirty="0" err="1"/>
              <a:t>rtype</a:t>
            </a:r>
            <a:r>
              <a:rPr lang="en-US" sz="1100" dirty="0"/>
              <a:t>, &amp;</a:t>
            </a:r>
          </a:p>
          <a:p>
            <a:r>
              <a:rPr lang="en-US" sz="1100" dirty="0"/>
              <a:t>     &amp;</a:t>
            </a:r>
            <a:r>
              <a:rPr lang="en-US" sz="1100" dirty="0" err="1">
                <a:solidFill>
                  <a:srgbClr val="FFC000"/>
                </a:solidFill>
              </a:rPr>
              <a:t>htrecv_type</a:t>
            </a:r>
            <a:r>
              <a:rPr lang="en-US" sz="1100" dirty="0">
                <a:solidFill>
                  <a:srgbClr val="FFC000"/>
                </a:solidFill>
              </a:rPr>
              <a:t>(i</a:t>
            </a:r>
            <a:r>
              <a:rPr lang="en-US" sz="1100" dirty="0"/>
              <a:t>),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#</a:t>
            </a:r>
            <a:r>
              <a:rPr lang="en-US" sz="1100" dirty="0" err="1"/>
              <a:t>endif</a:t>
            </a:r>
            <a:endParaRPr lang="en-US" sz="1100" dirty="0"/>
          </a:p>
          <a:p>
            <a:r>
              <a:rPr lang="en-US" sz="1100" dirty="0"/>
              <a:t>              if(</a:t>
            </a:r>
            <a:r>
              <a:rPr lang="en-US" sz="1100" dirty="0" err="1"/>
              <a:t>ierr</a:t>
            </a:r>
            <a:r>
              <a:rPr lang="en-US" sz="1100" dirty="0"/>
              <a:t>/=MPI_SUCCESS) call </a:t>
            </a:r>
            <a:r>
              <a:rPr lang="en-US" sz="1100" dirty="0" err="1"/>
              <a:t>parallel_abort</a:t>
            </a:r>
            <a:r>
              <a:rPr lang="en-US" sz="1100" dirty="0"/>
              <a:t>('MAIN: create htrecv_type',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              call </a:t>
            </a:r>
            <a:r>
              <a:rPr lang="en-US" sz="1100" dirty="0" err="1"/>
              <a:t>mpi_type_commit</a:t>
            </a:r>
            <a:r>
              <a:rPr lang="en-US" sz="1100" dirty="0"/>
              <a:t>(</a:t>
            </a:r>
            <a:r>
              <a:rPr lang="en-US" sz="1100" dirty="0" err="1"/>
              <a:t>htrecv_type</a:t>
            </a:r>
            <a:r>
              <a:rPr lang="en-US" sz="1100" dirty="0"/>
              <a:t>(i),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              if(</a:t>
            </a:r>
            <a:r>
              <a:rPr lang="en-US" sz="1100" dirty="0" err="1"/>
              <a:t>ierr</a:t>
            </a:r>
            <a:r>
              <a:rPr lang="en-US" sz="1100" dirty="0"/>
              <a:t>/=MPI_SUCCESS) call </a:t>
            </a:r>
            <a:r>
              <a:rPr lang="en-US" sz="1100" dirty="0" err="1"/>
              <a:t>parallel_abort</a:t>
            </a:r>
            <a:r>
              <a:rPr lang="en-US" sz="1100" dirty="0"/>
              <a:t>('commit htrecv_type',</a:t>
            </a:r>
            <a:r>
              <a:rPr lang="en-US" sz="1100" dirty="0" err="1"/>
              <a:t>ierr</a:t>
            </a:r>
            <a:r>
              <a:rPr lang="en-US" sz="1100" dirty="0" smtClean="0"/>
              <a:t>)</a:t>
            </a:r>
            <a:endParaRPr lang="en-US" sz="1100" dirty="0"/>
          </a:p>
          <a:p>
            <a:r>
              <a:rPr lang="en-US" sz="1100" dirty="0"/>
              <a:t>              </a:t>
            </a:r>
            <a:r>
              <a:rPr lang="en-US" sz="1100" dirty="0" smtClean="0"/>
              <a:t> Debug</a:t>
            </a:r>
            <a:endParaRPr lang="en-US" sz="1100" dirty="0"/>
          </a:p>
          <a:p>
            <a:r>
              <a:rPr lang="en-US" sz="1100" dirty="0"/>
              <a:t>              </a:t>
            </a:r>
            <a:r>
              <a:rPr lang="en-US" sz="1100" dirty="0" smtClean="0"/>
              <a:t> write(12</a:t>
            </a:r>
            <a:r>
              <a:rPr lang="en-US" sz="1100" dirty="0"/>
              <a:t>,*)'</a:t>
            </a:r>
            <a:r>
              <a:rPr lang="en-US" sz="1100" dirty="0" err="1"/>
              <a:t>htrecv</a:t>
            </a:r>
            <a:r>
              <a:rPr lang="en-US" sz="1100" dirty="0"/>
              <a:t> list:',i,nhtrecv1(i),ihtrecv1(1:nhtrecv1(i),i)</a:t>
            </a:r>
          </a:p>
          <a:p>
            <a:r>
              <a:rPr lang="en-US" sz="1100" dirty="0"/>
              <a:t>            </a:t>
            </a:r>
            <a:r>
              <a:rPr lang="en-US" sz="1100" dirty="0" err="1"/>
              <a:t>endif</a:t>
            </a:r>
            <a:endParaRPr lang="en-US" sz="1100" dirty="0"/>
          </a:p>
          <a:p>
            <a:r>
              <a:rPr lang="en-US" sz="1100" dirty="0"/>
              <a:t>          </a:t>
            </a:r>
            <a:r>
              <a:rPr lang="en-US" sz="1100" dirty="0" err="1"/>
              <a:t>enddo</a:t>
            </a:r>
            <a:r>
              <a:rPr lang="en-US" sz="1100" dirty="0"/>
              <a:t> </a:t>
            </a:r>
            <a:r>
              <a:rPr lang="en-US" sz="1100" dirty="0" smtClean="0"/>
              <a:t> i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6705600" y="1817008"/>
            <a:ext cx="6858000" cy="44935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smtClean="0"/>
              <a:t> !Post </a:t>
            </a:r>
            <a:r>
              <a:rPr lang="en-US" sz="1100" dirty="0"/>
              <a:t>send</a:t>
            </a:r>
          </a:p>
          <a:p>
            <a:r>
              <a:rPr lang="en-US" sz="1100" dirty="0"/>
              <a:t>        do i=0,nproc-1</a:t>
            </a:r>
          </a:p>
          <a:p>
            <a:r>
              <a:rPr lang="en-US" sz="1100" dirty="0"/>
              <a:t>          if(nhtsend1(i)/=0) then</a:t>
            </a:r>
          </a:p>
          <a:p>
            <a:r>
              <a:rPr lang="en-US" sz="1100" dirty="0"/>
              <a:t>            </a:t>
            </a:r>
            <a:r>
              <a:rPr lang="en-US" sz="1100" dirty="0" smtClean="0"/>
              <a:t> if(i</a:t>
            </a:r>
            <a:r>
              <a:rPr lang="en-US" sz="1100" dirty="0"/>
              <a:t>==</a:t>
            </a:r>
            <a:r>
              <a:rPr lang="en-US" sz="1100" dirty="0" err="1"/>
              <a:t>myrank</a:t>
            </a:r>
            <a:r>
              <a:rPr lang="en-US" sz="1100" dirty="0"/>
              <a:t>) call </a:t>
            </a:r>
            <a:r>
              <a:rPr lang="en-US" sz="1100" dirty="0" err="1"/>
              <a:t>parallel_abort</a:t>
            </a:r>
            <a:r>
              <a:rPr lang="en-US" sz="1100" dirty="0"/>
              <a:t>('MAIN: illegal comm.(2)')</a:t>
            </a:r>
          </a:p>
          <a:p>
            <a:r>
              <a:rPr lang="en-US" sz="1100" dirty="0"/>
              <a:t>            call </a:t>
            </a:r>
            <a:r>
              <a:rPr lang="en-US" sz="1100" dirty="0" err="1"/>
              <a:t>mpi_isend</a:t>
            </a:r>
            <a:r>
              <a:rPr lang="en-US" sz="1100" dirty="0"/>
              <a:t>(eta2,1,</a:t>
            </a:r>
            <a:r>
              <a:rPr lang="en-US" sz="1100" dirty="0">
                <a:solidFill>
                  <a:srgbClr val="FFC000"/>
                </a:solidFill>
              </a:rPr>
              <a:t>htsend_type</a:t>
            </a:r>
            <a:r>
              <a:rPr lang="en-US" sz="1100" dirty="0"/>
              <a:t>(i),i,601,comm,srqst(i),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            if(</a:t>
            </a:r>
            <a:r>
              <a:rPr lang="en-US" sz="1100" dirty="0" err="1"/>
              <a:t>ierr</a:t>
            </a:r>
            <a:r>
              <a:rPr lang="en-US" sz="1100" dirty="0"/>
              <a:t>/=MPI_SUCCESS) call </a:t>
            </a:r>
            <a:r>
              <a:rPr lang="en-US" sz="1100" dirty="0" err="1"/>
              <a:t>parallel_abort</a:t>
            </a:r>
            <a:r>
              <a:rPr lang="en-US" sz="1100" dirty="0"/>
              <a:t>('MAIN: send error (2</a:t>
            </a:r>
            <a:r>
              <a:rPr lang="en-US" sz="1100" dirty="0" smtClean="0"/>
              <a:t>)')</a:t>
            </a:r>
            <a:endParaRPr lang="en-US" sz="1100" dirty="0"/>
          </a:p>
          <a:p>
            <a:r>
              <a:rPr lang="en-US" sz="1100" dirty="0"/>
              <a:t>          else</a:t>
            </a:r>
          </a:p>
          <a:p>
            <a:r>
              <a:rPr lang="en-US" sz="1100" dirty="0"/>
              <a:t>            </a:t>
            </a:r>
            <a:r>
              <a:rPr lang="en-US" sz="1100" dirty="0" err="1"/>
              <a:t>srqst</a:t>
            </a:r>
            <a:r>
              <a:rPr lang="en-US" sz="1100" dirty="0"/>
              <a:t>(i)=MPI_REQUEST_NULL</a:t>
            </a:r>
          </a:p>
          <a:p>
            <a:r>
              <a:rPr lang="en-US" sz="1100" dirty="0"/>
              <a:t>          </a:t>
            </a:r>
            <a:r>
              <a:rPr lang="en-US" sz="1100" dirty="0" err="1"/>
              <a:t>endif</a:t>
            </a:r>
            <a:endParaRPr lang="en-US" sz="1100" dirty="0"/>
          </a:p>
          <a:p>
            <a:r>
              <a:rPr lang="en-US" sz="1100" dirty="0"/>
              <a:t>        </a:t>
            </a:r>
            <a:r>
              <a:rPr lang="en-US" sz="1100" dirty="0" err="1"/>
              <a:t>enddo</a:t>
            </a:r>
            <a:r>
              <a:rPr lang="en-US" sz="1100" dirty="0"/>
              <a:t> </a:t>
            </a:r>
            <a:r>
              <a:rPr lang="en-US" sz="1100" dirty="0" smtClean="0"/>
              <a:t> i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        </a:t>
            </a:r>
            <a:r>
              <a:rPr lang="en-US" sz="1100" dirty="0" smtClean="0"/>
              <a:t> !Post </a:t>
            </a:r>
            <a:r>
              <a:rPr lang="en-US" sz="1100" dirty="0" err="1"/>
              <a:t>recv</a:t>
            </a:r>
            <a:endParaRPr lang="en-US" sz="1100" dirty="0"/>
          </a:p>
          <a:p>
            <a:r>
              <a:rPr lang="en-US" sz="1100" dirty="0"/>
              <a:t>        do i=0,nproc-1</a:t>
            </a:r>
          </a:p>
          <a:p>
            <a:r>
              <a:rPr lang="en-US" sz="1100" dirty="0"/>
              <a:t>          if(nhtrecv1(i)/=0) then</a:t>
            </a:r>
          </a:p>
          <a:p>
            <a:r>
              <a:rPr lang="en-US" sz="1100" dirty="0"/>
              <a:t>            </a:t>
            </a:r>
            <a:r>
              <a:rPr lang="en-US" sz="1100" dirty="0" smtClean="0"/>
              <a:t> if(i</a:t>
            </a:r>
            <a:r>
              <a:rPr lang="en-US" sz="1100" dirty="0"/>
              <a:t>==</a:t>
            </a:r>
            <a:r>
              <a:rPr lang="en-US" sz="1100" dirty="0" err="1"/>
              <a:t>myrank</a:t>
            </a:r>
            <a:r>
              <a:rPr lang="en-US" sz="1100" dirty="0"/>
              <a:t>) call </a:t>
            </a:r>
            <a:r>
              <a:rPr lang="en-US" sz="1100" dirty="0" err="1"/>
              <a:t>parallel_abort</a:t>
            </a:r>
            <a:r>
              <a:rPr lang="en-US" sz="1100" dirty="0"/>
              <a:t>('MAIN: illegal comm.(2)')</a:t>
            </a:r>
          </a:p>
          <a:p>
            <a:r>
              <a:rPr lang="en-US" sz="1100" dirty="0"/>
              <a:t>            call </a:t>
            </a:r>
            <a:r>
              <a:rPr lang="en-US" sz="1100" dirty="0" err="1"/>
              <a:t>mpi_irecv</a:t>
            </a:r>
            <a:r>
              <a:rPr lang="en-US" sz="1100" dirty="0"/>
              <a:t>(block_refnd2_eta,1,</a:t>
            </a:r>
            <a:r>
              <a:rPr lang="en-US" sz="1100" dirty="0">
                <a:solidFill>
                  <a:srgbClr val="FFC000"/>
                </a:solidFill>
              </a:rPr>
              <a:t>htrecv_type</a:t>
            </a:r>
            <a:r>
              <a:rPr lang="en-US" sz="1100" dirty="0"/>
              <a:t>(i),i,601,comm,rrqst(i),</a:t>
            </a:r>
            <a:r>
              <a:rPr lang="en-US" sz="1100" dirty="0" err="1"/>
              <a:t>ierr</a:t>
            </a:r>
            <a:r>
              <a:rPr lang="en-US" sz="1100" dirty="0"/>
              <a:t>)</a:t>
            </a:r>
          </a:p>
          <a:p>
            <a:r>
              <a:rPr lang="en-US" sz="1100" dirty="0"/>
              <a:t>            if(</a:t>
            </a:r>
            <a:r>
              <a:rPr lang="en-US" sz="1100" dirty="0" err="1"/>
              <a:t>ierr</a:t>
            </a:r>
            <a:r>
              <a:rPr lang="en-US" sz="1100" dirty="0"/>
              <a:t>/=MPI_SUCCESS) call </a:t>
            </a:r>
            <a:r>
              <a:rPr lang="en-US" sz="1100" dirty="0" err="1"/>
              <a:t>parallel_abort</a:t>
            </a:r>
            <a:r>
              <a:rPr lang="en-US" sz="1100" dirty="0"/>
              <a:t>('MAIN: </a:t>
            </a:r>
            <a:r>
              <a:rPr lang="en-US" sz="1100" dirty="0" err="1"/>
              <a:t>recv</a:t>
            </a:r>
            <a:r>
              <a:rPr lang="en-US" sz="1100" dirty="0"/>
              <a:t> error (2</a:t>
            </a:r>
            <a:r>
              <a:rPr lang="en-US" sz="1100" dirty="0" smtClean="0"/>
              <a:t>)')</a:t>
            </a:r>
            <a:endParaRPr lang="en-US" sz="1100" dirty="0"/>
          </a:p>
          <a:p>
            <a:r>
              <a:rPr lang="en-US" sz="1100" dirty="0"/>
              <a:t>          else</a:t>
            </a:r>
          </a:p>
          <a:p>
            <a:r>
              <a:rPr lang="en-US" sz="1100" dirty="0"/>
              <a:t>            </a:t>
            </a:r>
            <a:r>
              <a:rPr lang="en-US" sz="1100" dirty="0" err="1"/>
              <a:t>rrqst</a:t>
            </a:r>
            <a:r>
              <a:rPr lang="en-US" sz="1100" dirty="0"/>
              <a:t>(i)=MPI_REQUEST_NULL</a:t>
            </a:r>
          </a:p>
          <a:p>
            <a:r>
              <a:rPr lang="en-US" sz="1100" dirty="0"/>
              <a:t>          </a:t>
            </a:r>
            <a:r>
              <a:rPr lang="en-US" sz="1100" dirty="0" err="1"/>
              <a:t>endif</a:t>
            </a:r>
            <a:endParaRPr lang="en-US" sz="1100" dirty="0"/>
          </a:p>
          <a:p>
            <a:r>
              <a:rPr lang="en-US" sz="1100" dirty="0"/>
              <a:t>        </a:t>
            </a:r>
            <a:r>
              <a:rPr lang="en-US" sz="1100" dirty="0" err="1"/>
              <a:t>enddo</a:t>
            </a:r>
            <a:r>
              <a:rPr lang="en-US" sz="1100" dirty="0"/>
              <a:t> </a:t>
            </a:r>
            <a:r>
              <a:rPr lang="en-US" sz="1100" dirty="0" smtClean="0"/>
              <a:t> i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        call </a:t>
            </a:r>
            <a:r>
              <a:rPr lang="en-US" sz="1100" dirty="0" err="1"/>
              <a:t>mpi_waitall</a:t>
            </a:r>
            <a:r>
              <a:rPr lang="en-US" sz="1100" dirty="0"/>
              <a:t>(</a:t>
            </a:r>
            <a:r>
              <a:rPr lang="en-US" sz="1100" dirty="0" err="1"/>
              <a:t>nproc,rrqst,rstat,ierr</a:t>
            </a:r>
            <a:r>
              <a:rPr lang="en-US" sz="1100" dirty="0"/>
              <a:t>)</a:t>
            </a:r>
          </a:p>
          <a:p>
            <a:r>
              <a:rPr lang="en-US" sz="1100" dirty="0"/>
              <a:t>        if(</a:t>
            </a:r>
            <a:r>
              <a:rPr lang="en-US" sz="1100" dirty="0" err="1"/>
              <a:t>ierr</a:t>
            </a:r>
            <a:r>
              <a:rPr lang="en-US" sz="1100" dirty="0"/>
              <a:t>/=MPI_SUCCESS) call </a:t>
            </a:r>
            <a:r>
              <a:rPr lang="en-US" sz="1100" dirty="0" err="1"/>
              <a:t>parallel_abort</a:t>
            </a:r>
            <a:r>
              <a:rPr lang="en-US" sz="1100" dirty="0"/>
              <a:t>('MAIN: </a:t>
            </a:r>
            <a:r>
              <a:rPr lang="en-US" sz="1100" dirty="0" err="1"/>
              <a:t>mpi_waitall</a:t>
            </a:r>
            <a:r>
              <a:rPr lang="en-US" sz="1100" dirty="0"/>
              <a:t> </a:t>
            </a:r>
            <a:r>
              <a:rPr lang="en-US" sz="1100" dirty="0" err="1"/>
              <a:t>rrqst</a:t>
            </a:r>
            <a:r>
              <a:rPr lang="en-US" sz="1100" dirty="0"/>
              <a:t> tag=601',ierr)</a:t>
            </a:r>
          </a:p>
          <a:p>
            <a:r>
              <a:rPr lang="en-US" sz="1100" dirty="0"/>
              <a:t>        call </a:t>
            </a:r>
            <a:r>
              <a:rPr lang="en-US" sz="1100" dirty="0" err="1"/>
              <a:t>mpi_waitall</a:t>
            </a:r>
            <a:r>
              <a:rPr lang="en-US" sz="1100" dirty="0"/>
              <a:t>(</a:t>
            </a:r>
            <a:r>
              <a:rPr lang="en-US" sz="1100" dirty="0" err="1"/>
              <a:t>nproc,srqst,sstat,ierr</a:t>
            </a:r>
            <a:r>
              <a:rPr lang="en-US" sz="1100" dirty="0"/>
              <a:t>)</a:t>
            </a:r>
          </a:p>
          <a:p>
            <a:r>
              <a:rPr lang="en-US" sz="1100" dirty="0"/>
              <a:t>        if(</a:t>
            </a:r>
            <a:r>
              <a:rPr lang="en-US" sz="1100" dirty="0" err="1"/>
              <a:t>ierr</a:t>
            </a:r>
            <a:r>
              <a:rPr lang="en-US" sz="1100" dirty="0"/>
              <a:t>/=MPI_SUCCESS) call </a:t>
            </a:r>
            <a:r>
              <a:rPr lang="en-US" sz="1100" dirty="0" err="1"/>
              <a:t>parallel_abort</a:t>
            </a:r>
            <a:r>
              <a:rPr lang="en-US" sz="1100" dirty="0"/>
              <a:t>('MAIN: </a:t>
            </a:r>
            <a:r>
              <a:rPr lang="en-US" sz="1100" dirty="0" err="1"/>
              <a:t>mpi_waitall</a:t>
            </a:r>
            <a:r>
              <a:rPr lang="en-US" sz="1100" dirty="0"/>
              <a:t> </a:t>
            </a:r>
            <a:r>
              <a:rPr lang="en-US" sz="1100" dirty="0" err="1"/>
              <a:t>srqst</a:t>
            </a:r>
            <a:r>
              <a:rPr lang="en-US" sz="1100" dirty="0"/>
              <a:t> tag=601',ierr)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4185" y="517038"/>
            <a:ext cx="121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Bundle up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85461" y="6761752"/>
            <a:ext cx="17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 messages!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850" y="62287"/>
            <a:ext cx="104013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z="2400" dirty="0"/>
              <a:t>Example of ghost exchange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985" y="533400"/>
            <a:ext cx="5932650" cy="6276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sz="1200" dirty="0"/>
              <a:t>        swild98=0</a:t>
            </a:r>
          </a:p>
          <a:p>
            <a:r>
              <a:rPr lang="en-US" sz="1200" dirty="0"/>
              <a:t>        do i=1,</a:t>
            </a:r>
            <a:r>
              <a:rPr lang="en-US" sz="1200" b="1" dirty="0">
                <a:solidFill>
                  <a:srgbClr val="00B050"/>
                </a:solidFill>
              </a:rPr>
              <a:t>ns</a:t>
            </a:r>
            <a:r>
              <a:rPr lang="en-US" sz="1200" dirty="0"/>
              <a:t> </a:t>
            </a:r>
            <a:r>
              <a:rPr lang="en-US" sz="1200" dirty="0" smtClean="0"/>
              <a:t> residents</a:t>
            </a:r>
            <a:endParaRPr lang="en-US" sz="1200" dirty="0"/>
          </a:p>
          <a:p>
            <a:r>
              <a:rPr lang="en-US" sz="1200" dirty="0"/>
              <a:t>          if(</a:t>
            </a:r>
            <a:r>
              <a:rPr lang="en-US" sz="1200" dirty="0" err="1"/>
              <a:t>idry_s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)==1) cycle</a:t>
            </a:r>
          </a:p>
          <a:p>
            <a:endParaRPr lang="en-US" sz="1200" dirty="0"/>
          </a:p>
          <a:p>
            <a:r>
              <a:rPr lang="en-US" sz="1200" dirty="0"/>
              <a:t>          do k=1,nvrt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dudx</a:t>
            </a:r>
            <a:r>
              <a:rPr lang="en-US" sz="1200" dirty="0"/>
              <a:t>=0; </a:t>
            </a:r>
            <a:r>
              <a:rPr lang="en-US" sz="1200" dirty="0" err="1"/>
              <a:t>dudy</a:t>
            </a:r>
            <a:r>
              <a:rPr lang="en-US" sz="1200" dirty="0"/>
              <a:t>=0; </a:t>
            </a:r>
            <a:r>
              <a:rPr lang="en-US" sz="1200" dirty="0" err="1"/>
              <a:t>dvdx</a:t>
            </a:r>
            <a:r>
              <a:rPr lang="en-US" sz="1200" dirty="0"/>
              <a:t>=0; </a:t>
            </a:r>
            <a:r>
              <a:rPr lang="en-US" sz="1200" dirty="0" err="1"/>
              <a:t>dvdy</a:t>
            </a:r>
            <a:r>
              <a:rPr lang="en-US" sz="1200" dirty="0"/>
              <a:t>=0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icount</a:t>
            </a:r>
            <a:r>
              <a:rPr lang="en-US" sz="1200" dirty="0"/>
              <a:t>=0</a:t>
            </a:r>
          </a:p>
          <a:p>
            <a:r>
              <a:rPr lang="en-US" sz="1200" dirty="0"/>
              <a:t>            </a:t>
            </a:r>
            <a:r>
              <a:rPr lang="en-US" sz="1200" b="1" dirty="0">
                <a:solidFill>
                  <a:srgbClr val="00B050"/>
                </a:solidFill>
              </a:rPr>
              <a:t>do j=1,2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               </a:t>
            </a:r>
            <a:r>
              <a:rPr lang="en-US" sz="1200" b="1" dirty="0" err="1">
                <a:solidFill>
                  <a:srgbClr val="00B050"/>
                </a:solidFill>
              </a:rPr>
              <a:t>ie</a:t>
            </a:r>
            <a:r>
              <a:rPr lang="en-US" sz="1200" b="1" dirty="0">
                <a:solidFill>
                  <a:srgbClr val="00B050"/>
                </a:solidFill>
              </a:rPr>
              <a:t>=is(</a:t>
            </a:r>
            <a:r>
              <a:rPr lang="en-US" sz="1200" b="1" dirty="0" err="1">
                <a:solidFill>
                  <a:srgbClr val="00B050"/>
                </a:solidFill>
              </a:rPr>
              <a:t>i,j</a:t>
            </a:r>
            <a:r>
              <a:rPr lang="en-US" sz="1200" b="1" dirty="0">
                <a:solidFill>
                  <a:srgbClr val="00B050"/>
                </a:solidFill>
              </a:rPr>
              <a:t>)</a:t>
            </a:r>
          </a:p>
          <a:p>
            <a:r>
              <a:rPr lang="en-US" sz="1200" dirty="0"/>
              <a:t>              if(</a:t>
            </a:r>
            <a:r>
              <a:rPr lang="en-US" sz="1200" dirty="0" err="1"/>
              <a:t>ie</a:t>
            </a:r>
            <a:r>
              <a:rPr lang="en-US" sz="1200" dirty="0"/>
              <a:t>/=0) then</a:t>
            </a:r>
          </a:p>
          <a:p>
            <a:r>
              <a:rPr lang="en-US" sz="1200" dirty="0"/>
              <a:t>                </a:t>
            </a:r>
            <a:r>
              <a:rPr lang="en-US" sz="1200" dirty="0" err="1"/>
              <a:t>icount</a:t>
            </a:r>
            <a:r>
              <a:rPr lang="en-US" sz="1200" dirty="0"/>
              <a:t>=icount+1</a:t>
            </a:r>
          </a:p>
          <a:p>
            <a:r>
              <a:rPr lang="en-US" sz="1200" dirty="0"/>
              <a:t>                </a:t>
            </a:r>
            <a:r>
              <a:rPr lang="en-US" sz="1200" dirty="0" err="1"/>
              <a:t>dudx</a:t>
            </a:r>
            <a:r>
              <a:rPr lang="en-US" sz="1200" dirty="0"/>
              <a:t>=</a:t>
            </a:r>
            <a:r>
              <a:rPr lang="en-US" sz="1200" dirty="0" err="1"/>
              <a:t>dudx+sdbt</a:t>
            </a:r>
            <a:r>
              <a:rPr lang="en-US" sz="1200" dirty="0"/>
              <a:t>(1,k,ie)</a:t>
            </a:r>
          </a:p>
          <a:p>
            <a:r>
              <a:rPr lang="en-US" sz="1200" dirty="0"/>
              <a:t>                </a:t>
            </a:r>
            <a:r>
              <a:rPr lang="en-US" sz="1200" dirty="0" err="1"/>
              <a:t>dudy</a:t>
            </a:r>
            <a:r>
              <a:rPr lang="en-US" sz="1200" dirty="0"/>
              <a:t>=</a:t>
            </a:r>
            <a:r>
              <a:rPr lang="en-US" sz="1200" dirty="0" err="1"/>
              <a:t>dudy+sdbt</a:t>
            </a:r>
            <a:r>
              <a:rPr lang="en-US" sz="1200" dirty="0"/>
              <a:t>(2,k,ie)</a:t>
            </a:r>
          </a:p>
          <a:p>
            <a:r>
              <a:rPr lang="en-US" sz="1200" dirty="0"/>
              <a:t>                </a:t>
            </a:r>
            <a:r>
              <a:rPr lang="en-US" sz="1200" dirty="0" err="1"/>
              <a:t>dvdx</a:t>
            </a:r>
            <a:r>
              <a:rPr lang="en-US" sz="1200" dirty="0"/>
              <a:t>=</a:t>
            </a:r>
            <a:r>
              <a:rPr lang="en-US" sz="1200" dirty="0" err="1"/>
              <a:t>dvdx+sdbt</a:t>
            </a:r>
            <a:r>
              <a:rPr lang="en-US" sz="1200" dirty="0"/>
              <a:t>(3,k,ie)</a:t>
            </a:r>
          </a:p>
          <a:p>
            <a:r>
              <a:rPr lang="en-US" sz="1200" dirty="0"/>
              <a:t>                </a:t>
            </a:r>
            <a:r>
              <a:rPr lang="en-US" sz="1200" dirty="0" err="1"/>
              <a:t>dvdy</a:t>
            </a:r>
            <a:r>
              <a:rPr lang="en-US" sz="1200" dirty="0"/>
              <a:t>=</a:t>
            </a:r>
            <a:r>
              <a:rPr lang="en-US" sz="1200" dirty="0" err="1"/>
              <a:t>dvdy+sdbt</a:t>
            </a:r>
            <a:r>
              <a:rPr lang="en-US" sz="1200" dirty="0"/>
              <a:t>(4,k,ie)</a:t>
            </a:r>
          </a:p>
          <a:p>
            <a:r>
              <a:rPr lang="en-US" sz="1200" dirty="0"/>
              <a:t>              </a:t>
            </a:r>
            <a:r>
              <a:rPr lang="en-US" sz="1200" dirty="0" err="1"/>
              <a:t>endif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ie</a:t>
            </a:r>
            <a:r>
              <a:rPr lang="en-US" sz="1200" dirty="0"/>
              <a:t>/=0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enddo</a:t>
            </a:r>
            <a:r>
              <a:rPr lang="en-US" sz="1200" dirty="0"/>
              <a:t> </a:t>
            </a:r>
            <a:r>
              <a:rPr lang="en-US" sz="1200" dirty="0" smtClean="0"/>
              <a:t> j=1,2</a:t>
            </a:r>
            <a:endParaRPr lang="en-US" sz="1200" dirty="0"/>
          </a:p>
          <a:p>
            <a:r>
              <a:rPr lang="en-US" sz="1200" dirty="0"/>
              <a:t>            if(</a:t>
            </a:r>
            <a:r>
              <a:rPr lang="en-US" sz="1200" dirty="0" err="1"/>
              <a:t>icount</a:t>
            </a:r>
            <a:r>
              <a:rPr lang="en-US" sz="1200" dirty="0"/>
              <a:t>==0) then</a:t>
            </a:r>
          </a:p>
          <a:p>
            <a:r>
              <a:rPr lang="en-US" sz="1200" dirty="0"/>
              <a:t>              write(</a:t>
            </a:r>
            <a:r>
              <a:rPr lang="en-US" sz="1200" dirty="0" err="1"/>
              <a:t>errmsg</a:t>
            </a:r>
            <a:r>
              <a:rPr lang="en-US" sz="1200" dirty="0"/>
              <a:t>,*)'MAIN: Impossible 78'</a:t>
            </a:r>
          </a:p>
          <a:p>
            <a:r>
              <a:rPr lang="en-US" sz="1200" dirty="0"/>
              <a:t>              call </a:t>
            </a:r>
            <a:r>
              <a:rPr lang="en-US" sz="1200" dirty="0" err="1"/>
              <a:t>parallel_abort</a:t>
            </a:r>
            <a:r>
              <a:rPr lang="en-US" sz="1200" dirty="0"/>
              <a:t>(</a:t>
            </a:r>
            <a:r>
              <a:rPr lang="en-US" sz="1200" dirty="0" err="1"/>
              <a:t>errmsg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endif</a:t>
            </a:r>
            <a:endParaRPr lang="en-US" sz="1200" dirty="0"/>
          </a:p>
          <a:p>
            <a:r>
              <a:rPr lang="en-US" sz="1200" dirty="0"/>
              <a:t>            </a:t>
            </a:r>
            <a:r>
              <a:rPr lang="en-US" sz="1200" dirty="0" err="1"/>
              <a:t>dudx</a:t>
            </a:r>
            <a:r>
              <a:rPr lang="en-US" sz="1200" dirty="0"/>
              <a:t>=</a:t>
            </a:r>
            <a:r>
              <a:rPr lang="en-US" sz="1200" dirty="0" err="1"/>
              <a:t>dudx</a:t>
            </a:r>
            <a:r>
              <a:rPr lang="en-US" sz="1200" dirty="0"/>
              <a:t>/</a:t>
            </a:r>
            <a:r>
              <a:rPr lang="en-US" sz="1200" dirty="0" err="1"/>
              <a:t>icount</a:t>
            </a:r>
            <a:endParaRPr lang="en-US" sz="1200" dirty="0"/>
          </a:p>
          <a:p>
            <a:r>
              <a:rPr lang="en-US" sz="1200" dirty="0"/>
              <a:t>            </a:t>
            </a:r>
            <a:r>
              <a:rPr lang="en-US" sz="1200" dirty="0" err="1"/>
              <a:t>dudy</a:t>
            </a:r>
            <a:r>
              <a:rPr lang="en-US" sz="1200" dirty="0"/>
              <a:t>=</a:t>
            </a:r>
            <a:r>
              <a:rPr lang="en-US" sz="1200" dirty="0" err="1"/>
              <a:t>dudy</a:t>
            </a:r>
            <a:r>
              <a:rPr lang="en-US" sz="1200" dirty="0"/>
              <a:t>/</a:t>
            </a:r>
            <a:r>
              <a:rPr lang="en-US" sz="1200" dirty="0" err="1"/>
              <a:t>icount</a:t>
            </a:r>
            <a:endParaRPr lang="en-US" sz="1200" dirty="0"/>
          </a:p>
          <a:p>
            <a:r>
              <a:rPr lang="en-US" sz="1200" dirty="0"/>
              <a:t>            </a:t>
            </a:r>
            <a:r>
              <a:rPr lang="en-US" sz="1200" dirty="0" err="1"/>
              <a:t>dvdx</a:t>
            </a:r>
            <a:r>
              <a:rPr lang="en-US" sz="1200" dirty="0"/>
              <a:t>=</a:t>
            </a:r>
            <a:r>
              <a:rPr lang="en-US" sz="1200" dirty="0" err="1"/>
              <a:t>dvdx</a:t>
            </a:r>
            <a:r>
              <a:rPr lang="en-US" sz="1200" dirty="0"/>
              <a:t>/</a:t>
            </a:r>
            <a:r>
              <a:rPr lang="en-US" sz="1200" dirty="0" err="1"/>
              <a:t>icount</a:t>
            </a:r>
            <a:endParaRPr lang="en-US" sz="1200" dirty="0"/>
          </a:p>
          <a:p>
            <a:r>
              <a:rPr lang="en-US" sz="1200" dirty="0"/>
              <a:t>            </a:t>
            </a:r>
            <a:r>
              <a:rPr lang="en-US" sz="1200" dirty="0" err="1"/>
              <a:t>dvdy</a:t>
            </a:r>
            <a:r>
              <a:rPr lang="en-US" sz="1200" dirty="0"/>
              <a:t>=</a:t>
            </a:r>
            <a:r>
              <a:rPr lang="en-US" sz="1200" dirty="0" err="1"/>
              <a:t>dvdy</a:t>
            </a:r>
            <a:r>
              <a:rPr lang="en-US" sz="1200" dirty="0"/>
              <a:t>/</a:t>
            </a:r>
            <a:r>
              <a:rPr lang="en-US" sz="1200" dirty="0" err="1"/>
              <a:t>icount</a:t>
            </a:r>
            <a:endParaRPr lang="en-US" sz="1200" dirty="0"/>
          </a:p>
          <a:p>
            <a:r>
              <a:rPr lang="en-US" sz="1200" dirty="0"/>
              <a:t>            swild98(1,k,i)=</a:t>
            </a:r>
            <a:r>
              <a:rPr lang="en-US" sz="1200" dirty="0" err="1"/>
              <a:t>dudx</a:t>
            </a:r>
            <a:r>
              <a:rPr lang="en-US" sz="1200" dirty="0"/>
              <a:t>*</a:t>
            </a:r>
            <a:r>
              <a:rPr lang="en-US" sz="1200" dirty="0" err="1"/>
              <a:t>sframe</a:t>
            </a:r>
            <a:r>
              <a:rPr lang="en-US" sz="1200" dirty="0"/>
              <a:t>(1,1,i)+</a:t>
            </a:r>
            <a:r>
              <a:rPr lang="en-US" sz="1200" dirty="0" err="1"/>
              <a:t>dudy</a:t>
            </a:r>
            <a:r>
              <a:rPr lang="en-US" sz="1200" dirty="0"/>
              <a:t>*</a:t>
            </a:r>
            <a:r>
              <a:rPr lang="en-US" sz="1200" dirty="0" err="1"/>
              <a:t>sframe</a:t>
            </a:r>
            <a:r>
              <a:rPr lang="en-US" sz="1200" dirty="0"/>
              <a:t>(2,1,i) </a:t>
            </a:r>
            <a:r>
              <a:rPr lang="en-US" sz="1200" dirty="0" smtClean="0"/>
              <a:t> </a:t>
            </a:r>
            <a:r>
              <a:rPr lang="en-US" sz="1200" dirty="0" err="1" smtClean="0"/>
              <a:t>dudn</a:t>
            </a:r>
            <a:r>
              <a:rPr lang="en-US" sz="1200" dirty="0"/>
              <a:t>; whole level</a:t>
            </a:r>
          </a:p>
          <a:p>
            <a:r>
              <a:rPr lang="en-US" sz="1200" dirty="0"/>
              <a:t>            swild98(2,k,i)=</a:t>
            </a:r>
            <a:r>
              <a:rPr lang="en-US" sz="1200" dirty="0" err="1"/>
              <a:t>dvdx</a:t>
            </a:r>
            <a:r>
              <a:rPr lang="en-US" sz="1200" dirty="0"/>
              <a:t>*</a:t>
            </a:r>
            <a:r>
              <a:rPr lang="en-US" sz="1200" dirty="0" err="1"/>
              <a:t>sframe</a:t>
            </a:r>
            <a:r>
              <a:rPr lang="en-US" sz="1200" dirty="0"/>
              <a:t>(1,1,i)+</a:t>
            </a:r>
            <a:r>
              <a:rPr lang="en-US" sz="1200" dirty="0" err="1"/>
              <a:t>dvdy</a:t>
            </a:r>
            <a:r>
              <a:rPr lang="en-US" sz="1200" dirty="0"/>
              <a:t>*</a:t>
            </a:r>
            <a:r>
              <a:rPr lang="en-US" sz="1200" dirty="0" err="1"/>
              <a:t>sframe</a:t>
            </a:r>
            <a:r>
              <a:rPr lang="en-US" sz="1200" dirty="0"/>
              <a:t>(2,1,i) </a:t>
            </a:r>
            <a:r>
              <a:rPr lang="en-US" sz="1200" dirty="0" smtClean="0"/>
              <a:t> </a:t>
            </a:r>
            <a:r>
              <a:rPr lang="en-US" sz="1200" dirty="0" err="1" smtClean="0"/>
              <a:t>dvdn</a:t>
            </a:r>
            <a:endParaRPr lang="en-US" sz="1200" dirty="0"/>
          </a:p>
          <a:p>
            <a:r>
              <a:rPr lang="en-US" sz="1200" dirty="0"/>
              <a:t>            if(</a:t>
            </a:r>
            <a:r>
              <a:rPr lang="en-US" sz="1200" dirty="0" err="1"/>
              <a:t>isbs</a:t>
            </a:r>
            <a:r>
              <a:rPr lang="en-US" sz="1200" dirty="0"/>
              <a:t>(i)==-1) swild98(:,</a:t>
            </a:r>
            <a:r>
              <a:rPr lang="en-US" sz="1200" dirty="0" err="1"/>
              <a:t>k,i</a:t>
            </a:r>
            <a:r>
              <a:rPr lang="en-US" sz="1200" dirty="0"/>
              <a:t>)=0 </a:t>
            </a:r>
            <a:r>
              <a:rPr lang="en-US" sz="1200" dirty="0" smtClean="0"/>
              <a:t> free </a:t>
            </a:r>
            <a:r>
              <a:rPr lang="en-US" sz="1200" dirty="0"/>
              <a:t>slip land </a:t>
            </a:r>
            <a:r>
              <a:rPr lang="en-US" sz="1200" dirty="0" err="1"/>
              <a:t>bnd</a:t>
            </a:r>
            <a:endParaRPr lang="en-US" sz="1200" dirty="0"/>
          </a:p>
          <a:p>
            <a:r>
              <a:rPr lang="en-US" sz="1200" dirty="0"/>
              <a:t>          </a:t>
            </a:r>
            <a:r>
              <a:rPr lang="en-US" sz="1200" dirty="0" err="1"/>
              <a:t>enddo</a:t>
            </a:r>
            <a:r>
              <a:rPr lang="en-US" sz="1200" dirty="0"/>
              <a:t> </a:t>
            </a:r>
            <a:r>
              <a:rPr lang="en-US" sz="1200" dirty="0" smtClean="0"/>
              <a:t> k=1,nvrt</a:t>
            </a:r>
            <a:endParaRPr lang="en-US" sz="1200" dirty="0"/>
          </a:p>
          <a:p>
            <a:r>
              <a:rPr lang="en-US" sz="1200" dirty="0"/>
              <a:t>        </a:t>
            </a:r>
            <a:r>
              <a:rPr lang="en-US" sz="1200" dirty="0" err="1"/>
              <a:t>enddo</a:t>
            </a:r>
            <a:r>
              <a:rPr lang="en-US" sz="1200" dirty="0"/>
              <a:t> </a:t>
            </a:r>
            <a:r>
              <a:rPr lang="en-US" sz="1200" dirty="0" smtClean="0"/>
              <a:t> i=1,ns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smtClean="0"/>
              <a:t>        !Update </a:t>
            </a:r>
            <a:r>
              <a:rPr lang="en-US" sz="1200" dirty="0"/>
              <a:t>ghost </a:t>
            </a:r>
          </a:p>
          <a:p>
            <a:r>
              <a:rPr lang="en-US" sz="1200" dirty="0"/>
              <a:t>        </a:t>
            </a:r>
            <a:r>
              <a:rPr lang="en-US" sz="1400" b="1" dirty="0"/>
              <a:t>call exchange_s3d_2(swild98)</a:t>
            </a:r>
          </a:p>
        </p:txBody>
      </p:sp>
      <p:sp>
        <p:nvSpPr>
          <p:cNvPr id="6" name="AutoShape 21"/>
          <p:cNvSpPr>
            <a:spLocks noChangeAspect="1" noChangeArrowheads="1" noTextEdit="1"/>
          </p:cNvSpPr>
          <p:nvPr/>
        </p:nvSpPr>
        <p:spPr bwMode="auto">
          <a:xfrm>
            <a:off x="6850923" y="3657600"/>
            <a:ext cx="6732023" cy="34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6267746" cy="34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533929" y="5530914"/>
            <a:ext cx="311646" cy="3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endParaRPr lang="en-US" sz="2400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0971385" y="6133023"/>
            <a:ext cx="311646" cy="3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en-US" sz="2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3118668" y="5477564"/>
            <a:ext cx="311646" cy="31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431270" y="4730243"/>
            <a:ext cx="2495492" cy="2063053"/>
            <a:chOff x="432" y="1344"/>
            <a:chExt cx="2064" cy="2400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32" y="1344"/>
              <a:ext cx="2064" cy="2400"/>
              <a:chOff x="432" y="1344"/>
              <a:chExt cx="2064" cy="2400"/>
            </a:xfrm>
          </p:grpSpPr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432" y="2976"/>
                <a:ext cx="1728" cy="768"/>
              </a:xfrm>
              <a:custGeom>
                <a:avLst/>
                <a:gdLst>
                  <a:gd name="T0" fmla="*/ 0 w 1728"/>
                  <a:gd name="T1" fmla="*/ 192 h 768"/>
                  <a:gd name="T2" fmla="*/ 384 w 1728"/>
                  <a:gd name="T3" fmla="*/ 192 h 768"/>
                  <a:gd name="T4" fmla="*/ 576 w 1728"/>
                  <a:gd name="T5" fmla="*/ 288 h 768"/>
                  <a:gd name="T6" fmla="*/ 576 w 1728"/>
                  <a:gd name="T7" fmla="*/ 480 h 768"/>
                  <a:gd name="T8" fmla="*/ 720 w 1728"/>
                  <a:gd name="T9" fmla="*/ 768 h 768"/>
                  <a:gd name="T10" fmla="*/ 912 w 1728"/>
                  <a:gd name="T11" fmla="*/ 768 h 768"/>
                  <a:gd name="T12" fmla="*/ 1008 w 1728"/>
                  <a:gd name="T13" fmla="*/ 624 h 768"/>
                  <a:gd name="T14" fmla="*/ 1104 w 1728"/>
                  <a:gd name="T15" fmla="*/ 768 h 768"/>
                  <a:gd name="T16" fmla="*/ 1296 w 1728"/>
                  <a:gd name="T17" fmla="*/ 720 h 768"/>
                  <a:gd name="T18" fmla="*/ 1392 w 1728"/>
                  <a:gd name="T19" fmla="*/ 576 h 768"/>
                  <a:gd name="T20" fmla="*/ 1344 w 1728"/>
                  <a:gd name="T21" fmla="*/ 480 h 768"/>
                  <a:gd name="T22" fmla="*/ 1488 w 1728"/>
                  <a:gd name="T23" fmla="*/ 192 h 768"/>
                  <a:gd name="T24" fmla="*/ 1728 w 1728"/>
                  <a:gd name="T25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68">
                    <a:moveTo>
                      <a:pt x="0" y="192"/>
                    </a:moveTo>
                    <a:lnTo>
                      <a:pt x="384" y="192"/>
                    </a:lnTo>
                    <a:lnTo>
                      <a:pt x="576" y="288"/>
                    </a:lnTo>
                    <a:lnTo>
                      <a:pt x="576" y="480"/>
                    </a:lnTo>
                    <a:lnTo>
                      <a:pt x="720" y="768"/>
                    </a:lnTo>
                    <a:lnTo>
                      <a:pt x="912" y="768"/>
                    </a:lnTo>
                    <a:lnTo>
                      <a:pt x="1008" y="624"/>
                    </a:lnTo>
                    <a:lnTo>
                      <a:pt x="1104" y="768"/>
                    </a:lnTo>
                    <a:lnTo>
                      <a:pt x="1296" y="720"/>
                    </a:lnTo>
                    <a:lnTo>
                      <a:pt x="1392" y="576"/>
                    </a:lnTo>
                    <a:lnTo>
                      <a:pt x="1344" y="480"/>
                    </a:lnTo>
                    <a:lnTo>
                      <a:pt x="1488" y="192"/>
                    </a:lnTo>
                    <a:lnTo>
                      <a:pt x="172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160" y="2112"/>
                <a:ext cx="192" cy="864"/>
              </a:xfrm>
              <a:custGeom>
                <a:avLst/>
                <a:gdLst>
                  <a:gd name="T0" fmla="*/ 0 w 192"/>
                  <a:gd name="T1" fmla="*/ 864 h 864"/>
                  <a:gd name="T2" fmla="*/ 48 w 192"/>
                  <a:gd name="T3" fmla="*/ 720 h 864"/>
                  <a:gd name="T4" fmla="*/ 48 w 192"/>
                  <a:gd name="T5" fmla="*/ 576 h 864"/>
                  <a:gd name="T6" fmla="*/ 96 w 192"/>
                  <a:gd name="T7" fmla="*/ 384 h 864"/>
                  <a:gd name="T8" fmla="*/ 144 w 192"/>
                  <a:gd name="T9" fmla="*/ 240 h 864"/>
                  <a:gd name="T10" fmla="*/ 192 w 192"/>
                  <a:gd name="T11" fmla="*/ 144 h 864"/>
                  <a:gd name="T12" fmla="*/ 192 w 192"/>
                  <a:gd name="T13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64">
                    <a:moveTo>
                      <a:pt x="0" y="864"/>
                    </a:moveTo>
                    <a:lnTo>
                      <a:pt x="48" y="720"/>
                    </a:lnTo>
                    <a:lnTo>
                      <a:pt x="48" y="576"/>
                    </a:lnTo>
                    <a:lnTo>
                      <a:pt x="96" y="384"/>
                    </a:lnTo>
                    <a:lnTo>
                      <a:pt x="144" y="240"/>
                    </a:lnTo>
                    <a:lnTo>
                      <a:pt x="192" y="144"/>
                    </a:lnTo>
                    <a:lnTo>
                      <a:pt x="19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12" y="1344"/>
                <a:ext cx="384" cy="768"/>
              </a:xfrm>
              <a:custGeom>
                <a:avLst/>
                <a:gdLst>
                  <a:gd name="T0" fmla="*/ 240 w 384"/>
                  <a:gd name="T1" fmla="*/ 768 h 768"/>
                  <a:gd name="T2" fmla="*/ 336 w 384"/>
                  <a:gd name="T3" fmla="*/ 672 h 768"/>
                  <a:gd name="T4" fmla="*/ 384 w 384"/>
                  <a:gd name="T5" fmla="*/ 576 h 768"/>
                  <a:gd name="T6" fmla="*/ 384 w 384"/>
                  <a:gd name="T7" fmla="*/ 528 h 768"/>
                  <a:gd name="T8" fmla="*/ 336 w 384"/>
                  <a:gd name="T9" fmla="*/ 432 h 768"/>
                  <a:gd name="T10" fmla="*/ 240 w 384"/>
                  <a:gd name="T11" fmla="*/ 336 h 768"/>
                  <a:gd name="T12" fmla="*/ 144 w 384"/>
                  <a:gd name="T13" fmla="*/ 240 h 768"/>
                  <a:gd name="T14" fmla="*/ 144 w 384"/>
                  <a:gd name="T15" fmla="*/ 96 h 768"/>
                  <a:gd name="T16" fmla="*/ 0 w 384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768">
                    <a:moveTo>
                      <a:pt x="240" y="768"/>
                    </a:moveTo>
                    <a:lnTo>
                      <a:pt x="336" y="672"/>
                    </a:lnTo>
                    <a:lnTo>
                      <a:pt x="384" y="576"/>
                    </a:lnTo>
                    <a:lnTo>
                      <a:pt x="384" y="528"/>
                    </a:lnTo>
                    <a:lnTo>
                      <a:pt x="336" y="432"/>
                    </a:lnTo>
                    <a:lnTo>
                      <a:pt x="240" y="336"/>
                    </a:lnTo>
                    <a:lnTo>
                      <a:pt x="144" y="240"/>
                    </a:lnTo>
                    <a:lnTo>
                      <a:pt x="144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32" y="1349"/>
              <a:ext cx="1680" cy="1824"/>
            </a:xfrm>
            <a:custGeom>
              <a:avLst/>
              <a:gdLst>
                <a:gd name="T0" fmla="*/ 0 w 1680"/>
                <a:gd name="T1" fmla="*/ 1824 h 1824"/>
                <a:gd name="T2" fmla="*/ 96 w 1680"/>
                <a:gd name="T3" fmla="*/ 1152 h 1824"/>
                <a:gd name="T4" fmla="*/ 1680 w 1680"/>
                <a:gd name="T5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lnTo>
                    <a:pt x="96" y="1152"/>
                  </a:lnTo>
                  <a:lnTo>
                    <a:pt x="16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50923" y="5968155"/>
            <a:ext cx="1190291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1100" b="1" dirty="0">
                <a:solidFill>
                  <a:srgbClr val="000000"/>
                </a:solidFill>
                <a:latin typeface="Tahoma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ghosts</a:t>
            </a:r>
            <a:r>
              <a:rPr lang="en-US" sz="1100" b="1" dirty="0">
                <a:solidFill>
                  <a:srgbClr val="000000"/>
                </a:solidFill>
                <a:latin typeface="Tahoma"/>
                <a:ea typeface="Times New Roman" pitchFamily="18" charset="0"/>
                <a:cs typeface="Arial" pitchFamily="34" charset="0"/>
              </a:rPr>
              <a:t>”</a:t>
            </a:r>
            <a:endParaRPr lang="en-US" sz="24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7315200" y="6092107"/>
            <a:ext cx="348209" cy="1235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818236" y="6058812"/>
            <a:ext cx="311646" cy="3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82284" y="891230"/>
            <a:ext cx="735742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Tahoma" panose="020B0604030504040204" pitchFamily="34" charset="0"/>
              <a:buChar char="*"/>
            </a:pPr>
            <a:r>
              <a:rPr lang="en-US" dirty="0" smtClean="0">
                <a:solidFill>
                  <a:srgbClr val="FFC000"/>
                </a:solidFill>
              </a:rPr>
              <a:t>Tip 1: if you operate around any horizontal neighborhood, you likely need the exchanges to ensure data consistency among all ranks</a:t>
            </a:r>
          </a:p>
          <a:p>
            <a:pPr marL="285750" indent="-285750">
              <a:buFont typeface="Tahoma" panose="020B0604030504040204" pitchFamily="34" charset="0"/>
              <a:buChar char="*"/>
            </a:pPr>
            <a:r>
              <a:rPr lang="en-US" dirty="0" smtClean="0">
                <a:solidFill>
                  <a:srgbClr val="FFC000"/>
                </a:solidFill>
              </a:rPr>
              <a:t>Tip 2: sometimes this operation is implied (and subtle); there is no harm in exchanging, except you pay the price of over-communication</a:t>
            </a:r>
          </a:p>
          <a:p>
            <a:pPr marL="285750" indent="-285750">
              <a:buFont typeface="Tahoma" panose="020B0604030504040204" pitchFamily="34" charset="0"/>
              <a:buChar char="*"/>
            </a:pPr>
            <a:r>
              <a:rPr lang="en-US" dirty="0" smtClean="0">
                <a:solidFill>
                  <a:srgbClr val="FFC000"/>
                </a:solidFill>
              </a:rPr>
              <a:t>Tip 3: </a:t>
            </a:r>
            <a:r>
              <a:rPr lang="en-US" dirty="0">
                <a:solidFill>
                  <a:srgbClr val="FFC000"/>
                </a:solidFill>
              </a:rPr>
              <a:t>if you </a:t>
            </a:r>
            <a:r>
              <a:rPr lang="en-US" dirty="0" smtClean="0">
                <a:solidFill>
                  <a:srgbClr val="FFC000"/>
                </a:solidFill>
              </a:rPr>
              <a:t>can, </a:t>
            </a:r>
            <a:r>
              <a:rPr lang="en-US" dirty="0">
                <a:solidFill>
                  <a:srgbClr val="FFC000"/>
                </a:solidFill>
              </a:rPr>
              <a:t>try </a:t>
            </a:r>
            <a:r>
              <a:rPr lang="en-US" dirty="0" smtClean="0">
                <a:solidFill>
                  <a:srgbClr val="FFC000"/>
                </a:solidFill>
              </a:rPr>
              <a:t>to rewrite your algorithm to avoid </a:t>
            </a:r>
            <a:r>
              <a:rPr lang="en-US" dirty="0" err="1" smtClean="0">
                <a:solidFill>
                  <a:srgbClr val="FFC000"/>
                </a:solidFill>
              </a:rPr>
              <a:t>comm</a:t>
            </a:r>
            <a:r>
              <a:rPr lang="en-US" dirty="0" smtClean="0">
                <a:solidFill>
                  <a:srgbClr val="FFC000"/>
                </a:solidFill>
              </a:rPr>
              <a:t> to improve parallel efficiency (strong scalability)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97F203-D607-43B3-8258-8537FE2F02F8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2560"/>
            <a:ext cx="104013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/>
              <a:t>Vertical grid: levels0()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12711113" cy="399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100" dirty="0"/>
              <a:t> Compute </a:t>
            </a:r>
            <a:r>
              <a:rPr lang="en-US" sz="2100" i="1" dirty="0"/>
              <a:t>z</a:t>
            </a:r>
            <a:r>
              <a:rPr lang="en-US" sz="2100" dirty="0"/>
              <a:t>-coordinates at elements, nodes, and sides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Set wet/dry flags for elements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an element is "dry" if one of nodes is dry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an element is wet if </a:t>
            </a:r>
            <a:r>
              <a:rPr lang="en-US" sz="2100" i="1" dirty="0"/>
              <a:t>all</a:t>
            </a:r>
            <a:r>
              <a:rPr lang="en-US" sz="2100" dirty="0"/>
              <a:t> nodes are wet (and all sides are wet as well)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weed out isolated wet nodes: a node is wet if and only if at least one surrounding element is wet</a:t>
            </a:r>
          </a:p>
          <a:p>
            <a:pPr lvl="1" eaLnBrk="1" hangingPunct="1">
              <a:buFontTx/>
              <a:buChar char="•"/>
            </a:pPr>
            <a:r>
              <a:rPr lang="en-US" sz="2100" dirty="0">
                <a:sym typeface="Wingdings" pitchFamily="2" charset="2"/>
              </a:rPr>
              <a:t> A side is wet if and only if at least one adjacent element is wet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In short: </a:t>
            </a:r>
            <a:r>
              <a:rPr lang="en-US" sz="2100" b="1" dirty="0"/>
              <a:t>a wet element has </a:t>
            </a:r>
            <a:r>
              <a:rPr lang="en-US" sz="2100" b="1" dirty="0" smtClean="0"/>
              <a:t>3/4 </a:t>
            </a:r>
            <a:r>
              <a:rPr lang="en-US" sz="2100" b="1" dirty="0"/>
              <a:t>wet nodes and sides; a dry element may have wet or dry nodes/sides </a:t>
            </a:r>
            <a:r>
              <a:rPr lang="en-US" sz="2100" dirty="0">
                <a:sym typeface="Wingdings" pitchFamily="2" charset="2"/>
              </a:rPr>
              <a:t> </a:t>
            </a:r>
            <a:r>
              <a:rPr lang="en-US" sz="2100" b="1" dirty="0">
                <a:solidFill>
                  <a:srgbClr val="00B0F0"/>
                </a:solidFill>
                <a:sym typeface="Wingdings" pitchFamily="2" charset="2"/>
              </a:rPr>
              <a:t>consistency of indices is fundamental in </a:t>
            </a:r>
            <a:r>
              <a:rPr lang="en-US" sz="2100" b="1" dirty="0" smtClean="0">
                <a:solidFill>
                  <a:srgbClr val="00B0F0"/>
                </a:solidFill>
                <a:sym typeface="Wingdings" pitchFamily="2" charset="2"/>
              </a:rPr>
              <a:t>MPI codes</a:t>
            </a:r>
            <a:endParaRPr lang="en-US" sz="2100" b="1" dirty="0">
              <a:solidFill>
                <a:srgbClr val="00B0F0"/>
              </a:solidFill>
              <a:sym typeface="Wingdings" pitchFamily="2" charset="2"/>
            </a:endParaRPr>
          </a:p>
          <a:p>
            <a:pPr lvl="1" eaLnBrk="1" hangingPunct="1">
              <a:buFontTx/>
              <a:buChar char="•"/>
            </a:pPr>
            <a:r>
              <a:rPr lang="en-US" sz="2100" dirty="0">
                <a:sym typeface="Wingdings" pitchFamily="2" charset="2"/>
              </a:rPr>
              <a:t> Rewetted nodes: calculate </a:t>
            </a:r>
            <a:r>
              <a:rPr lang="en-US" sz="2100" dirty="0" err="1">
                <a:sym typeface="Wingdings" pitchFamily="2" charset="2"/>
              </a:rPr>
              <a:t>u,v</a:t>
            </a:r>
            <a:r>
              <a:rPr lang="en-US" sz="2100" dirty="0">
                <a:sym typeface="Wingdings" pitchFamily="2" charset="2"/>
              </a:rPr>
              <a:t>, S &amp; T (averaging)</a:t>
            </a:r>
          </a:p>
          <a:p>
            <a:pPr lvl="1" eaLnBrk="1" hangingPunct="1">
              <a:buFontTx/>
              <a:buChar char="•"/>
            </a:pPr>
            <a:r>
              <a:rPr lang="en-US" sz="2100" dirty="0">
                <a:sym typeface="Wingdings" pitchFamily="2" charset="2"/>
              </a:rPr>
              <a:t> Rewetted sides: calculate </a:t>
            </a:r>
            <a:r>
              <a:rPr lang="en-US" sz="2100" dirty="0" err="1" smtClean="0">
                <a:sym typeface="Wingdings" pitchFamily="2" charset="2"/>
              </a:rPr>
              <a:t>u,v</a:t>
            </a:r>
            <a:r>
              <a:rPr lang="en-US" sz="2100" dirty="0">
                <a:sym typeface="Wingdings" pitchFamily="2" charset="2"/>
              </a:rPr>
              <a:t> </a:t>
            </a:r>
            <a:r>
              <a:rPr lang="en-US" sz="2100" dirty="0" smtClean="0">
                <a:sym typeface="Wingdings" pitchFamily="2" charset="2"/>
              </a:rPr>
              <a:t>(averaging)</a:t>
            </a:r>
            <a:endParaRPr lang="en-US" sz="2100" dirty="0"/>
          </a:p>
          <a:p>
            <a:pPr eaLnBrk="1" hangingPunct="1"/>
            <a:endParaRPr lang="en-US" sz="2100" dirty="0"/>
          </a:p>
          <a:p>
            <a:pPr eaLnBrk="1" hangingPunct="1">
              <a:buFontTx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821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89DBCED-4DE0-4EF7-9BEE-B76A1A19A487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2560"/>
            <a:ext cx="104013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/>
              <a:t>Vertical grid: levels1()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1501" y="650241"/>
            <a:ext cx="12711113" cy="399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100" dirty="0"/>
              <a:t> Suitable for fine grid resolution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Iteration for finding interfacial nodes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Go along shoreline and make surrounding elements wet or dry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Enforce consistency in wet/dry flags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Compute side vel. at newly wetted sides based on average of neighbors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Final extrapolation of elevation into dry zone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Weed out isolated wet nodes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Reset vel. at dry sides to 0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Reset elevations at dry nodes below MSL to add a thin wet layer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Carry on with the </a:t>
            </a:r>
            <a:r>
              <a:rPr lang="en-US" sz="2100" dirty="0" smtClean="0"/>
              <a:t>same stuff </a:t>
            </a:r>
            <a:r>
              <a:rPr lang="en-US" sz="2100" dirty="0"/>
              <a:t>in levels0()</a:t>
            </a:r>
          </a:p>
          <a:p>
            <a:pPr eaLnBrk="1" hangingPunct="1"/>
            <a:endParaRPr lang="en-US" sz="2100" dirty="0"/>
          </a:p>
          <a:p>
            <a:pPr eaLnBrk="1" hangingPunct="1">
              <a:buFontTx/>
              <a:buChar char="•"/>
            </a:pPr>
            <a:endParaRPr lang="en-US" sz="2100" dirty="0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5472113" y="6258560"/>
            <a:ext cx="2743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2" name="Freeform 46"/>
          <p:cNvSpPr>
            <a:spLocks/>
          </p:cNvSpPr>
          <p:nvPr/>
        </p:nvSpPr>
        <p:spPr bwMode="auto">
          <a:xfrm>
            <a:off x="7186613" y="6106160"/>
            <a:ext cx="1600200" cy="894080"/>
          </a:xfrm>
          <a:custGeom>
            <a:avLst/>
            <a:gdLst>
              <a:gd name="T0" fmla="*/ 1066800 w 672"/>
              <a:gd name="T1" fmla="*/ 0 h 528"/>
              <a:gd name="T2" fmla="*/ 381000 w 672"/>
              <a:gd name="T3" fmla="*/ 152400 h 528"/>
              <a:gd name="T4" fmla="*/ 0 w 672"/>
              <a:gd name="T5" fmla="*/ 304800 h 528"/>
              <a:gd name="T6" fmla="*/ 0 w 672"/>
              <a:gd name="T7" fmla="*/ 8382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528"/>
              <a:gd name="T14" fmla="*/ 672 w 67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528">
                <a:moveTo>
                  <a:pt x="672" y="0"/>
                </a:moveTo>
                <a:lnTo>
                  <a:pt x="240" y="96"/>
                </a:lnTo>
                <a:lnTo>
                  <a:pt x="0" y="192"/>
                </a:lnTo>
                <a:lnTo>
                  <a:pt x="0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 flipH="1">
            <a:off x="5886450" y="6421120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1357313" y="6583680"/>
            <a:ext cx="266642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Extrapolation of surface</a:t>
            </a:r>
          </a:p>
        </p:txBody>
      </p: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10871133" y="4112545"/>
            <a:ext cx="1371600" cy="1219200"/>
            <a:chOff x="3408" y="1200"/>
            <a:chExt cx="864" cy="768"/>
          </a:xfrm>
        </p:grpSpPr>
        <p:sp>
          <p:nvSpPr>
            <p:cNvPr id="46" name="Freeform 3"/>
            <p:cNvSpPr>
              <a:spLocks/>
            </p:cNvSpPr>
            <p:nvPr/>
          </p:nvSpPr>
          <p:spPr bwMode="auto">
            <a:xfrm>
              <a:off x="3408" y="1200"/>
              <a:ext cx="864" cy="768"/>
            </a:xfrm>
            <a:custGeom>
              <a:avLst/>
              <a:gdLst>
                <a:gd name="T0" fmla="*/ 576 w 864"/>
                <a:gd name="T1" fmla="*/ 0 h 768"/>
                <a:gd name="T2" fmla="*/ 144 w 864"/>
                <a:gd name="T3" fmla="*/ 96 h 768"/>
                <a:gd name="T4" fmla="*/ 0 w 864"/>
                <a:gd name="T5" fmla="*/ 528 h 768"/>
                <a:gd name="T6" fmla="*/ 528 w 864"/>
                <a:gd name="T7" fmla="*/ 768 h 768"/>
                <a:gd name="T8" fmla="*/ 864 w 864"/>
                <a:gd name="T9" fmla="*/ 480 h 768"/>
                <a:gd name="T10" fmla="*/ 576 w 864"/>
                <a:gd name="T11" fmla="*/ 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4"/>
                <a:gd name="T19" fmla="*/ 0 h 768"/>
                <a:gd name="T20" fmla="*/ 864 w 864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4" h="768">
                  <a:moveTo>
                    <a:pt x="576" y="0"/>
                  </a:moveTo>
                  <a:lnTo>
                    <a:pt x="144" y="96"/>
                  </a:lnTo>
                  <a:lnTo>
                    <a:pt x="0" y="528"/>
                  </a:lnTo>
                  <a:lnTo>
                    <a:pt x="528" y="768"/>
                  </a:lnTo>
                  <a:lnTo>
                    <a:pt x="864" y="480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 flipV="1">
              <a:off x="3888" y="120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 flipV="1">
              <a:off x="3552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 flipH="1">
              <a:off x="3408" y="153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3888" y="153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3888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7959658" y="414905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9270933" y="546985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wet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9118533" y="365534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dry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12684058" y="4298283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G</a:t>
            </a:r>
            <a:r>
              <a:rPr lang="en-US" baseline="30000">
                <a:latin typeface="Arial" charset="0"/>
              </a:rPr>
              <a:t>n</a:t>
            </a:r>
            <a:endParaRPr lang="en-US">
              <a:latin typeface="Arial" charset="0"/>
            </a:endParaRP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11372783" y="466023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B</a:t>
            </a:r>
          </a:p>
        </p:txBody>
      </p: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0871133" y="4112545"/>
            <a:ext cx="1371600" cy="1219200"/>
            <a:chOff x="3408" y="1200"/>
            <a:chExt cx="864" cy="768"/>
          </a:xfrm>
        </p:grpSpPr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408" y="1200"/>
              <a:ext cx="864" cy="768"/>
            </a:xfrm>
            <a:custGeom>
              <a:avLst/>
              <a:gdLst>
                <a:gd name="T0" fmla="*/ 576 w 864"/>
                <a:gd name="T1" fmla="*/ 0 h 768"/>
                <a:gd name="T2" fmla="*/ 144 w 864"/>
                <a:gd name="T3" fmla="*/ 96 h 768"/>
                <a:gd name="T4" fmla="*/ 0 w 864"/>
                <a:gd name="T5" fmla="*/ 528 h 768"/>
                <a:gd name="T6" fmla="*/ 528 w 864"/>
                <a:gd name="T7" fmla="*/ 768 h 768"/>
                <a:gd name="T8" fmla="*/ 864 w 864"/>
                <a:gd name="T9" fmla="*/ 480 h 768"/>
                <a:gd name="T10" fmla="*/ 576 w 864"/>
                <a:gd name="T11" fmla="*/ 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4"/>
                <a:gd name="T19" fmla="*/ 0 h 768"/>
                <a:gd name="T20" fmla="*/ 864 w 864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4" h="768">
                  <a:moveTo>
                    <a:pt x="576" y="0"/>
                  </a:moveTo>
                  <a:lnTo>
                    <a:pt x="144" y="96"/>
                  </a:lnTo>
                  <a:lnTo>
                    <a:pt x="0" y="528"/>
                  </a:lnTo>
                  <a:lnTo>
                    <a:pt x="528" y="768"/>
                  </a:lnTo>
                  <a:lnTo>
                    <a:pt x="864" y="480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V="1">
              <a:off x="3888" y="120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H="1" flipV="1">
              <a:off x="3552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H="1">
              <a:off x="3408" y="153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>
              <a:off x="3888" y="153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3888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7594533" y="4112545"/>
            <a:ext cx="1390650" cy="1228725"/>
            <a:chOff x="1344" y="1194"/>
            <a:chExt cx="876" cy="774"/>
          </a:xfrm>
        </p:grpSpPr>
        <p:sp>
          <p:nvSpPr>
            <p:cNvPr id="65" name="AutoShape 24" descr="75%"/>
            <p:cNvSpPr>
              <a:spLocks noChangeArrowheads="1"/>
            </p:cNvSpPr>
            <p:nvPr/>
          </p:nvSpPr>
          <p:spPr bwMode="auto">
            <a:xfrm>
              <a:off x="1344" y="1392"/>
              <a:ext cx="672" cy="57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25" descr="75%"/>
            <p:cNvSpPr>
              <a:spLocks noChangeArrowheads="1"/>
            </p:cNvSpPr>
            <p:nvPr/>
          </p:nvSpPr>
          <p:spPr bwMode="auto">
            <a:xfrm rot="-3638665">
              <a:off x="1596" y="1242"/>
              <a:ext cx="672" cy="57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7594533" y="4112545"/>
            <a:ext cx="1390650" cy="1228725"/>
            <a:chOff x="1344" y="2304"/>
            <a:chExt cx="876" cy="774"/>
          </a:xfrm>
        </p:grpSpPr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1344" y="2304"/>
              <a:ext cx="876" cy="774"/>
              <a:chOff x="1344" y="1194"/>
              <a:chExt cx="876" cy="774"/>
            </a:xfrm>
          </p:grpSpPr>
          <p:sp>
            <p:nvSpPr>
              <p:cNvPr id="72" name="AutoShape 28" descr="75%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672" cy="576"/>
              </a:xfrm>
              <a:prstGeom prst="triangle">
                <a:avLst>
                  <a:gd name="adj" fmla="val 50000"/>
                </a:avLst>
              </a:prstGeom>
              <a:pattFill prst="pct75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29" descr="75%"/>
              <p:cNvSpPr>
                <a:spLocks noChangeArrowheads="1"/>
              </p:cNvSpPr>
              <p:nvPr/>
            </p:nvSpPr>
            <p:spPr bwMode="auto">
              <a:xfrm rot="-3638665">
                <a:off x="1596" y="1242"/>
                <a:ext cx="672" cy="576"/>
              </a:xfrm>
              <a:prstGeom prst="triangle">
                <a:avLst>
                  <a:gd name="adj" fmla="val 50000"/>
                </a:avLst>
              </a:prstGeom>
              <a:pattFill prst="pct75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V="1">
              <a:off x="1728" y="2880"/>
              <a:ext cx="0" cy="19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 flipH="1" flipV="1">
              <a:off x="2022" y="2688"/>
              <a:ext cx="144" cy="96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 flipH="1" flipV="1">
              <a:off x="1818" y="2640"/>
              <a:ext cx="48" cy="144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Freeform 73"/>
          <p:cNvSpPr>
            <a:spLocks/>
          </p:cNvSpPr>
          <p:nvPr/>
        </p:nvSpPr>
        <p:spPr bwMode="auto">
          <a:xfrm>
            <a:off x="7594533" y="4417345"/>
            <a:ext cx="1600200" cy="914400"/>
          </a:xfrm>
          <a:custGeom>
            <a:avLst/>
            <a:gdLst>
              <a:gd name="T0" fmla="*/ 0 w 1008"/>
              <a:gd name="T1" fmla="*/ 914400 h 576"/>
              <a:gd name="T2" fmla="*/ 533400 w 1008"/>
              <a:gd name="T3" fmla="*/ 0 h 576"/>
              <a:gd name="T4" fmla="*/ 1600200 w 1008"/>
              <a:gd name="T5" fmla="*/ 0 h 576"/>
              <a:gd name="T6" fmla="*/ 0 60000 65536"/>
              <a:gd name="T7" fmla="*/ 0 60000 65536"/>
              <a:gd name="T8" fmla="*/ 0 60000 65536"/>
              <a:gd name="T9" fmla="*/ 0 w 1008"/>
              <a:gd name="T10" fmla="*/ 0 h 576"/>
              <a:gd name="T11" fmla="*/ 1008 w 100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576">
                <a:moveTo>
                  <a:pt x="0" y="576"/>
                </a:moveTo>
                <a:lnTo>
                  <a:pt x="336" y="0"/>
                </a:lnTo>
                <a:lnTo>
                  <a:pt x="1008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6603933" y="5331745"/>
            <a:ext cx="990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594533" y="4417345"/>
            <a:ext cx="1600200" cy="914400"/>
          </a:xfrm>
          <a:custGeom>
            <a:avLst/>
            <a:gdLst>
              <a:gd name="T0" fmla="*/ 0 w 1008"/>
              <a:gd name="T1" fmla="*/ 914400 h 576"/>
              <a:gd name="T2" fmla="*/ 1066800 w 1008"/>
              <a:gd name="T3" fmla="*/ 914400 h 576"/>
              <a:gd name="T4" fmla="*/ 1600200 w 1008"/>
              <a:gd name="T5" fmla="*/ 0 h 576"/>
              <a:gd name="T6" fmla="*/ 0 60000 65536"/>
              <a:gd name="T7" fmla="*/ 0 60000 65536"/>
              <a:gd name="T8" fmla="*/ 0 60000 65536"/>
              <a:gd name="T9" fmla="*/ 0 w 1008"/>
              <a:gd name="T10" fmla="*/ 0 h 576"/>
              <a:gd name="T11" fmla="*/ 1008 w 100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576">
                <a:moveTo>
                  <a:pt x="0" y="576"/>
                </a:moveTo>
                <a:lnTo>
                  <a:pt x="672" y="576"/>
                </a:lnTo>
                <a:lnTo>
                  <a:pt x="1008" y="0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9194733" y="4264945"/>
            <a:ext cx="1676400" cy="685800"/>
          </a:xfrm>
          <a:custGeom>
            <a:avLst/>
            <a:gdLst>
              <a:gd name="T0" fmla="*/ 0 w 1056"/>
              <a:gd name="T1" fmla="*/ 152400 h 432"/>
              <a:gd name="T2" fmla="*/ 838200 w 1056"/>
              <a:gd name="T3" fmla="*/ 0 h 432"/>
              <a:gd name="T4" fmla="*/ 1676400 w 1056"/>
              <a:gd name="T5" fmla="*/ 68580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96"/>
                </a:moveTo>
                <a:lnTo>
                  <a:pt x="528" y="0"/>
                </a:lnTo>
                <a:lnTo>
                  <a:pt x="1056" y="432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10871133" y="4645945"/>
            <a:ext cx="1371600" cy="304800"/>
          </a:xfrm>
          <a:custGeom>
            <a:avLst/>
            <a:gdLst>
              <a:gd name="T0" fmla="*/ 0 w 864"/>
              <a:gd name="T1" fmla="*/ 304800 h 192"/>
              <a:gd name="T2" fmla="*/ 762000 w 864"/>
              <a:gd name="T3" fmla="*/ 0 h 192"/>
              <a:gd name="T4" fmla="*/ 1371600 w 864"/>
              <a:gd name="T5" fmla="*/ 228600 h 192"/>
              <a:gd name="T6" fmla="*/ 0 60000 65536"/>
              <a:gd name="T7" fmla="*/ 0 60000 65536"/>
              <a:gd name="T8" fmla="*/ 0 60000 65536"/>
              <a:gd name="T9" fmla="*/ 0 w 864"/>
              <a:gd name="T10" fmla="*/ 0 h 192"/>
              <a:gd name="T11" fmla="*/ 864 w 86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92">
                <a:moveTo>
                  <a:pt x="0" y="192"/>
                </a:moveTo>
                <a:lnTo>
                  <a:pt x="480" y="0"/>
                </a:lnTo>
                <a:lnTo>
                  <a:pt x="864" y="144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V="1">
            <a:off x="12242733" y="4569745"/>
            <a:ext cx="5334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10871133" y="4874545"/>
            <a:ext cx="1371600" cy="457200"/>
          </a:xfrm>
          <a:custGeom>
            <a:avLst/>
            <a:gdLst>
              <a:gd name="T0" fmla="*/ 0 w 864"/>
              <a:gd name="T1" fmla="*/ 76200 h 288"/>
              <a:gd name="T2" fmla="*/ 838200 w 864"/>
              <a:gd name="T3" fmla="*/ 457200 h 288"/>
              <a:gd name="T4" fmla="*/ 1371600 w 864"/>
              <a:gd name="T5" fmla="*/ 0 h 288"/>
              <a:gd name="T6" fmla="*/ 0 60000 65536"/>
              <a:gd name="T7" fmla="*/ 0 60000 65536"/>
              <a:gd name="T8" fmla="*/ 0 60000 65536"/>
              <a:gd name="T9" fmla="*/ 0 w 864"/>
              <a:gd name="T10" fmla="*/ 0 h 288"/>
              <a:gd name="T11" fmla="*/ 864 w 86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288">
                <a:moveTo>
                  <a:pt x="0" y="48"/>
                </a:moveTo>
                <a:lnTo>
                  <a:pt x="528" y="288"/>
                </a:lnTo>
                <a:lnTo>
                  <a:pt x="864" y="0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8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56" y="-91384"/>
            <a:ext cx="13716000" cy="568960"/>
          </a:xfrm>
        </p:spPr>
        <p:txBody>
          <a:bodyPr/>
          <a:lstStyle/>
          <a:p>
            <a:pPr algn="ctr"/>
            <a:r>
              <a:rPr lang="en-US" sz="2800" b="1" dirty="0" smtClean="0"/>
              <a:t>Utility</a:t>
            </a:r>
            <a:endParaRPr lang="en-US" sz="2800" b="1" dirty="0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0" y="44669"/>
            <a:ext cx="242752" cy="3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0170" tIns="60085" rIns="120170" bIns="60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170" y="762000"/>
            <a:ext cx="13168448" cy="5969098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err="1"/>
              <a:t>UtilLib</a:t>
            </a:r>
            <a:r>
              <a:rPr lang="en-US" sz="2000" dirty="0"/>
              <a:t>: </a:t>
            </a:r>
            <a:r>
              <a:rPr lang="en-US" sz="2000" dirty="0" smtClean="0"/>
              <a:t>shared </a:t>
            </a:r>
            <a:r>
              <a:rPr lang="en-US" sz="2000" dirty="0"/>
              <a:t>routines</a:t>
            </a:r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/>
              <a:t>Pre-Processing: nudging, horizontal viscosity, LSC</a:t>
            </a:r>
            <a:r>
              <a:rPr lang="en-US" sz="2000" baseline="30000" dirty="0"/>
              <a:t>2</a:t>
            </a:r>
            <a:r>
              <a:rPr lang="en-US" sz="2000" dirty="0"/>
              <a:t>….</a:t>
            </a:r>
            <a:endParaRPr lang="en-US" sz="2000" baseline="30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err="1"/>
              <a:t>Gen_Hotstart</a:t>
            </a:r>
            <a:r>
              <a:rPr lang="en-US" sz="2000" dirty="0"/>
              <a:t>: example to show how to generate hotstart.in (e.g. from gridded data in </a:t>
            </a:r>
            <a:r>
              <a:rPr lang="en-US" sz="2000" dirty="0" err="1"/>
              <a:t>nc</a:t>
            </a:r>
            <a:r>
              <a:rPr lang="en-US" sz="2000" dirty="0"/>
              <a:t> format </a:t>
            </a:r>
            <a:r>
              <a:rPr lang="en-US" sz="2000" dirty="0" smtClean="0"/>
              <a:t>like HYCOM)</a:t>
            </a:r>
            <a:endParaRPr lang="en-US" sz="2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err="1"/>
              <a:t>Sflux_nc</a:t>
            </a:r>
            <a:r>
              <a:rPr lang="en-US" sz="2000" dirty="0"/>
              <a:t>: </a:t>
            </a:r>
            <a:r>
              <a:rPr lang="en-US" sz="2000" dirty="0" err="1"/>
              <a:t>readnc</a:t>
            </a:r>
            <a:r>
              <a:rPr lang="en-US" sz="2000" dirty="0"/>
              <a:t>*.m show various examples of how to generate your own </a:t>
            </a:r>
            <a:r>
              <a:rPr lang="en-US" sz="2000" dirty="0" err="1"/>
              <a:t>sflux</a:t>
            </a:r>
            <a:r>
              <a:rPr lang="en-US" sz="2000" dirty="0"/>
              <a:t>/ </a:t>
            </a:r>
            <a:r>
              <a:rPr lang="en-US" sz="2000" dirty="0" smtClean="0"/>
              <a:t>files; also scripts to download NARR and CFSR</a:t>
            </a:r>
            <a:endParaRPr lang="en-US" sz="2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SMS: conversion scripts between .2dm and .gr3</a:t>
            </a:r>
            <a:endParaRPr lang="en-US" sz="2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Tides: scripts for FES2014 </a:t>
            </a:r>
            <a:r>
              <a:rPr lang="en-US" sz="2000" dirty="0" err="1" smtClean="0"/>
              <a:t>etc</a:t>
            </a:r>
            <a:r>
              <a:rPr lang="en-US" sz="2000" dirty="0" smtClean="0"/>
              <a:t> to generate harmonics (for </a:t>
            </a:r>
            <a:r>
              <a:rPr lang="en-US" sz="2000" dirty="0" err="1" smtClean="0"/>
              <a:t>elev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7030A0"/>
                </a:solidFill>
              </a:rPr>
              <a:t>velocity</a:t>
            </a:r>
            <a:r>
              <a:rPr lang="en-US" sz="2000" dirty="0" smtClean="0"/>
              <a:t>)</a:t>
            </a:r>
            <a:endParaRPr lang="en-US" sz="2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err="1"/>
              <a:t>Grid_Scripts</a:t>
            </a:r>
            <a:endParaRPr lang="en-US" sz="2000" dirty="0"/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Interpolating depths: interpolate_depth_structured2.f90</a:t>
            </a:r>
            <a:r>
              <a:rPr lang="en-US" sz="2000" dirty="0"/>
              <a:t>; </a:t>
            </a:r>
            <a:r>
              <a:rPr lang="en-US" sz="2000" dirty="0" smtClean="0"/>
              <a:t>interpolate_unstructured.f90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Generate </a:t>
            </a:r>
            <a:r>
              <a:rPr lang="en-US" sz="2000" dirty="0"/>
              <a:t>a </a:t>
            </a:r>
            <a:r>
              <a:rPr lang="en-US" sz="2000" dirty="0" smtClean="0"/>
              <a:t>grid with periodic </a:t>
            </a:r>
            <a:r>
              <a:rPr lang="en-US" sz="2000" dirty="0" err="1" smtClean="0"/>
              <a:t>b.c.</a:t>
            </a:r>
            <a:r>
              <a:rPr lang="en-US" sz="2000" dirty="0" smtClean="0"/>
              <a:t>: </a:t>
            </a:r>
            <a:r>
              <a:rPr lang="en-US" sz="2000" dirty="0"/>
              <a:t>periodic_grid.f90</a:t>
            </a:r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err="1"/>
              <a:t>Particle_tracking</a:t>
            </a:r>
            <a:r>
              <a:rPr lang="en-US" sz="2000" dirty="0"/>
              <a:t> </a:t>
            </a:r>
            <a:r>
              <a:rPr lang="en-US" sz="2000" dirty="0" smtClean="0"/>
              <a:t>(including oil spill)        </a:t>
            </a:r>
            <a:endParaRPr lang="en-US" sz="2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/>
              <a:t>ACE: build ACE tool </a:t>
            </a:r>
            <a:r>
              <a:rPr lang="en-US" sz="2000" dirty="0" smtClean="0"/>
              <a:t>(highly recommended, especially xmgredit5 )    </a:t>
            </a:r>
            <a:endParaRPr lang="en-US" sz="2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err="1"/>
              <a:t>Combining_Scripts</a:t>
            </a:r>
            <a:r>
              <a:rPr lang="en-US" sz="2000" dirty="0"/>
              <a:t> 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combine_output11: </a:t>
            </a:r>
            <a:r>
              <a:rPr lang="en-US" sz="2000" dirty="0"/>
              <a:t>combine CPU-specific </a:t>
            </a:r>
            <a:r>
              <a:rPr lang="en-US" sz="2000" dirty="0" err="1" smtClean="0"/>
              <a:t>nc</a:t>
            </a:r>
            <a:r>
              <a:rPr lang="en-US" sz="2000" dirty="0" smtClean="0"/>
              <a:t> outputs </a:t>
            </a:r>
            <a:r>
              <a:rPr lang="en-US" sz="2000" dirty="0"/>
              <a:t>into a single (global) </a:t>
            </a:r>
            <a:r>
              <a:rPr lang="en-US" sz="2000" dirty="0" err="1" smtClean="0"/>
              <a:t>nc</a:t>
            </a:r>
            <a:r>
              <a:rPr lang="en-US" sz="2000" dirty="0" smtClean="0"/>
              <a:t> output (schout_1.nc </a:t>
            </a:r>
            <a:r>
              <a:rPr lang="en-US" sz="2000" dirty="0" err="1"/>
              <a:t>etc</a:t>
            </a:r>
            <a:r>
              <a:rPr lang="en-US" sz="2000" dirty="0" smtClean="0"/>
              <a:t>)</a:t>
            </a:r>
            <a:endParaRPr lang="en-US" sz="2000" dirty="0"/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/>
              <a:t>autocombine_MPI_elfe.pl: drives </a:t>
            </a:r>
            <a:r>
              <a:rPr lang="en-US" sz="2000" dirty="0" err="1"/>
              <a:t>combine_output</a:t>
            </a:r>
            <a:r>
              <a:rPr lang="en-US" sz="2000" dirty="0"/>
              <a:t>* to automatically combine available </a:t>
            </a:r>
            <a:r>
              <a:rPr lang="en-US" sz="2000" dirty="0" smtClean="0"/>
              <a:t>outputs </a:t>
            </a:r>
            <a:r>
              <a:rPr lang="en-US" sz="2000" dirty="0"/>
              <a:t>as the run progresses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combine_hotstart</a:t>
            </a:r>
            <a:r>
              <a:rPr lang="en-US" sz="2000" dirty="0"/>
              <a:t>7</a:t>
            </a:r>
            <a:r>
              <a:rPr lang="en-US" sz="2000" dirty="0" smtClean="0"/>
              <a:t>: </a:t>
            </a:r>
            <a:r>
              <a:rPr lang="en-US" sz="2000" dirty="0"/>
              <a:t>combine CPU-specific </a:t>
            </a:r>
            <a:r>
              <a:rPr lang="en-US" sz="2000" dirty="0" err="1"/>
              <a:t>hotstart</a:t>
            </a:r>
            <a:r>
              <a:rPr lang="en-US" sz="2000" dirty="0"/>
              <a:t> outputs into a single </a:t>
            </a:r>
            <a:r>
              <a:rPr lang="en-US" sz="2000" dirty="0" smtClean="0"/>
              <a:t>hotstart.nc</a:t>
            </a:r>
            <a:endParaRPr lang="en-US" sz="2000" dirty="0"/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/>
              <a:t>combine_gr3: combine some CPU-specific ASCII outputs (e.g. </a:t>
            </a:r>
            <a:r>
              <a:rPr lang="en-US" sz="2000" dirty="0" err="1"/>
              <a:t>maxelev</a:t>
            </a:r>
            <a:r>
              <a:rPr lang="en-US" sz="2000" dirty="0"/>
              <a:t>) into a global .</a:t>
            </a:r>
            <a:r>
              <a:rPr lang="en-US" sz="2000" dirty="0" smtClean="0"/>
              <a:t>gr3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We are working toward eliminating the need for combining in the future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8341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571500" y="98750"/>
            <a:ext cx="5676900" cy="32512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err="1" smtClean="0"/>
              <a:t>schism_step</a:t>
            </a:r>
            <a:r>
              <a:rPr lang="en-US" sz="2600" dirty="0" smtClean="0"/>
              <a:t>: the main work horse</a:t>
            </a:r>
            <a:endParaRPr lang="en-US" sz="2600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47637" y="406401"/>
            <a:ext cx="12711113" cy="732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bed deformation</a:t>
            </a:r>
          </a:p>
          <a:p>
            <a:pPr eaLnBrk="1" hangingPunct="1">
              <a:buFontTx/>
              <a:buChar char="•"/>
            </a:pPr>
            <a:r>
              <a:rPr lang="en-US" dirty="0"/>
              <a:t> bottom drag</a:t>
            </a:r>
          </a:p>
          <a:p>
            <a:pPr eaLnBrk="1" hangingPunct="1">
              <a:buFontTx/>
              <a:buChar char="•"/>
            </a:pPr>
            <a:r>
              <a:rPr lang="en-US" dirty="0"/>
              <a:t> horizontal viscosity</a:t>
            </a:r>
          </a:p>
          <a:p>
            <a:pPr eaLnBrk="1" hangingPunct="1">
              <a:buFontTx/>
              <a:buChar char="•"/>
            </a:pPr>
            <a:r>
              <a:rPr lang="en-US" dirty="0"/>
              <a:t> tidal potential</a:t>
            </a:r>
          </a:p>
          <a:p>
            <a:pPr eaLnBrk="1" hangingPunct="1">
              <a:buFontTx/>
              <a:buChar char="•"/>
            </a:pPr>
            <a:r>
              <a:rPr lang="en-US" dirty="0"/>
              <a:t> wind stress and atmos. Fluxes</a:t>
            </a:r>
          </a:p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WWM: vortex forces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S,T nudging values</a:t>
            </a:r>
          </a:p>
          <a:p>
            <a:pPr eaLnBrk="1" hangingPunct="1">
              <a:buFontTx/>
              <a:buChar char="•"/>
            </a:pPr>
            <a:r>
              <a:rPr lang="en-US" dirty="0"/>
              <a:t> Hydraulics</a:t>
            </a:r>
          </a:p>
          <a:p>
            <a:pPr eaLnBrk="1" hangingPunct="1">
              <a:buFontTx/>
              <a:buChar char="•"/>
            </a:pPr>
            <a:r>
              <a:rPr lang="en-US" dirty="0"/>
              <a:t> read in *.</a:t>
            </a:r>
            <a:r>
              <a:rPr lang="en-US" dirty="0" err="1" smtClean="0"/>
              <a:t>th</a:t>
            </a:r>
            <a:r>
              <a:rPr lang="en-US" dirty="0" smtClean="0"/>
              <a:t>*; </a:t>
            </a:r>
            <a:r>
              <a:rPr lang="en-US" dirty="0"/>
              <a:t>compute vel. </a:t>
            </a:r>
            <a:r>
              <a:rPr lang="en-US" dirty="0" err="1"/>
              <a:t>b.c.</a:t>
            </a:r>
            <a:r>
              <a:rPr lang="en-US" dirty="0"/>
              <a:t> based on discharges (except for uv3D.th); source/sink inputs</a:t>
            </a:r>
          </a:p>
          <a:p>
            <a:pPr eaLnBrk="1" hangingPunct="1">
              <a:buFontTx/>
              <a:buChar char="•"/>
            </a:pPr>
            <a:r>
              <a:rPr lang="en-US" dirty="0"/>
              <a:t> Bottom drag (including optional wave effects)</a:t>
            </a:r>
          </a:p>
          <a:p>
            <a:pPr eaLnBrk="1" hangingPunct="1">
              <a:buFontTx/>
              <a:buChar char="•"/>
            </a:pPr>
            <a:r>
              <a:rPr lang="en-US" dirty="0"/>
              <a:t> turbulence closure: at nodes</a:t>
            </a:r>
          </a:p>
          <a:p>
            <a:pPr eaLnBrk="1" hangingPunct="1">
              <a:buFontTx/>
              <a:buChar char="•"/>
            </a:pPr>
            <a:r>
              <a:rPr lang="en-US" dirty="0"/>
              <a:t> backtracking (more later) </a:t>
            </a:r>
            <a:r>
              <a:rPr lang="en-US" dirty="0">
                <a:sym typeface="Wingdings" pitchFamily="2" charset="2"/>
              </a:rPr>
              <a:t> (</a:t>
            </a:r>
            <a:r>
              <a:rPr lang="en-US" dirty="0" err="1">
                <a:sym typeface="Wingdings" pitchFamily="2" charset="2"/>
              </a:rPr>
              <a:t>u,v,w,S,T</a:t>
            </a:r>
            <a:r>
              <a:rPr lang="en-US" dirty="0">
                <a:sym typeface="Wingdings" pitchFamily="2" charset="2"/>
              </a:rPr>
              <a:t>) @ nodes, sides, and elem.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sym typeface="Wingdings" pitchFamily="2" charset="2"/>
              </a:rPr>
              <a:t> Inter-subdomain </a:t>
            </a:r>
            <a:r>
              <a:rPr lang="en-US" dirty="0" err="1">
                <a:sym typeface="Wingdings" pitchFamily="2" charset="2"/>
              </a:rPr>
              <a:t>btrack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density gradients using cubic spline and reconstruction method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continuity </a:t>
            </a:r>
            <a:r>
              <a:rPr lang="en-US" dirty="0" err="1"/>
              <a:t>eq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evaluation of FE matrices (2D &amp; 3D)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compute sparse matrix (I</a:t>
            </a:r>
            <a:r>
              <a:rPr lang="en-US" baseline="-25000" dirty="0"/>
              <a:t>1-7</a:t>
            </a:r>
            <a:r>
              <a:rPr lang="en-US" dirty="0"/>
              <a:t>) and impose essential </a:t>
            </a:r>
            <a:r>
              <a:rPr lang="en-US" dirty="0" err="1"/>
              <a:t>b.c</a:t>
            </a:r>
            <a:r>
              <a:rPr lang="en-US" dirty="0" err="1" smtClean="0"/>
              <a:t>.</a:t>
            </a:r>
            <a:r>
              <a:rPr lang="en-US" dirty="0" smtClean="0"/>
              <a:t> (including vegetation)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solver: </a:t>
            </a:r>
            <a:endParaRPr lang="en-US" dirty="0" smtClean="0"/>
          </a:p>
          <a:p>
            <a:pPr lvl="2" eaLnBrk="1" hangingPunct="1">
              <a:buFontTx/>
              <a:buChar char="•"/>
            </a:pPr>
            <a:r>
              <a:rPr lang="en-US" dirty="0" smtClean="0"/>
              <a:t> CG </a:t>
            </a:r>
            <a:r>
              <a:rPr lang="en-US" dirty="0"/>
              <a:t>with Jacobian </a:t>
            </a:r>
            <a:r>
              <a:rPr lang="en-US" dirty="0" smtClean="0"/>
              <a:t>pre-conditioner</a:t>
            </a:r>
            <a:endParaRPr lang="en-US" dirty="0"/>
          </a:p>
          <a:p>
            <a:pPr lvl="2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use </a:t>
            </a:r>
            <a:r>
              <a:rPr lang="en-US" dirty="0" err="1"/>
              <a:t>PETSc</a:t>
            </a:r>
            <a:r>
              <a:rPr lang="en-US" dirty="0"/>
              <a:t> </a:t>
            </a:r>
            <a:r>
              <a:rPr lang="en-US" dirty="0" err="1"/>
              <a:t>sovlers</a:t>
            </a:r>
            <a:r>
              <a:rPr lang="en-US" dirty="0"/>
              <a:t> for large core counts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 if(</a:t>
            </a:r>
            <a:r>
              <a:rPr lang="en-US" dirty="0" err="1" smtClean="0"/>
              <a:t>myrank</a:t>
            </a:r>
            <a:r>
              <a:rPr lang="en-US" dirty="0" smtClean="0"/>
              <a:t>==0) write(16,*)'done solver; ', '</a:t>
            </a:r>
            <a:r>
              <a:rPr lang="en-US" dirty="0" err="1" smtClean="0"/>
              <a:t>etatot</a:t>
            </a:r>
            <a:r>
              <a:rPr lang="en-US" dirty="0" smtClean="0"/>
              <a:t>=',</a:t>
            </a:r>
            <a:r>
              <a:rPr lang="en-US" dirty="0" err="1" smtClean="0"/>
              <a:t>etatot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momentum </a:t>
            </a:r>
            <a:r>
              <a:rPr lang="en-US" dirty="0" err="1" smtClean="0"/>
              <a:t>eq</a:t>
            </a:r>
            <a:r>
              <a:rPr lang="en-US" dirty="0" smtClean="0"/>
              <a:t>: sides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Impose </a:t>
            </a:r>
            <a:r>
              <a:rPr lang="en-US" dirty="0" err="1"/>
              <a:t>b.c.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Hydraulics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Shapiro filter (</a:t>
            </a:r>
            <a:r>
              <a:rPr lang="en-US" dirty="0" err="1"/>
              <a:t>indvel</a:t>
            </a:r>
            <a:r>
              <a:rPr lang="en-US" dirty="0"/>
              <a:t>&lt;=0)</a:t>
            </a:r>
          </a:p>
        </p:txBody>
      </p:sp>
      <p:sp>
        <p:nvSpPr>
          <p:cNvPr id="6154" name="Rectangle 79"/>
          <p:cNvSpPr>
            <a:spLocks noChangeArrowheads="1"/>
          </p:cNvSpPr>
          <p:nvPr/>
        </p:nvSpPr>
        <p:spPr bwMode="auto">
          <a:xfrm>
            <a:off x="10210800" y="3352800"/>
            <a:ext cx="3314700" cy="3568441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sz="1600" dirty="0"/>
              <a:t> do j=1,ns</a:t>
            </a:r>
          </a:p>
          <a:p>
            <a:r>
              <a:rPr lang="en-US" sz="1600" dirty="0"/>
              <a:t>        if(</a:t>
            </a:r>
            <a:r>
              <a:rPr lang="en-US" sz="1600" dirty="0" err="1"/>
              <a:t>idry_s</a:t>
            </a:r>
            <a:r>
              <a:rPr lang="en-US" sz="1600" dirty="0"/>
              <a:t>(j)==1) then</a:t>
            </a:r>
          </a:p>
          <a:p>
            <a:r>
              <a:rPr lang="en-US" sz="1600" dirty="0"/>
              <a:t>          do k=1,nvrt</a:t>
            </a:r>
          </a:p>
          <a:p>
            <a:r>
              <a:rPr lang="en-US" sz="1600" dirty="0"/>
              <a:t>            su2(</a:t>
            </a:r>
            <a:r>
              <a:rPr lang="en-US" sz="1600" dirty="0" err="1"/>
              <a:t>k,j</a:t>
            </a:r>
            <a:r>
              <a:rPr lang="en-US" sz="1600" dirty="0"/>
              <a:t>)=0</a:t>
            </a:r>
          </a:p>
          <a:p>
            <a:r>
              <a:rPr lang="en-US" sz="1600" dirty="0"/>
              <a:t>            sv2(</a:t>
            </a:r>
            <a:r>
              <a:rPr lang="en-US" sz="1600" dirty="0" err="1"/>
              <a:t>k,j</a:t>
            </a:r>
            <a:r>
              <a:rPr lang="en-US" sz="1600" dirty="0"/>
              <a:t>)=0</a:t>
            </a:r>
          </a:p>
          <a:p>
            <a:r>
              <a:rPr lang="en-US" sz="1600" dirty="0"/>
              <a:t>          </a:t>
            </a:r>
            <a:r>
              <a:rPr lang="en-US" sz="1600" dirty="0" err="1"/>
              <a:t>enddo</a:t>
            </a:r>
            <a:r>
              <a:rPr lang="en-US" sz="1600" dirty="0"/>
              <a:t> </a:t>
            </a:r>
            <a:r>
              <a:rPr lang="en-US" sz="1600" dirty="0" smtClean="0"/>
              <a:t> k</a:t>
            </a:r>
            <a:endParaRPr lang="en-US" sz="1600" dirty="0"/>
          </a:p>
          <a:p>
            <a:r>
              <a:rPr lang="en-US" sz="1600" dirty="0"/>
              <a:t>          cycle</a:t>
            </a:r>
          </a:p>
          <a:p>
            <a:r>
              <a:rPr lang="en-US" sz="1600" dirty="0"/>
              <a:t>        </a:t>
            </a:r>
            <a:r>
              <a:rPr lang="en-US" sz="1600" dirty="0" err="1"/>
              <a:t>endif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 smtClean="0"/>
              <a:t>        </a:t>
            </a:r>
            <a:r>
              <a:rPr lang="en-US" sz="1600" dirty="0"/>
              <a:t>Wet sides</a:t>
            </a:r>
          </a:p>
          <a:p>
            <a:r>
              <a:rPr lang="en-US" sz="1600" dirty="0"/>
              <a:t>        node1=</a:t>
            </a:r>
            <a:r>
              <a:rPr lang="en-US" sz="1600" dirty="0" err="1"/>
              <a:t>isidenode</a:t>
            </a:r>
            <a:r>
              <a:rPr lang="en-US" sz="1600" dirty="0"/>
              <a:t>(j,1)</a:t>
            </a:r>
          </a:p>
          <a:p>
            <a:r>
              <a:rPr lang="en-US" sz="1600" dirty="0"/>
              <a:t>        node2=</a:t>
            </a:r>
            <a:r>
              <a:rPr lang="en-US" sz="1600" dirty="0" err="1"/>
              <a:t>isidenode</a:t>
            </a:r>
            <a:r>
              <a:rPr lang="en-US" sz="1600" dirty="0"/>
              <a:t>(j,2)</a:t>
            </a:r>
          </a:p>
          <a:p>
            <a:r>
              <a:rPr lang="en-US" sz="1600" dirty="0"/>
              <a:t>        ……………………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enddo</a:t>
            </a:r>
            <a:r>
              <a:rPr lang="en-US" sz="1600" dirty="0"/>
              <a:t> </a:t>
            </a:r>
            <a:r>
              <a:rPr lang="en-US" sz="1600" dirty="0" smtClean="0"/>
              <a:t> j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11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850" y="98750"/>
            <a:ext cx="2457450" cy="32512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err="1"/>
              <a:t>schism_step</a:t>
            </a:r>
            <a:endParaRPr lang="en-US" sz="2600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57201" y="731520"/>
            <a:ext cx="12711113" cy="510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Sponge </a:t>
            </a:r>
            <a:r>
              <a:rPr lang="en-US" dirty="0"/>
              <a:t>layer: elev., vel.</a:t>
            </a:r>
          </a:p>
          <a:p>
            <a:pPr eaLnBrk="1" hangingPunct="1">
              <a:buFontTx/>
              <a:buChar char="•"/>
            </a:pPr>
            <a:r>
              <a:rPr lang="en-US" dirty="0"/>
              <a:t> Vertical </a:t>
            </a:r>
            <a:r>
              <a:rPr lang="en-US" dirty="0" smtClean="0"/>
              <a:t>velocity: </a:t>
            </a:r>
            <a:r>
              <a:rPr lang="en-US" dirty="0"/>
              <a:t>element centroid</a:t>
            </a:r>
          </a:p>
          <a:p>
            <a:pPr eaLnBrk="1" hangingPunct="1">
              <a:buFontTx/>
              <a:buChar char="•"/>
            </a:pPr>
            <a:r>
              <a:rPr lang="en-US" dirty="0"/>
              <a:t> Transport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upwind or TVD or WENO: </a:t>
            </a:r>
            <a:r>
              <a:rPr lang="en-US" dirty="0"/>
              <a:t>prisms (no </a:t>
            </a:r>
            <a:r>
              <a:rPr lang="en-US" dirty="0" err="1"/>
              <a:t>btrack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      prepare mass source/sink, surface &amp; bottom </a:t>
            </a:r>
            <a:r>
              <a:rPr lang="en-US" dirty="0" err="1"/>
              <a:t>b.c.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bdy_frc</a:t>
            </a:r>
            <a:r>
              <a:rPr lang="en-US" dirty="0"/>
              <a:t>(); </a:t>
            </a:r>
            <a:r>
              <a:rPr lang="en-US" dirty="0" err="1">
                <a:solidFill>
                  <a:srgbClr val="FF0000"/>
                </a:solidFill>
              </a:rPr>
              <a:t>flx_sf</a:t>
            </a:r>
            <a:r>
              <a:rPr lang="en-US" dirty="0"/>
              <a:t>(); </a:t>
            </a:r>
            <a:r>
              <a:rPr lang="en-US" dirty="0" err="1">
                <a:solidFill>
                  <a:srgbClr val="FF0000"/>
                </a:solidFill>
              </a:rPr>
              <a:t>flx_bt</a:t>
            </a:r>
            <a:r>
              <a:rPr lang="en-US" dirty="0"/>
              <a:t>()</a:t>
            </a:r>
          </a:p>
          <a:p>
            <a:pPr lvl="1" eaLnBrk="1" hangingPunct="1"/>
            <a:r>
              <a:rPr lang="en-US" dirty="0"/>
              <a:t>      </a:t>
            </a:r>
            <a:r>
              <a:rPr lang="en-US" dirty="0" err="1" smtClean="0"/>
              <a:t>do_transport_tvd_imp</a:t>
            </a:r>
            <a:r>
              <a:rPr lang="en-US" dirty="0" smtClean="0"/>
              <a:t>(): </a:t>
            </a:r>
            <a:r>
              <a:rPr lang="en-US" dirty="0"/>
              <a:t>including </a:t>
            </a:r>
            <a:r>
              <a:rPr lang="en-US" dirty="0" err="1"/>
              <a:t>b.c.</a:t>
            </a:r>
            <a:endParaRPr lang="en-US" dirty="0"/>
          </a:p>
          <a:p>
            <a:pPr lvl="1" eaLnBrk="1" hangingPunct="1"/>
            <a:r>
              <a:rPr lang="en-US" dirty="0"/>
              <a:t>      conversion to nodes for output and for </a:t>
            </a:r>
            <a:r>
              <a:rPr lang="en-US" dirty="0" err="1"/>
              <a:t>eqstate</a:t>
            </a:r>
            <a:r>
              <a:rPr lang="en-US" dirty="0"/>
              <a:t> (turbulence closure)</a:t>
            </a:r>
          </a:p>
          <a:p>
            <a:pPr lvl="1" eaLnBrk="1" hangingPunct="1"/>
            <a:r>
              <a:rPr lang="en-US" dirty="0"/>
              <a:t>      tracer transport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nudging</a:t>
            </a:r>
          </a:p>
          <a:p>
            <a:pPr eaLnBrk="1" hangingPunct="1">
              <a:buFontTx/>
              <a:buChar char="•"/>
            </a:pPr>
            <a:r>
              <a:rPr lang="en-US" dirty="0"/>
              <a:t> new </a:t>
            </a:r>
            <a:r>
              <a:rPr lang="en-US" dirty="0" err="1" smtClean="0"/>
              <a:t>vgrid</a:t>
            </a:r>
            <a:r>
              <a:rPr lang="en-US" dirty="0" smtClean="0"/>
              <a:t> (levels*): </a:t>
            </a:r>
            <a:r>
              <a:rPr lang="en-US" dirty="0"/>
              <a:t>wet/dry</a:t>
            </a:r>
          </a:p>
          <a:p>
            <a:pPr eaLnBrk="1" hangingPunct="1">
              <a:buFontTx/>
              <a:buChar char="•"/>
            </a:pPr>
            <a:r>
              <a:rPr lang="en-US" dirty="0"/>
              <a:t> new (</a:t>
            </a:r>
            <a:r>
              <a:rPr lang="en-US" dirty="0" err="1"/>
              <a:t>u,v,w</a:t>
            </a:r>
            <a:r>
              <a:rPr lang="en-US" dirty="0"/>
              <a:t>) at </a:t>
            </a:r>
            <a:r>
              <a:rPr lang="en-US" dirty="0" smtClean="0"/>
              <a:t>nodes: </a:t>
            </a:r>
            <a:r>
              <a:rPr lang="en-US" dirty="0" err="1" smtClean="0"/>
              <a:t>nodalvel</a:t>
            </a:r>
            <a:r>
              <a:rPr lang="en-US" dirty="0" smtClean="0"/>
              <a:t>()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Density &amp; mean profile of density</a:t>
            </a:r>
          </a:p>
          <a:p>
            <a:pPr eaLnBrk="1" hangingPunct="1">
              <a:buFontTx/>
              <a:buChar char="•"/>
            </a:pPr>
            <a:r>
              <a:rPr lang="en-US" dirty="0"/>
              <a:t> calculation of fluxes and conservation check</a:t>
            </a:r>
          </a:p>
          <a:p>
            <a:pPr eaLnBrk="1" hangingPunct="1">
              <a:buFontTx/>
              <a:buChar char="•"/>
            </a:pPr>
            <a:r>
              <a:rPr lang="en-US" dirty="0"/>
              <a:t> global outputs (</a:t>
            </a:r>
            <a:r>
              <a:rPr lang="en-US" dirty="0" err="1" smtClean="0"/>
              <a:t>proc</a:t>
            </a:r>
            <a:r>
              <a:rPr lang="en-US" dirty="0" smtClean="0"/>
              <a:t>-specific </a:t>
            </a:r>
            <a:r>
              <a:rPr lang="en-US" dirty="0" err="1" smtClean="0"/>
              <a:t>nc</a:t>
            </a:r>
            <a:r>
              <a:rPr lang="en-US" dirty="0" smtClean="0"/>
              <a:t> files)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Write header of next stack</a:t>
            </a:r>
          </a:p>
          <a:p>
            <a:pPr eaLnBrk="1" hangingPunct="1">
              <a:buFontTx/>
              <a:buChar char="•"/>
            </a:pPr>
            <a:r>
              <a:rPr lang="en-US" dirty="0"/>
              <a:t> Station outputs</a:t>
            </a:r>
          </a:p>
          <a:p>
            <a:pPr eaLnBrk="1" hangingPunct="1">
              <a:buFontTx/>
              <a:buChar char="•"/>
            </a:pPr>
            <a:r>
              <a:rPr lang="en-US" dirty="0"/>
              <a:t> Output </a:t>
            </a:r>
            <a:r>
              <a:rPr lang="en-US" dirty="0" err="1"/>
              <a:t>hotstart</a:t>
            </a:r>
            <a:r>
              <a:rPr lang="en-US" dirty="0"/>
              <a:t> (</a:t>
            </a:r>
            <a:r>
              <a:rPr lang="en-US" dirty="0" err="1" smtClean="0"/>
              <a:t>proc</a:t>
            </a:r>
            <a:r>
              <a:rPr lang="en-US" dirty="0" smtClean="0"/>
              <a:t>-specific </a:t>
            </a:r>
            <a:r>
              <a:rPr lang="en-US" dirty="0" err="1" smtClean="0"/>
              <a:t>nc</a:t>
            </a:r>
            <a:r>
              <a:rPr lang="en-US" dirty="0" smtClean="0"/>
              <a:t> files)</a:t>
            </a:r>
            <a:endParaRPr lang="en-US" dirty="0"/>
          </a:p>
          <a:p>
            <a:pPr lvl="1"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850" y="98750"/>
            <a:ext cx="10401300" cy="51085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 err="1" smtClean="0"/>
              <a:t>Netcdf</a:t>
            </a:r>
            <a:r>
              <a:rPr lang="en-US" sz="2600" dirty="0" smtClean="0"/>
              <a:t> output (rank specific)</a:t>
            </a:r>
            <a:endParaRPr lang="en-US" sz="2600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57201" y="731520"/>
            <a:ext cx="12711113" cy="122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buFontTx/>
              <a:buChar char="•"/>
            </a:pPr>
            <a:r>
              <a:rPr lang="en-US" dirty="0" smtClean="0"/>
              <a:t>Can </a:t>
            </a:r>
            <a:r>
              <a:rPr lang="en-US" dirty="0"/>
              <a:t>be used anywhere to output any 2D or 3D arrays (need to make sure this is called once per time step)</a:t>
            </a:r>
          </a:p>
          <a:p>
            <a:pPr marL="285750" indent="-285750" eaLnBrk="1" hangingPunct="1">
              <a:buFontTx/>
              <a:buChar char="•"/>
            </a:pPr>
            <a:r>
              <a:rPr lang="en-US" dirty="0" smtClean="0"/>
              <a:t>Need </a:t>
            </a:r>
            <a:r>
              <a:rPr lang="en-US" dirty="0"/>
              <a:t>to pay attention to </a:t>
            </a:r>
            <a:r>
              <a:rPr lang="en-US" dirty="0" err="1"/>
              <a:t>nc</a:t>
            </a:r>
            <a:r>
              <a:rPr lang="en-US" dirty="0"/>
              <a:t> variable handles</a:t>
            </a:r>
          </a:p>
          <a:p>
            <a:pPr marL="285750" indent="-285750" eaLnBrk="1" hangingPunct="1">
              <a:buFontTx/>
              <a:buChar char="•"/>
            </a:pPr>
            <a:r>
              <a:rPr lang="en-US" dirty="0" smtClean="0"/>
              <a:t>After </a:t>
            </a:r>
            <a:r>
              <a:rPr lang="en-US" dirty="0"/>
              <a:t>the run is done, </a:t>
            </a:r>
            <a:r>
              <a:rPr lang="en-US" dirty="0" smtClean="0"/>
              <a:t>autocombine_MPI_elfe.pl will pick up the array automatically</a:t>
            </a:r>
            <a:endParaRPr lang="en-US" dirty="0"/>
          </a:p>
          <a:p>
            <a:pPr marL="285750" indent="-285750" eaLnBrk="1" hangingPunct="1">
              <a:buFontTx/>
              <a:buChar char="•"/>
            </a:pPr>
            <a:r>
              <a:rPr lang="en-US" dirty="0" smtClean="0"/>
              <a:t>Visualize </a:t>
            </a:r>
            <a:r>
              <a:rPr lang="en-US" dirty="0"/>
              <a:t>the results with </a:t>
            </a:r>
            <a:r>
              <a:rPr lang="en-US" dirty="0" err="1" smtClean="0"/>
              <a:t>VisIT</a:t>
            </a:r>
            <a:r>
              <a:rPr lang="en-US" dirty="0"/>
              <a:t> </a:t>
            </a:r>
            <a:r>
              <a:rPr lang="en-US" dirty="0" smtClean="0"/>
              <a:t>– the plugin will automatically recognize the new arrays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88736" y="3133002"/>
            <a:ext cx="784259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if(</a:t>
            </a:r>
            <a:r>
              <a:rPr lang="en-US" dirty="0" err="1"/>
              <a:t>iof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dirty="0"/>
              <a:t>)==1) call </a:t>
            </a:r>
            <a:r>
              <a:rPr lang="en-US" dirty="0" err="1" smtClean="0"/>
              <a:t>writeout_nc</a:t>
            </a:r>
            <a:r>
              <a:rPr lang="en-US" dirty="0" smtClean="0"/>
              <a:t>(</a:t>
            </a:r>
            <a:r>
              <a:rPr lang="en-US" dirty="0" err="1" smtClean="0"/>
              <a:t>id_out_var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FFC000"/>
                </a:solidFill>
              </a:rPr>
              <a:t>4</a:t>
            </a:r>
            <a:r>
              <a:rPr lang="en-US" dirty="0" smtClean="0"/>
              <a:t>),  '</a:t>
            </a:r>
            <a:r>
              <a:rPr lang="en-US" dirty="0" err="1" smtClean="0"/>
              <a:t>elev</a:t>
            </a:r>
            <a:r>
              <a:rPr lang="en-US" dirty="0" smtClean="0"/>
              <a:t>',  1,   1,  </a:t>
            </a:r>
            <a:r>
              <a:rPr lang="en-US" dirty="0" err="1" smtClean="0"/>
              <a:t>npa</a:t>
            </a:r>
            <a:r>
              <a:rPr lang="en-US" dirty="0" smtClean="0"/>
              <a:t>,   eta2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5309" y="4123602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 ID (in/out)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493936" y="3502334"/>
            <a:ext cx="76200" cy="621268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2362200"/>
            <a:ext cx="276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 name to appear in </a:t>
            </a:r>
            <a:r>
              <a:rPr lang="en-US" dirty="0" err="1" smtClean="0"/>
              <a:t>nc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246536" y="2594568"/>
            <a:ext cx="38100" cy="53843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7783871" y="3534472"/>
            <a:ext cx="0" cy="519477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4039" y="405394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 number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 bwMode="auto">
          <a:xfrm rot="16200000" flipV="1">
            <a:off x="8439847" y="3233379"/>
            <a:ext cx="152400" cy="685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8536" y="365247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66635" y="2863785"/>
            <a:ext cx="70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9456336" y="3056802"/>
            <a:ext cx="304800" cy="15240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77626" y="4876800"/>
            <a:ext cx="12711113" cy="233733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buFontTx/>
              <a:buChar char="•"/>
            </a:pPr>
            <a:r>
              <a:rPr lang="en-US" dirty="0" smtClean="0"/>
              <a:t>Procedures for adding new outputs</a:t>
            </a:r>
          </a:p>
          <a:p>
            <a:pPr marL="886602" lvl="1" indent="-285750" eaLnBrk="1" hangingPunct="1">
              <a:buFontTx/>
              <a:buChar char="•"/>
            </a:pPr>
            <a:r>
              <a:rPr lang="en-US" dirty="0" smtClean="0"/>
              <a:t>Array can be node/side/</a:t>
            </a:r>
            <a:r>
              <a:rPr lang="en-US" dirty="0" err="1" smtClean="0"/>
              <a:t>elem</a:t>
            </a:r>
            <a:r>
              <a:rPr lang="en-US" dirty="0" smtClean="0"/>
              <a:t> centered and staggered in vertical</a:t>
            </a:r>
          </a:p>
          <a:p>
            <a:pPr marL="886602" lvl="1" indent="-285750" eaLnBrk="1" hangingPunct="1">
              <a:buFontTx/>
              <a:buChar char="•"/>
            </a:pPr>
            <a:r>
              <a:rPr lang="en-US" dirty="0" smtClean="0"/>
              <a:t>Add output control flags in _</a:t>
            </a:r>
            <a:r>
              <a:rPr lang="en-US" dirty="0" err="1" smtClean="0"/>
              <a:t>init</a:t>
            </a:r>
            <a:endParaRPr lang="en-US" dirty="0"/>
          </a:p>
          <a:p>
            <a:pPr marL="1487454" lvl="2" indent="-285750" eaLnBrk="1" hangingPunct="1">
              <a:buFontTx/>
              <a:buChar char="•"/>
            </a:pPr>
            <a:r>
              <a:rPr lang="en-US" dirty="0" smtClean="0"/>
              <a:t>Search for ‘</a:t>
            </a:r>
            <a:r>
              <a:rPr lang="en-US" dirty="0" err="1" smtClean="0"/>
              <a:t>outfile</a:t>
            </a:r>
            <a:r>
              <a:rPr lang="en-US" dirty="0" smtClean="0"/>
              <a:t>(‘; best add the new output at the end and remember to update </a:t>
            </a:r>
            <a:r>
              <a:rPr lang="en-US" dirty="0" err="1" smtClean="0"/>
              <a:t>noutput</a:t>
            </a:r>
            <a:endParaRPr lang="en-US" dirty="0" smtClean="0"/>
          </a:p>
          <a:p>
            <a:pPr marL="1487454" lvl="2" indent="-285750" eaLnBrk="1" hangingPunct="1">
              <a:buFontTx/>
              <a:buChar char="•"/>
            </a:pPr>
            <a:r>
              <a:rPr lang="en-US" dirty="0" smtClean="0"/>
              <a:t>The code will automatically add control flags (</a:t>
            </a:r>
            <a:r>
              <a:rPr lang="en-US" dirty="0" err="1" smtClean="0"/>
              <a:t>iof</a:t>
            </a:r>
            <a:r>
              <a:rPr lang="en-US" dirty="0" smtClean="0"/>
              <a:t>()) for you; remember to add these flags inside param.in</a:t>
            </a:r>
          </a:p>
          <a:p>
            <a:pPr marL="886602" lvl="1" indent="-285750" eaLnBrk="1" hangingPunct="1">
              <a:buFontTx/>
              <a:buChar char="•"/>
            </a:pPr>
            <a:r>
              <a:rPr lang="en-US" dirty="0" smtClean="0"/>
              <a:t>Add new outputs in _step, IN THE SAME ORDER as they appear in _</a:t>
            </a:r>
            <a:r>
              <a:rPr lang="en-US" dirty="0" err="1" smtClean="0"/>
              <a:t>init</a:t>
            </a:r>
            <a:endParaRPr lang="en-US" dirty="0" smtClean="0"/>
          </a:p>
          <a:p>
            <a:pPr marL="1487454" lvl="2" indent="-285750" eaLnBrk="1" hangingPunct="1">
              <a:buFontTx/>
              <a:buChar char="•"/>
            </a:pPr>
            <a:r>
              <a:rPr lang="en-US" dirty="0" smtClean="0"/>
              <a:t>Again </a:t>
            </a:r>
            <a:r>
              <a:rPr lang="en-US" dirty="0"/>
              <a:t>remember to update </a:t>
            </a:r>
            <a:r>
              <a:rPr lang="en-US" dirty="0" err="1" smtClean="0"/>
              <a:t>noutput</a:t>
            </a:r>
            <a:endParaRPr lang="en-US" dirty="0" smtClean="0"/>
          </a:p>
          <a:p>
            <a:pPr marL="886602" lvl="1" indent="-285750" eaLnBrk="1" hangingPunct="1">
              <a:buFontTx/>
              <a:buChar char="•"/>
            </a:pPr>
            <a:r>
              <a:rPr lang="en-US" dirty="0" smtClean="0"/>
              <a:t>That’s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8143875" cy="40640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/>
              <a:t>Inter-subdomain backtracking: </a:t>
            </a:r>
            <a:r>
              <a:rPr lang="en-US" sz="2600" dirty="0" err="1"/>
              <a:t>inter_btrack</a:t>
            </a:r>
            <a:r>
              <a:rPr lang="en-US" sz="2600" dirty="0"/>
              <a:t>()</a:t>
            </a:r>
          </a:p>
        </p:txBody>
      </p:sp>
      <p:sp>
        <p:nvSpPr>
          <p:cNvPr id="70" name="AutoShape 5"/>
          <p:cNvSpPr>
            <a:spLocks noChangeArrowheads="1"/>
          </p:cNvSpPr>
          <p:nvPr/>
        </p:nvSpPr>
        <p:spPr bwMode="auto">
          <a:xfrm>
            <a:off x="1711543" y="1386780"/>
            <a:ext cx="1052512" cy="457200"/>
          </a:xfrm>
          <a:prstGeom prst="flowChartManualInpu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1682968" y="1520130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chemeClr val="tx2"/>
                </a:solidFill>
              </a:rPr>
              <a:t>Nbt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btlist</a:t>
            </a:r>
            <a:r>
              <a:rPr lang="en-US" sz="1400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72" name="AutoShape 7"/>
          <p:cNvSpPr>
            <a:spLocks noChangeArrowheads="1"/>
          </p:cNvSpPr>
          <p:nvPr/>
        </p:nvSpPr>
        <p:spPr bwMode="auto">
          <a:xfrm>
            <a:off x="4116605" y="1358205"/>
            <a:ext cx="914400" cy="6096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4126130" y="1510605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btsendq%</a:t>
            </a:r>
          </a:p>
        </p:txBody>
      </p:sp>
      <p:sp>
        <p:nvSpPr>
          <p:cNvPr id="74" name="AutoShape 9"/>
          <p:cNvSpPr>
            <a:spLocks noChangeArrowheads="1"/>
          </p:cNvSpPr>
          <p:nvPr/>
        </p:nvSpPr>
        <p:spPr bwMode="auto">
          <a:xfrm>
            <a:off x="5945405" y="1358205"/>
            <a:ext cx="914400" cy="6096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5964455" y="1510605"/>
            <a:ext cx="941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btrecvq%</a:t>
            </a:r>
          </a:p>
        </p:txBody>
      </p:sp>
      <p:sp>
        <p:nvSpPr>
          <p:cNvPr id="76" name="AutoShape 11"/>
          <p:cNvSpPr>
            <a:spLocks noChangeArrowheads="1"/>
          </p:cNvSpPr>
          <p:nvPr/>
        </p:nvSpPr>
        <p:spPr bwMode="auto">
          <a:xfrm>
            <a:off x="5716805" y="2501205"/>
            <a:ext cx="1371600" cy="6096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793005" y="2653605"/>
            <a:ext cx="1314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mpi_waitsome</a:t>
            </a:r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5945405" y="3568005"/>
            <a:ext cx="914400" cy="6096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6021605" y="3720405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btrack()</a:t>
            </a:r>
          </a:p>
        </p:txBody>
      </p:sp>
      <p:sp>
        <p:nvSpPr>
          <p:cNvPr id="80" name="AutoShape 15"/>
          <p:cNvSpPr>
            <a:spLocks noChangeArrowheads="1"/>
          </p:cNvSpPr>
          <p:nvPr/>
        </p:nvSpPr>
        <p:spPr bwMode="auto">
          <a:xfrm>
            <a:off x="5716805" y="4558605"/>
            <a:ext cx="1371600" cy="609600"/>
          </a:xfrm>
          <a:prstGeom prst="flowChartDecision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5840630" y="4711005"/>
            <a:ext cx="1258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Aug. domain?</a:t>
            </a:r>
          </a:p>
        </p:txBody>
      </p:sp>
      <p:sp>
        <p:nvSpPr>
          <p:cNvPr id="82" name="AutoShape 17"/>
          <p:cNvSpPr>
            <a:spLocks noChangeArrowheads="1"/>
          </p:cNvSpPr>
          <p:nvPr/>
        </p:nvSpPr>
        <p:spPr bwMode="auto">
          <a:xfrm>
            <a:off x="5335805" y="5473005"/>
            <a:ext cx="933450" cy="6096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5259605" y="5625405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Exit domain</a:t>
            </a:r>
          </a:p>
        </p:txBody>
      </p:sp>
      <p:sp>
        <p:nvSpPr>
          <p:cNvPr id="84" name="AutoShape 19"/>
          <p:cNvSpPr>
            <a:spLocks noChangeArrowheads="1"/>
          </p:cNvSpPr>
          <p:nvPr/>
        </p:nvSpPr>
        <p:spPr bwMode="auto">
          <a:xfrm>
            <a:off x="6812180" y="5396805"/>
            <a:ext cx="914400" cy="6096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6931243" y="5549205"/>
            <a:ext cx="728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btdone</a:t>
            </a:r>
          </a:p>
        </p:txBody>
      </p:sp>
      <p:sp>
        <p:nvSpPr>
          <p:cNvPr id="86" name="AutoShape 21"/>
          <p:cNvSpPr>
            <a:spLocks noChangeArrowheads="1"/>
          </p:cNvSpPr>
          <p:nvPr/>
        </p:nvSpPr>
        <p:spPr bwMode="auto">
          <a:xfrm>
            <a:off x="5335805" y="6311205"/>
            <a:ext cx="914400" cy="6096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Text Box 22"/>
          <p:cNvSpPr txBox="1">
            <a:spLocks noChangeArrowheads="1"/>
          </p:cNvSpPr>
          <p:nvPr/>
        </p:nvSpPr>
        <p:spPr bwMode="auto">
          <a:xfrm>
            <a:off x="5412005" y="6463605"/>
            <a:ext cx="820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bttmp%</a:t>
            </a:r>
          </a:p>
        </p:txBody>
      </p:sp>
      <p:sp>
        <p:nvSpPr>
          <p:cNvPr id="88" name="AutoShape 23"/>
          <p:cNvSpPr>
            <a:spLocks noChangeArrowheads="1"/>
          </p:cNvSpPr>
          <p:nvPr/>
        </p:nvSpPr>
        <p:spPr bwMode="auto">
          <a:xfrm>
            <a:off x="3849905" y="6311205"/>
            <a:ext cx="914400" cy="6096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" name="Text Box 24"/>
          <p:cNvSpPr txBox="1">
            <a:spLocks noChangeArrowheads="1"/>
          </p:cNvSpPr>
          <p:nvPr/>
        </p:nvSpPr>
        <p:spPr bwMode="auto">
          <a:xfrm>
            <a:off x="3756243" y="6463605"/>
            <a:ext cx="982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btsendq%</a:t>
            </a:r>
          </a:p>
        </p:txBody>
      </p:sp>
      <p:sp>
        <p:nvSpPr>
          <p:cNvPr id="90" name="AutoShape 25"/>
          <p:cNvSpPr>
            <a:spLocks noChangeArrowheads="1"/>
          </p:cNvSpPr>
          <p:nvPr/>
        </p:nvSpPr>
        <p:spPr bwMode="auto">
          <a:xfrm>
            <a:off x="3621305" y="5320605"/>
            <a:ext cx="1371600" cy="609600"/>
          </a:xfrm>
          <a:prstGeom prst="flowChartDecision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3773705" y="5473005"/>
            <a:ext cx="900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All done?</a:t>
            </a:r>
          </a:p>
        </p:txBody>
      </p:sp>
      <p:sp>
        <p:nvSpPr>
          <p:cNvPr id="92" name="AutoShape 27"/>
          <p:cNvSpPr>
            <a:spLocks noChangeArrowheads="1"/>
          </p:cNvSpPr>
          <p:nvPr/>
        </p:nvSpPr>
        <p:spPr bwMode="auto">
          <a:xfrm>
            <a:off x="1944905" y="4330005"/>
            <a:ext cx="914400" cy="6096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2173505" y="4482405"/>
            <a:ext cx="446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yes</a:t>
            </a:r>
          </a:p>
        </p:txBody>
      </p:sp>
      <p:sp>
        <p:nvSpPr>
          <p:cNvPr id="94" name="AutoShape 29"/>
          <p:cNvSpPr>
            <a:spLocks noChangeArrowheads="1"/>
          </p:cNvSpPr>
          <p:nvPr/>
        </p:nvSpPr>
        <p:spPr bwMode="auto">
          <a:xfrm>
            <a:off x="4116605" y="4330005"/>
            <a:ext cx="914400" cy="6096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>
            <a:off x="4345205" y="4482405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/>
              <a:t>no</a:t>
            </a:r>
          </a:p>
        </p:txBody>
      </p:sp>
      <p:sp>
        <p:nvSpPr>
          <p:cNvPr id="96" name="Text Box 33"/>
          <p:cNvSpPr txBox="1">
            <a:spLocks noChangeArrowheads="1"/>
          </p:cNvSpPr>
          <p:nvPr/>
        </p:nvSpPr>
        <p:spPr bwMode="auto">
          <a:xfrm>
            <a:off x="6421655" y="6554093"/>
            <a:ext cx="1384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Inner loop</a:t>
            </a:r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4973855" y="915292"/>
            <a:ext cx="1398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Outer loop</a:t>
            </a:r>
          </a:p>
        </p:txBody>
      </p:sp>
      <p:cxnSp>
        <p:nvCxnSpPr>
          <p:cNvPr id="98" name="AutoShape 35"/>
          <p:cNvCxnSpPr>
            <a:cxnSpLocks noChangeShapeType="1"/>
            <a:stCxn id="71" idx="3"/>
            <a:endCxn id="73" idx="1"/>
          </p:cNvCxnSpPr>
          <p:nvPr/>
        </p:nvCxnSpPr>
        <p:spPr bwMode="auto">
          <a:xfrm flipV="1">
            <a:off x="2803743" y="1663005"/>
            <a:ext cx="13223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37"/>
          <p:cNvCxnSpPr>
            <a:cxnSpLocks noChangeShapeType="1"/>
            <a:stCxn id="73" idx="3"/>
            <a:endCxn id="74" idx="1"/>
          </p:cNvCxnSpPr>
          <p:nvPr/>
        </p:nvCxnSpPr>
        <p:spPr bwMode="auto">
          <a:xfrm>
            <a:off x="5108793" y="1663005"/>
            <a:ext cx="836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39"/>
          <p:cNvCxnSpPr>
            <a:cxnSpLocks noChangeShapeType="1"/>
          </p:cNvCxnSpPr>
          <p:nvPr/>
        </p:nvCxnSpPr>
        <p:spPr bwMode="auto">
          <a:xfrm>
            <a:off x="8860055" y="1967805"/>
            <a:ext cx="1588" cy="158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40"/>
          <p:cNvCxnSpPr>
            <a:cxnSpLocks noChangeShapeType="1"/>
            <a:stCxn id="74" idx="2"/>
            <a:endCxn id="76" idx="0"/>
          </p:cNvCxnSpPr>
          <p:nvPr/>
        </p:nvCxnSpPr>
        <p:spPr bwMode="auto">
          <a:xfrm>
            <a:off x="6402605" y="1967805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AutoShape 41"/>
          <p:cNvCxnSpPr>
            <a:cxnSpLocks noChangeShapeType="1"/>
            <a:stCxn id="76" idx="2"/>
            <a:endCxn id="78" idx="0"/>
          </p:cNvCxnSpPr>
          <p:nvPr/>
        </p:nvCxnSpPr>
        <p:spPr bwMode="auto">
          <a:xfrm>
            <a:off x="6402605" y="3110805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AutoShape 42"/>
          <p:cNvCxnSpPr>
            <a:cxnSpLocks noChangeShapeType="1"/>
            <a:stCxn id="78" idx="2"/>
            <a:endCxn id="80" idx="0"/>
          </p:cNvCxnSpPr>
          <p:nvPr/>
        </p:nvCxnSpPr>
        <p:spPr bwMode="auto">
          <a:xfrm>
            <a:off x="6402605" y="4177605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AutoShape 43"/>
          <p:cNvCxnSpPr>
            <a:cxnSpLocks noChangeShapeType="1"/>
            <a:stCxn id="80" idx="2"/>
            <a:endCxn id="82" idx="0"/>
          </p:cNvCxnSpPr>
          <p:nvPr/>
        </p:nvCxnSpPr>
        <p:spPr bwMode="auto">
          <a:xfrm flipH="1">
            <a:off x="5802530" y="5168205"/>
            <a:ext cx="600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AutoShape 44"/>
          <p:cNvCxnSpPr>
            <a:cxnSpLocks noChangeShapeType="1"/>
            <a:stCxn id="80" idx="2"/>
            <a:endCxn id="84" idx="0"/>
          </p:cNvCxnSpPr>
          <p:nvPr/>
        </p:nvCxnSpPr>
        <p:spPr bwMode="auto">
          <a:xfrm>
            <a:off x="6402605" y="5168205"/>
            <a:ext cx="8667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AutoShape 45"/>
          <p:cNvCxnSpPr>
            <a:cxnSpLocks noChangeShapeType="1"/>
            <a:stCxn id="82" idx="2"/>
            <a:endCxn id="86" idx="0"/>
          </p:cNvCxnSpPr>
          <p:nvPr/>
        </p:nvCxnSpPr>
        <p:spPr bwMode="auto">
          <a:xfrm flipH="1">
            <a:off x="5793005" y="6082605"/>
            <a:ext cx="95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46"/>
          <p:cNvCxnSpPr>
            <a:cxnSpLocks noChangeShapeType="1"/>
            <a:stCxn id="86" idx="1"/>
            <a:endCxn id="89" idx="3"/>
          </p:cNvCxnSpPr>
          <p:nvPr/>
        </p:nvCxnSpPr>
        <p:spPr bwMode="auto">
          <a:xfrm flipH="1">
            <a:off x="4738905" y="6616005"/>
            <a:ext cx="596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AutoShape 47"/>
          <p:cNvCxnSpPr>
            <a:cxnSpLocks noChangeShapeType="1"/>
            <a:stCxn id="88" idx="0"/>
            <a:endCxn id="90" idx="2"/>
          </p:cNvCxnSpPr>
          <p:nvPr/>
        </p:nvCxnSpPr>
        <p:spPr bwMode="auto">
          <a:xfrm flipV="1">
            <a:off x="4307105" y="5930205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AutoShape 48"/>
          <p:cNvCxnSpPr>
            <a:cxnSpLocks noChangeShapeType="1"/>
            <a:stCxn id="90" idx="0"/>
            <a:endCxn id="92" idx="2"/>
          </p:cNvCxnSpPr>
          <p:nvPr/>
        </p:nvCxnSpPr>
        <p:spPr bwMode="auto">
          <a:xfrm flipH="1" flipV="1">
            <a:off x="2402105" y="4939605"/>
            <a:ext cx="1905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49"/>
          <p:cNvCxnSpPr>
            <a:cxnSpLocks noChangeShapeType="1"/>
            <a:stCxn id="90" idx="0"/>
            <a:endCxn id="94" idx="2"/>
          </p:cNvCxnSpPr>
          <p:nvPr/>
        </p:nvCxnSpPr>
        <p:spPr bwMode="auto">
          <a:xfrm flipV="1">
            <a:off x="4307105" y="4939605"/>
            <a:ext cx="266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AutoShape 50"/>
          <p:cNvCxnSpPr>
            <a:cxnSpLocks noChangeShapeType="1"/>
            <a:stCxn id="94" idx="0"/>
            <a:endCxn id="72" idx="2"/>
          </p:cNvCxnSpPr>
          <p:nvPr/>
        </p:nvCxnSpPr>
        <p:spPr bwMode="auto">
          <a:xfrm flipV="1">
            <a:off x="4573805" y="1967805"/>
            <a:ext cx="0" cy="2362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51"/>
          <p:cNvSpPr>
            <a:spLocks noChangeArrowheads="1"/>
          </p:cNvSpPr>
          <p:nvPr/>
        </p:nvSpPr>
        <p:spPr bwMode="auto">
          <a:xfrm>
            <a:off x="5145305" y="2348805"/>
            <a:ext cx="2667000" cy="4648200"/>
          </a:xfrm>
          <a:prstGeom prst="rect">
            <a:avLst/>
          </a:prstGeom>
          <a:noFill/>
          <a:ln w="28575" algn="ctr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3468905" y="977205"/>
            <a:ext cx="4419600" cy="609600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AutoShape 54"/>
          <p:cNvSpPr>
            <a:spLocks noChangeArrowheads="1"/>
          </p:cNvSpPr>
          <p:nvPr/>
        </p:nvSpPr>
        <p:spPr bwMode="auto">
          <a:xfrm>
            <a:off x="1906805" y="3415605"/>
            <a:ext cx="990600" cy="6096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Text Box 55"/>
          <p:cNvSpPr txBox="1">
            <a:spLocks noChangeArrowheads="1"/>
          </p:cNvSpPr>
          <p:nvPr/>
        </p:nvSpPr>
        <p:spPr bwMode="auto">
          <a:xfrm>
            <a:off x="1868705" y="3593405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/>
              <a:t>btdone%rank</a:t>
            </a:r>
          </a:p>
        </p:txBody>
      </p:sp>
      <p:sp>
        <p:nvSpPr>
          <p:cNvPr id="116" name="AutoShape 56"/>
          <p:cNvSpPr>
            <a:spLocks noChangeArrowheads="1"/>
          </p:cNvSpPr>
          <p:nvPr/>
        </p:nvSpPr>
        <p:spPr bwMode="auto">
          <a:xfrm>
            <a:off x="1640105" y="2653605"/>
            <a:ext cx="609600" cy="4572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" name="Text Box 57"/>
          <p:cNvSpPr txBox="1">
            <a:spLocks noChangeArrowheads="1"/>
          </p:cNvSpPr>
          <p:nvPr/>
        </p:nvSpPr>
        <p:spPr bwMode="auto">
          <a:xfrm>
            <a:off x="1640105" y="2729805"/>
            <a:ext cx="652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/>
              <a:t>send%</a:t>
            </a:r>
          </a:p>
        </p:txBody>
      </p:sp>
      <p:sp>
        <p:nvSpPr>
          <p:cNvPr id="118" name="AutoShape 58"/>
          <p:cNvSpPr>
            <a:spLocks noChangeArrowheads="1"/>
          </p:cNvSpPr>
          <p:nvPr/>
        </p:nvSpPr>
        <p:spPr bwMode="auto">
          <a:xfrm>
            <a:off x="2554505" y="2653605"/>
            <a:ext cx="609600" cy="4572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9" name="Text Box 59"/>
          <p:cNvSpPr txBox="1">
            <a:spLocks noChangeArrowheads="1"/>
          </p:cNvSpPr>
          <p:nvPr/>
        </p:nvSpPr>
        <p:spPr bwMode="auto">
          <a:xfrm>
            <a:off x="2554505" y="2729805"/>
            <a:ext cx="615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/>
              <a:t>recv%</a:t>
            </a:r>
          </a:p>
        </p:txBody>
      </p:sp>
      <p:sp>
        <p:nvSpPr>
          <p:cNvPr id="120" name="AutoShape 60"/>
          <p:cNvSpPr>
            <a:spLocks noChangeArrowheads="1"/>
          </p:cNvSpPr>
          <p:nvPr/>
        </p:nvSpPr>
        <p:spPr bwMode="auto">
          <a:xfrm>
            <a:off x="2011580" y="2120205"/>
            <a:ext cx="914400" cy="3048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" name="Text Box 61"/>
          <p:cNvSpPr txBox="1">
            <a:spLocks noChangeArrowheads="1"/>
          </p:cNvSpPr>
          <p:nvPr/>
        </p:nvSpPr>
        <p:spPr bwMode="auto">
          <a:xfrm>
            <a:off x="2011580" y="2120205"/>
            <a:ext cx="1000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/>
              <a:t>New btlist%</a:t>
            </a:r>
          </a:p>
        </p:txBody>
      </p:sp>
      <p:cxnSp>
        <p:nvCxnSpPr>
          <p:cNvPr id="122" name="AutoShape 62"/>
          <p:cNvCxnSpPr>
            <a:cxnSpLocks noChangeShapeType="1"/>
            <a:stCxn id="92" idx="0"/>
            <a:endCxn id="114" idx="2"/>
          </p:cNvCxnSpPr>
          <p:nvPr/>
        </p:nvCxnSpPr>
        <p:spPr bwMode="auto">
          <a:xfrm flipV="1">
            <a:off x="2402105" y="4025205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AutoShape 63"/>
          <p:cNvCxnSpPr>
            <a:cxnSpLocks noChangeShapeType="1"/>
            <a:stCxn id="114" idx="0"/>
            <a:endCxn id="116" idx="2"/>
          </p:cNvCxnSpPr>
          <p:nvPr/>
        </p:nvCxnSpPr>
        <p:spPr bwMode="auto">
          <a:xfrm flipH="1" flipV="1">
            <a:off x="1944905" y="3110805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AutoShape 64"/>
          <p:cNvCxnSpPr>
            <a:cxnSpLocks noChangeShapeType="1"/>
            <a:stCxn id="114" idx="0"/>
            <a:endCxn id="118" idx="2"/>
          </p:cNvCxnSpPr>
          <p:nvPr/>
        </p:nvCxnSpPr>
        <p:spPr bwMode="auto">
          <a:xfrm flipV="1">
            <a:off x="2402105" y="3110805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AutoShape 65"/>
          <p:cNvCxnSpPr>
            <a:cxnSpLocks noChangeShapeType="1"/>
            <a:stCxn id="116" idx="0"/>
            <a:endCxn id="121" idx="2"/>
          </p:cNvCxnSpPr>
          <p:nvPr/>
        </p:nvCxnSpPr>
        <p:spPr bwMode="auto">
          <a:xfrm flipV="1">
            <a:off x="1944905" y="2394843"/>
            <a:ext cx="566738" cy="258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AutoShape 66"/>
          <p:cNvCxnSpPr>
            <a:cxnSpLocks noChangeShapeType="1"/>
            <a:stCxn id="118" idx="0"/>
            <a:endCxn id="121" idx="2"/>
          </p:cNvCxnSpPr>
          <p:nvPr/>
        </p:nvCxnSpPr>
        <p:spPr bwMode="auto">
          <a:xfrm flipH="1" flipV="1">
            <a:off x="2511643" y="2394843"/>
            <a:ext cx="347662" cy="258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Rectangle 67"/>
          <p:cNvSpPr>
            <a:spLocks noChangeArrowheads="1"/>
          </p:cNvSpPr>
          <p:nvPr/>
        </p:nvSpPr>
        <p:spPr bwMode="auto">
          <a:xfrm>
            <a:off x="1640105" y="2044005"/>
            <a:ext cx="1600200" cy="205740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Text Box 68"/>
          <p:cNvSpPr txBox="1">
            <a:spLocks noChangeArrowheads="1"/>
          </p:cNvSpPr>
          <p:nvPr/>
        </p:nvSpPr>
        <p:spPr bwMode="auto">
          <a:xfrm rot="-5400000">
            <a:off x="2242561" y="2911574"/>
            <a:ext cx="1843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accent1"/>
                </a:solidFill>
              </a:rPr>
              <a:t>All ranks commun.</a:t>
            </a:r>
          </a:p>
        </p:txBody>
      </p:sp>
      <p:sp>
        <p:nvSpPr>
          <p:cNvPr id="129" name="Text Box 69"/>
          <p:cNvSpPr txBox="1">
            <a:spLocks noChangeArrowheads="1"/>
          </p:cNvSpPr>
          <p:nvPr/>
        </p:nvSpPr>
        <p:spPr bwMode="auto">
          <a:xfrm>
            <a:off x="8345704" y="757435"/>
            <a:ext cx="4074895" cy="156966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/>
              <a:t> Send and </a:t>
            </a:r>
            <a:r>
              <a:rPr lang="en-US" sz="1600" dirty="0" err="1"/>
              <a:t>recv</a:t>
            </a:r>
            <a:r>
              <a:rPr lang="en-US" sz="1600" dirty="0"/>
              <a:t> lists (structures) </a:t>
            </a:r>
          </a:p>
          <a:p>
            <a:pPr eaLnBrk="1" hangingPunct="1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quicksearch</a:t>
            </a:r>
            <a:r>
              <a:rPr lang="en-US" sz="1600" dirty="0"/>
              <a:t>() </a:t>
            </a:r>
            <a:r>
              <a:rPr lang="en-US" sz="1600" dirty="0">
                <a:latin typeface="Symbol" pitchFamily="18" charset="2"/>
              </a:rPr>
              <a:t>- </a:t>
            </a:r>
            <a:r>
              <a:rPr lang="en-US" sz="1600" dirty="0"/>
              <a:t>abnormal cases</a:t>
            </a:r>
          </a:p>
          <a:p>
            <a:pPr lvl="1" eaLnBrk="1" hangingPunct="1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nfl</a:t>
            </a:r>
            <a:r>
              <a:rPr lang="en-US" sz="1600" dirty="0"/>
              <a:t>=2: exit </a:t>
            </a:r>
            <a:r>
              <a:rPr lang="en-US" sz="1600" dirty="0" err="1"/>
              <a:t>aug.</a:t>
            </a:r>
            <a:r>
              <a:rPr lang="en-US" sz="1600" dirty="0"/>
              <a:t> domain upon entry</a:t>
            </a:r>
          </a:p>
          <a:p>
            <a:pPr lvl="1" eaLnBrk="1" hangingPunct="1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nfl</a:t>
            </a:r>
            <a:r>
              <a:rPr lang="en-US" sz="1600" dirty="0"/>
              <a:t>=3: exit </a:t>
            </a:r>
            <a:r>
              <a:rPr lang="en-US" sz="1600" dirty="0" err="1"/>
              <a:t>aug.</a:t>
            </a:r>
            <a:r>
              <a:rPr lang="en-US" sz="1600" dirty="0"/>
              <a:t> domain during iteration </a:t>
            </a:r>
            <a:r>
              <a:rPr lang="en-US" sz="1600" dirty="0" smtClean="0"/>
              <a:t>(save state)</a:t>
            </a:r>
            <a:endParaRPr lang="en-US" sz="1600" dirty="0"/>
          </a:p>
        </p:txBody>
      </p:sp>
      <p:pic>
        <p:nvPicPr>
          <p:cNvPr id="130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05" y="4711005"/>
            <a:ext cx="25590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Line 71"/>
          <p:cNvSpPr>
            <a:spLocks noChangeShapeType="1"/>
          </p:cNvSpPr>
          <p:nvPr/>
        </p:nvSpPr>
        <p:spPr bwMode="auto">
          <a:xfrm flipH="1" flipV="1">
            <a:off x="8936255" y="5701605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2" name="Freeform 75"/>
          <p:cNvSpPr>
            <a:spLocks/>
          </p:cNvSpPr>
          <p:nvPr/>
        </p:nvSpPr>
        <p:spPr bwMode="auto">
          <a:xfrm>
            <a:off x="8721943" y="5050730"/>
            <a:ext cx="606425" cy="782638"/>
          </a:xfrm>
          <a:custGeom>
            <a:avLst/>
            <a:gdLst>
              <a:gd name="T0" fmla="*/ 962699688 w 382"/>
              <a:gd name="T1" fmla="*/ 1227317672 h 493"/>
              <a:gd name="T2" fmla="*/ 874495013 w 382"/>
              <a:gd name="T3" fmla="*/ 1154232300 h 493"/>
              <a:gd name="T4" fmla="*/ 650200313 w 382"/>
              <a:gd name="T5" fmla="*/ 1242438619 h 493"/>
              <a:gd name="T6" fmla="*/ 504031250 w 382"/>
              <a:gd name="T7" fmla="*/ 1214716089 h 493"/>
              <a:gd name="T8" fmla="*/ 488910313 w 382"/>
              <a:gd name="T9" fmla="*/ 1169353247 h 493"/>
              <a:gd name="T10" fmla="*/ 309980013 w 382"/>
              <a:gd name="T11" fmla="*/ 1005543780 h 493"/>
              <a:gd name="T12" fmla="*/ 0 w 382"/>
              <a:gd name="T13" fmla="*/ 975301886 h 493"/>
              <a:gd name="T14" fmla="*/ 103327200 w 382"/>
              <a:gd name="T15" fmla="*/ 531754102 h 493"/>
              <a:gd name="T16" fmla="*/ 133569075 w 382"/>
              <a:gd name="T17" fmla="*/ 413305889 h 493"/>
              <a:gd name="T18" fmla="*/ 191531875 w 382"/>
              <a:gd name="T19" fmla="*/ 57964425 h 493"/>
              <a:gd name="T20" fmla="*/ 325100950 w 382"/>
              <a:gd name="T21" fmla="*/ 12601583 h 493"/>
              <a:gd name="T22" fmla="*/ 607358450 w 382"/>
              <a:gd name="T23" fmla="*/ 0 h 4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82" h="493">
                <a:moveTo>
                  <a:pt x="382" y="487"/>
                </a:moveTo>
                <a:cubicBezTo>
                  <a:pt x="380" y="485"/>
                  <a:pt x="353" y="458"/>
                  <a:pt x="347" y="458"/>
                </a:cubicBezTo>
                <a:cubicBezTo>
                  <a:pt x="317" y="458"/>
                  <a:pt x="285" y="484"/>
                  <a:pt x="258" y="493"/>
                </a:cubicBezTo>
                <a:cubicBezTo>
                  <a:pt x="239" y="489"/>
                  <a:pt x="218" y="490"/>
                  <a:pt x="200" y="482"/>
                </a:cubicBezTo>
                <a:cubicBezTo>
                  <a:pt x="194" y="479"/>
                  <a:pt x="198" y="469"/>
                  <a:pt x="194" y="464"/>
                </a:cubicBezTo>
                <a:cubicBezTo>
                  <a:pt x="180" y="443"/>
                  <a:pt x="139" y="415"/>
                  <a:pt x="123" y="399"/>
                </a:cubicBezTo>
                <a:cubicBezTo>
                  <a:pt x="93" y="370"/>
                  <a:pt x="41" y="391"/>
                  <a:pt x="0" y="387"/>
                </a:cubicBezTo>
                <a:cubicBezTo>
                  <a:pt x="5" y="327"/>
                  <a:pt x="7" y="263"/>
                  <a:pt x="41" y="211"/>
                </a:cubicBezTo>
                <a:cubicBezTo>
                  <a:pt x="44" y="195"/>
                  <a:pt x="52" y="180"/>
                  <a:pt x="53" y="164"/>
                </a:cubicBezTo>
                <a:cubicBezTo>
                  <a:pt x="55" y="144"/>
                  <a:pt x="32" y="49"/>
                  <a:pt x="76" y="23"/>
                </a:cubicBezTo>
                <a:cubicBezTo>
                  <a:pt x="92" y="14"/>
                  <a:pt x="110" y="6"/>
                  <a:pt x="129" y="5"/>
                </a:cubicBezTo>
                <a:cubicBezTo>
                  <a:pt x="166" y="3"/>
                  <a:pt x="241" y="0"/>
                  <a:pt x="241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" name="Line 77"/>
          <p:cNvSpPr>
            <a:spLocks noChangeShapeType="1"/>
          </p:cNvSpPr>
          <p:nvPr/>
        </p:nvSpPr>
        <p:spPr bwMode="auto">
          <a:xfrm flipV="1">
            <a:off x="8783855" y="5168205"/>
            <a:ext cx="76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" name="Oval 79"/>
          <p:cNvSpPr>
            <a:spLocks noChangeArrowheads="1"/>
          </p:cNvSpPr>
          <p:nvPr/>
        </p:nvSpPr>
        <p:spPr bwMode="auto">
          <a:xfrm>
            <a:off x="9317255" y="5777805"/>
            <a:ext cx="76200" cy="76200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5" name="Picture 80" descr="MCj043634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55" y="4939605"/>
            <a:ext cx="173038" cy="1730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0152" y="2716242"/>
            <a:ext cx="464639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Several temp arrays are required for message passing, and the dimensions have 2 scales </a:t>
            </a:r>
            <a:r>
              <a:rPr lang="en-US" dirty="0">
                <a:solidFill>
                  <a:srgbClr val="FF0000"/>
                </a:solidFill>
              </a:rPr>
              <a:t>in them: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s1_mxnbt (&lt;) s2_mxnbt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If you get an error from </a:t>
            </a:r>
            <a:r>
              <a:rPr lang="en-US" dirty="0" err="1" smtClean="0">
                <a:solidFill>
                  <a:srgbClr val="FF0000"/>
                </a:solidFill>
              </a:rPr>
              <a:t>inter_btrack</a:t>
            </a:r>
            <a:r>
              <a:rPr lang="en-US" dirty="0" smtClean="0">
                <a:solidFill>
                  <a:srgbClr val="FF0000"/>
                </a:solidFill>
              </a:rPr>
              <a:t>, try increasing these 2 </a:t>
            </a:r>
            <a:r>
              <a:rPr lang="en-US" i="1" dirty="0" smtClean="0">
                <a:solidFill>
                  <a:srgbClr val="FF0000"/>
                </a:solidFill>
              </a:rPr>
              <a:t>gradually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4419600" cy="55372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smtClean="0"/>
              <a:t>sflux_9c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905000" y="762000"/>
            <a:ext cx="8610600" cy="639998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200" dirty="0"/>
              <a:t>   </a:t>
            </a:r>
            <a:r>
              <a:rPr lang="en-US" sz="1200" dirty="0" err="1"/>
              <a:t>surf_fluxes</a:t>
            </a:r>
            <a:r>
              <a:rPr lang="en-US" sz="1200" dirty="0"/>
              <a:t> (called by SCHISM)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get_wind</a:t>
            </a:r>
            <a:r>
              <a:rPr lang="en-US" sz="1200" dirty="0"/>
              <a:t> (called by SCHISM)</a:t>
            </a:r>
          </a:p>
          <a:p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turb_fluxes</a:t>
            </a:r>
            <a:r>
              <a:rPr lang="en-US" sz="1200" dirty="0"/>
              <a:t>:  Calculate bulk aerodynamic surface fluxes over water using method of </a:t>
            </a:r>
            <a:r>
              <a:rPr lang="en-US" sz="1200" dirty="0" err="1"/>
              <a:t>Zeng</a:t>
            </a:r>
            <a:r>
              <a:rPr lang="en-US" sz="1200" dirty="0"/>
              <a:t> et al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esat_flat_r</a:t>
            </a:r>
            <a:r>
              <a:rPr lang="en-US" sz="1200" dirty="0"/>
              <a:t> (function): Calculate saturation vapor pressure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psi_m</a:t>
            </a:r>
            <a:r>
              <a:rPr lang="en-US" sz="1200" dirty="0"/>
              <a:t> (function):  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rotate_winds</a:t>
            </a:r>
            <a:r>
              <a:rPr lang="en-US" sz="1200" dirty="0"/>
              <a:t>: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check_allocation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netcdf_io</a:t>
            </a:r>
            <a:r>
              <a:rPr lang="en-US" sz="1200" dirty="0"/>
              <a:t> (module): 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get_rad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get_precip_flux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get_dataset_info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char_num</a:t>
            </a:r>
            <a:r>
              <a:rPr lang="en-US" sz="1200" dirty="0"/>
              <a:t> (function): convert number to char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get_file_name</a:t>
            </a:r>
            <a:r>
              <a:rPr lang="en-US" sz="1200" dirty="0"/>
              <a:t> (</a:t>
            </a:r>
            <a:r>
              <a:rPr lang="en-US" sz="1200" dirty="0" err="1"/>
              <a:t>fucntion</a:t>
            </a:r>
            <a:r>
              <a:rPr lang="en-US" sz="1200" dirty="0"/>
              <a:t>):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check_err</a:t>
            </a:r>
            <a:endParaRPr lang="en-US" sz="1200" dirty="0"/>
          </a:p>
          <a:p>
            <a:r>
              <a:rPr lang="en-US" sz="1200" dirty="0"/>
              <a:t>   JD (function): Julian date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get_times_etc</a:t>
            </a:r>
            <a:r>
              <a:rPr lang="en-US" sz="1200" dirty="0"/>
              <a:t>:  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get_file_times</a:t>
            </a:r>
            <a:r>
              <a:rPr lang="en-US" sz="1200" dirty="0"/>
              <a:t>: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check_times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get_dims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halt_error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read_coord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read_data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list_nodes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list_elems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get_weight</a:t>
            </a:r>
            <a:r>
              <a:rPr lang="en-US" sz="1200" dirty="0"/>
              <a:t>: calculate parent elements and interpolation weights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fix_coords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get_sflux_inputs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get_bracket</a:t>
            </a:r>
            <a:r>
              <a:rPr lang="en-US" sz="1200" dirty="0"/>
              <a:t>: in time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get_sflux_data</a:t>
            </a:r>
            <a:endParaRPr lang="en-US" sz="1200" dirty="0"/>
          </a:p>
          <a:p>
            <a:r>
              <a:rPr lang="en-US" sz="1200" dirty="0"/>
              <a:t>   </a:t>
            </a:r>
            <a:r>
              <a:rPr lang="en-US" sz="1200" dirty="0" err="1"/>
              <a:t>interp_time</a:t>
            </a:r>
            <a:r>
              <a:rPr lang="en-US" sz="1200" dirty="0"/>
              <a:t>: interpolate in time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interp_grid</a:t>
            </a:r>
            <a:r>
              <a:rPr lang="en-US" sz="1200" dirty="0"/>
              <a:t>: interpolate in space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combine_sflux_data</a:t>
            </a:r>
            <a:r>
              <a:rPr lang="en-US" sz="1200" dirty="0"/>
              <a:t>: combine from 2 sources;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0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2286000" cy="543990"/>
          </a:xfrm>
          <a:noFill/>
          <a:extLst/>
        </p:spPr>
        <p:txBody>
          <a:bodyPr/>
          <a:lstStyle/>
          <a:p>
            <a:pPr eaLnBrk="1" hangingPunct="1"/>
            <a:r>
              <a:rPr lang="en-US" sz="2600" dirty="0" smtClean="0"/>
              <a:t>Tips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228600" y="1945140"/>
            <a:ext cx="12877800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 </a:t>
            </a:r>
            <a:r>
              <a:rPr lang="en-US" dirty="0"/>
              <a:t>all attributes in </a:t>
            </a:r>
            <a:r>
              <a:rPr lang="en-US" dirty="0" err="1"/>
              <a:t>nc</a:t>
            </a:r>
            <a:r>
              <a:rPr lang="en-US" dirty="0"/>
              <a:t> file, only '</a:t>
            </a:r>
            <a:r>
              <a:rPr lang="en-US" dirty="0" err="1"/>
              <a:t>base_date</a:t>
            </a:r>
            <a:r>
              <a:rPr lang="en-US" dirty="0"/>
              <a:t>' is </a:t>
            </a:r>
            <a:r>
              <a:rPr lang="en-US" dirty="0" smtClean="0"/>
              <a:t>required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air</a:t>
            </a:r>
            <a:r>
              <a:rPr lang="en-US" dirty="0"/>
              <a:t>, rad and </a:t>
            </a:r>
            <a:r>
              <a:rPr lang="en-US" dirty="0" err="1"/>
              <a:t>prc</a:t>
            </a:r>
            <a:r>
              <a:rPr lang="en-US" dirty="0"/>
              <a:t> each can have up to 2 sources;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case of 2 sources/grids for a variable, use "1" as larger grid (i.e. encompassing </a:t>
            </a:r>
            <a:r>
              <a:rPr lang="en-US" dirty="0" err="1"/>
              <a:t>hgrid.ll</a:t>
            </a:r>
            <a:r>
              <a:rPr lang="en-US" dirty="0"/>
              <a:t>) and "2" as smaller grid. The code will calculate weights associated with the 2 grids, and if some nodes in </a:t>
            </a:r>
            <a:r>
              <a:rPr lang="en-US" dirty="0" err="1"/>
              <a:t>hgrid.ll</a:t>
            </a:r>
            <a:r>
              <a:rPr lang="en-US" dirty="0"/>
              <a:t> fall outside grid "2" the interpolation will be done on grid "1" only (see </a:t>
            </a:r>
            <a:r>
              <a:rPr lang="en-US" dirty="0" err="1"/>
              <a:t>combine_sflux_data</a:t>
            </a:r>
            <a:r>
              <a:rPr lang="en-US" dirty="0"/>
              <a:t>, in particular, bad_node_2 based on area coordinates outside [0,1]). Both grids must start from stack 1 and may have different # of stacks for each variable (and starting times of '1' and '2' may be different). However, within each </a:t>
            </a:r>
            <a:r>
              <a:rPr lang="en-US" dirty="0" err="1"/>
              <a:t>nc</a:t>
            </a:r>
            <a:r>
              <a:rPr lang="en-US" dirty="0"/>
              <a:t> file # of time steps can </a:t>
            </a:r>
            <a:r>
              <a:rPr lang="en-US" dirty="0" smtClean="0"/>
              <a:t>vary (actually the records can be in irregular times)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</a:t>
            </a:r>
            <a:r>
              <a:rPr lang="en-US" dirty="0" smtClean="0"/>
              <a:t>rids </a:t>
            </a:r>
            <a:r>
              <a:rPr lang="en-US" dirty="0"/>
              <a:t>for air, rad and </a:t>
            </a:r>
            <a:r>
              <a:rPr lang="en-US" dirty="0" err="1"/>
              <a:t>prc</a:t>
            </a:r>
            <a:r>
              <a:rPr lang="en-US" dirty="0"/>
              <a:t> can be different (but must be the same within each type and each source</a:t>
            </a:r>
            <a:r>
              <a:rPr lang="en-US" dirty="0" smtClean="0"/>
              <a:t>)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Additional requirements for the structured grid in .</a:t>
            </a:r>
            <a:r>
              <a:rPr lang="en-US" dirty="0" err="1"/>
              <a:t>nc</a:t>
            </a:r>
            <a:r>
              <a:rPr lang="en-US" dirty="0"/>
              <a:t>: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2D arrays [</a:t>
            </a:r>
            <a:r>
              <a:rPr lang="en-US" dirty="0" err="1" smtClean="0"/>
              <a:t>lon,lat</a:t>
            </a:r>
            <a:r>
              <a:rPr lang="en-US" dirty="0"/>
              <a:t>](</a:t>
            </a:r>
            <a:r>
              <a:rPr lang="en-US" dirty="0" err="1"/>
              <a:t>nx,ny</a:t>
            </a:r>
            <a:r>
              <a:rPr lang="en-US" dirty="0"/>
              <a:t>) give </a:t>
            </a:r>
            <a:r>
              <a:rPr lang="en-US" dirty="0" err="1"/>
              <a:t>x,y</a:t>
            </a:r>
            <a:r>
              <a:rPr lang="en-US" dirty="0"/>
              <a:t> </a:t>
            </a:r>
            <a:r>
              <a:rPr lang="en-US" dirty="0" err="1"/>
              <a:t>coord</a:t>
            </a:r>
            <a:r>
              <a:rPr lang="en-US" dirty="0"/>
              <a:t>., </a:t>
            </a:r>
            <a:r>
              <a:rPr lang="en-US" dirty="0" err="1"/>
              <a:t>nx</a:t>
            </a:r>
            <a:r>
              <a:rPr lang="en-US" dirty="0"/>
              <a:t> is # of pts in x. </a:t>
            </a:r>
            <a:endParaRPr lang="en-US" dirty="0" smtClean="0"/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Suppose </a:t>
            </a:r>
            <a:r>
              <a:rPr lang="en-US" dirty="0"/>
              <a:t>a node in the grid </a:t>
            </a:r>
            <a:r>
              <a:rPr lang="en-US" dirty="0" smtClean="0"/>
              <a:t>is given </a:t>
            </a:r>
            <a:r>
              <a:rPr lang="en-US" dirty="0"/>
              <a:t>by (</a:t>
            </a:r>
            <a:r>
              <a:rPr lang="en-US" dirty="0" err="1"/>
              <a:t>i,j</a:t>
            </a:r>
            <a:r>
              <a:rPr lang="en-US" dirty="0"/>
              <a:t>) (1&lt;=i&lt;=</a:t>
            </a:r>
            <a:r>
              <a:rPr lang="en-US" dirty="0" err="1"/>
              <a:t>nx</a:t>
            </a:r>
            <a:r>
              <a:rPr lang="en-US" dirty="0"/>
              <a:t>), then the quad (</a:t>
            </a:r>
            <a:r>
              <a:rPr lang="en-US" dirty="0" err="1"/>
              <a:t>i,j</a:t>
            </a:r>
            <a:r>
              <a:rPr lang="en-US" dirty="0"/>
              <a:t>), (i+1,j), (i+1,j+1,i,j+1) must be </a:t>
            </a:r>
            <a:r>
              <a:rPr lang="en-US" dirty="0" smtClean="0"/>
              <a:t>along counter-clockwise </a:t>
            </a:r>
            <a:r>
              <a:rPr lang="en-US" dirty="0"/>
              <a:t>direction;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air_1_relative_weight and other constants can be changed inside sflux_inputs.txt. These are </a:t>
            </a:r>
            <a:r>
              <a:rPr lang="en-US" dirty="0"/>
              <a:t>relative weights of the 2 sources for air, rad and </a:t>
            </a:r>
            <a:r>
              <a:rPr lang="en-US" dirty="0" err="1"/>
              <a:t>prc</a:t>
            </a:r>
            <a:r>
              <a:rPr lang="en-US" dirty="0"/>
              <a:t> if needed. All weights must &gt; </a:t>
            </a:r>
            <a:r>
              <a:rPr lang="en-US" dirty="0" smtClean="0"/>
              <a:t>0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air_1_max_window_hours </a:t>
            </a:r>
            <a:r>
              <a:rPr lang="en-US" dirty="0"/>
              <a:t>(</a:t>
            </a:r>
            <a:r>
              <a:rPr lang="en-US" dirty="0" err="1"/>
              <a:t>etc</a:t>
            </a:r>
            <a:r>
              <a:rPr lang="en-US" dirty="0"/>
              <a:t>) </a:t>
            </a:r>
            <a:r>
              <a:rPr lang="en-US" dirty="0" smtClean="0"/>
              <a:t>define </a:t>
            </a:r>
            <a:r>
              <a:rPr lang="en-US" dirty="0"/>
              <a:t>the max. time </a:t>
            </a:r>
            <a:r>
              <a:rPr lang="en-US" dirty="0" smtClean="0"/>
              <a:t>stamp  </a:t>
            </a:r>
            <a:r>
              <a:rPr lang="en-US" dirty="0"/>
              <a:t>(offset from start time in each) within each </a:t>
            </a:r>
            <a:r>
              <a:rPr lang="en-US" dirty="0" err="1"/>
              <a:t>nc</a:t>
            </a:r>
            <a:r>
              <a:rPr lang="en-US" dirty="0"/>
              <a:t> file (the actual offset </a:t>
            </a:r>
            <a:r>
              <a:rPr lang="en-US" dirty="0" smtClean="0"/>
              <a:t>should not </a:t>
            </a:r>
            <a:r>
              <a:rPr lang="en-US" dirty="0"/>
              <a:t>equal air_1_max_window_hours); these constants can </a:t>
            </a:r>
            <a:r>
              <a:rPr lang="en-US" dirty="0" smtClean="0"/>
              <a:t>be adjusted </a:t>
            </a:r>
            <a:r>
              <a:rPr lang="en-US" dirty="0"/>
              <a:t>in sflux_inputs.txt.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More constants can be adjusted in </a:t>
            </a:r>
            <a:r>
              <a:rPr lang="en-US" dirty="0" err="1" smtClean="0"/>
              <a:t>netcdf_io</a:t>
            </a:r>
            <a:r>
              <a:rPr lang="en-US" dirty="0"/>
              <a:t> </a:t>
            </a:r>
            <a:r>
              <a:rPr lang="en-US" dirty="0" smtClean="0"/>
              <a:t>and elsewhere; e.g. </a:t>
            </a:r>
            <a:r>
              <a:rPr lang="en-US" dirty="0" err="1" smtClean="0"/>
              <a:t>max_file_times</a:t>
            </a:r>
            <a:r>
              <a:rPr lang="en-US" dirty="0" smtClean="0"/>
              <a:t> </a:t>
            </a:r>
            <a:r>
              <a:rPr lang="en-US" dirty="0"/>
              <a:t>(max. # of time records in each </a:t>
            </a:r>
            <a:r>
              <a:rPr lang="en-US" dirty="0" err="1"/>
              <a:t>nc</a:t>
            </a:r>
            <a:r>
              <a:rPr lang="en-US" dirty="0"/>
              <a:t> file) in routine </a:t>
            </a:r>
            <a:r>
              <a:rPr lang="en-US" dirty="0" err="1" smtClean="0"/>
              <a:t>get_times_etc</a:t>
            </a:r>
            <a:r>
              <a:rPr lang="en-US" dirty="0" smtClean="0"/>
              <a:t>(). Actual </a:t>
            </a:r>
            <a:r>
              <a:rPr lang="en-US" dirty="0"/>
              <a:t>of time records&gt;=2.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9906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sflux_air_1.0001.nc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9395" y="403258"/>
            <a:ext cx="119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ir,rad,prc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1605495"/>
            <a:ext cx="188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source/grid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8524" y="621268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# (up to </a:t>
            </a:r>
            <a:r>
              <a:rPr lang="en-US" dirty="0" smtClean="0">
                <a:solidFill>
                  <a:srgbClr val="FF0000"/>
                </a:solidFill>
              </a:rPr>
              <a:t>9999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5486400" y="805934"/>
            <a:ext cx="622124" cy="184666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4636739" y="763134"/>
            <a:ext cx="0" cy="245563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4897798" y="1359932"/>
            <a:ext cx="0" cy="245563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108585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600" dirty="0"/>
              <a:t>Transport: upwind/TVD/WENO (</a:t>
            </a:r>
            <a:r>
              <a:rPr lang="en-US" sz="2600" dirty="0" smtClean="0"/>
              <a:t>transport_TVD_imp.F90)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2495550" y="990600"/>
            <a:ext cx="8001000" cy="62614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100" dirty="0"/>
              <a:t>Unmodified fluxes at faces of prisms (</a:t>
            </a:r>
            <a:r>
              <a:rPr lang="en-US" sz="2100" dirty="0" smtClean="0"/>
              <a:t>horizontal)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 smtClean="0"/>
              <a:t>Step 1: Sub-cycling </a:t>
            </a:r>
            <a:r>
              <a:rPr lang="en-US" sz="2100" dirty="0"/>
              <a:t>with each time </a:t>
            </a:r>
            <a:r>
              <a:rPr lang="en-US" sz="2100" dirty="0" smtClean="0"/>
              <a:t>step (</a:t>
            </a:r>
            <a:r>
              <a:rPr lang="en-US" sz="2100" dirty="0"/>
              <a:t>horizontal</a:t>
            </a:r>
            <a:r>
              <a:rPr lang="en-US" sz="2100" dirty="0" smtClean="0"/>
              <a:t>)</a:t>
            </a:r>
            <a:endParaRPr lang="en-US" sz="2100" dirty="0"/>
          </a:p>
          <a:p>
            <a:r>
              <a:rPr lang="en-US" sz="2100" dirty="0" smtClean="0"/>
              <a:t>If(TVD)</a:t>
            </a:r>
          </a:p>
          <a:p>
            <a:r>
              <a:rPr lang="en-US" sz="2100" dirty="0" smtClean="0"/>
              <a:t>Loop11: </a:t>
            </a:r>
            <a:r>
              <a:rPr lang="en-US" sz="2100" dirty="0"/>
              <a:t>do</a:t>
            </a:r>
          </a:p>
          <a:p>
            <a:r>
              <a:rPr lang="en-US" sz="2100" dirty="0"/>
              <a:t>   </a:t>
            </a:r>
            <a:r>
              <a:rPr lang="en-US" sz="2100" dirty="0">
                <a:solidFill>
                  <a:srgbClr val="FF0000"/>
                </a:solidFill>
              </a:rPr>
              <a:t>if(TVD) limit all fluxes</a:t>
            </a:r>
          </a:p>
          <a:p>
            <a:r>
              <a:rPr lang="en-US" sz="2100" dirty="0"/>
              <a:t>   calculate </a:t>
            </a:r>
            <a:r>
              <a:rPr lang="en-US" sz="2100" dirty="0" err="1"/>
              <a:t>dtb</a:t>
            </a:r>
            <a:r>
              <a:rPr lang="en-US" sz="2100" dirty="0"/>
              <a:t> (1</a:t>
            </a:r>
            <a:r>
              <a:rPr lang="en-US" sz="2100" baseline="30000" dirty="0"/>
              <a:t>st</a:t>
            </a:r>
            <a:r>
              <a:rPr lang="en-US" sz="2100" dirty="0"/>
              <a:t> iteration only for upwind</a:t>
            </a:r>
            <a:r>
              <a:rPr lang="en-US" sz="2100" dirty="0" smtClean="0"/>
              <a:t>)</a:t>
            </a:r>
            <a:endParaRPr lang="en-US" sz="2100" dirty="0"/>
          </a:p>
          <a:p>
            <a:r>
              <a:rPr lang="en-US" sz="2100" dirty="0"/>
              <a:t>   </a:t>
            </a:r>
            <a:r>
              <a:rPr lang="en-US" sz="2100" dirty="0" smtClean="0"/>
              <a:t>Do advection with horizontal </a:t>
            </a:r>
            <a:r>
              <a:rPr lang="en-US" sz="2100" dirty="0" err="1"/>
              <a:t>b.c.</a:t>
            </a:r>
            <a:r>
              <a:rPr lang="en-US" sz="2100" dirty="0"/>
              <a:t> (with relaxation</a:t>
            </a:r>
            <a:r>
              <a:rPr lang="en-US" sz="2100" dirty="0" smtClean="0"/>
              <a:t>)</a:t>
            </a:r>
            <a:endParaRPr lang="en-US" sz="2100" dirty="0"/>
          </a:p>
          <a:p>
            <a:r>
              <a:rPr lang="en-US" sz="2100" dirty="0"/>
              <a:t>   exchange</a:t>
            </a:r>
          </a:p>
          <a:p>
            <a:r>
              <a:rPr lang="en-US" sz="2100" dirty="0" err="1"/>
              <a:t>enddo</a:t>
            </a:r>
            <a:r>
              <a:rPr lang="en-US" sz="2100" dirty="0"/>
              <a:t> loop11</a:t>
            </a:r>
          </a:p>
          <a:p>
            <a:endParaRPr lang="en-US" sz="2100" dirty="0" smtClean="0"/>
          </a:p>
          <a:p>
            <a:r>
              <a:rPr lang="en-US" sz="2100" dirty="0" smtClean="0"/>
              <a:t>Else if (WENO)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calculate </a:t>
            </a:r>
            <a:r>
              <a:rPr lang="en-US" sz="2100" dirty="0" err="1" smtClean="0"/>
              <a:t>dtb</a:t>
            </a:r>
            <a:r>
              <a:rPr lang="en-US" sz="2100" dirty="0" smtClean="0"/>
              <a:t> for 1</a:t>
            </a:r>
            <a:r>
              <a:rPr lang="en-US" sz="2100" baseline="30000" dirty="0" smtClean="0"/>
              <a:t>st</a:t>
            </a:r>
            <a:r>
              <a:rPr lang="en-US" sz="2100" dirty="0" smtClean="0"/>
              <a:t> sub-step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calculate interfacial fluxes using WENO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Do advection, with horizontal </a:t>
            </a:r>
            <a:r>
              <a:rPr lang="en-US" sz="2100" dirty="0" err="1"/>
              <a:t>b.c</a:t>
            </a:r>
            <a:r>
              <a:rPr lang="en-US" sz="2100" dirty="0" err="1" smtClean="0"/>
              <a:t>.</a:t>
            </a:r>
            <a:endParaRPr lang="en-US" sz="2100" dirty="0"/>
          </a:p>
          <a:p>
            <a:r>
              <a:rPr lang="en-US" sz="2100" dirty="0"/>
              <a:t>  </a:t>
            </a:r>
            <a:r>
              <a:rPr lang="en-US" sz="2100" dirty="0" smtClean="0"/>
              <a:t>exchange</a:t>
            </a:r>
            <a:endParaRPr lang="en-US" sz="2100" dirty="0"/>
          </a:p>
          <a:p>
            <a:r>
              <a:rPr lang="en-US" sz="2100" dirty="0" err="1" smtClean="0"/>
              <a:t>Endif</a:t>
            </a:r>
            <a:endParaRPr lang="en-US" sz="2100" dirty="0" smtClean="0"/>
          </a:p>
          <a:p>
            <a:endParaRPr lang="en-US" sz="2100" dirty="0"/>
          </a:p>
          <a:p>
            <a:r>
              <a:rPr lang="en-US" sz="2100" dirty="0" smtClean="0"/>
              <a:t>*Outputs </a:t>
            </a:r>
            <a:r>
              <a:rPr lang="en-US" sz="2100" dirty="0"/>
              <a:t>some diagnostic messages (diffusion # </a:t>
            </a:r>
            <a:r>
              <a:rPr lang="en-US" sz="2100" dirty="0" err="1"/>
              <a:t>etc</a:t>
            </a:r>
            <a:r>
              <a:rPr lang="en-US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65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A2F8AA4-D3E3-42C6-80A1-5E4D46D755CF}" type="slidenum">
              <a:rPr lang="en-US" smtClean="0">
                <a:solidFill>
                  <a:schemeClr val="bg2"/>
                </a:solidFill>
              </a:rPr>
              <a:pPr eaLnBrk="1" hangingPunct="1"/>
              <a:t>37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06400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/>
              <a:t>TVD</a:t>
            </a:r>
            <a:r>
              <a:rPr lang="en-US" sz="3200" baseline="30000" dirty="0" smtClean="0"/>
              <a:t>2</a:t>
            </a:r>
            <a:endParaRPr lang="en-US" sz="3200" dirty="0"/>
          </a:p>
        </p:txBody>
      </p:sp>
      <p:sp>
        <p:nvSpPr>
          <p:cNvPr id="8" name="Rectangle 1197"/>
          <p:cNvSpPr>
            <a:spLocks noChangeArrowheads="1"/>
          </p:cNvSpPr>
          <p:nvPr/>
        </p:nvSpPr>
        <p:spPr bwMode="auto">
          <a:xfrm>
            <a:off x="0" y="0"/>
            <a:ext cx="137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01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910349" y="538098"/>
          <a:ext cx="65040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3568700" imgH="990600" progId="Equation.3">
                  <p:embed/>
                </p:oleObj>
              </mc:Choice>
              <mc:Fallback>
                <p:oleObj name="Equation" r:id="rId4" imgW="3568700" imgH="990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349" y="538098"/>
                        <a:ext cx="6504013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993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038600" y="2477150"/>
          <a:ext cx="4191000" cy="246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6" imgW="2108200" imgH="1244600" progId="Equation.3">
                  <p:embed/>
                </p:oleObj>
              </mc:Choice>
              <mc:Fallback>
                <p:oleObj name="Equation" r:id="rId6" imgW="2108200" imgH="1244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77150"/>
                        <a:ext cx="4191000" cy="2464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0" y="3086750"/>
            <a:ext cx="14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Upwind ratio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5092" y="4229750"/>
            <a:ext cx="17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Downwind ratio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352799" y="4978244"/>
          <a:ext cx="2780837" cy="92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8" imgW="1536700" imgH="508000" progId="Equation.3">
                  <p:embed/>
                </p:oleObj>
              </mc:Choice>
              <mc:Fallback>
                <p:oleObj name="Equation" r:id="rId8" imgW="1536700" imgH="5080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799" y="4978244"/>
                        <a:ext cx="2780837" cy="927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429000" y="5906150"/>
          <a:ext cx="372925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0" imgW="2362200" imgH="469900" progId="Equation.3">
                  <p:embed/>
                </p:oleObj>
              </mc:Choice>
              <mc:Fallback>
                <p:oleObj name="Equation" r:id="rId10" imgW="2362200" imgH="46990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06150"/>
                        <a:ext cx="372925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137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0600" y="5601350"/>
            <a:ext cx="16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TVD condition: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91400" y="6134750"/>
            <a:ext cx="185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(iterative solver)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 bwMode="auto">
          <a:xfrm>
            <a:off x="2895601" y="5372750"/>
            <a:ext cx="304800" cy="946666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79642" y="4255532"/>
            <a:ext cx="4419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Iterative solver converges very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-order accurate in space </a:t>
            </a:r>
            <a:r>
              <a:rPr lang="en-US" i="1" dirty="0" smtClean="0"/>
              <a:t>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Monotone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Alleviate the sub-cycling/small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 for transport that plagued explicit TVD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Can be used at any depths!</a:t>
            </a:r>
          </a:p>
        </p:txBody>
      </p:sp>
    </p:spTree>
    <p:extLst>
      <p:ext uri="{BB962C8B-B14F-4D97-AF65-F5344CB8AC3E}">
        <p14:creationId xmlns:p14="http://schemas.microsoft.com/office/powerpoint/2010/main" val="1354115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413"/>
            <a:ext cx="108585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600" dirty="0"/>
              <a:t>Transport: upwind/TVD/WENO (</a:t>
            </a:r>
            <a:r>
              <a:rPr lang="en-US" sz="2600" dirty="0" smtClean="0"/>
              <a:t>transport_TVD_imp.F90)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10896600" cy="418399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400" dirty="0" smtClean="0"/>
              <a:t>Step 2: TVD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(vertical dimension)</a:t>
            </a:r>
          </a:p>
          <a:p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o m=1,ntr</a:t>
            </a:r>
          </a:p>
          <a:p>
            <a:r>
              <a:rPr lang="en-US" sz="2400" dirty="0" smtClean="0"/>
              <a:t>  do !iterations for implicit solver</a:t>
            </a:r>
          </a:p>
          <a:p>
            <a:r>
              <a:rPr lang="en-US" sz="2400" dirty="0" smtClean="0"/>
              <a:t>     Construct spatial limiter</a:t>
            </a:r>
          </a:p>
          <a:p>
            <a:r>
              <a:rPr lang="en-US" sz="2400" dirty="0" smtClean="0"/>
              <a:t>     Construct temporal limiter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Form tri-</a:t>
            </a:r>
            <a:r>
              <a:rPr lang="en-US" sz="2400" dirty="0" err="1" smtClean="0"/>
              <a:t>diag</a:t>
            </a:r>
            <a:r>
              <a:rPr lang="en-US" sz="2400" dirty="0" smtClean="0"/>
              <a:t> matrix (taking care of boundaries especially moving surface)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Solve implicit vertical advection (nonlinear)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Check if converged</a:t>
            </a:r>
            <a:endParaRPr lang="en-US" sz="2400" dirty="0"/>
          </a:p>
          <a:p>
            <a:r>
              <a:rPr lang="en-US" sz="2400" dirty="0" smtClean="0"/>
              <a:t>  </a:t>
            </a:r>
            <a:r>
              <a:rPr lang="en-US" sz="2400" dirty="0" err="1" smtClean="0"/>
              <a:t>enddo</a:t>
            </a:r>
            <a:endParaRPr lang="en-US" sz="2400" dirty="0"/>
          </a:p>
          <a:p>
            <a:r>
              <a:rPr lang="en-US" sz="2400" dirty="0" err="1"/>
              <a:t>e</a:t>
            </a:r>
            <a:r>
              <a:rPr lang="en-US" sz="2400" dirty="0" err="1" smtClean="0"/>
              <a:t>nddo</a:t>
            </a:r>
            <a:r>
              <a:rPr lang="en-US" sz="2400" dirty="0" smtClean="0"/>
              <a:t> !m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413"/>
            <a:ext cx="108585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600" dirty="0"/>
              <a:t>Transport: upwind/TVD/WENO (</a:t>
            </a:r>
            <a:r>
              <a:rPr lang="en-US" sz="2600" dirty="0" smtClean="0"/>
              <a:t>transport_TVD_imp.F90)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12344400" cy="270666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400" dirty="0" smtClean="0"/>
              <a:t>Step 3: Other explicit terms (using original time step)</a:t>
            </a:r>
          </a:p>
          <a:p>
            <a:endParaRPr lang="en-US" sz="2400" dirty="0" smtClean="0"/>
          </a:p>
          <a:p>
            <a:r>
              <a:rPr lang="en-US" sz="2400" dirty="0" smtClean="0"/>
              <a:t>Calculate tri-diagonal matrix from implicit diffusion and vertical swimming/settling</a:t>
            </a:r>
          </a:p>
          <a:p>
            <a:r>
              <a:rPr lang="en-US" sz="2400" dirty="0" smtClean="0"/>
              <a:t>Calculate RHS (explicit terms like horizontal diffusion, source/sink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Solve matrix equation</a:t>
            </a:r>
          </a:p>
          <a:p>
            <a:r>
              <a:rPr lang="en-US" sz="2400" dirty="0" smtClean="0"/>
              <a:t>Impose tracer bounds for certain modules</a:t>
            </a:r>
          </a:p>
          <a:p>
            <a:r>
              <a:rPr lang="en-US" sz="2400" dirty="0" smtClean="0"/>
              <a:t>Exchange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3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56" y="-91384"/>
            <a:ext cx="13716000" cy="568960"/>
          </a:xfrm>
        </p:spPr>
        <p:txBody>
          <a:bodyPr/>
          <a:lstStyle/>
          <a:p>
            <a:pPr algn="ctr"/>
            <a:r>
              <a:rPr lang="en-US" sz="2800" b="1" dirty="0" smtClean="0"/>
              <a:t>Utility</a:t>
            </a:r>
            <a:endParaRPr lang="en-US" sz="2800" b="1" dirty="0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0" y="44669"/>
            <a:ext cx="242752" cy="3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0170" tIns="60085" rIns="120170" bIns="60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920" y="914400"/>
            <a:ext cx="13168448" cy="5045769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err="1" smtClean="0"/>
              <a:t>OneWayNestScripts</a:t>
            </a:r>
            <a:endParaRPr lang="en-US" sz="2000" dirty="0"/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Can be used to do 1-way nesting between 2 SCHISM runs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The main use is to generate uv3D.th.nc (e.g. from a b-tropic tidal run)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A better and simpler alternative is to use the tidal harmonics from FES2014 and </a:t>
            </a:r>
            <a:r>
              <a:rPr lang="en-US" sz="2000" dirty="0" err="1" smtClean="0"/>
              <a:t>ifltype</a:t>
            </a:r>
            <a:r>
              <a:rPr lang="en-US" sz="2000" dirty="0" smtClean="0"/>
              <a:t>=5</a:t>
            </a:r>
            <a:endParaRPr lang="en-US" sz="2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err="1"/>
              <a:t>Vis_Matlab</a:t>
            </a:r>
            <a:endParaRPr lang="en-US" sz="2000" dirty="0"/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err="1"/>
              <a:t>SCHISM_SLAB.m</a:t>
            </a:r>
            <a:r>
              <a:rPr lang="en-US" sz="2000" dirty="0"/>
              <a:t>; </a:t>
            </a:r>
            <a:r>
              <a:rPr lang="en-US" sz="2000" dirty="0" err="1" smtClean="0"/>
              <a:t>SCHISM_TRANSECT.m</a:t>
            </a:r>
            <a:r>
              <a:rPr lang="en-US" sz="2000" dirty="0" smtClean="0"/>
              <a:t>: these are up to date with LSC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; shaved cells are plotted 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Works on either combined or un</a:t>
            </a:r>
            <a:r>
              <a:rPr lang="en-US" sz="2000" dirty="0"/>
              <a:t> </a:t>
            </a:r>
            <a:r>
              <a:rPr lang="en-US" sz="2000" dirty="0" smtClean="0"/>
              <a:t>combined </a:t>
            </a:r>
            <a:r>
              <a:rPr lang="en-US" sz="2000" dirty="0" err="1" smtClean="0"/>
              <a:t>nc</a:t>
            </a:r>
            <a:r>
              <a:rPr lang="en-US" sz="2000" dirty="0" smtClean="0"/>
              <a:t> outputs</a:t>
            </a:r>
            <a:endParaRPr lang="en-US" sz="2000" dirty="0"/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/>
              <a:t>ArcGIS: interface to ArcGIS </a:t>
            </a:r>
            <a:r>
              <a:rPr lang="en-US" sz="2000" dirty="0" err="1"/>
              <a:t>viz</a:t>
            </a:r>
            <a:r>
              <a:rPr lang="en-US" sz="2000" dirty="0"/>
              <a:t> </a:t>
            </a:r>
          </a:p>
          <a:p>
            <a:pPr marL="375533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Post-Processing-Fortran</a:t>
            </a:r>
            <a:endParaRPr lang="en-US" sz="2000" dirty="0"/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read_output9*: </a:t>
            </a:r>
            <a:r>
              <a:rPr lang="en-US" sz="2000" dirty="0"/>
              <a:t>time series </a:t>
            </a:r>
            <a:r>
              <a:rPr lang="en-US" sz="2000" dirty="0" smtClean="0"/>
              <a:t>extraction (efficient)</a:t>
            </a:r>
          </a:p>
          <a:p>
            <a:pPr marL="1577237" lvl="2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Works </a:t>
            </a:r>
            <a:r>
              <a:rPr lang="en-US" sz="2000" dirty="0"/>
              <a:t>on either combined or </a:t>
            </a:r>
            <a:r>
              <a:rPr lang="en-US" sz="2000" dirty="0" smtClean="0"/>
              <a:t>uncombined </a:t>
            </a:r>
            <a:r>
              <a:rPr lang="en-US" sz="2000" dirty="0" err="1"/>
              <a:t>nc</a:t>
            </a:r>
            <a:r>
              <a:rPr lang="en-US" sz="2000" dirty="0"/>
              <a:t> </a:t>
            </a:r>
            <a:r>
              <a:rPr lang="en-US" sz="2000" dirty="0" smtClean="0"/>
              <a:t>outputs</a:t>
            </a:r>
            <a:endParaRPr lang="en-US" sz="2000" dirty="0"/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/>
              <a:t>Compute average fields: </a:t>
            </a:r>
            <a:r>
              <a:rPr lang="en-US" sz="2000" dirty="0" smtClean="0"/>
              <a:t>compute_average3.f90 </a:t>
            </a:r>
          </a:p>
          <a:p>
            <a:pPr marL="1577237" lvl="2" indent="-375533">
              <a:buFont typeface="Wingdings" panose="05000000000000000000" pitchFamily="2" charset="2"/>
              <a:buChar char="ü"/>
            </a:pPr>
            <a:r>
              <a:rPr lang="en-US" sz="2000" dirty="0"/>
              <a:t>Works on either combined or </a:t>
            </a:r>
            <a:r>
              <a:rPr lang="en-US" sz="2000" dirty="0" smtClean="0"/>
              <a:t>uncombined </a:t>
            </a:r>
            <a:r>
              <a:rPr lang="en-US" sz="2000" dirty="0" err="1"/>
              <a:t>nc</a:t>
            </a:r>
            <a:r>
              <a:rPr lang="en-US" sz="2000" dirty="0"/>
              <a:t> </a:t>
            </a:r>
            <a:r>
              <a:rPr lang="en-US" sz="2000" dirty="0" smtClean="0"/>
              <a:t>outputs</a:t>
            </a:r>
            <a:endParaRPr lang="en-US" sz="2000" dirty="0"/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Extract whole 3D grid</a:t>
            </a:r>
            <a:r>
              <a:rPr lang="en-US" sz="2000" dirty="0"/>
              <a:t>: </a:t>
            </a:r>
            <a:r>
              <a:rPr lang="en-US" sz="2000" dirty="0" smtClean="0"/>
              <a:t>read_output8_allnodes.f90 (</a:t>
            </a:r>
            <a:r>
              <a:rPr lang="en-US" sz="2000" dirty="0"/>
              <a:t>combined or </a:t>
            </a:r>
            <a:r>
              <a:rPr lang="en-US" sz="2000" dirty="0" smtClean="0"/>
              <a:t>uncombined </a:t>
            </a:r>
            <a:r>
              <a:rPr lang="en-US" sz="2000" dirty="0" err="1"/>
              <a:t>nc</a:t>
            </a:r>
            <a:r>
              <a:rPr lang="en-US" sz="2000" dirty="0"/>
              <a:t> </a:t>
            </a:r>
            <a:r>
              <a:rPr lang="en-US" sz="2000" dirty="0" smtClean="0"/>
              <a:t>outputs)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/>
              <a:t>Interface to GNOME</a:t>
            </a:r>
          </a:p>
          <a:p>
            <a:pPr marL="976385" lvl="1" indent="-375533">
              <a:buFont typeface="Wingdings" panose="05000000000000000000" pitchFamily="2" charset="2"/>
              <a:buChar char="ü"/>
            </a:pPr>
            <a:r>
              <a:rPr lang="en-US" sz="2000" dirty="0" smtClean="0"/>
              <a:t>Extract </a:t>
            </a:r>
            <a:r>
              <a:rPr lang="en-US" sz="2000" dirty="0"/>
              <a:t>a </a:t>
            </a:r>
            <a:r>
              <a:rPr lang="en-US" sz="2000" dirty="0" smtClean="0"/>
              <a:t>sub-region</a:t>
            </a:r>
          </a:p>
        </p:txBody>
      </p:sp>
    </p:spTree>
    <p:extLst>
      <p:ext uri="{BB962C8B-B14F-4D97-AF65-F5344CB8AC3E}">
        <p14:creationId xmlns:p14="http://schemas.microsoft.com/office/powerpoint/2010/main" val="406110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108585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/>
              <a:t>Create your own tracer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31538"/>
            <a:ext cx="12992813" cy="206033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375533" indent="-375533">
              <a:buFont typeface="Courier New" panose="02070309020205020404" pitchFamily="49" charset="0"/>
              <a:buChar char="o"/>
            </a:pPr>
            <a:r>
              <a:rPr lang="en-US" sz="2100" dirty="0"/>
              <a:t>‘USE_GEN’: user-defined model</a:t>
            </a:r>
          </a:p>
          <a:p>
            <a:pPr marL="375533" indent="-375533">
              <a:buFont typeface="Courier New" panose="02070309020205020404" pitchFamily="49" charset="0"/>
              <a:buChar char="o"/>
            </a:pPr>
            <a:r>
              <a:rPr lang="en-US" sz="2100" dirty="0"/>
              <a:t>Set </a:t>
            </a:r>
            <a:r>
              <a:rPr lang="en-US" sz="2100" i="1" dirty="0" err="1"/>
              <a:t>ntracer_gen</a:t>
            </a:r>
            <a:r>
              <a:rPr lang="en-US" sz="2100" dirty="0" smtClean="0"/>
              <a:t> </a:t>
            </a:r>
            <a:r>
              <a:rPr lang="en-US" sz="2100" dirty="0"/>
              <a:t>and tracer-related parameters in param.in: </a:t>
            </a:r>
            <a:r>
              <a:rPr lang="en-US" sz="2100" i="1" dirty="0" err="1"/>
              <a:t>ic_GEN</a:t>
            </a:r>
            <a:r>
              <a:rPr lang="en-US" sz="2100" dirty="0"/>
              <a:t>…</a:t>
            </a:r>
          </a:p>
          <a:p>
            <a:pPr marL="375533" indent="-375533">
              <a:buFont typeface="Courier New" panose="02070309020205020404" pitchFamily="49" charset="0"/>
              <a:buChar char="o"/>
            </a:pPr>
            <a:r>
              <a:rPr lang="en-US" sz="2100" dirty="0"/>
              <a:t>Work on 2 files – search for ‘user-defined tracer part’</a:t>
            </a:r>
          </a:p>
          <a:p>
            <a:pPr marL="976385" lvl="1" indent="-375533">
              <a:buFont typeface="Courier New" panose="02070309020205020404" pitchFamily="49" charset="0"/>
              <a:buChar char="o"/>
            </a:pPr>
            <a:r>
              <a:rPr lang="en-US" sz="2100" dirty="0"/>
              <a:t>schism_init.F90: if you use standard way to </a:t>
            </a:r>
            <a:r>
              <a:rPr lang="en-US" sz="2100" dirty="0" err="1"/>
              <a:t>init.</a:t>
            </a:r>
            <a:r>
              <a:rPr lang="en-US" sz="2100" dirty="0"/>
              <a:t> the tracers (i.e. [</a:t>
            </a:r>
            <a:r>
              <a:rPr lang="en-US" sz="2100" dirty="0" err="1"/>
              <a:t>hv</a:t>
            </a:r>
            <a:r>
              <a:rPr lang="en-US" sz="2100" dirty="0"/>
              <a:t>]</a:t>
            </a:r>
            <a:r>
              <a:rPr lang="en-US" sz="2100" dirty="0" err="1"/>
              <a:t>tr</a:t>
            </a:r>
            <a:r>
              <a:rPr lang="en-US" sz="2100" dirty="0"/>
              <a:t>_*.</a:t>
            </a:r>
            <a:r>
              <a:rPr lang="en-US" sz="2100" dirty="0" err="1"/>
              <a:t>ic</a:t>
            </a:r>
            <a:r>
              <a:rPr lang="en-US" sz="2100" dirty="0"/>
              <a:t>), you do not need to do anything here  </a:t>
            </a:r>
          </a:p>
          <a:p>
            <a:pPr marL="976385" lvl="1" indent="-375533">
              <a:buFont typeface="Courier New" panose="02070309020205020404" pitchFamily="49" charset="0"/>
              <a:buChar char="o"/>
            </a:pPr>
            <a:r>
              <a:rPr lang="en-US" sz="2100" dirty="0"/>
              <a:t>schism_step.F90: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2895600"/>
            <a:ext cx="6324600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375533" indent="-375533">
              <a:buFont typeface="Courier New" panose="02070309020205020404" pitchFamily="49" charset="0"/>
              <a:buChar char="o"/>
            </a:pPr>
            <a:r>
              <a:rPr lang="en-US" dirty="0" smtClean="0"/>
              <a:t>autocombine_MPI_elfe.pl </a:t>
            </a:r>
            <a:r>
              <a:rPr lang="en-US" dirty="0"/>
              <a:t>knows the tracer module is invoked and so you can directly use it to combine results </a:t>
            </a:r>
            <a:r>
              <a:rPr lang="en-US" dirty="0" smtClean="0"/>
              <a:t>(GEN</a:t>
            </a:r>
            <a:r>
              <a:rPr lang="en-US" dirty="0"/>
              <a:t>_[1,2</a:t>
            </a:r>
            <a:r>
              <a:rPr lang="en-US" dirty="0" smtClean="0"/>
              <a:t>,…])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685800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400" dirty="0"/>
              <a:t>#</a:t>
            </a:r>
            <a:r>
              <a:rPr lang="en-US" sz="1400" dirty="0" err="1"/>
              <a:t>ifdef</a:t>
            </a:r>
            <a:r>
              <a:rPr lang="en-US" sz="1400" dirty="0"/>
              <a:t> USE_GEN       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itmp1=</a:t>
            </a:r>
            <a:r>
              <a:rPr lang="en-US" sz="1400" dirty="0" err="1" smtClean="0"/>
              <a:t>irange_tr</a:t>
            </a:r>
            <a:r>
              <a:rPr lang="en-US" sz="1400" dirty="0" smtClean="0"/>
              <a:t>(1,3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itmp2=</a:t>
            </a:r>
            <a:r>
              <a:rPr lang="en-US" sz="1400" dirty="0" err="1"/>
              <a:t>irange_tr</a:t>
            </a:r>
            <a:r>
              <a:rPr lang="en-US" sz="1400" dirty="0"/>
              <a:t>(2,3)</a:t>
            </a:r>
          </a:p>
          <a:p>
            <a:endParaRPr lang="en-US" sz="1400" dirty="0"/>
          </a:p>
          <a:p>
            <a:r>
              <a:rPr lang="en-US" sz="1400" dirty="0"/>
              <a:t>!       I'm showing an example of adding swimming velocity as body force below</a:t>
            </a:r>
          </a:p>
          <a:p>
            <a:r>
              <a:rPr lang="en-US" sz="1400" dirty="0"/>
              <a:t>!       IMPORTANT: if you check conservation, make sure you take into account</a:t>
            </a:r>
          </a:p>
          <a:p>
            <a:r>
              <a:rPr lang="en-US" sz="1400" dirty="0"/>
              <a:t>!       </a:t>
            </a:r>
            <a:r>
              <a:rPr lang="en-US" sz="1400" dirty="0" err="1"/>
              <a:t>b.c.</a:t>
            </a:r>
            <a:r>
              <a:rPr lang="en-US" sz="1400" dirty="0"/>
              <a:t> and body force. The example below sets velocity to 0 at surface and</a:t>
            </a:r>
          </a:p>
          <a:p>
            <a:r>
              <a:rPr lang="en-US" sz="1400" dirty="0"/>
              <a:t>!       bottom in order to conserve mass (with no-flux </a:t>
            </a:r>
            <a:r>
              <a:rPr lang="en-US" sz="1400" dirty="0" err="1"/>
              <a:t>b.c.</a:t>
            </a:r>
            <a:r>
              <a:rPr lang="en-US" sz="1400" dirty="0"/>
              <a:t> there)</a:t>
            </a:r>
          </a:p>
          <a:p>
            <a:r>
              <a:rPr lang="en-US" sz="1400" dirty="0"/>
              <a:t>!$OMP   do</a:t>
            </a:r>
          </a:p>
          <a:p>
            <a:r>
              <a:rPr lang="en-US" sz="1400" dirty="0"/>
              <a:t>        do i=1,nea</a:t>
            </a:r>
          </a:p>
          <a:p>
            <a:r>
              <a:rPr lang="en-US" sz="1400" dirty="0"/>
              <a:t>          if(</a:t>
            </a:r>
            <a:r>
              <a:rPr lang="en-US" sz="1400" dirty="0" err="1"/>
              <a:t>idry_e</a:t>
            </a:r>
            <a:r>
              <a:rPr lang="en-US" sz="1400" dirty="0"/>
              <a:t>(i)==1) cycle</a:t>
            </a:r>
          </a:p>
          <a:p>
            <a:endParaRPr lang="en-US" sz="1400" dirty="0"/>
          </a:p>
          <a:p>
            <a:r>
              <a:rPr lang="en-US" sz="1400" dirty="0"/>
              <a:t>          !Element wet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flx_sf</a:t>
            </a:r>
            <a:r>
              <a:rPr lang="en-US" sz="1400" dirty="0"/>
              <a:t>(itmp1:itmp2,i)=0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flx_bt</a:t>
            </a:r>
            <a:r>
              <a:rPr lang="en-US" sz="1400" dirty="0"/>
              <a:t>(itmp1:itmp2,i)=0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bdy_frc</a:t>
            </a:r>
            <a:r>
              <a:rPr lang="en-US" sz="1400" dirty="0"/>
              <a:t>(itmp1:itmp2,:,i)=0</a:t>
            </a:r>
          </a:p>
          <a:p>
            <a:r>
              <a:rPr lang="en-US" sz="1400" dirty="0"/>
              <a:t>          !settling </a:t>
            </a:r>
            <a:r>
              <a:rPr lang="en-US" sz="1400" dirty="0" err="1"/>
              <a:t>vel</a:t>
            </a:r>
            <a:r>
              <a:rPr lang="en-US" sz="1400" dirty="0"/>
              <a:t> in internal prisms (positive downward)</a:t>
            </a:r>
          </a:p>
          <a:p>
            <a:r>
              <a:rPr lang="en-US" sz="1400" dirty="0"/>
              <a:t>          </a:t>
            </a:r>
            <a:r>
              <a:rPr lang="en-US" sz="1400" dirty="0" err="1">
                <a:solidFill>
                  <a:srgbClr val="FF0000"/>
                </a:solidFill>
              </a:rPr>
              <a:t>wsett</a:t>
            </a:r>
            <a:r>
              <a:rPr lang="en-US" sz="1400" dirty="0"/>
              <a:t>(itmp1:itmp2,:,i)=</a:t>
            </a:r>
            <a:r>
              <a:rPr lang="en-US" sz="1400" dirty="0" err="1"/>
              <a:t>gen_wsett</a:t>
            </a:r>
            <a:r>
              <a:rPr lang="en-US" sz="1400" dirty="0"/>
              <a:t> !*sin(2*pi*time/10/86400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!$OMP   end do</a:t>
            </a:r>
            <a:endParaRPr lang="en-US" sz="1400" dirty="0" smtClean="0"/>
          </a:p>
          <a:p>
            <a:r>
              <a:rPr lang="en-US" sz="1400" dirty="0" smtClean="0"/>
              <a:t>#</a:t>
            </a:r>
            <a:r>
              <a:rPr lang="en-US" sz="1400" dirty="0" err="1" smtClean="0"/>
              <a:t>endif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31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10858500" cy="6045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600" dirty="0" smtClean="0"/>
              <a:t>MPI vs </a:t>
            </a:r>
            <a:r>
              <a:rPr lang="en-US" sz="2600" dirty="0" err="1"/>
              <a:t>O</a:t>
            </a:r>
            <a:r>
              <a:rPr lang="en-US" sz="2600" dirty="0" err="1" smtClean="0"/>
              <a:t>penMP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5922592" cy="5360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682" y="1175316"/>
            <a:ext cx="5732805" cy="5277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2200" y="660785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660785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10858500" cy="6045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600" dirty="0" err="1"/>
              <a:t>O</a:t>
            </a:r>
            <a:r>
              <a:rPr lang="en-US" sz="2600" dirty="0" err="1" smtClean="0"/>
              <a:t>penMP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457200" y="762000"/>
            <a:ext cx="12573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www.openmp.org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Protocol designed to provide automatic parallelization through compiler pragmas.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Mainly loop driven parallelism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Best suited to desktop and small SMP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is a “quick and dirty” way of parallelizing a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is usually used on existing serial programs to achieve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moderate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parallelism with relatively little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Caution: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Race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When two threads are changing the same memory location at the same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99248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Conventional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wisdom (at the moment)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 MPI for smaller core count; use hybrid for large core count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helps load imbalance, which becomes significant at large core count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ven if the load is evenly distributed across MPI processes, all processes are not created equal (e.g. intra vs inter cores)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Most MPI </a:t>
            </a:r>
            <a:r>
              <a:rPr lang="en-US" sz="2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cmds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are </a:t>
            </a:r>
            <a:r>
              <a:rPr lang="en-US" sz="2200" smtClean="0">
                <a:solidFill>
                  <a:srgbClr val="000000"/>
                </a:solidFill>
                <a:latin typeface="Arial" panose="020B0604020202020204" pitchFamily="34" charset="0"/>
              </a:rPr>
              <a:t>thread safe</a:t>
            </a: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5 supports GNU hybrid, which is the new trend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However, implementing </a:t>
            </a:r>
            <a:r>
              <a:rPr lang="en-US" sz="2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to avoid sync overhead is not a trivial task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79" y="1908387"/>
            <a:ext cx="9225280" cy="5557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5336" y="-126534"/>
            <a:ext cx="5530809" cy="617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13" b="1" dirty="0" err="1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3413" b="1" dirty="0">
                <a:solidFill>
                  <a:srgbClr val="000000"/>
                </a:solidFill>
                <a:latin typeface="Arial" panose="020B0604020202020204" pitchFamily="34" charset="0"/>
              </a:rPr>
              <a:t> execution model</a:t>
            </a:r>
            <a:endParaRPr lang="en-US" sz="3413" b="1" dirty="0"/>
          </a:p>
        </p:txBody>
      </p:sp>
      <p:sp>
        <p:nvSpPr>
          <p:cNvPr id="2" name="Rectangle 1"/>
          <p:cNvSpPr/>
          <p:nvPr/>
        </p:nvSpPr>
        <p:spPr>
          <a:xfrm>
            <a:off x="604859" y="286280"/>
            <a:ext cx="12517120" cy="203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6" indent="-182886">
              <a:buFont typeface="Arial" panose="020B0604020202020204" pitchFamily="34" charset="0"/>
              <a:buChar char="•"/>
            </a:pPr>
            <a:endParaRPr lang="en-US" sz="112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000000"/>
                </a:solidFill>
                <a:latin typeface="Arial" panose="020B0604020202020204" pitchFamily="34" charset="0"/>
              </a:rPr>
              <a:t>In </a:t>
            </a:r>
            <a:r>
              <a:rPr lang="en-US" sz="2560" dirty="0" err="1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2560" dirty="0">
                <a:solidFill>
                  <a:srgbClr val="000000"/>
                </a:solidFill>
                <a:latin typeface="Arial" panose="020B0604020202020204" pitchFamily="34" charset="0"/>
              </a:rPr>
              <a:t>, execution begins only on the master thread. Child threads are spawned and released as needed.</a:t>
            </a:r>
          </a:p>
          <a:p>
            <a:pPr marL="853467" lvl="1" indent="-365771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Arial" panose="020B0604020202020204" pitchFamily="34" charset="0"/>
              </a:rPr>
              <a:t>Threads are spawned when program enters a parallel region.</a:t>
            </a:r>
          </a:p>
          <a:p>
            <a:pPr marL="792505" lvl="1" indent="-30481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Arial" panose="020B0604020202020204" pitchFamily="34" charset="0"/>
              </a:rPr>
              <a:t>Threads are released when program exits a parallel region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7560" y="361146"/>
            <a:ext cx="3826817" cy="617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13" b="1" dirty="0" err="1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3413" b="1" dirty="0">
                <a:solidFill>
                  <a:srgbClr val="000000"/>
                </a:solidFill>
                <a:latin typeface="Arial" panose="020B0604020202020204" pitchFamily="34" charset="0"/>
              </a:rPr>
              <a:t> example</a:t>
            </a:r>
            <a:endParaRPr lang="en-US" sz="3413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40" y="1865666"/>
            <a:ext cx="10454907" cy="2816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8453" y="4560968"/>
            <a:ext cx="269496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Bahnschrift Light" panose="020B0502040204020203" pitchFamily="34" charset="0"/>
              </a:rPr>
              <a:t>$</a:t>
            </a:r>
            <a:r>
              <a:rPr lang="en-US" sz="2133" dirty="0" err="1">
                <a:latin typeface="Bahnschrift Light" panose="020B0502040204020203" pitchFamily="34" charset="0"/>
              </a:rPr>
              <a:t>omp</a:t>
            </a:r>
            <a:r>
              <a:rPr lang="en-US" sz="2133" dirty="0">
                <a:latin typeface="Bahnschrift Light" panose="020B0502040204020203" pitchFamily="34" charset="0"/>
              </a:rPr>
              <a:t> end parallel 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3381" y="5787136"/>
            <a:ext cx="928651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</a:rPr>
              <a:t>Important: user can NOT control the order of execution with OMP!</a:t>
            </a:r>
          </a:p>
        </p:txBody>
      </p:sp>
    </p:spTree>
    <p:extLst>
      <p:ext uri="{BB962C8B-B14F-4D97-AF65-F5344CB8AC3E}">
        <p14:creationId xmlns:p14="http://schemas.microsoft.com/office/powerpoint/2010/main" val="42864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7560" y="361146"/>
            <a:ext cx="3857146" cy="617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13" b="1" dirty="0">
                <a:solidFill>
                  <a:srgbClr val="000000"/>
                </a:solidFill>
                <a:latin typeface="Arial" panose="020B0604020202020204" pitchFamily="34" charset="0"/>
              </a:rPr>
              <a:t>Running </a:t>
            </a:r>
            <a:r>
              <a:rPr lang="en-US" sz="3413" b="1" dirty="0" err="1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endParaRPr lang="en-US" sz="3413" b="1" dirty="0"/>
          </a:p>
        </p:txBody>
      </p:sp>
      <p:sp>
        <p:nvSpPr>
          <p:cNvPr id="4" name="Rectangle 3"/>
          <p:cNvSpPr/>
          <p:nvPr/>
        </p:nvSpPr>
        <p:spPr>
          <a:xfrm>
            <a:off x="3281680" y="4227217"/>
            <a:ext cx="6502400" cy="14713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987" dirty="0">
                <a:solidFill>
                  <a:srgbClr val="000000"/>
                </a:solidFill>
                <a:latin typeface="Courier New" panose="02070309020205020404" pitchFamily="49" charset="0"/>
              </a:rPr>
              <a:t>#!/bin/</a:t>
            </a:r>
            <a:r>
              <a:rPr lang="en-US" sz="2987" dirty="0" err="1">
                <a:solidFill>
                  <a:srgbClr val="000000"/>
                </a:solidFill>
                <a:latin typeface="Courier New" panose="02070309020205020404" pitchFamily="49" charset="0"/>
              </a:rPr>
              <a:t>tcsh</a:t>
            </a:r>
            <a:endParaRPr lang="en-US" sz="2987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45452"/>
            <a:r>
              <a:rPr lang="en-US" sz="2987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setenv</a:t>
            </a:r>
            <a:r>
              <a:rPr lang="en-US" sz="2987" dirty="0">
                <a:solidFill>
                  <a:srgbClr val="000000"/>
                </a:solidFill>
                <a:latin typeface="Courier New" panose="02070309020205020404" pitchFamily="49" charset="0"/>
              </a:rPr>
              <a:t> OMP_NUM_THREADS 4</a:t>
            </a:r>
          </a:p>
          <a:p>
            <a:pPr marR="49026"/>
            <a:r>
              <a:rPr lang="en-US" sz="2987" dirty="0">
                <a:solidFill>
                  <a:srgbClr val="000000"/>
                </a:solidFill>
                <a:latin typeface="Courier New" panose="02070309020205020404" pitchFamily="49" charset="0"/>
              </a:rPr>
              <a:t>./</a:t>
            </a:r>
            <a:r>
              <a:rPr lang="en-US" sz="2987" dirty="0" err="1">
                <a:solidFill>
                  <a:srgbClr val="000000"/>
                </a:solidFill>
                <a:latin typeface="Courier New" panose="02070309020205020404" pitchFamily="49" charset="0"/>
              </a:rPr>
              <a:t>mycode</a:t>
            </a:r>
            <a:r>
              <a:rPr lang="en-US" sz="2987" dirty="0">
                <a:solidFill>
                  <a:srgbClr val="000000"/>
                </a:solidFill>
                <a:latin typeface="Courier New" panose="02070309020205020404" pitchFamily="49" charset="0"/>
              </a:rPr>
              <a:t> &lt; my.in &gt; </a:t>
            </a:r>
            <a:r>
              <a:rPr lang="en-US" sz="2987" dirty="0" err="1">
                <a:solidFill>
                  <a:srgbClr val="000000"/>
                </a:solidFill>
                <a:latin typeface="Courier New" panose="02070309020205020404" pitchFamily="49" charset="0"/>
              </a:rPr>
              <a:t>my.out</a:t>
            </a:r>
            <a:r>
              <a:rPr lang="en-US" sz="2987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987" dirty="0"/>
          </a:p>
        </p:txBody>
      </p:sp>
      <p:sp>
        <p:nvSpPr>
          <p:cNvPr id="6" name="Rectangle 5"/>
          <p:cNvSpPr/>
          <p:nvPr/>
        </p:nvSpPr>
        <p:spPr>
          <a:xfrm>
            <a:off x="2501392" y="1877510"/>
            <a:ext cx="8160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2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560" dirty="0">
                <a:solidFill>
                  <a:srgbClr val="000000"/>
                </a:solidFill>
                <a:latin typeface="Arial" panose="020B0604020202020204" pitchFamily="34" charset="0"/>
              </a:rPr>
              <a:t>OMP_NUM_THREADS environment variable sets the number of processors the </a:t>
            </a:r>
            <a:r>
              <a:rPr lang="en-US" sz="2560" dirty="0" err="1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sz="2560" dirty="0">
                <a:solidFill>
                  <a:srgbClr val="000000"/>
                </a:solidFill>
                <a:latin typeface="Arial" panose="020B0604020202020204" pitchFamily="34" charset="0"/>
              </a:rPr>
              <a:t> program will have at its disposal.</a:t>
            </a:r>
          </a:p>
        </p:txBody>
      </p:sp>
    </p:spTree>
    <p:extLst>
      <p:ext uri="{BB962C8B-B14F-4D97-AF65-F5344CB8AC3E}">
        <p14:creationId xmlns:p14="http://schemas.microsoft.com/office/powerpoint/2010/main" val="33607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7559" y="361146"/>
            <a:ext cx="5894562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87" b="1" dirty="0"/>
              <a:t>Pitfall #1: Data dependencies</a:t>
            </a:r>
            <a:endParaRPr lang="en-US" sz="4693" b="1" dirty="0"/>
          </a:p>
        </p:txBody>
      </p:sp>
      <p:sp>
        <p:nvSpPr>
          <p:cNvPr id="2" name="Rectangle 1"/>
          <p:cNvSpPr/>
          <p:nvPr/>
        </p:nvSpPr>
        <p:spPr>
          <a:xfrm>
            <a:off x="2273808" y="1582251"/>
            <a:ext cx="9179221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73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560" dirty="0">
                <a:solidFill>
                  <a:srgbClr val="000000"/>
                </a:solidFill>
                <a:latin typeface="Arial" panose="020B0604020202020204" pitchFamily="34" charset="0"/>
              </a:rPr>
              <a:t>Consider the following code:</a:t>
            </a:r>
          </a:p>
          <a:p>
            <a:r>
              <a:rPr lang="en-US" sz="2133" dirty="0">
                <a:solidFill>
                  <a:srgbClr val="000000"/>
                </a:solidFill>
                <a:latin typeface="Courier New" panose="02070309020205020404" pitchFamily="49" charset="0"/>
              </a:rPr>
              <a:t>a(1) = 1;</a:t>
            </a:r>
          </a:p>
          <a:p>
            <a:r>
              <a:rPr lang="en-US" sz="2133" dirty="0">
                <a:solidFill>
                  <a:srgbClr val="000000"/>
                </a:solidFill>
                <a:latin typeface="Courier New" panose="02070309020205020404" pitchFamily="49" charset="0"/>
              </a:rPr>
              <a:t>do </a:t>
            </a:r>
            <a:r>
              <a:rPr lang="en-US" sz="2133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133" dirty="0">
                <a:solidFill>
                  <a:srgbClr val="000000"/>
                </a:solidFill>
                <a:latin typeface="Courier New" panose="02070309020205020404" pitchFamily="49" charset="0"/>
              </a:rPr>
              <a:t>=1,5</a:t>
            </a:r>
          </a:p>
          <a:p>
            <a:r>
              <a:rPr lang="en-US" sz="2133" dirty="0">
                <a:solidFill>
                  <a:srgbClr val="000000"/>
                </a:solidFill>
                <a:latin typeface="Courier New" panose="02070309020205020404" pitchFamily="49" charset="0"/>
              </a:rPr>
              <a:t>  a(</a:t>
            </a:r>
            <a:r>
              <a:rPr lang="en-US" sz="2133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133" dirty="0">
                <a:solidFill>
                  <a:srgbClr val="000000"/>
                </a:solidFill>
                <a:latin typeface="Courier New" panose="02070309020205020404" pitchFamily="49" charset="0"/>
              </a:rPr>
              <a:t>) = </a:t>
            </a:r>
            <a:r>
              <a:rPr lang="en-US" sz="2133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133" dirty="0">
                <a:solidFill>
                  <a:srgbClr val="000000"/>
                </a:solidFill>
                <a:latin typeface="Courier New" panose="02070309020205020404" pitchFamily="49" charset="0"/>
              </a:rPr>
              <a:t> + a(i-1)</a:t>
            </a:r>
          </a:p>
          <a:p>
            <a:r>
              <a:rPr lang="en-US" sz="2133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enddo</a:t>
            </a:r>
            <a:endParaRPr lang="en-US" sz="2133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2133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000000"/>
                </a:solidFill>
                <a:latin typeface="Arial" panose="020B0604020202020204" pitchFamily="34" charset="0"/>
              </a:rPr>
              <a:t>There are dependencies between loop iterations. 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000000"/>
                </a:solidFill>
                <a:latin typeface="Arial" panose="020B0604020202020204" pitchFamily="34" charset="0"/>
              </a:rPr>
              <a:t>Sections of loops split between threads will not necessarily execute in order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000000"/>
                </a:solidFill>
                <a:latin typeface="Arial" panose="020B0604020202020204" pitchFamily="34" charset="0"/>
              </a:rPr>
              <a:t>Out of order loop execution will result in undefined behavior</a:t>
            </a:r>
          </a:p>
        </p:txBody>
      </p:sp>
    </p:spTree>
    <p:extLst>
      <p:ext uri="{BB962C8B-B14F-4D97-AF65-F5344CB8AC3E}">
        <p14:creationId xmlns:p14="http://schemas.microsoft.com/office/powerpoint/2010/main" val="21636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6212" y="27882"/>
            <a:ext cx="4969630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87" b="1" dirty="0"/>
              <a:t>Pitfall #2: race condition</a:t>
            </a:r>
            <a:endParaRPr lang="en-US" sz="4693" b="1" dirty="0"/>
          </a:p>
        </p:txBody>
      </p:sp>
      <p:sp>
        <p:nvSpPr>
          <p:cNvPr id="3" name="Rectangle 2"/>
          <p:cNvSpPr/>
          <p:nvPr/>
        </p:nvSpPr>
        <p:spPr>
          <a:xfrm>
            <a:off x="486965" y="2875011"/>
            <a:ext cx="12754224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6" indent="-182886">
              <a:buFont typeface="Arial" panose="020B0604020202020204" pitchFamily="34" charset="0"/>
              <a:buChar char="•"/>
            </a:pPr>
            <a:endParaRPr lang="en-US" sz="112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By default, all threads share a common address space. Therefore, all threads will be modifying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temp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simultaneously, resulting in race condition (which may corrupt memory in the worst scenario!)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ace condition is the most common bug in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openMP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and is also the trickiest to find, as program may actually work properly most of time and the errors are random (welcome to the parallel world)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Solution is to declare temp as a private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(i.e. each thread has different copy of it (in memory))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Note the iteration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is always private!! Arrays are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usually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shared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408" y="585983"/>
            <a:ext cx="3803025" cy="2389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/>
              <a:t>$OMP parallel do</a:t>
            </a:r>
          </a:p>
          <a:p>
            <a:r>
              <a:rPr lang="en-US" sz="2133" dirty="0"/>
              <a:t>do </a:t>
            </a:r>
            <a:r>
              <a:rPr lang="en-US" sz="2133" dirty="0" err="1"/>
              <a:t>i</a:t>
            </a:r>
            <a:r>
              <a:rPr lang="en-US" sz="2133" dirty="0"/>
              <a:t>=1,10</a:t>
            </a:r>
          </a:p>
          <a:p>
            <a:r>
              <a:rPr lang="en-US" sz="2133" dirty="0"/>
              <a:t>  temp=2*a(</a:t>
            </a:r>
            <a:r>
              <a:rPr lang="en-US" sz="2133" dirty="0" err="1"/>
              <a:t>i</a:t>
            </a:r>
            <a:r>
              <a:rPr lang="en-US" sz="2133" dirty="0"/>
              <a:t>)</a:t>
            </a:r>
          </a:p>
          <a:p>
            <a:r>
              <a:rPr lang="en-US" sz="2133" dirty="0"/>
              <a:t>  a(</a:t>
            </a:r>
            <a:r>
              <a:rPr lang="en-US" sz="2133" dirty="0" err="1"/>
              <a:t>i</a:t>
            </a:r>
            <a:r>
              <a:rPr lang="en-US" sz="2133" dirty="0"/>
              <a:t>)=temp</a:t>
            </a:r>
          </a:p>
          <a:p>
            <a:r>
              <a:rPr lang="en-US" sz="2133" dirty="0"/>
              <a:t>  b(</a:t>
            </a:r>
            <a:r>
              <a:rPr lang="en-US" sz="2133" dirty="0" err="1"/>
              <a:t>i</a:t>
            </a:r>
            <a:r>
              <a:rPr lang="en-US" sz="2133" dirty="0"/>
              <a:t>)=temp/c(</a:t>
            </a:r>
            <a:r>
              <a:rPr lang="en-US" sz="2133" dirty="0" err="1"/>
              <a:t>i</a:t>
            </a:r>
            <a:r>
              <a:rPr lang="en-US" sz="2133" dirty="0"/>
              <a:t>)</a:t>
            </a:r>
          </a:p>
          <a:p>
            <a:r>
              <a:rPr lang="en-US" sz="2133" dirty="0" err="1"/>
              <a:t>enddo</a:t>
            </a:r>
            <a:r>
              <a:rPr lang="en-US" sz="2133" dirty="0"/>
              <a:t> !</a:t>
            </a:r>
            <a:r>
              <a:rPr lang="en-US" sz="2133" dirty="0" err="1"/>
              <a:t>i</a:t>
            </a:r>
            <a:endParaRPr lang="en-US" sz="2133" dirty="0"/>
          </a:p>
          <a:p>
            <a:r>
              <a:rPr lang="en-US" sz="2133" dirty="0"/>
              <a:t>$OMP end parallel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138" y="4818898"/>
            <a:ext cx="6299877" cy="2389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/>
              <a:t>$OMP parallel do default(shared) private(</a:t>
            </a:r>
            <a:r>
              <a:rPr lang="en-US" sz="2133" dirty="0" err="1"/>
              <a:t>i,temp</a:t>
            </a:r>
            <a:r>
              <a:rPr lang="en-US" sz="2133" dirty="0"/>
              <a:t>)</a:t>
            </a:r>
          </a:p>
          <a:p>
            <a:r>
              <a:rPr lang="en-US" sz="2133" dirty="0"/>
              <a:t>do </a:t>
            </a:r>
            <a:r>
              <a:rPr lang="en-US" sz="2133" dirty="0" err="1"/>
              <a:t>i</a:t>
            </a:r>
            <a:r>
              <a:rPr lang="en-US" sz="2133" dirty="0"/>
              <a:t>=1,10</a:t>
            </a:r>
          </a:p>
          <a:p>
            <a:r>
              <a:rPr lang="en-US" sz="2133" dirty="0"/>
              <a:t>  temp=2*a(</a:t>
            </a:r>
            <a:r>
              <a:rPr lang="en-US" sz="2133" dirty="0" err="1"/>
              <a:t>i</a:t>
            </a:r>
            <a:r>
              <a:rPr lang="en-US" sz="2133" dirty="0"/>
              <a:t>)</a:t>
            </a:r>
          </a:p>
          <a:p>
            <a:r>
              <a:rPr lang="en-US" sz="2133" dirty="0"/>
              <a:t>  a(</a:t>
            </a:r>
            <a:r>
              <a:rPr lang="en-US" sz="2133" dirty="0" err="1"/>
              <a:t>i</a:t>
            </a:r>
            <a:r>
              <a:rPr lang="en-US" sz="2133" dirty="0"/>
              <a:t>)=temp</a:t>
            </a:r>
          </a:p>
          <a:p>
            <a:r>
              <a:rPr lang="en-US" sz="2133" dirty="0"/>
              <a:t>  b(</a:t>
            </a:r>
            <a:r>
              <a:rPr lang="en-US" sz="2133" dirty="0" err="1"/>
              <a:t>i</a:t>
            </a:r>
            <a:r>
              <a:rPr lang="en-US" sz="2133" dirty="0"/>
              <a:t>)=temp/c(</a:t>
            </a:r>
            <a:r>
              <a:rPr lang="en-US" sz="2133" dirty="0" err="1"/>
              <a:t>i</a:t>
            </a:r>
            <a:r>
              <a:rPr lang="en-US" sz="2133" dirty="0"/>
              <a:t>)</a:t>
            </a:r>
          </a:p>
          <a:p>
            <a:r>
              <a:rPr lang="en-US" sz="2133" dirty="0" err="1"/>
              <a:t>enddo</a:t>
            </a:r>
            <a:r>
              <a:rPr lang="en-US" sz="2133" dirty="0"/>
              <a:t> !</a:t>
            </a:r>
            <a:r>
              <a:rPr lang="en-US" sz="2133" dirty="0" err="1"/>
              <a:t>i</a:t>
            </a:r>
            <a:endParaRPr lang="en-US" sz="2133" dirty="0"/>
          </a:p>
          <a:p>
            <a:r>
              <a:rPr lang="en-US" sz="2133" dirty="0"/>
              <a:t>$OMP end parallel do</a:t>
            </a:r>
          </a:p>
        </p:txBody>
      </p:sp>
    </p:spTree>
    <p:extLst>
      <p:ext uri="{BB962C8B-B14F-4D97-AF65-F5344CB8AC3E}">
        <p14:creationId xmlns:p14="http://schemas.microsoft.com/office/powerpoint/2010/main" val="2597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2584" y="155237"/>
            <a:ext cx="4297971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87" b="1" dirty="0"/>
              <a:t>Reduction operations</a:t>
            </a:r>
            <a:endParaRPr lang="en-US" sz="4693" b="1" dirty="0"/>
          </a:p>
        </p:txBody>
      </p:sp>
      <p:sp>
        <p:nvSpPr>
          <p:cNvPr id="2" name="Rectangle 1"/>
          <p:cNvSpPr/>
          <p:nvPr/>
        </p:nvSpPr>
        <p:spPr>
          <a:xfrm>
            <a:off x="778256" y="801391"/>
            <a:ext cx="11747669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000000"/>
                </a:solidFill>
              </a:rPr>
              <a:t>It’s a common task to find max/min, sum </a:t>
            </a:r>
            <a:r>
              <a:rPr lang="en-US" sz="2560" dirty="0" err="1">
                <a:solidFill>
                  <a:srgbClr val="000000"/>
                </a:solidFill>
              </a:rPr>
              <a:t>etc</a:t>
            </a:r>
            <a:r>
              <a:rPr lang="en-US" sz="2560" dirty="0">
                <a:solidFill>
                  <a:srgbClr val="000000"/>
                </a:solidFill>
              </a:rPr>
              <a:t> of arrays </a:t>
            </a:r>
            <a:r>
              <a:rPr lang="en-US" sz="2560" dirty="0" err="1">
                <a:solidFill>
                  <a:srgbClr val="000000"/>
                </a:solidFill>
              </a:rPr>
              <a:t>etc</a:t>
            </a:r>
            <a:endParaRPr lang="en-US" sz="2560" dirty="0">
              <a:solidFill>
                <a:srgbClr val="000000"/>
              </a:solidFill>
            </a:endParaRP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000000"/>
                </a:solidFill>
              </a:rPr>
              <a:t>Making intermediate </a:t>
            </a:r>
            <a:r>
              <a:rPr lang="en-US" sz="2560" dirty="0" err="1">
                <a:solidFill>
                  <a:srgbClr val="000000"/>
                </a:solidFill>
              </a:rPr>
              <a:t>var</a:t>
            </a:r>
            <a:r>
              <a:rPr lang="en-US" sz="2560" dirty="0">
                <a:solidFill>
                  <a:srgbClr val="000000"/>
                </a:solidFill>
              </a:rPr>
              <a:t> private only solves part of the problem, as we still need to find a </a:t>
            </a:r>
            <a:r>
              <a:rPr lang="en-US" sz="2560" i="1" dirty="0">
                <a:solidFill>
                  <a:srgbClr val="000000"/>
                </a:solidFill>
              </a:rPr>
              <a:t>global</a:t>
            </a:r>
            <a:r>
              <a:rPr lang="en-US" sz="2560" dirty="0">
                <a:solidFill>
                  <a:srgbClr val="000000"/>
                </a:solidFill>
              </a:rPr>
              <a:t> value from all private copies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2560" dirty="0" err="1">
                <a:solidFill>
                  <a:srgbClr val="000000"/>
                </a:solidFill>
              </a:rPr>
              <a:t>openMP</a:t>
            </a:r>
            <a:r>
              <a:rPr lang="en-US" sz="2560" dirty="0">
                <a:solidFill>
                  <a:srgbClr val="000000"/>
                </a:solidFill>
              </a:rPr>
              <a:t> provides reduction operators that go with loops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2560" dirty="0">
                <a:solidFill>
                  <a:srgbClr val="000000"/>
                </a:solidFill>
              </a:rPr>
              <a:t>Reduction </a:t>
            </a:r>
            <a:r>
              <a:rPr lang="en-US" sz="2560" dirty="0" err="1">
                <a:solidFill>
                  <a:srgbClr val="000000"/>
                </a:solidFill>
              </a:rPr>
              <a:t>vars</a:t>
            </a:r>
            <a:r>
              <a:rPr lang="en-US" sz="2560" dirty="0">
                <a:solidFill>
                  <a:srgbClr val="000000"/>
                </a:solidFill>
              </a:rPr>
              <a:t> are always </a:t>
            </a:r>
            <a:r>
              <a:rPr lang="en-US" sz="2560" dirty="0" smtClean="0">
                <a:solidFill>
                  <a:srgbClr val="000000"/>
                </a:solidFill>
              </a:rPr>
              <a:t>shared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r>
              <a:rPr lang="en-US" sz="2560" dirty="0" smtClean="0">
                <a:solidFill>
                  <a:srgbClr val="000000"/>
                </a:solidFill>
              </a:rPr>
              <a:t>Sync overhead!</a:t>
            </a:r>
            <a:endParaRPr lang="en-US" sz="256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835" y="3590672"/>
            <a:ext cx="6022867" cy="32439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560" dirty="0"/>
              <a:t>sum1=0</a:t>
            </a:r>
          </a:p>
          <a:p>
            <a:r>
              <a:rPr lang="en-US" sz="2560" dirty="0"/>
              <a:t>!$OMP parallel default(shared) private(</a:t>
            </a:r>
            <a:r>
              <a:rPr lang="en-US" sz="2560" dirty="0" err="1"/>
              <a:t>i</a:t>
            </a:r>
            <a:r>
              <a:rPr lang="en-US" sz="2560" dirty="0"/>
              <a:t>)</a:t>
            </a:r>
          </a:p>
          <a:p>
            <a:r>
              <a:rPr lang="en-US" sz="2560" dirty="0"/>
              <a:t>!$OMP do reduction(+: sum1)</a:t>
            </a:r>
          </a:p>
          <a:p>
            <a:r>
              <a:rPr lang="en-US" sz="2560" dirty="0"/>
              <a:t>do </a:t>
            </a:r>
            <a:r>
              <a:rPr lang="en-US" sz="2560" dirty="0" err="1"/>
              <a:t>i</a:t>
            </a:r>
            <a:r>
              <a:rPr lang="en-US" sz="2560" dirty="0"/>
              <a:t>=1,n</a:t>
            </a:r>
          </a:p>
          <a:p>
            <a:r>
              <a:rPr lang="en-US" sz="2560" dirty="0"/>
              <a:t>   sum1=sum1+a(</a:t>
            </a:r>
            <a:r>
              <a:rPr lang="en-US" sz="2560" dirty="0" err="1"/>
              <a:t>i</a:t>
            </a:r>
            <a:r>
              <a:rPr lang="en-US" sz="2560" dirty="0"/>
              <a:t>)</a:t>
            </a:r>
          </a:p>
          <a:p>
            <a:r>
              <a:rPr lang="en-US" sz="2560" dirty="0" err="1"/>
              <a:t>enddo</a:t>
            </a:r>
            <a:r>
              <a:rPr lang="en-US" sz="2560" dirty="0"/>
              <a:t> !</a:t>
            </a:r>
            <a:r>
              <a:rPr lang="en-US" sz="2560" dirty="0" err="1"/>
              <a:t>i</a:t>
            </a:r>
            <a:endParaRPr lang="en-US" sz="2560" dirty="0"/>
          </a:p>
          <a:p>
            <a:r>
              <a:rPr lang="en-US" sz="2560" dirty="0"/>
              <a:t>$OMP end do</a:t>
            </a:r>
          </a:p>
          <a:p>
            <a:r>
              <a:rPr lang="en-US" sz="2560" dirty="0"/>
              <a:t>$OMP end parallel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9573" y="3590671"/>
            <a:ext cx="24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 parallel region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55557" y="3836416"/>
            <a:ext cx="731277" cy="1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9573" y="3970063"/>
            <a:ext cx="200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Spawning threads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55557" y="4215808"/>
            <a:ext cx="731277" cy="1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89574" y="6387360"/>
            <a:ext cx="21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Destroying threads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55557" y="6633105"/>
            <a:ext cx="731277" cy="1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81" y="245194"/>
            <a:ext cx="8404352" cy="69035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13342" y="2303708"/>
            <a:ext cx="2034322" cy="473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14"/>
            <a:ext cx="13716000" cy="568960"/>
          </a:xfrm>
        </p:spPr>
        <p:txBody>
          <a:bodyPr/>
          <a:lstStyle/>
          <a:p>
            <a:pPr algn="ctr"/>
            <a:r>
              <a:rPr lang="en-US" b="1" dirty="0" smtClean="0"/>
              <a:t>Hydro part</a:t>
            </a:r>
            <a:endParaRPr lang="en-US" b="1" dirty="0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0" y="44669"/>
            <a:ext cx="242752" cy="3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0170" tIns="60085" rIns="120170" bIns="60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7991517" y="629019"/>
            <a:ext cx="1600200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Core/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5481484" y="2865743"/>
            <a:ext cx="1600200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Hydro/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893856" y="878531"/>
            <a:ext cx="1600200" cy="4876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Driver/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693956" y="1333970"/>
            <a:ext cx="0" cy="2502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669830" y="1584224"/>
            <a:ext cx="1872429" cy="4445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2100" dirty="0" err="1"/>
              <a:t>schism_driver</a:t>
            </a:r>
            <a:endParaRPr lang="en-US" sz="21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28900" y="243840"/>
            <a:ext cx="1371600" cy="97536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8839200" y="1060072"/>
            <a:ext cx="0" cy="2502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509767" y="1516347"/>
            <a:ext cx="1286242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schism_glbl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750179" y="1548934"/>
            <a:ext cx="1505853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schism_assert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047347" y="1545763"/>
            <a:ext cx="1457763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schism_msgp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908313" y="5352480"/>
            <a:ext cx="1459166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sz="1600" dirty="0" err="1"/>
              <a:t>solver_subs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742685" y="4681554"/>
            <a:ext cx="1226931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bktrk_subs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9691566" y="5392917"/>
            <a:ext cx="710764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/>
              <a:t>harm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68868" y="4648596"/>
            <a:ext cx="1124339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s</a:t>
            </a:r>
            <a:r>
              <a:rPr lang="en-US" sz="1600" dirty="0" err="1" smtClean="0"/>
              <a:t>chism_io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104617" y="5417676"/>
            <a:ext cx="1170826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misc_subs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2828934" y="3852554"/>
            <a:ext cx="1241743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</a:rPr>
              <a:t>schism_init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22471" y="4681553"/>
            <a:ext cx="980068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/>
              <a:t>sflux_9c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96836" y="4669005"/>
            <a:ext cx="2002464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transport_TVD_imp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398257" y="4656295"/>
            <a:ext cx="1113118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grid_subs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2321262" y="5382501"/>
            <a:ext cx="2058120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hydraulic_structures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8773573" y="5375285"/>
            <a:ext cx="510389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/>
              <a:t>lap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99162" y="3859202"/>
            <a:ext cx="1589979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</a:rPr>
              <a:t>schism_finalize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5570" y="3859202"/>
            <a:ext cx="1347157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</a:rPr>
              <a:t>schism_step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914280" y="3669996"/>
            <a:ext cx="11353920" cy="257840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  <p:sp>
        <p:nvSpPr>
          <p:cNvPr id="32" name="Rectangle 31"/>
          <p:cNvSpPr/>
          <p:nvPr/>
        </p:nvSpPr>
        <p:spPr>
          <a:xfrm>
            <a:off x="8448112" y="1568200"/>
            <a:ext cx="1441733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 smtClean="0"/>
              <a:t>petsc_schism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11930839" y="1573249"/>
            <a:ext cx="1518677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/>
              <a:t>m</a:t>
            </a:r>
            <a:r>
              <a:rPr lang="en-US" sz="1600" dirty="0" err="1" smtClean="0"/>
              <a:t>isc_modules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10046948" y="1561020"/>
            <a:ext cx="1611652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 smtClean="0"/>
              <a:t>schism_version</a:t>
            </a:r>
            <a:endParaRPr lang="en-US" sz="1600" dirty="0"/>
          </a:p>
        </p:txBody>
      </p:sp>
      <p:sp>
        <p:nvSpPr>
          <p:cNvPr id="3" name="Freeform 2"/>
          <p:cNvSpPr/>
          <p:nvPr/>
        </p:nvSpPr>
        <p:spPr bwMode="auto">
          <a:xfrm>
            <a:off x="4114800" y="1310326"/>
            <a:ext cx="8534400" cy="221580"/>
          </a:xfrm>
          <a:custGeom>
            <a:avLst/>
            <a:gdLst>
              <a:gd name="connsiteX0" fmla="*/ 18854 w 5901180"/>
              <a:gd name="connsiteY0" fmla="*/ 207389 h 235670"/>
              <a:gd name="connsiteX1" fmla="*/ 0 w 5901180"/>
              <a:gd name="connsiteY1" fmla="*/ 0 h 235670"/>
              <a:gd name="connsiteX2" fmla="*/ 5901180 w 5901180"/>
              <a:gd name="connsiteY2" fmla="*/ 47134 h 235670"/>
              <a:gd name="connsiteX3" fmla="*/ 5901180 w 5901180"/>
              <a:gd name="connsiteY3" fmla="*/ 235670 h 235670"/>
              <a:gd name="connsiteX0" fmla="*/ 0 w 5910607"/>
              <a:gd name="connsiteY0" fmla="*/ 263950 h 263950"/>
              <a:gd name="connsiteX1" fmla="*/ 9427 w 5910607"/>
              <a:gd name="connsiteY1" fmla="*/ 0 h 263950"/>
              <a:gd name="connsiteX2" fmla="*/ 5910607 w 5910607"/>
              <a:gd name="connsiteY2" fmla="*/ 47134 h 263950"/>
              <a:gd name="connsiteX3" fmla="*/ 5910607 w 5910607"/>
              <a:gd name="connsiteY3" fmla="*/ 235670 h 263950"/>
              <a:gd name="connsiteX0" fmla="*/ 0 w 5910607"/>
              <a:gd name="connsiteY0" fmla="*/ 263950 h 263950"/>
              <a:gd name="connsiteX1" fmla="*/ 9427 w 5910607"/>
              <a:gd name="connsiteY1" fmla="*/ 0 h 263950"/>
              <a:gd name="connsiteX2" fmla="*/ 5910607 w 5910607"/>
              <a:gd name="connsiteY2" fmla="*/ 47134 h 263950"/>
              <a:gd name="connsiteX3" fmla="*/ 5910607 w 5910607"/>
              <a:gd name="connsiteY3" fmla="*/ 235670 h 2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0607" h="263950">
                <a:moveTo>
                  <a:pt x="0" y="263950"/>
                </a:moveTo>
                <a:cubicBezTo>
                  <a:pt x="12569" y="185394"/>
                  <a:pt x="6285" y="87983"/>
                  <a:pt x="9427" y="0"/>
                </a:cubicBezTo>
                <a:lnTo>
                  <a:pt x="5910607" y="47134"/>
                </a:lnTo>
                <a:lnTo>
                  <a:pt x="5910607" y="23567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18633" y="4649142"/>
            <a:ext cx="1556829" cy="367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120170" tIns="60085" rIns="120170" bIns="60085">
            <a:spAutoFit/>
          </a:bodyPr>
          <a:lstStyle/>
          <a:p>
            <a:r>
              <a:rPr lang="en-US" sz="1600" dirty="0" err="1" smtClean="0"/>
              <a:t>transport_TVD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7531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47457"/>
            <a:ext cx="10372725" cy="4128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33850"/>
            <a:ext cx="4886325" cy="3181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8794"/>
            <a:ext cx="377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Performance tuning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590800"/>
            <a:ext cx="7349061" cy="4627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9400" y="1386741"/>
            <a:ext cx="305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c/o: Laura Carrington, SDSC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762000"/>
            <a:ext cx="388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Bay-Delta case on Stampede2 (SKX)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10858500" cy="452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066800"/>
            <a:ext cx="1257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Before you work on the code</a:t>
            </a:r>
          </a:p>
          <a:p>
            <a:pPr marL="886602" lvl="1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Familiarize yourself with the important geometric and dynamic arrays</a:t>
            </a:r>
          </a:p>
          <a:p>
            <a:pPr marL="886602" lvl="1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Mindful of ghost exchanges</a:t>
            </a:r>
          </a:p>
          <a:p>
            <a:pPr marL="886602" lvl="1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Mindful of </a:t>
            </a:r>
            <a:r>
              <a:rPr lang="en-US" sz="2400" dirty="0" err="1" smtClean="0"/>
              <a:t>openMP</a:t>
            </a:r>
            <a:endParaRPr lang="en-US" sz="2400" dirty="0" smtClean="0"/>
          </a:p>
          <a:p>
            <a:pPr marL="886602" lvl="1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Plan out your new algorithm and discuss it with other developers</a:t>
            </a:r>
          </a:p>
          <a:p>
            <a:pPr marL="886602" lvl="1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Pay attention to parallel efficiency (strong and weak scaling), as SCHISM is envisioned to scale to 10K cores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Always discuss with me and other developers before you embark on any substantive changes to the code (including modules)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Use </a:t>
            </a:r>
            <a:r>
              <a:rPr lang="en-US" sz="2400" dirty="0" err="1" smtClean="0"/>
              <a:t>svn</a:t>
            </a:r>
            <a:r>
              <a:rPr lang="en-US" sz="2400" dirty="0" smtClean="0"/>
              <a:t> effectively for incremental developments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Test/revise/test/revise…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4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14"/>
            <a:ext cx="13716000" cy="568960"/>
          </a:xfrm>
        </p:spPr>
        <p:txBody>
          <a:bodyPr/>
          <a:lstStyle/>
          <a:p>
            <a:pPr algn="ctr"/>
            <a:r>
              <a:rPr lang="en-US" sz="3600" dirty="0" err="1" smtClean="0"/>
              <a:t>schism_driver</a:t>
            </a:r>
            <a:endParaRPr lang="en-US" sz="3600" b="1" dirty="0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0" y="44669"/>
            <a:ext cx="242752" cy="3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0170" tIns="60085" rIns="120170" bIns="60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28900" y="243840"/>
            <a:ext cx="1371600" cy="97536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971800" y="581874"/>
            <a:ext cx="8382000" cy="7015539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1400" dirty="0"/>
              <a:t>program </a:t>
            </a:r>
            <a:r>
              <a:rPr lang="en-US" sz="1400" dirty="0" err="1"/>
              <a:t>schism_driver</a:t>
            </a:r>
            <a:endParaRPr lang="en-US" sz="1400" dirty="0"/>
          </a:p>
          <a:p>
            <a:r>
              <a:rPr lang="en-US" sz="1400" dirty="0"/>
              <a:t>  use </a:t>
            </a:r>
            <a:r>
              <a:rPr lang="en-US" sz="1400" dirty="0" err="1"/>
              <a:t>schism_msgp</a:t>
            </a:r>
            <a:r>
              <a:rPr lang="en-US" sz="1400" dirty="0"/>
              <a:t>, only: </a:t>
            </a:r>
            <a:r>
              <a:rPr lang="en-US" sz="1400" dirty="0" err="1"/>
              <a:t>parallel_init,parallel_finalize,parallel_abort</a:t>
            </a:r>
            <a:endParaRPr lang="en-US" sz="1400" dirty="0"/>
          </a:p>
          <a:p>
            <a:r>
              <a:rPr lang="en-US" sz="1400" dirty="0"/>
              <a:t>  use </a:t>
            </a:r>
            <a:r>
              <a:rPr lang="en-US" sz="1400" dirty="0" err="1"/>
              <a:t>schism_version</a:t>
            </a:r>
            <a:endParaRPr lang="en-US" sz="1400" dirty="0"/>
          </a:p>
          <a:p>
            <a:r>
              <a:rPr lang="en-US" sz="1400" dirty="0"/>
              <a:t>  implicit none</a:t>
            </a:r>
          </a:p>
          <a:p>
            <a:r>
              <a:rPr lang="en-US" sz="1400" dirty="0"/>
              <a:t>  character*8 cli</a:t>
            </a:r>
          </a:p>
          <a:p>
            <a:r>
              <a:rPr lang="en-US" sz="1400" dirty="0"/>
              <a:t>  call </a:t>
            </a:r>
            <a:r>
              <a:rPr lang="en-US" sz="1400" dirty="0" err="1"/>
              <a:t>get_command_argument</a:t>
            </a:r>
            <a:r>
              <a:rPr lang="en-US" sz="1400" dirty="0"/>
              <a:t>(1,cli)</a:t>
            </a:r>
          </a:p>
          <a:p>
            <a:r>
              <a:rPr lang="en-US" sz="1400" dirty="0"/>
              <a:t>  if (cli(1:2) == "-v")then</a:t>
            </a:r>
          </a:p>
          <a:p>
            <a:r>
              <a:rPr lang="en-US" sz="1400" dirty="0"/>
              <a:t>     print*, ""</a:t>
            </a:r>
          </a:p>
          <a:p>
            <a:r>
              <a:rPr lang="en-US" sz="1400" dirty="0"/>
              <a:t>     call </a:t>
            </a:r>
            <a:r>
              <a:rPr lang="en-US" sz="1400" dirty="0" err="1"/>
              <a:t>print_version</a:t>
            </a:r>
            <a:endParaRPr lang="en-US" sz="1400" dirty="0"/>
          </a:p>
          <a:p>
            <a:r>
              <a:rPr lang="en-US" sz="1400" dirty="0"/>
              <a:t>     stop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endif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call </a:t>
            </a:r>
            <a:r>
              <a:rPr lang="en-US" sz="1400" dirty="0" err="1" smtClean="0"/>
              <a:t>parallel_init</a:t>
            </a:r>
            <a:r>
              <a:rPr lang="en-US" sz="1400" dirty="0" smtClean="0"/>
              <a:t>     </a:t>
            </a:r>
            <a:r>
              <a:rPr lang="en-US" sz="1400" dirty="0" smtClean="0">
                <a:solidFill>
                  <a:srgbClr val="FFC000"/>
                </a:solidFill>
              </a:rPr>
              <a:t> </a:t>
            </a:r>
            <a:r>
              <a:rPr lang="en-US" sz="1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rgbClr val="FFC000"/>
                </a:solidFill>
              </a:rPr>
              <a:t>can also take a </a:t>
            </a:r>
            <a:r>
              <a:rPr lang="en-US" sz="1400" dirty="0" err="1" smtClean="0">
                <a:solidFill>
                  <a:srgbClr val="FFC000"/>
                </a:solidFill>
              </a:rPr>
              <a:t>comm</a:t>
            </a:r>
            <a:r>
              <a:rPr lang="en-US" sz="1400" dirty="0" smtClean="0">
                <a:solidFill>
                  <a:srgbClr val="FFC000"/>
                </a:solidFill>
              </a:rPr>
              <a:t> world from outside (e.g. coupler)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smtClean="0"/>
              <a:t> Deal </a:t>
            </a:r>
            <a:r>
              <a:rPr lang="en-US" sz="1400" dirty="0"/>
              <a:t>with command </a:t>
            </a:r>
            <a:r>
              <a:rPr lang="en-US" sz="1400" dirty="0" err="1"/>
              <a:t>args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smtClean="0"/>
              <a:t> call </a:t>
            </a:r>
            <a:r>
              <a:rPr lang="en-US" sz="1400" dirty="0" err="1"/>
              <a:t>get_command_args</a:t>
            </a:r>
            <a:endParaRPr lang="en-US" sz="1400" dirty="0"/>
          </a:p>
          <a:p>
            <a:r>
              <a:rPr lang="en-US" sz="1400" dirty="0"/>
              <a:t>  call </a:t>
            </a:r>
            <a:r>
              <a:rPr lang="en-US" sz="1400" dirty="0" err="1"/>
              <a:t>schism_main</a:t>
            </a:r>
            <a:endParaRPr lang="en-US" sz="1400" dirty="0"/>
          </a:p>
          <a:p>
            <a:r>
              <a:rPr lang="en-US" sz="1400" dirty="0"/>
              <a:t>  call </a:t>
            </a:r>
            <a:r>
              <a:rPr lang="en-US" sz="1400" dirty="0" err="1"/>
              <a:t>parallel_finalize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end program </a:t>
            </a:r>
            <a:r>
              <a:rPr lang="en-US" sz="1400" dirty="0" err="1"/>
              <a:t>schism_driver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subroutine </a:t>
            </a:r>
            <a:r>
              <a:rPr lang="en-US" sz="1400" dirty="0" err="1"/>
              <a:t>schism_main</a:t>
            </a:r>
            <a:endParaRPr lang="en-US" sz="1400" dirty="0"/>
          </a:p>
          <a:p>
            <a:r>
              <a:rPr lang="en-US" sz="1400" dirty="0"/>
              <a:t>  use </a:t>
            </a:r>
            <a:r>
              <a:rPr lang="en-US" sz="1400" dirty="0" err="1"/>
              <a:t>schism_msgp</a:t>
            </a:r>
            <a:r>
              <a:rPr lang="en-US" sz="1400" dirty="0"/>
              <a:t>, only: </a:t>
            </a:r>
            <a:r>
              <a:rPr lang="en-US" sz="1400" dirty="0" err="1"/>
              <a:t>myrank</a:t>
            </a: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/>
              <a:t>debug only</a:t>
            </a:r>
          </a:p>
          <a:p>
            <a:r>
              <a:rPr lang="en-US" sz="1400" dirty="0"/>
              <a:t>  implicit none</a:t>
            </a:r>
          </a:p>
          <a:p>
            <a:r>
              <a:rPr lang="en-US" sz="1400" dirty="0"/>
              <a:t>  integer :: </a:t>
            </a:r>
            <a:r>
              <a:rPr lang="en-US" sz="1400" dirty="0" err="1"/>
              <a:t>it,iths,ntime</a:t>
            </a:r>
            <a:endParaRPr lang="en-US" sz="1400" dirty="0"/>
          </a:p>
          <a:p>
            <a:r>
              <a:rPr lang="en-US" sz="1400" dirty="0"/>
              <a:t>  call </a:t>
            </a:r>
            <a:r>
              <a:rPr lang="en-US" sz="1400" dirty="0" err="1"/>
              <a:t>schism_init</a:t>
            </a:r>
            <a:r>
              <a:rPr lang="en-US" sz="1400" dirty="0"/>
              <a:t>(</a:t>
            </a:r>
            <a:r>
              <a:rPr lang="en-US" sz="1400" dirty="0" err="1"/>
              <a:t>iths,ntime</a:t>
            </a:r>
            <a:r>
              <a:rPr lang="en-US" sz="1400" dirty="0"/>
              <a:t>)</a:t>
            </a:r>
          </a:p>
          <a:p>
            <a:r>
              <a:rPr lang="en-US" sz="1400" dirty="0"/>
              <a:t>  do it=iths+1,ntime</a:t>
            </a:r>
          </a:p>
          <a:p>
            <a:r>
              <a:rPr lang="en-US" sz="1400" dirty="0"/>
              <a:t>    call </a:t>
            </a:r>
            <a:r>
              <a:rPr lang="en-US" sz="1400" dirty="0" err="1"/>
              <a:t>schism_step</a:t>
            </a:r>
            <a:r>
              <a:rPr lang="en-US" sz="1400" dirty="0"/>
              <a:t>(it)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enddo</a:t>
            </a:r>
            <a:r>
              <a:rPr lang="en-US" sz="1400" dirty="0"/>
              <a:t> </a:t>
            </a:r>
            <a:r>
              <a:rPr lang="en-US" sz="1400" dirty="0" smtClean="0"/>
              <a:t> it</a:t>
            </a:r>
            <a:endParaRPr lang="en-US" sz="1400" dirty="0"/>
          </a:p>
          <a:p>
            <a:r>
              <a:rPr lang="en-US" sz="1400" dirty="0"/>
              <a:t>  call </a:t>
            </a:r>
            <a:r>
              <a:rPr lang="en-US" sz="1400" dirty="0" err="1"/>
              <a:t>schism_finalize</a:t>
            </a:r>
            <a:endParaRPr lang="en-US" sz="1400" dirty="0"/>
          </a:p>
          <a:p>
            <a:r>
              <a:rPr lang="en-US" sz="1400" dirty="0"/>
              <a:t>end subroutine </a:t>
            </a:r>
            <a:r>
              <a:rPr lang="en-US" sz="1400" dirty="0" err="1"/>
              <a:t>schism_main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549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4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86400" y="6590211"/>
            <a:ext cx="1257300" cy="40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4100" name="Oval 4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00200" y="5452291"/>
            <a:ext cx="1943100" cy="7315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01" name="Oval 3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14500" y="2688771"/>
            <a:ext cx="2171700" cy="81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401300" cy="65024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SCHISM flow chart</a:t>
            </a:r>
          </a:p>
        </p:txBody>
      </p:sp>
      <p:sp>
        <p:nvSpPr>
          <p:cNvPr id="4106" name="AutoShape 6"/>
          <p:cNvSpPr>
            <a:spLocks noChangeArrowheads="1"/>
          </p:cNvSpPr>
          <p:nvPr/>
        </p:nvSpPr>
        <p:spPr bwMode="auto">
          <a:xfrm>
            <a:off x="4686300" y="1225731"/>
            <a:ext cx="2743200" cy="650240"/>
          </a:xfrm>
          <a:prstGeom prst="flowChartPredefined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4867851" y="1247873"/>
            <a:ext cx="2320179" cy="675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 smtClean="0">
                <a:latin typeface="Times New Roman" pitchFamily="18" charset="0"/>
              </a:rPr>
              <a:t>decomp</a:t>
            </a:r>
            <a:r>
              <a:rPr lang="en-US" dirty="0" smtClean="0">
                <a:latin typeface="Times New Roman" pitchFamily="18" charset="0"/>
              </a:rPr>
              <a:t>; initialization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or hot start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1828801" y="2898744"/>
            <a:ext cx="1637300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backtracking</a:t>
            </a:r>
          </a:p>
        </p:txBody>
      </p:sp>
      <p:sp>
        <p:nvSpPr>
          <p:cNvPr id="4109" name="Text Box 9"/>
          <p:cNvSpPr txBox="1">
            <a:spLocks noChangeArrowheads="1"/>
          </p:cNvSpPr>
          <p:nvPr/>
        </p:nvSpPr>
        <p:spPr bwMode="auto">
          <a:xfrm>
            <a:off x="5464970" y="2201091"/>
            <a:ext cx="1125942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forcings</a:t>
            </a:r>
          </a:p>
        </p:txBody>
      </p:sp>
      <p:sp>
        <p:nvSpPr>
          <p:cNvPr id="4110" name="Text Box 10"/>
          <p:cNvSpPr txBox="1">
            <a:spLocks noChangeArrowheads="1"/>
          </p:cNvSpPr>
          <p:nvPr/>
        </p:nvSpPr>
        <p:spPr bwMode="auto">
          <a:xfrm>
            <a:off x="457200" y="3989252"/>
            <a:ext cx="1530027" cy="7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Turbulence 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closure</a:t>
            </a:r>
          </a:p>
        </p:txBody>
      </p:sp>
      <p:sp>
        <p:nvSpPr>
          <p:cNvPr id="4111" name="Text Box 11"/>
          <p:cNvSpPr txBox="1">
            <a:spLocks noChangeArrowheads="1"/>
          </p:cNvSpPr>
          <p:nvPr/>
        </p:nvSpPr>
        <p:spPr bwMode="auto">
          <a:xfrm>
            <a:off x="1714500" y="5452292"/>
            <a:ext cx="1590813" cy="7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Preparation 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(wave cont.)</a:t>
            </a:r>
          </a:p>
        </p:txBody>
      </p:sp>
      <p:sp>
        <p:nvSpPr>
          <p:cNvPr id="4114" name="Text Box 14"/>
          <p:cNvSpPr txBox="1">
            <a:spLocks noChangeArrowheads="1"/>
          </p:cNvSpPr>
          <p:nvPr/>
        </p:nvSpPr>
        <p:spPr bwMode="auto">
          <a:xfrm>
            <a:off x="10465595" y="3420291"/>
            <a:ext cx="931978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output</a:t>
            </a:r>
          </a:p>
        </p:txBody>
      </p:sp>
      <p:sp>
        <p:nvSpPr>
          <p:cNvPr id="4115" name="Text Box 15"/>
          <p:cNvSpPr txBox="1">
            <a:spLocks noChangeArrowheads="1"/>
          </p:cNvSpPr>
          <p:nvPr/>
        </p:nvSpPr>
        <p:spPr bwMode="auto">
          <a:xfrm>
            <a:off x="3886201" y="2932611"/>
            <a:ext cx="781296" cy="444509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10%</a:t>
            </a:r>
          </a:p>
        </p:txBody>
      </p:sp>
      <p:sp>
        <p:nvSpPr>
          <p:cNvPr id="4116" name="Text Box 16"/>
          <p:cNvSpPr txBox="1">
            <a:spLocks noChangeArrowheads="1"/>
          </p:cNvSpPr>
          <p:nvPr/>
        </p:nvSpPr>
        <p:spPr bwMode="auto">
          <a:xfrm>
            <a:off x="2286000" y="4117944"/>
            <a:ext cx="646644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b="1">
                <a:solidFill>
                  <a:srgbClr val="FF9933"/>
                </a:solidFill>
                <a:latin typeface="Times New Roman" pitchFamily="18" charset="0"/>
              </a:rPr>
              <a:t>6%</a:t>
            </a:r>
          </a:p>
        </p:txBody>
      </p:sp>
      <p:sp>
        <p:nvSpPr>
          <p:cNvPr id="4117" name="Text Box 17"/>
          <p:cNvSpPr txBox="1">
            <a:spLocks noChangeArrowheads="1"/>
          </p:cNvSpPr>
          <p:nvPr/>
        </p:nvSpPr>
        <p:spPr bwMode="auto">
          <a:xfrm>
            <a:off x="1828801" y="6346371"/>
            <a:ext cx="781296" cy="444509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10%</a:t>
            </a:r>
          </a:p>
        </p:txBody>
      </p:sp>
      <p:sp>
        <p:nvSpPr>
          <p:cNvPr id="4118" name="Text Box 18"/>
          <p:cNvSpPr txBox="1">
            <a:spLocks noChangeArrowheads="1"/>
          </p:cNvSpPr>
          <p:nvPr/>
        </p:nvSpPr>
        <p:spPr bwMode="auto">
          <a:xfrm>
            <a:off x="5679282" y="6102531"/>
            <a:ext cx="601760" cy="44450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9933"/>
                </a:solidFill>
                <a:latin typeface="Times New Roman" pitchFamily="18" charset="0"/>
              </a:rPr>
              <a:t>1%</a:t>
            </a:r>
          </a:p>
        </p:txBody>
      </p:sp>
      <p:sp>
        <p:nvSpPr>
          <p:cNvPr id="4119" name="Text Box 19"/>
          <p:cNvSpPr txBox="1">
            <a:spLocks noChangeArrowheads="1"/>
          </p:cNvSpPr>
          <p:nvPr/>
        </p:nvSpPr>
        <p:spPr bwMode="auto">
          <a:xfrm>
            <a:off x="9401176" y="5777411"/>
            <a:ext cx="754046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9933"/>
                </a:solidFill>
                <a:latin typeface="Times New Roman" pitchFamily="18" charset="0"/>
              </a:rPr>
              <a:t>&lt;1%</a:t>
            </a:r>
          </a:p>
        </p:txBody>
      </p:sp>
      <p:sp>
        <p:nvSpPr>
          <p:cNvPr id="4120" name="Text Box 21"/>
          <p:cNvSpPr txBox="1">
            <a:spLocks noChangeArrowheads="1"/>
          </p:cNvSpPr>
          <p:nvPr/>
        </p:nvSpPr>
        <p:spPr bwMode="auto">
          <a:xfrm>
            <a:off x="9029701" y="5208451"/>
            <a:ext cx="1140369" cy="444509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60-80%</a:t>
            </a:r>
          </a:p>
        </p:txBody>
      </p:sp>
      <p:sp>
        <p:nvSpPr>
          <p:cNvPr id="4121" name="Text Box 22"/>
          <p:cNvSpPr txBox="1">
            <a:spLocks noChangeArrowheads="1"/>
          </p:cNvSpPr>
          <p:nvPr/>
        </p:nvSpPr>
        <p:spPr bwMode="auto">
          <a:xfrm>
            <a:off x="11557986" y="3337023"/>
            <a:ext cx="646644" cy="44450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FF9933"/>
                </a:solidFill>
                <a:latin typeface="Times New Roman" pitchFamily="18" charset="0"/>
              </a:rPr>
              <a:t>1%</a:t>
            </a:r>
          </a:p>
        </p:txBody>
      </p:sp>
      <p:sp>
        <p:nvSpPr>
          <p:cNvPr id="4122" name="AutoShape 23"/>
          <p:cNvSpPr>
            <a:spLocks noChangeArrowheads="1"/>
          </p:cNvSpPr>
          <p:nvPr/>
        </p:nvSpPr>
        <p:spPr bwMode="auto">
          <a:xfrm>
            <a:off x="8001000" y="2577012"/>
            <a:ext cx="2400300" cy="84328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23" name="Text Box 24"/>
          <p:cNvSpPr txBox="1">
            <a:spLocks noChangeArrowheads="1"/>
          </p:cNvSpPr>
          <p:nvPr/>
        </p:nvSpPr>
        <p:spPr bwMode="auto">
          <a:xfrm>
            <a:off x="8458200" y="2817464"/>
            <a:ext cx="1547531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Completed?</a:t>
            </a:r>
          </a:p>
        </p:txBody>
      </p:sp>
      <p:grpSp>
        <p:nvGrpSpPr>
          <p:cNvPr id="4124" name="Group 25"/>
          <p:cNvGrpSpPr>
            <a:grpSpLocks/>
          </p:cNvGrpSpPr>
          <p:nvPr/>
        </p:nvGrpSpPr>
        <p:grpSpPr bwMode="auto">
          <a:xfrm>
            <a:off x="8729663" y="1307011"/>
            <a:ext cx="914400" cy="414867"/>
            <a:chOff x="4632" y="720"/>
            <a:chExt cx="384" cy="245"/>
          </a:xfrm>
        </p:grpSpPr>
        <p:sp>
          <p:nvSpPr>
            <p:cNvPr id="4155" name="AutoShape 26"/>
            <p:cNvSpPr>
              <a:spLocks noChangeArrowheads="1"/>
            </p:cNvSpPr>
            <p:nvPr/>
          </p:nvSpPr>
          <p:spPr bwMode="auto">
            <a:xfrm>
              <a:off x="4632" y="720"/>
              <a:ext cx="384" cy="192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Text Box 27"/>
            <p:cNvSpPr txBox="1">
              <a:spLocks noChangeArrowheads="1"/>
            </p:cNvSpPr>
            <p:nvPr/>
          </p:nvSpPr>
          <p:spPr bwMode="auto">
            <a:xfrm>
              <a:off x="4680" y="720"/>
              <a:ext cx="24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end</a:t>
              </a:r>
            </a:p>
          </p:txBody>
        </p:sp>
      </p:grp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9258301" y="1923384"/>
            <a:ext cx="601760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yes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8343900" y="2201091"/>
            <a:ext cx="511992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no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5774532" y="2688771"/>
            <a:ext cx="601760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FF9933"/>
                </a:solidFill>
                <a:latin typeface="Times New Roman" pitchFamily="18" charset="0"/>
              </a:rPr>
              <a:t>4%</a:t>
            </a:r>
          </a:p>
        </p:txBody>
      </p:sp>
      <p:cxnSp>
        <p:nvCxnSpPr>
          <p:cNvPr id="4128" name="AutoShape 33"/>
          <p:cNvCxnSpPr>
            <a:cxnSpLocks noChangeShapeType="1"/>
            <a:stCxn id="4106" idx="2"/>
          </p:cNvCxnSpPr>
          <p:nvPr/>
        </p:nvCxnSpPr>
        <p:spPr bwMode="auto">
          <a:xfrm>
            <a:off x="6057900" y="1875971"/>
            <a:ext cx="0" cy="2438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9" name="Oval 3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72100" y="2119811"/>
            <a:ext cx="1371600" cy="4876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cxnSp>
        <p:nvCxnSpPr>
          <p:cNvPr id="4130" name="AutoShape 37"/>
          <p:cNvCxnSpPr>
            <a:cxnSpLocks noChangeShapeType="1"/>
            <a:stCxn id="4129" idx="2"/>
            <a:endCxn id="4101" idx="0"/>
          </p:cNvCxnSpPr>
          <p:nvPr/>
        </p:nvCxnSpPr>
        <p:spPr bwMode="auto">
          <a:xfrm rot="10800000" flipV="1">
            <a:off x="2800350" y="2363651"/>
            <a:ext cx="2571750" cy="32512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1" name="Oval 3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8600" y="3907971"/>
            <a:ext cx="1828800" cy="7315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cxnSp>
        <p:nvCxnSpPr>
          <p:cNvPr id="4132" name="AutoShape 39"/>
          <p:cNvCxnSpPr>
            <a:cxnSpLocks noChangeShapeType="1"/>
            <a:stCxn id="4101" idx="2"/>
            <a:endCxn id="4131" idx="0"/>
          </p:cNvCxnSpPr>
          <p:nvPr/>
        </p:nvCxnSpPr>
        <p:spPr bwMode="auto">
          <a:xfrm rot="10800000" flipV="1">
            <a:off x="1143000" y="3095171"/>
            <a:ext cx="571500" cy="812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3" name="AutoShape 42"/>
          <p:cNvCxnSpPr>
            <a:cxnSpLocks noChangeShapeType="1"/>
            <a:stCxn id="4100" idx="4"/>
            <a:endCxn id="4099" idx="2"/>
          </p:cNvCxnSpPr>
          <p:nvPr/>
        </p:nvCxnSpPr>
        <p:spPr bwMode="auto">
          <a:xfrm rot="16200000" flipH="1">
            <a:off x="3724275" y="5031286"/>
            <a:ext cx="609600" cy="29146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4" name="Text Box 43"/>
          <p:cNvSpPr txBox="1">
            <a:spLocks noChangeArrowheads="1"/>
          </p:cNvSpPr>
          <p:nvPr/>
        </p:nvSpPr>
        <p:spPr bwMode="auto">
          <a:xfrm>
            <a:off x="10020300" y="6021251"/>
            <a:ext cx="436651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w</a:t>
            </a:r>
          </a:p>
        </p:txBody>
      </p:sp>
      <p:sp>
        <p:nvSpPr>
          <p:cNvPr id="4135" name="Oval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0044113" y="6075438"/>
            <a:ext cx="457200" cy="2438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36" name="Oval 45"/>
          <p:cNvSpPr>
            <a:spLocks noChangeArrowheads="1"/>
          </p:cNvSpPr>
          <p:nvPr/>
        </p:nvSpPr>
        <p:spPr bwMode="auto">
          <a:xfrm>
            <a:off x="10201275" y="5127171"/>
            <a:ext cx="1600200" cy="6502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r>
              <a:rPr lang="en-US" dirty="0"/>
              <a:t>Transport</a:t>
            </a:r>
          </a:p>
        </p:txBody>
      </p:sp>
      <p:sp>
        <p:nvSpPr>
          <p:cNvPr id="4137" name="Oval 46"/>
          <p:cNvSpPr>
            <a:spLocks noChangeArrowheads="1"/>
          </p:cNvSpPr>
          <p:nvPr/>
        </p:nvSpPr>
        <p:spPr bwMode="auto">
          <a:xfrm>
            <a:off x="10487025" y="3339011"/>
            <a:ext cx="1028700" cy="4876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cxnSp>
        <p:nvCxnSpPr>
          <p:cNvPr id="4138" name="AutoShape 47"/>
          <p:cNvCxnSpPr>
            <a:cxnSpLocks noChangeShapeType="1"/>
            <a:stCxn id="4131" idx="4"/>
            <a:endCxn id="4100" idx="2"/>
          </p:cNvCxnSpPr>
          <p:nvPr/>
        </p:nvCxnSpPr>
        <p:spPr bwMode="auto">
          <a:xfrm rot="16200000" flipH="1">
            <a:off x="782320" y="5000171"/>
            <a:ext cx="117856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9" name="AutoShape 48"/>
          <p:cNvCxnSpPr>
            <a:cxnSpLocks noChangeShapeType="1"/>
            <a:stCxn id="4135" idx="6"/>
            <a:endCxn id="4136" idx="4"/>
          </p:cNvCxnSpPr>
          <p:nvPr/>
        </p:nvCxnSpPr>
        <p:spPr bwMode="auto">
          <a:xfrm flipV="1">
            <a:off x="10501313" y="5777411"/>
            <a:ext cx="500063" cy="41994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0" name="AutoShape 51"/>
          <p:cNvCxnSpPr>
            <a:cxnSpLocks noChangeShapeType="1"/>
            <a:stCxn id="4137" idx="0"/>
            <a:endCxn id="4122" idx="3"/>
          </p:cNvCxnSpPr>
          <p:nvPr/>
        </p:nvCxnSpPr>
        <p:spPr bwMode="auto">
          <a:xfrm rot="5400000" flipH="1">
            <a:off x="10531158" y="2868794"/>
            <a:ext cx="340359" cy="6000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1" name="AutoShape 54"/>
          <p:cNvCxnSpPr>
            <a:cxnSpLocks noChangeShapeType="1"/>
            <a:stCxn id="4122" idx="0"/>
            <a:endCxn id="4129" idx="6"/>
          </p:cNvCxnSpPr>
          <p:nvPr/>
        </p:nvCxnSpPr>
        <p:spPr bwMode="auto">
          <a:xfrm rot="5400000" flipH="1">
            <a:off x="7865745" y="1241607"/>
            <a:ext cx="213360" cy="24574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2" name="AutoShape 55"/>
          <p:cNvCxnSpPr>
            <a:cxnSpLocks noChangeShapeType="1"/>
            <a:stCxn id="4122" idx="0"/>
            <a:endCxn id="4156" idx="2"/>
          </p:cNvCxnSpPr>
          <p:nvPr/>
        </p:nvCxnSpPr>
        <p:spPr bwMode="auto">
          <a:xfrm rot="16200000" flipV="1">
            <a:off x="8738460" y="2114322"/>
            <a:ext cx="855134" cy="7024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3" name="Oval 56"/>
          <p:cNvSpPr>
            <a:spLocks noChangeArrowheads="1"/>
          </p:cNvSpPr>
          <p:nvPr/>
        </p:nvSpPr>
        <p:spPr bwMode="auto">
          <a:xfrm>
            <a:off x="7658100" y="6102531"/>
            <a:ext cx="1828800" cy="6502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44" name="Text Box 57"/>
          <p:cNvSpPr txBox="1">
            <a:spLocks noChangeArrowheads="1"/>
          </p:cNvSpPr>
          <p:nvPr/>
        </p:nvSpPr>
        <p:spPr bwMode="auto">
          <a:xfrm>
            <a:off x="7658100" y="6265091"/>
            <a:ext cx="1653330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Momentum eq.</a:t>
            </a:r>
          </a:p>
        </p:txBody>
      </p:sp>
      <p:cxnSp>
        <p:nvCxnSpPr>
          <p:cNvPr id="4145" name="AutoShape 58"/>
          <p:cNvCxnSpPr>
            <a:cxnSpLocks noChangeShapeType="1"/>
            <a:stCxn id="4099" idx="6"/>
            <a:endCxn id="4143" idx="3"/>
          </p:cNvCxnSpPr>
          <p:nvPr/>
        </p:nvCxnSpPr>
        <p:spPr bwMode="auto">
          <a:xfrm flipV="1">
            <a:off x="6743700" y="6657944"/>
            <a:ext cx="1181100" cy="13546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6" name="AutoShape 59"/>
          <p:cNvCxnSpPr>
            <a:cxnSpLocks noChangeShapeType="1"/>
            <a:stCxn id="4143" idx="6"/>
            <a:endCxn id="4135" idx="4"/>
          </p:cNvCxnSpPr>
          <p:nvPr/>
        </p:nvCxnSpPr>
        <p:spPr bwMode="auto">
          <a:xfrm flipV="1">
            <a:off x="9486901" y="6319278"/>
            <a:ext cx="785813" cy="10837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7" name="Text Box 60"/>
          <p:cNvSpPr txBox="1">
            <a:spLocks noChangeArrowheads="1"/>
          </p:cNvSpPr>
          <p:nvPr/>
        </p:nvSpPr>
        <p:spPr bwMode="auto">
          <a:xfrm>
            <a:off x="7572376" y="5743544"/>
            <a:ext cx="781296" cy="444509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10%</a:t>
            </a:r>
          </a:p>
        </p:txBody>
      </p:sp>
      <p:cxnSp>
        <p:nvCxnSpPr>
          <p:cNvPr id="4148" name="AutoShape 65"/>
          <p:cNvCxnSpPr>
            <a:cxnSpLocks noChangeShapeType="1"/>
            <a:stCxn id="4136" idx="0"/>
            <a:endCxn id="4153" idx="4"/>
          </p:cNvCxnSpPr>
          <p:nvPr/>
        </p:nvCxnSpPr>
        <p:spPr bwMode="auto">
          <a:xfrm flipV="1">
            <a:off x="11001375" y="4802051"/>
            <a:ext cx="0" cy="325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9" name="AutoShape 67"/>
          <p:cNvCxnSpPr>
            <a:cxnSpLocks noChangeShapeType="1"/>
            <a:stCxn id="4153" idx="0"/>
            <a:endCxn id="4137" idx="4"/>
          </p:cNvCxnSpPr>
          <p:nvPr/>
        </p:nvCxnSpPr>
        <p:spPr bwMode="auto">
          <a:xfrm flipV="1">
            <a:off x="11001375" y="3826691"/>
            <a:ext cx="0" cy="325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50" name="Text Box 68"/>
          <p:cNvSpPr txBox="1">
            <a:spLocks noChangeArrowheads="1"/>
          </p:cNvSpPr>
          <p:nvPr/>
        </p:nvSpPr>
        <p:spPr bwMode="auto">
          <a:xfrm>
            <a:off x="11063288" y="3811451"/>
            <a:ext cx="511992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no</a:t>
            </a:r>
          </a:p>
        </p:txBody>
      </p:sp>
      <p:sp>
        <p:nvSpPr>
          <p:cNvPr id="4152" name="Text Box 71"/>
          <p:cNvSpPr txBox="1">
            <a:spLocks noChangeArrowheads="1"/>
          </p:cNvSpPr>
          <p:nvPr/>
        </p:nvSpPr>
        <p:spPr bwMode="auto">
          <a:xfrm>
            <a:off x="10172701" y="4172132"/>
            <a:ext cx="1719053" cy="7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Update levels</a:t>
            </a:r>
          </a:p>
          <a:p>
            <a:pPr eaLnBrk="1" hangingPunct="1"/>
            <a:r>
              <a:rPr lang="en-US" sz="2100">
                <a:latin typeface="Times New Roman" pitchFamily="18" charset="0"/>
              </a:rPr>
              <a:t>&amp; eqstate</a:t>
            </a:r>
          </a:p>
        </p:txBody>
      </p:sp>
      <p:sp>
        <p:nvSpPr>
          <p:cNvPr id="4153" name="Oval 72"/>
          <p:cNvSpPr>
            <a:spLocks noChangeArrowheads="1"/>
          </p:cNvSpPr>
          <p:nvPr/>
        </p:nvSpPr>
        <p:spPr bwMode="auto">
          <a:xfrm>
            <a:off x="9972675" y="4151811"/>
            <a:ext cx="2057400" cy="6502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54" name="Text Box 73"/>
          <p:cNvSpPr txBox="1">
            <a:spLocks noChangeArrowheads="1"/>
          </p:cNvSpPr>
          <p:nvPr/>
        </p:nvSpPr>
        <p:spPr bwMode="auto">
          <a:xfrm>
            <a:off x="9144001" y="4280504"/>
            <a:ext cx="601760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FF9933"/>
                </a:solidFill>
                <a:latin typeface="Times New Roman" pitchFamily="18" charset="0"/>
              </a:rPr>
              <a:t>1%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86224" y="1550851"/>
            <a:ext cx="60007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600200" y="1371600"/>
            <a:ext cx="2871786" cy="44450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100" b="1" dirty="0"/>
              <a:t>schism_init.F90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9686924" y="1469571"/>
            <a:ext cx="60007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10200213" y="1316668"/>
            <a:ext cx="2871786" cy="36756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1600" b="1" dirty="0"/>
              <a:t>schism_finalize.F90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78421" y="6945868"/>
            <a:ext cx="473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For large grids, I/O cost may be significant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557714" y="4197087"/>
            <a:ext cx="2871786" cy="44450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100" b="1" dirty="0"/>
              <a:t>schism_step.F90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1055" y="809156"/>
            <a:ext cx="13416469" cy="5314154"/>
            <a:chOff x="501055" y="809156"/>
            <a:chExt cx="13416469" cy="5314154"/>
          </a:xfrm>
        </p:grpSpPr>
        <p:sp>
          <p:nvSpPr>
            <p:cNvPr id="60" name="TextBox 59"/>
            <p:cNvSpPr txBox="1"/>
            <p:nvPr/>
          </p:nvSpPr>
          <p:spPr>
            <a:xfrm>
              <a:off x="11045738" y="5694190"/>
              <a:ext cx="2871786" cy="429120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r>
                <a:rPr lang="en-US" sz="2000" b="1" dirty="0" err="1" smtClean="0"/>
                <a:t>transport_TVD</a:t>
              </a:r>
              <a:r>
                <a:rPr lang="en-US" sz="2000" b="1" dirty="0" smtClean="0"/>
                <a:t>*.F90</a:t>
              </a:r>
              <a:endParaRPr lang="en-US" sz="20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055" y="2529412"/>
              <a:ext cx="1984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bktrk_subs.F90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575280" y="4427350"/>
              <a:ext cx="18934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misc_subs.F90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47142" y="2913190"/>
              <a:ext cx="184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schism_io.F90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059" y="1930926"/>
              <a:ext cx="16658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sflux_9c.F90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16472" y="809156"/>
              <a:ext cx="18245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grid_subs.F90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2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9C1D68-B2E0-4BEF-8838-C5E757E54BB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280"/>
            <a:ext cx="10401300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/>
              <a:t>Domain </a:t>
            </a:r>
            <a:r>
              <a:rPr lang="en-US" sz="2600" dirty="0" smtClean="0"/>
              <a:t>decomposition (MPI)</a:t>
            </a:r>
            <a:endParaRPr lang="en-US" sz="2600" dirty="0"/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53410" y="812801"/>
            <a:ext cx="7394844" cy="566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300" dirty="0"/>
              <a:t> </a:t>
            </a:r>
            <a:r>
              <a:rPr lang="en-US" dirty="0"/>
              <a:t>The domain is first partitioned into non-overlapping sub-domains </a:t>
            </a:r>
            <a:r>
              <a:rPr lang="en-US" b="1" dirty="0">
                <a:solidFill>
                  <a:srgbClr val="FFC000"/>
                </a:solidFill>
              </a:rPr>
              <a:t>element-wise</a:t>
            </a:r>
            <a:endParaRPr lang="en-US" dirty="0">
              <a:solidFill>
                <a:srgbClr val="FFC0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Each MPI process (‘rank’) takes and works on a sub-domain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All ranks must see </a:t>
            </a:r>
            <a:r>
              <a:rPr lang="en-US" dirty="0" smtClean="0">
                <a:solidFill>
                  <a:srgbClr val="00B0F0"/>
                </a:solidFill>
              </a:rPr>
              <a:t>consistent</a:t>
            </a:r>
            <a:r>
              <a:rPr lang="en-US" dirty="0" smtClean="0"/>
              <a:t> info (in overlapping regions)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S</a:t>
            </a:r>
            <a:r>
              <a:rPr lang="en-US" dirty="0" smtClean="0"/>
              <a:t>ub-domain </a:t>
            </a:r>
            <a:r>
              <a:rPr lang="en-US" dirty="0"/>
              <a:t>may not be contiguous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viz</a:t>
            </a:r>
            <a:r>
              <a:rPr lang="en-US" dirty="0"/>
              <a:t> with xmgredit5 (</a:t>
            </a:r>
            <a:r>
              <a:rPr lang="en-US" dirty="0" err="1"/>
              <a:t>global_to_local.prop</a:t>
            </a:r>
            <a:r>
              <a:rPr lang="en-US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dirty="0"/>
              <a:t> Then </a:t>
            </a:r>
            <a:r>
              <a:rPr lang="en-US" dirty="0">
                <a:solidFill>
                  <a:srgbClr val="00B0F0"/>
                </a:solidFill>
              </a:rPr>
              <a:t>each sub-domain </a:t>
            </a:r>
            <a:r>
              <a:rPr lang="en-US" dirty="0"/>
              <a:t>is augmented with </a:t>
            </a:r>
            <a:r>
              <a:rPr lang="en-US" dirty="0" smtClean="0"/>
              <a:t>1 (or 2 for WENO) </a:t>
            </a:r>
            <a:r>
              <a:rPr lang="en-US" dirty="0"/>
              <a:t>layer of ghost elements where exchange of info </a:t>
            </a:r>
            <a:r>
              <a:rPr lang="en-US" dirty="0" smtClean="0"/>
              <a:t>occurs (why?)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R</a:t>
            </a:r>
            <a:r>
              <a:rPr lang="en-US" dirty="0" smtClean="0"/>
              <a:t>esident elements </a:t>
            </a:r>
            <a:r>
              <a:rPr lang="en-US" dirty="0" smtClean="0">
                <a:solidFill>
                  <a:srgbClr val="00B0F0"/>
                </a:solidFill>
              </a:rPr>
              <a:t>(of a particular sub-domain)</a:t>
            </a:r>
            <a:r>
              <a:rPr lang="en-US" dirty="0" smtClean="0"/>
              <a:t>: non-overlapping and reside in 1 and only 1 </a:t>
            </a:r>
            <a:r>
              <a:rPr lang="en-US" dirty="0"/>
              <a:t>sub-domain (</a:t>
            </a:r>
            <a:r>
              <a:rPr lang="en-US" dirty="0" err="1" smtClean="0">
                <a:solidFill>
                  <a:srgbClr val="FF9933"/>
                </a:solidFill>
              </a:rPr>
              <a:t>iegrpv</a:t>
            </a:r>
            <a:r>
              <a:rPr lang="en-US" dirty="0" smtClean="0">
                <a:solidFill>
                  <a:srgbClr val="FF9933"/>
                </a:solidFill>
              </a:rPr>
              <a:t>(1:ne_global)</a:t>
            </a:r>
            <a:r>
              <a:rPr lang="en-US" dirty="0" smtClean="0"/>
              <a:t>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Resident sides</a:t>
            </a:r>
            <a:r>
              <a:rPr lang="en-US" dirty="0"/>
              <a:t>, </a:t>
            </a:r>
            <a:r>
              <a:rPr lang="en-US" dirty="0" smtClean="0"/>
              <a:t>nodes: all sides/nodes of resident elements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Question: can resident sides/nodes belong to more than 1 sub-domain? (hint: interface sides/nodes)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G</a:t>
            </a:r>
            <a:r>
              <a:rPr lang="en-US" dirty="0" smtClean="0"/>
              <a:t>host elements (aka halos):</a:t>
            </a:r>
            <a:r>
              <a:rPr lang="en-US" i="1" dirty="0" smtClean="0"/>
              <a:t> non-resident </a:t>
            </a:r>
            <a:r>
              <a:rPr lang="en-US" dirty="0" smtClean="0"/>
              <a:t>elements that have at least 1 resident node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Ghost sides/nodes: </a:t>
            </a:r>
            <a:r>
              <a:rPr lang="en-US" i="1" dirty="0"/>
              <a:t>non-resident </a:t>
            </a:r>
            <a:r>
              <a:rPr lang="en-US" dirty="0" smtClean="0"/>
              <a:t>sides/nodes of ghost elements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Analogous definition for 2nd-tier ghost zone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Augmented </a:t>
            </a:r>
            <a:r>
              <a:rPr lang="en-US" dirty="0" err="1" smtClean="0"/>
              <a:t>elem</a:t>
            </a:r>
            <a:r>
              <a:rPr lang="en-US" dirty="0" smtClean="0"/>
              <a:t>/side/node: resident + ghost</a:t>
            </a:r>
          </a:p>
        </p:txBody>
      </p:sp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4094481"/>
            <a:ext cx="5129213" cy="322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228600" y="207229"/>
            <a:ext cx="242752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0170" tIns="60085" rIns="120170" bIns="60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AutoShape 21"/>
          <p:cNvSpPr>
            <a:spLocks noChangeAspect="1" noChangeArrowheads="1" noTextEdit="1"/>
          </p:cNvSpPr>
          <p:nvPr/>
        </p:nvSpPr>
        <p:spPr bwMode="auto">
          <a:xfrm>
            <a:off x="6983978" y="290796"/>
            <a:ext cx="6732023" cy="34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55" y="290796"/>
            <a:ext cx="6267746" cy="34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666984" y="2164110"/>
            <a:ext cx="311646" cy="3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endParaRPr lang="en-US" sz="240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858373" y="2600949"/>
            <a:ext cx="311646" cy="3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en-US" sz="2400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3251723" y="2110759"/>
            <a:ext cx="311646" cy="31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en-US" sz="2400" dirty="0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564325" y="1363439"/>
            <a:ext cx="2495492" cy="2063053"/>
            <a:chOff x="432" y="1344"/>
            <a:chExt cx="2064" cy="2400"/>
          </a:xfrm>
        </p:grpSpPr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432" y="1344"/>
              <a:ext cx="2064" cy="2400"/>
              <a:chOff x="432" y="1344"/>
              <a:chExt cx="2064" cy="2400"/>
            </a:xfrm>
          </p:grpSpPr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432" y="2976"/>
                <a:ext cx="1728" cy="768"/>
              </a:xfrm>
              <a:custGeom>
                <a:avLst/>
                <a:gdLst>
                  <a:gd name="T0" fmla="*/ 0 w 1728"/>
                  <a:gd name="T1" fmla="*/ 192 h 768"/>
                  <a:gd name="T2" fmla="*/ 384 w 1728"/>
                  <a:gd name="T3" fmla="*/ 192 h 768"/>
                  <a:gd name="T4" fmla="*/ 576 w 1728"/>
                  <a:gd name="T5" fmla="*/ 288 h 768"/>
                  <a:gd name="T6" fmla="*/ 576 w 1728"/>
                  <a:gd name="T7" fmla="*/ 480 h 768"/>
                  <a:gd name="T8" fmla="*/ 720 w 1728"/>
                  <a:gd name="T9" fmla="*/ 768 h 768"/>
                  <a:gd name="T10" fmla="*/ 912 w 1728"/>
                  <a:gd name="T11" fmla="*/ 768 h 768"/>
                  <a:gd name="T12" fmla="*/ 1008 w 1728"/>
                  <a:gd name="T13" fmla="*/ 624 h 768"/>
                  <a:gd name="T14" fmla="*/ 1104 w 1728"/>
                  <a:gd name="T15" fmla="*/ 768 h 768"/>
                  <a:gd name="T16" fmla="*/ 1296 w 1728"/>
                  <a:gd name="T17" fmla="*/ 720 h 768"/>
                  <a:gd name="T18" fmla="*/ 1392 w 1728"/>
                  <a:gd name="T19" fmla="*/ 576 h 768"/>
                  <a:gd name="T20" fmla="*/ 1344 w 1728"/>
                  <a:gd name="T21" fmla="*/ 480 h 768"/>
                  <a:gd name="T22" fmla="*/ 1488 w 1728"/>
                  <a:gd name="T23" fmla="*/ 192 h 768"/>
                  <a:gd name="T24" fmla="*/ 1728 w 1728"/>
                  <a:gd name="T25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68">
                    <a:moveTo>
                      <a:pt x="0" y="192"/>
                    </a:moveTo>
                    <a:lnTo>
                      <a:pt x="384" y="192"/>
                    </a:lnTo>
                    <a:lnTo>
                      <a:pt x="576" y="288"/>
                    </a:lnTo>
                    <a:lnTo>
                      <a:pt x="576" y="480"/>
                    </a:lnTo>
                    <a:lnTo>
                      <a:pt x="720" y="768"/>
                    </a:lnTo>
                    <a:lnTo>
                      <a:pt x="912" y="768"/>
                    </a:lnTo>
                    <a:lnTo>
                      <a:pt x="1008" y="624"/>
                    </a:lnTo>
                    <a:lnTo>
                      <a:pt x="1104" y="768"/>
                    </a:lnTo>
                    <a:lnTo>
                      <a:pt x="1296" y="720"/>
                    </a:lnTo>
                    <a:lnTo>
                      <a:pt x="1392" y="576"/>
                    </a:lnTo>
                    <a:lnTo>
                      <a:pt x="1344" y="480"/>
                    </a:lnTo>
                    <a:lnTo>
                      <a:pt x="1488" y="192"/>
                    </a:lnTo>
                    <a:lnTo>
                      <a:pt x="172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160" y="2112"/>
                <a:ext cx="192" cy="864"/>
              </a:xfrm>
              <a:custGeom>
                <a:avLst/>
                <a:gdLst>
                  <a:gd name="T0" fmla="*/ 0 w 192"/>
                  <a:gd name="T1" fmla="*/ 864 h 864"/>
                  <a:gd name="T2" fmla="*/ 48 w 192"/>
                  <a:gd name="T3" fmla="*/ 720 h 864"/>
                  <a:gd name="T4" fmla="*/ 48 w 192"/>
                  <a:gd name="T5" fmla="*/ 576 h 864"/>
                  <a:gd name="T6" fmla="*/ 96 w 192"/>
                  <a:gd name="T7" fmla="*/ 384 h 864"/>
                  <a:gd name="T8" fmla="*/ 144 w 192"/>
                  <a:gd name="T9" fmla="*/ 240 h 864"/>
                  <a:gd name="T10" fmla="*/ 192 w 192"/>
                  <a:gd name="T11" fmla="*/ 144 h 864"/>
                  <a:gd name="T12" fmla="*/ 192 w 192"/>
                  <a:gd name="T13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64">
                    <a:moveTo>
                      <a:pt x="0" y="864"/>
                    </a:moveTo>
                    <a:lnTo>
                      <a:pt x="48" y="720"/>
                    </a:lnTo>
                    <a:lnTo>
                      <a:pt x="48" y="576"/>
                    </a:lnTo>
                    <a:lnTo>
                      <a:pt x="96" y="384"/>
                    </a:lnTo>
                    <a:lnTo>
                      <a:pt x="144" y="240"/>
                    </a:lnTo>
                    <a:lnTo>
                      <a:pt x="192" y="144"/>
                    </a:lnTo>
                    <a:lnTo>
                      <a:pt x="19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112" y="1344"/>
                <a:ext cx="384" cy="768"/>
              </a:xfrm>
              <a:custGeom>
                <a:avLst/>
                <a:gdLst>
                  <a:gd name="T0" fmla="*/ 240 w 384"/>
                  <a:gd name="T1" fmla="*/ 768 h 768"/>
                  <a:gd name="T2" fmla="*/ 336 w 384"/>
                  <a:gd name="T3" fmla="*/ 672 h 768"/>
                  <a:gd name="T4" fmla="*/ 384 w 384"/>
                  <a:gd name="T5" fmla="*/ 576 h 768"/>
                  <a:gd name="T6" fmla="*/ 384 w 384"/>
                  <a:gd name="T7" fmla="*/ 528 h 768"/>
                  <a:gd name="T8" fmla="*/ 336 w 384"/>
                  <a:gd name="T9" fmla="*/ 432 h 768"/>
                  <a:gd name="T10" fmla="*/ 240 w 384"/>
                  <a:gd name="T11" fmla="*/ 336 h 768"/>
                  <a:gd name="T12" fmla="*/ 144 w 384"/>
                  <a:gd name="T13" fmla="*/ 240 h 768"/>
                  <a:gd name="T14" fmla="*/ 144 w 384"/>
                  <a:gd name="T15" fmla="*/ 96 h 768"/>
                  <a:gd name="T16" fmla="*/ 0 w 384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768">
                    <a:moveTo>
                      <a:pt x="240" y="768"/>
                    </a:moveTo>
                    <a:lnTo>
                      <a:pt x="336" y="672"/>
                    </a:lnTo>
                    <a:lnTo>
                      <a:pt x="384" y="576"/>
                    </a:lnTo>
                    <a:lnTo>
                      <a:pt x="384" y="528"/>
                    </a:lnTo>
                    <a:lnTo>
                      <a:pt x="336" y="432"/>
                    </a:lnTo>
                    <a:lnTo>
                      <a:pt x="240" y="336"/>
                    </a:lnTo>
                    <a:lnTo>
                      <a:pt x="144" y="240"/>
                    </a:lnTo>
                    <a:lnTo>
                      <a:pt x="144" y="9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32" y="1349"/>
              <a:ext cx="1680" cy="1824"/>
            </a:xfrm>
            <a:custGeom>
              <a:avLst/>
              <a:gdLst>
                <a:gd name="T0" fmla="*/ 0 w 1680"/>
                <a:gd name="T1" fmla="*/ 1824 h 1824"/>
                <a:gd name="T2" fmla="*/ 96 w 1680"/>
                <a:gd name="T3" fmla="*/ 1152 h 1824"/>
                <a:gd name="T4" fmla="*/ 1680 w 1680"/>
                <a:gd name="T5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lnTo>
                    <a:pt x="96" y="1152"/>
                  </a:lnTo>
                  <a:lnTo>
                    <a:pt x="168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303169" y="1032673"/>
            <a:ext cx="1683006" cy="8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000" b="1" dirty="0">
                <a:solidFill>
                  <a:srgbClr val="000000"/>
                </a:solidFill>
                <a:latin typeface="Tahoma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ghosts</a:t>
            </a:r>
            <a:r>
              <a:rPr lang="en-US" sz="2000" b="1" dirty="0" smtClean="0">
                <a:solidFill>
                  <a:srgbClr val="000000"/>
                </a:solidFill>
                <a:latin typeface="Tahoma"/>
                <a:ea typeface="Times New Roman" pitchFamily="18" charset="0"/>
                <a:cs typeface="Arial" pitchFamily="34" charset="0"/>
              </a:rPr>
              <a:t>” of sub-domain #6</a:t>
            </a:r>
            <a:endParaRPr lang="en-US" sz="4400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796464" y="1828801"/>
            <a:ext cx="116067" cy="10200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6522245"/>
                <a:ext cx="2901756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Elem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US" sz="2400" dirty="0" smtClean="0"/>
                  <a:t> side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US" sz="2400" dirty="0" smtClean="0"/>
                  <a:t> node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6522245"/>
                <a:ext cx="2901756" cy="461665"/>
              </a:xfrm>
              <a:prstGeom prst="rect">
                <a:avLst/>
              </a:prstGeom>
              <a:blipFill>
                <a:blip r:embed="rId5"/>
                <a:stretch>
                  <a:fillRect l="-2929" t="-10256" r="-1883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1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9C1D68-B2E0-4BEF-8838-C5E757E54BBC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90281" y="46956"/>
            <a:ext cx="10401300" cy="48768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600" dirty="0"/>
              <a:t>Domain decomposition </a:t>
            </a:r>
            <a:r>
              <a:rPr lang="en-US" sz="2600" dirty="0" smtClean="0"/>
              <a:t>code (_</a:t>
            </a:r>
            <a:r>
              <a:rPr lang="en-US" sz="2600" dirty="0" err="1" smtClean="0"/>
              <a:t>init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err="1" smtClean="0"/>
              <a:t>grid_subs</a:t>
            </a:r>
            <a:r>
              <a:rPr lang="en-US" sz="2600" dirty="0"/>
              <a:t>)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53410" y="812801"/>
            <a:ext cx="7394844" cy="399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Code segments for domain partitioning</a:t>
            </a:r>
            <a:endParaRPr lang="en-US" dirty="0"/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aquire_hgrid</a:t>
            </a:r>
            <a:r>
              <a:rPr lang="en-US" dirty="0"/>
              <a:t>(.false.) in </a:t>
            </a:r>
            <a:r>
              <a:rPr lang="en-US" dirty="0" err="1"/>
              <a:t>partition_hgrid</a:t>
            </a:r>
            <a:r>
              <a:rPr lang="en-US" dirty="0"/>
              <a:t>(): initial partition based on naïve ordering of elements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ParMetis</a:t>
            </a:r>
            <a:r>
              <a:rPr lang="en-US" dirty="0"/>
              <a:t> lib</a:t>
            </a:r>
          </a:p>
          <a:p>
            <a:pPr lvl="2" eaLnBrk="1" hangingPunct="1">
              <a:buFontTx/>
              <a:buChar char="•"/>
            </a:pPr>
            <a:r>
              <a:rPr lang="en-US" dirty="0"/>
              <a:t> MPI-based parallel library that implements a variety of algorithms for partitioning and repartitioning unstructured graphs</a:t>
            </a:r>
          </a:p>
          <a:p>
            <a:pPr lvl="2" eaLnBrk="1" hangingPunct="1">
              <a:buFontTx/>
              <a:buChar char="•"/>
            </a:pPr>
            <a:r>
              <a:rPr lang="en-US" dirty="0"/>
              <a:t> based on the multilevel partitioning and fill-reducing ordering algorithms that are implemented in the serial package METIS</a:t>
            </a:r>
          </a:p>
          <a:p>
            <a:pPr lvl="2" eaLnBrk="1" hangingPunct="1">
              <a:buFontTx/>
              <a:buChar char="•"/>
            </a:pPr>
            <a:r>
              <a:rPr lang="en-US" dirty="0"/>
              <a:t> Optimal partitioning is obtained by minimizing the edge cuts</a:t>
            </a:r>
          </a:p>
          <a:p>
            <a:pPr lvl="2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9933"/>
                </a:solidFill>
              </a:rPr>
              <a:t>Adjustable parameters </a:t>
            </a:r>
            <a:r>
              <a:rPr lang="en-US" dirty="0" smtClean="0">
                <a:solidFill>
                  <a:srgbClr val="FF9933"/>
                </a:solidFill>
              </a:rPr>
              <a:t>inside for </a:t>
            </a:r>
            <a:r>
              <a:rPr lang="en-US" dirty="0">
                <a:solidFill>
                  <a:srgbClr val="FF9933"/>
                </a:solidFill>
              </a:rPr>
              <a:t>optimal performance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aquire_hgrid</a:t>
            </a:r>
            <a:r>
              <a:rPr lang="en-US" dirty="0"/>
              <a:t>(.true.): final partitioning </a:t>
            </a:r>
          </a:p>
        </p:txBody>
      </p:sp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4094481"/>
            <a:ext cx="5129213" cy="322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228600" y="207229"/>
            <a:ext cx="242752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0170" tIns="60085" rIns="120170" bIns="6008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AutoShape 21"/>
          <p:cNvSpPr>
            <a:spLocks noChangeAspect="1" noChangeArrowheads="1" noTextEdit="1"/>
          </p:cNvSpPr>
          <p:nvPr/>
        </p:nvSpPr>
        <p:spPr bwMode="auto">
          <a:xfrm>
            <a:off x="6983978" y="290796"/>
            <a:ext cx="6732023" cy="34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55" y="290796"/>
            <a:ext cx="6267746" cy="34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666984" y="2164110"/>
            <a:ext cx="311646" cy="3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endParaRPr lang="en-US" sz="240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858373" y="2600949"/>
            <a:ext cx="311646" cy="3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en-US" sz="2400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3251723" y="2110759"/>
            <a:ext cx="311646" cy="31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7A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en-US" sz="2400" dirty="0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564325" y="1363439"/>
            <a:ext cx="2495492" cy="2063053"/>
            <a:chOff x="432" y="1344"/>
            <a:chExt cx="2064" cy="2400"/>
          </a:xfrm>
        </p:grpSpPr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432" y="1344"/>
              <a:ext cx="2064" cy="2400"/>
              <a:chOff x="432" y="1344"/>
              <a:chExt cx="2064" cy="2400"/>
            </a:xfrm>
          </p:grpSpPr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432" y="2976"/>
                <a:ext cx="1728" cy="768"/>
              </a:xfrm>
              <a:custGeom>
                <a:avLst/>
                <a:gdLst>
                  <a:gd name="T0" fmla="*/ 0 w 1728"/>
                  <a:gd name="T1" fmla="*/ 192 h 768"/>
                  <a:gd name="T2" fmla="*/ 384 w 1728"/>
                  <a:gd name="T3" fmla="*/ 192 h 768"/>
                  <a:gd name="T4" fmla="*/ 576 w 1728"/>
                  <a:gd name="T5" fmla="*/ 288 h 768"/>
                  <a:gd name="T6" fmla="*/ 576 w 1728"/>
                  <a:gd name="T7" fmla="*/ 480 h 768"/>
                  <a:gd name="T8" fmla="*/ 720 w 1728"/>
                  <a:gd name="T9" fmla="*/ 768 h 768"/>
                  <a:gd name="T10" fmla="*/ 912 w 1728"/>
                  <a:gd name="T11" fmla="*/ 768 h 768"/>
                  <a:gd name="T12" fmla="*/ 1008 w 1728"/>
                  <a:gd name="T13" fmla="*/ 624 h 768"/>
                  <a:gd name="T14" fmla="*/ 1104 w 1728"/>
                  <a:gd name="T15" fmla="*/ 768 h 768"/>
                  <a:gd name="T16" fmla="*/ 1296 w 1728"/>
                  <a:gd name="T17" fmla="*/ 720 h 768"/>
                  <a:gd name="T18" fmla="*/ 1392 w 1728"/>
                  <a:gd name="T19" fmla="*/ 576 h 768"/>
                  <a:gd name="T20" fmla="*/ 1344 w 1728"/>
                  <a:gd name="T21" fmla="*/ 480 h 768"/>
                  <a:gd name="T22" fmla="*/ 1488 w 1728"/>
                  <a:gd name="T23" fmla="*/ 192 h 768"/>
                  <a:gd name="T24" fmla="*/ 1728 w 1728"/>
                  <a:gd name="T25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68">
                    <a:moveTo>
                      <a:pt x="0" y="192"/>
                    </a:moveTo>
                    <a:lnTo>
                      <a:pt x="384" y="192"/>
                    </a:lnTo>
                    <a:lnTo>
                      <a:pt x="576" y="288"/>
                    </a:lnTo>
                    <a:lnTo>
                      <a:pt x="576" y="480"/>
                    </a:lnTo>
                    <a:lnTo>
                      <a:pt x="720" y="768"/>
                    </a:lnTo>
                    <a:lnTo>
                      <a:pt x="912" y="768"/>
                    </a:lnTo>
                    <a:lnTo>
                      <a:pt x="1008" y="624"/>
                    </a:lnTo>
                    <a:lnTo>
                      <a:pt x="1104" y="768"/>
                    </a:lnTo>
                    <a:lnTo>
                      <a:pt x="1296" y="720"/>
                    </a:lnTo>
                    <a:lnTo>
                      <a:pt x="1392" y="576"/>
                    </a:lnTo>
                    <a:lnTo>
                      <a:pt x="1344" y="480"/>
                    </a:lnTo>
                    <a:lnTo>
                      <a:pt x="1488" y="192"/>
                    </a:lnTo>
                    <a:lnTo>
                      <a:pt x="172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160" y="2112"/>
                <a:ext cx="192" cy="864"/>
              </a:xfrm>
              <a:custGeom>
                <a:avLst/>
                <a:gdLst>
                  <a:gd name="T0" fmla="*/ 0 w 192"/>
                  <a:gd name="T1" fmla="*/ 864 h 864"/>
                  <a:gd name="T2" fmla="*/ 48 w 192"/>
                  <a:gd name="T3" fmla="*/ 720 h 864"/>
                  <a:gd name="T4" fmla="*/ 48 w 192"/>
                  <a:gd name="T5" fmla="*/ 576 h 864"/>
                  <a:gd name="T6" fmla="*/ 96 w 192"/>
                  <a:gd name="T7" fmla="*/ 384 h 864"/>
                  <a:gd name="T8" fmla="*/ 144 w 192"/>
                  <a:gd name="T9" fmla="*/ 240 h 864"/>
                  <a:gd name="T10" fmla="*/ 192 w 192"/>
                  <a:gd name="T11" fmla="*/ 144 h 864"/>
                  <a:gd name="T12" fmla="*/ 192 w 192"/>
                  <a:gd name="T13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64">
                    <a:moveTo>
                      <a:pt x="0" y="864"/>
                    </a:moveTo>
                    <a:lnTo>
                      <a:pt x="48" y="720"/>
                    </a:lnTo>
                    <a:lnTo>
                      <a:pt x="48" y="576"/>
                    </a:lnTo>
                    <a:lnTo>
                      <a:pt x="96" y="384"/>
                    </a:lnTo>
                    <a:lnTo>
                      <a:pt x="144" y="240"/>
                    </a:lnTo>
                    <a:lnTo>
                      <a:pt x="192" y="144"/>
                    </a:lnTo>
                    <a:lnTo>
                      <a:pt x="19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112" y="1344"/>
                <a:ext cx="384" cy="768"/>
              </a:xfrm>
              <a:custGeom>
                <a:avLst/>
                <a:gdLst>
                  <a:gd name="T0" fmla="*/ 240 w 384"/>
                  <a:gd name="T1" fmla="*/ 768 h 768"/>
                  <a:gd name="T2" fmla="*/ 336 w 384"/>
                  <a:gd name="T3" fmla="*/ 672 h 768"/>
                  <a:gd name="T4" fmla="*/ 384 w 384"/>
                  <a:gd name="T5" fmla="*/ 576 h 768"/>
                  <a:gd name="T6" fmla="*/ 384 w 384"/>
                  <a:gd name="T7" fmla="*/ 528 h 768"/>
                  <a:gd name="T8" fmla="*/ 336 w 384"/>
                  <a:gd name="T9" fmla="*/ 432 h 768"/>
                  <a:gd name="T10" fmla="*/ 240 w 384"/>
                  <a:gd name="T11" fmla="*/ 336 h 768"/>
                  <a:gd name="T12" fmla="*/ 144 w 384"/>
                  <a:gd name="T13" fmla="*/ 240 h 768"/>
                  <a:gd name="T14" fmla="*/ 144 w 384"/>
                  <a:gd name="T15" fmla="*/ 96 h 768"/>
                  <a:gd name="T16" fmla="*/ 0 w 384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768">
                    <a:moveTo>
                      <a:pt x="240" y="768"/>
                    </a:moveTo>
                    <a:lnTo>
                      <a:pt x="336" y="672"/>
                    </a:lnTo>
                    <a:lnTo>
                      <a:pt x="384" y="576"/>
                    </a:lnTo>
                    <a:lnTo>
                      <a:pt x="384" y="528"/>
                    </a:lnTo>
                    <a:lnTo>
                      <a:pt x="336" y="432"/>
                    </a:lnTo>
                    <a:lnTo>
                      <a:pt x="240" y="336"/>
                    </a:lnTo>
                    <a:lnTo>
                      <a:pt x="144" y="240"/>
                    </a:lnTo>
                    <a:lnTo>
                      <a:pt x="144" y="9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32" y="1349"/>
              <a:ext cx="1680" cy="1824"/>
            </a:xfrm>
            <a:custGeom>
              <a:avLst/>
              <a:gdLst>
                <a:gd name="T0" fmla="*/ 0 w 1680"/>
                <a:gd name="T1" fmla="*/ 1824 h 1824"/>
                <a:gd name="T2" fmla="*/ 96 w 1680"/>
                <a:gd name="T3" fmla="*/ 1152 h 1824"/>
                <a:gd name="T4" fmla="*/ 1680 w 1680"/>
                <a:gd name="T5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lnTo>
                    <a:pt x="96" y="1152"/>
                  </a:lnTo>
                  <a:lnTo>
                    <a:pt x="168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83978" y="2601351"/>
            <a:ext cx="1190291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506" tIns="37252" rIns="74506" bIns="37252" numCol="1" anchor="t" anchorCtr="0" compatLnSpc="1">
            <a:prstTxWarp prst="textNoShape">
              <a:avLst/>
            </a:prstTxWarp>
          </a:bodyPr>
          <a:lstStyle/>
          <a:p>
            <a:pPr defTabSz="1201704" eaLnBrk="0" hangingPunct="0"/>
            <a:r>
              <a:rPr lang="en-US" sz="1100" b="1" dirty="0">
                <a:solidFill>
                  <a:srgbClr val="000000"/>
                </a:solidFill>
                <a:latin typeface="Tahoma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ghosts</a:t>
            </a:r>
            <a:r>
              <a:rPr lang="en-US" sz="1100" b="1" dirty="0">
                <a:solidFill>
                  <a:srgbClr val="000000"/>
                </a:solidFill>
                <a:latin typeface="Tahoma"/>
                <a:ea typeface="Times New Roman" pitchFamily="18" charset="0"/>
                <a:cs typeface="Arial" pitchFamily="34" charset="0"/>
              </a:rPr>
              <a:t>”</a:t>
            </a:r>
            <a:endParaRPr lang="en-US" sz="2400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448255" y="2725303"/>
            <a:ext cx="348209" cy="1235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20495</TotalTime>
  <Words>6781</Words>
  <Application>Microsoft Office PowerPoint</Application>
  <PresentationFormat>Custom</PresentationFormat>
  <Paragraphs>1105</Paragraphs>
  <Slides>51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Bahnschrift Light</vt:lpstr>
      <vt:lpstr>Cambria Math</vt:lpstr>
      <vt:lpstr>Courier New</vt:lpstr>
      <vt:lpstr>Symbol</vt:lpstr>
      <vt:lpstr>Tahoma</vt:lpstr>
      <vt:lpstr>Times New Roman</vt:lpstr>
      <vt:lpstr>Wingdings</vt:lpstr>
      <vt:lpstr>Blends</vt:lpstr>
      <vt:lpstr>Equation</vt:lpstr>
      <vt:lpstr>SCHISM code review  Joseph Zhang</vt:lpstr>
      <vt:lpstr>svn directory structure</vt:lpstr>
      <vt:lpstr>Utility</vt:lpstr>
      <vt:lpstr>Utility</vt:lpstr>
      <vt:lpstr>Hydro part</vt:lpstr>
      <vt:lpstr>schism_driver</vt:lpstr>
      <vt:lpstr>SCHISM flow chart</vt:lpstr>
      <vt:lpstr>Domain decomposition (MPI)</vt:lpstr>
      <vt:lpstr>Domain decomposition code (_init  grid_subs)</vt:lpstr>
      <vt:lpstr>schism_glbl: variables</vt:lpstr>
      <vt:lpstr>schism_glbl module: vars</vt:lpstr>
      <vt:lpstr>Spherical coordinates</vt:lpstr>
      <vt:lpstr>schism_glbl: coordinates</vt:lpstr>
      <vt:lpstr>Connectivity info: elem-elem</vt:lpstr>
      <vt:lpstr>Connectivity info: node-elem (ball)</vt:lpstr>
      <vt:lpstr>schism_glbl: node-node</vt:lpstr>
      <vt:lpstr>schism_glbl: side-elem &amp; side-node</vt:lpstr>
      <vt:lpstr>MPI code: to exchange or not to exchange?</vt:lpstr>
      <vt:lpstr>An ‘implied’ case</vt:lpstr>
      <vt:lpstr>schism_glbl: boundary info</vt:lpstr>
      <vt:lpstr>schism_glbl: boundary info for nodes</vt:lpstr>
      <vt:lpstr>schism_glbl: flow &amp; other arrays</vt:lpstr>
      <vt:lpstr>schism_init</vt:lpstr>
      <vt:lpstr>schism_init</vt:lpstr>
      <vt:lpstr>Message passing in SCHISM</vt:lpstr>
      <vt:lpstr>Message passing in SCHISM</vt:lpstr>
      <vt:lpstr>Example of ghost exchange</vt:lpstr>
      <vt:lpstr>Vertical grid: levels0()</vt:lpstr>
      <vt:lpstr>Vertical grid: levels1()</vt:lpstr>
      <vt:lpstr>schism_step: the main work horse</vt:lpstr>
      <vt:lpstr>schism_step</vt:lpstr>
      <vt:lpstr>Netcdf output (rank specific)</vt:lpstr>
      <vt:lpstr>Inter-subdomain backtracking: inter_btrack()</vt:lpstr>
      <vt:lpstr>sflux_9c</vt:lpstr>
      <vt:lpstr>Tips</vt:lpstr>
      <vt:lpstr>Transport: upwind/TVD/WENO (transport_TVD_imp.F90)</vt:lpstr>
      <vt:lpstr>TVD2</vt:lpstr>
      <vt:lpstr>Transport: upwind/TVD/WENO (transport_TVD_imp.F90)</vt:lpstr>
      <vt:lpstr>Transport: upwind/TVD/WENO (transport_TVD_imp.F90)</vt:lpstr>
      <vt:lpstr>Create your own tracer model</vt:lpstr>
      <vt:lpstr>MPI vs OpenMP</vt:lpstr>
      <vt:lpstr>OpenMP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CCALMR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1103</cp:revision>
  <dcterms:created xsi:type="dcterms:W3CDTF">2000-12-13T19:13:03Z</dcterms:created>
  <dcterms:modified xsi:type="dcterms:W3CDTF">2019-04-16T05:00:00Z</dcterms:modified>
</cp:coreProperties>
</file>